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6" r:id="rId2"/>
  </p:sldMasterIdLst>
  <p:notesMasterIdLst>
    <p:notesMasterId r:id="rId44"/>
  </p:notesMasterIdLst>
  <p:handoutMasterIdLst>
    <p:handoutMasterId r:id="rId45"/>
  </p:handoutMasterIdLst>
  <p:sldIdLst>
    <p:sldId id="375" r:id="rId3"/>
    <p:sldId id="374" r:id="rId4"/>
    <p:sldId id="257" r:id="rId5"/>
    <p:sldId id="335" r:id="rId6"/>
    <p:sldId id="352" r:id="rId7"/>
    <p:sldId id="361" r:id="rId8"/>
    <p:sldId id="368" r:id="rId9"/>
    <p:sldId id="357" r:id="rId10"/>
    <p:sldId id="348" r:id="rId11"/>
    <p:sldId id="356" r:id="rId12"/>
    <p:sldId id="362" r:id="rId13"/>
    <p:sldId id="359" r:id="rId14"/>
    <p:sldId id="360" r:id="rId15"/>
    <p:sldId id="349" r:id="rId16"/>
    <p:sldId id="363" r:id="rId17"/>
    <p:sldId id="364" r:id="rId18"/>
    <p:sldId id="336" r:id="rId19"/>
    <p:sldId id="366" r:id="rId20"/>
    <p:sldId id="354" r:id="rId21"/>
    <p:sldId id="369" r:id="rId22"/>
    <p:sldId id="353" r:id="rId23"/>
    <p:sldId id="365" r:id="rId24"/>
    <p:sldId id="370" r:id="rId25"/>
    <p:sldId id="350" r:id="rId26"/>
    <p:sldId id="367" r:id="rId27"/>
    <p:sldId id="371" r:id="rId28"/>
    <p:sldId id="351" r:id="rId29"/>
    <p:sldId id="355" r:id="rId30"/>
    <p:sldId id="337" r:id="rId31"/>
    <p:sldId id="338" r:id="rId32"/>
    <p:sldId id="339" r:id="rId33"/>
    <p:sldId id="340" r:id="rId34"/>
    <p:sldId id="373" r:id="rId35"/>
    <p:sldId id="372" r:id="rId36"/>
    <p:sldId id="341" r:id="rId37"/>
    <p:sldId id="343" r:id="rId38"/>
    <p:sldId id="344" r:id="rId39"/>
    <p:sldId id="342" r:id="rId40"/>
    <p:sldId id="345" r:id="rId41"/>
    <p:sldId id="346" r:id="rId42"/>
    <p:sldId id="334" r:id="rId43"/>
  </p:sldIdLst>
  <p:sldSz cx="9144000" cy="6858000" type="screen4x3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fb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4" autoAdjust="0"/>
    <p:restoredTop sz="86080" autoAdjust="0"/>
  </p:normalViewPr>
  <p:slideViewPr>
    <p:cSldViewPr>
      <p:cViewPr>
        <p:scale>
          <a:sx n="50" d="100"/>
          <a:sy n="50" d="100"/>
        </p:scale>
        <p:origin x="-5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459E4-FBA6-41DD-A800-65E5E434B064}" type="datetimeFigureOut">
              <a:rPr lang="en-GB" smtClean="0"/>
              <a:t>25/10/2012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EFAEB-0081-4C55-9829-DCF8CADFA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64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C22F8-D51F-4FE2-BF2E-DA7E2A6EC789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8FE06-1C96-493F-BD78-08CB4F7883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E80F7-2C20-4C30-A083-F3EC7E6F56E9}" type="slidenum">
              <a:rPr lang="da-DK"/>
              <a:pPr/>
              <a:t>1</a:t>
            </a:fld>
            <a:endParaRPr lang="da-D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41363"/>
            <a:ext cx="3400425" cy="25495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3620926"/>
            <a:ext cx="5029635" cy="5512715"/>
          </a:xfrm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0E8F4-5F47-4ECB-A9DB-10A459E70DB3}" type="slidenum">
              <a:rPr lang="en-GB"/>
              <a:pPr/>
              <a:t>3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0E8F4-5F47-4ECB-A9DB-10A459E70DB3}" type="slidenum">
              <a:rPr lang="en-GB"/>
              <a:pPr/>
              <a:t>33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59501-C1BE-4782-96E3-DC57803C57FD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02E7-9141-47B5-9838-904FC44071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3D396-5F7C-4187-8FF4-8DCB7295BF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900">
              <a:solidFill>
                <a:srgbClr val="C51538"/>
              </a:solidFill>
              <a:latin typeface="Impact" pitchFamily="1" charset="0"/>
              <a:cs typeface="Times New Roman" pitchFamily="1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5F17B2-F340-437C-B3C9-CA9D5211D0E1}" type="slidenum">
              <a:rPr lang="da-DK">
                <a:solidFill>
                  <a:srgbClr val="6C7070"/>
                </a:solidFill>
                <a:latin typeface="Verdana" pitchFamily="1" charset="0"/>
                <a:cs typeface="Times New Roman" pitchFamily="1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a-DK">
              <a:solidFill>
                <a:srgbClr val="6C7070"/>
              </a:solidFill>
              <a:latin typeface="Verdana" pitchFamily="1" charset="0"/>
              <a:cs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7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27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761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33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23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6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648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946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8266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239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87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92608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10/25/2012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4" r:id="rId12"/>
    <p:sldLayoutId id="2147483715" r:id="rId13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78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pitchFamily="1" charset="-128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pitchFamily="1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pitchFamily="1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§"/>
        <a:defRPr sz="1400">
          <a:solidFill>
            <a:srgbClr val="4B4F55"/>
          </a:solidFill>
          <a:latin typeface="+mn-lt"/>
          <a:ea typeface="ＭＳ Ｐゴシック" pitchFamily="1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1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060848"/>
            <a:ext cx="7920880" cy="1872208"/>
          </a:xfrm>
          <a:noFill/>
        </p:spPr>
        <p:txBody>
          <a:bodyPr/>
          <a:lstStyle/>
          <a:p>
            <a:pPr eaLnBrk="1" hangingPunct="1"/>
            <a:r>
              <a:rPr lang="en-GB" sz="6000" dirty="0" smtClean="0">
                <a:latin typeface="+mn-lt"/>
              </a:rPr>
              <a:t>More stories from the genetics clinic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584" y="4293096"/>
            <a:ext cx="7543800" cy="576064"/>
          </a:xfrm>
        </p:spPr>
        <p:txBody>
          <a:bodyPr/>
          <a:lstStyle/>
          <a:p>
            <a:pPr marL="0" indent="0" eaLnBrk="1" hangingPunct="1"/>
            <a:r>
              <a:rPr lang="en-US" sz="3200" dirty="0" smtClean="0"/>
              <a:t>Dr Jess Buxton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27584" y="517396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4B4F55"/>
                </a:solidFill>
                <a:cs typeface="Times New Roman" pitchFamily="1" charset="0"/>
              </a:rPr>
              <a:t>Course code (MBBS) </a:t>
            </a:r>
            <a:r>
              <a:rPr lang="en-US" sz="2000" dirty="0" smtClean="0">
                <a:solidFill>
                  <a:srgbClr val="4B4F55"/>
                </a:solidFill>
                <a:cs typeface="Times New Roman" pitchFamily="1" charset="0"/>
              </a:rPr>
              <a:t>: Genetics 3</a:t>
            </a:r>
            <a:endParaRPr lang="en-US" sz="2000" dirty="0">
              <a:solidFill>
                <a:srgbClr val="4B4F55"/>
              </a:solidFill>
              <a:cs typeface="Times New Roman" pitchFamily="1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4B4F55"/>
                </a:solidFill>
                <a:cs typeface="Times New Roman" pitchFamily="1" charset="0"/>
              </a:rPr>
              <a:t>Course code (BMS) </a:t>
            </a:r>
            <a:r>
              <a:rPr lang="en-US" sz="2000" dirty="0" smtClean="0">
                <a:solidFill>
                  <a:srgbClr val="4B4F55"/>
                </a:solidFill>
                <a:cs typeface="Times New Roman" pitchFamily="1" charset="0"/>
              </a:rPr>
              <a:t>: NAGE-L9 </a:t>
            </a:r>
            <a:endParaRPr lang="en-US" sz="2000" dirty="0">
              <a:solidFill>
                <a:srgbClr val="4B4F55"/>
              </a:solidFill>
              <a:cs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Mechanisms of PWS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chemeClr val="accent4"/>
                </a:solidFill>
              </a:rPr>
              <a:t>Lack of a functional paternal copy of the PWS critical region on 15q11-q13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~70% Deletion of the critical region on the paternal chromosome</a:t>
            </a:r>
          </a:p>
          <a:p>
            <a:endParaRPr lang="en-GB" dirty="0" smtClean="0"/>
          </a:p>
          <a:p>
            <a:r>
              <a:rPr lang="en-GB" dirty="0" smtClean="0"/>
              <a:t>~25% Inheritance of two maternal copies by </a:t>
            </a:r>
            <a:r>
              <a:rPr lang="en-GB" dirty="0" err="1" smtClean="0"/>
              <a:t>uniparental</a:t>
            </a:r>
            <a:r>
              <a:rPr lang="en-GB" dirty="0" smtClean="0"/>
              <a:t> </a:t>
            </a:r>
            <a:r>
              <a:rPr lang="en-GB" dirty="0" err="1" smtClean="0"/>
              <a:t>isodisomy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~5% due to translocations, point 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Uniparental</a:t>
            </a:r>
            <a:r>
              <a:rPr lang="en-GB" dirty="0" smtClean="0"/>
              <a:t> </a:t>
            </a:r>
            <a:r>
              <a:rPr lang="en-GB" dirty="0" err="1" smtClean="0"/>
              <a:t>Isodisomy</a:t>
            </a:r>
            <a:endParaRPr lang="en-GB" dirty="0"/>
          </a:p>
        </p:txBody>
      </p:sp>
      <p:pic>
        <p:nvPicPr>
          <p:cNvPr id="4" name="Content Placeholder 3" descr="F00454-007-f020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2204864"/>
            <a:ext cx="5115227" cy="4114800"/>
          </a:xfrm>
        </p:spPr>
      </p:pic>
      <p:sp>
        <p:nvSpPr>
          <p:cNvPr id="5" name="TextBox 4"/>
          <p:cNvSpPr txBox="1"/>
          <p:nvPr/>
        </p:nvSpPr>
        <p:spPr>
          <a:xfrm>
            <a:off x="179512" y="2492896"/>
            <a:ext cx="31801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Non-Disjunction in Meiosis II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Fertilisation of normal </a:t>
            </a:r>
            <a:r>
              <a:rPr lang="en-GB" sz="2400" dirty="0" err="1" smtClean="0"/>
              <a:t>monosomic</a:t>
            </a:r>
            <a:r>
              <a:rPr lang="en-GB" sz="2400" dirty="0" smtClean="0"/>
              <a:t> gamete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Loss of chromosome from parent contributing the single chromosome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PWS Critical Region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8676456" cy="398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6309320"/>
            <a:ext cx="475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Ramsden</a:t>
            </a:r>
            <a:r>
              <a:rPr lang="en-GB" dirty="0" smtClean="0"/>
              <a:t> </a:t>
            </a:r>
            <a:r>
              <a:rPr lang="en-GB" i="1" dirty="0" smtClean="0"/>
              <a:t>et al.</a:t>
            </a:r>
            <a:r>
              <a:rPr lang="en-GB" dirty="0" smtClean="0"/>
              <a:t> </a:t>
            </a:r>
            <a:r>
              <a:rPr lang="en-GB" i="1" dirty="0" smtClean="0"/>
              <a:t>BMC Medical Genetics</a:t>
            </a:r>
            <a:r>
              <a:rPr lang="en-GB" dirty="0" smtClean="0"/>
              <a:t> 2010 </a:t>
            </a:r>
            <a:r>
              <a:rPr lang="en-GB" b="1" dirty="0" smtClean="0"/>
              <a:t>11</a:t>
            </a:r>
            <a:r>
              <a:rPr lang="en-GB" dirty="0" smtClean="0"/>
              <a:t>:70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932040" y="3068960"/>
            <a:ext cx="432048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Molecular Diagnosis</a:t>
            </a:r>
            <a:endParaRPr lang="en-GB" dirty="0"/>
          </a:p>
        </p:txBody>
      </p:sp>
      <p:pic>
        <p:nvPicPr>
          <p:cNvPr id="5" name="Picture 4" descr="PWS F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80928"/>
            <a:ext cx="3933825" cy="2895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80928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6237312"/>
            <a:ext cx="465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http://www.mgm.ufl.edu/faculty/DDriscoll.htm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Angelman</a:t>
            </a:r>
            <a:r>
              <a:rPr lang="en-GB" dirty="0" smtClean="0"/>
              <a:t> Syndrome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Angelman</a:t>
            </a:r>
            <a:r>
              <a:rPr lang="en-GB" dirty="0" smtClean="0"/>
              <a:t> Syndrome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79637"/>
            <a:ext cx="5194920" cy="4114800"/>
          </a:xfrm>
        </p:spPr>
        <p:txBody>
          <a:bodyPr/>
          <a:lstStyle/>
          <a:p>
            <a:r>
              <a:rPr lang="en-GB" dirty="0" smtClean="0"/>
              <a:t>Severe developmental delay</a:t>
            </a:r>
          </a:p>
          <a:p>
            <a:r>
              <a:rPr lang="en-GB" dirty="0" smtClean="0"/>
              <a:t>Poor or absent speech</a:t>
            </a:r>
          </a:p>
          <a:p>
            <a:r>
              <a:rPr lang="en-GB" dirty="0" smtClean="0"/>
              <a:t>Gait ataxia</a:t>
            </a:r>
          </a:p>
          <a:p>
            <a:r>
              <a:rPr lang="en-GB" dirty="0" smtClean="0"/>
              <a:t>“Happy demeanour”</a:t>
            </a:r>
          </a:p>
          <a:p>
            <a:r>
              <a:rPr lang="en-GB" dirty="0" err="1" smtClean="0"/>
              <a:t>Microcephaly</a:t>
            </a:r>
            <a:endParaRPr lang="en-GB" dirty="0" smtClean="0"/>
          </a:p>
          <a:p>
            <a:r>
              <a:rPr lang="en-GB" dirty="0" smtClean="0"/>
              <a:t>Seizures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92696"/>
            <a:ext cx="15049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228184" y="6093296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http://kirstiespage.net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Angelman</a:t>
            </a:r>
            <a:r>
              <a:rPr lang="en-GB" dirty="0" smtClean="0"/>
              <a:t> Syndrome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Diagnosis</a:t>
            </a:r>
          </a:p>
          <a:p>
            <a:r>
              <a:rPr lang="en-GB" dirty="0" smtClean="0"/>
              <a:t>Clinical Features and Molecular Diagnostics</a:t>
            </a:r>
          </a:p>
          <a:p>
            <a:pPr>
              <a:buNone/>
            </a:pPr>
            <a:r>
              <a:rPr lang="en-GB" dirty="0" smtClean="0"/>
              <a:t>Prevalence</a:t>
            </a:r>
          </a:p>
          <a:p>
            <a:r>
              <a:rPr lang="en-GB" dirty="0" smtClean="0"/>
              <a:t>1:10000</a:t>
            </a:r>
          </a:p>
          <a:p>
            <a:pPr>
              <a:buNone/>
            </a:pPr>
            <a:r>
              <a:rPr lang="en-GB" dirty="0" smtClean="0"/>
              <a:t>Treatment</a:t>
            </a:r>
          </a:p>
          <a:p>
            <a:r>
              <a:rPr lang="en-GB" dirty="0" smtClean="0"/>
              <a:t>Symptomatic – anti-</a:t>
            </a:r>
            <a:r>
              <a:rPr lang="en-GB" dirty="0" err="1" smtClean="0"/>
              <a:t>convulsant</a:t>
            </a:r>
            <a:r>
              <a:rPr lang="en-GB" dirty="0" smtClean="0"/>
              <a:t>, physiotherapy, communication therapy</a:t>
            </a:r>
          </a:p>
          <a:p>
            <a:r>
              <a:rPr lang="en-GB" dirty="0" smtClean="0"/>
              <a:t>Normal life span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Mitochondrial Disorders</a:t>
            </a:r>
            <a:endParaRPr lang="en-GB" dirty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52936"/>
            <a:ext cx="3781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75656" y="602128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http://biology.about.com/od/cellanatomy/ss/mitochondria.htm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r>
              <a:rPr lang="en-GB" dirty="0" smtClean="0"/>
              <a:t>The Mitochondrion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6103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Mitochondrial Inheritance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362562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Transmission is exclusively through females</a:t>
            </a:r>
          </a:p>
          <a:p>
            <a:r>
              <a:rPr lang="en-GB" dirty="0" smtClean="0"/>
              <a:t>Affects both males and females</a:t>
            </a:r>
          </a:p>
          <a:p>
            <a:r>
              <a:rPr lang="en-GB" dirty="0" smtClean="0"/>
              <a:t>Cells vary in their number of mitochondria depending on energy requirements</a:t>
            </a:r>
          </a:p>
          <a:p>
            <a:r>
              <a:rPr lang="en-GB" dirty="0" smtClean="0"/>
              <a:t>Numbers from 1 to&gt;1000 per cell</a:t>
            </a:r>
          </a:p>
          <a:p>
            <a:r>
              <a:rPr lang="en-GB" dirty="0" smtClean="0"/>
              <a:t>Disease can be very variable because of </a:t>
            </a:r>
            <a:r>
              <a:rPr lang="en-GB" dirty="0" err="1" smtClean="0"/>
              <a:t>heteroplasmy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Genes, chromosomes and disease: summary so far..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Chromosomal disorders </a:t>
            </a:r>
          </a:p>
          <a:p>
            <a:r>
              <a:rPr lang="en-GB" dirty="0" smtClean="0"/>
              <a:t>Diseases with ’</a:t>
            </a:r>
            <a:r>
              <a:rPr lang="en-GB" dirty="0" err="1" smtClean="0"/>
              <a:t>Mendelian</a:t>
            </a:r>
            <a:r>
              <a:rPr lang="en-GB" dirty="0" smtClean="0"/>
              <a:t>’ inheritance patterns: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6" y="3429000"/>
            <a:ext cx="26994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270415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1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Heteroplasmy</a:t>
            </a:r>
            <a:endParaRPr lang="en-GB" dirty="0"/>
          </a:p>
        </p:txBody>
      </p:sp>
      <p:pic>
        <p:nvPicPr>
          <p:cNvPr id="3" name="Picture 2" descr="F00454-007-f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2420888"/>
            <a:ext cx="8107797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Mitochondrial Genome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3610744" cy="4114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~16kb</a:t>
            </a:r>
          </a:p>
          <a:p>
            <a:r>
              <a:rPr lang="en-GB" dirty="0" smtClean="0"/>
              <a:t>37 genes</a:t>
            </a:r>
          </a:p>
          <a:p>
            <a:r>
              <a:rPr lang="en-GB" dirty="0" smtClean="0"/>
              <a:t>13 for respiratory chain complexes</a:t>
            </a:r>
          </a:p>
          <a:p>
            <a:r>
              <a:rPr lang="en-GB" dirty="0" smtClean="0"/>
              <a:t>22 for </a:t>
            </a:r>
            <a:r>
              <a:rPr lang="en-GB" dirty="0" err="1" smtClean="0"/>
              <a:t>tRNA</a:t>
            </a:r>
            <a:endParaRPr lang="en-GB" dirty="0" smtClean="0"/>
          </a:p>
          <a:p>
            <a:r>
              <a:rPr lang="en-GB" dirty="0" smtClean="0"/>
              <a:t>2 for </a:t>
            </a:r>
            <a:r>
              <a:rPr lang="en-GB" dirty="0" err="1" smtClean="0"/>
              <a:t>rRNA</a:t>
            </a:r>
            <a:endParaRPr lang="en-GB" dirty="0" smtClean="0"/>
          </a:p>
          <a:p>
            <a:r>
              <a:rPr lang="en-GB" dirty="0" smtClean="0"/>
              <a:t>2-10 copies per mitochondrion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37909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826768" cy="1527448"/>
          </a:xfrm>
        </p:spPr>
        <p:txBody>
          <a:bodyPr/>
          <a:lstStyle/>
          <a:p>
            <a:r>
              <a:rPr lang="en-GB" dirty="0" smtClean="0"/>
              <a:t>Mitochondrial Disorders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764704"/>
            <a:ext cx="4320480" cy="578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5" y="2636912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 smtClean="0"/>
              <a:t>MELAS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 smtClean="0"/>
              <a:t>LHON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 smtClean="0"/>
              <a:t>MERRF – </a:t>
            </a:r>
            <a:r>
              <a:rPr lang="en-GB" dirty="0" err="1" smtClean="0"/>
              <a:t>Myoclonic</a:t>
            </a:r>
            <a:r>
              <a:rPr lang="en-GB" dirty="0" smtClean="0"/>
              <a:t> Epilepsy with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 smtClean="0"/>
              <a:t>Ragged Red Fibres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 smtClean="0"/>
              <a:t>DEAF – Non-</a:t>
            </a:r>
            <a:r>
              <a:rPr lang="en-GB" dirty="0" err="1" smtClean="0"/>
              <a:t>syndromic</a:t>
            </a:r>
            <a:r>
              <a:rPr lang="en-GB" dirty="0" smtClean="0"/>
              <a:t> hearing loss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 smtClean="0"/>
              <a:t>NARP – Neuropathy, Ataxia and Retinitis </a:t>
            </a:r>
            <a:r>
              <a:rPr lang="en-GB" dirty="0" err="1" smtClean="0"/>
              <a:t>Pigmentosa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5805264"/>
            <a:ext cx="199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www.mitomap.org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MELAS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MELAS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Mitochondrial </a:t>
            </a:r>
            <a:r>
              <a:rPr lang="en-GB" dirty="0" err="1" smtClean="0"/>
              <a:t>myopathy</a:t>
            </a:r>
            <a:r>
              <a:rPr lang="en-GB" dirty="0" smtClean="0"/>
              <a:t>, Encephalopathy, Lactic Acidosis and Stroke</a:t>
            </a:r>
          </a:p>
          <a:p>
            <a:r>
              <a:rPr lang="en-GB" dirty="0" smtClean="0"/>
              <a:t>Progressive neurodegenerative disorder</a:t>
            </a:r>
          </a:p>
          <a:p>
            <a:pPr lvl="1"/>
            <a:r>
              <a:rPr lang="en-GB" dirty="0" smtClean="0"/>
              <a:t>Muscle Weakness</a:t>
            </a:r>
          </a:p>
          <a:p>
            <a:pPr lvl="1"/>
            <a:r>
              <a:rPr lang="en-GB" dirty="0" smtClean="0"/>
              <a:t>Episodic Seizures and headache</a:t>
            </a:r>
          </a:p>
          <a:p>
            <a:pPr lvl="1"/>
            <a:r>
              <a:rPr lang="en-GB" dirty="0" err="1" smtClean="0"/>
              <a:t>Hemiparesis</a:t>
            </a:r>
            <a:endParaRPr lang="en-GB" dirty="0" smtClean="0"/>
          </a:p>
          <a:p>
            <a:pPr lvl="1"/>
            <a:r>
              <a:rPr lang="en-GB" dirty="0" smtClean="0"/>
              <a:t>Vomiting</a:t>
            </a:r>
          </a:p>
          <a:p>
            <a:pPr lvl="1"/>
            <a:r>
              <a:rPr lang="en-GB" dirty="0" smtClean="0"/>
              <a:t>Dementia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MELAS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Estimated prevalence of 1:13 000</a:t>
            </a:r>
          </a:p>
          <a:p>
            <a:r>
              <a:rPr lang="en-GB" dirty="0" smtClean="0"/>
              <a:t>Symptomatic Treatment</a:t>
            </a:r>
          </a:p>
          <a:p>
            <a:r>
              <a:rPr lang="en-GB" dirty="0" smtClean="0"/>
              <a:t>Diagnosis by muscle biopsy</a:t>
            </a:r>
          </a:p>
          <a:p>
            <a:r>
              <a:rPr lang="en-GB" dirty="0" smtClean="0"/>
              <a:t>Genetics</a:t>
            </a:r>
          </a:p>
          <a:p>
            <a:pPr lvl="1"/>
            <a:r>
              <a:rPr lang="en-GB" dirty="0" smtClean="0"/>
              <a:t>Single point mutations in several genes</a:t>
            </a:r>
          </a:p>
          <a:p>
            <a:pPr lvl="1"/>
            <a:r>
              <a:rPr lang="en-GB" i="1" dirty="0" smtClean="0"/>
              <a:t>MTTL1</a:t>
            </a:r>
            <a:r>
              <a:rPr lang="en-GB" dirty="0" smtClean="0"/>
              <a:t> – </a:t>
            </a:r>
            <a:r>
              <a:rPr lang="en-GB" dirty="0" err="1" smtClean="0"/>
              <a:t>tRNA</a:t>
            </a:r>
            <a:r>
              <a:rPr lang="en-GB" dirty="0" smtClean="0"/>
              <a:t> translates </a:t>
            </a:r>
            <a:r>
              <a:rPr lang="en-GB" dirty="0" err="1" smtClean="0"/>
              <a:t>codon</a:t>
            </a:r>
            <a:r>
              <a:rPr lang="en-GB" dirty="0" smtClean="0"/>
              <a:t> as </a:t>
            </a:r>
            <a:r>
              <a:rPr lang="en-GB" dirty="0" err="1" smtClean="0"/>
              <a:t>Phe</a:t>
            </a:r>
            <a:r>
              <a:rPr lang="en-GB" dirty="0" smtClean="0"/>
              <a:t> instead of </a:t>
            </a:r>
            <a:r>
              <a:rPr lang="en-GB" dirty="0" err="1" smtClean="0"/>
              <a:t>Leu</a:t>
            </a:r>
            <a:r>
              <a:rPr lang="en-GB" dirty="0" smtClean="0"/>
              <a:t> during mitochondrial protein synthesis</a:t>
            </a:r>
          </a:p>
          <a:p>
            <a:pPr lvl="1"/>
            <a:r>
              <a:rPr lang="en-GB" i="1" dirty="0" smtClean="0"/>
              <a:t>MTND1</a:t>
            </a:r>
            <a:r>
              <a:rPr lang="en-GB" dirty="0" smtClean="0"/>
              <a:t>, </a:t>
            </a:r>
            <a:r>
              <a:rPr lang="en-GB" i="1" dirty="0" smtClean="0"/>
              <a:t>MTND5</a:t>
            </a:r>
            <a:r>
              <a:rPr lang="en-GB" dirty="0" smtClean="0"/>
              <a:t> – NADH </a:t>
            </a:r>
            <a:r>
              <a:rPr lang="en-GB" dirty="0" err="1" smtClean="0"/>
              <a:t>dehydrogenase</a:t>
            </a:r>
            <a:r>
              <a:rPr lang="en-GB" dirty="0" smtClean="0"/>
              <a:t> (Complex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LHON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93629"/>
          </a:xfrm>
        </p:spPr>
        <p:txBody>
          <a:bodyPr/>
          <a:lstStyle/>
          <a:p>
            <a:r>
              <a:rPr lang="en-GB" dirty="0" err="1" smtClean="0"/>
              <a:t>Leber’s</a:t>
            </a:r>
            <a:r>
              <a:rPr lang="en-GB" dirty="0" smtClean="0"/>
              <a:t> Hereditary Optic Neuropathy</a:t>
            </a:r>
          </a:p>
          <a:p>
            <a:r>
              <a:rPr lang="en-GB" dirty="0" smtClean="0"/>
              <a:t>For unknown reasons, this is much commoner in males</a:t>
            </a:r>
          </a:p>
          <a:p>
            <a:r>
              <a:rPr lang="en-GB" dirty="0" smtClean="0"/>
              <a:t>Average age is mid-twenties to mid-thirties</a:t>
            </a:r>
          </a:p>
          <a:p>
            <a:r>
              <a:rPr lang="en-GB" dirty="0" smtClean="0"/>
              <a:t>Age range is wide though (6-62yrs)</a:t>
            </a:r>
          </a:p>
          <a:p>
            <a:r>
              <a:rPr lang="en-GB" dirty="0" smtClean="0"/>
              <a:t>Bilateral, painless, loss of central vision and optic atrophy </a:t>
            </a:r>
          </a:p>
          <a:p>
            <a:r>
              <a:rPr lang="en-GB" dirty="0" smtClean="0"/>
              <a:t>Most will become blind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Estimated prevalence of 1:50 000</a:t>
            </a:r>
          </a:p>
          <a:p>
            <a:r>
              <a:rPr lang="en-GB" dirty="0" smtClean="0"/>
              <a:t>Symptomatic Treatment</a:t>
            </a:r>
          </a:p>
          <a:p>
            <a:r>
              <a:rPr lang="en-GB" dirty="0" smtClean="0"/>
              <a:t>Diagnosis is on the basis of </a:t>
            </a:r>
            <a:r>
              <a:rPr lang="en-GB" dirty="0" err="1" smtClean="0"/>
              <a:t>opthalmological</a:t>
            </a:r>
            <a:r>
              <a:rPr lang="en-GB" dirty="0" smtClean="0"/>
              <a:t> findings and a blood test for </a:t>
            </a:r>
            <a:r>
              <a:rPr lang="en-GB" dirty="0" err="1" smtClean="0"/>
              <a:t>mtDNA</a:t>
            </a:r>
            <a:r>
              <a:rPr lang="en-GB" dirty="0" smtClean="0"/>
              <a:t> mutations</a:t>
            </a:r>
          </a:p>
          <a:p>
            <a:r>
              <a:rPr lang="en-GB" dirty="0" smtClean="0"/>
              <a:t>&gt;90% of the mutations are in</a:t>
            </a:r>
          </a:p>
          <a:p>
            <a:pPr lvl="1"/>
            <a:r>
              <a:rPr lang="en-GB" i="1" dirty="0" smtClean="0"/>
              <a:t>MTND1</a:t>
            </a:r>
            <a:r>
              <a:rPr lang="en-GB" dirty="0" smtClean="0"/>
              <a:t>, </a:t>
            </a:r>
            <a:r>
              <a:rPr lang="en-GB" i="1" dirty="0" smtClean="0"/>
              <a:t>MTND4, MTND5, MTND6 and MTCYB</a:t>
            </a:r>
          </a:p>
          <a:p>
            <a:pPr lvl="1"/>
            <a:r>
              <a:rPr lang="en-GB" dirty="0" smtClean="0"/>
              <a:t>NADH </a:t>
            </a:r>
            <a:r>
              <a:rPr lang="en-GB" dirty="0" err="1" smtClean="0"/>
              <a:t>dehydrogenase</a:t>
            </a:r>
            <a:r>
              <a:rPr lang="en-GB" dirty="0" smtClean="0"/>
              <a:t> subunits 1,4,5 and 6</a:t>
            </a:r>
          </a:p>
          <a:p>
            <a:pPr lvl="1"/>
            <a:r>
              <a:rPr lang="en-GB" dirty="0" err="1" smtClean="0"/>
              <a:t>Cytochrome</a:t>
            </a:r>
            <a:r>
              <a:rPr lang="en-GB" dirty="0" smtClean="0"/>
              <a:t>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776864" cy="1080120"/>
          </a:xfrm>
        </p:spPr>
        <p:txBody>
          <a:bodyPr/>
          <a:lstStyle/>
          <a:p>
            <a:r>
              <a:rPr lang="en-GB" dirty="0" smtClean="0"/>
              <a:t>Inborn Errors of Metabolism</a:t>
            </a:r>
            <a:endParaRPr lang="en-GB" dirty="0"/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3496472" cy="44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9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tx2"/>
                </a:solidFill>
              </a:rPr>
              <a:t>More Stories from the Genetics Clinic</a:t>
            </a:r>
            <a:endParaRPr lang="en-GB" sz="4000" dirty="0"/>
          </a:p>
        </p:txBody>
      </p:sp>
      <p:sp>
        <p:nvSpPr>
          <p:cNvPr id="93" name="Content Placeholder 9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Imprinting Disorders</a:t>
            </a:r>
          </a:p>
          <a:p>
            <a:pPr lvl="1"/>
            <a:r>
              <a:rPr lang="en-GB" dirty="0" err="1" smtClean="0"/>
              <a:t>Prader-Willi</a:t>
            </a:r>
            <a:endParaRPr lang="en-GB" dirty="0" smtClean="0"/>
          </a:p>
          <a:p>
            <a:pPr lvl="1"/>
            <a:r>
              <a:rPr lang="en-GB" dirty="0" err="1" smtClean="0"/>
              <a:t>Angelman</a:t>
            </a:r>
            <a:endParaRPr lang="en-GB" dirty="0" smtClean="0"/>
          </a:p>
          <a:p>
            <a:r>
              <a:rPr lang="en-GB" dirty="0" smtClean="0"/>
              <a:t>Mitochondrial Disorders</a:t>
            </a:r>
          </a:p>
          <a:p>
            <a:pPr lvl="1"/>
            <a:r>
              <a:rPr lang="en-GB" dirty="0" smtClean="0"/>
              <a:t>MELAS</a:t>
            </a:r>
          </a:p>
          <a:p>
            <a:pPr lvl="1"/>
            <a:r>
              <a:rPr lang="en-GB" dirty="0" smtClean="0"/>
              <a:t>LHON</a:t>
            </a:r>
          </a:p>
          <a:p>
            <a:r>
              <a:rPr lang="en-GB" dirty="0" smtClean="0"/>
              <a:t>Inborn Errors of Metabolism</a:t>
            </a:r>
          </a:p>
          <a:p>
            <a:pPr lvl="1"/>
            <a:r>
              <a:rPr lang="en-GB" dirty="0" err="1" smtClean="0"/>
              <a:t>Phenylketonuria</a:t>
            </a:r>
            <a:endParaRPr lang="en-GB" dirty="0" smtClean="0"/>
          </a:p>
          <a:p>
            <a:pPr lvl="1"/>
            <a:r>
              <a:rPr lang="en-GB" dirty="0" smtClean="0"/>
              <a:t>MCAD deficiency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Inborn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6"/>
            <a:ext cx="5987008" cy="441771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“one gene-one enzyme” concept</a:t>
            </a:r>
          </a:p>
          <a:p>
            <a:r>
              <a:rPr lang="en-GB" dirty="0" smtClean="0"/>
              <a:t>More than 200 diseases known</a:t>
            </a:r>
          </a:p>
          <a:p>
            <a:r>
              <a:rPr lang="en-GB" dirty="0" smtClean="0"/>
              <a:t>Mostly </a:t>
            </a:r>
            <a:r>
              <a:rPr lang="en-GB" dirty="0" err="1" smtClean="0"/>
              <a:t>autosomal</a:t>
            </a:r>
            <a:r>
              <a:rPr lang="en-GB" dirty="0" smtClean="0"/>
              <a:t> recessive or X-linked</a:t>
            </a:r>
          </a:p>
          <a:p>
            <a:r>
              <a:rPr lang="en-GB" dirty="0" smtClean="0"/>
              <a:t>A few are dominant (rate-limiting step or part of a </a:t>
            </a:r>
            <a:r>
              <a:rPr lang="en-GB" dirty="0" err="1" smtClean="0"/>
              <a:t>multimeric</a:t>
            </a:r>
            <a:r>
              <a:rPr lang="en-GB" dirty="0" smtClean="0"/>
              <a:t> complex)</a:t>
            </a:r>
          </a:p>
          <a:p>
            <a:r>
              <a:rPr lang="en-GB" dirty="0" smtClean="0"/>
              <a:t>The defective proteins are mainly enzymes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48880"/>
            <a:ext cx="2131117" cy="229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4725144"/>
            <a:ext cx="210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Garrod’s</a:t>
            </a:r>
            <a:r>
              <a:rPr lang="en-GB" dirty="0" smtClean="0"/>
              <a:t> book was published in 1909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272808" cy="617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83257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51520" y="2060848"/>
            <a:ext cx="4680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solidFill>
                  <a:srgbClr val="FFFF00"/>
                </a:solidFill>
              </a:rPr>
              <a:t>She has just had her baby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800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solidFill>
                  <a:srgbClr val="FFFF00"/>
                </a:solidFill>
              </a:rPr>
              <a:t>Screen for common diseases</a:t>
            </a:r>
            <a:endParaRPr lang="en-GB" sz="2800" dirty="0" smtClean="0"/>
          </a:p>
        </p:txBody>
      </p:sp>
      <p:grpSp>
        <p:nvGrpSpPr>
          <p:cNvPr id="2" name="Group 221"/>
          <p:cNvGrpSpPr>
            <a:grpSpLocks/>
          </p:cNvGrpSpPr>
          <p:nvPr/>
        </p:nvGrpSpPr>
        <p:grpSpPr bwMode="auto">
          <a:xfrm>
            <a:off x="6228184" y="3212976"/>
            <a:ext cx="2490788" cy="2605088"/>
            <a:chOff x="2769" y="1860"/>
            <a:chExt cx="1569" cy="1973"/>
          </a:xfrm>
        </p:grpSpPr>
        <p:grpSp>
          <p:nvGrpSpPr>
            <p:cNvPr id="3" name="Group 151"/>
            <p:cNvGrpSpPr>
              <a:grpSpLocks/>
            </p:cNvGrpSpPr>
            <p:nvPr/>
          </p:nvGrpSpPr>
          <p:grpSpPr bwMode="auto">
            <a:xfrm>
              <a:off x="3024" y="1860"/>
              <a:ext cx="1314" cy="1973"/>
              <a:chOff x="2988" y="1278"/>
              <a:chExt cx="1314" cy="1973"/>
            </a:xfrm>
          </p:grpSpPr>
          <p:grpSp>
            <p:nvGrpSpPr>
              <p:cNvPr id="4" name="Group 83"/>
              <p:cNvGrpSpPr>
                <a:grpSpLocks/>
              </p:cNvGrpSpPr>
              <p:nvPr/>
            </p:nvGrpSpPr>
            <p:grpSpPr bwMode="auto">
              <a:xfrm>
                <a:off x="4142" y="2726"/>
                <a:ext cx="160" cy="490"/>
                <a:chOff x="4142" y="2726"/>
                <a:chExt cx="160" cy="490"/>
              </a:xfrm>
            </p:grpSpPr>
            <p:sp>
              <p:nvSpPr>
                <p:cNvPr id="16473" name="Freeform 81"/>
                <p:cNvSpPr>
                  <a:spLocks/>
                </p:cNvSpPr>
                <p:nvPr/>
              </p:nvSpPr>
              <p:spPr bwMode="auto">
                <a:xfrm>
                  <a:off x="4142" y="2726"/>
                  <a:ext cx="160" cy="490"/>
                </a:xfrm>
                <a:custGeom>
                  <a:avLst/>
                  <a:gdLst>
                    <a:gd name="T0" fmla="*/ 118 w 160"/>
                    <a:gd name="T1" fmla="*/ 0 h 490"/>
                    <a:gd name="T2" fmla="*/ 114 w 160"/>
                    <a:gd name="T3" fmla="*/ 85 h 490"/>
                    <a:gd name="T4" fmla="*/ 112 w 160"/>
                    <a:gd name="T5" fmla="*/ 163 h 490"/>
                    <a:gd name="T6" fmla="*/ 105 w 160"/>
                    <a:gd name="T7" fmla="*/ 239 h 490"/>
                    <a:gd name="T8" fmla="*/ 114 w 160"/>
                    <a:gd name="T9" fmla="*/ 265 h 490"/>
                    <a:gd name="T10" fmla="*/ 125 w 160"/>
                    <a:gd name="T11" fmla="*/ 293 h 490"/>
                    <a:gd name="T12" fmla="*/ 139 w 160"/>
                    <a:gd name="T13" fmla="*/ 322 h 490"/>
                    <a:gd name="T14" fmla="*/ 143 w 160"/>
                    <a:gd name="T15" fmla="*/ 334 h 490"/>
                    <a:gd name="T16" fmla="*/ 148 w 160"/>
                    <a:gd name="T17" fmla="*/ 340 h 490"/>
                    <a:gd name="T18" fmla="*/ 152 w 160"/>
                    <a:gd name="T19" fmla="*/ 357 h 490"/>
                    <a:gd name="T20" fmla="*/ 160 w 160"/>
                    <a:gd name="T21" fmla="*/ 391 h 490"/>
                    <a:gd name="T22" fmla="*/ 155 w 160"/>
                    <a:gd name="T23" fmla="*/ 409 h 490"/>
                    <a:gd name="T24" fmla="*/ 148 w 160"/>
                    <a:gd name="T25" fmla="*/ 413 h 490"/>
                    <a:gd name="T26" fmla="*/ 145 w 160"/>
                    <a:gd name="T27" fmla="*/ 424 h 490"/>
                    <a:gd name="T28" fmla="*/ 140 w 160"/>
                    <a:gd name="T29" fmla="*/ 430 h 490"/>
                    <a:gd name="T30" fmla="*/ 128 w 160"/>
                    <a:gd name="T31" fmla="*/ 434 h 490"/>
                    <a:gd name="T32" fmla="*/ 130 w 160"/>
                    <a:gd name="T33" fmla="*/ 448 h 490"/>
                    <a:gd name="T34" fmla="*/ 127 w 160"/>
                    <a:gd name="T35" fmla="*/ 452 h 490"/>
                    <a:gd name="T36" fmla="*/ 108 w 160"/>
                    <a:gd name="T37" fmla="*/ 454 h 490"/>
                    <a:gd name="T38" fmla="*/ 103 w 160"/>
                    <a:gd name="T39" fmla="*/ 476 h 490"/>
                    <a:gd name="T40" fmla="*/ 67 w 160"/>
                    <a:gd name="T41" fmla="*/ 490 h 490"/>
                    <a:gd name="T42" fmla="*/ 48 w 160"/>
                    <a:gd name="T43" fmla="*/ 475 h 490"/>
                    <a:gd name="T44" fmla="*/ 39 w 160"/>
                    <a:gd name="T45" fmla="*/ 467 h 490"/>
                    <a:gd name="T46" fmla="*/ 38 w 160"/>
                    <a:gd name="T47" fmla="*/ 446 h 490"/>
                    <a:gd name="T48" fmla="*/ 58 w 160"/>
                    <a:gd name="T49" fmla="*/ 422 h 490"/>
                    <a:gd name="T50" fmla="*/ 46 w 160"/>
                    <a:gd name="T51" fmla="*/ 401 h 490"/>
                    <a:gd name="T52" fmla="*/ 30 w 160"/>
                    <a:gd name="T53" fmla="*/ 418 h 490"/>
                    <a:gd name="T54" fmla="*/ 29 w 160"/>
                    <a:gd name="T55" fmla="*/ 436 h 490"/>
                    <a:gd name="T56" fmla="*/ 23 w 160"/>
                    <a:gd name="T57" fmla="*/ 449 h 490"/>
                    <a:gd name="T58" fmla="*/ 16 w 160"/>
                    <a:gd name="T59" fmla="*/ 453 h 490"/>
                    <a:gd name="T60" fmla="*/ 8 w 160"/>
                    <a:gd name="T61" fmla="*/ 460 h 490"/>
                    <a:gd name="T62" fmla="*/ 0 w 160"/>
                    <a:gd name="T63" fmla="*/ 454 h 490"/>
                    <a:gd name="T64" fmla="*/ 3 w 160"/>
                    <a:gd name="T65" fmla="*/ 439 h 490"/>
                    <a:gd name="T66" fmla="*/ 2 w 160"/>
                    <a:gd name="T67" fmla="*/ 413 h 490"/>
                    <a:gd name="T68" fmla="*/ 8 w 160"/>
                    <a:gd name="T69" fmla="*/ 364 h 490"/>
                    <a:gd name="T70" fmla="*/ 15 w 160"/>
                    <a:gd name="T71" fmla="*/ 340 h 490"/>
                    <a:gd name="T72" fmla="*/ 27 w 160"/>
                    <a:gd name="T73" fmla="*/ 326 h 490"/>
                    <a:gd name="T74" fmla="*/ 42 w 160"/>
                    <a:gd name="T75" fmla="*/ 310 h 490"/>
                    <a:gd name="T76" fmla="*/ 45 w 160"/>
                    <a:gd name="T77" fmla="*/ 292 h 490"/>
                    <a:gd name="T78" fmla="*/ 48 w 160"/>
                    <a:gd name="T79" fmla="*/ 241 h 490"/>
                    <a:gd name="T80" fmla="*/ 24 w 160"/>
                    <a:gd name="T81" fmla="*/ 109 h 490"/>
                    <a:gd name="T82" fmla="*/ 11 w 160"/>
                    <a:gd name="T83" fmla="*/ 36 h 490"/>
                    <a:gd name="T84" fmla="*/ 118 w 160"/>
                    <a:gd name="T85" fmla="*/ 0 h 49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0"/>
                    <a:gd name="T130" fmla="*/ 0 h 490"/>
                    <a:gd name="T131" fmla="*/ 160 w 160"/>
                    <a:gd name="T132" fmla="*/ 490 h 49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0" h="490">
                      <a:moveTo>
                        <a:pt x="118" y="0"/>
                      </a:moveTo>
                      <a:lnTo>
                        <a:pt x="114" y="85"/>
                      </a:lnTo>
                      <a:lnTo>
                        <a:pt x="112" y="163"/>
                      </a:lnTo>
                      <a:lnTo>
                        <a:pt x="105" y="239"/>
                      </a:lnTo>
                      <a:lnTo>
                        <a:pt x="114" y="265"/>
                      </a:lnTo>
                      <a:lnTo>
                        <a:pt x="125" y="293"/>
                      </a:lnTo>
                      <a:lnTo>
                        <a:pt x="139" y="322"/>
                      </a:lnTo>
                      <a:lnTo>
                        <a:pt x="143" y="334"/>
                      </a:lnTo>
                      <a:lnTo>
                        <a:pt x="148" y="340"/>
                      </a:lnTo>
                      <a:lnTo>
                        <a:pt x="152" y="357"/>
                      </a:lnTo>
                      <a:lnTo>
                        <a:pt x="160" y="391"/>
                      </a:lnTo>
                      <a:lnTo>
                        <a:pt x="155" y="409"/>
                      </a:lnTo>
                      <a:lnTo>
                        <a:pt x="148" y="413"/>
                      </a:lnTo>
                      <a:lnTo>
                        <a:pt x="145" y="424"/>
                      </a:lnTo>
                      <a:lnTo>
                        <a:pt x="140" y="430"/>
                      </a:lnTo>
                      <a:lnTo>
                        <a:pt x="128" y="434"/>
                      </a:lnTo>
                      <a:lnTo>
                        <a:pt x="130" y="448"/>
                      </a:lnTo>
                      <a:lnTo>
                        <a:pt x="127" y="452"/>
                      </a:lnTo>
                      <a:lnTo>
                        <a:pt x="108" y="454"/>
                      </a:lnTo>
                      <a:lnTo>
                        <a:pt x="103" y="476"/>
                      </a:lnTo>
                      <a:lnTo>
                        <a:pt x="67" y="490"/>
                      </a:lnTo>
                      <a:lnTo>
                        <a:pt x="48" y="475"/>
                      </a:lnTo>
                      <a:lnTo>
                        <a:pt x="39" y="467"/>
                      </a:lnTo>
                      <a:lnTo>
                        <a:pt x="38" y="446"/>
                      </a:lnTo>
                      <a:lnTo>
                        <a:pt x="58" y="422"/>
                      </a:lnTo>
                      <a:lnTo>
                        <a:pt x="46" y="401"/>
                      </a:lnTo>
                      <a:lnTo>
                        <a:pt x="30" y="418"/>
                      </a:lnTo>
                      <a:lnTo>
                        <a:pt x="29" y="436"/>
                      </a:lnTo>
                      <a:lnTo>
                        <a:pt x="23" y="449"/>
                      </a:lnTo>
                      <a:lnTo>
                        <a:pt x="16" y="453"/>
                      </a:lnTo>
                      <a:lnTo>
                        <a:pt x="8" y="460"/>
                      </a:lnTo>
                      <a:lnTo>
                        <a:pt x="0" y="454"/>
                      </a:lnTo>
                      <a:lnTo>
                        <a:pt x="3" y="439"/>
                      </a:lnTo>
                      <a:lnTo>
                        <a:pt x="2" y="413"/>
                      </a:lnTo>
                      <a:lnTo>
                        <a:pt x="8" y="364"/>
                      </a:lnTo>
                      <a:lnTo>
                        <a:pt x="15" y="340"/>
                      </a:lnTo>
                      <a:lnTo>
                        <a:pt x="27" y="326"/>
                      </a:lnTo>
                      <a:lnTo>
                        <a:pt x="42" y="310"/>
                      </a:lnTo>
                      <a:lnTo>
                        <a:pt x="45" y="292"/>
                      </a:lnTo>
                      <a:lnTo>
                        <a:pt x="48" y="241"/>
                      </a:lnTo>
                      <a:lnTo>
                        <a:pt x="24" y="109"/>
                      </a:lnTo>
                      <a:lnTo>
                        <a:pt x="11" y="36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4" name="Freeform 82"/>
                <p:cNvSpPr>
                  <a:spLocks/>
                </p:cNvSpPr>
                <p:nvPr/>
              </p:nvSpPr>
              <p:spPr bwMode="auto">
                <a:xfrm>
                  <a:off x="4180" y="3109"/>
                  <a:ext cx="37" cy="95"/>
                </a:xfrm>
                <a:custGeom>
                  <a:avLst/>
                  <a:gdLst>
                    <a:gd name="T0" fmla="*/ 0 w 37"/>
                    <a:gd name="T1" fmla="*/ 0 h 95"/>
                    <a:gd name="T2" fmla="*/ 11 w 37"/>
                    <a:gd name="T3" fmla="*/ 14 h 95"/>
                    <a:gd name="T4" fmla="*/ 23 w 37"/>
                    <a:gd name="T5" fmla="*/ 31 h 95"/>
                    <a:gd name="T6" fmla="*/ 29 w 37"/>
                    <a:gd name="T7" fmla="*/ 39 h 95"/>
                    <a:gd name="T8" fmla="*/ 32 w 37"/>
                    <a:gd name="T9" fmla="*/ 48 h 95"/>
                    <a:gd name="T10" fmla="*/ 33 w 37"/>
                    <a:gd name="T11" fmla="*/ 57 h 95"/>
                    <a:gd name="T12" fmla="*/ 34 w 37"/>
                    <a:gd name="T13" fmla="*/ 66 h 95"/>
                    <a:gd name="T14" fmla="*/ 34 w 37"/>
                    <a:gd name="T15" fmla="*/ 75 h 95"/>
                    <a:gd name="T16" fmla="*/ 35 w 37"/>
                    <a:gd name="T17" fmla="*/ 86 h 95"/>
                    <a:gd name="T18" fmla="*/ 36 w 37"/>
                    <a:gd name="T19" fmla="*/ 95 h 95"/>
                    <a:gd name="T20" fmla="*/ 37 w 37"/>
                    <a:gd name="T21" fmla="*/ 95 h 95"/>
                    <a:gd name="T22" fmla="*/ 29 w 37"/>
                    <a:gd name="T23" fmla="*/ 78 h 95"/>
                    <a:gd name="T24" fmla="*/ 10 w 37"/>
                    <a:gd name="T25" fmla="*/ 82 h 95"/>
                    <a:gd name="T26" fmla="*/ 23 w 37"/>
                    <a:gd name="T27" fmla="*/ 69 h 95"/>
                    <a:gd name="T28" fmla="*/ 28 w 37"/>
                    <a:gd name="T29" fmla="*/ 63 h 95"/>
                    <a:gd name="T30" fmla="*/ 23 w 37"/>
                    <a:gd name="T31" fmla="*/ 58 h 95"/>
                    <a:gd name="T32" fmla="*/ 12 w 37"/>
                    <a:gd name="T33" fmla="*/ 60 h 95"/>
                    <a:gd name="T34" fmla="*/ 20 w 37"/>
                    <a:gd name="T35" fmla="*/ 37 h 95"/>
                    <a:gd name="T36" fmla="*/ 3 w 37"/>
                    <a:gd name="T37" fmla="*/ 9 h 95"/>
                    <a:gd name="T38" fmla="*/ 0 w 37"/>
                    <a:gd name="T39" fmla="*/ 0 h 9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7"/>
                    <a:gd name="T61" fmla="*/ 0 h 95"/>
                    <a:gd name="T62" fmla="*/ 37 w 37"/>
                    <a:gd name="T63" fmla="*/ 95 h 9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7" h="95">
                      <a:moveTo>
                        <a:pt x="0" y="0"/>
                      </a:moveTo>
                      <a:lnTo>
                        <a:pt x="11" y="14"/>
                      </a:lnTo>
                      <a:lnTo>
                        <a:pt x="23" y="31"/>
                      </a:lnTo>
                      <a:lnTo>
                        <a:pt x="29" y="39"/>
                      </a:lnTo>
                      <a:lnTo>
                        <a:pt x="32" y="48"/>
                      </a:lnTo>
                      <a:lnTo>
                        <a:pt x="33" y="57"/>
                      </a:lnTo>
                      <a:lnTo>
                        <a:pt x="34" y="66"/>
                      </a:lnTo>
                      <a:lnTo>
                        <a:pt x="34" y="75"/>
                      </a:lnTo>
                      <a:lnTo>
                        <a:pt x="35" y="86"/>
                      </a:lnTo>
                      <a:lnTo>
                        <a:pt x="36" y="95"/>
                      </a:lnTo>
                      <a:lnTo>
                        <a:pt x="37" y="95"/>
                      </a:lnTo>
                      <a:lnTo>
                        <a:pt x="29" y="78"/>
                      </a:lnTo>
                      <a:lnTo>
                        <a:pt x="10" y="82"/>
                      </a:lnTo>
                      <a:lnTo>
                        <a:pt x="23" y="69"/>
                      </a:lnTo>
                      <a:lnTo>
                        <a:pt x="28" y="63"/>
                      </a:lnTo>
                      <a:lnTo>
                        <a:pt x="23" y="58"/>
                      </a:lnTo>
                      <a:lnTo>
                        <a:pt x="12" y="60"/>
                      </a:lnTo>
                      <a:lnTo>
                        <a:pt x="20" y="37"/>
                      </a:lnTo>
                      <a:lnTo>
                        <a:pt x="3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3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87"/>
              <p:cNvGrpSpPr>
                <a:grpSpLocks/>
              </p:cNvGrpSpPr>
              <p:nvPr/>
            </p:nvGrpSpPr>
            <p:grpSpPr bwMode="auto">
              <a:xfrm>
                <a:off x="3359" y="1848"/>
                <a:ext cx="882" cy="1403"/>
                <a:chOff x="3359" y="1848"/>
                <a:chExt cx="882" cy="1403"/>
              </a:xfrm>
            </p:grpSpPr>
            <p:sp>
              <p:nvSpPr>
                <p:cNvPr id="16470" name="Freeform 84"/>
                <p:cNvSpPr>
                  <a:spLocks/>
                </p:cNvSpPr>
                <p:nvPr/>
              </p:nvSpPr>
              <p:spPr bwMode="auto">
                <a:xfrm>
                  <a:off x="3359" y="1851"/>
                  <a:ext cx="879" cy="1400"/>
                </a:xfrm>
                <a:custGeom>
                  <a:avLst/>
                  <a:gdLst>
                    <a:gd name="T0" fmla="*/ 312 w 879"/>
                    <a:gd name="T1" fmla="*/ 9 h 1400"/>
                    <a:gd name="T2" fmla="*/ 210 w 879"/>
                    <a:gd name="T3" fmla="*/ 18 h 1400"/>
                    <a:gd name="T4" fmla="*/ 156 w 879"/>
                    <a:gd name="T5" fmla="*/ 72 h 1400"/>
                    <a:gd name="T6" fmla="*/ 30 w 879"/>
                    <a:gd name="T7" fmla="*/ 209 h 1400"/>
                    <a:gd name="T8" fmla="*/ 42 w 879"/>
                    <a:gd name="T9" fmla="*/ 269 h 1400"/>
                    <a:gd name="T10" fmla="*/ 81 w 879"/>
                    <a:gd name="T11" fmla="*/ 330 h 1400"/>
                    <a:gd name="T12" fmla="*/ 162 w 879"/>
                    <a:gd name="T13" fmla="*/ 318 h 1400"/>
                    <a:gd name="T14" fmla="*/ 177 w 879"/>
                    <a:gd name="T15" fmla="*/ 367 h 1400"/>
                    <a:gd name="T16" fmla="*/ 207 w 879"/>
                    <a:gd name="T17" fmla="*/ 463 h 1400"/>
                    <a:gd name="T18" fmla="*/ 240 w 879"/>
                    <a:gd name="T19" fmla="*/ 516 h 1400"/>
                    <a:gd name="T20" fmla="*/ 252 w 879"/>
                    <a:gd name="T21" fmla="*/ 606 h 1400"/>
                    <a:gd name="T22" fmla="*/ 246 w 879"/>
                    <a:gd name="T23" fmla="*/ 738 h 1400"/>
                    <a:gd name="T24" fmla="*/ 198 w 879"/>
                    <a:gd name="T25" fmla="*/ 978 h 1400"/>
                    <a:gd name="T26" fmla="*/ 174 w 879"/>
                    <a:gd name="T27" fmla="*/ 1189 h 1400"/>
                    <a:gd name="T28" fmla="*/ 807 w 879"/>
                    <a:gd name="T29" fmla="*/ 1400 h 1400"/>
                    <a:gd name="T30" fmla="*/ 777 w 879"/>
                    <a:gd name="T31" fmla="*/ 1189 h 1400"/>
                    <a:gd name="T32" fmla="*/ 688 w 879"/>
                    <a:gd name="T33" fmla="*/ 852 h 1400"/>
                    <a:gd name="T34" fmla="*/ 664 w 879"/>
                    <a:gd name="T35" fmla="*/ 717 h 1400"/>
                    <a:gd name="T36" fmla="*/ 691 w 879"/>
                    <a:gd name="T37" fmla="*/ 543 h 1400"/>
                    <a:gd name="T38" fmla="*/ 714 w 879"/>
                    <a:gd name="T39" fmla="*/ 475 h 1400"/>
                    <a:gd name="T40" fmla="*/ 735 w 879"/>
                    <a:gd name="T41" fmla="*/ 546 h 1400"/>
                    <a:gd name="T42" fmla="*/ 827 w 879"/>
                    <a:gd name="T43" fmla="*/ 522 h 1400"/>
                    <a:gd name="T44" fmla="*/ 864 w 879"/>
                    <a:gd name="T45" fmla="*/ 418 h 1400"/>
                    <a:gd name="T46" fmla="*/ 827 w 879"/>
                    <a:gd name="T47" fmla="*/ 212 h 1400"/>
                    <a:gd name="T48" fmla="*/ 741 w 879"/>
                    <a:gd name="T49" fmla="*/ 114 h 1400"/>
                    <a:gd name="T50" fmla="*/ 573 w 879"/>
                    <a:gd name="T51" fmla="*/ 15 h 1400"/>
                    <a:gd name="T52" fmla="*/ 576 w 879"/>
                    <a:gd name="T53" fmla="*/ 79 h 1400"/>
                    <a:gd name="T54" fmla="*/ 564 w 879"/>
                    <a:gd name="T55" fmla="*/ 122 h 1400"/>
                    <a:gd name="T56" fmla="*/ 542 w 879"/>
                    <a:gd name="T57" fmla="*/ 154 h 1400"/>
                    <a:gd name="T58" fmla="*/ 506 w 879"/>
                    <a:gd name="T59" fmla="*/ 176 h 1400"/>
                    <a:gd name="T60" fmla="*/ 469 w 879"/>
                    <a:gd name="T61" fmla="*/ 177 h 1400"/>
                    <a:gd name="T62" fmla="*/ 423 w 879"/>
                    <a:gd name="T63" fmla="*/ 162 h 1400"/>
                    <a:gd name="T64" fmla="*/ 386 w 879"/>
                    <a:gd name="T65" fmla="*/ 137 h 1400"/>
                    <a:gd name="T66" fmla="*/ 361 w 879"/>
                    <a:gd name="T67" fmla="*/ 111 h 1400"/>
                    <a:gd name="T68" fmla="*/ 347 w 879"/>
                    <a:gd name="T69" fmla="*/ 78 h 1400"/>
                    <a:gd name="T70" fmla="*/ 363 w 879"/>
                    <a:gd name="T71" fmla="*/ 0 h 140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79"/>
                    <a:gd name="T109" fmla="*/ 0 h 1400"/>
                    <a:gd name="T110" fmla="*/ 879 w 879"/>
                    <a:gd name="T111" fmla="*/ 1400 h 140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79" h="1400">
                      <a:moveTo>
                        <a:pt x="363" y="0"/>
                      </a:moveTo>
                      <a:lnTo>
                        <a:pt x="312" y="9"/>
                      </a:lnTo>
                      <a:lnTo>
                        <a:pt x="252" y="18"/>
                      </a:lnTo>
                      <a:lnTo>
                        <a:pt x="210" y="18"/>
                      </a:lnTo>
                      <a:lnTo>
                        <a:pt x="198" y="21"/>
                      </a:lnTo>
                      <a:lnTo>
                        <a:pt x="156" y="72"/>
                      </a:lnTo>
                      <a:lnTo>
                        <a:pt x="78" y="161"/>
                      </a:lnTo>
                      <a:lnTo>
                        <a:pt x="30" y="209"/>
                      </a:lnTo>
                      <a:lnTo>
                        <a:pt x="0" y="242"/>
                      </a:lnTo>
                      <a:lnTo>
                        <a:pt x="42" y="269"/>
                      </a:lnTo>
                      <a:lnTo>
                        <a:pt x="63" y="299"/>
                      </a:lnTo>
                      <a:lnTo>
                        <a:pt x="81" y="330"/>
                      </a:lnTo>
                      <a:lnTo>
                        <a:pt x="93" y="373"/>
                      </a:lnTo>
                      <a:lnTo>
                        <a:pt x="162" y="318"/>
                      </a:lnTo>
                      <a:lnTo>
                        <a:pt x="171" y="333"/>
                      </a:lnTo>
                      <a:lnTo>
                        <a:pt x="177" y="367"/>
                      </a:lnTo>
                      <a:lnTo>
                        <a:pt x="192" y="430"/>
                      </a:lnTo>
                      <a:lnTo>
                        <a:pt x="207" y="463"/>
                      </a:lnTo>
                      <a:lnTo>
                        <a:pt x="219" y="490"/>
                      </a:lnTo>
                      <a:lnTo>
                        <a:pt x="240" y="516"/>
                      </a:lnTo>
                      <a:lnTo>
                        <a:pt x="249" y="564"/>
                      </a:lnTo>
                      <a:lnTo>
                        <a:pt x="252" y="606"/>
                      </a:lnTo>
                      <a:lnTo>
                        <a:pt x="246" y="648"/>
                      </a:lnTo>
                      <a:lnTo>
                        <a:pt x="246" y="738"/>
                      </a:lnTo>
                      <a:lnTo>
                        <a:pt x="237" y="867"/>
                      </a:lnTo>
                      <a:lnTo>
                        <a:pt x="198" y="978"/>
                      </a:lnTo>
                      <a:lnTo>
                        <a:pt x="183" y="1066"/>
                      </a:lnTo>
                      <a:lnTo>
                        <a:pt x="174" y="1189"/>
                      </a:lnTo>
                      <a:lnTo>
                        <a:pt x="168" y="1400"/>
                      </a:lnTo>
                      <a:lnTo>
                        <a:pt x="807" y="1400"/>
                      </a:lnTo>
                      <a:lnTo>
                        <a:pt x="798" y="1284"/>
                      </a:lnTo>
                      <a:lnTo>
                        <a:pt x="777" y="1189"/>
                      </a:lnTo>
                      <a:lnTo>
                        <a:pt x="741" y="1017"/>
                      </a:lnTo>
                      <a:lnTo>
                        <a:pt x="688" y="852"/>
                      </a:lnTo>
                      <a:lnTo>
                        <a:pt x="673" y="780"/>
                      </a:lnTo>
                      <a:lnTo>
                        <a:pt x="664" y="717"/>
                      </a:lnTo>
                      <a:lnTo>
                        <a:pt x="670" y="636"/>
                      </a:lnTo>
                      <a:lnTo>
                        <a:pt x="691" y="543"/>
                      </a:lnTo>
                      <a:lnTo>
                        <a:pt x="703" y="513"/>
                      </a:lnTo>
                      <a:lnTo>
                        <a:pt x="714" y="475"/>
                      </a:lnTo>
                      <a:lnTo>
                        <a:pt x="729" y="504"/>
                      </a:lnTo>
                      <a:lnTo>
                        <a:pt x="735" y="546"/>
                      </a:lnTo>
                      <a:lnTo>
                        <a:pt x="780" y="531"/>
                      </a:lnTo>
                      <a:lnTo>
                        <a:pt x="827" y="522"/>
                      </a:lnTo>
                      <a:lnTo>
                        <a:pt x="879" y="516"/>
                      </a:lnTo>
                      <a:lnTo>
                        <a:pt x="864" y="418"/>
                      </a:lnTo>
                      <a:lnTo>
                        <a:pt x="855" y="333"/>
                      </a:lnTo>
                      <a:lnTo>
                        <a:pt x="827" y="212"/>
                      </a:lnTo>
                      <a:lnTo>
                        <a:pt x="819" y="158"/>
                      </a:lnTo>
                      <a:lnTo>
                        <a:pt x="741" y="114"/>
                      </a:lnTo>
                      <a:lnTo>
                        <a:pt x="664" y="69"/>
                      </a:lnTo>
                      <a:lnTo>
                        <a:pt x="573" y="15"/>
                      </a:lnTo>
                      <a:lnTo>
                        <a:pt x="576" y="60"/>
                      </a:lnTo>
                      <a:lnTo>
                        <a:pt x="576" y="79"/>
                      </a:lnTo>
                      <a:lnTo>
                        <a:pt x="570" y="105"/>
                      </a:lnTo>
                      <a:lnTo>
                        <a:pt x="564" y="122"/>
                      </a:lnTo>
                      <a:lnTo>
                        <a:pt x="555" y="140"/>
                      </a:lnTo>
                      <a:lnTo>
                        <a:pt x="542" y="154"/>
                      </a:lnTo>
                      <a:lnTo>
                        <a:pt x="529" y="163"/>
                      </a:lnTo>
                      <a:lnTo>
                        <a:pt x="506" y="176"/>
                      </a:lnTo>
                      <a:lnTo>
                        <a:pt x="486" y="178"/>
                      </a:lnTo>
                      <a:lnTo>
                        <a:pt x="469" y="177"/>
                      </a:lnTo>
                      <a:lnTo>
                        <a:pt x="444" y="171"/>
                      </a:lnTo>
                      <a:lnTo>
                        <a:pt x="423" y="162"/>
                      </a:lnTo>
                      <a:lnTo>
                        <a:pt x="402" y="150"/>
                      </a:lnTo>
                      <a:lnTo>
                        <a:pt x="386" y="137"/>
                      </a:lnTo>
                      <a:lnTo>
                        <a:pt x="373" y="125"/>
                      </a:lnTo>
                      <a:lnTo>
                        <a:pt x="361" y="111"/>
                      </a:lnTo>
                      <a:lnTo>
                        <a:pt x="352" y="95"/>
                      </a:lnTo>
                      <a:lnTo>
                        <a:pt x="347" y="78"/>
                      </a:lnTo>
                      <a:lnTo>
                        <a:pt x="345" y="57"/>
                      </a:lnTo>
                      <a:lnTo>
                        <a:pt x="363" y="0"/>
                      </a:lnTo>
                      <a:close/>
                    </a:path>
                  </a:pathLst>
                </a:custGeom>
                <a:solidFill>
                  <a:srgbClr val="D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1" name="Freeform 85"/>
                <p:cNvSpPr>
                  <a:spLocks/>
                </p:cNvSpPr>
                <p:nvPr/>
              </p:nvSpPr>
              <p:spPr bwMode="auto">
                <a:xfrm>
                  <a:off x="3359" y="1848"/>
                  <a:ext cx="394" cy="1403"/>
                </a:xfrm>
                <a:custGeom>
                  <a:avLst/>
                  <a:gdLst>
                    <a:gd name="T0" fmla="*/ 313 w 394"/>
                    <a:gd name="T1" fmla="*/ 9 h 1403"/>
                    <a:gd name="T2" fmla="*/ 211 w 394"/>
                    <a:gd name="T3" fmla="*/ 18 h 1403"/>
                    <a:gd name="T4" fmla="*/ 157 w 394"/>
                    <a:gd name="T5" fmla="*/ 72 h 1403"/>
                    <a:gd name="T6" fmla="*/ 30 w 394"/>
                    <a:gd name="T7" fmla="*/ 209 h 1403"/>
                    <a:gd name="T8" fmla="*/ 42 w 394"/>
                    <a:gd name="T9" fmla="*/ 269 h 1403"/>
                    <a:gd name="T10" fmla="*/ 81 w 394"/>
                    <a:gd name="T11" fmla="*/ 330 h 1403"/>
                    <a:gd name="T12" fmla="*/ 163 w 394"/>
                    <a:gd name="T13" fmla="*/ 318 h 1403"/>
                    <a:gd name="T14" fmla="*/ 178 w 394"/>
                    <a:gd name="T15" fmla="*/ 367 h 1403"/>
                    <a:gd name="T16" fmla="*/ 208 w 394"/>
                    <a:gd name="T17" fmla="*/ 463 h 1403"/>
                    <a:gd name="T18" fmla="*/ 240 w 394"/>
                    <a:gd name="T19" fmla="*/ 516 h 1403"/>
                    <a:gd name="T20" fmla="*/ 252 w 394"/>
                    <a:gd name="T21" fmla="*/ 606 h 1403"/>
                    <a:gd name="T22" fmla="*/ 246 w 394"/>
                    <a:gd name="T23" fmla="*/ 738 h 1403"/>
                    <a:gd name="T24" fmla="*/ 199 w 394"/>
                    <a:gd name="T25" fmla="*/ 978 h 1403"/>
                    <a:gd name="T26" fmla="*/ 175 w 394"/>
                    <a:gd name="T27" fmla="*/ 1189 h 1403"/>
                    <a:gd name="T28" fmla="*/ 246 w 394"/>
                    <a:gd name="T29" fmla="*/ 1403 h 1403"/>
                    <a:gd name="T30" fmla="*/ 258 w 394"/>
                    <a:gd name="T31" fmla="*/ 1302 h 1403"/>
                    <a:gd name="T32" fmla="*/ 288 w 394"/>
                    <a:gd name="T33" fmla="*/ 1260 h 1403"/>
                    <a:gd name="T34" fmla="*/ 322 w 394"/>
                    <a:gd name="T35" fmla="*/ 1250 h 1403"/>
                    <a:gd name="T36" fmla="*/ 337 w 394"/>
                    <a:gd name="T37" fmla="*/ 1206 h 1403"/>
                    <a:gd name="T38" fmla="*/ 334 w 394"/>
                    <a:gd name="T39" fmla="*/ 1155 h 1403"/>
                    <a:gd name="T40" fmla="*/ 334 w 394"/>
                    <a:gd name="T41" fmla="*/ 1101 h 1403"/>
                    <a:gd name="T42" fmla="*/ 331 w 394"/>
                    <a:gd name="T43" fmla="*/ 1049 h 1403"/>
                    <a:gd name="T44" fmla="*/ 340 w 394"/>
                    <a:gd name="T45" fmla="*/ 977 h 1403"/>
                    <a:gd name="T46" fmla="*/ 352 w 394"/>
                    <a:gd name="T47" fmla="*/ 881 h 1403"/>
                    <a:gd name="T48" fmla="*/ 364 w 394"/>
                    <a:gd name="T49" fmla="*/ 824 h 1403"/>
                    <a:gd name="T50" fmla="*/ 367 w 394"/>
                    <a:gd name="T51" fmla="*/ 755 h 1403"/>
                    <a:gd name="T52" fmla="*/ 361 w 394"/>
                    <a:gd name="T53" fmla="*/ 704 h 1403"/>
                    <a:gd name="T54" fmla="*/ 343 w 394"/>
                    <a:gd name="T55" fmla="*/ 638 h 1403"/>
                    <a:gd name="T56" fmla="*/ 382 w 394"/>
                    <a:gd name="T57" fmla="*/ 629 h 1403"/>
                    <a:gd name="T58" fmla="*/ 394 w 394"/>
                    <a:gd name="T59" fmla="*/ 615 h 1403"/>
                    <a:gd name="T60" fmla="*/ 364 w 394"/>
                    <a:gd name="T61" fmla="*/ 484 h 1403"/>
                    <a:gd name="T62" fmla="*/ 385 w 394"/>
                    <a:gd name="T63" fmla="*/ 454 h 1403"/>
                    <a:gd name="T64" fmla="*/ 373 w 394"/>
                    <a:gd name="T65" fmla="*/ 367 h 1403"/>
                    <a:gd name="T66" fmla="*/ 370 w 394"/>
                    <a:gd name="T67" fmla="*/ 263 h 1403"/>
                    <a:gd name="T68" fmla="*/ 370 w 394"/>
                    <a:gd name="T69" fmla="*/ 160 h 1403"/>
                    <a:gd name="T70" fmla="*/ 374 w 394"/>
                    <a:gd name="T71" fmla="*/ 125 h 1403"/>
                    <a:gd name="T72" fmla="*/ 353 w 394"/>
                    <a:gd name="T73" fmla="*/ 95 h 1403"/>
                    <a:gd name="T74" fmla="*/ 346 w 394"/>
                    <a:gd name="T75" fmla="*/ 57 h 14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94"/>
                    <a:gd name="T115" fmla="*/ 0 h 1403"/>
                    <a:gd name="T116" fmla="*/ 394 w 394"/>
                    <a:gd name="T117" fmla="*/ 1403 h 14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94" h="1403">
                      <a:moveTo>
                        <a:pt x="364" y="0"/>
                      </a:moveTo>
                      <a:lnTo>
                        <a:pt x="313" y="9"/>
                      </a:lnTo>
                      <a:lnTo>
                        <a:pt x="252" y="18"/>
                      </a:lnTo>
                      <a:lnTo>
                        <a:pt x="211" y="18"/>
                      </a:lnTo>
                      <a:lnTo>
                        <a:pt x="199" y="21"/>
                      </a:lnTo>
                      <a:lnTo>
                        <a:pt x="157" y="72"/>
                      </a:lnTo>
                      <a:lnTo>
                        <a:pt x="78" y="161"/>
                      </a:lnTo>
                      <a:lnTo>
                        <a:pt x="30" y="209"/>
                      </a:lnTo>
                      <a:lnTo>
                        <a:pt x="0" y="242"/>
                      </a:lnTo>
                      <a:lnTo>
                        <a:pt x="42" y="269"/>
                      </a:lnTo>
                      <a:lnTo>
                        <a:pt x="63" y="299"/>
                      </a:lnTo>
                      <a:lnTo>
                        <a:pt x="81" y="330"/>
                      </a:lnTo>
                      <a:lnTo>
                        <a:pt x="93" y="373"/>
                      </a:lnTo>
                      <a:lnTo>
                        <a:pt x="163" y="318"/>
                      </a:lnTo>
                      <a:lnTo>
                        <a:pt x="172" y="333"/>
                      </a:lnTo>
                      <a:lnTo>
                        <a:pt x="178" y="367"/>
                      </a:lnTo>
                      <a:lnTo>
                        <a:pt x="193" y="430"/>
                      </a:lnTo>
                      <a:lnTo>
                        <a:pt x="208" y="463"/>
                      </a:lnTo>
                      <a:lnTo>
                        <a:pt x="220" y="490"/>
                      </a:lnTo>
                      <a:lnTo>
                        <a:pt x="240" y="516"/>
                      </a:lnTo>
                      <a:lnTo>
                        <a:pt x="249" y="564"/>
                      </a:lnTo>
                      <a:lnTo>
                        <a:pt x="252" y="606"/>
                      </a:lnTo>
                      <a:lnTo>
                        <a:pt x="246" y="648"/>
                      </a:lnTo>
                      <a:lnTo>
                        <a:pt x="246" y="738"/>
                      </a:lnTo>
                      <a:lnTo>
                        <a:pt x="237" y="867"/>
                      </a:lnTo>
                      <a:lnTo>
                        <a:pt x="199" y="978"/>
                      </a:lnTo>
                      <a:lnTo>
                        <a:pt x="184" y="1066"/>
                      </a:lnTo>
                      <a:lnTo>
                        <a:pt x="175" y="1189"/>
                      </a:lnTo>
                      <a:lnTo>
                        <a:pt x="169" y="1395"/>
                      </a:lnTo>
                      <a:lnTo>
                        <a:pt x="246" y="1403"/>
                      </a:lnTo>
                      <a:lnTo>
                        <a:pt x="252" y="1337"/>
                      </a:lnTo>
                      <a:lnTo>
                        <a:pt x="258" y="1302"/>
                      </a:lnTo>
                      <a:lnTo>
                        <a:pt x="273" y="1275"/>
                      </a:lnTo>
                      <a:lnTo>
                        <a:pt x="288" y="1260"/>
                      </a:lnTo>
                      <a:lnTo>
                        <a:pt x="310" y="1256"/>
                      </a:lnTo>
                      <a:lnTo>
                        <a:pt x="322" y="1250"/>
                      </a:lnTo>
                      <a:lnTo>
                        <a:pt x="331" y="1229"/>
                      </a:lnTo>
                      <a:lnTo>
                        <a:pt x="337" y="1206"/>
                      </a:lnTo>
                      <a:lnTo>
                        <a:pt x="334" y="1179"/>
                      </a:lnTo>
                      <a:lnTo>
                        <a:pt x="334" y="1155"/>
                      </a:lnTo>
                      <a:lnTo>
                        <a:pt x="331" y="1128"/>
                      </a:lnTo>
                      <a:lnTo>
                        <a:pt x="334" y="1101"/>
                      </a:lnTo>
                      <a:lnTo>
                        <a:pt x="331" y="1077"/>
                      </a:lnTo>
                      <a:lnTo>
                        <a:pt x="331" y="1049"/>
                      </a:lnTo>
                      <a:lnTo>
                        <a:pt x="337" y="1019"/>
                      </a:lnTo>
                      <a:lnTo>
                        <a:pt x="340" y="977"/>
                      </a:lnTo>
                      <a:lnTo>
                        <a:pt x="346" y="902"/>
                      </a:lnTo>
                      <a:lnTo>
                        <a:pt x="352" y="881"/>
                      </a:lnTo>
                      <a:lnTo>
                        <a:pt x="367" y="860"/>
                      </a:lnTo>
                      <a:lnTo>
                        <a:pt x="364" y="824"/>
                      </a:lnTo>
                      <a:lnTo>
                        <a:pt x="364" y="791"/>
                      </a:lnTo>
                      <a:lnTo>
                        <a:pt x="367" y="755"/>
                      </a:lnTo>
                      <a:lnTo>
                        <a:pt x="367" y="728"/>
                      </a:lnTo>
                      <a:lnTo>
                        <a:pt x="361" y="704"/>
                      </a:lnTo>
                      <a:lnTo>
                        <a:pt x="349" y="668"/>
                      </a:lnTo>
                      <a:lnTo>
                        <a:pt x="343" y="638"/>
                      </a:lnTo>
                      <a:lnTo>
                        <a:pt x="346" y="617"/>
                      </a:lnTo>
                      <a:lnTo>
                        <a:pt x="382" y="629"/>
                      </a:lnTo>
                      <a:lnTo>
                        <a:pt x="394" y="623"/>
                      </a:lnTo>
                      <a:lnTo>
                        <a:pt x="394" y="615"/>
                      </a:lnTo>
                      <a:lnTo>
                        <a:pt x="391" y="600"/>
                      </a:lnTo>
                      <a:lnTo>
                        <a:pt x="364" y="484"/>
                      </a:lnTo>
                      <a:lnTo>
                        <a:pt x="391" y="504"/>
                      </a:lnTo>
                      <a:lnTo>
                        <a:pt x="385" y="454"/>
                      </a:lnTo>
                      <a:lnTo>
                        <a:pt x="376" y="409"/>
                      </a:lnTo>
                      <a:lnTo>
                        <a:pt x="373" y="367"/>
                      </a:lnTo>
                      <a:lnTo>
                        <a:pt x="367" y="321"/>
                      </a:lnTo>
                      <a:lnTo>
                        <a:pt x="370" y="263"/>
                      </a:lnTo>
                      <a:lnTo>
                        <a:pt x="367" y="199"/>
                      </a:lnTo>
                      <a:lnTo>
                        <a:pt x="370" y="160"/>
                      </a:lnTo>
                      <a:lnTo>
                        <a:pt x="387" y="137"/>
                      </a:lnTo>
                      <a:lnTo>
                        <a:pt x="374" y="125"/>
                      </a:lnTo>
                      <a:lnTo>
                        <a:pt x="362" y="111"/>
                      </a:lnTo>
                      <a:lnTo>
                        <a:pt x="353" y="95"/>
                      </a:lnTo>
                      <a:lnTo>
                        <a:pt x="348" y="78"/>
                      </a:lnTo>
                      <a:lnTo>
                        <a:pt x="346" y="57"/>
                      </a:lnTo>
                      <a:lnTo>
                        <a:pt x="364" y="0"/>
                      </a:lnTo>
                      <a:close/>
                    </a:path>
                  </a:pathLst>
                </a:custGeom>
                <a:solidFill>
                  <a:srgbClr val="B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2" name="Freeform 86"/>
                <p:cNvSpPr>
                  <a:spLocks/>
                </p:cNvSpPr>
                <p:nvPr/>
              </p:nvSpPr>
              <p:spPr bwMode="auto">
                <a:xfrm>
                  <a:off x="3804" y="1860"/>
                  <a:ext cx="437" cy="1385"/>
                </a:xfrm>
                <a:custGeom>
                  <a:avLst/>
                  <a:gdLst>
                    <a:gd name="T0" fmla="*/ 19 w 437"/>
                    <a:gd name="T1" fmla="*/ 596 h 1385"/>
                    <a:gd name="T2" fmla="*/ 28 w 437"/>
                    <a:gd name="T3" fmla="*/ 756 h 1385"/>
                    <a:gd name="T4" fmla="*/ 43 w 437"/>
                    <a:gd name="T5" fmla="*/ 965 h 1385"/>
                    <a:gd name="T6" fmla="*/ 51 w 437"/>
                    <a:gd name="T7" fmla="*/ 1017 h 1385"/>
                    <a:gd name="T8" fmla="*/ 84 w 437"/>
                    <a:gd name="T9" fmla="*/ 1207 h 1385"/>
                    <a:gd name="T10" fmla="*/ 83 w 437"/>
                    <a:gd name="T11" fmla="*/ 1254 h 1385"/>
                    <a:gd name="T12" fmla="*/ 96 w 437"/>
                    <a:gd name="T13" fmla="*/ 1289 h 1385"/>
                    <a:gd name="T14" fmla="*/ 133 w 437"/>
                    <a:gd name="T15" fmla="*/ 1320 h 1385"/>
                    <a:gd name="T16" fmla="*/ 226 w 437"/>
                    <a:gd name="T17" fmla="*/ 1335 h 1385"/>
                    <a:gd name="T18" fmla="*/ 288 w 437"/>
                    <a:gd name="T19" fmla="*/ 1341 h 1385"/>
                    <a:gd name="T20" fmla="*/ 365 w 437"/>
                    <a:gd name="T21" fmla="*/ 1380 h 1385"/>
                    <a:gd name="T22" fmla="*/ 335 w 437"/>
                    <a:gd name="T23" fmla="*/ 1174 h 1385"/>
                    <a:gd name="T24" fmla="*/ 245 w 437"/>
                    <a:gd name="T25" fmla="*/ 837 h 1385"/>
                    <a:gd name="T26" fmla="*/ 221 w 437"/>
                    <a:gd name="T27" fmla="*/ 702 h 1385"/>
                    <a:gd name="T28" fmla="*/ 248 w 437"/>
                    <a:gd name="T29" fmla="*/ 528 h 1385"/>
                    <a:gd name="T30" fmla="*/ 271 w 437"/>
                    <a:gd name="T31" fmla="*/ 460 h 1385"/>
                    <a:gd name="T32" fmla="*/ 292 w 437"/>
                    <a:gd name="T33" fmla="*/ 531 h 1385"/>
                    <a:gd name="T34" fmla="*/ 383 w 437"/>
                    <a:gd name="T35" fmla="*/ 507 h 1385"/>
                    <a:gd name="T36" fmla="*/ 422 w 437"/>
                    <a:gd name="T37" fmla="*/ 403 h 1385"/>
                    <a:gd name="T38" fmla="*/ 383 w 437"/>
                    <a:gd name="T39" fmla="*/ 197 h 1385"/>
                    <a:gd name="T40" fmla="*/ 298 w 437"/>
                    <a:gd name="T41" fmla="*/ 99 h 1385"/>
                    <a:gd name="T42" fmla="*/ 131 w 437"/>
                    <a:gd name="T43" fmla="*/ 0 h 1385"/>
                    <a:gd name="T44" fmla="*/ 134 w 437"/>
                    <a:gd name="T45" fmla="*/ 64 h 1385"/>
                    <a:gd name="T46" fmla="*/ 122 w 437"/>
                    <a:gd name="T47" fmla="*/ 107 h 1385"/>
                    <a:gd name="T48" fmla="*/ 102 w 437"/>
                    <a:gd name="T49" fmla="*/ 154 h 1385"/>
                    <a:gd name="T50" fmla="*/ 69 w 437"/>
                    <a:gd name="T51" fmla="*/ 230 h 1385"/>
                    <a:gd name="T52" fmla="*/ 42 w 437"/>
                    <a:gd name="T53" fmla="*/ 237 h 1385"/>
                    <a:gd name="T54" fmla="*/ 30 w 437"/>
                    <a:gd name="T55" fmla="*/ 263 h 1385"/>
                    <a:gd name="T56" fmla="*/ 24 w 437"/>
                    <a:gd name="T57" fmla="*/ 344 h 1385"/>
                    <a:gd name="T58" fmla="*/ 7 w 437"/>
                    <a:gd name="T59" fmla="*/ 396 h 1385"/>
                    <a:gd name="T60" fmla="*/ 0 w 437"/>
                    <a:gd name="T61" fmla="*/ 435 h 1385"/>
                    <a:gd name="T62" fmla="*/ 7 w 437"/>
                    <a:gd name="T63" fmla="*/ 499 h 13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7"/>
                    <a:gd name="T97" fmla="*/ 0 h 1385"/>
                    <a:gd name="T98" fmla="*/ 437 w 437"/>
                    <a:gd name="T99" fmla="*/ 1385 h 13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7" h="1385">
                      <a:moveTo>
                        <a:pt x="13" y="543"/>
                      </a:moveTo>
                      <a:lnTo>
                        <a:pt x="19" y="596"/>
                      </a:lnTo>
                      <a:lnTo>
                        <a:pt x="21" y="645"/>
                      </a:lnTo>
                      <a:lnTo>
                        <a:pt x="28" y="756"/>
                      </a:lnTo>
                      <a:lnTo>
                        <a:pt x="34" y="858"/>
                      </a:lnTo>
                      <a:lnTo>
                        <a:pt x="43" y="965"/>
                      </a:lnTo>
                      <a:lnTo>
                        <a:pt x="45" y="993"/>
                      </a:lnTo>
                      <a:lnTo>
                        <a:pt x="51" y="1017"/>
                      </a:lnTo>
                      <a:lnTo>
                        <a:pt x="64" y="1050"/>
                      </a:lnTo>
                      <a:lnTo>
                        <a:pt x="84" y="1207"/>
                      </a:lnTo>
                      <a:lnTo>
                        <a:pt x="84" y="1240"/>
                      </a:lnTo>
                      <a:lnTo>
                        <a:pt x="83" y="1254"/>
                      </a:lnTo>
                      <a:lnTo>
                        <a:pt x="85" y="1271"/>
                      </a:lnTo>
                      <a:lnTo>
                        <a:pt x="96" y="1289"/>
                      </a:lnTo>
                      <a:lnTo>
                        <a:pt x="108" y="1307"/>
                      </a:lnTo>
                      <a:lnTo>
                        <a:pt x="133" y="1320"/>
                      </a:lnTo>
                      <a:lnTo>
                        <a:pt x="165" y="1328"/>
                      </a:lnTo>
                      <a:lnTo>
                        <a:pt x="226" y="1335"/>
                      </a:lnTo>
                      <a:lnTo>
                        <a:pt x="267" y="1339"/>
                      </a:lnTo>
                      <a:lnTo>
                        <a:pt x="288" y="1341"/>
                      </a:lnTo>
                      <a:lnTo>
                        <a:pt x="339" y="1385"/>
                      </a:lnTo>
                      <a:lnTo>
                        <a:pt x="365" y="1380"/>
                      </a:lnTo>
                      <a:lnTo>
                        <a:pt x="356" y="1269"/>
                      </a:lnTo>
                      <a:lnTo>
                        <a:pt x="335" y="1174"/>
                      </a:lnTo>
                      <a:lnTo>
                        <a:pt x="298" y="1002"/>
                      </a:lnTo>
                      <a:lnTo>
                        <a:pt x="245" y="837"/>
                      </a:lnTo>
                      <a:lnTo>
                        <a:pt x="230" y="765"/>
                      </a:lnTo>
                      <a:lnTo>
                        <a:pt x="221" y="702"/>
                      </a:lnTo>
                      <a:lnTo>
                        <a:pt x="227" y="621"/>
                      </a:lnTo>
                      <a:lnTo>
                        <a:pt x="248" y="528"/>
                      </a:lnTo>
                      <a:lnTo>
                        <a:pt x="259" y="498"/>
                      </a:lnTo>
                      <a:lnTo>
                        <a:pt x="271" y="460"/>
                      </a:lnTo>
                      <a:lnTo>
                        <a:pt x="286" y="489"/>
                      </a:lnTo>
                      <a:lnTo>
                        <a:pt x="292" y="531"/>
                      </a:lnTo>
                      <a:lnTo>
                        <a:pt x="338" y="516"/>
                      </a:lnTo>
                      <a:lnTo>
                        <a:pt x="383" y="507"/>
                      </a:lnTo>
                      <a:lnTo>
                        <a:pt x="437" y="501"/>
                      </a:lnTo>
                      <a:lnTo>
                        <a:pt x="422" y="403"/>
                      </a:lnTo>
                      <a:lnTo>
                        <a:pt x="413" y="318"/>
                      </a:lnTo>
                      <a:lnTo>
                        <a:pt x="383" y="197"/>
                      </a:lnTo>
                      <a:lnTo>
                        <a:pt x="377" y="143"/>
                      </a:lnTo>
                      <a:lnTo>
                        <a:pt x="298" y="99"/>
                      </a:lnTo>
                      <a:lnTo>
                        <a:pt x="221" y="54"/>
                      </a:lnTo>
                      <a:lnTo>
                        <a:pt x="131" y="0"/>
                      </a:lnTo>
                      <a:lnTo>
                        <a:pt x="134" y="45"/>
                      </a:lnTo>
                      <a:lnTo>
                        <a:pt x="134" y="64"/>
                      </a:lnTo>
                      <a:lnTo>
                        <a:pt x="128" y="90"/>
                      </a:lnTo>
                      <a:lnTo>
                        <a:pt x="122" y="107"/>
                      </a:lnTo>
                      <a:lnTo>
                        <a:pt x="113" y="125"/>
                      </a:lnTo>
                      <a:lnTo>
                        <a:pt x="102" y="154"/>
                      </a:lnTo>
                      <a:lnTo>
                        <a:pt x="83" y="197"/>
                      </a:lnTo>
                      <a:lnTo>
                        <a:pt x="69" y="230"/>
                      </a:lnTo>
                      <a:lnTo>
                        <a:pt x="57" y="233"/>
                      </a:lnTo>
                      <a:lnTo>
                        <a:pt x="42" y="237"/>
                      </a:lnTo>
                      <a:lnTo>
                        <a:pt x="30" y="249"/>
                      </a:lnTo>
                      <a:lnTo>
                        <a:pt x="30" y="263"/>
                      </a:lnTo>
                      <a:lnTo>
                        <a:pt x="28" y="306"/>
                      </a:lnTo>
                      <a:lnTo>
                        <a:pt x="24" y="344"/>
                      </a:lnTo>
                      <a:lnTo>
                        <a:pt x="13" y="378"/>
                      </a:lnTo>
                      <a:lnTo>
                        <a:pt x="7" y="396"/>
                      </a:lnTo>
                      <a:lnTo>
                        <a:pt x="1" y="418"/>
                      </a:lnTo>
                      <a:lnTo>
                        <a:pt x="0" y="435"/>
                      </a:lnTo>
                      <a:lnTo>
                        <a:pt x="4" y="461"/>
                      </a:lnTo>
                      <a:lnTo>
                        <a:pt x="7" y="499"/>
                      </a:lnTo>
                      <a:lnTo>
                        <a:pt x="13" y="543"/>
                      </a:lnTo>
                      <a:close/>
                    </a:path>
                  </a:pathLst>
                </a:custGeom>
                <a:solidFill>
                  <a:srgbClr val="B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131"/>
              <p:cNvGrpSpPr>
                <a:grpSpLocks/>
              </p:cNvGrpSpPr>
              <p:nvPr/>
            </p:nvGrpSpPr>
            <p:grpSpPr bwMode="auto">
              <a:xfrm>
                <a:off x="3587" y="1278"/>
                <a:ext cx="452" cy="773"/>
                <a:chOff x="3587" y="1278"/>
                <a:chExt cx="452" cy="773"/>
              </a:xfrm>
            </p:grpSpPr>
            <p:grpSp>
              <p:nvGrpSpPr>
                <p:cNvPr id="7" name="Group 90"/>
                <p:cNvGrpSpPr>
                  <a:grpSpLocks/>
                </p:cNvGrpSpPr>
                <p:nvPr/>
              </p:nvGrpSpPr>
              <p:grpSpPr bwMode="auto">
                <a:xfrm>
                  <a:off x="3692" y="1665"/>
                  <a:ext cx="235" cy="386"/>
                  <a:chOff x="3692" y="1665"/>
                  <a:chExt cx="235" cy="386"/>
                </a:xfrm>
              </p:grpSpPr>
              <p:sp>
                <p:nvSpPr>
                  <p:cNvPr id="16468" name="Freeform 88"/>
                  <p:cNvSpPr>
                    <a:spLocks/>
                  </p:cNvSpPr>
                  <p:nvPr/>
                </p:nvSpPr>
                <p:spPr bwMode="auto">
                  <a:xfrm>
                    <a:off x="3694" y="1665"/>
                    <a:ext cx="233" cy="386"/>
                  </a:xfrm>
                  <a:custGeom>
                    <a:avLst/>
                    <a:gdLst>
                      <a:gd name="T0" fmla="*/ 201 w 233"/>
                      <a:gd name="T1" fmla="*/ 0 h 386"/>
                      <a:gd name="T2" fmla="*/ 212 w 233"/>
                      <a:gd name="T3" fmla="*/ 109 h 386"/>
                      <a:gd name="T4" fmla="*/ 219 w 233"/>
                      <a:gd name="T5" fmla="*/ 167 h 386"/>
                      <a:gd name="T6" fmla="*/ 225 w 233"/>
                      <a:gd name="T7" fmla="*/ 187 h 386"/>
                      <a:gd name="T8" fmla="*/ 233 w 233"/>
                      <a:gd name="T9" fmla="*/ 236 h 386"/>
                      <a:gd name="T10" fmla="*/ 228 w 233"/>
                      <a:gd name="T11" fmla="*/ 274 h 386"/>
                      <a:gd name="T12" fmla="*/ 219 w 233"/>
                      <a:gd name="T13" fmla="*/ 313 h 386"/>
                      <a:gd name="T14" fmla="*/ 204 w 233"/>
                      <a:gd name="T15" fmla="*/ 349 h 386"/>
                      <a:gd name="T16" fmla="*/ 188 w 233"/>
                      <a:gd name="T17" fmla="*/ 368 h 386"/>
                      <a:gd name="T18" fmla="*/ 160 w 233"/>
                      <a:gd name="T19" fmla="*/ 380 h 386"/>
                      <a:gd name="T20" fmla="*/ 124 w 233"/>
                      <a:gd name="T21" fmla="*/ 386 h 386"/>
                      <a:gd name="T22" fmla="*/ 86 w 233"/>
                      <a:gd name="T23" fmla="*/ 380 h 386"/>
                      <a:gd name="T24" fmla="*/ 55 w 233"/>
                      <a:gd name="T25" fmla="*/ 365 h 386"/>
                      <a:gd name="T26" fmla="*/ 36 w 233"/>
                      <a:gd name="T27" fmla="*/ 349 h 386"/>
                      <a:gd name="T28" fmla="*/ 19 w 233"/>
                      <a:gd name="T29" fmla="*/ 325 h 386"/>
                      <a:gd name="T30" fmla="*/ 3 w 233"/>
                      <a:gd name="T31" fmla="*/ 291 h 386"/>
                      <a:gd name="T32" fmla="*/ 0 w 233"/>
                      <a:gd name="T33" fmla="*/ 269 h 386"/>
                      <a:gd name="T34" fmla="*/ 3 w 233"/>
                      <a:gd name="T35" fmla="*/ 247 h 386"/>
                      <a:gd name="T36" fmla="*/ 10 w 233"/>
                      <a:gd name="T37" fmla="*/ 229 h 386"/>
                      <a:gd name="T38" fmla="*/ 21 w 233"/>
                      <a:gd name="T39" fmla="*/ 212 h 386"/>
                      <a:gd name="T40" fmla="*/ 43 w 233"/>
                      <a:gd name="T41" fmla="*/ 194 h 386"/>
                      <a:gd name="T42" fmla="*/ 45 w 233"/>
                      <a:gd name="T43" fmla="*/ 158 h 386"/>
                      <a:gd name="T44" fmla="*/ 43 w 233"/>
                      <a:gd name="T45" fmla="*/ 98 h 386"/>
                      <a:gd name="T46" fmla="*/ 77 w 233"/>
                      <a:gd name="T47" fmla="*/ 98 h 386"/>
                      <a:gd name="T48" fmla="*/ 101 w 233"/>
                      <a:gd name="T49" fmla="*/ 91 h 386"/>
                      <a:gd name="T50" fmla="*/ 124 w 233"/>
                      <a:gd name="T51" fmla="*/ 79 h 386"/>
                      <a:gd name="T52" fmla="*/ 140 w 233"/>
                      <a:gd name="T53" fmla="*/ 58 h 386"/>
                      <a:gd name="T54" fmla="*/ 161 w 233"/>
                      <a:gd name="T55" fmla="*/ 31 h 386"/>
                      <a:gd name="T56" fmla="*/ 201 w 233"/>
                      <a:gd name="T57" fmla="*/ 0 h 38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33"/>
                      <a:gd name="T88" fmla="*/ 0 h 386"/>
                      <a:gd name="T89" fmla="*/ 233 w 233"/>
                      <a:gd name="T90" fmla="*/ 386 h 38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33" h="386">
                        <a:moveTo>
                          <a:pt x="201" y="0"/>
                        </a:moveTo>
                        <a:lnTo>
                          <a:pt x="212" y="109"/>
                        </a:lnTo>
                        <a:lnTo>
                          <a:pt x="219" y="167"/>
                        </a:lnTo>
                        <a:lnTo>
                          <a:pt x="225" y="187"/>
                        </a:lnTo>
                        <a:lnTo>
                          <a:pt x="233" y="236"/>
                        </a:lnTo>
                        <a:lnTo>
                          <a:pt x="228" y="274"/>
                        </a:lnTo>
                        <a:lnTo>
                          <a:pt x="219" y="313"/>
                        </a:lnTo>
                        <a:lnTo>
                          <a:pt x="204" y="349"/>
                        </a:lnTo>
                        <a:lnTo>
                          <a:pt x="188" y="368"/>
                        </a:lnTo>
                        <a:lnTo>
                          <a:pt x="160" y="380"/>
                        </a:lnTo>
                        <a:lnTo>
                          <a:pt x="124" y="386"/>
                        </a:lnTo>
                        <a:lnTo>
                          <a:pt x="86" y="380"/>
                        </a:lnTo>
                        <a:lnTo>
                          <a:pt x="55" y="365"/>
                        </a:lnTo>
                        <a:lnTo>
                          <a:pt x="36" y="349"/>
                        </a:lnTo>
                        <a:lnTo>
                          <a:pt x="19" y="325"/>
                        </a:lnTo>
                        <a:lnTo>
                          <a:pt x="3" y="291"/>
                        </a:lnTo>
                        <a:lnTo>
                          <a:pt x="0" y="269"/>
                        </a:lnTo>
                        <a:lnTo>
                          <a:pt x="3" y="247"/>
                        </a:lnTo>
                        <a:lnTo>
                          <a:pt x="10" y="229"/>
                        </a:lnTo>
                        <a:lnTo>
                          <a:pt x="21" y="212"/>
                        </a:lnTo>
                        <a:lnTo>
                          <a:pt x="43" y="194"/>
                        </a:lnTo>
                        <a:lnTo>
                          <a:pt x="45" y="158"/>
                        </a:lnTo>
                        <a:lnTo>
                          <a:pt x="43" y="98"/>
                        </a:lnTo>
                        <a:lnTo>
                          <a:pt x="77" y="98"/>
                        </a:lnTo>
                        <a:lnTo>
                          <a:pt x="101" y="91"/>
                        </a:lnTo>
                        <a:lnTo>
                          <a:pt x="124" y="79"/>
                        </a:lnTo>
                        <a:lnTo>
                          <a:pt x="140" y="58"/>
                        </a:lnTo>
                        <a:lnTo>
                          <a:pt x="161" y="31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rgbClr val="FF9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69" name="Freeform 89"/>
                  <p:cNvSpPr>
                    <a:spLocks/>
                  </p:cNvSpPr>
                  <p:nvPr/>
                </p:nvSpPr>
                <p:spPr bwMode="auto">
                  <a:xfrm>
                    <a:off x="3692" y="1665"/>
                    <a:ext cx="233" cy="351"/>
                  </a:xfrm>
                  <a:custGeom>
                    <a:avLst/>
                    <a:gdLst>
                      <a:gd name="T0" fmla="*/ 201 w 233"/>
                      <a:gd name="T1" fmla="*/ 0 h 351"/>
                      <a:gd name="T2" fmla="*/ 212 w 233"/>
                      <a:gd name="T3" fmla="*/ 109 h 351"/>
                      <a:gd name="T4" fmla="*/ 219 w 233"/>
                      <a:gd name="T5" fmla="*/ 167 h 351"/>
                      <a:gd name="T6" fmla="*/ 225 w 233"/>
                      <a:gd name="T7" fmla="*/ 187 h 351"/>
                      <a:gd name="T8" fmla="*/ 233 w 233"/>
                      <a:gd name="T9" fmla="*/ 236 h 351"/>
                      <a:gd name="T10" fmla="*/ 228 w 233"/>
                      <a:gd name="T11" fmla="*/ 275 h 351"/>
                      <a:gd name="T12" fmla="*/ 219 w 233"/>
                      <a:gd name="T13" fmla="*/ 313 h 351"/>
                      <a:gd name="T14" fmla="*/ 205 w 233"/>
                      <a:gd name="T15" fmla="*/ 349 h 351"/>
                      <a:gd name="T16" fmla="*/ 196 w 233"/>
                      <a:gd name="T17" fmla="*/ 329 h 351"/>
                      <a:gd name="T18" fmla="*/ 179 w 233"/>
                      <a:gd name="T19" fmla="*/ 322 h 351"/>
                      <a:gd name="T20" fmla="*/ 166 w 233"/>
                      <a:gd name="T21" fmla="*/ 326 h 351"/>
                      <a:gd name="T22" fmla="*/ 155 w 233"/>
                      <a:gd name="T23" fmla="*/ 336 h 351"/>
                      <a:gd name="T24" fmla="*/ 136 w 233"/>
                      <a:gd name="T25" fmla="*/ 351 h 351"/>
                      <a:gd name="T26" fmla="*/ 111 w 233"/>
                      <a:gd name="T27" fmla="*/ 351 h 351"/>
                      <a:gd name="T28" fmla="*/ 122 w 233"/>
                      <a:gd name="T29" fmla="*/ 332 h 351"/>
                      <a:gd name="T30" fmla="*/ 145 w 233"/>
                      <a:gd name="T31" fmla="*/ 303 h 351"/>
                      <a:gd name="T32" fmla="*/ 168 w 233"/>
                      <a:gd name="T33" fmla="*/ 284 h 351"/>
                      <a:gd name="T34" fmla="*/ 181 w 233"/>
                      <a:gd name="T35" fmla="*/ 270 h 351"/>
                      <a:gd name="T36" fmla="*/ 187 w 233"/>
                      <a:gd name="T37" fmla="*/ 250 h 351"/>
                      <a:gd name="T38" fmla="*/ 190 w 233"/>
                      <a:gd name="T39" fmla="*/ 231 h 351"/>
                      <a:gd name="T40" fmla="*/ 191 w 233"/>
                      <a:gd name="T41" fmla="*/ 209 h 351"/>
                      <a:gd name="T42" fmla="*/ 188 w 233"/>
                      <a:gd name="T43" fmla="*/ 186 h 351"/>
                      <a:gd name="T44" fmla="*/ 190 w 233"/>
                      <a:gd name="T45" fmla="*/ 153 h 351"/>
                      <a:gd name="T46" fmla="*/ 178 w 233"/>
                      <a:gd name="T47" fmla="*/ 156 h 351"/>
                      <a:gd name="T48" fmla="*/ 148 w 233"/>
                      <a:gd name="T49" fmla="*/ 157 h 351"/>
                      <a:gd name="T50" fmla="*/ 123 w 233"/>
                      <a:gd name="T51" fmla="*/ 155 h 351"/>
                      <a:gd name="T52" fmla="*/ 97 w 233"/>
                      <a:gd name="T53" fmla="*/ 151 h 351"/>
                      <a:gd name="T54" fmla="*/ 78 w 233"/>
                      <a:gd name="T55" fmla="*/ 144 h 351"/>
                      <a:gd name="T56" fmla="*/ 63 w 233"/>
                      <a:gd name="T57" fmla="*/ 137 h 351"/>
                      <a:gd name="T58" fmla="*/ 63 w 233"/>
                      <a:gd name="T59" fmla="*/ 159 h 351"/>
                      <a:gd name="T60" fmla="*/ 63 w 233"/>
                      <a:gd name="T61" fmla="*/ 187 h 351"/>
                      <a:gd name="T62" fmla="*/ 57 w 233"/>
                      <a:gd name="T63" fmla="*/ 212 h 351"/>
                      <a:gd name="T64" fmla="*/ 56 w 233"/>
                      <a:gd name="T65" fmla="*/ 236 h 351"/>
                      <a:gd name="T66" fmla="*/ 65 w 233"/>
                      <a:gd name="T67" fmla="*/ 261 h 351"/>
                      <a:gd name="T68" fmla="*/ 75 w 233"/>
                      <a:gd name="T69" fmla="*/ 282 h 351"/>
                      <a:gd name="T70" fmla="*/ 89 w 233"/>
                      <a:gd name="T71" fmla="*/ 306 h 351"/>
                      <a:gd name="T72" fmla="*/ 82 w 233"/>
                      <a:gd name="T73" fmla="*/ 324 h 351"/>
                      <a:gd name="T74" fmla="*/ 70 w 233"/>
                      <a:gd name="T75" fmla="*/ 313 h 351"/>
                      <a:gd name="T76" fmla="*/ 49 w 233"/>
                      <a:gd name="T77" fmla="*/ 299 h 351"/>
                      <a:gd name="T78" fmla="*/ 36 w 233"/>
                      <a:gd name="T79" fmla="*/ 286 h 351"/>
                      <a:gd name="T80" fmla="*/ 18 w 233"/>
                      <a:gd name="T81" fmla="*/ 277 h 351"/>
                      <a:gd name="T82" fmla="*/ 0 w 233"/>
                      <a:gd name="T83" fmla="*/ 270 h 351"/>
                      <a:gd name="T84" fmla="*/ 3 w 233"/>
                      <a:gd name="T85" fmla="*/ 247 h 351"/>
                      <a:gd name="T86" fmla="*/ 10 w 233"/>
                      <a:gd name="T87" fmla="*/ 229 h 351"/>
                      <a:gd name="T88" fmla="*/ 21 w 233"/>
                      <a:gd name="T89" fmla="*/ 212 h 351"/>
                      <a:gd name="T90" fmla="*/ 43 w 233"/>
                      <a:gd name="T91" fmla="*/ 194 h 351"/>
                      <a:gd name="T92" fmla="*/ 45 w 233"/>
                      <a:gd name="T93" fmla="*/ 158 h 351"/>
                      <a:gd name="T94" fmla="*/ 43 w 233"/>
                      <a:gd name="T95" fmla="*/ 98 h 351"/>
                      <a:gd name="T96" fmla="*/ 77 w 233"/>
                      <a:gd name="T97" fmla="*/ 98 h 351"/>
                      <a:gd name="T98" fmla="*/ 101 w 233"/>
                      <a:gd name="T99" fmla="*/ 92 h 351"/>
                      <a:gd name="T100" fmla="*/ 124 w 233"/>
                      <a:gd name="T101" fmla="*/ 79 h 351"/>
                      <a:gd name="T102" fmla="*/ 140 w 233"/>
                      <a:gd name="T103" fmla="*/ 58 h 351"/>
                      <a:gd name="T104" fmla="*/ 161 w 233"/>
                      <a:gd name="T105" fmla="*/ 31 h 351"/>
                      <a:gd name="T106" fmla="*/ 201 w 233"/>
                      <a:gd name="T107" fmla="*/ 0 h 35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33"/>
                      <a:gd name="T163" fmla="*/ 0 h 351"/>
                      <a:gd name="T164" fmla="*/ 233 w 233"/>
                      <a:gd name="T165" fmla="*/ 351 h 351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33" h="351">
                        <a:moveTo>
                          <a:pt x="201" y="0"/>
                        </a:moveTo>
                        <a:lnTo>
                          <a:pt x="212" y="109"/>
                        </a:lnTo>
                        <a:lnTo>
                          <a:pt x="219" y="167"/>
                        </a:lnTo>
                        <a:lnTo>
                          <a:pt x="225" y="187"/>
                        </a:lnTo>
                        <a:lnTo>
                          <a:pt x="233" y="236"/>
                        </a:lnTo>
                        <a:lnTo>
                          <a:pt x="228" y="275"/>
                        </a:lnTo>
                        <a:lnTo>
                          <a:pt x="219" y="313"/>
                        </a:lnTo>
                        <a:lnTo>
                          <a:pt x="205" y="349"/>
                        </a:lnTo>
                        <a:lnTo>
                          <a:pt x="196" y="329"/>
                        </a:lnTo>
                        <a:lnTo>
                          <a:pt x="179" y="322"/>
                        </a:lnTo>
                        <a:lnTo>
                          <a:pt x="166" y="326"/>
                        </a:lnTo>
                        <a:lnTo>
                          <a:pt x="155" y="336"/>
                        </a:lnTo>
                        <a:lnTo>
                          <a:pt x="136" y="351"/>
                        </a:lnTo>
                        <a:lnTo>
                          <a:pt x="111" y="351"/>
                        </a:lnTo>
                        <a:lnTo>
                          <a:pt x="122" y="332"/>
                        </a:lnTo>
                        <a:lnTo>
                          <a:pt x="145" y="303"/>
                        </a:lnTo>
                        <a:lnTo>
                          <a:pt x="168" y="284"/>
                        </a:lnTo>
                        <a:lnTo>
                          <a:pt x="181" y="270"/>
                        </a:lnTo>
                        <a:lnTo>
                          <a:pt x="187" y="250"/>
                        </a:lnTo>
                        <a:lnTo>
                          <a:pt x="190" y="231"/>
                        </a:lnTo>
                        <a:lnTo>
                          <a:pt x="191" y="209"/>
                        </a:lnTo>
                        <a:lnTo>
                          <a:pt x="188" y="186"/>
                        </a:lnTo>
                        <a:lnTo>
                          <a:pt x="190" y="153"/>
                        </a:lnTo>
                        <a:lnTo>
                          <a:pt x="178" y="156"/>
                        </a:lnTo>
                        <a:lnTo>
                          <a:pt x="148" y="157"/>
                        </a:lnTo>
                        <a:lnTo>
                          <a:pt x="123" y="155"/>
                        </a:lnTo>
                        <a:lnTo>
                          <a:pt x="97" y="151"/>
                        </a:lnTo>
                        <a:lnTo>
                          <a:pt x="78" y="144"/>
                        </a:lnTo>
                        <a:lnTo>
                          <a:pt x="63" y="137"/>
                        </a:lnTo>
                        <a:lnTo>
                          <a:pt x="63" y="159"/>
                        </a:lnTo>
                        <a:lnTo>
                          <a:pt x="63" y="187"/>
                        </a:lnTo>
                        <a:lnTo>
                          <a:pt x="57" y="212"/>
                        </a:lnTo>
                        <a:lnTo>
                          <a:pt x="56" y="236"/>
                        </a:lnTo>
                        <a:lnTo>
                          <a:pt x="65" y="261"/>
                        </a:lnTo>
                        <a:lnTo>
                          <a:pt x="75" y="282"/>
                        </a:lnTo>
                        <a:lnTo>
                          <a:pt x="89" y="306"/>
                        </a:lnTo>
                        <a:lnTo>
                          <a:pt x="82" y="324"/>
                        </a:lnTo>
                        <a:lnTo>
                          <a:pt x="70" y="313"/>
                        </a:lnTo>
                        <a:lnTo>
                          <a:pt x="49" y="299"/>
                        </a:lnTo>
                        <a:lnTo>
                          <a:pt x="36" y="286"/>
                        </a:lnTo>
                        <a:lnTo>
                          <a:pt x="18" y="277"/>
                        </a:lnTo>
                        <a:lnTo>
                          <a:pt x="0" y="270"/>
                        </a:lnTo>
                        <a:lnTo>
                          <a:pt x="3" y="247"/>
                        </a:lnTo>
                        <a:lnTo>
                          <a:pt x="10" y="229"/>
                        </a:lnTo>
                        <a:lnTo>
                          <a:pt x="21" y="212"/>
                        </a:lnTo>
                        <a:lnTo>
                          <a:pt x="43" y="194"/>
                        </a:lnTo>
                        <a:lnTo>
                          <a:pt x="45" y="158"/>
                        </a:lnTo>
                        <a:lnTo>
                          <a:pt x="43" y="98"/>
                        </a:lnTo>
                        <a:lnTo>
                          <a:pt x="77" y="98"/>
                        </a:lnTo>
                        <a:lnTo>
                          <a:pt x="101" y="92"/>
                        </a:lnTo>
                        <a:lnTo>
                          <a:pt x="124" y="79"/>
                        </a:lnTo>
                        <a:lnTo>
                          <a:pt x="140" y="58"/>
                        </a:lnTo>
                        <a:lnTo>
                          <a:pt x="161" y="31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6428" name="Freeform 91"/>
                <p:cNvSpPr>
                  <a:spLocks/>
                </p:cNvSpPr>
                <p:nvPr/>
              </p:nvSpPr>
              <p:spPr bwMode="auto">
                <a:xfrm>
                  <a:off x="3638" y="1309"/>
                  <a:ext cx="315" cy="471"/>
                </a:xfrm>
                <a:custGeom>
                  <a:avLst/>
                  <a:gdLst>
                    <a:gd name="T0" fmla="*/ 29 w 315"/>
                    <a:gd name="T1" fmla="*/ 81 h 471"/>
                    <a:gd name="T2" fmla="*/ 16 w 315"/>
                    <a:gd name="T3" fmla="*/ 111 h 471"/>
                    <a:gd name="T4" fmla="*/ 7 w 315"/>
                    <a:gd name="T5" fmla="*/ 137 h 471"/>
                    <a:gd name="T6" fmla="*/ 1 w 315"/>
                    <a:gd name="T7" fmla="*/ 158 h 471"/>
                    <a:gd name="T8" fmla="*/ 0 w 315"/>
                    <a:gd name="T9" fmla="*/ 174 h 471"/>
                    <a:gd name="T10" fmla="*/ 2 w 315"/>
                    <a:gd name="T11" fmla="*/ 189 h 471"/>
                    <a:gd name="T12" fmla="*/ 5 w 315"/>
                    <a:gd name="T13" fmla="*/ 212 h 471"/>
                    <a:gd name="T14" fmla="*/ 4 w 315"/>
                    <a:gd name="T15" fmla="*/ 223 h 471"/>
                    <a:gd name="T16" fmla="*/ 5 w 315"/>
                    <a:gd name="T17" fmla="*/ 236 h 471"/>
                    <a:gd name="T18" fmla="*/ 11 w 315"/>
                    <a:gd name="T19" fmla="*/ 253 h 471"/>
                    <a:gd name="T20" fmla="*/ 13 w 315"/>
                    <a:gd name="T21" fmla="*/ 263 h 471"/>
                    <a:gd name="T22" fmla="*/ 10 w 315"/>
                    <a:gd name="T23" fmla="*/ 293 h 471"/>
                    <a:gd name="T24" fmla="*/ 13 w 315"/>
                    <a:gd name="T25" fmla="*/ 314 h 471"/>
                    <a:gd name="T26" fmla="*/ 19 w 315"/>
                    <a:gd name="T27" fmla="*/ 335 h 471"/>
                    <a:gd name="T28" fmla="*/ 29 w 315"/>
                    <a:gd name="T29" fmla="*/ 360 h 471"/>
                    <a:gd name="T30" fmla="*/ 41 w 315"/>
                    <a:gd name="T31" fmla="*/ 386 h 471"/>
                    <a:gd name="T32" fmla="*/ 52 w 315"/>
                    <a:gd name="T33" fmla="*/ 410 h 471"/>
                    <a:gd name="T34" fmla="*/ 59 w 315"/>
                    <a:gd name="T35" fmla="*/ 429 h 471"/>
                    <a:gd name="T36" fmla="*/ 65 w 315"/>
                    <a:gd name="T37" fmla="*/ 449 h 471"/>
                    <a:gd name="T38" fmla="*/ 74 w 315"/>
                    <a:gd name="T39" fmla="*/ 461 h 471"/>
                    <a:gd name="T40" fmla="*/ 87 w 315"/>
                    <a:gd name="T41" fmla="*/ 468 h 471"/>
                    <a:gd name="T42" fmla="*/ 108 w 315"/>
                    <a:gd name="T43" fmla="*/ 471 h 471"/>
                    <a:gd name="T44" fmla="*/ 137 w 315"/>
                    <a:gd name="T45" fmla="*/ 468 h 471"/>
                    <a:gd name="T46" fmla="*/ 162 w 315"/>
                    <a:gd name="T47" fmla="*/ 462 h 471"/>
                    <a:gd name="T48" fmla="*/ 176 w 315"/>
                    <a:gd name="T49" fmla="*/ 452 h 471"/>
                    <a:gd name="T50" fmla="*/ 197 w 315"/>
                    <a:gd name="T51" fmla="*/ 438 h 471"/>
                    <a:gd name="T52" fmla="*/ 219 w 315"/>
                    <a:gd name="T53" fmla="*/ 410 h 471"/>
                    <a:gd name="T54" fmla="*/ 255 w 315"/>
                    <a:gd name="T55" fmla="*/ 359 h 471"/>
                    <a:gd name="T56" fmla="*/ 264 w 315"/>
                    <a:gd name="T57" fmla="*/ 343 h 471"/>
                    <a:gd name="T58" fmla="*/ 271 w 315"/>
                    <a:gd name="T59" fmla="*/ 347 h 471"/>
                    <a:gd name="T60" fmla="*/ 282 w 315"/>
                    <a:gd name="T61" fmla="*/ 347 h 471"/>
                    <a:gd name="T62" fmla="*/ 288 w 315"/>
                    <a:gd name="T63" fmla="*/ 332 h 471"/>
                    <a:gd name="T64" fmla="*/ 298 w 315"/>
                    <a:gd name="T65" fmla="*/ 301 h 471"/>
                    <a:gd name="T66" fmla="*/ 306 w 315"/>
                    <a:gd name="T67" fmla="*/ 272 h 471"/>
                    <a:gd name="T68" fmla="*/ 304 w 315"/>
                    <a:gd name="T69" fmla="*/ 233 h 471"/>
                    <a:gd name="T70" fmla="*/ 312 w 315"/>
                    <a:gd name="T71" fmla="*/ 167 h 471"/>
                    <a:gd name="T72" fmla="*/ 315 w 315"/>
                    <a:gd name="T73" fmla="*/ 127 h 471"/>
                    <a:gd name="T74" fmla="*/ 313 w 315"/>
                    <a:gd name="T75" fmla="*/ 94 h 471"/>
                    <a:gd name="T76" fmla="*/ 306 w 315"/>
                    <a:gd name="T77" fmla="*/ 70 h 471"/>
                    <a:gd name="T78" fmla="*/ 285 w 315"/>
                    <a:gd name="T79" fmla="*/ 39 h 471"/>
                    <a:gd name="T80" fmla="*/ 255 w 315"/>
                    <a:gd name="T81" fmla="*/ 18 h 471"/>
                    <a:gd name="T82" fmla="*/ 222 w 315"/>
                    <a:gd name="T83" fmla="*/ 6 h 471"/>
                    <a:gd name="T84" fmla="*/ 186 w 315"/>
                    <a:gd name="T85" fmla="*/ 0 h 471"/>
                    <a:gd name="T86" fmla="*/ 149 w 315"/>
                    <a:gd name="T87" fmla="*/ 0 h 471"/>
                    <a:gd name="T88" fmla="*/ 114 w 315"/>
                    <a:gd name="T89" fmla="*/ 6 h 471"/>
                    <a:gd name="T90" fmla="*/ 80 w 315"/>
                    <a:gd name="T91" fmla="*/ 22 h 471"/>
                    <a:gd name="T92" fmla="*/ 55 w 315"/>
                    <a:gd name="T93" fmla="*/ 43 h 471"/>
                    <a:gd name="T94" fmla="*/ 29 w 315"/>
                    <a:gd name="T95" fmla="*/ 81 h 47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5"/>
                    <a:gd name="T145" fmla="*/ 0 h 471"/>
                    <a:gd name="T146" fmla="*/ 315 w 315"/>
                    <a:gd name="T147" fmla="*/ 471 h 47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5" h="471">
                      <a:moveTo>
                        <a:pt x="29" y="81"/>
                      </a:moveTo>
                      <a:lnTo>
                        <a:pt x="16" y="111"/>
                      </a:lnTo>
                      <a:lnTo>
                        <a:pt x="7" y="137"/>
                      </a:lnTo>
                      <a:lnTo>
                        <a:pt x="1" y="158"/>
                      </a:lnTo>
                      <a:lnTo>
                        <a:pt x="0" y="174"/>
                      </a:lnTo>
                      <a:lnTo>
                        <a:pt x="2" y="189"/>
                      </a:lnTo>
                      <a:lnTo>
                        <a:pt x="5" y="212"/>
                      </a:lnTo>
                      <a:lnTo>
                        <a:pt x="4" y="223"/>
                      </a:lnTo>
                      <a:lnTo>
                        <a:pt x="5" y="236"/>
                      </a:lnTo>
                      <a:lnTo>
                        <a:pt x="11" y="253"/>
                      </a:lnTo>
                      <a:lnTo>
                        <a:pt x="13" y="263"/>
                      </a:lnTo>
                      <a:lnTo>
                        <a:pt x="10" y="293"/>
                      </a:lnTo>
                      <a:lnTo>
                        <a:pt x="13" y="314"/>
                      </a:lnTo>
                      <a:lnTo>
                        <a:pt x="19" y="335"/>
                      </a:lnTo>
                      <a:lnTo>
                        <a:pt x="29" y="360"/>
                      </a:lnTo>
                      <a:lnTo>
                        <a:pt x="41" y="386"/>
                      </a:lnTo>
                      <a:lnTo>
                        <a:pt x="52" y="410"/>
                      </a:lnTo>
                      <a:lnTo>
                        <a:pt x="59" y="429"/>
                      </a:lnTo>
                      <a:lnTo>
                        <a:pt x="65" y="449"/>
                      </a:lnTo>
                      <a:lnTo>
                        <a:pt x="74" y="461"/>
                      </a:lnTo>
                      <a:lnTo>
                        <a:pt x="87" y="468"/>
                      </a:lnTo>
                      <a:lnTo>
                        <a:pt x="108" y="471"/>
                      </a:lnTo>
                      <a:lnTo>
                        <a:pt x="137" y="468"/>
                      </a:lnTo>
                      <a:lnTo>
                        <a:pt x="162" y="462"/>
                      </a:lnTo>
                      <a:lnTo>
                        <a:pt x="176" y="452"/>
                      </a:lnTo>
                      <a:lnTo>
                        <a:pt x="197" y="438"/>
                      </a:lnTo>
                      <a:lnTo>
                        <a:pt x="219" y="410"/>
                      </a:lnTo>
                      <a:lnTo>
                        <a:pt x="255" y="359"/>
                      </a:lnTo>
                      <a:lnTo>
                        <a:pt x="264" y="343"/>
                      </a:lnTo>
                      <a:lnTo>
                        <a:pt x="271" y="347"/>
                      </a:lnTo>
                      <a:lnTo>
                        <a:pt x="282" y="347"/>
                      </a:lnTo>
                      <a:lnTo>
                        <a:pt x="288" y="332"/>
                      </a:lnTo>
                      <a:lnTo>
                        <a:pt x="298" y="301"/>
                      </a:lnTo>
                      <a:lnTo>
                        <a:pt x="306" y="272"/>
                      </a:lnTo>
                      <a:lnTo>
                        <a:pt x="304" y="233"/>
                      </a:lnTo>
                      <a:lnTo>
                        <a:pt x="312" y="167"/>
                      </a:lnTo>
                      <a:lnTo>
                        <a:pt x="315" y="127"/>
                      </a:lnTo>
                      <a:lnTo>
                        <a:pt x="313" y="94"/>
                      </a:lnTo>
                      <a:lnTo>
                        <a:pt x="306" y="70"/>
                      </a:lnTo>
                      <a:lnTo>
                        <a:pt x="285" y="39"/>
                      </a:lnTo>
                      <a:lnTo>
                        <a:pt x="255" y="18"/>
                      </a:lnTo>
                      <a:lnTo>
                        <a:pt x="222" y="6"/>
                      </a:lnTo>
                      <a:lnTo>
                        <a:pt x="186" y="0"/>
                      </a:lnTo>
                      <a:lnTo>
                        <a:pt x="149" y="0"/>
                      </a:lnTo>
                      <a:lnTo>
                        <a:pt x="114" y="6"/>
                      </a:lnTo>
                      <a:lnTo>
                        <a:pt x="80" y="22"/>
                      </a:lnTo>
                      <a:lnTo>
                        <a:pt x="55" y="43"/>
                      </a:lnTo>
                      <a:lnTo>
                        <a:pt x="29" y="81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8" name="Group 96"/>
                <p:cNvGrpSpPr>
                  <a:grpSpLocks/>
                </p:cNvGrpSpPr>
                <p:nvPr/>
              </p:nvGrpSpPr>
              <p:grpSpPr bwMode="auto">
                <a:xfrm>
                  <a:off x="3587" y="1278"/>
                  <a:ext cx="452" cy="577"/>
                  <a:chOff x="3587" y="1278"/>
                  <a:chExt cx="452" cy="577"/>
                </a:xfrm>
              </p:grpSpPr>
              <p:grpSp>
                <p:nvGrpSpPr>
                  <p:cNvPr id="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3587" y="1278"/>
                    <a:ext cx="452" cy="577"/>
                    <a:chOff x="3587" y="1278"/>
                    <a:chExt cx="452" cy="577"/>
                  </a:xfrm>
                </p:grpSpPr>
                <p:sp>
                  <p:nvSpPr>
                    <p:cNvPr id="16466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691" y="1420"/>
                      <a:ext cx="38" cy="57"/>
                    </a:xfrm>
                    <a:custGeom>
                      <a:avLst/>
                      <a:gdLst>
                        <a:gd name="T0" fmla="*/ 6 w 38"/>
                        <a:gd name="T1" fmla="*/ 0 h 57"/>
                        <a:gd name="T2" fmla="*/ 1 w 38"/>
                        <a:gd name="T3" fmla="*/ 9 h 57"/>
                        <a:gd name="T4" fmla="*/ 0 w 38"/>
                        <a:gd name="T5" fmla="*/ 20 h 57"/>
                        <a:gd name="T6" fmla="*/ 3 w 38"/>
                        <a:gd name="T7" fmla="*/ 30 h 57"/>
                        <a:gd name="T8" fmla="*/ 10 w 38"/>
                        <a:gd name="T9" fmla="*/ 37 h 57"/>
                        <a:gd name="T10" fmla="*/ 20 w 38"/>
                        <a:gd name="T11" fmla="*/ 46 h 57"/>
                        <a:gd name="T12" fmla="*/ 38 w 38"/>
                        <a:gd name="T13" fmla="*/ 57 h 57"/>
                        <a:gd name="T14" fmla="*/ 22 w 38"/>
                        <a:gd name="T15" fmla="*/ 41 h 57"/>
                        <a:gd name="T16" fmla="*/ 16 w 38"/>
                        <a:gd name="T17" fmla="*/ 33 h 57"/>
                        <a:gd name="T18" fmla="*/ 12 w 38"/>
                        <a:gd name="T19" fmla="*/ 26 h 57"/>
                        <a:gd name="T20" fmla="*/ 8 w 38"/>
                        <a:gd name="T21" fmla="*/ 16 h 57"/>
                        <a:gd name="T22" fmla="*/ 6 w 38"/>
                        <a:gd name="T23" fmla="*/ 0 h 57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8"/>
                        <a:gd name="T37" fmla="*/ 0 h 57"/>
                        <a:gd name="T38" fmla="*/ 38 w 38"/>
                        <a:gd name="T39" fmla="*/ 57 h 57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8" h="57">
                          <a:moveTo>
                            <a:pt x="6" y="0"/>
                          </a:moveTo>
                          <a:lnTo>
                            <a:pt x="1" y="9"/>
                          </a:lnTo>
                          <a:lnTo>
                            <a:pt x="0" y="20"/>
                          </a:lnTo>
                          <a:lnTo>
                            <a:pt x="3" y="30"/>
                          </a:lnTo>
                          <a:lnTo>
                            <a:pt x="10" y="37"/>
                          </a:lnTo>
                          <a:lnTo>
                            <a:pt x="20" y="46"/>
                          </a:lnTo>
                          <a:lnTo>
                            <a:pt x="38" y="57"/>
                          </a:lnTo>
                          <a:lnTo>
                            <a:pt x="22" y="41"/>
                          </a:lnTo>
                          <a:lnTo>
                            <a:pt x="16" y="33"/>
                          </a:lnTo>
                          <a:lnTo>
                            <a:pt x="12" y="26"/>
                          </a:lnTo>
                          <a:lnTo>
                            <a:pt x="8" y="1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7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587" y="1278"/>
                      <a:ext cx="452" cy="577"/>
                    </a:xfrm>
                    <a:custGeom>
                      <a:avLst/>
                      <a:gdLst>
                        <a:gd name="T0" fmla="*/ 41 w 452"/>
                        <a:gd name="T1" fmla="*/ 88 h 577"/>
                        <a:gd name="T2" fmla="*/ 6 w 452"/>
                        <a:gd name="T3" fmla="*/ 122 h 577"/>
                        <a:gd name="T4" fmla="*/ 10 w 452"/>
                        <a:gd name="T5" fmla="*/ 167 h 577"/>
                        <a:gd name="T6" fmla="*/ 11 w 452"/>
                        <a:gd name="T7" fmla="*/ 129 h 577"/>
                        <a:gd name="T8" fmla="*/ 41 w 452"/>
                        <a:gd name="T9" fmla="*/ 104 h 577"/>
                        <a:gd name="T10" fmla="*/ 17 w 452"/>
                        <a:gd name="T11" fmla="*/ 141 h 577"/>
                        <a:gd name="T12" fmla="*/ 46 w 452"/>
                        <a:gd name="T13" fmla="*/ 111 h 577"/>
                        <a:gd name="T14" fmla="*/ 24 w 452"/>
                        <a:gd name="T15" fmla="*/ 146 h 577"/>
                        <a:gd name="T16" fmla="*/ 43 w 452"/>
                        <a:gd name="T17" fmla="*/ 191 h 577"/>
                        <a:gd name="T18" fmla="*/ 30 w 452"/>
                        <a:gd name="T19" fmla="*/ 140 h 577"/>
                        <a:gd name="T20" fmla="*/ 45 w 452"/>
                        <a:gd name="T21" fmla="*/ 126 h 577"/>
                        <a:gd name="T22" fmla="*/ 48 w 452"/>
                        <a:gd name="T23" fmla="*/ 164 h 577"/>
                        <a:gd name="T24" fmla="*/ 53 w 452"/>
                        <a:gd name="T25" fmla="*/ 165 h 577"/>
                        <a:gd name="T26" fmla="*/ 60 w 452"/>
                        <a:gd name="T27" fmla="*/ 128 h 577"/>
                        <a:gd name="T28" fmla="*/ 66 w 452"/>
                        <a:gd name="T29" fmla="*/ 173 h 577"/>
                        <a:gd name="T30" fmla="*/ 65 w 452"/>
                        <a:gd name="T31" fmla="*/ 153 h 577"/>
                        <a:gd name="T32" fmla="*/ 75 w 452"/>
                        <a:gd name="T33" fmla="*/ 160 h 577"/>
                        <a:gd name="T34" fmla="*/ 81 w 452"/>
                        <a:gd name="T35" fmla="*/ 167 h 577"/>
                        <a:gd name="T36" fmla="*/ 93 w 452"/>
                        <a:gd name="T37" fmla="*/ 184 h 577"/>
                        <a:gd name="T38" fmla="*/ 112 w 452"/>
                        <a:gd name="T39" fmla="*/ 204 h 577"/>
                        <a:gd name="T40" fmla="*/ 85 w 452"/>
                        <a:gd name="T41" fmla="*/ 149 h 577"/>
                        <a:gd name="T42" fmla="*/ 98 w 452"/>
                        <a:gd name="T43" fmla="*/ 171 h 577"/>
                        <a:gd name="T44" fmla="*/ 99 w 452"/>
                        <a:gd name="T45" fmla="*/ 162 h 577"/>
                        <a:gd name="T46" fmla="*/ 125 w 452"/>
                        <a:gd name="T47" fmla="*/ 161 h 577"/>
                        <a:gd name="T48" fmla="*/ 128 w 452"/>
                        <a:gd name="T49" fmla="*/ 151 h 577"/>
                        <a:gd name="T50" fmla="*/ 147 w 452"/>
                        <a:gd name="T51" fmla="*/ 178 h 577"/>
                        <a:gd name="T52" fmla="*/ 147 w 452"/>
                        <a:gd name="T53" fmla="*/ 164 h 577"/>
                        <a:gd name="T54" fmla="*/ 155 w 452"/>
                        <a:gd name="T55" fmla="*/ 162 h 577"/>
                        <a:gd name="T56" fmla="*/ 161 w 452"/>
                        <a:gd name="T57" fmla="*/ 157 h 577"/>
                        <a:gd name="T58" fmla="*/ 188 w 452"/>
                        <a:gd name="T59" fmla="*/ 128 h 577"/>
                        <a:gd name="T60" fmla="*/ 203 w 452"/>
                        <a:gd name="T61" fmla="*/ 181 h 577"/>
                        <a:gd name="T62" fmla="*/ 290 w 452"/>
                        <a:gd name="T63" fmla="*/ 277 h 577"/>
                        <a:gd name="T64" fmla="*/ 315 w 452"/>
                        <a:gd name="T65" fmla="*/ 279 h 577"/>
                        <a:gd name="T66" fmla="*/ 326 w 452"/>
                        <a:gd name="T67" fmla="*/ 233 h 577"/>
                        <a:gd name="T68" fmla="*/ 357 w 452"/>
                        <a:gd name="T69" fmla="*/ 279 h 577"/>
                        <a:gd name="T70" fmla="*/ 296 w 452"/>
                        <a:gd name="T71" fmla="*/ 417 h 577"/>
                        <a:gd name="T72" fmla="*/ 284 w 452"/>
                        <a:gd name="T73" fmla="*/ 521 h 577"/>
                        <a:gd name="T74" fmla="*/ 329 w 452"/>
                        <a:gd name="T75" fmla="*/ 571 h 577"/>
                        <a:gd name="T76" fmla="*/ 402 w 452"/>
                        <a:gd name="T77" fmla="*/ 566 h 577"/>
                        <a:gd name="T78" fmla="*/ 434 w 452"/>
                        <a:gd name="T79" fmla="*/ 489 h 577"/>
                        <a:gd name="T80" fmla="*/ 449 w 452"/>
                        <a:gd name="T81" fmla="*/ 426 h 577"/>
                        <a:gd name="T82" fmla="*/ 405 w 452"/>
                        <a:gd name="T83" fmla="*/ 343 h 577"/>
                        <a:gd name="T84" fmla="*/ 413 w 452"/>
                        <a:gd name="T85" fmla="*/ 187 h 577"/>
                        <a:gd name="T86" fmla="*/ 378 w 452"/>
                        <a:gd name="T87" fmla="*/ 72 h 577"/>
                        <a:gd name="T88" fmla="*/ 323 w 452"/>
                        <a:gd name="T89" fmla="*/ 16 h 577"/>
                        <a:gd name="T90" fmla="*/ 251 w 452"/>
                        <a:gd name="T91" fmla="*/ 0 h 577"/>
                        <a:gd name="T92" fmla="*/ 171 w 452"/>
                        <a:gd name="T93" fmla="*/ 18 h 577"/>
                        <a:gd name="T94" fmla="*/ 122 w 452"/>
                        <a:gd name="T95" fmla="*/ 49 h 577"/>
                        <a:gd name="T96" fmla="*/ 105 w 452"/>
                        <a:gd name="T97" fmla="*/ 53 h 577"/>
                        <a:gd name="T98" fmla="*/ 85 w 452"/>
                        <a:gd name="T99" fmla="*/ 59 h 577"/>
                        <a:gd name="T100" fmla="*/ 79 w 452"/>
                        <a:gd name="T101" fmla="*/ 41 h 577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452"/>
                        <a:gd name="T154" fmla="*/ 0 h 577"/>
                        <a:gd name="T155" fmla="*/ 452 w 452"/>
                        <a:gd name="T156" fmla="*/ 577 h 577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452" h="577">
                          <a:moveTo>
                            <a:pt x="60" y="57"/>
                          </a:moveTo>
                          <a:lnTo>
                            <a:pt x="50" y="64"/>
                          </a:lnTo>
                          <a:lnTo>
                            <a:pt x="45" y="71"/>
                          </a:lnTo>
                          <a:lnTo>
                            <a:pt x="42" y="80"/>
                          </a:lnTo>
                          <a:lnTo>
                            <a:pt x="41" y="88"/>
                          </a:lnTo>
                          <a:lnTo>
                            <a:pt x="41" y="97"/>
                          </a:lnTo>
                          <a:lnTo>
                            <a:pt x="27" y="101"/>
                          </a:lnTo>
                          <a:lnTo>
                            <a:pt x="17" y="107"/>
                          </a:lnTo>
                          <a:lnTo>
                            <a:pt x="10" y="114"/>
                          </a:lnTo>
                          <a:lnTo>
                            <a:pt x="6" y="122"/>
                          </a:lnTo>
                          <a:lnTo>
                            <a:pt x="4" y="133"/>
                          </a:lnTo>
                          <a:lnTo>
                            <a:pt x="0" y="141"/>
                          </a:lnTo>
                          <a:lnTo>
                            <a:pt x="4" y="150"/>
                          </a:lnTo>
                          <a:lnTo>
                            <a:pt x="7" y="159"/>
                          </a:lnTo>
                          <a:lnTo>
                            <a:pt x="10" y="167"/>
                          </a:lnTo>
                          <a:lnTo>
                            <a:pt x="15" y="175"/>
                          </a:lnTo>
                          <a:lnTo>
                            <a:pt x="11" y="161"/>
                          </a:lnTo>
                          <a:lnTo>
                            <a:pt x="9" y="150"/>
                          </a:lnTo>
                          <a:lnTo>
                            <a:pt x="9" y="140"/>
                          </a:lnTo>
                          <a:lnTo>
                            <a:pt x="11" y="129"/>
                          </a:lnTo>
                          <a:lnTo>
                            <a:pt x="15" y="119"/>
                          </a:lnTo>
                          <a:lnTo>
                            <a:pt x="20" y="114"/>
                          </a:lnTo>
                          <a:lnTo>
                            <a:pt x="27" y="110"/>
                          </a:lnTo>
                          <a:lnTo>
                            <a:pt x="33" y="107"/>
                          </a:lnTo>
                          <a:lnTo>
                            <a:pt x="41" y="104"/>
                          </a:lnTo>
                          <a:lnTo>
                            <a:pt x="29" y="112"/>
                          </a:lnTo>
                          <a:lnTo>
                            <a:pt x="23" y="118"/>
                          </a:lnTo>
                          <a:lnTo>
                            <a:pt x="19" y="125"/>
                          </a:lnTo>
                          <a:lnTo>
                            <a:pt x="17" y="131"/>
                          </a:lnTo>
                          <a:lnTo>
                            <a:pt x="17" y="141"/>
                          </a:lnTo>
                          <a:lnTo>
                            <a:pt x="20" y="131"/>
                          </a:lnTo>
                          <a:lnTo>
                            <a:pt x="24" y="123"/>
                          </a:lnTo>
                          <a:lnTo>
                            <a:pt x="31" y="117"/>
                          </a:lnTo>
                          <a:lnTo>
                            <a:pt x="39" y="113"/>
                          </a:lnTo>
                          <a:lnTo>
                            <a:pt x="46" y="111"/>
                          </a:lnTo>
                          <a:lnTo>
                            <a:pt x="37" y="116"/>
                          </a:lnTo>
                          <a:lnTo>
                            <a:pt x="32" y="121"/>
                          </a:lnTo>
                          <a:lnTo>
                            <a:pt x="27" y="129"/>
                          </a:lnTo>
                          <a:lnTo>
                            <a:pt x="25" y="137"/>
                          </a:lnTo>
                          <a:lnTo>
                            <a:pt x="24" y="146"/>
                          </a:lnTo>
                          <a:lnTo>
                            <a:pt x="24" y="154"/>
                          </a:lnTo>
                          <a:lnTo>
                            <a:pt x="25" y="160"/>
                          </a:lnTo>
                          <a:lnTo>
                            <a:pt x="28" y="167"/>
                          </a:lnTo>
                          <a:lnTo>
                            <a:pt x="32" y="175"/>
                          </a:lnTo>
                          <a:lnTo>
                            <a:pt x="43" y="191"/>
                          </a:lnTo>
                          <a:lnTo>
                            <a:pt x="34" y="173"/>
                          </a:lnTo>
                          <a:lnTo>
                            <a:pt x="30" y="165"/>
                          </a:lnTo>
                          <a:lnTo>
                            <a:pt x="28" y="157"/>
                          </a:lnTo>
                          <a:lnTo>
                            <a:pt x="29" y="148"/>
                          </a:lnTo>
                          <a:lnTo>
                            <a:pt x="30" y="140"/>
                          </a:lnTo>
                          <a:lnTo>
                            <a:pt x="31" y="133"/>
                          </a:lnTo>
                          <a:lnTo>
                            <a:pt x="37" y="124"/>
                          </a:lnTo>
                          <a:lnTo>
                            <a:pt x="47" y="117"/>
                          </a:lnTo>
                          <a:lnTo>
                            <a:pt x="50" y="119"/>
                          </a:lnTo>
                          <a:lnTo>
                            <a:pt x="45" y="126"/>
                          </a:lnTo>
                          <a:lnTo>
                            <a:pt x="42" y="132"/>
                          </a:lnTo>
                          <a:lnTo>
                            <a:pt x="41" y="139"/>
                          </a:lnTo>
                          <a:lnTo>
                            <a:pt x="42" y="147"/>
                          </a:lnTo>
                          <a:lnTo>
                            <a:pt x="44" y="155"/>
                          </a:lnTo>
                          <a:lnTo>
                            <a:pt x="48" y="164"/>
                          </a:lnTo>
                          <a:lnTo>
                            <a:pt x="54" y="174"/>
                          </a:lnTo>
                          <a:lnTo>
                            <a:pt x="63" y="187"/>
                          </a:lnTo>
                          <a:lnTo>
                            <a:pt x="72" y="199"/>
                          </a:lnTo>
                          <a:lnTo>
                            <a:pt x="58" y="176"/>
                          </a:lnTo>
                          <a:lnTo>
                            <a:pt x="53" y="165"/>
                          </a:lnTo>
                          <a:lnTo>
                            <a:pt x="50" y="156"/>
                          </a:lnTo>
                          <a:lnTo>
                            <a:pt x="52" y="148"/>
                          </a:lnTo>
                          <a:lnTo>
                            <a:pt x="53" y="136"/>
                          </a:lnTo>
                          <a:lnTo>
                            <a:pt x="57" y="126"/>
                          </a:lnTo>
                          <a:lnTo>
                            <a:pt x="60" y="128"/>
                          </a:lnTo>
                          <a:lnTo>
                            <a:pt x="59" y="135"/>
                          </a:lnTo>
                          <a:lnTo>
                            <a:pt x="59" y="146"/>
                          </a:lnTo>
                          <a:lnTo>
                            <a:pt x="60" y="154"/>
                          </a:lnTo>
                          <a:lnTo>
                            <a:pt x="63" y="164"/>
                          </a:lnTo>
                          <a:lnTo>
                            <a:pt x="66" y="173"/>
                          </a:lnTo>
                          <a:lnTo>
                            <a:pt x="73" y="182"/>
                          </a:lnTo>
                          <a:lnTo>
                            <a:pt x="81" y="191"/>
                          </a:lnTo>
                          <a:lnTo>
                            <a:pt x="71" y="174"/>
                          </a:lnTo>
                          <a:lnTo>
                            <a:pt x="67" y="164"/>
                          </a:lnTo>
                          <a:lnTo>
                            <a:pt x="65" y="153"/>
                          </a:lnTo>
                          <a:lnTo>
                            <a:pt x="65" y="139"/>
                          </a:lnTo>
                          <a:lnTo>
                            <a:pt x="67" y="131"/>
                          </a:lnTo>
                          <a:lnTo>
                            <a:pt x="72" y="135"/>
                          </a:lnTo>
                          <a:lnTo>
                            <a:pt x="73" y="148"/>
                          </a:lnTo>
                          <a:lnTo>
                            <a:pt x="75" y="160"/>
                          </a:lnTo>
                          <a:lnTo>
                            <a:pt x="79" y="170"/>
                          </a:lnTo>
                          <a:lnTo>
                            <a:pt x="83" y="180"/>
                          </a:lnTo>
                          <a:lnTo>
                            <a:pt x="89" y="191"/>
                          </a:lnTo>
                          <a:lnTo>
                            <a:pt x="84" y="176"/>
                          </a:lnTo>
                          <a:lnTo>
                            <a:pt x="81" y="167"/>
                          </a:lnTo>
                          <a:lnTo>
                            <a:pt x="79" y="160"/>
                          </a:lnTo>
                          <a:lnTo>
                            <a:pt x="78" y="151"/>
                          </a:lnTo>
                          <a:lnTo>
                            <a:pt x="83" y="167"/>
                          </a:lnTo>
                          <a:lnTo>
                            <a:pt x="87" y="176"/>
                          </a:lnTo>
                          <a:lnTo>
                            <a:pt x="93" y="184"/>
                          </a:lnTo>
                          <a:lnTo>
                            <a:pt x="100" y="194"/>
                          </a:lnTo>
                          <a:lnTo>
                            <a:pt x="108" y="204"/>
                          </a:lnTo>
                          <a:lnTo>
                            <a:pt x="117" y="211"/>
                          </a:lnTo>
                          <a:lnTo>
                            <a:pt x="124" y="216"/>
                          </a:lnTo>
                          <a:lnTo>
                            <a:pt x="112" y="204"/>
                          </a:lnTo>
                          <a:lnTo>
                            <a:pt x="104" y="194"/>
                          </a:lnTo>
                          <a:lnTo>
                            <a:pt x="97" y="183"/>
                          </a:lnTo>
                          <a:lnTo>
                            <a:pt x="91" y="170"/>
                          </a:lnTo>
                          <a:lnTo>
                            <a:pt x="87" y="159"/>
                          </a:lnTo>
                          <a:lnTo>
                            <a:pt x="85" y="149"/>
                          </a:lnTo>
                          <a:lnTo>
                            <a:pt x="87" y="140"/>
                          </a:lnTo>
                          <a:lnTo>
                            <a:pt x="93" y="140"/>
                          </a:lnTo>
                          <a:lnTo>
                            <a:pt x="93" y="151"/>
                          </a:lnTo>
                          <a:lnTo>
                            <a:pt x="94" y="160"/>
                          </a:lnTo>
                          <a:lnTo>
                            <a:pt x="98" y="171"/>
                          </a:lnTo>
                          <a:lnTo>
                            <a:pt x="102" y="181"/>
                          </a:lnTo>
                          <a:lnTo>
                            <a:pt x="111" y="193"/>
                          </a:lnTo>
                          <a:lnTo>
                            <a:pt x="106" y="181"/>
                          </a:lnTo>
                          <a:lnTo>
                            <a:pt x="101" y="170"/>
                          </a:lnTo>
                          <a:lnTo>
                            <a:pt x="99" y="162"/>
                          </a:lnTo>
                          <a:lnTo>
                            <a:pt x="98" y="152"/>
                          </a:lnTo>
                          <a:lnTo>
                            <a:pt x="100" y="142"/>
                          </a:lnTo>
                          <a:lnTo>
                            <a:pt x="115" y="141"/>
                          </a:lnTo>
                          <a:lnTo>
                            <a:pt x="120" y="152"/>
                          </a:lnTo>
                          <a:lnTo>
                            <a:pt x="125" y="161"/>
                          </a:lnTo>
                          <a:lnTo>
                            <a:pt x="129" y="169"/>
                          </a:lnTo>
                          <a:lnTo>
                            <a:pt x="149" y="197"/>
                          </a:lnTo>
                          <a:lnTo>
                            <a:pt x="136" y="171"/>
                          </a:lnTo>
                          <a:lnTo>
                            <a:pt x="132" y="163"/>
                          </a:lnTo>
                          <a:lnTo>
                            <a:pt x="128" y="151"/>
                          </a:lnTo>
                          <a:lnTo>
                            <a:pt x="125" y="139"/>
                          </a:lnTo>
                          <a:lnTo>
                            <a:pt x="129" y="141"/>
                          </a:lnTo>
                          <a:lnTo>
                            <a:pt x="136" y="158"/>
                          </a:lnTo>
                          <a:lnTo>
                            <a:pt x="140" y="167"/>
                          </a:lnTo>
                          <a:lnTo>
                            <a:pt x="147" y="178"/>
                          </a:lnTo>
                          <a:lnTo>
                            <a:pt x="158" y="187"/>
                          </a:lnTo>
                          <a:lnTo>
                            <a:pt x="173" y="193"/>
                          </a:lnTo>
                          <a:lnTo>
                            <a:pt x="159" y="181"/>
                          </a:lnTo>
                          <a:lnTo>
                            <a:pt x="152" y="172"/>
                          </a:lnTo>
                          <a:lnTo>
                            <a:pt x="147" y="164"/>
                          </a:lnTo>
                          <a:lnTo>
                            <a:pt x="144" y="154"/>
                          </a:lnTo>
                          <a:lnTo>
                            <a:pt x="143" y="142"/>
                          </a:lnTo>
                          <a:lnTo>
                            <a:pt x="151" y="139"/>
                          </a:lnTo>
                          <a:lnTo>
                            <a:pt x="151" y="150"/>
                          </a:lnTo>
                          <a:lnTo>
                            <a:pt x="155" y="162"/>
                          </a:lnTo>
                          <a:lnTo>
                            <a:pt x="159" y="170"/>
                          </a:lnTo>
                          <a:lnTo>
                            <a:pt x="174" y="184"/>
                          </a:lnTo>
                          <a:lnTo>
                            <a:pt x="167" y="176"/>
                          </a:lnTo>
                          <a:lnTo>
                            <a:pt x="162" y="166"/>
                          </a:lnTo>
                          <a:lnTo>
                            <a:pt x="161" y="157"/>
                          </a:lnTo>
                          <a:lnTo>
                            <a:pt x="160" y="146"/>
                          </a:lnTo>
                          <a:lnTo>
                            <a:pt x="162" y="137"/>
                          </a:lnTo>
                          <a:lnTo>
                            <a:pt x="166" y="134"/>
                          </a:lnTo>
                          <a:lnTo>
                            <a:pt x="177" y="132"/>
                          </a:lnTo>
                          <a:lnTo>
                            <a:pt x="188" y="128"/>
                          </a:lnTo>
                          <a:lnTo>
                            <a:pt x="202" y="116"/>
                          </a:lnTo>
                          <a:lnTo>
                            <a:pt x="187" y="142"/>
                          </a:lnTo>
                          <a:lnTo>
                            <a:pt x="189" y="156"/>
                          </a:lnTo>
                          <a:lnTo>
                            <a:pt x="195" y="170"/>
                          </a:lnTo>
                          <a:lnTo>
                            <a:pt x="203" y="181"/>
                          </a:lnTo>
                          <a:lnTo>
                            <a:pt x="217" y="195"/>
                          </a:lnTo>
                          <a:lnTo>
                            <a:pt x="237" y="208"/>
                          </a:lnTo>
                          <a:lnTo>
                            <a:pt x="263" y="228"/>
                          </a:lnTo>
                          <a:lnTo>
                            <a:pt x="290" y="260"/>
                          </a:lnTo>
                          <a:lnTo>
                            <a:pt x="290" y="277"/>
                          </a:lnTo>
                          <a:lnTo>
                            <a:pt x="291" y="287"/>
                          </a:lnTo>
                          <a:lnTo>
                            <a:pt x="298" y="293"/>
                          </a:lnTo>
                          <a:lnTo>
                            <a:pt x="307" y="295"/>
                          </a:lnTo>
                          <a:lnTo>
                            <a:pt x="311" y="289"/>
                          </a:lnTo>
                          <a:lnTo>
                            <a:pt x="315" y="279"/>
                          </a:lnTo>
                          <a:lnTo>
                            <a:pt x="314" y="268"/>
                          </a:lnTo>
                          <a:lnTo>
                            <a:pt x="314" y="258"/>
                          </a:lnTo>
                          <a:lnTo>
                            <a:pt x="315" y="245"/>
                          </a:lnTo>
                          <a:lnTo>
                            <a:pt x="319" y="237"/>
                          </a:lnTo>
                          <a:lnTo>
                            <a:pt x="326" y="233"/>
                          </a:lnTo>
                          <a:lnTo>
                            <a:pt x="334" y="233"/>
                          </a:lnTo>
                          <a:lnTo>
                            <a:pt x="345" y="239"/>
                          </a:lnTo>
                          <a:lnTo>
                            <a:pt x="353" y="251"/>
                          </a:lnTo>
                          <a:lnTo>
                            <a:pt x="356" y="263"/>
                          </a:lnTo>
                          <a:lnTo>
                            <a:pt x="357" y="279"/>
                          </a:lnTo>
                          <a:lnTo>
                            <a:pt x="356" y="294"/>
                          </a:lnTo>
                          <a:lnTo>
                            <a:pt x="354" y="313"/>
                          </a:lnTo>
                          <a:lnTo>
                            <a:pt x="344" y="347"/>
                          </a:lnTo>
                          <a:lnTo>
                            <a:pt x="298" y="398"/>
                          </a:lnTo>
                          <a:lnTo>
                            <a:pt x="296" y="417"/>
                          </a:lnTo>
                          <a:lnTo>
                            <a:pt x="299" y="460"/>
                          </a:lnTo>
                          <a:lnTo>
                            <a:pt x="300" y="485"/>
                          </a:lnTo>
                          <a:lnTo>
                            <a:pt x="293" y="498"/>
                          </a:lnTo>
                          <a:lnTo>
                            <a:pt x="287" y="511"/>
                          </a:lnTo>
                          <a:lnTo>
                            <a:pt x="284" y="521"/>
                          </a:lnTo>
                          <a:lnTo>
                            <a:pt x="282" y="537"/>
                          </a:lnTo>
                          <a:lnTo>
                            <a:pt x="286" y="549"/>
                          </a:lnTo>
                          <a:lnTo>
                            <a:pt x="296" y="562"/>
                          </a:lnTo>
                          <a:lnTo>
                            <a:pt x="311" y="570"/>
                          </a:lnTo>
                          <a:lnTo>
                            <a:pt x="329" y="571"/>
                          </a:lnTo>
                          <a:lnTo>
                            <a:pt x="341" y="574"/>
                          </a:lnTo>
                          <a:lnTo>
                            <a:pt x="358" y="577"/>
                          </a:lnTo>
                          <a:lnTo>
                            <a:pt x="374" y="575"/>
                          </a:lnTo>
                          <a:lnTo>
                            <a:pt x="387" y="572"/>
                          </a:lnTo>
                          <a:lnTo>
                            <a:pt x="402" y="566"/>
                          </a:lnTo>
                          <a:lnTo>
                            <a:pt x="413" y="558"/>
                          </a:lnTo>
                          <a:lnTo>
                            <a:pt x="421" y="546"/>
                          </a:lnTo>
                          <a:lnTo>
                            <a:pt x="428" y="535"/>
                          </a:lnTo>
                          <a:lnTo>
                            <a:pt x="433" y="521"/>
                          </a:lnTo>
                          <a:lnTo>
                            <a:pt x="434" y="489"/>
                          </a:lnTo>
                          <a:lnTo>
                            <a:pt x="440" y="483"/>
                          </a:lnTo>
                          <a:lnTo>
                            <a:pt x="447" y="473"/>
                          </a:lnTo>
                          <a:lnTo>
                            <a:pt x="449" y="462"/>
                          </a:lnTo>
                          <a:lnTo>
                            <a:pt x="452" y="444"/>
                          </a:lnTo>
                          <a:lnTo>
                            <a:pt x="449" y="426"/>
                          </a:lnTo>
                          <a:lnTo>
                            <a:pt x="445" y="413"/>
                          </a:lnTo>
                          <a:lnTo>
                            <a:pt x="439" y="405"/>
                          </a:lnTo>
                          <a:lnTo>
                            <a:pt x="427" y="385"/>
                          </a:lnTo>
                          <a:lnTo>
                            <a:pt x="415" y="368"/>
                          </a:lnTo>
                          <a:lnTo>
                            <a:pt x="405" y="343"/>
                          </a:lnTo>
                          <a:lnTo>
                            <a:pt x="406" y="280"/>
                          </a:lnTo>
                          <a:lnTo>
                            <a:pt x="410" y="255"/>
                          </a:lnTo>
                          <a:lnTo>
                            <a:pt x="414" y="227"/>
                          </a:lnTo>
                          <a:lnTo>
                            <a:pt x="414" y="209"/>
                          </a:lnTo>
                          <a:lnTo>
                            <a:pt x="413" y="187"/>
                          </a:lnTo>
                          <a:lnTo>
                            <a:pt x="409" y="167"/>
                          </a:lnTo>
                          <a:lnTo>
                            <a:pt x="407" y="150"/>
                          </a:lnTo>
                          <a:lnTo>
                            <a:pt x="402" y="131"/>
                          </a:lnTo>
                          <a:lnTo>
                            <a:pt x="389" y="94"/>
                          </a:lnTo>
                          <a:lnTo>
                            <a:pt x="378" y="72"/>
                          </a:lnTo>
                          <a:lnTo>
                            <a:pt x="350" y="43"/>
                          </a:lnTo>
                          <a:lnTo>
                            <a:pt x="334" y="37"/>
                          </a:lnTo>
                          <a:lnTo>
                            <a:pt x="334" y="29"/>
                          </a:lnTo>
                          <a:lnTo>
                            <a:pt x="329" y="22"/>
                          </a:lnTo>
                          <a:lnTo>
                            <a:pt x="323" y="16"/>
                          </a:lnTo>
                          <a:lnTo>
                            <a:pt x="313" y="11"/>
                          </a:lnTo>
                          <a:lnTo>
                            <a:pt x="301" y="7"/>
                          </a:lnTo>
                          <a:lnTo>
                            <a:pt x="287" y="4"/>
                          </a:lnTo>
                          <a:lnTo>
                            <a:pt x="275" y="2"/>
                          </a:lnTo>
                          <a:lnTo>
                            <a:pt x="251" y="0"/>
                          </a:lnTo>
                          <a:lnTo>
                            <a:pt x="234" y="0"/>
                          </a:lnTo>
                          <a:lnTo>
                            <a:pt x="209" y="2"/>
                          </a:lnTo>
                          <a:lnTo>
                            <a:pt x="195" y="6"/>
                          </a:lnTo>
                          <a:lnTo>
                            <a:pt x="183" y="11"/>
                          </a:lnTo>
                          <a:lnTo>
                            <a:pt x="171" y="18"/>
                          </a:lnTo>
                          <a:lnTo>
                            <a:pt x="161" y="24"/>
                          </a:lnTo>
                          <a:lnTo>
                            <a:pt x="149" y="34"/>
                          </a:lnTo>
                          <a:lnTo>
                            <a:pt x="139" y="43"/>
                          </a:lnTo>
                          <a:lnTo>
                            <a:pt x="131" y="47"/>
                          </a:lnTo>
                          <a:lnTo>
                            <a:pt x="122" y="49"/>
                          </a:lnTo>
                          <a:lnTo>
                            <a:pt x="116" y="49"/>
                          </a:lnTo>
                          <a:lnTo>
                            <a:pt x="110" y="46"/>
                          </a:lnTo>
                          <a:lnTo>
                            <a:pt x="106" y="38"/>
                          </a:lnTo>
                          <a:lnTo>
                            <a:pt x="105" y="46"/>
                          </a:lnTo>
                          <a:lnTo>
                            <a:pt x="105" y="53"/>
                          </a:lnTo>
                          <a:lnTo>
                            <a:pt x="99" y="52"/>
                          </a:lnTo>
                          <a:lnTo>
                            <a:pt x="93" y="49"/>
                          </a:lnTo>
                          <a:lnTo>
                            <a:pt x="97" y="56"/>
                          </a:lnTo>
                          <a:lnTo>
                            <a:pt x="91" y="61"/>
                          </a:lnTo>
                          <a:lnTo>
                            <a:pt x="85" y="59"/>
                          </a:lnTo>
                          <a:lnTo>
                            <a:pt x="82" y="56"/>
                          </a:lnTo>
                          <a:lnTo>
                            <a:pt x="80" y="51"/>
                          </a:lnTo>
                          <a:lnTo>
                            <a:pt x="82" y="44"/>
                          </a:lnTo>
                          <a:lnTo>
                            <a:pt x="89" y="39"/>
                          </a:lnTo>
                          <a:lnTo>
                            <a:pt x="79" y="41"/>
                          </a:lnTo>
                          <a:lnTo>
                            <a:pt x="70" y="44"/>
                          </a:lnTo>
                          <a:lnTo>
                            <a:pt x="64" y="50"/>
                          </a:lnTo>
                          <a:lnTo>
                            <a:pt x="60" y="57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6465" name="Freeform 95"/>
                  <p:cNvSpPr>
                    <a:spLocks/>
                  </p:cNvSpPr>
                  <p:nvPr/>
                </p:nvSpPr>
                <p:spPr bwMode="auto">
                  <a:xfrm>
                    <a:off x="3773" y="1421"/>
                    <a:ext cx="205" cy="428"/>
                  </a:xfrm>
                  <a:custGeom>
                    <a:avLst/>
                    <a:gdLst>
                      <a:gd name="T0" fmla="*/ 22 w 205"/>
                      <a:gd name="T1" fmla="*/ 26 h 428"/>
                      <a:gd name="T2" fmla="*/ 0 w 205"/>
                      <a:gd name="T3" fmla="*/ 0 h 428"/>
                      <a:gd name="T4" fmla="*/ 8 w 205"/>
                      <a:gd name="T5" fmla="*/ 27 h 428"/>
                      <a:gd name="T6" fmla="*/ 30 w 205"/>
                      <a:gd name="T7" fmla="*/ 52 h 428"/>
                      <a:gd name="T8" fmla="*/ 77 w 205"/>
                      <a:gd name="T9" fmla="*/ 85 h 428"/>
                      <a:gd name="T10" fmla="*/ 104 w 205"/>
                      <a:gd name="T11" fmla="*/ 135 h 428"/>
                      <a:gd name="T12" fmla="*/ 112 w 205"/>
                      <a:gd name="T13" fmla="*/ 151 h 428"/>
                      <a:gd name="T14" fmla="*/ 125 w 205"/>
                      <a:gd name="T15" fmla="*/ 147 h 428"/>
                      <a:gd name="T16" fmla="*/ 128 w 205"/>
                      <a:gd name="T17" fmla="*/ 126 h 428"/>
                      <a:gd name="T18" fmla="*/ 129 w 205"/>
                      <a:gd name="T19" fmla="*/ 102 h 428"/>
                      <a:gd name="T20" fmla="*/ 140 w 205"/>
                      <a:gd name="T21" fmla="*/ 90 h 428"/>
                      <a:gd name="T22" fmla="*/ 159 w 205"/>
                      <a:gd name="T23" fmla="*/ 96 h 428"/>
                      <a:gd name="T24" fmla="*/ 170 w 205"/>
                      <a:gd name="T25" fmla="*/ 121 h 428"/>
                      <a:gd name="T26" fmla="*/ 170 w 205"/>
                      <a:gd name="T27" fmla="*/ 152 h 428"/>
                      <a:gd name="T28" fmla="*/ 158 w 205"/>
                      <a:gd name="T29" fmla="*/ 205 h 428"/>
                      <a:gd name="T30" fmla="*/ 110 w 205"/>
                      <a:gd name="T31" fmla="*/ 275 h 428"/>
                      <a:gd name="T32" fmla="*/ 114 w 205"/>
                      <a:gd name="T33" fmla="*/ 343 h 428"/>
                      <a:gd name="T34" fmla="*/ 101 w 205"/>
                      <a:gd name="T35" fmla="*/ 369 h 428"/>
                      <a:gd name="T36" fmla="*/ 96 w 205"/>
                      <a:gd name="T37" fmla="*/ 395 h 428"/>
                      <a:gd name="T38" fmla="*/ 110 w 205"/>
                      <a:gd name="T39" fmla="*/ 420 h 428"/>
                      <a:gd name="T40" fmla="*/ 140 w 205"/>
                      <a:gd name="T41" fmla="*/ 427 h 428"/>
                      <a:gd name="T42" fmla="*/ 148 w 205"/>
                      <a:gd name="T43" fmla="*/ 407 h 428"/>
                      <a:gd name="T44" fmla="*/ 133 w 205"/>
                      <a:gd name="T45" fmla="*/ 373 h 428"/>
                      <a:gd name="T46" fmla="*/ 164 w 205"/>
                      <a:gd name="T47" fmla="*/ 393 h 428"/>
                      <a:gd name="T48" fmla="*/ 203 w 205"/>
                      <a:gd name="T49" fmla="*/ 397 h 428"/>
                      <a:gd name="T50" fmla="*/ 167 w 205"/>
                      <a:gd name="T51" fmla="*/ 373 h 428"/>
                      <a:gd name="T52" fmla="*/ 139 w 205"/>
                      <a:gd name="T53" fmla="*/ 349 h 428"/>
                      <a:gd name="T54" fmla="*/ 141 w 205"/>
                      <a:gd name="T55" fmla="*/ 324 h 428"/>
                      <a:gd name="T56" fmla="*/ 172 w 205"/>
                      <a:gd name="T57" fmla="*/ 346 h 428"/>
                      <a:gd name="T58" fmla="*/ 145 w 205"/>
                      <a:gd name="T59" fmla="*/ 307 h 428"/>
                      <a:gd name="T60" fmla="*/ 177 w 205"/>
                      <a:gd name="T61" fmla="*/ 333 h 428"/>
                      <a:gd name="T62" fmla="*/ 186 w 205"/>
                      <a:gd name="T63" fmla="*/ 330 h 428"/>
                      <a:gd name="T64" fmla="*/ 165 w 205"/>
                      <a:gd name="T65" fmla="*/ 296 h 428"/>
                      <a:gd name="T66" fmla="*/ 161 w 205"/>
                      <a:gd name="T67" fmla="*/ 269 h 428"/>
                      <a:gd name="T68" fmla="*/ 167 w 205"/>
                      <a:gd name="T69" fmla="*/ 229 h 428"/>
                      <a:gd name="T70" fmla="*/ 196 w 205"/>
                      <a:gd name="T71" fmla="*/ 270 h 428"/>
                      <a:gd name="T72" fmla="*/ 175 w 205"/>
                      <a:gd name="T73" fmla="*/ 222 h 428"/>
                      <a:gd name="T74" fmla="*/ 205 w 205"/>
                      <a:gd name="T75" fmla="*/ 245 h 428"/>
                      <a:gd name="T76" fmla="*/ 188 w 205"/>
                      <a:gd name="T77" fmla="*/ 199 h 428"/>
                      <a:gd name="T78" fmla="*/ 177 w 205"/>
                      <a:gd name="T79" fmla="*/ 162 h 428"/>
                      <a:gd name="T80" fmla="*/ 175 w 205"/>
                      <a:gd name="T81" fmla="*/ 97 h 428"/>
                      <a:gd name="T82" fmla="*/ 156 w 205"/>
                      <a:gd name="T83" fmla="*/ 74 h 428"/>
                      <a:gd name="T84" fmla="*/ 118 w 205"/>
                      <a:gd name="T85" fmla="*/ 63 h 428"/>
                      <a:gd name="T86" fmla="*/ 109 w 205"/>
                      <a:gd name="T87" fmla="*/ 62 h 428"/>
                      <a:gd name="T88" fmla="*/ 87 w 205"/>
                      <a:gd name="T89" fmla="*/ 49 h 428"/>
                      <a:gd name="T90" fmla="*/ 79 w 205"/>
                      <a:gd name="T91" fmla="*/ 62 h 428"/>
                      <a:gd name="T92" fmla="*/ 74 w 205"/>
                      <a:gd name="T93" fmla="*/ 72 h 428"/>
                      <a:gd name="T94" fmla="*/ 46 w 205"/>
                      <a:gd name="T95" fmla="*/ 34 h 428"/>
                      <a:gd name="T96" fmla="*/ 36 w 205"/>
                      <a:gd name="T97" fmla="*/ 32 h 42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05"/>
                      <a:gd name="T148" fmla="*/ 0 h 428"/>
                      <a:gd name="T149" fmla="*/ 205 w 205"/>
                      <a:gd name="T150" fmla="*/ 428 h 42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05" h="428">
                        <a:moveTo>
                          <a:pt x="36" y="32"/>
                        </a:moveTo>
                        <a:lnTo>
                          <a:pt x="22" y="26"/>
                        </a:lnTo>
                        <a:lnTo>
                          <a:pt x="15" y="17"/>
                        </a:lnTo>
                        <a:lnTo>
                          <a:pt x="0" y="0"/>
                        </a:lnTo>
                        <a:lnTo>
                          <a:pt x="2" y="13"/>
                        </a:lnTo>
                        <a:lnTo>
                          <a:pt x="8" y="27"/>
                        </a:lnTo>
                        <a:lnTo>
                          <a:pt x="16" y="38"/>
                        </a:lnTo>
                        <a:lnTo>
                          <a:pt x="30" y="52"/>
                        </a:lnTo>
                        <a:lnTo>
                          <a:pt x="50" y="65"/>
                        </a:lnTo>
                        <a:lnTo>
                          <a:pt x="77" y="85"/>
                        </a:lnTo>
                        <a:lnTo>
                          <a:pt x="104" y="118"/>
                        </a:lnTo>
                        <a:lnTo>
                          <a:pt x="104" y="135"/>
                        </a:lnTo>
                        <a:lnTo>
                          <a:pt x="105" y="145"/>
                        </a:lnTo>
                        <a:lnTo>
                          <a:pt x="112" y="151"/>
                        </a:lnTo>
                        <a:lnTo>
                          <a:pt x="121" y="153"/>
                        </a:lnTo>
                        <a:lnTo>
                          <a:pt x="125" y="147"/>
                        </a:lnTo>
                        <a:lnTo>
                          <a:pt x="129" y="137"/>
                        </a:lnTo>
                        <a:lnTo>
                          <a:pt x="128" y="126"/>
                        </a:lnTo>
                        <a:lnTo>
                          <a:pt x="128" y="116"/>
                        </a:lnTo>
                        <a:lnTo>
                          <a:pt x="129" y="102"/>
                        </a:lnTo>
                        <a:lnTo>
                          <a:pt x="133" y="94"/>
                        </a:lnTo>
                        <a:lnTo>
                          <a:pt x="140" y="90"/>
                        </a:lnTo>
                        <a:lnTo>
                          <a:pt x="148" y="90"/>
                        </a:lnTo>
                        <a:lnTo>
                          <a:pt x="159" y="96"/>
                        </a:lnTo>
                        <a:lnTo>
                          <a:pt x="167" y="109"/>
                        </a:lnTo>
                        <a:lnTo>
                          <a:pt x="170" y="121"/>
                        </a:lnTo>
                        <a:lnTo>
                          <a:pt x="171" y="137"/>
                        </a:lnTo>
                        <a:lnTo>
                          <a:pt x="170" y="152"/>
                        </a:lnTo>
                        <a:lnTo>
                          <a:pt x="168" y="171"/>
                        </a:lnTo>
                        <a:lnTo>
                          <a:pt x="158" y="205"/>
                        </a:lnTo>
                        <a:lnTo>
                          <a:pt x="112" y="256"/>
                        </a:lnTo>
                        <a:lnTo>
                          <a:pt x="110" y="275"/>
                        </a:lnTo>
                        <a:lnTo>
                          <a:pt x="113" y="317"/>
                        </a:lnTo>
                        <a:lnTo>
                          <a:pt x="114" y="343"/>
                        </a:lnTo>
                        <a:lnTo>
                          <a:pt x="107" y="356"/>
                        </a:lnTo>
                        <a:lnTo>
                          <a:pt x="101" y="369"/>
                        </a:lnTo>
                        <a:lnTo>
                          <a:pt x="98" y="379"/>
                        </a:lnTo>
                        <a:lnTo>
                          <a:pt x="96" y="395"/>
                        </a:lnTo>
                        <a:lnTo>
                          <a:pt x="100" y="407"/>
                        </a:lnTo>
                        <a:lnTo>
                          <a:pt x="110" y="420"/>
                        </a:lnTo>
                        <a:lnTo>
                          <a:pt x="125" y="428"/>
                        </a:lnTo>
                        <a:lnTo>
                          <a:pt x="140" y="427"/>
                        </a:lnTo>
                        <a:lnTo>
                          <a:pt x="149" y="420"/>
                        </a:lnTo>
                        <a:lnTo>
                          <a:pt x="148" y="407"/>
                        </a:lnTo>
                        <a:lnTo>
                          <a:pt x="140" y="392"/>
                        </a:lnTo>
                        <a:lnTo>
                          <a:pt x="133" y="373"/>
                        </a:lnTo>
                        <a:lnTo>
                          <a:pt x="150" y="389"/>
                        </a:lnTo>
                        <a:lnTo>
                          <a:pt x="164" y="393"/>
                        </a:lnTo>
                        <a:lnTo>
                          <a:pt x="182" y="396"/>
                        </a:lnTo>
                        <a:lnTo>
                          <a:pt x="203" y="397"/>
                        </a:lnTo>
                        <a:lnTo>
                          <a:pt x="190" y="389"/>
                        </a:lnTo>
                        <a:lnTo>
                          <a:pt x="167" y="373"/>
                        </a:lnTo>
                        <a:lnTo>
                          <a:pt x="150" y="364"/>
                        </a:lnTo>
                        <a:lnTo>
                          <a:pt x="139" y="349"/>
                        </a:lnTo>
                        <a:lnTo>
                          <a:pt x="136" y="332"/>
                        </a:lnTo>
                        <a:lnTo>
                          <a:pt x="141" y="324"/>
                        </a:lnTo>
                        <a:lnTo>
                          <a:pt x="158" y="340"/>
                        </a:lnTo>
                        <a:lnTo>
                          <a:pt x="172" y="346"/>
                        </a:lnTo>
                        <a:lnTo>
                          <a:pt x="150" y="324"/>
                        </a:lnTo>
                        <a:lnTo>
                          <a:pt x="145" y="307"/>
                        </a:lnTo>
                        <a:lnTo>
                          <a:pt x="157" y="313"/>
                        </a:lnTo>
                        <a:lnTo>
                          <a:pt x="177" y="333"/>
                        </a:lnTo>
                        <a:lnTo>
                          <a:pt x="191" y="338"/>
                        </a:lnTo>
                        <a:lnTo>
                          <a:pt x="186" y="330"/>
                        </a:lnTo>
                        <a:lnTo>
                          <a:pt x="169" y="306"/>
                        </a:lnTo>
                        <a:lnTo>
                          <a:pt x="165" y="296"/>
                        </a:lnTo>
                        <a:lnTo>
                          <a:pt x="160" y="282"/>
                        </a:lnTo>
                        <a:lnTo>
                          <a:pt x="161" y="269"/>
                        </a:lnTo>
                        <a:lnTo>
                          <a:pt x="160" y="252"/>
                        </a:lnTo>
                        <a:lnTo>
                          <a:pt x="167" y="229"/>
                        </a:lnTo>
                        <a:lnTo>
                          <a:pt x="180" y="260"/>
                        </a:lnTo>
                        <a:lnTo>
                          <a:pt x="196" y="270"/>
                        </a:lnTo>
                        <a:lnTo>
                          <a:pt x="185" y="255"/>
                        </a:lnTo>
                        <a:lnTo>
                          <a:pt x="175" y="222"/>
                        </a:lnTo>
                        <a:lnTo>
                          <a:pt x="189" y="234"/>
                        </a:lnTo>
                        <a:lnTo>
                          <a:pt x="205" y="245"/>
                        </a:lnTo>
                        <a:lnTo>
                          <a:pt x="195" y="223"/>
                        </a:lnTo>
                        <a:lnTo>
                          <a:pt x="188" y="199"/>
                        </a:lnTo>
                        <a:lnTo>
                          <a:pt x="181" y="176"/>
                        </a:lnTo>
                        <a:lnTo>
                          <a:pt x="177" y="162"/>
                        </a:lnTo>
                        <a:lnTo>
                          <a:pt x="177" y="125"/>
                        </a:lnTo>
                        <a:lnTo>
                          <a:pt x="175" y="97"/>
                        </a:lnTo>
                        <a:lnTo>
                          <a:pt x="171" y="82"/>
                        </a:lnTo>
                        <a:lnTo>
                          <a:pt x="156" y="74"/>
                        </a:lnTo>
                        <a:lnTo>
                          <a:pt x="136" y="75"/>
                        </a:lnTo>
                        <a:lnTo>
                          <a:pt x="118" y="63"/>
                        </a:lnTo>
                        <a:lnTo>
                          <a:pt x="97" y="45"/>
                        </a:lnTo>
                        <a:lnTo>
                          <a:pt x="109" y="62"/>
                        </a:lnTo>
                        <a:lnTo>
                          <a:pt x="122" y="82"/>
                        </a:lnTo>
                        <a:lnTo>
                          <a:pt x="87" y="49"/>
                        </a:lnTo>
                        <a:lnTo>
                          <a:pt x="99" y="75"/>
                        </a:lnTo>
                        <a:lnTo>
                          <a:pt x="79" y="62"/>
                        </a:lnTo>
                        <a:lnTo>
                          <a:pt x="95" y="85"/>
                        </a:lnTo>
                        <a:lnTo>
                          <a:pt x="74" y="72"/>
                        </a:lnTo>
                        <a:lnTo>
                          <a:pt x="61" y="53"/>
                        </a:lnTo>
                        <a:lnTo>
                          <a:pt x="46" y="34"/>
                        </a:lnTo>
                        <a:lnTo>
                          <a:pt x="30" y="11"/>
                        </a:lnTo>
                        <a:lnTo>
                          <a:pt x="36" y="32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" name="Group 127"/>
                <p:cNvGrpSpPr>
                  <a:grpSpLocks/>
                </p:cNvGrpSpPr>
                <p:nvPr/>
              </p:nvGrpSpPr>
              <p:grpSpPr bwMode="auto">
                <a:xfrm>
                  <a:off x="3635" y="1513"/>
                  <a:ext cx="176" cy="215"/>
                  <a:chOff x="3635" y="1513"/>
                  <a:chExt cx="176" cy="215"/>
                </a:xfrm>
              </p:grpSpPr>
              <p:grpSp>
                <p:nvGrpSpPr>
                  <p:cNvPr id="11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650" y="1527"/>
                    <a:ext cx="110" cy="152"/>
                    <a:chOff x="3650" y="1527"/>
                    <a:chExt cx="110" cy="152"/>
                  </a:xfrm>
                </p:grpSpPr>
                <p:sp>
                  <p:nvSpPr>
                    <p:cNvPr id="16461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3650" y="1532"/>
                      <a:ext cx="38" cy="83"/>
                    </a:xfrm>
                    <a:custGeom>
                      <a:avLst/>
                      <a:gdLst>
                        <a:gd name="T0" fmla="*/ 23 w 38"/>
                        <a:gd name="T1" fmla="*/ 0 h 83"/>
                        <a:gd name="T2" fmla="*/ 24 w 38"/>
                        <a:gd name="T3" fmla="*/ 8 h 83"/>
                        <a:gd name="T4" fmla="*/ 20 w 38"/>
                        <a:gd name="T5" fmla="*/ 15 h 83"/>
                        <a:gd name="T6" fmla="*/ 16 w 38"/>
                        <a:gd name="T7" fmla="*/ 18 h 83"/>
                        <a:gd name="T8" fmla="*/ 0 w 38"/>
                        <a:gd name="T9" fmla="*/ 20 h 83"/>
                        <a:gd name="T10" fmla="*/ 16 w 38"/>
                        <a:gd name="T11" fmla="*/ 22 h 83"/>
                        <a:gd name="T12" fmla="*/ 26 w 38"/>
                        <a:gd name="T13" fmla="*/ 24 h 83"/>
                        <a:gd name="T14" fmla="*/ 32 w 38"/>
                        <a:gd name="T15" fmla="*/ 30 h 83"/>
                        <a:gd name="T16" fmla="*/ 34 w 38"/>
                        <a:gd name="T17" fmla="*/ 38 h 83"/>
                        <a:gd name="T18" fmla="*/ 37 w 38"/>
                        <a:gd name="T19" fmla="*/ 52 h 83"/>
                        <a:gd name="T20" fmla="*/ 35 w 38"/>
                        <a:gd name="T21" fmla="*/ 83 h 83"/>
                        <a:gd name="T22" fmla="*/ 38 w 38"/>
                        <a:gd name="T23" fmla="*/ 46 h 83"/>
                        <a:gd name="T24" fmla="*/ 37 w 38"/>
                        <a:gd name="T25" fmla="*/ 30 h 83"/>
                        <a:gd name="T26" fmla="*/ 37 w 38"/>
                        <a:gd name="T27" fmla="*/ 14 h 83"/>
                        <a:gd name="T28" fmla="*/ 35 w 38"/>
                        <a:gd name="T29" fmla="*/ 5 h 83"/>
                        <a:gd name="T30" fmla="*/ 23 w 38"/>
                        <a:gd name="T31" fmla="*/ 0 h 83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8"/>
                        <a:gd name="T49" fmla="*/ 0 h 83"/>
                        <a:gd name="T50" fmla="*/ 38 w 38"/>
                        <a:gd name="T51" fmla="*/ 83 h 83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8" h="83">
                          <a:moveTo>
                            <a:pt x="23" y="0"/>
                          </a:moveTo>
                          <a:lnTo>
                            <a:pt x="24" y="8"/>
                          </a:lnTo>
                          <a:lnTo>
                            <a:pt x="20" y="15"/>
                          </a:lnTo>
                          <a:lnTo>
                            <a:pt x="16" y="18"/>
                          </a:lnTo>
                          <a:lnTo>
                            <a:pt x="0" y="20"/>
                          </a:lnTo>
                          <a:lnTo>
                            <a:pt x="16" y="22"/>
                          </a:lnTo>
                          <a:lnTo>
                            <a:pt x="26" y="24"/>
                          </a:lnTo>
                          <a:lnTo>
                            <a:pt x="32" y="30"/>
                          </a:lnTo>
                          <a:lnTo>
                            <a:pt x="34" y="38"/>
                          </a:lnTo>
                          <a:lnTo>
                            <a:pt x="37" y="52"/>
                          </a:lnTo>
                          <a:lnTo>
                            <a:pt x="35" y="83"/>
                          </a:lnTo>
                          <a:lnTo>
                            <a:pt x="38" y="46"/>
                          </a:lnTo>
                          <a:lnTo>
                            <a:pt x="37" y="30"/>
                          </a:lnTo>
                          <a:lnTo>
                            <a:pt x="37" y="14"/>
                          </a:lnTo>
                          <a:lnTo>
                            <a:pt x="35" y="5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2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682" y="1646"/>
                      <a:ext cx="46" cy="33"/>
                    </a:xfrm>
                    <a:custGeom>
                      <a:avLst/>
                      <a:gdLst>
                        <a:gd name="T0" fmla="*/ 0 w 46"/>
                        <a:gd name="T1" fmla="*/ 0 h 33"/>
                        <a:gd name="T2" fmla="*/ 4 w 46"/>
                        <a:gd name="T3" fmla="*/ 3 h 33"/>
                        <a:gd name="T4" fmla="*/ 12 w 46"/>
                        <a:gd name="T5" fmla="*/ 5 h 33"/>
                        <a:gd name="T6" fmla="*/ 17 w 46"/>
                        <a:gd name="T7" fmla="*/ 5 h 33"/>
                        <a:gd name="T8" fmla="*/ 26 w 46"/>
                        <a:gd name="T9" fmla="*/ 4 h 33"/>
                        <a:gd name="T10" fmla="*/ 32 w 46"/>
                        <a:gd name="T11" fmla="*/ 2 h 33"/>
                        <a:gd name="T12" fmla="*/ 39 w 46"/>
                        <a:gd name="T13" fmla="*/ 3 h 33"/>
                        <a:gd name="T14" fmla="*/ 46 w 46"/>
                        <a:gd name="T15" fmla="*/ 9 h 33"/>
                        <a:gd name="T16" fmla="*/ 35 w 46"/>
                        <a:gd name="T17" fmla="*/ 10 h 33"/>
                        <a:gd name="T18" fmla="*/ 31 w 46"/>
                        <a:gd name="T19" fmla="*/ 11 h 33"/>
                        <a:gd name="T20" fmla="*/ 29 w 46"/>
                        <a:gd name="T21" fmla="*/ 18 h 33"/>
                        <a:gd name="T22" fmla="*/ 27 w 46"/>
                        <a:gd name="T23" fmla="*/ 33 h 33"/>
                        <a:gd name="T24" fmla="*/ 26 w 46"/>
                        <a:gd name="T25" fmla="*/ 18 h 33"/>
                        <a:gd name="T26" fmla="*/ 25 w 46"/>
                        <a:gd name="T27" fmla="*/ 10 h 33"/>
                        <a:gd name="T28" fmla="*/ 16 w 46"/>
                        <a:gd name="T29" fmla="*/ 12 h 33"/>
                        <a:gd name="T30" fmla="*/ 8 w 46"/>
                        <a:gd name="T31" fmla="*/ 11 h 33"/>
                        <a:gd name="T32" fmla="*/ 3 w 46"/>
                        <a:gd name="T33" fmla="*/ 5 h 33"/>
                        <a:gd name="T34" fmla="*/ 0 w 46"/>
                        <a:gd name="T35" fmla="*/ 0 h 3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46"/>
                        <a:gd name="T55" fmla="*/ 0 h 33"/>
                        <a:gd name="T56" fmla="*/ 46 w 46"/>
                        <a:gd name="T57" fmla="*/ 33 h 33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46" h="33">
                          <a:moveTo>
                            <a:pt x="0" y="0"/>
                          </a:moveTo>
                          <a:lnTo>
                            <a:pt x="4" y="3"/>
                          </a:lnTo>
                          <a:lnTo>
                            <a:pt x="12" y="5"/>
                          </a:lnTo>
                          <a:lnTo>
                            <a:pt x="17" y="5"/>
                          </a:lnTo>
                          <a:lnTo>
                            <a:pt x="26" y="4"/>
                          </a:lnTo>
                          <a:lnTo>
                            <a:pt x="32" y="2"/>
                          </a:lnTo>
                          <a:lnTo>
                            <a:pt x="39" y="3"/>
                          </a:lnTo>
                          <a:lnTo>
                            <a:pt x="46" y="9"/>
                          </a:lnTo>
                          <a:lnTo>
                            <a:pt x="35" y="10"/>
                          </a:lnTo>
                          <a:lnTo>
                            <a:pt x="31" y="11"/>
                          </a:lnTo>
                          <a:lnTo>
                            <a:pt x="29" y="18"/>
                          </a:lnTo>
                          <a:lnTo>
                            <a:pt x="27" y="33"/>
                          </a:lnTo>
                          <a:lnTo>
                            <a:pt x="26" y="18"/>
                          </a:lnTo>
                          <a:lnTo>
                            <a:pt x="25" y="10"/>
                          </a:lnTo>
                          <a:lnTo>
                            <a:pt x="16" y="12"/>
                          </a:lnTo>
                          <a:lnTo>
                            <a:pt x="8" y="11"/>
                          </a:lnTo>
                          <a:lnTo>
                            <a:pt x="3" y="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3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737" y="1527"/>
                      <a:ext cx="23" cy="24"/>
                    </a:xfrm>
                    <a:custGeom>
                      <a:avLst/>
                      <a:gdLst>
                        <a:gd name="T0" fmla="*/ 12 w 23"/>
                        <a:gd name="T1" fmla="*/ 0 h 24"/>
                        <a:gd name="T2" fmla="*/ 10 w 23"/>
                        <a:gd name="T3" fmla="*/ 4 h 24"/>
                        <a:gd name="T4" fmla="*/ 10 w 23"/>
                        <a:gd name="T5" fmla="*/ 10 h 24"/>
                        <a:gd name="T6" fmla="*/ 12 w 23"/>
                        <a:gd name="T7" fmla="*/ 14 h 24"/>
                        <a:gd name="T8" fmla="*/ 23 w 23"/>
                        <a:gd name="T9" fmla="*/ 24 h 24"/>
                        <a:gd name="T10" fmla="*/ 10 w 23"/>
                        <a:gd name="T11" fmla="*/ 24 h 24"/>
                        <a:gd name="T12" fmla="*/ 3 w 23"/>
                        <a:gd name="T13" fmla="*/ 17 h 24"/>
                        <a:gd name="T14" fmla="*/ 1 w 23"/>
                        <a:gd name="T15" fmla="*/ 13 h 24"/>
                        <a:gd name="T16" fmla="*/ 0 w 23"/>
                        <a:gd name="T17" fmla="*/ 4 h 24"/>
                        <a:gd name="T18" fmla="*/ 12 w 23"/>
                        <a:gd name="T19" fmla="*/ 0 h 2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3"/>
                        <a:gd name="T31" fmla="*/ 0 h 24"/>
                        <a:gd name="T32" fmla="*/ 23 w 23"/>
                        <a:gd name="T33" fmla="*/ 24 h 2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3" h="24">
                          <a:moveTo>
                            <a:pt x="12" y="0"/>
                          </a:moveTo>
                          <a:lnTo>
                            <a:pt x="10" y="4"/>
                          </a:lnTo>
                          <a:lnTo>
                            <a:pt x="10" y="10"/>
                          </a:lnTo>
                          <a:lnTo>
                            <a:pt x="12" y="14"/>
                          </a:lnTo>
                          <a:lnTo>
                            <a:pt x="23" y="24"/>
                          </a:lnTo>
                          <a:lnTo>
                            <a:pt x="10" y="24"/>
                          </a:lnTo>
                          <a:lnTo>
                            <a:pt x="3" y="17"/>
                          </a:lnTo>
                          <a:lnTo>
                            <a:pt x="1" y="13"/>
                          </a:lnTo>
                          <a:lnTo>
                            <a:pt x="0" y="4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3635" y="1513"/>
                    <a:ext cx="176" cy="67"/>
                    <a:chOff x="3635" y="1513"/>
                    <a:chExt cx="176" cy="67"/>
                  </a:xfrm>
                </p:grpSpPr>
                <p:grpSp>
                  <p:nvGrpSpPr>
                    <p:cNvPr id="13" name="Group 1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2" y="1513"/>
                      <a:ext cx="164" cy="28"/>
                      <a:chOff x="3642" y="1513"/>
                      <a:chExt cx="164" cy="28"/>
                    </a:xfrm>
                  </p:grpSpPr>
                  <p:sp>
                    <p:nvSpPr>
                      <p:cNvPr id="16459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8" y="1516"/>
                        <a:ext cx="88" cy="23"/>
                      </a:xfrm>
                      <a:custGeom>
                        <a:avLst/>
                        <a:gdLst>
                          <a:gd name="T0" fmla="*/ 0 w 88"/>
                          <a:gd name="T1" fmla="*/ 15 h 23"/>
                          <a:gd name="T2" fmla="*/ 6 w 88"/>
                          <a:gd name="T3" fmla="*/ 9 h 23"/>
                          <a:gd name="T4" fmla="*/ 14 w 88"/>
                          <a:gd name="T5" fmla="*/ 4 h 23"/>
                          <a:gd name="T6" fmla="*/ 24 w 88"/>
                          <a:gd name="T7" fmla="*/ 1 h 23"/>
                          <a:gd name="T8" fmla="*/ 34 w 88"/>
                          <a:gd name="T9" fmla="*/ 0 h 23"/>
                          <a:gd name="T10" fmla="*/ 44 w 88"/>
                          <a:gd name="T11" fmla="*/ 0 h 23"/>
                          <a:gd name="T12" fmla="*/ 57 w 88"/>
                          <a:gd name="T13" fmla="*/ 2 h 23"/>
                          <a:gd name="T14" fmla="*/ 70 w 88"/>
                          <a:gd name="T15" fmla="*/ 7 h 23"/>
                          <a:gd name="T16" fmla="*/ 88 w 88"/>
                          <a:gd name="T17" fmla="*/ 12 h 23"/>
                          <a:gd name="T18" fmla="*/ 74 w 88"/>
                          <a:gd name="T19" fmla="*/ 12 h 23"/>
                          <a:gd name="T20" fmla="*/ 59 w 88"/>
                          <a:gd name="T21" fmla="*/ 11 h 23"/>
                          <a:gd name="T22" fmla="*/ 47 w 88"/>
                          <a:gd name="T23" fmla="*/ 10 h 23"/>
                          <a:gd name="T24" fmla="*/ 38 w 88"/>
                          <a:gd name="T25" fmla="*/ 12 h 23"/>
                          <a:gd name="T26" fmla="*/ 30 w 88"/>
                          <a:gd name="T27" fmla="*/ 15 h 23"/>
                          <a:gd name="T28" fmla="*/ 23 w 88"/>
                          <a:gd name="T29" fmla="*/ 20 h 23"/>
                          <a:gd name="T30" fmla="*/ 17 w 88"/>
                          <a:gd name="T31" fmla="*/ 23 h 23"/>
                          <a:gd name="T32" fmla="*/ 10 w 88"/>
                          <a:gd name="T33" fmla="*/ 23 h 23"/>
                          <a:gd name="T34" fmla="*/ 3 w 88"/>
                          <a:gd name="T35" fmla="*/ 21 h 23"/>
                          <a:gd name="T36" fmla="*/ 0 w 88"/>
                          <a:gd name="T37" fmla="*/ 15 h 23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88"/>
                          <a:gd name="T58" fmla="*/ 0 h 23"/>
                          <a:gd name="T59" fmla="*/ 88 w 88"/>
                          <a:gd name="T60" fmla="*/ 23 h 23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88" h="23">
                            <a:moveTo>
                              <a:pt x="0" y="15"/>
                            </a:moveTo>
                            <a:lnTo>
                              <a:pt x="6" y="9"/>
                            </a:lnTo>
                            <a:lnTo>
                              <a:pt x="14" y="4"/>
                            </a:lnTo>
                            <a:lnTo>
                              <a:pt x="24" y="1"/>
                            </a:lnTo>
                            <a:lnTo>
                              <a:pt x="34" y="0"/>
                            </a:lnTo>
                            <a:lnTo>
                              <a:pt x="44" y="0"/>
                            </a:lnTo>
                            <a:lnTo>
                              <a:pt x="57" y="2"/>
                            </a:lnTo>
                            <a:lnTo>
                              <a:pt x="70" y="7"/>
                            </a:lnTo>
                            <a:lnTo>
                              <a:pt x="88" y="12"/>
                            </a:lnTo>
                            <a:lnTo>
                              <a:pt x="74" y="12"/>
                            </a:lnTo>
                            <a:lnTo>
                              <a:pt x="59" y="11"/>
                            </a:lnTo>
                            <a:lnTo>
                              <a:pt x="47" y="10"/>
                            </a:lnTo>
                            <a:lnTo>
                              <a:pt x="38" y="12"/>
                            </a:lnTo>
                            <a:lnTo>
                              <a:pt x="30" y="15"/>
                            </a:lnTo>
                            <a:lnTo>
                              <a:pt x="23" y="20"/>
                            </a:lnTo>
                            <a:lnTo>
                              <a:pt x="17" y="23"/>
                            </a:lnTo>
                            <a:lnTo>
                              <a:pt x="10" y="23"/>
                            </a:lnTo>
                            <a:lnTo>
                              <a:pt x="3" y="21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60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42" y="1513"/>
                        <a:ext cx="44" cy="28"/>
                      </a:xfrm>
                      <a:custGeom>
                        <a:avLst/>
                        <a:gdLst>
                          <a:gd name="T0" fmla="*/ 0 w 44"/>
                          <a:gd name="T1" fmla="*/ 0 h 28"/>
                          <a:gd name="T2" fmla="*/ 0 w 44"/>
                          <a:gd name="T3" fmla="*/ 4 h 28"/>
                          <a:gd name="T4" fmla="*/ 10 w 44"/>
                          <a:gd name="T5" fmla="*/ 6 h 28"/>
                          <a:gd name="T6" fmla="*/ 18 w 44"/>
                          <a:gd name="T7" fmla="*/ 13 h 28"/>
                          <a:gd name="T8" fmla="*/ 23 w 44"/>
                          <a:gd name="T9" fmla="*/ 19 h 28"/>
                          <a:gd name="T10" fmla="*/ 28 w 44"/>
                          <a:gd name="T11" fmla="*/ 25 h 28"/>
                          <a:gd name="T12" fmla="*/ 35 w 44"/>
                          <a:gd name="T13" fmla="*/ 28 h 28"/>
                          <a:gd name="T14" fmla="*/ 42 w 44"/>
                          <a:gd name="T15" fmla="*/ 27 h 28"/>
                          <a:gd name="T16" fmla="*/ 44 w 44"/>
                          <a:gd name="T17" fmla="*/ 20 h 28"/>
                          <a:gd name="T18" fmla="*/ 41 w 44"/>
                          <a:gd name="T19" fmla="*/ 15 h 28"/>
                          <a:gd name="T20" fmla="*/ 32 w 44"/>
                          <a:gd name="T21" fmla="*/ 10 h 28"/>
                          <a:gd name="T22" fmla="*/ 27 w 44"/>
                          <a:gd name="T23" fmla="*/ 6 h 28"/>
                          <a:gd name="T24" fmla="*/ 18 w 44"/>
                          <a:gd name="T25" fmla="*/ 3 h 28"/>
                          <a:gd name="T26" fmla="*/ 0 w 44"/>
                          <a:gd name="T27" fmla="*/ 0 h 28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44"/>
                          <a:gd name="T43" fmla="*/ 0 h 28"/>
                          <a:gd name="T44" fmla="*/ 44 w 44"/>
                          <a:gd name="T45" fmla="*/ 28 h 28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44" h="28">
                            <a:moveTo>
                              <a:pt x="0" y="0"/>
                            </a:moveTo>
                            <a:lnTo>
                              <a:pt x="0" y="4"/>
                            </a:lnTo>
                            <a:lnTo>
                              <a:pt x="10" y="6"/>
                            </a:lnTo>
                            <a:lnTo>
                              <a:pt x="18" y="13"/>
                            </a:lnTo>
                            <a:lnTo>
                              <a:pt x="23" y="19"/>
                            </a:lnTo>
                            <a:lnTo>
                              <a:pt x="28" y="25"/>
                            </a:lnTo>
                            <a:lnTo>
                              <a:pt x="35" y="28"/>
                            </a:lnTo>
                            <a:lnTo>
                              <a:pt x="42" y="27"/>
                            </a:lnTo>
                            <a:lnTo>
                              <a:pt x="44" y="20"/>
                            </a:lnTo>
                            <a:lnTo>
                              <a:pt x="41" y="15"/>
                            </a:lnTo>
                            <a:lnTo>
                              <a:pt x="32" y="10"/>
                            </a:lnTo>
                            <a:lnTo>
                              <a:pt x="27" y="6"/>
                            </a:lnTo>
                            <a:lnTo>
                              <a:pt x="18" y="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47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736" y="1549"/>
                      <a:ext cx="63" cy="21"/>
                    </a:xfrm>
                    <a:custGeom>
                      <a:avLst/>
                      <a:gdLst>
                        <a:gd name="T0" fmla="*/ 0 w 63"/>
                        <a:gd name="T1" fmla="*/ 6 h 21"/>
                        <a:gd name="T2" fmla="*/ 3 w 63"/>
                        <a:gd name="T3" fmla="*/ 14 h 21"/>
                        <a:gd name="T4" fmla="*/ 4 w 63"/>
                        <a:gd name="T5" fmla="*/ 17 h 21"/>
                        <a:gd name="T6" fmla="*/ 7 w 63"/>
                        <a:gd name="T7" fmla="*/ 19 h 21"/>
                        <a:gd name="T8" fmla="*/ 17 w 63"/>
                        <a:gd name="T9" fmla="*/ 21 h 21"/>
                        <a:gd name="T10" fmla="*/ 29 w 63"/>
                        <a:gd name="T11" fmla="*/ 21 h 21"/>
                        <a:gd name="T12" fmla="*/ 38 w 63"/>
                        <a:gd name="T13" fmla="*/ 19 h 21"/>
                        <a:gd name="T14" fmla="*/ 48 w 63"/>
                        <a:gd name="T15" fmla="*/ 15 h 21"/>
                        <a:gd name="T16" fmla="*/ 63 w 63"/>
                        <a:gd name="T17" fmla="*/ 6 h 21"/>
                        <a:gd name="T18" fmla="*/ 40 w 63"/>
                        <a:gd name="T19" fmla="*/ 4 h 21"/>
                        <a:gd name="T20" fmla="*/ 21 w 63"/>
                        <a:gd name="T21" fmla="*/ 1 h 21"/>
                        <a:gd name="T22" fmla="*/ 10 w 63"/>
                        <a:gd name="T23" fmla="*/ 0 h 21"/>
                        <a:gd name="T24" fmla="*/ 0 w 63"/>
                        <a:gd name="T25" fmla="*/ 6 h 2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21"/>
                        <a:gd name="T41" fmla="*/ 63 w 63"/>
                        <a:gd name="T42" fmla="*/ 21 h 2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21">
                          <a:moveTo>
                            <a:pt x="0" y="6"/>
                          </a:moveTo>
                          <a:lnTo>
                            <a:pt x="3" y="14"/>
                          </a:lnTo>
                          <a:lnTo>
                            <a:pt x="4" y="17"/>
                          </a:lnTo>
                          <a:lnTo>
                            <a:pt x="7" y="19"/>
                          </a:lnTo>
                          <a:lnTo>
                            <a:pt x="17" y="21"/>
                          </a:lnTo>
                          <a:lnTo>
                            <a:pt x="29" y="21"/>
                          </a:lnTo>
                          <a:lnTo>
                            <a:pt x="38" y="19"/>
                          </a:lnTo>
                          <a:lnTo>
                            <a:pt x="48" y="15"/>
                          </a:lnTo>
                          <a:lnTo>
                            <a:pt x="63" y="6"/>
                          </a:lnTo>
                          <a:lnTo>
                            <a:pt x="40" y="4"/>
                          </a:lnTo>
                          <a:lnTo>
                            <a:pt x="21" y="1"/>
                          </a:lnTo>
                          <a:lnTo>
                            <a:pt x="1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48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660" y="1553"/>
                      <a:ext cx="19" cy="20"/>
                    </a:xfrm>
                    <a:custGeom>
                      <a:avLst/>
                      <a:gdLst>
                        <a:gd name="T0" fmla="*/ 1 w 19"/>
                        <a:gd name="T1" fmla="*/ 0 h 20"/>
                        <a:gd name="T2" fmla="*/ 15 w 19"/>
                        <a:gd name="T3" fmla="*/ 2 h 20"/>
                        <a:gd name="T4" fmla="*/ 18 w 19"/>
                        <a:gd name="T5" fmla="*/ 10 h 20"/>
                        <a:gd name="T6" fmla="*/ 19 w 19"/>
                        <a:gd name="T7" fmla="*/ 20 h 20"/>
                        <a:gd name="T8" fmla="*/ 7 w 19"/>
                        <a:gd name="T9" fmla="*/ 18 h 20"/>
                        <a:gd name="T10" fmla="*/ 0 w 19"/>
                        <a:gd name="T11" fmla="*/ 17 h 20"/>
                        <a:gd name="T12" fmla="*/ 1 w 19"/>
                        <a:gd name="T13" fmla="*/ 0 h 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20"/>
                        <a:gd name="T23" fmla="*/ 19 w 19"/>
                        <a:gd name="T24" fmla="*/ 20 h 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20">
                          <a:moveTo>
                            <a:pt x="1" y="0"/>
                          </a:moveTo>
                          <a:lnTo>
                            <a:pt x="15" y="2"/>
                          </a:lnTo>
                          <a:lnTo>
                            <a:pt x="18" y="10"/>
                          </a:lnTo>
                          <a:lnTo>
                            <a:pt x="19" y="20"/>
                          </a:lnTo>
                          <a:lnTo>
                            <a:pt x="7" y="18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14" name="Group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0" y="1548"/>
                      <a:ext cx="45" cy="29"/>
                      <a:chOff x="3740" y="1548"/>
                      <a:chExt cx="45" cy="29"/>
                    </a:xfrm>
                  </p:grpSpPr>
                  <p:sp>
                    <p:nvSpPr>
                      <p:cNvPr id="16457" name="Oval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0" y="1548"/>
                        <a:ext cx="45" cy="29"/>
                      </a:xfrm>
                      <a:prstGeom prst="ellipse">
                        <a:avLst/>
                      </a:pr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58" name="Oval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6" y="1553"/>
                        <a:ext cx="24" cy="21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50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1552"/>
                      <a:ext cx="12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15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0" y="1551"/>
                      <a:ext cx="30" cy="29"/>
                      <a:chOff x="3650" y="1551"/>
                      <a:chExt cx="30" cy="29"/>
                    </a:xfrm>
                  </p:grpSpPr>
                  <p:sp>
                    <p:nvSpPr>
                      <p:cNvPr id="16455" name="Oval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0" y="1551"/>
                        <a:ext cx="30" cy="29"/>
                      </a:xfrm>
                      <a:prstGeom prst="ellipse">
                        <a:avLst/>
                      </a:pr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56" name="Oval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4" y="1554"/>
                        <a:ext cx="18" cy="2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52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4" y="1555"/>
                      <a:ext cx="8" cy="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53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3722" y="1546"/>
                      <a:ext cx="89" cy="20"/>
                    </a:xfrm>
                    <a:custGeom>
                      <a:avLst/>
                      <a:gdLst>
                        <a:gd name="T0" fmla="*/ 0 w 89"/>
                        <a:gd name="T1" fmla="*/ 1 h 20"/>
                        <a:gd name="T2" fmla="*/ 12 w 89"/>
                        <a:gd name="T3" fmla="*/ 7 h 20"/>
                        <a:gd name="T4" fmla="*/ 19 w 89"/>
                        <a:gd name="T5" fmla="*/ 3 h 20"/>
                        <a:gd name="T6" fmla="*/ 26 w 89"/>
                        <a:gd name="T7" fmla="*/ 0 h 20"/>
                        <a:gd name="T8" fmla="*/ 33 w 89"/>
                        <a:gd name="T9" fmla="*/ 0 h 20"/>
                        <a:gd name="T10" fmla="*/ 43 w 89"/>
                        <a:gd name="T11" fmla="*/ 3 h 20"/>
                        <a:gd name="T12" fmla="*/ 57 w 89"/>
                        <a:gd name="T13" fmla="*/ 7 h 20"/>
                        <a:gd name="T14" fmla="*/ 71 w 89"/>
                        <a:gd name="T15" fmla="*/ 7 h 20"/>
                        <a:gd name="T16" fmla="*/ 89 w 89"/>
                        <a:gd name="T17" fmla="*/ 4 h 20"/>
                        <a:gd name="T18" fmla="*/ 77 w 89"/>
                        <a:gd name="T19" fmla="*/ 13 h 20"/>
                        <a:gd name="T20" fmla="*/ 62 w 89"/>
                        <a:gd name="T21" fmla="*/ 20 h 20"/>
                        <a:gd name="T22" fmla="*/ 73 w 89"/>
                        <a:gd name="T23" fmla="*/ 12 h 20"/>
                        <a:gd name="T24" fmla="*/ 61 w 89"/>
                        <a:gd name="T25" fmla="*/ 11 h 20"/>
                        <a:gd name="T26" fmla="*/ 52 w 89"/>
                        <a:gd name="T27" fmla="*/ 10 h 20"/>
                        <a:gd name="T28" fmla="*/ 42 w 89"/>
                        <a:gd name="T29" fmla="*/ 8 h 20"/>
                        <a:gd name="T30" fmla="*/ 34 w 89"/>
                        <a:gd name="T31" fmla="*/ 8 h 20"/>
                        <a:gd name="T32" fmla="*/ 25 w 89"/>
                        <a:gd name="T33" fmla="*/ 7 h 20"/>
                        <a:gd name="T34" fmla="*/ 21 w 89"/>
                        <a:gd name="T35" fmla="*/ 7 h 20"/>
                        <a:gd name="T36" fmla="*/ 16 w 89"/>
                        <a:gd name="T37" fmla="*/ 10 h 20"/>
                        <a:gd name="T38" fmla="*/ 12 w 89"/>
                        <a:gd name="T39" fmla="*/ 11 h 20"/>
                        <a:gd name="T40" fmla="*/ 9 w 89"/>
                        <a:gd name="T41" fmla="*/ 11 h 20"/>
                        <a:gd name="T42" fmla="*/ 0 w 89"/>
                        <a:gd name="T43" fmla="*/ 1 h 2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89"/>
                        <a:gd name="T67" fmla="*/ 0 h 20"/>
                        <a:gd name="T68" fmla="*/ 89 w 89"/>
                        <a:gd name="T69" fmla="*/ 20 h 2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89" h="20">
                          <a:moveTo>
                            <a:pt x="0" y="1"/>
                          </a:moveTo>
                          <a:lnTo>
                            <a:pt x="12" y="7"/>
                          </a:lnTo>
                          <a:lnTo>
                            <a:pt x="19" y="3"/>
                          </a:lnTo>
                          <a:lnTo>
                            <a:pt x="26" y="0"/>
                          </a:lnTo>
                          <a:lnTo>
                            <a:pt x="33" y="0"/>
                          </a:lnTo>
                          <a:lnTo>
                            <a:pt x="43" y="3"/>
                          </a:lnTo>
                          <a:lnTo>
                            <a:pt x="57" y="7"/>
                          </a:lnTo>
                          <a:lnTo>
                            <a:pt x="71" y="7"/>
                          </a:lnTo>
                          <a:lnTo>
                            <a:pt x="89" y="4"/>
                          </a:lnTo>
                          <a:lnTo>
                            <a:pt x="77" y="13"/>
                          </a:lnTo>
                          <a:lnTo>
                            <a:pt x="62" y="20"/>
                          </a:lnTo>
                          <a:lnTo>
                            <a:pt x="73" y="12"/>
                          </a:lnTo>
                          <a:lnTo>
                            <a:pt x="61" y="11"/>
                          </a:lnTo>
                          <a:lnTo>
                            <a:pt x="52" y="10"/>
                          </a:lnTo>
                          <a:lnTo>
                            <a:pt x="42" y="8"/>
                          </a:lnTo>
                          <a:lnTo>
                            <a:pt x="34" y="8"/>
                          </a:lnTo>
                          <a:lnTo>
                            <a:pt x="25" y="7"/>
                          </a:lnTo>
                          <a:lnTo>
                            <a:pt x="21" y="7"/>
                          </a:lnTo>
                          <a:lnTo>
                            <a:pt x="16" y="10"/>
                          </a:lnTo>
                          <a:lnTo>
                            <a:pt x="12" y="11"/>
                          </a:lnTo>
                          <a:lnTo>
                            <a:pt x="9" y="1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54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3635" y="1548"/>
                      <a:ext cx="40" cy="17"/>
                    </a:xfrm>
                    <a:custGeom>
                      <a:avLst/>
                      <a:gdLst>
                        <a:gd name="T0" fmla="*/ 0 w 40"/>
                        <a:gd name="T1" fmla="*/ 0 h 17"/>
                        <a:gd name="T2" fmla="*/ 5 w 40"/>
                        <a:gd name="T3" fmla="*/ 6 h 17"/>
                        <a:gd name="T4" fmla="*/ 13 w 40"/>
                        <a:gd name="T5" fmla="*/ 5 h 17"/>
                        <a:gd name="T6" fmla="*/ 20 w 40"/>
                        <a:gd name="T7" fmla="*/ 5 h 17"/>
                        <a:gd name="T8" fmla="*/ 24 w 40"/>
                        <a:gd name="T9" fmla="*/ 5 h 17"/>
                        <a:gd name="T10" fmla="*/ 31 w 40"/>
                        <a:gd name="T11" fmla="*/ 5 h 17"/>
                        <a:gd name="T12" fmla="*/ 36 w 40"/>
                        <a:gd name="T13" fmla="*/ 8 h 17"/>
                        <a:gd name="T14" fmla="*/ 39 w 40"/>
                        <a:gd name="T15" fmla="*/ 10 h 17"/>
                        <a:gd name="T16" fmla="*/ 40 w 40"/>
                        <a:gd name="T17" fmla="*/ 17 h 17"/>
                        <a:gd name="T18" fmla="*/ 38 w 40"/>
                        <a:gd name="T19" fmla="*/ 11 h 17"/>
                        <a:gd name="T20" fmla="*/ 34 w 40"/>
                        <a:gd name="T21" fmla="*/ 9 h 17"/>
                        <a:gd name="T22" fmla="*/ 23 w 40"/>
                        <a:gd name="T23" fmla="*/ 8 h 17"/>
                        <a:gd name="T24" fmla="*/ 12 w 40"/>
                        <a:gd name="T25" fmla="*/ 8 h 17"/>
                        <a:gd name="T26" fmla="*/ 0 w 40"/>
                        <a:gd name="T27" fmla="*/ 0 h 17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0"/>
                        <a:gd name="T43" fmla="*/ 0 h 17"/>
                        <a:gd name="T44" fmla="*/ 40 w 40"/>
                        <a:gd name="T45" fmla="*/ 17 h 17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0" h="17">
                          <a:moveTo>
                            <a:pt x="0" y="0"/>
                          </a:moveTo>
                          <a:lnTo>
                            <a:pt x="5" y="6"/>
                          </a:lnTo>
                          <a:lnTo>
                            <a:pt x="13" y="5"/>
                          </a:lnTo>
                          <a:lnTo>
                            <a:pt x="20" y="5"/>
                          </a:lnTo>
                          <a:lnTo>
                            <a:pt x="24" y="5"/>
                          </a:lnTo>
                          <a:lnTo>
                            <a:pt x="31" y="5"/>
                          </a:lnTo>
                          <a:lnTo>
                            <a:pt x="36" y="8"/>
                          </a:lnTo>
                          <a:lnTo>
                            <a:pt x="39" y="10"/>
                          </a:lnTo>
                          <a:lnTo>
                            <a:pt x="40" y="17"/>
                          </a:lnTo>
                          <a:lnTo>
                            <a:pt x="38" y="11"/>
                          </a:lnTo>
                          <a:lnTo>
                            <a:pt x="34" y="9"/>
                          </a:lnTo>
                          <a:lnTo>
                            <a:pt x="23" y="8"/>
                          </a:lnTo>
                          <a:lnTo>
                            <a:pt x="12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3684" y="1681"/>
                    <a:ext cx="91" cy="47"/>
                    <a:chOff x="3684" y="1681"/>
                    <a:chExt cx="91" cy="47"/>
                  </a:xfrm>
                </p:grpSpPr>
                <p:grpSp>
                  <p:nvGrpSpPr>
                    <p:cNvPr id="17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4" y="1681"/>
                      <a:ext cx="91" cy="47"/>
                      <a:chOff x="3684" y="1681"/>
                      <a:chExt cx="91" cy="47"/>
                    </a:xfrm>
                  </p:grpSpPr>
                  <p:sp>
                    <p:nvSpPr>
                      <p:cNvPr id="16439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5" y="1681"/>
                        <a:ext cx="90" cy="47"/>
                      </a:xfrm>
                      <a:custGeom>
                        <a:avLst/>
                        <a:gdLst>
                          <a:gd name="T0" fmla="*/ 9 w 90"/>
                          <a:gd name="T1" fmla="*/ 19 h 47"/>
                          <a:gd name="T2" fmla="*/ 4 w 90"/>
                          <a:gd name="T3" fmla="*/ 13 h 47"/>
                          <a:gd name="T4" fmla="*/ 1 w 90"/>
                          <a:gd name="T5" fmla="*/ 8 h 47"/>
                          <a:gd name="T6" fmla="*/ 0 w 90"/>
                          <a:gd name="T7" fmla="*/ 4 h 47"/>
                          <a:gd name="T8" fmla="*/ 4 w 90"/>
                          <a:gd name="T9" fmla="*/ 1 h 47"/>
                          <a:gd name="T10" fmla="*/ 11 w 90"/>
                          <a:gd name="T11" fmla="*/ 0 h 47"/>
                          <a:gd name="T12" fmla="*/ 21 w 90"/>
                          <a:gd name="T13" fmla="*/ 5 h 47"/>
                          <a:gd name="T14" fmla="*/ 30 w 90"/>
                          <a:gd name="T15" fmla="*/ 0 h 47"/>
                          <a:gd name="T16" fmla="*/ 40 w 90"/>
                          <a:gd name="T17" fmla="*/ 3 h 47"/>
                          <a:gd name="T18" fmla="*/ 51 w 90"/>
                          <a:gd name="T19" fmla="*/ 5 h 47"/>
                          <a:gd name="T20" fmla="*/ 63 w 90"/>
                          <a:gd name="T21" fmla="*/ 6 h 47"/>
                          <a:gd name="T22" fmla="*/ 90 w 90"/>
                          <a:gd name="T23" fmla="*/ 8 h 47"/>
                          <a:gd name="T24" fmla="*/ 74 w 90"/>
                          <a:gd name="T25" fmla="*/ 22 h 47"/>
                          <a:gd name="T26" fmla="*/ 65 w 90"/>
                          <a:gd name="T27" fmla="*/ 29 h 47"/>
                          <a:gd name="T28" fmla="*/ 57 w 90"/>
                          <a:gd name="T29" fmla="*/ 36 h 47"/>
                          <a:gd name="T30" fmla="*/ 49 w 90"/>
                          <a:gd name="T31" fmla="*/ 42 h 47"/>
                          <a:gd name="T32" fmla="*/ 36 w 90"/>
                          <a:gd name="T33" fmla="*/ 47 h 47"/>
                          <a:gd name="T34" fmla="*/ 25 w 90"/>
                          <a:gd name="T35" fmla="*/ 47 h 47"/>
                          <a:gd name="T36" fmla="*/ 15 w 90"/>
                          <a:gd name="T37" fmla="*/ 43 h 47"/>
                          <a:gd name="T38" fmla="*/ 11 w 90"/>
                          <a:gd name="T39" fmla="*/ 36 h 47"/>
                          <a:gd name="T40" fmla="*/ 9 w 90"/>
                          <a:gd name="T41" fmla="*/ 19 h 47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90"/>
                          <a:gd name="T64" fmla="*/ 0 h 47"/>
                          <a:gd name="T65" fmla="*/ 90 w 90"/>
                          <a:gd name="T66" fmla="*/ 47 h 47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90" h="47">
                            <a:moveTo>
                              <a:pt x="9" y="19"/>
                            </a:moveTo>
                            <a:lnTo>
                              <a:pt x="4" y="13"/>
                            </a:lnTo>
                            <a:lnTo>
                              <a:pt x="1" y="8"/>
                            </a:lnTo>
                            <a:lnTo>
                              <a:pt x="0" y="4"/>
                            </a:lnTo>
                            <a:lnTo>
                              <a:pt x="4" y="1"/>
                            </a:lnTo>
                            <a:lnTo>
                              <a:pt x="11" y="0"/>
                            </a:lnTo>
                            <a:lnTo>
                              <a:pt x="21" y="5"/>
                            </a:lnTo>
                            <a:lnTo>
                              <a:pt x="30" y="0"/>
                            </a:lnTo>
                            <a:lnTo>
                              <a:pt x="40" y="3"/>
                            </a:lnTo>
                            <a:lnTo>
                              <a:pt x="51" y="5"/>
                            </a:lnTo>
                            <a:lnTo>
                              <a:pt x="63" y="6"/>
                            </a:lnTo>
                            <a:lnTo>
                              <a:pt x="90" y="8"/>
                            </a:lnTo>
                            <a:lnTo>
                              <a:pt x="74" y="22"/>
                            </a:lnTo>
                            <a:lnTo>
                              <a:pt x="65" y="29"/>
                            </a:lnTo>
                            <a:lnTo>
                              <a:pt x="57" y="36"/>
                            </a:lnTo>
                            <a:lnTo>
                              <a:pt x="49" y="42"/>
                            </a:lnTo>
                            <a:lnTo>
                              <a:pt x="36" y="47"/>
                            </a:lnTo>
                            <a:lnTo>
                              <a:pt x="25" y="47"/>
                            </a:lnTo>
                            <a:lnTo>
                              <a:pt x="15" y="43"/>
                            </a:lnTo>
                            <a:lnTo>
                              <a:pt x="11" y="36"/>
                            </a:lnTo>
                            <a:lnTo>
                              <a:pt x="9" y="19"/>
                            </a:lnTo>
                            <a:close/>
                          </a:path>
                        </a:pathLst>
                      </a:custGeom>
                      <a:solidFill>
                        <a:srgbClr val="7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8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84" y="1681"/>
                        <a:ext cx="91" cy="47"/>
                        <a:chOff x="3684" y="1681"/>
                        <a:chExt cx="91" cy="47"/>
                      </a:xfrm>
                    </p:grpSpPr>
                    <p:grpSp>
                      <p:nvGrpSpPr>
                        <p:cNvPr id="19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84" y="1681"/>
                          <a:ext cx="90" cy="23"/>
                          <a:chOff x="3684" y="1681"/>
                          <a:chExt cx="90" cy="23"/>
                        </a:xfrm>
                      </p:grpSpPr>
                      <p:sp>
                        <p:nvSpPr>
                          <p:cNvPr id="16444" name="Freeform 1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1" y="1690"/>
                            <a:ext cx="64" cy="14"/>
                          </a:xfrm>
                          <a:custGeom>
                            <a:avLst/>
                            <a:gdLst>
                              <a:gd name="T0" fmla="*/ 0 w 64"/>
                              <a:gd name="T1" fmla="*/ 1 h 14"/>
                              <a:gd name="T2" fmla="*/ 6 w 64"/>
                              <a:gd name="T3" fmla="*/ 8 h 14"/>
                              <a:gd name="T4" fmla="*/ 12 w 64"/>
                              <a:gd name="T5" fmla="*/ 12 h 14"/>
                              <a:gd name="T6" fmla="*/ 21 w 64"/>
                              <a:gd name="T7" fmla="*/ 14 h 14"/>
                              <a:gd name="T8" fmla="*/ 30 w 64"/>
                              <a:gd name="T9" fmla="*/ 14 h 14"/>
                              <a:gd name="T10" fmla="*/ 37 w 64"/>
                              <a:gd name="T11" fmla="*/ 14 h 14"/>
                              <a:gd name="T12" fmla="*/ 53 w 64"/>
                              <a:gd name="T13" fmla="*/ 11 h 14"/>
                              <a:gd name="T14" fmla="*/ 64 w 64"/>
                              <a:gd name="T15" fmla="*/ 6 h 14"/>
                              <a:gd name="T16" fmla="*/ 38 w 64"/>
                              <a:gd name="T17" fmla="*/ 0 h 14"/>
                              <a:gd name="T18" fmla="*/ 0 w 64"/>
                              <a:gd name="T19" fmla="*/ 1 h 14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64"/>
                              <a:gd name="T31" fmla="*/ 0 h 14"/>
                              <a:gd name="T32" fmla="*/ 64 w 64"/>
                              <a:gd name="T33" fmla="*/ 14 h 14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64" h="14">
                                <a:moveTo>
                                  <a:pt x="0" y="1"/>
                                </a:moveTo>
                                <a:lnTo>
                                  <a:pt x="6" y="8"/>
                                </a:lnTo>
                                <a:lnTo>
                                  <a:pt x="12" y="12"/>
                                </a:lnTo>
                                <a:lnTo>
                                  <a:pt x="21" y="14"/>
                                </a:lnTo>
                                <a:lnTo>
                                  <a:pt x="30" y="14"/>
                                </a:lnTo>
                                <a:lnTo>
                                  <a:pt x="37" y="14"/>
                                </a:lnTo>
                                <a:lnTo>
                                  <a:pt x="53" y="11"/>
                                </a:lnTo>
                                <a:lnTo>
                                  <a:pt x="64" y="6"/>
                                </a:lnTo>
                                <a:lnTo>
                                  <a:pt x="38" y="0"/>
                                </a:lnTo>
                                <a:lnTo>
                                  <a:pt x="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45" name="Freeform 1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84" y="1681"/>
                            <a:ext cx="90" cy="20"/>
                          </a:xfrm>
                          <a:custGeom>
                            <a:avLst/>
                            <a:gdLst>
                              <a:gd name="T0" fmla="*/ 9 w 90"/>
                              <a:gd name="T1" fmla="*/ 20 h 20"/>
                              <a:gd name="T2" fmla="*/ 4 w 90"/>
                              <a:gd name="T3" fmla="*/ 13 h 20"/>
                              <a:gd name="T4" fmla="*/ 1 w 90"/>
                              <a:gd name="T5" fmla="*/ 9 h 20"/>
                              <a:gd name="T6" fmla="*/ 0 w 90"/>
                              <a:gd name="T7" fmla="*/ 4 h 20"/>
                              <a:gd name="T8" fmla="*/ 4 w 90"/>
                              <a:gd name="T9" fmla="*/ 1 h 20"/>
                              <a:gd name="T10" fmla="*/ 11 w 90"/>
                              <a:gd name="T11" fmla="*/ 0 h 20"/>
                              <a:gd name="T12" fmla="*/ 21 w 90"/>
                              <a:gd name="T13" fmla="*/ 6 h 20"/>
                              <a:gd name="T14" fmla="*/ 30 w 90"/>
                              <a:gd name="T15" fmla="*/ 0 h 20"/>
                              <a:gd name="T16" fmla="*/ 40 w 90"/>
                              <a:gd name="T17" fmla="*/ 3 h 20"/>
                              <a:gd name="T18" fmla="*/ 51 w 90"/>
                              <a:gd name="T19" fmla="*/ 6 h 20"/>
                              <a:gd name="T20" fmla="*/ 63 w 90"/>
                              <a:gd name="T21" fmla="*/ 7 h 20"/>
                              <a:gd name="T22" fmla="*/ 90 w 90"/>
                              <a:gd name="T23" fmla="*/ 9 h 20"/>
                              <a:gd name="T24" fmla="*/ 82 w 90"/>
                              <a:gd name="T25" fmla="*/ 13 h 20"/>
                              <a:gd name="T26" fmla="*/ 74 w 90"/>
                              <a:gd name="T27" fmla="*/ 17 h 20"/>
                              <a:gd name="T28" fmla="*/ 65 w 90"/>
                              <a:gd name="T29" fmla="*/ 17 h 20"/>
                              <a:gd name="T30" fmla="*/ 57 w 90"/>
                              <a:gd name="T31" fmla="*/ 18 h 20"/>
                              <a:gd name="T32" fmla="*/ 46 w 90"/>
                              <a:gd name="T33" fmla="*/ 16 h 20"/>
                              <a:gd name="T34" fmla="*/ 35 w 90"/>
                              <a:gd name="T35" fmla="*/ 13 h 20"/>
                              <a:gd name="T36" fmla="*/ 28 w 90"/>
                              <a:gd name="T37" fmla="*/ 17 h 20"/>
                              <a:gd name="T38" fmla="*/ 19 w 90"/>
                              <a:gd name="T39" fmla="*/ 13 h 20"/>
                              <a:gd name="T40" fmla="*/ 10 w 90"/>
                              <a:gd name="T41" fmla="*/ 11 h 20"/>
                              <a:gd name="T42" fmla="*/ 9 w 90"/>
                              <a:gd name="T43" fmla="*/ 20 h 20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90"/>
                              <a:gd name="T67" fmla="*/ 0 h 20"/>
                              <a:gd name="T68" fmla="*/ 90 w 90"/>
                              <a:gd name="T69" fmla="*/ 20 h 20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90" h="20">
                                <a:moveTo>
                                  <a:pt x="9" y="20"/>
                                </a:moveTo>
                                <a:lnTo>
                                  <a:pt x="4" y="13"/>
                                </a:lnTo>
                                <a:lnTo>
                                  <a:pt x="1" y="9"/>
                                </a:lnTo>
                                <a:lnTo>
                                  <a:pt x="0" y="4"/>
                                </a:lnTo>
                                <a:lnTo>
                                  <a:pt x="4" y="1"/>
                                </a:lnTo>
                                <a:lnTo>
                                  <a:pt x="11" y="0"/>
                                </a:lnTo>
                                <a:lnTo>
                                  <a:pt x="21" y="6"/>
                                </a:lnTo>
                                <a:lnTo>
                                  <a:pt x="30" y="0"/>
                                </a:lnTo>
                                <a:lnTo>
                                  <a:pt x="40" y="3"/>
                                </a:lnTo>
                                <a:lnTo>
                                  <a:pt x="51" y="6"/>
                                </a:lnTo>
                                <a:lnTo>
                                  <a:pt x="63" y="7"/>
                                </a:lnTo>
                                <a:lnTo>
                                  <a:pt x="90" y="9"/>
                                </a:lnTo>
                                <a:lnTo>
                                  <a:pt x="82" y="13"/>
                                </a:lnTo>
                                <a:lnTo>
                                  <a:pt x="74" y="17"/>
                                </a:lnTo>
                                <a:lnTo>
                                  <a:pt x="65" y="17"/>
                                </a:lnTo>
                                <a:lnTo>
                                  <a:pt x="57" y="18"/>
                                </a:lnTo>
                                <a:lnTo>
                                  <a:pt x="46" y="16"/>
                                </a:lnTo>
                                <a:lnTo>
                                  <a:pt x="35" y="13"/>
                                </a:lnTo>
                                <a:lnTo>
                                  <a:pt x="28" y="17"/>
                                </a:lnTo>
                                <a:lnTo>
                                  <a:pt x="19" y="13"/>
                                </a:lnTo>
                                <a:lnTo>
                                  <a:pt x="10" y="11"/>
                                </a:lnTo>
                                <a:lnTo>
                                  <a:pt x="9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6443" name="Freeform 1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4" y="1689"/>
                          <a:ext cx="81" cy="39"/>
                        </a:xfrm>
                        <a:custGeom>
                          <a:avLst/>
                          <a:gdLst>
                            <a:gd name="T0" fmla="*/ 0 w 81"/>
                            <a:gd name="T1" fmla="*/ 11 h 39"/>
                            <a:gd name="T2" fmla="*/ 5 w 81"/>
                            <a:gd name="T3" fmla="*/ 14 h 39"/>
                            <a:gd name="T4" fmla="*/ 12 w 81"/>
                            <a:gd name="T5" fmla="*/ 17 h 39"/>
                            <a:gd name="T6" fmla="*/ 19 w 81"/>
                            <a:gd name="T7" fmla="*/ 18 h 39"/>
                            <a:gd name="T8" fmla="*/ 29 w 81"/>
                            <a:gd name="T9" fmla="*/ 18 h 39"/>
                            <a:gd name="T10" fmla="*/ 39 w 81"/>
                            <a:gd name="T11" fmla="*/ 17 h 39"/>
                            <a:gd name="T12" fmla="*/ 48 w 81"/>
                            <a:gd name="T13" fmla="*/ 15 h 39"/>
                            <a:gd name="T14" fmla="*/ 56 w 81"/>
                            <a:gd name="T15" fmla="*/ 13 h 39"/>
                            <a:gd name="T16" fmla="*/ 64 w 81"/>
                            <a:gd name="T17" fmla="*/ 11 h 39"/>
                            <a:gd name="T18" fmla="*/ 69 w 81"/>
                            <a:gd name="T19" fmla="*/ 6 h 39"/>
                            <a:gd name="T20" fmla="*/ 74 w 81"/>
                            <a:gd name="T21" fmla="*/ 4 h 39"/>
                            <a:gd name="T22" fmla="*/ 81 w 81"/>
                            <a:gd name="T23" fmla="*/ 0 h 39"/>
                            <a:gd name="T24" fmla="*/ 65 w 81"/>
                            <a:gd name="T25" fmla="*/ 14 h 39"/>
                            <a:gd name="T26" fmla="*/ 56 w 81"/>
                            <a:gd name="T27" fmla="*/ 21 h 39"/>
                            <a:gd name="T28" fmla="*/ 48 w 81"/>
                            <a:gd name="T29" fmla="*/ 27 h 39"/>
                            <a:gd name="T30" fmla="*/ 40 w 81"/>
                            <a:gd name="T31" fmla="*/ 34 h 39"/>
                            <a:gd name="T32" fmla="*/ 27 w 81"/>
                            <a:gd name="T33" fmla="*/ 39 h 39"/>
                            <a:gd name="T34" fmla="*/ 15 w 81"/>
                            <a:gd name="T35" fmla="*/ 39 h 39"/>
                            <a:gd name="T36" fmla="*/ 6 w 81"/>
                            <a:gd name="T37" fmla="*/ 35 h 39"/>
                            <a:gd name="T38" fmla="*/ 2 w 81"/>
                            <a:gd name="T39" fmla="*/ 27 h 39"/>
                            <a:gd name="T40" fmla="*/ 0 w 81"/>
                            <a:gd name="T41" fmla="*/ 11 h 39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81"/>
                            <a:gd name="T64" fmla="*/ 0 h 39"/>
                            <a:gd name="T65" fmla="*/ 81 w 81"/>
                            <a:gd name="T66" fmla="*/ 39 h 39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81" h="39">
                              <a:moveTo>
                                <a:pt x="0" y="11"/>
                              </a:moveTo>
                              <a:lnTo>
                                <a:pt x="5" y="14"/>
                              </a:lnTo>
                              <a:lnTo>
                                <a:pt x="12" y="17"/>
                              </a:lnTo>
                              <a:lnTo>
                                <a:pt x="19" y="18"/>
                              </a:lnTo>
                              <a:lnTo>
                                <a:pt x="29" y="18"/>
                              </a:lnTo>
                              <a:lnTo>
                                <a:pt x="39" y="17"/>
                              </a:lnTo>
                              <a:lnTo>
                                <a:pt x="48" y="15"/>
                              </a:lnTo>
                              <a:lnTo>
                                <a:pt x="56" y="13"/>
                              </a:lnTo>
                              <a:lnTo>
                                <a:pt x="64" y="11"/>
                              </a:lnTo>
                              <a:lnTo>
                                <a:pt x="69" y="6"/>
                              </a:lnTo>
                              <a:lnTo>
                                <a:pt x="74" y="4"/>
                              </a:lnTo>
                              <a:lnTo>
                                <a:pt x="81" y="0"/>
                              </a:lnTo>
                              <a:lnTo>
                                <a:pt x="65" y="14"/>
                              </a:lnTo>
                              <a:lnTo>
                                <a:pt x="56" y="21"/>
                              </a:lnTo>
                              <a:lnTo>
                                <a:pt x="48" y="27"/>
                              </a:lnTo>
                              <a:lnTo>
                                <a:pt x="40" y="34"/>
                              </a:lnTo>
                              <a:lnTo>
                                <a:pt x="27" y="39"/>
                              </a:lnTo>
                              <a:lnTo>
                                <a:pt x="15" y="39"/>
                              </a:lnTo>
                              <a:lnTo>
                                <a:pt x="6" y="35"/>
                              </a:lnTo>
                              <a:lnTo>
                                <a:pt x="2" y="27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16441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7" y="1703"/>
                        <a:ext cx="52" cy="19"/>
                      </a:xfrm>
                      <a:custGeom>
                        <a:avLst/>
                        <a:gdLst>
                          <a:gd name="T0" fmla="*/ 0 w 52"/>
                          <a:gd name="T1" fmla="*/ 0 h 19"/>
                          <a:gd name="T2" fmla="*/ 7 w 52"/>
                          <a:gd name="T3" fmla="*/ 6 h 19"/>
                          <a:gd name="T4" fmla="*/ 17 w 52"/>
                          <a:gd name="T5" fmla="*/ 7 h 19"/>
                          <a:gd name="T6" fmla="*/ 28 w 52"/>
                          <a:gd name="T7" fmla="*/ 7 h 19"/>
                          <a:gd name="T8" fmla="*/ 43 w 52"/>
                          <a:gd name="T9" fmla="*/ 4 h 19"/>
                          <a:gd name="T10" fmla="*/ 52 w 52"/>
                          <a:gd name="T11" fmla="*/ 0 h 19"/>
                          <a:gd name="T12" fmla="*/ 40 w 52"/>
                          <a:gd name="T13" fmla="*/ 11 h 19"/>
                          <a:gd name="T14" fmla="*/ 32 w 52"/>
                          <a:gd name="T15" fmla="*/ 17 h 19"/>
                          <a:gd name="T16" fmla="*/ 23 w 52"/>
                          <a:gd name="T17" fmla="*/ 19 h 19"/>
                          <a:gd name="T18" fmla="*/ 12 w 52"/>
                          <a:gd name="T19" fmla="*/ 19 h 19"/>
                          <a:gd name="T20" fmla="*/ 5 w 52"/>
                          <a:gd name="T21" fmla="*/ 16 h 19"/>
                          <a:gd name="T22" fmla="*/ 1 w 52"/>
                          <a:gd name="T23" fmla="*/ 11 h 19"/>
                          <a:gd name="T24" fmla="*/ 0 w 52"/>
                          <a:gd name="T25" fmla="*/ 0 h 19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52"/>
                          <a:gd name="T40" fmla="*/ 0 h 19"/>
                          <a:gd name="T41" fmla="*/ 52 w 52"/>
                          <a:gd name="T42" fmla="*/ 19 h 19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52" h="19">
                            <a:moveTo>
                              <a:pt x="0" y="0"/>
                            </a:moveTo>
                            <a:lnTo>
                              <a:pt x="7" y="6"/>
                            </a:lnTo>
                            <a:lnTo>
                              <a:pt x="17" y="7"/>
                            </a:lnTo>
                            <a:lnTo>
                              <a:pt x="28" y="7"/>
                            </a:lnTo>
                            <a:lnTo>
                              <a:pt x="43" y="4"/>
                            </a:lnTo>
                            <a:lnTo>
                              <a:pt x="52" y="0"/>
                            </a:lnTo>
                            <a:lnTo>
                              <a:pt x="40" y="11"/>
                            </a:lnTo>
                            <a:lnTo>
                              <a:pt x="32" y="17"/>
                            </a:lnTo>
                            <a:lnTo>
                              <a:pt x="23" y="19"/>
                            </a:lnTo>
                            <a:lnTo>
                              <a:pt x="12" y="19"/>
                            </a:lnTo>
                            <a:lnTo>
                              <a:pt x="5" y="16"/>
                            </a:lnTo>
                            <a:lnTo>
                              <a:pt x="1" y="1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1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38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5" y="1709"/>
                      <a:ext cx="7" cy="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20" name="Group 130"/>
                <p:cNvGrpSpPr>
                  <a:grpSpLocks/>
                </p:cNvGrpSpPr>
                <p:nvPr/>
              </p:nvGrpSpPr>
              <p:grpSpPr bwMode="auto">
                <a:xfrm>
                  <a:off x="3875" y="1607"/>
                  <a:ext cx="59" cy="79"/>
                  <a:chOff x="3875" y="1607"/>
                  <a:chExt cx="59" cy="79"/>
                </a:xfrm>
              </p:grpSpPr>
              <p:sp>
                <p:nvSpPr>
                  <p:cNvPr id="16432" name="Freeform 128"/>
                  <p:cNvSpPr>
                    <a:spLocks/>
                  </p:cNvSpPr>
                  <p:nvPr/>
                </p:nvSpPr>
                <p:spPr bwMode="auto">
                  <a:xfrm>
                    <a:off x="3875" y="1607"/>
                    <a:ext cx="59" cy="79"/>
                  </a:xfrm>
                  <a:custGeom>
                    <a:avLst/>
                    <a:gdLst>
                      <a:gd name="T0" fmla="*/ 38 w 59"/>
                      <a:gd name="T1" fmla="*/ 0 h 79"/>
                      <a:gd name="T2" fmla="*/ 56 w 59"/>
                      <a:gd name="T3" fmla="*/ 6 h 79"/>
                      <a:gd name="T4" fmla="*/ 59 w 59"/>
                      <a:gd name="T5" fmla="*/ 9 h 79"/>
                      <a:gd name="T6" fmla="*/ 58 w 59"/>
                      <a:gd name="T7" fmla="*/ 40 h 79"/>
                      <a:gd name="T8" fmla="*/ 54 w 59"/>
                      <a:gd name="T9" fmla="*/ 57 h 79"/>
                      <a:gd name="T10" fmla="*/ 48 w 59"/>
                      <a:gd name="T11" fmla="*/ 71 h 79"/>
                      <a:gd name="T12" fmla="*/ 40 w 59"/>
                      <a:gd name="T13" fmla="*/ 77 h 79"/>
                      <a:gd name="T14" fmla="*/ 30 w 59"/>
                      <a:gd name="T15" fmla="*/ 79 h 79"/>
                      <a:gd name="T16" fmla="*/ 10 w 59"/>
                      <a:gd name="T17" fmla="*/ 73 h 79"/>
                      <a:gd name="T18" fmla="*/ 2 w 59"/>
                      <a:gd name="T19" fmla="*/ 65 h 79"/>
                      <a:gd name="T20" fmla="*/ 0 w 59"/>
                      <a:gd name="T21" fmla="*/ 58 h 79"/>
                      <a:gd name="T22" fmla="*/ 0 w 59"/>
                      <a:gd name="T23" fmla="*/ 54 h 79"/>
                      <a:gd name="T24" fmla="*/ 13 w 59"/>
                      <a:gd name="T25" fmla="*/ 30 h 79"/>
                      <a:gd name="T26" fmla="*/ 20 w 59"/>
                      <a:gd name="T27" fmla="*/ 9 h 79"/>
                      <a:gd name="T28" fmla="*/ 22 w 59"/>
                      <a:gd name="T29" fmla="*/ 3 h 79"/>
                      <a:gd name="T30" fmla="*/ 27 w 59"/>
                      <a:gd name="T31" fmla="*/ 0 h 79"/>
                      <a:gd name="T32" fmla="*/ 38 w 59"/>
                      <a:gd name="T33" fmla="*/ 0 h 7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9"/>
                      <a:gd name="T52" fmla="*/ 0 h 79"/>
                      <a:gd name="T53" fmla="*/ 59 w 59"/>
                      <a:gd name="T54" fmla="*/ 79 h 7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9" h="79">
                        <a:moveTo>
                          <a:pt x="38" y="0"/>
                        </a:moveTo>
                        <a:lnTo>
                          <a:pt x="56" y="6"/>
                        </a:lnTo>
                        <a:lnTo>
                          <a:pt x="59" y="9"/>
                        </a:lnTo>
                        <a:lnTo>
                          <a:pt x="58" y="40"/>
                        </a:lnTo>
                        <a:lnTo>
                          <a:pt x="54" y="57"/>
                        </a:lnTo>
                        <a:lnTo>
                          <a:pt x="48" y="71"/>
                        </a:lnTo>
                        <a:lnTo>
                          <a:pt x="40" y="77"/>
                        </a:lnTo>
                        <a:lnTo>
                          <a:pt x="30" y="79"/>
                        </a:lnTo>
                        <a:lnTo>
                          <a:pt x="10" y="73"/>
                        </a:lnTo>
                        <a:lnTo>
                          <a:pt x="2" y="65"/>
                        </a:lnTo>
                        <a:lnTo>
                          <a:pt x="0" y="58"/>
                        </a:lnTo>
                        <a:lnTo>
                          <a:pt x="0" y="54"/>
                        </a:lnTo>
                        <a:lnTo>
                          <a:pt x="13" y="30"/>
                        </a:lnTo>
                        <a:lnTo>
                          <a:pt x="20" y="9"/>
                        </a:lnTo>
                        <a:lnTo>
                          <a:pt x="22" y="3"/>
                        </a:lnTo>
                        <a:lnTo>
                          <a:pt x="27" y="0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B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33" name="Freeform 129"/>
                  <p:cNvSpPr>
                    <a:spLocks/>
                  </p:cNvSpPr>
                  <p:nvPr/>
                </p:nvSpPr>
                <p:spPr bwMode="auto">
                  <a:xfrm>
                    <a:off x="3885" y="1607"/>
                    <a:ext cx="42" cy="76"/>
                  </a:xfrm>
                  <a:custGeom>
                    <a:avLst/>
                    <a:gdLst>
                      <a:gd name="T0" fmla="*/ 40 w 42"/>
                      <a:gd name="T1" fmla="*/ 4 h 76"/>
                      <a:gd name="T2" fmla="*/ 42 w 42"/>
                      <a:gd name="T3" fmla="*/ 10 h 76"/>
                      <a:gd name="T4" fmla="*/ 41 w 42"/>
                      <a:gd name="T5" fmla="*/ 28 h 76"/>
                      <a:gd name="T6" fmla="*/ 36 w 42"/>
                      <a:gd name="T7" fmla="*/ 46 h 76"/>
                      <a:gd name="T8" fmla="*/ 29 w 42"/>
                      <a:gd name="T9" fmla="*/ 60 h 76"/>
                      <a:gd name="T10" fmla="*/ 21 w 42"/>
                      <a:gd name="T11" fmla="*/ 70 h 76"/>
                      <a:gd name="T12" fmla="*/ 13 w 42"/>
                      <a:gd name="T13" fmla="*/ 76 h 76"/>
                      <a:gd name="T14" fmla="*/ 0 w 42"/>
                      <a:gd name="T15" fmla="*/ 73 h 76"/>
                      <a:gd name="T16" fmla="*/ 8 w 42"/>
                      <a:gd name="T17" fmla="*/ 62 h 76"/>
                      <a:gd name="T18" fmla="*/ 13 w 42"/>
                      <a:gd name="T19" fmla="*/ 53 h 76"/>
                      <a:gd name="T20" fmla="*/ 17 w 42"/>
                      <a:gd name="T21" fmla="*/ 42 h 76"/>
                      <a:gd name="T22" fmla="*/ 20 w 42"/>
                      <a:gd name="T23" fmla="*/ 31 h 76"/>
                      <a:gd name="T24" fmla="*/ 22 w 42"/>
                      <a:gd name="T25" fmla="*/ 23 h 76"/>
                      <a:gd name="T26" fmla="*/ 23 w 42"/>
                      <a:gd name="T27" fmla="*/ 14 h 76"/>
                      <a:gd name="T28" fmla="*/ 23 w 42"/>
                      <a:gd name="T29" fmla="*/ 0 h 76"/>
                      <a:gd name="T30" fmla="*/ 40 w 42"/>
                      <a:gd name="T31" fmla="*/ 4 h 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2"/>
                      <a:gd name="T49" fmla="*/ 0 h 76"/>
                      <a:gd name="T50" fmla="*/ 42 w 42"/>
                      <a:gd name="T51" fmla="*/ 76 h 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2" h="76">
                        <a:moveTo>
                          <a:pt x="40" y="4"/>
                        </a:moveTo>
                        <a:lnTo>
                          <a:pt x="42" y="10"/>
                        </a:lnTo>
                        <a:lnTo>
                          <a:pt x="41" y="28"/>
                        </a:lnTo>
                        <a:lnTo>
                          <a:pt x="36" y="46"/>
                        </a:lnTo>
                        <a:lnTo>
                          <a:pt x="29" y="60"/>
                        </a:lnTo>
                        <a:lnTo>
                          <a:pt x="21" y="70"/>
                        </a:lnTo>
                        <a:lnTo>
                          <a:pt x="13" y="76"/>
                        </a:lnTo>
                        <a:lnTo>
                          <a:pt x="0" y="73"/>
                        </a:lnTo>
                        <a:lnTo>
                          <a:pt x="8" y="62"/>
                        </a:lnTo>
                        <a:lnTo>
                          <a:pt x="13" y="53"/>
                        </a:lnTo>
                        <a:lnTo>
                          <a:pt x="17" y="42"/>
                        </a:lnTo>
                        <a:lnTo>
                          <a:pt x="20" y="31"/>
                        </a:lnTo>
                        <a:lnTo>
                          <a:pt x="22" y="23"/>
                        </a:lnTo>
                        <a:lnTo>
                          <a:pt x="23" y="14"/>
                        </a:lnTo>
                        <a:lnTo>
                          <a:pt x="23" y="0"/>
                        </a:lnTo>
                        <a:lnTo>
                          <a:pt x="40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6408" name="Freeform 132"/>
              <p:cNvSpPr>
                <a:spLocks/>
              </p:cNvSpPr>
              <p:nvPr/>
            </p:nvSpPr>
            <p:spPr bwMode="auto">
              <a:xfrm>
                <a:off x="3317" y="2011"/>
                <a:ext cx="221" cy="220"/>
              </a:xfrm>
              <a:custGeom>
                <a:avLst/>
                <a:gdLst>
                  <a:gd name="T0" fmla="*/ 208 w 221"/>
                  <a:gd name="T1" fmla="*/ 79 h 220"/>
                  <a:gd name="T2" fmla="*/ 169 w 221"/>
                  <a:gd name="T3" fmla="*/ 17 h 220"/>
                  <a:gd name="T4" fmla="*/ 139 w 221"/>
                  <a:gd name="T5" fmla="*/ 0 h 220"/>
                  <a:gd name="T6" fmla="*/ 195 w 221"/>
                  <a:gd name="T7" fmla="*/ 92 h 220"/>
                  <a:gd name="T8" fmla="*/ 208 w 221"/>
                  <a:gd name="T9" fmla="*/ 139 h 220"/>
                  <a:gd name="T10" fmla="*/ 51 w 221"/>
                  <a:gd name="T11" fmla="*/ 159 h 220"/>
                  <a:gd name="T12" fmla="*/ 200 w 221"/>
                  <a:gd name="T13" fmla="*/ 155 h 220"/>
                  <a:gd name="T14" fmla="*/ 0 w 221"/>
                  <a:gd name="T15" fmla="*/ 220 h 220"/>
                  <a:gd name="T16" fmla="*/ 221 w 221"/>
                  <a:gd name="T17" fmla="*/ 169 h 220"/>
                  <a:gd name="T18" fmla="*/ 208 w 221"/>
                  <a:gd name="T19" fmla="*/ 79 h 2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"/>
                  <a:gd name="T31" fmla="*/ 0 h 220"/>
                  <a:gd name="T32" fmla="*/ 221 w 221"/>
                  <a:gd name="T33" fmla="*/ 220 h 2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" h="220">
                    <a:moveTo>
                      <a:pt x="208" y="79"/>
                    </a:moveTo>
                    <a:lnTo>
                      <a:pt x="169" y="17"/>
                    </a:lnTo>
                    <a:lnTo>
                      <a:pt x="139" y="0"/>
                    </a:lnTo>
                    <a:lnTo>
                      <a:pt x="195" y="92"/>
                    </a:lnTo>
                    <a:lnTo>
                      <a:pt x="208" y="139"/>
                    </a:lnTo>
                    <a:lnTo>
                      <a:pt x="51" y="159"/>
                    </a:lnTo>
                    <a:lnTo>
                      <a:pt x="200" y="155"/>
                    </a:lnTo>
                    <a:lnTo>
                      <a:pt x="0" y="220"/>
                    </a:lnTo>
                    <a:lnTo>
                      <a:pt x="221" y="169"/>
                    </a:lnTo>
                    <a:lnTo>
                      <a:pt x="208" y="79"/>
                    </a:lnTo>
                    <a:close/>
                  </a:path>
                </a:pathLst>
              </a:custGeom>
              <a:solidFill>
                <a:srgbClr val="10A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1" name="Group 135"/>
              <p:cNvGrpSpPr>
                <a:grpSpLocks/>
              </p:cNvGrpSpPr>
              <p:nvPr/>
            </p:nvGrpSpPr>
            <p:grpSpPr bwMode="auto">
              <a:xfrm>
                <a:off x="2990" y="2187"/>
                <a:ext cx="316" cy="267"/>
                <a:chOff x="2990" y="2187"/>
                <a:chExt cx="316" cy="267"/>
              </a:xfrm>
            </p:grpSpPr>
            <p:sp>
              <p:nvSpPr>
                <p:cNvPr id="16425" name="Freeform 133"/>
                <p:cNvSpPr>
                  <a:spLocks/>
                </p:cNvSpPr>
                <p:nvPr/>
              </p:nvSpPr>
              <p:spPr bwMode="auto">
                <a:xfrm>
                  <a:off x="3277" y="2187"/>
                  <a:ext cx="29" cy="92"/>
                </a:xfrm>
                <a:custGeom>
                  <a:avLst/>
                  <a:gdLst>
                    <a:gd name="T0" fmla="*/ 14 w 29"/>
                    <a:gd name="T1" fmla="*/ 12 h 92"/>
                    <a:gd name="T2" fmla="*/ 29 w 29"/>
                    <a:gd name="T3" fmla="*/ 48 h 92"/>
                    <a:gd name="T4" fmla="*/ 24 w 29"/>
                    <a:gd name="T5" fmla="*/ 74 h 92"/>
                    <a:gd name="T6" fmla="*/ 14 w 29"/>
                    <a:gd name="T7" fmla="*/ 92 h 92"/>
                    <a:gd name="T8" fmla="*/ 10 w 29"/>
                    <a:gd name="T9" fmla="*/ 92 h 92"/>
                    <a:gd name="T10" fmla="*/ 10 w 29"/>
                    <a:gd name="T11" fmla="*/ 43 h 92"/>
                    <a:gd name="T12" fmla="*/ 0 w 29"/>
                    <a:gd name="T13" fmla="*/ 31 h 92"/>
                    <a:gd name="T14" fmla="*/ 5 w 29"/>
                    <a:gd name="T15" fmla="*/ 21 h 92"/>
                    <a:gd name="T16" fmla="*/ 14 w 29"/>
                    <a:gd name="T17" fmla="*/ 0 h 92"/>
                    <a:gd name="T18" fmla="*/ 14 w 29"/>
                    <a:gd name="T19" fmla="*/ 12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"/>
                    <a:gd name="T31" fmla="*/ 0 h 92"/>
                    <a:gd name="T32" fmla="*/ 29 w 29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" h="92">
                      <a:moveTo>
                        <a:pt x="14" y="12"/>
                      </a:moveTo>
                      <a:lnTo>
                        <a:pt x="29" y="48"/>
                      </a:lnTo>
                      <a:lnTo>
                        <a:pt x="24" y="74"/>
                      </a:lnTo>
                      <a:lnTo>
                        <a:pt x="14" y="92"/>
                      </a:lnTo>
                      <a:lnTo>
                        <a:pt x="10" y="92"/>
                      </a:lnTo>
                      <a:lnTo>
                        <a:pt x="10" y="43"/>
                      </a:lnTo>
                      <a:lnTo>
                        <a:pt x="0" y="31"/>
                      </a:lnTo>
                      <a:lnTo>
                        <a:pt x="5" y="21"/>
                      </a:lnTo>
                      <a:lnTo>
                        <a:pt x="14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solidFill>
                  <a:srgbClr val="10A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6" name="Freeform 134"/>
                <p:cNvSpPr>
                  <a:spLocks/>
                </p:cNvSpPr>
                <p:nvPr/>
              </p:nvSpPr>
              <p:spPr bwMode="auto">
                <a:xfrm>
                  <a:off x="2990" y="2289"/>
                  <a:ext cx="123" cy="165"/>
                </a:xfrm>
                <a:custGeom>
                  <a:avLst/>
                  <a:gdLst>
                    <a:gd name="T0" fmla="*/ 30 w 123"/>
                    <a:gd name="T1" fmla="*/ 0 h 165"/>
                    <a:gd name="T2" fmla="*/ 74 w 123"/>
                    <a:gd name="T3" fmla="*/ 26 h 165"/>
                    <a:gd name="T4" fmla="*/ 101 w 123"/>
                    <a:gd name="T5" fmla="*/ 61 h 165"/>
                    <a:gd name="T6" fmla="*/ 114 w 123"/>
                    <a:gd name="T7" fmla="*/ 87 h 165"/>
                    <a:gd name="T8" fmla="*/ 118 w 123"/>
                    <a:gd name="T9" fmla="*/ 108 h 165"/>
                    <a:gd name="T10" fmla="*/ 123 w 123"/>
                    <a:gd name="T11" fmla="*/ 132 h 165"/>
                    <a:gd name="T12" fmla="*/ 123 w 123"/>
                    <a:gd name="T13" fmla="*/ 152 h 165"/>
                    <a:gd name="T14" fmla="*/ 78 w 123"/>
                    <a:gd name="T15" fmla="*/ 165 h 165"/>
                    <a:gd name="T16" fmla="*/ 70 w 123"/>
                    <a:gd name="T17" fmla="*/ 127 h 165"/>
                    <a:gd name="T18" fmla="*/ 66 w 123"/>
                    <a:gd name="T19" fmla="*/ 104 h 165"/>
                    <a:gd name="T20" fmla="*/ 44 w 123"/>
                    <a:gd name="T21" fmla="*/ 74 h 165"/>
                    <a:gd name="T22" fmla="*/ 30 w 123"/>
                    <a:gd name="T23" fmla="*/ 57 h 165"/>
                    <a:gd name="T24" fmla="*/ 17 w 123"/>
                    <a:gd name="T25" fmla="*/ 40 h 165"/>
                    <a:gd name="T26" fmla="*/ 0 w 123"/>
                    <a:gd name="T27" fmla="*/ 26 h 165"/>
                    <a:gd name="T28" fmla="*/ 30 w 123"/>
                    <a:gd name="T29" fmla="*/ 0 h 16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3"/>
                    <a:gd name="T46" fmla="*/ 0 h 165"/>
                    <a:gd name="T47" fmla="*/ 123 w 123"/>
                    <a:gd name="T48" fmla="*/ 165 h 16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3" h="165">
                      <a:moveTo>
                        <a:pt x="30" y="0"/>
                      </a:moveTo>
                      <a:lnTo>
                        <a:pt x="74" y="26"/>
                      </a:lnTo>
                      <a:lnTo>
                        <a:pt x="101" y="61"/>
                      </a:lnTo>
                      <a:lnTo>
                        <a:pt x="114" y="87"/>
                      </a:lnTo>
                      <a:lnTo>
                        <a:pt x="118" y="108"/>
                      </a:lnTo>
                      <a:lnTo>
                        <a:pt x="123" y="132"/>
                      </a:lnTo>
                      <a:lnTo>
                        <a:pt x="123" y="152"/>
                      </a:lnTo>
                      <a:lnTo>
                        <a:pt x="78" y="165"/>
                      </a:lnTo>
                      <a:lnTo>
                        <a:pt x="70" y="127"/>
                      </a:lnTo>
                      <a:lnTo>
                        <a:pt x="66" y="104"/>
                      </a:lnTo>
                      <a:lnTo>
                        <a:pt x="44" y="74"/>
                      </a:lnTo>
                      <a:lnTo>
                        <a:pt x="30" y="57"/>
                      </a:lnTo>
                      <a:lnTo>
                        <a:pt x="17" y="40"/>
                      </a:lnTo>
                      <a:lnTo>
                        <a:pt x="0" y="2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2" name="Group 150"/>
              <p:cNvGrpSpPr>
                <a:grpSpLocks/>
              </p:cNvGrpSpPr>
              <p:nvPr/>
            </p:nvGrpSpPr>
            <p:grpSpPr bwMode="auto">
              <a:xfrm>
                <a:off x="2988" y="1838"/>
                <a:ext cx="1302" cy="1278"/>
                <a:chOff x="2988" y="1838"/>
                <a:chExt cx="1302" cy="1278"/>
              </a:xfrm>
            </p:grpSpPr>
            <p:sp>
              <p:nvSpPr>
                <p:cNvPr id="16411" name="Freeform 136"/>
                <p:cNvSpPr>
                  <a:spLocks/>
                </p:cNvSpPr>
                <p:nvPr/>
              </p:nvSpPr>
              <p:spPr bwMode="auto">
                <a:xfrm>
                  <a:off x="3849" y="1838"/>
                  <a:ext cx="441" cy="1278"/>
                </a:xfrm>
                <a:custGeom>
                  <a:avLst/>
                  <a:gdLst>
                    <a:gd name="T0" fmla="*/ 65 w 441"/>
                    <a:gd name="T1" fmla="*/ 0 h 1278"/>
                    <a:gd name="T2" fmla="*/ 86 w 441"/>
                    <a:gd name="T3" fmla="*/ 13 h 1278"/>
                    <a:gd name="T4" fmla="*/ 111 w 441"/>
                    <a:gd name="T5" fmla="*/ 30 h 1278"/>
                    <a:gd name="T6" fmla="*/ 137 w 441"/>
                    <a:gd name="T7" fmla="*/ 47 h 1278"/>
                    <a:gd name="T8" fmla="*/ 177 w 441"/>
                    <a:gd name="T9" fmla="*/ 68 h 1278"/>
                    <a:gd name="T10" fmla="*/ 264 w 441"/>
                    <a:gd name="T11" fmla="*/ 122 h 1278"/>
                    <a:gd name="T12" fmla="*/ 301 w 441"/>
                    <a:gd name="T13" fmla="*/ 138 h 1278"/>
                    <a:gd name="T14" fmla="*/ 321 w 441"/>
                    <a:gd name="T15" fmla="*/ 146 h 1278"/>
                    <a:gd name="T16" fmla="*/ 340 w 441"/>
                    <a:gd name="T17" fmla="*/ 163 h 1278"/>
                    <a:gd name="T18" fmla="*/ 388 w 441"/>
                    <a:gd name="T19" fmla="*/ 375 h 1278"/>
                    <a:gd name="T20" fmla="*/ 394 w 441"/>
                    <a:gd name="T21" fmla="*/ 459 h 1278"/>
                    <a:gd name="T22" fmla="*/ 386 w 441"/>
                    <a:gd name="T23" fmla="*/ 482 h 1278"/>
                    <a:gd name="T24" fmla="*/ 407 w 441"/>
                    <a:gd name="T25" fmla="*/ 573 h 1278"/>
                    <a:gd name="T26" fmla="*/ 412 w 441"/>
                    <a:gd name="T27" fmla="*/ 722 h 1278"/>
                    <a:gd name="T28" fmla="*/ 422 w 441"/>
                    <a:gd name="T29" fmla="*/ 790 h 1278"/>
                    <a:gd name="T30" fmla="*/ 428 w 441"/>
                    <a:gd name="T31" fmla="*/ 836 h 1278"/>
                    <a:gd name="T32" fmla="*/ 437 w 441"/>
                    <a:gd name="T33" fmla="*/ 830 h 1278"/>
                    <a:gd name="T34" fmla="*/ 441 w 441"/>
                    <a:gd name="T35" fmla="*/ 874 h 1278"/>
                    <a:gd name="T36" fmla="*/ 420 w 441"/>
                    <a:gd name="T37" fmla="*/ 889 h 1278"/>
                    <a:gd name="T38" fmla="*/ 391 w 441"/>
                    <a:gd name="T39" fmla="*/ 902 h 1278"/>
                    <a:gd name="T40" fmla="*/ 365 w 441"/>
                    <a:gd name="T41" fmla="*/ 912 h 1278"/>
                    <a:gd name="T42" fmla="*/ 337 w 441"/>
                    <a:gd name="T43" fmla="*/ 922 h 1278"/>
                    <a:gd name="T44" fmla="*/ 315 w 441"/>
                    <a:gd name="T45" fmla="*/ 929 h 1278"/>
                    <a:gd name="T46" fmla="*/ 290 w 441"/>
                    <a:gd name="T47" fmla="*/ 929 h 1278"/>
                    <a:gd name="T48" fmla="*/ 272 w 441"/>
                    <a:gd name="T49" fmla="*/ 925 h 1278"/>
                    <a:gd name="T50" fmla="*/ 261 w 441"/>
                    <a:gd name="T51" fmla="*/ 914 h 1278"/>
                    <a:gd name="T52" fmla="*/ 258 w 441"/>
                    <a:gd name="T53" fmla="*/ 878 h 1278"/>
                    <a:gd name="T54" fmla="*/ 287 w 441"/>
                    <a:gd name="T55" fmla="*/ 883 h 1278"/>
                    <a:gd name="T56" fmla="*/ 277 w 441"/>
                    <a:gd name="T57" fmla="*/ 856 h 1278"/>
                    <a:gd name="T58" fmla="*/ 279 w 441"/>
                    <a:gd name="T59" fmla="*/ 805 h 1278"/>
                    <a:gd name="T60" fmla="*/ 272 w 441"/>
                    <a:gd name="T61" fmla="*/ 775 h 1278"/>
                    <a:gd name="T62" fmla="*/ 266 w 441"/>
                    <a:gd name="T63" fmla="*/ 740 h 1278"/>
                    <a:gd name="T64" fmla="*/ 257 w 441"/>
                    <a:gd name="T65" fmla="*/ 691 h 1278"/>
                    <a:gd name="T66" fmla="*/ 240 w 441"/>
                    <a:gd name="T67" fmla="*/ 638 h 1278"/>
                    <a:gd name="T68" fmla="*/ 226 w 441"/>
                    <a:gd name="T69" fmla="*/ 506 h 1278"/>
                    <a:gd name="T70" fmla="*/ 201 w 441"/>
                    <a:gd name="T71" fmla="*/ 696 h 1278"/>
                    <a:gd name="T72" fmla="*/ 211 w 441"/>
                    <a:gd name="T73" fmla="*/ 812 h 1278"/>
                    <a:gd name="T74" fmla="*/ 246 w 441"/>
                    <a:gd name="T75" fmla="*/ 934 h 1278"/>
                    <a:gd name="T76" fmla="*/ 323 w 441"/>
                    <a:gd name="T77" fmla="*/ 1162 h 1278"/>
                    <a:gd name="T78" fmla="*/ 262 w 441"/>
                    <a:gd name="T79" fmla="*/ 1206 h 1278"/>
                    <a:gd name="T80" fmla="*/ 221 w 441"/>
                    <a:gd name="T81" fmla="*/ 1230 h 1278"/>
                    <a:gd name="T82" fmla="*/ 190 w 441"/>
                    <a:gd name="T83" fmla="*/ 1245 h 1278"/>
                    <a:gd name="T84" fmla="*/ 170 w 441"/>
                    <a:gd name="T85" fmla="*/ 1250 h 1278"/>
                    <a:gd name="T86" fmla="*/ 145 w 441"/>
                    <a:gd name="T87" fmla="*/ 1258 h 1278"/>
                    <a:gd name="T88" fmla="*/ 119 w 441"/>
                    <a:gd name="T89" fmla="*/ 1267 h 1278"/>
                    <a:gd name="T90" fmla="*/ 86 w 441"/>
                    <a:gd name="T91" fmla="*/ 1278 h 1278"/>
                    <a:gd name="T92" fmla="*/ 47 w 441"/>
                    <a:gd name="T93" fmla="*/ 1038 h 1278"/>
                    <a:gd name="T94" fmla="*/ 22 w 441"/>
                    <a:gd name="T95" fmla="*/ 874 h 1278"/>
                    <a:gd name="T96" fmla="*/ 8 w 441"/>
                    <a:gd name="T97" fmla="*/ 718 h 1278"/>
                    <a:gd name="T98" fmla="*/ 0 w 441"/>
                    <a:gd name="T99" fmla="*/ 506 h 1278"/>
                    <a:gd name="T100" fmla="*/ 1 w 441"/>
                    <a:gd name="T101" fmla="*/ 420 h 1278"/>
                    <a:gd name="T102" fmla="*/ 7 w 441"/>
                    <a:gd name="T103" fmla="*/ 335 h 1278"/>
                    <a:gd name="T104" fmla="*/ 24 w 441"/>
                    <a:gd name="T105" fmla="*/ 212 h 1278"/>
                    <a:gd name="T106" fmla="*/ 34 w 441"/>
                    <a:gd name="T107" fmla="*/ 183 h 1278"/>
                    <a:gd name="T108" fmla="*/ 47 w 441"/>
                    <a:gd name="T109" fmla="*/ 148 h 1278"/>
                    <a:gd name="T110" fmla="*/ 56 w 441"/>
                    <a:gd name="T111" fmla="*/ 112 h 1278"/>
                    <a:gd name="T112" fmla="*/ 61 w 441"/>
                    <a:gd name="T113" fmla="*/ 86 h 1278"/>
                    <a:gd name="T114" fmla="*/ 67 w 441"/>
                    <a:gd name="T115" fmla="*/ 50 h 1278"/>
                    <a:gd name="T116" fmla="*/ 65 w 441"/>
                    <a:gd name="T117" fmla="*/ 0 h 12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41"/>
                    <a:gd name="T178" fmla="*/ 0 h 1278"/>
                    <a:gd name="T179" fmla="*/ 441 w 441"/>
                    <a:gd name="T180" fmla="*/ 1278 h 12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41" h="1278">
                      <a:moveTo>
                        <a:pt x="65" y="0"/>
                      </a:moveTo>
                      <a:lnTo>
                        <a:pt x="86" y="13"/>
                      </a:lnTo>
                      <a:lnTo>
                        <a:pt x="111" y="30"/>
                      </a:lnTo>
                      <a:lnTo>
                        <a:pt x="137" y="47"/>
                      </a:lnTo>
                      <a:lnTo>
                        <a:pt x="177" y="68"/>
                      </a:lnTo>
                      <a:lnTo>
                        <a:pt x="264" y="122"/>
                      </a:lnTo>
                      <a:lnTo>
                        <a:pt x="301" y="138"/>
                      </a:lnTo>
                      <a:lnTo>
                        <a:pt x="321" y="146"/>
                      </a:lnTo>
                      <a:lnTo>
                        <a:pt x="340" y="163"/>
                      </a:lnTo>
                      <a:lnTo>
                        <a:pt x="388" y="375"/>
                      </a:lnTo>
                      <a:lnTo>
                        <a:pt x="394" y="459"/>
                      </a:lnTo>
                      <a:lnTo>
                        <a:pt x="386" y="482"/>
                      </a:lnTo>
                      <a:lnTo>
                        <a:pt x="407" y="573"/>
                      </a:lnTo>
                      <a:lnTo>
                        <a:pt x="412" y="722"/>
                      </a:lnTo>
                      <a:lnTo>
                        <a:pt x="422" y="790"/>
                      </a:lnTo>
                      <a:lnTo>
                        <a:pt x="428" y="836"/>
                      </a:lnTo>
                      <a:lnTo>
                        <a:pt x="437" y="830"/>
                      </a:lnTo>
                      <a:lnTo>
                        <a:pt x="441" y="874"/>
                      </a:lnTo>
                      <a:lnTo>
                        <a:pt x="420" y="889"/>
                      </a:lnTo>
                      <a:lnTo>
                        <a:pt x="391" y="902"/>
                      </a:lnTo>
                      <a:lnTo>
                        <a:pt x="365" y="912"/>
                      </a:lnTo>
                      <a:lnTo>
                        <a:pt x="337" y="922"/>
                      </a:lnTo>
                      <a:lnTo>
                        <a:pt x="315" y="929"/>
                      </a:lnTo>
                      <a:lnTo>
                        <a:pt x="290" y="929"/>
                      </a:lnTo>
                      <a:lnTo>
                        <a:pt x="272" y="925"/>
                      </a:lnTo>
                      <a:lnTo>
                        <a:pt x="261" y="914"/>
                      </a:lnTo>
                      <a:lnTo>
                        <a:pt x="258" y="878"/>
                      </a:lnTo>
                      <a:lnTo>
                        <a:pt x="287" y="883"/>
                      </a:lnTo>
                      <a:lnTo>
                        <a:pt x="277" y="856"/>
                      </a:lnTo>
                      <a:lnTo>
                        <a:pt x="279" y="805"/>
                      </a:lnTo>
                      <a:lnTo>
                        <a:pt x="272" y="775"/>
                      </a:lnTo>
                      <a:lnTo>
                        <a:pt x="266" y="740"/>
                      </a:lnTo>
                      <a:lnTo>
                        <a:pt x="257" y="691"/>
                      </a:lnTo>
                      <a:lnTo>
                        <a:pt x="240" y="638"/>
                      </a:lnTo>
                      <a:lnTo>
                        <a:pt x="226" y="506"/>
                      </a:lnTo>
                      <a:lnTo>
                        <a:pt x="201" y="696"/>
                      </a:lnTo>
                      <a:lnTo>
                        <a:pt x="211" y="812"/>
                      </a:lnTo>
                      <a:lnTo>
                        <a:pt x="246" y="934"/>
                      </a:lnTo>
                      <a:lnTo>
                        <a:pt x="323" y="1162"/>
                      </a:lnTo>
                      <a:lnTo>
                        <a:pt x="262" y="1206"/>
                      </a:lnTo>
                      <a:lnTo>
                        <a:pt x="221" y="1230"/>
                      </a:lnTo>
                      <a:lnTo>
                        <a:pt x="190" y="1245"/>
                      </a:lnTo>
                      <a:lnTo>
                        <a:pt x="170" y="1250"/>
                      </a:lnTo>
                      <a:lnTo>
                        <a:pt x="145" y="1258"/>
                      </a:lnTo>
                      <a:lnTo>
                        <a:pt x="119" y="1267"/>
                      </a:lnTo>
                      <a:lnTo>
                        <a:pt x="86" y="1278"/>
                      </a:lnTo>
                      <a:lnTo>
                        <a:pt x="47" y="1038"/>
                      </a:lnTo>
                      <a:lnTo>
                        <a:pt x="22" y="874"/>
                      </a:lnTo>
                      <a:lnTo>
                        <a:pt x="8" y="718"/>
                      </a:lnTo>
                      <a:lnTo>
                        <a:pt x="0" y="506"/>
                      </a:lnTo>
                      <a:lnTo>
                        <a:pt x="1" y="420"/>
                      </a:lnTo>
                      <a:lnTo>
                        <a:pt x="7" y="335"/>
                      </a:lnTo>
                      <a:lnTo>
                        <a:pt x="24" y="212"/>
                      </a:lnTo>
                      <a:lnTo>
                        <a:pt x="34" y="183"/>
                      </a:lnTo>
                      <a:lnTo>
                        <a:pt x="47" y="148"/>
                      </a:lnTo>
                      <a:lnTo>
                        <a:pt x="56" y="112"/>
                      </a:lnTo>
                      <a:lnTo>
                        <a:pt x="61" y="86"/>
                      </a:lnTo>
                      <a:lnTo>
                        <a:pt x="67" y="5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2" name="Freeform 137"/>
                <p:cNvSpPr>
                  <a:spLocks/>
                </p:cNvSpPr>
                <p:nvPr/>
              </p:nvSpPr>
              <p:spPr bwMode="auto">
                <a:xfrm>
                  <a:off x="2988" y="1838"/>
                  <a:ext cx="750" cy="1185"/>
                </a:xfrm>
                <a:custGeom>
                  <a:avLst/>
                  <a:gdLst>
                    <a:gd name="T0" fmla="*/ 732 w 750"/>
                    <a:gd name="T1" fmla="*/ 14 h 1185"/>
                    <a:gd name="T2" fmla="*/ 665 w 750"/>
                    <a:gd name="T3" fmla="*/ 16 h 1185"/>
                    <a:gd name="T4" fmla="*/ 599 w 750"/>
                    <a:gd name="T5" fmla="*/ 25 h 1185"/>
                    <a:gd name="T6" fmla="*/ 577 w 750"/>
                    <a:gd name="T7" fmla="*/ 24 h 1185"/>
                    <a:gd name="T8" fmla="*/ 553 w 750"/>
                    <a:gd name="T9" fmla="*/ 36 h 1185"/>
                    <a:gd name="T10" fmla="*/ 540 w 750"/>
                    <a:gd name="T11" fmla="*/ 50 h 1185"/>
                    <a:gd name="T12" fmla="*/ 521 w 750"/>
                    <a:gd name="T13" fmla="*/ 80 h 1185"/>
                    <a:gd name="T14" fmla="*/ 458 w 750"/>
                    <a:gd name="T15" fmla="*/ 152 h 1185"/>
                    <a:gd name="T16" fmla="*/ 429 w 750"/>
                    <a:gd name="T17" fmla="*/ 181 h 1185"/>
                    <a:gd name="T18" fmla="*/ 301 w 750"/>
                    <a:gd name="T19" fmla="*/ 335 h 1185"/>
                    <a:gd name="T20" fmla="*/ 292 w 750"/>
                    <a:gd name="T21" fmla="*/ 350 h 1185"/>
                    <a:gd name="T22" fmla="*/ 183 w 750"/>
                    <a:gd name="T23" fmla="*/ 389 h 1185"/>
                    <a:gd name="T24" fmla="*/ 47 w 750"/>
                    <a:gd name="T25" fmla="*/ 458 h 1185"/>
                    <a:gd name="T26" fmla="*/ 0 w 750"/>
                    <a:gd name="T27" fmla="*/ 477 h 1185"/>
                    <a:gd name="T28" fmla="*/ 40 w 750"/>
                    <a:gd name="T29" fmla="*/ 514 h 1185"/>
                    <a:gd name="T30" fmla="*/ 68 w 750"/>
                    <a:gd name="T31" fmla="*/ 557 h 1185"/>
                    <a:gd name="T32" fmla="*/ 82 w 750"/>
                    <a:gd name="T33" fmla="*/ 613 h 1185"/>
                    <a:gd name="T34" fmla="*/ 122 w 750"/>
                    <a:gd name="T35" fmla="*/ 579 h 1185"/>
                    <a:gd name="T36" fmla="*/ 312 w 750"/>
                    <a:gd name="T37" fmla="*/ 506 h 1185"/>
                    <a:gd name="T38" fmla="*/ 531 w 750"/>
                    <a:gd name="T39" fmla="*/ 345 h 1185"/>
                    <a:gd name="T40" fmla="*/ 558 w 750"/>
                    <a:gd name="T41" fmla="*/ 477 h 1185"/>
                    <a:gd name="T42" fmla="*/ 609 w 750"/>
                    <a:gd name="T43" fmla="*/ 625 h 1185"/>
                    <a:gd name="T44" fmla="*/ 568 w 750"/>
                    <a:gd name="T45" fmla="*/ 750 h 1185"/>
                    <a:gd name="T46" fmla="*/ 502 w 750"/>
                    <a:gd name="T47" fmla="*/ 887 h 1185"/>
                    <a:gd name="T48" fmla="*/ 442 w 750"/>
                    <a:gd name="T49" fmla="*/ 1028 h 1185"/>
                    <a:gd name="T50" fmla="*/ 444 w 750"/>
                    <a:gd name="T51" fmla="*/ 1072 h 1185"/>
                    <a:gd name="T52" fmla="*/ 535 w 750"/>
                    <a:gd name="T53" fmla="*/ 1185 h 1185"/>
                    <a:gd name="T54" fmla="*/ 598 w 750"/>
                    <a:gd name="T55" fmla="*/ 1046 h 1185"/>
                    <a:gd name="T56" fmla="*/ 617 w 750"/>
                    <a:gd name="T57" fmla="*/ 957 h 1185"/>
                    <a:gd name="T58" fmla="*/ 636 w 750"/>
                    <a:gd name="T59" fmla="*/ 783 h 1185"/>
                    <a:gd name="T60" fmla="*/ 653 w 750"/>
                    <a:gd name="T61" fmla="*/ 393 h 1185"/>
                    <a:gd name="T62" fmla="*/ 706 w 750"/>
                    <a:gd name="T63" fmla="*/ 115 h 1185"/>
                    <a:gd name="T64" fmla="*/ 720 w 750"/>
                    <a:gd name="T65" fmla="*/ 75 h 1185"/>
                    <a:gd name="T66" fmla="*/ 739 w 750"/>
                    <a:gd name="T67" fmla="*/ 30 h 1185"/>
                    <a:gd name="T68" fmla="*/ 750 w 750"/>
                    <a:gd name="T69" fmla="*/ 0 h 11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50"/>
                    <a:gd name="T106" fmla="*/ 0 h 1185"/>
                    <a:gd name="T107" fmla="*/ 750 w 750"/>
                    <a:gd name="T108" fmla="*/ 1185 h 11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50" h="1185">
                      <a:moveTo>
                        <a:pt x="750" y="0"/>
                      </a:moveTo>
                      <a:lnTo>
                        <a:pt x="732" y="14"/>
                      </a:lnTo>
                      <a:lnTo>
                        <a:pt x="694" y="14"/>
                      </a:lnTo>
                      <a:lnTo>
                        <a:pt x="665" y="16"/>
                      </a:lnTo>
                      <a:lnTo>
                        <a:pt x="636" y="19"/>
                      </a:lnTo>
                      <a:lnTo>
                        <a:pt x="599" y="25"/>
                      </a:lnTo>
                      <a:lnTo>
                        <a:pt x="588" y="23"/>
                      </a:lnTo>
                      <a:lnTo>
                        <a:pt x="577" y="24"/>
                      </a:lnTo>
                      <a:lnTo>
                        <a:pt x="566" y="28"/>
                      </a:lnTo>
                      <a:lnTo>
                        <a:pt x="553" y="36"/>
                      </a:lnTo>
                      <a:lnTo>
                        <a:pt x="548" y="44"/>
                      </a:lnTo>
                      <a:lnTo>
                        <a:pt x="540" y="50"/>
                      </a:lnTo>
                      <a:lnTo>
                        <a:pt x="529" y="62"/>
                      </a:lnTo>
                      <a:lnTo>
                        <a:pt x="521" y="80"/>
                      </a:lnTo>
                      <a:lnTo>
                        <a:pt x="512" y="93"/>
                      </a:lnTo>
                      <a:lnTo>
                        <a:pt x="458" y="152"/>
                      </a:lnTo>
                      <a:lnTo>
                        <a:pt x="445" y="155"/>
                      </a:lnTo>
                      <a:lnTo>
                        <a:pt x="429" y="181"/>
                      </a:lnTo>
                      <a:lnTo>
                        <a:pt x="299" y="328"/>
                      </a:lnTo>
                      <a:lnTo>
                        <a:pt x="301" y="335"/>
                      </a:lnTo>
                      <a:lnTo>
                        <a:pt x="287" y="341"/>
                      </a:lnTo>
                      <a:lnTo>
                        <a:pt x="292" y="350"/>
                      </a:lnTo>
                      <a:lnTo>
                        <a:pt x="244" y="368"/>
                      </a:lnTo>
                      <a:lnTo>
                        <a:pt x="183" y="389"/>
                      </a:lnTo>
                      <a:lnTo>
                        <a:pt x="150" y="409"/>
                      </a:lnTo>
                      <a:lnTo>
                        <a:pt x="47" y="458"/>
                      </a:lnTo>
                      <a:lnTo>
                        <a:pt x="31" y="454"/>
                      </a:lnTo>
                      <a:lnTo>
                        <a:pt x="0" y="477"/>
                      </a:lnTo>
                      <a:lnTo>
                        <a:pt x="19" y="491"/>
                      </a:lnTo>
                      <a:lnTo>
                        <a:pt x="40" y="514"/>
                      </a:lnTo>
                      <a:lnTo>
                        <a:pt x="55" y="535"/>
                      </a:lnTo>
                      <a:lnTo>
                        <a:pt x="68" y="557"/>
                      </a:lnTo>
                      <a:lnTo>
                        <a:pt x="78" y="593"/>
                      </a:lnTo>
                      <a:lnTo>
                        <a:pt x="82" y="613"/>
                      </a:lnTo>
                      <a:lnTo>
                        <a:pt x="122" y="603"/>
                      </a:lnTo>
                      <a:lnTo>
                        <a:pt x="122" y="579"/>
                      </a:lnTo>
                      <a:lnTo>
                        <a:pt x="250" y="537"/>
                      </a:lnTo>
                      <a:lnTo>
                        <a:pt x="312" y="506"/>
                      </a:lnTo>
                      <a:lnTo>
                        <a:pt x="392" y="465"/>
                      </a:lnTo>
                      <a:lnTo>
                        <a:pt x="531" y="345"/>
                      </a:lnTo>
                      <a:lnTo>
                        <a:pt x="550" y="430"/>
                      </a:lnTo>
                      <a:lnTo>
                        <a:pt x="558" y="477"/>
                      </a:lnTo>
                      <a:lnTo>
                        <a:pt x="572" y="524"/>
                      </a:lnTo>
                      <a:lnTo>
                        <a:pt x="609" y="625"/>
                      </a:lnTo>
                      <a:lnTo>
                        <a:pt x="591" y="686"/>
                      </a:lnTo>
                      <a:lnTo>
                        <a:pt x="568" y="750"/>
                      </a:lnTo>
                      <a:lnTo>
                        <a:pt x="534" y="825"/>
                      </a:lnTo>
                      <a:lnTo>
                        <a:pt x="502" y="887"/>
                      </a:lnTo>
                      <a:lnTo>
                        <a:pt x="445" y="1003"/>
                      </a:lnTo>
                      <a:lnTo>
                        <a:pt x="442" y="1028"/>
                      </a:lnTo>
                      <a:lnTo>
                        <a:pt x="443" y="1050"/>
                      </a:lnTo>
                      <a:lnTo>
                        <a:pt x="444" y="1072"/>
                      </a:lnTo>
                      <a:lnTo>
                        <a:pt x="503" y="1155"/>
                      </a:lnTo>
                      <a:lnTo>
                        <a:pt x="535" y="1185"/>
                      </a:lnTo>
                      <a:lnTo>
                        <a:pt x="586" y="1103"/>
                      </a:lnTo>
                      <a:lnTo>
                        <a:pt x="598" y="1046"/>
                      </a:lnTo>
                      <a:lnTo>
                        <a:pt x="611" y="998"/>
                      </a:lnTo>
                      <a:lnTo>
                        <a:pt x="617" y="957"/>
                      </a:lnTo>
                      <a:lnTo>
                        <a:pt x="628" y="886"/>
                      </a:lnTo>
                      <a:lnTo>
                        <a:pt x="636" y="783"/>
                      </a:lnTo>
                      <a:lnTo>
                        <a:pt x="647" y="608"/>
                      </a:lnTo>
                      <a:lnTo>
                        <a:pt x="653" y="393"/>
                      </a:lnTo>
                      <a:lnTo>
                        <a:pt x="698" y="141"/>
                      </a:lnTo>
                      <a:lnTo>
                        <a:pt x="706" y="115"/>
                      </a:lnTo>
                      <a:lnTo>
                        <a:pt x="712" y="100"/>
                      </a:lnTo>
                      <a:lnTo>
                        <a:pt x="720" y="75"/>
                      </a:lnTo>
                      <a:lnTo>
                        <a:pt x="728" y="53"/>
                      </a:lnTo>
                      <a:lnTo>
                        <a:pt x="739" y="30"/>
                      </a:lnTo>
                      <a:lnTo>
                        <a:pt x="748" y="11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3" name="Group 140"/>
                <p:cNvGrpSpPr>
                  <a:grpSpLocks/>
                </p:cNvGrpSpPr>
                <p:nvPr/>
              </p:nvGrpSpPr>
              <p:grpSpPr bwMode="auto">
                <a:xfrm>
                  <a:off x="3849" y="1839"/>
                  <a:ext cx="156" cy="1050"/>
                  <a:chOff x="3849" y="1839"/>
                  <a:chExt cx="156" cy="1050"/>
                </a:xfrm>
              </p:grpSpPr>
              <p:sp>
                <p:nvSpPr>
                  <p:cNvPr id="16423" name="Freeform 138"/>
                  <p:cNvSpPr>
                    <a:spLocks/>
                  </p:cNvSpPr>
                  <p:nvPr/>
                </p:nvSpPr>
                <p:spPr bwMode="auto">
                  <a:xfrm>
                    <a:off x="3855" y="1851"/>
                    <a:ext cx="150" cy="1038"/>
                  </a:xfrm>
                  <a:custGeom>
                    <a:avLst/>
                    <a:gdLst>
                      <a:gd name="T0" fmla="*/ 66 w 150"/>
                      <a:gd name="T1" fmla="*/ 0 h 1038"/>
                      <a:gd name="T2" fmla="*/ 87 w 150"/>
                      <a:gd name="T3" fmla="*/ 13 h 1038"/>
                      <a:gd name="T4" fmla="*/ 111 w 150"/>
                      <a:gd name="T5" fmla="*/ 30 h 1038"/>
                      <a:gd name="T6" fmla="*/ 119 w 150"/>
                      <a:gd name="T7" fmla="*/ 39 h 1038"/>
                      <a:gd name="T8" fmla="*/ 130 w 150"/>
                      <a:gd name="T9" fmla="*/ 66 h 1038"/>
                      <a:gd name="T10" fmla="*/ 133 w 150"/>
                      <a:gd name="T11" fmla="*/ 91 h 1038"/>
                      <a:gd name="T12" fmla="*/ 136 w 150"/>
                      <a:gd name="T13" fmla="*/ 116 h 1038"/>
                      <a:gd name="T14" fmla="*/ 138 w 150"/>
                      <a:gd name="T15" fmla="*/ 141 h 1038"/>
                      <a:gd name="T16" fmla="*/ 142 w 150"/>
                      <a:gd name="T17" fmla="*/ 165 h 1038"/>
                      <a:gd name="T18" fmla="*/ 145 w 150"/>
                      <a:gd name="T19" fmla="*/ 186 h 1038"/>
                      <a:gd name="T20" fmla="*/ 147 w 150"/>
                      <a:gd name="T21" fmla="*/ 207 h 1038"/>
                      <a:gd name="T22" fmla="*/ 150 w 150"/>
                      <a:gd name="T23" fmla="*/ 221 h 1038"/>
                      <a:gd name="T24" fmla="*/ 149 w 150"/>
                      <a:gd name="T25" fmla="*/ 232 h 1038"/>
                      <a:gd name="T26" fmla="*/ 148 w 150"/>
                      <a:gd name="T27" fmla="*/ 241 h 1038"/>
                      <a:gd name="T28" fmla="*/ 145 w 150"/>
                      <a:gd name="T29" fmla="*/ 249 h 1038"/>
                      <a:gd name="T30" fmla="*/ 138 w 150"/>
                      <a:gd name="T31" fmla="*/ 256 h 1038"/>
                      <a:gd name="T32" fmla="*/ 120 w 150"/>
                      <a:gd name="T33" fmla="*/ 265 h 1038"/>
                      <a:gd name="T34" fmla="*/ 50 w 150"/>
                      <a:gd name="T35" fmla="*/ 298 h 1038"/>
                      <a:gd name="T36" fmla="*/ 109 w 150"/>
                      <a:gd name="T37" fmla="*/ 366 h 1038"/>
                      <a:gd name="T38" fmla="*/ 134 w 150"/>
                      <a:gd name="T39" fmla="*/ 393 h 1038"/>
                      <a:gd name="T40" fmla="*/ 143 w 150"/>
                      <a:gd name="T41" fmla="*/ 411 h 1038"/>
                      <a:gd name="T42" fmla="*/ 132 w 150"/>
                      <a:gd name="T43" fmla="*/ 437 h 1038"/>
                      <a:gd name="T44" fmla="*/ 102 w 150"/>
                      <a:gd name="T45" fmla="*/ 501 h 1038"/>
                      <a:gd name="T46" fmla="*/ 74 w 150"/>
                      <a:gd name="T47" fmla="*/ 548 h 1038"/>
                      <a:gd name="T48" fmla="*/ 51 w 150"/>
                      <a:gd name="T49" fmla="*/ 600 h 1038"/>
                      <a:gd name="T50" fmla="*/ 39 w 150"/>
                      <a:gd name="T51" fmla="*/ 639 h 1038"/>
                      <a:gd name="T52" fmla="*/ 23 w 150"/>
                      <a:gd name="T53" fmla="*/ 678 h 1038"/>
                      <a:gd name="T54" fmla="*/ 17 w 150"/>
                      <a:gd name="T55" fmla="*/ 708 h 1038"/>
                      <a:gd name="T56" fmla="*/ 17 w 150"/>
                      <a:gd name="T57" fmla="*/ 747 h 1038"/>
                      <a:gd name="T58" fmla="*/ 48 w 150"/>
                      <a:gd name="T59" fmla="*/ 1038 h 1038"/>
                      <a:gd name="T60" fmla="*/ 22 w 150"/>
                      <a:gd name="T61" fmla="*/ 875 h 1038"/>
                      <a:gd name="T62" fmla="*/ 8 w 150"/>
                      <a:gd name="T63" fmla="*/ 718 h 1038"/>
                      <a:gd name="T64" fmla="*/ 0 w 150"/>
                      <a:gd name="T65" fmla="*/ 506 h 1038"/>
                      <a:gd name="T66" fmla="*/ 1 w 150"/>
                      <a:gd name="T67" fmla="*/ 420 h 1038"/>
                      <a:gd name="T68" fmla="*/ 7 w 150"/>
                      <a:gd name="T69" fmla="*/ 335 h 1038"/>
                      <a:gd name="T70" fmla="*/ 24 w 150"/>
                      <a:gd name="T71" fmla="*/ 212 h 1038"/>
                      <a:gd name="T72" fmla="*/ 34 w 150"/>
                      <a:gd name="T73" fmla="*/ 183 h 1038"/>
                      <a:gd name="T74" fmla="*/ 48 w 150"/>
                      <a:gd name="T75" fmla="*/ 148 h 1038"/>
                      <a:gd name="T76" fmla="*/ 57 w 150"/>
                      <a:gd name="T77" fmla="*/ 112 h 1038"/>
                      <a:gd name="T78" fmla="*/ 62 w 150"/>
                      <a:gd name="T79" fmla="*/ 86 h 1038"/>
                      <a:gd name="T80" fmla="*/ 68 w 150"/>
                      <a:gd name="T81" fmla="*/ 50 h 1038"/>
                      <a:gd name="T82" fmla="*/ 66 w 150"/>
                      <a:gd name="T83" fmla="*/ 0 h 103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50"/>
                      <a:gd name="T127" fmla="*/ 0 h 1038"/>
                      <a:gd name="T128" fmla="*/ 150 w 150"/>
                      <a:gd name="T129" fmla="*/ 1038 h 103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50" h="1038">
                        <a:moveTo>
                          <a:pt x="66" y="0"/>
                        </a:moveTo>
                        <a:lnTo>
                          <a:pt x="87" y="13"/>
                        </a:lnTo>
                        <a:lnTo>
                          <a:pt x="111" y="30"/>
                        </a:lnTo>
                        <a:lnTo>
                          <a:pt x="119" y="39"/>
                        </a:lnTo>
                        <a:lnTo>
                          <a:pt x="130" y="66"/>
                        </a:lnTo>
                        <a:lnTo>
                          <a:pt x="133" y="91"/>
                        </a:lnTo>
                        <a:lnTo>
                          <a:pt x="136" y="116"/>
                        </a:lnTo>
                        <a:lnTo>
                          <a:pt x="138" y="141"/>
                        </a:lnTo>
                        <a:lnTo>
                          <a:pt x="142" y="165"/>
                        </a:lnTo>
                        <a:lnTo>
                          <a:pt x="145" y="186"/>
                        </a:lnTo>
                        <a:lnTo>
                          <a:pt x="147" y="207"/>
                        </a:lnTo>
                        <a:lnTo>
                          <a:pt x="150" y="221"/>
                        </a:lnTo>
                        <a:lnTo>
                          <a:pt x="149" y="232"/>
                        </a:lnTo>
                        <a:lnTo>
                          <a:pt x="148" y="241"/>
                        </a:lnTo>
                        <a:lnTo>
                          <a:pt x="145" y="249"/>
                        </a:lnTo>
                        <a:lnTo>
                          <a:pt x="138" y="256"/>
                        </a:lnTo>
                        <a:lnTo>
                          <a:pt x="120" y="265"/>
                        </a:lnTo>
                        <a:lnTo>
                          <a:pt x="50" y="298"/>
                        </a:lnTo>
                        <a:lnTo>
                          <a:pt x="109" y="366"/>
                        </a:lnTo>
                        <a:lnTo>
                          <a:pt x="134" y="393"/>
                        </a:lnTo>
                        <a:lnTo>
                          <a:pt x="143" y="411"/>
                        </a:lnTo>
                        <a:lnTo>
                          <a:pt x="132" y="437"/>
                        </a:lnTo>
                        <a:lnTo>
                          <a:pt x="102" y="501"/>
                        </a:lnTo>
                        <a:lnTo>
                          <a:pt x="74" y="548"/>
                        </a:lnTo>
                        <a:lnTo>
                          <a:pt x="51" y="600"/>
                        </a:lnTo>
                        <a:lnTo>
                          <a:pt x="39" y="639"/>
                        </a:lnTo>
                        <a:lnTo>
                          <a:pt x="23" y="678"/>
                        </a:lnTo>
                        <a:lnTo>
                          <a:pt x="17" y="708"/>
                        </a:lnTo>
                        <a:lnTo>
                          <a:pt x="17" y="747"/>
                        </a:lnTo>
                        <a:lnTo>
                          <a:pt x="48" y="1038"/>
                        </a:lnTo>
                        <a:lnTo>
                          <a:pt x="22" y="875"/>
                        </a:lnTo>
                        <a:lnTo>
                          <a:pt x="8" y="718"/>
                        </a:lnTo>
                        <a:lnTo>
                          <a:pt x="0" y="506"/>
                        </a:lnTo>
                        <a:lnTo>
                          <a:pt x="1" y="420"/>
                        </a:lnTo>
                        <a:lnTo>
                          <a:pt x="7" y="335"/>
                        </a:lnTo>
                        <a:lnTo>
                          <a:pt x="24" y="212"/>
                        </a:lnTo>
                        <a:lnTo>
                          <a:pt x="34" y="183"/>
                        </a:lnTo>
                        <a:lnTo>
                          <a:pt x="48" y="148"/>
                        </a:lnTo>
                        <a:lnTo>
                          <a:pt x="57" y="112"/>
                        </a:lnTo>
                        <a:lnTo>
                          <a:pt x="62" y="86"/>
                        </a:lnTo>
                        <a:lnTo>
                          <a:pt x="68" y="5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24" name="Freeform 139"/>
                  <p:cNvSpPr>
                    <a:spLocks/>
                  </p:cNvSpPr>
                  <p:nvPr/>
                </p:nvSpPr>
                <p:spPr bwMode="auto">
                  <a:xfrm>
                    <a:off x="3849" y="1839"/>
                    <a:ext cx="150" cy="1038"/>
                  </a:xfrm>
                  <a:custGeom>
                    <a:avLst/>
                    <a:gdLst>
                      <a:gd name="T0" fmla="*/ 66 w 150"/>
                      <a:gd name="T1" fmla="*/ 0 h 1038"/>
                      <a:gd name="T2" fmla="*/ 87 w 150"/>
                      <a:gd name="T3" fmla="*/ 13 h 1038"/>
                      <a:gd name="T4" fmla="*/ 111 w 150"/>
                      <a:gd name="T5" fmla="*/ 30 h 1038"/>
                      <a:gd name="T6" fmla="*/ 119 w 150"/>
                      <a:gd name="T7" fmla="*/ 39 h 1038"/>
                      <a:gd name="T8" fmla="*/ 130 w 150"/>
                      <a:gd name="T9" fmla="*/ 66 h 1038"/>
                      <a:gd name="T10" fmla="*/ 133 w 150"/>
                      <a:gd name="T11" fmla="*/ 91 h 1038"/>
                      <a:gd name="T12" fmla="*/ 136 w 150"/>
                      <a:gd name="T13" fmla="*/ 116 h 1038"/>
                      <a:gd name="T14" fmla="*/ 138 w 150"/>
                      <a:gd name="T15" fmla="*/ 141 h 1038"/>
                      <a:gd name="T16" fmla="*/ 142 w 150"/>
                      <a:gd name="T17" fmla="*/ 165 h 1038"/>
                      <a:gd name="T18" fmla="*/ 145 w 150"/>
                      <a:gd name="T19" fmla="*/ 186 h 1038"/>
                      <a:gd name="T20" fmla="*/ 147 w 150"/>
                      <a:gd name="T21" fmla="*/ 207 h 1038"/>
                      <a:gd name="T22" fmla="*/ 150 w 150"/>
                      <a:gd name="T23" fmla="*/ 221 h 1038"/>
                      <a:gd name="T24" fmla="*/ 149 w 150"/>
                      <a:gd name="T25" fmla="*/ 232 h 1038"/>
                      <a:gd name="T26" fmla="*/ 148 w 150"/>
                      <a:gd name="T27" fmla="*/ 241 h 1038"/>
                      <a:gd name="T28" fmla="*/ 145 w 150"/>
                      <a:gd name="T29" fmla="*/ 249 h 1038"/>
                      <a:gd name="T30" fmla="*/ 138 w 150"/>
                      <a:gd name="T31" fmla="*/ 256 h 1038"/>
                      <a:gd name="T32" fmla="*/ 120 w 150"/>
                      <a:gd name="T33" fmla="*/ 265 h 1038"/>
                      <a:gd name="T34" fmla="*/ 50 w 150"/>
                      <a:gd name="T35" fmla="*/ 298 h 1038"/>
                      <a:gd name="T36" fmla="*/ 109 w 150"/>
                      <a:gd name="T37" fmla="*/ 366 h 1038"/>
                      <a:gd name="T38" fmla="*/ 134 w 150"/>
                      <a:gd name="T39" fmla="*/ 393 h 1038"/>
                      <a:gd name="T40" fmla="*/ 143 w 150"/>
                      <a:gd name="T41" fmla="*/ 411 h 1038"/>
                      <a:gd name="T42" fmla="*/ 132 w 150"/>
                      <a:gd name="T43" fmla="*/ 437 h 1038"/>
                      <a:gd name="T44" fmla="*/ 102 w 150"/>
                      <a:gd name="T45" fmla="*/ 502 h 1038"/>
                      <a:gd name="T46" fmla="*/ 74 w 150"/>
                      <a:gd name="T47" fmla="*/ 548 h 1038"/>
                      <a:gd name="T48" fmla="*/ 51 w 150"/>
                      <a:gd name="T49" fmla="*/ 600 h 1038"/>
                      <a:gd name="T50" fmla="*/ 39 w 150"/>
                      <a:gd name="T51" fmla="*/ 639 h 1038"/>
                      <a:gd name="T52" fmla="*/ 23 w 150"/>
                      <a:gd name="T53" fmla="*/ 678 h 1038"/>
                      <a:gd name="T54" fmla="*/ 17 w 150"/>
                      <a:gd name="T55" fmla="*/ 708 h 1038"/>
                      <a:gd name="T56" fmla="*/ 17 w 150"/>
                      <a:gd name="T57" fmla="*/ 747 h 1038"/>
                      <a:gd name="T58" fmla="*/ 48 w 150"/>
                      <a:gd name="T59" fmla="*/ 1038 h 1038"/>
                      <a:gd name="T60" fmla="*/ 22 w 150"/>
                      <a:gd name="T61" fmla="*/ 875 h 1038"/>
                      <a:gd name="T62" fmla="*/ 8 w 150"/>
                      <a:gd name="T63" fmla="*/ 718 h 1038"/>
                      <a:gd name="T64" fmla="*/ 0 w 150"/>
                      <a:gd name="T65" fmla="*/ 506 h 1038"/>
                      <a:gd name="T66" fmla="*/ 1 w 150"/>
                      <a:gd name="T67" fmla="*/ 420 h 1038"/>
                      <a:gd name="T68" fmla="*/ 7 w 150"/>
                      <a:gd name="T69" fmla="*/ 335 h 1038"/>
                      <a:gd name="T70" fmla="*/ 24 w 150"/>
                      <a:gd name="T71" fmla="*/ 212 h 1038"/>
                      <a:gd name="T72" fmla="*/ 34 w 150"/>
                      <a:gd name="T73" fmla="*/ 183 h 1038"/>
                      <a:gd name="T74" fmla="*/ 48 w 150"/>
                      <a:gd name="T75" fmla="*/ 148 h 1038"/>
                      <a:gd name="T76" fmla="*/ 57 w 150"/>
                      <a:gd name="T77" fmla="*/ 112 h 1038"/>
                      <a:gd name="T78" fmla="*/ 62 w 150"/>
                      <a:gd name="T79" fmla="*/ 86 h 1038"/>
                      <a:gd name="T80" fmla="*/ 68 w 150"/>
                      <a:gd name="T81" fmla="*/ 50 h 1038"/>
                      <a:gd name="T82" fmla="*/ 66 w 150"/>
                      <a:gd name="T83" fmla="*/ 0 h 103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50"/>
                      <a:gd name="T127" fmla="*/ 0 h 1038"/>
                      <a:gd name="T128" fmla="*/ 150 w 150"/>
                      <a:gd name="T129" fmla="*/ 1038 h 103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50" h="1038">
                        <a:moveTo>
                          <a:pt x="66" y="0"/>
                        </a:moveTo>
                        <a:lnTo>
                          <a:pt x="87" y="13"/>
                        </a:lnTo>
                        <a:lnTo>
                          <a:pt x="111" y="30"/>
                        </a:lnTo>
                        <a:lnTo>
                          <a:pt x="119" y="39"/>
                        </a:lnTo>
                        <a:lnTo>
                          <a:pt x="130" y="66"/>
                        </a:lnTo>
                        <a:lnTo>
                          <a:pt x="133" y="91"/>
                        </a:lnTo>
                        <a:lnTo>
                          <a:pt x="136" y="116"/>
                        </a:lnTo>
                        <a:lnTo>
                          <a:pt x="138" y="141"/>
                        </a:lnTo>
                        <a:lnTo>
                          <a:pt x="142" y="165"/>
                        </a:lnTo>
                        <a:lnTo>
                          <a:pt x="145" y="186"/>
                        </a:lnTo>
                        <a:lnTo>
                          <a:pt x="147" y="207"/>
                        </a:lnTo>
                        <a:lnTo>
                          <a:pt x="150" y="221"/>
                        </a:lnTo>
                        <a:lnTo>
                          <a:pt x="149" y="232"/>
                        </a:lnTo>
                        <a:lnTo>
                          <a:pt x="148" y="241"/>
                        </a:lnTo>
                        <a:lnTo>
                          <a:pt x="145" y="249"/>
                        </a:lnTo>
                        <a:lnTo>
                          <a:pt x="138" y="256"/>
                        </a:lnTo>
                        <a:lnTo>
                          <a:pt x="120" y="265"/>
                        </a:lnTo>
                        <a:lnTo>
                          <a:pt x="50" y="298"/>
                        </a:lnTo>
                        <a:lnTo>
                          <a:pt x="109" y="366"/>
                        </a:lnTo>
                        <a:lnTo>
                          <a:pt x="134" y="393"/>
                        </a:lnTo>
                        <a:lnTo>
                          <a:pt x="143" y="411"/>
                        </a:lnTo>
                        <a:lnTo>
                          <a:pt x="132" y="437"/>
                        </a:lnTo>
                        <a:lnTo>
                          <a:pt x="102" y="502"/>
                        </a:lnTo>
                        <a:lnTo>
                          <a:pt x="74" y="548"/>
                        </a:lnTo>
                        <a:lnTo>
                          <a:pt x="51" y="600"/>
                        </a:lnTo>
                        <a:lnTo>
                          <a:pt x="39" y="639"/>
                        </a:lnTo>
                        <a:lnTo>
                          <a:pt x="23" y="678"/>
                        </a:lnTo>
                        <a:lnTo>
                          <a:pt x="17" y="708"/>
                        </a:lnTo>
                        <a:lnTo>
                          <a:pt x="17" y="747"/>
                        </a:lnTo>
                        <a:lnTo>
                          <a:pt x="48" y="1038"/>
                        </a:lnTo>
                        <a:lnTo>
                          <a:pt x="22" y="875"/>
                        </a:lnTo>
                        <a:lnTo>
                          <a:pt x="8" y="718"/>
                        </a:lnTo>
                        <a:lnTo>
                          <a:pt x="0" y="506"/>
                        </a:lnTo>
                        <a:lnTo>
                          <a:pt x="1" y="420"/>
                        </a:lnTo>
                        <a:lnTo>
                          <a:pt x="7" y="335"/>
                        </a:lnTo>
                        <a:lnTo>
                          <a:pt x="24" y="212"/>
                        </a:lnTo>
                        <a:lnTo>
                          <a:pt x="34" y="183"/>
                        </a:lnTo>
                        <a:lnTo>
                          <a:pt x="48" y="148"/>
                        </a:lnTo>
                        <a:lnTo>
                          <a:pt x="57" y="112"/>
                        </a:lnTo>
                        <a:lnTo>
                          <a:pt x="62" y="86"/>
                        </a:lnTo>
                        <a:lnTo>
                          <a:pt x="68" y="5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4" name="Group 143"/>
                <p:cNvGrpSpPr>
                  <a:grpSpLocks/>
                </p:cNvGrpSpPr>
                <p:nvPr/>
              </p:nvGrpSpPr>
              <p:grpSpPr bwMode="auto">
                <a:xfrm>
                  <a:off x="3536" y="1838"/>
                  <a:ext cx="203" cy="1012"/>
                  <a:chOff x="3536" y="1838"/>
                  <a:chExt cx="203" cy="1012"/>
                </a:xfrm>
              </p:grpSpPr>
              <p:sp>
                <p:nvSpPr>
                  <p:cNvPr id="16421" name="Freeform 141"/>
                  <p:cNvSpPr>
                    <a:spLocks/>
                  </p:cNvSpPr>
                  <p:nvPr/>
                </p:nvSpPr>
                <p:spPr bwMode="auto">
                  <a:xfrm>
                    <a:off x="3537" y="1852"/>
                    <a:ext cx="202" cy="998"/>
                  </a:xfrm>
                  <a:custGeom>
                    <a:avLst/>
                    <a:gdLst>
                      <a:gd name="T0" fmla="*/ 202 w 202"/>
                      <a:gd name="T1" fmla="*/ 0 h 998"/>
                      <a:gd name="T2" fmla="*/ 184 w 202"/>
                      <a:gd name="T3" fmla="*/ 14 h 998"/>
                      <a:gd name="T4" fmla="*/ 172 w 202"/>
                      <a:gd name="T5" fmla="*/ 24 h 998"/>
                      <a:gd name="T6" fmla="*/ 160 w 202"/>
                      <a:gd name="T7" fmla="*/ 35 h 998"/>
                      <a:gd name="T8" fmla="*/ 147 w 202"/>
                      <a:gd name="T9" fmla="*/ 45 h 998"/>
                      <a:gd name="T10" fmla="*/ 136 w 202"/>
                      <a:gd name="T11" fmla="*/ 56 h 998"/>
                      <a:gd name="T12" fmla="*/ 123 w 202"/>
                      <a:gd name="T13" fmla="*/ 64 h 998"/>
                      <a:gd name="T14" fmla="*/ 111 w 202"/>
                      <a:gd name="T15" fmla="*/ 78 h 998"/>
                      <a:gd name="T16" fmla="*/ 99 w 202"/>
                      <a:gd name="T17" fmla="*/ 94 h 998"/>
                      <a:gd name="T18" fmla="*/ 90 w 202"/>
                      <a:gd name="T19" fmla="*/ 106 h 998"/>
                      <a:gd name="T20" fmla="*/ 79 w 202"/>
                      <a:gd name="T21" fmla="*/ 121 h 998"/>
                      <a:gd name="T22" fmla="*/ 72 w 202"/>
                      <a:gd name="T23" fmla="*/ 134 h 998"/>
                      <a:gd name="T24" fmla="*/ 58 w 202"/>
                      <a:gd name="T25" fmla="*/ 161 h 998"/>
                      <a:gd name="T26" fmla="*/ 47 w 202"/>
                      <a:gd name="T27" fmla="*/ 188 h 998"/>
                      <a:gd name="T28" fmla="*/ 55 w 202"/>
                      <a:gd name="T29" fmla="*/ 203 h 998"/>
                      <a:gd name="T30" fmla="*/ 72 w 202"/>
                      <a:gd name="T31" fmla="*/ 214 h 998"/>
                      <a:gd name="T32" fmla="*/ 105 w 202"/>
                      <a:gd name="T33" fmla="*/ 257 h 998"/>
                      <a:gd name="T34" fmla="*/ 27 w 202"/>
                      <a:gd name="T35" fmla="*/ 285 h 998"/>
                      <a:gd name="T36" fmla="*/ 12 w 202"/>
                      <a:gd name="T37" fmla="*/ 289 h 998"/>
                      <a:gd name="T38" fmla="*/ 4 w 202"/>
                      <a:gd name="T39" fmla="*/ 298 h 998"/>
                      <a:gd name="T40" fmla="*/ 0 w 202"/>
                      <a:gd name="T41" fmla="*/ 318 h 998"/>
                      <a:gd name="T42" fmla="*/ 10 w 202"/>
                      <a:gd name="T43" fmla="*/ 385 h 998"/>
                      <a:gd name="T44" fmla="*/ 27 w 202"/>
                      <a:gd name="T45" fmla="*/ 465 h 998"/>
                      <a:gd name="T46" fmla="*/ 40 w 202"/>
                      <a:gd name="T47" fmla="*/ 518 h 998"/>
                      <a:gd name="T48" fmla="*/ 66 w 202"/>
                      <a:gd name="T49" fmla="*/ 631 h 998"/>
                      <a:gd name="T50" fmla="*/ 71 w 202"/>
                      <a:gd name="T51" fmla="*/ 671 h 998"/>
                      <a:gd name="T52" fmla="*/ 75 w 202"/>
                      <a:gd name="T53" fmla="*/ 705 h 998"/>
                      <a:gd name="T54" fmla="*/ 78 w 202"/>
                      <a:gd name="T55" fmla="*/ 751 h 998"/>
                      <a:gd name="T56" fmla="*/ 62 w 202"/>
                      <a:gd name="T57" fmla="*/ 998 h 998"/>
                      <a:gd name="T58" fmla="*/ 68 w 202"/>
                      <a:gd name="T59" fmla="*/ 957 h 998"/>
                      <a:gd name="T60" fmla="*/ 79 w 202"/>
                      <a:gd name="T61" fmla="*/ 887 h 998"/>
                      <a:gd name="T62" fmla="*/ 87 w 202"/>
                      <a:gd name="T63" fmla="*/ 784 h 998"/>
                      <a:gd name="T64" fmla="*/ 98 w 202"/>
                      <a:gd name="T65" fmla="*/ 608 h 998"/>
                      <a:gd name="T66" fmla="*/ 104 w 202"/>
                      <a:gd name="T67" fmla="*/ 393 h 998"/>
                      <a:gd name="T68" fmla="*/ 149 w 202"/>
                      <a:gd name="T69" fmla="*/ 141 h 998"/>
                      <a:gd name="T70" fmla="*/ 158 w 202"/>
                      <a:gd name="T71" fmla="*/ 115 h 998"/>
                      <a:gd name="T72" fmla="*/ 164 w 202"/>
                      <a:gd name="T73" fmla="*/ 100 h 998"/>
                      <a:gd name="T74" fmla="*/ 172 w 202"/>
                      <a:gd name="T75" fmla="*/ 75 h 998"/>
                      <a:gd name="T76" fmla="*/ 180 w 202"/>
                      <a:gd name="T77" fmla="*/ 53 h 998"/>
                      <a:gd name="T78" fmla="*/ 191 w 202"/>
                      <a:gd name="T79" fmla="*/ 30 h 998"/>
                      <a:gd name="T80" fmla="*/ 200 w 202"/>
                      <a:gd name="T81" fmla="*/ 11 h 998"/>
                      <a:gd name="T82" fmla="*/ 202 w 202"/>
                      <a:gd name="T83" fmla="*/ 0 h 99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02"/>
                      <a:gd name="T127" fmla="*/ 0 h 998"/>
                      <a:gd name="T128" fmla="*/ 202 w 202"/>
                      <a:gd name="T129" fmla="*/ 998 h 99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02" h="998">
                        <a:moveTo>
                          <a:pt x="202" y="0"/>
                        </a:moveTo>
                        <a:lnTo>
                          <a:pt x="184" y="14"/>
                        </a:lnTo>
                        <a:lnTo>
                          <a:pt x="172" y="24"/>
                        </a:lnTo>
                        <a:lnTo>
                          <a:pt x="160" y="35"/>
                        </a:lnTo>
                        <a:lnTo>
                          <a:pt x="147" y="45"/>
                        </a:lnTo>
                        <a:lnTo>
                          <a:pt x="136" y="56"/>
                        </a:lnTo>
                        <a:lnTo>
                          <a:pt x="123" y="64"/>
                        </a:lnTo>
                        <a:lnTo>
                          <a:pt x="111" y="78"/>
                        </a:lnTo>
                        <a:lnTo>
                          <a:pt x="99" y="94"/>
                        </a:lnTo>
                        <a:lnTo>
                          <a:pt x="90" y="106"/>
                        </a:lnTo>
                        <a:lnTo>
                          <a:pt x="79" y="121"/>
                        </a:lnTo>
                        <a:lnTo>
                          <a:pt x="72" y="134"/>
                        </a:lnTo>
                        <a:lnTo>
                          <a:pt x="58" y="161"/>
                        </a:lnTo>
                        <a:lnTo>
                          <a:pt x="47" y="188"/>
                        </a:lnTo>
                        <a:lnTo>
                          <a:pt x="55" y="203"/>
                        </a:lnTo>
                        <a:lnTo>
                          <a:pt x="72" y="214"/>
                        </a:lnTo>
                        <a:lnTo>
                          <a:pt x="105" y="257"/>
                        </a:lnTo>
                        <a:lnTo>
                          <a:pt x="27" y="285"/>
                        </a:lnTo>
                        <a:lnTo>
                          <a:pt x="12" y="289"/>
                        </a:lnTo>
                        <a:lnTo>
                          <a:pt x="4" y="298"/>
                        </a:lnTo>
                        <a:lnTo>
                          <a:pt x="0" y="318"/>
                        </a:lnTo>
                        <a:lnTo>
                          <a:pt x="10" y="385"/>
                        </a:lnTo>
                        <a:lnTo>
                          <a:pt x="27" y="465"/>
                        </a:lnTo>
                        <a:lnTo>
                          <a:pt x="40" y="518"/>
                        </a:lnTo>
                        <a:lnTo>
                          <a:pt x="66" y="631"/>
                        </a:lnTo>
                        <a:lnTo>
                          <a:pt x="71" y="671"/>
                        </a:lnTo>
                        <a:lnTo>
                          <a:pt x="75" y="705"/>
                        </a:lnTo>
                        <a:lnTo>
                          <a:pt x="78" y="751"/>
                        </a:lnTo>
                        <a:lnTo>
                          <a:pt x="62" y="998"/>
                        </a:lnTo>
                        <a:lnTo>
                          <a:pt x="68" y="957"/>
                        </a:lnTo>
                        <a:lnTo>
                          <a:pt x="79" y="887"/>
                        </a:lnTo>
                        <a:lnTo>
                          <a:pt x="87" y="784"/>
                        </a:lnTo>
                        <a:lnTo>
                          <a:pt x="98" y="608"/>
                        </a:lnTo>
                        <a:lnTo>
                          <a:pt x="104" y="393"/>
                        </a:lnTo>
                        <a:lnTo>
                          <a:pt x="149" y="141"/>
                        </a:lnTo>
                        <a:lnTo>
                          <a:pt x="158" y="115"/>
                        </a:lnTo>
                        <a:lnTo>
                          <a:pt x="164" y="100"/>
                        </a:lnTo>
                        <a:lnTo>
                          <a:pt x="172" y="75"/>
                        </a:lnTo>
                        <a:lnTo>
                          <a:pt x="180" y="53"/>
                        </a:lnTo>
                        <a:lnTo>
                          <a:pt x="191" y="30"/>
                        </a:lnTo>
                        <a:lnTo>
                          <a:pt x="200" y="11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22" name="Freeform 142"/>
                  <p:cNvSpPr>
                    <a:spLocks/>
                  </p:cNvSpPr>
                  <p:nvPr/>
                </p:nvSpPr>
                <p:spPr bwMode="auto">
                  <a:xfrm>
                    <a:off x="3536" y="1838"/>
                    <a:ext cx="202" cy="998"/>
                  </a:xfrm>
                  <a:custGeom>
                    <a:avLst/>
                    <a:gdLst>
                      <a:gd name="T0" fmla="*/ 202 w 202"/>
                      <a:gd name="T1" fmla="*/ 0 h 998"/>
                      <a:gd name="T2" fmla="*/ 184 w 202"/>
                      <a:gd name="T3" fmla="*/ 14 h 998"/>
                      <a:gd name="T4" fmla="*/ 172 w 202"/>
                      <a:gd name="T5" fmla="*/ 24 h 998"/>
                      <a:gd name="T6" fmla="*/ 160 w 202"/>
                      <a:gd name="T7" fmla="*/ 35 h 998"/>
                      <a:gd name="T8" fmla="*/ 147 w 202"/>
                      <a:gd name="T9" fmla="*/ 45 h 998"/>
                      <a:gd name="T10" fmla="*/ 136 w 202"/>
                      <a:gd name="T11" fmla="*/ 56 h 998"/>
                      <a:gd name="T12" fmla="*/ 123 w 202"/>
                      <a:gd name="T13" fmla="*/ 64 h 998"/>
                      <a:gd name="T14" fmla="*/ 111 w 202"/>
                      <a:gd name="T15" fmla="*/ 78 h 998"/>
                      <a:gd name="T16" fmla="*/ 99 w 202"/>
                      <a:gd name="T17" fmla="*/ 94 h 998"/>
                      <a:gd name="T18" fmla="*/ 90 w 202"/>
                      <a:gd name="T19" fmla="*/ 106 h 998"/>
                      <a:gd name="T20" fmla="*/ 79 w 202"/>
                      <a:gd name="T21" fmla="*/ 121 h 998"/>
                      <a:gd name="T22" fmla="*/ 72 w 202"/>
                      <a:gd name="T23" fmla="*/ 135 h 998"/>
                      <a:gd name="T24" fmla="*/ 58 w 202"/>
                      <a:gd name="T25" fmla="*/ 161 h 998"/>
                      <a:gd name="T26" fmla="*/ 47 w 202"/>
                      <a:gd name="T27" fmla="*/ 188 h 998"/>
                      <a:gd name="T28" fmla="*/ 52 w 202"/>
                      <a:gd name="T29" fmla="*/ 203 h 998"/>
                      <a:gd name="T30" fmla="*/ 72 w 202"/>
                      <a:gd name="T31" fmla="*/ 214 h 998"/>
                      <a:gd name="T32" fmla="*/ 105 w 202"/>
                      <a:gd name="T33" fmla="*/ 257 h 998"/>
                      <a:gd name="T34" fmla="*/ 27 w 202"/>
                      <a:gd name="T35" fmla="*/ 285 h 998"/>
                      <a:gd name="T36" fmla="*/ 12 w 202"/>
                      <a:gd name="T37" fmla="*/ 289 h 998"/>
                      <a:gd name="T38" fmla="*/ 4 w 202"/>
                      <a:gd name="T39" fmla="*/ 298 h 998"/>
                      <a:gd name="T40" fmla="*/ 0 w 202"/>
                      <a:gd name="T41" fmla="*/ 311 h 998"/>
                      <a:gd name="T42" fmla="*/ 10 w 202"/>
                      <a:gd name="T43" fmla="*/ 385 h 998"/>
                      <a:gd name="T44" fmla="*/ 27 w 202"/>
                      <a:gd name="T45" fmla="*/ 465 h 998"/>
                      <a:gd name="T46" fmla="*/ 40 w 202"/>
                      <a:gd name="T47" fmla="*/ 518 h 998"/>
                      <a:gd name="T48" fmla="*/ 66 w 202"/>
                      <a:gd name="T49" fmla="*/ 631 h 998"/>
                      <a:gd name="T50" fmla="*/ 71 w 202"/>
                      <a:gd name="T51" fmla="*/ 671 h 998"/>
                      <a:gd name="T52" fmla="*/ 75 w 202"/>
                      <a:gd name="T53" fmla="*/ 705 h 998"/>
                      <a:gd name="T54" fmla="*/ 78 w 202"/>
                      <a:gd name="T55" fmla="*/ 751 h 998"/>
                      <a:gd name="T56" fmla="*/ 62 w 202"/>
                      <a:gd name="T57" fmla="*/ 998 h 998"/>
                      <a:gd name="T58" fmla="*/ 68 w 202"/>
                      <a:gd name="T59" fmla="*/ 957 h 998"/>
                      <a:gd name="T60" fmla="*/ 79 w 202"/>
                      <a:gd name="T61" fmla="*/ 887 h 998"/>
                      <a:gd name="T62" fmla="*/ 87 w 202"/>
                      <a:gd name="T63" fmla="*/ 784 h 998"/>
                      <a:gd name="T64" fmla="*/ 98 w 202"/>
                      <a:gd name="T65" fmla="*/ 608 h 998"/>
                      <a:gd name="T66" fmla="*/ 104 w 202"/>
                      <a:gd name="T67" fmla="*/ 393 h 998"/>
                      <a:gd name="T68" fmla="*/ 149 w 202"/>
                      <a:gd name="T69" fmla="*/ 141 h 998"/>
                      <a:gd name="T70" fmla="*/ 158 w 202"/>
                      <a:gd name="T71" fmla="*/ 115 h 998"/>
                      <a:gd name="T72" fmla="*/ 164 w 202"/>
                      <a:gd name="T73" fmla="*/ 100 h 998"/>
                      <a:gd name="T74" fmla="*/ 172 w 202"/>
                      <a:gd name="T75" fmla="*/ 75 h 998"/>
                      <a:gd name="T76" fmla="*/ 180 w 202"/>
                      <a:gd name="T77" fmla="*/ 53 h 998"/>
                      <a:gd name="T78" fmla="*/ 191 w 202"/>
                      <a:gd name="T79" fmla="*/ 30 h 998"/>
                      <a:gd name="T80" fmla="*/ 200 w 202"/>
                      <a:gd name="T81" fmla="*/ 11 h 998"/>
                      <a:gd name="T82" fmla="*/ 202 w 202"/>
                      <a:gd name="T83" fmla="*/ 0 h 99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02"/>
                      <a:gd name="T127" fmla="*/ 0 h 998"/>
                      <a:gd name="T128" fmla="*/ 202 w 202"/>
                      <a:gd name="T129" fmla="*/ 998 h 99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02" h="998">
                        <a:moveTo>
                          <a:pt x="202" y="0"/>
                        </a:moveTo>
                        <a:lnTo>
                          <a:pt x="184" y="14"/>
                        </a:lnTo>
                        <a:lnTo>
                          <a:pt x="172" y="24"/>
                        </a:lnTo>
                        <a:lnTo>
                          <a:pt x="160" y="35"/>
                        </a:lnTo>
                        <a:lnTo>
                          <a:pt x="147" y="45"/>
                        </a:lnTo>
                        <a:lnTo>
                          <a:pt x="136" y="56"/>
                        </a:lnTo>
                        <a:lnTo>
                          <a:pt x="123" y="64"/>
                        </a:lnTo>
                        <a:lnTo>
                          <a:pt x="111" y="78"/>
                        </a:lnTo>
                        <a:lnTo>
                          <a:pt x="99" y="94"/>
                        </a:lnTo>
                        <a:lnTo>
                          <a:pt x="90" y="106"/>
                        </a:lnTo>
                        <a:lnTo>
                          <a:pt x="79" y="121"/>
                        </a:lnTo>
                        <a:lnTo>
                          <a:pt x="72" y="135"/>
                        </a:lnTo>
                        <a:lnTo>
                          <a:pt x="58" y="161"/>
                        </a:lnTo>
                        <a:lnTo>
                          <a:pt x="47" y="188"/>
                        </a:lnTo>
                        <a:lnTo>
                          <a:pt x="52" y="203"/>
                        </a:lnTo>
                        <a:lnTo>
                          <a:pt x="72" y="214"/>
                        </a:lnTo>
                        <a:lnTo>
                          <a:pt x="105" y="257"/>
                        </a:lnTo>
                        <a:lnTo>
                          <a:pt x="27" y="285"/>
                        </a:lnTo>
                        <a:lnTo>
                          <a:pt x="12" y="289"/>
                        </a:lnTo>
                        <a:lnTo>
                          <a:pt x="4" y="298"/>
                        </a:lnTo>
                        <a:lnTo>
                          <a:pt x="0" y="311"/>
                        </a:lnTo>
                        <a:lnTo>
                          <a:pt x="10" y="385"/>
                        </a:lnTo>
                        <a:lnTo>
                          <a:pt x="27" y="465"/>
                        </a:lnTo>
                        <a:lnTo>
                          <a:pt x="40" y="518"/>
                        </a:lnTo>
                        <a:lnTo>
                          <a:pt x="66" y="631"/>
                        </a:lnTo>
                        <a:lnTo>
                          <a:pt x="71" y="671"/>
                        </a:lnTo>
                        <a:lnTo>
                          <a:pt x="75" y="705"/>
                        </a:lnTo>
                        <a:lnTo>
                          <a:pt x="78" y="751"/>
                        </a:lnTo>
                        <a:lnTo>
                          <a:pt x="62" y="998"/>
                        </a:lnTo>
                        <a:lnTo>
                          <a:pt x="68" y="957"/>
                        </a:lnTo>
                        <a:lnTo>
                          <a:pt x="79" y="887"/>
                        </a:lnTo>
                        <a:lnTo>
                          <a:pt x="87" y="784"/>
                        </a:lnTo>
                        <a:lnTo>
                          <a:pt x="98" y="608"/>
                        </a:lnTo>
                        <a:lnTo>
                          <a:pt x="104" y="393"/>
                        </a:lnTo>
                        <a:lnTo>
                          <a:pt x="149" y="141"/>
                        </a:lnTo>
                        <a:lnTo>
                          <a:pt x="158" y="115"/>
                        </a:lnTo>
                        <a:lnTo>
                          <a:pt x="164" y="100"/>
                        </a:lnTo>
                        <a:lnTo>
                          <a:pt x="172" y="75"/>
                        </a:lnTo>
                        <a:lnTo>
                          <a:pt x="180" y="53"/>
                        </a:lnTo>
                        <a:lnTo>
                          <a:pt x="191" y="30"/>
                        </a:lnTo>
                        <a:lnTo>
                          <a:pt x="200" y="11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5" name="Group 149"/>
                <p:cNvGrpSpPr>
                  <a:grpSpLocks/>
                </p:cNvGrpSpPr>
                <p:nvPr/>
              </p:nvGrpSpPr>
              <p:grpSpPr bwMode="auto">
                <a:xfrm>
                  <a:off x="3277" y="2018"/>
                  <a:ext cx="913" cy="315"/>
                  <a:chOff x="3277" y="2018"/>
                  <a:chExt cx="913" cy="315"/>
                </a:xfrm>
              </p:grpSpPr>
              <p:sp>
                <p:nvSpPr>
                  <p:cNvPr id="16416" name="Freeform 144"/>
                  <p:cNvSpPr>
                    <a:spLocks/>
                  </p:cNvSpPr>
                  <p:nvPr/>
                </p:nvSpPr>
                <p:spPr bwMode="auto">
                  <a:xfrm>
                    <a:off x="3323" y="2018"/>
                    <a:ext cx="220" cy="210"/>
                  </a:xfrm>
                  <a:custGeom>
                    <a:avLst/>
                    <a:gdLst>
                      <a:gd name="T0" fmla="*/ 196 w 220"/>
                      <a:gd name="T1" fmla="*/ 166 h 210"/>
                      <a:gd name="T2" fmla="*/ 0 w 220"/>
                      <a:gd name="T3" fmla="*/ 210 h 210"/>
                      <a:gd name="T4" fmla="*/ 194 w 220"/>
                      <a:gd name="T5" fmla="*/ 153 h 210"/>
                      <a:gd name="T6" fmla="*/ 66 w 220"/>
                      <a:gd name="T7" fmla="*/ 152 h 210"/>
                      <a:gd name="T8" fmla="*/ 196 w 220"/>
                      <a:gd name="T9" fmla="*/ 135 h 210"/>
                      <a:gd name="T10" fmla="*/ 196 w 220"/>
                      <a:gd name="T11" fmla="*/ 110 h 210"/>
                      <a:gd name="T12" fmla="*/ 190 w 220"/>
                      <a:gd name="T13" fmla="*/ 85 h 210"/>
                      <a:gd name="T14" fmla="*/ 175 w 220"/>
                      <a:gd name="T15" fmla="*/ 55 h 210"/>
                      <a:gd name="T16" fmla="*/ 151 w 220"/>
                      <a:gd name="T17" fmla="*/ 22 h 210"/>
                      <a:gd name="T18" fmla="*/ 138 w 220"/>
                      <a:gd name="T19" fmla="*/ 0 h 210"/>
                      <a:gd name="T20" fmla="*/ 156 w 220"/>
                      <a:gd name="T21" fmla="*/ 9 h 210"/>
                      <a:gd name="T22" fmla="*/ 175 w 220"/>
                      <a:gd name="T23" fmla="*/ 34 h 210"/>
                      <a:gd name="T24" fmla="*/ 190 w 220"/>
                      <a:gd name="T25" fmla="*/ 62 h 210"/>
                      <a:gd name="T26" fmla="*/ 199 w 220"/>
                      <a:gd name="T27" fmla="*/ 82 h 210"/>
                      <a:gd name="T28" fmla="*/ 200 w 220"/>
                      <a:gd name="T29" fmla="*/ 112 h 210"/>
                      <a:gd name="T30" fmla="*/ 220 w 220"/>
                      <a:gd name="T31" fmla="*/ 68 h 210"/>
                      <a:gd name="T32" fmla="*/ 200 w 220"/>
                      <a:gd name="T33" fmla="*/ 135 h 210"/>
                      <a:gd name="T34" fmla="*/ 196 w 220"/>
                      <a:gd name="T35" fmla="*/ 166 h 2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0"/>
                      <a:gd name="T55" fmla="*/ 0 h 210"/>
                      <a:gd name="T56" fmla="*/ 220 w 220"/>
                      <a:gd name="T57" fmla="*/ 210 h 2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0" h="210">
                        <a:moveTo>
                          <a:pt x="196" y="166"/>
                        </a:moveTo>
                        <a:lnTo>
                          <a:pt x="0" y="210"/>
                        </a:lnTo>
                        <a:lnTo>
                          <a:pt x="194" y="153"/>
                        </a:lnTo>
                        <a:lnTo>
                          <a:pt x="66" y="152"/>
                        </a:lnTo>
                        <a:lnTo>
                          <a:pt x="196" y="135"/>
                        </a:lnTo>
                        <a:lnTo>
                          <a:pt x="196" y="110"/>
                        </a:lnTo>
                        <a:lnTo>
                          <a:pt x="190" y="85"/>
                        </a:lnTo>
                        <a:lnTo>
                          <a:pt x="175" y="55"/>
                        </a:lnTo>
                        <a:lnTo>
                          <a:pt x="151" y="22"/>
                        </a:lnTo>
                        <a:lnTo>
                          <a:pt x="138" y="0"/>
                        </a:lnTo>
                        <a:lnTo>
                          <a:pt x="156" y="9"/>
                        </a:lnTo>
                        <a:lnTo>
                          <a:pt x="175" y="34"/>
                        </a:lnTo>
                        <a:lnTo>
                          <a:pt x="190" y="62"/>
                        </a:lnTo>
                        <a:lnTo>
                          <a:pt x="199" y="82"/>
                        </a:lnTo>
                        <a:lnTo>
                          <a:pt x="200" y="112"/>
                        </a:lnTo>
                        <a:lnTo>
                          <a:pt x="220" y="68"/>
                        </a:lnTo>
                        <a:lnTo>
                          <a:pt x="200" y="135"/>
                        </a:lnTo>
                        <a:lnTo>
                          <a:pt x="196" y="166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17" name="Freeform 145"/>
                  <p:cNvSpPr>
                    <a:spLocks/>
                  </p:cNvSpPr>
                  <p:nvPr/>
                </p:nvSpPr>
                <p:spPr bwMode="auto">
                  <a:xfrm>
                    <a:off x="3277" y="2191"/>
                    <a:ext cx="27" cy="92"/>
                  </a:xfrm>
                  <a:custGeom>
                    <a:avLst/>
                    <a:gdLst>
                      <a:gd name="T0" fmla="*/ 13 w 27"/>
                      <a:gd name="T1" fmla="*/ 0 h 92"/>
                      <a:gd name="T2" fmla="*/ 16 w 27"/>
                      <a:gd name="T3" fmla="*/ 20 h 92"/>
                      <a:gd name="T4" fmla="*/ 27 w 27"/>
                      <a:gd name="T5" fmla="*/ 40 h 92"/>
                      <a:gd name="T6" fmla="*/ 27 w 27"/>
                      <a:gd name="T7" fmla="*/ 60 h 92"/>
                      <a:gd name="T8" fmla="*/ 23 w 27"/>
                      <a:gd name="T9" fmla="*/ 77 h 92"/>
                      <a:gd name="T10" fmla="*/ 8 w 27"/>
                      <a:gd name="T11" fmla="*/ 92 h 92"/>
                      <a:gd name="T12" fmla="*/ 6 w 27"/>
                      <a:gd name="T13" fmla="*/ 36 h 92"/>
                      <a:gd name="T14" fmla="*/ 0 w 27"/>
                      <a:gd name="T15" fmla="*/ 30 h 92"/>
                      <a:gd name="T16" fmla="*/ 1 w 27"/>
                      <a:gd name="T17" fmla="*/ 17 h 92"/>
                      <a:gd name="T18" fmla="*/ 13 w 27"/>
                      <a:gd name="T19" fmla="*/ 0 h 9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7"/>
                      <a:gd name="T31" fmla="*/ 0 h 92"/>
                      <a:gd name="T32" fmla="*/ 27 w 27"/>
                      <a:gd name="T33" fmla="*/ 92 h 9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7" h="92">
                        <a:moveTo>
                          <a:pt x="13" y="0"/>
                        </a:moveTo>
                        <a:lnTo>
                          <a:pt x="16" y="20"/>
                        </a:lnTo>
                        <a:lnTo>
                          <a:pt x="27" y="40"/>
                        </a:lnTo>
                        <a:lnTo>
                          <a:pt x="27" y="60"/>
                        </a:lnTo>
                        <a:lnTo>
                          <a:pt x="23" y="77"/>
                        </a:lnTo>
                        <a:lnTo>
                          <a:pt x="8" y="92"/>
                        </a:lnTo>
                        <a:lnTo>
                          <a:pt x="6" y="36"/>
                        </a:lnTo>
                        <a:lnTo>
                          <a:pt x="0" y="30"/>
                        </a:lnTo>
                        <a:lnTo>
                          <a:pt x="1" y="17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18" name="Freeform 146"/>
                  <p:cNvSpPr>
                    <a:spLocks/>
                  </p:cNvSpPr>
                  <p:nvPr/>
                </p:nvSpPr>
                <p:spPr bwMode="auto">
                  <a:xfrm>
                    <a:off x="4071" y="2229"/>
                    <a:ext cx="116" cy="104"/>
                  </a:xfrm>
                  <a:custGeom>
                    <a:avLst/>
                    <a:gdLst>
                      <a:gd name="T0" fmla="*/ 0 w 116"/>
                      <a:gd name="T1" fmla="*/ 104 h 104"/>
                      <a:gd name="T2" fmla="*/ 43 w 116"/>
                      <a:gd name="T3" fmla="*/ 73 h 104"/>
                      <a:gd name="T4" fmla="*/ 82 w 116"/>
                      <a:gd name="T5" fmla="*/ 46 h 104"/>
                      <a:gd name="T6" fmla="*/ 104 w 116"/>
                      <a:gd name="T7" fmla="*/ 15 h 104"/>
                      <a:gd name="T8" fmla="*/ 116 w 116"/>
                      <a:gd name="T9" fmla="*/ 0 h 104"/>
                      <a:gd name="T10" fmla="*/ 82 w 116"/>
                      <a:gd name="T11" fmla="*/ 21 h 104"/>
                      <a:gd name="T12" fmla="*/ 61 w 116"/>
                      <a:gd name="T13" fmla="*/ 37 h 104"/>
                      <a:gd name="T14" fmla="*/ 43 w 116"/>
                      <a:gd name="T15" fmla="*/ 49 h 104"/>
                      <a:gd name="T16" fmla="*/ 27 w 116"/>
                      <a:gd name="T17" fmla="*/ 67 h 104"/>
                      <a:gd name="T18" fmla="*/ 0 w 116"/>
                      <a:gd name="T19" fmla="*/ 104 h 10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6"/>
                      <a:gd name="T31" fmla="*/ 0 h 104"/>
                      <a:gd name="T32" fmla="*/ 116 w 116"/>
                      <a:gd name="T33" fmla="*/ 104 h 10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6" h="104">
                        <a:moveTo>
                          <a:pt x="0" y="104"/>
                        </a:moveTo>
                        <a:lnTo>
                          <a:pt x="43" y="73"/>
                        </a:lnTo>
                        <a:lnTo>
                          <a:pt x="82" y="46"/>
                        </a:lnTo>
                        <a:lnTo>
                          <a:pt x="104" y="15"/>
                        </a:lnTo>
                        <a:lnTo>
                          <a:pt x="116" y="0"/>
                        </a:lnTo>
                        <a:lnTo>
                          <a:pt x="82" y="21"/>
                        </a:lnTo>
                        <a:lnTo>
                          <a:pt x="61" y="37"/>
                        </a:lnTo>
                        <a:lnTo>
                          <a:pt x="43" y="49"/>
                        </a:lnTo>
                        <a:lnTo>
                          <a:pt x="27" y="67"/>
                        </a:lnTo>
                        <a:lnTo>
                          <a:pt x="0" y="104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19" name="Freeform 147"/>
                  <p:cNvSpPr>
                    <a:spLocks/>
                  </p:cNvSpPr>
                  <p:nvPr/>
                </p:nvSpPr>
                <p:spPr bwMode="auto">
                  <a:xfrm>
                    <a:off x="4128" y="2268"/>
                    <a:ext cx="62" cy="62"/>
                  </a:xfrm>
                  <a:custGeom>
                    <a:avLst/>
                    <a:gdLst>
                      <a:gd name="T0" fmla="*/ 0 w 62"/>
                      <a:gd name="T1" fmla="*/ 62 h 62"/>
                      <a:gd name="T2" fmla="*/ 62 w 62"/>
                      <a:gd name="T3" fmla="*/ 0 h 62"/>
                      <a:gd name="T4" fmla="*/ 43 w 62"/>
                      <a:gd name="T5" fmla="*/ 40 h 62"/>
                      <a:gd name="T6" fmla="*/ 0 w 62"/>
                      <a:gd name="T7" fmla="*/ 62 h 6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"/>
                      <a:gd name="T13" fmla="*/ 0 h 62"/>
                      <a:gd name="T14" fmla="*/ 62 w 62"/>
                      <a:gd name="T15" fmla="*/ 62 h 6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" h="62">
                        <a:moveTo>
                          <a:pt x="0" y="62"/>
                        </a:moveTo>
                        <a:lnTo>
                          <a:pt x="62" y="0"/>
                        </a:lnTo>
                        <a:lnTo>
                          <a:pt x="43" y="40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20" name="Freeform 148"/>
                  <p:cNvSpPr>
                    <a:spLocks/>
                  </p:cNvSpPr>
                  <p:nvPr/>
                </p:nvSpPr>
                <p:spPr bwMode="auto">
                  <a:xfrm>
                    <a:off x="4080" y="2111"/>
                    <a:ext cx="56" cy="183"/>
                  </a:xfrm>
                  <a:custGeom>
                    <a:avLst/>
                    <a:gdLst>
                      <a:gd name="T0" fmla="*/ 0 w 56"/>
                      <a:gd name="T1" fmla="*/ 183 h 183"/>
                      <a:gd name="T2" fmla="*/ 3 w 56"/>
                      <a:gd name="T3" fmla="*/ 107 h 183"/>
                      <a:gd name="T4" fmla="*/ 19 w 56"/>
                      <a:gd name="T5" fmla="*/ 30 h 183"/>
                      <a:gd name="T6" fmla="*/ 31 w 56"/>
                      <a:gd name="T7" fmla="*/ 0 h 183"/>
                      <a:gd name="T8" fmla="*/ 12 w 56"/>
                      <a:gd name="T9" fmla="*/ 98 h 183"/>
                      <a:gd name="T10" fmla="*/ 9 w 56"/>
                      <a:gd name="T11" fmla="*/ 150 h 183"/>
                      <a:gd name="T12" fmla="*/ 56 w 56"/>
                      <a:gd name="T13" fmla="*/ 104 h 183"/>
                      <a:gd name="T14" fmla="*/ 0 w 56"/>
                      <a:gd name="T15" fmla="*/ 183 h 18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6"/>
                      <a:gd name="T25" fmla="*/ 0 h 183"/>
                      <a:gd name="T26" fmla="*/ 56 w 56"/>
                      <a:gd name="T27" fmla="*/ 183 h 18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6" h="183">
                        <a:moveTo>
                          <a:pt x="0" y="183"/>
                        </a:moveTo>
                        <a:lnTo>
                          <a:pt x="3" y="107"/>
                        </a:lnTo>
                        <a:lnTo>
                          <a:pt x="19" y="30"/>
                        </a:lnTo>
                        <a:lnTo>
                          <a:pt x="31" y="0"/>
                        </a:lnTo>
                        <a:lnTo>
                          <a:pt x="12" y="98"/>
                        </a:lnTo>
                        <a:lnTo>
                          <a:pt x="9" y="150"/>
                        </a:lnTo>
                        <a:lnTo>
                          <a:pt x="56" y="104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16404" name="Freeform 201"/>
            <p:cNvSpPr>
              <a:spLocks/>
            </p:cNvSpPr>
            <p:nvPr/>
          </p:nvSpPr>
          <p:spPr bwMode="auto">
            <a:xfrm>
              <a:off x="2769" y="2915"/>
              <a:ext cx="351" cy="242"/>
            </a:xfrm>
            <a:custGeom>
              <a:avLst/>
              <a:gdLst>
                <a:gd name="T0" fmla="*/ 297 w 351"/>
                <a:gd name="T1" fmla="*/ 0 h 242"/>
                <a:gd name="T2" fmla="*/ 124 w 351"/>
                <a:gd name="T3" fmla="*/ 81 h 242"/>
                <a:gd name="T4" fmla="*/ 94 w 351"/>
                <a:gd name="T5" fmla="*/ 94 h 242"/>
                <a:gd name="T6" fmla="*/ 43 w 351"/>
                <a:gd name="T7" fmla="*/ 103 h 242"/>
                <a:gd name="T8" fmla="*/ 21 w 351"/>
                <a:gd name="T9" fmla="*/ 105 h 242"/>
                <a:gd name="T10" fmla="*/ 0 w 351"/>
                <a:gd name="T11" fmla="*/ 126 h 242"/>
                <a:gd name="T12" fmla="*/ 0 w 351"/>
                <a:gd name="T13" fmla="*/ 242 h 242"/>
                <a:gd name="T14" fmla="*/ 28 w 351"/>
                <a:gd name="T15" fmla="*/ 236 h 242"/>
                <a:gd name="T16" fmla="*/ 46 w 351"/>
                <a:gd name="T17" fmla="*/ 236 h 242"/>
                <a:gd name="T18" fmla="*/ 95 w 351"/>
                <a:gd name="T19" fmla="*/ 200 h 242"/>
                <a:gd name="T20" fmla="*/ 128 w 351"/>
                <a:gd name="T21" fmla="*/ 150 h 242"/>
                <a:gd name="T22" fmla="*/ 197 w 351"/>
                <a:gd name="T23" fmla="*/ 139 h 242"/>
                <a:gd name="T24" fmla="*/ 351 w 351"/>
                <a:gd name="T25" fmla="*/ 103 h 242"/>
                <a:gd name="T26" fmla="*/ 344 w 351"/>
                <a:gd name="T27" fmla="*/ 53 h 242"/>
                <a:gd name="T28" fmla="*/ 320 w 351"/>
                <a:gd name="T29" fmla="*/ 15 h 242"/>
                <a:gd name="T30" fmla="*/ 297 w 351"/>
                <a:gd name="T31" fmla="*/ 0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1"/>
                <a:gd name="T49" fmla="*/ 0 h 242"/>
                <a:gd name="T50" fmla="*/ 351 w 351"/>
                <a:gd name="T51" fmla="*/ 242 h 2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1" h="242">
                  <a:moveTo>
                    <a:pt x="297" y="0"/>
                  </a:moveTo>
                  <a:lnTo>
                    <a:pt x="124" y="81"/>
                  </a:lnTo>
                  <a:lnTo>
                    <a:pt x="94" y="94"/>
                  </a:lnTo>
                  <a:lnTo>
                    <a:pt x="43" y="103"/>
                  </a:lnTo>
                  <a:lnTo>
                    <a:pt x="21" y="105"/>
                  </a:lnTo>
                  <a:lnTo>
                    <a:pt x="0" y="126"/>
                  </a:lnTo>
                  <a:lnTo>
                    <a:pt x="0" y="242"/>
                  </a:lnTo>
                  <a:lnTo>
                    <a:pt x="28" y="236"/>
                  </a:lnTo>
                  <a:lnTo>
                    <a:pt x="46" y="236"/>
                  </a:lnTo>
                  <a:lnTo>
                    <a:pt x="95" y="200"/>
                  </a:lnTo>
                  <a:lnTo>
                    <a:pt x="128" y="150"/>
                  </a:lnTo>
                  <a:lnTo>
                    <a:pt x="197" y="139"/>
                  </a:lnTo>
                  <a:lnTo>
                    <a:pt x="351" y="103"/>
                  </a:lnTo>
                  <a:lnTo>
                    <a:pt x="344" y="53"/>
                  </a:lnTo>
                  <a:lnTo>
                    <a:pt x="320" y="1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9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6" name="Group 229"/>
          <p:cNvGrpSpPr>
            <a:grpSpLocks/>
          </p:cNvGrpSpPr>
          <p:nvPr/>
        </p:nvGrpSpPr>
        <p:grpSpPr bwMode="auto">
          <a:xfrm>
            <a:off x="4800600" y="4754563"/>
            <a:ext cx="1308100" cy="884237"/>
            <a:chOff x="3928" y="2930"/>
            <a:chExt cx="824" cy="557"/>
          </a:xfrm>
        </p:grpSpPr>
        <p:grpSp>
          <p:nvGrpSpPr>
            <p:cNvPr id="27" name="Group 222"/>
            <p:cNvGrpSpPr>
              <a:grpSpLocks/>
            </p:cNvGrpSpPr>
            <p:nvPr/>
          </p:nvGrpSpPr>
          <p:grpSpPr bwMode="auto">
            <a:xfrm>
              <a:off x="3928" y="2930"/>
              <a:ext cx="680" cy="142"/>
              <a:chOff x="4040" y="1976"/>
              <a:chExt cx="680" cy="142"/>
            </a:xfrm>
          </p:grpSpPr>
          <p:sp>
            <p:nvSpPr>
              <p:cNvPr id="16400" name="Oval 223"/>
              <p:cNvSpPr>
                <a:spLocks noChangeArrowheads="1"/>
              </p:cNvSpPr>
              <p:nvPr/>
            </p:nvSpPr>
            <p:spPr bwMode="auto">
              <a:xfrm>
                <a:off x="4584" y="1982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1" name="Line 224"/>
              <p:cNvSpPr>
                <a:spLocks noChangeShapeType="1"/>
              </p:cNvSpPr>
              <p:nvPr/>
            </p:nvSpPr>
            <p:spPr bwMode="auto">
              <a:xfrm>
                <a:off x="4176" y="2064"/>
                <a:ext cx="405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2" name="Rectangle 225"/>
              <p:cNvSpPr>
                <a:spLocks noChangeArrowheads="1"/>
              </p:cNvSpPr>
              <p:nvPr/>
            </p:nvSpPr>
            <p:spPr bwMode="auto">
              <a:xfrm>
                <a:off x="4040" y="1976"/>
                <a:ext cx="136" cy="13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397" name="Line 226"/>
            <p:cNvSpPr>
              <a:spLocks noChangeShapeType="1"/>
            </p:cNvSpPr>
            <p:nvPr/>
          </p:nvSpPr>
          <p:spPr bwMode="auto">
            <a:xfrm>
              <a:off x="4272" y="3024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8" name="Rectangle 227"/>
            <p:cNvSpPr>
              <a:spLocks noChangeArrowheads="1"/>
            </p:cNvSpPr>
            <p:nvPr/>
          </p:nvSpPr>
          <p:spPr bwMode="auto">
            <a:xfrm rot="2760000">
              <a:off x="4199" y="335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9" name="Line 228"/>
            <p:cNvSpPr>
              <a:spLocks noChangeShapeType="1"/>
            </p:cNvSpPr>
            <p:nvPr/>
          </p:nvSpPr>
          <p:spPr bwMode="auto">
            <a:xfrm flipH="1" flipV="1">
              <a:off x="4591" y="3135"/>
              <a:ext cx="161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395" name="Rectangle 230"/>
          <p:cNvSpPr>
            <a:spLocks noChangeArrowheads="1"/>
          </p:cNvSpPr>
          <p:nvPr/>
        </p:nvSpPr>
        <p:spPr bwMode="auto">
          <a:xfrm>
            <a:off x="5659438" y="5557838"/>
            <a:ext cx="118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proband</a:t>
            </a:r>
          </a:p>
        </p:txBody>
      </p:sp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Mrs Jones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51384"/>
          </a:xfrm>
        </p:spPr>
        <p:txBody>
          <a:bodyPr/>
          <a:lstStyle/>
          <a:p>
            <a:r>
              <a:rPr lang="en-GB" dirty="0" smtClean="0"/>
              <a:t>UK Newborn Screening 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4834880" cy="3456384"/>
          </a:xfrm>
        </p:spPr>
        <p:txBody>
          <a:bodyPr/>
          <a:lstStyle/>
          <a:p>
            <a:r>
              <a:rPr lang="en-GB" dirty="0" smtClean="0"/>
              <a:t>Screen newborns for</a:t>
            </a:r>
          </a:p>
          <a:p>
            <a:pPr lvl="1"/>
            <a:r>
              <a:rPr lang="en-GB" dirty="0" err="1" smtClean="0"/>
              <a:t>Phenylketonuria</a:t>
            </a:r>
            <a:endParaRPr lang="en-GB" dirty="0" smtClean="0"/>
          </a:p>
          <a:p>
            <a:pPr lvl="1"/>
            <a:r>
              <a:rPr lang="en-GB" dirty="0" smtClean="0"/>
              <a:t>Congenital Hypothyroidism</a:t>
            </a:r>
          </a:p>
          <a:p>
            <a:pPr lvl="1"/>
            <a:r>
              <a:rPr lang="en-GB" dirty="0" smtClean="0"/>
              <a:t>Sickle Cell Disorders</a:t>
            </a:r>
          </a:p>
          <a:p>
            <a:pPr lvl="1"/>
            <a:r>
              <a:rPr lang="en-GB" dirty="0" smtClean="0"/>
              <a:t>Cystic Fibrosis</a:t>
            </a:r>
          </a:p>
          <a:p>
            <a:pPr lvl="1"/>
            <a:r>
              <a:rPr lang="en-GB" dirty="0" smtClean="0"/>
              <a:t>Medium-Chain </a:t>
            </a:r>
            <a:r>
              <a:rPr lang="en-GB" dirty="0" err="1" smtClean="0"/>
              <a:t>Acyl-CoA</a:t>
            </a:r>
            <a:r>
              <a:rPr lang="en-GB" dirty="0" smtClean="0"/>
              <a:t> </a:t>
            </a:r>
            <a:r>
              <a:rPr lang="en-GB" dirty="0" err="1" smtClean="0"/>
              <a:t>Dehydrogenase</a:t>
            </a:r>
            <a:r>
              <a:rPr lang="en-GB" dirty="0" smtClean="0"/>
              <a:t> Deficiency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6021288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http://newbornbloodspot.screening.nhs.uk/</a:t>
            </a:r>
            <a:endParaRPr lang="en-GB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2876231" cy="408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4725144"/>
            <a:ext cx="2692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Phenylketonuria</a:t>
            </a:r>
            <a:r>
              <a:rPr lang="en-GB" dirty="0" smtClean="0"/>
              <a:t> (PKU)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Severe mental retardation and convulsions</a:t>
            </a:r>
          </a:p>
          <a:p>
            <a:r>
              <a:rPr lang="en-GB" dirty="0" smtClean="0"/>
              <a:t>Blond hair/blue eyes; eczema</a:t>
            </a:r>
          </a:p>
          <a:p>
            <a:r>
              <a:rPr lang="en-GB" dirty="0" smtClean="0"/>
              <a:t>Phenylalanine </a:t>
            </a:r>
            <a:r>
              <a:rPr lang="en-GB" dirty="0" err="1" smtClean="0"/>
              <a:t>hydroxylase</a:t>
            </a:r>
            <a:r>
              <a:rPr lang="en-GB" dirty="0" smtClean="0"/>
              <a:t> deficiency</a:t>
            </a:r>
          </a:p>
          <a:p>
            <a:r>
              <a:rPr lang="en-GB" dirty="0" smtClean="0"/>
              <a:t>Phenylalanine accumulates and is converted to </a:t>
            </a:r>
            <a:r>
              <a:rPr lang="en-GB" dirty="0" err="1" smtClean="0"/>
              <a:t>phenylpyruvic</a:t>
            </a:r>
            <a:r>
              <a:rPr lang="en-GB" dirty="0" smtClean="0"/>
              <a:t> acid - excreted in urine</a:t>
            </a:r>
          </a:p>
          <a:p>
            <a:r>
              <a:rPr lang="en-GB" dirty="0" smtClean="0"/>
              <a:t>Tyrosine deficiency - reduced melanin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429000" y="4749800"/>
            <a:ext cx="240771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ACETOACETIC ACID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114800" y="6070600"/>
            <a:ext cx="117981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C0</a:t>
            </a:r>
            <a:r>
              <a:rPr lang="en-US" sz="2000" b="1" baseline="-25000"/>
              <a:t>2</a:t>
            </a:r>
            <a:r>
              <a:rPr lang="en-US" sz="2000" b="1"/>
              <a:t> + H</a:t>
            </a:r>
            <a:r>
              <a:rPr lang="en-US" sz="2000" b="1" baseline="-25000"/>
              <a:t>2</a:t>
            </a:r>
            <a:r>
              <a:rPr lang="en-US" sz="2000" b="1"/>
              <a:t>0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0" y="533400"/>
            <a:ext cx="158101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THYROXINE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65225" y="558800"/>
            <a:ext cx="72327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DIET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2938" y="1701800"/>
            <a:ext cx="221246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PHENYLALANINE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62400" y="1701800"/>
            <a:ext cx="1391728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TYROSINE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629400" y="1701800"/>
            <a:ext cx="85228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DOPA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086600" y="3352800"/>
            <a:ext cx="1290738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MELANIN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724400" y="1016000"/>
            <a:ext cx="0" cy="609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124200" y="1930400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600200" y="1092200"/>
            <a:ext cx="0" cy="5334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162800" y="2235200"/>
            <a:ext cx="609600" cy="914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724400" y="3987800"/>
            <a:ext cx="0" cy="685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724400" y="5283200"/>
            <a:ext cx="0" cy="660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38800" y="1930400"/>
            <a:ext cx="838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09600" y="3198813"/>
            <a:ext cx="2428875" cy="7112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PHENYLPYRUVIC</a:t>
            </a:r>
          </a:p>
          <a:p>
            <a:r>
              <a:rPr lang="en-US" sz="2000" b="1">
                <a:solidFill>
                  <a:srgbClr val="FFFF00"/>
                </a:solidFill>
              </a:rPr>
              <a:t>ACID IN URINE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600200" y="2235200"/>
            <a:ext cx="0" cy="7620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429000" y="1447800"/>
            <a:ext cx="0" cy="914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048000" y="1143000"/>
            <a:ext cx="336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57200" y="4495800"/>
            <a:ext cx="917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1 - PKU</a:t>
            </a: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457200" y="1031875"/>
            <a:ext cx="4724400" cy="4491038"/>
            <a:chOff x="288" y="650"/>
            <a:chExt cx="2976" cy="2829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2736" y="912"/>
              <a:ext cx="528" cy="0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496" y="650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88" y="3072"/>
              <a:ext cx="108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2 - THYROXINE</a:t>
              </a:r>
            </a:p>
            <a:p>
              <a:r>
                <a:rPr lang="en-US" b="1" dirty="0"/>
                <a:t>     DEFICIENCY</a:t>
              </a:r>
            </a:p>
          </p:txBody>
        </p:sp>
      </p:grp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457200" y="2209800"/>
            <a:ext cx="7391400" cy="3798888"/>
            <a:chOff x="288" y="1392"/>
            <a:chExt cx="4656" cy="2393"/>
          </a:xfrm>
        </p:grpSpPr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416" y="1680"/>
              <a:ext cx="528" cy="0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224" y="1392"/>
              <a:ext cx="2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288" y="3552"/>
              <a:ext cx="9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3 - ALBINISM</a:t>
              </a:r>
            </a:p>
          </p:txBody>
        </p:sp>
      </p:grp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657600" y="3225800"/>
            <a:ext cx="2266950" cy="7112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HOMOGENTISIC</a:t>
            </a:r>
          </a:p>
          <a:p>
            <a:r>
              <a:rPr lang="en-US" sz="2000" b="1">
                <a:solidFill>
                  <a:srgbClr val="FFFF00"/>
                </a:solidFill>
              </a:rPr>
              <a:t>ACID IN URINE</a:t>
            </a: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724400" y="2235200"/>
            <a:ext cx="0" cy="9144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4267200" y="41910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794125" y="3962400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67544" y="6021288"/>
            <a:ext cx="2167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4 - ALKAPTONURIA</a:t>
            </a: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267200" y="14478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6934200" y="26670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5-Point Star 36"/>
          <p:cNvSpPr/>
          <p:nvPr/>
        </p:nvSpPr>
        <p:spPr>
          <a:xfrm>
            <a:off x="2771800" y="836712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5-Point Star 37"/>
          <p:cNvSpPr/>
          <p:nvPr/>
        </p:nvSpPr>
        <p:spPr>
          <a:xfrm>
            <a:off x="1403648" y="4365104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647700"/>
          </a:xfrm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Treatment for PKU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908051"/>
            <a:ext cx="7775575" cy="2016894"/>
          </a:xfrm>
        </p:spPr>
        <p:txBody>
          <a:bodyPr/>
          <a:lstStyle/>
          <a:p>
            <a:r>
              <a:rPr lang="en-US" sz="2800" dirty="0" smtClean="0"/>
              <a:t>Early detection - no mental retardation</a:t>
            </a:r>
          </a:p>
          <a:p>
            <a:r>
              <a:rPr lang="en-US" sz="2800" dirty="0" smtClean="0"/>
              <a:t>Newborn screening for elevated levels of phenylalanine in blood</a:t>
            </a:r>
          </a:p>
          <a:p>
            <a:r>
              <a:rPr lang="en-US" sz="2800" dirty="0" smtClean="0"/>
              <a:t>Remove phenylalanine from diet</a:t>
            </a:r>
          </a:p>
          <a:p>
            <a:pPr lvl="1"/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716016" y="3140968"/>
            <a:ext cx="39290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Difficult diet to stick to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Aspartame contains phenylalanine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Pregnant women need to go back on diet</a:t>
            </a:r>
            <a:endParaRPr lang="en-GB" sz="2800" dirty="0"/>
          </a:p>
        </p:txBody>
      </p:sp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996952"/>
            <a:ext cx="3744416" cy="362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MCAD Deficiency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Commonest disorder of fatty-acid oxidation</a:t>
            </a:r>
          </a:p>
          <a:p>
            <a:r>
              <a:rPr lang="en-GB" dirty="0" smtClean="0"/>
              <a:t>Episodic </a:t>
            </a:r>
            <a:r>
              <a:rPr lang="en-GB" dirty="0" err="1" smtClean="0"/>
              <a:t>hypoketotic</a:t>
            </a:r>
            <a:r>
              <a:rPr lang="en-GB" dirty="0" smtClean="0"/>
              <a:t> hypoglycaemia</a:t>
            </a:r>
          </a:p>
          <a:p>
            <a:r>
              <a:rPr lang="en-GB" dirty="0" smtClean="0"/>
              <a:t>Commonly presents &gt; 3 months</a:t>
            </a:r>
          </a:p>
          <a:p>
            <a:r>
              <a:rPr lang="en-GB" dirty="0" smtClean="0"/>
              <a:t>Can present as coma, metabolic acidosis, encephalopathy</a:t>
            </a:r>
          </a:p>
          <a:p>
            <a:r>
              <a:rPr lang="en-GB" dirty="0" smtClean="0"/>
              <a:t>Sudden death can occur, with a 25% mortality rate in undiagnosed cases</a:t>
            </a:r>
          </a:p>
          <a:p>
            <a:endParaRPr lang="en-GB" dirty="0" smtClean="0"/>
          </a:p>
          <a:p>
            <a:r>
              <a:rPr lang="en-GB" dirty="0" smtClean="0"/>
              <a:t>MCAD is Medium-Chain </a:t>
            </a:r>
            <a:r>
              <a:rPr lang="en-GB" dirty="0" err="1" smtClean="0"/>
              <a:t>Acyl-CoA</a:t>
            </a:r>
            <a:r>
              <a:rPr lang="en-GB" dirty="0" smtClean="0"/>
              <a:t> </a:t>
            </a:r>
            <a:r>
              <a:rPr lang="en-GB" dirty="0" err="1" smtClean="0"/>
              <a:t>Dehydrogenase</a:t>
            </a:r>
            <a:endParaRPr lang="en-GB" dirty="0" smtClean="0"/>
          </a:p>
          <a:p>
            <a:r>
              <a:rPr lang="en-GB" dirty="0" smtClean="0"/>
              <a:t>MCAD gene is called </a:t>
            </a:r>
            <a:r>
              <a:rPr lang="en-GB" i="1" dirty="0" smtClean="0"/>
              <a:t>ACADM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MCAD Function</a:t>
            </a:r>
            <a:endParaRPr lang="en-GB" dirty="0"/>
          </a:p>
        </p:txBody>
      </p:sp>
      <p:pic>
        <p:nvPicPr>
          <p:cNvPr id="194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3816424" cy="418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228184" y="4653136"/>
            <a:ext cx="86409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331640" y="4653136"/>
            <a:ext cx="86409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331640" y="2852936"/>
            <a:ext cx="86409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2280" y="4437112"/>
            <a:ext cx="1840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FADH2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Oxidative</a:t>
            </a:r>
          </a:p>
          <a:p>
            <a:r>
              <a:rPr lang="en-GB" b="1" dirty="0" err="1" smtClean="0">
                <a:solidFill>
                  <a:schemeClr val="tx2">
                    <a:lumMod val="50000"/>
                  </a:schemeClr>
                </a:solidFill>
              </a:rPr>
              <a:t>Phosphorylation</a:t>
            </a:r>
            <a:endParaRPr lang="en-GB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437112"/>
            <a:ext cx="1840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NADH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Oxidative</a:t>
            </a:r>
          </a:p>
          <a:p>
            <a:r>
              <a:rPr lang="en-GB" b="1" dirty="0" err="1" smtClean="0">
                <a:solidFill>
                  <a:schemeClr val="tx2">
                    <a:lumMod val="50000"/>
                  </a:schemeClr>
                </a:solidFill>
              </a:rPr>
              <a:t>Phosphorylation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2636912"/>
            <a:ext cx="1280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Acetyl  </a:t>
            </a:r>
            <a:r>
              <a:rPr lang="en-GB" dirty="0" err="1" smtClean="0"/>
              <a:t>CoA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TCA Cycle</a:t>
            </a:r>
            <a:endParaRPr lang="en-GB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2160" y="3501008"/>
            <a:ext cx="936104" cy="64807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0272" y="2420888"/>
            <a:ext cx="8851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VLCAD</a:t>
            </a:r>
          </a:p>
          <a:p>
            <a:r>
              <a:rPr lang="en-GB" dirty="0" smtClean="0"/>
              <a:t>LCAD</a:t>
            </a:r>
          </a:p>
          <a:p>
            <a:r>
              <a:rPr lang="en-GB" dirty="0" smtClean="0"/>
              <a:t>MCAD</a:t>
            </a:r>
          </a:p>
          <a:p>
            <a:r>
              <a:rPr lang="en-GB" dirty="0" smtClean="0"/>
              <a:t>SCAD</a:t>
            </a:r>
          </a:p>
          <a:p>
            <a:r>
              <a:rPr lang="en-GB" dirty="0" smtClean="0"/>
              <a:t>SBCAD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76" y="638132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http://blobs.org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Imprinting Disorders</a:t>
            </a:r>
            <a:endParaRPr lang="en-GB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37719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MCAD Deficiency Management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Frequency of 1:8000 to 1:15000 births</a:t>
            </a:r>
          </a:p>
          <a:p>
            <a:endParaRPr lang="en-GB" dirty="0" smtClean="0"/>
          </a:p>
          <a:p>
            <a:r>
              <a:rPr lang="en-GB" dirty="0" smtClean="0"/>
              <a:t>Early detection using bloodspot now routine</a:t>
            </a:r>
          </a:p>
          <a:p>
            <a:endParaRPr lang="en-GB" dirty="0" smtClean="0"/>
          </a:p>
          <a:p>
            <a:r>
              <a:rPr lang="en-GB" dirty="0" smtClean="0"/>
              <a:t>Maintenance of adequate calorie intake to prevent switch to fatty acid oxidation</a:t>
            </a:r>
          </a:p>
          <a:p>
            <a:r>
              <a:rPr lang="en-GB" dirty="0" smtClean="0"/>
              <a:t>Avoidance of fasting (&lt;12 hrs in adults), which can be difficult in children who become ill – teaspoon of honey or glucose drip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 Textbook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0034" y="2214554"/>
            <a:ext cx="3889378" cy="4197369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Read and </a:t>
            </a:r>
            <a:r>
              <a:rPr lang="en-GB" dirty="0" err="1" smtClean="0"/>
              <a:t>Donnai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“New Clinical Genetics”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Scion Publishing Ltd</a:t>
            </a:r>
          </a:p>
          <a:p>
            <a:endParaRPr lang="en-GB" dirty="0"/>
          </a:p>
        </p:txBody>
      </p:sp>
      <p:pic>
        <p:nvPicPr>
          <p:cNvPr id="6" name="Picture 5" descr="Read and Donnai cover 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071678"/>
            <a:ext cx="3146804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003232" cy="4114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Parental origins of chromosomes are important</a:t>
            </a:r>
          </a:p>
          <a:p>
            <a:r>
              <a:rPr lang="en-GB" dirty="0" smtClean="0"/>
              <a:t>46,XX where genome is only from one parent</a:t>
            </a:r>
          </a:p>
          <a:p>
            <a:pPr lvl="1"/>
            <a:r>
              <a:rPr lang="en-GB" dirty="0" smtClean="0"/>
              <a:t>Maternal – Ovarian </a:t>
            </a:r>
            <a:r>
              <a:rPr lang="en-GB" dirty="0" err="1" smtClean="0"/>
              <a:t>Teratoma</a:t>
            </a:r>
            <a:endParaRPr lang="en-GB" dirty="0" smtClean="0"/>
          </a:p>
          <a:p>
            <a:pPr lvl="1"/>
            <a:r>
              <a:rPr lang="en-GB" dirty="0" smtClean="0"/>
              <a:t>Paternal – </a:t>
            </a:r>
            <a:r>
              <a:rPr lang="en-GB" dirty="0" err="1" smtClean="0"/>
              <a:t>Hydatidiform</a:t>
            </a:r>
            <a:r>
              <a:rPr lang="en-GB" dirty="0" smtClean="0"/>
              <a:t> Mole</a:t>
            </a:r>
          </a:p>
          <a:p>
            <a:r>
              <a:rPr lang="en-GB" dirty="0" smtClean="0"/>
              <a:t>The genome carries an imprint of its parental origin</a:t>
            </a:r>
          </a:p>
          <a:p>
            <a:r>
              <a:rPr lang="en-GB" dirty="0" smtClean="0"/>
              <a:t>Imprinting is a reversible epigenetic effect</a:t>
            </a:r>
          </a:p>
          <a:p>
            <a:r>
              <a:rPr lang="en-GB" dirty="0" smtClean="0"/>
              <a:t>DNA Methylation is the mechanism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Prader-Willi</a:t>
            </a:r>
            <a:r>
              <a:rPr lang="en-GB" dirty="0" smtClean="0"/>
              <a:t>/</a:t>
            </a:r>
            <a:r>
              <a:rPr lang="en-GB" dirty="0" err="1" smtClean="0"/>
              <a:t>Angelman</a:t>
            </a:r>
            <a:r>
              <a:rPr lang="en-GB" dirty="0" smtClean="0"/>
              <a:t> Syndromes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Two distinct clinical syndromes </a:t>
            </a:r>
          </a:p>
          <a:p>
            <a:endParaRPr lang="en-GB" dirty="0" smtClean="0"/>
          </a:p>
          <a:p>
            <a:r>
              <a:rPr lang="en-GB" dirty="0" smtClean="0"/>
              <a:t>Same chromosomal region involved on Chr15</a:t>
            </a:r>
          </a:p>
          <a:p>
            <a:endParaRPr lang="en-GB" dirty="0" smtClean="0"/>
          </a:p>
          <a:p>
            <a:r>
              <a:rPr lang="en-GB" dirty="0" smtClean="0"/>
              <a:t>Result from loss of function of one of the two parental chromosomes</a:t>
            </a:r>
          </a:p>
          <a:p>
            <a:pPr lvl="1"/>
            <a:r>
              <a:rPr lang="en-GB" dirty="0" smtClean="0"/>
              <a:t>Paternal = </a:t>
            </a:r>
            <a:r>
              <a:rPr lang="en-GB" dirty="0" err="1" smtClean="0"/>
              <a:t>Prader-Willi</a:t>
            </a:r>
            <a:endParaRPr lang="en-GB" dirty="0" smtClean="0"/>
          </a:p>
          <a:p>
            <a:pPr lvl="1"/>
            <a:r>
              <a:rPr lang="en-GB" dirty="0" smtClean="0"/>
              <a:t>Maternal = </a:t>
            </a:r>
            <a:r>
              <a:rPr lang="en-GB" dirty="0" err="1" smtClean="0"/>
              <a:t>Angelman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Prader-Willi</a:t>
            </a:r>
            <a:r>
              <a:rPr lang="en-GB" dirty="0" smtClean="0"/>
              <a:t> Syndrome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95400"/>
          </a:xfrm>
        </p:spPr>
        <p:txBody>
          <a:bodyPr/>
          <a:lstStyle/>
          <a:p>
            <a:r>
              <a:rPr lang="en-GB" b="1" dirty="0" err="1" smtClean="0">
                <a:solidFill>
                  <a:schemeClr val="tx2"/>
                </a:solidFill>
              </a:rPr>
              <a:t>Prader-Willi</a:t>
            </a:r>
            <a:r>
              <a:rPr lang="en-GB" b="1" dirty="0" smtClean="0">
                <a:solidFill>
                  <a:schemeClr val="tx2"/>
                </a:solidFill>
              </a:rPr>
              <a:t> Syndrome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4608512" cy="4114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Symptoms include</a:t>
            </a:r>
          </a:p>
          <a:p>
            <a:r>
              <a:rPr lang="en-GB" dirty="0" smtClean="0"/>
              <a:t>Muscle </a:t>
            </a:r>
            <a:r>
              <a:rPr lang="en-GB" dirty="0" err="1" smtClean="0"/>
              <a:t>hypotonia</a:t>
            </a:r>
            <a:endParaRPr lang="en-GB" dirty="0" smtClean="0"/>
          </a:p>
          <a:p>
            <a:r>
              <a:rPr lang="en-GB" dirty="0" err="1" smtClean="0"/>
              <a:t>Hyperphagia</a:t>
            </a:r>
            <a:endParaRPr lang="en-GB" dirty="0" smtClean="0"/>
          </a:p>
          <a:p>
            <a:r>
              <a:rPr lang="en-GB" dirty="0" smtClean="0"/>
              <a:t>Obesity/Diabetes</a:t>
            </a:r>
          </a:p>
          <a:p>
            <a:r>
              <a:rPr lang="en-GB" dirty="0" smtClean="0"/>
              <a:t>Mental retardation</a:t>
            </a:r>
          </a:p>
          <a:p>
            <a:r>
              <a:rPr lang="en-GB" dirty="0" smtClean="0"/>
              <a:t>Short stature</a:t>
            </a:r>
          </a:p>
          <a:p>
            <a:r>
              <a:rPr lang="en-GB" dirty="0" smtClean="0"/>
              <a:t>Small hands and feet</a:t>
            </a:r>
          </a:p>
          <a:p>
            <a:r>
              <a:rPr lang="en-GB" dirty="0" smtClean="0"/>
              <a:t>Delayed/Incomplete  Puberty</a:t>
            </a:r>
          </a:p>
          <a:p>
            <a:r>
              <a:rPr lang="en-GB" dirty="0" smtClean="0"/>
              <a:t>Infertile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2930803" cy="425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Prader-Willi</a:t>
            </a:r>
            <a:r>
              <a:rPr lang="en-GB" dirty="0" smtClean="0"/>
              <a:t> Syndrome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Prevalence</a:t>
            </a:r>
          </a:p>
          <a:p>
            <a:r>
              <a:rPr lang="en-GB" dirty="0" smtClean="0"/>
              <a:t>1:10,000 to 1:25,000 for birth incidence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Management</a:t>
            </a:r>
          </a:p>
          <a:p>
            <a:r>
              <a:rPr lang="en-GB" dirty="0" err="1" smtClean="0"/>
              <a:t>Hyperphagia</a:t>
            </a:r>
            <a:r>
              <a:rPr lang="en-GB" dirty="0" smtClean="0"/>
              <a:t> managed by diet restriction</a:t>
            </a:r>
          </a:p>
          <a:p>
            <a:r>
              <a:rPr lang="en-GB" dirty="0" smtClean="0"/>
              <a:t>Exercise to increase muscle mass</a:t>
            </a:r>
          </a:p>
          <a:p>
            <a:r>
              <a:rPr lang="en-GB" dirty="0" smtClean="0"/>
              <a:t>Growth Hormone treatment for short stature</a:t>
            </a:r>
          </a:p>
          <a:p>
            <a:r>
              <a:rPr lang="en-GB" dirty="0" smtClean="0"/>
              <a:t>Hormone replacement at puberty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1028</TotalTime>
  <Words>939</Words>
  <Application>Microsoft Office PowerPoint</Application>
  <PresentationFormat>On-screen Show (4:3)</PresentationFormat>
  <Paragraphs>284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Deluxe</vt:lpstr>
      <vt:lpstr>Standarddesign</vt:lpstr>
      <vt:lpstr>More stories from the genetics clinic</vt:lpstr>
      <vt:lpstr>Genes, chromosomes and disease: summary so far..</vt:lpstr>
      <vt:lpstr>More Stories from the Genetics Clinic</vt:lpstr>
      <vt:lpstr>Imprinting Disorders</vt:lpstr>
      <vt:lpstr>Imprinting</vt:lpstr>
      <vt:lpstr>Prader-Willi/Angelman Syndromes</vt:lpstr>
      <vt:lpstr>Prader-Willi Syndrome</vt:lpstr>
      <vt:lpstr>Prader-Willi Syndrome</vt:lpstr>
      <vt:lpstr>Prader-Willi Syndrome</vt:lpstr>
      <vt:lpstr>Genetic Mechanisms of PWS</vt:lpstr>
      <vt:lpstr>Uniparental Isodisomy</vt:lpstr>
      <vt:lpstr>The PWS Critical Region</vt:lpstr>
      <vt:lpstr>Molecular Diagnosis</vt:lpstr>
      <vt:lpstr>Angelman Syndrome</vt:lpstr>
      <vt:lpstr>Angelman Syndrome</vt:lpstr>
      <vt:lpstr>Angelman Syndrome</vt:lpstr>
      <vt:lpstr>Mitochondrial Disorders</vt:lpstr>
      <vt:lpstr>The Mitochondrion</vt:lpstr>
      <vt:lpstr>Mitochondrial Inheritance</vt:lpstr>
      <vt:lpstr>Heteroplasmy</vt:lpstr>
      <vt:lpstr>The Mitochondrial Genome</vt:lpstr>
      <vt:lpstr>Mitochondrial Disorders</vt:lpstr>
      <vt:lpstr>MELAS</vt:lpstr>
      <vt:lpstr>MELAS</vt:lpstr>
      <vt:lpstr>MELAS</vt:lpstr>
      <vt:lpstr>LHON</vt:lpstr>
      <vt:lpstr>LHON</vt:lpstr>
      <vt:lpstr>LHON</vt:lpstr>
      <vt:lpstr>Inborn Errors of Metabolism</vt:lpstr>
      <vt:lpstr>Inborn Errors</vt:lpstr>
      <vt:lpstr>PowerPoint Presentation</vt:lpstr>
      <vt:lpstr>PowerPoint Presentation</vt:lpstr>
      <vt:lpstr>Mrs Jones</vt:lpstr>
      <vt:lpstr>UK Newborn Screening Program</vt:lpstr>
      <vt:lpstr>Phenylketonuria (PKU)</vt:lpstr>
      <vt:lpstr>PowerPoint Presentation</vt:lpstr>
      <vt:lpstr>Treatment for PKU</vt:lpstr>
      <vt:lpstr>MCAD Deficiency</vt:lpstr>
      <vt:lpstr>MCAD Function</vt:lpstr>
      <vt:lpstr>MCAD Deficiency Management </vt:lpstr>
      <vt:lpstr>Reference Textbook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1</dc:title>
  <dc:creator>Walley</dc:creator>
  <cp:lastModifiedBy>Shiel, Nuala</cp:lastModifiedBy>
  <cp:revision>123</cp:revision>
  <cp:lastPrinted>2012-10-25T14:23:50Z</cp:lastPrinted>
  <dcterms:created xsi:type="dcterms:W3CDTF">2010-10-25T09:31:25Z</dcterms:created>
  <dcterms:modified xsi:type="dcterms:W3CDTF">2012-10-25T14:51:15Z</dcterms:modified>
</cp:coreProperties>
</file>