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406" r:id="rId2"/>
    <p:sldId id="403" r:id="rId3"/>
    <p:sldId id="405" r:id="rId4"/>
    <p:sldId id="303" r:id="rId5"/>
    <p:sldId id="304" r:id="rId6"/>
    <p:sldId id="305" r:id="rId7"/>
    <p:sldId id="306" r:id="rId8"/>
    <p:sldId id="307" r:id="rId9"/>
    <p:sldId id="326" r:id="rId10"/>
    <p:sldId id="330" r:id="rId11"/>
    <p:sldId id="388" r:id="rId12"/>
    <p:sldId id="278" r:id="rId13"/>
    <p:sldId id="279" r:id="rId14"/>
    <p:sldId id="314" r:id="rId15"/>
    <p:sldId id="390" r:id="rId16"/>
    <p:sldId id="325" r:id="rId17"/>
    <p:sldId id="315" r:id="rId18"/>
    <p:sldId id="331" r:id="rId19"/>
    <p:sldId id="335" r:id="rId20"/>
    <p:sldId id="323" r:id="rId21"/>
    <p:sldId id="337" r:id="rId22"/>
    <p:sldId id="316" r:id="rId23"/>
    <p:sldId id="318" r:id="rId24"/>
    <p:sldId id="261" r:id="rId25"/>
    <p:sldId id="322" r:id="rId26"/>
    <p:sldId id="400" r:id="rId27"/>
    <p:sldId id="324" r:id="rId28"/>
    <p:sldId id="398" r:id="rId29"/>
    <p:sldId id="339" r:id="rId30"/>
    <p:sldId id="402" r:id="rId31"/>
    <p:sldId id="341" r:id="rId32"/>
    <p:sldId id="342" r:id="rId33"/>
    <p:sldId id="343" r:id="rId34"/>
    <p:sldId id="344" r:id="rId35"/>
    <p:sldId id="347" r:id="rId36"/>
    <p:sldId id="345" r:id="rId37"/>
    <p:sldId id="404" r:id="rId38"/>
    <p:sldId id="386" r:id="rId39"/>
    <p:sldId id="348" r:id="rId40"/>
    <p:sldId id="349" r:id="rId41"/>
    <p:sldId id="394" r:id="rId42"/>
    <p:sldId id="375" r:id="rId43"/>
    <p:sldId id="264" r:id="rId44"/>
    <p:sldId id="371" r:id="rId45"/>
    <p:sldId id="372" r:id="rId46"/>
    <p:sldId id="395" r:id="rId47"/>
    <p:sldId id="373" r:id="rId48"/>
    <p:sldId id="374" r:id="rId49"/>
    <p:sldId id="378" r:id="rId50"/>
    <p:sldId id="350" r:id="rId51"/>
    <p:sldId id="380" r:id="rId52"/>
    <p:sldId id="382" r:id="rId53"/>
    <p:sldId id="383" r:id="rId54"/>
    <p:sldId id="384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60" r:id="rId63"/>
    <p:sldId id="361" r:id="rId64"/>
    <p:sldId id="364" r:id="rId65"/>
    <p:sldId id="367" r:id="rId66"/>
    <p:sldId id="368" r:id="rId67"/>
    <p:sldId id="369" r:id="rId68"/>
    <p:sldId id="370" r:id="rId69"/>
    <p:sldId id="399" r:id="rId70"/>
  </p:sldIdLst>
  <p:sldSz cx="9144000" cy="6858000" type="screen4x3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4000" i="1" kern="1200">
        <a:solidFill>
          <a:schemeClr val="tx1"/>
        </a:solidFill>
        <a:latin typeface="Times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i="1" kern="1200">
        <a:solidFill>
          <a:schemeClr val="tx1"/>
        </a:solidFill>
        <a:latin typeface="Times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i="1" kern="1200">
        <a:solidFill>
          <a:schemeClr val="tx1"/>
        </a:solidFill>
        <a:latin typeface="Times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i="1" kern="1200">
        <a:solidFill>
          <a:schemeClr val="tx1"/>
        </a:solidFill>
        <a:latin typeface="Times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i="1" kern="1200">
        <a:solidFill>
          <a:schemeClr val="tx1"/>
        </a:solidFill>
        <a:latin typeface="Times"/>
        <a:ea typeface="+mn-ea"/>
        <a:cs typeface="Arial" charset="0"/>
      </a:defRPr>
    </a:lvl5pPr>
    <a:lvl6pPr marL="2286000" algn="l" defTabSz="914400" rtl="0" eaLnBrk="1" latinLnBrk="0" hangingPunct="1">
      <a:defRPr sz="4000" i="1" kern="1200">
        <a:solidFill>
          <a:schemeClr val="tx1"/>
        </a:solidFill>
        <a:latin typeface="Times"/>
        <a:ea typeface="+mn-ea"/>
        <a:cs typeface="Arial" charset="0"/>
      </a:defRPr>
    </a:lvl6pPr>
    <a:lvl7pPr marL="2743200" algn="l" defTabSz="914400" rtl="0" eaLnBrk="1" latinLnBrk="0" hangingPunct="1">
      <a:defRPr sz="4000" i="1" kern="1200">
        <a:solidFill>
          <a:schemeClr val="tx1"/>
        </a:solidFill>
        <a:latin typeface="Times"/>
        <a:ea typeface="+mn-ea"/>
        <a:cs typeface="Arial" charset="0"/>
      </a:defRPr>
    </a:lvl7pPr>
    <a:lvl8pPr marL="3200400" algn="l" defTabSz="914400" rtl="0" eaLnBrk="1" latinLnBrk="0" hangingPunct="1">
      <a:defRPr sz="4000" i="1" kern="1200">
        <a:solidFill>
          <a:schemeClr val="tx1"/>
        </a:solidFill>
        <a:latin typeface="Times"/>
        <a:ea typeface="+mn-ea"/>
        <a:cs typeface="Arial" charset="0"/>
      </a:defRPr>
    </a:lvl8pPr>
    <a:lvl9pPr marL="3657600" algn="l" defTabSz="914400" rtl="0" eaLnBrk="1" latinLnBrk="0" hangingPunct="1">
      <a:defRPr sz="4000" i="1" kern="1200">
        <a:solidFill>
          <a:schemeClr val="tx1"/>
        </a:solidFill>
        <a:latin typeface="Times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EB"/>
    <a:srgbClr val="FFFFFF"/>
    <a:srgbClr val="FFFFCC"/>
    <a:srgbClr val="FFCC99"/>
    <a:srgbClr val="000000"/>
    <a:srgbClr val="21E9FF"/>
    <a:srgbClr val="FF284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890" autoAdjust="0"/>
    <p:restoredTop sz="65085" autoAdjust="0"/>
  </p:normalViewPr>
  <p:slideViewPr>
    <p:cSldViewPr>
      <p:cViewPr>
        <p:scale>
          <a:sx n="50" d="100"/>
          <a:sy n="50" d="100"/>
        </p:scale>
        <p:origin x="-1188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08" y="150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423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258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423" y="9431258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fld id="{C6767F2D-0021-45A9-A139-0B6F292132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994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423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316" y="4715629"/>
            <a:ext cx="4890457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58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423" y="9431258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fld id="{0E51F98A-E381-4A42-A585-B6D094AF5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742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E80F7-2C20-4C30-A083-F3EC7E6F56E9}" type="slidenum">
              <a:rPr lang="da-DK"/>
              <a:pPr/>
              <a:t>1</a:t>
            </a:fld>
            <a:endParaRPr lang="da-DK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720"/>
            <a:ext cx="4891088" cy="5542848"/>
          </a:xfrm>
          <a:noFill/>
          <a:ln/>
        </p:spPr>
        <p:txBody>
          <a:bodyPr/>
          <a:lstStyle/>
          <a:p>
            <a:pPr eaLnBrk="1" hangingPunct="1"/>
            <a:endParaRPr lang="en-US" sz="1000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54007-502E-474D-9E0A-C5DBD18A3A1D}" type="slidenum">
              <a:rPr lang="en-GB" smtClean="0">
                <a:latin typeface="Times"/>
                <a:cs typeface="Arial" charset="0"/>
              </a:rPr>
              <a:pPr/>
              <a:t>10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F61E9-0E51-45DC-98B9-3F58B4C4DA6C}" type="slidenum">
              <a:rPr lang="en-GB" smtClean="0">
                <a:latin typeface="Times"/>
                <a:cs typeface="Arial" charset="0"/>
              </a:rPr>
              <a:pPr/>
              <a:t>11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1EC7B2-6759-49A1-9F17-7F63CA161831}" type="slidenum">
              <a:rPr lang="en-GB" smtClean="0">
                <a:latin typeface="Times"/>
                <a:cs typeface="Arial" charset="0"/>
              </a:rPr>
              <a:pPr/>
              <a:t>12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5D16D-0F14-4D79-9748-E58A2F1E07D3}" type="slidenum">
              <a:rPr lang="en-GB" smtClean="0">
                <a:latin typeface="Times"/>
                <a:cs typeface="Arial" charset="0"/>
              </a:rPr>
              <a:pPr/>
              <a:t>13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23CEB-0AE7-4C6E-9454-6932F87F688F}" type="slidenum">
              <a:rPr lang="en-GB" smtClean="0">
                <a:latin typeface="Times"/>
                <a:cs typeface="Arial" charset="0"/>
              </a:rPr>
              <a:pPr/>
              <a:t>14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7AC63-B2D6-4DF9-A354-1ADFBBA9CDE4}" type="slidenum">
              <a:rPr lang="en-GB" smtClean="0">
                <a:latin typeface="Times"/>
                <a:cs typeface="Arial" charset="0"/>
              </a:rPr>
              <a:pPr/>
              <a:t>15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98DDE-1CC5-41C5-8D2F-5A3DD76D3647}" type="slidenum">
              <a:rPr lang="en-GB" smtClean="0">
                <a:latin typeface="Times"/>
                <a:cs typeface="Arial" charset="0"/>
              </a:rPr>
              <a:pPr/>
              <a:t>16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10B97-339E-4420-A345-11A33AC46BBC}" type="slidenum">
              <a:rPr lang="en-GB" smtClean="0">
                <a:latin typeface="Times"/>
                <a:cs typeface="Arial" charset="0"/>
              </a:rPr>
              <a:pPr/>
              <a:t>17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44431-3160-47F0-AA90-FE91E6D7B5B1}" type="slidenum">
              <a:rPr lang="en-GB" smtClean="0">
                <a:latin typeface="Times"/>
                <a:cs typeface="Arial" charset="0"/>
              </a:rPr>
              <a:pPr/>
              <a:t>18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B72FE-3DEF-4B7C-AE26-A151AE429436}" type="slidenum">
              <a:rPr lang="en-GB" smtClean="0">
                <a:latin typeface="Times"/>
                <a:cs typeface="Arial" charset="0"/>
              </a:rPr>
              <a:pPr/>
              <a:t>19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DAFDB-FC4E-4363-8D82-1EDC2F0D7B1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87C59-2000-404F-8F33-72B6E3BDEA58}" type="slidenum">
              <a:rPr lang="en-GB" smtClean="0">
                <a:latin typeface="Times"/>
                <a:cs typeface="Arial" charset="0"/>
              </a:rPr>
              <a:pPr/>
              <a:t>20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19A38-8237-44F9-B13C-993B3EF80DFB}" type="slidenum">
              <a:rPr lang="en-GB" smtClean="0">
                <a:latin typeface="Times"/>
                <a:cs typeface="Arial" charset="0"/>
              </a:rPr>
              <a:pPr/>
              <a:t>21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444E60-1FDF-4230-999E-69E1C18B4D6E}" type="slidenum">
              <a:rPr lang="en-GB" smtClean="0">
                <a:latin typeface="Times"/>
                <a:cs typeface="Arial" charset="0"/>
              </a:rPr>
              <a:pPr/>
              <a:t>22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4D178-11CB-4A0F-A7DB-564E32BAFD7A}" type="slidenum">
              <a:rPr lang="en-GB" smtClean="0">
                <a:latin typeface="Times"/>
                <a:cs typeface="Arial" charset="0"/>
              </a:rPr>
              <a:pPr/>
              <a:t>23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75205-98F0-4C2D-9468-A083F34028F9}" type="slidenum">
              <a:rPr lang="en-GB" smtClean="0">
                <a:latin typeface="Times"/>
                <a:cs typeface="Arial" charset="0"/>
              </a:rPr>
              <a:pPr/>
              <a:t>24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928A9-1960-46BD-B19D-5367559176AC}" type="slidenum">
              <a:rPr lang="en-GB" smtClean="0">
                <a:latin typeface="Times"/>
                <a:cs typeface="Arial" charset="0"/>
              </a:rPr>
              <a:pPr/>
              <a:t>25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pic>
        <p:nvPicPr>
          <p:cNvPr id="76804" name="Picture 4" descr="mycetoma_2_0402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65" y="3165981"/>
            <a:ext cx="1049735" cy="87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otes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 txBox="1">
            <a:spLocks noGrp="1" noChangeArrowheads="1"/>
          </p:cNvSpPr>
          <p:nvPr/>
        </p:nvSpPr>
        <p:spPr bwMode="auto">
          <a:xfrm>
            <a:off x="3778423" y="9431258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DF6BE25-84A6-4D1D-8719-15DC3D4B3E44}" type="slidenum">
              <a:rPr lang="en-GB" sz="1200" i="0"/>
              <a:pPr algn="r" eaLnBrk="0" hangingPunct="0"/>
              <a:t>26</a:t>
            </a:fld>
            <a:endParaRPr lang="en-GB" sz="1200" i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86729-2136-49AB-813A-455795EAE656}" type="slidenum">
              <a:rPr lang="en-GB" smtClean="0">
                <a:latin typeface="Times"/>
                <a:cs typeface="Arial" charset="0"/>
              </a:rPr>
              <a:pPr/>
              <a:t>27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7BD62-B056-49CF-A7EB-2B2A0B135E9B}" type="slidenum">
              <a:rPr lang="en-GB" smtClean="0">
                <a:latin typeface="Times"/>
                <a:cs typeface="Arial" charset="0"/>
              </a:rPr>
              <a:pPr/>
              <a:t>28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80F05-311A-49E5-9C9C-6F32F0CE6426}" type="slidenum">
              <a:rPr lang="en-GB" smtClean="0">
                <a:latin typeface="Times"/>
                <a:cs typeface="Arial" charset="0"/>
              </a:rPr>
              <a:pPr/>
              <a:t>29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265-667F-4868-B7CC-8F1579A4ABC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265-667F-4868-B7CC-8F1579A4ABC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AF867-CB0D-4A4B-9615-5CA10A2DB606}" type="slidenum">
              <a:rPr lang="en-GB" smtClean="0">
                <a:latin typeface="Times"/>
                <a:cs typeface="Arial" charset="0"/>
              </a:rPr>
              <a:pPr/>
              <a:t>31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10D5DA-B6E4-43EA-8D32-EFFB9F20FD59}" type="slidenum">
              <a:rPr lang="en-GB" smtClean="0">
                <a:latin typeface="Times"/>
                <a:cs typeface="Arial" charset="0"/>
              </a:rPr>
              <a:pPr/>
              <a:t>32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5025" y="771525"/>
            <a:ext cx="4999038" cy="3751263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08879-4B10-4F7B-BD2F-D338561129A4}" type="slidenum">
              <a:rPr lang="en-GB" smtClean="0">
                <a:latin typeface="Times"/>
                <a:cs typeface="Arial" charset="0"/>
              </a:rPr>
              <a:pPr/>
              <a:t>33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0" y="681038"/>
            <a:ext cx="5000625" cy="3751262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DD962-7A20-48FC-A121-2D03A85705F5}" type="slidenum">
              <a:rPr lang="en-GB" smtClean="0">
                <a:latin typeface="Times"/>
                <a:cs typeface="Arial" charset="0"/>
              </a:rPr>
              <a:pPr/>
              <a:t>34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5025" y="771525"/>
            <a:ext cx="4999038" cy="3751263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741E6-A953-4F35-B554-B5E83138C7B6}" type="slidenum">
              <a:rPr lang="en-GB" smtClean="0">
                <a:latin typeface="Times"/>
                <a:cs typeface="Arial" charset="0"/>
              </a:rPr>
              <a:pPr/>
              <a:t>35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61B74-9C5B-48D3-868F-8C2E615A011C}" type="slidenum">
              <a:rPr lang="en-GB" smtClean="0">
                <a:latin typeface="Times"/>
                <a:cs typeface="Arial" charset="0"/>
              </a:rPr>
              <a:pPr/>
              <a:t>36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5025" y="771525"/>
            <a:ext cx="4999038" cy="3751263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 txBox="1">
            <a:spLocks noGrp="1"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EB3311D-8526-4FCF-AD30-3B0816FD7B60}" type="slidenum">
              <a:rPr lang="en-GB" sz="1200">
                <a:latin typeface="Times New Roman" pitchFamily="18" charset="0"/>
              </a:rPr>
              <a:pPr algn="r" eaLnBrk="0" hangingPunct="0"/>
              <a:t>37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5025" y="771525"/>
            <a:ext cx="4999038" cy="3751263"/>
          </a:xfrm>
          <a:ln/>
        </p:spPr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C83F4-BAF2-4679-A9BC-9B9DEBA4D489}" type="slidenum">
              <a:rPr lang="en-GB" smtClean="0">
                <a:latin typeface="Times"/>
                <a:cs typeface="Arial" charset="0"/>
              </a:rPr>
              <a:pPr/>
              <a:t>38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5025" y="771525"/>
            <a:ext cx="4999038" cy="3751263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316" y="4744209"/>
            <a:ext cx="4890457" cy="441236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DA7E8-55BD-48A3-9A46-A11FDFBAF36E}" type="slidenum">
              <a:rPr lang="en-GB" smtClean="0">
                <a:latin typeface="Times"/>
                <a:cs typeface="Arial" charset="0"/>
              </a:rPr>
              <a:pPr/>
              <a:t>39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A8C96-662A-4D1B-8D08-9C7DE330DA73}" type="slidenum">
              <a:rPr lang="en-GB" smtClean="0">
                <a:latin typeface="Times"/>
                <a:cs typeface="Arial" charset="0"/>
              </a:rPr>
              <a:pPr/>
              <a:t>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8FBB0-EC0C-4CFC-B217-B469BA1C1C54}" type="slidenum">
              <a:rPr lang="en-GB" smtClean="0">
                <a:latin typeface="Times"/>
                <a:cs typeface="Arial" charset="0"/>
              </a:rPr>
              <a:pPr/>
              <a:t>40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1EF26-AA6A-48DB-81CF-A00919105BDD}" type="slidenum">
              <a:rPr lang="en-GB" smtClean="0">
                <a:latin typeface="Times"/>
                <a:cs typeface="Arial" charset="0"/>
              </a:rPr>
              <a:pPr/>
              <a:t>41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9B2AF7-8CFC-41B6-8E8F-91F74CE1D35A}" type="slidenum">
              <a:rPr lang="en-GB" smtClean="0">
                <a:latin typeface="Times"/>
                <a:cs typeface="Arial" charset="0"/>
              </a:rPr>
              <a:pPr/>
              <a:t>42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705FB-35A9-4853-A5E0-D67E7AE9728E}" type="slidenum">
              <a:rPr lang="en-GB" smtClean="0">
                <a:latin typeface="Times"/>
                <a:cs typeface="Arial" charset="0"/>
              </a:rPr>
              <a:pPr/>
              <a:t>43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9F048-6A57-4910-9D3D-E92E5DE4DADA}" type="slidenum">
              <a:rPr lang="en-GB" smtClean="0">
                <a:latin typeface="Times"/>
                <a:cs typeface="Arial" charset="0"/>
              </a:rPr>
              <a:pPr/>
              <a:t>44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898C7-3775-41DA-BFB6-99A25A9FD106}" type="slidenum">
              <a:rPr lang="en-GB" smtClean="0">
                <a:latin typeface="Times"/>
                <a:cs typeface="Arial" charset="0"/>
              </a:rPr>
              <a:pPr/>
              <a:t>45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550FDA-89B0-4788-B6DD-25BB6C5E05A3}" type="slidenum">
              <a:rPr lang="en-GB" smtClean="0">
                <a:latin typeface="Times"/>
                <a:cs typeface="Arial" charset="0"/>
              </a:rPr>
              <a:pPr/>
              <a:t>46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238188-4A8A-46D7-8236-8E2D12279B65}" type="slidenum">
              <a:rPr lang="en-GB" smtClean="0">
                <a:latin typeface="Times"/>
                <a:cs typeface="Arial" charset="0"/>
              </a:rPr>
              <a:pPr/>
              <a:t>47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AB98C-16F4-48A6-B506-6962F4FAACBA}" type="slidenum">
              <a:rPr lang="en-GB" smtClean="0">
                <a:latin typeface="Times"/>
                <a:cs typeface="Arial" charset="0"/>
              </a:rPr>
              <a:pPr/>
              <a:t>48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C2CFE-A688-43CF-9D9E-B4CE245705C6}" type="slidenum">
              <a:rPr lang="en-GB" smtClean="0">
                <a:latin typeface="Times"/>
                <a:cs typeface="Arial" charset="0"/>
              </a:rPr>
              <a:pPr/>
              <a:t>49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E3E38-5B54-40BB-8BE5-A4AEB789FF19}" type="slidenum">
              <a:rPr lang="en-GB" smtClean="0">
                <a:latin typeface="Times"/>
                <a:cs typeface="Arial" charset="0"/>
              </a:rPr>
              <a:pPr/>
              <a:t>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EE9C9-4E6B-460C-B84A-B883CB1722F1}" type="slidenum">
              <a:rPr lang="en-GB" smtClean="0">
                <a:latin typeface="Times"/>
                <a:cs typeface="Arial" charset="0"/>
              </a:rPr>
              <a:pPr/>
              <a:t>50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0ADA2-5AA8-45AC-94EA-6C1A3B6A0163}" type="slidenum">
              <a:rPr lang="en-GB" smtClean="0">
                <a:latin typeface="Times"/>
                <a:cs typeface="Arial" charset="0"/>
              </a:rPr>
              <a:pPr/>
              <a:t>51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95F2A-B2DD-4ABC-9D2C-B7CBBED334E3}" type="slidenum">
              <a:rPr lang="en-GB" smtClean="0">
                <a:latin typeface="Times"/>
                <a:cs typeface="Arial" charset="0"/>
              </a:rPr>
              <a:pPr/>
              <a:t>52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1D6F1-F1F0-4AFA-8D84-35B82125FA2C}" type="slidenum">
              <a:rPr lang="en-GB" smtClean="0">
                <a:latin typeface="Times"/>
                <a:cs typeface="Arial" charset="0"/>
              </a:rPr>
              <a:pPr/>
              <a:t>53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FEF88-1A5D-4C26-9331-4F50551FE9F4}" type="slidenum">
              <a:rPr lang="en-GB" smtClean="0">
                <a:latin typeface="Times"/>
                <a:cs typeface="Arial" charset="0"/>
              </a:rPr>
              <a:pPr/>
              <a:t>54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D528E-1203-49F0-8AE3-04A6B6096E21}" type="slidenum">
              <a:rPr lang="en-GB" smtClean="0">
                <a:latin typeface="Times"/>
                <a:cs typeface="Arial" charset="0"/>
              </a:rPr>
              <a:pPr/>
              <a:t>55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8BF11-F5E6-45ED-AECE-A1D11EA6EBF2}" type="slidenum">
              <a:rPr lang="en-GB" smtClean="0">
                <a:latin typeface="Times"/>
                <a:cs typeface="Arial" charset="0"/>
              </a:rPr>
              <a:pPr/>
              <a:t>56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90EA2-943A-4C99-AD31-93FFFF027A16}" type="slidenum">
              <a:rPr lang="en-GB" smtClean="0">
                <a:latin typeface="Times"/>
                <a:cs typeface="Arial" charset="0"/>
              </a:rPr>
              <a:pPr/>
              <a:t>57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7E6A7-AE3D-41E9-B42E-A3746161ADF6}" type="slidenum">
              <a:rPr lang="en-GB" smtClean="0">
                <a:latin typeface="Times"/>
                <a:cs typeface="Arial" charset="0"/>
              </a:rPr>
              <a:pPr/>
              <a:t>58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08BF1-5C69-4083-BA49-B4B3353C56A0}" type="slidenum">
              <a:rPr lang="en-GB" smtClean="0">
                <a:latin typeface="Times"/>
                <a:cs typeface="Arial" charset="0"/>
              </a:rPr>
              <a:pPr/>
              <a:t>59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48084-5CF3-4284-8B52-C842CAAD460A}" type="slidenum">
              <a:rPr lang="en-GB" smtClean="0">
                <a:latin typeface="Times"/>
                <a:cs typeface="Arial" charset="0"/>
              </a:rPr>
              <a:pPr/>
              <a:t>6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D2C8F-03B0-4BE0-8DB7-2EFA27D1D11F}" type="slidenum">
              <a:rPr lang="en-GB" smtClean="0">
                <a:latin typeface="Times"/>
                <a:cs typeface="Arial" charset="0"/>
              </a:rPr>
              <a:pPr/>
              <a:t>60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E00BB-0236-4B3F-9278-1F9D200BBAE2}" type="slidenum">
              <a:rPr lang="en-GB" smtClean="0">
                <a:latin typeface="Times"/>
                <a:cs typeface="Arial" charset="0"/>
              </a:rPr>
              <a:pPr/>
              <a:t>61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76E45C-CA56-4F7C-810D-C4FB2E1021E0}" type="slidenum">
              <a:rPr lang="en-GB" smtClean="0">
                <a:latin typeface="Times"/>
                <a:cs typeface="Arial" charset="0"/>
              </a:rPr>
              <a:pPr/>
              <a:t>62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5B790-2536-49F1-9DDA-DC692668F289}" type="slidenum">
              <a:rPr lang="en-GB" smtClean="0">
                <a:latin typeface="Times"/>
                <a:cs typeface="Arial" charset="0"/>
              </a:rPr>
              <a:pPr/>
              <a:t>63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21B24-75DA-4DE8-A9B2-DA5F9BCE8B64}" type="slidenum">
              <a:rPr lang="en-GB" smtClean="0">
                <a:latin typeface="Times"/>
                <a:cs typeface="Arial" charset="0"/>
              </a:rPr>
              <a:pPr/>
              <a:t>64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72DFE-3C72-4D68-B939-B22C07CB73CE}" type="slidenum">
              <a:rPr lang="en-GB" smtClean="0">
                <a:latin typeface="Times"/>
                <a:cs typeface="Arial" charset="0"/>
              </a:rPr>
              <a:pPr/>
              <a:t>65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5C7AB4-922E-427E-A7DB-72C77FBFA0D9}" type="slidenum">
              <a:rPr lang="en-GB" smtClean="0">
                <a:latin typeface="Times"/>
                <a:cs typeface="Arial" charset="0"/>
              </a:rPr>
              <a:pPr/>
              <a:t>66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FAEB48-5186-43F5-8421-BB8BEB670C2B}" type="slidenum">
              <a:rPr lang="en-GB" smtClean="0">
                <a:latin typeface="Times"/>
                <a:cs typeface="Arial" charset="0"/>
              </a:rPr>
              <a:pPr/>
              <a:t>67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A213F-FB5B-47BF-8409-2A60054B6A14}" type="slidenum">
              <a:rPr lang="en-GB" smtClean="0">
                <a:latin typeface="Times"/>
                <a:cs typeface="Arial" charset="0"/>
              </a:rPr>
              <a:pPr/>
              <a:t>68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50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D0209-F5A2-46C4-BA5A-DD8830A3B42C}" type="slidenum">
              <a:rPr lang="en-GB" smtClean="0">
                <a:latin typeface="Times"/>
                <a:cs typeface="Arial" charset="0"/>
              </a:rPr>
              <a:pPr/>
              <a:t>7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42950"/>
            <a:ext cx="4962525" cy="3722688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8E849E-1D94-4494-BA30-7E79688A41E8}" type="slidenum">
              <a:rPr lang="en-GB" smtClean="0">
                <a:latin typeface="Times"/>
                <a:cs typeface="Arial" charset="0"/>
              </a:rPr>
              <a:pPr/>
              <a:t>8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C9C44-B0D0-4E1B-B0D9-891906CCFB49}" type="slidenum">
              <a:rPr lang="en-GB" smtClean="0">
                <a:latin typeface="Times"/>
                <a:cs typeface="Arial" charset="0"/>
              </a:rPr>
              <a:pPr/>
              <a:t>9</a:t>
            </a:fld>
            <a:endParaRPr lang="en-GB" smtClean="0">
              <a:latin typeface="Times"/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CAB5A-6C0B-4E87-AA5F-16656599D3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2B3A-79E5-4988-9CCB-022AEE1592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DABC-0DBE-4586-8BC1-BF6D2296B7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4C2C5-1A0B-44E3-9C99-AC7FCC519D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C720E-78B8-4A6C-8527-977DE0B8AD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10E00-0E6F-4918-BBE3-1209B25381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42F59-C6B2-4203-9C41-6EA08BE18D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715CB-10AE-414F-A065-B7AA2C2D1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C5F77-CDBC-45DD-9160-E8246C6560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A947-805C-469C-8F6C-971926C566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63F6-81FD-4DF6-A4AB-F2419C560A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FA0EA-55C2-4330-B3C6-F87E7E7356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latin typeface="Times" pitchFamily="1" charset="0"/>
                <a:cs typeface="+mn-cs"/>
              </a:defRPr>
            </a:lvl1pPr>
          </a:lstStyle>
          <a:p>
            <a:pPr>
              <a:defRPr/>
            </a:pPr>
            <a:fld id="{DB6A0555-26FF-4A5C-AEC4-F7B3FAB4D2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204788" y="6265863"/>
            <a:ext cx="136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200" b="1" i="0">
                <a:solidFill>
                  <a:schemeClr val="accent2"/>
                </a:solidFill>
                <a:latin typeface="Arial" charset="0"/>
                <a:cs typeface="+mn-cs"/>
              </a:rPr>
              <a:t>Imperial College</a:t>
            </a:r>
          </a:p>
          <a:p>
            <a:pPr eaLnBrk="0" hangingPunct="0">
              <a:defRPr/>
            </a:pPr>
            <a:r>
              <a:rPr lang="en-GB" sz="1200" b="1" i="0">
                <a:solidFill>
                  <a:srgbClr val="66CCFF"/>
                </a:solidFill>
                <a:latin typeface="Arial" charset="0"/>
                <a:cs typeface="+mn-cs"/>
              </a:rPr>
              <a:t>London</a:t>
            </a:r>
            <a:endParaRPr lang="en-GB" sz="1200" b="1" i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defRPr sz="2800">
          <a:solidFill>
            <a:srgbClr val="FFFFFF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rgbClr val="FFFFFF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defRPr sz="2000">
          <a:solidFill>
            <a:srgbClr val="FFFFFF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defRPr sz="2000">
          <a:solidFill>
            <a:srgbClr val="FFFFFF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defRPr sz="2000">
          <a:solidFill>
            <a:srgbClr val="FFFFFF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defRPr sz="2000">
          <a:solidFill>
            <a:srgbClr val="FFFFFF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defRPr sz="2000">
          <a:solidFill>
            <a:srgbClr val="FFFFFF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ncbi.nlm.nih.gov/entrez/query.fcgi?cmd=Retrieve&amp;db=pubmed&amp;dopt=Abstract&amp;list_uids=15699849&amp;query_hl=3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ncbi.nlm.nih.gov/entrez/query.fcgi?cmd=Retrieve&amp;db=pubmed&amp;dopt=Abstract&amp;list_uids=15707814&amp;query_hl=3" TargetMode="External"/><Relationship Id="rId4" Type="http://schemas.openxmlformats.org/officeDocument/2006/relationships/hyperlink" Target="http://www.ncbi.nlm.nih.gov/entrez/query.fcgi?cmd=Retrieve&amp;db=pubmed&amp;dopt=Abstract&amp;list_uids=15657006&amp;query_hl=3" TargetMode="Externa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entrez/query.fcgi?cmd=Retrieve&amp;db=pubmed&amp;dopt=Abstract&amp;list_uids=15451228&amp;query_hl=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hyperlink" Target="http://images.google.co.uk/imgres?imgurl=http://www.doctorfungus.org/mycoses/images/piedraia_hortae_hair.jpg&amp;imgrefurl=http://www.doctorfungus.org/mycoses/human/other/piedra.htm&amp;h=407&amp;w=617&amp;sz=32&amp;hl=en&amp;start=1&amp;tbnid=yO0S-2M3XeTnxM:&amp;tbnh=90&amp;tbnw=136&amp;prev=/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.edu/cme/modules/2002/superficialfungal02/content/3-capitis.htm" TargetMode="External"/><Relationship Id="rId7" Type="http://schemas.openxmlformats.org/officeDocument/2006/relationships/hyperlink" Target="http://www.bu.edu/cme/modules/2002/superficialfungal02/content/8-unguium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.edu/cme/modules/2002/superficialfungal02/content/7-cruris.htm" TargetMode="External"/><Relationship Id="rId5" Type="http://schemas.openxmlformats.org/officeDocument/2006/relationships/hyperlink" Target="http://www.bu.edu/cme/modules/2002/superficialfungal02/content/6-corporis.htm" TargetMode="External"/><Relationship Id="rId4" Type="http://schemas.openxmlformats.org/officeDocument/2006/relationships/hyperlink" Target="http://www.bu.edu/cme/modules/2002/superficialfungal02/content/4-pedis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medicine.com/DERM/topic420.htm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hyperlink" Target="http://www.ncbi.nlm.nih.gov/entrez/query.fcgi?cmd=Retrieve&amp;db=PubMed&amp;list_uids=11260530&amp;dopt=Citatio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3/n12/full/nrg948_fs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colog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hyperlink" Target="http://jac.oxfordjournals.org/cgi/reprint/49/suppl_1/11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572" y="620688"/>
            <a:ext cx="7704856" cy="936104"/>
          </a:xfrm>
          <a:noFill/>
        </p:spPr>
        <p:txBody>
          <a:bodyPr/>
          <a:lstStyle/>
          <a:p>
            <a:pPr eaLnBrk="1" hangingPunct="1"/>
            <a:r>
              <a:rPr lang="en-GB" sz="6000" dirty="0" smtClean="0">
                <a:latin typeface="+mn-lt"/>
              </a:rPr>
              <a:t>Fungal infections</a:t>
            </a:r>
          </a:p>
        </p:txBody>
      </p:sp>
      <p:sp>
        <p:nvSpPr>
          <p:cNvPr id="1638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1844824"/>
            <a:ext cx="7543800" cy="648072"/>
          </a:xfrm>
        </p:spPr>
        <p:txBody>
          <a:bodyPr/>
          <a:lstStyle/>
          <a:p>
            <a:pPr marL="0" indent="0" eaLnBrk="1" hangingPunct="1"/>
            <a:r>
              <a:rPr lang="en-US" sz="3200" dirty="0" smtClean="0"/>
              <a:t>Dr Elaine </a:t>
            </a:r>
            <a:r>
              <a:rPr lang="en-US" sz="3200" dirty="0" err="1" smtClean="0"/>
              <a:t>Bignell</a:t>
            </a:r>
            <a:r>
              <a:rPr lang="en-US" sz="3200" dirty="0" smtClean="0"/>
              <a:t> </a:t>
            </a:r>
            <a:r>
              <a:rPr lang="en-US" sz="2800" dirty="0" smtClean="0"/>
              <a:t>(e.bignell@imperial.ac.uk)</a:t>
            </a:r>
          </a:p>
        </p:txBody>
      </p:sp>
      <p:sp>
        <p:nvSpPr>
          <p:cNvPr id="4" name="Rectangle 15"/>
          <p:cNvSpPr txBox="1">
            <a:spLocks noChangeArrowheads="1"/>
          </p:cNvSpPr>
          <p:nvPr/>
        </p:nvSpPr>
        <p:spPr bwMode="auto">
          <a:xfrm>
            <a:off x="827584" y="4869160"/>
            <a:ext cx="754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r>
              <a:rPr lang="en-US" sz="24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rPr>
              <a:t>Course code (MBBS) </a:t>
            </a:r>
            <a:r>
              <a:rPr lang="en-US" sz="2400" i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rPr>
              <a:t>: Microbiology 5</a:t>
            </a:r>
            <a:endParaRPr lang="en-US" sz="240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n-US" sz="2400" i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rPr>
              <a:t>Course code (BMS) </a:t>
            </a:r>
            <a:r>
              <a:rPr lang="en-US" sz="2400" i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rPr>
              <a:t>: IIP-L15</a:t>
            </a:r>
            <a:endParaRPr lang="en-US" sz="240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3008885"/>
            <a:ext cx="835292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sz="2800" i="0" dirty="0" smtClean="0">
                <a:solidFill>
                  <a:srgbClr val="33FFEB"/>
                </a:solidFill>
                <a:latin typeface="+mn-lt"/>
              </a:rPr>
              <a:t>Lecturer, Microbial Genetics and </a:t>
            </a:r>
            <a:r>
              <a:rPr lang="en-GB" sz="2800" i="0" dirty="0" err="1" smtClean="0">
                <a:solidFill>
                  <a:srgbClr val="33FFEB"/>
                </a:solidFill>
                <a:latin typeface="+mn-lt"/>
              </a:rPr>
              <a:t>Pathogenicity</a:t>
            </a:r>
            <a:endParaRPr lang="en-GB" sz="2800" i="0" dirty="0" smtClean="0">
              <a:solidFill>
                <a:srgbClr val="33FFEB"/>
              </a:solidFill>
              <a:latin typeface="+mn-lt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GB" sz="2800" i="0" dirty="0" smtClean="0">
                <a:solidFill>
                  <a:srgbClr val="33FFEB"/>
                </a:solidFill>
                <a:latin typeface="+mn-lt"/>
              </a:rPr>
              <a:t>Section of Microbiology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2441575" y="0"/>
            <a:ext cx="3716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 Map of Lecture</a:t>
            </a:r>
            <a:endParaRPr lang="en-GB" i="0"/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2700338" y="1052513"/>
            <a:ext cx="2665412" cy="5794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rgbClr val="000000"/>
                </a:solidFill>
                <a:latin typeface="Arial Unicode MS" pitchFamily="34" charset="-128"/>
              </a:rPr>
              <a:t>Fungal illness</a:t>
            </a:r>
          </a:p>
        </p:txBody>
      </p:sp>
      <p:sp>
        <p:nvSpPr>
          <p:cNvPr id="148486" name="Line 6"/>
          <p:cNvSpPr>
            <a:spLocks noChangeShapeType="1"/>
          </p:cNvSpPr>
          <p:nvPr/>
        </p:nvSpPr>
        <p:spPr bwMode="auto">
          <a:xfrm flipH="1">
            <a:off x="2627313" y="2203450"/>
            <a:ext cx="719137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8487" name="Line 7"/>
          <p:cNvSpPr>
            <a:spLocks noChangeShapeType="1"/>
          </p:cNvSpPr>
          <p:nvPr/>
        </p:nvSpPr>
        <p:spPr bwMode="auto">
          <a:xfrm rot="17290842" flipH="1">
            <a:off x="3995738" y="2205038"/>
            <a:ext cx="719137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8488" name="Line 8"/>
          <p:cNvSpPr>
            <a:spLocks noChangeShapeType="1"/>
          </p:cNvSpPr>
          <p:nvPr/>
        </p:nvSpPr>
        <p:spPr bwMode="auto">
          <a:xfrm>
            <a:off x="5362575" y="2203450"/>
            <a:ext cx="719138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1671638" y="2492375"/>
            <a:ext cx="1160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Allergies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3492500" y="2852738"/>
            <a:ext cx="184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Mycotoxicoses</a:t>
            </a: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6064250" y="2419350"/>
            <a:ext cx="1185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Mycoses</a:t>
            </a:r>
          </a:p>
        </p:txBody>
      </p:sp>
      <p:grpSp>
        <p:nvGrpSpPr>
          <p:cNvPr id="148509" name="Group 29"/>
          <p:cNvGrpSpPr>
            <a:grpSpLocks/>
          </p:cNvGrpSpPr>
          <p:nvPr/>
        </p:nvGrpSpPr>
        <p:grpSpPr bwMode="auto">
          <a:xfrm>
            <a:off x="6280150" y="2924175"/>
            <a:ext cx="1412875" cy="2014538"/>
            <a:chOff x="3956" y="1842"/>
            <a:chExt cx="890" cy="1269"/>
          </a:xfrm>
        </p:grpSpPr>
        <p:sp>
          <p:nvSpPr>
            <p:cNvPr id="30745" name="Line 12"/>
            <p:cNvSpPr>
              <a:spLocks noChangeShapeType="1"/>
            </p:cNvSpPr>
            <p:nvPr/>
          </p:nvSpPr>
          <p:spPr bwMode="auto">
            <a:xfrm rot="17358634" flipH="1">
              <a:off x="4014" y="1978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Text Box 13"/>
            <p:cNvSpPr txBox="1">
              <a:spLocks noChangeArrowheads="1"/>
            </p:cNvSpPr>
            <p:nvPr/>
          </p:nvSpPr>
          <p:spPr bwMode="auto">
            <a:xfrm>
              <a:off x="3956" y="2477"/>
              <a:ext cx="890" cy="634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Superficial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Cutaneous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Systemic</a:t>
              </a:r>
            </a:p>
          </p:txBody>
        </p:sp>
      </p:grpSp>
      <p:grpSp>
        <p:nvGrpSpPr>
          <p:cNvPr id="148508" name="Group 28"/>
          <p:cNvGrpSpPr>
            <a:grpSpLocks/>
          </p:cNvGrpSpPr>
          <p:nvPr/>
        </p:nvGrpSpPr>
        <p:grpSpPr bwMode="auto">
          <a:xfrm>
            <a:off x="3779838" y="3789363"/>
            <a:ext cx="2376487" cy="1368425"/>
            <a:chOff x="2381" y="2387"/>
            <a:chExt cx="1497" cy="862"/>
          </a:xfrm>
        </p:grpSpPr>
        <p:sp>
          <p:nvSpPr>
            <p:cNvPr id="30743" name="AutoShape 18"/>
            <p:cNvSpPr>
              <a:spLocks/>
            </p:cNvSpPr>
            <p:nvPr/>
          </p:nvSpPr>
          <p:spPr bwMode="auto">
            <a:xfrm>
              <a:off x="3742" y="2432"/>
              <a:ext cx="136" cy="817"/>
            </a:xfrm>
            <a:prstGeom prst="leftBrace">
              <a:avLst>
                <a:gd name="adj1" fmla="val 50061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744" name="Text Box 19"/>
            <p:cNvSpPr txBox="1">
              <a:spLocks noChangeArrowheads="1"/>
            </p:cNvSpPr>
            <p:nvPr/>
          </p:nvSpPr>
          <p:spPr bwMode="auto">
            <a:xfrm>
              <a:off x="2381" y="2387"/>
              <a:ext cx="128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>
                  <a:latin typeface="Arial Unicode MS" pitchFamily="34" charset="-128"/>
                </a:rPr>
                <a:t>Candida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infections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and 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virulence factors</a:t>
              </a:r>
            </a:p>
          </p:txBody>
        </p:sp>
      </p:grpSp>
      <p:grpSp>
        <p:nvGrpSpPr>
          <p:cNvPr id="148510" name="Group 30"/>
          <p:cNvGrpSpPr>
            <a:grpSpLocks/>
          </p:cNvGrpSpPr>
          <p:nvPr/>
        </p:nvGrpSpPr>
        <p:grpSpPr bwMode="auto">
          <a:xfrm>
            <a:off x="7308850" y="5084763"/>
            <a:ext cx="1695450" cy="1277937"/>
            <a:chOff x="4604" y="3203"/>
            <a:chExt cx="1068" cy="805"/>
          </a:xfrm>
        </p:grpSpPr>
        <p:sp>
          <p:nvSpPr>
            <p:cNvPr id="30741" name="Line 16"/>
            <p:cNvSpPr>
              <a:spLocks noChangeShapeType="1"/>
            </p:cNvSpPr>
            <p:nvPr/>
          </p:nvSpPr>
          <p:spPr bwMode="auto">
            <a:xfrm>
              <a:off x="4604" y="3203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2" name="Text Box 20"/>
            <p:cNvSpPr txBox="1">
              <a:spLocks noChangeArrowheads="1"/>
            </p:cNvSpPr>
            <p:nvPr/>
          </p:nvSpPr>
          <p:spPr bwMode="auto">
            <a:xfrm>
              <a:off x="4772" y="3566"/>
              <a:ext cx="90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>
                  <a:latin typeface="Arial Unicode MS" pitchFamily="34" charset="-128"/>
                </a:rPr>
                <a:t>Aspergillus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infection</a:t>
              </a:r>
            </a:p>
          </p:txBody>
        </p:sp>
      </p:grpSp>
      <p:grpSp>
        <p:nvGrpSpPr>
          <p:cNvPr id="148511" name="Group 31"/>
          <p:cNvGrpSpPr>
            <a:grpSpLocks/>
          </p:cNvGrpSpPr>
          <p:nvPr/>
        </p:nvGrpSpPr>
        <p:grpSpPr bwMode="auto">
          <a:xfrm>
            <a:off x="735013" y="4292600"/>
            <a:ext cx="2684462" cy="1006475"/>
            <a:chOff x="463" y="2704"/>
            <a:chExt cx="1691" cy="634"/>
          </a:xfrm>
        </p:grpSpPr>
        <p:sp>
          <p:nvSpPr>
            <p:cNvPr id="30739" name="Line 21"/>
            <p:cNvSpPr>
              <a:spLocks noChangeShapeType="1"/>
            </p:cNvSpPr>
            <p:nvPr/>
          </p:nvSpPr>
          <p:spPr bwMode="auto">
            <a:xfrm rot="1202809" flipH="1">
              <a:off x="1701" y="2750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0" name="Text Box 22"/>
            <p:cNvSpPr txBox="1">
              <a:spLocks noChangeArrowheads="1"/>
            </p:cNvSpPr>
            <p:nvPr/>
          </p:nvSpPr>
          <p:spPr bwMode="auto">
            <a:xfrm>
              <a:off x="463" y="2704"/>
              <a:ext cx="836" cy="634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Diagnosis</a:t>
              </a:r>
            </a:p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of fungal</a:t>
              </a:r>
            </a:p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 infections</a:t>
              </a:r>
            </a:p>
          </p:txBody>
        </p:sp>
      </p:grpSp>
      <p:grpSp>
        <p:nvGrpSpPr>
          <p:cNvPr id="148512" name="Group 32"/>
          <p:cNvGrpSpPr>
            <a:grpSpLocks/>
          </p:cNvGrpSpPr>
          <p:nvPr/>
        </p:nvGrpSpPr>
        <p:grpSpPr bwMode="auto">
          <a:xfrm>
            <a:off x="1476375" y="5516563"/>
            <a:ext cx="3094038" cy="469900"/>
            <a:chOff x="930" y="3475"/>
            <a:chExt cx="1949" cy="296"/>
          </a:xfrm>
        </p:grpSpPr>
        <p:sp>
          <p:nvSpPr>
            <p:cNvPr id="30737" name="Line 24"/>
            <p:cNvSpPr>
              <a:spLocks noChangeShapeType="1"/>
            </p:cNvSpPr>
            <p:nvPr/>
          </p:nvSpPr>
          <p:spPr bwMode="auto">
            <a:xfrm>
              <a:off x="930" y="3475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8" name="Text Box 25"/>
            <p:cNvSpPr txBox="1">
              <a:spLocks noChangeArrowheads="1"/>
            </p:cNvSpPr>
            <p:nvPr/>
          </p:nvSpPr>
          <p:spPr bwMode="auto">
            <a:xfrm>
              <a:off x="1474" y="3521"/>
              <a:ext cx="1405" cy="25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Antifungal therapy</a:t>
              </a:r>
            </a:p>
          </p:txBody>
        </p:sp>
      </p:grpSp>
      <p:grpSp>
        <p:nvGrpSpPr>
          <p:cNvPr id="148513" name="Group 33"/>
          <p:cNvGrpSpPr>
            <a:grpSpLocks/>
          </p:cNvGrpSpPr>
          <p:nvPr/>
        </p:nvGrpSpPr>
        <p:grpSpPr bwMode="auto">
          <a:xfrm>
            <a:off x="3276600" y="6165850"/>
            <a:ext cx="2244725" cy="468313"/>
            <a:chOff x="2064" y="3884"/>
            <a:chExt cx="1414" cy="295"/>
          </a:xfrm>
        </p:grpSpPr>
        <p:sp>
          <p:nvSpPr>
            <p:cNvPr id="30735" name="Line 26"/>
            <p:cNvSpPr>
              <a:spLocks noChangeShapeType="1"/>
            </p:cNvSpPr>
            <p:nvPr/>
          </p:nvSpPr>
          <p:spPr bwMode="auto">
            <a:xfrm>
              <a:off x="2064" y="3884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Text Box 27"/>
            <p:cNvSpPr txBox="1">
              <a:spLocks noChangeArrowheads="1"/>
            </p:cNvSpPr>
            <p:nvPr/>
          </p:nvSpPr>
          <p:spPr bwMode="auto">
            <a:xfrm>
              <a:off x="2562" y="3929"/>
              <a:ext cx="916" cy="25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Case study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 animBg="1"/>
      <p:bldP spid="148486" grpId="0" animBg="1"/>
      <p:bldP spid="148487" grpId="0" animBg="1"/>
      <p:bldP spid="148488" grpId="0" animBg="1"/>
      <p:bldP spid="148489" grpId="0"/>
      <p:bldP spid="148490" grpId="0"/>
      <p:bldP spid="1484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11329988" y="333375"/>
            <a:ext cx="1841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 eaLnBrk="0" hangingPunct="0"/>
            <a:endParaRPr lang="en-GB" sz="3600" i="0">
              <a:solidFill>
                <a:srgbClr val="FFFFFF"/>
              </a:solidFill>
              <a:latin typeface="Arial" charset="0"/>
            </a:endParaRPr>
          </a:p>
          <a:p>
            <a:pPr marL="457200" indent="-457200" algn="ctr" eaLnBrk="0" hangingPunct="0"/>
            <a:endParaRPr lang="en-GB" sz="3200" i="0">
              <a:latin typeface="Arial" charset="0"/>
            </a:endParaRPr>
          </a:p>
          <a:p>
            <a:pPr marL="457200" indent="-457200" algn="ctr" eaLnBrk="0" hangingPunct="0"/>
            <a:endParaRPr lang="en-GB" sz="3200" i="0">
              <a:latin typeface="Arial" charset="0"/>
            </a:endParaRPr>
          </a:p>
          <a:p>
            <a:pPr marL="457200" indent="-457200" algn="ctr" eaLnBrk="0" hangingPunct="0"/>
            <a:endParaRPr lang="en-GB" sz="3600" i="0">
              <a:latin typeface="Arial" charset="0"/>
            </a:endParaRPr>
          </a:p>
          <a:p>
            <a:pPr marL="457200" indent="-457200" algn="ctr" eaLnBrk="0" hangingPunct="0"/>
            <a:endParaRPr lang="en-GB" sz="3600" i="0">
              <a:latin typeface="Arial" charset="0"/>
            </a:endParaRP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42700" y="1916113"/>
            <a:ext cx="805701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0" dirty="0">
                <a:latin typeface="+mn-lt"/>
              </a:rPr>
              <a:t>Name, and distinguish between, the three major types of </a:t>
            </a:r>
          </a:p>
          <a:p>
            <a:pPr algn="ctr"/>
            <a:r>
              <a:rPr lang="en-US" sz="2400" i="0" dirty="0">
                <a:latin typeface="+mn-lt"/>
              </a:rPr>
              <a:t>human illness caused by fungi</a:t>
            </a:r>
          </a:p>
          <a:p>
            <a:pPr algn="ctr"/>
            <a:endParaRPr lang="en-US" sz="2400" i="0" dirty="0">
              <a:latin typeface="+mn-lt"/>
            </a:endParaRPr>
          </a:p>
          <a:p>
            <a:pPr algn="ctr"/>
            <a:r>
              <a:rPr lang="en-US" sz="2400" i="0" dirty="0" err="1">
                <a:latin typeface="+mn-lt"/>
              </a:rPr>
              <a:t>Summarise</a:t>
            </a:r>
            <a:r>
              <a:rPr lang="en-US" sz="2400" i="0" dirty="0">
                <a:latin typeface="+mn-lt"/>
              </a:rPr>
              <a:t> briefly the ecology and epidemiology </a:t>
            </a:r>
          </a:p>
          <a:p>
            <a:pPr algn="ctr"/>
            <a:r>
              <a:rPr lang="en-US" sz="2400" i="0" dirty="0">
                <a:latin typeface="+mn-lt"/>
              </a:rPr>
              <a:t>of infectious fungi</a:t>
            </a:r>
          </a:p>
          <a:p>
            <a:pPr algn="ctr"/>
            <a:endParaRPr lang="en-US" sz="2400" i="0" dirty="0">
              <a:latin typeface="+mn-lt"/>
            </a:endParaRPr>
          </a:p>
          <a:p>
            <a:pPr algn="ctr"/>
            <a:r>
              <a:rPr lang="en-US" sz="2400" i="0" dirty="0">
                <a:latin typeface="+mn-lt"/>
              </a:rPr>
              <a:t>Define the terms superficial mycoses and deep mycoses, </a:t>
            </a:r>
          </a:p>
          <a:p>
            <a:pPr algn="ctr"/>
            <a:r>
              <a:rPr lang="en-US" sz="2400" i="0" dirty="0">
                <a:latin typeface="+mn-lt"/>
              </a:rPr>
              <a:t>giving appropriate examples of each type of infection</a:t>
            </a:r>
          </a:p>
          <a:p>
            <a:pPr algn="ctr"/>
            <a:endParaRPr lang="en-US" sz="2400" i="0" dirty="0">
              <a:latin typeface="+mn-lt"/>
            </a:endParaRPr>
          </a:p>
          <a:p>
            <a:pPr algn="ctr"/>
            <a:r>
              <a:rPr lang="en-US" sz="2400" i="0" dirty="0">
                <a:latin typeface="+mn-lt"/>
              </a:rPr>
              <a:t>Describe briefly the main classes of antifungal agents</a:t>
            </a:r>
            <a:endParaRPr lang="en-GB" sz="2400" i="0" dirty="0">
              <a:latin typeface="+mn-lt"/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233613" y="333375"/>
            <a:ext cx="46751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 dirty="0">
                <a:solidFill>
                  <a:srgbClr val="FFFFFF"/>
                </a:solidFill>
                <a:latin typeface="+mn-lt"/>
              </a:rPr>
              <a:t>Learning Objectives</a:t>
            </a:r>
          </a:p>
          <a:p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Types of illness caused by fungi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60575"/>
            <a:ext cx="77724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4000" smtClean="0"/>
              <a:t>Allergies</a:t>
            </a:r>
          </a:p>
          <a:p>
            <a:pPr eaLnBrk="1" hangingPunct="1">
              <a:lnSpc>
                <a:spcPct val="80000"/>
              </a:lnSpc>
            </a:pPr>
            <a:endParaRPr lang="en-GB" sz="4000" smtClean="0"/>
          </a:p>
          <a:p>
            <a:pPr eaLnBrk="1" hangingPunct="1">
              <a:lnSpc>
                <a:spcPct val="80000"/>
              </a:lnSpc>
            </a:pPr>
            <a:r>
              <a:rPr lang="en-GB" sz="4000" smtClean="0"/>
              <a:t>Mycotoxicoses</a:t>
            </a:r>
          </a:p>
          <a:p>
            <a:pPr eaLnBrk="1" hangingPunct="1">
              <a:lnSpc>
                <a:spcPct val="80000"/>
              </a:lnSpc>
            </a:pPr>
            <a:endParaRPr lang="en-GB" sz="4000" smtClean="0"/>
          </a:p>
          <a:p>
            <a:pPr eaLnBrk="1" hangingPunct="1">
              <a:lnSpc>
                <a:spcPct val="80000"/>
              </a:lnSpc>
            </a:pPr>
            <a:r>
              <a:rPr lang="en-GB" sz="4000" smtClean="0"/>
              <a:t>Mycoses</a:t>
            </a:r>
          </a:p>
        </p:txBody>
      </p: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4416425" y="5622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45"/>
          <p:cNvGrpSpPr>
            <a:grpSpLocks/>
          </p:cNvGrpSpPr>
          <p:nvPr/>
        </p:nvGrpSpPr>
        <p:grpSpPr bwMode="auto">
          <a:xfrm>
            <a:off x="179388" y="1195388"/>
            <a:ext cx="4392612" cy="4467225"/>
            <a:chOff x="158" y="572"/>
            <a:chExt cx="2767" cy="2814"/>
          </a:xfrm>
        </p:grpSpPr>
        <p:pic>
          <p:nvPicPr>
            <p:cNvPr id="36875" name="Picture 31" descr="Rhizopus%20spores-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65" y="1525"/>
              <a:ext cx="1360" cy="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6" name="Picture 32" descr="Alternaria%20in%20air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5" y="572"/>
              <a:ext cx="1360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7" name="Picture 33" descr="Chaetomiu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2478"/>
              <a:ext cx="1360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8" name="Picture 34" descr="Cladosporium%20in%20air-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" y="576"/>
              <a:ext cx="1360" cy="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9" name="Picture 36" descr="Drechslera%20in%20air-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1525"/>
              <a:ext cx="1360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38" descr="Pithomyces%20cultur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65" y="2478"/>
              <a:ext cx="1360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6" name="Text Box 40"/>
          <p:cNvSpPr txBox="1">
            <a:spLocks noChangeArrowheads="1"/>
          </p:cNvSpPr>
          <p:nvPr/>
        </p:nvSpPr>
        <p:spPr bwMode="auto">
          <a:xfrm>
            <a:off x="644525" y="0"/>
            <a:ext cx="785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600" i="0">
                <a:latin typeface="Arial" charset="0"/>
              </a:rPr>
              <a:t>Fungal allergies: a worldwide problem</a:t>
            </a:r>
          </a:p>
        </p:txBody>
      </p:sp>
      <p:sp>
        <p:nvSpPr>
          <p:cNvPr id="10281" name="Text Box 41"/>
          <p:cNvSpPr txBox="1">
            <a:spLocks noChangeArrowheads="1"/>
          </p:cNvSpPr>
          <p:nvPr/>
        </p:nvSpPr>
        <p:spPr bwMode="auto">
          <a:xfrm>
            <a:off x="4572000" y="765175"/>
            <a:ext cx="7345363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i="0" dirty="0">
                <a:latin typeface="Arial" charset="0"/>
              </a:rPr>
              <a:t>Fungal spores are  among the</a:t>
            </a:r>
          </a:p>
          <a:p>
            <a:pPr>
              <a:spcBef>
                <a:spcPts val="0"/>
              </a:spcBef>
            </a:pPr>
            <a:r>
              <a:rPr lang="en-GB" sz="2000" i="0" dirty="0">
                <a:latin typeface="Arial" charset="0"/>
              </a:rPr>
              <a:t>most numerous and diversified</a:t>
            </a:r>
          </a:p>
          <a:p>
            <a:pPr>
              <a:spcBef>
                <a:spcPts val="0"/>
              </a:spcBef>
            </a:pPr>
            <a:r>
              <a:rPr lang="en-GB" sz="2000" i="0" dirty="0">
                <a:latin typeface="Arial" charset="0"/>
              </a:rPr>
              <a:t>airborne micro-organisms that</a:t>
            </a:r>
          </a:p>
          <a:p>
            <a:pPr>
              <a:spcBef>
                <a:spcPts val="0"/>
              </a:spcBef>
            </a:pPr>
            <a:r>
              <a:rPr lang="en-GB" sz="2000" i="0" dirty="0">
                <a:latin typeface="Arial" charset="0"/>
              </a:rPr>
              <a:t>we  breathe/contact</a:t>
            </a:r>
          </a:p>
          <a:p>
            <a:pPr>
              <a:spcBef>
                <a:spcPct val="30000"/>
              </a:spcBef>
            </a:pPr>
            <a:r>
              <a:rPr lang="en-GB" sz="2000" i="0" dirty="0">
                <a:latin typeface="Arial" charset="0"/>
              </a:rPr>
              <a:t> </a:t>
            </a:r>
          </a:p>
        </p:txBody>
      </p:sp>
      <p:sp>
        <p:nvSpPr>
          <p:cNvPr id="10288" name="Text Box 48"/>
          <p:cNvSpPr txBox="1">
            <a:spLocks noChangeArrowheads="1"/>
          </p:cNvSpPr>
          <p:nvPr/>
        </p:nvSpPr>
        <p:spPr bwMode="auto">
          <a:xfrm>
            <a:off x="4572000" y="2492375"/>
            <a:ext cx="41592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i="0" dirty="0">
                <a:latin typeface="Arial" charset="0"/>
              </a:rPr>
              <a:t>Inhalation of/contact with fungal spores may induce a wide range of allergic diseases: </a:t>
            </a:r>
          </a:p>
          <a:p>
            <a:pPr eaLnBrk="0" hangingPunct="0"/>
            <a:endParaRPr lang="en-GB" sz="2000" i="0" dirty="0">
              <a:latin typeface="Arial" charset="0"/>
            </a:endParaRPr>
          </a:p>
          <a:p>
            <a:pPr eaLnBrk="0" hangingPunct="0"/>
            <a:r>
              <a:rPr lang="en-GB" sz="2000" i="0" dirty="0">
                <a:solidFill>
                  <a:srgbClr val="FFFFFF"/>
                </a:solidFill>
                <a:latin typeface="Arial" charset="0"/>
              </a:rPr>
              <a:t>Rhinitis</a:t>
            </a:r>
          </a:p>
          <a:p>
            <a:pPr eaLnBrk="0" hangingPunct="0"/>
            <a:r>
              <a:rPr lang="en-GB" sz="2000" i="0" dirty="0">
                <a:solidFill>
                  <a:srgbClr val="FFFFFF"/>
                </a:solidFill>
                <a:latin typeface="Arial" charset="0"/>
              </a:rPr>
              <a:t>Dermatitis</a:t>
            </a:r>
          </a:p>
          <a:p>
            <a:pPr eaLnBrk="0" hangingPunct="0"/>
            <a:r>
              <a:rPr lang="en-GB" sz="2000" i="0" dirty="0">
                <a:solidFill>
                  <a:srgbClr val="FFFFFF"/>
                </a:solidFill>
                <a:latin typeface="Arial" charset="0"/>
              </a:rPr>
              <a:t>Asthma</a:t>
            </a:r>
          </a:p>
          <a:p>
            <a:pPr eaLnBrk="0" hangingPunct="0"/>
            <a:r>
              <a:rPr lang="en-GB" sz="2000" i="0" dirty="0">
                <a:solidFill>
                  <a:srgbClr val="FFFFFF"/>
                </a:solidFill>
                <a:latin typeface="Arial" charset="0"/>
              </a:rPr>
              <a:t>Allergic </a:t>
            </a:r>
            <a:r>
              <a:rPr lang="en-GB" sz="2000" i="0" dirty="0" err="1">
                <a:solidFill>
                  <a:srgbClr val="FFFFFF"/>
                </a:solidFill>
                <a:latin typeface="Arial" charset="0"/>
              </a:rPr>
              <a:t>broncho</a:t>
            </a:r>
            <a:r>
              <a:rPr lang="en-GB" sz="2000" i="0" dirty="0">
                <a:solidFill>
                  <a:srgbClr val="FFFFFF"/>
                </a:solidFill>
                <a:latin typeface="Arial" charset="0"/>
              </a:rPr>
              <a:t>-pulmonary </a:t>
            </a:r>
            <a:r>
              <a:rPr lang="en-GB" sz="2000" i="0" dirty="0" err="1">
                <a:solidFill>
                  <a:srgbClr val="FFFFFF"/>
                </a:solidFill>
                <a:latin typeface="Arial" charset="0"/>
              </a:rPr>
              <a:t>aspergillosis</a:t>
            </a:r>
            <a:r>
              <a:rPr lang="en-GB" sz="2000" i="0" dirty="0">
                <a:solidFill>
                  <a:srgbClr val="FFFFFF"/>
                </a:solidFill>
                <a:latin typeface="Arial" charset="0"/>
              </a:rPr>
              <a:t> (ABPA)</a:t>
            </a:r>
          </a:p>
          <a:p>
            <a:pPr eaLnBrk="0" hangingPunct="0"/>
            <a:endParaRPr lang="en-GB" sz="2000" i="0" dirty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r>
              <a:rPr lang="en-GB" sz="2000" i="0" dirty="0">
                <a:latin typeface="Arial" charset="0"/>
              </a:rPr>
              <a:t>Allergic responses differ by individual and by species</a:t>
            </a:r>
          </a:p>
        </p:txBody>
      </p:sp>
      <p:sp>
        <p:nvSpPr>
          <p:cNvPr id="36869" name="Text Box 49"/>
          <p:cNvSpPr txBox="1">
            <a:spLocks noChangeArrowheads="1"/>
          </p:cNvSpPr>
          <p:nvPr/>
        </p:nvSpPr>
        <p:spPr bwMode="auto">
          <a:xfrm>
            <a:off x="395288" y="2276475"/>
            <a:ext cx="120332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Arial" charset="0"/>
              </a:rPr>
              <a:t>Chladosporium</a:t>
            </a:r>
          </a:p>
        </p:txBody>
      </p:sp>
      <p:sp>
        <p:nvSpPr>
          <p:cNvPr id="36870" name="Text Box 50"/>
          <p:cNvSpPr txBox="1">
            <a:spLocks noChangeArrowheads="1"/>
          </p:cNvSpPr>
          <p:nvPr/>
        </p:nvSpPr>
        <p:spPr bwMode="auto">
          <a:xfrm>
            <a:off x="2627313" y="2276475"/>
            <a:ext cx="833437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Arial" charset="0"/>
              </a:rPr>
              <a:t>Alternaria</a:t>
            </a:r>
          </a:p>
        </p:txBody>
      </p:sp>
      <p:sp>
        <p:nvSpPr>
          <p:cNvPr id="36871" name="Text Box 51"/>
          <p:cNvSpPr txBox="1">
            <a:spLocks noChangeArrowheads="1"/>
          </p:cNvSpPr>
          <p:nvPr/>
        </p:nvSpPr>
        <p:spPr bwMode="auto">
          <a:xfrm>
            <a:off x="395288" y="3789363"/>
            <a:ext cx="927100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Arial" charset="0"/>
              </a:rPr>
              <a:t>Drechstern</a:t>
            </a:r>
          </a:p>
        </p:txBody>
      </p:sp>
      <p:sp>
        <p:nvSpPr>
          <p:cNvPr id="36872" name="Text Box 52"/>
          <p:cNvSpPr txBox="1">
            <a:spLocks noChangeArrowheads="1"/>
          </p:cNvSpPr>
          <p:nvPr/>
        </p:nvSpPr>
        <p:spPr bwMode="auto">
          <a:xfrm>
            <a:off x="2627313" y="3789363"/>
            <a:ext cx="8159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Arial" charset="0"/>
              </a:rPr>
              <a:t>Rhizopus</a:t>
            </a:r>
          </a:p>
        </p:txBody>
      </p:sp>
      <p:sp>
        <p:nvSpPr>
          <p:cNvPr id="36873" name="Text Box 53"/>
          <p:cNvSpPr txBox="1">
            <a:spLocks noChangeArrowheads="1"/>
          </p:cNvSpPr>
          <p:nvPr/>
        </p:nvSpPr>
        <p:spPr bwMode="auto">
          <a:xfrm>
            <a:off x="395288" y="5300663"/>
            <a:ext cx="1001712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Arial" charset="0"/>
              </a:rPr>
              <a:t>Chaetomiun</a:t>
            </a:r>
          </a:p>
        </p:txBody>
      </p:sp>
      <p:sp>
        <p:nvSpPr>
          <p:cNvPr id="36874" name="Text Box 54"/>
          <p:cNvSpPr txBox="1">
            <a:spLocks noChangeArrowheads="1"/>
          </p:cNvSpPr>
          <p:nvPr/>
        </p:nvSpPr>
        <p:spPr bwMode="auto">
          <a:xfrm>
            <a:off x="2627313" y="5300663"/>
            <a:ext cx="969962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Arial" charset="0"/>
              </a:rPr>
              <a:t>Pithomyces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/>
          <p:cNvSpPr txBox="1">
            <a:spLocks noChangeArrowheads="1"/>
          </p:cNvSpPr>
          <p:nvPr/>
        </p:nvSpPr>
        <p:spPr bwMode="auto">
          <a:xfrm>
            <a:off x="2897188" y="-3175"/>
            <a:ext cx="3346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Mycotoxicosis</a:t>
            </a:r>
          </a:p>
        </p:txBody>
      </p:sp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790575" y="692150"/>
            <a:ext cx="756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A toxic reaction caused by ingestion or inhalation of a mycotoxin</a:t>
            </a:r>
          </a:p>
        </p:txBody>
      </p:sp>
      <p:sp>
        <p:nvSpPr>
          <p:cNvPr id="40963" name="Rectangle 7">
            <a:hlinkClick r:id="rId3"/>
          </p:cNvPr>
          <p:cNvSpPr>
            <a:spLocks noChangeArrowheads="1"/>
          </p:cNvSpPr>
          <p:nvPr/>
        </p:nvSpPr>
        <p:spPr bwMode="auto">
          <a:xfrm>
            <a:off x="1116013" y="6127750"/>
            <a:ext cx="114490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 b="1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Berger and Guss (2005) Mycotoxins revisited: </a:t>
            </a:r>
          </a:p>
          <a:p>
            <a:pPr eaLnBrk="0" hangingPunct="0"/>
            <a:r>
              <a:rPr lang="en-GB" sz="1400" b="1" i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Part I. J Emerg Med.  28:53-62.</a:t>
            </a:r>
            <a:r>
              <a:rPr lang="en-GB" sz="14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 </a:t>
            </a:r>
            <a:endParaRPr lang="en-GB" sz="1400" i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GB" sz="14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Part II J Emerg Med. 2005 Feb;28(2):175-83. </a:t>
            </a:r>
            <a:endParaRPr lang="en-GB" sz="1400" i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64" name="Picture 14" descr="death c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168525"/>
            <a:ext cx="20066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6588125" y="3078163"/>
            <a:ext cx="232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" charset="0"/>
              </a:rPr>
              <a:t>28,018  since 1951</a:t>
            </a:r>
          </a:p>
          <a:p>
            <a:pPr eaLnBrk="0" hangingPunct="0"/>
            <a:endParaRPr lang="en-GB" sz="2000" i="0">
              <a:latin typeface="Arial" charset="0"/>
            </a:endParaRPr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452438" y="4437063"/>
            <a:ext cx="82391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 u="sng">
                <a:solidFill>
                  <a:srgbClr val="FFFFFF"/>
                </a:solidFill>
                <a:latin typeface="Arial" charset="0"/>
              </a:rPr>
              <a:t>Symptoms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Breathing problems, dizziness, severe vomiting, diahorrea, dehydration,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Hepatic and renal failure 6 days later</a:t>
            </a:r>
          </a:p>
          <a:p>
            <a:pPr eaLnBrk="0" hangingPunct="0"/>
            <a:r>
              <a:rPr lang="en-GB" sz="2000" i="0" u="sng">
                <a:solidFill>
                  <a:srgbClr val="FFFFFF"/>
                </a:solidFill>
                <a:latin typeface="Arial" charset="0"/>
              </a:rPr>
              <a:t>Therapy: 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Gastric lavage and charcoal, liver transplant</a:t>
            </a:r>
          </a:p>
        </p:txBody>
      </p:sp>
      <p:grpSp>
        <p:nvGrpSpPr>
          <p:cNvPr id="114710" name="Group 22"/>
          <p:cNvGrpSpPr>
            <a:grpSpLocks/>
          </p:cNvGrpSpPr>
          <p:nvPr/>
        </p:nvGrpSpPr>
        <p:grpSpPr bwMode="auto">
          <a:xfrm>
            <a:off x="6156325" y="5589588"/>
            <a:ext cx="2530475" cy="1052512"/>
            <a:chOff x="3878" y="3521"/>
            <a:chExt cx="1594" cy="663"/>
          </a:xfrm>
        </p:grpSpPr>
        <p:pic>
          <p:nvPicPr>
            <p:cNvPr id="40971" name="Picture 16" descr="dang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30" y="3521"/>
              <a:ext cx="642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2" name="Picture 19" descr="dangerpoiso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78" y="3521"/>
              <a:ext cx="906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8" name="Picture 20" descr="vliegenzwa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875" y="2185988"/>
            <a:ext cx="196532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21"/>
          <p:cNvSpPr txBox="1">
            <a:spLocks noChangeArrowheads="1"/>
          </p:cNvSpPr>
          <p:nvPr/>
        </p:nvSpPr>
        <p:spPr bwMode="auto">
          <a:xfrm>
            <a:off x="877888" y="1196975"/>
            <a:ext cx="7388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0">
                <a:latin typeface="Arial" charset="0"/>
              </a:rPr>
              <a:t>Mycotoxins are secondary metabolites of moulds that exert toxic</a:t>
            </a:r>
          </a:p>
          <a:p>
            <a:pPr algn="ctr" eaLnBrk="0" hangingPunct="0"/>
            <a:r>
              <a:rPr lang="en-GB" sz="2000" i="0">
                <a:latin typeface="Arial" charset="0"/>
              </a:rPr>
              <a:t>effects on animals and humans</a:t>
            </a:r>
          </a:p>
        </p:txBody>
      </p:sp>
      <p:sp>
        <p:nvSpPr>
          <p:cNvPr id="40970" name="Text Box 23"/>
          <p:cNvSpPr txBox="1">
            <a:spLocks noChangeArrowheads="1"/>
          </p:cNvSpPr>
          <p:nvPr/>
        </p:nvSpPr>
        <p:spPr bwMode="auto">
          <a:xfrm>
            <a:off x="2627313" y="4268788"/>
            <a:ext cx="846137" cy="214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800">
                <a:solidFill>
                  <a:srgbClr val="000000"/>
                </a:solidFill>
              </a:rPr>
              <a:t>Amanita</a:t>
            </a:r>
            <a:r>
              <a:rPr lang="en-GB" sz="800" i="0">
                <a:solidFill>
                  <a:srgbClr val="000000"/>
                </a:solidFill>
              </a:rPr>
              <a:t>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2511425" y="0"/>
            <a:ext cx="357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Map of Lecture</a:t>
            </a:r>
            <a:endParaRPr lang="en-GB" i="0"/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2700338" y="1052513"/>
            <a:ext cx="2665412" cy="5794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rgbClr val="000000"/>
                </a:solidFill>
                <a:latin typeface="Arial Unicode MS" pitchFamily="34" charset="-128"/>
              </a:rPr>
              <a:t>Fungal illness</a:t>
            </a:r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 flipH="1">
            <a:off x="2627313" y="2203450"/>
            <a:ext cx="719137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 rot="17290842" flipH="1">
            <a:off x="3995738" y="2205038"/>
            <a:ext cx="719137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Line 6"/>
          <p:cNvSpPr>
            <a:spLocks noChangeShapeType="1"/>
          </p:cNvSpPr>
          <p:nvPr/>
        </p:nvSpPr>
        <p:spPr bwMode="auto">
          <a:xfrm>
            <a:off x="5362575" y="2203450"/>
            <a:ext cx="719138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1671638" y="2492375"/>
            <a:ext cx="1160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Allergies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3492500" y="2852738"/>
            <a:ext cx="184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Mycotoxicoses</a:t>
            </a:r>
          </a:p>
        </p:txBody>
      </p:sp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6064250" y="2419350"/>
            <a:ext cx="1185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Mycoses</a:t>
            </a:r>
          </a:p>
        </p:txBody>
      </p:sp>
      <p:grpSp>
        <p:nvGrpSpPr>
          <p:cNvPr id="45065" name="Group 10"/>
          <p:cNvGrpSpPr>
            <a:grpSpLocks/>
          </p:cNvGrpSpPr>
          <p:nvPr/>
        </p:nvGrpSpPr>
        <p:grpSpPr bwMode="auto">
          <a:xfrm>
            <a:off x="6280150" y="2924175"/>
            <a:ext cx="1412875" cy="2014538"/>
            <a:chOff x="3956" y="1842"/>
            <a:chExt cx="890" cy="1269"/>
          </a:xfrm>
        </p:grpSpPr>
        <p:sp>
          <p:nvSpPr>
            <p:cNvPr id="45066" name="Line 11"/>
            <p:cNvSpPr>
              <a:spLocks noChangeShapeType="1"/>
            </p:cNvSpPr>
            <p:nvPr/>
          </p:nvSpPr>
          <p:spPr bwMode="auto">
            <a:xfrm rot="17358634" flipH="1">
              <a:off x="4014" y="1978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7" name="Text Box 12"/>
            <p:cNvSpPr txBox="1">
              <a:spLocks noChangeArrowheads="1"/>
            </p:cNvSpPr>
            <p:nvPr/>
          </p:nvSpPr>
          <p:spPr bwMode="auto">
            <a:xfrm>
              <a:off x="3956" y="2477"/>
              <a:ext cx="890" cy="634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Superficial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Cutaneous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Systemic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5"/>
          <p:cNvSpPr txBox="1">
            <a:spLocks noChangeArrowheads="1"/>
          </p:cNvSpPr>
          <p:nvPr/>
        </p:nvSpPr>
        <p:spPr bwMode="auto">
          <a:xfrm>
            <a:off x="3708400" y="0"/>
            <a:ext cx="2189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latin typeface="Arial" charset="0"/>
              </a:rPr>
              <a:t>Mycoses</a:t>
            </a:r>
          </a:p>
        </p:txBody>
      </p:sp>
      <p:pic>
        <p:nvPicPr>
          <p:cNvPr id="47106" name="Picture 6" descr="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060575"/>
            <a:ext cx="324008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1763713" y="833438"/>
            <a:ext cx="6078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0">
                <a:latin typeface="Arial" charset="0"/>
              </a:rPr>
              <a:t>Mycoses are classified by the level of tissue affected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0" y="2060575"/>
            <a:ext cx="18081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" charset="0"/>
              </a:rPr>
              <a:t>Superficial</a:t>
            </a:r>
          </a:p>
          <a:p>
            <a:pPr eaLnBrk="0" hangingPunct="0"/>
            <a:endParaRPr lang="en-GB" sz="2000" i="0">
              <a:latin typeface="Arial" charset="0"/>
            </a:endParaRPr>
          </a:p>
          <a:p>
            <a:pPr eaLnBrk="0" hangingPunct="0"/>
            <a:r>
              <a:rPr lang="en-GB" sz="2000" i="0">
                <a:latin typeface="Arial" charset="0"/>
              </a:rPr>
              <a:t>Cutaneous</a:t>
            </a:r>
          </a:p>
          <a:p>
            <a:pPr eaLnBrk="0" hangingPunct="0"/>
            <a:endParaRPr lang="en-GB" sz="2000" i="0">
              <a:latin typeface="Arial" charset="0"/>
            </a:endParaRPr>
          </a:p>
          <a:p>
            <a:pPr eaLnBrk="0" hangingPunct="0"/>
            <a:r>
              <a:rPr lang="en-GB" sz="2000" i="0">
                <a:latin typeface="Arial" charset="0"/>
              </a:rPr>
              <a:t>Subcutaneous</a:t>
            </a:r>
          </a:p>
          <a:p>
            <a:pPr eaLnBrk="0" hangingPunct="0"/>
            <a:endParaRPr lang="en-GB" sz="2000" i="0">
              <a:latin typeface="Arial" charset="0"/>
            </a:endParaRPr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1547813" y="2205038"/>
            <a:ext cx="1511300" cy="28733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1403350" y="2565400"/>
            <a:ext cx="1511300" cy="2873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1835150" y="3573463"/>
            <a:ext cx="1511300" cy="28733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7112" name="Picture 15" descr="myco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060575"/>
            <a:ext cx="33432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5416550" y="1550988"/>
            <a:ext cx="2017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" charset="0"/>
              </a:rPr>
              <a:t>Systemic (deep)</a:t>
            </a:r>
          </a:p>
          <a:p>
            <a:pPr eaLnBrk="0" hangingPunct="0"/>
            <a:endParaRPr lang="en-GB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/>
          <p:cNvSpPr txBox="1">
            <a:spLocks noChangeArrowheads="1"/>
          </p:cNvSpPr>
          <p:nvPr/>
        </p:nvSpPr>
        <p:spPr bwMode="auto">
          <a:xfrm>
            <a:off x="2124075" y="0"/>
            <a:ext cx="4702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Superficial Mycoses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619250" y="1196975"/>
            <a:ext cx="56673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Superficial cosmetic fungal infections</a:t>
            </a:r>
          </a:p>
          <a:p>
            <a:pPr algn="ctr"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of the skin or hair shaft</a:t>
            </a:r>
          </a:p>
          <a:p>
            <a:pPr algn="ctr" eaLnBrk="0" hangingPunct="0"/>
            <a:endParaRPr lang="en-GB" sz="2400" b="1" i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lang="en-GB" sz="2400" b="1" i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No living tissue is invaded and there</a:t>
            </a:r>
          </a:p>
          <a:p>
            <a:pPr algn="ctr"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is no cellular response from the host</a:t>
            </a:r>
          </a:p>
          <a:p>
            <a:pPr algn="ctr" eaLnBrk="0" hangingPunct="0"/>
            <a:endParaRPr lang="en-GB" sz="2400" b="1">
              <a:solidFill>
                <a:srgbClr val="FFFFFF"/>
              </a:solidFill>
            </a:endParaRPr>
          </a:p>
        </p:txBody>
      </p:sp>
      <p:sp>
        <p:nvSpPr>
          <p:cNvPr id="49155" name="Text Box 16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79613" y="6003925"/>
            <a:ext cx="46958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i="0">
                <a:latin typeface="Arial" charset="0"/>
              </a:rPr>
              <a:t>Schwarze (2004) Superficial fungal infections Lancet. 364:1173-82</a:t>
            </a:r>
            <a:r>
              <a:rPr lang="en-GB" sz="1200"/>
              <a:t> </a:t>
            </a:r>
            <a:br>
              <a:rPr lang="en-GB" sz="1200"/>
            </a:br>
            <a:r>
              <a:rPr lang="en-GB" sz="1200"/>
              <a:t/>
            </a:r>
            <a:br>
              <a:rPr lang="en-GB" sz="1200"/>
            </a:br>
            <a:endParaRPr lang="en-GB" sz="1200"/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1331913" y="3860800"/>
            <a:ext cx="6230937" cy="1920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i="0" u="sng">
                <a:solidFill>
                  <a:srgbClr val="000000"/>
                </a:solidFill>
                <a:latin typeface="Arial" charset="0"/>
              </a:rPr>
              <a:t>INFECTION </a:t>
            </a:r>
            <a:r>
              <a:rPr lang="en-GB" sz="2000" b="1" i="0">
                <a:solidFill>
                  <a:srgbClr val="000000"/>
                </a:solidFill>
                <a:latin typeface="Arial" charset="0"/>
              </a:rPr>
              <a:t>              </a:t>
            </a:r>
            <a:r>
              <a:rPr lang="en-GB" sz="2000" b="1" i="0" u="sng">
                <a:solidFill>
                  <a:srgbClr val="000000"/>
                </a:solidFill>
                <a:latin typeface="Arial" charset="0"/>
              </a:rPr>
              <a:t>CAUSATIVE ORGANISM</a:t>
            </a:r>
          </a:p>
          <a:p>
            <a:pPr eaLnBrk="0" hangingPunct="0"/>
            <a:endParaRPr lang="en-GB" sz="2000" b="1" i="0" u="sng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000000"/>
                </a:solidFill>
                <a:latin typeface="Arial" charset="0"/>
              </a:rPr>
              <a:t>Black piedra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            (Piedraia hortae)</a:t>
            </a:r>
          </a:p>
          <a:p>
            <a:pPr eaLnBrk="0" hangingPunct="0"/>
            <a:r>
              <a:rPr lang="en-GB" sz="2000" i="0">
                <a:solidFill>
                  <a:srgbClr val="000000"/>
                </a:solidFill>
                <a:latin typeface="Arial" charset="0"/>
              </a:rPr>
              <a:t>White piedra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            (Trichosporon beigelii)</a:t>
            </a:r>
          </a:p>
          <a:p>
            <a:pPr eaLnBrk="0" hangingPunct="0"/>
            <a:r>
              <a:rPr lang="en-GB" sz="2000" i="0">
                <a:solidFill>
                  <a:srgbClr val="000000"/>
                </a:solidFill>
                <a:latin typeface="Arial" charset="0"/>
              </a:rPr>
              <a:t>Pityriasis versicolor 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 (Malassezia furfur)</a:t>
            </a:r>
          </a:p>
          <a:p>
            <a:pPr eaLnBrk="0" hangingPunct="0"/>
            <a:r>
              <a:rPr lang="en-GB" sz="2000" i="0">
                <a:solidFill>
                  <a:srgbClr val="000000"/>
                </a:solidFill>
                <a:latin typeface="Arial" charset="0"/>
              </a:rPr>
              <a:t>Tinea nigra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               (Phaeoannellomyces werneckii)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black_piedra_1_0412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808038" y="6018213"/>
            <a:ext cx="17272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u="sng">
                <a:solidFill>
                  <a:srgbClr val="000000"/>
                </a:solidFill>
              </a:rPr>
              <a:t>Pedraia hortae</a:t>
            </a:r>
          </a:p>
        </p:txBody>
      </p:sp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2987675" y="404813"/>
            <a:ext cx="2463800" cy="5794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rgbClr val="FFFFFF"/>
                </a:solidFill>
                <a:latin typeface="Arial" charset="0"/>
              </a:rPr>
              <a:t>Black Piedra</a:t>
            </a:r>
          </a:p>
        </p:txBody>
      </p:sp>
      <p:sp>
        <p:nvSpPr>
          <p:cNvPr id="51204" name="Rectangle 7">
            <a:hlinkClick r:id="rId4"/>
          </p:cNvPr>
          <p:cNvSpPr>
            <a:spLocks noChangeArrowheads="1"/>
          </p:cNvSpPr>
          <p:nvPr/>
        </p:nvSpPr>
        <p:spPr bwMode="auto">
          <a:xfrm>
            <a:off x="3995738" y="6500813"/>
            <a:ext cx="1571625" cy="244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>
                <a:solidFill>
                  <a:srgbClr val="000000"/>
                </a:solidFill>
              </a:rPr>
              <a:t>http://images.google.co.uk/</a:t>
            </a:r>
          </a:p>
        </p:txBody>
      </p:sp>
      <p:pic>
        <p:nvPicPr>
          <p:cNvPr id="152584" name="Picture 8" descr="piedraia_hortae_h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3538" y="1490663"/>
            <a:ext cx="58769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ve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-387350"/>
            <a:ext cx="9720263" cy="871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 Box 6"/>
          <p:cNvSpPr txBox="1">
            <a:spLocks noChangeArrowheads="1"/>
          </p:cNvSpPr>
          <p:nvPr/>
        </p:nvSpPr>
        <p:spPr bwMode="auto">
          <a:xfrm>
            <a:off x="2484438" y="-3175"/>
            <a:ext cx="4532312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rgbClr val="FFFFFF"/>
                </a:solidFill>
                <a:latin typeface="Arial" charset="0"/>
              </a:rPr>
              <a:t>Pityriasis versicolor</a:t>
            </a:r>
          </a:p>
        </p:txBody>
      </p: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10888663" y="8221663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1258888" y="6021388"/>
            <a:ext cx="1978025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solidFill>
                  <a:srgbClr val="000000"/>
                </a:solidFill>
              </a:rPr>
              <a:t>Malassezia furfur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mospheric mould spo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6943" y="1276350"/>
            <a:ext cx="2866326" cy="3994588"/>
          </a:xfrm>
          <a:prstGeom prst="rect">
            <a:avLst/>
          </a:prstGeom>
        </p:spPr>
      </p:pic>
      <p:pic>
        <p:nvPicPr>
          <p:cNvPr id="8" name="Picture 7" descr="pouchets aerosco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8779" y="1290280"/>
            <a:ext cx="4033219" cy="3949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784" y="5288340"/>
            <a:ext cx="7844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>
                <a:latin typeface="Calibri" pitchFamily="34" charset="0"/>
                <a:cs typeface="Calibri" pitchFamily="34" charset="0"/>
              </a:rPr>
              <a:t>“The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molds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form a part of the class of parasites which are ready to take possession of our organism whenever it presents a vulnerable point or a point of weak resisting power”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789" y="188640"/>
            <a:ext cx="8542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Popular Science Monthly Volume 23  (1883) </a:t>
            </a:r>
            <a:br>
              <a:rPr lang="en-GB" sz="2800" b="1" dirty="0" smtClean="0">
                <a:latin typeface="Calibri" pitchFamily="34" charset="0"/>
                <a:cs typeface="Calibri" pitchFamily="34" charset="0"/>
              </a:rPr>
            </a:b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Microscopic Life in the Air</a:t>
            </a:r>
          </a:p>
          <a:p>
            <a:pPr algn="ctr"/>
            <a:endParaRPr lang="en-GB" sz="28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/>
          <p:cNvSpPr txBox="1">
            <a:spLocks noChangeArrowheads="1"/>
          </p:cNvSpPr>
          <p:nvPr/>
        </p:nvSpPr>
        <p:spPr bwMode="auto">
          <a:xfrm>
            <a:off x="2195513" y="0"/>
            <a:ext cx="4787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Cutaneous mycoses</a:t>
            </a:r>
          </a:p>
        </p:txBody>
      </p:sp>
      <p:sp>
        <p:nvSpPr>
          <p:cNvPr id="59394" name="Text Box 6"/>
          <p:cNvSpPr txBox="1">
            <a:spLocks noChangeArrowheads="1"/>
          </p:cNvSpPr>
          <p:nvPr/>
        </p:nvSpPr>
        <p:spPr bwMode="auto">
          <a:xfrm>
            <a:off x="684213" y="908050"/>
            <a:ext cx="8208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400" i="0">
                <a:latin typeface="Arial" charset="0"/>
              </a:rPr>
              <a:t>Dermatophytes, or keratinophilic fungi.</a:t>
            </a:r>
          </a:p>
          <a:p>
            <a:pPr algn="ctr" eaLnBrk="0" hangingPunct="0"/>
            <a:endParaRPr lang="en-GB" sz="2400" i="0">
              <a:latin typeface="Arial" charset="0"/>
            </a:endParaRPr>
          </a:p>
          <a:p>
            <a:pPr algn="ctr" eaLnBrk="0" hangingPunct="0"/>
            <a:r>
              <a:rPr lang="en-GB" sz="2400" i="0">
                <a:latin typeface="Arial" charset="0"/>
              </a:rPr>
              <a:t>Produce extracellular enzymes (keratinases) which are capable of hydrolyzing keratin.</a:t>
            </a:r>
            <a:br>
              <a:rPr lang="en-GB" sz="2400" i="0">
                <a:latin typeface="Arial" charset="0"/>
              </a:rPr>
            </a:br>
            <a:endParaRPr lang="en-GB" sz="2400" i="0">
              <a:latin typeface="Arial" charset="0"/>
            </a:endParaRPr>
          </a:p>
          <a:p>
            <a:pPr algn="ctr" eaLnBrk="0" hangingPunct="0"/>
            <a:r>
              <a:rPr lang="en-GB" sz="2400" i="0">
                <a:solidFill>
                  <a:srgbClr val="FFFFFF"/>
                </a:solidFill>
                <a:latin typeface="Arial" charset="0"/>
              </a:rPr>
              <a:t>Inflammation is caused by host response to metabolic</a:t>
            </a:r>
          </a:p>
          <a:p>
            <a:pPr algn="ctr" eaLnBrk="0" hangingPunct="0"/>
            <a:r>
              <a:rPr lang="en-GB" sz="2400" i="0">
                <a:solidFill>
                  <a:srgbClr val="FFFFFF"/>
                </a:solidFill>
                <a:latin typeface="Arial" charset="0"/>
              </a:rPr>
              <a:t>by-products</a:t>
            </a:r>
          </a:p>
          <a:p>
            <a:pPr algn="ctr" eaLnBrk="0" hangingPunct="0"/>
            <a:endParaRPr lang="en-GB" sz="2000" i="0"/>
          </a:p>
        </p:txBody>
      </p:sp>
      <p:sp>
        <p:nvSpPr>
          <p:cNvPr id="59395" name="Text Box 9"/>
          <p:cNvSpPr txBox="1">
            <a:spLocks noChangeArrowheads="1"/>
          </p:cNvSpPr>
          <p:nvPr/>
        </p:nvSpPr>
        <p:spPr bwMode="auto">
          <a:xfrm>
            <a:off x="2038350" y="3789363"/>
            <a:ext cx="5065713" cy="457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solidFill>
                  <a:srgbClr val="000000"/>
                </a:solidFill>
                <a:latin typeface="Arial" charset="0"/>
              </a:rPr>
              <a:t>Dermatophytoces/ dermatomycoses</a:t>
            </a:r>
          </a:p>
        </p:txBody>
      </p:sp>
      <p:pic>
        <p:nvPicPr>
          <p:cNvPr id="59396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4508500"/>
            <a:ext cx="903446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/>
          <p:cNvSpPr txBox="1">
            <a:spLocks noChangeArrowheads="1"/>
          </p:cNvSpPr>
          <p:nvPr/>
        </p:nvSpPr>
        <p:spPr bwMode="auto">
          <a:xfrm>
            <a:off x="485775" y="260350"/>
            <a:ext cx="817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latin typeface="Arial" charset="0"/>
              </a:rPr>
              <a:t>Dermatophytoces/dermatomycoses</a:t>
            </a:r>
          </a:p>
        </p:txBody>
      </p:sp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1403350" y="2133600"/>
            <a:ext cx="66738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sz="3600">
              <a:solidFill>
                <a:srgbClr val="FFFFFF"/>
              </a:solidFill>
            </a:endParaRPr>
          </a:p>
          <a:p>
            <a:pPr eaLnBrk="0" hangingPunct="0"/>
            <a:r>
              <a:rPr lang="en-GB" sz="3600">
                <a:solidFill>
                  <a:srgbClr val="FFFFFF"/>
                </a:solidFill>
                <a:hlinkClick r:id="rId3"/>
              </a:rPr>
              <a:t>Tinea Capitis</a:t>
            </a:r>
            <a:r>
              <a:rPr lang="en-GB" sz="3600">
                <a:solidFill>
                  <a:srgbClr val="FFFFFF"/>
                </a:solidFill>
              </a:rPr>
              <a:t>        </a:t>
            </a:r>
            <a:r>
              <a:rPr lang="en-GB" sz="3600" i="0">
                <a:solidFill>
                  <a:srgbClr val="FFFFFF"/>
                </a:solidFill>
              </a:rPr>
              <a:t>(head/neck)</a:t>
            </a:r>
          </a:p>
          <a:p>
            <a:pPr eaLnBrk="0" hangingPunct="0"/>
            <a:r>
              <a:rPr lang="en-GB" sz="3600">
                <a:solidFill>
                  <a:srgbClr val="FFFFFF"/>
                </a:solidFill>
                <a:hlinkClick r:id="rId4"/>
              </a:rPr>
              <a:t>Tinea Pedis</a:t>
            </a:r>
            <a:r>
              <a:rPr lang="en-GB" sz="3600">
                <a:solidFill>
                  <a:srgbClr val="FFFFFF"/>
                </a:solidFill>
              </a:rPr>
              <a:t>           </a:t>
            </a:r>
            <a:r>
              <a:rPr lang="en-GB" sz="3600" i="0">
                <a:solidFill>
                  <a:srgbClr val="FFFFFF"/>
                </a:solidFill>
              </a:rPr>
              <a:t>(feet)</a:t>
            </a:r>
          </a:p>
          <a:p>
            <a:pPr eaLnBrk="0" hangingPunct="0"/>
            <a:r>
              <a:rPr lang="en-GB" sz="3600">
                <a:solidFill>
                  <a:srgbClr val="FFFFFF"/>
                </a:solidFill>
                <a:hlinkClick r:id="rId5"/>
              </a:rPr>
              <a:t>Tinea Corporis</a:t>
            </a:r>
            <a:r>
              <a:rPr lang="en-GB" sz="3600">
                <a:solidFill>
                  <a:srgbClr val="FFFFFF"/>
                </a:solidFill>
              </a:rPr>
              <a:t>      </a:t>
            </a:r>
            <a:r>
              <a:rPr lang="en-GB" sz="3600" i="0">
                <a:solidFill>
                  <a:srgbClr val="FFFFFF"/>
                </a:solidFill>
              </a:rPr>
              <a:t>(body)</a:t>
            </a:r>
          </a:p>
          <a:p>
            <a:pPr eaLnBrk="0" hangingPunct="0"/>
            <a:r>
              <a:rPr lang="en-GB" sz="3600">
                <a:solidFill>
                  <a:srgbClr val="FFFFFF"/>
                </a:solidFill>
                <a:hlinkClick r:id="rId6"/>
              </a:rPr>
              <a:t>Tinea Cruris</a:t>
            </a:r>
            <a:r>
              <a:rPr lang="en-GB" sz="3600">
                <a:solidFill>
                  <a:srgbClr val="FFFFFF"/>
                </a:solidFill>
              </a:rPr>
              <a:t>          </a:t>
            </a:r>
            <a:r>
              <a:rPr lang="en-GB" sz="3600" i="0">
                <a:solidFill>
                  <a:srgbClr val="FFFFFF"/>
                </a:solidFill>
              </a:rPr>
              <a:t>(groin)</a:t>
            </a:r>
          </a:p>
          <a:p>
            <a:pPr eaLnBrk="0" hangingPunct="0"/>
            <a:r>
              <a:rPr lang="en-GB" sz="3600">
                <a:solidFill>
                  <a:srgbClr val="FFFFFF"/>
                </a:solidFill>
                <a:hlinkClick r:id="rId7"/>
              </a:rPr>
              <a:t>Tinea Unguium</a:t>
            </a:r>
            <a:r>
              <a:rPr lang="en-GB" sz="3600">
                <a:solidFill>
                  <a:srgbClr val="FFFFFF"/>
                </a:solidFill>
              </a:rPr>
              <a:t>      </a:t>
            </a:r>
            <a:r>
              <a:rPr lang="en-GB" sz="3600" i="0">
                <a:solidFill>
                  <a:srgbClr val="FFFFFF"/>
                </a:solidFill>
              </a:rPr>
              <a:t>(finger/toenails)</a:t>
            </a:r>
          </a:p>
          <a:p>
            <a:pPr eaLnBrk="0" hangingPunct="0"/>
            <a:endParaRPr lang="en-GB" sz="3600" i="0">
              <a:solidFill>
                <a:srgbClr val="FFFFFF"/>
              </a:solidFill>
            </a:endParaRP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2554288" y="1341438"/>
            <a:ext cx="4097337" cy="5794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200" i="0">
                <a:solidFill>
                  <a:srgbClr val="000000"/>
                </a:solidFill>
                <a:latin typeface="Arial" charset="0"/>
              </a:rPr>
              <a:t>Tinea = latin for worm</a:t>
            </a:r>
          </a:p>
        </p:txBody>
      </p:sp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2051050" y="5949950"/>
            <a:ext cx="5653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Accounts for 10 – 20% of visits to dermatologists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0" descr="4453-4482-15983-18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246188"/>
            <a:ext cx="2652712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11" descr="tcapitis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22375"/>
            <a:ext cx="253047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2" descr="ringwor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196975"/>
            <a:ext cx="37084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14"/>
          <p:cNvSpPr txBox="1">
            <a:spLocks noChangeArrowheads="1"/>
          </p:cNvSpPr>
          <p:nvPr/>
        </p:nvSpPr>
        <p:spPr bwMode="auto">
          <a:xfrm>
            <a:off x="2895600" y="-63500"/>
            <a:ext cx="3035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Tinea capitis</a:t>
            </a:r>
          </a:p>
        </p:txBody>
      </p:sp>
      <p:sp>
        <p:nvSpPr>
          <p:cNvPr id="63493" name="Text Box 15"/>
          <p:cNvSpPr txBox="1">
            <a:spLocks noChangeArrowheads="1"/>
          </p:cNvSpPr>
          <p:nvPr/>
        </p:nvSpPr>
        <p:spPr bwMode="auto">
          <a:xfrm>
            <a:off x="1743075" y="6281738"/>
            <a:ext cx="410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>
                <a:hlinkClick r:id="rId6"/>
              </a:rPr>
              <a:t>http://www.emedicine.com/DERM/topic420.htm</a:t>
            </a:r>
            <a:endParaRPr lang="en-GB" sz="1600"/>
          </a:p>
        </p:txBody>
      </p:sp>
      <p:sp>
        <p:nvSpPr>
          <p:cNvPr id="63494" name="Text Box 16"/>
          <p:cNvSpPr txBox="1">
            <a:spLocks noChangeArrowheads="1"/>
          </p:cNvSpPr>
          <p:nvPr/>
        </p:nvSpPr>
        <p:spPr bwMode="auto">
          <a:xfrm>
            <a:off x="303213" y="-2220913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63495" name="Text Box 17"/>
          <p:cNvSpPr txBox="1">
            <a:spLocks noChangeArrowheads="1"/>
          </p:cNvSpPr>
          <p:nvPr/>
        </p:nvSpPr>
        <p:spPr bwMode="auto">
          <a:xfrm>
            <a:off x="257175" y="4005263"/>
            <a:ext cx="8886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Superficial fungal infection of the skin of the scalp, eyebrows, and eyelashes, 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with a propensity for attacking hair shafts and follicles</a:t>
            </a:r>
          </a:p>
        </p:txBody>
      </p:sp>
      <p:sp>
        <p:nvSpPr>
          <p:cNvPr id="63496" name="Text Box 18"/>
          <p:cNvSpPr txBox="1">
            <a:spLocks noChangeArrowheads="1"/>
          </p:cNvSpPr>
          <p:nvPr/>
        </p:nvSpPr>
        <p:spPr bwMode="auto">
          <a:xfrm>
            <a:off x="323850" y="4868863"/>
            <a:ext cx="6092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" charset="0"/>
              </a:rPr>
              <a:t>The most common paediatric dermatopyhte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0" descr="135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068638"/>
            <a:ext cx="2303462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11" descr="13TineaPedisWeb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141663"/>
            <a:ext cx="22320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12" descr="TinPed-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068638"/>
            <a:ext cx="2087562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13"/>
          <p:cNvSpPr txBox="1">
            <a:spLocks noChangeArrowheads="1"/>
          </p:cNvSpPr>
          <p:nvPr/>
        </p:nvSpPr>
        <p:spPr bwMode="auto">
          <a:xfrm>
            <a:off x="3132138" y="0"/>
            <a:ext cx="2809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Tinea pedis</a:t>
            </a:r>
          </a:p>
        </p:txBody>
      </p:sp>
      <p:sp>
        <p:nvSpPr>
          <p:cNvPr id="65541" name="Text Box 14"/>
          <p:cNvSpPr txBox="1">
            <a:spLocks noChangeArrowheads="1"/>
          </p:cNvSpPr>
          <p:nvPr/>
        </p:nvSpPr>
        <p:spPr bwMode="auto">
          <a:xfrm>
            <a:off x="2339975" y="908050"/>
            <a:ext cx="4468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ATHLETE’S FOOT</a:t>
            </a:r>
          </a:p>
        </p:txBody>
      </p:sp>
      <p:sp>
        <p:nvSpPr>
          <p:cNvPr id="65542" name="Text Box 15"/>
          <p:cNvSpPr txBox="1">
            <a:spLocks noChangeArrowheads="1"/>
          </p:cNvSpPr>
          <p:nvPr/>
        </p:nvSpPr>
        <p:spPr bwMode="auto">
          <a:xfrm>
            <a:off x="446088" y="1770063"/>
            <a:ext cx="78565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>
                <a:solidFill>
                  <a:srgbClr val="FFFFFF"/>
                </a:solidFill>
                <a:latin typeface="Arial" charset="0"/>
              </a:rPr>
              <a:t>Trichophyton rubrum </a:t>
            </a:r>
            <a:r>
              <a:rPr lang="en-GB" sz="2000" i="0">
                <a:solidFill>
                  <a:srgbClr val="FFFFFF"/>
                </a:solidFill>
                <a:latin typeface="Arial" charset="0"/>
              </a:rPr>
              <a:t>the world's most prevalent dermatophyte</a:t>
            </a:r>
            <a:r>
              <a:rPr lang="en-GB" sz="20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0" hangingPunct="0"/>
            <a:endParaRPr lang="en-GB" sz="200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lang="en-GB" sz="2000" i="0">
                <a:latin typeface="Arial" charset="0"/>
              </a:rPr>
              <a:t>70% of the population  will be infected with tinea pedis at some time</a:t>
            </a:r>
            <a:r>
              <a:rPr lang="en-GB" sz="20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1" descr="ginter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1146175"/>
            <a:ext cx="2960688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12" descr="tinea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3924300" y="1125538"/>
            <a:ext cx="38877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13"/>
          <p:cNvSpPr txBox="1">
            <a:spLocks noChangeArrowheads="1"/>
          </p:cNvSpPr>
          <p:nvPr/>
        </p:nvSpPr>
        <p:spPr bwMode="auto">
          <a:xfrm>
            <a:off x="4840288" y="4146550"/>
            <a:ext cx="2754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200" i="0">
                <a:latin typeface="Arial" charset="0"/>
                <a:ea typeface="Arial Unicode MS" pitchFamily="34" charset="-128"/>
                <a:cs typeface="Arial Unicode MS" pitchFamily="34" charset="-128"/>
              </a:rPr>
              <a:t>Tinea corporis</a:t>
            </a:r>
          </a:p>
          <a:p>
            <a:pPr algn="ctr" eaLnBrk="0" hangingPunct="0"/>
            <a:r>
              <a:rPr lang="en-GB" sz="3200" i="0">
                <a:latin typeface="Arial" charset="0"/>
                <a:ea typeface="Arial Unicode MS" pitchFamily="34" charset="-128"/>
                <a:cs typeface="Arial Unicode MS" pitchFamily="34" charset="-128"/>
              </a:rPr>
              <a:t>‘ring worm’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4"/>
          <p:cNvSpPr txBox="1">
            <a:spLocks noChangeArrowheads="1"/>
          </p:cNvSpPr>
          <p:nvPr/>
        </p:nvSpPr>
        <p:spPr bwMode="auto">
          <a:xfrm>
            <a:off x="2051050" y="0"/>
            <a:ext cx="5578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Subcutaneous mycoses</a:t>
            </a: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323850" y="2060575"/>
            <a:ext cx="51831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i="0">
              <a:latin typeface="Arial" charset="0"/>
            </a:endParaRPr>
          </a:p>
          <a:p>
            <a:pPr eaLnBrk="0" hangingPunct="0"/>
            <a:r>
              <a:rPr lang="en-GB" i="0">
                <a:latin typeface="Arial" charset="0"/>
              </a:rPr>
              <a:t>Sporotrichosis</a:t>
            </a:r>
          </a:p>
          <a:p>
            <a:pPr eaLnBrk="0" hangingPunct="0"/>
            <a:r>
              <a:rPr lang="en-GB" i="0">
                <a:latin typeface="Arial" charset="0"/>
              </a:rPr>
              <a:t>Chromoblastomycosis</a:t>
            </a:r>
          </a:p>
          <a:p>
            <a:pPr eaLnBrk="0" hangingPunct="0"/>
            <a:r>
              <a:rPr lang="en-GB" i="0">
                <a:latin typeface="Arial" charset="0"/>
              </a:rPr>
              <a:t>Mycetoma</a:t>
            </a:r>
          </a:p>
          <a:p>
            <a:pPr eaLnBrk="0" hangingPunct="0"/>
            <a:endParaRPr lang="en-GB" i="0">
              <a:latin typeface="Arial" charset="0"/>
            </a:endParaRPr>
          </a:p>
        </p:txBody>
      </p:sp>
      <p:pic>
        <p:nvPicPr>
          <p:cNvPr id="75779" name="Picture 6" descr="sporotrichosis_4_041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125538"/>
            <a:ext cx="21590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565275" y="6326188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Minotto</a:t>
            </a:r>
            <a:r>
              <a:rPr lang="en-GB" sz="1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et. al.,</a:t>
            </a:r>
            <a:r>
              <a:rPr lang="en-GB" sz="1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12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(2001) Chromoblastomycosis: a review of 100 cases in the state of </a:t>
            </a:r>
          </a:p>
          <a:p>
            <a:pPr eaLnBrk="0" hangingPunct="0"/>
            <a:r>
              <a:rPr lang="en-GB" sz="12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Rio Grande do Sul, Brazil.</a:t>
            </a:r>
            <a:r>
              <a:rPr lang="en-GB" sz="1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J Am Acad Dermatol. </a:t>
            </a:r>
            <a:r>
              <a:rPr lang="en-GB" sz="12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44:585-92</a:t>
            </a:r>
            <a:r>
              <a:rPr lang="en-GB" sz="1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</p:txBody>
      </p:sp>
      <p:sp>
        <p:nvSpPr>
          <p:cNvPr id="75781" name="Text Box 9"/>
          <p:cNvSpPr txBox="1">
            <a:spLocks noChangeArrowheads="1"/>
          </p:cNvSpPr>
          <p:nvPr/>
        </p:nvSpPr>
        <p:spPr bwMode="auto">
          <a:xfrm>
            <a:off x="0" y="981075"/>
            <a:ext cx="6543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Chronic, localized infections of the skin and</a:t>
            </a:r>
          </a:p>
          <a:p>
            <a:pPr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subcutaneous tissue following traumatic</a:t>
            </a:r>
          </a:p>
          <a:p>
            <a:pPr eaLnBrk="0" hangingPunct="0"/>
            <a:r>
              <a:rPr lang="en-GB" sz="2400" b="1" i="0">
                <a:solidFill>
                  <a:srgbClr val="FFFFFF"/>
                </a:solidFill>
                <a:latin typeface="Arial" charset="0"/>
              </a:rPr>
              <a:t>implantation of the aetilogic agent</a:t>
            </a:r>
          </a:p>
        </p:txBody>
      </p:sp>
      <p:pic>
        <p:nvPicPr>
          <p:cNvPr id="75782" name="Picture 10" descr="chrom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2836863"/>
            <a:ext cx="2159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11" descr="mycetoma_2_0402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4581525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2987675" y="4938713"/>
            <a:ext cx="1593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solidFill>
                  <a:srgbClr val="FF2842"/>
                </a:solidFill>
                <a:latin typeface="Arial" charset="0"/>
              </a:rPr>
              <a:t>RARE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5"/>
          <p:cNvSpPr txBox="1">
            <a:spLocks noChangeArrowheads="1"/>
          </p:cNvSpPr>
          <p:nvPr/>
        </p:nvSpPr>
        <p:spPr bwMode="auto">
          <a:xfrm>
            <a:off x="3708400" y="0"/>
            <a:ext cx="2189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latin typeface="Arial" charset="0"/>
              </a:rPr>
              <a:t>Mycoses</a:t>
            </a:r>
          </a:p>
        </p:txBody>
      </p:sp>
      <p:pic>
        <p:nvPicPr>
          <p:cNvPr id="257027" name="Picture 6" descr="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060575"/>
            <a:ext cx="324008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8" name="Text Box 7"/>
          <p:cNvSpPr txBox="1">
            <a:spLocks noChangeArrowheads="1"/>
          </p:cNvSpPr>
          <p:nvPr/>
        </p:nvSpPr>
        <p:spPr bwMode="auto">
          <a:xfrm>
            <a:off x="1763713" y="833438"/>
            <a:ext cx="6078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0">
                <a:latin typeface="Arial" charset="0"/>
              </a:rPr>
              <a:t>Mycoses are classified by the level of tissue affected</a:t>
            </a:r>
          </a:p>
        </p:txBody>
      </p:sp>
      <p:sp>
        <p:nvSpPr>
          <p:cNvPr id="257029" name="Text Box 11"/>
          <p:cNvSpPr txBox="1">
            <a:spLocks noChangeArrowheads="1"/>
          </p:cNvSpPr>
          <p:nvPr/>
        </p:nvSpPr>
        <p:spPr bwMode="auto">
          <a:xfrm>
            <a:off x="0" y="2060575"/>
            <a:ext cx="18081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" charset="0"/>
              </a:rPr>
              <a:t>Superficial</a:t>
            </a:r>
          </a:p>
          <a:p>
            <a:pPr eaLnBrk="0" hangingPunct="0"/>
            <a:endParaRPr lang="en-GB" sz="2000" i="0">
              <a:latin typeface="Arial" charset="0"/>
            </a:endParaRPr>
          </a:p>
          <a:p>
            <a:pPr eaLnBrk="0" hangingPunct="0"/>
            <a:r>
              <a:rPr lang="en-GB" sz="2000" i="0">
                <a:latin typeface="Arial" charset="0"/>
              </a:rPr>
              <a:t>Cutaneous</a:t>
            </a:r>
          </a:p>
          <a:p>
            <a:pPr eaLnBrk="0" hangingPunct="0"/>
            <a:endParaRPr lang="en-GB" sz="2000" i="0">
              <a:latin typeface="Arial" charset="0"/>
            </a:endParaRPr>
          </a:p>
          <a:p>
            <a:pPr eaLnBrk="0" hangingPunct="0"/>
            <a:r>
              <a:rPr lang="en-GB" sz="2000" i="0">
                <a:latin typeface="Arial" charset="0"/>
              </a:rPr>
              <a:t>Subcutaneous</a:t>
            </a:r>
          </a:p>
          <a:p>
            <a:pPr eaLnBrk="0" hangingPunct="0"/>
            <a:endParaRPr lang="en-GB" sz="2000" i="0">
              <a:latin typeface="Arial" charset="0"/>
            </a:endParaRPr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1547813" y="2205038"/>
            <a:ext cx="1511300" cy="28733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1403350" y="2565400"/>
            <a:ext cx="1511300" cy="2873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1835150" y="3573463"/>
            <a:ext cx="1511300" cy="28733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57033" name="Picture 15" descr="myco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060575"/>
            <a:ext cx="33432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5416550" y="1550988"/>
            <a:ext cx="2017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" charset="0"/>
              </a:rPr>
              <a:t>Systemic (deep)</a:t>
            </a:r>
          </a:p>
          <a:p>
            <a:pPr eaLnBrk="0" hangingPunct="0"/>
            <a:endParaRPr lang="en-GB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4"/>
          <p:cNvSpPr txBox="1">
            <a:spLocks noChangeArrowheads="1"/>
          </p:cNvSpPr>
          <p:nvPr/>
        </p:nvSpPr>
        <p:spPr bwMode="auto">
          <a:xfrm>
            <a:off x="1835150" y="-3175"/>
            <a:ext cx="5662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Deep/systemic mycoses</a:t>
            </a:r>
          </a:p>
        </p:txBody>
      </p:sp>
      <p:sp>
        <p:nvSpPr>
          <p:cNvPr id="77826" name="Text Box 5"/>
          <p:cNvSpPr txBox="1">
            <a:spLocks noChangeArrowheads="1"/>
          </p:cNvSpPr>
          <p:nvPr/>
        </p:nvSpPr>
        <p:spPr bwMode="auto">
          <a:xfrm>
            <a:off x="1547813" y="1697038"/>
            <a:ext cx="30765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i="0" u="sng">
                <a:solidFill>
                  <a:srgbClr val="FFFFFF"/>
                </a:solidFill>
                <a:latin typeface="Arial" charset="0"/>
              </a:rPr>
              <a:t>Primary</a:t>
            </a:r>
          </a:p>
          <a:p>
            <a:pPr eaLnBrk="0" hangingPunct="0"/>
            <a:r>
              <a:rPr lang="en-GB" sz="2000"/>
              <a:t>Coccidioides immitis</a:t>
            </a:r>
          </a:p>
          <a:p>
            <a:pPr eaLnBrk="0" hangingPunct="0"/>
            <a:r>
              <a:rPr lang="en-GB" sz="2000"/>
              <a:t>Histoplasma capsulatum</a:t>
            </a:r>
          </a:p>
          <a:p>
            <a:pPr eaLnBrk="0" hangingPunct="0"/>
            <a:r>
              <a:rPr lang="en-GB" sz="2000"/>
              <a:t>Blastomyces dermatiditis</a:t>
            </a:r>
          </a:p>
          <a:p>
            <a:pPr eaLnBrk="0" hangingPunct="0"/>
            <a:r>
              <a:rPr lang="en-GB" sz="2000"/>
              <a:t>Paracocidioides brasiliensis</a:t>
            </a:r>
          </a:p>
          <a:p>
            <a:pPr eaLnBrk="0" hangingPunct="0"/>
            <a:endParaRPr lang="en-GB" sz="2000"/>
          </a:p>
          <a:p>
            <a:pPr eaLnBrk="0" hangingPunct="0"/>
            <a:r>
              <a:rPr lang="en-GB" sz="2000" b="1" i="0" u="sng">
                <a:solidFill>
                  <a:srgbClr val="FFFFFF"/>
                </a:solidFill>
                <a:latin typeface="Arial" charset="0"/>
              </a:rPr>
              <a:t>Opportunistic</a:t>
            </a:r>
          </a:p>
          <a:p>
            <a:pPr eaLnBrk="0" hangingPunct="0"/>
            <a:r>
              <a:rPr lang="en-GB" sz="2000"/>
              <a:t>Cryptococcus neoformans</a:t>
            </a:r>
          </a:p>
          <a:p>
            <a:pPr eaLnBrk="0" hangingPunct="0"/>
            <a:r>
              <a:rPr lang="en-GB" sz="2000"/>
              <a:t>Candida</a:t>
            </a:r>
          </a:p>
          <a:p>
            <a:pPr eaLnBrk="0" hangingPunct="0"/>
            <a:r>
              <a:rPr lang="en-GB" sz="2000"/>
              <a:t>Aspergillus</a:t>
            </a:r>
          </a:p>
          <a:p>
            <a:pPr eaLnBrk="0" hangingPunct="0"/>
            <a:r>
              <a:rPr lang="en-GB" sz="2000"/>
              <a:t>Penicillium marneffei</a:t>
            </a:r>
          </a:p>
          <a:p>
            <a:pPr eaLnBrk="0" hangingPunct="0"/>
            <a:r>
              <a:rPr lang="en-GB" sz="2000"/>
              <a:t>The zygomycetes</a:t>
            </a:r>
          </a:p>
          <a:p>
            <a:pPr eaLnBrk="0" hangingPunct="0"/>
            <a:r>
              <a:rPr lang="en-GB" sz="2000"/>
              <a:t>Trichosporon beigelii</a:t>
            </a:r>
          </a:p>
          <a:p>
            <a:pPr eaLnBrk="0" hangingPunct="0"/>
            <a:r>
              <a:rPr lang="en-GB" sz="2000"/>
              <a:t>Fusarium</a:t>
            </a:r>
          </a:p>
          <a:p>
            <a:pPr eaLnBrk="0" hangingPunct="0"/>
            <a:endParaRPr lang="en-GB" sz="2000"/>
          </a:p>
        </p:txBody>
      </p:sp>
      <p:sp>
        <p:nvSpPr>
          <p:cNvPr id="77827" name="AutoShape 6"/>
          <p:cNvSpPr>
            <a:spLocks/>
          </p:cNvSpPr>
          <p:nvPr/>
        </p:nvSpPr>
        <p:spPr bwMode="auto">
          <a:xfrm>
            <a:off x="4735513" y="1517650"/>
            <a:ext cx="647700" cy="2016125"/>
          </a:xfrm>
          <a:prstGeom prst="rightBrace">
            <a:avLst>
              <a:gd name="adj1" fmla="val 2594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7828" name="Text Box 7"/>
          <p:cNvSpPr txBox="1">
            <a:spLocks noChangeArrowheads="1"/>
          </p:cNvSpPr>
          <p:nvPr/>
        </p:nvSpPr>
        <p:spPr bwMode="auto">
          <a:xfrm>
            <a:off x="5580063" y="2062163"/>
            <a:ext cx="2214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i="0">
                <a:latin typeface="Arial" charset="0"/>
              </a:rPr>
              <a:t>Able to establish</a:t>
            </a:r>
          </a:p>
          <a:p>
            <a:pPr eaLnBrk="0" hangingPunct="0"/>
            <a:r>
              <a:rPr lang="en-GB" sz="2000" b="1" i="0">
                <a:latin typeface="Arial" charset="0"/>
              </a:rPr>
              <a:t>Infection in a </a:t>
            </a:r>
          </a:p>
          <a:p>
            <a:pPr eaLnBrk="0" hangingPunct="0"/>
            <a:r>
              <a:rPr lang="en-GB" sz="2000" b="1" i="0">
                <a:latin typeface="Arial" charset="0"/>
              </a:rPr>
              <a:t>normal host</a:t>
            </a:r>
          </a:p>
        </p:txBody>
      </p:sp>
      <p:sp>
        <p:nvSpPr>
          <p:cNvPr id="77829" name="AutoShape 8"/>
          <p:cNvSpPr>
            <a:spLocks/>
          </p:cNvSpPr>
          <p:nvPr/>
        </p:nvSpPr>
        <p:spPr bwMode="auto">
          <a:xfrm>
            <a:off x="4859338" y="3716338"/>
            <a:ext cx="360362" cy="2449512"/>
          </a:xfrm>
          <a:prstGeom prst="rightBrace">
            <a:avLst>
              <a:gd name="adj1" fmla="val 5664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7830" name="Text Box 9"/>
          <p:cNvSpPr txBox="1">
            <a:spLocks noChangeArrowheads="1"/>
          </p:cNvSpPr>
          <p:nvPr/>
        </p:nvSpPr>
        <p:spPr bwMode="auto">
          <a:xfrm>
            <a:off x="5408613" y="4508500"/>
            <a:ext cx="3735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i="0">
                <a:latin typeface="Arial" charset="0"/>
              </a:rPr>
              <a:t>Require a compromised host</a:t>
            </a:r>
          </a:p>
          <a:p>
            <a:pPr eaLnBrk="0" hangingPunct="0"/>
            <a:r>
              <a:rPr lang="en-GB" sz="2000" b="1" i="0">
                <a:latin typeface="Arial" charset="0"/>
              </a:rPr>
              <a:t>In order to establish infection</a:t>
            </a:r>
          </a:p>
        </p:txBody>
      </p:sp>
      <p:pic>
        <p:nvPicPr>
          <p:cNvPr id="77831" name="Picture 10" descr="dan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5661025"/>
            <a:ext cx="9493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2"/>
          <p:cNvSpPr txBox="1">
            <a:spLocks noChangeArrowheads="1"/>
          </p:cNvSpPr>
          <p:nvPr/>
        </p:nvSpPr>
        <p:spPr bwMode="auto">
          <a:xfrm>
            <a:off x="2511425" y="0"/>
            <a:ext cx="357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Map of Lecture</a:t>
            </a:r>
            <a:endParaRPr lang="en-GB" i="0"/>
          </a:p>
        </p:txBody>
      </p:sp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2700338" y="1052513"/>
            <a:ext cx="2665412" cy="5794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rgbClr val="000000"/>
                </a:solidFill>
                <a:latin typeface="Arial Unicode MS" pitchFamily="34" charset="-128"/>
              </a:rPr>
              <a:t>Fungal illness</a:t>
            </a:r>
          </a:p>
        </p:txBody>
      </p:sp>
      <p:sp>
        <p:nvSpPr>
          <p:cNvPr id="86019" name="Line 4"/>
          <p:cNvSpPr>
            <a:spLocks noChangeShapeType="1"/>
          </p:cNvSpPr>
          <p:nvPr/>
        </p:nvSpPr>
        <p:spPr bwMode="auto">
          <a:xfrm flipH="1">
            <a:off x="2627313" y="2203450"/>
            <a:ext cx="719137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0" name="Line 5"/>
          <p:cNvSpPr>
            <a:spLocks noChangeShapeType="1"/>
          </p:cNvSpPr>
          <p:nvPr/>
        </p:nvSpPr>
        <p:spPr bwMode="auto">
          <a:xfrm rot="17290842" flipH="1">
            <a:off x="3995738" y="2205038"/>
            <a:ext cx="719137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1" name="Line 6"/>
          <p:cNvSpPr>
            <a:spLocks noChangeShapeType="1"/>
          </p:cNvSpPr>
          <p:nvPr/>
        </p:nvSpPr>
        <p:spPr bwMode="auto">
          <a:xfrm>
            <a:off x="5362575" y="2203450"/>
            <a:ext cx="719138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1671638" y="2492375"/>
            <a:ext cx="1160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Allergies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3492500" y="2852738"/>
            <a:ext cx="184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Mycotoxicoses</a:t>
            </a:r>
          </a:p>
        </p:txBody>
      </p:sp>
      <p:sp>
        <p:nvSpPr>
          <p:cNvPr id="86024" name="Text Box 9"/>
          <p:cNvSpPr txBox="1">
            <a:spLocks noChangeArrowheads="1"/>
          </p:cNvSpPr>
          <p:nvPr/>
        </p:nvSpPr>
        <p:spPr bwMode="auto">
          <a:xfrm>
            <a:off x="6064250" y="2419350"/>
            <a:ext cx="1185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Mycoses</a:t>
            </a:r>
          </a:p>
        </p:txBody>
      </p:sp>
      <p:grpSp>
        <p:nvGrpSpPr>
          <p:cNvPr id="86025" name="Group 10"/>
          <p:cNvGrpSpPr>
            <a:grpSpLocks/>
          </p:cNvGrpSpPr>
          <p:nvPr/>
        </p:nvGrpSpPr>
        <p:grpSpPr bwMode="auto">
          <a:xfrm>
            <a:off x="6280150" y="2924175"/>
            <a:ext cx="1412875" cy="2014538"/>
            <a:chOff x="3956" y="1842"/>
            <a:chExt cx="890" cy="1269"/>
          </a:xfrm>
        </p:grpSpPr>
        <p:sp>
          <p:nvSpPr>
            <p:cNvPr id="86032" name="Line 11"/>
            <p:cNvSpPr>
              <a:spLocks noChangeShapeType="1"/>
            </p:cNvSpPr>
            <p:nvPr/>
          </p:nvSpPr>
          <p:spPr bwMode="auto">
            <a:xfrm rot="17358634" flipH="1">
              <a:off x="4014" y="1978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3" name="Text Box 12"/>
            <p:cNvSpPr txBox="1">
              <a:spLocks noChangeArrowheads="1"/>
            </p:cNvSpPr>
            <p:nvPr/>
          </p:nvSpPr>
          <p:spPr bwMode="auto">
            <a:xfrm>
              <a:off x="3956" y="2477"/>
              <a:ext cx="890" cy="634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Superficial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Cutaneous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Systemic</a:t>
              </a:r>
            </a:p>
          </p:txBody>
        </p:sp>
      </p:grpSp>
      <p:grpSp>
        <p:nvGrpSpPr>
          <p:cNvPr id="86026" name="Group 13"/>
          <p:cNvGrpSpPr>
            <a:grpSpLocks/>
          </p:cNvGrpSpPr>
          <p:nvPr/>
        </p:nvGrpSpPr>
        <p:grpSpPr bwMode="auto">
          <a:xfrm>
            <a:off x="3779838" y="3789363"/>
            <a:ext cx="2376487" cy="1368425"/>
            <a:chOff x="2381" y="2387"/>
            <a:chExt cx="1497" cy="862"/>
          </a:xfrm>
        </p:grpSpPr>
        <p:sp>
          <p:nvSpPr>
            <p:cNvPr id="86030" name="AutoShape 14"/>
            <p:cNvSpPr>
              <a:spLocks/>
            </p:cNvSpPr>
            <p:nvPr/>
          </p:nvSpPr>
          <p:spPr bwMode="auto">
            <a:xfrm>
              <a:off x="3742" y="2432"/>
              <a:ext cx="136" cy="817"/>
            </a:xfrm>
            <a:prstGeom prst="leftBrace">
              <a:avLst>
                <a:gd name="adj1" fmla="val 50061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6031" name="Text Box 15"/>
            <p:cNvSpPr txBox="1">
              <a:spLocks noChangeArrowheads="1"/>
            </p:cNvSpPr>
            <p:nvPr/>
          </p:nvSpPr>
          <p:spPr bwMode="auto">
            <a:xfrm>
              <a:off x="2381" y="2387"/>
              <a:ext cx="128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>
                  <a:latin typeface="Arial Unicode MS" pitchFamily="34" charset="-128"/>
                </a:rPr>
                <a:t>Candida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infections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and 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virulence factors</a:t>
              </a:r>
            </a:p>
          </p:txBody>
        </p:sp>
      </p:grpSp>
      <p:grpSp>
        <p:nvGrpSpPr>
          <p:cNvPr id="86027" name="Group 16"/>
          <p:cNvGrpSpPr>
            <a:grpSpLocks/>
          </p:cNvGrpSpPr>
          <p:nvPr/>
        </p:nvGrpSpPr>
        <p:grpSpPr bwMode="auto">
          <a:xfrm>
            <a:off x="7308850" y="5084763"/>
            <a:ext cx="1695450" cy="1277937"/>
            <a:chOff x="4604" y="3203"/>
            <a:chExt cx="1068" cy="805"/>
          </a:xfrm>
        </p:grpSpPr>
        <p:sp>
          <p:nvSpPr>
            <p:cNvPr id="86028" name="Line 17"/>
            <p:cNvSpPr>
              <a:spLocks noChangeShapeType="1"/>
            </p:cNvSpPr>
            <p:nvPr/>
          </p:nvSpPr>
          <p:spPr bwMode="auto">
            <a:xfrm>
              <a:off x="4604" y="3203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9" name="Text Box 18"/>
            <p:cNvSpPr txBox="1">
              <a:spLocks noChangeArrowheads="1"/>
            </p:cNvSpPr>
            <p:nvPr/>
          </p:nvSpPr>
          <p:spPr bwMode="auto">
            <a:xfrm>
              <a:off x="4772" y="3566"/>
              <a:ext cx="90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>
                  <a:latin typeface="Arial Unicode MS" pitchFamily="34" charset="-128"/>
                </a:rPr>
                <a:t>Aspergillus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infection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3" name="Group 2"/>
          <p:cNvGrpSpPr>
            <a:grpSpLocks/>
          </p:cNvGrpSpPr>
          <p:nvPr/>
        </p:nvGrpSpPr>
        <p:grpSpPr bwMode="auto">
          <a:xfrm>
            <a:off x="1258888" y="188913"/>
            <a:ext cx="6769100" cy="4545012"/>
            <a:chOff x="748" y="527"/>
            <a:chExt cx="4264" cy="2863"/>
          </a:xfrm>
        </p:grpSpPr>
        <p:graphicFrame>
          <p:nvGraphicFramePr>
            <p:cNvPr id="171011" name="Object 3"/>
            <p:cNvGraphicFramePr>
              <a:graphicFrameLocks noChangeAspect="1"/>
            </p:cNvGraphicFramePr>
            <p:nvPr/>
          </p:nvGraphicFramePr>
          <p:xfrm>
            <a:off x="839" y="527"/>
            <a:ext cx="3901" cy="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12" name="Slide" r:id="rId4" imgW="5145124" imgH="3430503" progId="PowerPoint.Slide.8">
                    <p:embed/>
                  </p:oleObj>
                </mc:Choice>
                <mc:Fallback>
                  <p:oleObj name="Slide" r:id="rId4" imgW="5145124" imgH="3430503" progId="PowerPoint.Slide.8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527"/>
                          <a:ext cx="3901" cy="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748" y="1162"/>
              <a:ext cx="4264" cy="1996"/>
              <a:chOff x="748" y="1162"/>
              <a:chExt cx="4264" cy="1996"/>
            </a:xfrm>
          </p:grpSpPr>
          <p:sp>
            <p:nvSpPr>
              <p:cNvPr id="171021" name="Rectangle 5"/>
              <p:cNvSpPr>
                <a:spLocks noChangeArrowheads="1"/>
              </p:cNvSpPr>
              <p:nvPr/>
            </p:nvSpPr>
            <p:spPr bwMode="auto">
              <a:xfrm>
                <a:off x="748" y="1162"/>
                <a:ext cx="4264" cy="19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71022" name="Text Box 6"/>
              <p:cNvSpPr txBox="1">
                <a:spLocks noChangeArrowheads="1"/>
              </p:cNvSpPr>
              <p:nvPr/>
            </p:nvSpPr>
            <p:spPr bwMode="auto">
              <a:xfrm rot="10800000">
                <a:off x="839" y="1480"/>
                <a:ext cx="250" cy="1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wrap="none">
                <a:spAutoFit/>
              </a:bodyPr>
              <a:lstStyle/>
              <a:p>
                <a:r>
                  <a:rPr lang="en-GB" sz="1400" b="1" i="0">
                    <a:solidFill>
                      <a:srgbClr val="000000"/>
                    </a:solidFill>
                    <a:latin typeface="Arial" charset="0"/>
                  </a:rPr>
                  <a:t>Rate per 1000 discharge</a:t>
                </a:r>
              </a:p>
            </p:txBody>
          </p:sp>
        </p:grpSp>
      </p:grp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133350" y="333375"/>
            <a:ext cx="8564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0">
                <a:solidFill>
                  <a:schemeClr val="accent2"/>
                </a:solidFill>
                <a:latin typeface="Arial" charset="0"/>
              </a:rPr>
              <a:t>    Trend in hospital-acquired fungal infections in US hospitals, 1980 - 1990</a:t>
            </a:r>
          </a:p>
        </p:txBody>
      </p:sp>
      <p:sp>
        <p:nvSpPr>
          <p:cNvPr id="171015" name="Line 8"/>
          <p:cNvSpPr>
            <a:spLocks noChangeShapeType="1"/>
          </p:cNvSpPr>
          <p:nvPr/>
        </p:nvSpPr>
        <p:spPr bwMode="auto">
          <a:xfrm>
            <a:off x="306388" y="908050"/>
            <a:ext cx="8135937" cy="0"/>
          </a:xfrm>
          <a:prstGeom prst="line">
            <a:avLst/>
          </a:prstGeom>
          <a:noFill/>
          <a:ln w="41275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1016" name="Picture 9" descr="Imperial mono"/>
          <p:cNvPicPr>
            <a:picLocks noChangeAspect="1" noChangeArrowheads="1"/>
          </p:cNvPicPr>
          <p:nvPr/>
        </p:nvPicPr>
        <p:blipFill>
          <a:blip r:embed="rId6" cstate="print">
            <a:lum contrast="36000"/>
          </a:blip>
          <a:srcRect/>
          <a:stretch>
            <a:fillRect/>
          </a:stretch>
        </p:blipFill>
        <p:spPr bwMode="auto">
          <a:xfrm>
            <a:off x="111125" y="6203950"/>
            <a:ext cx="180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7" name="Text Box 10"/>
          <p:cNvSpPr txBox="1">
            <a:spLocks noChangeArrowheads="1"/>
          </p:cNvSpPr>
          <p:nvPr/>
        </p:nvSpPr>
        <p:spPr bwMode="auto">
          <a:xfrm>
            <a:off x="2103438" y="6213475"/>
            <a:ext cx="6399212" cy="4572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0">
                <a:solidFill>
                  <a:srgbClr val="111111"/>
                </a:solidFill>
                <a:latin typeface="Arial" charset="0"/>
              </a:rPr>
              <a:t>Beck-Sague</a:t>
            </a:r>
            <a:r>
              <a:rPr lang="en-GB" sz="1200">
                <a:solidFill>
                  <a:srgbClr val="111111"/>
                </a:solidFill>
                <a:latin typeface="Arial" charset="0"/>
              </a:rPr>
              <a:t> et al, (1993) </a:t>
            </a:r>
            <a:r>
              <a:rPr lang="en-GB" sz="1200" i="0">
                <a:solidFill>
                  <a:srgbClr val="111111"/>
                </a:solidFill>
                <a:latin typeface="Arial" charset="0"/>
              </a:rPr>
              <a:t>Secular trends in the epidemiology of nosocomial fungal infections </a:t>
            </a:r>
          </a:p>
          <a:p>
            <a:r>
              <a:rPr lang="en-GB" sz="1200" i="0">
                <a:solidFill>
                  <a:srgbClr val="111111"/>
                </a:solidFill>
                <a:latin typeface="Arial" charset="0"/>
              </a:rPr>
              <a:t>In the United States 1980-89</a:t>
            </a:r>
            <a:r>
              <a:rPr lang="en-GB" sz="1200">
                <a:solidFill>
                  <a:srgbClr val="111111"/>
                </a:solidFill>
                <a:latin typeface="Arial" charset="0"/>
              </a:rPr>
              <a:t> J Infect Dis 1993 </a:t>
            </a:r>
            <a:r>
              <a:rPr lang="en-GB" sz="1200" b="1">
                <a:solidFill>
                  <a:srgbClr val="111111"/>
                </a:solidFill>
                <a:latin typeface="Arial" charset="0"/>
              </a:rPr>
              <a:t>167</a:t>
            </a:r>
            <a:r>
              <a:rPr lang="en-GB" sz="1200">
                <a:solidFill>
                  <a:srgbClr val="111111"/>
                </a:solidFill>
                <a:latin typeface="Arial" charset="0"/>
              </a:rPr>
              <a:t>: 1247</a:t>
            </a:r>
          </a:p>
        </p:txBody>
      </p:sp>
      <p:sp>
        <p:nvSpPr>
          <p:cNvPr id="171018" name="Text Box 11"/>
          <p:cNvSpPr txBox="1">
            <a:spLocks noChangeArrowheads="1"/>
          </p:cNvSpPr>
          <p:nvPr/>
        </p:nvSpPr>
        <p:spPr bwMode="auto">
          <a:xfrm>
            <a:off x="447675" y="4529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i="0">
              <a:latin typeface="Arial" charset="0"/>
            </a:endParaRP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1023938" y="4529138"/>
            <a:ext cx="7296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i="0">
                <a:solidFill>
                  <a:schemeClr val="accent2"/>
                </a:solidFill>
                <a:latin typeface="Arial" charset="0"/>
              </a:rPr>
              <a:t>AIDS, solid organ or hematopoietic stem cell transplants (HSCTs)</a:t>
            </a:r>
          </a:p>
          <a:p>
            <a:endParaRPr lang="en-GB" sz="1800" b="1" i="0">
              <a:solidFill>
                <a:schemeClr val="accent2"/>
              </a:solidFill>
              <a:latin typeface="Arial" charset="0"/>
            </a:endParaRPr>
          </a:p>
          <a:p>
            <a:r>
              <a:rPr lang="en-GB" sz="1800" b="1" i="0">
                <a:solidFill>
                  <a:schemeClr val="accent2"/>
                </a:solidFill>
                <a:latin typeface="Arial" charset="0"/>
              </a:rPr>
              <a:t>ICU: Invasive monitoring, aggressive therapeutics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90042" y="949103"/>
          <a:ext cx="7344817" cy="4884678"/>
        </p:xfrm>
        <a:graphic>
          <a:graphicData uri="http://schemas.openxmlformats.org/drawingml/2006/table">
            <a:tbl>
              <a:tblPr/>
              <a:tblGrid>
                <a:gridCol w="1919826"/>
                <a:gridCol w="1600568"/>
                <a:gridCol w="2348147"/>
                <a:gridCol w="1476276"/>
              </a:tblGrid>
              <a:tr h="49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Disease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Most common species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Location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Estimated Life-Threatening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Infections / Year at that Location</a:t>
                      </a:r>
                      <a:r>
                        <a:rPr lang="en-US" sz="1200" b="1" baseline="30000">
                          <a:latin typeface="Calibri" pitchFamily="34" charset="0"/>
                          <a:ea typeface="Times New Roman"/>
                          <a:cs typeface="Times New Roman"/>
                        </a:rPr>
                        <a:t>a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Mortality Rates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(% in infected populations)</a:t>
                      </a:r>
                      <a:r>
                        <a:rPr lang="en-US" sz="1200" baseline="30000">
                          <a:latin typeface="Calibri" pitchFamily="34" charset="0"/>
                          <a:ea typeface="Times New Roman"/>
                          <a:cs typeface="Times New Roman"/>
                        </a:rPr>
                        <a:t>a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452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Opportunistic Systemic Mycoses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Aspergillosis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Aspergillus fumigatus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&gt;200,000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30 - 95%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90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Candidiasis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Candida albicans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&gt;400,000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46 - 75%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Cryptococcosis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Cryptococcus neoformans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&gt;1,000,000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20 - 70%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90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Mucormycosis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Rhizopus oryzae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&gt;10,000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30 – 90%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Pneumocystis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Pneumocystis jirovecii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01625" indent="-301625"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&gt;400,000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20 - 80%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452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Endemic Dimorphic Mycoses</a:t>
                      </a:r>
                      <a:r>
                        <a:rPr lang="en-US" sz="1200" b="1" baseline="30000">
                          <a:latin typeface="Calibri" pitchFamily="34" charset="0"/>
                          <a:ea typeface="Times New Roman"/>
                          <a:cs typeface="Times New Roman"/>
                        </a:rPr>
                        <a:t>a,b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Blastomycosis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Blastomyces dermatitidis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Midwestern and Atlantic U.S.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~3,000 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&lt;2% - 68%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9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Coccidioidomycosis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Coccidioides immitis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Southwestern U.S.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~25,000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&lt;1% - 70%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Histoplasmosis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Histoplasma capsulatum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Midwestern U.S.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~25,000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28 – 50%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9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Paracoccidioidomycosis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Paracoccidioides brasiliensis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Brazil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~4,000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5 – 27%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Penicilliosis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Penicillium marneffei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SouthEast Asia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&gt;8,000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 – 75%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491880" y="6021288"/>
            <a:ext cx="5358198" cy="61555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Human fungal infections: the hidden killers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Brown</a:t>
            </a:r>
            <a:r>
              <a:rPr lang="en-US" sz="1400" baseline="300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Denning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Gow</a:t>
            </a:r>
            <a:r>
              <a:rPr lang="en-US" sz="1400" baseline="300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Levitz,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Netea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and White (2012)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r>
              <a:rPr kumimoji="0" lang="en-GB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Sci. </a:t>
            </a:r>
            <a:r>
              <a:rPr lang="en-GB" sz="1400" i="1" dirty="0" smtClean="0">
                <a:latin typeface="Calibri" pitchFamily="34" charset="0"/>
                <a:cs typeface="Arial" pitchFamily="34" charset="0"/>
              </a:rPr>
              <a:t>Trans. Med.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88640"/>
            <a:ext cx="555419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i="0" dirty="0" smtClean="0">
                <a:latin typeface="+mn-lt"/>
              </a:rPr>
              <a:t>Human fungal infections</a:t>
            </a:r>
            <a:endParaRPr lang="en-GB" sz="3600" i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90042" y="949103"/>
          <a:ext cx="7344817" cy="4884678"/>
        </p:xfrm>
        <a:graphic>
          <a:graphicData uri="http://schemas.openxmlformats.org/drawingml/2006/table">
            <a:tbl>
              <a:tblPr/>
              <a:tblGrid>
                <a:gridCol w="1919826"/>
                <a:gridCol w="1600568"/>
                <a:gridCol w="2348147"/>
                <a:gridCol w="1476276"/>
              </a:tblGrid>
              <a:tr h="49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Disease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Most common species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Location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Estimated Life-Threatening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Infections / Year at that Location</a:t>
                      </a:r>
                      <a:r>
                        <a:rPr lang="en-US" sz="1200" b="1" baseline="30000">
                          <a:latin typeface="Calibri" pitchFamily="34" charset="0"/>
                          <a:ea typeface="Times New Roman"/>
                          <a:cs typeface="Times New Roman"/>
                        </a:rPr>
                        <a:t>a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Mortality Rates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(% in infected populations)</a:t>
                      </a:r>
                      <a:r>
                        <a:rPr lang="en-US" sz="1200" baseline="30000">
                          <a:latin typeface="Calibri" pitchFamily="34" charset="0"/>
                          <a:ea typeface="Times New Roman"/>
                          <a:cs typeface="Times New Roman"/>
                        </a:rPr>
                        <a:t>a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452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Opportunistic Systemic Mycoses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Aspergillosis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Aspergillus fumigatus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&gt;200,000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30 - 95%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90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Candidiasis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Candida albicans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&gt;400,000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46 - 75%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Cryptococcosis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Cryptococcus neoformans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&gt;1,000,000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20 - 70%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90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Mucormycosis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Rhizopus oryzae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&gt;10,000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30 – 90%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Pneumocystis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Pneumocystis jirovecii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01625" indent="-301625"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worldwide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&gt;400,000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20 - 80%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4524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Endemic Dimorphic Mycoses</a:t>
                      </a:r>
                      <a:r>
                        <a:rPr lang="en-US" sz="1200" b="1" baseline="30000">
                          <a:latin typeface="Calibri" pitchFamily="34" charset="0"/>
                          <a:ea typeface="Times New Roman"/>
                          <a:cs typeface="Times New Roman"/>
                        </a:rPr>
                        <a:t>a,b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Blastomycosis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Blastomyces dermatitidis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Midwestern and Atlantic U.S.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~3,000 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&lt;2% - 68%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9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Coccidioidomycosis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Coccidioides immitis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Southwestern U.S.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~25,000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&lt;1% - 70%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Histoplasmosis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Histoplasma capsulatum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Midwestern U.S.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~25,000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28 – 50%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9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Paracoccidioidomycosis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Paracoccidioides brasiliensis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Brazil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~4,000 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5 – 27%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7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Penicilliosis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Calibri" pitchFamily="34" charset="0"/>
                          <a:ea typeface="Times New Roman"/>
                          <a:cs typeface="Times New Roman"/>
                        </a:rPr>
                        <a:t>Penicillium marneffei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SouthEast Asia</a:t>
                      </a:r>
                      <a:endParaRPr lang="en-GB" sz="12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&gt;8,000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 – 75%</a:t>
                      </a:r>
                      <a:endParaRPr lang="en-GB" sz="12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53060" marR="530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491880" y="6021288"/>
            <a:ext cx="5358198" cy="61555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Human fungal infections: the hidden killers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Brown</a:t>
            </a:r>
            <a:r>
              <a:rPr lang="en-US" sz="1400" baseline="300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Denning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Gow</a:t>
            </a:r>
            <a:r>
              <a:rPr lang="en-US" sz="1400" baseline="300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lang="en-US" sz="1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Levitz,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Netea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and White (2012)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r>
              <a:rPr kumimoji="0" lang="en-GB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Sci. </a:t>
            </a:r>
            <a:r>
              <a:rPr lang="en-GB" sz="1400" i="1" dirty="0" smtClean="0">
                <a:latin typeface="Calibri" pitchFamily="34" charset="0"/>
                <a:cs typeface="Arial" pitchFamily="34" charset="0"/>
              </a:rPr>
              <a:t>Trans. Med.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88640"/>
            <a:ext cx="555419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i="0" dirty="0" smtClean="0">
                <a:latin typeface="+mn-lt"/>
              </a:rPr>
              <a:t>Human fungal infections</a:t>
            </a:r>
            <a:endParaRPr lang="en-GB" sz="3600" i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Line 2"/>
          <p:cNvSpPr>
            <a:spLocks noChangeShapeType="1"/>
          </p:cNvSpPr>
          <p:nvPr/>
        </p:nvSpPr>
        <p:spPr bwMode="auto">
          <a:xfrm>
            <a:off x="292100" y="908050"/>
            <a:ext cx="8135938" cy="0"/>
          </a:xfrm>
          <a:prstGeom prst="line">
            <a:avLst/>
          </a:prstGeom>
          <a:noFill/>
          <a:ln w="41275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5106" name="Picture 3" descr="Candida_albicans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1052513"/>
            <a:ext cx="2160587" cy="1439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5107" name="Picture 4" descr="Candida-krusei-NCYC-13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636838"/>
            <a:ext cx="2160587" cy="16208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75108" name="Text Box 5"/>
          <p:cNvSpPr txBox="1">
            <a:spLocks noChangeArrowheads="1"/>
          </p:cNvSpPr>
          <p:nvPr/>
        </p:nvSpPr>
        <p:spPr bwMode="auto">
          <a:xfrm>
            <a:off x="6300788" y="1100138"/>
            <a:ext cx="1346200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Candida albicans</a:t>
            </a:r>
          </a:p>
        </p:txBody>
      </p:sp>
      <p:sp>
        <p:nvSpPr>
          <p:cNvPr id="175109" name="Text Box 6"/>
          <p:cNvSpPr txBox="1">
            <a:spLocks noChangeArrowheads="1"/>
          </p:cNvSpPr>
          <p:nvPr/>
        </p:nvSpPr>
        <p:spPr bwMode="auto">
          <a:xfrm>
            <a:off x="6280150" y="2728913"/>
            <a:ext cx="1195388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Candida krusei</a:t>
            </a:r>
          </a:p>
        </p:txBody>
      </p:sp>
      <p:pic>
        <p:nvPicPr>
          <p:cNvPr id="175110" name="Picture 7" descr="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4365625"/>
            <a:ext cx="216058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1" name="Text Box 8"/>
          <p:cNvSpPr txBox="1">
            <a:spLocks noChangeArrowheads="1"/>
          </p:cNvSpPr>
          <p:nvPr/>
        </p:nvSpPr>
        <p:spPr bwMode="auto">
          <a:xfrm>
            <a:off x="7235825" y="4581525"/>
            <a:ext cx="927100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C. glabrata</a:t>
            </a:r>
          </a:p>
        </p:txBody>
      </p:sp>
      <p:pic>
        <p:nvPicPr>
          <p:cNvPr id="175112" name="Picture 9" descr="cparapsilosisofw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4581525"/>
            <a:ext cx="21605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4572000" y="4652963"/>
            <a:ext cx="1624013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Candida parapsillosis</a:t>
            </a:r>
          </a:p>
        </p:txBody>
      </p:sp>
      <p:pic>
        <p:nvPicPr>
          <p:cNvPr id="175114" name="Picture 11" descr="c_tropical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4581525"/>
            <a:ext cx="27066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5" name="Text Box 12"/>
          <p:cNvSpPr txBox="1">
            <a:spLocks noChangeArrowheads="1"/>
          </p:cNvSpPr>
          <p:nvPr/>
        </p:nvSpPr>
        <p:spPr bwMode="auto">
          <a:xfrm>
            <a:off x="1763713" y="4652963"/>
            <a:ext cx="1389062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Candida tropicalis</a:t>
            </a:r>
          </a:p>
        </p:txBody>
      </p:sp>
      <p:sp>
        <p:nvSpPr>
          <p:cNvPr id="175116" name="Text Box 13"/>
          <p:cNvSpPr txBox="1">
            <a:spLocks noChangeArrowheads="1"/>
          </p:cNvSpPr>
          <p:nvPr/>
        </p:nvSpPr>
        <p:spPr bwMode="auto">
          <a:xfrm>
            <a:off x="2546350" y="307975"/>
            <a:ext cx="347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0">
                <a:solidFill>
                  <a:srgbClr val="FFFFFF"/>
                </a:solidFill>
                <a:latin typeface="Arial" charset="0"/>
              </a:rPr>
              <a:t>Pathogenic </a:t>
            </a:r>
            <a:r>
              <a:rPr lang="en-GB" sz="2000">
                <a:solidFill>
                  <a:srgbClr val="FFFFFF"/>
                </a:solidFill>
                <a:latin typeface="Arial" charset="0"/>
              </a:rPr>
              <a:t>Candida </a:t>
            </a:r>
            <a:r>
              <a:rPr lang="en-GB" sz="2000" i="0">
                <a:solidFill>
                  <a:srgbClr val="FFFFFF"/>
                </a:solidFill>
                <a:latin typeface="Arial" charset="0"/>
              </a:rPr>
              <a:t> species</a:t>
            </a:r>
          </a:p>
        </p:txBody>
      </p:sp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179388" y="1052513"/>
            <a:ext cx="5964237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&gt; 100 identified </a:t>
            </a:r>
            <a:r>
              <a:rPr lang="en-GB" sz="1600">
                <a:solidFill>
                  <a:srgbClr val="FFCC00"/>
                </a:solidFill>
                <a:latin typeface="Arial" charset="0"/>
              </a:rPr>
              <a:t>Candida</a:t>
            </a:r>
            <a:r>
              <a:rPr lang="en-GB" sz="1600" i="0">
                <a:solidFill>
                  <a:srgbClr val="FFCC00"/>
                </a:solidFill>
                <a:latin typeface="Arial" charset="0"/>
              </a:rPr>
              <a:t> species</a:t>
            </a:r>
          </a:p>
          <a:p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Six species predominate as pathogens</a:t>
            </a:r>
          </a:p>
          <a:p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r>
              <a:rPr lang="en-GB" sz="1600" i="0" u="sng">
                <a:solidFill>
                  <a:srgbClr val="FFCC00"/>
                </a:solidFill>
                <a:latin typeface="Arial" charset="0"/>
              </a:rPr>
              <a:t>Colonise humans</a:t>
            </a:r>
            <a:r>
              <a:rPr lang="en-GB" sz="1600" i="0">
                <a:solidFill>
                  <a:srgbClr val="FFCC00"/>
                </a:solidFill>
                <a:latin typeface="Arial" charset="0"/>
              </a:rPr>
              <a:t>: (20-25%) oral colonisation of healthy subjects</a:t>
            </a:r>
          </a:p>
          <a:p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Gastrointestinal tract                       </a:t>
            </a: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Respiratory tract                             </a:t>
            </a: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Vagina                                            </a:t>
            </a: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Urethra</a:t>
            </a: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Skin</a:t>
            </a:r>
          </a:p>
          <a:p>
            <a:r>
              <a:rPr lang="en-GB" sz="1600" i="0">
                <a:solidFill>
                  <a:srgbClr val="FFCC00"/>
                </a:solidFill>
                <a:latin typeface="Arial" charset="0"/>
              </a:rPr>
              <a:t>Fingernails</a:t>
            </a:r>
          </a:p>
          <a:p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endParaRPr lang="en-GB" sz="1600" i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75119" name="Text Box 15"/>
          <p:cNvSpPr txBox="1">
            <a:spLocks noChangeArrowheads="1"/>
          </p:cNvSpPr>
          <p:nvPr/>
        </p:nvSpPr>
        <p:spPr bwMode="auto">
          <a:xfrm>
            <a:off x="3111500" y="2655888"/>
            <a:ext cx="23304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u="sng">
                <a:solidFill>
                  <a:srgbClr val="FFCC00"/>
                </a:solidFill>
                <a:latin typeface="Arial" charset="0"/>
              </a:rPr>
              <a:t>Hospital environment</a:t>
            </a:r>
          </a:p>
          <a:p>
            <a:endParaRPr lang="en-GB" sz="1800" i="0">
              <a:solidFill>
                <a:srgbClr val="FFCC00"/>
              </a:solidFill>
              <a:latin typeface="Arial" charset="0"/>
            </a:endParaRPr>
          </a:p>
          <a:p>
            <a:r>
              <a:rPr lang="en-GB" sz="1800" i="0">
                <a:solidFill>
                  <a:srgbClr val="FFCC00"/>
                </a:solidFill>
                <a:latin typeface="Arial" charset="0"/>
              </a:rPr>
              <a:t>Floors</a:t>
            </a:r>
          </a:p>
          <a:p>
            <a:r>
              <a:rPr lang="en-GB" sz="1800" i="0">
                <a:solidFill>
                  <a:srgbClr val="FFCC00"/>
                </a:solidFill>
                <a:latin typeface="Arial" charset="0"/>
              </a:rPr>
              <a:t>Food</a:t>
            </a:r>
          </a:p>
          <a:p>
            <a:r>
              <a:rPr lang="en-GB" sz="1800" i="0">
                <a:solidFill>
                  <a:srgbClr val="FFCC00"/>
                </a:solidFill>
                <a:latin typeface="Arial" charset="0"/>
              </a:rPr>
              <a:t>Hands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/>
          <p:cNvSpPr txBox="1">
            <a:spLocks noChangeArrowheads="1"/>
          </p:cNvSpPr>
          <p:nvPr/>
        </p:nvSpPr>
        <p:spPr bwMode="auto">
          <a:xfrm>
            <a:off x="1677988" y="2971800"/>
            <a:ext cx="20796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GB" sz="3200" i="0">
              <a:solidFill>
                <a:srgbClr val="FFCC00"/>
              </a:solidFill>
              <a:latin typeface="Arial" charset="0"/>
            </a:endParaRPr>
          </a:p>
          <a:p>
            <a:pPr algn="ctr" eaLnBrk="0" hangingPunct="0"/>
            <a:endParaRPr lang="en-GB" sz="3200" i="0">
              <a:solidFill>
                <a:srgbClr val="FFCC00"/>
              </a:solidFill>
              <a:latin typeface="Arial" charset="0"/>
            </a:endParaRPr>
          </a:p>
          <a:p>
            <a:pPr algn="ctr" eaLnBrk="0" hangingPunct="0"/>
            <a:r>
              <a:rPr lang="en-GB" sz="3200" i="0">
                <a:solidFill>
                  <a:srgbClr val="FFCC00"/>
                </a:solidFill>
                <a:latin typeface="Arial" charset="0"/>
              </a:rPr>
              <a:t>Superficial</a:t>
            </a:r>
          </a:p>
          <a:p>
            <a:pPr algn="ctr" eaLnBrk="0" hangingPunct="0"/>
            <a:r>
              <a:rPr lang="en-GB" sz="3200" i="0">
                <a:solidFill>
                  <a:srgbClr val="FFCC00"/>
                </a:solidFill>
                <a:latin typeface="Arial" charset="0"/>
              </a:rPr>
              <a:t>Mucosal</a:t>
            </a:r>
          </a:p>
          <a:p>
            <a:pPr algn="ctr" eaLnBrk="0" hangingPunct="0"/>
            <a:r>
              <a:rPr lang="en-GB" sz="3200" i="0">
                <a:solidFill>
                  <a:srgbClr val="FFCC00"/>
                </a:solidFill>
                <a:latin typeface="Arial" charset="0"/>
              </a:rPr>
              <a:t>Systemic</a:t>
            </a:r>
            <a:endParaRPr lang="en-GB" sz="320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2771775" y="260350"/>
            <a:ext cx="3522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>
                <a:solidFill>
                  <a:srgbClr val="FFCC00"/>
                </a:solidFill>
                <a:latin typeface="Arial" charset="0"/>
              </a:rPr>
              <a:t>Candida </a:t>
            </a:r>
            <a:r>
              <a:rPr lang="en-GB" sz="3200" i="0">
                <a:solidFill>
                  <a:srgbClr val="FFCC00"/>
                </a:solidFill>
                <a:latin typeface="Arial" charset="0"/>
              </a:rPr>
              <a:t>infections</a:t>
            </a: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650875" y="911225"/>
            <a:ext cx="64579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Arial" charset="0"/>
              </a:rPr>
              <a:t>            </a:t>
            </a:r>
            <a:r>
              <a:rPr lang="en-GB" sz="2000">
                <a:solidFill>
                  <a:srgbClr val="FFFFFF"/>
                </a:solidFill>
                <a:latin typeface="Arial" charset="0"/>
              </a:rPr>
              <a:t>Candida albicans</a:t>
            </a:r>
            <a:r>
              <a:rPr lang="en-GB" sz="2000" i="0">
                <a:solidFill>
                  <a:srgbClr val="FFFFFF"/>
                </a:solidFill>
                <a:latin typeface="Arial" charset="0"/>
              </a:rPr>
              <a:t> is an opportunistic commensal</a:t>
            </a: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	Gastrointestinal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	Genitourinary tract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	Skin</a:t>
            </a: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endParaRPr lang="en-GB" sz="20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3972" name="Group 5"/>
          <p:cNvGrpSpPr>
            <a:grpSpLocks/>
          </p:cNvGrpSpPr>
          <p:nvPr/>
        </p:nvGrpSpPr>
        <p:grpSpPr bwMode="auto">
          <a:xfrm>
            <a:off x="4779963" y="1741488"/>
            <a:ext cx="2333625" cy="1335087"/>
            <a:chOff x="3011" y="1097"/>
            <a:chExt cx="1470" cy="841"/>
          </a:xfrm>
        </p:grpSpPr>
        <p:sp>
          <p:nvSpPr>
            <p:cNvPr id="83978" name="AutoShape 6"/>
            <p:cNvSpPr>
              <a:spLocks/>
            </p:cNvSpPr>
            <p:nvPr/>
          </p:nvSpPr>
          <p:spPr bwMode="auto">
            <a:xfrm flipH="1">
              <a:off x="3011" y="1097"/>
              <a:ext cx="56" cy="841"/>
            </a:xfrm>
            <a:prstGeom prst="leftBrace">
              <a:avLst>
                <a:gd name="adj1" fmla="val 125149"/>
                <a:gd name="adj2" fmla="val 50000"/>
              </a:avLst>
            </a:prstGeom>
            <a:noFill/>
            <a:ln w="50800">
              <a:solidFill>
                <a:srgbClr val="21E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3979" name="Text Box 7"/>
            <p:cNvSpPr txBox="1">
              <a:spLocks noChangeArrowheads="1"/>
            </p:cNvSpPr>
            <p:nvPr/>
          </p:nvSpPr>
          <p:spPr bwMode="auto">
            <a:xfrm>
              <a:off x="3178" y="1267"/>
              <a:ext cx="1303" cy="371"/>
            </a:xfrm>
            <a:prstGeom prst="rect">
              <a:avLst/>
            </a:prstGeom>
            <a:noFill/>
            <a:ln w="9525">
              <a:solidFill>
                <a:srgbClr val="21E9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3200" i="0">
                  <a:solidFill>
                    <a:schemeClr val="tx2"/>
                  </a:solidFill>
                  <a:latin typeface="Arial" charset="0"/>
                </a:rPr>
                <a:t>HEALTHY</a:t>
              </a:r>
            </a:p>
          </p:txBody>
        </p:sp>
      </p:grpSp>
      <p:sp>
        <p:nvSpPr>
          <p:cNvPr id="83973" name="Line 8"/>
          <p:cNvSpPr>
            <a:spLocks noChangeShapeType="1"/>
          </p:cNvSpPr>
          <p:nvPr/>
        </p:nvSpPr>
        <p:spPr bwMode="auto">
          <a:xfrm>
            <a:off x="1203325" y="3527425"/>
            <a:ext cx="6429375" cy="0"/>
          </a:xfrm>
          <a:prstGeom prst="line">
            <a:avLst/>
          </a:prstGeom>
          <a:noFill/>
          <a:ln w="9525">
            <a:solidFill>
              <a:srgbClr val="21E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3974" name="Group 9"/>
          <p:cNvGrpSpPr>
            <a:grpSpLocks/>
          </p:cNvGrpSpPr>
          <p:nvPr/>
        </p:nvGrpSpPr>
        <p:grpSpPr bwMode="auto">
          <a:xfrm>
            <a:off x="4779963" y="4119563"/>
            <a:ext cx="3676650" cy="1335087"/>
            <a:chOff x="3011" y="2595"/>
            <a:chExt cx="2316" cy="841"/>
          </a:xfrm>
        </p:grpSpPr>
        <p:sp>
          <p:nvSpPr>
            <p:cNvPr id="83976" name="AutoShape 10"/>
            <p:cNvSpPr>
              <a:spLocks/>
            </p:cNvSpPr>
            <p:nvPr/>
          </p:nvSpPr>
          <p:spPr bwMode="auto">
            <a:xfrm flipH="1">
              <a:off x="3011" y="2595"/>
              <a:ext cx="56" cy="841"/>
            </a:xfrm>
            <a:prstGeom prst="leftBrace">
              <a:avLst>
                <a:gd name="adj1" fmla="val 125149"/>
                <a:gd name="adj2" fmla="val 50000"/>
              </a:avLst>
            </a:prstGeom>
            <a:noFill/>
            <a:ln w="50800">
              <a:solidFill>
                <a:srgbClr val="21E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3977" name="Text Box 11"/>
            <p:cNvSpPr txBox="1">
              <a:spLocks noChangeArrowheads="1"/>
            </p:cNvSpPr>
            <p:nvPr/>
          </p:nvSpPr>
          <p:spPr bwMode="auto">
            <a:xfrm>
              <a:off x="3242" y="2666"/>
              <a:ext cx="2085" cy="678"/>
            </a:xfrm>
            <a:prstGeom prst="rect">
              <a:avLst/>
            </a:prstGeom>
            <a:noFill/>
            <a:ln w="9525">
              <a:solidFill>
                <a:srgbClr val="21E9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3200" i="0">
                  <a:solidFill>
                    <a:schemeClr val="tx2"/>
                  </a:solidFill>
                  <a:latin typeface="Arial" charset="0"/>
                </a:rPr>
                <a:t>IMMUNO</a:t>
              </a:r>
            </a:p>
            <a:p>
              <a:pPr eaLnBrk="0" hangingPunct="0"/>
              <a:r>
                <a:rPr lang="en-GB" sz="3200" i="0">
                  <a:solidFill>
                    <a:schemeClr val="tx2"/>
                  </a:solidFill>
                  <a:latin typeface="Arial" charset="0"/>
                </a:rPr>
                <a:t>COMPROMISED</a:t>
              </a:r>
            </a:p>
          </p:txBody>
        </p:sp>
      </p:grpSp>
      <p:sp>
        <p:nvSpPr>
          <p:cNvPr id="83975" name="Text Box 12"/>
          <p:cNvSpPr txBox="1">
            <a:spLocks noChangeArrowheads="1"/>
          </p:cNvSpPr>
          <p:nvPr/>
        </p:nvSpPr>
        <p:spPr bwMode="auto">
          <a:xfrm>
            <a:off x="996950" y="5626100"/>
            <a:ext cx="751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rgbClr val="FF9900"/>
                </a:solidFill>
                <a:latin typeface="Arial" charset="0"/>
              </a:rPr>
              <a:t>Colonisation and invasion of host tissues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8225" y="3351213"/>
            <a:ext cx="257016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4" name="Picture 3" descr="Candidiasis, cutaneous - around the mou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2452688"/>
            <a:ext cx="2132013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Text Box 4"/>
          <p:cNvSpPr txBox="1">
            <a:spLocks noChangeArrowheads="1"/>
          </p:cNvSpPr>
          <p:nvPr/>
        </p:nvSpPr>
        <p:spPr bwMode="auto">
          <a:xfrm>
            <a:off x="1693863" y="182563"/>
            <a:ext cx="5530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chemeClr val="bg1"/>
                </a:solidFill>
                <a:latin typeface="Arial" charset="0"/>
              </a:rPr>
              <a:t>Superficial</a:t>
            </a:r>
            <a:r>
              <a:rPr lang="en-GB" sz="3200">
                <a:solidFill>
                  <a:schemeClr val="bg1"/>
                </a:solidFill>
                <a:latin typeface="Arial" charset="0"/>
              </a:rPr>
              <a:t> Candida </a:t>
            </a:r>
            <a:r>
              <a:rPr lang="en-GB" sz="3200" i="0">
                <a:solidFill>
                  <a:schemeClr val="bg1"/>
                </a:solidFill>
                <a:latin typeface="Arial" charset="0"/>
              </a:rPr>
              <a:t>infections</a:t>
            </a:r>
          </a:p>
        </p:txBody>
      </p:sp>
      <p:pic>
        <p:nvPicPr>
          <p:cNvPr id="177156" name="Picture 5" descr="p112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5" y="4244975"/>
            <a:ext cx="2401888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7" name="Picture 6" descr="14666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0450" y="4738688"/>
            <a:ext cx="114141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8" name="Rectangle 7"/>
          <p:cNvSpPr>
            <a:spLocks noChangeArrowheads="1"/>
          </p:cNvSpPr>
          <p:nvPr/>
        </p:nvSpPr>
        <p:spPr bwMode="auto">
          <a:xfrm>
            <a:off x="2632075" y="931863"/>
            <a:ext cx="467518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GB" sz="1600" i="0">
                <a:solidFill>
                  <a:srgbClr val="FFCC00"/>
                </a:solidFill>
                <a:latin typeface="Arial" charset="0"/>
              </a:rPr>
              <a:t>Mouth, throat, skin, scalp, vagina, fingers, nails, </a:t>
            </a:r>
          </a:p>
          <a:p>
            <a:pPr eaLnBrk="0" hangingPunct="0">
              <a:spcBef>
                <a:spcPct val="30000"/>
              </a:spcBef>
            </a:pPr>
            <a:r>
              <a:rPr lang="en-GB" sz="1600" i="0">
                <a:solidFill>
                  <a:srgbClr val="FFCC00"/>
                </a:solidFill>
                <a:latin typeface="Arial" charset="0"/>
              </a:rPr>
              <a:t>bronchi, lungs, or the gastrointestinal tract </a:t>
            </a:r>
          </a:p>
          <a:p>
            <a:pPr eaLnBrk="0" hangingPunct="0"/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1600" i="0">
                <a:solidFill>
                  <a:srgbClr val="FFCC00"/>
                </a:solidFill>
                <a:latin typeface="Arial" charset="0"/>
              </a:rPr>
              <a:t>Usually due to impaired epithelial barrier functions</a:t>
            </a:r>
          </a:p>
          <a:p>
            <a:pPr eaLnBrk="0" hangingPunct="0"/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1600" i="0">
                <a:solidFill>
                  <a:srgbClr val="FFCC00"/>
                </a:solidFill>
                <a:latin typeface="Arial" charset="0"/>
              </a:rPr>
              <a:t>Occur in all age groups</a:t>
            </a:r>
          </a:p>
          <a:p>
            <a:pPr eaLnBrk="0" hangingPunct="0"/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1600" i="0">
                <a:solidFill>
                  <a:srgbClr val="FFCC00"/>
                </a:solidFill>
                <a:latin typeface="Arial" charset="0"/>
              </a:rPr>
              <a:t>Most common in the newborn and the elderly </a:t>
            </a:r>
          </a:p>
          <a:p>
            <a:pPr eaLnBrk="0" hangingPunct="0"/>
            <a:endParaRPr lang="en-GB" sz="16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1600" i="0">
                <a:solidFill>
                  <a:srgbClr val="FFCC00"/>
                </a:solidFill>
                <a:latin typeface="Arial" charset="0"/>
              </a:rPr>
              <a:t>Respond readily to treatment.</a:t>
            </a:r>
          </a:p>
        </p:txBody>
      </p:sp>
      <p:pic>
        <p:nvPicPr>
          <p:cNvPr id="177159" name="Picture 8" descr="infec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725" y="898525"/>
            <a:ext cx="2036763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ChangeArrowheads="1"/>
          </p:cNvSpPr>
          <p:nvPr/>
        </p:nvSpPr>
        <p:spPr bwMode="auto">
          <a:xfrm>
            <a:off x="873125" y="0"/>
            <a:ext cx="7772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Arial" charset="0"/>
              </a:rPr>
              <a:t>Candida</a:t>
            </a:r>
            <a:r>
              <a:rPr lang="en-GB" i="0">
                <a:solidFill>
                  <a:schemeClr val="bg1"/>
                </a:solidFill>
                <a:latin typeface="Arial" charset="0"/>
              </a:rPr>
              <a:t> Infections</a:t>
            </a:r>
          </a:p>
        </p:txBody>
      </p:sp>
      <p:sp>
        <p:nvSpPr>
          <p:cNvPr id="179202" name="Rectangle 3"/>
          <p:cNvSpPr>
            <a:spLocks noChangeArrowheads="1"/>
          </p:cNvSpPr>
          <p:nvPr/>
        </p:nvSpPr>
        <p:spPr bwMode="auto">
          <a:xfrm>
            <a:off x="2862263" y="879475"/>
            <a:ext cx="3522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200" i="0">
                <a:solidFill>
                  <a:schemeClr val="bg1"/>
                </a:solidFill>
                <a:latin typeface="Arial" charset="0"/>
              </a:rPr>
              <a:t>Mucosal infections</a:t>
            </a:r>
          </a:p>
        </p:txBody>
      </p:sp>
      <p:pic>
        <p:nvPicPr>
          <p:cNvPr id="1792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7713" y="3711575"/>
            <a:ext cx="193992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5" descr="Erythematous%20candidiasis%20-%20dorsal%20tong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" y="1547813"/>
            <a:ext cx="30099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5" name="Text Box 6"/>
          <p:cNvSpPr txBox="1">
            <a:spLocks noChangeArrowheads="1"/>
          </p:cNvSpPr>
          <p:nvPr/>
        </p:nvSpPr>
        <p:spPr bwMode="auto">
          <a:xfrm>
            <a:off x="4429125" y="1654175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3200" i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9206" name="Text Box 7"/>
          <p:cNvSpPr txBox="1">
            <a:spLocks noChangeArrowheads="1"/>
          </p:cNvSpPr>
          <p:nvPr/>
        </p:nvSpPr>
        <p:spPr bwMode="auto">
          <a:xfrm>
            <a:off x="4518025" y="1903413"/>
            <a:ext cx="31273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Symptomatic infection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Occurs at extremes of life </a:t>
            </a: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(elderly and neonates)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HIV:</a:t>
            </a: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Oropharyngeal</a:t>
            </a: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Esophagal</a:t>
            </a: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Vulvovaginal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Frequently seen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Line 2"/>
          <p:cNvSpPr>
            <a:spLocks noChangeShapeType="1"/>
          </p:cNvSpPr>
          <p:nvPr/>
        </p:nvSpPr>
        <p:spPr bwMode="auto">
          <a:xfrm>
            <a:off x="520700" y="908050"/>
            <a:ext cx="8135938" cy="0"/>
          </a:xfrm>
          <a:prstGeom prst="line">
            <a:avLst/>
          </a:prstGeom>
          <a:noFill/>
          <a:ln w="41275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1003300" y="350838"/>
            <a:ext cx="795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i="0">
                <a:solidFill>
                  <a:srgbClr val="FFFFFF"/>
                </a:solidFill>
                <a:latin typeface="Arial" charset="0"/>
              </a:rPr>
              <a:t>Hospital-acquired blood stream infections in US Hospitals</a:t>
            </a:r>
          </a:p>
        </p:txBody>
      </p:sp>
      <p:pic>
        <p:nvPicPr>
          <p:cNvPr id="187396" name="Picture 4" descr="t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700213"/>
            <a:ext cx="74168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5" descr="Imperial mono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/>
          <a:stretch>
            <a:fillRect/>
          </a:stretch>
        </p:blipFill>
        <p:spPr bwMode="auto">
          <a:xfrm>
            <a:off x="111125" y="6169025"/>
            <a:ext cx="180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Text Box 6"/>
          <p:cNvSpPr txBox="1">
            <a:spLocks noChangeArrowheads="1"/>
          </p:cNvSpPr>
          <p:nvPr/>
        </p:nvSpPr>
        <p:spPr bwMode="auto">
          <a:xfrm>
            <a:off x="2051050" y="6237288"/>
            <a:ext cx="6713538" cy="4572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0">
                <a:solidFill>
                  <a:srgbClr val="000000"/>
                </a:solidFill>
                <a:latin typeface="Arial" charset="0"/>
              </a:rPr>
              <a:t>Wisplinghof </a:t>
            </a:r>
            <a:r>
              <a:rPr lang="en-GB" sz="1200">
                <a:solidFill>
                  <a:srgbClr val="000000"/>
                </a:solidFill>
                <a:latin typeface="Arial" charset="0"/>
              </a:rPr>
              <a:t>et al</a:t>
            </a:r>
            <a:r>
              <a:rPr lang="en-GB" sz="1200" i="0">
                <a:solidFill>
                  <a:srgbClr val="000000"/>
                </a:solidFill>
                <a:latin typeface="Arial" charset="0"/>
              </a:rPr>
              <a:t>., (2004) Nosocomial bloodstream infections in US Hospitals: Analysis of 24,179 </a:t>
            </a:r>
          </a:p>
          <a:p>
            <a:r>
              <a:rPr lang="en-GB" sz="1200" i="0">
                <a:solidFill>
                  <a:srgbClr val="000000"/>
                </a:solidFill>
                <a:latin typeface="Arial" charset="0"/>
              </a:rPr>
              <a:t>cases from a prospective national surveillance study </a:t>
            </a:r>
            <a:r>
              <a:rPr lang="en-GB" sz="1200">
                <a:solidFill>
                  <a:srgbClr val="000000"/>
                </a:solidFill>
                <a:latin typeface="Arial" charset="0"/>
              </a:rPr>
              <a:t>Clin. Inf. Dis. </a:t>
            </a:r>
            <a:r>
              <a:rPr lang="en-GB" sz="1200" b="1" i="0">
                <a:solidFill>
                  <a:srgbClr val="000000"/>
                </a:solidFill>
                <a:latin typeface="Arial" charset="0"/>
              </a:rPr>
              <a:t>39</a:t>
            </a:r>
            <a:r>
              <a:rPr lang="en-GB" sz="1200" i="0">
                <a:solidFill>
                  <a:srgbClr val="000000"/>
                </a:solidFill>
                <a:latin typeface="Arial" charset="0"/>
              </a:rPr>
              <a:t>:309-17</a:t>
            </a:r>
          </a:p>
        </p:txBody>
      </p:sp>
      <p:sp>
        <p:nvSpPr>
          <p:cNvPr id="173062" name="Text Box 7"/>
          <p:cNvSpPr txBox="1">
            <a:spLocks noChangeArrowheads="1"/>
          </p:cNvSpPr>
          <p:nvPr/>
        </p:nvSpPr>
        <p:spPr bwMode="auto">
          <a:xfrm>
            <a:off x="1385888" y="1073150"/>
            <a:ext cx="601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i="0">
                <a:solidFill>
                  <a:srgbClr val="FFFFFF"/>
                </a:solidFill>
                <a:latin typeface="Arial" charset="0"/>
              </a:rPr>
              <a:t>7.5 year study period, 24,179 infections were reported</a:t>
            </a:r>
          </a:p>
        </p:txBody>
      </p:sp>
      <p:grpSp>
        <p:nvGrpSpPr>
          <p:cNvPr id="187400" name="Group 8"/>
          <p:cNvGrpSpPr>
            <a:grpSpLocks/>
          </p:cNvGrpSpPr>
          <p:nvPr/>
        </p:nvGrpSpPr>
        <p:grpSpPr bwMode="auto">
          <a:xfrm>
            <a:off x="4356100" y="2636838"/>
            <a:ext cx="1008063" cy="2959100"/>
            <a:chOff x="2744" y="1661"/>
            <a:chExt cx="635" cy="1864"/>
          </a:xfrm>
        </p:grpSpPr>
        <p:sp>
          <p:nvSpPr>
            <p:cNvPr id="173066" name="Rectangle 9"/>
            <p:cNvSpPr>
              <a:spLocks noChangeArrowheads="1"/>
            </p:cNvSpPr>
            <p:nvPr/>
          </p:nvSpPr>
          <p:spPr bwMode="auto">
            <a:xfrm>
              <a:off x="2744" y="1661"/>
              <a:ext cx="635" cy="1497"/>
            </a:xfrm>
            <a:prstGeom prst="rect">
              <a:avLst/>
            </a:prstGeom>
            <a:noFill/>
            <a:ln w="476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73067" name="Text Box 10"/>
            <p:cNvSpPr txBox="1">
              <a:spLocks noChangeArrowheads="1"/>
            </p:cNvSpPr>
            <p:nvPr/>
          </p:nvSpPr>
          <p:spPr bwMode="auto">
            <a:xfrm>
              <a:off x="2880" y="3294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 b="1" i="0">
                  <a:solidFill>
                    <a:srgbClr val="FF3300"/>
                  </a:solidFill>
                  <a:latin typeface="Arial" charset="0"/>
                </a:rPr>
                <a:t>50%</a:t>
              </a:r>
            </a:p>
          </p:txBody>
        </p:sp>
      </p:grp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611188" y="3573463"/>
            <a:ext cx="7561262" cy="215900"/>
          </a:xfrm>
          <a:prstGeom prst="rect">
            <a:avLst/>
          </a:prstGeom>
          <a:noFill/>
          <a:ln w="50800">
            <a:solidFill>
              <a:srgbClr val="0099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7404" name="Oval 12"/>
          <p:cNvSpPr>
            <a:spLocks noChangeArrowheads="1"/>
          </p:cNvSpPr>
          <p:nvPr/>
        </p:nvSpPr>
        <p:spPr bwMode="auto">
          <a:xfrm>
            <a:off x="6877050" y="3500438"/>
            <a:ext cx="647700" cy="360362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3" grpId="0" animBg="1"/>
      <p:bldP spid="18740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ChangeArrowheads="1"/>
          </p:cNvSpPr>
          <p:nvPr/>
        </p:nvSpPr>
        <p:spPr bwMode="auto">
          <a:xfrm>
            <a:off x="723900" y="0"/>
            <a:ext cx="7772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>
                <a:solidFill>
                  <a:srgbClr val="FFCC00"/>
                </a:solidFill>
                <a:latin typeface="Arial" charset="0"/>
              </a:rPr>
              <a:t>Candida</a:t>
            </a:r>
            <a:r>
              <a:rPr lang="en-GB" i="0">
                <a:solidFill>
                  <a:srgbClr val="FFCC00"/>
                </a:solidFill>
                <a:latin typeface="Arial" charset="0"/>
              </a:rPr>
              <a:t> Infections</a:t>
            </a:r>
          </a:p>
        </p:txBody>
      </p:sp>
      <p:sp>
        <p:nvSpPr>
          <p:cNvPr id="181250" name="Rectangle 3"/>
          <p:cNvSpPr>
            <a:spLocks noChangeArrowheads="1"/>
          </p:cNvSpPr>
          <p:nvPr/>
        </p:nvSpPr>
        <p:spPr bwMode="auto">
          <a:xfrm>
            <a:off x="2717800" y="731838"/>
            <a:ext cx="3662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200" i="0">
                <a:solidFill>
                  <a:schemeClr val="bg1"/>
                </a:solidFill>
                <a:latin typeface="Arial" charset="0"/>
              </a:rPr>
              <a:t>Systemic infections</a:t>
            </a:r>
          </a:p>
        </p:txBody>
      </p:sp>
      <p:pic>
        <p:nvPicPr>
          <p:cNvPr id="181251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727075"/>
            <a:ext cx="1870075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 descr="candi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2013" y="4897438"/>
            <a:ext cx="26574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Picture 6" descr="cand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975" y="3416300"/>
            <a:ext cx="30226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4" name="Picture 7" descr="candi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4425" y="4291013"/>
            <a:ext cx="25685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5" name="Text Box 8"/>
          <p:cNvSpPr txBox="1">
            <a:spLocks noChangeArrowheads="1"/>
          </p:cNvSpPr>
          <p:nvPr/>
        </p:nvSpPr>
        <p:spPr bwMode="auto">
          <a:xfrm>
            <a:off x="3921125" y="1471613"/>
            <a:ext cx="44624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Not seen in normal healthy individuals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Well characterised risk factors: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Chemotherapy</a:t>
            </a: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Gut-related surgery</a:t>
            </a:r>
          </a:p>
          <a:p>
            <a:pPr eaLnBrk="0" hangingPunct="0"/>
            <a:r>
              <a:rPr lang="en-GB" sz="2000" i="0">
                <a:solidFill>
                  <a:srgbClr val="FFCC00"/>
                </a:solidFill>
                <a:latin typeface="Arial" charset="0"/>
              </a:rPr>
              <a:t>CATHETERS</a:t>
            </a:r>
          </a:p>
          <a:p>
            <a:pPr eaLnBrk="0" hangingPunct="0"/>
            <a:endParaRPr lang="en-GB" sz="2000" i="0">
              <a:solidFill>
                <a:srgbClr val="FFCC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sz="3200" i="1" dirty="0" smtClean="0"/>
              <a:t>Candida</a:t>
            </a:r>
            <a:r>
              <a:rPr lang="en-GB" sz="3200" dirty="0" smtClean="0"/>
              <a:t> virulence</a:t>
            </a:r>
          </a:p>
        </p:txBody>
      </p:sp>
      <p:pic>
        <p:nvPicPr>
          <p:cNvPr id="163842" name="Picture 3" descr="mr033002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200" y="960438"/>
            <a:ext cx="61722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2539" y="1353783"/>
            <a:ext cx="270757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solidFill>
                  <a:schemeClr val="accent6"/>
                </a:solidFill>
                <a:latin typeface="+mn-lt"/>
              </a:rPr>
              <a:t>Asymptomatic colonisation</a:t>
            </a:r>
            <a:endParaRPr lang="en-GB" sz="1400" u="sng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2276872"/>
            <a:ext cx="241069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solidFill>
                  <a:schemeClr val="accent6"/>
                </a:solidFill>
                <a:latin typeface="+mn-lt"/>
              </a:rPr>
              <a:t>Superficial infection</a:t>
            </a:r>
            <a:endParaRPr lang="en-GB" sz="1400" u="sng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2538" y="3265239"/>
            <a:ext cx="238694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solidFill>
                  <a:schemeClr val="accent6"/>
                </a:solidFill>
                <a:latin typeface="+mn-lt"/>
              </a:rPr>
              <a:t>Deep -seated infection</a:t>
            </a:r>
            <a:endParaRPr lang="en-GB" sz="1400" u="sng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2538" y="4633391"/>
            <a:ext cx="247007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solidFill>
                  <a:schemeClr val="accent6"/>
                </a:solidFill>
                <a:latin typeface="+mn-lt"/>
              </a:rPr>
              <a:t>Disseminated infection</a:t>
            </a:r>
            <a:endParaRPr lang="en-GB" sz="1400" u="sng" dirty="0">
              <a:solidFill>
                <a:schemeClr val="accent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2"/>
          <p:cNvSpPr txBox="1">
            <a:spLocks noChangeArrowheads="1"/>
          </p:cNvSpPr>
          <p:nvPr/>
        </p:nvSpPr>
        <p:spPr bwMode="auto">
          <a:xfrm>
            <a:off x="6224588" y="2239963"/>
            <a:ext cx="2919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Low growth temperature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pH 4.0</a:t>
            </a:r>
          </a:p>
        </p:txBody>
      </p:sp>
      <p:sp>
        <p:nvSpPr>
          <p:cNvPr id="185346" name="Text Box 3"/>
          <p:cNvSpPr txBox="1">
            <a:spLocks noChangeArrowheads="1"/>
          </p:cNvSpPr>
          <p:nvPr/>
        </p:nvSpPr>
        <p:spPr bwMode="auto">
          <a:xfrm>
            <a:off x="6224588" y="3335338"/>
            <a:ext cx="2314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pH 6.0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Nitrogen starvation</a:t>
            </a:r>
          </a:p>
        </p:txBody>
      </p:sp>
      <p:sp>
        <p:nvSpPr>
          <p:cNvPr id="185347" name="Text Box 4"/>
          <p:cNvSpPr txBox="1">
            <a:spLocks noChangeArrowheads="1"/>
          </p:cNvSpPr>
          <p:nvPr/>
        </p:nvSpPr>
        <p:spPr bwMode="auto">
          <a:xfrm>
            <a:off x="6224588" y="4430713"/>
            <a:ext cx="1103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SERUM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pH 7.0</a:t>
            </a:r>
          </a:p>
        </p:txBody>
      </p:sp>
      <p:sp>
        <p:nvSpPr>
          <p:cNvPr id="185348" name="Text Box 5"/>
          <p:cNvSpPr txBox="1">
            <a:spLocks noChangeArrowheads="1"/>
          </p:cNvSpPr>
          <p:nvPr/>
        </p:nvSpPr>
        <p:spPr bwMode="auto">
          <a:xfrm>
            <a:off x="688975" y="396875"/>
            <a:ext cx="79867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200" i="0">
                <a:solidFill>
                  <a:srgbClr val="FFCC00"/>
                </a:solidFill>
                <a:latin typeface="Arial" charset="0"/>
              </a:rPr>
              <a:t>The growth environment affects </a:t>
            </a:r>
            <a:r>
              <a:rPr lang="en-GB" sz="3200">
                <a:solidFill>
                  <a:srgbClr val="FFCC00"/>
                </a:solidFill>
                <a:latin typeface="Arial" charset="0"/>
              </a:rPr>
              <a:t>C. albicans</a:t>
            </a:r>
          </a:p>
          <a:p>
            <a:pPr algn="ctr" eaLnBrk="0" hangingPunct="0"/>
            <a:r>
              <a:rPr lang="en-GB" sz="3200" i="0">
                <a:solidFill>
                  <a:srgbClr val="FFCC00"/>
                </a:solidFill>
                <a:latin typeface="Arial" charset="0"/>
              </a:rPr>
              <a:t>cell shape</a:t>
            </a:r>
          </a:p>
        </p:txBody>
      </p:sp>
      <p:sp>
        <p:nvSpPr>
          <p:cNvPr id="185349" name="Rectangle 6">
            <a:hlinkClick r:id="rId3"/>
          </p:cNvPr>
          <p:cNvSpPr>
            <a:spLocks noChangeArrowheads="1"/>
          </p:cNvSpPr>
          <p:nvPr/>
        </p:nvSpPr>
        <p:spPr bwMode="auto">
          <a:xfrm>
            <a:off x="1679575" y="5622925"/>
            <a:ext cx="5480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>
                <a:solidFill>
                  <a:srgbClr val="FFFFFF"/>
                </a:solidFill>
                <a:latin typeface="Arial" charset="0"/>
              </a:rPr>
              <a:t>CANDIDA ALBICANS</a:t>
            </a:r>
            <a:r>
              <a:rPr lang="en-GB" sz="1600" i="0">
                <a:solidFill>
                  <a:srgbClr val="FFFFFF"/>
                </a:solidFill>
                <a:latin typeface="Arial" charset="0"/>
              </a:rPr>
              <a:t>: A MOLECULAR REVOLUTION BUILT ON LESSONS FROM BUDDING YEAST </a:t>
            </a:r>
          </a:p>
          <a:p>
            <a:pPr eaLnBrk="0" hangingPunct="0"/>
            <a:r>
              <a:rPr lang="en-GB" sz="1600" i="0">
                <a:solidFill>
                  <a:srgbClr val="FFFFFF"/>
                </a:solidFill>
                <a:latin typeface="Arial" charset="0"/>
              </a:rPr>
              <a:t>Berman and Sudbury (2002) Nature Rev. Genetics </a:t>
            </a:r>
            <a:r>
              <a:rPr lang="en-GB" sz="1600" i="0" u="sng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GB" sz="1600" i="0">
                <a:solidFill>
                  <a:srgbClr val="FFFFFF"/>
                </a:solidFill>
                <a:latin typeface="Arial" charset="0"/>
              </a:rPr>
              <a:t> 918</a:t>
            </a:r>
          </a:p>
        </p:txBody>
      </p:sp>
      <p:pic>
        <p:nvPicPr>
          <p:cNvPr id="185350" name="Picture 7" descr="not a ye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922463"/>
            <a:ext cx="583882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 descr="aspergillu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0" y="-22225"/>
            <a:ext cx="9429750" cy="75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4" name="Text Box 3"/>
          <p:cNvSpPr txBox="1">
            <a:spLocks noChangeArrowheads="1"/>
          </p:cNvSpPr>
          <p:nvPr/>
        </p:nvSpPr>
        <p:spPr bwMode="auto">
          <a:xfrm>
            <a:off x="0" y="5013325"/>
            <a:ext cx="80041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1" i="0">
                <a:solidFill>
                  <a:srgbClr val="FF9933"/>
                </a:solidFill>
                <a:latin typeface="Arial" charset="0"/>
              </a:rPr>
              <a:t>“In this new millennium, invasive aspergillosis (IA)</a:t>
            </a:r>
          </a:p>
          <a:p>
            <a:pPr eaLnBrk="0" hangingPunct="0"/>
            <a:r>
              <a:rPr lang="en-GB" sz="2400" b="1" i="0">
                <a:solidFill>
                  <a:srgbClr val="FF9933"/>
                </a:solidFill>
                <a:latin typeface="Arial" charset="0"/>
              </a:rPr>
              <a:t> has emerged as the major clinical problem of modern</a:t>
            </a:r>
          </a:p>
          <a:p>
            <a:pPr eaLnBrk="0" hangingPunct="0"/>
            <a:r>
              <a:rPr lang="en-GB" sz="2400" b="1" i="0">
                <a:solidFill>
                  <a:srgbClr val="FF9933"/>
                </a:solidFill>
                <a:latin typeface="Arial" charset="0"/>
              </a:rPr>
              <a:t> mycology”</a:t>
            </a:r>
            <a:endParaRPr lang="en-GB" sz="2000" b="1" i="0">
              <a:solidFill>
                <a:srgbClr val="FF9933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9933"/>
              </a:solidFill>
              <a:latin typeface="Arial" charset="0"/>
            </a:endParaRPr>
          </a:p>
          <a:p>
            <a:pPr eaLnBrk="0" hangingPunct="0"/>
            <a:r>
              <a:rPr lang="en-GB" sz="1200" i="0">
                <a:solidFill>
                  <a:srgbClr val="FF9933"/>
                </a:solidFill>
                <a:latin typeface="Arial" charset="0"/>
              </a:rPr>
              <a:t>                 (Kontoyiannis and Bodey Eur J Clin Microbiol Infect Dis. 2002 Mar;21(3):161-72. )</a:t>
            </a:r>
            <a:br>
              <a:rPr lang="en-GB" sz="1200" i="0">
                <a:solidFill>
                  <a:srgbClr val="FF9933"/>
                </a:solidFill>
                <a:latin typeface="Arial" charset="0"/>
              </a:rPr>
            </a:br>
            <a:endParaRPr lang="en-GB" sz="1200" i="0">
              <a:solidFill>
                <a:srgbClr val="FF9933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9933"/>
              </a:solidFill>
              <a:latin typeface="Arial" charset="0"/>
            </a:endParaRPr>
          </a:p>
          <a:p>
            <a:pPr eaLnBrk="0" hangingPunct="0"/>
            <a:endParaRPr lang="en-GB" sz="2400" b="1" i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6788150" y="260350"/>
            <a:ext cx="23558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800">
              <a:solidFill>
                <a:schemeClr val="bg1"/>
              </a:solidFill>
              <a:latin typeface="Arial" charset="0"/>
            </a:endParaRPr>
          </a:p>
          <a:p>
            <a:r>
              <a:rPr lang="en-GB" sz="1800">
                <a:solidFill>
                  <a:srgbClr val="99FF33"/>
                </a:solidFill>
                <a:latin typeface="Arial" charset="0"/>
              </a:rPr>
              <a:t>Aspergillus fumigatus</a:t>
            </a:r>
          </a:p>
          <a:p>
            <a:r>
              <a:rPr lang="en-GB" sz="1800">
                <a:solidFill>
                  <a:srgbClr val="99FF33"/>
                </a:solidFill>
                <a:latin typeface="Arial" charset="0"/>
              </a:rPr>
              <a:t>Aspergillus nidulans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flavus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niger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clavatus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glaucus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oryzae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terreus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ustus</a:t>
            </a:r>
          </a:p>
          <a:p>
            <a:r>
              <a:rPr lang="en-GB" sz="1800">
                <a:solidFill>
                  <a:srgbClr val="FF9933"/>
                </a:solidFill>
                <a:latin typeface="Arial" charset="0"/>
              </a:rPr>
              <a:t>Aspergillus versicolor</a:t>
            </a:r>
          </a:p>
          <a:p>
            <a:r>
              <a:rPr lang="en-GB" sz="1800" i="0">
                <a:solidFill>
                  <a:srgbClr val="FF9933"/>
                </a:solidFill>
                <a:latin typeface="Arial" charset="0"/>
              </a:rPr>
              <a:t> </a:t>
            </a:r>
            <a:endParaRPr lang="en-GB" sz="1800">
              <a:solidFill>
                <a:srgbClr val="FF9933"/>
              </a:solidFill>
              <a:latin typeface="Arial" charset="0"/>
            </a:endParaRPr>
          </a:p>
          <a:p>
            <a:endParaRPr lang="en-GB" sz="1800" i="0">
              <a:solidFill>
                <a:srgbClr val="FF993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3257550" y="6350"/>
            <a:ext cx="2317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5400" i="0" u="sng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FUNGI</a:t>
            </a: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538163" y="1052513"/>
            <a:ext cx="80660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largest group of organisms on </a:t>
            </a:r>
          </a:p>
          <a:p>
            <a:pPr algn="ctr" eaLnBrk="0" hangingPunct="0"/>
            <a:r>
              <a:rPr lang="en-GB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planet</a:t>
            </a:r>
          </a:p>
          <a:p>
            <a:pPr algn="ctr" eaLnBrk="0" hangingPunct="0"/>
            <a:endParaRPr lang="en-GB" i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n-GB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70,000 species described</a:t>
            </a:r>
          </a:p>
          <a:p>
            <a:pPr algn="ctr" eaLnBrk="0" hangingPunct="0"/>
            <a:endParaRPr lang="en-GB" i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n-GB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1.5 million likely to exist</a:t>
            </a:r>
          </a:p>
          <a:p>
            <a:pPr algn="ctr" eaLnBrk="0" hangingPunct="0"/>
            <a:endParaRPr lang="en-GB" i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n-GB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 200 human pathogens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105150" y="6092825"/>
            <a:ext cx="293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http://www.mycolog.com</a:t>
            </a:r>
            <a:endParaRPr lang="en-GB" sz="2000" i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520" name="Group 32"/>
          <p:cNvGrpSpPr>
            <a:grpSpLocks/>
          </p:cNvGrpSpPr>
          <p:nvPr/>
        </p:nvGrpSpPr>
        <p:grpSpPr bwMode="auto">
          <a:xfrm>
            <a:off x="1476375" y="2708275"/>
            <a:ext cx="6343650" cy="3543300"/>
            <a:chOff x="-930" y="2840"/>
            <a:chExt cx="3996" cy="2232"/>
          </a:xfrm>
        </p:grpSpPr>
        <p:grpSp>
          <p:nvGrpSpPr>
            <p:cNvPr id="189468" name="Group 11"/>
            <p:cNvGrpSpPr>
              <a:grpSpLocks/>
            </p:cNvGrpSpPr>
            <p:nvPr/>
          </p:nvGrpSpPr>
          <p:grpSpPr bwMode="auto">
            <a:xfrm>
              <a:off x="-930" y="2840"/>
              <a:ext cx="3996" cy="2232"/>
              <a:chOff x="4536" y="2664"/>
              <a:chExt cx="3996" cy="2136"/>
            </a:xfrm>
          </p:grpSpPr>
          <p:sp>
            <p:nvSpPr>
              <p:cNvPr id="189470" name="Rectangle 12"/>
              <p:cNvSpPr>
                <a:spLocks noChangeArrowheads="1"/>
              </p:cNvSpPr>
              <p:nvPr/>
            </p:nvSpPr>
            <p:spPr bwMode="auto">
              <a:xfrm>
                <a:off x="4536" y="2664"/>
                <a:ext cx="3996" cy="2136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pic>
            <p:nvPicPr>
              <p:cNvPr id="189471" name="Picture 13" descr="IP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60" y="2772"/>
                <a:ext cx="1600" cy="19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9469" name="Picture 14" descr="_ptTMxr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6" y="2931"/>
              <a:ext cx="1436" cy="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9442" name="Line 15"/>
          <p:cNvSpPr>
            <a:spLocks noChangeShapeType="1"/>
          </p:cNvSpPr>
          <p:nvPr/>
        </p:nvSpPr>
        <p:spPr bwMode="auto">
          <a:xfrm>
            <a:off x="438150" y="711200"/>
            <a:ext cx="8267700" cy="0"/>
          </a:xfrm>
          <a:prstGeom prst="line">
            <a:avLst/>
          </a:prstGeom>
          <a:noFill/>
          <a:ln w="635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43" name="Text Box 16"/>
          <p:cNvSpPr txBox="1">
            <a:spLocks noChangeArrowheads="1"/>
          </p:cNvSpPr>
          <p:nvPr/>
        </p:nvSpPr>
        <p:spPr bwMode="auto">
          <a:xfrm>
            <a:off x="2682875" y="215900"/>
            <a:ext cx="405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800" i="0">
                <a:solidFill>
                  <a:srgbClr val="FFFFFF"/>
                </a:solidFill>
                <a:latin typeface="Arial" charset="0"/>
              </a:rPr>
              <a:t>Invasive pulmonary aspergillosis (IPA)</a:t>
            </a:r>
          </a:p>
        </p:txBody>
      </p:sp>
      <p:sp>
        <p:nvSpPr>
          <p:cNvPr id="189444" name="Rectangle 17"/>
          <p:cNvSpPr>
            <a:spLocks noChangeArrowheads="1"/>
          </p:cNvSpPr>
          <p:nvPr/>
        </p:nvSpPr>
        <p:spPr bwMode="auto">
          <a:xfrm>
            <a:off x="-457200" y="24257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189445" name="Group 18"/>
          <p:cNvGrpSpPr>
            <a:grpSpLocks/>
          </p:cNvGrpSpPr>
          <p:nvPr/>
        </p:nvGrpSpPr>
        <p:grpSpPr bwMode="auto">
          <a:xfrm>
            <a:off x="379413" y="1184275"/>
            <a:ext cx="8397875" cy="1319213"/>
            <a:chOff x="239" y="758"/>
            <a:chExt cx="5290" cy="831"/>
          </a:xfrm>
        </p:grpSpPr>
        <p:grpSp>
          <p:nvGrpSpPr>
            <p:cNvPr id="189456" name="Group 19"/>
            <p:cNvGrpSpPr>
              <a:grpSpLocks/>
            </p:cNvGrpSpPr>
            <p:nvPr/>
          </p:nvGrpSpPr>
          <p:grpSpPr bwMode="auto">
            <a:xfrm>
              <a:off x="239" y="770"/>
              <a:ext cx="1253" cy="806"/>
              <a:chOff x="1615" y="2590"/>
              <a:chExt cx="1253" cy="806"/>
            </a:xfrm>
          </p:grpSpPr>
          <p:pic>
            <p:nvPicPr>
              <p:cNvPr id="189466" name="Picture 20" descr="Pulmaonary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15" y="2590"/>
                <a:ext cx="1253" cy="8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9467" name="Text Box 21"/>
              <p:cNvSpPr txBox="1">
                <a:spLocks noChangeArrowheads="1"/>
              </p:cNvSpPr>
              <p:nvPr/>
            </p:nvSpPr>
            <p:spPr bwMode="auto">
              <a:xfrm>
                <a:off x="2414" y="3157"/>
                <a:ext cx="400" cy="173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200" i="0">
                    <a:solidFill>
                      <a:srgbClr val="000000"/>
                    </a:solidFill>
                    <a:latin typeface="Arial" charset="0"/>
                  </a:rPr>
                  <a:t>Lung</a:t>
                </a:r>
              </a:p>
            </p:txBody>
          </p:sp>
        </p:grpSp>
        <p:grpSp>
          <p:nvGrpSpPr>
            <p:cNvPr id="189457" name="Group 22"/>
            <p:cNvGrpSpPr>
              <a:grpSpLocks/>
            </p:cNvGrpSpPr>
            <p:nvPr/>
          </p:nvGrpSpPr>
          <p:grpSpPr bwMode="auto">
            <a:xfrm>
              <a:off x="2890" y="762"/>
              <a:ext cx="1298" cy="823"/>
              <a:chOff x="1970" y="2738"/>
              <a:chExt cx="1298" cy="823"/>
            </a:xfrm>
          </p:grpSpPr>
          <p:pic>
            <p:nvPicPr>
              <p:cNvPr id="189464" name="Picture 23" descr="Renal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70" y="2738"/>
                <a:ext cx="1298" cy="8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9465" name="Text Box 24"/>
              <p:cNvSpPr txBox="1">
                <a:spLocks noChangeArrowheads="1"/>
              </p:cNvSpPr>
              <p:nvPr/>
            </p:nvSpPr>
            <p:spPr bwMode="auto">
              <a:xfrm>
                <a:off x="2782" y="3335"/>
                <a:ext cx="408" cy="173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i="0">
                    <a:solidFill>
                      <a:srgbClr val="000000"/>
                    </a:solidFill>
                    <a:latin typeface="Arial" charset="0"/>
                  </a:rPr>
                  <a:t>Kidney</a:t>
                </a:r>
              </a:p>
            </p:txBody>
          </p:sp>
        </p:grpSp>
        <p:grpSp>
          <p:nvGrpSpPr>
            <p:cNvPr id="189458" name="Group 25"/>
            <p:cNvGrpSpPr>
              <a:grpSpLocks/>
            </p:cNvGrpSpPr>
            <p:nvPr/>
          </p:nvGrpSpPr>
          <p:grpSpPr bwMode="auto">
            <a:xfrm>
              <a:off x="4227" y="758"/>
              <a:ext cx="1302" cy="831"/>
              <a:chOff x="3740" y="2804"/>
              <a:chExt cx="1302" cy="831"/>
            </a:xfrm>
          </p:grpSpPr>
          <p:pic>
            <p:nvPicPr>
              <p:cNvPr id="189462" name="Picture 26" descr="Aspergillus"/>
              <p:cNvPicPr preferRelativeResize="0"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740" y="2804"/>
                <a:ext cx="1302" cy="83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9463" name="Text Box 27"/>
              <p:cNvSpPr txBox="1">
                <a:spLocks noChangeArrowheads="1"/>
              </p:cNvSpPr>
              <p:nvPr/>
            </p:nvSpPr>
            <p:spPr bwMode="auto">
              <a:xfrm>
                <a:off x="4651" y="3433"/>
                <a:ext cx="350" cy="173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i="0">
                    <a:solidFill>
                      <a:srgbClr val="000000"/>
                    </a:solidFill>
                    <a:latin typeface="Arial" charset="0"/>
                  </a:rPr>
                  <a:t>Heart</a:t>
                </a:r>
              </a:p>
            </p:txBody>
          </p:sp>
        </p:grpSp>
        <p:grpSp>
          <p:nvGrpSpPr>
            <p:cNvPr id="189459" name="Group 28"/>
            <p:cNvGrpSpPr>
              <a:grpSpLocks/>
            </p:cNvGrpSpPr>
            <p:nvPr/>
          </p:nvGrpSpPr>
          <p:grpSpPr bwMode="auto">
            <a:xfrm>
              <a:off x="1554" y="773"/>
              <a:ext cx="1283" cy="799"/>
              <a:chOff x="278" y="2521"/>
              <a:chExt cx="1283" cy="832"/>
            </a:xfrm>
          </p:grpSpPr>
          <p:pic>
            <p:nvPicPr>
              <p:cNvPr id="189460" name="Picture 29" descr="Cerebral"/>
              <p:cNvPicPr preferRelativeResize="0"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8" y="2521"/>
                <a:ext cx="1283" cy="83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9461" name="Text Box 30"/>
              <p:cNvSpPr txBox="1">
                <a:spLocks noChangeArrowheads="1"/>
              </p:cNvSpPr>
              <p:nvPr/>
            </p:nvSpPr>
            <p:spPr bwMode="auto">
              <a:xfrm>
                <a:off x="1167" y="3138"/>
                <a:ext cx="339" cy="18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200" i="0">
                    <a:solidFill>
                      <a:srgbClr val="000000"/>
                    </a:solidFill>
                    <a:latin typeface="Arial" charset="0"/>
                  </a:rPr>
                  <a:t>Brain</a:t>
                </a:r>
              </a:p>
            </p:txBody>
          </p:sp>
        </p:grpSp>
      </p:grpSp>
      <p:sp>
        <p:nvSpPr>
          <p:cNvPr id="189446" name="Text Box 31"/>
          <p:cNvSpPr txBox="1">
            <a:spLocks noChangeArrowheads="1"/>
          </p:cNvSpPr>
          <p:nvPr/>
        </p:nvSpPr>
        <p:spPr bwMode="auto">
          <a:xfrm>
            <a:off x="2897188" y="6530975"/>
            <a:ext cx="4627562" cy="652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800" i="0">
                <a:solidFill>
                  <a:srgbClr val="FE9914"/>
                </a:solidFill>
                <a:latin typeface="Arial" charset="0"/>
              </a:rPr>
              <a:t>(Cornet, 2002; Grow, 2002; Marr, 2002; Minari, 2002; Singh, 2003; Duchini, 2002; Libanore, 2002)</a:t>
            </a:r>
          </a:p>
          <a:p>
            <a:pPr eaLnBrk="0" hangingPunct="0">
              <a:spcBef>
                <a:spcPct val="20000"/>
              </a:spcBef>
            </a:pPr>
            <a:endParaRPr lang="en-GB" sz="800" i="0">
              <a:solidFill>
                <a:srgbClr val="FE9914"/>
              </a:solidFill>
              <a:latin typeface="Arial" charset="0"/>
            </a:endParaRPr>
          </a:p>
          <a:p>
            <a:pPr eaLnBrk="0" hangingPunct="0">
              <a:spcBef>
                <a:spcPct val="20000"/>
              </a:spcBef>
            </a:pPr>
            <a:endParaRPr lang="en-GB" sz="800" i="0">
              <a:solidFill>
                <a:srgbClr val="FE9914"/>
              </a:solidFill>
              <a:latin typeface="Arial" charset="0"/>
            </a:endParaRPr>
          </a:p>
          <a:p>
            <a:pPr eaLnBrk="0" hangingPunct="0">
              <a:spcBef>
                <a:spcPct val="20000"/>
              </a:spcBef>
            </a:pPr>
            <a:endParaRPr lang="en-GB" sz="800" i="0">
              <a:solidFill>
                <a:srgbClr val="FE9914"/>
              </a:solidFill>
              <a:latin typeface="Arial" charset="0"/>
            </a:endParaRPr>
          </a:p>
        </p:txBody>
      </p:sp>
      <p:grpSp>
        <p:nvGrpSpPr>
          <p:cNvPr id="191490" name="Group 2"/>
          <p:cNvGrpSpPr>
            <a:grpSpLocks/>
          </p:cNvGrpSpPr>
          <p:nvPr/>
        </p:nvGrpSpPr>
        <p:grpSpPr bwMode="auto">
          <a:xfrm>
            <a:off x="1979613" y="2852738"/>
            <a:ext cx="5305425" cy="3584575"/>
            <a:chOff x="1098" y="1784"/>
            <a:chExt cx="3342" cy="2319"/>
          </a:xfrm>
        </p:grpSpPr>
        <p:sp>
          <p:nvSpPr>
            <p:cNvPr id="189448" name="Rectangle 3"/>
            <p:cNvSpPr>
              <a:spLocks noChangeArrowheads="1"/>
            </p:cNvSpPr>
            <p:nvPr/>
          </p:nvSpPr>
          <p:spPr bwMode="auto">
            <a:xfrm>
              <a:off x="1110" y="1784"/>
              <a:ext cx="3330" cy="1087"/>
            </a:xfrm>
            <a:prstGeom prst="rect">
              <a:avLst/>
            </a:prstGeom>
            <a:solidFill>
              <a:srgbClr val="FFFF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89449" name="Text Box 4"/>
            <p:cNvSpPr txBox="1">
              <a:spLocks noChangeArrowheads="1"/>
            </p:cNvSpPr>
            <p:nvPr/>
          </p:nvSpPr>
          <p:spPr bwMode="auto">
            <a:xfrm>
              <a:off x="1157" y="2196"/>
              <a:ext cx="2652" cy="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chemeClr val="accent2"/>
                  </a:solidFill>
                  <a:latin typeface="Arial" charset="0"/>
                </a:rPr>
                <a:t>Organ or stem cell transplant          15%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chemeClr val="accent2"/>
                  </a:solidFill>
                  <a:latin typeface="Arial" charset="0"/>
                </a:rPr>
                <a:t>Myeloid and lymphatic leukaemia   10%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chemeClr val="accent2"/>
                  </a:solidFill>
                  <a:latin typeface="Arial" charset="0"/>
                </a:rPr>
                <a:t>AIDS                                                 3%</a:t>
              </a:r>
            </a:p>
          </p:txBody>
        </p:sp>
        <p:sp>
          <p:nvSpPr>
            <p:cNvPr id="189450" name="Text Box 5"/>
            <p:cNvSpPr txBox="1">
              <a:spLocks noChangeArrowheads="1"/>
            </p:cNvSpPr>
            <p:nvPr/>
          </p:nvSpPr>
          <p:spPr bwMode="auto">
            <a:xfrm>
              <a:off x="1396" y="1809"/>
              <a:ext cx="2244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rgbClr val="FE9914"/>
                  </a:solidFill>
                  <a:latin typeface="Arial" charset="0"/>
                </a:rPr>
                <a:t>Incidence by underlying condition</a:t>
              </a:r>
            </a:p>
          </p:txBody>
        </p:sp>
        <p:sp>
          <p:nvSpPr>
            <p:cNvPr id="189451" name="Line 6"/>
            <p:cNvSpPr>
              <a:spLocks noChangeShapeType="1"/>
            </p:cNvSpPr>
            <p:nvPr/>
          </p:nvSpPr>
          <p:spPr bwMode="auto">
            <a:xfrm>
              <a:off x="1245" y="2094"/>
              <a:ext cx="2814" cy="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452" name="Rectangle 7"/>
            <p:cNvSpPr>
              <a:spLocks noChangeArrowheads="1"/>
            </p:cNvSpPr>
            <p:nvPr/>
          </p:nvSpPr>
          <p:spPr bwMode="auto">
            <a:xfrm>
              <a:off x="1098" y="2865"/>
              <a:ext cx="3335" cy="1087"/>
            </a:xfrm>
            <a:prstGeom prst="rect">
              <a:avLst/>
            </a:prstGeom>
            <a:solidFill>
              <a:srgbClr val="FFFF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89453" name="Rectangle 8"/>
            <p:cNvSpPr>
              <a:spLocks noChangeArrowheads="1"/>
            </p:cNvSpPr>
            <p:nvPr/>
          </p:nvSpPr>
          <p:spPr bwMode="auto">
            <a:xfrm>
              <a:off x="1195" y="3225"/>
              <a:ext cx="2839" cy="8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chemeClr val="accent2"/>
                  </a:solidFill>
                  <a:latin typeface="Arial" charset="0"/>
                </a:rPr>
                <a:t>$633 million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chemeClr val="accent2"/>
                  </a:solidFill>
                  <a:latin typeface="Arial" charset="0"/>
                </a:rPr>
                <a:t>1970 deaths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800" b="1" i="0">
                  <a:solidFill>
                    <a:schemeClr val="accent2"/>
                  </a:solidFill>
                  <a:latin typeface="Arial" charset="0"/>
                </a:rPr>
                <a:t>60,000 deaths/year worldwide</a:t>
              </a:r>
            </a:p>
            <a:p>
              <a:pPr eaLnBrk="0" hangingPunct="0">
                <a:spcBef>
                  <a:spcPct val="20000"/>
                </a:spcBef>
              </a:pPr>
              <a:endParaRPr lang="en-GB" sz="1800" i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89454" name="Line 9"/>
            <p:cNvSpPr>
              <a:spLocks noChangeShapeType="1"/>
            </p:cNvSpPr>
            <p:nvPr/>
          </p:nvSpPr>
          <p:spPr bwMode="auto">
            <a:xfrm>
              <a:off x="1219" y="3167"/>
              <a:ext cx="2731" cy="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455" name="Text Box 10"/>
            <p:cNvSpPr txBox="1">
              <a:spLocks noChangeArrowheads="1"/>
            </p:cNvSpPr>
            <p:nvPr/>
          </p:nvSpPr>
          <p:spPr bwMode="auto">
            <a:xfrm>
              <a:off x="1264" y="2877"/>
              <a:ext cx="1748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800" i="0">
                  <a:solidFill>
                    <a:srgbClr val="FE9914"/>
                  </a:solidFill>
                  <a:latin typeface="Arial" charset="0"/>
                </a:rPr>
                <a:t>         Implications (U.S.A)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2"/>
          <p:cNvSpPr txBox="1">
            <a:spLocks noChangeArrowheads="1"/>
          </p:cNvSpPr>
          <p:nvPr/>
        </p:nvSpPr>
        <p:spPr bwMode="auto">
          <a:xfrm>
            <a:off x="2511425" y="0"/>
            <a:ext cx="357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Map of Lecture</a:t>
            </a:r>
            <a:endParaRPr lang="en-GB" i="0"/>
          </a:p>
        </p:txBody>
      </p:sp>
      <p:sp>
        <p:nvSpPr>
          <p:cNvPr id="191490" name="Text Box 3"/>
          <p:cNvSpPr txBox="1">
            <a:spLocks noChangeArrowheads="1"/>
          </p:cNvSpPr>
          <p:nvPr/>
        </p:nvSpPr>
        <p:spPr bwMode="auto">
          <a:xfrm>
            <a:off x="2700338" y="1052513"/>
            <a:ext cx="2665412" cy="5794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>
                <a:solidFill>
                  <a:srgbClr val="000000"/>
                </a:solidFill>
                <a:latin typeface="Arial Unicode MS" pitchFamily="34" charset="-128"/>
              </a:rPr>
              <a:t>Fungal illness</a:t>
            </a:r>
          </a:p>
        </p:txBody>
      </p:sp>
      <p:sp>
        <p:nvSpPr>
          <p:cNvPr id="191491" name="Line 4"/>
          <p:cNvSpPr>
            <a:spLocks noChangeShapeType="1"/>
          </p:cNvSpPr>
          <p:nvPr/>
        </p:nvSpPr>
        <p:spPr bwMode="auto">
          <a:xfrm flipH="1">
            <a:off x="2627313" y="2203450"/>
            <a:ext cx="719137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1492" name="Line 5"/>
          <p:cNvSpPr>
            <a:spLocks noChangeShapeType="1"/>
          </p:cNvSpPr>
          <p:nvPr/>
        </p:nvSpPr>
        <p:spPr bwMode="auto">
          <a:xfrm rot="17290842" flipH="1">
            <a:off x="3995738" y="2205038"/>
            <a:ext cx="719137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1493" name="Line 6"/>
          <p:cNvSpPr>
            <a:spLocks noChangeShapeType="1"/>
          </p:cNvSpPr>
          <p:nvPr/>
        </p:nvSpPr>
        <p:spPr bwMode="auto">
          <a:xfrm>
            <a:off x="5362575" y="2203450"/>
            <a:ext cx="719138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1494" name="Text Box 7"/>
          <p:cNvSpPr txBox="1">
            <a:spLocks noChangeArrowheads="1"/>
          </p:cNvSpPr>
          <p:nvPr/>
        </p:nvSpPr>
        <p:spPr bwMode="auto">
          <a:xfrm>
            <a:off x="1671638" y="2492375"/>
            <a:ext cx="1160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Allergies</a:t>
            </a:r>
          </a:p>
        </p:txBody>
      </p:sp>
      <p:sp>
        <p:nvSpPr>
          <p:cNvPr id="191495" name="Text Box 8"/>
          <p:cNvSpPr txBox="1">
            <a:spLocks noChangeArrowheads="1"/>
          </p:cNvSpPr>
          <p:nvPr/>
        </p:nvSpPr>
        <p:spPr bwMode="auto">
          <a:xfrm>
            <a:off x="3492500" y="2852738"/>
            <a:ext cx="1849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Mycotoxicoses</a:t>
            </a:r>
          </a:p>
        </p:txBody>
      </p:sp>
      <p:sp>
        <p:nvSpPr>
          <p:cNvPr id="191496" name="Text Box 9"/>
          <p:cNvSpPr txBox="1">
            <a:spLocks noChangeArrowheads="1"/>
          </p:cNvSpPr>
          <p:nvPr/>
        </p:nvSpPr>
        <p:spPr bwMode="auto">
          <a:xfrm>
            <a:off x="6064250" y="2419350"/>
            <a:ext cx="1185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 Unicode MS" pitchFamily="34" charset="-128"/>
              </a:rPr>
              <a:t>Mycoses</a:t>
            </a:r>
          </a:p>
        </p:txBody>
      </p:sp>
      <p:grpSp>
        <p:nvGrpSpPr>
          <p:cNvPr id="191497" name="Group 10"/>
          <p:cNvGrpSpPr>
            <a:grpSpLocks/>
          </p:cNvGrpSpPr>
          <p:nvPr/>
        </p:nvGrpSpPr>
        <p:grpSpPr bwMode="auto">
          <a:xfrm>
            <a:off x="6280150" y="2924175"/>
            <a:ext cx="1412875" cy="2014538"/>
            <a:chOff x="3956" y="1842"/>
            <a:chExt cx="890" cy="1269"/>
          </a:xfrm>
        </p:grpSpPr>
        <p:sp>
          <p:nvSpPr>
            <p:cNvPr id="191513" name="Line 11"/>
            <p:cNvSpPr>
              <a:spLocks noChangeShapeType="1"/>
            </p:cNvSpPr>
            <p:nvPr/>
          </p:nvSpPr>
          <p:spPr bwMode="auto">
            <a:xfrm rot="17358634" flipH="1">
              <a:off x="4014" y="1978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514" name="Text Box 12"/>
            <p:cNvSpPr txBox="1">
              <a:spLocks noChangeArrowheads="1"/>
            </p:cNvSpPr>
            <p:nvPr/>
          </p:nvSpPr>
          <p:spPr bwMode="auto">
            <a:xfrm>
              <a:off x="3956" y="2477"/>
              <a:ext cx="890" cy="634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Superficial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Cutaneous</a:t>
              </a:r>
            </a:p>
            <a:p>
              <a:pPr algn="ctr"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Systemic</a:t>
              </a:r>
            </a:p>
          </p:txBody>
        </p:sp>
      </p:grpSp>
      <p:grpSp>
        <p:nvGrpSpPr>
          <p:cNvPr id="191498" name="Group 13"/>
          <p:cNvGrpSpPr>
            <a:grpSpLocks/>
          </p:cNvGrpSpPr>
          <p:nvPr/>
        </p:nvGrpSpPr>
        <p:grpSpPr bwMode="auto">
          <a:xfrm>
            <a:off x="3779838" y="3789363"/>
            <a:ext cx="2376487" cy="1368425"/>
            <a:chOff x="2381" y="2387"/>
            <a:chExt cx="1497" cy="862"/>
          </a:xfrm>
        </p:grpSpPr>
        <p:sp>
          <p:nvSpPr>
            <p:cNvPr id="191511" name="AutoShape 14"/>
            <p:cNvSpPr>
              <a:spLocks/>
            </p:cNvSpPr>
            <p:nvPr/>
          </p:nvSpPr>
          <p:spPr bwMode="auto">
            <a:xfrm>
              <a:off x="3742" y="2432"/>
              <a:ext cx="136" cy="817"/>
            </a:xfrm>
            <a:prstGeom prst="leftBrace">
              <a:avLst>
                <a:gd name="adj1" fmla="val 50061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91512" name="Text Box 15"/>
            <p:cNvSpPr txBox="1">
              <a:spLocks noChangeArrowheads="1"/>
            </p:cNvSpPr>
            <p:nvPr/>
          </p:nvSpPr>
          <p:spPr bwMode="auto">
            <a:xfrm>
              <a:off x="2381" y="2387"/>
              <a:ext cx="128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>
                  <a:latin typeface="Arial Unicode MS" pitchFamily="34" charset="-128"/>
                </a:rPr>
                <a:t>Candida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infections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and 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virulence factors</a:t>
              </a:r>
            </a:p>
          </p:txBody>
        </p:sp>
      </p:grpSp>
      <p:grpSp>
        <p:nvGrpSpPr>
          <p:cNvPr id="191499" name="Group 16"/>
          <p:cNvGrpSpPr>
            <a:grpSpLocks/>
          </p:cNvGrpSpPr>
          <p:nvPr/>
        </p:nvGrpSpPr>
        <p:grpSpPr bwMode="auto">
          <a:xfrm>
            <a:off x="7308850" y="5084763"/>
            <a:ext cx="1695450" cy="1277937"/>
            <a:chOff x="4604" y="3203"/>
            <a:chExt cx="1068" cy="805"/>
          </a:xfrm>
        </p:grpSpPr>
        <p:sp>
          <p:nvSpPr>
            <p:cNvPr id="191509" name="Line 17"/>
            <p:cNvSpPr>
              <a:spLocks noChangeShapeType="1"/>
            </p:cNvSpPr>
            <p:nvPr/>
          </p:nvSpPr>
          <p:spPr bwMode="auto">
            <a:xfrm>
              <a:off x="4604" y="3203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510" name="Text Box 18"/>
            <p:cNvSpPr txBox="1">
              <a:spLocks noChangeArrowheads="1"/>
            </p:cNvSpPr>
            <p:nvPr/>
          </p:nvSpPr>
          <p:spPr bwMode="auto">
            <a:xfrm>
              <a:off x="4772" y="3566"/>
              <a:ext cx="90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>
                  <a:latin typeface="Arial Unicode MS" pitchFamily="34" charset="-128"/>
                </a:rPr>
                <a:t>Aspergillus</a:t>
              </a:r>
            </a:p>
            <a:p>
              <a:pPr algn="ctr" eaLnBrk="0" hangingPunct="0"/>
              <a:r>
                <a:rPr lang="en-GB" sz="2000" i="0">
                  <a:latin typeface="Arial Unicode MS" pitchFamily="34" charset="-128"/>
                </a:rPr>
                <a:t>infection</a:t>
              </a:r>
            </a:p>
          </p:txBody>
        </p:sp>
      </p:grpSp>
      <p:grpSp>
        <p:nvGrpSpPr>
          <p:cNvPr id="191500" name="Group 19"/>
          <p:cNvGrpSpPr>
            <a:grpSpLocks/>
          </p:cNvGrpSpPr>
          <p:nvPr/>
        </p:nvGrpSpPr>
        <p:grpSpPr bwMode="auto">
          <a:xfrm>
            <a:off x="735013" y="4292600"/>
            <a:ext cx="2684462" cy="1006475"/>
            <a:chOff x="463" y="2704"/>
            <a:chExt cx="1691" cy="634"/>
          </a:xfrm>
        </p:grpSpPr>
        <p:sp>
          <p:nvSpPr>
            <p:cNvPr id="191507" name="Line 20"/>
            <p:cNvSpPr>
              <a:spLocks noChangeShapeType="1"/>
            </p:cNvSpPr>
            <p:nvPr/>
          </p:nvSpPr>
          <p:spPr bwMode="auto">
            <a:xfrm rot="1202809" flipH="1">
              <a:off x="1701" y="2750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508" name="Text Box 21"/>
            <p:cNvSpPr txBox="1">
              <a:spLocks noChangeArrowheads="1"/>
            </p:cNvSpPr>
            <p:nvPr/>
          </p:nvSpPr>
          <p:spPr bwMode="auto">
            <a:xfrm>
              <a:off x="463" y="2704"/>
              <a:ext cx="836" cy="634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Diagnosis</a:t>
              </a:r>
            </a:p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of fungal</a:t>
              </a:r>
            </a:p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 infections</a:t>
              </a:r>
            </a:p>
          </p:txBody>
        </p:sp>
      </p:grpSp>
      <p:grpSp>
        <p:nvGrpSpPr>
          <p:cNvPr id="191501" name="Group 22"/>
          <p:cNvGrpSpPr>
            <a:grpSpLocks/>
          </p:cNvGrpSpPr>
          <p:nvPr/>
        </p:nvGrpSpPr>
        <p:grpSpPr bwMode="auto">
          <a:xfrm>
            <a:off x="1476375" y="5516563"/>
            <a:ext cx="3094038" cy="469900"/>
            <a:chOff x="930" y="3475"/>
            <a:chExt cx="1949" cy="296"/>
          </a:xfrm>
        </p:grpSpPr>
        <p:sp>
          <p:nvSpPr>
            <p:cNvPr id="191505" name="Line 23"/>
            <p:cNvSpPr>
              <a:spLocks noChangeShapeType="1"/>
            </p:cNvSpPr>
            <p:nvPr/>
          </p:nvSpPr>
          <p:spPr bwMode="auto">
            <a:xfrm>
              <a:off x="930" y="3475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506" name="Text Box 24"/>
            <p:cNvSpPr txBox="1">
              <a:spLocks noChangeArrowheads="1"/>
            </p:cNvSpPr>
            <p:nvPr/>
          </p:nvSpPr>
          <p:spPr bwMode="auto">
            <a:xfrm>
              <a:off x="1474" y="3521"/>
              <a:ext cx="1405" cy="25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Antifungal therapy</a:t>
              </a:r>
            </a:p>
          </p:txBody>
        </p:sp>
      </p:grpSp>
      <p:grpSp>
        <p:nvGrpSpPr>
          <p:cNvPr id="191502" name="Group 25"/>
          <p:cNvGrpSpPr>
            <a:grpSpLocks/>
          </p:cNvGrpSpPr>
          <p:nvPr/>
        </p:nvGrpSpPr>
        <p:grpSpPr bwMode="auto">
          <a:xfrm>
            <a:off x="3276600" y="6165850"/>
            <a:ext cx="2244725" cy="468313"/>
            <a:chOff x="2064" y="3884"/>
            <a:chExt cx="1414" cy="295"/>
          </a:xfrm>
        </p:grpSpPr>
        <p:sp>
          <p:nvSpPr>
            <p:cNvPr id="191503" name="Line 26"/>
            <p:cNvSpPr>
              <a:spLocks noChangeShapeType="1"/>
            </p:cNvSpPr>
            <p:nvPr/>
          </p:nvSpPr>
          <p:spPr bwMode="auto">
            <a:xfrm>
              <a:off x="2064" y="3884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2562" y="3929"/>
              <a:ext cx="916" cy="25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0">
                  <a:solidFill>
                    <a:srgbClr val="000000"/>
                  </a:solidFill>
                  <a:latin typeface="Arial Unicode MS" pitchFamily="34" charset="-128"/>
                </a:rPr>
                <a:t>Case study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5613" y="1412875"/>
            <a:ext cx="82327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/>
              <a:t>There are few signs and symptoms</a:t>
            </a:r>
          </a:p>
          <a:p>
            <a:pPr algn="ctr" eaLnBrk="0" hangingPunct="0"/>
            <a:r>
              <a:rPr lang="en-GB"/>
              <a:t>in patients that are specific for</a:t>
            </a:r>
          </a:p>
          <a:p>
            <a:pPr algn="ctr" eaLnBrk="0" hangingPunct="0"/>
            <a:r>
              <a:rPr lang="en-GB"/>
              <a:t>systemic fungal infection</a:t>
            </a:r>
          </a:p>
          <a:p>
            <a:pPr algn="ctr" eaLnBrk="0" hangingPunct="0"/>
            <a:endParaRPr lang="en-GB"/>
          </a:p>
          <a:p>
            <a:pPr algn="ctr" eaLnBrk="0" hangingPunct="0"/>
            <a:r>
              <a:rPr lang="en-GB"/>
              <a:t>Begin with a high index of suspicion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Diagnosis of Fungal Infections</a:t>
            </a:r>
          </a:p>
        </p:txBody>
      </p: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6096000" y="2265363"/>
            <a:ext cx="2165350" cy="1552575"/>
            <a:chOff x="3360" y="995"/>
            <a:chExt cx="1364" cy="978"/>
          </a:xfrm>
        </p:grpSpPr>
        <p:pic>
          <p:nvPicPr>
            <p:cNvPr id="1956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1536"/>
              <a:ext cx="672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0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8" y="1296"/>
              <a:ext cx="42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04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0" y="1056"/>
              <a:ext cx="64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605" name="Rectangle 12"/>
            <p:cNvSpPr>
              <a:spLocks noChangeArrowheads="1"/>
            </p:cNvSpPr>
            <p:nvPr/>
          </p:nvSpPr>
          <p:spPr bwMode="auto">
            <a:xfrm>
              <a:off x="4032" y="995"/>
              <a:ext cx="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i="0">
                  <a:solidFill>
                    <a:srgbClr val="FFFFFF"/>
                  </a:solidFill>
                  <a:latin typeface="Arial" charset="0"/>
                </a:rPr>
                <a:t>culture</a:t>
              </a:r>
            </a:p>
          </p:txBody>
        </p:sp>
      </p:grpSp>
      <p:grpSp>
        <p:nvGrpSpPr>
          <p:cNvPr id="13333" name="Group 21"/>
          <p:cNvGrpSpPr>
            <a:grpSpLocks/>
          </p:cNvGrpSpPr>
          <p:nvPr/>
        </p:nvGrpSpPr>
        <p:grpSpPr bwMode="auto">
          <a:xfrm>
            <a:off x="6096000" y="4246563"/>
            <a:ext cx="2197100" cy="1493837"/>
            <a:chOff x="4080" y="2387"/>
            <a:chExt cx="1384" cy="941"/>
          </a:xfrm>
        </p:grpSpPr>
        <p:pic>
          <p:nvPicPr>
            <p:cNvPr id="19559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48" y="2688"/>
              <a:ext cx="61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60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0" y="2832"/>
              <a:ext cx="64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601" name="Rectangle 13"/>
            <p:cNvSpPr>
              <a:spLocks noChangeArrowheads="1"/>
            </p:cNvSpPr>
            <p:nvPr/>
          </p:nvSpPr>
          <p:spPr bwMode="auto">
            <a:xfrm>
              <a:off x="4176" y="2387"/>
              <a:ext cx="11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i="0">
                  <a:solidFill>
                    <a:srgbClr val="FFFFFF"/>
                  </a:solidFill>
                  <a:latin typeface="Arial" charset="0"/>
                </a:rPr>
                <a:t>identification</a:t>
              </a:r>
            </a:p>
          </p:txBody>
        </p:sp>
      </p:grpSp>
      <p:grpSp>
        <p:nvGrpSpPr>
          <p:cNvPr id="13331" name="Group 19"/>
          <p:cNvGrpSpPr>
            <a:grpSpLocks/>
          </p:cNvGrpSpPr>
          <p:nvPr/>
        </p:nvGrpSpPr>
        <p:grpSpPr bwMode="auto">
          <a:xfrm>
            <a:off x="3429000" y="1905000"/>
            <a:ext cx="1828800" cy="3830638"/>
            <a:chOff x="288" y="1056"/>
            <a:chExt cx="1104" cy="2413"/>
          </a:xfrm>
        </p:grpSpPr>
        <p:sp>
          <p:nvSpPr>
            <p:cNvPr id="195595" name="Text Box 3"/>
            <p:cNvSpPr txBox="1">
              <a:spLocks noChangeArrowheads="1"/>
            </p:cNvSpPr>
            <p:nvPr/>
          </p:nvSpPr>
          <p:spPr bwMode="auto">
            <a:xfrm>
              <a:off x="288" y="1056"/>
              <a:ext cx="1079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i="0">
                  <a:solidFill>
                    <a:srgbClr val="FFFFFF"/>
                  </a:solidFill>
                  <a:latin typeface="Arial" charset="0"/>
                </a:rPr>
                <a:t>microscopy</a:t>
              </a:r>
            </a:p>
            <a:p>
              <a:pPr algn="ctr" eaLnBrk="0" hangingPunct="0"/>
              <a:endParaRPr lang="en-GB" sz="2400" i="0">
                <a:solidFill>
                  <a:srgbClr val="FFFFFF"/>
                </a:solidFill>
                <a:latin typeface="Arial" charset="0"/>
              </a:endParaRPr>
            </a:p>
            <a:p>
              <a:pPr algn="ctr" eaLnBrk="0" hangingPunct="0"/>
              <a:endParaRPr lang="en-GB" sz="2400" i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19559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" y="1344"/>
              <a:ext cx="1104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97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" y="2736"/>
              <a:ext cx="1104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98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2" y="2112"/>
              <a:ext cx="86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30" name="Group 18"/>
          <p:cNvGrpSpPr>
            <a:grpSpLocks/>
          </p:cNvGrpSpPr>
          <p:nvPr/>
        </p:nvGrpSpPr>
        <p:grpSpPr bwMode="auto">
          <a:xfrm>
            <a:off x="457200" y="2874963"/>
            <a:ext cx="2692400" cy="2065337"/>
            <a:chOff x="1968" y="1907"/>
            <a:chExt cx="1696" cy="1301"/>
          </a:xfrm>
        </p:grpSpPr>
        <p:pic>
          <p:nvPicPr>
            <p:cNvPr id="195591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36" y="2304"/>
              <a:ext cx="64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592" name="Text Box 15"/>
            <p:cNvSpPr txBox="1">
              <a:spLocks noChangeArrowheads="1"/>
            </p:cNvSpPr>
            <p:nvPr/>
          </p:nvSpPr>
          <p:spPr bwMode="auto">
            <a:xfrm>
              <a:off x="1968" y="1907"/>
              <a:ext cx="16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i="0">
                  <a:solidFill>
                    <a:srgbClr val="FFFFFF"/>
                  </a:solidFill>
                  <a:latin typeface="Arial" charset="0"/>
                </a:rPr>
                <a:t>sample acquisition</a:t>
              </a:r>
            </a:p>
          </p:txBody>
        </p:sp>
        <p:pic>
          <p:nvPicPr>
            <p:cNvPr id="195593" name="Picture 1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16" y="2208"/>
              <a:ext cx="64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94" name="Picture 1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6" y="2784"/>
              <a:ext cx="64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35" name="Picture 23" descr="do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0113" y="5013325"/>
            <a:ext cx="129698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4"/>
          <p:cNvSpPr txBox="1">
            <a:spLocks noChangeArrowheads="1"/>
          </p:cNvSpPr>
          <p:nvPr/>
        </p:nvSpPr>
        <p:spPr bwMode="auto">
          <a:xfrm>
            <a:off x="1187450" y="0"/>
            <a:ext cx="6792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Diagnosis of fungal infections</a:t>
            </a:r>
          </a:p>
        </p:txBody>
      </p:sp>
      <p:sp>
        <p:nvSpPr>
          <p:cNvPr id="197634" name="Text Box 5"/>
          <p:cNvSpPr txBox="1">
            <a:spLocks noChangeArrowheads="1"/>
          </p:cNvSpPr>
          <p:nvPr/>
        </p:nvSpPr>
        <p:spPr bwMode="auto">
          <a:xfrm>
            <a:off x="2771775" y="692150"/>
            <a:ext cx="3387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 i="0" u="sng">
                <a:latin typeface="Arial" charset="0"/>
              </a:rPr>
              <a:t>Sample aquisition</a:t>
            </a:r>
          </a:p>
        </p:txBody>
      </p:sp>
      <p:pic>
        <p:nvPicPr>
          <p:cNvPr id="197635" name="Picture 7" descr="tricho FROM 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1557338"/>
            <a:ext cx="23050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6" name="Text Box 8"/>
          <p:cNvSpPr txBox="1">
            <a:spLocks noChangeArrowheads="1"/>
          </p:cNvSpPr>
          <p:nvPr/>
        </p:nvSpPr>
        <p:spPr bwMode="auto">
          <a:xfrm>
            <a:off x="5521325" y="2205038"/>
            <a:ext cx="36226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1" i="0">
                <a:latin typeface="Arial" charset="0"/>
              </a:rPr>
              <a:t>Skin</a:t>
            </a:r>
          </a:p>
          <a:p>
            <a:pPr eaLnBrk="0" hangingPunct="0"/>
            <a:r>
              <a:rPr lang="en-GB" sz="2400" b="1" i="0">
                <a:latin typeface="Arial" charset="0"/>
              </a:rPr>
              <a:t>Sputum</a:t>
            </a:r>
          </a:p>
          <a:p>
            <a:pPr eaLnBrk="0" hangingPunct="0"/>
            <a:r>
              <a:rPr lang="en-GB" sz="2400" b="1" i="0">
                <a:latin typeface="Arial" charset="0"/>
              </a:rPr>
              <a:t>Bronchoalveolar lavage</a:t>
            </a:r>
          </a:p>
          <a:p>
            <a:pPr eaLnBrk="0" hangingPunct="0"/>
            <a:r>
              <a:rPr lang="en-GB" sz="2400" b="1" i="0">
                <a:latin typeface="Arial" charset="0"/>
              </a:rPr>
              <a:t>Blood</a:t>
            </a:r>
          </a:p>
          <a:p>
            <a:pPr eaLnBrk="0" hangingPunct="0"/>
            <a:r>
              <a:rPr lang="en-GB" sz="2400" b="1" i="0">
                <a:latin typeface="Arial" charset="0"/>
              </a:rPr>
              <a:t>Vaginal swab/smear</a:t>
            </a:r>
          </a:p>
          <a:p>
            <a:pPr eaLnBrk="0" hangingPunct="0"/>
            <a:r>
              <a:rPr lang="en-GB" sz="2400" b="1" i="0">
                <a:latin typeface="Arial" charset="0"/>
              </a:rPr>
              <a:t>Spinal fluid</a:t>
            </a:r>
          </a:p>
          <a:p>
            <a:pPr eaLnBrk="0" hangingPunct="0"/>
            <a:r>
              <a:rPr lang="en-GB" sz="2400" b="1" i="0">
                <a:latin typeface="Arial" charset="0"/>
              </a:rPr>
              <a:t>Tissue biopsy</a:t>
            </a:r>
          </a:p>
        </p:txBody>
      </p:sp>
      <p:pic>
        <p:nvPicPr>
          <p:cNvPr id="197637" name="Picture 9" descr="urine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5013325"/>
            <a:ext cx="24479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8" name="Picture 10" descr="haem_blood_samp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284538"/>
            <a:ext cx="23622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9" name="Picture 11" descr="sm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2238" y="3357563"/>
            <a:ext cx="237648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0" name="Text Box 12"/>
          <p:cNvSpPr txBox="1">
            <a:spLocks noChangeArrowheads="1"/>
          </p:cNvSpPr>
          <p:nvPr/>
        </p:nvSpPr>
        <p:spPr bwMode="auto">
          <a:xfrm>
            <a:off x="5364163" y="6308725"/>
            <a:ext cx="3552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hlinkClick r:id="rId7"/>
              </a:rPr>
              <a:t>http://jac.oxfordjournals.org/cgi/reprint/49/suppl_1/11</a:t>
            </a:r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2754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Microscopy</a:t>
            </a:r>
          </a:p>
          <a:p>
            <a:pPr eaLnBrk="0" hangingPunct="0"/>
            <a:endParaRPr lang="en-GB" i="0">
              <a:latin typeface="Arial" charset="0"/>
            </a:endParaRPr>
          </a:p>
        </p:txBody>
      </p:sp>
      <p:sp>
        <p:nvSpPr>
          <p:cNvPr id="199682" name="Text Box 5"/>
          <p:cNvSpPr txBox="1">
            <a:spLocks noChangeArrowheads="1"/>
          </p:cNvSpPr>
          <p:nvPr/>
        </p:nvSpPr>
        <p:spPr bwMode="auto">
          <a:xfrm>
            <a:off x="1908175" y="1268413"/>
            <a:ext cx="51768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i="0">
                <a:solidFill>
                  <a:srgbClr val="FFFFFF"/>
                </a:solidFill>
                <a:latin typeface="Arial" charset="0"/>
              </a:rPr>
              <a:t>Seeing is believing</a:t>
            </a:r>
          </a:p>
          <a:p>
            <a:pPr algn="ctr" eaLnBrk="0" hangingPunct="0"/>
            <a:r>
              <a:rPr lang="en-GB" sz="2800" i="0">
                <a:solidFill>
                  <a:srgbClr val="FFFFFF"/>
                </a:solidFill>
                <a:latin typeface="Arial" charset="0"/>
              </a:rPr>
              <a:t>The gold standard for diagnosis</a:t>
            </a:r>
          </a:p>
        </p:txBody>
      </p:sp>
      <p:pic>
        <p:nvPicPr>
          <p:cNvPr id="199683" name="Picture 6" descr="candi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4797425"/>
            <a:ext cx="256857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Picture 7" descr="micrsc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565400"/>
            <a:ext cx="2309812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8" descr="epidrmophy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2565400"/>
            <a:ext cx="32702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6" name="Picture 9" descr="Candida_albicans_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4797425"/>
            <a:ext cx="2663825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7" name="Text Box 10"/>
          <p:cNvSpPr txBox="1">
            <a:spLocks noChangeArrowheads="1"/>
          </p:cNvSpPr>
          <p:nvPr/>
        </p:nvSpPr>
        <p:spPr bwMode="auto">
          <a:xfrm>
            <a:off x="6877050" y="2924175"/>
            <a:ext cx="16811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Rapid</a:t>
            </a:r>
          </a:p>
          <a:p>
            <a:pPr eaLnBrk="0" hangingPunct="0"/>
            <a:r>
              <a:rPr lang="en-GB" i="0">
                <a:latin typeface="Arial" charset="0"/>
              </a:rPr>
              <a:t>Cheap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Line 2"/>
          <p:cNvSpPr>
            <a:spLocks noChangeShapeType="1"/>
          </p:cNvSpPr>
          <p:nvPr/>
        </p:nvSpPr>
        <p:spPr bwMode="auto">
          <a:xfrm>
            <a:off x="292100" y="908050"/>
            <a:ext cx="8135938" cy="0"/>
          </a:xfrm>
          <a:prstGeom prst="line">
            <a:avLst/>
          </a:prstGeom>
          <a:noFill/>
          <a:ln w="41275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1730" name="Group 17"/>
          <p:cNvGrpSpPr>
            <a:grpSpLocks/>
          </p:cNvGrpSpPr>
          <p:nvPr/>
        </p:nvGrpSpPr>
        <p:grpSpPr bwMode="auto">
          <a:xfrm>
            <a:off x="468313" y="3429000"/>
            <a:ext cx="2808287" cy="1944688"/>
            <a:chOff x="3923" y="663"/>
            <a:chExt cx="1361" cy="907"/>
          </a:xfrm>
        </p:grpSpPr>
        <p:pic>
          <p:nvPicPr>
            <p:cNvPr id="201742" name="Picture 3" descr="Candida_albicans_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3" y="663"/>
              <a:ext cx="1361" cy="9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1743" name="Text Box 5"/>
            <p:cNvSpPr txBox="1">
              <a:spLocks noChangeArrowheads="1"/>
            </p:cNvSpPr>
            <p:nvPr/>
          </p:nvSpPr>
          <p:spPr bwMode="auto">
            <a:xfrm>
              <a:off x="3969" y="693"/>
              <a:ext cx="653" cy="1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Arial" charset="0"/>
                </a:rPr>
                <a:t>Candida albicans</a:t>
              </a:r>
            </a:p>
          </p:txBody>
        </p:sp>
      </p:grpSp>
      <p:grpSp>
        <p:nvGrpSpPr>
          <p:cNvPr id="201731" name="Group 18"/>
          <p:cNvGrpSpPr>
            <a:grpSpLocks/>
          </p:cNvGrpSpPr>
          <p:nvPr/>
        </p:nvGrpSpPr>
        <p:grpSpPr bwMode="auto">
          <a:xfrm>
            <a:off x="3419475" y="1268413"/>
            <a:ext cx="2592388" cy="2016125"/>
            <a:chOff x="3923" y="1661"/>
            <a:chExt cx="1361" cy="1021"/>
          </a:xfrm>
        </p:grpSpPr>
        <p:pic>
          <p:nvPicPr>
            <p:cNvPr id="201740" name="Picture 4" descr="Candida-krusei-NCYC-139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3" y="1661"/>
              <a:ext cx="1361" cy="10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1741" name="Text Box 6"/>
            <p:cNvSpPr txBox="1">
              <a:spLocks noChangeArrowheads="1"/>
            </p:cNvSpPr>
            <p:nvPr/>
          </p:nvSpPr>
          <p:spPr bwMode="auto">
            <a:xfrm>
              <a:off x="3956" y="1719"/>
              <a:ext cx="628" cy="1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Arial" charset="0"/>
                </a:rPr>
                <a:t>Candida krusei</a:t>
              </a:r>
            </a:p>
          </p:txBody>
        </p:sp>
      </p:grpSp>
      <p:pic>
        <p:nvPicPr>
          <p:cNvPr id="201732" name="Picture 7" descr="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1844675"/>
            <a:ext cx="24479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3" name="Text Box 8"/>
          <p:cNvSpPr txBox="1">
            <a:spLocks noChangeArrowheads="1"/>
          </p:cNvSpPr>
          <p:nvPr/>
        </p:nvSpPr>
        <p:spPr bwMode="auto">
          <a:xfrm>
            <a:off x="6877050" y="2060575"/>
            <a:ext cx="927100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C. glabrata</a:t>
            </a:r>
          </a:p>
        </p:txBody>
      </p:sp>
      <p:pic>
        <p:nvPicPr>
          <p:cNvPr id="201734" name="Picture 9" descr="cparapsilosisofw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429000"/>
            <a:ext cx="2519363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5" name="Text Box 10"/>
          <p:cNvSpPr txBox="1">
            <a:spLocks noChangeArrowheads="1"/>
          </p:cNvSpPr>
          <p:nvPr/>
        </p:nvSpPr>
        <p:spPr bwMode="auto">
          <a:xfrm>
            <a:off x="3636963" y="3500438"/>
            <a:ext cx="1624012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Arial" charset="0"/>
              </a:rPr>
              <a:t>Candida parapsillosis</a:t>
            </a:r>
          </a:p>
        </p:txBody>
      </p:sp>
      <p:grpSp>
        <p:nvGrpSpPr>
          <p:cNvPr id="201736" name="Group 16"/>
          <p:cNvGrpSpPr>
            <a:grpSpLocks/>
          </p:cNvGrpSpPr>
          <p:nvPr/>
        </p:nvGrpSpPr>
        <p:grpSpPr bwMode="auto">
          <a:xfrm>
            <a:off x="468313" y="1268413"/>
            <a:ext cx="2706687" cy="2030412"/>
            <a:chOff x="1020" y="2886"/>
            <a:chExt cx="1705" cy="1279"/>
          </a:xfrm>
        </p:grpSpPr>
        <p:pic>
          <p:nvPicPr>
            <p:cNvPr id="201738" name="Picture 11" descr="c_tropicali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20" y="2886"/>
              <a:ext cx="1705" cy="1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1739" name="Text Box 12"/>
            <p:cNvSpPr txBox="1">
              <a:spLocks noChangeArrowheads="1"/>
            </p:cNvSpPr>
            <p:nvPr/>
          </p:nvSpPr>
          <p:spPr bwMode="auto">
            <a:xfrm>
              <a:off x="1111" y="2931"/>
              <a:ext cx="875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Arial" charset="0"/>
                </a:rPr>
                <a:t>Candida tropicalis</a:t>
              </a:r>
            </a:p>
          </p:txBody>
        </p:sp>
      </p:grpSp>
      <p:sp>
        <p:nvSpPr>
          <p:cNvPr id="201737" name="Text Box 13"/>
          <p:cNvSpPr txBox="1">
            <a:spLocks noChangeArrowheads="1"/>
          </p:cNvSpPr>
          <p:nvPr/>
        </p:nvSpPr>
        <p:spPr bwMode="auto">
          <a:xfrm>
            <a:off x="2546350" y="307975"/>
            <a:ext cx="347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0">
                <a:solidFill>
                  <a:srgbClr val="FFFFFF"/>
                </a:solidFill>
                <a:latin typeface="Arial" charset="0"/>
              </a:rPr>
              <a:t>Pathogenic </a:t>
            </a:r>
            <a:r>
              <a:rPr lang="en-GB" sz="2000">
                <a:solidFill>
                  <a:srgbClr val="FFFFFF"/>
                </a:solidFill>
                <a:latin typeface="Arial" charset="0"/>
              </a:rPr>
              <a:t>Candida </a:t>
            </a:r>
            <a:r>
              <a:rPr lang="en-GB" sz="2000" i="0">
                <a:solidFill>
                  <a:srgbClr val="FFFFFF"/>
                </a:solidFill>
                <a:latin typeface="Arial" charset="0"/>
              </a:rPr>
              <a:t>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4"/>
          <p:cNvSpPr txBox="1">
            <a:spLocks noChangeArrowheads="1"/>
          </p:cNvSpPr>
          <p:nvPr/>
        </p:nvSpPr>
        <p:spPr bwMode="auto">
          <a:xfrm>
            <a:off x="3894138" y="0"/>
            <a:ext cx="182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latin typeface="Arial" charset="0"/>
              </a:rPr>
              <a:t>Culture</a:t>
            </a:r>
          </a:p>
        </p:txBody>
      </p:sp>
      <p:pic>
        <p:nvPicPr>
          <p:cNvPr id="203778" name="Picture 5" descr="pteri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68413"/>
            <a:ext cx="273685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9" name="Picture 6" descr="petri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063" y="333375"/>
            <a:ext cx="280193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0" name="Picture 7" descr="petr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789363"/>
            <a:ext cx="2540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1" name="Picture 8" descr="Asp%5B1%5Dfumigatus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6516688" y="4581525"/>
            <a:ext cx="236696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2" name="Picture 9" descr="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4581525"/>
            <a:ext cx="3195637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3" name="Text Box 10"/>
          <p:cNvSpPr txBox="1">
            <a:spLocks noChangeArrowheads="1"/>
          </p:cNvSpPr>
          <p:nvPr/>
        </p:nvSpPr>
        <p:spPr bwMode="auto">
          <a:xfrm>
            <a:off x="2881313" y="885825"/>
            <a:ext cx="3848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i="0">
                <a:latin typeface="Arial" charset="0"/>
              </a:rPr>
              <a:t>Slow</a:t>
            </a:r>
          </a:p>
          <a:p>
            <a:pPr algn="ctr" eaLnBrk="0" hangingPunct="0"/>
            <a:r>
              <a:rPr lang="en-GB" sz="2800" i="0">
                <a:latin typeface="Arial" charset="0"/>
              </a:rPr>
              <a:t>Prone to contamination</a:t>
            </a:r>
          </a:p>
        </p:txBody>
      </p:sp>
      <p:sp>
        <p:nvSpPr>
          <p:cNvPr id="203784" name="Text Box 11"/>
          <p:cNvSpPr txBox="1">
            <a:spLocks noChangeArrowheads="1"/>
          </p:cNvSpPr>
          <p:nvPr/>
        </p:nvSpPr>
        <p:spPr bwMode="auto">
          <a:xfrm>
            <a:off x="3203575" y="2038350"/>
            <a:ext cx="2976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Arial" charset="0"/>
              </a:rPr>
              <a:t>Requires skilled</a:t>
            </a:r>
          </a:p>
          <a:p>
            <a:pPr eaLnBrk="0" hangingPunct="0"/>
            <a:r>
              <a:rPr lang="en-GB" sz="2800" i="0">
                <a:latin typeface="Arial" charset="0"/>
              </a:rPr>
              <a:t>Sample collection</a:t>
            </a:r>
          </a:p>
        </p:txBody>
      </p:sp>
      <p:sp>
        <p:nvSpPr>
          <p:cNvPr id="203785" name="Text Box 12"/>
          <p:cNvSpPr txBox="1">
            <a:spLocks noChangeArrowheads="1"/>
          </p:cNvSpPr>
          <p:nvPr/>
        </p:nvSpPr>
        <p:spPr bwMode="auto">
          <a:xfrm>
            <a:off x="3284538" y="3213100"/>
            <a:ext cx="44783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solidFill>
                  <a:srgbClr val="FFFFFF"/>
                </a:solidFill>
                <a:latin typeface="Arial" charset="0"/>
              </a:rPr>
              <a:t>Positive ID</a:t>
            </a:r>
          </a:p>
          <a:p>
            <a:pPr eaLnBrk="0" hangingPunct="0"/>
            <a:r>
              <a:rPr lang="en-GB" sz="2800" i="0">
                <a:solidFill>
                  <a:srgbClr val="FFFFFF"/>
                </a:solidFill>
                <a:latin typeface="Arial" charset="0"/>
              </a:rPr>
              <a:t>Allows susceptibility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840422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i="0">
                <a:latin typeface="Arial" charset="0"/>
              </a:rPr>
              <a:t>Non-culture methods</a:t>
            </a:r>
          </a:p>
          <a:p>
            <a:pPr algn="ctr" eaLnBrk="0" hangingPunct="0"/>
            <a:endParaRPr lang="en-GB" i="0">
              <a:latin typeface="Arial" charset="0"/>
            </a:endParaRPr>
          </a:p>
          <a:p>
            <a:pPr algn="ctr" eaLnBrk="0" hangingPunct="0"/>
            <a:r>
              <a:rPr lang="en-GB" i="0">
                <a:latin typeface="Arial" charset="0"/>
              </a:rPr>
              <a:t>Antibody- and antigen-based assays</a:t>
            </a:r>
          </a:p>
          <a:p>
            <a:pPr algn="ctr" eaLnBrk="0" hangingPunct="0"/>
            <a:r>
              <a:rPr lang="en-GB" i="0">
                <a:latin typeface="Arial" charset="0"/>
              </a:rPr>
              <a:t>Detect:</a:t>
            </a:r>
          </a:p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Glucan</a:t>
            </a:r>
          </a:p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Mannan</a:t>
            </a:r>
          </a:p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Enolase </a:t>
            </a:r>
          </a:p>
          <a:p>
            <a:pPr algn="ctr" eaLnBrk="0" hangingPunct="0"/>
            <a:r>
              <a:rPr lang="en-GB" i="0">
                <a:solidFill>
                  <a:srgbClr val="FFFFFF"/>
                </a:solidFill>
                <a:latin typeface="Arial" charset="0"/>
              </a:rPr>
              <a:t>Proteinase</a:t>
            </a:r>
          </a:p>
          <a:p>
            <a:pPr algn="ctr" eaLnBrk="0" hangingPunct="0"/>
            <a:endParaRPr lang="en-GB" i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lang="en-GB" i="0">
                <a:latin typeface="Arial" charset="0"/>
              </a:rPr>
              <a:t>PCR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304800"/>
            <a:ext cx="8401050" cy="838200"/>
          </a:xfrm>
        </p:spPr>
        <p:txBody>
          <a:bodyPr/>
          <a:lstStyle/>
          <a:p>
            <a:pPr eaLnBrk="1" hangingPunct="1"/>
            <a:r>
              <a:rPr lang="en-US" sz="3200" smtClean="0"/>
              <a:t>What are the targets for antifungal therapy?</a:t>
            </a:r>
            <a:endParaRPr lang="en-US" sz="3200" b="1" smtClean="0"/>
          </a:p>
        </p:txBody>
      </p:sp>
      <p:pic>
        <p:nvPicPr>
          <p:cNvPr id="207874" name="Picture 3"/>
          <p:cNvPicPr>
            <a:picLocks noChangeAspect="1" noChangeArrowheads="1"/>
          </p:cNvPicPr>
          <p:nvPr/>
        </p:nvPicPr>
        <p:blipFill>
          <a:blip r:embed="rId3" cstate="print">
            <a:lum bright="-14000" contrast="56000"/>
          </a:blip>
          <a:srcRect/>
          <a:stretch>
            <a:fillRect/>
          </a:stretch>
        </p:blipFill>
        <p:spPr bwMode="auto">
          <a:xfrm>
            <a:off x="304800" y="1295400"/>
            <a:ext cx="38147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Text Box 4"/>
          <p:cNvSpPr txBox="1">
            <a:spLocks noChangeArrowheads="1"/>
          </p:cNvSpPr>
          <p:nvPr/>
        </p:nvSpPr>
        <p:spPr bwMode="auto">
          <a:xfrm>
            <a:off x="4470400" y="1524000"/>
            <a:ext cx="426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Cell membrane</a:t>
            </a:r>
          </a:p>
          <a:p>
            <a:r>
              <a:rPr lang="en-US" sz="2000" b="1" i="0">
                <a:latin typeface="Arial" charset="0"/>
              </a:rPr>
              <a:t>Fungi use principally ergosterol instead of cholesterol</a:t>
            </a:r>
          </a:p>
          <a:p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  </a:t>
            </a:r>
            <a:endParaRPr lang="en-US" sz="2400" i="0">
              <a:latin typeface="Arial" charset="0"/>
            </a:endParaRPr>
          </a:p>
        </p:txBody>
      </p:sp>
      <p:sp>
        <p:nvSpPr>
          <p:cNvPr id="207876" name="Line 5"/>
          <p:cNvSpPr>
            <a:spLocks noChangeShapeType="1"/>
          </p:cNvSpPr>
          <p:nvPr/>
        </p:nvSpPr>
        <p:spPr bwMode="auto">
          <a:xfrm flipH="1">
            <a:off x="3319463" y="1752600"/>
            <a:ext cx="1219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77" name="Text Box 6"/>
          <p:cNvSpPr txBox="1">
            <a:spLocks noChangeArrowheads="1"/>
          </p:cNvSpPr>
          <p:nvPr/>
        </p:nvSpPr>
        <p:spPr bwMode="auto">
          <a:xfrm>
            <a:off x="4114800" y="4572000"/>
            <a:ext cx="426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Cell Wall</a:t>
            </a:r>
          </a:p>
          <a:p>
            <a:r>
              <a:rPr lang="en-US" sz="2000" b="1" i="0">
                <a:latin typeface="Arial" charset="0"/>
              </a:rPr>
              <a:t>Unlike mammalian cells, fungi have a cell wall</a:t>
            </a:r>
          </a:p>
          <a:p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  </a:t>
            </a:r>
            <a:endParaRPr lang="en-US" sz="2400" i="0">
              <a:latin typeface="Arial" charset="0"/>
            </a:endParaRPr>
          </a:p>
        </p:txBody>
      </p:sp>
      <p:sp>
        <p:nvSpPr>
          <p:cNvPr id="207878" name="Line 7"/>
          <p:cNvSpPr>
            <a:spLocks noChangeShapeType="1"/>
          </p:cNvSpPr>
          <p:nvPr/>
        </p:nvSpPr>
        <p:spPr bwMode="auto">
          <a:xfrm flipH="1">
            <a:off x="3276600" y="5181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79" name="Text Box 8"/>
          <p:cNvSpPr txBox="1">
            <a:spLocks noChangeArrowheads="1"/>
          </p:cNvSpPr>
          <p:nvPr/>
        </p:nvSpPr>
        <p:spPr bwMode="auto">
          <a:xfrm>
            <a:off x="4419600" y="2895600"/>
            <a:ext cx="4267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DNA Synthesis</a:t>
            </a:r>
          </a:p>
          <a:p>
            <a:r>
              <a:rPr lang="en-US" sz="2000" b="1" i="0">
                <a:latin typeface="Arial" charset="0"/>
              </a:rPr>
              <a:t>Some compounds may be selectively activated by fungi, arresting DNA synthesis.</a:t>
            </a:r>
          </a:p>
          <a:p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  </a:t>
            </a:r>
            <a:endParaRPr lang="en-US" sz="2400" i="0">
              <a:latin typeface="Arial" charset="0"/>
            </a:endParaRPr>
          </a:p>
        </p:txBody>
      </p:sp>
      <p:sp>
        <p:nvSpPr>
          <p:cNvPr id="207880" name="Text Box 9"/>
          <p:cNvSpPr txBox="1">
            <a:spLocks noChangeArrowheads="1"/>
          </p:cNvSpPr>
          <p:nvPr/>
        </p:nvSpPr>
        <p:spPr bwMode="auto">
          <a:xfrm>
            <a:off x="4859338" y="6364288"/>
            <a:ext cx="38941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i="0">
                <a:latin typeface="Gill Sans"/>
              </a:rPr>
              <a:t>Atlas of fungal Infections, Richard Diamond Ed. 1999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i="0">
                <a:latin typeface="Gill Sans"/>
              </a:rPr>
              <a:t>Introduction to Medical Mycology. Merck and Co. 2001 </a:t>
            </a:r>
          </a:p>
        </p:txBody>
      </p:sp>
      <p:sp>
        <p:nvSpPr>
          <p:cNvPr id="207881" name="Line 10"/>
          <p:cNvSpPr>
            <a:spLocks noChangeShapeType="1"/>
          </p:cNvSpPr>
          <p:nvPr/>
        </p:nvSpPr>
        <p:spPr bwMode="auto">
          <a:xfrm flipH="1">
            <a:off x="2667000" y="3505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0" y="0"/>
            <a:ext cx="230543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Fungi are part of the</a:t>
            </a:r>
          </a:p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eukaryotic </a:t>
            </a:r>
            <a:r>
              <a:rPr lang="en-GB" sz="1600" i="0" dirty="0" smtClean="0">
                <a:solidFill>
                  <a:srgbClr val="000000"/>
                </a:solidFill>
                <a:latin typeface="Arial" charset="0"/>
              </a:rPr>
              <a:t>crown group</a:t>
            </a:r>
            <a:endParaRPr lang="en-GB" sz="1600" i="0" dirty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endParaRPr lang="en-GB" sz="1600" i="0" dirty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An independent group</a:t>
            </a:r>
          </a:p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of organisms equal</a:t>
            </a:r>
          </a:p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in rank to that of </a:t>
            </a:r>
          </a:p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plants</a:t>
            </a:r>
          </a:p>
          <a:p>
            <a:pPr eaLnBrk="0" hangingPunct="0"/>
            <a:r>
              <a:rPr lang="en-GB" sz="1600" i="0" dirty="0">
                <a:solidFill>
                  <a:srgbClr val="000000"/>
                </a:solidFill>
                <a:latin typeface="Arial" charset="0"/>
              </a:rPr>
              <a:t>and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9875"/>
            <a:ext cx="3878263" cy="946150"/>
          </a:xfrm>
          <a:solidFill>
            <a:srgbClr val="CCFFFF">
              <a:alpha val="50195"/>
            </a:srgbClr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800" smtClean="0">
                <a:solidFill>
                  <a:srgbClr val="000099"/>
                </a:solidFill>
              </a:rPr>
              <a:t>Medical Mycology:</a:t>
            </a:r>
            <a:br>
              <a:rPr lang="en-US" sz="2800" smtClean="0">
                <a:solidFill>
                  <a:srgbClr val="000099"/>
                </a:solidFill>
              </a:rPr>
            </a:br>
            <a:r>
              <a:rPr lang="en-US" sz="2800" smtClean="0">
                <a:solidFill>
                  <a:srgbClr val="000099"/>
                </a:solidFill>
              </a:rPr>
              <a:t>The Last 50 Years</a:t>
            </a:r>
          </a:p>
        </p:txBody>
      </p:sp>
      <p:graphicFrame>
        <p:nvGraphicFramePr>
          <p:cNvPr id="194563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61938" y="2057400"/>
          <a:ext cx="75263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4" name="Chart" r:id="rId4" imgW="8467649" imgH="4114800" progId="MSGraph.Chart.8">
                  <p:embed followColorScheme="full"/>
                </p:oleObj>
              </mc:Choice>
              <mc:Fallback>
                <p:oleObj name="Chart" r:id="rId4" imgW="8467649" imgH="4114800" progId="MSGraph.Chart.8">
                  <p:embed followColorScheme="full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2057400"/>
                        <a:ext cx="7526337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6" name="Text Box 4"/>
          <p:cNvSpPr txBox="1">
            <a:spLocks noChangeArrowheads="1"/>
          </p:cNvSpPr>
          <p:nvPr/>
        </p:nvSpPr>
        <p:spPr bwMode="auto">
          <a:xfrm rot="-3424551">
            <a:off x="720725" y="4478338"/>
            <a:ext cx="1101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Nystatin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 rot="-3424551">
            <a:off x="824706" y="3512344"/>
            <a:ext cx="27098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Amphotericin B (1958)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 rot="-3424551">
            <a:off x="1761332" y="3686969"/>
            <a:ext cx="15255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Griseofulvin</a:t>
            </a: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3446463" y="4495800"/>
            <a:ext cx="749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5-FC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4325938" y="4343400"/>
            <a:ext cx="14700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Miconazole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4935538" y="4114800"/>
            <a:ext cx="17240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Ketoconazole</a:t>
            </a:r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5951538" y="3886200"/>
            <a:ext cx="15557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Fluconazole</a:t>
            </a: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6223000" y="3581400"/>
            <a:ext cx="15668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Itraconazole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5816600" y="2438400"/>
            <a:ext cx="130968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     L-AmB</a:t>
            </a:r>
          </a:p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   ABCD</a:t>
            </a:r>
          </a:p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   ABLC</a:t>
            </a: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6764338" y="3200400"/>
            <a:ext cx="14557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0">
                <a:solidFill>
                  <a:srgbClr val="000000"/>
                </a:solidFill>
                <a:latin typeface="Arial" charset="0"/>
              </a:rPr>
              <a:t>Terbinafine</a:t>
            </a:r>
          </a:p>
        </p:txBody>
      </p: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6164263" y="381000"/>
            <a:ext cx="2671762" cy="2776538"/>
            <a:chOff x="3883" y="240"/>
            <a:chExt cx="1683" cy="1749"/>
          </a:xfrm>
        </p:grpSpPr>
        <p:sp>
          <p:nvSpPr>
            <p:cNvPr id="194578" name="Text Box 15"/>
            <p:cNvSpPr txBox="1">
              <a:spLocks noChangeArrowheads="1"/>
            </p:cNvSpPr>
            <p:nvPr/>
          </p:nvSpPr>
          <p:spPr bwMode="auto">
            <a:xfrm rot="1066797">
              <a:off x="4827" y="1652"/>
              <a:ext cx="71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i="0">
                  <a:solidFill>
                    <a:srgbClr val="000000"/>
                  </a:solidFill>
                  <a:latin typeface="Arial" charset="0"/>
                </a:rPr>
                <a:t>Voricon</a:t>
              </a:r>
            </a:p>
          </p:txBody>
        </p:sp>
        <p:sp>
          <p:nvSpPr>
            <p:cNvPr id="194579" name="Text Box 16"/>
            <p:cNvSpPr txBox="1">
              <a:spLocks noChangeArrowheads="1"/>
            </p:cNvSpPr>
            <p:nvPr/>
          </p:nvSpPr>
          <p:spPr bwMode="auto">
            <a:xfrm rot="2225453">
              <a:off x="4628" y="1739"/>
              <a:ext cx="73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0">
                  <a:solidFill>
                    <a:srgbClr val="000000"/>
                  </a:solidFill>
                  <a:latin typeface="Arial" charset="0"/>
                </a:rPr>
                <a:t>Posacon</a:t>
              </a:r>
            </a:p>
          </p:txBody>
        </p:sp>
        <p:sp>
          <p:nvSpPr>
            <p:cNvPr id="194580" name="Text Box 17"/>
            <p:cNvSpPr txBox="1">
              <a:spLocks noChangeArrowheads="1"/>
            </p:cNvSpPr>
            <p:nvPr/>
          </p:nvSpPr>
          <p:spPr bwMode="auto">
            <a:xfrm rot="-6252201">
              <a:off x="4315" y="1176"/>
              <a:ext cx="46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0">
                  <a:solidFill>
                    <a:srgbClr val="000000"/>
                  </a:solidFill>
                  <a:latin typeface="Arial" charset="0"/>
                </a:rPr>
                <a:t>XMP</a:t>
              </a:r>
            </a:p>
          </p:txBody>
        </p:sp>
        <p:sp>
          <p:nvSpPr>
            <p:cNvPr id="194581" name="Text Box 18"/>
            <p:cNvSpPr txBox="1">
              <a:spLocks noChangeArrowheads="1"/>
            </p:cNvSpPr>
            <p:nvPr/>
          </p:nvSpPr>
          <p:spPr bwMode="auto">
            <a:xfrm rot="-8610423">
              <a:off x="3883" y="1268"/>
              <a:ext cx="801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0">
                  <a:solidFill>
                    <a:srgbClr val="000000"/>
                  </a:solidFill>
                  <a:latin typeface="Arial" charset="0"/>
                </a:rPr>
                <a:t>Sordarins</a:t>
              </a:r>
            </a:p>
          </p:txBody>
        </p:sp>
        <p:sp>
          <p:nvSpPr>
            <p:cNvPr id="194582" name="Text Box 19"/>
            <p:cNvSpPr txBox="1">
              <a:spLocks noChangeArrowheads="1"/>
            </p:cNvSpPr>
            <p:nvPr/>
          </p:nvSpPr>
          <p:spPr bwMode="auto">
            <a:xfrm rot="-4475858">
              <a:off x="4368" y="951"/>
              <a:ext cx="112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b="1" i="0">
                  <a:solidFill>
                    <a:srgbClr val="000000"/>
                  </a:solidFill>
                  <a:latin typeface="Arial" charset="0"/>
                </a:rPr>
                <a:t>Caspofungin</a:t>
              </a:r>
            </a:p>
          </p:txBody>
        </p:sp>
        <p:sp>
          <p:nvSpPr>
            <p:cNvPr id="194583" name="Text Box 20"/>
            <p:cNvSpPr txBox="1">
              <a:spLocks noChangeArrowheads="1"/>
            </p:cNvSpPr>
            <p:nvPr/>
          </p:nvSpPr>
          <p:spPr bwMode="auto">
            <a:xfrm rot="-109980">
              <a:off x="4873" y="1439"/>
              <a:ext cx="67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0">
                  <a:solidFill>
                    <a:srgbClr val="000000"/>
                  </a:solidFill>
                  <a:latin typeface="Arial" charset="0"/>
                </a:rPr>
                <a:t>Micafun</a:t>
              </a:r>
            </a:p>
          </p:txBody>
        </p:sp>
        <p:sp>
          <p:nvSpPr>
            <p:cNvPr id="194584" name="Text Box 21"/>
            <p:cNvSpPr txBox="1">
              <a:spLocks noChangeArrowheads="1"/>
            </p:cNvSpPr>
            <p:nvPr/>
          </p:nvSpPr>
          <p:spPr bwMode="auto">
            <a:xfrm rot="-1992026">
              <a:off x="4818" y="1159"/>
              <a:ext cx="74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0">
                  <a:solidFill>
                    <a:srgbClr val="000000"/>
                  </a:solidFill>
                  <a:latin typeface="Arial" charset="0"/>
                </a:rPr>
                <a:t>Ravucon</a:t>
              </a:r>
            </a:p>
          </p:txBody>
        </p:sp>
        <p:sp>
          <p:nvSpPr>
            <p:cNvPr id="194585" name="Text Box 22"/>
            <p:cNvSpPr txBox="1">
              <a:spLocks noChangeArrowheads="1"/>
            </p:cNvSpPr>
            <p:nvPr/>
          </p:nvSpPr>
          <p:spPr bwMode="auto">
            <a:xfrm rot="-5272787">
              <a:off x="4068" y="766"/>
              <a:ext cx="130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i="0">
                  <a:solidFill>
                    <a:srgbClr val="000000"/>
                  </a:solidFill>
                  <a:latin typeface="Arial" charset="0"/>
                </a:rPr>
                <a:t>Anidulafungin</a:t>
              </a:r>
            </a:p>
          </p:txBody>
        </p:sp>
      </p:grpSp>
      <p:sp>
        <p:nvSpPr>
          <p:cNvPr id="194577" name="Text Box 23"/>
          <p:cNvSpPr txBox="1">
            <a:spLocks noChangeArrowheads="1"/>
          </p:cNvSpPr>
          <p:nvPr/>
        </p:nvSpPr>
        <p:spPr bwMode="auto">
          <a:xfrm>
            <a:off x="11113" y="1865313"/>
            <a:ext cx="1816100" cy="457200"/>
          </a:xfrm>
          <a:prstGeom prst="rect">
            <a:avLst/>
          </a:prstGeom>
          <a:solidFill>
            <a:srgbClr val="C0C0C0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i="0">
                <a:solidFill>
                  <a:srgbClr val="000000"/>
                </a:solidFill>
                <a:latin typeface="Arial Unicode MS" pitchFamily="34" charset="-128"/>
              </a:rPr>
              <a:t># of drugs</a:t>
            </a:r>
            <a:endParaRPr lang="en-GB" sz="2400" b="1" i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93038" cy="685800"/>
          </a:xfrm>
        </p:spPr>
        <p:txBody>
          <a:bodyPr/>
          <a:lstStyle/>
          <a:p>
            <a:pPr eaLnBrk="1" hangingPunct="1"/>
            <a:r>
              <a:rPr lang="en-US" sz="3200" smtClean="0"/>
              <a:t>Cell Membrane Active Antifungals</a:t>
            </a:r>
          </a:p>
        </p:txBody>
      </p:sp>
      <p:pic>
        <p:nvPicPr>
          <p:cNvPr id="212994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68300" y="679450"/>
            <a:ext cx="38147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Text Box 4"/>
          <p:cNvSpPr txBox="1">
            <a:spLocks noChangeArrowheads="1"/>
          </p:cNvSpPr>
          <p:nvPr/>
        </p:nvSpPr>
        <p:spPr bwMode="auto">
          <a:xfrm>
            <a:off x="4500563" y="908050"/>
            <a:ext cx="426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Cell membrane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• </a:t>
            </a:r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Polyene antibiotics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  - Amphotericin B, lipid     	formulations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  - Nystatin (topical)</a:t>
            </a:r>
            <a:br>
              <a:rPr lang="en-US" sz="2000" b="1" i="0">
                <a:solidFill>
                  <a:srgbClr val="808080"/>
                </a:solidFill>
                <a:latin typeface="Arial" charset="0"/>
              </a:rPr>
            </a:br>
            <a:endParaRPr lang="en-US" sz="2000" b="1" i="0">
              <a:solidFill>
                <a:srgbClr val="808080"/>
              </a:solidFill>
              <a:latin typeface="Arial" charset="0"/>
            </a:endParaRPr>
          </a:p>
          <a:p>
            <a:r>
              <a:rPr lang="en-US" sz="2000" b="1" i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• Azole antifungals</a:t>
            </a:r>
          </a:p>
          <a:p>
            <a:r>
              <a:rPr lang="en-US" sz="2000" b="1" i="0">
                <a:latin typeface="Arial" charset="0"/>
              </a:rPr>
              <a:t>    - Ketoconazole </a:t>
            </a:r>
          </a:p>
          <a:p>
            <a:r>
              <a:rPr lang="en-US" sz="2000" b="1" i="0">
                <a:latin typeface="Arial" charset="0"/>
              </a:rPr>
              <a:t>    - Itraconazole </a:t>
            </a:r>
          </a:p>
          <a:p>
            <a:r>
              <a:rPr lang="en-US" sz="2000" b="1" i="0">
                <a:latin typeface="Arial" charset="0"/>
              </a:rPr>
              <a:t>    - Fluconazole</a:t>
            </a:r>
          </a:p>
          <a:p>
            <a:r>
              <a:rPr lang="en-US" sz="2000" b="1" i="0">
                <a:latin typeface="Arial" charset="0"/>
              </a:rPr>
              <a:t>    - Voriconazole</a:t>
            </a:r>
          </a:p>
          <a:p>
            <a:r>
              <a:rPr lang="en-US" sz="2000" b="1" i="0">
                <a:latin typeface="Arial" charset="0"/>
              </a:rPr>
              <a:t>    - Miconazole, clotrimazole (and </a:t>
            </a:r>
          </a:p>
          <a:p>
            <a:r>
              <a:rPr lang="en-US" sz="2000" b="1" i="0">
                <a:latin typeface="Arial" charset="0"/>
              </a:rPr>
              <a:t>     other topicals)</a:t>
            </a:r>
          </a:p>
          <a:p>
            <a:r>
              <a:rPr lang="en-US" sz="2000" b="1" i="0">
                <a:latin typeface="Arial" charset="0"/>
              </a:rPr>
              <a:t>    </a:t>
            </a:r>
          </a:p>
          <a:p>
            <a:r>
              <a:rPr lang="en-US" sz="2000" b="1" i="0">
                <a:latin typeface="Arial" charset="0"/>
              </a:rPr>
              <a:t> </a:t>
            </a:r>
          </a:p>
        </p:txBody>
      </p:sp>
      <p:sp>
        <p:nvSpPr>
          <p:cNvPr id="212996" name="Line 5"/>
          <p:cNvSpPr>
            <a:spLocks noChangeShapeType="1"/>
          </p:cNvSpPr>
          <p:nvPr/>
        </p:nvSpPr>
        <p:spPr bwMode="auto">
          <a:xfrm flipH="1">
            <a:off x="3349625" y="1136650"/>
            <a:ext cx="1219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2997" name="Text Box 6"/>
          <p:cNvSpPr txBox="1">
            <a:spLocks noChangeArrowheads="1"/>
          </p:cNvSpPr>
          <p:nvPr/>
        </p:nvSpPr>
        <p:spPr bwMode="auto">
          <a:xfrm>
            <a:off x="265113" y="5373688"/>
            <a:ext cx="861218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GB" sz="2000" b="1" i="0">
                <a:solidFill>
                  <a:srgbClr val="FFFFFF"/>
                </a:solidFill>
                <a:latin typeface="Arial" charset="0"/>
              </a:rPr>
              <a:t>Inhibit synthesis of ergosterol the main sterol in the fungal membrane</a:t>
            </a:r>
          </a:p>
          <a:p>
            <a:pPr>
              <a:spcBef>
                <a:spcPct val="30000"/>
              </a:spcBef>
            </a:pPr>
            <a:r>
              <a:rPr lang="en-GB" sz="2000" b="1" i="0">
                <a:solidFill>
                  <a:srgbClr val="FFFFFF"/>
                </a:solidFill>
                <a:latin typeface="Arial" charset="0"/>
              </a:rPr>
              <a:t>Act upon fungal cytochrome P450 enzymes</a:t>
            </a:r>
            <a:endParaRPr lang="en-US" sz="2000" b="1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endParaRPr lang="en-GB" sz="20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>
          <a:xfrm>
            <a:off x="457200" y="1828800"/>
            <a:ext cx="4044950" cy="4114800"/>
          </a:xfrm>
        </p:spPr>
      </p:pic>
      <p:sp>
        <p:nvSpPr>
          <p:cNvPr id="215042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204075" cy="1143000"/>
          </a:xfrm>
        </p:spPr>
        <p:txBody>
          <a:bodyPr anchor="b"/>
          <a:lstStyle/>
          <a:p>
            <a:pPr eaLnBrk="1" hangingPunct="1"/>
            <a:r>
              <a:rPr lang="en-US" smtClean="0"/>
              <a:t>DNA RNA SYNTHESIS</a:t>
            </a:r>
          </a:p>
        </p:txBody>
      </p:sp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4470400" y="3048000"/>
            <a:ext cx="4673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latin typeface="Arial" charset="0"/>
              </a:rPr>
              <a:t>DNA/RNA synthesis</a:t>
            </a:r>
          </a:p>
          <a:p>
            <a:r>
              <a:rPr lang="en-US" sz="2400" b="1" i="0">
                <a:latin typeface="Arial" charset="0"/>
              </a:rPr>
              <a:t> </a:t>
            </a:r>
            <a:r>
              <a:rPr lang="en-US" sz="2000" b="1" i="0">
                <a:latin typeface="Arial" charset="0"/>
              </a:rPr>
              <a:t>• Pyrimidine analogues</a:t>
            </a:r>
          </a:p>
          <a:p>
            <a:r>
              <a:rPr lang="en-US" sz="2000" b="1" i="0">
                <a:latin typeface="Arial" charset="0"/>
              </a:rPr>
              <a:t>  - </a:t>
            </a:r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Flucytosine</a:t>
            </a:r>
          </a:p>
          <a:p>
            <a:endParaRPr lang="en-US" sz="2000" i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215044" name="Line 8"/>
          <p:cNvSpPr>
            <a:spLocks noChangeShapeType="1"/>
          </p:cNvSpPr>
          <p:nvPr/>
        </p:nvSpPr>
        <p:spPr bwMode="auto">
          <a:xfrm flipH="1" flipV="1">
            <a:off x="2895600" y="3657600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304800"/>
            <a:ext cx="7793037" cy="914400"/>
          </a:xfrm>
        </p:spPr>
        <p:txBody>
          <a:bodyPr/>
          <a:lstStyle/>
          <a:p>
            <a:pPr eaLnBrk="1" hangingPunct="1"/>
            <a:r>
              <a:rPr lang="en-US" sz="3200" smtClean="0"/>
              <a:t>Cell Wall Active Antifungals</a:t>
            </a:r>
          </a:p>
        </p:txBody>
      </p:sp>
      <p:pic>
        <p:nvPicPr>
          <p:cNvPr id="219138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04800" y="1654175"/>
            <a:ext cx="38147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Text Box 4"/>
          <p:cNvSpPr txBox="1">
            <a:spLocks noChangeArrowheads="1"/>
          </p:cNvSpPr>
          <p:nvPr/>
        </p:nvSpPr>
        <p:spPr bwMode="auto">
          <a:xfrm>
            <a:off x="4191000" y="1447800"/>
            <a:ext cx="426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808080"/>
                </a:solidFill>
                <a:latin typeface="Arial" charset="0"/>
              </a:rPr>
              <a:t>Cell membrane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• Polyene antibiotics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• Azole antifungals</a:t>
            </a:r>
            <a:endParaRPr lang="en-US" sz="2400" i="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219140" name="Line 5"/>
          <p:cNvSpPr>
            <a:spLocks noChangeShapeType="1"/>
          </p:cNvSpPr>
          <p:nvPr/>
        </p:nvSpPr>
        <p:spPr bwMode="auto">
          <a:xfrm flipH="1">
            <a:off x="3487738" y="1828800"/>
            <a:ext cx="1084262" cy="8382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9141" name="Text Box 6"/>
          <p:cNvSpPr txBox="1">
            <a:spLocks noChangeArrowheads="1"/>
          </p:cNvSpPr>
          <p:nvPr/>
        </p:nvSpPr>
        <p:spPr bwMode="auto">
          <a:xfrm>
            <a:off x="4470400" y="2590800"/>
            <a:ext cx="4673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808080"/>
                </a:solidFill>
                <a:latin typeface="Arial" charset="0"/>
              </a:rPr>
              <a:t>DNA/RNA synthesis</a:t>
            </a:r>
          </a:p>
          <a:p>
            <a:r>
              <a:rPr lang="en-US" sz="2400" b="1" i="0">
                <a:solidFill>
                  <a:srgbClr val="808080"/>
                </a:solidFill>
                <a:latin typeface="Arial" charset="0"/>
              </a:rPr>
              <a:t> </a:t>
            </a:r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• Pyrimidine analogues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- Flucytosine</a:t>
            </a:r>
          </a:p>
          <a:p>
            <a:endParaRPr lang="en-US" sz="2000" i="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219142" name="Line 7"/>
          <p:cNvSpPr>
            <a:spLocks noChangeShapeType="1"/>
          </p:cNvSpPr>
          <p:nvPr/>
        </p:nvSpPr>
        <p:spPr bwMode="auto">
          <a:xfrm flipH="1">
            <a:off x="2641600" y="2819400"/>
            <a:ext cx="1828800" cy="381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9143" name="Text Box 8"/>
          <p:cNvSpPr txBox="1">
            <a:spLocks noChangeArrowheads="1"/>
          </p:cNvSpPr>
          <p:nvPr/>
        </p:nvSpPr>
        <p:spPr bwMode="auto">
          <a:xfrm>
            <a:off x="4335463" y="4267200"/>
            <a:ext cx="426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>
                <a:solidFill>
                  <a:srgbClr val="FFFFFF"/>
                </a:solidFill>
                <a:latin typeface="Arial" charset="0"/>
              </a:rPr>
              <a:t>Cell wall</a:t>
            </a:r>
          </a:p>
          <a:p>
            <a:r>
              <a:rPr lang="en-US" sz="2000" b="1" i="0">
                <a:solidFill>
                  <a:srgbClr val="808080"/>
                </a:solidFill>
                <a:latin typeface="Arial" charset="0"/>
              </a:rPr>
              <a:t>  </a:t>
            </a:r>
            <a:r>
              <a:rPr lang="en-US" sz="2000" b="1" i="0">
                <a:solidFill>
                  <a:schemeClr val="hlink"/>
                </a:solidFill>
                <a:latin typeface="Arial" charset="0"/>
              </a:rPr>
              <a:t>• Echinocandins </a:t>
            </a:r>
          </a:p>
          <a:p>
            <a:r>
              <a:rPr lang="en-US" sz="2000" b="1" i="0">
                <a:latin typeface="Arial" charset="0"/>
              </a:rPr>
              <a:t>   -</a:t>
            </a:r>
            <a:r>
              <a:rPr lang="en-US" sz="2000" b="1" i="0">
                <a:solidFill>
                  <a:srgbClr val="777777"/>
                </a:solidFill>
                <a:latin typeface="Arial" charset="0"/>
              </a:rPr>
              <a:t>Caspofungin acetate (Cancidas)</a:t>
            </a:r>
            <a:endParaRPr lang="en-US" sz="2400" i="0">
              <a:solidFill>
                <a:srgbClr val="777777"/>
              </a:solidFill>
              <a:latin typeface="Arial" charset="0"/>
            </a:endParaRPr>
          </a:p>
        </p:txBody>
      </p:sp>
      <p:sp>
        <p:nvSpPr>
          <p:cNvPr id="219144" name="Line 9"/>
          <p:cNvSpPr>
            <a:spLocks noChangeShapeType="1"/>
          </p:cNvSpPr>
          <p:nvPr/>
        </p:nvSpPr>
        <p:spPr bwMode="auto">
          <a:xfrm flipH="1" flipV="1">
            <a:off x="3860800" y="4343400"/>
            <a:ext cx="474663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9145" name="Text Box 10"/>
          <p:cNvSpPr txBox="1">
            <a:spLocks noChangeArrowheads="1"/>
          </p:cNvSpPr>
          <p:nvPr/>
        </p:nvSpPr>
        <p:spPr bwMode="auto">
          <a:xfrm>
            <a:off x="6977063" y="6461125"/>
            <a:ext cx="163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000" b="1" i="0">
              <a:latin typeface="Arial" charset="0"/>
            </a:endParaRPr>
          </a:p>
        </p:txBody>
      </p:sp>
      <p:sp>
        <p:nvSpPr>
          <p:cNvPr id="219146" name="Text Box 11"/>
          <p:cNvSpPr txBox="1">
            <a:spLocks noChangeArrowheads="1"/>
          </p:cNvSpPr>
          <p:nvPr/>
        </p:nvSpPr>
        <p:spPr bwMode="auto">
          <a:xfrm>
            <a:off x="5003800" y="6092825"/>
            <a:ext cx="38941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i="0">
                <a:latin typeface="Gill Sans"/>
              </a:rPr>
              <a:t>Atlas of fungal Infections, Richard Diamond Ed. 1999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i="0">
                <a:latin typeface="Gill Sans"/>
              </a:rPr>
              <a:t>Introduction to Medical Mycology. Merck and Co. 2001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4"/>
          <p:cNvSpPr>
            <a:spLocks noChangeArrowheads="1"/>
          </p:cNvSpPr>
          <p:nvPr/>
        </p:nvSpPr>
        <p:spPr bwMode="auto">
          <a:xfrm>
            <a:off x="1692275" y="-171450"/>
            <a:ext cx="53498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2800" b="1" i="0">
                <a:latin typeface="Arial" charset="0"/>
              </a:rPr>
              <a:t>The Fungal Cell Wall</a:t>
            </a:r>
            <a:endParaRPr lang="en-US" b="1" i="0">
              <a:latin typeface="Arial" charset="0"/>
            </a:endParaRPr>
          </a:p>
        </p:txBody>
      </p:sp>
      <p:grpSp>
        <p:nvGrpSpPr>
          <p:cNvPr id="235525" name="Group 5"/>
          <p:cNvGrpSpPr>
            <a:grpSpLocks/>
          </p:cNvGrpSpPr>
          <p:nvPr/>
        </p:nvGrpSpPr>
        <p:grpSpPr bwMode="auto">
          <a:xfrm>
            <a:off x="0" y="2060575"/>
            <a:ext cx="6145213" cy="4318000"/>
            <a:chOff x="2160" y="1152"/>
            <a:chExt cx="4016" cy="2384"/>
          </a:xfrm>
        </p:grpSpPr>
        <p:sp>
          <p:nvSpPr>
            <p:cNvPr id="217094" name="Text Box 6"/>
            <p:cNvSpPr txBox="1">
              <a:spLocks noChangeArrowheads="1"/>
            </p:cNvSpPr>
            <p:nvPr/>
          </p:nvSpPr>
          <p:spPr bwMode="auto">
            <a:xfrm>
              <a:off x="5068" y="1200"/>
              <a:ext cx="110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i="0">
                  <a:latin typeface="Arial" charset="0"/>
                </a:rPr>
                <a:t>mannoproteins</a:t>
              </a:r>
            </a:p>
          </p:txBody>
        </p:sp>
        <p:grpSp>
          <p:nvGrpSpPr>
            <p:cNvPr id="217095" name="Group 7"/>
            <p:cNvGrpSpPr>
              <a:grpSpLocks/>
            </p:cNvGrpSpPr>
            <p:nvPr/>
          </p:nvGrpSpPr>
          <p:grpSpPr bwMode="auto">
            <a:xfrm>
              <a:off x="4153" y="2047"/>
              <a:ext cx="50" cy="89"/>
              <a:chOff x="3323" y="2214"/>
              <a:chExt cx="57" cy="111"/>
            </a:xfrm>
          </p:grpSpPr>
          <p:sp>
            <p:nvSpPr>
              <p:cNvPr id="217560" name="Line 8"/>
              <p:cNvSpPr>
                <a:spLocks noChangeShapeType="1"/>
              </p:cNvSpPr>
              <p:nvPr/>
            </p:nvSpPr>
            <p:spPr bwMode="auto">
              <a:xfrm rot="-5718171">
                <a:off x="3304" y="2281"/>
                <a:ext cx="77" cy="12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61" name="Line 9"/>
              <p:cNvSpPr>
                <a:spLocks noChangeShapeType="1"/>
              </p:cNvSpPr>
              <p:nvPr/>
            </p:nvSpPr>
            <p:spPr bwMode="auto">
              <a:xfrm rot="-5718171">
                <a:off x="3325" y="2280"/>
                <a:ext cx="77" cy="12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62" name="Oval 10"/>
              <p:cNvSpPr>
                <a:spLocks noChangeArrowheads="1"/>
              </p:cNvSpPr>
              <p:nvPr/>
            </p:nvSpPr>
            <p:spPr bwMode="auto">
              <a:xfrm rot="-5570204">
                <a:off x="3316" y="2221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7096" name="Freeform 11"/>
            <p:cNvSpPr>
              <a:spLocks/>
            </p:cNvSpPr>
            <p:nvPr/>
          </p:nvSpPr>
          <p:spPr bwMode="auto">
            <a:xfrm>
              <a:off x="3148" y="1426"/>
              <a:ext cx="136" cy="680"/>
            </a:xfrm>
            <a:custGeom>
              <a:avLst/>
              <a:gdLst>
                <a:gd name="T0" fmla="*/ 136 w 152"/>
                <a:gd name="T1" fmla="*/ 680 h 851"/>
                <a:gd name="T2" fmla="*/ 36 w 152"/>
                <a:gd name="T3" fmla="*/ 308 h 851"/>
                <a:gd name="T4" fmla="*/ 0 w 152"/>
                <a:gd name="T5" fmla="*/ 0 h 851"/>
                <a:gd name="T6" fmla="*/ 0 60000 65536"/>
                <a:gd name="T7" fmla="*/ 0 60000 65536"/>
                <a:gd name="T8" fmla="*/ 0 60000 65536"/>
                <a:gd name="T9" fmla="*/ 0 w 152"/>
                <a:gd name="T10" fmla="*/ 0 h 851"/>
                <a:gd name="T11" fmla="*/ 152 w 152"/>
                <a:gd name="T12" fmla="*/ 851 h 8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851">
                  <a:moveTo>
                    <a:pt x="152" y="851"/>
                  </a:moveTo>
                  <a:cubicBezTo>
                    <a:pt x="133" y="774"/>
                    <a:pt x="65" y="528"/>
                    <a:pt x="40" y="386"/>
                  </a:cubicBezTo>
                  <a:cubicBezTo>
                    <a:pt x="15" y="244"/>
                    <a:pt x="8" y="132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097" name="Freeform 12"/>
            <p:cNvSpPr>
              <a:spLocks/>
            </p:cNvSpPr>
            <p:nvPr/>
          </p:nvSpPr>
          <p:spPr bwMode="auto">
            <a:xfrm>
              <a:off x="3305" y="1439"/>
              <a:ext cx="99" cy="621"/>
            </a:xfrm>
            <a:custGeom>
              <a:avLst/>
              <a:gdLst>
                <a:gd name="T0" fmla="*/ 20 w 110"/>
                <a:gd name="T1" fmla="*/ 621 h 778"/>
                <a:gd name="T2" fmla="*/ 13 w 110"/>
                <a:gd name="T3" fmla="*/ 271 h 778"/>
                <a:gd name="T4" fmla="*/ 99 w 110"/>
                <a:gd name="T5" fmla="*/ 0 h 778"/>
                <a:gd name="T6" fmla="*/ 0 60000 65536"/>
                <a:gd name="T7" fmla="*/ 0 60000 65536"/>
                <a:gd name="T8" fmla="*/ 0 60000 65536"/>
                <a:gd name="T9" fmla="*/ 0 w 110"/>
                <a:gd name="T10" fmla="*/ 0 h 778"/>
                <a:gd name="T11" fmla="*/ 110 w 110"/>
                <a:gd name="T12" fmla="*/ 778 h 7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" h="778">
                  <a:moveTo>
                    <a:pt x="22" y="778"/>
                  </a:moveTo>
                  <a:cubicBezTo>
                    <a:pt x="21" y="706"/>
                    <a:pt x="0" y="470"/>
                    <a:pt x="15" y="340"/>
                  </a:cubicBezTo>
                  <a:cubicBezTo>
                    <a:pt x="30" y="210"/>
                    <a:pt x="71" y="109"/>
                    <a:pt x="11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098" name="Freeform 13"/>
            <p:cNvSpPr>
              <a:spLocks/>
            </p:cNvSpPr>
            <p:nvPr/>
          </p:nvSpPr>
          <p:spPr bwMode="auto">
            <a:xfrm rot="-5718171">
              <a:off x="3080" y="1667"/>
              <a:ext cx="666" cy="128"/>
            </a:xfrm>
            <a:custGeom>
              <a:avLst/>
              <a:gdLst>
                <a:gd name="T0" fmla="*/ 0 w 834"/>
                <a:gd name="T1" fmla="*/ 128 h 144"/>
                <a:gd name="T2" fmla="*/ 318 w 834"/>
                <a:gd name="T3" fmla="*/ 30 h 144"/>
                <a:gd name="T4" fmla="*/ 666 w 834"/>
                <a:gd name="T5" fmla="*/ 0 h 144"/>
                <a:gd name="T6" fmla="*/ 0 60000 65536"/>
                <a:gd name="T7" fmla="*/ 0 60000 65536"/>
                <a:gd name="T8" fmla="*/ 0 60000 65536"/>
                <a:gd name="T9" fmla="*/ 0 w 834"/>
                <a:gd name="T10" fmla="*/ 0 h 144"/>
                <a:gd name="T11" fmla="*/ 834 w 83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4" h="144">
                  <a:moveTo>
                    <a:pt x="0" y="144"/>
                  </a:moveTo>
                  <a:cubicBezTo>
                    <a:pt x="129" y="101"/>
                    <a:pt x="259" y="58"/>
                    <a:pt x="398" y="34"/>
                  </a:cubicBezTo>
                  <a:cubicBezTo>
                    <a:pt x="537" y="10"/>
                    <a:pt x="685" y="5"/>
                    <a:pt x="834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099" name="Freeform 14"/>
            <p:cNvSpPr>
              <a:spLocks/>
            </p:cNvSpPr>
            <p:nvPr/>
          </p:nvSpPr>
          <p:spPr bwMode="auto">
            <a:xfrm rot="-5718171">
              <a:off x="3115" y="1478"/>
              <a:ext cx="455" cy="577"/>
            </a:xfrm>
            <a:custGeom>
              <a:avLst/>
              <a:gdLst>
                <a:gd name="T0" fmla="*/ 455 w 570"/>
                <a:gd name="T1" fmla="*/ 0 h 644"/>
                <a:gd name="T2" fmla="*/ 231 w 570"/>
                <a:gd name="T3" fmla="*/ 240 h 644"/>
                <a:gd name="T4" fmla="*/ 0 w 570"/>
                <a:gd name="T5" fmla="*/ 577 h 644"/>
                <a:gd name="T6" fmla="*/ 0 60000 65536"/>
                <a:gd name="T7" fmla="*/ 0 60000 65536"/>
                <a:gd name="T8" fmla="*/ 0 60000 65536"/>
                <a:gd name="T9" fmla="*/ 0 w 570"/>
                <a:gd name="T10" fmla="*/ 0 h 644"/>
                <a:gd name="T11" fmla="*/ 570 w 570"/>
                <a:gd name="T12" fmla="*/ 644 h 6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0" h="644">
                  <a:moveTo>
                    <a:pt x="570" y="0"/>
                  </a:moveTo>
                  <a:cubicBezTo>
                    <a:pt x="477" y="80"/>
                    <a:pt x="385" y="161"/>
                    <a:pt x="290" y="268"/>
                  </a:cubicBezTo>
                  <a:cubicBezTo>
                    <a:pt x="195" y="375"/>
                    <a:pt x="97" y="509"/>
                    <a:pt x="0" y="644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0" name="Freeform 15"/>
            <p:cNvSpPr>
              <a:spLocks/>
            </p:cNvSpPr>
            <p:nvPr/>
          </p:nvSpPr>
          <p:spPr bwMode="auto">
            <a:xfrm rot="-5718171">
              <a:off x="3246" y="1636"/>
              <a:ext cx="580" cy="56"/>
            </a:xfrm>
            <a:custGeom>
              <a:avLst/>
              <a:gdLst>
                <a:gd name="T0" fmla="*/ 580 w 726"/>
                <a:gd name="T1" fmla="*/ 34 h 62"/>
                <a:gd name="T2" fmla="*/ 216 w 726"/>
                <a:gd name="T3" fmla="*/ 51 h 62"/>
                <a:gd name="T4" fmla="*/ 0 w 726"/>
                <a:gd name="T5" fmla="*/ 0 h 62"/>
                <a:gd name="T6" fmla="*/ 0 60000 65536"/>
                <a:gd name="T7" fmla="*/ 0 60000 65536"/>
                <a:gd name="T8" fmla="*/ 0 60000 65536"/>
                <a:gd name="T9" fmla="*/ 0 w 726"/>
                <a:gd name="T10" fmla="*/ 0 h 62"/>
                <a:gd name="T11" fmla="*/ 726 w 726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6" h="62">
                  <a:moveTo>
                    <a:pt x="726" y="38"/>
                  </a:moveTo>
                  <a:cubicBezTo>
                    <a:pt x="558" y="50"/>
                    <a:pt x="391" y="62"/>
                    <a:pt x="270" y="56"/>
                  </a:cubicBezTo>
                  <a:cubicBezTo>
                    <a:pt x="149" y="50"/>
                    <a:pt x="74" y="25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1" name="Freeform 16"/>
            <p:cNvSpPr>
              <a:spLocks/>
            </p:cNvSpPr>
            <p:nvPr/>
          </p:nvSpPr>
          <p:spPr bwMode="auto">
            <a:xfrm rot="-5718171">
              <a:off x="3338" y="1488"/>
              <a:ext cx="754" cy="308"/>
            </a:xfrm>
            <a:custGeom>
              <a:avLst/>
              <a:gdLst>
                <a:gd name="T0" fmla="*/ 698 w 944"/>
                <a:gd name="T1" fmla="*/ 20 h 344"/>
                <a:gd name="T2" fmla="*/ 687 w 944"/>
                <a:gd name="T3" fmla="*/ 23 h 344"/>
                <a:gd name="T4" fmla="*/ 296 w 944"/>
                <a:gd name="T5" fmla="*/ 158 h 344"/>
                <a:gd name="T6" fmla="*/ 0 w 944"/>
                <a:gd name="T7" fmla="*/ 308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4"/>
                <a:gd name="T13" fmla="*/ 0 h 344"/>
                <a:gd name="T14" fmla="*/ 944 w 944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4" h="344">
                  <a:moveTo>
                    <a:pt x="874" y="22"/>
                  </a:moveTo>
                  <a:cubicBezTo>
                    <a:pt x="909" y="11"/>
                    <a:pt x="944" y="0"/>
                    <a:pt x="860" y="26"/>
                  </a:cubicBezTo>
                  <a:cubicBezTo>
                    <a:pt x="776" y="52"/>
                    <a:pt x="513" y="123"/>
                    <a:pt x="370" y="176"/>
                  </a:cubicBezTo>
                  <a:cubicBezTo>
                    <a:pt x="227" y="229"/>
                    <a:pt x="113" y="286"/>
                    <a:pt x="0" y="344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2" name="Freeform 17"/>
            <p:cNvSpPr>
              <a:spLocks/>
            </p:cNvSpPr>
            <p:nvPr/>
          </p:nvSpPr>
          <p:spPr bwMode="auto">
            <a:xfrm rot="-5718171">
              <a:off x="3469" y="1502"/>
              <a:ext cx="685" cy="301"/>
            </a:xfrm>
            <a:custGeom>
              <a:avLst/>
              <a:gdLst>
                <a:gd name="T0" fmla="*/ 685 w 858"/>
                <a:gd name="T1" fmla="*/ 0 h 336"/>
                <a:gd name="T2" fmla="*/ 324 w 858"/>
                <a:gd name="T3" fmla="*/ 165 h 336"/>
                <a:gd name="T4" fmla="*/ 0 w 858"/>
                <a:gd name="T5" fmla="*/ 301 h 336"/>
                <a:gd name="T6" fmla="*/ 0 60000 65536"/>
                <a:gd name="T7" fmla="*/ 0 60000 65536"/>
                <a:gd name="T8" fmla="*/ 0 60000 65536"/>
                <a:gd name="T9" fmla="*/ 0 w 858"/>
                <a:gd name="T10" fmla="*/ 0 h 336"/>
                <a:gd name="T11" fmla="*/ 858 w 858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8" h="336">
                  <a:moveTo>
                    <a:pt x="858" y="0"/>
                  </a:moveTo>
                  <a:cubicBezTo>
                    <a:pt x="703" y="64"/>
                    <a:pt x="549" y="128"/>
                    <a:pt x="406" y="184"/>
                  </a:cubicBezTo>
                  <a:cubicBezTo>
                    <a:pt x="263" y="240"/>
                    <a:pt x="131" y="288"/>
                    <a:pt x="0" y="336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3" name="Freeform 18"/>
            <p:cNvSpPr>
              <a:spLocks/>
            </p:cNvSpPr>
            <p:nvPr/>
          </p:nvSpPr>
          <p:spPr bwMode="auto">
            <a:xfrm rot="-5718171">
              <a:off x="3438" y="1442"/>
              <a:ext cx="586" cy="403"/>
            </a:xfrm>
            <a:custGeom>
              <a:avLst/>
              <a:gdLst>
                <a:gd name="T0" fmla="*/ 586 w 734"/>
                <a:gd name="T1" fmla="*/ 403 h 450"/>
                <a:gd name="T2" fmla="*/ 281 w 734"/>
                <a:gd name="T3" fmla="*/ 215 h 450"/>
                <a:gd name="T4" fmla="*/ 0 w 734"/>
                <a:gd name="T5" fmla="*/ 0 h 450"/>
                <a:gd name="T6" fmla="*/ 0 60000 65536"/>
                <a:gd name="T7" fmla="*/ 0 60000 65536"/>
                <a:gd name="T8" fmla="*/ 0 60000 65536"/>
                <a:gd name="T9" fmla="*/ 0 w 734"/>
                <a:gd name="T10" fmla="*/ 0 h 450"/>
                <a:gd name="T11" fmla="*/ 734 w 734"/>
                <a:gd name="T12" fmla="*/ 450 h 4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4" h="450">
                  <a:moveTo>
                    <a:pt x="734" y="450"/>
                  </a:moveTo>
                  <a:cubicBezTo>
                    <a:pt x="604" y="382"/>
                    <a:pt x="474" y="315"/>
                    <a:pt x="352" y="240"/>
                  </a:cubicBezTo>
                  <a:cubicBezTo>
                    <a:pt x="230" y="165"/>
                    <a:pt x="115" y="82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4" name="Freeform 19"/>
            <p:cNvSpPr>
              <a:spLocks/>
            </p:cNvSpPr>
            <p:nvPr/>
          </p:nvSpPr>
          <p:spPr bwMode="auto">
            <a:xfrm rot="-5718171">
              <a:off x="3639" y="1640"/>
              <a:ext cx="658" cy="31"/>
            </a:xfrm>
            <a:custGeom>
              <a:avLst/>
              <a:gdLst>
                <a:gd name="T0" fmla="*/ 658 w 824"/>
                <a:gd name="T1" fmla="*/ 16 h 35"/>
                <a:gd name="T2" fmla="*/ 284 w 824"/>
                <a:gd name="T3" fmla="*/ 28 h 35"/>
                <a:gd name="T4" fmla="*/ 0 w 824"/>
                <a:gd name="T5" fmla="*/ 0 h 35"/>
                <a:gd name="T6" fmla="*/ 0 60000 65536"/>
                <a:gd name="T7" fmla="*/ 0 60000 65536"/>
                <a:gd name="T8" fmla="*/ 0 60000 65536"/>
                <a:gd name="T9" fmla="*/ 0 w 824"/>
                <a:gd name="T10" fmla="*/ 0 h 35"/>
                <a:gd name="T11" fmla="*/ 824 w 824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4" h="35">
                  <a:moveTo>
                    <a:pt x="824" y="18"/>
                  </a:moveTo>
                  <a:cubicBezTo>
                    <a:pt x="658" y="26"/>
                    <a:pt x="493" y="35"/>
                    <a:pt x="356" y="32"/>
                  </a:cubicBezTo>
                  <a:cubicBezTo>
                    <a:pt x="219" y="29"/>
                    <a:pt x="109" y="14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5" name="Freeform 20"/>
            <p:cNvSpPr>
              <a:spLocks/>
            </p:cNvSpPr>
            <p:nvPr/>
          </p:nvSpPr>
          <p:spPr bwMode="auto">
            <a:xfrm rot="-5718171">
              <a:off x="3732" y="1611"/>
              <a:ext cx="684" cy="36"/>
            </a:xfrm>
            <a:custGeom>
              <a:avLst/>
              <a:gdLst>
                <a:gd name="T0" fmla="*/ 684 w 856"/>
                <a:gd name="T1" fmla="*/ 28 h 41"/>
                <a:gd name="T2" fmla="*/ 310 w 856"/>
                <a:gd name="T3" fmla="*/ 32 h 41"/>
                <a:gd name="T4" fmla="*/ 0 w 856"/>
                <a:gd name="T5" fmla="*/ 0 h 41"/>
                <a:gd name="T6" fmla="*/ 0 60000 65536"/>
                <a:gd name="T7" fmla="*/ 0 60000 65536"/>
                <a:gd name="T8" fmla="*/ 0 60000 65536"/>
                <a:gd name="T9" fmla="*/ 0 w 856"/>
                <a:gd name="T10" fmla="*/ 0 h 41"/>
                <a:gd name="T11" fmla="*/ 856 w 856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6" h="41">
                  <a:moveTo>
                    <a:pt x="856" y="32"/>
                  </a:moveTo>
                  <a:cubicBezTo>
                    <a:pt x="693" y="36"/>
                    <a:pt x="531" y="41"/>
                    <a:pt x="388" y="36"/>
                  </a:cubicBezTo>
                  <a:cubicBezTo>
                    <a:pt x="245" y="31"/>
                    <a:pt x="122" y="15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6" name="Freeform 21"/>
            <p:cNvSpPr>
              <a:spLocks/>
            </p:cNvSpPr>
            <p:nvPr/>
          </p:nvSpPr>
          <p:spPr bwMode="auto">
            <a:xfrm rot="-5718171">
              <a:off x="3883" y="1441"/>
              <a:ext cx="610" cy="409"/>
            </a:xfrm>
            <a:custGeom>
              <a:avLst/>
              <a:gdLst>
                <a:gd name="T0" fmla="*/ 610 w 764"/>
                <a:gd name="T1" fmla="*/ 409 h 458"/>
                <a:gd name="T2" fmla="*/ 281 w 764"/>
                <a:gd name="T3" fmla="*/ 229 h 458"/>
                <a:gd name="T4" fmla="*/ 0 w 764"/>
                <a:gd name="T5" fmla="*/ 0 h 458"/>
                <a:gd name="T6" fmla="*/ 0 60000 65536"/>
                <a:gd name="T7" fmla="*/ 0 60000 65536"/>
                <a:gd name="T8" fmla="*/ 0 60000 65536"/>
                <a:gd name="T9" fmla="*/ 0 w 764"/>
                <a:gd name="T10" fmla="*/ 0 h 458"/>
                <a:gd name="T11" fmla="*/ 764 w 764"/>
                <a:gd name="T12" fmla="*/ 458 h 4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4" h="458">
                  <a:moveTo>
                    <a:pt x="764" y="458"/>
                  </a:moveTo>
                  <a:cubicBezTo>
                    <a:pt x="621" y="395"/>
                    <a:pt x="479" y="332"/>
                    <a:pt x="352" y="256"/>
                  </a:cubicBezTo>
                  <a:cubicBezTo>
                    <a:pt x="225" y="180"/>
                    <a:pt x="112" y="90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7" name="Freeform 22"/>
            <p:cNvSpPr>
              <a:spLocks/>
            </p:cNvSpPr>
            <p:nvPr/>
          </p:nvSpPr>
          <p:spPr bwMode="auto">
            <a:xfrm rot="-5718171">
              <a:off x="4172" y="1547"/>
              <a:ext cx="794" cy="342"/>
            </a:xfrm>
            <a:custGeom>
              <a:avLst/>
              <a:gdLst>
                <a:gd name="T0" fmla="*/ 794 w 994"/>
                <a:gd name="T1" fmla="*/ 0 h 382"/>
                <a:gd name="T2" fmla="*/ 591 w 994"/>
                <a:gd name="T3" fmla="*/ 68 h 382"/>
                <a:gd name="T4" fmla="*/ 401 w 994"/>
                <a:gd name="T5" fmla="*/ 158 h 382"/>
                <a:gd name="T6" fmla="*/ 163 w 994"/>
                <a:gd name="T7" fmla="*/ 276 h 382"/>
                <a:gd name="T8" fmla="*/ 0 w 994"/>
                <a:gd name="T9" fmla="*/ 342 h 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4"/>
                <a:gd name="T16" fmla="*/ 0 h 382"/>
                <a:gd name="T17" fmla="*/ 994 w 994"/>
                <a:gd name="T18" fmla="*/ 382 h 3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4" h="382">
                  <a:moveTo>
                    <a:pt x="994" y="0"/>
                  </a:moveTo>
                  <a:cubicBezTo>
                    <a:pt x="908" y="23"/>
                    <a:pt x="822" y="47"/>
                    <a:pt x="740" y="76"/>
                  </a:cubicBezTo>
                  <a:cubicBezTo>
                    <a:pt x="658" y="105"/>
                    <a:pt x="591" y="137"/>
                    <a:pt x="502" y="176"/>
                  </a:cubicBezTo>
                  <a:cubicBezTo>
                    <a:pt x="413" y="215"/>
                    <a:pt x="288" y="274"/>
                    <a:pt x="204" y="308"/>
                  </a:cubicBezTo>
                  <a:cubicBezTo>
                    <a:pt x="120" y="342"/>
                    <a:pt x="60" y="362"/>
                    <a:pt x="0" y="382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8" name="Freeform 23"/>
            <p:cNvSpPr>
              <a:spLocks/>
            </p:cNvSpPr>
            <p:nvPr/>
          </p:nvSpPr>
          <p:spPr bwMode="auto">
            <a:xfrm rot="-5718171">
              <a:off x="4564" y="1659"/>
              <a:ext cx="676" cy="91"/>
            </a:xfrm>
            <a:custGeom>
              <a:avLst/>
              <a:gdLst>
                <a:gd name="T0" fmla="*/ 676 w 846"/>
                <a:gd name="T1" fmla="*/ 1 h 103"/>
                <a:gd name="T2" fmla="*/ 542 w 846"/>
                <a:gd name="T3" fmla="*/ 6 h 103"/>
                <a:gd name="T4" fmla="*/ 337 w 846"/>
                <a:gd name="T5" fmla="*/ 40 h 103"/>
                <a:gd name="T6" fmla="*/ 157 w 846"/>
                <a:gd name="T7" fmla="*/ 75 h 103"/>
                <a:gd name="T8" fmla="*/ 0 w 846"/>
                <a:gd name="T9" fmla="*/ 91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6"/>
                <a:gd name="T16" fmla="*/ 0 h 103"/>
                <a:gd name="T17" fmla="*/ 846 w 846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6" h="103">
                  <a:moveTo>
                    <a:pt x="846" y="1"/>
                  </a:moveTo>
                  <a:cubicBezTo>
                    <a:pt x="797" y="0"/>
                    <a:pt x="749" y="0"/>
                    <a:pt x="678" y="7"/>
                  </a:cubicBezTo>
                  <a:cubicBezTo>
                    <a:pt x="607" y="14"/>
                    <a:pt x="502" y="32"/>
                    <a:pt x="422" y="45"/>
                  </a:cubicBezTo>
                  <a:cubicBezTo>
                    <a:pt x="342" y="58"/>
                    <a:pt x="266" y="75"/>
                    <a:pt x="196" y="85"/>
                  </a:cubicBezTo>
                  <a:cubicBezTo>
                    <a:pt x="126" y="95"/>
                    <a:pt x="63" y="99"/>
                    <a:pt x="0" y="103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09" name="Freeform 24"/>
            <p:cNvSpPr>
              <a:spLocks/>
            </p:cNvSpPr>
            <p:nvPr/>
          </p:nvSpPr>
          <p:spPr bwMode="auto">
            <a:xfrm rot="-5718171">
              <a:off x="4379" y="1479"/>
              <a:ext cx="615" cy="450"/>
            </a:xfrm>
            <a:custGeom>
              <a:avLst/>
              <a:gdLst>
                <a:gd name="T0" fmla="*/ 615 w 770"/>
                <a:gd name="T1" fmla="*/ 450 h 502"/>
                <a:gd name="T2" fmla="*/ 474 w 770"/>
                <a:gd name="T3" fmla="*/ 375 h 502"/>
                <a:gd name="T4" fmla="*/ 310 w 770"/>
                <a:gd name="T5" fmla="*/ 251 h 502"/>
                <a:gd name="T6" fmla="*/ 171 w 770"/>
                <a:gd name="T7" fmla="*/ 129 h 502"/>
                <a:gd name="T8" fmla="*/ 0 w 770"/>
                <a:gd name="T9" fmla="*/ 0 h 5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0"/>
                <a:gd name="T16" fmla="*/ 0 h 502"/>
                <a:gd name="T17" fmla="*/ 770 w 770"/>
                <a:gd name="T18" fmla="*/ 502 h 5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0" h="502">
                  <a:moveTo>
                    <a:pt x="770" y="502"/>
                  </a:moveTo>
                  <a:cubicBezTo>
                    <a:pt x="714" y="478"/>
                    <a:pt x="658" y="455"/>
                    <a:pt x="594" y="418"/>
                  </a:cubicBezTo>
                  <a:cubicBezTo>
                    <a:pt x="530" y="381"/>
                    <a:pt x="451" y="326"/>
                    <a:pt x="388" y="280"/>
                  </a:cubicBezTo>
                  <a:cubicBezTo>
                    <a:pt x="325" y="234"/>
                    <a:pt x="279" y="191"/>
                    <a:pt x="214" y="144"/>
                  </a:cubicBezTo>
                  <a:cubicBezTo>
                    <a:pt x="149" y="97"/>
                    <a:pt x="74" y="48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0" name="Freeform 25"/>
            <p:cNvSpPr>
              <a:spLocks/>
            </p:cNvSpPr>
            <p:nvPr/>
          </p:nvSpPr>
          <p:spPr bwMode="auto">
            <a:xfrm rot="-5718171">
              <a:off x="4607" y="1697"/>
              <a:ext cx="635" cy="100"/>
            </a:xfrm>
            <a:custGeom>
              <a:avLst/>
              <a:gdLst>
                <a:gd name="T0" fmla="*/ 635 w 796"/>
                <a:gd name="T1" fmla="*/ 100 h 112"/>
                <a:gd name="T2" fmla="*/ 313 w 796"/>
                <a:gd name="T3" fmla="*/ 25 h 112"/>
                <a:gd name="T4" fmla="*/ 166 w 796"/>
                <a:gd name="T5" fmla="*/ 5 h 112"/>
                <a:gd name="T6" fmla="*/ 49 w 796"/>
                <a:gd name="T7" fmla="*/ 0 h 112"/>
                <a:gd name="T8" fmla="*/ 0 w 796"/>
                <a:gd name="T9" fmla="*/ 5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6"/>
                <a:gd name="T16" fmla="*/ 0 h 112"/>
                <a:gd name="T17" fmla="*/ 796 w 796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6" h="112">
                  <a:moveTo>
                    <a:pt x="796" y="112"/>
                  </a:moveTo>
                  <a:cubicBezTo>
                    <a:pt x="643" y="79"/>
                    <a:pt x="490" y="46"/>
                    <a:pt x="392" y="28"/>
                  </a:cubicBezTo>
                  <a:cubicBezTo>
                    <a:pt x="294" y="10"/>
                    <a:pt x="263" y="11"/>
                    <a:pt x="208" y="6"/>
                  </a:cubicBezTo>
                  <a:cubicBezTo>
                    <a:pt x="153" y="1"/>
                    <a:pt x="97" y="0"/>
                    <a:pt x="62" y="0"/>
                  </a:cubicBezTo>
                  <a:cubicBezTo>
                    <a:pt x="27" y="0"/>
                    <a:pt x="13" y="3"/>
                    <a:pt x="0" y="6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1" name="Freeform 26"/>
            <p:cNvSpPr>
              <a:spLocks/>
            </p:cNvSpPr>
            <p:nvPr/>
          </p:nvSpPr>
          <p:spPr bwMode="auto">
            <a:xfrm rot="-5718171">
              <a:off x="4743" y="1433"/>
              <a:ext cx="352" cy="696"/>
            </a:xfrm>
            <a:custGeom>
              <a:avLst/>
              <a:gdLst>
                <a:gd name="T0" fmla="*/ 0 w 440"/>
                <a:gd name="T1" fmla="*/ 0 h 776"/>
                <a:gd name="T2" fmla="*/ 168 w 440"/>
                <a:gd name="T3" fmla="*/ 378 h 776"/>
                <a:gd name="T4" fmla="*/ 352 w 440"/>
                <a:gd name="T5" fmla="*/ 696 h 776"/>
                <a:gd name="T6" fmla="*/ 0 60000 65536"/>
                <a:gd name="T7" fmla="*/ 0 60000 65536"/>
                <a:gd name="T8" fmla="*/ 0 60000 65536"/>
                <a:gd name="T9" fmla="*/ 0 w 440"/>
                <a:gd name="T10" fmla="*/ 0 h 776"/>
                <a:gd name="T11" fmla="*/ 440 w 440"/>
                <a:gd name="T12" fmla="*/ 776 h 7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0" h="776">
                  <a:moveTo>
                    <a:pt x="0" y="0"/>
                  </a:moveTo>
                  <a:cubicBezTo>
                    <a:pt x="71" y="150"/>
                    <a:pt x="137" y="293"/>
                    <a:pt x="210" y="422"/>
                  </a:cubicBezTo>
                  <a:cubicBezTo>
                    <a:pt x="283" y="551"/>
                    <a:pt x="392" y="702"/>
                    <a:pt x="440" y="776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2" name="Freeform 27"/>
            <p:cNvSpPr>
              <a:spLocks/>
            </p:cNvSpPr>
            <p:nvPr/>
          </p:nvSpPr>
          <p:spPr bwMode="auto">
            <a:xfrm rot="-5718171">
              <a:off x="4795" y="1769"/>
              <a:ext cx="645" cy="107"/>
            </a:xfrm>
            <a:custGeom>
              <a:avLst/>
              <a:gdLst>
                <a:gd name="T0" fmla="*/ 632 w 808"/>
                <a:gd name="T1" fmla="*/ 103 h 119"/>
                <a:gd name="T2" fmla="*/ 623 w 808"/>
                <a:gd name="T3" fmla="*/ 101 h 119"/>
                <a:gd name="T4" fmla="*/ 497 w 808"/>
                <a:gd name="T5" fmla="*/ 63 h 119"/>
                <a:gd name="T6" fmla="*/ 337 w 808"/>
                <a:gd name="T7" fmla="*/ 27 h 119"/>
                <a:gd name="T8" fmla="*/ 139 w 808"/>
                <a:gd name="T9" fmla="*/ 4 h 119"/>
                <a:gd name="T10" fmla="*/ 0 w 808"/>
                <a:gd name="T11" fmla="*/ 4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8"/>
                <a:gd name="T19" fmla="*/ 0 h 119"/>
                <a:gd name="T20" fmla="*/ 808 w 808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8" h="119">
                  <a:moveTo>
                    <a:pt x="792" y="114"/>
                  </a:moveTo>
                  <a:cubicBezTo>
                    <a:pt x="800" y="116"/>
                    <a:pt x="808" y="119"/>
                    <a:pt x="780" y="112"/>
                  </a:cubicBezTo>
                  <a:cubicBezTo>
                    <a:pt x="752" y="105"/>
                    <a:pt x="682" y="84"/>
                    <a:pt x="622" y="70"/>
                  </a:cubicBezTo>
                  <a:cubicBezTo>
                    <a:pt x="562" y="56"/>
                    <a:pt x="497" y="41"/>
                    <a:pt x="422" y="30"/>
                  </a:cubicBezTo>
                  <a:cubicBezTo>
                    <a:pt x="347" y="19"/>
                    <a:pt x="244" y="8"/>
                    <a:pt x="174" y="4"/>
                  </a:cubicBezTo>
                  <a:cubicBezTo>
                    <a:pt x="104" y="0"/>
                    <a:pt x="52" y="2"/>
                    <a:pt x="0" y="4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3" name="Freeform 28"/>
            <p:cNvSpPr>
              <a:spLocks/>
            </p:cNvSpPr>
            <p:nvPr/>
          </p:nvSpPr>
          <p:spPr bwMode="auto">
            <a:xfrm rot="-5718171">
              <a:off x="4913" y="1826"/>
              <a:ext cx="664" cy="274"/>
            </a:xfrm>
            <a:custGeom>
              <a:avLst/>
              <a:gdLst>
                <a:gd name="T0" fmla="*/ 664 w 832"/>
                <a:gd name="T1" fmla="*/ 274 h 306"/>
                <a:gd name="T2" fmla="*/ 332 w 832"/>
                <a:gd name="T3" fmla="*/ 111 h 306"/>
                <a:gd name="T4" fmla="*/ 0 w 832"/>
                <a:gd name="T5" fmla="*/ 0 h 306"/>
                <a:gd name="T6" fmla="*/ 0 60000 65536"/>
                <a:gd name="T7" fmla="*/ 0 60000 65536"/>
                <a:gd name="T8" fmla="*/ 0 60000 65536"/>
                <a:gd name="T9" fmla="*/ 0 w 832"/>
                <a:gd name="T10" fmla="*/ 0 h 306"/>
                <a:gd name="T11" fmla="*/ 832 w 83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2" h="306">
                  <a:moveTo>
                    <a:pt x="832" y="306"/>
                  </a:moveTo>
                  <a:cubicBezTo>
                    <a:pt x="693" y="240"/>
                    <a:pt x="555" y="175"/>
                    <a:pt x="416" y="124"/>
                  </a:cubicBezTo>
                  <a:cubicBezTo>
                    <a:pt x="277" y="73"/>
                    <a:pt x="138" y="36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4" name="Freeform 29"/>
            <p:cNvSpPr>
              <a:spLocks/>
            </p:cNvSpPr>
            <p:nvPr/>
          </p:nvSpPr>
          <p:spPr bwMode="auto">
            <a:xfrm rot="-5718171">
              <a:off x="5042" y="1947"/>
              <a:ext cx="679" cy="251"/>
            </a:xfrm>
            <a:custGeom>
              <a:avLst/>
              <a:gdLst>
                <a:gd name="T0" fmla="*/ 679 w 850"/>
                <a:gd name="T1" fmla="*/ 251 h 280"/>
                <a:gd name="T2" fmla="*/ 505 w 850"/>
                <a:gd name="T3" fmla="*/ 158 h 280"/>
                <a:gd name="T4" fmla="*/ 284 w 850"/>
                <a:gd name="T5" fmla="*/ 82 h 280"/>
                <a:gd name="T6" fmla="*/ 0 w 850"/>
                <a:gd name="T7" fmla="*/ 0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"/>
                <a:gd name="T13" fmla="*/ 0 h 280"/>
                <a:gd name="T14" fmla="*/ 850 w 850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" h="280">
                  <a:moveTo>
                    <a:pt x="850" y="280"/>
                  </a:moveTo>
                  <a:cubicBezTo>
                    <a:pt x="782" y="243"/>
                    <a:pt x="714" y="207"/>
                    <a:pt x="632" y="176"/>
                  </a:cubicBezTo>
                  <a:cubicBezTo>
                    <a:pt x="550" y="145"/>
                    <a:pt x="461" y="121"/>
                    <a:pt x="356" y="92"/>
                  </a:cubicBezTo>
                  <a:cubicBezTo>
                    <a:pt x="251" y="63"/>
                    <a:pt x="125" y="31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5" name="Freeform 30"/>
            <p:cNvSpPr>
              <a:spLocks/>
            </p:cNvSpPr>
            <p:nvPr/>
          </p:nvSpPr>
          <p:spPr bwMode="auto">
            <a:xfrm rot="-5718171">
              <a:off x="5165" y="1663"/>
              <a:ext cx="347" cy="659"/>
            </a:xfrm>
            <a:custGeom>
              <a:avLst/>
              <a:gdLst>
                <a:gd name="T0" fmla="*/ 336 w 434"/>
                <a:gd name="T1" fmla="*/ 638 h 735"/>
                <a:gd name="T2" fmla="*/ 326 w 434"/>
                <a:gd name="T3" fmla="*/ 622 h 735"/>
                <a:gd name="T4" fmla="*/ 213 w 434"/>
                <a:gd name="T5" fmla="*/ 420 h 735"/>
                <a:gd name="T6" fmla="*/ 104 w 434"/>
                <a:gd name="T7" fmla="*/ 208 h 735"/>
                <a:gd name="T8" fmla="*/ 0 w 434"/>
                <a:gd name="T9" fmla="*/ 0 h 7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735"/>
                <a:gd name="T17" fmla="*/ 434 w 434"/>
                <a:gd name="T18" fmla="*/ 735 h 7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735">
                  <a:moveTo>
                    <a:pt x="420" y="712"/>
                  </a:moveTo>
                  <a:cubicBezTo>
                    <a:pt x="427" y="723"/>
                    <a:pt x="434" y="735"/>
                    <a:pt x="408" y="694"/>
                  </a:cubicBezTo>
                  <a:cubicBezTo>
                    <a:pt x="382" y="653"/>
                    <a:pt x="312" y="545"/>
                    <a:pt x="266" y="468"/>
                  </a:cubicBezTo>
                  <a:cubicBezTo>
                    <a:pt x="220" y="391"/>
                    <a:pt x="174" y="310"/>
                    <a:pt x="130" y="232"/>
                  </a:cubicBezTo>
                  <a:cubicBezTo>
                    <a:pt x="86" y="154"/>
                    <a:pt x="43" y="77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6" name="Freeform 31"/>
            <p:cNvSpPr>
              <a:spLocks/>
            </p:cNvSpPr>
            <p:nvPr/>
          </p:nvSpPr>
          <p:spPr bwMode="auto">
            <a:xfrm rot="-5718171">
              <a:off x="5266" y="1995"/>
              <a:ext cx="558" cy="378"/>
            </a:xfrm>
            <a:custGeom>
              <a:avLst/>
              <a:gdLst>
                <a:gd name="T0" fmla="*/ 558 w 698"/>
                <a:gd name="T1" fmla="*/ 378 h 422"/>
                <a:gd name="T2" fmla="*/ 360 w 698"/>
                <a:gd name="T3" fmla="*/ 224 h 422"/>
                <a:gd name="T4" fmla="*/ 217 w 698"/>
                <a:gd name="T5" fmla="*/ 116 h 422"/>
                <a:gd name="T6" fmla="*/ 0 w 698"/>
                <a:gd name="T7" fmla="*/ 0 h 4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422"/>
                <a:gd name="T14" fmla="*/ 698 w 698"/>
                <a:gd name="T15" fmla="*/ 422 h 4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422">
                  <a:moveTo>
                    <a:pt x="698" y="422"/>
                  </a:moveTo>
                  <a:cubicBezTo>
                    <a:pt x="609" y="360"/>
                    <a:pt x="521" y="299"/>
                    <a:pt x="450" y="250"/>
                  </a:cubicBezTo>
                  <a:cubicBezTo>
                    <a:pt x="379" y="201"/>
                    <a:pt x="347" y="172"/>
                    <a:pt x="272" y="130"/>
                  </a:cubicBezTo>
                  <a:cubicBezTo>
                    <a:pt x="197" y="88"/>
                    <a:pt x="98" y="44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7" name="Freeform 32"/>
            <p:cNvSpPr>
              <a:spLocks/>
            </p:cNvSpPr>
            <p:nvPr/>
          </p:nvSpPr>
          <p:spPr bwMode="auto">
            <a:xfrm rot="-5718171">
              <a:off x="5376" y="1836"/>
              <a:ext cx="267" cy="696"/>
            </a:xfrm>
            <a:custGeom>
              <a:avLst/>
              <a:gdLst>
                <a:gd name="T0" fmla="*/ 267 w 334"/>
                <a:gd name="T1" fmla="*/ 696 h 776"/>
                <a:gd name="T2" fmla="*/ 209 w 334"/>
                <a:gd name="T3" fmla="*/ 448 h 776"/>
                <a:gd name="T4" fmla="*/ 112 w 334"/>
                <a:gd name="T5" fmla="*/ 194 h 776"/>
                <a:gd name="T6" fmla="*/ 0 w 334"/>
                <a:gd name="T7" fmla="*/ 0 h 7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4"/>
                <a:gd name="T13" fmla="*/ 0 h 776"/>
                <a:gd name="T14" fmla="*/ 334 w 334"/>
                <a:gd name="T15" fmla="*/ 776 h 7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4" h="776">
                  <a:moveTo>
                    <a:pt x="334" y="776"/>
                  </a:moveTo>
                  <a:cubicBezTo>
                    <a:pt x="314" y="684"/>
                    <a:pt x="294" y="593"/>
                    <a:pt x="262" y="500"/>
                  </a:cubicBezTo>
                  <a:cubicBezTo>
                    <a:pt x="230" y="407"/>
                    <a:pt x="184" y="299"/>
                    <a:pt x="140" y="216"/>
                  </a:cubicBezTo>
                  <a:cubicBezTo>
                    <a:pt x="96" y="133"/>
                    <a:pt x="48" y="66"/>
                    <a:pt x="0" y="0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18" name="Freeform 33"/>
            <p:cNvSpPr>
              <a:spLocks/>
            </p:cNvSpPr>
            <p:nvPr/>
          </p:nvSpPr>
          <p:spPr bwMode="auto">
            <a:xfrm rot="-5718171">
              <a:off x="3867" y="1557"/>
              <a:ext cx="724" cy="165"/>
            </a:xfrm>
            <a:custGeom>
              <a:avLst/>
              <a:gdLst>
                <a:gd name="T0" fmla="*/ 724 w 906"/>
                <a:gd name="T1" fmla="*/ 0 h 184"/>
                <a:gd name="T2" fmla="*/ 320 w 906"/>
                <a:gd name="T3" fmla="*/ 111 h 184"/>
                <a:gd name="T4" fmla="*/ 0 w 906"/>
                <a:gd name="T5" fmla="*/ 165 h 184"/>
                <a:gd name="T6" fmla="*/ 0 60000 65536"/>
                <a:gd name="T7" fmla="*/ 0 60000 65536"/>
                <a:gd name="T8" fmla="*/ 0 60000 65536"/>
                <a:gd name="T9" fmla="*/ 0 w 906"/>
                <a:gd name="T10" fmla="*/ 0 h 184"/>
                <a:gd name="T11" fmla="*/ 906 w 906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6" h="184">
                  <a:moveTo>
                    <a:pt x="906" y="0"/>
                  </a:moveTo>
                  <a:cubicBezTo>
                    <a:pt x="728" y="46"/>
                    <a:pt x="551" y="93"/>
                    <a:pt x="400" y="124"/>
                  </a:cubicBezTo>
                  <a:cubicBezTo>
                    <a:pt x="249" y="155"/>
                    <a:pt x="124" y="169"/>
                    <a:pt x="0" y="184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217119" name="Group 34"/>
            <p:cNvGrpSpPr>
              <a:grpSpLocks/>
            </p:cNvGrpSpPr>
            <p:nvPr/>
          </p:nvGrpSpPr>
          <p:grpSpPr bwMode="auto">
            <a:xfrm>
              <a:off x="3023" y="1280"/>
              <a:ext cx="2925" cy="1142"/>
              <a:chOff x="1220" y="1070"/>
              <a:chExt cx="5171" cy="2267"/>
            </a:xfrm>
          </p:grpSpPr>
          <p:sp>
            <p:nvSpPr>
              <p:cNvPr id="217537" name="Freeform 35"/>
              <p:cNvSpPr>
                <a:spLocks/>
              </p:cNvSpPr>
              <p:nvPr/>
            </p:nvSpPr>
            <p:spPr bwMode="auto">
              <a:xfrm rot="-5718171">
                <a:off x="5093" y="2535"/>
                <a:ext cx="1176" cy="428"/>
              </a:xfrm>
              <a:custGeom>
                <a:avLst/>
                <a:gdLst>
                  <a:gd name="T0" fmla="*/ 0 w 742"/>
                  <a:gd name="T1" fmla="*/ 0 h 270"/>
                  <a:gd name="T2" fmla="*/ 628 w 742"/>
                  <a:gd name="T3" fmla="*/ 139 h 270"/>
                  <a:gd name="T4" fmla="*/ 1176 w 742"/>
                  <a:gd name="T5" fmla="*/ 428 h 270"/>
                  <a:gd name="T6" fmla="*/ 0 60000 65536"/>
                  <a:gd name="T7" fmla="*/ 0 60000 65536"/>
                  <a:gd name="T8" fmla="*/ 0 60000 65536"/>
                  <a:gd name="T9" fmla="*/ 0 w 742"/>
                  <a:gd name="T10" fmla="*/ 0 h 270"/>
                  <a:gd name="T11" fmla="*/ 742 w 742"/>
                  <a:gd name="T12" fmla="*/ 270 h 2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42" h="270">
                    <a:moveTo>
                      <a:pt x="0" y="0"/>
                    </a:moveTo>
                    <a:cubicBezTo>
                      <a:pt x="136" y="21"/>
                      <a:pt x="272" y="43"/>
                      <a:pt x="396" y="88"/>
                    </a:cubicBezTo>
                    <a:cubicBezTo>
                      <a:pt x="520" y="133"/>
                      <a:pt x="631" y="201"/>
                      <a:pt x="742" y="27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38" name="Freeform 36"/>
              <p:cNvSpPr>
                <a:spLocks/>
              </p:cNvSpPr>
              <p:nvPr/>
            </p:nvSpPr>
            <p:spPr bwMode="auto">
              <a:xfrm rot="-5718171">
                <a:off x="5403" y="2518"/>
                <a:ext cx="679" cy="849"/>
              </a:xfrm>
              <a:custGeom>
                <a:avLst/>
                <a:gdLst>
                  <a:gd name="T0" fmla="*/ 0 w 428"/>
                  <a:gd name="T1" fmla="*/ 0 h 536"/>
                  <a:gd name="T2" fmla="*/ 346 w 428"/>
                  <a:gd name="T3" fmla="*/ 456 h 536"/>
                  <a:gd name="T4" fmla="*/ 679 w 428"/>
                  <a:gd name="T5" fmla="*/ 849 h 536"/>
                  <a:gd name="T6" fmla="*/ 0 60000 65536"/>
                  <a:gd name="T7" fmla="*/ 0 60000 65536"/>
                  <a:gd name="T8" fmla="*/ 0 60000 65536"/>
                  <a:gd name="T9" fmla="*/ 0 w 428"/>
                  <a:gd name="T10" fmla="*/ 0 h 536"/>
                  <a:gd name="T11" fmla="*/ 428 w 428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8" h="536">
                    <a:moveTo>
                      <a:pt x="0" y="0"/>
                    </a:moveTo>
                    <a:cubicBezTo>
                      <a:pt x="73" y="99"/>
                      <a:pt x="147" y="199"/>
                      <a:pt x="218" y="288"/>
                    </a:cubicBezTo>
                    <a:cubicBezTo>
                      <a:pt x="289" y="377"/>
                      <a:pt x="358" y="456"/>
                      <a:pt x="428" y="536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39" name="Freeform 37"/>
              <p:cNvSpPr>
                <a:spLocks/>
              </p:cNvSpPr>
              <p:nvPr/>
            </p:nvSpPr>
            <p:spPr bwMode="auto">
              <a:xfrm rot="-5718171">
                <a:off x="5602" y="2272"/>
                <a:ext cx="269" cy="1309"/>
              </a:xfrm>
              <a:custGeom>
                <a:avLst/>
                <a:gdLst>
                  <a:gd name="T0" fmla="*/ 269 w 170"/>
                  <a:gd name="T1" fmla="*/ 1309 h 826"/>
                  <a:gd name="T2" fmla="*/ 104 w 170"/>
                  <a:gd name="T3" fmla="*/ 577 h 826"/>
                  <a:gd name="T4" fmla="*/ 0 w 170"/>
                  <a:gd name="T5" fmla="*/ 0 h 826"/>
                  <a:gd name="T6" fmla="*/ 0 60000 65536"/>
                  <a:gd name="T7" fmla="*/ 0 60000 65536"/>
                  <a:gd name="T8" fmla="*/ 0 60000 65536"/>
                  <a:gd name="T9" fmla="*/ 0 w 170"/>
                  <a:gd name="T10" fmla="*/ 0 h 826"/>
                  <a:gd name="T11" fmla="*/ 170 w 170"/>
                  <a:gd name="T12" fmla="*/ 826 h 8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" h="826">
                    <a:moveTo>
                      <a:pt x="170" y="826"/>
                    </a:moveTo>
                    <a:cubicBezTo>
                      <a:pt x="132" y="664"/>
                      <a:pt x="94" y="502"/>
                      <a:pt x="66" y="364"/>
                    </a:cubicBezTo>
                    <a:cubicBezTo>
                      <a:pt x="38" y="226"/>
                      <a:pt x="19" y="113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0" name="Freeform 38"/>
              <p:cNvSpPr>
                <a:spLocks/>
              </p:cNvSpPr>
              <p:nvPr/>
            </p:nvSpPr>
            <p:spPr bwMode="auto">
              <a:xfrm rot="-5718171">
                <a:off x="5136" y="2332"/>
                <a:ext cx="894" cy="589"/>
              </a:xfrm>
              <a:custGeom>
                <a:avLst/>
                <a:gdLst>
                  <a:gd name="T0" fmla="*/ 0 w 564"/>
                  <a:gd name="T1" fmla="*/ 0 h 372"/>
                  <a:gd name="T2" fmla="*/ 495 w 564"/>
                  <a:gd name="T3" fmla="*/ 266 h 372"/>
                  <a:gd name="T4" fmla="*/ 894 w 564"/>
                  <a:gd name="T5" fmla="*/ 589 h 372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372"/>
                  <a:gd name="T11" fmla="*/ 564 w 564"/>
                  <a:gd name="T12" fmla="*/ 372 h 3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372">
                    <a:moveTo>
                      <a:pt x="0" y="0"/>
                    </a:moveTo>
                    <a:cubicBezTo>
                      <a:pt x="109" y="53"/>
                      <a:pt x="218" y="106"/>
                      <a:pt x="312" y="168"/>
                    </a:cubicBezTo>
                    <a:cubicBezTo>
                      <a:pt x="406" y="230"/>
                      <a:pt x="485" y="301"/>
                      <a:pt x="564" y="372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1" name="Freeform 39"/>
              <p:cNvSpPr>
                <a:spLocks/>
              </p:cNvSpPr>
              <p:nvPr/>
            </p:nvSpPr>
            <p:spPr bwMode="auto">
              <a:xfrm rot="-5718171">
                <a:off x="4687" y="2400"/>
                <a:ext cx="1100" cy="146"/>
              </a:xfrm>
              <a:custGeom>
                <a:avLst/>
                <a:gdLst>
                  <a:gd name="T0" fmla="*/ 0 w 694"/>
                  <a:gd name="T1" fmla="*/ 0 h 92"/>
                  <a:gd name="T2" fmla="*/ 599 w 694"/>
                  <a:gd name="T3" fmla="*/ 54 h 92"/>
                  <a:gd name="T4" fmla="*/ 1100 w 694"/>
                  <a:gd name="T5" fmla="*/ 146 h 92"/>
                  <a:gd name="T6" fmla="*/ 0 60000 65536"/>
                  <a:gd name="T7" fmla="*/ 0 60000 65536"/>
                  <a:gd name="T8" fmla="*/ 0 60000 65536"/>
                  <a:gd name="T9" fmla="*/ 0 w 694"/>
                  <a:gd name="T10" fmla="*/ 0 h 92"/>
                  <a:gd name="T11" fmla="*/ 694 w 694"/>
                  <a:gd name="T12" fmla="*/ 92 h 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4" h="92">
                    <a:moveTo>
                      <a:pt x="0" y="0"/>
                    </a:moveTo>
                    <a:cubicBezTo>
                      <a:pt x="131" y="9"/>
                      <a:pt x="262" y="19"/>
                      <a:pt x="378" y="34"/>
                    </a:cubicBezTo>
                    <a:cubicBezTo>
                      <a:pt x="494" y="49"/>
                      <a:pt x="594" y="70"/>
                      <a:pt x="694" y="92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2" name="Freeform 40"/>
              <p:cNvSpPr>
                <a:spLocks/>
              </p:cNvSpPr>
              <p:nvPr/>
            </p:nvSpPr>
            <p:spPr bwMode="auto">
              <a:xfrm rot="-5718171">
                <a:off x="4720" y="2116"/>
                <a:ext cx="980" cy="698"/>
              </a:xfrm>
              <a:custGeom>
                <a:avLst/>
                <a:gdLst>
                  <a:gd name="T0" fmla="*/ 980 w 618"/>
                  <a:gd name="T1" fmla="*/ 698 h 440"/>
                  <a:gd name="T2" fmla="*/ 558 w 618"/>
                  <a:gd name="T3" fmla="*/ 381 h 440"/>
                  <a:gd name="T4" fmla="*/ 247 w 618"/>
                  <a:gd name="T5" fmla="*/ 187 h 440"/>
                  <a:gd name="T6" fmla="*/ 0 w 618"/>
                  <a:gd name="T7" fmla="*/ 0 h 4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8"/>
                  <a:gd name="T13" fmla="*/ 0 h 440"/>
                  <a:gd name="T14" fmla="*/ 618 w 618"/>
                  <a:gd name="T15" fmla="*/ 440 h 4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8" h="440">
                    <a:moveTo>
                      <a:pt x="618" y="440"/>
                    </a:moveTo>
                    <a:cubicBezTo>
                      <a:pt x="523" y="367"/>
                      <a:pt x="429" y="294"/>
                      <a:pt x="352" y="240"/>
                    </a:cubicBezTo>
                    <a:cubicBezTo>
                      <a:pt x="275" y="186"/>
                      <a:pt x="215" y="158"/>
                      <a:pt x="156" y="118"/>
                    </a:cubicBezTo>
                    <a:cubicBezTo>
                      <a:pt x="97" y="78"/>
                      <a:pt x="48" y="39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3" name="Freeform 41"/>
              <p:cNvSpPr>
                <a:spLocks/>
              </p:cNvSpPr>
              <p:nvPr/>
            </p:nvSpPr>
            <p:spPr bwMode="auto">
              <a:xfrm rot="-5718171">
                <a:off x="4463" y="2068"/>
                <a:ext cx="1081" cy="428"/>
              </a:xfrm>
              <a:custGeom>
                <a:avLst/>
                <a:gdLst>
                  <a:gd name="T0" fmla="*/ 1081 w 682"/>
                  <a:gd name="T1" fmla="*/ 428 h 270"/>
                  <a:gd name="T2" fmla="*/ 827 w 682"/>
                  <a:gd name="T3" fmla="*/ 304 h 270"/>
                  <a:gd name="T4" fmla="*/ 545 w 682"/>
                  <a:gd name="T5" fmla="*/ 193 h 270"/>
                  <a:gd name="T6" fmla="*/ 282 w 682"/>
                  <a:gd name="T7" fmla="*/ 105 h 270"/>
                  <a:gd name="T8" fmla="*/ 0 w 682"/>
                  <a:gd name="T9" fmla="*/ 0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270"/>
                  <a:gd name="T17" fmla="*/ 682 w 682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270">
                    <a:moveTo>
                      <a:pt x="682" y="270"/>
                    </a:moveTo>
                    <a:cubicBezTo>
                      <a:pt x="630" y="243"/>
                      <a:pt x="578" y="217"/>
                      <a:pt x="522" y="192"/>
                    </a:cubicBezTo>
                    <a:cubicBezTo>
                      <a:pt x="466" y="167"/>
                      <a:pt x="401" y="143"/>
                      <a:pt x="344" y="122"/>
                    </a:cubicBezTo>
                    <a:cubicBezTo>
                      <a:pt x="287" y="101"/>
                      <a:pt x="235" y="86"/>
                      <a:pt x="178" y="66"/>
                    </a:cubicBezTo>
                    <a:cubicBezTo>
                      <a:pt x="121" y="46"/>
                      <a:pt x="60" y="23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4" name="Freeform 42"/>
              <p:cNvSpPr>
                <a:spLocks/>
              </p:cNvSpPr>
              <p:nvPr/>
            </p:nvSpPr>
            <p:spPr bwMode="auto">
              <a:xfrm rot="-5718171">
                <a:off x="4247" y="1799"/>
                <a:ext cx="960" cy="453"/>
              </a:xfrm>
              <a:custGeom>
                <a:avLst/>
                <a:gdLst>
                  <a:gd name="T0" fmla="*/ 960 w 606"/>
                  <a:gd name="T1" fmla="*/ 453 h 286"/>
                  <a:gd name="T2" fmla="*/ 526 w 606"/>
                  <a:gd name="T3" fmla="*/ 253 h 286"/>
                  <a:gd name="T4" fmla="*/ 266 w 606"/>
                  <a:gd name="T5" fmla="*/ 139 h 286"/>
                  <a:gd name="T6" fmla="*/ 0 w 606"/>
                  <a:gd name="T7" fmla="*/ 0 h 2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6"/>
                  <a:gd name="T13" fmla="*/ 0 h 286"/>
                  <a:gd name="T14" fmla="*/ 606 w 606"/>
                  <a:gd name="T15" fmla="*/ 286 h 2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6" h="286">
                    <a:moveTo>
                      <a:pt x="606" y="286"/>
                    </a:moveTo>
                    <a:cubicBezTo>
                      <a:pt x="505" y="239"/>
                      <a:pt x="405" y="193"/>
                      <a:pt x="332" y="160"/>
                    </a:cubicBezTo>
                    <a:cubicBezTo>
                      <a:pt x="259" y="127"/>
                      <a:pt x="223" y="115"/>
                      <a:pt x="168" y="88"/>
                    </a:cubicBezTo>
                    <a:cubicBezTo>
                      <a:pt x="113" y="61"/>
                      <a:pt x="56" y="30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5" name="Freeform 43"/>
              <p:cNvSpPr>
                <a:spLocks/>
              </p:cNvSpPr>
              <p:nvPr/>
            </p:nvSpPr>
            <p:spPr bwMode="auto">
              <a:xfrm rot="-5718171">
                <a:off x="3989" y="1846"/>
                <a:ext cx="1179" cy="336"/>
              </a:xfrm>
              <a:custGeom>
                <a:avLst/>
                <a:gdLst>
                  <a:gd name="T0" fmla="*/ 1179 w 744"/>
                  <a:gd name="T1" fmla="*/ 336 h 212"/>
                  <a:gd name="T2" fmla="*/ 881 w 744"/>
                  <a:gd name="T3" fmla="*/ 178 h 212"/>
                  <a:gd name="T4" fmla="*/ 621 w 744"/>
                  <a:gd name="T5" fmla="*/ 86 h 212"/>
                  <a:gd name="T6" fmla="*/ 342 w 744"/>
                  <a:gd name="T7" fmla="*/ 16 h 212"/>
                  <a:gd name="T8" fmla="*/ 0 w 744"/>
                  <a:gd name="T9" fmla="*/ 0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4"/>
                  <a:gd name="T16" fmla="*/ 0 h 212"/>
                  <a:gd name="T17" fmla="*/ 744 w 744"/>
                  <a:gd name="T18" fmla="*/ 212 h 2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4" h="212">
                    <a:moveTo>
                      <a:pt x="744" y="212"/>
                    </a:moveTo>
                    <a:cubicBezTo>
                      <a:pt x="679" y="175"/>
                      <a:pt x="615" y="138"/>
                      <a:pt x="556" y="112"/>
                    </a:cubicBezTo>
                    <a:cubicBezTo>
                      <a:pt x="497" y="86"/>
                      <a:pt x="449" y="71"/>
                      <a:pt x="392" y="54"/>
                    </a:cubicBezTo>
                    <a:cubicBezTo>
                      <a:pt x="335" y="37"/>
                      <a:pt x="281" y="19"/>
                      <a:pt x="216" y="10"/>
                    </a:cubicBezTo>
                    <a:cubicBezTo>
                      <a:pt x="151" y="1"/>
                      <a:pt x="75" y="0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6" name="Freeform 44"/>
              <p:cNvSpPr>
                <a:spLocks/>
              </p:cNvSpPr>
              <p:nvPr/>
            </p:nvSpPr>
            <p:spPr bwMode="auto">
              <a:xfrm rot="-5718171">
                <a:off x="3655" y="1555"/>
                <a:ext cx="1037" cy="442"/>
              </a:xfrm>
              <a:custGeom>
                <a:avLst/>
                <a:gdLst>
                  <a:gd name="T0" fmla="*/ 1031 w 654"/>
                  <a:gd name="T1" fmla="*/ 440 h 279"/>
                  <a:gd name="T2" fmla="*/ 1008 w 654"/>
                  <a:gd name="T3" fmla="*/ 434 h 279"/>
                  <a:gd name="T4" fmla="*/ 856 w 654"/>
                  <a:gd name="T5" fmla="*/ 390 h 279"/>
                  <a:gd name="T6" fmla="*/ 549 w 654"/>
                  <a:gd name="T7" fmla="*/ 219 h 279"/>
                  <a:gd name="T8" fmla="*/ 346 w 654"/>
                  <a:gd name="T9" fmla="*/ 92 h 279"/>
                  <a:gd name="T10" fmla="*/ 152 w 654"/>
                  <a:gd name="T11" fmla="*/ 22 h 279"/>
                  <a:gd name="T12" fmla="*/ 0 w 654"/>
                  <a:gd name="T13" fmla="*/ 0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4"/>
                  <a:gd name="T22" fmla="*/ 0 h 279"/>
                  <a:gd name="T23" fmla="*/ 654 w 654"/>
                  <a:gd name="T24" fmla="*/ 279 h 2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4" h="279">
                    <a:moveTo>
                      <a:pt x="650" y="278"/>
                    </a:moveTo>
                    <a:cubicBezTo>
                      <a:pt x="652" y="278"/>
                      <a:pt x="654" y="279"/>
                      <a:pt x="636" y="274"/>
                    </a:cubicBezTo>
                    <a:cubicBezTo>
                      <a:pt x="618" y="269"/>
                      <a:pt x="588" y="269"/>
                      <a:pt x="540" y="246"/>
                    </a:cubicBezTo>
                    <a:cubicBezTo>
                      <a:pt x="492" y="223"/>
                      <a:pt x="400" y="169"/>
                      <a:pt x="346" y="138"/>
                    </a:cubicBezTo>
                    <a:cubicBezTo>
                      <a:pt x="292" y="107"/>
                      <a:pt x="260" y="79"/>
                      <a:pt x="218" y="58"/>
                    </a:cubicBezTo>
                    <a:cubicBezTo>
                      <a:pt x="176" y="37"/>
                      <a:pt x="132" y="24"/>
                      <a:pt x="96" y="14"/>
                    </a:cubicBezTo>
                    <a:cubicBezTo>
                      <a:pt x="60" y="4"/>
                      <a:pt x="30" y="2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7" name="Freeform 45"/>
              <p:cNvSpPr>
                <a:spLocks/>
              </p:cNvSpPr>
              <p:nvPr/>
            </p:nvSpPr>
            <p:spPr bwMode="auto">
              <a:xfrm rot="-5718171">
                <a:off x="3858" y="1461"/>
                <a:ext cx="539" cy="30"/>
              </a:xfrm>
              <a:custGeom>
                <a:avLst/>
                <a:gdLst>
                  <a:gd name="T0" fmla="*/ 539 w 340"/>
                  <a:gd name="T1" fmla="*/ 0 h 19"/>
                  <a:gd name="T2" fmla="*/ 285 w 340"/>
                  <a:gd name="T3" fmla="*/ 25 h 19"/>
                  <a:gd name="T4" fmla="*/ 0 w 340"/>
                  <a:gd name="T5" fmla="*/ 28 h 19"/>
                  <a:gd name="T6" fmla="*/ 0 60000 65536"/>
                  <a:gd name="T7" fmla="*/ 0 60000 65536"/>
                  <a:gd name="T8" fmla="*/ 0 60000 65536"/>
                  <a:gd name="T9" fmla="*/ 0 w 340"/>
                  <a:gd name="T10" fmla="*/ 0 h 19"/>
                  <a:gd name="T11" fmla="*/ 340 w 340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0" h="19">
                    <a:moveTo>
                      <a:pt x="340" y="0"/>
                    </a:moveTo>
                    <a:cubicBezTo>
                      <a:pt x="288" y="6"/>
                      <a:pt x="237" y="13"/>
                      <a:pt x="180" y="16"/>
                    </a:cubicBezTo>
                    <a:cubicBezTo>
                      <a:pt x="123" y="19"/>
                      <a:pt x="61" y="18"/>
                      <a:pt x="0" y="18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8" name="Freeform 46"/>
              <p:cNvSpPr>
                <a:spLocks/>
              </p:cNvSpPr>
              <p:nvPr/>
            </p:nvSpPr>
            <p:spPr bwMode="auto">
              <a:xfrm rot="-5718171">
                <a:off x="3152" y="1771"/>
                <a:ext cx="1471" cy="70"/>
              </a:xfrm>
              <a:custGeom>
                <a:avLst/>
                <a:gdLst>
                  <a:gd name="T0" fmla="*/ 0 w 928"/>
                  <a:gd name="T1" fmla="*/ 70 h 44"/>
                  <a:gd name="T2" fmla="*/ 777 w 928"/>
                  <a:gd name="T3" fmla="*/ 10 h 44"/>
                  <a:gd name="T4" fmla="*/ 1471 w 928"/>
                  <a:gd name="T5" fmla="*/ 10 h 44"/>
                  <a:gd name="T6" fmla="*/ 0 60000 65536"/>
                  <a:gd name="T7" fmla="*/ 0 60000 65536"/>
                  <a:gd name="T8" fmla="*/ 0 60000 65536"/>
                  <a:gd name="T9" fmla="*/ 0 w 928"/>
                  <a:gd name="T10" fmla="*/ 0 h 44"/>
                  <a:gd name="T11" fmla="*/ 928 w 928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28" h="44">
                    <a:moveTo>
                      <a:pt x="0" y="44"/>
                    </a:moveTo>
                    <a:cubicBezTo>
                      <a:pt x="167" y="28"/>
                      <a:pt x="335" y="12"/>
                      <a:pt x="490" y="6"/>
                    </a:cubicBezTo>
                    <a:cubicBezTo>
                      <a:pt x="645" y="0"/>
                      <a:pt x="786" y="3"/>
                      <a:pt x="928" y="6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49" name="Freeform 47"/>
              <p:cNvSpPr>
                <a:spLocks/>
              </p:cNvSpPr>
              <p:nvPr/>
            </p:nvSpPr>
            <p:spPr bwMode="auto">
              <a:xfrm rot="-5718171">
                <a:off x="3262" y="1565"/>
                <a:ext cx="1186" cy="565"/>
              </a:xfrm>
              <a:custGeom>
                <a:avLst/>
                <a:gdLst>
                  <a:gd name="T0" fmla="*/ 1186 w 748"/>
                  <a:gd name="T1" fmla="*/ 565 h 356"/>
                  <a:gd name="T2" fmla="*/ 945 w 748"/>
                  <a:gd name="T3" fmla="*/ 451 h 356"/>
                  <a:gd name="T4" fmla="*/ 653 w 748"/>
                  <a:gd name="T5" fmla="*/ 362 h 356"/>
                  <a:gd name="T6" fmla="*/ 368 w 748"/>
                  <a:gd name="T7" fmla="*/ 263 h 356"/>
                  <a:gd name="T8" fmla="*/ 149 w 748"/>
                  <a:gd name="T9" fmla="*/ 146 h 356"/>
                  <a:gd name="T10" fmla="*/ 0 w 748"/>
                  <a:gd name="T11" fmla="*/ 0 h 3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8"/>
                  <a:gd name="T19" fmla="*/ 0 h 356"/>
                  <a:gd name="T20" fmla="*/ 748 w 748"/>
                  <a:gd name="T21" fmla="*/ 356 h 3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8" h="356">
                    <a:moveTo>
                      <a:pt x="748" y="356"/>
                    </a:moveTo>
                    <a:cubicBezTo>
                      <a:pt x="700" y="330"/>
                      <a:pt x="652" y="305"/>
                      <a:pt x="596" y="284"/>
                    </a:cubicBezTo>
                    <a:cubicBezTo>
                      <a:pt x="540" y="263"/>
                      <a:pt x="473" y="248"/>
                      <a:pt x="412" y="228"/>
                    </a:cubicBezTo>
                    <a:cubicBezTo>
                      <a:pt x="351" y="208"/>
                      <a:pt x="285" y="189"/>
                      <a:pt x="232" y="166"/>
                    </a:cubicBezTo>
                    <a:cubicBezTo>
                      <a:pt x="179" y="143"/>
                      <a:pt x="133" y="120"/>
                      <a:pt x="94" y="92"/>
                    </a:cubicBezTo>
                    <a:cubicBezTo>
                      <a:pt x="55" y="64"/>
                      <a:pt x="27" y="32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0" name="Freeform 48"/>
              <p:cNvSpPr>
                <a:spLocks/>
              </p:cNvSpPr>
              <p:nvPr/>
            </p:nvSpPr>
            <p:spPr bwMode="auto">
              <a:xfrm rot="-5718171">
                <a:off x="2979" y="1605"/>
                <a:ext cx="1310" cy="305"/>
              </a:xfrm>
              <a:custGeom>
                <a:avLst/>
                <a:gdLst>
                  <a:gd name="T0" fmla="*/ 1285 w 826"/>
                  <a:gd name="T1" fmla="*/ 303 h 193"/>
                  <a:gd name="T2" fmla="*/ 1256 w 826"/>
                  <a:gd name="T3" fmla="*/ 300 h 193"/>
                  <a:gd name="T4" fmla="*/ 961 w 826"/>
                  <a:gd name="T5" fmla="*/ 275 h 193"/>
                  <a:gd name="T6" fmla="*/ 593 w 826"/>
                  <a:gd name="T7" fmla="*/ 218 h 193"/>
                  <a:gd name="T8" fmla="*/ 365 w 826"/>
                  <a:gd name="T9" fmla="*/ 171 h 193"/>
                  <a:gd name="T10" fmla="*/ 114 w 826"/>
                  <a:gd name="T11" fmla="*/ 82 h 193"/>
                  <a:gd name="T12" fmla="*/ 0 w 826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6"/>
                  <a:gd name="T22" fmla="*/ 0 h 193"/>
                  <a:gd name="T23" fmla="*/ 826 w 826"/>
                  <a:gd name="T24" fmla="*/ 193 h 1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6" h="193">
                    <a:moveTo>
                      <a:pt x="810" y="192"/>
                    </a:moveTo>
                    <a:cubicBezTo>
                      <a:pt x="818" y="192"/>
                      <a:pt x="826" y="193"/>
                      <a:pt x="792" y="190"/>
                    </a:cubicBezTo>
                    <a:cubicBezTo>
                      <a:pt x="758" y="187"/>
                      <a:pt x="676" y="183"/>
                      <a:pt x="606" y="174"/>
                    </a:cubicBezTo>
                    <a:cubicBezTo>
                      <a:pt x="536" y="165"/>
                      <a:pt x="437" y="149"/>
                      <a:pt x="374" y="138"/>
                    </a:cubicBezTo>
                    <a:cubicBezTo>
                      <a:pt x="311" y="127"/>
                      <a:pt x="280" y="122"/>
                      <a:pt x="230" y="108"/>
                    </a:cubicBezTo>
                    <a:cubicBezTo>
                      <a:pt x="180" y="94"/>
                      <a:pt x="110" y="70"/>
                      <a:pt x="72" y="52"/>
                    </a:cubicBezTo>
                    <a:cubicBezTo>
                      <a:pt x="34" y="34"/>
                      <a:pt x="17" y="17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1" name="Freeform 49"/>
              <p:cNvSpPr>
                <a:spLocks/>
              </p:cNvSpPr>
              <p:nvPr/>
            </p:nvSpPr>
            <p:spPr bwMode="auto">
              <a:xfrm rot="-5718171">
                <a:off x="2898" y="1780"/>
                <a:ext cx="1372" cy="85"/>
              </a:xfrm>
              <a:custGeom>
                <a:avLst/>
                <a:gdLst>
                  <a:gd name="T0" fmla="*/ 0 w 866"/>
                  <a:gd name="T1" fmla="*/ 85 h 54"/>
                  <a:gd name="T2" fmla="*/ 355 w 866"/>
                  <a:gd name="T3" fmla="*/ 16 h 54"/>
                  <a:gd name="T4" fmla="*/ 754 w 866"/>
                  <a:gd name="T5" fmla="*/ 0 h 54"/>
                  <a:gd name="T6" fmla="*/ 1236 w 866"/>
                  <a:gd name="T7" fmla="*/ 13 h 54"/>
                  <a:gd name="T8" fmla="*/ 1372 w 866"/>
                  <a:gd name="T9" fmla="*/ 22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6"/>
                  <a:gd name="T16" fmla="*/ 0 h 54"/>
                  <a:gd name="T17" fmla="*/ 866 w 86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6" h="54">
                    <a:moveTo>
                      <a:pt x="0" y="54"/>
                    </a:moveTo>
                    <a:cubicBezTo>
                      <a:pt x="72" y="36"/>
                      <a:pt x="145" y="19"/>
                      <a:pt x="224" y="10"/>
                    </a:cubicBezTo>
                    <a:cubicBezTo>
                      <a:pt x="303" y="1"/>
                      <a:pt x="383" y="0"/>
                      <a:pt x="476" y="0"/>
                    </a:cubicBezTo>
                    <a:cubicBezTo>
                      <a:pt x="569" y="0"/>
                      <a:pt x="715" y="6"/>
                      <a:pt x="780" y="8"/>
                    </a:cubicBezTo>
                    <a:cubicBezTo>
                      <a:pt x="845" y="10"/>
                      <a:pt x="855" y="12"/>
                      <a:pt x="866" y="14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2" name="Freeform 50"/>
              <p:cNvSpPr>
                <a:spLocks/>
              </p:cNvSpPr>
              <p:nvPr/>
            </p:nvSpPr>
            <p:spPr bwMode="auto">
              <a:xfrm rot="-5718171">
                <a:off x="2695" y="1798"/>
                <a:ext cx="1287" cy="75"/>
              </a:xfrm>
              <a:custGeom>
                <a:avLst/>
                <a:gdLst>
                  <a:gd name="T0" fmla="*/ 0 w 812"/>
                  <a:gd name="T1" fmla="*/ 75 h 47"/>
                  <a:gd name="T2" fmla="*/ 659 w 812"/>
                  <a:gd name="T3" fmla="*/ 8 h 47"/>
                  <a:gd name="T4" fmla="*/ 1287 w 812"/>
                  <a:gd name="T5" fmla="*/ 30 h 47"/>
                  <a:gd name="T6" fmla="*/ 0 60000 65536"/>
                  <a:gd name="T7" fmla="*/ 0 60000 65536"/>
                  <a:gd name="T8" fmla="*/ 0 60000 65536"/>
                  <a:gd name="T9" fmla="*/ 0 w 812"/>
                  <a:gd name="T10" fmla="*/ 0 h 47"/>
                  <a:gd name="T11" fmla="*/ 812 w 812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12" h="47">
                    <a:moveTo>
                      <a:pt x="0" y="47"/>
                    </a:moveTo>
                    <a:cubicBezTo>
                      <a:pt x="140" y="28"/>
                      <a:pt x="281" y="10"/>
                      <a:pt x="416" y="5"/>
                    </a:cubicBezTo>
                    <a:cubicBezTo>
                      <a:pt x="551" y="0"/>
                      <a:pt x="681" y="9"/>
                      <a:pt x="812" y="19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3" name="Freeform 51"/>
              <p:cNvSpPr>
                <a:spLocks/>
              </p:cNvSpPr>
              <p:nvPr/>
            </p:nvSpPr>
            <p:spPr bwMode="auto">
              <a:xfrm rot="-5718171">
                <a:off x="2369" y="1462"/>
                <a:ext cx="1163" cy="542"/>
              </a:xfrm>
              <a:custGeom>
                <a:avLst/>
                <a:gdLst>
                  <a:gd name="T0" fmla="*/ 0 w 734"/>
                  <a:gd name="T1" fmla="*/ 542 h 342"/>
                  <a:gd name="T2" fmla="*/ 577 w 734"/>
                  <a:gd name="T3" fmla="*/ 177 h 342"/>
                  <a:gd name="T4" fmla="*/ 1163 w 734"/>
                  <a:gd name="T5" fmla="*/ 0 h 342"/>
                  <a:gd name="T6" fmla="*/ 0 60000 65536"/>
                  <a:gd name="T7" fmla="*/ 0 60000 65536"/>
                  <a:gd name="T8" fmla="*/ 0 60000 65536"/>
                  <a:gd name="T9" fmla="*/ 0 w 734"/>
                  <a:gd name="T10" fmla="*/ 0 h 342"/>
                  <a:gd name="T11" fmla="*/ 734 w 734"/>
                  <a:gd name="T12" fmla="*/ 342 h 3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4" h="342">
                    <a:moveTo>
                      <a:pt x="0" y="342"/>
                    </a:moveTo>
                    <a:cubicBezTo>
                      <a:pt x="121" y="255"/>
                      <a:pt x="242" y="169"/>
                      <a:pt x="364" y="112"/>
                    </a:cubicBezTo>
                    <a:cubicBezTo>
                      <a:pt x="486" y="55"/>
                      <a:pt x="610" y="27"/>
                      <a:pt x="734" y="0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4" name="Freeform 52"/>
              <p:cNvSpPr>
                <a:spLocks/>
              </p:cNvSpPr>
              <p:nvPr/>
            </p:nvSpPr>
            <p:spPr bwMode="auto">
              <a:xfrm rot="-5718171">
                <a:off x="2079" y="1700"/>
                <a:ext cx="1147" cy="244"/>
              </a:xfrm>
              <a:custGeom>
                <a:avLst/>
                <a:gdLst>
                  <a:gd name="T0" fmla="*/ 0 w 724"/>
                  <a:gd name="T1" fmla="*/ 0 h 154"/>
                  <a:gd name="T2" fmla="*/ 203 w 724"/>
                  <a:gd name="T3" fmla="*/ 92 h 154"/>
                  <a:gd name="T4" fmla="*/ 570 w 724"/>
                  <a:gd name="T5" fmla="*/ 184 h 154"/>
                  <a:gd name="T6" fmla="*/ 897 w 724"/>
                  <a:gd name="T7" fmla="*/ 231 h 154"/>
                  <a:gd name="T8" fmla="*/ 1147 w 724"/>
                  <a:gd name="T9" fmla="*/ 24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4"/>
                  <a:gd name="T16" fmla="*/ 0 h 154"/>
                  <a:gd name="T17" fmla="*/ 724 w 724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4" h="154">
                    <a:moveTo>
                      <a:pt x="0" y="0"/>
                    </a:moveTo>
                    <a:cubicBezTo>
                      <a:pt x="34" y="19"/>
                      <a:pt x="68" y="39"/>
                      <a:pt x="128" y="58"/>
                    </a:cubicBezTo>
                    <a:cubicBezTo>
                      <a:pt x="188" y="77"/>
                      <a:pt x="287" y="101"/>
                      <a:pt x="360" y="116"/>
                    </a:cubicBezTo>
                    <a:cubicBezTo>
                      <a:pt x="433" y="131"/>
                      <a:pt x="505" y="140"/>
                      <a:pt x="566" y="146"/>
                    </a:cubicBezTo>
                    <a:cubicBezTo>
                      <a:pt x="627" y="152"/>
                      <a:pt x="675" y="153"/>
                      <a:pt x="724" y="154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5" name="Freeform 53"/>
              <p:cNvSpPr>
                <a:spLocks/>
              </p:cNvSpPr>
              <p:nvPr/>
            </p:nvSpPr>
            <p:spPr bwMode="auto">
              <a:xfrm rot="-5718171">
                <a:off x="1893" y="1943"/>
                <a:ext cx="913" cy="71"/>
              </a:xfrm>
              <a:custGeom>
                <a:avLst/>
                <a:gdLst>
                  <a:gd name="T0" fmla="*/ 0 w 576"/>
                  <a:gd name="T1" fmla="*/ 71 h 45"/>
                  <a:gd name="T2" fmla="*/ 415 w 576"/>
                  <a:gd name="T3" fmla="*/ 11 h 45"/>
                  <a:gd name="T4" fmla="*/ 739 w 576"/>
                  <a:gd name="T5" fmla="*/ 2 h 45"/>
                  <a:gd name="T6" fmla="*/ 913 w 576"/>
                  <a:gd name="T7" fmla="*/ 24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6"/>
                  <a:gd name="T13" fmla="*/ 0 h 45"/>
                  <a:gd name="T14" fmla="*/ 576 w 576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6" h="45">
                    <a:moveTo>
                      <a:pt x="0" y="45"/>
                    </a:moveTo>
                    <a:cubicBezTo>
                      <a:pt x="92" y="29"/>
                      <a:pt x="184" y="14"/>
                      <a:pt x="262" y="7"/>
                    </a:cubicBezTo>
                    <a:cubicBezTo>
                      <a:pt x="340" y="0"/>
                      <a:pt x="414" y="0"/>
                      <a:pt x="466" y="1"/>
                    </a:cubicBezTo>
                    <a:cubicBezTo>
                      <a:pt x="518" y="2"/>
                      <a:pt x="547" y="8"/>
                      <a:pt x="576" y="15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6" name="Freeform 54"/>
              <p:cNvSpPr>
                <a:spLocks/>
              </p:cNvSpPr>
              <p:nvPr/>
            </p:nvSpPr>
            <p:spPr bwMode="auto">
              <a:xfrm rot="-5718171">
                <a:off x="1608" y="1698"/>
                <a:ext cx="941" cy="308"/>
              </a:xfrm>
              <a:custGeom>
                <a:avLst/>
                <a:gdLst>
                  <a:gd name="T0" fmla="*/ 941 w 594"/>
                  <a:gd name="T1" fmla="*/ 0 h 194"/>
                  <a:gd name="T2" fmla="*/ 646 w 594"/>
                  <a:gd name="T3" fmla="*/ 95 h 194"/>
                  <a:gd name="T4" fmla="*/ 342 w 594"/>
                  <a:gd name="T5" fmla="*/ 213 h 194"/>
                  <a:gd name="T6" fmla="*/ 0 w 594"/>
                  <a:gd name="T7" fmla="*/ 308 h 1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4"/>
                  <a:gd name="T13" fmla="*/ 0 h 194"/>
                  <a:gd name="T14" fmla="*/ 594 w 594"/>
                  <a:gd name="T15" fmla="*/ 194 h 1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4" h="194">
                    <a:moveTo>
                      <a:pt x="594" y="0"/>
                    </a:moveTo>
                    <a:cubicBezTo>
                      <a:pt x="532" y="19"/>
                      <a:pt x="471" y="38"/>
                      <a:pt x="408" y="60"/>
                    </a:cubicBezTo>
                    <a:cubicBezTo>
                      <a:pt x="345" y="82"/>
                      <a:pt x="284" y="112"/>
                      <a:pt x="216" y="134"/>
                    </a:cubicBezTo>
                    <a:cubicBezTo>
                      <a:pt x="148" y="156"/>
                      <a:pt x="74" y="175"/>
                      <a:pt x="0" y="194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7" name="Freeform 55"/>
              <p:cNvSpPr>
                <a:spLocks/>
              </p:cNvSpPr>
              <p:nvPr/>
            </p:nvSpPr>
            <p:spPr bwMode="auto">
              <a:xfrm rot="-5718171">
                <a:off x="1492" y="1773"/>
                <a:ext cx="1135" cy="108"/>
              </a:xfrm>
              <a:custGeom>
                <a:avLst/>
                <a:gdLst>
                  <a:gd name="T0" fmla="*/ 1135 w 716"/>
                  <a:gd name="T1" fmla="*/ 0 h 68"/>
                  <a:gd name="T2" fmla="*/ 805 w 716"/>
                  <a:gd name="T3" fmla="*/ 29 h 68"/>
                  <a:gd name="T4" fmla="*/ 517 w 716"/>
                  <a:gd name="T5" fmla="*/ 44 h 68"/>
                  <a:gd name="T6" fmla="*/ 285 w 716"/>
                  <a:gd name="T7" fmla="*/ 64 h 68"/>
                  <a:gd name="T8" fmla="*/ 0 w 716"/>
                  <a:gd name="T9" fmla="*/ 108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68"/>
                  <a:gd name="T17" fmla="*/ 716 w 716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68">
                    <a:moveTo>
                      <a:pt x="716" y="0"/>
                    </a:moveTo>
                    <a:cubicBezTo>
                      <a:pt x="644" y="6"/>
                      <a:pt x="573" y="13"/>
                      <a:pt x="508" y="18"/>
                    </a:cubicBezTo>
                    <a:cubicBezTo>
                      <a:pt x="443" y="23"/>
                      <a:pt x="381" y="24"/>
                      <a:pt x="326" y="28"/>
                    </a:cubicBezTo>
                    <a:cubicBezTo>
                      <a:pt x="271" y="32"/>
                      <a:pt x="234" y="33"/>
                      <a:pt x="180" y="40"/>
                    </a:cubicBezTo>
                    <a:cubicBezTo>
                      <a:pt x="126" y="47"/>
                      <a:pt x="63" y="57"/>
                      <a:pt x="0" y="68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8" name="Freeform 56"/>
              <p:cNvSpPr>
                <a:spLocks/>
              </p:cNvSpPr>
              <p:nvPr/>
            </p:nvSpPr>
            <p:spPr bwMode="auto">
              <a:xfrm>
                <a:off x="1604" y="1357"/>
                <a:ext cx="228" cy="1238"/>
              </a:xfrm>
              <a:custGeom>
                <a:avLst/>
                <a:gdLst>
                  <a:gd name="T0" fmla="*/ 14 w 144"/>
                  <a:gd name="T1" fmla="*/ 0 h 781"/>
                  <a:gd name="T2" fmla="*/ 0 w 144"/>
                  <a:gd name="T3" fmla="*/ 198 h 781"/>
                  <a:gd name="T4" fmla="*/ 13 w 144"/>
                  <a:gd name="T5" fmla="*/ 366 h 781"/>
                  <a:gd name="T6" fmla="*/ 63 w 144"/>
                  <a:gd name="T7" fmla="*/ 598 h 781"/>
                  <a:gd name="T8" fmla="*/ 228 w 144"/>
                  <a:gd name="T9" fmla="*/ 1238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781"/>
                  <a:gd name="T17" fmla="*/ 144 w 144"/>
                  <a:gd name="T18" fmla="*/ 781 h 7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781">
                    <a:moveTo>
                      <a:pt x="9" y="0"/>
                    </a:moveTo>
                    <a:cubicBezTo>
                      <a:pt x="5" y="44"/>
                      <a:pt x="1" y="87"/>
                      <a:pt x="0" y="125"/>
                    </a:cubicBezTo>
                    <a:cubicBezTo>
                      <a:pt x="0" y="163"/>
                      <a:pt x="1" y="189"/>
                      <a:pt x="8" y="231"/>
                    </a:cubicBezTo>
                    <a:cubicBezTo>
                      <a:pt x="15" y="273"/>
                      <a:pt x="17" y="285"/>
                      <a:pt x="40" y="377"/>
                    </a:cubicBezTo>
                    <a:cubicBezTo>
                      <a:pt x="63" y="469"/>
                      <a:pt x="122" y="697"/>
                      <a:pt x="144" y="781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559" name="Freeform 57"/>
              <p:cNvSpPr>
                <a:spLocks/>
              </p:cNvSpPr>
              <p:nvPr/>
            </p:nvSpPr>
            <p:spPr bwMode="auto">
              <a:xfrm>
                <a:off x="1220" y="1684"/>
                <a:ext cx="526" cy="1016"/>
              </a:xfrm>
              <a:custGeom>
                <a:avLst/>
                <a:gdLst>
                  <a:gd name="T0" fmla="*/ 0 w 332"/>
                  <a:gd name="T1" fmla="*/ 0 h 641"/>
                  <a:gd name="T2" fmla="*/ 198 w 332"/>
                  <a:gd name="T3" fmla="*/ 376 h 641"/>
                  <a:gd name="T4" fmla="*/ 526 w 332"/>
                  <a:gd name="T5" fmla="*/ 1016 h 641"/>
                  <a:gd name="T6" fmla="*/ 0 60000 65536"/>
                  <a:gd name="T7" fmla="*/ 0 60000 65536"/>
                  <a:gd name="T8" fmla="*/ 0 60000 65536"/>
                  <a:gd name="T9" fmla="*/ 0 w 332"/>
                  <a:gd name="T10" fmla="*/ 0 h 641"/>
                  <a:gd name="T11" fmla="*/ 332 w 332"/>
                  <a:gd name="T12" fmla="*/ 641 h 6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2" h="641">
                    <a:moveTo>
                      <a:pt x="0" y="0"/>
                    </a:moveTo>
                    <a:cubicBezTo>
                      <a:pt x="41" y="76"/>
                      <a:pt x="70" y="130"/>
                      <a:pt x="125" y="237"/>
                    </a:cubicBezTo>
                    <a:cubicBezTo>
                      <a:pt x="180" y="344"/>
                      <a:pt x="289" y="557"/>
                      <a:pt x="332" y="641"/>
                    </a:cubicBezTo>
                  </a:path>
                </a:pathLst>
              </a:cu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0" name="Group 58"/>
            <p:cNvGrpSpPr>
              <a:grpSpLocks/>
            </p:cNvGrpSpPr>
            <p:nvPr/>
          </p:nvGrpSpPr>
          <p:grpSpPr bwMode="auto">
            <a:xfrm rot="-512716">
              <a:off x="3891" y="2196"/>
              <a:ext cx="18" cy="52"/>
              <a:chOff x="3027" y="2399"/>
              <a:chExt cx="19" cy="65"/>
            </a:xfrm>
          </p:grpSpPr>
          <p:sp>
            <p:nvSpPr>
              <p:cNvPr id="217535" name="Line 59"/>
              <p:cNvSpPr>
                <a:spLocks noChangeShapeType="1"/>
              </p:cNvSpPr>
              <p:nvPr/>
            </p:nvSpPr>
            <p:spPr bwMode="auto">
              <a:xfrm rot="-5718171" flipH="1" flipV="1">
                <a:off x="2996" y="2430"/>
                <a:ext cx="65" cy="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36" name="Line 60"/>
              <p:cNvSpPr>
                <a:spLocks noChangeShapeType="1"/>
              </p:cNvSpPr>
              <p:nvPr/>
            </p:nvSpPr>
            <p:spPr bwMode="auto">
              <a:xfrm rot="-5718171" flipH="1" flipV="1">
                <a:off x="3017" y="2427"/>
                <a:ext cx="57" cy="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7121" name="Group 61"/>
            <p:cNvGrpSpPr>
              <a:grpSpLocks/>
            </p:cNvGrpSpPr>
            <p:nvPr/>
          </p:nvGrpSpPr>
          <p:grpSpPr bwMode="auto">
            <a:xfrm>
              <a:off x="3318" y="2343"/>
              <a:ext cx="51" cy="89"/>
              <a:chOff x="2387" y="2586"/>
              <a:chExt cx="57" cy="112"/>
            </a:xfrm>
          </p:grpSpPr>
          <p:sp>
            <p:nvSpPr>
              <p:cNvPr id="217532" name="Line 62"/>
              <p:cNvSpPr>
                <a:spLocks noChangeShapeType="1"/>
              </p:cNvSpPr>
              <p:nvPr/>
            </p:nvSpPr>
            <p:spPr bwMode="auto">
              <a:xfrm rot="15881829" flipH="1">
                <a:off x="2364" y="2617"/>
                <a:ext cx="65" cy="12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33" name="Line 63"/>
              <p:cNvSpPr>
                <a:spLocks noChangeShapeType="1"/>
              </p:cNvSpPr>
              <p:nvPr/>
            </p:nvSpPr>
            <p:spPr bwMode="auto">
              <a:xfrm rot="15881829" flipH="1">
                <a:off x="2382" y="2616"/>
                <a:ext cx="72" cy="12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34" name="Oval 64"/>
              <p:cNvSpPr>
                <a:spLocks noChangeArrowheads="1"/>
              </p:cNvSpPr>
              <p:nvPr/>
            </p:nvSpPr>
            <p:spPr bwMode="auto">
              <a:xfrm rot="-5718171">
                <a:off x="2380" y="263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2" name="Group 65"/>
            <p:cNvGrpSpPr>
              <a:grpSpLocks/>
            </p:cNvGrpSpPr>
            <p:nvPr/>
          </p:nvGrpSpPr>
          <p:grpSpPr bwMode="auto">
            <a:xfrm>
              <a:off x="3369" y="2319"/>
              <a:ext cx="51" cy="93"/>
              <a:chOff x="2445" y="2556"/>
              <a:chExt cx="57" cy="116"/>
            </a:xfrm>
          </p:grpSpPr>
          <p:sp>
            <p:nvSpPr>
              <p:cNvPr id="217529" name="Line 66"/>
              <p:cNvSpPr>
                <a:spLocks noChangeShapeType="1"/>
              </p:cNvSpPr>
              <p:nvPr/>
            </p:nvSpPr>
            <p:spPr bwMode="auto">
              <a:xfrm rot="15881829" flipH="1">
                <a:off x="2425" y="2586"/>
                <a:ext cx="56" cy="1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30" name="Line 67"/>
              <p:cNvSpPr>
                <a:spLocks noChangeShapeType="1"/>
              </p:cNvSpPr>
              <p:nvPr/>
            </p:nvSpPr>
            <p:spPr bwMode="auto">
              <a:xfrm rot="15881829" flipH="1">
                <a:off x="2435" y="2585"/>
                <a:ext cx="76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31" name="Oval 68"/>
              <p:cNvSpPr>
                <a:spLocks noChangeArrowheads="1"/>
              </p:cNvSpPr>
              <p:nvPr/>
            </p:nvSpPr>
            <p:spPr bwMode="auto">
              <a:xfrm rot="-5718171">
                <a:off x="2438" y="260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3" name="Group 69"/>
            <p:cNvGrpSpPr>
              <a:grpSpLocks/>
            </p:cNvGrpSpPr>
            <p:nvPr/>
          </p:nvGrpSpPr>
          <p:grpSpPr bwMode="auto">
            <a:xfrm rot="-297648">
              <a:off x="3929" y="2190"/>
              <a:ext cx="52" cy="96"/>
              <a:chOff x="3070" y="2401"/>
              <a:chExt cx="57" cy="120"/>
            </a:xfrm>
          </p:grpSpPr>
          <p:sp>
            <p:nvSpPr>
              <p:cNvPr id="217526" name="Line 70"/>
              <p:cNvSpPr>
                <a:spLocks noChangeShapeType="1"/>
              </p:cNvSpPr>
              <p:nvPr/>
            </p:nvSpPr>
            <p:spPr bwMode="auto">
              <a:xfrm rot="15881829" flipH="1">
                <a:off x="3054" y="2436"/>
                <a:ext cx="69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27" name="Line 71"/>
              <p:cNvSpPr>
                <a:spLocks noChangeShapeType="1"/>
              </p:cNvSpPr>
              <p:nvPr/>
            </p:nvSpPr>
            <p:spPr bwMode="auto">
              <a:xfrm rot="-5718171" flipH="1" flipV="1">
                <a:off x="3071" y="2434"/>
                <a:ext cx="72" cy="5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28" name="Oval 72"/>
              <p:cNvSpPr>
                <a:spLocks noChangeArrowheads="1"/>
              </p:cNvSpPr>
              <p:nvPr/>
            </p:nvSpPr>
            <p:spPr bwMode="auto">
              <a:xfrm rot="-5718171">
                <a:off x="3063" y="245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4" name="Group 73"/>
            <p:cNvGrpSpPr>
              <a:grpSpLocks/>
            </p:cNvGrpSpPr>
            <p:nvPr/>
          </p:nvGrpSpPr>
          <p:grpSpPr bwMode="auto">
            <a:xfrm>
              <a:off x="4042" y="2182"/>
              <a:ext cx="53" cy="96"/>
              <a:chOff x="3196" y="2384"/>
              <a:chExt cx="57" cy="120"/>
            </a:xfrm>
          </p:grpSpPr>
          <p:sp>
            <p:nvSpPr>
              <p:cNvPr id="217523" name="Line 74"/>
              <p:cNvSpPr>
                <a:spLocks noChangeShapeType="1"/>
              </p:cNvSpPr>
              <p:nvPr/>
            </p:nvSpPr>
            <p:spPr bwMode="auto">
              <a:xfrm rot="-5718171" flipH="1" flipV="1">
                <a:off x="3173" y="2425"/>
                <a:ext cx="79" cy="2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24" name="Line 75"/>
              <p:cNvSpPr>
                <a:spLocks noChangeShapeType="1"/>
              </p:cNvSpPr>
              <p:nvPr/>
            </p:nvSpPr>
            <p:spPr bwMode="auto">
              <a:xfrm rot="-6157566" flipH="1" flipV="1">
                <a:off x="3192" y="2419"/>
                <a:ext cx="75" cy="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25" name="Oval 76"/>
              <p:cNvSpPr>
                <a:spLocks noChangeArrowheads="1"/>
              </p:cNvSpPr>
              <p:nvPr/>
            </p:nvSpPr>
            <p:spPr bwMode="auto">
              <a:xfrm rot="-5499185">
                <a:off x="3189" y="244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5" name="Group 77"/>
            <p:cNvGrpSpPr>
              <a:grpSpLocks/>
            </p:cNvGrpSpPr>
            <p:nvPr/>
          </p:nvGrpSpPr>
          <p:grpSpPr bwMode="auto">
            <a:xfrm>
              <a:off x="4096" y="2182"/>
              <a:ext cx="51" cy="93"/>
              <a:chOff x="3255" y="2385"/>
              <a:chExt cx="57" cy="115"/>
            </a:xfrm>
          </p:grpSpPr>
          <p:sp>
            <p:nvSpPr>
              <p:cNvPr id="217520" name="Line 78"/>
              <p:cNvSpPr>
                <a:spLocks noChangeShapeType="1"/>
              </p:cNvSpPr>
              <p:nvPr/>
            </p:nvSpPr>
            <p:spPr bwMode="auto">
              <a:xfrm rot="15881829" flipH="1">
                <a:off x="3240" y="2415"/>
                <a:ext cx="64" cy="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21" name="Line 79"/>
              <p:cNvSpPr>
                <a:spLocks noChangeShapeType="1"/>
              </p:cNvSpPr>
              <p:nvPr/>
            </p:nvSpPr>
            <p:spPr bwMode="auto">
              <a:xfrm rot="15881829" flipH="1">
                <a:off x="3260" y="2416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22" name="Oval 80"/>
              <p:cNvSpPr>
                <a:spLocks noChangeArrowheads="1"/>
              </p:cNvSpPr>
              <p:nvPr/>
            </p:nvSpPr>
            <p:spPr bwMode="auto">
              <a:xfrm rot="-5916244">
                <a:off x="3248" y="243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6" name="Group 81"/>
            <p:cNvGrpSpPr>
              <a:grpSpLocks/>
            </p:cNvGrpSpPr>
            <p:nvPr/>
          </p:nvGrpSpPr>
          <p:grpSpPr bwMode="auto">
            <a:xfrm>
              <a:off x="4153" y="2183"/>
              <a:ext cx="51" cy="97"/>
              <a:chOff x="3319" y="2386"/>
              <a:chExt cx="57" cy="121"/>
            </a:xfrm>
          </p:grpSpPr>
          <p:sp>
            <p:nvSpPr>
              <p:cNvPr id="217517" name="Line 82"/>
              <p:cNvSpPr>
                <a:spLocks noChangeShapeType="1"/>
              </p:cNvSpPr>
              <p:nvPr/>
            </p:nvSpPr>
            <p:spPr bwMode="auto">
              <a:xfrm rot="-5718171" flipH="1" flipV="1">
                <a:off x="3309" y="2415"/>
                <a:ext cx="69" cy="1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8" name="Line 83"/>
              <p:cNvSpPr>
                <a:spLocks noChangeShapeType="1"/>
              </p:cNvSpPr>
              <p:nvPr/>
            </p:nvSpPr>
            <p:spPr bwMode="auto">
              <a:xfrm rot="-5718171" flipH="1" flipV="1">
                <a:off x="3327" y="2414"/>
                <a:ext cx="71" cy="15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9" name="Oval 84"/>
              <p:cNvSpPr>
                <a:spLocks noChangeArrowheads="1"/>
              </p:cNvSpPr>
              <p:nvPr/>
            </p:nvSpPr>
            <p:spPr bwMode="auto">
              <a:xfrm rot="-5001489">
                <a:off x="3312" y="244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7" name="Group 85"/>
            <p:cNvGrpSpPr>
              <a:grpSpLocks/>
            </p:cNvGrpSpPr>
            <p:nvPr/>
          </p:nvGrpSpPr>
          <p:grpSpPr bwMode="auto">
            <a:xfrm>
              <a:off x="4321" y="2205"/>
              <a:ext cx="56" cy="92"/>
              <a:chOff x="3505" y="2425"/>
              <a:chExt cx="62" cy="116"/>
            </a:xfrm>
          </p:grpSpPr>
          <p:sp>
            <p:nvSpPr>
              <p:cNvPr id="217514" name="Line 86"/>
              <p:cNvSpPr>
                <a:spLocks noChangeShapeType="1"/>
              </p:cNvSpPr>
              <p:nvPr/>
            </p:nvSpPr>
            <p:spPr bwMode="auto">
              <a:xfrm rot="-5718171" flipH="1" flipV="1">
                <a:off x="3507" y="2448"/>
                <a:ext cx="62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5" name="Line 87"/>
              <p:cNvSpPr>
                <a:spLocks noChangeShapeType="1"/>
              </p:cNvSpPr>
              <p:nvPr/>
            </p:nvSpPr>
            <p:spPr bwMode="auto">
              <a:xfrm rot="-5718171" flipH="1" flipV="1">
                <a:off x="3521" y="2453"/>
                <a:ext cx="69" cy="2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6" name="Oval 88"/>
              <p:cNvSpPr>
                <a:spLocks noChangeArrowheads="1"/>
              </p:cNvSpPr>
              <p:nvPr/>
            </p:nvSpPr>
            <p:spPr bwMode="auto">
              <a:xfrm rot="-4504389">
                <a:off x="3498" y="247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8" name="Group 89"/>
            <p:cNvGrpSpPr>
              <a:grpSpLocks/>
            </p:cNvGrpSpPr>
            <p:nvPr/>
          </p:nvGrpSpPr>
          <p:grpSpPr bwMode="auto">
            <a:xfrm>
              <a:off x="4425" y="2230"/>
              <a:ext cx="54" cy="90"/>
              <a:chOff x="3626" y="2455"/>
              <a:chExt cx="60" cy="112"/>
            </a:xfrm>
          </p:grpSpPr>
          <p:sp>
            <p:nvSpPr>
              <p:cNvPr id="217511" name="Line 90"/>
              <p:cNvSpPr>
                <a:spLocks noChangeShapeType="1"/>
              </p:cNvSpPr>
              <p:nvPr/>
            </p:nvSpPr>
            <p:spPr bwMode="auto">
              <a:xfrm rot="-5718171" flipH="1" flipV="1">
                <a:off x="3633" y="2472"/>
                <a:ext cx="54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2" name="Line 91"/>
              <p:cNvSpPr>
                <a:spLocks noChangeShapeType="1"/>
              </p:cNvSpPr>
              <p:nvPr/>
            </p:nvSpPr>
            <p:spPr bwMode="auto">
              <a:xfrm rot="-5718171" flipH="1" flipV="1">
                <a:off x="3647" y="2476"/>
                <a:ext cx="57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3" name="Oval 92"/>
              <p:cNvSpPr>
                <a:spLocks noChangeArrowheads="1"/>
              </p:cNvSpPr>
              <p:nvPr/>
            </p:nvSpPr>
            <p:spPr bwMode="auto">
              <a:xfrm rot="-4284807">
                <a:off x="3619" y="250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29" name="Group 93"/>
            <p:cNvGrpSpPr>
              <a:grpSpLocks/>
            </p:cNvGrpSpPr>
            <p:nvPr/>
          </p:nvGrpSpPr>
          <p:grpSpPr bwMode="auto">
            <a:xfrm>
              <a:off x="4479" y="2241"/>
              <a:ext cx="64" cy="97"/>
              <a:chOff x="3683" y="2460"/>
              <a:chExt cx="71" cy="122"/>
            </a:xfrm>
          </p:grpSpPr>
          <p:sp>
            <p:nvSpPr>
              <p:cNvPr id="217508" name="Line 94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9" name="Line 95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10" name="Oval 96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0" name="Group 97"/>
            <p:cNvGrpSpPr>
              <a:grpSpLocks/>
            </p:cNvGrpSpPr>
            <p:nvPr/>
          </p:nvGrpSpPr>
          <p:grpSpPr bwMode="auto">
            <a:xfrm>
              <a:off x="5135" y="2603"/>
              <a:ext cx="81" cy="84"/>
              <a:chOff x="4415" y="2911"/>
              <a:chExt cx="89" cy="106"/>
            </a:xfrm>
          </p:grpSpPr>
          <p:sp>
            <p:nvSpPr>
              <p:cNvPr id="217505" name="Line 98"/>
              <p:cNvSpPr>
                <a:spLocks noChangeShapeType="1"/>
              </p:cNvSpPr>
              <p:nvPr/>
            </p:nvSpPr>
            <p:spPr bwMode="auto">
              <a:xfrm rot="-5718171" flipH="1" flipV="1">
                <a:off x="4448" y="2912"/>
                <a:ext cx="41" cy="3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6" name="Line 99"/>
              <p:cNvSpPr>
                <a:spLocks noChangeShapeType="1"/>
              </p:cNvSpPr>
              <p:nvPr/>
            </p:nvSpPr>
            <p:spPr bwMode="auto">
              <a:xfrm rot="-5718171" flipH="1" flipV="1">
                <a:off x="4463" y="2925"/>
                <a:ext cx="42" cy="4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7" name="Oval 100"/>
              <p:cNvSpPr>
                <a:spLocks noChangeArrowheads="1"/>
              </p:cNvSpPr>
              <p:nvPr/>
            </p:nvSpPr>
            <p:spPr bwMode="auto">
              <a:xfrm rot="-3634805">
                <a:off x="4408" y="295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1" name="Group 101"/>
            <p:cNvGrpSpPr>
              <a:grpSpLocks/>
            </p:cNvGrpSpPr>
            <p:nvPr/>
          </p:nvGrpSpPr>
          <p:grpSpPr bwMode="auto">
            <a:xfrm>
              <a:off x="5052" y="2538"/>
              <a:ext cx="87" cy="86"/>
              <a:chOff x="4322" y="2830"/>
              <a:chExt cx="97" cy="108"/>
            </a:xfrm>
          </p:grpSpPr>
          <p:sp>
            <p:nvSpPr>
              <p:cNvPr id="217502" name="Line 102"/>
              <p:cNvSpPr>
                <a:spLocks noChangeShapeType="1"/>
              </p:cNvSpPr>
              <p:nvPr/>
            </p:nvSpPr>
            <p:spPr bwMode="auto">
              <a:xfrm rot="-5718171" flipH="1" flipV="1">
                <a:off x="4366" y="2831"/>
                <a:ext cx="39" cy="37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3" name="Line 103"/>
              <p:cNvSpPr>
                <a:spLocks noChangeShapeType="1"/>
              </p:cNvSpPr>
              <p:nvPr/>
            </p:nvSpPr>
            <p:spPr bwMode="auto">
              <a:xfrm rot="-5718171" flipH="1" flipV="1">
                <a:off x="4380" y="2845"/>
                <a:ext cx="40" cy="3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4" name="Oval 104"/>
              <p:cNvSpPr>
                <a:spLocks noChangeArrowheads="1"/>
              </p:cNvSpPr>
              <p:nvPr/>
            </p:nvSpPr>
            <p:spPr bwMode="auto">
              <a:xfrm rot="-3634805">
                <a:off x="4315" y="28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2" name="Group 105"/>
            <p:cNvGrpSpPr>
              <a:grpSpLocks/>
            </p:cNvGrpSpPr>
            <p:nvPr/>
          </p:nvGrpSpPr>
          <p:grpSpPr bwMode="auto">
            <a:xfrm>
              <a:off x="5182" y="2634"/>
              <a:ext cx="80" cy="83"/>
              <a:chOff x="4467" y="2950"/>
              <a:chExt cx="89" cy="104"/>
            </a:xfrm>
          </p:grpSpPr>
          <p:sp>
            <p:nvSpPr>
              <p:cNvPr id="217499" name="Line 106"/>
              <p:cNvSpPr>
                <a:spLocks noChangeShapeType="1"/>
              </p:cNvSpPr>
              <p:nvPr/>
            </p:nvSpPr>
            <p:spPr bwMode="auto">
              <a:xfrm rot="-5718171" flipH="1" flipV="1">
                <a:off x="4499" y="2951"/>
                <a:ext cx="45" cy="4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0" name="Line 107"/>
              <p:cNvSpPr>
                <a:spLocks noChangeShapeType="1"/>
              </p:cNvSpPr>
              <p:nvPr/>
            </p:nvSpPr>
            <p:spPr bwMode="auto">
              <a:xfrm rot="-5718171" flipH="1" flipV="1">
                <a:off x="4511" y="2964"/>
                <a:ext cx="46" cy="45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01" name="Oval 108"/>
              <p:cNvSpPr>
                <a:spLocks noChangeArrowheads="1"/>
              </p:cNvSpPr>
              <p:nvPr/>
            </p:nvSpPr>
            <p:spPr bwMode="auto">
              <a:xfrm rot="-3500061">
                <a:off x="4460" y="299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3" name="Group 109"/>
            <p:cNvGrpSpPr>
              <a:grpSpLocks/>
            </p:cNvGrpSpPr>
            <p:nvPr/>
          </p:nvGrpSpPr>
          <p:grpSpPr bwMode="auto">
            <a:xfrm>
              <a:off x="3268" y="2214"/>
              <a:ext cx="54" cy="93"/>
              <a:chOff x="2331" y="2424"/>
              <a:chExt cx="61" cy="117"/>
            </a:xfrm>
          </p:grpSpPr>
          <p:sp>
            <p:nvSpPr>
              <p:cNvPr id="217496" name="Line 110"/>
              <p:cNvSpPr>
                <a:spLocks noChangeShapeType="1"/>
              </p:cNvSpPr>
              <p:nvPr/>
            </p:nvSpPr>
            <p:spPr bwMode="auto">
              <a:xfrm rot="15881829" flipV="1">
                <a:off x="2331" y="2500"/>
                <a:ext cx="72" cy="1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97" name="Line 111"/>
              <p:cNvSpPr>
                <a:spLocks noChangeShapeType="1"/>
              </p:cNvSpPr>
              <p:nvPr/>
            </p:nvSpPr>
            <p:spPr bwMode="auto">
              <a:xfrm rot="15881829" flipV="1">
                <a:off x="2351" y="2486"/>
                <a:ext cx="70" cy="1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98" name="Oval 112"/>
              <p:cNvSpPr>
                <a:spLocks noChangeArrowheads="1"/>
              </p:cNvSpPr>
              <p:nvPr/>
            </p:nvSpPr>
            <p:spPr bwMode="auto">
              <a:xfrm rot="-5718171">
                <a:off x="2325" y="2430"/>
                <a:ext cx="72" cy="60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4" name="Group 113"/>
            <p:cNvGrpSpPr>
              <a:grpSpLocks/>
            </p:cNvGrpSpPr>
            <p:nvPr/>
          </p:nvGrpSpPr>
          <p:grpSpPr bwMode="auto">
            <a:xfrm>
              <a:off x="3374" y="2168"/>
              <a:ext cx="56" cy="93"/>
              <a:chOff x="2450" y="2367"/>
              <a:chExt cx="62" cy="116"/>
            </a:xfrm>
          </p:grpSpPr>
          <p:sp>
            <p:nvSpPr>
              <p:cNvPr id="217493" name="Line 114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94" name="Line 115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95" name="Oval 116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5" name="Group 117"/>
            <p:cNvGrpSpPr>
              <a:grpSpLocks/>
            </p:cNvGrpSpPr>
            <p:nvPr/>
          </p:nvGrpSpPr>
          <p:grpSpPr bwMode="auto">
            <a:xfrm>
              <a:off x="5177" y="2455"/>
              <a:ext cx="76" cy="79"/>
              <a:chOff x="4461" y="2726"/>
              <a:chExt cx="84" cy="100"/>
            </a:xfrm>
          </p:grpSpPr>
          <p:sp>
            <p:nvSpPr>
              <p:cNvPr id="217490" name="Line 118"/>
              <p:cNvSpPr>
                <a:spLocks noChangeShapeType="1"/>
              </p:cNvSpPr>
              <p:nvPr/>
            </p:nvSpPr>
            <p:spPr bwMode="auto">
              <a:xfrm rot="-5718171">
                <a:off x="4462" y="2767"/>
                <a:ext cx="42" cy="4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91" name="Line 119"/>
              <p:cNvSpPr>
                <a:spLocks noChangeShapeType="1"/>
              </p:cNvSpPr>
              <p:nvPr/>
            </p:nvSpPr>
            <p:spPr bwMode="auto">
              <a:xfrm rot="-5718171">
                <a:off x="4473" y="2783"/>
                <a:ext cx="42" cy="4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92" name="Oval 120"/>
              <p:cNvSpPr>
                <a:spLocks noChangeArrowheads="1"/>
              </p:cNvSpPr>
              <p:nvPr/>
            </p:nvSpPr>
            <p:spPr bwMode="auto">
              <a:xfrm rot="-3366603">
                <a:off x="4481" y="273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6" name="Group 121"/>
            <p:cNvGrpSpPr>
              <a:grpSpLocks/>
            </p:cNvGrpSpPr>
            <p:nvPr/>
          </p:nvGrpSpPr>
          <p:grpSpPr bwMode="auto">
            <a:xfrm>
              <a:off x="5133" y="2422"/>
              <a:ext cx="75" cy="78"/>
              <a:chOff x="4412" y="2685"/>
              <a:chExt cx="84" cy="98"/>
            </a:xfrm>
          </p:grpSpPr>
          <p:sp>
            <p:nvSpPr>
              <p:cNvPr id="217487" name="Line 122"/>
              <p:cNvSpPr>
                <a:spLocks noChangeShapeType="1"/>
              </p:cNvSpPr>
              <p:nvPr/>
            </p:nvSpPr>
            <p:spPr bwMode="auto">
              <a:xfrm rot="-5718171">
                <a:off x="4413" y="2726"/>
                <a:ext cx="42" cy="4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88" name="Line 123"/>
              <p:cNvSpPr>
                <a:spLocks noChangeShapeType="1"/>
              </p:cNvSpPr>
              <p:nvPr/>
            </p:nvSpPr>
            <p:spPr bwMode="auto">
              <a:xfrm rot="-5718171">
                <a:off x="4424" y="2744"/>
                <a:ext cx="41" cy="37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89" name="Oval 124"/>
              <p:cNvSpPr>
                <a:spLocks noChangeArrowheads="1"/>
              </p:cNvSpPr>
              <p:nvPr/>
            </p:nvSpPr>
            <p:spPr bwMode="auto">
              <a:xfrm rot="-3064695">
                <a:off x="4432" y="2692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7" name="Group 125"/>
            <p:cNvGrpSpPr>
              <a:grpSpLocks/>
            </p:cNvGrpSpPr>
            <p:nvPr/>
          </p:nvGrpSpPr>
          <p:grpSpPr bwMode="auto">
            <a:xfrm>
              <a:off x="4480" y="2100"/>
              <a:ext cx="56" cy="92"/>
              <a:chOff x="3688" y="2275"/>
              <a:chExt cx="62" cy="115"/>
            </a:xfrm>
          </p:grpSpPr>
          <p:sp>
            <p:nvSpPr>
              <p:cNvPr id="217484" name="Line 126"/>
              <p:cNvSpPr>
                <a:spLocks noChangeShapeType="1"/>
              </p:cNvSpPr>
              <p:nvPr/>
            </p:nvSpPr>
            <p:spPr bwMode="auto">
              <a:xfrm rot="-5718171">
                <a:off x="3665" y="2334"/>
                <a:ext cx="74" cy="27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85" name="Line 127"/>
              <p:cNvSpPr>
                <a:spLocks noChangeShapeType="1"/>
              </p:cNvSpPr>
              <p:nvPr/>
            </p:nvSpPr>
            <p:spPr bwMode="auto">
              <a:xfrm rot="-5718171">
                <a:off x="3684" y="2339"/>
                <a:ext cx="74" cy="27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86" name="Oval 128"/>
              <p:cNvSpPr>
                <a:spLocks noChangeArrowheads="1"/>
              </p:cNvSpPr>
              <p:nvPr/>
            </p:nvSpPr>
            <p:spPr bwMode="auto">
              <a:xfrm rot="-4284807">
                <a:off x="3686" y="2282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8" name="Group 129"/>
            <p:cNvGrpSpPr>
              <a:grpSpLocks/>
            </p:cNvGrpSpPr>
            <p:nvPr/>
          </p:nvGrpSpPr>
          <p:grpSpPr bwMode="auto">
            <a:xfrm>
              <a:off x="4427" y="2089"/>
              <a:ext cx="55" cy="90"/>
              <a:chOff x="3626" y="2259"/>
              <a:chExt cx="62" cy="113"/>
            </a:xfrm>
          </p:grpSpPr>
          <p:grpSp>
            <p:nvGrpSpPr>
              <p:cNvPr id="217480" name="Group 130"/>
              <p:cNvGrpSpPr>
                <a:grpSpLocks/>
              </p:cNvGrpSpPr>
              <p:nvPr/>
            </p:nvGrpSpPr>
            <p:grpSpPr bwMode="auto">
              <a:xfrm>
                <a:off x="3626" y="2293"/>
                <a:ext cx="44" cy="79"/>
                <a:chOff x="3626" y="2293"/>
                <a:chExt cx="44" cy="79"/>
              </a:xfrm>
            </p:grpSpPr>
            <p:sp>
              <p:nvSpPr>
                <p:cNvPr id="217482" name="Line 131"/>
                <p:cNvSpPr>
                  <a:spLocks noChangeShapeType="1"/>
                </p:cNvSpPr>
                <p:nvPr/>
              </p:nvSpPr>
              <p:spPr bwMode="auto">
                <a:xfrm rot="-5718171">
                  <a:off x="3603" y="231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3" name="Line 132"/>
                <p:cNvSpPr>
                  <a:spLocks noChangeShapeType="1"/>
                </p:cNvSpPr>
                <p:nvPr/>
              </p:nvSpPr>
              <p:spPr bwMode="auto">
                <a:xfrm rot="-5718171">
                  <a:off x="3620" y="232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81" name="Oval 133"/>
              <p:cNvSpPr>
                <a:spLocks noChangeArrowheads="1"/>
              </p:cNvSpPr>
              <p:nvPr/>
            </p:nvSpPr>
            <p:spPr bwMode="auto">
              <a:xfrm rot="-4927507">
                <a:off x="3624" y="226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39" name="Group 134"/>
            <p:cNvGrpSpPr>
              <a:grpSpLocks/>
            </p:cNvGrpSpPr>
            <p:nvPr/>
          </p:nvGrpSpPr>
          <p:grpSpPr bwMode="auto">
            <a:xfrm>
              <a:off x="4046" y="2050"/>
              <a:ext cx="51" cy="93"/>
              <a:chOff x="3199" y="2219"/>
              <a:chExt cx="57" cy="116"/>
            </a:xfrm>
          </p:grpSpPr>
          <p:sp>
            <p:nvSpPr>
              <p:cNvPr id="217477" name="Line 135"/>
              <p:cNvSpPr>
                <a:spLocks noChangeShapeType="1"/>
              </p:cNvSpPr>
              <p:nvPr/>
            </p:nvSpPr>
            <p:spPr bwMode="auto">
              <a:xfrm rot="-5718171">
                <a:off x="3188" y="2300"/>
                <a:ext cx="71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8" name="Line 136"/>
              <p:cNvSpPr>
                <a:spLocks noChangeShapeType="1"/>
              </p:cNvSpPr>
              <p:nvPr/>
            </p:nvSpPr>
            <p:spPr bwMode="auto">
              <a:xfrm rot="-5718171">
                <a:off x="3206" y="2300"/>
                <a:ext cx="71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9" name="Oval 137"/>
              <p:cNvSpPr>
                <a:spLocks noChangeArrowheads="1"/>
              </p:cNvSpPr>
              <p:nvPr/>
            </p:nvSpPr>
            <p:spPr bwMode="auto">
              <a:xfrm rot="-5463435">
                <a:off x="3192" y="222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0" name="Group 138"/>
            <p:cNvGrpSpPr>
              <a:grpSpLocks/>
            </p:cNvGrpSpPr>
            <p:nvPr/>
          </p:nvGrpSpPr>
          <p:grpSpPr bwMode="auto">
            <a:xfrm>
              <a:off x="3990" y="2051"/>
              <a:ext cx="51" cy="92"/>
              <a:chOff x="3137" y="2221"/>
              <a:chExt cx="57" cy="114"/>
            </a:xfrm>
          </p:grpSpPr>
          <p:sp>
            <p:nvSpPr>
              <p:cNvPr id="217474" name="Line 139"/>
              <p:cNvSpPr>
                <a:spLocks noChangeShapeType="1"/>
              </p:cNvSpPr>
              <p:nvPr/>
            </p:nvSpPr>
            <p:spPr bwMode="auto">
              <a:xfrm rot="-5718171">
                <a:off x="3127" y="2300"/>
                <a:ext cx="66" cy="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5" name="Line 140"/>
              <p:cNvSpPr>
                <a:spLocks noChangeShapeType="1"/>
              </p:cNvSpPr>
              <p:nvPr/>
            </p:nvSpPr>
            <p:spPr bwMode="auto">
              <a:xfrm rot="-5718171">
                <a:off x="3147" y="2298"/>
                <a:ext cx="66" cy="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6" name="Oval 141"/>
              <p:cNvSpPr>
                <a:spLocks noChangeArrowheads="1"/>
              </p:cNvSpPr>
              <p:nvPr/>
            </p:nvSpPr>
            <p:spPr bwMode="auto">
              <a:xfrm rot="-5463435">
                <a:off x="3130" y="222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1" name="Group 142"/>
            <p:cNvGrpSpPr>
              <a:grpSpLocks/>
            </p:cNvGrpSpPr>
            <p:nvPr/>
          </p:nvGrpSpPr>
          <p:grpSpPr bwMode="auto">
            <a:xfrm>
              <a:off x="3934" y="2054"/>
              <a:ext cx="50" cy="96"/>
              <a:chOff x="3071" y="2220"/>
              <a:chExt cx="57" cy="120"/>
            </a:xfrm>
          </p:grpSpPr>
          <p:sp>
            <p:nvSpPr>
              <p:cNvPr id="217471" name="Line 143"/>
              <p:cNvSpPr>
                <a:spLocks noChangeShapeType="1"/>
              </p:cNvSpPr>
              <p:nvPr/>
            </p:nvSpPr>
            <p:spPr bwMode="auto">
              <a:xfrm rot="-5718171">
                <a:off x="3063" y="2309"/>
                <a:ext cx="61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2" name="Line 144"/>
              <p:cNvSpPr>
                <a:spLocks noChangeShapeType="1"/>
              </p:cNvSpPr>
              <p:nvPr/>
            </p:nvSpPr>
            <p:spPr bwMode="auto">
              <a:xfrm rot="-5718171">
                <a:off x="3082" y="2310"/>
                <a:ext cx="61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3" name="Oval 145"/>
              <p:cNvSpPr>
                <a:spLocks noChangeArrowheads="1"/>
              </p:cNvSpPr>
              <p:nvPr/>
            </p:nvSpPr>
            <p:spPr bwMode="auto">
              <a:xfrm rot="-5463435">
                <a:off x="3064" y="222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2" name="Group 146"/>
            <p:cNvGrpSpPr>
              <a:grpSpLocks/>
            </p:cNvGrpSpPr>
            <p:nvPr/>
          </p:nvGrpSpPr>
          <p:grpSpPr bwMode="auto">
            <a:xfrm rot="-453679">
              <a:off x="3878" y="2058"/>
              <a:ext cx="51" cy="96"/>
              <a:chOff x="3007" y="2226"/>
              <a:chExt cx="57" cy="119"/>
            </a:xfrm>
          </p:grpSpPr>
          <p:sp>
            <p:nvSpPr>
              <p:cNvPr id="217468" name="Line 147"/>
              <p:cNvSpPr>
                <a:spLocks noChangeShapeType="1"/>
              </p:cNvSpPr>
              <p:nvPr/>
            </p:nvSpPr>
            <p:spPr bwMode="auto">
              <a:xfrm rot="-5718171">
                <a:off x="3001" y="2315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69" name="Line 148"/>
              <p:cNvSpPr>
                <a:spLocks noChangeShapeType="1"/>
              </p:cNvSpPr>
              <p:nvPr/>
            </p:nvSpPr>
            <p:spPr bwMode="auto">
              <a:xfrm rot="-5718171">
                <a:off x="3016" y="2312"/>
                <a:ext cx="65" cy="0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70" name="Oval 149"/>
              <p:cNvSpPr>
                <a:spLocks noChangeArrowheads="1"/>
              </p:cNvSpPr>
              <p:nvPr/>
            </p:nvSpPr>
            <p:spPr bwMode="auto">
              <a:xfrm rot="-5463435">
                <a:off x="3000" y="223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3" name="Group 150"/>
            <p:cNvGrpSpPr>
              <a:grpSpLocks/>
            </p:cNvGrpSpPr>
            <p:nvPr/>
          </p:nvGrpSpPr>
          <p:grpSpPr bwMode="auto">
            <a:xfrm>
              <a:off x="4574" y="2121"/>
              <a:ext cx="56" cy="103"/>
              <a:chOff x="3799" y="2308"/>
              <a:chExt cx="62" cy="129"/>
            </a:xfrm>
          </p:grpSpPr>
          <p:grpSp>
            <p:nvGrpSpPr>
              <p:cNvPr id="217464" name="Group 151"/>
              <p:cNvGrpSpPr>
                <a:grpSpLocks/>
              </p:cNvGrpSpPr>
              <p:nvPr/>
            </p:nvGrpSpPr>
            <p:grpSpPr bwMode="auto">
              <a:xfrm>
                <a:off x="3799" y="2358"/>
                <a:ext cx="48" cy="79"/>
                <a:chOff x="3799" y="2358"/>
                <a:chExt cx="48" cy="79"/>
              </a:xfrm>
            </p:grpSpPr>
            <p:sp>
              <p:nvSpPr>
                <p:cNvPr id="217466" name="Line 152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7" name="Line 153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65" name="Oval 154"/>
              <p:cNvSpPr>
                <a:spLocks noChangeArrowheads="1"/>
              </p:cNvSpPr>
              <p:nvPr/>
            </p:nvSpPr>
            <p:spPr bwMode="auto">
              <a:xfrm rot="-4284807">
                <a:off x="3797" y="2315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4" name="Group 155"/>
            <p:cNvGrpSpPr>
              <a:grpSpLocks/>
            </p:cNvGrpSpPr>
            <p:nvPr/>
          </p:nvGrpSpPr>
          <p:grpSpPr bwMode="auto">
            <a:xfrm>
              <a:off x="4528" y="2261"/>
              <a:ext cx="63" cy="98"/>
              <a:chOff x="3683" y="2460"/>
              <a:chExt cx="71" cy="122"/>
            </a:xfrm>
          </p:grpSpPr>
          <p:sp>
            <p:nvSpPr>
              <p:cNvPr id="217461" name="Line 156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62" name="Line 157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63" name="Oval 158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5" name="Group 159"/>
            <p:cNvGrpSpPr>
              <a:grpSpLocks/>
            </p:cNvGrpSpPr>
            <p:nvPr/>
          </p:nvGrpSpPr>
          <p:grpSpPr bwMode="auto">
            <a:xfrm>
              <a:off x="4579" y="2281"/>
              <a:ext cx="64" cy="97"/>
              <a:chOff x="3683" y="2460"/>
              <a:chExt cx="71" cy="122"/>
            </a:xfrm>
          </p:grpSpPr>
          <p:sp>
            <p:nvSpPr>
              <p:cNvPr id="217458" name="Line 160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9" name="Line 161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60" name="Oval 162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6" name="Group 163"/>
            <p:cNvGrpSpPr>
              <a:grpSpLocks/>
            </p:cNvGrpSpPr>
            <p:nvPr/>
          </p:nvGrpSpPr>
          <p:grpSpPr bwMode="auto">
            <a:xfrm rot="597578">
              <a:off x="4678" y="2319"/>
              <a:ext cx="64" cy="98"/>
              <a:chOff x="3683" y="2460"/>
              <a:chExt cx="71" cy="122"/>
            </a:xfrm>
          </p:grpSpPr>
          <p:sp>
            <p:nvSpPr>
              <p:cNvPr id="217455" name="Line 164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6" name="Line 165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7" name="Oval 166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7" name="Group 167"/>
            <p:cNvGrpSpPr>
              <a:grpSpLocks/>
            </p:cNvGrpSpPr>
            <p:nvPr/>
          </p:nvGrpSpPr>
          <p:grpSpPr bwMode="auto">
            <a:xfrm rot="597578">
              <a:off x="4732" y="2338"/>
              <a:ext cx="64" cy="98"/>
              <a:chOff x="3683" y="2460"/>
              <a:chExt cx="71" cy="122"/>
            </a:xfrm>
          </p:grpSpPr>
          <p:sp>
            <p:nvSpPr>
              <p:cNvPr id="217452" name="Line 168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3" name="Line 169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4" name="Oval 170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8" name="Group 171"/>
            <p:cNvGrpSpPr>
              <a:grpSpLocks/>
            </p:cNvGrpSpPr>
            <p:nvPr/>
          </p:nvGrpSpPr>
          <p:grpSpPr bwMode="auto">
            <a:xfrm rot="882360">
              <a:off x="4831" y="2388"/>
              <a:ext cx="65" cy="98"/>
              <a:chOff x="3683" y="2460"/>
              <a:chExt cx="71" cy="122"/>
            </a:xfrm>
          </p:grpSpPr>
          <p:sp>
            <p:nvSpPr>
              <p:cNvPr id="217449" name="Line 172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0" name="Line 173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51" name="Oval 174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49" name="Group 175"/>
            <p:cNvGrpSpPr>
              <a:grpSpLocks/>
            </p:cNvGrpSpPr>
            <p:nvPr/>
          </p:nvGrpSpPr>
          <p:grpSpPr bwMode="auto">
            <a:xfrm rot="1195157">
              <a:off x="4880" y="2417"/>
              <a:ext cx="63" cy="98"/>
              <a:chOff x="3683" y="2460"/>
              <a:chExt cx="71" cy="122"/>
            </a:xfrm>
          </p:grpSpPr>
          <p:sp>
            <p:nvSpPr>
              <p:cNvPr id="217446" name="Line 176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47" name="Line 177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48" name="Oval 178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50" name="Group 179"/>
            <p:cNvGrpSpPr>
              <a:grpSpLocks/>
            </p:cNvGrpSpPr>
            <p:nvPr/>
          </p:nvGrpSpPr>
          <p:grpSpPr bwMode="auto">
            <a:xfrm rot="1195157">
              <a:off x="4969" y="2471"/>
              <a:ext cx="65" cy="97"/>
              <a:chOff x="3683" y="2460"/>
              <a:chExt cx="71" cy="122"/>
            </a:xfrm>
          </p:grpSpPr>
          <p:sp>
            <p:nvSpPr>
              <p:cNvPr id="217443" name="Line 180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44" name="Line 181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45" name="Oval 182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51" name="Group 183"/>
            <p:cNvGrpSpPr>
              <a:grpSpLocks/>
            </p:cNvGrpSpPr>
            <p:nvPr/>
          </p:nvGrpSpPr>
          <p:grpSpPr bwMode="auto">
            <a:xfrm rot="1371458">
              <a:off x="5015" y="2501"/>
              <a:ext cx="64" cy="97"/>
              <a:chOff x="3683" y="2460"/>
              <a:chExt cx="71" cy="122"/>
            </a:xfrm>
          </p:grpSpPr>
          <p:sp>
            <p:nvSpPr>
              <p:cNvPr id="217440" name="Line 184"/>
              <p:cNvSpPr>
                <a:spLocks noChangeShapeType="1"/>
              </p:cNvSpPr>
              <p:nvPr/>
            </p:nvSpPr>
            <p:spPr bwMode="auto">
              <a:xfrm rot="-5718171" flipH="1" flipV="1">
                <a:off x="3700" y="2475"/>
                <a:ext cx="49" cy="19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41" name="Line 185"/>
              <p:cNvSpPr>
                <a:spLocks noChangeShapeType="1"/>
              </p:cNvSpPr>
              <p:nvPr/>
            </p:nvSpPr>
            <p:spPr bwMode="auto">
              <a:xfrm rot="-5718171" flipH="1" flipV="1">
                <a:off x="3718" y="2480"/>
                <a:ext cx="51" cy="21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42" name="Oval 186"/>
              <p:cNvSpPr>
                <a:spLocks noChangeArrowheads="1"/>
              </p:cNvSpPr>
              <p:nvPr/>
            </p:nvSpPr>
            <p:spPr bwMode="auto">
              <a:xfrm rot="-4284807">
                <a:off x="3676" y="251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7152" name="AutoShape 187"/>
            <p:cNvSpPr>
              <a:spLocks noChangeArrowheads="1"/>
            </p:cNvSpPr>
            <p:nvPr/>
          </p:nvSpPr>
          <p:spPr bwMode="auto">
            <a:xfrm rot="-5792893">
              <a:off x="3809" y="2073"/>
              <a:ext cx="89" cy="43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3" name="AutoShape 188"/>
            <p:cNvSpPr>
              <a:spLocks noChangeArrowheads="1"/>
            </p:cNvSpPr>
            <p:nvPr/>
          </p:nvSpPr>
          <p:spPr bwMode="auto">
            <a:xfrm rot="-5792893">
              <a:off x="4079" y="2064"/>
              <a:ext cx="90" cy="43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4" name="AutoShape 189"/>
            <p:cNvSpPr>
              <a:spLocks noChangeArrowheads="1"/>
            </p:cNvSpPr>
            <p:nvPr/>
          </p:nvSpPr>
          <p:spPr bwMode="auto">
            <a:xfrm rot="-6703028">
              <a:off x="3305" y="2207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5" name="AutoShape 190"/>
            <p:cNvSpPr>
              <a:spLocks noChangeArrowheads="1"/>
            </p:cNvSpPr>
            <p:nvPr/>
          </p:nvSpPr>
          <p:spPr bwMode="auto">
            <a:xfrm rot="-6703028">
              <a:off x="3395" y="2322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6" name="AutoShape 191"/>
            <p:cNvSpPr>
              <a:spLocks noChangeArrowheads="1"/>
            </p:cNvSpPr>
            <p:nvPr/>
          </p:nvSpPr>
          <p:spPr bwMode="auto">
            <a:xfrm rot="-5792893">
              <a:off x="3963" y="2207"/>
              <a:ext cx="90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7" name="AutoShape 192"/>
            <p:cNvSpPr>
              <a:spLocks noChangeArrowheads="1"/>
            </p:cNvSpPr>
            <p:nvPr/>
          </p:nvSpPr>
          <p:spPr bwMode="auto">
            <a:xfrm rot="-4629822">
              <a:off x="4358" y="2238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8" name="AutoShape 193"/>
            <p:cNvSpPr>
              <a:spLocks noChangeArrowheads="1"/>
            </p:cNvSpPr>
            <p:nvPr/>
          </p:nvSpPr>
          <p:spPr bwMode="auto">
            <a:xfrm rot="-4629822">
              <a:off x="4353" y="2089"/>
              <a:ext cx="90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59" name="AutoShape 194"/>
            <p:cNvSpPr>
              <a:spLocks noChangeArrowheads="1"/>
            </p:cNvSpPr>
            <p:nvPr/>
          </p:nvSpPr>
          <p:spPr bwMode="auto">
            <a:xfrm rot="-4325087">
              <a:off x="4506" y="2125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60" name="AutoShape 195"/>
            <p:cNvSpPr>
              <a:spLocks noChangeArrowheads="1"/>
            </p:cNvSpPr>
            <p:nvPr/>
          </p:nvSpPr>
          <p:spPr bwMode="auto">
            <a:xfrm rot="-3072376">
              <a:off x="5081" y="2405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61" name="AutoShape 196"/>
            <p:cNvSpPr>
              <a:spLocks noChangeArrowheads="1"/>
            </p:cNvSpPr>
            <p:nvPr/>
          </p:nvSpPr>
          <p:spPr bwMode="auto">
            <a:xfrm rot="-2950503">
              <a:off x="5208" y="2497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62" name="AutoShape 197"/>
            <p:cNvSpPr>
              <a:spLocks noChangeArrowheads="1"/>
            </p:cNvSpPr>
            <p:nvPr/>
          </p:nvSpPr>
          <p:spPr bwMode="auto">
            <a:xfrm rot="-2924583">
              <a:off x="5089" y="2584"/>
              <a:ext cx="90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63" name="AutoShape 198"/>
            <p:cNvSpPr>
              <a:spLocks noChangeArrowheads="1"/>
            </p:cNvSpPr>
            <p:nvPr/>
          </p:nvSpPr>
          <p:spPr bwMode="auto">
            <a:xfrm rot="-3667493">
              <a:off x="4805" y="2238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64" name="AutoShape 199"/>
            <p:cNvSpPr>
              <a:spLocks noChangeArrowheads="1"/>
            </p:cNvSpPr>
            <p:nvPr/>
          </p:nvSpPr>
          <p:spPr bwMode="auto">
            <a:xfrm rot="-3995228">
              <a:off x="4615" y="2321"/>
              <a:ext cx="89" cy="43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65" name="AutoShape 200"/>
            <p:cNvSpPr>
              <a:spLocks noChangeArrowheads="1"/>
            </p:cNvSpPr>
            <p:nvPr/>
          </p:nvSpPr>
          <p:spPr bwMode="auto">
            <a:xfrm rot="-3359595">
              <a:off x="4768" y="2385"/>
              <a:ext cx="90" cy="44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217166" name="Group 201"/>
            <p:cNvGrpSpPr>
              <a:grpSpLocks/>
            </p:cNvGrpSpPr>
            <p:nvPr/>
          </p:nvGrpSpPr>
          <p:grpSpPr bwMode="auto">
            <a:xfrm>
              <a:off x="5052" y="2361"/>
              <a:ext cx="78" cy="90"/>
              <a:chOff x="4321" y="2608"/>
              <a:chExt cx="87" cy="113"/>
            </a:xfrm>
          </p:grpSpPr>
          <p:grpSp>
            <p:nvGrpSpPr>
              <p:cNvPr id="217436" name="Group 202"/>
              <p:cNvGrpSpPr>
                <a:grpSpLocks/>
              </p:cNvGrpSpPr>
              <p:nvPr/>
            </p:nvGrpSpPr>
            <p:grpSpPr bwMode="auto">
              <a:xfrm rot="1477376">
                <a:off x="4321" y="2642"/>
                <a:ext cx="48" cy="79"/>
                <a:chOff x="3799" y="2358"/>
                <a:chExt cx="48" cy="79"/>
              </a:xfrm>
            </p:grpSpPr>
            <p:sp>
              <p:nvSpPr>
                <p:cNvPr id="217438" name="Line 203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9" name="Line 204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37" name="Oval 205"/>
              <p:cNvSpPr>
                <a:spLocks noChangeArrowheads="1"/>
              </p:cNvSpPr>
              <p:nvPr/>
            </p:nvSpPr>
            <p:spPr bwMode="auto">
              <a:xfrm rot="-2989091">
                <a:off x="4344" y="2615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67" name="Group 206"/>
            <p:cNvGrpSpPr>
              <a:grpSpLocks/>
            </p:cNvGrpSpPr>
            <p:nvPr/>
          </p:nvGrpSpPr>
          <p:grpSpPr bwMode="auto">
            <a:xfrm rot="432496">
              <a:off x="4624" y="2137"/>
              <a:ext cx="58" cy="101"/>
              <a:chOff x="3856" y="2332"/>
              <a:chExt cx="65" cy="126"/>
            </a:xfrm>
          </p:grpSpPr>
          <p:grpSp>
            <p:nvGrpSpPr>
              <p:cNvPr id="217432" name="Group 207"/>
              <p:cNvGrpSpPr>
                <a:grpSpLocks/>
              </p:cNvGrpSpPr>
              <p:nvPr/>
            </p:nvGrpSpPr>
            <p:grpSpPr bwMode="auto">
              <a:xfrm>
                <a:off x="3856" y="2379"/>
                <a:ext cx="48" cy="79"/>
                <a:chOff x="3799" y="2358"/>
                <a:chExt cx="48" cy="79"/>
              </a:xfrm>
            </p:grpSpPr>
            <p:sp>
              <p:nvSpPr>
                <p:cNvPr id="217434" name="Line 208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5" name="Line 209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33" name="Oval 210"/>
              <p:cNvSpPr>
                <a:spLocks noChangeArrowheads="1"/>
              </p:cNvSpPr>
              <p:nvPr/>
            </p:nvSpPr>
            <p:spPr bwMode="auto">
              <a:xfrm rot="-4284807">
                <a:off x="3857" y="2339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68" name="Group 211"/>
            <p:cNvGrpSpPr>
              <a:grpSpLocks/>
            </p:cNvGrpSpPr>
            <p:nvPr/>
          </p:nvGrpSpPr>
          <p:grpSpPr bwMode="auto">
            <a:xfrm rot="-319807">
              <a:off x="4672" y="2155"/>
              <a:ext cx="66" cy="99"/>
              <a:chOff x="3893" y="2349"/>
              <a:chExt cx="75" cy="124"/>
            </a:xfrm>
          </p:grpSpPr>
          <p:grpSp>
            <p:nvGrpSpPr>
              <p:cNvPr id="217428" name="Group 212"/>
              <p:cNvGrpSpPr>
                <a:grpSpLocks/>
              </p:cNvGrpSpPr>
              <p:nvPr/>
            </p:nvGrpSpPr>
            <p:grpSpPr bwMode="auto">
              <a:xfrm rot="634081">
                <a:off x="3893" y="2394"/>
                <a:ext cx="48" cy="79"/>
                <a:chOff x="3799" y="2358"/>
                <a:chExt cx="48" cy="79"/>
              </a:xfrm>
            </p:grpSpPr>
            <p:sp>
              <p:nvSpPr>
                <p:cNvPr id="217430" name="Line 213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1" name="Line 214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29" name="Oval 215"/>
              <p:cNvSpPr>
                <a:spLocks noChangeArrowheads="1"/>
              </p:cNvSpPr>
              <p:nvPr/>
            </p:nvSpPr>
            <p:spPr bwMode="auto">
              <a:xfrm rot="-4015860">
                <a:off x="3904" y="235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69" name="Group 216"/>
            <p:cNvGrpSpPr>
              <a:grpSpLocks/>
            </p:cNvGrpSpPr>
            <p:nvPr/>
          </p:nvGrpSpPr>
          <p:grpSpPr bwMode="auto">
            <a:xfrm>
              <a:off x="4725" y="2176"/>
              <a:ext cx="61" cy="101"/>
              <a:chOff x="3961" y="2371"/>
              <a:chExt cx="68" cy="126"/>
            </a:xfrm>
          </p:grpSpPr>
          <p:grpSp>
            <p:nvGrpSpPr>
              <p:cNvPr id="217424" name="Group 217"/>
              <p:cNvGrpSpPr>
                <a:grpSpLocks/>
              </p:cNvGrpSpPr>
              <p:nvPr/>
            </p:nvGrpSpPr>
            <p:grpSpPr bwMode="auto">
              <a:xfrm rot="634081">
                <a:off x="3961" y="2418"/>
                <a:ext cx="48" cy="79"/>
                <a:chOff x="3799" y="2358"/>
                <a:chExt cx="48" cy="79"/>
              </a:xfrm>
            </p:grpSpPr>
            <p:sp>
              <p:nvSpPr>
                <p:cNvPr id="217426" name="Line 218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7" name="Line 219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25" name="Oval 220"/>
              <p:cNvSpPr>
                <a:spLocks noChangeArrowheads="1"/>
              </p:cNvSpPr>
              <p:nvPr/>
            </p:nvSpPr>
            <p:spPr bwMode="auto">
              <a:xfrm rot="-4015860">
                <a:off x="3965" y="237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0" name="Group 221"/>
            <p:cNvGrpSpPr>
              <a:grpSpLocks/>
            </p:cNvGrpSpPr>
            <p:nvPr/>
          </p:nvGrpSpPr>
          <p:grpSpPr bwMode="auto">
            <a:xfrm>
              <a:off x="4773" y="2197"/>
              <a:ext cx="65" cy="97"/>
              <a:chOff x="4009" y="2404"/>
              <a:chExt cx="74" cy="120"/>
            </a:xfrm>
          </p:grpSpPr>
          <p:grpSp>
            <p:nvGrpSpPr>
              <p:cNvPr id="217420" name="Group 222"/>
              <p:cNvGrpSpPr>
                <a:grpSpLocks/>
              </p:cNvGrpSpPr>
              <p:nvPr/>
            </p:nvGrpSpPr>
            <p:grpSpPr bwMode="auto">
              <a:xfrm rot="634081">
                <a:off x="4009" y="2445"/>
                <a:ext cx="48" cy="79"/>
                <a:chOff x="3799" y="2358"/>
                <a:chExt cx="48" cy="79"/>
              </a:xfrm>
            </p:grpSpPr>
            <p:sp>
              <p:nvSpPr>
                <p:cNvPr id="217422" name="Line 223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3" name="Line 224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21" name="Oval 225"/>
              <p:cNvSpPr>
                <a:spLocks noChangeArrowheads="1"/>
              </p:cNvSpPr>
              <p:nvPr/>
            </p:nvSpPr>
            <p:spPr bwMode="auto">
              <a:xfrm rot="-3641243">
                <a:off x="4019" y="2411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1" name="Group 226"/>
            <p:cNvGrpSpPr>
              <a:grpSpLocks/>
            </p:cNvGrpSpPr>
            <p:nvPr/>
          </p:nvGrpSpPr>
          <p:grpSpPr bwMode="auto">
            <a:xfrm>
              <a:off x="4870" y="2245"/>
              <a:ext cx="65" cy="93"/>
              <a:chOff x="4105" y="2461"/>
              <a:chExt cx="74" cy="117"/>
            </a:xfrm>
          </p:grpSpPr>
          <p:grpSp>
            <p:nvGrpSpPr>
              <p:cNvPr id="217416" name="Group 227"/>
              <p:cNvGrpSpPr>
                <a:grpSpLocks/>
              </p:cNvGrpSpPr>
              <p:nvPr/>
            </p:nvGrpSpPr>
            <p:grpSpPr bwMode="auto">
              <a:xfrm rot="1108190">
                <a:off x="4105" y="2499"/>
                <a:ext cx="48" cy="79"/>
                <a:chOff x="3799" y="2358"/>
                <a:chExt cx="48" cy="79"/>
              </a:xfrm>
            </p:grpSpPr>
            <p:sp>
              <p:nvSpPr>
                <p:cNvPr id="217418" name="Line 228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9" name="Line 229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17" name="Oval 230"/>
              <p:cNvSpPr>
                <a:spLocks noChangeArrowheads="1"/>
              </p:cNvSpPr>
              <p:nvPr/>
            </p:nvSpPr>
            <p:spPr bwMode="auto">
              <a:xfrm rot="-3641243">
                <a:off x="4115" y="246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2" name="Group 231"/>
            <p:cNvGrpSpPr>
              <a:grpSpLocks/>
            </p:cNvGrpSpPr>
            <p:nvPr/>
          </p:nvGrpSpPr>
          <p:grpSpPr bwMode="auto">
            <a:xfrm>
              <a:off x="4911" y="2268"/>
              <a:ext cx="72" cy="99"/>
              <a:chOff x="4156" y="2491"/>
              <a:chExt cx="80" cy="123"/>
            </a:xfrm>
          </p:grpSpPr>
          <p:grpSp>
            <p:nvGrpSpPr>
              <p:cNvPr id="217412" name="Group 232"/>
              <p:cNvGrpSpPr>
                <a:grpSpLocks/>
              </p:cNvGrpSpPr>
              <p:nvPr/>
            </p:nvGrpSpPr>
            <p:grpSpPr bwMode="auto">
              <a:xfrm rot="1108190">
                <a:off x="4156" y="2535"/>
                <a:ext cx="48" cy="79"/>
                <a:chOff x="3799" y="2358"/>
                <a:chExt cx="48" cy="79"/>
              </a:xfrm>
            </p:grpSpPr>
            <p:sp>
              <p:nvSpPr>
                <p:cNvPr id="217414" name="Line 233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5" name="Line 234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13" name="Oval 235"/>
              <p:cNvSpPr>
                <a:spLocks noChangeArrowheads="1"/>
              </p:cNvSpPr>
              <p:nvPr/>
            </p:nvSpPr>
            <p:spPr bwMode="auto">
              <a:xfrm rot="-3641243">
                <a:off x="4172" y="249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3" name="Group 236"/>
            <p:cNvGrpSpPr>
              <a:grpSpLocks/>
            </p:cNvGrpSpPr>
            <p:nvPr/>
          </p:nvGrpSpPr>
          <p:grpSpPr bwMode="auto">
            <a:xfrm>
              <a:off x="4958" y="2297"/>
              <a:ext cx="73" cy="94"/>
              <a:chOff x="4207" y="2527"/>
              <a:chExt cx="80" cy="117"/>
            </a:xfrm>
          </p:grpSpPr>
          <p:grpSp>
            <p:nvGrpSpPr>
              <p:cNvPr id="217408" name="Group 237"/>
              <p:cNvGrpSpPr>
                <a:grpSpLocks/>
              </p:cNvGrpSpPr>
              <p:nvPr/>
            </p:nvGrpSpPr>
            <p:grpSpPr bwMode="auto">
              <a:xfrm rot="1108190">
                <a:off x="4207" y="2565"/>
                <a:ext cx="48" cy="79"/>
                <a:chOff x="3799" y="2358"/>
                <a:chExt cx="48" cy="79"/>
              </a:xfrm>
            </p:grpSpPr>
            <p:sp>
              <p:nvSpPr>
                <p:cNvPr id="217410" name="Line 238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1" name="Line 239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09" name="Oval 240"/>
              <p:cNvSpPr>
                <a:spLocks noChangeArrowheads="1"/>
              </p:cNvSpPr>
              <p:nvPr/>
            </p:nvSpPr>
            <p:spPr bwMode="auto">
              <a:xfrm rot="-3641243">
                <a:off x="4223" y="253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4" name="Group 241"/>
            <p:cNvGrpSpPr>
              <a:grpSpLocks/>
            </p:cNvGrpSpPr>
            <p:nvPr/>
          </p:nvGrpSpPr>
          <p:grpSpPr bwMode="auto">
            <a:xfrm>
              <a:off x="5008" y="2328"/>
              <a:ext cx="71" cy="91"/>
              <a:chOff x="4261" y="2563"/>
              <a:chExt cx="80" cy="114"/>
            </a:xfrm>
          </p:grpSpPr>
          <p:grpSp>
            <p:nvGrpSpPr>
              <p:cNvPr id="217404" name="Group 242"/>
              <p:cNvGrpSpPr>
                <a:grpSpLocks/>
              </p:cNvGrpSpPr>
              <p:nvPr/>
            </p:nvGrpSpPr>
            <p:grpSpPr bwMode="auto">
              <a:xfrm rot="1108190">
                <a:off x="4261" y="2598"/>
                <a:ext cx="48" cy="79"/>
                <a:chOff x="3799" y="2358"/>
                <a:chExt cx="48" cy="79"/>
              </a:xfrm>
            </p:grpSpPr>
            <p:sp>
              <p:nvSpPr>
                <p:cNvPr id="217406" name="Line 243"/>
                <p:cNvSpPr>
                  <a:spLocks noChangeShapeType="1"/>
                </p:cNvSpPr>
                <p:nvPr/>
              </p:nvSpPr>
              <p:spPr bwMode="auto">
                <a:xfrm rot="-5718171">
                  <a:off x="3776" y="2381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7" name="Line 244"/>
                <p:cNvSpPr>
                  <a:spLocks noChangeShapeType="1"/>
                </p:cNvSpPr>
                <p:nvPr/>
              </p:nvSpPr>
              <p:spPr bwMode="auto">
                <a:xfrm rot="-5718171">
                  <a:off x="3797" y="2386"/>
                  <a:ext cx="74" cy="27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05" name="Oval 245"/>
              <p:cNvSpPr>
                <a:spLocks noChangeArrowheads="1"/>
              </p:cNvSpPr>
              <p:nvPr/>
            </p:nvSpPr>
            <p:spPr bwMode="auto">
              <a:xfrm rot="-3641243">
                <a:off x="4277" y="257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5" name="Group 246"/>
            <p:cNvGrpSpPr>
              <a:grpSpLocks/>
            </p:cNvGrpSpPr>
            <p:nvPr/>
          </p:nvGrpSpPr>
          <p:grpSpPr bwMode="auto">
            <a:xfrm>
              <a:off x="3469" y="2194"/>
              <a:ext cx="446" cy="179"/>
              <a:chOff x="2556" y="2400"/>
              <a:chExt cx="498" cy="224"/>
            </a:xfrm>
          </p:grpSpPr>
          <p:grpSp>
            <p:nvGrpSpPr>
              <p:cNvPr id="217372" name="Group 247"/>
              <p:cNvGrpSpPr>
                <a:grpSpLocks/>
              </p:cNvGrpSpPr>
              <p:nvPr/>
            </p:nvGrpSpPr>
            <p:grpSpPr bwMode="auto">
              <a:xfrm>
                <a:off x="2556" y="2507"/>
                <a:ext cx="62" cy="117"/>
                <a:chOff x="2556" y="2507"/>
                <a:chExt cx="62" cy="117"/>
              </a:xfrm>
            </p:grpSpPr>
            <p:sp>
              <p:nvSpPr>
                <p:cNvPr id="217401" name="Line 24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2" name="Line 24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3" name="Oval 250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3" name="Group 251"/>
              <p:cNvGrpSpPr>
                <a:grpSpLocks/>
              </p:cNvGrpSpPr>
              <p:nvPr/>
            </p:nvGrpSpPr>
            <p:grpSpPr bwMode="auto">
              <a:xfrm>
                <a:off x="2620" y="2491"/>
                <a:ext cx="60" cy="117"/>
                <a:chOff x="2620" y="2491"/>
                <a:chExt cx="60" cy="117"/>
              </a:xfrm>
            </p:grpSpPr>
            <p:sp>
              <p:nvSpPr>
                <p:cNvPr id="217398" name="Line 25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9" name="Line 25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0" name="Oval 25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4" name="Group 255"/>
              <p:cNvGrpSpPr>
                <a:grpSpLocks/>
              </p:cNvGrpSpPr>
              <p:nvPr/>
            </p:nvGrpSpPr>
            <p:grpSpPr bwMode="auto">
              <a:xfrm>
                <a:off x="2680" y="2467"/>
                <a:ext cx="60" cy="117"/>
                <a:chOff x="2620" y="2491"/>
                <a:chExt cx="60" cy="117"/>
              </a:xfrm>
            </p:grpSpPr>
            <p:sp>
              <p:nvSpPr>
                <p:cNvPr id="217395" name="Line 25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6" name="Line 25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7" name="Oval 25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5" name="Group 259"/>
              <p:cNvGrpSpPr>
                <a:grpSpLocks/>
              </p:cNvGrpSpPr>
              <p:nvPr/>
            </p:nvGrpSpPr>
            <p:grpSpPr bwMode="auto">
              <a:xfrm>
                <a:off x="2746" y="2443"/>
                <a:ext cx="60" cy="117"/>
                <a:chOff x="2620" y="2491"/>
                <a:chExt cx="60" cy="117"/>
              </a:xfrm>
            </p:grpSpPr>
            <p:sp>
              <p:nvSpPr>
                <p:cNvPr id="217392" name="Line 26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3" name="Line 26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4" name="Oval 26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6" name="Group 263"/>
              <p:cNvGrpSpPr>
                <a:grpSpLocks/>
              </p:cNvGrpSpPr>
              <p:nvPr/>
            </p:nvGrpSpPr>
            <p:grpSpPr bwMode="auto">
              <a:xfrm>
                <a:off x="2812" y="2425"/>
                <a:ext cx="60" cy="117"/>
                <a:chOff x="2620" y="2491"/>
                <a:chExt cx="60" cy="117"/>
              </a:xfrm>
            </p:grpSpPr>
            <p:sp>
              <p:nvSpPr>
                <p:cNvPr id="217389" name="Line 26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0" name="Line 26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1" name="Oval 26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7" name="Group 267"/>
              <p:cNvGrpSpPr>
                <a:grpSpLocks/>
              </p:cNvGrpSpPr>
              <p:nvPr/>
            </p:nvGrpSpPr>
            <p:grpSpPr bwMode="auto">
              <a:xfrm>
                <a:off x="2932" y="2401"/>
                <a:ext cx="60" cy="117"/>
                <a:chOff x="2620" y="2491"/>
                <a:chExt cx="60" cy="117"/>
              </a:xfrm>
            </p:grpSpPr>
            <p:sp>
              <p:nvSpPr>
                <p:cNvPr id="217386" name="Line 26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7" name="Line 26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8" name="Oval 27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8" name="Group 271"/>
              <p:cNvGrpSpPr>
                <a:grpSpLocks/>
              </p:cNvGrpSpPr>
              <p:nvPr/>
            </p:nvGrpSpPr>
            <p:grpSpPr bwMode="auto">
              <a:xfrm>
                <a:off x="2994" y="2400"/>
                <a:ext cx="60" cy="117"/>
                <a:chOff x="2620" y="2491"/>
                <a:chExt cx="60" cy="117"/>
              </a:xfrm>
            </p:grpSpPr>
            <p:sp>
              <p:nvSpPr>
                <p:cNvPr id="217383" name="Line 27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4" name="Line 27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5" name="Oval 27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17379" name="Group 275"/>
              <p:cNvGrpSpPr>
                <a:grpSpLocks/>
              </p:cNvGrpSpPr>
              <p:nvPr/>
            </p:nvGrpSpPr>
            <p:grpSpPr bwMode="auto">
              <a:xfrm>
                <a:off x="2872" y="2413"/>
                <a:ext cx="60" cy="117"/>
                <a:chOff x="2620" y="2491"/>
                <a:chExt cx="60" cy="117"/>
              </a:xfrm>
            </p:grpSpPr>
            <p:sp>
              <p:nvSpPr>
                <p:cNvPr id="217380" name="Line 27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1" name="Line 27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2" name="Oval 27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rgbClr val="D1D1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</p:grpSp>
        <p:grpSp>
          <p:nvGrpSpPr>
            <p:cNvPr id="217176" name="Group 279"/>
            <p:cNvGrpSpPr>
              <a:grpSpLocks/>
            </p:cNvGrpSpPr>
            <p:nvPr/>
          </p:nvGrpSpPr>
          <p:grpSpPr bwMode="auto">
            <a:xfrm rot="19562737" flipV="1">
              <a:off x="3443" y="2145"/>
              <a:ext cx="55" cy="93"/>
              <a:chOff x="2556" y="2507"/>
              <a:chExt cx="62" cy="117"/>
            </a:xfrm>
          </p:grpSpPr>
          <p:sp>
            <p:nvSpPr>
              <p:cNvPr id="217369" name="Line 280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70" name="Line 281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71" name="Oval 282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7" name="Group 283"/>
            <p:cNvGrpSpPr>
              <a:grpSpLocks/>
            </p:cNvGrpSpPr>
            <p:nvPr/>
          </p:nvGrpSpPr>
          <p:grpSpPr bwMode="auto">
            <a:xfrm rot="19562737" flipV="1">
              <a:off x="3498" y="2118"/>
              <a:ext cx="55" cy="93"/>
              <a:chOff x="2620" y="2491"/>
              <a:chExt cx="60" cy="117"/>
            </a:xfrm>
          </p:grpSpPr>
          <p:sp>
            <p:nvSpPr>
              <p:cNvPr id="217366" name="Line 28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67" name="Line 28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68" name="Oval 28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8" name="Group 287"/>
            <p:cNvGrpSpPr>
              <a:grpSpLocks/>
            </p:cNvGrpSpPr>
            <p:nvPr/>
          </p:nvGrpSpPr>
          <p:grpSpPr bwMode="auto">
            <a:xfrm rot="19562737" flipV="1">
              <a:off x="3560" y="2107"/>
              <a:ext cx="54" cy="94"/>
              <a:chOff x="2620" y="2491"/>
              <a:chExt cx="60" cy="117"/>
            </a:xfrm>
          </p:grpSpPr>
          <p:sp>
            <p:nvSpPr>
              <p:cNvPr id="217363" name="Line 28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64" name="Line 28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65" name="Oval 29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79" name="Group 291"/>
            <p:cNvGrpSpPr>
              <a:grpSpLocks/>
            </p:cNvGrpSpPr>
            <p:nvPr/>
          </p:nvGrpSpPr>
          <p:grpSpPr bwMode="auto">
            <a:xfrm rot="19562737" flipV="1">
              <a:off x="3617" y="2089"/>
              <a:ext cx="53" cy="93"/>
              <a:chOff x="2620" y="2491"/>
              <a:chExt cx="60" cy="117"/>
            </a:xfrm>
          </p:grpSpPr>
          <p:sp>
            <p:nvSpPr>
              <p:cNvPr id="217360" name="Line 292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61" name="Line 293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62" name="Oval 294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80" name="Group 295"/>
            <p:cNvGrpSpPr>
              <a:grpSpLocks/>
            </p:cNvGrpSpPr>
            <p:nvPr/>
          </p:nvGrpSpPr>
          <p:grpSpPr bwMode="auto">
            <a:xfrm rot="19562737" flipV="1">
              <a:off x="3675" y="2076"/>
              <a:ext cx="53" cy="94"/>
              <a:chOff x="2620" y="2491"/>
              <a:chExt cx="60" cy="117"/>
            </a:xfrm>
          </p:grpSpPr>
          <p:sp>
            <p:nvSpPr>
              <p:cNvPr id="217357" name="Line 296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8" name="Line 297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9" name="Oval 298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81" name="Group 299"/>
            <p:cNvGrpSpPr>
              <a:grpSpLocks/>
            </p:cNvGrpSpPr>
            <p:nvPr/>
          </p:nvGrpSpPr>
          <p:grpSpPr bwMode="auto">
            <a:xfrm rot="19562737" flipV="1">
              <a:off x="3792" y="2053"/>
              <a:ext cx="53" cy="94"/>
              <a:chOff x="2620" y="2491"/>
              <a:chExt cx="60" cy="117"/>
            </a:xfrm>
          </p:grpSpPr>
          <p:sp>
            <p:nvSpPr>
              <p:cNvPr id="217354" name="Line 300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5" name="Line 301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6" name="Oval 302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82" name="Group 303"/>
            <p:cNvGrpSpPr>
              <a:grpSpLocks/>
            </p:cNvGrpSpPr>
            <p:nvPr/>
          </p:nvGrpSpPr>
          <p:grpSpPr bwMode="auto">
            <a:xfrm rot="19562737" flipV="1">
              <a:off x="3736" y="2062"/>
              <a:ext cx="54" cy="93"/>
              <a:chOff x="2620" y="2491"/>
              <a:chExt cx="60" cy="117"/>
            </a:xfrm>
          </p:grpSpPr>
          <p:sp>
            <p:nvSpPr>
              <p:cNvPr id="217351" name="Line 30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2" name="Line 30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3" name="Oval 30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83" name="Group 307"/>
            <p:cNvGrpSpPr>
              <a:grpSpLocks/>
            </p:cNvGrpSpPr>
            <p:nvPr/>
          </p:nvGrpSpPr>
          <p:grpSpPr bwMode="auto">
            <a:xfrm>
              <a:off x="5240" y="2523"/>
              <a:ext cx="76" cy="78"/>
              <a:chOff x="4412" y="2685"/>
              <a:chExt cx="84" cy="98"/>
            </a:xfrm>
          </p:grpSpPr>
          <p:sp>
            <p:nvSpPr>
              <p:cNvPr id="217348" name="Line 308"/>
              <p:cNvSpPr>
                <a:spLocks noChangeShapeType="1"/>
              </p:cNvSpPr>
              <p:nvPr/>
            </p:nvSpPr>
            <p:spPr bwMode="auto">
              <a:xfrm rot="-5718171">
                <a:off x="4413" y="2726"/>
                <a:ext cx="42" cy="43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49" name="Line 309"/>
              <p:cNvSpPr>
                <a:spLocks noChangeShapeType="1"/>
              </p:cNvSpPr>
              <p:nvPr/>
            </p:nvSpPr>
            <p:spPr bwMode="auto">
              <a:xfrm rot="-5718171">
                <a:off x="4424" y="2744"/>
                <a:ext cx="41" cy="37"/>
              </a:xfrm>
              <a:prstGeom prst="line">
                <a:avLst/>
              </a:prstGeom>
              <a:noFill/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50" name="Oval 310"/>
              <p:cNvSpPr>
                <a:spLocks noChangeArrowheads="1"/>
              </p:cNvSpPr>
              <p:nvPr/>
            </p:nvSpPr>
            <p:spPr bwMode="auto">
              <a:xfrm rot="-3064695">
                <a:off x="4432" y="2692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7184" name="Freeform 311"/>
            <p:cNvSpPr>
              <a:spLocks/>
            </p:cNvSpPr>
            <p:nvPr/>
          </p:nvSpPr>
          <p:spPr bwMode="auto">
            <a:xfrm rot="-5718171">
              <a:off x="3263" y="2026"/>
              <a:ext cx="110" cy="226"/>
            </a:xfrm>
            <a:custGeom>
              <a:avLst/>
              <a:gdLst>
                <a:gd name="T0" fmla="*/ 1 w 139"/>
                <a:gd name="T1" fmla="*/ 38 h 253"/>
                <a:gd name="T2" fmla="*/ 5 w 139"/>
                <a:gd name="T3" fmla="*/ 13 h 253"/>
                <a:gd name="T4" fmla="*/ 15 w 139"/>
                <a:gd name="T5" fmla="*/ 2 h 253"/>
                <a:gd name="T6" fmla="*/ 28 w 139"/>
                <a:gd name="T7" fmla="*/ 4 h 253"/>
                <a:gd name="T8" fmla="*/ 33 w 139"/>
                <a:gd name="T9" fmla="*/ 16 h 253"/>
                <a:gd name="T10" fmla="*/ 34 w 139"/>
                <a:gd name="T11" fmla="*/ 35 h 253"/>
                <a:gd name="T12" fmla="*/ 36 w 139"/>
                <a:gd name="T13" fmla="*/ 63 h 253"/>
                <a:gd name="T14" fmla="*/ 45 w 139"/>
                <a:gd name="T15" fmla="*/ 99 h 253"/>
                <a:gd name="T16" fmla="*/ 55 w 139"/>
                <a:gd name="T17" fmla="*/ 129 h 253"/>
                <a:gd name="T18" fmla="*/ 72 w 139"/>
                <a:gd name="T19" fmla="*/ 157 h 253"/>
                <a:gd name="T20" fmla="*/ 93 w 139"/>
                <a:gd name="T21" fmla="*/ 182 h 253"/>
                <a:gd name="T22" fmla="*/ 108 w 139"/>
                <a:gd name="T23" fmla="*/ 197 h 253"/>
                <a:gd name="T24" fmla="*/ 110 w 139"/>
                <a:gd name="T25" fmla="*/ 209 h 253"/>
                <a:gd name="T26" fmla="*/ 107 w 139"/>
                <a:gd name="T27" fmla="*/ 220 h 253"/>
                <a:gd name="T28" fmla="*/ 98 w 139"/>
                <a:gd name="T29" fmla="*/ 225 h 253"/>
                <a:gd name="T30" fmla="*/ 86 w 139"/>
                <a:gd name="T31" fmla="*/ 225 h 253"/>
                <a:gd name="T32" fmla="*/ 74 w 139"/>
                <a:gd name="T33" fmla="*/ 217 h 253"/>
                <a:gd name="T34" fmla="*/ 59 w 139"/>
                <a:gd name="T35" fmla="*/ 200 h 253"/>
                <a:gd name="T36" fmla="*/ 45 w 139"/>
                <a:gd name="T37" fmla="*/ 179 h 253"/>
                <a:gd name="T38" fmla="*/ 26 w 139"/>
                <a:gd name="T39" fmla="*/ 144 h 253"/>
                <a:gd name="T40" fmla="*/ 15 w 139"/>
                <a:gd name="T41" fmla="*/ 118 h 253"/>
                <a:gd name="T42" fmla="*/ 6 w 139"/>
                <a:gd name="T43" fmla="*/ 86 h 253"/>
                <a:gd name="T44" fmla="*/ 2 w 139"/>
                <a:gd name="T45" fmla="*/ 63 h 253"/>
                <a:gd name="T46" fmla="*/ 1 w 139"/>
                <a:gd name="T47" fmla="*/ 3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85" name="Freeform 312"/>
            <p:cNvSpPr>
              <a:spLocks/>
            </p:cNvSpPr>
            <p:nvPr/>
          </p:nvSpPr>
          <p:spPr bwMode="auto">
            <a:xfrm rot="-3749698">
              <a:off x="3511" y="1953"/>
              <a:ext cx="111" cy="226"/>
            </a:xfrm>
            <a:custGeom>
              <a:avLst/>
              <a:gdLst>
                <a:gd name="T0" fmla="*/ 1 w 139"/>
                <a:gd name="T1" fmla="*/ 38 h 253"/>
                <a:gd name="T2" fmla="*/ 5 w 139"/>
                <a:gd name="T3" fmla="*/ 13 h 253"/>
                <a:gd name="T4" fmla="*/ 15 w 139"/>
                <a:gd name="T5" fmla="*/ 2 h 253"/>
                <a:gd name="T6" fmla="*/ 29 w 139"/>
                <a:gd name="T7" fmla="*/ 4 h 253"/>
                <a:gd name="T8" fmla="*/ 34 w 139"/>
                <a:gd name="T9" fmla="*/ 16 h 253"/>
                <a:gd name="T10" fmla="*/ 34 w 139"/>
                <a:gd name="T11" fmla="*/ 35 h 253"/>
                <a:gd name="T12" fmla="*/ 37 w 139"/>
                <a:gd name="T13" fmla="*/ 63 h 253"/>
                <a:gd name="T14" fmla="*/ 46 w 139"/>
                <a:gd name="T15" fmla="*/ 99 h 253"/>
                <a:gd name="T16" fmla="*/ 56 w 139"/>
                <a:gd name="T17" fmla="*/ 129 h 253"/>
                <a:gd name="T18" fmla="*/ 73 w 139"/>
                <a:gd name="T19" fmla="*/ 157 h 253"/>
                <a:gd name="T20" fmla="*/ 94 w 139"/>
                <a:gd name="T21" fmla="*/ 182 h 253"/>
                <a:gd name="T22" fmla="*/ 109 w 139"/>
                <a:gd name="T23" fmla="*/ 197 h 253"/>
                <a:gd name="T24" fmla="*/ 111 w 139"/>
                <a:gd name="T25" fmla="*/ 209 h 253"/>
                <a:gd name="T26" fmla="*/ 108 w 139"/>
                <a:gd name="T27" fmla="*/ 220 h 253"/>
                <a:gd name="T28" fmla="*/ 99 w 139"/>
                <a:gd name="T29" fmla="*/ 225 h 253"/>
                <a:gd name="T30" fmla="*/ 87 w 139"/>
                <a:gd name="T31" fmla="*/ 225 h 253"/>
                <a:gd name="T32" fmla="*/ 74 w 139"/>
                <a:gd name="T33" fmla="*/ 217 h 253"/>
                <a:gd name="T34" fmla="*/ 60 w 139"/>
                <a:gd name="T35" fmla="*/ 200 h 253"/>
                <a:gd name="T36" fmla="*/ 46 w 139"/>
                <a:gd name="T37" fmla="*/ 179 h 253"/>
                <a:gd name="T38" fmla="*/ 26 w 139"/>
                <a:gd name="T39" fmla="*/ 144 h 253"/>
                <a:gd name="T40" fmla="*/ 15 w 139"/>
                <a:gd name="T41" fmla="*/ 118 h 253"/>
                <a:gd name="T42" fmla="*/ 6 w 139"/>
                <a:gd name="T43" fmla="*/ 86 h 253"/>
                <a:gd name="T44" fmla="*/ 2 w 139"/>
                <a:gd name="T45" fmla="*/ 63 h 253"/>
                <a:gd name="T46" fmla="*/ 1 w 139"/>
                <a:gd name="T47" fmla="*/ 3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86" name="Freeform 313"/>
            <p:cNvSpPr>
              <a:spLocks/>
            </p:cNvSpPr>
            <p:nvPr/>
          </p:nvSpPr>
          <p:spPr bwMode="auto">
            <a:xfrm rot="-4651190">
              <a:off x="3847" y="1874"/>
              <a:ext cx="111" cy="227"/>
            </a:xfrm>
            <a:custGeom>
              <a:avLst/>
              <a:gdLst>
                <a:gd name="T0" fmla="*/ 1 w 139"/>
                <a:gd name="T1" fmla="*/ 38 h 253"/>
                <a:gd name="T2" fmla="*/ 5 w 139"/>
                <a:gd name="T3" fmla="*/ 13 h 253"/>
                <a:gd name="T4" fmla="*/ 15 w 139"/>
                <a:gd name="T5" fmla="*/ 2 h 253"/>
                <a:gd name="T6" fmla="*/ 29 w 139"/>
                <a:gd name="T7" fmla="*/ 4 h 253"/>
                <a:gd name="T8" fmla="*/ 34 w 139"/>
                <a:gd name="T9" fmla="*/ 16 h 253"/>
                <a:gd name="T10" fmla="*/ 34 w 139"/>
                <a:gd name="T11" fmla="*/ 35 h 253"/>
                <a:gd name="T12" fmla="*/ 37 w 139"/>
                <a:gd name="T13" fmla="*/ 64 h 253"/>
                <a:gd name="T14" fmla="*/ 46 w 139"/>
                <a:gd name="T15" fmla="*/ 100 h 253"/>
                <a:gd name="T16" fmla="*/ 56 w 139"/>
                <a:gd name="T17" fmla="*/ 129 h 253"/>
                <a:gd name="T18" fmla="*/ 73 w 139"/>
                <a:gd name="T19" fmla="*/ 158 h 253"/>
                <a:gd name="T20" fmla="*/ 94 w 139"/>
                <a:gd name="T21" fmla="*/ 183 h 253"/>
                <a:gd name="T22" fmla="*/ 109 w 139"/>
                <a:gd name="T23" fmla="*/ 198 h 253"/>
                <a:gd name="T24" fmla="*/ 111 w 139"/>
                <a:gd name="T25" fmla="*/ 210 h 253"/>
                <a:gd name="T26" fmla="*/ 108 w 139"/>
                <a:gd name="T27" fmla="*/ 221 h 253"/>
                <a:gd name="T28" fmla="*/ 99 w 139"/>
                <a:gd name="T29" fmla="*/ 226 h 253"/>
                <a:gd name="T30" fmla="*/ 87 w 139"/>
                <a:gd name="T31" fmla="*/ 226 h 253"/>
                <a:gd name="T32" fmla="*/ 74 w 139"/>
                <a:gd name="T33" fmla="*/ 218 h 253"/>
                <a:gd name="T34" fmla="*/ 60 w 139"/>
                <a:gd name="T35" fmla="*/ 201 h 253"/>
                <a:gd name="T36" fmla="*/ 46 w 139"/>
                <a:gd name="T37" fmla="*/ 179 h 253"/>
                <a:gd name="T38" fmla="*/ 26 w 139"/>
                <a:gd name="T39" fmla="*/ 144 h 253"/>
                <a:gd name="T40" fmla="*/ 15 w 139"/>
                <a:gd name="T41" fmla="*/ 118 h 253"/>
                <a:gd name="T42" fmla="*/ 6 w 139"/>
                <a:gd name="T43" fmla="*/ 86 h 253"/>
                <a:gd name="T44" fmla="*/ 2 w 139"/>
                <a:gd name="T45" fmla="*/ 64 h 253"/>
                <a:gd name="T46" fmla="*/ 1 w 139"/>
                <a:gd name="T47" fmla="*/ 3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87" name="Freeform 314"/>
            <p:cNvSpPr>
              <a:spLocks/>
            </p:cNvSpPr>
            <p:nvPr/>
          </p:nvSpPr>
          <p:spPr bwMode="auto">
            <a:xfrm rot="-2409692">
              <a:off x="3897" y="1885"/>
              <a:ext cx="124" cy="202"/>
            </a:xfrm>
            <a:custGeom>
              <a:avLst/>
              <a:gdLst>
                <a:gd name="T0" fmla="*/ 1 w 139"/>
                <a:gd name="T1" fmla="*/ 34 h 253"/>
                <a:gd name="T2" fmla="*/ 5 w 139"/>
                <a:gd name="T3" fmla="*/ 12 h 253"/>
                <a:gd name="T4" fmla="*/ 17 w 139"/>
                <a:gd name="T5" fmla="*/ 2 h 253"/>
                <a:gd name="T6" fmla="*/ 32 w 139"/>
                <a:gd name="T7" fmla="*/ 4 h 253"/>
                <a:gd name="T8" fmla="*/ 37 w 139"/>
                <a:gd name="T9" fmla="*/ 14 h 253"/>
                <a:gd name="T10" fmla="*/ 38 w 139"/>
                <a:gd name="T11" fmla="*/ 31 h 253"/>
                <a:gd name="T12" fmla="*/ 41 w 139"/>
                <a:gd name="T13" fmla="*/ 57 h 253"/>
                <a:gd name="T14" fmla="*/ 51 w 139"/>
                <a:gd name="T15" fmla="*/ 89 h 253"/>
                <a:gd name="T16" fmla="*/ 62 w 139"/>
                <a:gd name="T17" fmla="*/ 115 h 253"/>
                <a:gd name="T18" fmla="*/ 81 w 139"/>
                <a:gd name="T19" fmla="*/ 141 h 253"/>
                <a:gd name="T20" fmla="*/ 105 w 139"/>
                <a:gd name="T21" fmla="*/ 163 h 253"/>
                <a:gd name="T22" fmla="*/ 121 w 139"/>
                <a:gd name="T23" fmla="*/ 176 h 253"/>
                <a:gd name="T24" fmla="*/ 124 w 139"/>
                <a:gd name="T25" fmla="*/ 187 h 253"/>
                <a:gd name="T26" fmla="*/ 120 w 139"/>
                <a:gd name="T27" fmla="*/ 196 h 253"/>
                <a:gd name="T28" fmla="*/ 111 w 139"/>
                <a:gd name="T29" fmla="*/ 201 h 253"/>
                <a:gd name="T30" fmla="*/ 97 w 139"/>
                <a:gd name="T31" fmla="*/ 201 h 253"/>
                <a:gd name="T32" fmla="*/ 83 w 139"/>
                <a:gd name="T33" fmla="*/ 194 h 253"/>
                <a:gd name="T34" fmla="*/ 67 w 139"/>
                <a:gd name="T35" fmla="*/ 179 h 253"/>
                <a:gd name="T36" fmla="*/ 51 w 139"/>
                <a:gd name="T37" fmla="*/ 160 h 253"/>
                <a:gd name="T38" fmla="*/ 29 w 139"/>
                <a:gd name="T39" fmla="*/ 129 h 253"/>
                <a:gd name="T40" fmla="*/ 17 w 139"/>
                <a:gd name="T41" fmla="*/ 105 h 253"/>
                <a:gd name="T42" fmla="*/ 6 w 139"/>
                <a:gd name="T43" fmla="*/ 77 h 253"/>
                <a:gd name="T44" fmla="*/ 3 w 139"/>
                <a:gd name="T45" fmla="*/ 57 h 253"/>
                <a:gd name="T46" fmla="*/ 1 w 139"/>
                <a:gd name="T47" fmla="*/ 34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88" name="Freeform 315"/>
            <p:cNvSpPr>
              <a:spLocks/>
            </p:cNvSpPr>
            <p:nvPr/>
          </p:nvSpPr>
          <p:spPr bwMode="auto">
            <a:xfrm rot="-3700471">
              <a:off x="3630" y="1917"/>
              <a:ext cx="111" cy="226"/>
            </a:xfrm>
            <a:custGeom>
              <a:avLst/>
              <a:gdLst>
                <a:gd name="T0" fmla="*/ 1 w 139"/>
                <a:gd name="T1" fmla="*/ 38 h 253"/>
                <a:gd name="T2" fmla="*/ 5 w 139"/>
                <a:gd name="T3" fmla="*/ 13 h 253"/>
                <a:gd name="T4" fmla="*/ 15 w 139"/>
                <a:gd name="T5" fmla="*/ 2 h 253"/>
                <a:gd name="T6" fmla="*/ 29 w 139"/>
                <a:gd name="T7" fmla="*/ 4 h 253"/>
                <a:gd name="T8" fmla="*/ 34 w 139"/>
                <a:gd name="T9" fmla="*/ 16 h 253"/>
                <a:gd name="T10" fmla="*/ 34 w 139"/>
                <a:gd name="T11" fmla="*/ 35 h 253"/>
                <a:gd name="T12" fmla="*/ 37 w 139"/>
                <a:gd name="T13" fmla="*/ 63 h 253"/>
                <a:gd name="T14" fmla="*/ 46 w 139"/>
                <a:gd name="T15" fmla="*/ 99 h 253"/>
                <a:gd name="T16" fmla="*/ 56 w 139"/>
                <a:gd name="T17" fmla="*/ 129 h 253"/>
                <a:gd name="T18" fmla="*/ 73 w 139"/>
                <a:gd name="T19" fmla="*/ 157 h 253"/>
                <a:gd name="T20" fmla="*/ 94 w 139"/>
                <a:gd name="T21" fmla="*/ 182 h 253"/>
                <a:gd name="T22" fmla="*/ 109 w 139"/>
                <a:gd name="T23" fmla="*/ 197 h 253"/>
                <a:gd name="T24" fmla="*/ 111 w 139"/>
                <a:gd name="T25" fmla="*/ 209 h 253"/>
                <a:gd name="T26" fmla="*/ 108 w 139"/>
                <a:gd name="T27" fmla="*/ 220 h 253"/>
                <a:gd name="T28" fmla="*/ 99 w 139"/>
                <a:gd name="T29" fmla="*/ 225 h 253"/>
                <a:gd name="T30" fmla="*/ 87 w 139"/>
                <a:gd name="T31" fmla="*/ 225 h 253"/>
                <a:gd name="T32" fmla="*/ 74 w 139"/>
                <a:gd name="T33" fmla="*/ 217 h 253"/>
                <a:gd name="T34" fmla="*/ 60 w 139"/>
                <a:gd name="T35" fmla="*/ 200 h 253"/>
                <a:gd name="T36" fmla="*/ 46 w 139"/>
                <a:gd name="T37" fmla="*/ 179 h 253"/>
                <a:gd name="T38" fmla="*/ 26 w 139"/>
                <a:gd name="T39" fmla="*/ 144 h 253"/>
                <a:gd name="T40" fmla="*/ 15 w 139"/>
                <a:gd name="T41" fmla="*/ 118 h 253"/>
                <a:gd name="T42" fmla="*/ 6 w 139"/>
                <a:gd name="T43" fmla="*/ 86 h 253"/>
                <a:gd name="T44" fmla="*/ 2 w 139"/>
                <a:gd name="T45" fmla="*/ 63 h 253"/>
                <a:gd name="T46" fmla="*/ 1 w 139"/>
                <a:gd name="T47" fmla="*/ 3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89" name="Freeform 316"/>
            <p:cNvSpPr>
              <a:spLocks/>
            </p:cNvSpPr>
            <p:nvPr/>
          </p:nvSpPr>
          <p:spPr bwMode="auto">
            <a:xfrm rot="-3102642">
              <a:off x="4457" y="1917"/>
              <a:ext cx="111" cy="227"/>
            </a:xfrm>
            <a:custGeom>
              <a:avLst/>
              <a:gdLst>
                <a:gd name="T0" fmla="*/ 1 w 139"/>
                <a:gd name="T1" fmla="*/ 38 h 253"/>
                <a:gd name="T2" fmla="*/ 5 w 139"/>
                <a:gd name="T3" fmla="*/ 13 h 253"/>
                <a:gd name="T4" fmla="*/ 15 w 139"/>
                <a:gd name="T5" fmla="*/ 2 h 253"/>
                <a:gd name="T6" fmla="*/ 29 w 139"/>
                <a:gd name="T7" fmla="*/ 4 h 253"/>
                <a:gd name="T8" fmla="*/ 34 w 139"/>
                <a:gd name="T9" fmla="*/ 16 h 253"/>
                <a:gd name="T10" fmla="*/ 34 w 139"/>
                <a:gd name="T11" fmla="*/ 35 h 253"/>
                <a:gd name="T12" fmla="*/ 37 w 139"/>
                <a:gd name="T13" fmla="*/ 64 h 253"/>
                <a:gd name="T14" fmla="*/ 46 w 139"/>
                <a:gd name="T15" fmla="*/ 100 h 253"/>
                <a:gd name="T16" fmla="*/ 56 w 139"/>
                <a:gd name="T17" fmla="*/ 129 h 253"/>
                <a:gd name="T18" fmla="*/ 73 w 139"/>
                <a:gd name="T19" fmla="*/ 158 h 253"/>
                <a:gd name="T20" fmla="*/ 94 w 139"/>
                <a:gd name="T21" fmla="*/ 183 h 253"/>
                <a:gd name="T22" fmla="*/ 109 w 139"/>
                <a:gd name="T23" fmla="*/ 198 h 253"/>
                <a:gd name="T24" fmla="*/ 111 w 139"/>
                <a:gd name="T25" fmla="*/ 210 h 253"/>
                <a:gd name="T26" fmla="*/ 108 w 139"/>
                <a:gd name="T27" fmla="*/ 221 h 253"/>
                <a:gd name="T28" fmla="*/ 99 w 139"/>
                <a:gd name="T29" fmla="*/ 226 h 253"/>
                <a:gd name="T30" fmla="*/ 87 w 139"/>
                <a:gd name="T31" fmla="*/ 226 h 253"/>
                <a:gd name="T32" fmla="*/ 74 w 139"/>
                <a:gd name="T33" fmla="*/ 218 h 253"/>
                <a:gd name="T34" fmla="*/ 60 w 139"/>
                <a:gd name="T35" fmla="*/ 201 h 253"/>
                <a:gd name="T36" fmla="*/ 46 w 139"/>
                <a:gd name="T37" fmla="*/ 179 h 253"/>
                <a:gd name="T38" fmla="*/ 26 w 139"/>
                <a:gd name="T39" fmla="*/ 144 h 253"/>
                <a:gd name="T40" fmla="*/ 15 w 139"/>
                <a:gd name="T41" fmla="*/ 118 h 253"/>
                <a:gd name="T42" fmla="*/ 6 w 139"/>
                <a:gd name="T43" fmla="*/ 86 h 253"/>
                <a:gd name="T44" fmla="*/ 2 w 139"/>
                <a:gd name="T45" fmla="*/ 64 h 253"/>
                <a:gd name="T46" fmla="*/ 1 w 139"/>
                <a:gd name="T47" fmla="*/ 3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90" name="Freeform 317"/>
            <p:cNvSpPr>
              <a:spLocks/>
            </p:cNvSpPr>
            <p:nvPr/>
          </p:nvSpPr>
          <p:spPr bwMode="auto">
            <a:xfrm rot="-2602881">
              <a:off x="4629" y="1945"/>
              <a:ext cx="125" cy="202"/>
            </a:xfrm>
            <a:custGeom>
              <a:avLst/>
              <a:gdLst>
                <a:gd name="T0" fmla="*/ 1 w 139"/>
                <a:gd name="T1" fmla="*/ 34 h 253"/>
                <a:gd name="T2" fmla="*/ 5 w 139"/>
                <a:gd name="T3" fmla="*/ 12 h 253"/>
                <a:gd name="T4" fmla="*/ 17 w 139"/>
                <a:gd name="T5" fmla="*/ 2 h 253"/>
                <a:gd name="T6" fmla="*/ 32 w 139"/>
                <a:gd name="T7" fmla="*/ 4 h 253"/>
                <a:gd name="T8" fmla="*/ 38 w 139"/>
                <a:gd name="T9" fmla="*/ 14 h 253"/>
                <a:gd name="T10" fmla="*/ 39 w 139"/>
                <a:gd name="T11" fmla="*/ 31 h 253"/>
                <a:gd name="T12" fmla="*/ 41 w 139"/>
                <a:gd name="T13" fmla="*/ 57 h 253"/>
                <a:gd name="T14" fmla="*/ 51 w 139"/>
                <a:gd name="T15" fmla="*/ 89 h 253"/>
                <a:gd name="T16" fmla="*/ 63 w 139"/>
                <a:gd name="T17" fmla="*/ 115 h 253"/>
                <a:gd name="T18" fmla="*/ 82 w 139"/>
                <a:gd name="T19" fmla="*/ 141 h 253"/>
                <a:gd name="T20" fmla="*/ 106 w 139"/>
                <a:gd name="T21" fmla="*/ 163 h 253"/>
                <a:gd name="T22" fmla="*/ 122 w 139"/>
                <a:gd name="T23" fmla="*/ 176 h 253"/>
                <a:gd name="T24" fmla="*/ 125 w 139"/>
                <a:gd name="T25" fmla="*/ 187 h 253"/>
                <a:gd name="T26" fmla="*/ 121 w 139"/>
                <a:gd name="T27" fmla="*/ 196 h 253"/>
                <a:gd name="T28" fmla="*/ 112 w 139"/>
                <a:gd name="T29" fmla="*/ 201 h 253"/>
                <a:gd name="T30" fmla="*/ 98 w 139"/>
                <a:gd name="T31" fmla="*/ 201 h 253"/>
                <a:gd name="T32" fmla="*/ 84 w 139"/>
                <a:gd name="T33" fmla="*/ 194 h 253"/>
                <a:gd name="T34" fmla="*/ 67 w 139"/>
                <a:gd name="T35" fmla="*/ 179 h 253"/>
                <a:gd name="T36" fmla="*/ 51 w 139"/>
                <a:gd name="T37" fmla="*/ 160 h 253"/>
                <a:gd name="T38" fmla="*/ 30 w 139"/>
                <a:gd name="T39" fmla="*/ 129 h 253"/>
                <a:gd name="T40" fmla="*/ 17 w 139"/>
                <a:gd name="T41" fmla="*/ 105 h 253"/>
                <a:gd name="T42" fmla="*/ 6 w 139"/>
                <a:gd name="T43" fmla="*/ 77 h 253"/>
                <a:gd name="T44" fmla="*/ 3 w 139"/>
                <a:gd name="T45" fmla="*/ 57 h 253"/>
                <a:gd name="T46" fmla="*/ 1 w 139"/>
                <a:gd name="T47" fmla="*/ 34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91" name="Freeform 318"/>
            <p:cNvSpPr>
              <a:spLocks/>
            </p:cNvSpPr>
            <p:nvPr/>
          </p:nvSpPr>
          <p:spPr bwMode="auto">
            <a:xfrm rot="-142229">
              <a:off x="4678" y="1963"/>
              <a:ext cx="125" cy="202"/>
            </a:xfrm>
            <a:custGeom>
              <a:avLst/>
              <a:gdLst>
                <a:gd name="T0" fmla="*/ 1 w 139"/>
                <a:gd name="T1" fmla="*/ 34 h 253"/>
                <a:gd name="T2" fmla="*/ 5 w 139"/>
                <a:gd name="T3" fmla="*/ 12 h 253"/>
                <a:gd name="T4" fmla="*/ 17 w 139"/>
                <a:gd name="T5" fmla="*/ 2 h 253"/>
                <a:gd name="T6" fmla="*/ 32 w 139"/>
                <a:gd name="T7" fmla="*/ 4 h 253"/>
                <a:gd name="T8" fmla="*/ 38 w 139"/>
                <a:gd name="T9" fmla="*/ 14 h 253"/>
                <a:gd name="T10" fmla="*/ 39 w 139"/>
                <a:gd name="T11" fmla="*/ 31 h 253"/>
                <a:gd name="T12" fmla="*/ 41 w 139"/>
                <a:gd name="T13" fmla="*/ 57 h 253"/>
                <a:gd name="T14" fmla="*/ 51 w 139"/>
                <a:gd name="T15" fmla="*/ 89 h 253"/>
                <a:gd name="T16" fmla="*/ 63 w 139"/>
                <a:gd name="T17" fmla="*/ 115 h 253"/>
                <a:gd name="T18" fmla="*/ 82 w 139"/>
                <a:gd name="T19" fmla="*/ 141 h 253"/>
                <a:gd name="T20" fmla="*/ 106 w 139"/>
                <a:gd name="T21" fmla="*/ 163 h 253"/>
                <a:gd name="T22" fmla="*/ 122 w 139"/>
                <a:gd name="T23" fmla="*/ 176 h 253"/>
                <a:gd name="T24" fmla="*/ 125 w 139"/>
                <a:gd name="T25" fmla="*/ 187 h 253"/>
                <a:gd name="T26" fmla="*/ 121 w 139"/>
                <a:gd name="T27" fmla="*/ 196 h 253"/>
                <a:gd name="T28" fmla="*/ 112 w 139"/>
                <a:gd name="T29" fmla="*/ 201 h 253"/>
                <a:gd name="T30" fmla="*/ 98 w 139"/>
                <a:gd name="T31" fmla="*/ 201 h 253"/>
                <a:gd name="T32" fmla="*/ 84 w 139"/>
                <a:gd name="T33" fmla="*/ 194 h 253"/>
                <a:gd name="T34" fmla="*/ 67 w 139"/>
                <a:gd name="T35" fmla="*/ 179 h 253"/>
                <a:gd name="T36" fmla="*/ 51 w 139"/>
                <a:gd name="T37" fmla="*/ 160 h 253"/>
                <a:gd name="T38" fmla="*/ 30 w 139"/>
                <a:gd name="T39" fmla="*/ 129 h 253"/>
                <a:gd name="T40" fmla="*/ 17 w 139"/>
                <a:gd name="T41" fmla="*/ 105 h 253"/>
                <a:gd name="T42" fmla="*/ 6 w 139"/>
                <a:gd name="T43" fmla="*/ 77 h 253"/>
                <a:gd name="T44" fmla="*/ 3 w 139"/>
                <a:gd name="T45" fmla="*/ 57 h 253"/>
                <a:gd name="T46" fmla="*/ 1 w 139"/>
                <a:gd name="T47" fmla="*/ 34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92" name="Freeform 319"/>
            <p:cNvSpPr>
              <a:spLocks/>
            </p:cNvSpPr>
            <p:nvPr/>
          </p:nvSpPr>
          <p:spPr bwMode="auto">
            <a:xfrm rot="-2642468">
              <a:off x="4968" y="2125"/>
              <a:ext cx="124" cy="202"/>
            </a:xfrm>
            <a:custGeom>
              <a:avLst/>
              <a:gdLst>
                <a:gd name="T0" fmla="*/ 1 w 139"/>
                <a:gd name="T1" fmla="*/ 34 h 253"/>
                <a:gd name="T2" fmla="*/ 5 w 139"/>
                <a:gd name="T3" fmla="*/ 12 h 253"/>
                <a:gd name="T4" fmla="*/ 17 w 139"/>
                <a:gd name="T5" fmla="*/ 2 h 253"/>
                <a:gd name="T6" fmla="*/ 32 w 139"/>
                <a:gd name="T7" fmla="*/ 4 h 253"/>
                <a:gd name="T8" fmla="*/ 37 w 139"/>
                <a:gd name="T9" fmla="*/ 14 h 253"/>
                <a:gd name="T10" fmla="*/ 38 w 139"/>
                <a:gd name="T11" fmla="*/ 31 h 253"/>
                <a:gd name="T12" fmla="*/ 41 w 139"/>
                <a:gd name="T13" fmla="*/ 57 h 253"/>
                <a:gd name="T14" fmla="*/ 51 w 139"/>
                <a:gd name="T15" fmla="*/ 89 h 253"/>
                <a:gd name="T16" fmla="*/ 62 w 139"/>
                <a:gd name="T17" fmla="*/ 115 h 253"/>
                <a:gd name="T18" fmla="*/ 81 w 139"/>
                <a:gd name="T19" fmla="*/ 141 h 253"/>
                <a:gd name="T20" fmla="*/ 105 w 139"/>
                <a:gd name="T21" fmla="*/ 163 h 253"/>
                <a:gd name="T22" fmla="*/ 121 w 139"/>
                <a:gd name="T23" fmla="*/ 176 h 253"/>
                <a:gd name="T24" fmla="*/ 124 w 139"/>
                <a:gd name="T25" fmla="*/ 187 h 253"/>
                <a:gd name="T26" fmla="*/ 120 w 139"/>
                <a:gd name="T27" fmla="*/ 196 h 253"/>
                <a:gd name="T28" fmla="*/ 111 w 139"/>
                <a:gd name="T29" fmla="*/ 201 h 253"/>
                <a:gd name="T30" fmla="*/ 97 w 139"/>
                <a:gd name="T31" fmla="*/ 201 h 253"/>
                <a:gd name="T32" fmla="*/ 83 w 139"/>
                <a:gd name="T33" fmla="*/ 194 h 253"/>
                <a:gd name="T34" fmla="*/ 67 w 139"/>
                <a:gd name="T35" fmla="*/ 179 h 253"/>
                <a:gd name="T36" fmla="*/ 51 w 139"/>
                <a:gd name="T37" fmla="*/ 160 h 253"/>
                <a:gd name="T38" fmla="*/ 29 w 139"/>
                <a:gd name="T39" fmla="*/ 129 h 253"/>
                <a:gd name="T40" fmla="*/ 17 w 139"/>
                <a:gd name="T41" fmla="*/ 105 h 253"/>
                <a:gd name="T42" fmla="*/ 6 w 139"/>
                <a:gd name="T43" fmla="*/ 77 h 253"/>
                <a:gd name="T44" fmla="*/ 3 w 139"/>
                <a:gd name="T45" fmla="*/ 57 h 253"/>
                <a:gd name="T46" fmla="*/ 1 w 139"/>
                <a:gd name="T47" fmla="*/ 34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93" name="Freeform 320"/>
            <p:cNvSpPr>
              <a:spLocks/>
            </p:cNvSpPr>
            <p:nvPr/>
          </p:nvSpPr>
          <p:spPr bwMode="auto">
            <a:xfrm rot="-2195493">
              <a:off x="5139" y="2229"/>
              <a:ext cx="124" cy="202"/>
            </a:xfrm>
            <a:custGeom>
              <a:avLst/>
              <a:gdLst>
                <a:gd name="T0" fmla="*/ 1 w 139"/>
                <a:gd name="T1" fmla="*/ 34 h 253"/>
                <a:gd name="T2" fmla="*/ 5 w 139"/>
                <a:gd name="T3" fmla="*/ 12 h 253"/>
                <a:gd name="T4" fmla="*/ 17 w 139"/>
                <a:gd name="T5" fmla="*/ 2 h 253"/>
                <a:gd name="T6" fmla="*/ 32 w 139"/>
                <a:gd name="T7" fmla="*/ 4 h 253"/>
                <a:gd name="T8" fmla="*/ 37 w 139"/>
                <a:gd name="T9" fmla="*/ 14 h 253"/>
                <a:gd name="T10" fmla="*/ 38 w 139"/>
                <a:gd name="T11" fmla="*/ 31 h 253"/>
                <a:gd name="T12" fmla="*/ 41 w 139"/>
                <a:gd name="T13" fmla="*/ 57 h 253"/>
                <a:gd name="T14" fmla="*/ 51 w 139"/>
                <a:gd name="T15" fmla="*/ 89 h 253"/>
                <a:gd name="T16" fmla="*/ 62 w 139"/>
                <a:gd name="T17" fmla="*/ 115 h 253"/>
                <a:gd name="T18" fmla="*/ 81 w 139"/>
                <a:gd name="T19" fmla="*/ 141 h 253"/>
                <a:gd name="T20" fmla="*/ 105 w 139"/>
                <a:gd name="T21" fmla="*/ 163 h 253"/>
                <a:gd name="T22" fmla="*/ 121 w 139"/>
                <a:gd name="T23" fmla="*/ 176 h 253"/>
                <a:gd name="T24" fmla="*/ 124 w 139"/>
                <a:gd name="T25" fmla="*/ 187 h 253"/>
                <a:gd name="T26" fmla="*/ 120 w 139"/>
                <a:gd name="T27" fmla="*/ 196 h 253"/>
                <a:gd name="T28" fmla="*/ 111 w 139"/>
                <a:gd name="T29" fmla="*/ 201 h 253"/>
                <a:gd name="T30" fmla="*/ 97 w 139"/>
                <a:gd name="T31" fmla="*/ 201 h 253"/>
                <a:gd name="T32" fmla="*/ 83 w 139"/>
                <a:gd name="T33" fmla="*/ 194 h 253"/>
                <a:gd name="T34" fmla="*/ 67 w 139"/>
                <a:gd name="T35" fmla="*/ 179 h 253"/>
                <a:gd name="T36" fmla="*/ 51 w 139"/>
                <a:gd name="T37" fmla="*/ 160 h 253"/>
                <a:gd name="T38" fmla="*/ 29 w 139"/>
                <a:gd name="T39" fmla="*/ 129 h 253"/>
                <a:gd name="T40" fmla="*/ 17 w 139"/>
                <a:gd name="T41" fmla="*/ 105 h 253"/>
                <a:gd name="T42" fmla="*/ 6 w 139"/>
                <a:gd name="T43" fmla="*/ 77 h 253"/>
                <a:gd name="T44" fmla="*/ 3 w 139"/>
                <a:gd name="T45" fmla="*/ 57 h 253"/>
                <a:gd name="T46" fmla="*/ 1 w 139"/>
                <a:gd name="T47" fmla="*/ 34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94" name="Freeform 321"/>
            <p:cNvSpPr>
              <a:spLocks/>
            </p:cNvSpPr>
            <p:nvPr/>
          </p:nvSpPr>
          <p:spPr bwMode="auto">
            <a:xfrm rot="-2195493">
              <a:off x="5292" y="2343"/>
              <a:ext cx="124" cy="202"/>
            </a:xfrm>
            <a:custGeom>
              <a:avLst/>
              <a:gdLst>
                <a:gd name="T0" fmla="*/ 1 w 139"/>
                <a:gd name="T1" fmla="*/ 34 h 253"/>
                <a:gd name="T2" fmla="*/ 5 w 139"/>
                <a:gd name="T3" fmla="*/ 12 h 253"/>
                <a:gd name="T4" fmla="*/ 17 w 139"/>
                <a:gd name="T5" fmla="*/ 2 h 253"/>
                <a:gd name="T6" fmla="*/ 32 w 139"/>
                <a:gd name="T7" fmla="*/ 4 h 253"/>
                <a:gd name="T8" fmla="*/ 37 w 139"/>
                <a:gd name="T9" fmla="*/ 14 h 253"/>
                <a:gd name="T10" fmla="*/ 38 w 139"/>
                <a:gd name="T11" fmla="*/ 31 h 253"/>
                <a:gd name="T12" fmla="*/ 41 w 139"/>
                <a:gd name="T13" fmla="*/ 57 h 253"/>
                <a:gd name="T14" fmla="*/ 51 w 139"/>
                <a:gd name="T15" fmla="*/ 89 h 253"/>
                <a:gd name="T16" fmla="*/ 62 w 139"/>
                <a:gd name="T17" fmla="*/ 115 h 253"/>
                <a:gd name="T18" fmla="*/ 81 w 139"/>
                <a:gd name="T19" fmla="*/ 141 h 253"/>
                <a:gd name="T20" fmla="*/ 105 w 139"/>
                <a:gd name="T21" fmla="*/ 163 h 253"/>
                <a:gd name="T22" fmla="*/ 121 w 139"/>
                <a:gd name="T23" fmla="*/ 176 h 253"/>
                <a:gd name="T24" fmla="*/ 124 w 139"/>
                <a:gd name="T25" fmla="*/ 187 h 253"/>
                <a:gd name="T26" fmla="*/ 120 w 139"/>
                <a:gd name="T27" fmla="*/ 196 h 253"/>
                <a:gd name="T28" fmla="*/ 111 w 139"/>
                <a:gd name="T29" fmla="*/ 201 h 253"/>
                <a:gd name="T30" fmla="*/ 97 w 139"/>
                <a:gd name="T31" fmla="*/ 201 h 253"/>
                <a:gd name="T32" fmla="*/ 83 w 139"/>
                <a:gd name="T33" fmla="*/ 194 h 253"/>
                <a:gd name="T34" fmla="*/ 67 w 139"/>
                <a:gd name="T35" fmla="*/ 179 h 253"/>
                <a:gd name="T36" fmla="*/ 51 w 139"/>
                <a:gd name="T37" fmla="*/ 160 h 253"/>
                <a:gd name="T38" fmla="*/ 29 w 139"/>
                <a:gd name="T39" fmla="*/ 129 h 253"/>
                <a:gd name="T40" fmla="*/ 17 w 139"/>
                <a:gd name="T41" fmla="*/ 105 h 253"/>
                <a:gd name="T42" fmla="*/ 6 w 139"/>
                <a:gd name="T43" fmla="*/ 77 h 253"/>
                <a:gd name="T44" fmla="*/ 3 w 139"/>
                <a:gd name="T45" fmla="*/ 57 h 253"/>
                <a:gd name="T46" fmla="*/ 1 w 139"/>
                <a:gd name="T47" fmla="*/ 34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195" name="Freeform 322"/>
            <p:cNvSpPr>
              <a:spLocks/>
            </p:cNvSpPr>
            <p:nvPr/>
          </p:nvSpPr>
          <p:spPr bwMode="auto">
            <a:xfrm rot="-3381833">
              <a:off x="4844" y="2037"/>
              <a:ext cx="111" cy="227"/>
            </a:xfrm>
            <a:custGeom>
              <a:avLst/>
              <a:gdLst>
                <a:gd name="T0" fmla="*/ 1 w 139"/>
                <a:gd name="T1" fmla="*/ 38 h 253"/>
                <a:gd name="T2" fmla="*/ 5 w 139"/>
                <a:gd name="T3" fmla="*/ 13 h 253"/>
                <a:gd name="T4" fmla="*/ 15 w 139"/>
                <a:gd name="T5" fmla="*/ 2 h 253"/>
                <a:gd name="T6" fmla="*/ 29 w 139"/>
                <a:gd name="T7" fmla="*/ 4 h 253"/>
                <a:gd name="T8" fmla="*/ 34 w 139"/>
                <a:gd name="T9" fmla="*/ 16 h 253"/>
                <a:gd name="T10" fmla="*/ 34 w 139"/>
                <a:gd name="T11" fmla="*/ 35 h 253"/>
                <a:gd name="T12" fmla="*/ 37 w 139"/>
                <a:gd name="T13" fmla="*/ 64 h 253"/>
                <a:gd name="T14" fmla="*/ 46 w 139"/>
                <a:gd name="T15" fmla="*/ 100 h 253"/>
                <a:gd name="T16" fmla="*/ 56 w 139"/>
                <a:gd name="T17" fmla="*/ 129 h 253"/>
                <a:gd name="T18" fmla="*/ 73 w 139"/>
                <a:gd name="T19" fmla="*/ 158 h 253"/>
                <a:gd name="T20" fmla="*/ 94 w 139"/>
                <a:gd name="T21" fmla="*/ 183 h 253"/>
                <a:gd name="T22" fmla="*/ 109 w 139"/>
                <a:gd name="T23" fmla="*/ 198 h 253"/>
                <a:gd name="T24" fmla="*/ 111 w 139"/>
                <a:gd name="T25" fmla="*/ 210 h 253"/>
                <a:gd name="T26" fmla="*/ 108 w 139"/>
                <a:gd name="T27" fmla="*/ 221 h 253"/>
                <a:gd name="T28" fmla="*/ 99 w 139"/>
                <a:gd name="T29" fmla="*/ 226 h 253"/>
                <a:gd name="T30" fmla="*/ 87 w 139"/>
                <a:gd name="T31" fmla="*/ 226 h 253"/>
                <a:gd name="T32" fmla="*/ 74 w 139"/>
                <a:gd name="T33" fmla="*/ 218 h 253"/>
                <a:gd name="T34" fmla="*/ 60 w 139"/>
                <a:gd name="T35" fmla="*/ 201 h 253"/>
                <a:gd name="T36" fmla="*/ 46 w 139"/>
                <a:gd name="T37" fmla="*/ 179 h 253"/>
                <a:gd name="T38" fmla="*/ 26 w 139"/>
                <a:gd name="T39" fmla="*/ 144 h 253"/>
                <a:gd name="T40" fmla="*/ 15 w 139"/>
                <a:gd name="T41" fmla="*/ 118 h 253"/>
                <a:gd name="T42" fmla="*/ 6 w 139"/>
                <a:gd name="T43" fmla="*/ 86 h 253"/>
                <a:gd name="T44" fmla="*/ 2 w 139"/>
                <a:gd name="T45" fmla="*/ 64 h 253"/>
                <a:gd name="T46" fmla="*/ 1 w 139"/>
                <a:gd name="T47" fmla="*/ 3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53"/>
                <a:gd name="T74" fmla="*/ 139 w 139"/>
                <a:gd name="T75" fmla="*/ 253 h 25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>
              <a:solidFill>
                <a:srgbClr val="FF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217196" name="Group 323"/>
            <p:cNvGrpSpPr>
              <a:grpSpLocks/>
            </p:cNvGrpSpPr>
            <p:nvPr/>
          </p:nvGrpSpPr>
          <p:grpSpPr bwMode="auto">
            <a:xfrm rot="-5718171">
              <a:off x="3893" y="291"/>
              <a:ext cx="1049" cy="2920"/>
              <a:chOff x="4251" y="610"/>
              <a:chExt cx="1313" cy="3257"/>
            </a:xfrm>
          </p:grpSpPr>
          <p:sp>
            <p:nvSpPr>
              <p:cNvPr id="217321" name="Freeform 324"/>
              <p:cNvSpPr>
                <a:spLocks/>
              </p:cNvSpPr>
              <p:nvPr/>
            </p:nvSpPr>
            <p:spPr bwMode="auto">
              <a:xfrm>
                <a:off x="5297" y="610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2" name="Freeform 325"/>
              <p:cNvSpPr>
                <a:spLocks/>
              </p:cNvSpPr>
              <p:nvPr/>
            </p:nvSpPr>
            <p:spPr bwMode="auto">
              <a:xfrm rot="1202233">
                <a:off x="5360" y="734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3" name="Freeform 326"/>
              <p:cNvSpPr>
                <a:spLocks/>
              </p:cNvSpPr>
              <p:nvPr/>
            </p:nvSpPr>
            <p:spPr bwMode="auto">
              <a:xfrm rot="-406662">
                <a:off x="5468" y="865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4" name="Freeform 327"/>
              <p:cNvSpPr>
                <a:spLocks/>
              </p:cNvSpPr>
              <p:nvPr/>
            </p:nvSpPr>
            <p:spPr bwMode="auto">
              <a:xfrm>
                <a:off x="5416" y="967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5" name="Freeform 328"/>
              <p:cNvSpPr>
                <a:spLocks/>
              </p:cNvSpPr>
              <p:nvPr/>
            </p:nvSpPr>
            <p:spPr bwMode="auto">
              <a:xfrm rot="1132576">
                <a:off x="5487" y="1179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6" name="Freeform 329"/>
              <p:cNvSpPr>
                <a:spLocks/>
              </p:cNvSpPr>
              <p:nvPr/>
            </p:nvSpPr>
            <p:spPr bwMode="auto">
              <a:xfrm rot="15643">
                <a:off x="5414" y="1205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7" name="Freeform 330"/>
              <p:cNvSpPr>
                <a:spLocks/>
              </p:cNvSpPr>
              <p:nvPr/>
            </p:nvSpPr>
            <p:spPr bwMode="auto">
              <a:xfrm rot="1291211">
                <a:off x="5493" y="1395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8" name="Freeform 331"/>
              <p:cNvSpPr>
                <a:spLocks/>
              </p:cNvSpPr>
              <p:nvPr/>
            </p:nvSpPr>
            <p:spPr bwMode="auto">
              <a:xfrm rot="800357">
                <a:off x="5501" y="1624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9" name="Freeform 332"/>
              <p:cNvSpPr>
                <a:spLocks/>
              </p:cNvSpPr>
              <p:nvPr/>
            </p:nvSpPr>
            <p:spPr bwMode="auto">
              <a:xfrm rot="6328">
                <a:off x="5429" y="1610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0" name="Freeform 333"/>
              <p:cNvSpPr>
                <a:spLocks/>
              </p:cNvSpPr>
              <p:nvPr/>
            </p:nvSpPr>
            <p:spPr bwMode="auto">
              <a:xfrm rot="1093109">
                <a:off x="5481" y="1804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1" name="Freeform 334"/>
              <p:cNvSpPr>
                <a:spLocks/>
              </p:cNvSpPr>
              <p:nvPr/>
            </p:nvSpPr>
            <p:spPr bwMode="auto">
              <a:xfrm rot="1093109">
                <a:off x="5405" y="1936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2" name="Freeform 335"/>
              <p:cNvSpPr>
                <a:spLocks/>
              </p:cNvSpPr>
              <p:nvPr/>
            </p:nvSpPr>
            <p:spPr bwMode="auto">
              <a:xfrm rot="1093109">
                <a:off x="5444" y="2077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3" name="Freeform 336"/>
              <p:cNvSpPr>
                <a:spLocks/>
              </p:cNvSpPr>
              <p:nvPr/>
            </p:nvSpPr>
            <p:spPr bwMode="auto">
              <a:xfrm rot="111185">
                <a:off x="5346" y="2118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4" name="Freeform 337"/>
              <p:cNvSpPr>
                <a:spLocks/>
              </p:cNvSpPr>
              <p:nvPr/>
            </p:nvSpPr>
            <p:spPr bwMode="auto">
              <a:xfrm rot="1386754">
                <a:off x="5372" y="2329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5" name="Freeform 338"/>
              <p:cNvSpPr>
                <a:spLocks/>
              </p:cNvSpPr>
              <p:nvPr/>
            </p:nvSpPr>
            <p:spPr bwMode="auto">
              <a:xfrm rot="3080226">
                <a:off x="5334" y="2496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6" name="Freeform 339"/>
              <p:cNvSpPr>
                <a:spLocks/>
              </p:cNvSpPr>
              <p:nvPr/>
            </p:nvSpPr>
            <p:spPr bwMode="auto">
              <a:xfrm rot="1564308">
                <a:off x="5301" y="2657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7" name="Freeform 340"/>
              <p:cNvSpPr>
                <a:spLocks/>
              </p:cNvSpPr>
              <p:nvPr/>
            </p:nvSpPr>
            <p:spPr bwMode="auto">
              <a:xfrm rot="3103546">
                <a:off x="5185" y="2836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8" name="Freeform 341"/>
              <p:cNvSpPr>
                <a:spLocks/>
              </p:cNvSpPr>
              <p:nvPr/>
            </p:nvSpPr>
            <p:spPr bwMode="auto">
              <a:xfrm rot="3103546">
                <a:off x="5105" y="3010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39" name="Freeform 342"/>
              <p:cNvSpPr>
                <a:spLocks/>
              </p:cNvSpPr>
              <p:nvPr/>
            </p:nvSpPr>
            <p:spPr bwMode="auto">
              <a:xfrm rot="3103546">
                <a:off x="5008" y="3016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0" name="Freeform 343"/>
              <p:cNvSpPr>
                <a:spLocks/>
              </p:cNvSpPr>
              <p:nvPr/>
            </p:nvSpPr>
            <p:spPr bwMode="auto">
              <a:xfrm rot="3103546">
                <a:off x="4969" y="3162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1" name="Freeform 344"/>
              <p:cNvSpPr>
                <a:spLocks/>
              </p:cNvSpPr>
              <p:nvPr/>
            </p:nvSpPr>
            <p:spPr bwMode="auto">
              <a:xfrm rot="3103546">
                <a:off x="4882" y="3347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2" name="Freeform 345"/>
              <p:cNvSpPr>
                <a:spLocks/>
              </p:cNvSpPr>
              <p:nvPr/>
            </p:nvSpPr>
            <p:spPr bwMode="auto">
              <a:xfrm rot="3103546">
                <a:off x="4828" y="3289"/>
                <a:ext cx="63" cy="170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8 h 170"/>
                  <a:gd name="T10" fmla="*/ 12 w 63"/>
                  <a:gd name="T11" fmla="*/ 106 h 170"/>
                  <a:gd name="T12" fmla="*/ 13 w 63"/>
                  <a:gd name="T13" fmla="*/ 133 h 170"/>
                  <a:gd name="T14" fmla="*/ 19 w 63"/>
                  <a:gd name="T15" fmla="*/ 143 h 170"/>
                  <a:gd name="T16" fmla="*/ 37 w 63"/>
                  <a:gd name="T17" fmla="*/ 157 h 170"/>
                  <a:gd name="T18" fmla="*/ 61 w 63"/>
                  <a:gd name="T19" fmla="*/ 169 h 170"/>
                  <a:gd name="T20" fmla="*/ 46 w 63"/>
                  <a:gd name="T21" fmla="*/ 151 h 170"/>
                  <a:gd name="T22" fmla="*/ 43 w 63"/>
                  <a:gd name="T23" fmla="*/ 133 h 170"/>
                  <a:gd name="T24" fmla="*/ 46 w 63"/>
                  <a:gd name="T25" fmla="*/ 118 h 170"/>
                  <a:gd name="T26" fmla="*/ 51 w 63"/>
                  <a:gd name="T27" fmla="*/ 103 h 170"/>
                  <a:gd name="T28" fmla="*/ 58 w 63"/>
                  <a:gd name="T29" fmla="*/ 82 h 170"/>
                  <a:gd name="T30" fmla="*/ 63 w 63"/>
                  <a:gd name="T31" fmla="*/ 58 h 170"/>
                  <a:gd name="T32" fmla="*/ 58 w 63"/>
                  <a:gd name="T33" fmla="*/ 38 h 170"/>
                  <a:gd name="T34" fmla="*/ 42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3" name="Freeform 346"/>
              <p:cNvSpPr>
                <a:spLocks/>
              </p:cNvSpPr>
              <p:nvPr/>
            </p:nvSpPr>
            <p:spPr bwMode="auto">
              <a:xfrm rot="2005487">
                <a:off x="4738" y="3482"/>
                <a:ext cx="64" cy="169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7 h 170"/>
                  <a:gd name="T10" fmla="*/ 12 w 63"/>
                  <a:gd name="T11" fmla="*/ 105 h 170"/>
                  <a:gd name="T12" fmla="*/ 13 w 63"/>
                  <a:gd name="T13" fmla="*/ 132 h 170"/>
                  <a:gd name="T14" fmla="*/ 19 w 63"/>
                  <a:gd name="T15" fmla="*/ 142 h 170"/>
                  <a:gd name="T16" fmla="*/ 38 w 63"/>
                  <a:gd name="T17" fmla="*/ 156 h 170"/>
                  <a:gd name="T18" fmla="*/ 62 w 63"/>
                  <a:gd name="T19" fmla="*/ 168 h 170"/>
                  <a:gd name="T20" fmla="*/ 47 w 63"/>
                  <a:gd name="T21" fmla="*/ 150 h 170"/>
                  <a:gd name="T22" fmla="*/ 44 w 63"/>
                  <a:gd name="T23" fmla="*/ 132 h 170"/>
                  <a:gd name="T24" fmla="*/ 47 w 63"/>
                  <a:gd name="T25" fmla="*/ 117 h 170"/>
                  <a:gd name="T26" fmla="*/ 52 w 63"/>
                  <a:gd name="T27" fmla="*/ 102 h 170"/>
                  <a:gd name="T28" fmla="*/ 59 w 63"/>
                  <a:gd name="T29" fmla="*/ 82 h 170"/>
                  <a:gd name="T30" fmla="*/ 64 w 63"/>
                  <a:gd name="T31" fmla="*/ 58 h 170"/>
                  <a:gd name="T32" fmla="*/ 59 w 63"/>
                  <a:gd name="T33" fmla="*/ 38 h 170"/>
                  <a:gd name="T34" fmla="*/ 43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4" name="Freeform 347"/>
              <p:cNvSpPr>
                <a:spLocks/>
              </p:cNvSpPr>
              <p:nvPr/>
            </p:nvSpPr>
            <p:spPr bwMode="auto">
              <a:xfrm rot="4122122">
                <a:off x="4598" y="3515"/>
                <a:ext cx="64" cy="169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7 h 170"/>
                  <a:gd name="T10" fmla="*/ 12 w 63"/>
                  <a:gd name="T11" fmla="*/ 105 h 170"/>
                  <a:gd name="T12" fmla="*/ 13 w 63"/>
                  <a:gd name="T13" fmla="*/ 132 h 170"/>
                  <a:gd name="T14" fmla="*/ 19 w 63"/>
                  <a:gd name="T15" fmla="*/ 142 h 170"/>
                  <a:gd name="T16" fmla="*/ 38 w 63"/>
                  <a:gd name="T17" fmla="*/ 156 h 170"/>
                  <a:gd name="T18" fmla="*/ 62 w 63"/>
                  <a:gd name="T19" fmla="*/ 168 h 170"/>
                  <a:gd name="T20" fmla="*/ 47 w 63"/>
                  <a:gd name="T21" fmla="*/ 150 h 170"/>
                  <a:gd name="T22" fmla="*/ 44 w 63"/>
                  <a:gd name="T23" fmla="*/ 132 h 170"/>
                  <a:gd name="T24" fmla="*/ 47 w 63"/>
                  <a:gd name="T25" fmla="*/ 117 h 170"/>
                  <a:gd name="T26" fmla="*/ 52 w 63"/>
                  <a:gd name="T27" fmla="*/ 102 h 170"/>
                  <a:gd name="T28" fmla="*/ 59 w 63"/>
                  <a:gd name="T29" fmla="*/ 82 h 170"/>
                  <a:gd name="T30" fmla="*/ 64 w 63"/>
                  <a:gd name="T31" fmla="*/ 58 h 170"/>
                  <a:gd name="T32" fmla="*/ 59 w 63"/>
                  <a:gd name="T33" fmla="*/ 38 h 170"/>
                  <a:gd name="T34" fmla="*/ 43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5" name="Freeform 348"/>
              <p:cNvSpPr>
                <a:spLocks/>
              </p:cNvSpPr>
              <p:nvPr/>
            </p:nvSpPr>
            <p:spPr bwMode="auto">
              <a:xfrm rot="4831021">
                <a:off x="4563" y="3608"/>
                <a:ext cx="64" cy="169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7 h 170"/>
                  <a:gd name="T10" fmla="*/ 12 w 63"/>
                  <a:gd name="T11" fmla="*/ 105 h 170"/>
                  <a:gd name="T12" fmla="*/ 13 w 63"/>
                  <a:gd name="T13" fmla="*/ 132 h 170"/>
                  <a:gd name="T14" fmla="*/ 19 w 63"/>
                  <a:gd name="T15" fmla="*/ 142 h 170"/>
                  <a:gd name="T16" fmla="*/ 38 w 63"/>
                  <a:gd name="T17" fmla="*/ 156 h 170"/>
                  <a:gd name="T18" fmla="*/ 62 w 63"/>
                  <a:gd name="T19" fmla="*/ 168 h 170"/>
                  <a:gd name="T20" fmla="*/ 47 w 63"/>
                  <a:gd name="T21" fmla="*/ 150 h 170"/>
                  <a:gd name="T22" fmla="*/ 44 w 63"/>
                  <a:gd name="T23" fmla="*/ 132 h 170"/>
                  <a:gd name="T24" fmla="*/ 47 w 63"/>
                  <a:gd name="T25" fmla="*/ 117 h 170"/>
                  <a:gd name="T26" fmla="*/ 52 w 63"/>
                  <a:gd name="T27" fmla="*/ 102 h 170"/>
                  <a:gd name="T28" fmla="*/ 59 w 63"/>
                  <a:gd name="T29" fmla="*/ 82 h 170"/>
                  <a:gd name="T30" fmla="*/ 64 w 63"/>
                  <a:gd name="T31" fmla="*/ 58 h 170"/>
                  <a:gd name="T32" fmla="*/ 59 w 63"/>
                  <a:gd name="T33" fmla="*/ 38 h 170"/>
                  <a:gd name="T34" fmla="*/ 43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6" name="Freeform 349"/>
              <p:cNvSpPr>
                <a:spLocks/>
              </p:cNvSpPr>
              <p:nvPr/>
            </p:nvSpPr>
            <p:spPr bwMode="auto">
              <a:xfrm rot="4340166">
                <a:off x="4381" y="3750"/>
                <a:ext cx="64" cy="169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7 h 170"/>
                  <a:gd name="T10" fmla="*/ 12 w 63"/>
                  <a:gd name="T11" fmla="*/ 105 h 170"/>
                  <a:gd name="T12" fmla="*/ 13 w 63"/>
                  <a:gd name="T13" fmla="*/ 132 h 170"/>
                  <a:gd name="T14" fmla="*/ 19 w 63"/>
                  <a:gd name="T15" fmla="*/ 142 h 170"/>
                  <a:gd name="T16" fmla="*/ 38 w 63"/>
                  <a:gd name="T17" fmla="*/ 156 h 170"/>
                  <a:gd name="T18" fmla="*/ 62 w 63"/>
                  <a:gd name="T19" fmla="*/ 168 h 170"/>
                  <a:gd name="T20" fmla="*/ 47 w 63"/>
                  <a:gd name="T21" fmla="*/ 150 h 170"/>
                  <a:gd name="T22" fmla="*/ 44 w 63"/>
                  <a:gd name="T23" fmla="*/ 132 h 170"/>
                  <a:gd name="T24" fmla="*/ 47 w 63"/>
                  <a:gd name="T25" fmla="*/ 117 h 170"/>
                  <a:gd name="T26" fmla="*/ 52 w 63"/>
                  <a:gd name="T27" fmla="*/ 102 h 170"/>
                  <a:gd name="T28" fmla="*/ 59 w 63"/>
                  <a:gd name="T29" fmla="*/ 82 h 170"/>
                  <a:gd name="T30" fmla="*/ 64 w 63"/>
                  <a:gd name="T31" fmla="*/ 58 h 170"/>
                  <a:gd name="T32" fmla="*/ 59 w 63"/>
                  <a:gd name="T33" fmla="*/ 38 h 170"/>
                  <a:gd name="T34" fmla="*/ 43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47" name="Freeform 350"/>
              <p:cNvSpPr>
                <a:spLocks/>
              </p:cNvSpPr>
              <p:nvPr/>
            </p:nvSpPr>
            <p:spPr bwMode="auto">
              <a:xfrm rot="4340166">
                <a:off x="4304" y="3701"/>
                <a:ext cx="64" cy="169"/>
              </a:xfrm>
              <a:custGeom>
                <a:avLst/>
                <a:gdLst>
                  <a:gd name="T0" fmla="*/ 1 w 63"/>
                  <a:gd name="T1" fmla="*/ 2 h 170"/>
                  <a:gd name="T2" fmla="*/ 18 w 63"/>
                  <a:gd name="T3" fmla="*/ 25 h 170"/>
                  <a:gd name="T4" fmla="*/ 22 w 63"/>
                  <a:gd name="T5" fmla="*/ 44 h 170"/>
                  <a:gd name="T6" fmla="*/ 21 w 63"/>
                  <a:gd name="T7" fmla="*/ 62 h 170"/>
                  <a:gd name="T8" fmla="*/ 15 w 63"/>
                  <a:gd name="T9" fmla="*/ 87 h 170"/>
                  <a:gd name="T10" fmla="*/ 12 w 63"/>
                  <a:gd name="T11" fmla="*/ 105 h 170"/>
                  <a:gd name="T12" fmla="*/ 13 w 63"/>
                  <a:gd name="T13" fmla="*/ 132 h 170"/>
                  <a:gd name="T14" fmla="*/ 19 w 63"/>
                  <a:gd name="T15" fmla="*/ 142 h 170"/>
                  <a:gd name="T16" fmla="*/ 38 w 63"/>
                  <a:gd name="T17" fmla="*/ 156 h 170"/>
                  <a:gd name="T18" fmla="*/ 62 w 63"/>
                  <a:gd name="T19" fmla="*/ 168 h 170"/>
                  <a:gd name="T20" fmla="*/ 47 w 63"/>
                  <a:gd name="T21" fmla="*/ 150 h 170"/>
                  <a:gd name="T22" fmla="*/ 44 w 63"/>
                  <a:gd name="T23" fmla="*/ 132 h 170"/>
                  <a:gd name="T24" fmla="*/ 47 w 63"/>
                  <a:gd name="T25" fmla="*/ 117 h 170"/>
                  <a:gd name="T26" fmla="*/ 52 w 63"/>
                  <a:gd name="T27" fmla="*/ 102 h 170"/>
                  <a:gd name="T28" fmla="*/ 59 w 63"/>
                  <a:gd name="T29" fmla="*/ 82 h 170"/>
                  <a:gd name="T30" fmla="*/ 64 w 63"/>
                  <a:gd name="T31" fmla="*/ 58 h 170"/>
                  <a:gd name="T32" fmla="*/ 59 w 63"/>
                  <a:gd name="T33" fmla="*/ 38 h 170"/>
                  <a:gd name="T34" fmla="*/ 43 w 63"/>
                  <a:gd name="T35" fmla="*/ 20 h 170"/>
                  <a:gd name="T36" fmla="*/ 25 w 63"/>
                  <a:gd name="T37" fmla="*/ 10 h 170"/>
                  <a:gd name="T38" fmla="*/ 1 w 63"/>
                  <a:gd name="T39" fmla="*/ 2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170"/>
                  <a:gd name="T62" fmla="*/ 63 w 63"/>
                  <a:gd name="T63" fmla="*/ 170 h 1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170">
                    <a:moveTo>
                      <a:pt x="1" y="2"/>
                    </a:moveTo>
                    <a:cubicBezTo>
                      <a:pt x="0" y="4"/>
                      <a:pt x="15" y="18"/>
                      <a:pt x="18" y="25"/>
                    </a:cubicBezTo>
                    <a:cubicBezTo>
                      <a:pt x="21" y="32"/>
                      <a:pt x="22" y="38"/>
                      <a:pt x="22" y="44"/>
                    </a:cubicBezTo>
                    <a:cubicBezTo>
                      <a:pt x="22" y="50"/>
                      <a:pt x="22" y="55"/>
                      <a:pt x="21" y="62"/>
                    </a:cubicBezTo>
                    <a:cubicBezTo>
                      <a:pt x="20" y="69"/>
                      <a:pt x="16" y="81"/>
                      <a:pt x="15" y="88"/>
                    </a:cubicBezTo>
                    <a:cubicBezTo>
                      <a:pt x="14" y="95"/>
                      <a:pt x="12" y="99"/>
                      <a:pt x="12" y="106"/>
                    </a:cubicBezTo>
                    <a:cubicBezTo>
                      <a:pt x="12" y="113"/>
                      <a:pt x="12" y="127"/>
                      <a:pt x="13" y="133"/>
                    </a:cubicBezTo>
                    <a:cubicBezTo>
                      <a:pt x="14" y="139"/>
                      <a:pt x="15" y="139"/>
                      <a:pt x="19" y="143"/>
                    </a:cubicBezTo>
                    <a:cubicBezTo>
                      <a:pt x="23" y="147"/>
                      <a:pt x="30" y="153"/>
                      <a:pt x="37" y="157"/>
                    </a:cubicBezTo>
                    <a:cubicBezTo>
                      <a:pt x="44" y="161"/>
                      <a:pt x="60" y="170"/>
                      <a:pt x="61" y="169"/>
                    </a:cubicBezTo>
                    <a:cubicBezTo>
                      <a:pt x="62" y="168"/>
                      <a:pt x="49" y="157"/>
                      <a:pt x="46" y="151"/>
                    </a:cubicBezTo>
                    <a:cubicBezTo>
                      <a:pt x="43" y="145"/>
                      <a:pt x="43" y="138"/>
                      <a:pt x="43" y="133"/>
                    </a:cubicBezTo>
                    <a:cubicBezTo>
                      <a:pt x="43" y="128"/>
                      <a:pt x="45" y="123"/>
                      <a:pt x="46" y="118"/>
                    </a:cubicBezTo>
                    <a:cubicBezTo>
                      <a:pt x="47" y="113"/>
                      <a:pt x="49" y="109"/>
                      <a:pt x="51" y="103"/>
                    </a:cubicBezTo>
                    <a:cubicBezTo>
                      <a:pt x="53" y="97"/>
                      <a:pt x="56" y="89"/>
                      <a:pt x="58" y="82"/>
                    </a:cubicBezTo>
                    <a:cubicBezTo>
                      <a:pt x="60" y="75"/>
                      <a:pt x="63" y="65"/>
                      <a:pt x="63" y="58"/>
                    </a:cubicBezTo>
                    <a:cubicBezTo>
                      <a:pt x="63" y="51"/>
                      <a:pt x="61" y="44"/>
                      <a:pt x="58" y="38"/>
                    </a:cubicBezTo>
                    <a:cubicBezTo>
                      <a:pt x="55" y="32"/>
                      <a:pt x="47" y="25"/>
                      <a:pt x="42" y="20"/>
                    </a:cubicBezTo>
                    <a:cubicBezTo>
                      <a:pt x="37" y="15"/>
                      <a:pt x="31" y="13"/>
                      <a:pt x="25" y="10"/>
                    </a:cubicBezTo>
                    <a:cubicBezTo>
                      <a:pt x="19" y="7"/>
                      <a:pt x="2" y="0"/>
                      <a:pt x="1" y="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7CA81"/>
                  </a:gs>
                  <a:gs pos="100000">
                    <a:srgbClr val="806236"/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97" name="Group 351"/>
            <p:cNvGrpSpPr>
              <a:grpSpLocks/>
            </p:cNvGrpSpPr>
            <p:nvPr/>
          </p:nvGrpSpPr>
          <p:grpSpPr bwMode="auto">
            <a:xfrm rot="-5718171">
              <a:off x="4159" y="340"/>
              <a:ext cx="877" cy="2501"/>
              <a:chOff x="4540" y="1062"/>
              <a:chExt cx="1098" cy="2790"/>
            </a:xfrm>
          </p:grpSpPr>
          <p:sp>
            <p:nvSpPr>
              <p:cNvPr id="217312" name="Freeform 352"/>
              <p:cNvSpPr>
                <a:spLocks/>
              </p:cNvSpPr>
              <p:nvPr/>
            </p:nvSpPr>
            <p:spPr bwMode="auto">
              <a:xfrm>
                <a:off x="4540" y="3637"/>
                <a:ext cx="239" cy="215"/>
              </a:xfrm>
              <a:custGeom>
                <a:avLst/>
                <a:gdLst>
                  <a:gd name="T0" fmla="*/ 17 w 239"/>
                  <a:gd name="T1" fmla="*/ 34 h 215"/>
                  <a:gd name="T2" fmla="*/ 40 w 239"/>
                  <a:gd name="T3" fmla="*/ 13 h 215"/>
                  <a:gd name="T4" fmla="*/ 76 w 239"/>
                  <a:gd name="T5" fmla="*/ 2 h 215"/>
                  <a:gd name="T6" fmla="*/ 110 w 239"/>
                  <a:gd name="T7" fmla="*/ 2 h 215"/>
                  <a:gd name="T8" fmla="*/ 142 w 239"/>
                  <a:gd name="T9" fmla="*/ 8 h 215"/>
                  <a:gd name="T10" fmla="*/ 161 w 239"/>
                  <a:gd name="T11" fmla="*/ 20 h 215"/>
                  <a:gd name="T12" fmla="*/ 182 w 239"/>
                  <a:gd name="T13" fmla="*/ 44 h 215"/>
                  <a:gd name="T14" fmla="*/ 197 w 239"/>
                  <a:gd name="T15" fmla="*/ 79 h 215"/>
                  <a:gd name="T16" fmla="*/ 199 w 239"/>
                  <a:gd name="T17" fmla="*/ 104 h 215"/>
                  <a:gd name="T18" fmla="*/ 202 w 239"/>
                  <a:gd name="T19" fmla="*/ 127 h 215"/>
                  <a:gd name="T20" fmla="*/ 215 w 239"/>
                  <a:gd name="T21" fmla="*/ 137 h 215"/>
                  <a:gd name="T22" fmla="*/ 226 w 239"/>
                  <a:gd name="T23" fmla="*/ 149 h 215"/>
                  <a:gd name="T24" fmla="*/ 238 w 239"/>
                  <a:gd name="T25" fmla="*/ 169 h 215"/>
                  <a:gd name="T26" fmla="*/ 235 w 239"/>
                  <a:gd name="T27" fmla="*/ 193 h 215"/>
                  <a:gd name="T28" fmla="*/ 224 w 239"/>
                  <a:gd name="T29" fmla="*/ 209 h 215"/>
                  <a:gd name="T30" fmla="*/ 202 w 239"/>
                  <a:gd name="T31" fmla="*/ 215 h 215"/>
                  <a:gd name="T32" fmla="*/ 176 w 239"/>
                  <a:gd name="T33" fmla="*/ 206 h 215"/>
                  <a:gd name="T34" fmla="*/ 154 w 239"/>
                  <a:gd name="T35" fmla="*/ 191 h 215"/>
                  <a:gd name="T36" fmla="*/ 131 w 239"/>
                  <a:gd name="T37" fmla="*/ 188 h 215"/>
                  <a:gd name="T38" fmla="*/ 98 w 239"/>
                  <a:gd name="T39" fmla="*/ 188 h 215"/>
                  <a:gd name="T40" fmla="*/ 73 w 239"/>
                  <a:gd name="T41" fmla="*/ 179 h 215"/>
                  <a:gd name="T42" fmla="*/ 47 w 239"/>
                  <a:gd name="T43" fmla="*/ 164 h 215"/>
                  <a:gd name="T44" fmla="*/ 29 w 239"/>
                  <a:gd name="T45" fmla="*/ 145 h 215"/>
                  <a:gd name="T46" fmla="*/ 8 w 239"/>
                  <a:gd name="T47" fmla="*/ 113 h 215"/>
                  <a:gd name="T48" fmla="*/ 1 w 239"/>
                  <a:gd name="T49" fmla="*/ 76 h 215"/>
                  <a:gd name="T50" fmla="*/ 5 w 239"/>
                  <a:gd name="T51" fmla="*/ 49 h 215"/>
                  <a:gd name="T52" fmla="*/ 17 w 239"/>
                  <a:gd name="T53" fmla="*/ 34 h 21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39"/>
                  <a:gd name="T82" fmla="*/ 0 h 215"/>
                  <a:gd name="T83" fmla="*/ 239 w 239"/>
                  <a:gd name="T84" fmla="*/ 215 h 21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39" h="215">
                    <a:moveTo>
                      <a:pt x="17" y="34"/>
                    </a:moveTo>
                    <a:cubicBezTo>
                      <a:pt x="23" y="28"/>
                      <a:pt x="30" y="18"/>
                      <a:pt x="40" y="13"/>
                    </a:cubicBezTo>
                    <a:cubicBezTo>
                      <a:pt x="50" y="8"/>
                      <a:pt x="64" y="4"/>
                      <a:pt x="76" y="2"/>
                    </a:cubicBezTo>
                    <a:cubicBezTo>
                      <a:pt x="88" y="0"/>
                      <a:pt x="99" y="1"/>
                      <a:pt x="110" y="2"/>
                    </a:cubicBezTo>
                    <a:cubicBezTo>
                      <a:pt x="121" y="3"/>
                      <a:pt x="134" y="5"/>
                      <a:pt x="142" y="8"/>
                    </a:cubicBezTo>
                    <a:cubicBezTo>
                      <a:pt x="150" y="11"/>
                      <a:pt x="154" y="14"/>
                      <a:pt x="161" y="20"/>
                    </a:cubicBezTo>
                    <a:cubicBezTo>
                      <a:pt x="168" y="26"/>
                      <a:pt x="176" y="34"/>
                      <a:pt x="182" y="44"/>
                    </a:cubicBezTo>
                    <a:cubicBezTo>
                      <a:pt x="188" y="54"/>
                      <a:pt x="194" y="69"/>
                      <a:pt x="197" y="79"/>
                    </a:cubicBezTo>
                    <a:cubicBezTo>
                      <a:pt x="200" y="89"/>
                      <a:pt x="198" y="96"/>
                      <a:pt x="199" y="104"/>
                    </a:cubicBezTo>
                    <a:cubicBezTo>
                      <a:pt x="200" y="112"/>
                      <a:pt x="199" y="122"/>
                      <a:pt x="202" y="127"/>
                    </a:cubicBezTo>
                    <a:cubicBezTo>
                      <a:pt x="205" y="132"/>
                      <a:pt x="211" y="133"/>
                      <a:pt x="215" y="137"/>
                    </a:cubicBezTo>
                    <a:cubicBezTo>
                      <a:pt x="219" y="141"/>
                      <a:pt x="222" y="144"/>
                      <a:pt x="226" y="149"/>
                    </a:cubicBezTo>
                    <a:cubicBezTo>
                      <a:pt x="230" y="154"/>
                      <a:pt x="237" y="162"/>
                      <a:pt x="238" y="169"/>
                    </a:cubicBezTo>
                    <a:cubicBezTo>
                      <a:pt x="239" y="176"/>
                      <a:pt x="237" y="186"/>
                      <a:pt x="235" y="193"/>
                    </a:cubicBezTo>
                    <a:cubicBezTo>
                      <a:pt x="233" y="200"/>
                      <a:pt x="229" y="205"/>
                      <a:pt x="224" y="209"/>
                    </a:cubicBezTo>
                    <a:cubicBezTo>
                      <a:pt x="219" y="213"/>
                      <a:pt x="210" y="215"/>
                      <a:pt x="202" y="215"/>
                    </a:cubicBezTo>
                    <a:cubicBezTo>
                      <a:pt x="194" y="215"/>
                      <a:pt x="184" y="210"/>
                      <a:pt x="176" y="206"/>
                    </a:cubicBezTo>
                    <a:cubicBezTo>
                      <a:pt x="168" y="202"/>
                      <a:pt x="161" y="194"/>
                      <a:pt x="154" y="191"/>
                    </a:cubicBezTo>
                    <a:cubicBezTo>
                      <a:pt x="147" y="188"/>
                      <a:pt x="140" y="189"/>
                      <a:pt x="131" y="188"/>
                    </a:cubicBezTo>
                    <a:cubicBezTo>
                      <a:pt x="122" y="187"/>
                      <a:pt x="108" y="189"/>
                      <a:pt x="98" y="188"/>
                    </a:cubicBezTo>
                    <a:cubicBezTo>
                      <a:pt x="88" y="187"/>
                      <a:pt x="81" y="183"/>
                      <a:pt x="73" y="179"/>
                    </a:cubicBezTo>
                    <a:cubicBezTo>
                      <a:pt x="65" y="175"/>
                      <a:pt x="54" y="170"/>
                      <a:pt x="47" y="164"/>
                    </a:cubicBezTo>
                    <a:cubicBezTo>
                      <a:pt x="40" y="158"/>
                      <a:pt x="35" y="153"/>
                      <a:pt x="29" y="145"/>
                    </a:cubicBezTo>
                    <a:cubicBezTo>
                      <a:pt x="23" y="137"/>
                      <a:pt x="13" y="124"/>
                      <a:pt x="8" y="113"/>
                    </a:cubicBezTo>
                    <a:cubicBezTo>
                      <a:pt x="3" y="102"/>
                      <a:pt x="2" y="87"/>
                      <a:pt x="1" y="76"/>
                    </a:cubicBezTo>
                    <a:cubicBezTo>
                      <a:pt x="0" y="65"/>
                      <a:pt x="2" y="56"/>
                      <a:pt x="5" y="49"/>
                    </a:cubicBezTo>
                    <a:cubicBezTo>
                      <a:pt x="8" y="42"/>
                      <a:pt x="11" y="40"/>
                      <a:pt x="17" y="3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3" name="Freeform 353"/>
              <p:cNvSpPr>
                <a:spLocks/>
              </p:cNvSpPr>
              <p:nvPr/>
            </p:nvSpPr>
            <p:spPr bwMode="auto">
              <a:xfrm>
                <a:off x="4834" y="3497"/>
                <a:ext cx="92" cy="79"/>
              </a:xfrm>
              <a:custGeom>
                <a:avLst/>
                <a:gdLst>
                  <a:gd name="T0" fmla="*/ 5 w 92"/>
                  <a:gd name="T1" fmla="*/ 33 h 79"/>
                  <a:gd name="T2" fmla="*/ 8 w 92"/>
                  <a:gd name="T3" fmla="*/ 9 h 79"/>
                  <a:gd name="T4" fmla="*/ 17 w 92"/>
                  <a:gd name="T5" fmla="*/ 1 h 79"/>
                  <a:gd name="T6" fmla="*/ 35 w 92"/>
                  <a:gd name="T7" fmla="*/ 3 h 79"/>
                  <a:gd name="T8" fmla="*/ 47 w 92"/>
                  <a:gd name="T9" fmla="*/ 6 h 79"/>
                  <a:gd name="T10" fmla="*/ 59 w 92"/>
                  <a:gd name="T11" fmla="*/ 10 h 79"/>
                  <a:gd name="T12" fmla="*/ 76 w 92"/>
                  <a:gd name="T13" fmla="*/ 18 h 79"/>
                  <a:gd name="T14" fmla="*/ 88 w 92"/>
                  <a:gd name="T15" fmla="*/ 30 h 79"/>
                  <a:gd name="T16" fmla="*/ 91 w 92"/>
                  <a:gd name="T17" fmla="*/ 57 h 79"/>
                  <a:gd name="T18" fmla="*/ 79 w 92"/>
                  <a:gd name="T19" fmla="*/ 73 h 79"/>
                  <a:gd name="T20" fmla="*/ 56 w 92"/>
                  <a:gd name="T21" fmla="*/ 79 h 79"/>
                  <a:gd name="T22" fmla="*/ 31 w 92"/>
                  <a:gd name="T23" fmla="*/ 72 h 79"/>
                  <a:gd name="T24" fmla="*/ 11 w 92"/>
                  <a:gd name="T25" fmla="*/ 63 h 79"/>
                  <a:gd name="T26" fmla="*/ 1 w 92"/>
                  <a:gd name="T27" fmla="*/ 43 h 79"/>
                  <a:gd name="T28" fmla="*/ 5 w 92"/>
                  <a:gd name="T29" fmla="*/ 33 h 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2"/>
                  <a:gd name="T46" fmla="*/ 0 h 79"/>
                  <a:gd name="T47" fmla="*/ 92 w 92"/>
                  <a:gd name="T48" fmla="*/ 79 h 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2" h="79">
                    <a:moveTo>
                      <a:pt x="5" y="33"/>
                    </a:moveTo>
                    <a:cubicBezTo>
                      <a:pt x="6" y="27"/>
                      <a:pt x="6" y="14"/>
                      <a:pt x="8" y="9"/>
                    </a:cubicBezTo>
                    <a:cubicBezTo>
                      <a:pt x="10" y="4"/>
                      <a:pt x="13" y="2"/>
                      <a:pt x="17" y="1"/>
                    </a:cubicBezTo>
                    <a:cubicBezTo>
                      <a:pt x="21" y="0"/>
                      <a:pt x="30" y="2"/>
                      <a:pt x="35" y="3"/>
                    </a:cubicBezTo>
                    <a:cubicBezTo>
                      <a:pt x="40" y="4"/>
                      <a:pt x="43" y="5"/>
                      <a:pt x="47" y="6"/>
                    </a:cubicBezTo>
                    <a:cubicBezTo>
                      <a:pt x="51" y="7"/>
                      <a:pt x="54" y="8"/>
                      <a:pt x="59" y="10"/>
                    </a:cubicBezTo>
                    <a:cubicBezTo>
                      <a:pt x="64" y="12"/>
                      <a:pt x="71" y="15"/>
                      <a:pt x="76" y="18"/>
                    </a:cubicBezTo>
                    <a:cubicBezTo>
                      <a:pt x="81" y="21"/>
                      <a:pt x="86" y="24"/>
                      <a:pt x="88" y="30"/>
                    </a:cubicBezTo>
                    <a:cubicBezTo>
                      <a:pt x="90" y="36"/>
                      <a:pt x="92" y="50"/>
                      <a:pt x="91" y="57"/>
                    </a:cubicBezTo>
                    <a:cubicBezTo>
                      <a:pt x="90" y="64"/>
                      <a:pt x="85" y="69"/>
                      <a:pt x="79" y="73"/>
                    </a:cubicBezTo>
                    <a:cubicBezTo>
                      <a:pt x="73" y="77"/>
                      <a:pt x="64" y="79"/>
                      <a:pt x="56" y="79"/>
                    </a:cubicBezTo>
                    <a:cubicBezTo>
                      <a:pt x="48" y="79"/>
                      <a:pt x="38" y="75"/>
                      <a:pt x="31" y="72"/>
                    </a:cubicBezTo>
                    <a:cubicBezTo>
                      <a:pt x="24" y="69"/>
                      <a:pt x="16" y="68"/>
                      <a:pt x="11" y="63"/>
                    </a:cubicBezTo>
                    <a:cubicBezTo>
                      <a:pt x="6" y="58"/>
                      <a:pt x="2" y="49"/>
                      <a:pt x="1" y="43"/>
                    </a:cubicBezTo>
                    <a:cubicBezTo>
                      <a:pt x="0" y="37"/>
                      <a:pt x="4" y="39"/>
                      <a:pt x="5" y="3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4" name="Freeform 354"/>
              <p:cNvSpPr>
                <a:spLocks/>
              </p:cNvSpPr>
              <p:nvPr/>
            </p:nvSpPr>
            <p:spPr bwMode="auto">
              <a:xfrm>
                <a:off x="5009" y="3217"/>
                <a:ext cx="150" cy="139"/>
              </a:xfrm>
              <a:custGeom>
                <a:avLst/>
                <a:gdLst>
                  <a:gd name="T0" fmla="*/ 4 w 150"/>
                  <a:gd name="T1" fmla="*/ 56 h 139"/>
                  <a:gd name="T2" fmla="*/ 12 w 150"/>
                  <a:gd name="T3" fmla="*/ 73 h 139"/>
                  <a:gd name="T4" fmla="*/ 37 w 150"/>
                  <a:gd name="T5" fmla="*/ 86 h 139"/>
                  <a:gd name="T6" fmla="*/ 54 w 150"/>
                  <a:gd name="T7" fmla="*/ 98 h 139"/>
                  <a:gd name="T8" fmla="*/ 69 w 150"/>
                  <a:gd name="T9" fmla="*/ 115 h 139"/>
                  <a:gd name="T10" fmla="*/ 82 w 150"/>
                  <a:gd name="T11" fmla="*/ 127 h 139"/>
                  <a:gd name="T12" fmla="*/ 105 w 150"/>
                  <a:gd name="T13" fmla="*/ 139 h 139"/>
                  <a:gd name="T14" fmla="*/ 126 w 150"/>
                  <a:gd name="T15" fmla="*/ 124 h 139"/>
                  <a:gd name="T16" fmla="*/ 141 w 150"/>
                  <a:gd name="T17" fmla="*/ 100 h 139"/>
                  <a:gd name="T18" fmla="*/ 147 w 150"/>
                  <a:gd name="T19" fmla="*/ 71 h 139"/>
                  <a:gd name="T20" fmla="*/ 150 w 150"/>
                  <a:gd name="T21" fmla="*/ 46 h 139"/>
                  <a:gd name="T22" fmla="*/ 147 w 150"/>
                  <a:gd name="T23" fmla="*/ 25 h 139"/>
                  <a:gd name="T24" fmla="*/ 132 w 150"/>
                  <a:gd name="T25" fmla="*/ 11 h 139"/>
                  <a:gd name="T26" fmla="*/ 105 w 150"/>
                  <a:gd name="T27" fmla="*/ 4 h 139"/>
                  <a:gd name="T28" fmla="*/ 78 w 150"/>
                  <a:gd name="T29" fmla="*/ 4 h 139"/>
                  <a:gd name="T30" fmla="*/ 51 w 150"/>
                  <a:gd name="T31" fmla="*/ 2 h 139"/>
                  <a:gd name="T32" fmla="*/ 25 w 150"/>
                  <a:gd name="T33" fmla="*/ 1 h 139"/>
                  <a:gd name="T34" fmla="*/ 9 w 150"/>
                  <a:gd name="T35" fmla="*/ 10 h 139"/>
                  <a:gd name="T36" fmla="*/ 1 w 150"/>
                  <a:gd name="T37" fmla="*/ 28 h 139"/>
                  <a:gd name="T38" fmla="*/ 4 w 150"/>
                  <a:gd name="T39" fmla="*/ 56 h 13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39"/>
                  <a:gd name="T62" fmla="*/ 150 w 150"/>
                  <a:gd name="T63" fmla="*/ 139 h 13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39">
                    <a:moveTo>
                      <a:pt x="4" y="56"/>
                    </a:moveTo>
                    <a:cubicBezTo>
                      <a:pt x="6" y="63"/>
                      <a:pt x="7" y="68"/>
                      <a:pt x="12" y="73"/>
                    </a:cubicBezTo>
                    <a:cubicBezTo>
                      <a:pt x="17" y="78"/>
                      <a:pt x="30" y="82"/>
                      <a:pt x="37" y="86"/>
                    </a:cubicBezTo>
                    <a:cubicBezTo>
                      <a:pt x="44" y="90"/>
                      <a:pt x="49" y="93"/>
                      <a:pt x="54" y="98"/>
                    </a:cubicBezTo>
                    <a:cubicBezTo>
                      <a:pt x="59" y="103"/>
                      <a:pt x="64" y="110"/>
                      <a:pt x="69" y="115"/>
                    </a:cubicBezTo>
                    <a:cubicBezTo>
                      <a:pt x="74" y="120"/>
                      <a:pt x="76" y="123"/>
                      <a:pt x="82" y="127"/>
                    </a:cubicBezTo>
                    <a:cubicBezTo>
                      <a:pt x="88" y="131"/>
                      <a:pt x="98" y="139"/>
                      <a:pt x="105" y="139"/>
                    </a:cubicBezTo>
                    <a:cubicBezTo>
                      <a:pt x="112" y="139"/>
                      <a:pt x="120" y="131"/>
                      <a:pt x="126" y="124"/>
                    </a:cubicBezTo>
                    <a:cubicBezTo>
                      <a:pt x="132" y="117"/>
                      <a:pt x="138" y="109"/>
                      <a:pt x="141" y="100"/>
                    </a:cubicBezTo>
                    <a:cubicBezTo>
                      <a:pt x="144" y="91"/>
                      <a:pt x="146" y="80"/>
                      <a:pt x="147" y="71"/>
                    </a:cubicBezTo>
                    <a:cubicBezTo>
                      <a:pt x="148" y="62"/>
                      <a:pt x="150" y="54"/>
                      <a:pt x="150" y="46"/>
                    </a:cubicBezTo>
                    <a:cubicBezTo>
                      <a:pt x="150" y="38"/>
                      <a:pt x="150" y="31"/>
                      <a:pt x="147" y="25"/>
                    </a:cubicBezTo>
                    <a:cubicBezTo>
                      <a:pt x="144" y="19"/>
                      <a:pt x="139" y="14"/>
                      <a:pt x="132" y="11"/>
                    </a:cubicBezTo>
                    <a:cubicBezTo>
                      <a:pt x="125" y="8"/>
                      <a:pt x="114" y="5"/>
                      <a:pt x="105" y="4"/>
                    </a:cubicBezTo>
                    <a:cubicBezTo>
                      <a:pt x="96" y="3"/>
                      <a:pt x="87" y="4"/>
                      <a:pt x="78" y="4"/>
                    </a:cubicBezTo>
                    <a:cubicBezTo>
                      <a:pt x="69" y="4"/>
                      <a:pt x="60" y="2"/>
                      <a:pt x="51" y="2"/>
                    </a:cubicBezTo>
                    <a:cubicBezTo>
                      <a:pt x="42" y="2"/>
                      <a:pt x="32" y="0"/>
                      <a:pt x="25" y="1"/>
                    </a:cubicBezTo>
                    <a:cubicBezTo>
                      <a:pt x="18" y="2"/>
                      <a:pt x="13" y="5"/>
                      <a:pt x="9" y="10"/>
                    </a:cubicBezTo>
                    <a:cubicBezTo>
                      <a:pt x="5" y="15"/>
                      <a:pt x="2" y="22"/>
                      <a:pt x="1" y="28"/>
                    </a:cubicBezTo>
                    <a:cubicBezTo>
                      <a:pt x="0" y="34"/>
                      <a:pt x="2" y="49"/>
                      <a:pt x="4" y="5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5" name="Freeform 355"/>
              <p:cNvSpPr>
                <a:spLocks/>
              </p:cNvSpPr>
              <p:nvPr/>
            </p:nvSpPr>
            <p:spPr bwMode="auto">
              <a:xfrm>
                <a:off x="5442" y="2230"/>
                <a:ext cx="86" cy="107"/>
              </a:xfrm>
              <a:custGeom>
                <a:avLst/>
                <a:gdLst>
                  <a:gd name="T0" fmla="*/ 17 w 86"/>
                  <a:gd name="T1" fmla="*/ 65 h 107"/>
                  <a:gd name="T2" fmla="*/ 23 w 86"/>
                  <a:gd name="T3" fmla="*/ 41 h 107"/>
                  <a:gd name="T4" fmla="*/ 27 w 86"/>
                  <a:gd name="T5" fmla="*/ 11 h 107"/>
                  <a:gd name="T6" fmla="*/ 45 w 86"/>
                  <a:gd name="T7" fmla="*/ 2 h 107"/>
                  <a:gd name="T8" fmla="*/ 63 w 86"/>
                  <a:gd name="T9" fmla="*/ 2 h 107"/>
                  <a:gd name="T10" fmla="*/ 77 w 86"/>
                  <a:gd name="T11" fmla="*/ 13 h 107"/>
                  <a:gd name="T12" fmla="*/ 84 w 86"/>
                  <a:gd name="T13" fmla="*/ 35 h 107"/>
                  <a:gd name="T14" fmla="*/ 84 w 86"/>
                  <a:gd name="T15" fmla="*/ 68 h 107"/>
                  <a:gd name="T16" fmla="*/ 69 w 86"/>
                  <a:gd name="T17" fmla="*/ 89 h 107"/>
                  <a:gd name="T18" fmla="*/ 51 w 86"/>
                  <a:gd name="T19" fmla="*/ 101 h 107"/>
                  <a:gd name="T20" fmla="*/ 20 w 86"/>
                  <a:gd name="T21" fmla="*/ 104 h 107"/>
                  <a:gd name="T22" fmla="*/ 2 w 86"/>
                  <a:gd name="T23" fmla="*/ 85 h 107"/>
                  <a:gd name="T24" fmla="*/ 17 w 86"/>
                  <a:gd name="T25" fmla="*/ 65 h 1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6"/>
                  <a:gd name="T40" fmla="*/ 0 h 107"/>
                  <a:gd name="T41" fmla="*/ 86 w 86"/>
                  <a:gd name="T42" fmla="*/ 107 h 10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6" h="107">
                    <a:moveTo>
                      <a:pt x="17" y="65"/>
                    </a:moveTo>
                    <a:cubicBezTo>
                      <a:pt x="20" y="58"/>
                      <a:pt x="21" y="50"/>
                      <a:pt x="23" y="41"/>
                    </a:cubicBezTo>
                    <a:cubicBezTo>
                      <a:pt x="25" y="32"/>
                      <a:pt x="23" y="17"/>
                      <a:pt x="27" y="11"/>
                    </a:cubicBezTo>
                    <a:cubicBezTo>
                      <a:pt x="31" y="5"/>
                      <a:pt x="39" y="3"/>
                      <a:pt x="45" y="2"/>
                    </a:cubicBezTo>
                    <a:cubicBezTo>
                      <a:pt x="51" y="1"/>
                      <a:pt x="58" y="0"/>
                      <a:pt x="63" y="2"/>
                    </a:cubicBezTo>
                    <a:cubicBezTo>
                      <a:pt x="68" y="4"/>
                      <a:pt x="74" y="8"/>
                      <a:pt x="77" y="13"/>
                    </a:cubicBezTo>
                    <a:cubicBezTo>
                      <a:pt x="80" y="18"/>
                      <a:pt x="83" y="26"/>
                      <a:pt x="84" y="35"/>
                    </a:cubicBezTo>
                    <a:cubicBezTo>
                      <a:pt x="85" y="44"/>
                      <a:pt x="86" y="59"/>
                      <a:pt x="84" y="68"/>
                    </a:cubicBezTo>
                    <a:cubicBezTo>
                      <a:pt x="82" y="77"/>
                      <a:pt x="74" y="84"/>
                      <a:pt x="69" y="89"/>
                    </a:cubicBezTo>
                    <a:cubicBezTo>
                      <a:pt x="64" y="94"/>
                      <a:pt x="59" y="99"/>
                      <a:pt x="51" y="101"/>
                    </a:cubicBezTo>
                    <a:cubicBezTo>
                      <a:pt x="43" y="103"/>
                      <a:pt x="28" y="107"/>
                      <a:pt x="20" y="104"/>
                    </a:cubicBezTo>
                    <a:cubicBezTo>
                      <a:pt x="12" y="101"/>
                      <a:pt x="4" y="91"/>
                      <a:pt x="2" y="85"/>
                    </a:cubicBezTo>
                    <a:cubicBezTo>
                      <a:pt x="0" y="79"/>
                      <a:pt x="14" y="72"/>
                      <a:pt x="17" y="6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6" name="Freeform 356"/>
              <p:cNvSpPr>
                <a:spLocks/>
              </p:cNvSpPr>
              <p:nvPr/>
            </p:nvSpPr>
            <p:spPr bwMode="auto">
              <a:xfrm>
                <a:off x="5418" y="2461"/>
                <a:ext cx="75" cy="112"/>
              </a:xfrm>
              <a:custGeom>
                <a:avLst/>
                <a:gdLst>
                  <a:gd name="T0" fmla="*/ 14 w 75"/>
                  <a:gd name="T1" fmla="*/ 40 h 112"/>
                  <a:gd name="T2" fmla="*/ 24 w 75"/>
                  <a:gd name="T3" fmla="*/ 16 h 112"/>
                  <a:gd name="T4" fmla="*/ 41 w 75"/>
                  <a:gd name="T5" fmla="*/ 1 h 112"/>
                  <a:gd name="T6" fmla="*/ 63 w 75"/>
                  <a:gd name="T7" fmla="*/ 8 h 112"/>
                  <a:gd name="T8" fmla="*/ 75 w 75"/>
                  <a:gd name="T9" fmla="*/ 43 h 112"/>
                  <a:gd name="T10" fmla="*/ 63 w 75"/>
                  <a:gd name="T11" fmla="*/ 77 h 112"/>
                  <a:gd name="T12" fmla="*/ 57 w 75"/>
                  <a:gd name="T13" fmla="*/ 97 h 112"/>
                  <a:gd name="T14" fmla="*/ 44 w 75"/>
                  <a:gd name="T15" fmla="*/ 110 h 112"/>
                  <a:gd name="T16" fmla="*/ 20 w 75"/>
                  <a:gd name="T17" fmla="*/ 106 h 112"/>
                  <a:gd name="T18" fmla="*/ 2 w 75"/>
                  <a:gd name="T19" fmla="*/ 73 h 112"/>
                  <a:gd name="T20" fmla="*/ 5 w 75"/>
                  <a:gd name="T21" fmla="*/ 47 h 112"/>
                  <a:gd name="T22" fmla="*/ 14 w 75"/>
                  <a:gd name="T23" fmla="*/ 40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5"/>
                  <a:gd name="T37" fmla="*/ 0 h 112"/>
                  <a:gd name="T38" fmla="*/ 75 w 75"/>
                  <a:gd name="T39" fmla="*/ 112 h 1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5" h="112">
                    <a:moveTo>
                      <a:pt x="14" y="40"/>
                    </a:moveTo>
                    <a:cubicBezTo>
                      <a:pt x="17" y="35"/>
                      <a:pt x="20" y="23"/>
                      <a:pt x="24" y="16"/>
                    </a:cubicBezTo>
                    <a:cubicBezTo>
                      <a:pt x="28" y="9"/>
                      <a:pt x="34" y="2"/>
                      <a:pt x="41" y="1"/>
                    </a:cubicBezTo>
                    <a:cubicBezTo>
                      <a:pt x="48" y="0"/>
                      <a:pt x="57" y="1"/>
                      <a:pt x="63" y="8"/>
                    </a:cubicBezTo>
                    <a:cubicBezTo>
                      <a:pt x="69" y="15"/>
                      <a:pt x="75" y="32"/>
                      <a:pt x="75" y="43"/>
                    </a:cubicBezTo>
                    <a:cubicBezTo>
                      <a:pt x="75" y="54"/>
                      <a:pt x="66" y="68"/>
                      <a:pt x="63" y="77"/>
                    </a:cubicBezTo>
                    <a:cubicBezTo>
                      <a:pt x="60" y="86"/>
                      <a:pt x="60" y="92"/>
                      <a:pt x="57" y="97"/>
                    </a:cubicBezTo>
                    <a:cubicBezTo>
                      <a:pt x="54" y="102"/>
                      <a:pt x="50" y="109"/>
                      <a:pt x="44" y="110"/>
                    </a:cubicBezTo>
                    <a:cubicBezTo>
                      <a:pt x="38" y="111"/>
                      <a:pt x="27" y="112"/>
                      <a:pt x="20" y="106"/>
                    </a:cubicBezTo>
                    <a:cubicBezTo>
                      <a:pt x="13" y="100"/>
                      <a:pt x="4" y="83"/>
                      <a:pt x="2" y="73"/>
                    </a:cubicBezTo>
                    <a:cubicBezTo>
                      <a:pt x="0" y="63"/>
                      <a:pt x="4" y="53"/>
                      <a:pt x="5" y="47"/>
                    </a:cubicBezTo>
                    <a:cubicBezTo>
                      <a:pt x="6" y="41"/>
                      <a:pt x="11" y="45"/>
                      <a:pt x="14" y="4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7" name="Freeform 357"/>
              <p:cNvSpPr>
                <a:spLocks/>
              </p:cNvSpPr>
              <p:nvPr/>
            </p:nvSpPr>
            <p:spPr bwMode="auto">
              <a:xfrm>
                <a:off x="5378" y="2615"/>
                <a:ext cx="63" cy="155"/>
              </a:xfrm>
              <a:custGeom>
                <a:avLst/>
                <a:gdLst>
                  <a:gd name="T0" fmla="*/ 10 w 63"/>
                  <a:gd name="T1" fmla="*/ 69 h 155"/>
                  <a:gd name="T2" fmla="*/ 18 w 63"/>
                  <a:gd name="T3" fmla="*/ 43 h 155"/>
                  <a:gd name="T4" fmla="*/ 22 w 63"/>
                  <a:gd name="T5" fmla="*/ 19 h 155"/>
                  <a:gd name="T6" fmla="*/ 30 w 63"/>
                  <a:gd name="T7" fmla="*/ 3 h 155"/>
                  <a:gd name="T8" fmla="*/ 40 w 63"/>
                  <a:gd name="T9" fmla="*/ 1 h 155"/>
                  <a:gd name="T10" fmla="*/ 51 w 63"/>
                  <a:gd name="T11" fmla="*/ 7 h 155"/>
                  <a:gd name="T12" fmla="*/ 61 w 63"/>
                  <a:gd name="T13" fmla="*/ 36 h 155"/>
                  <a:gd name="T14" fmla="*/ 61 w 63"/>
                  <a:gd name="T15" fmla="*/ 66 h 155"/>
                  <a:gd name="T16" fmla="*/ 57 w 63"/>
                  <a:gd name="T17" fmla="*/ 93 h 155"/>
                  <a:gd name="T18" fmla="*/ 46 w 63"/>
                  <a:gd name="T19" fmla="*/ 114 h 155"/>
                  <a:gd name="T20" fmla="*/ 33 w 63"/>
                  <a:gd name="T21" fmla="*/ 135 h 155"/>
                  <a:gd name="T22" fmla="*/ 21 w 63"/>
                  <a:gd name="T23" fmla="*/ 151 h 155"/>
                  <a:gd name="T24" fmla="*/ 9 w 63"/>
                  <a:gd name="T25" fmla="*/ 153 h 155"/>
                  <a:gd name="T26" fmla="*/ 1 w 63"/>
                  <a:gd name="T27" fmla="*/ 142 h 155"/>
                  <a:gd name="T28" fmla="*/ 1 w 63"/>
                  <a:gd name="T29" fmla="*/ 121 h 155"/>
                  <a:gd name="T30" fmla="*/ 3 w 63"/>
                  <a:gd name="T31" fmla="*/ 96 h 155"/>
                  <a:gd name="T32" fmla="*/ 6 w 63"/>
                  <a:gd name="T33" fmla="*/ 78 h 155"/>
                  <a:gd name="T34" fmla="*/ 10 w 63"/>
                  <a:gd name="T35" fmla="*/ 69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3"/>
                  <a:gd name="T55" fmla="*/ 0 h 155"/>
                  <a:gd name="T56" fmla="*/ 63 w 63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3" h="155">
                    <a:moveTo>
                      <a:pt x="10" y="69"/>
                    </a:moveTo>
                    <a:cubicBezTo>
                      <a:pt x="12" y="63"/>
                      <a:pt x="16" y="51"/>
                      <a:pt x="18" y="43"/>
                    </a:cubicBezTo>
                    <a:cubicBezTo>
                      <a:pt x="20" y="35"/>
                      <a:pt x="20" y="26"/>
                      <a:pt x="22" y="19"/>
                    </a:cubicBezTo>
                    <a:cubicBezTo>
                      <a:pt x="24" y="12"/>
                      <a:pt x="27" y="6"/>
                      <a:pt x="30" y="3"/>
                    </a:cubicBezTo>
                    <a:cubicBezTo>
                      <a:pt x="33" y="0"/>
                      <a:pt x="37" y="0"/>
                      <a:pt x="40" y="1"/>
                    </a:cubicBezTo>
                    <a:cubicBezTo>
                      <a:pt x="43" y="2"/>
                      <a:pt x="48" y="1"/>
                      <a:pt x="51" y="7"/>
                    </a:cubicBezTo>
                    <a:cubicBezTo>
                      <a:pt x="54" y="13"/>
                      <a:pt x="59" y="26"/>
                      <a:pt x="61" y="36"/>
                    </a:cubicBezTo>
                    <a:cubicBezTo>
                      <a:pt x="63" y="46"/>
                      <a:pt x="62" y="57"/>
                      <a:pt x="61" y="66"/>
                    </a:cubicBezTo>
                    <a:cubicBezTo>
                      <a:pt x="60" y="75"/>
                      <a:pt x="60" y="85"/>
                      <a:pt x="57" y="93"/>
                    </a:cubicBezTo>
                    <a:cubicBezTo>
                      <a:pt x="54" y="101"/>
                      <a:pt x="50" y="107"/>
                      <a:pt x="46" y="114"/>
                    </a:cubicBezTo>
                    <a:cubicBezTo>
                      <a:pt x="42" y="121"/>
                      <a:pt x="37" y="129"/>
                      <a:pt x="33" y="135"/>
                    </a:cubicBezTo>
                    <a:cubicBezTo>
                      <a:pt x="29" y="141"/>
                      <a:pt x="25" y="148"/>
                      <a:pt x="21" y="151"/>
                    </a:cubicBezTo>
                    <a:cubicBezTo>
                      <a:pt x="17" y="154"/>
                      <a:pt x="12" y="155"/>
                      <a:pt x="9" y="153"/>
                    </a:cubicBezTo>
                    <a:cubicBezTo>
                      <a:pt x="6" y="151"/>
                      <a:pt x="2" y="147"/>
                      <a:pt x="1" y="142"/>
                    </a:cubicBezTo>
                    <a:cubicBezTo>
                      <a:pt x="0" y="137"/>
                      <a:pt x="1" y="129"/>
                      <a:pt x="1" y="121"/>
                    </a:cubicBezTo>
                    <a:cubicBezTo>
                      <a:pt x="1" y="113"/>
                      <a:pt x="2" y="103"/>
                      <a:pt x="3" y="96"/>
                    </a:cubicBezTo>
                    <a:cubicBezTo>
                      <a:pt x="4" y="89"/>
                      <a:pt x="5" y="83"/>
                      <a:pt x="6" y="78"/>
                    </a:cubicBezTo>
                    <a:cubicBezTo>
                      <a:pt x="7" y="73"/>
                      <a:pt x="8" y="75"/>
                      <a:pt x="10" y="6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8" name="Freeform 358"/>
              <p:cNvSpPr>
                <a:spLocks/>
              </p:cNvSpPr>
              <p:nvPr/>
            </p:nvSpPr>
            <p:spPr bwMode="auto">
              <a:xfrm>
                <a:off x="5530" y="1829"/>
                <a:ext cx="72" cy="124"/>
              </a:xfrm>
              <a:custGeom>
                <a:avLst/>
                <a:gdLst>
                  <a:gd name="T0" fmla="*/ 13 w 72"/>
                  <a:gd name="T1" fmla="*/ 42 h 124"/>
                  <a:gd name="T2" fmla="*/ 20 w 72"/>
                  <a:gd name="T3" fmla="*/ 15 h 124"/>
                  <a:gd name="T4" fmla="*/ 37 w 72"/>
                  <a:gd name="T5" fmla="*/ 3 h 124"/>
                  <a:gd name="T6" fmla="*/ 50 w 72"/>
                  <a:gd name="T7" fmla="*/ 0 h 124"/>
                  <a:gd name="T8" fmla="*/ 59 w 72"/>
                  <a:gd name="T9" fmla="*/ 4 h 124"/>
                  <a:gd name="T10" fmla="*/ 68 w 72"/>
                  <a:gd name="T11" fmla="*/ 19 h 124"/>
                  <a:gd name="T12" fmla="*/ 70 w 72"/>
                  <a:gd name="T13" fmla="*/ 46 h 124"/>
                  <a:gd name="T14" fmla="*/ 71 w 72"/>
                  <a:gd name="T15" fmla="*/ 75 h 124"/>
                  <a:gd name="T16" fmla="*/ 65 w 72"/>
                  <a:gd name="T17" fmla="*/ 103 h 124"/>
                  <a:gd name="T18" fmla="*/ 53 w 72"/>
                  <a:gd name="T19" fmla="*/ 120 h 124"/>
                  <a:gd name="T20" fmla="*/ 29 w 72"/>
                  <a:gd name="T21" fmla="*/ 123 h 124"/>
                  <a:gd name="T22" fmla="*/ 14 w 72"/>
                  <a:gd name="T23" fmla="*/ 115 h 124"/>
                  <a:gd name="T24" fmla="*/ 2 w 72"/>
                  <a:gd name="T25" fmla="*/ 84 h 124"/>
                  <a:gd name="T26" fmla="*/ 2 w 72"/>
                  <a:gd name="T27" fmla="*/ 58 h 124"/>
                  <a:gd name="T28" fmla="*/ 13 w 72"/>
                  <a:gd name="T29" fmla="*/ 42 h 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"/>
                  <a:gd name="T46" fmla="*/ 0 h 124"/>
                  <a:gd name="T47" fmla="*/ 72 w 72"/>
                  <a:gd name="T48" fmla="*/ 124 h 1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" h="124">
                    <a:moveTo>
                      <a:pt x="13" y="42"/>
                    </a:moveTo>
                    <a:cubicBezTo>
                      <a:pt x="16" y="35"/>
                      <a:pt x="16" y="21"/>
                      <a:pt x="20" y="15"/>
                    </a:cubicBezTo>
                    <a:cubicBezTo>
                      <a:pt x="24" y="9"/>
                      <a:pt x="32" y="5"/>
                      <a:pt x="37" y="3"/>
                    </a:cubicBezTo>
                    <a:cubicBezTo>
                      <a:pt x="42" y="1"/>
                      <a:pt x="46" y="0"/>
                      <a:pt x="50" y="0"/>
                    </a:cubicBezTo>
                    <a:cubicBezTo>
                      <a:pt x="54" y="0"/>
                      <a:pt x="56" y="1"/>
                      <a:pt x="59" y="4"/>
                    </a:cubicBezTo>
                    <a:cubicBezTo>
                      <a:pt x="62" y="7"/>
                      <a:pt x="66" y="12"/>
                      <a:pt x="68" y="19"/>
                    </a:cubicBezTo>
                    <a:cubicBezTo>
                      <a:pt x="70" y="26"/>
                      <a:pt x="70" y="37"/>
                      <a:pt x="70" y="46"/>
                    </a:cubicBezTo>
                    <a:cubicBezTo>
                      <a:pt x="70" y="55"/>
                      <a:pt x="72" y="66"/>
                      <a:pt x="71" y="75"/>
                    </a:cubicBezTo>
                    <a:cubicBezTo>
                      <a:pt x="70" y="84"/>
                      <a:pt x="68" y="96"/>
                      <a:pt x="65" y="103"/>
                    </a:cubicBezTo>
                    <a:cubicBezTo>
                      <a:pt x="62" y="110"/>
                      <a:pt x="59" y="117"/>
                      <a:pt x="53" y="120"/>
                    </a:cubicBezTo>
                    <a:cubicBezTo>
                      <a:pt x="47" y="123"/>
                      <a:pt x="35" y="124"/>
                      <a:pt x="29" y="123"/>
                    </a:cubicBezTo>
                    <a:cubicBezTo>
                      <a:pt x="23" y="122"/>
                      <a:pt x="18" y="121"/>
                      <a:pt x="14" y="115"/>
                    </a:cubicBezTo>
                    <a:cubicBezTo>
                      <a:pt x="10" y="109"/>
                      <a:pt x="4" y="93"/>
                      <a:pt x="2" y="84"/>
                    </a:cubicBezTo>
                    <a:cubicBezTo>
                      <a:pt x="0" y="75"/>
                      <a:pt x="2" y="65"/>
                      <a:pt x="2" y="58"/>
                    </a:cubicBezTo>
                    <a:cubicBezTo>
                      <a:pt x="2" y="51"/>
                      <a:pt x="10" y="49"/>
                      <a:pt x="13" y="4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9" name="Freeform 359"/>
              <p:cNvSpPr>
                <a:spLocks/>
              </p:cNvSpPr>
              <p:nvPr/>
            </p:nvSpPr>
            <p:spPr bwMode="auto">
              <a:xfrm>
                <a:off x="5519" y="1563"/>
                <a:ext cx="119" cy="91"/>
              </a:xfrm>
              <a:custGeom>
                <a:avLst/>
                <a:gdLst>
                  <a:gd name="T0" fmla="*/ 0 w 119"/>
                  <a:gd name="T1" fmla="*/ 53 h 91"/>
                  <a:gd name="T2" fmla="*/ 6 w 119"/>
                  <a:gd name="T3" fmla="*/ 38 h 91"/>
                  <a:gd name="T4" fmla="*/ 25 w 119"/>
                  <a:gd name="T5" fmla="*/ 26 h 91"/>
                  <a:gd name="T6" fmla="*/ 43 w 119"/>
                  <a:gd name="T7" fmla="*/ 18 h 91"/>
                  <a:gd name="T8" fmla="*/ 61 w 119"/>
                  <a:gd name="T9" fmla="*/ 9 h 91"/>
                  <a:gd name="T10" fmla="*/ 76 w 119"/>
                  <a:gd name="T11" fmla="*/ 3 h 91"/>
                  <a:gd name="T12" fmla="*/ 96 w 119"/>
                  <a:gd name="T13" fmla="*/ 2 h 91"/>
                  <a:gd name="T14" fmla="*/ 111 w 119"/>
                  <a:gd name="T15" fmla="*/ 17 h 91"/>
                  <a:gd name="T16" fmla="*/ 118 w 119"/>
                  <a:gd name="T17" fmla="*/ 36 h 91"/>
                  <a:gd name="T18" fmla="*/ 115 w 119"/>
                  <a:gd name="T19" fmla="*/ 53 h 91"/>
                  <a:gd name="T20" fmla="*/ 106 w 119"/>
                  <a:gd name="T21" fmla="*/ 69 h 91"/>
                  <a:gd name="T22" fmla="*/ 93 w 119"/>
                  <a:gd name="T23" fmla="*/ 83 h 91"/>
                  <a:gd name="T24" fmla="*/ 70 w 119"/>
                  <a:gd name="T25" fmla="*/ 90 h 91"/>
                  <a:gd name="T26" fmla="*/ 42 w 119"/>
                  <a:gd name="T27" fmla="*/ 87 h 91"/>
                  <a:gd name="T28" fmla="*/ 19 w 119"/>
                  <a:gd name="T29" fmla="*/ 80 h 91"/>
                  <a:gd name="T30" fmla="*/ 7 w 119"/>
                  <a:gd name="T31" fmla="*/ 65 h 91"/>
                  <a:gd name="T32" fmla="*/ 0 w 119"/>
                  <a:gd name="T33" fmla="*/ 53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9"/>
                  <a:gd name="T52" fmla="*/ 0 h 91"/>
                  <a:gd name="T53" fmla="*/ 119 w 119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9" h="91">
                    <a:moveTo>
                      <a:pt x="0" y="53"/>
                    </a:moveTo>
                    <a:cubicBezTo>
                      <a:pt x="0" y="49"/>
                      <a:pt x="2" y="42"/>
                      <a:pt x="6" y="38"/>
                    </a:cubicBezTo>
                    <a:cubicBezTo>
                      <a:pt x="10" y="34"/>
                      <a:pt x="19" y="29"/>
                      <a:pt x="25" y="26"/>
                    </a:cubicBezTo>
                    <a:cubicBezTo>
                      <a:pt x="31" y="23"/>
                      <a:pt x="37" y="21"/>
                      <a:pt x="43" y="18"/>
                    </a:cubicBezTo>
                    <a:cubicBezTo>
                      <a:pt x="49" y="15"/>
                      <a:pt x="56" y="11"/>
                      <a:pt x="61" y="9"/>
                    </a:cubicBezTo>
                    <a:cubicBezTo>
                      <a:pt x="66" y="7"/>
                      <a:pt x="70" y="4"/>
                      <a:pt x="76" y="3"/>
                    </a:cubicBezTo>
                    <a:cubicBezTo>
                      <a:pt x="82" y="2"/>
                      <a:pt x="90" y="0"/>
                      <a:pt x="96" y="2"/>
                    </a:cubicBezTo>
                    <a:cubicBezTo>
                      <a:pt x="102" y="4"/>
                      <a:pt x="107" y="11"/>
                      <a:pt x="111" y="17"/>
                    </a:cubicBezTo>
                    <a:cubicBezTo>
                      <a:pt x="115" y="23"/>
                      <a:pt x="117" y="30"/>
                      <a:pt x="118" y="36"/>
                    </a:cubicBezTo>
                    <a:cubicBezTo>
                      <a:pt x="119" y="42"/>
                      <a:pt x="117" y="48"/>
                      <a:pt x="115" y="53"/>
                    </a:cubicBezTo>
                    <a:cubicBezTo>
                      <a:pt x="113" y="58"/>
                      <a:pt x="110" y="64"/>
                      <a:pt x="106" y="69"/>
                    </a:cubicBezTo>
                    <a:cubicBezTo>
                      <a:pt x="102" y="74"/>
                      <a:pt x="99" y="80"/>
                      <a:pt x="93" y="83"/>
                    </a:cubicBezTo>
                    <a:cubicBezTo>
                      <a:pt x="87" y="86"/>
                      <a:pt x="78" y="89"/>
                      <a:pt x="70" y="90"/>
                    </a:cubicBezTo>
                    <a:cubicBezTo>
                      <a:pt x="62" y="91"/>
                      <a:pt x="50" y="89"/>
                      <a:pt x="42" y="87"/>
                    </a:cubicBezTo>
                    <a:cubicBezTo>
                      <a:pt x="34" y="85"/>
                      <a:pt x="25" y="84"/>
                      <a:pt x="19" y="80"/>
                    </a:cubicBezTo>
                    <a:cubicBezTo>
                      <a:pt x="13" y="76"/>
                      <a:pt x="10" y="70"/>
                      <a:pt x="7" y="65"/>
                    </a:cubicBezTo>
                    <a:cubicBezTo>
                      <a:pt x="4" y="60"/>
                      <a:pt x="0" y="57"/>
                      <a:pt x="0" y="5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20" name="Freeform 360"/>
              <p:cNvSpPr>
                <a:spLocks/>
              </p:cNvSpPr>
              <p:nvPr/>
            </p:nvSpPr>
            <p:spPr bwMode="auto">
              <a:xfrm>
                <a:off x="5470" y="1062"/>
                <a:ext cx="160" cy="124"/>
              </a:xfrm>
              <a:custGeom>
                <a:avLst/>
                <a:gdLst>
                  <a:gd name="T0" fmla="*/ 2 w 160"/>
                  <a:gd name="T1" fmla="*/ 53 h 124"/>
                  <a:gd name="T2" fmla="*/ 7 w 160"/>
                  <a:gd name="T3" fmla="*/ 26 h 124"/>
                  <a:gd name="T4" fmla="*/ 26 w 160"/>
                  <a:gd name="T5" fmla="*/ 5 h 124"/>
                  <a:gd name="T6" fmla="*/ 55 w 160"/>
                  <a:gd name="T7" fmla="*/ 0 h 124"/>
                  <a:gd name="T8" fmla="*/ 85 w 160"/>
                  <a:gd name="T9" fmla="*/ 5 h 124"/>
                  <a:gd name="T10" fmla="*/ 116 w 160"/>
                  <a:gd name="T11" fmla="*/ 20 h 124"/>
                  <a:gd name="T12" fmla="*/ 140 w 160"/>
                  <a:gd name="T13" fmla="*/ 33 h 124"/>
                  <a:gd name="T14" fmla="*/ 158 w 160"/>
                  <a:gd name="T15" fmla="*/ 59 h 124"/>
                  <a:gd name="T16" fmla="*/ 155 w 160"/>
                  <a:gd name="T17" fmla="*/ 86 h 124"/>
                  <a:gd name="T18" fmla="*/ 131 w 160"/>
                  <a:gd name="T19" fmla="*/ 113 h 124"/>
                  <a:gd name="T20" fmla="*/ 98 w 160"/>
                  <a:gd name="T21" fmla="*/ 123 h 124"/>
                  <a:gd name="T22" fmla="*/ 61 w 160"/>
                  <a:gd name="T23" fmla="*/ 122 h 124"/>
                  <a:gd name="T24" fmla="*/ 29 w 160"/>
                  <a:gd name="T25" fmla="*/ 111 h 124"/>
                  <a:gd name="T26" fmla="*/ 5 w 160"/>
                  <a:gd name="T27" fmla="*/ 81 h 124"/>
                  <a:gd name="T28" fmla="*/ 2 w 160"/>
                  <a:gd name="T29" fmla="*/ 53 h 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0"/>
                  <a:gd name="T46" fmla="*/ 0 h 124"/>
                  <a:gd name="T47" fmla="*/ 160 w 160"/>
                  <a:gd name="T48" fmla="*/ 124 h 1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0" h="124">
                    <a:moveTo>
                      <a:pt x="2" y="53"/>
                    </a:moveTo>
                    <a:cubicBezTo>
                      <a:pt x="2" y="44"/>
                      <a:pt x="3" y="34"/>
                      <a:pt x="7" y="26"/>
                    </a:cubicBezTo>
                    <a:cubicBezTo>
                      <a:pt x="11" y="18"/>
                      <a:pt x="18" y="9"/>
                      <a:pt x="26" y="5"/>
                    </a:cubicBezTo>
                    <a:cubicBezTo>
                      <a:pt x="34" y="1"/>
                      <a:pt x="45" y="0"/>
                      <a:pt x="55" y="0"/>
                    </a:cubicBezTo>
                    <a:cubicBezTo>
                      <a:pt x="65" y="0"/>
                      <a:pt x="75" y="2"/>
                      <a:pt x="85" y="5"/>
                    </a:cubicBezTo>
                    <a:cubicBezTo>
                      <a:pt x="95" y="8"/>
                      <a:pt x="107" y="15"/>
                      <a:pt x="116" y="20"/>
                    </a:cubicBezTo>
                    <a:cubicBezTo>
                      <a:pt x="125" y="25"/>
                      <a:pt x="133" y="27"/>
                      <a:pt x="140" y="33"/>
                    </a:cubicBezTo>
                    <a:cubicBezTo>
                      <a:pt x="147" y="39"/>
                      <a:pt x="156" y="50"/>
                      <a:pt x="158" y="59"/>
                    </a:cubicBezTo>
                    <a:cubicBezTo>
                      <a:pt x="160" y="68"/>
                      <a:pt x="160" y="77"/>
                      <a:pt x="155" y="86"/>
                    </a:cubicBezTo>
                    <a:cubicBezTo>
                      <a:pt x="150" y="95"/>
                      <a:pt x="140" y="107"/>
                      <a:pt x="131" y="113"/>
                    </a:cubicBezTo>
                    <a:cubicBezTo>
                      <a:pt x="122" y="119"/>
                      <a:pt x="110" y="122"/>
                      <a:pt x="98" y="123"/>
                    </a:cubicBezTo>
                    <a:cubicBezTo>
                      <a:pt x="86" y="124"/>
                      <a:pt x="72" y="124"/>
                      <a:pt x="61" y="122"/>
                    </a:cubicBezTo>
                    <a:cubicBezTo>
                      <a:pt x="50" y="120"/>
                      <a:pt x="38" y="118"/>
                      <a:pt x="29" y="111"/>
                    </a:cubicBezTo>
                    <a:cubicBezTo>
                      <a:pt x="20" y="104"/>
                      <a:pt x="10" y="89"/>
                      <a:pt x="5" y="81"/>
                    </a:cubicBezTo>
                    <a:cubicBezTo>
                      <a:pt x="0" y="73"/>
                      <a:pt x="2" y="62"/>
                      <a:pt x="2" y="5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3B3B61"/>
                  </a:gs>
                </a:gsLst>
                <a:lin ang="2700000" scaled="1"/>
              </a:gradFill>
              <a:ln w="9525">
                <a:solidFill>
                  <a:srgbClr val="D1D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98" name="Group 361"/>
            <p:cNvGrpSpPr>
              <a:grpSpLocks/>
            </p:cNvGrpSpPr>
            <p:nvPr/>
          </p:nvGrpSpPr>
          <p:grpSpPr bwMode="auto">
            <a:xfrm rot="-5718171">
              <a:off x="3963" y="215"/>
              <a:ext cx="585" cy="2466"/>
              <a:chOff x="4934" y="718"/>
              <a:chExt cx="733" cy="2751"/>
            </a:xfrm>
          </p:grpSpPr>
          <p:sp>
            <p:nvSpPr>
              <p:cNvPr id="217307" name="Freeform 362"/>
              <p:cNvSpPr>
                <a:spLocks/>
              </p:cNvSpPr>
              <p:nvPr/>
            </p:nvSpPr>
            <p:spPr bwMode="auto">
              <a:xfrm>
                <a:off x="4934" y="3377"/>
                <a:ext cx="98" cy="92"/>
              </a:xfrm>
              <a:custGeom>
                <a:avLst/>
                <a:gdLst>
                  <a:gd name="T0" fmla="*/ 16 w 98"/>
                  <a:gd name="T1" fmla="*/ 70 h 92"/>
                  <a:gd name="T2" fmla="*/ 30 w 98"/>
                  <a:gd name="T3" fmla="*/ 88 h 92"/>
                  <a:gd name="T4" fmla="*/ 54 w 98"/>
                  <a:gd name="T5" fmla="*/ 91 h 92"/>
                  <a:gd name="T6" fmla="*/ 81 w 98"/>
                  <a:gd name="T7" fmla="*/ 87 h 92"/>
                  <a:gd name="T8" fmla="*/ 96 w 98"/>
                  <a:gd name="T9" fmla="*/ 63 h 92"/>
                  <a:gd name="T10" fmla="*/ 94 w 98"/>
                  <a:gd name="T11" fmla="*/ 33 h 92"/>
                  <a:gd name="T12" fmla="*/ 85 w 98"/>
                  <a:gd name="T13" fmla="*/ 18 h 92"/>
                  <a:gd name="T14" fmla="*/ 61 w 98"/>
                  <a:gd name="T15" fmla="*/ 6 h 92"/>
                  <a:gd name="T16" fmla="*/ 45 w 98"/>
                  <a:gd name="T17" fmla="*/ 1 h 92"/>
                  <a:gd name="T18" fmla="*/ 25 w 98"/>
                  <a:gd name="T19" fmla="*/ 1 h 92"/>
                  <a:gd name="T20" fmla="*/ 6 w 98"/>
                  <a:gd name="T21" fmla="*/ 10 h 92"/>
                  <a:gd name="T22" fmla="*/ 0 w 98"/>
                  <a:gd name="T23" fmla="*/ 27 h 92"/>
                  <a:gd name="T24" fmla="*/ 3 w 98"/>
                  <a:gd name="T25" fmla="*/ 48 h 92"/>
                  <a:gd name="T26" fmla="*/ 16 w 98"/>
                  <a:gd name="T27" fmla="*/ 70 h 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8"/>
                  <a:gd name="T43" fmla="*/ 0 h 92"/>
                  <a:gd name="T44" fmla="*/ 98 w 98"/>
                  <a:gd name="T45" fmla="*/ 92 h 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8" h="92">
                    <a:moveTo>
                      <a:pt x="16" y="70"/>
                    </a:moveTo>
                    <a:cubicBezTo>
                      <a:pt x="20" y="77"/>
                      <a:pt x="24" y="85"/>
                      <a:pt x="30" y="88"/>
                    </a:cubicBezTo>
                    <a:cubicBezTo>
                      <a:pt x="36" y="91"/>
                      <a:pt x="46" y="91"/>
                      <a:pt x="54" y="91"/>
                    </a:cubicBezTo>
                    <a:cubicBezTo>
                      <a:pt x="62" y="91"/>
                      <a:pt x="74" y="92"/>
                      <a:pt x="81" y="87"/>
                    </a:cubicBezTo>
                    <a:cubicBezTo>
                      <a:pt x="88" y="82"/>
                      <a:pt x="94" y="72"/>
                      <a:pt x="96" y="63"/>
                    </a:cubicBezTo>
                    <a:cubicBezTo>
                      <a:pt x="98" y="54"/>
                      <a:pt x="96" y="40"/>
                      <a:pt x="94" y="33"/>
                    </a:cubicBezTo>
                    <a:cubicBezTo>
                      <a:pt x="92" y="26"/>
                      <a:pt x="90" y="22"/>
                      <a:pt x="85" y="18"/>
                    </a:cubicBezTo>
                    <a:cubicBezTo>
                      <a:pt x="80" y="14"/>
                      <a:pt x="68" y="9"/>
                      <a:pt x="61" y="6"/>
                    </a:cubicBezTo>
                    <a:cubicBezTo>
                      <a:pt x="54" y="3"/>
                      <a:pt x="51" y="2"/>
                      <a:pt x="45" y="1"/>
                    </a:cubicBezTo>
                    <a:cubicBezTo>
                      <a:pt x="39" y="0"/>
                      <a:pt x="31" y="0"/>
                      <a:pt x="25" y="1"/>
                    </a:cubicBezTo>
                    <a:cubicBezTo>
                      <a:pt x="19" y="2"/>
                      <a:pt x="10" y="6"/>
                      <a:pt x="6" y="10"/>
                    </a:cubicBezTo>
                    <a:cubicBezTo>
                      <a:pt x="2" y="14"/>
                      <a:pt x="0" y="21"/>
                      <a:pt x="0" y="27"/>
                    </a:cubicBezTo>
                    <a:cubicBezTo>
                      <a:pt x="0" y="33"/>
                      <a:pt x="1" y="42"/>
                      <a:pt x="3" y="48"/>
                    </a:cubicBezTo>
                    <a:cubicBezTo>
                      <a:pt x="5" y="54"/>
                      <a:pt x="12" y="63"/>
                      <a:pt x="16" y="7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2D"/>
                  </a:gs>
                  <a:gs pos="100000">
                    <a:srgbClr val="5C5A00"/>
                  </a:gs>
                </a:gsLst>
                <a:lin ang="27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8" name="Freeform 363"/>
              <p:cNvSpPr>
                <a:spLocks/>
              </p:cNvSpPr>
              <p:nvPr/>
            </p:nvSpPr>
            <p:spPr bwMode="auto">
              <a:xfrm>
                <a:off x="5216" y="2924"/>
                <a:ext cx="139" cy="112"/>
              </a:xfrm>
              <a:custGeom>
                <a:avLst/>
                <a:gdLst>
                  <a:gd name="T0" fmla="*/ 3 w 139"/>
                  <a:gd name="T1" fmla="*/ 85 h 112"/>
                  <a:gd name="T2" fmla="*/ 3 w 139"/>
                  <a:gd name="T3" fmla="*/ 102 h 112"/>
                  <a:gd name="T4" fmla="*/ 22 w 139"/>
                  <a:gd name="T5" fmla="*/ 111 h 112"/>
                  <a:gd name="T6" fmla="*/ 58 w 139"/>
                  <a:gd name="T7" fmla="*/ 108 h 112"/>
                  <a:gd name="T8" fmla="*/ 85 w 139"/>
                  <a:gd name="T9" fmla="*/ 103 h 112"/>
                  <a:gd name="T10" fmla="*/ 117 w 139"/>
                  <a:gd name="T11" fmla="*/ 91 h 112"/>
                  <a:gd name="T12" fmla="*/ 132 w 139"/>
                  <a:gd name="T13" fmla="*/ 72 h 112"/>
                  <a:gd name="T14" fmla="*/ 138 w 139"/>
                  <a:gd name="T15" fmla="*/ 45 h 112"/>
                  <a:gd name="T16" fmla="*/ 138 w 139"/>
                  <a:gd name="T17" fmla="*/ 28 h 112"/>
                  <a:gd name="T18" fmla="*/ 132 w 139"/>
                  <a:gd name="T19" fmla="*/ 9 h 112"/>
                  <a:gd name="T20" fmla="*/ 112 w 139"/>
                  <a:gd name="T21" fmla="*/ 1 h 112"/>
                  <a:gd name="T22" fmla="*/ 91 w 139"/>
                  <a:gd name="T23" fmla="*/ 1 h 112"/>
                  <a:gd name="T24" fmla="*/ 69 w 139"/>
                  <a:gd name="T25" fmla="*/ 1 h 112"/>
                  <a:gd name="T26" fmla="*/ 46 w 139"/>
                  <a:gd name="T27" fmla="*/ 4 h 112"/>
                  <a:gd name="T28" fmla="*/ 25 w 139"/>
                  <a:gd name="T29" fmla="*/ 22 h 112"/>
                  <a:gd name="T30" fmla="*/ 12 w 139"/>
                  <a:gd name="T31" fmla="*/ 48 h 112"/>
                  <a:gd name="T32" fmla="*/ 3 w 139"/>
                  <a:gd name="T33" fmla="*/ 85 h 1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9"/>
                  <a:gd name="T52" fmla="*/ 0 h 112"/>
                  <a:gd name="T53" fmla="*/ 139 w 139"/>
                  <a:gd name="T54" fmla="*/ 112 h 1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9" h="112">
                    <a:moveTo>
                      <a:pt x="3" y="85"/>
                    </a:moveTo>
                    <a:cubicBezTo>
                      <a:pt x="2" y="94"/>
                      <a:pt x="0" y="98"/>
                      <a:pt x="3" y="102"/>
                    </a:cubicBezTo>
                    <a:cubicBezTo>
                      <a:pt x="6" y="106"/>
                      <a:pt x="13" y="110"/>
                      <a:pt x="22" y="111"/>
                    </a:cubicBezTo>
                    <a:cubicBezTo>
                      <a:pt x="31" y="112"/>
                      <a:pt x="48" y="109"/>
                      <a:pt x="58" y="108"/>
                    </a:cubicBezTo>
                    <a:cubicBezTo>
                      <a:pt x="68" y="107"/>
                      <a:pt x="75" y="106"/>
                      <a:pt x="85" y="103"/>
                    </a:cubicBezTo>
                    <a:cubicBezTo>
                      <a:pt x="95" y="100"/>
                      <a:pt x="109" y="96"/>
                      <a:pt x="117" y="91"/>
                    </a:cubicBezTo>
                    <a:cubicBezTo>
                      <a:pt x="125" y="86"/>
                      <a:pt x="129" y="80"/>
                      <a:pt x="132" y="72"/>
                    </a:cubicBezTo>
                    <a:cubicBezTo>
                      <a:pt x="135" y="64"/>
                      <a:pt x="137" y="52"/>
                      <a:pt x="138" y="45"/>
                    </a:cubicBezTo>
                    <a:cubicBezTo>
                      <a:pt x="139" y="38"/>
                      <a:pt x="139" y="34"/>
                      <a:pt x="138" y="28"/>
                    </a:cubicBezTo>
                    <a:cubicBezTo>
                      <a:pt x="137" y="22"/>
                      <a:pt x="136" y="14"/>
                      <a:pt x="132" y="9"/>
                    </a:cubicBezTo>
                    <a:cubicBezTo>
                      <a:pt x="128" y="4"/>
                      <a:pt x="119" y="2"/>
                      <a:pt x="112" y="1"/>
                    </a:cubicBezTo>
                    <a:cubicBezTo>
                      <a:pt x="105" y="0"/>
                      <a:pt x="98" y="1"/>
                      <a:pt x="91" y="1"/>
                    </a:cubicBezTo>
                    <a:cubicBezTo>
                      <a:pt x="84" y="1"/>
                      <a:pt x="76" y="1"/>
                      <a:pt x="69" y="1"/>
                    </a:cubicBezTo>
                    <a:cubicBezTo>
                      <a:pt x="62" y="1"/>
                      <a:pt x="53" y="1"/>
                      <a:pt x="46" y="4"/>
                    </a:cubicBezTo>
                    <a:cubicBezTo>
                      <a:pt x="39" y="7"/>
                      <a:pt x="31" y="15"/>
                      <a:pt x="25" y="22"/>
                    </a:cubicBezTo>
                    <a:cubicBezTo>
                      <a:pt x="19" y="29"/>
                      <a:pt x="16" y="39"/>
                      <a:pt x="12" y="48"/>
                    </a:cubicBezTo>
                    <a:cubicBezTo>
                      <a:pt x="8" y="57"/>
                      <a:pt x="4" y="76"/>
                      <a:pt x="3" y="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2D"/>
                  </a:gs>
                  <a:gs pos="100000">
                    <a:srgbClr val="5C5A00"/>
                  </a:gs>
                </a:gsLst>
                <a:lin ang="27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9" name="Freeform 364"/>
              <p:cNvSpPr>
                <a:spLocks/>
              </p:cNvSpPr>
              <p:nvPr/>
            </p:nvSpPr>
            <p:spPr bwMode="auto">
              <a:xfrm>
                <a:off x="5466" y="1977"/>
                <a:ext cx="168" cy="104"/>
              </a:xfrm>
              <a:custGeom>
                <a:avLst/>
                <a:gdLst>
                  <a:gd name="T0" fmla="*/ 20 w 168"/>
                  <a:gd name="T1" fmla="*/ 29 h 104"/>
                  <a:gd name="T2" fmla="*/ 33 w 168"/>
                  <a:gd name="T3" fmla="*/ 29 h 104"/>
                  <a:gd name="T4" fmla="*/ 68 w 168"/>
                  <a:gd name="T5" fmla="*/ 21 h 104"/>
                  <a:gd name="T6" fmla="*/ 95 w 168"/>
                  <a:gd name="T7" fmla="*/ 14 h 104"/>
                  <a:gd name="T8" fmla="*/ 108 w 168"/>
                  <a:gd name="T9" fmla="*/ 8 h 104"/>
                  <a:gd name="T10" fmla="*/ 131 w 168"/>
                  <a:gd name="T11" fmla="*/ 0 h 104"/>
                  <a:gd name="T12" fmla="*/ 153 w 168"/>
                  <a:gd name="T13" fmla="*/ 9 h 104"/>
                  <a:gd name="T14" fmla="*/ 164 w 168"/>
                  <a:gd name="T15" fmla="*/ 26 h 104"/>
                  <a:gd name="T16" fmla="*/ 167 w 168"/>
                  <a:gd name="T17" fmla="*/ 60 h 104"/>
                  <a:gd name="T18" fmla="*/ 158 w 168"/>
                  <a:gd name="T19" fmla="*/ 87 h 104"/>
                  <a:gd name="T20" fmla="*/ 119 w 168"/>
                  <a:gd name="T21" fmla="*/ 102 h 104"/>
                  <a:gd name="T22" fmla="*/ 83 w 168"/>
                  <a:gd name="T23" fmla="*/ 99 h 104"/>
                  <a:gd name="T24" fmla="*/ 50 w 168"/>
                  <a:gd name="T25" fmla="*/ 84 h 104"/>
                  <a:gd name="T26" fmla="*/ 27 w 168"/>
                  <a:gd name="T27" fmla="*/ 68 h 104"/>
                  <a:gd name="T28" fmla="*/ 3 w 168"/>
                  <a:gd name="T29" fmla="*/ 51 h 104"/>
                  <a:gd name="T30" fmla="*/ 6 w 168"/>
                  <a:gd name="T31" fmla="*/ 29 h 104"/>
                  <a:gd name="T32" fmla="*/ 20 w 168"/>
                  <a:gd name="T33" fmla="*/ 29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8"/>
                  <a:gd name="T52" fmla="*/ 0 h 104"/>
                  <a:gd name="T53" fmla="*/ 168 w 168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8" h="104">
                    <a:moveTo>
                      <a:pt x="20" y="29"/>
                    </a:moveTo>
                    <a:cubicBezTo>
                      <a:pt x="24" y="29"/>
                      <a:pt x="25" y="30"/>
                      <a:pt x="33" y="29"/>
                    </a:cubicBezTo>
                    <a:cubicBezTo>
                      <a:pt x="41" y="28"/>
                      <a:pt x="58" y="24"/>
                      <a:pt x="68" y="21"/>
                    </a:cubicBezTo>
                    <a:cubicBezTo>
                      <a:pt x="78" y="18"/>
                      <a:pt x="88" y="16"/>
                      <a:pt x="95" y="14"/>
                    </a:cubicBezTo>
                    <a:cubicBezTo>
                      <a:pt x="102" y="12"/>
                      <a:pt x="102" y="10"/>
                      <a:pt x="108" y="8"/>
                    </a:cubicBezTo>
                    <a:cubicBezTo>
                      <a:pt x="114" y="6"/>
                      <a:pt x="124" y="0"/>
                      <a:pt x="131" y="0"/>
                    </a:cubicBezTo>
                    <a:cubicBezTo>
                      <a:pt x="138" y="0"/>
                      <a:pt x="147" y="5"/>
                      <a:pt x="153" y="9"/>
                    </a:cubicBezTo>
                    <a:cubicBezTo>
                      <a:pt x="159" y="13"/>
                      <a:pt x="162" y="18"/>
                      <a:pt x="164" y="26"/>
                    </a:cubicBezTo>
                    <a:cubicBezTo>
                      <a:pt x="166" y="34"/>
                      <a:pt x="168" y="50"/>
                      <a:pt x="167" y="60"/>
                    </a:cubicBezTo>
                    <a:cubicBezTo>
                      <a:pt x="166" y="70"/>
                      <a:pt x="166" y="80"/>
                      <a:pt x="158" y="87"/>
                    </a:cubicBezTo>
                    <a:cubicBezTo>
                      <a:pt x="150" y="94"/>
                      <a:pt x="131" y="100"/>
                      <a:pt x="119" y="102"/>
                    </a:cubicBezTo>
                    <a:cubicBezTo>
                      <a:pt x="107" y="104"/>
                      <a:pt x="94" y="102"/>
                      <a:pt x="83" y="99"/>
                    </a:cubicBezTo>
                    <a:cubicBezTo>
                      <a:pt x="72" y="96"/>
                      <a:pt x="59" y="89"/>
                      <a:pt x="50" y="84"/>
                    </a:cubicBezTo>
                    <a:cubicBezTo>
                      <a:pt x="41" y="79"/>
                      <a:pt x="35" y="73"/>
                      <a:pt x="27" y="68"/>
                    </a:cubicBezTo>
                    <a:cubicBezTo>
                      <a:pt x="19" y="63"/>
                      <a:pt x="6" y="57"/>
                      <a:pt x="3" y="51"/>
                    </a:cubicBezTo>
                    <a:cubicBezTo>
                      <a:pt x="0" y="45"/>
                      <a:pt x="4" y="33"/>
                      <a:pt x="6" y="29"/>
                    </a:cubicBezTo>
                    <a:cubicBezTo>
                      <a:pt x="8" y="25"/>
                      <a:pt x="16" y="29"/>
                      <a:pt x="20" y="2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2D"/>
                  </a:gs>
                  <a:gs pos="100000">
                    <a:srgbClr val="5C5A00"/>
                  </a:gs>
                </a:gsLst>
                <a:lin ang="27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0" name="Freeform 365"/>
              <p:cNvSpPr>
                <a:spLocks/>
              </p:cNvSpPr>
              <p:nvPr/>
            </p:nvSpPr>
            <p:spPr bwMode="auto">
              <a:xfrm>
                <a:off x="5523" y="1301"/>
                <a:ext cx="144" cy="190"/>
              </a:xfrm>
              <a:custGeom>
                <a:avLst/>
                <a:gdLst>
                  <a:gd name="T0" fmla="*/ 92 w 144"/>
                  <a:gd name="T1" fmla="*/ 34 h 190"/>
                  <a:gd name="T2" fmla="*/ 84 w 144"/>
                  <a:gd name="T3" fmla="*/ 45 h 190"/>
                  <a:gd name="T4" fmla="*/ 83 w 144"/>
                  <a:gd name="T5" fmla="*/ 55 h 190"/>
                  <a:gd name="T6" fmla="*/ 98 w 144"/>
                  <a:gd name="T7" fmla="*/ 67 h 190"/>
                  <a:gd name="T8" fmla="*/ 110 w 144"/>
                  <a:gd name="T9" fmla="*/ 75 h 190"/>
                  <a:gd name="T10" fmla="*/ 126 w 144"/>
                  <a:gd name="T11" fmla="*/ 85 h 190"/>
                  <a:gd name="T12" fmla="*/ 137 w 144"/>
                  <a:gd name="T13" fmla="*/ 102 h 190"/>
                  <a:gd name="T14" fmla="*/ 143 w 144"/>
                  <a:gd name="T15" fmla="*/ 124 h 190"/>
                  <a:gd name="T16" fmla="*/ 141 w 144"/>
                  <a:gd name="T17" fmla="*/ 160 h 190"/>
                  <a:gd name="T18" fmla="*/ 131 w 144"/>
                  <a:gd name="T19" fmla="*/ 180 h 190"/>
                  <a:gd name="T20" fmla="*/ 113 w 144"/>
                  <a:gd name="T21" fmla="*/ 189 h 190"/>
                  <a:gd name="T22" fmla="*/ 92 w 144"/>
                  <a:gd name="T23" fmla="*/ 189 h 190"/>
                  <a:gd name="T24" fmla="*/ 65 w 144"/>
                  <a:gd name="T25" fmla="*/ 181 h 190"/>
                  <a:gd name="T26" fmla="*/ 39 w 144"/>
                  <a:gd name="T27" fmla="*/ 169 h 190"/>
                  <a:gd name="T28" fmla="*/ 24 w 144"/>
                  <a:gd name="T29" fmla="*/ 150 h 190"/>
                  <a:gd name="T30" fmla="*/ 5 w 144"/>
                  <a:gd name="T31" fmla="*/ 114 h 190"/>
                  <a:gd name="T32" fmla="*/ 2 w 144"/>
                  <a:gd name="T33" fmla="*/ 72 h 190"/>
                  <a:gd name="T34" fmla="*/ 15 w 144"/>
                  <a:gd name="T35" fmla="*/ 39 h 190"/>
                  <a:gd name="T36" fmla="*/ 33 w 144"/>
                  <a:gd name="T37" fmla="*/ 18 h 190"/>
                  <a:gd name="T38" fmla="*/ 56 w 144"/>
                  <a:gd name="T39" fmla="*/ 4 h 190"/>
                  <a:gd name="T40" fmla="*/ 80 w 144"/>
                  <a:gd name="T41" fmla="*/ 0 h 190"/>
                  <a:gd name="T42" fmla="*/ 98 w 144"/>
                  <a:gd name="T43" fmla="*/ 3 h 190"/>
                  <a:gd name="T44" fmla="*/ 104 w 144"/>
                  <a:gd name="T45" fmla="*/ 16 h 190"/>
                  <a:gd name="T46" fmla="*/ 92 w 144"/>
                  <a:gd name="T47" fmla="*/ 34 h 1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4"/>
                  <a:gd name="T73" fmla="*/ 0 h 190"/>
                  <a:gd name="T74" fmla="*/ 144 w 144"/>
                  <a:gd name="T75" fmla="*/ 190 h 1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4" h="190">
                    <a:moveTo>
                      <a:pt x="92" y="34"/>
                    </a:moveTo>
                    <a:cubicBezTo>
                      <a:pt x="89" y="39"/>
                      <a:pt x="85" y="42"/>
                      <a:pt x="84" y="45"/>
                    </a:cubicBezTo>
                    <a:cubicBezTo>
                      <a:pt x="83" y="48"/>
                      <a:pt x="81" y="51"/>
                      <a:pt x="83" y="55"/>
                    </a:cubicBezTo>
                    <a:cubicBezTo>
                      <a:pt x="85" y="59"/>
                      <a:pt x="93" y="64"/>
                      <a:pt x="98" y="67"/>
                    </a:cubicBezTo>
                    <a:cubicBezTo>
                      <a:pt x="103" y="70"/>
                      <a:pt x="105" y="72"/>
                      <a:pt x="110" y="75"/>
                    </a:cubicBezTo>
                    <a:cubicBezTo>
                      <a:pt x="115" y="78"/>
                      <a:pt x="122" y="81"/>
                      <a:pt x="126" y="85"/>
                    </a:cubicBezTo>
                    <a:cubicBezTo>
                      <a:pt x="130" y="89"/>
                      <a:pt x="134" y="96"/>
                      <a:pt x="137" y="102"/>
                    </a:cubicBezTo>
                    <a:cubicBezTo>
                      <a:pt x="140" y="108"/>
                      <a:pt x="142" y="114"/>
                      <a:pt x="143" y="124"/>
                    </a:cubicBezTo>
                    <a:cubicBezTo>
                      <a:pt x="144" y="134"/>
                      <a:pt x="143" y="151"/>
                      <a:pt x="141" y="160"/>
                    </a:cubicBezTo>
                    <a:cubicBezTo>
                      <a:pt x="139" y="169"/>
                      <a:pt x="136" y="175"/>
                      <a:pt x="131" y="180"/>
                    </a:cubicBezTo>
                    <a:cubicBezTo>
                      <a:pt x="126" y="185"/>
                      <a:pt x="119" y="188"/>
                      <a:pt x="113" y="189"/>
                    </a:cubicBezTo>
                    <a:cubicBezTo>
                      <a:pt x="107" y="190"/>
                      <a:pt x="100" y="190"/>
                      <a:pt x="92" y="189"/>
                    </a:cubicBezTo>
                    <a:cubicBezTo>
                      <a:pt x="84" y="188"/>
                      <a:pt x="74" y="184"/>
                      <a:pt x="65" y="181"/>
                    </a:cubicBezTo>
                    <a:cubicBezTo>
                      <a:pt x="56" y="178"/>
                      <a:pt x="46" y="174"/>
                      <a:pt x="39" y="169"/>
                    </a:cubicBezTo>
                    <a:cubicBezTo>
                      <a:pt x="32" y="164"/>
                      <a:pt x="30" y="159"/>
                      <a:pt x="24" y="150"/>
                    </a:cubicBezTo>
                    <a:cubicBezTo>
                      <a:pt x="18" y="141"/>
                      <a:pt x="9" y="127"/>
                      <a:pt x="5" y="114"/>
                    </a:cubicBezTo>
                    <a:cubicBezTo>
                      <a:pt x="1" y="101"/>
                      <a:pt x="0" y="84"/>
                      <a:pt x="2" y="72"/>
                    </a:cubicBezTo>
                    <a:cubicBezTo>
                      <a:pt x="4" y="60"/>
                      <a:pt x="10" y="48"/>
                      <a:pt x="15" y="39"/>
                    </a:cubicBezTo>
                    <a:cubicBezTo>
                      <a:pt x="20" y="30"/>
                      <a:pt x="26" y="24"/>
                      <a:pt x="33" y="18"/>
                    </a:cubicBezTo>
                    <a:cubicBezTo>
                      <a:pt x="40" y="12"/>
                      <a:pt x="48" y="7"/>
                      <a:pt x="56" y="4"/>
                    </a:cubicBezTo>
                    <a:cubicBezTo>
                      <a:pt x="64" y="1"/>
                      <a:pt x="73" y="0"/>
                      <a:pt x="80" y="0"/>
                    </a:cubicBezTo>
                    <a:cubicBezTo>
                      <a:pt x="87" y="0"/>
                      <a:pt x="94" y="0"/>
                      <a:pt x="98" y="3"/>
                    </a:cubicBezTo>
                    <a:cubicBezTo>
                      <a:pt x="102" y="6"/>
                      <a:pt x="104" y="11"/>
                      <a:pt x="104" y="16"/>
                    </a:cubicBezTo>
                    <a:cubicBezTo>
                      <a:pt x="104" y="21"/>
                      <a:pt x="95" y="29"/>
                      <a:pt x="92" y="3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2D"/>
                  </a:gs>
                  <a:gs pos="100000">
                    <a:srgbClr val="5C5A00"/>
                  </a:gs>
                </a:gsLst>
                <a:lin ang="27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11" name="Freeform 366"/>
              <p:cNvSpPr>
                <a:spLocks/>
              </p:cNvSpPr>
              <p:nvPr/>
            </p:nvSpPr>
            <p:spPr bwMode="auto">
              <a:xfrm>
                <a:off x="5407" y="718"/>
                <a:ext cx="140" cy="115"/>
              </a:xfrm>
              <a:custGeom>
                <a:avLst/>
                <a:gdLst>
                  <a:gd name="T0" fmla="*/ 19 w 140"/>
                  <a:gd name="T1" fmla="*/ 25 h 115"/>
                  <a:gd name="T2" fmla="*/ 46 w 140"/>
                  <a:gd name="T3" fmla="*/ 10 h 115"/>
                  <a:gd name="T4" fmla="*/ 79 w 140"/>
                  <a:gd name="T5" fmla="*/ 2 h 115"/>
                  <a:gd name="T6" fmla="*/ 100 w 140"/>
                  <a:gd name="T7" fmla="*/ 1 h 115"/>
                  <a:gd name="T8" fmla="*/ 127 w 140"/>
                  <a:gd name="T9" fmla="*/ 11 h 115"/>
                  <a:gd name="T10" fmla="*/ 131 w 140"/>
                  <a:gd name="T11" fmla="*/ 29 h 115"/>
                  <a:gd name="T12" fmla="*/ 128 w 140"/>
                  <a:gd name="T13" fmla="*/ 47 h 115"/>
                  <a:gd name="T14" fmla="*/ 136 w 140"/>
                  <a:gd name="T15" fmla="*/ 58 h 115"/>
                  <a:gd name="T16" fmla="*/ 140 w 140"/>
                  <a:gd name="T17" fmla="*/ 73 h 115"/>
                  <a:gd name="T18" fmla="*/ 136 w 140"/>
                  <a:gd name="T19" fmla="*/ 89 h 115"/>
                  <a:gd name="T20" fmla="*/ 118 w 140"/>
                  <a:gd name="T21" fmla="*/ 104 h 115"/>
                  <a:gd name="T22" fmla="*/ 95 w 140"/>
                  <a:gd name="T23" fmla="*/ 110 h 115"/>
                  <a:gd name="T24" fmla="*/ 61 w 140"/>
                  <a:gd name="T25" fmla="*/ 115 h 115"/>
                  <a:gd name="T26" fmla="*/ 34 w 140"/>
                  <a:gd name="T27" fmla="*/ 107 h 115"/>
                  <a:gd name="T28" fmla="*/ 13 w 140"/>
                  <a:gd name="T29" fmla="*/ 92 h 115"/>
                  <a:gd name="T30" fmla="*/ 1 w 140"/>
                  <a:gd name="T31" fmla="*/ 58 h 115"/>
                  <a:gd name="T32" fmla="*/ 5 w 140"/>
                  <a:gd name="T33" fmla="*/ 31 h 115"/>
                  <a:gd name="T34" fmla="*/ 19 w 140"/>
                  <a:gd name="T35" fmla="*/ 25 h 1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0"/>
                  <a:gd name="T55" fmla="*/ 0 h 115"/>
                  <a:gd name="T56" fmla="*/ 140 w 140"/>
                  <a:gd name="T57" fmla="*/ 115 h 1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0" h="115">
                    <a:moveTo>
                      <a:pt x="19" y="25"/>
                    </a:moveTo>
                    <a:cubicBezTo>
                      <a:pt x="26" y="22"/>
                      <a:pt x="36" y="14"/>
                      <a:pt x="46" y="10"/>
                    </a:cubicBezTo>
                    <a:cubicBezTo>
                      <a:pt x="56" y="6"/>
                      <a:pt x="70" y="3"/>
                      <a:pt x="79" y="2"/>
                    </a:cubicBezTo>
                    <a:cubicBezTo>
                      <a:pt x="88" y="1"/>
                      <a:pt x="92" y="0"/>
                      <a:pt x="100" y="1"/>
                    </a:cubicBezTo>
                    <a:cubicBezTo>
                      <a:pt x="108" y="2"/>
                      <a:pt x="122" y="6"/>
                      <a:pt x="127" y="11"/>
                    </a:cubicBezTo>
                    <a:cubicBezTo>
                      <a:pt x="132" y="16"/>
                      <a:pt x="131" y="23"/>
                      <a:pt x="131" y="29"/>
                    </a:cubicBezTo>
                    <a:cubicBezTo>
                      <a:pt x="131" y="35"/>
                      <a:pt x="127" y="42"/>
                      <a:pt x="128" y="47"/>
                    </a:cubicBezTo>
                    <a:cubicBezTo>
                      <a:pt x="129" y="52"/>
                      <a:pt x="134" y="54"/>
                      <a:pt x="136" y="58"/>
                    </a:cubicBezTo>
                    <a:cubicBezTo>
                      <a:pt x="138" y="62"/>
                      <a:pt x="140" y="68"/>
                      <a:pt x="140" y="73"/>
                    </a:cubicBezTo>
                    <a:cubicBezTo>
                      <a:pt x="140" y="78"/>
                      <a:pt x="140" y="84"/>
                      <a:pt x="136" y="89"/>
                    </a:cubicBezTo>
                    <a:cubicBezTo>
                      <a:pt x="132" y="94"/>
                      <a:pt x="125" y="101"/>
                      <a:pt x="118" y="104"/>
                    </a:cubicBezTo>
                    <a:cubicBezTo>
                      <a:pt x="111" y="107"/>
                      <a:pt x="104" y="108"/>
                      <a:pt x="95" y="110"/>
                    </a:cubicBezTo>
                    <a:cubicBezTo>
                      <a:pt x="86" y="112"/>
                      <a:pt x="71" y="115"/>
                      <a:pt x="61" y="115"/>
                    </a:cubicBezTo>
                    <a:cubicBezTo>
                      <a:pt x="51" y="115"/>
                      <a:pt x="42" y="111"/>
                      <a:pt x="34" y="107"/>
                    </a:cubicBezTo>
                    <a:cubicBezTo>
                      <a:pt x="26" y="103"/>
                      <a:pt x="18" y="100"/>
                      <a:pt x="13" y="92"/>
                    </a:cubicBezTo>
                    <a:cubicBezTo>
                      <a:pt x="8" y="84"/>
                      <a:pt x="2" y="68"/>
                      <a:pt x="1" y="58"/>
                    </a:cubicBezTo>
                    <a:cubicBezTo>
                      <a:pt x="0" y="48"/>
                      <a:pt x="1" y="37"/>
                      <a:pt x="5" y="31"/>
                    </a:cubicBezTo>
                    <a:cubicBezTo>
                      <a:pt x="9" y="25"/>
                      <a:pt x="12" y="28"/>
                      <a:pt x="19" y="2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2D"/>
                  </a:gs>
                  <a:gs pos="100000">
                    <a:srgbClr val="5C5A00"/>
                  </a:gs>
                </a:gsLst>
                <a:lin ang="27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199" name="Group 367"/>
            <p:cNvGrpSpPr>
              <a:grpSpLocks/>
            </p:cNvGrpSpPr>
            <p:nvPr/>
          </p:nvGrpSpPr>
          <p:grpSpPr bwMode="auto">
            <a:xfrm rot="3570105">
              <a:off x="3315" y="2829"/>
              <a:ext cx="134" cy="235"/>
              <a:chOff x="2816" y="2555"/>
              <a:chExt cx="167" cy="262"/>
            </a:xfrm>
          </p:grpSpPr>
          <p:sp>
            <p:nvSpPr>
              <p:cNvPr id="217305" name="Freeform 368"/>
              <p:cNvSpPr>
                <a:spLocks/>
              </p:cNvSpPr>
              <p:nvPr/>
            </p:nvSpPr>
            <p:spPr bwMode="auto">
              <a:xfrm>
                <a:off x="2816" y="2555"/>
                <a:ext cx="167" cy="262"/>
              </a:xfrm>
              <a:custGeom>
                <a:avLst/>
                <a:gdLst>
                  <a:gd name="T0" fmla="*/ 12 w 167"/>
                  <a:gd name="T1" fmla="*/ 25 h 262"/>
                  <a:gd name="T2" fmla="*/ 35 w 167"/>
                  <a:gd name="T3" fmla="*/ 9 h 262"/>
                  <a:gd name="T4" fmla="*/ 66 w 167"/>
                  <a:gd name="T5" fmla="*/ 1 h 262"/>
                  <a:gd name="T6" fmla="*/ 95 w 167"/>
                  <a:gd name="T7" fmla="*/ 4 h 262"/>
                  <a:gd name="T8" fmla="*/ 108 w 167"/>
                  <a:gd name="T9" fmla="*/ 19 h 262"/>
                  <a:gd name="T10" fmla="*/ 113 w 167"/>
                  <a:gd name="T11" fmla="*/ 43 h 262"/>
                  <a:gd name="T12" fmla="*/ 123 w 167"/>
                  <a:gd name="T13" fmla="*/ 78 h 262"/>
                  <a:gd name="T14" fmla="*/ 137 w 167"/>
                  <a:gd name="T15" fmla="*/ 115 h 262"/>
                  <a:gd name="T16" fmla="*/ 153 w 167"/>
                  <a:gd name="T17" fmla="*/ 151 h 262"/>
                  <a:gd name="T18" fmla="*/ 165 w 167"/>
                  <a:gd name="T19" fmla="*/ 186 h 262"/>
                  <a:gd name="T20" fmla="*/ 165 w 167"/>
                  <a:gd name="T21" fmla="*/ 222 h 262"/>
                  <a:gd name="T22" fmla="*/ 155 w 167"/>
                  <a:gd name="T23" fmla="*/ 243 h 262"/>
                  <a:gd name="T24" fmla="*/ 137 w 167"/>
                  <a:gd name="T25" fmla="*/ 256 h 262"/>
                  <a:gd name="T26" fmla="*/ 114 w 167"/>
                  <a:gd name="T27" fmla="*/ 262 h 262"/>
                  <a:gd name="T28" fmla="*/ 84 w 167"/>
                  <a:gd name="T29" fmla="*/ 253 h 262"/>
                  <a:gd name="T30" fmla="*/ 60 w 167"/>
                  <a:gd name="T31" fmla="*/ 228 h 262"/>
                  <a:gd name="T32" fmla="*/ 30 w 167"/>
                  <a:gd name="T33" fmla="*/ 186 h 262"/>
                  <a:gd name="T34" fmla="*/ 18 w 167"/>
                  <a:gd name="T35" fmla="*/ 147 h 262"/>
                  <a:gd name="T36" fmla="*/ 3 w 167"/>
                  <a:gd name="T37" fmla="*/ 114 h 262"/>
                  <a:gd name="T38" fmla="*/ 2 w 167"/>
                  <a:gd name="T39" fmla="*/ 72 h 262"/>
                  <a:gd name="T40" fmla="*/ 2 w 167"/>
                  <a:gd name="T41" fmla="*/ 45 h 262"/>
                  <a:gd name="T42" fmla="*/ 12 w 167"/>
                  <a:gd name="T43" fmla="*/ 25 h 26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7"/>
                  <a:gd name="T67" fmla="*/ 0 h 262"/>
                  <a:gd name="T68" fmla="*/ 167 w 167"/>
                  <a:gd name="T69" fmla="*/ 262 h 26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7" h="262">
                    <a:moveTo>
                      <a:pt x="12" y="25"/>
                    </a:moveTo>
                    <a:cubicBezTo>
                      <a:pt x="16" y="20"/>
                      <a:pt x="26" y="13"/>
                      <a:pt x="35" y="9"/>
                    </a:cubicBezTo>
                    <a:cubicBezTo>
                      <a:pt x="44" y="5"/>
                      <a:pt x="56" y="2"/>
                      <a:pt x="66" y="1"/>
                    </a:cubicBezTo>
                    <a:cubicBezTo>
                      <a:pt x="76" y="0"/>
                      <a:pt x="88" y="1"/>
                      <a:pt x="95" y="4"/>
                    </a:cubicBezTo>
                    <a:cubicBezTo>
                      <a:pt x="102" y="7"/>
                      <a:pt x="105" y="13"/>
                      <a:pt x="108" y="19"/>
                    </a:cubicBezTo>
                    <a:cubicBezTo>
                      <a:pt x="111" y="25"/>
                      <a:pt x="111" y="33"/>
                      <a:pt x="113" y="43"/>
                    </a:cubicBezTo>
                    <a:cubicBezTo>
                      <a:pt x="115" y="53"/>
                      <a:pt x="119" y="66"/>
                      <a:pt x="123" y="78"/>
                    </a:cubicBezTo>
                    <a:cubicBezTo>
                      <a:pt x="127" y="90"/>
                      <a:pt x="132" y="103"/>
                      <a:pt x="137" y="115"/>
                    </a:cubicBezTo>
                    <a:cubicBezTo>
                      <a:pt x="142" y="127"/>
                      <a:pt x="148" y="139"/>
                      <a:pt x="153" y="151"/>
                    </a:cubicBezTo>
                    <a:cubicBezTo>
                      <a:pt x="158" y="163"/>
                      <a:pt x="163" y="174"/>
                      <a:pt x="165" y="186"/>
                    </a:cubicBezTo>
                    <a:cubicBezTo>
                      <a:pt x="167" y="198"/>
                      <a:pt x="167" y="213"/>
                      <a:pt x="165" y="222"/>
                    </a:cubicBezTo>
                    <a:cubicBezTo>
                      <a:pt x="163" y="231"/>
                      <a:pt x="160" y="237"/>
                      <a:pt x="155" y="243"/>
                    </a:cubicBezTo>
                    <a:cubicBezTo>
                      <a:pt x="150" y="249"/>
                      <a:pt x="144" y="253"/>
                      <a:pt x="137" y="256"/>
                    </a:cubicBezTo>
                    <a:cubicBezTo>
                      <a:pt x="130" y="259"/>
                      <a:pt x="123" y="262"/>
                      <a:pt x="114" y="262"/>
                    </a:cubicBezTo>
                    <a:cubicBezTo>
                      <a:pt x="105" y="262"/>
                      <a:pt x="93" y="259"/>
                      <a:pt x="84" y="253"/>
                    </a:cubicBezTo>
                    <a:cubicBezTo>
                      <a:pt x="75" y="247"/>
                      <a:pt x="69" y="239"/>
                      <a:pt x="60" y="228"/>
                    </a:cubicBezTo>
                    <a:cubicBezTo>
                      <a:pt x="51" y="217"/>
                      <a:pt x="37" y="199"/>
                      <a:pt x="30" y="186"/>
                    </a:cubicBezTo>
                    <a:cubicBezTo>
                      <a:pt x="23" y="173"/>
                      <a:pt x="22" y="159"/>
                      <a:pt x="18" y="147"/>
                    </a:cubicBezTo>
                    <a:cubicBezTo>
                      <a:pt x="14" y="135"/>
                      <a:pt x="6" y="126"/>
                      <a:pt x="3" y="114"/>
                    </a:cubicBezTo>
                    <a:cubicBezTo>
                      <a:pt x="0" y="102"/>
                      <a:pt x="2" y="83"/>
                      <a:pt x="2" y="72"/>
                    </a:cubicBezTo>
                    <a:cubicBezTo>
                      <a:pt x="2" y="61"/>
                      <a:pt x="0" y="53"/>
                      <a:pt x="2" y="45"/>
                    </a:cubicBezTo>
                    <a:cubicBezTo>
                      <a:pt x="4" y="37"/>
                      <a:pt x="10" y="29"/>
                      <a:pt x="12" y="2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FF"/>
                  </a:gs>
                  <a:gs pos="100000">
                    <a:srgbClr val="0C323E"/>
                  </a:gs>
                </a:gsLst>
                <a:lin ang="2700000" scaled="1"/>
              </a:gradFill>
              <a:ln w="12700">
                <a:solidFill>
                  <a:srgbClr val="91E2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6" name="Freeform 369"/>
              <p:cNvSpPr>
                <a:spLocks/>
              </p:cNvSpPr>
              <p:nvPr/>
            </p:nvSpPr>
            <p:spPr bwMode="auto">
              <a:xfrm>
                <a:off x="2843" y="2586"/>
                <a:ext cx="109" cy="204"/>
              </a:xfrm>
              <a:custGeom>
                <a:avLst/>
                <a:gdLst>
                  <a:gd name="T0" fmla="*/ 5 w 109"/>
                  <a:gd name="T1" fmla="*/ 17 h 204"/>
                  <a:gd name="T2" fmla="*/ 18 w 109"/>
                  <a:gd name="T3" fmla="*/ 6 h 204"/>
                  <a:gd name="T4" fmla="*/ 38 w 109"/>
                  <a:gd name="T5" fmla="*/ 2 h 204"/>
                  <a:gd name="T6" fmla="*/ 48 w 109"/>
                  <a:gd name="T7" fmla="*/ 2 h 204"/>
                  <a:gd name="T8" fmla="*/ 56 w 109"/>
                  <a:gd name="T9" fmla="*/ 12 h 204"/>
                  <a:gd name="T10" fmla="*/ 50 w 109"/>
                  <a:gd name="T11" fmla="*/ 27 h 204"/>
                  <a:gd name="T12" fmla="*/ 56 w 109"/>
                  <a:gd name="T13" fmla="*/ 39 h 204"/>
                  <a:gd name="T14" fmla="*/ 63 w 109"/>
                  <a:gd name="T15" fmla="*/ 48 h 204"/>
                  <a:gd name="T16" fmla="*/ 62 w 109"/>
                  <a:gd name="T17" fmla="*/ 60 h 204"/>
                  <a:gd name="T18" fmla="*/ 77 w 109"/>
                  <a:gd name="T19" fmla="*/ 77 h 204"/>
                  <a:gd name="T20" fmla="*/ 84 w 109"/>
                  <a:gd name="T21" fmla="*/ 87 h 204"/>
                  <a:gd name="T22" fmla="*/ 81 w 109"/>
                  <a:gd name="T23" fmla="*/ 98 h 204"/>
                  <a:gd name="T24" fmla="*/ 78 w 109"/>
                  <a:gd name="T25" fmla="*/ 111 h 204"/>
                  <a:gd name="T26" fmla="*/ 92 w 109"/>
                  <a:gd name="T27" fmla="*/ 116 h 204"/>
                  <a:gd name="T28" fmla="*/ 99 w 109"/>
                  <a:gd name="T29" fmla="*/ 128 h 204"/>
                  <a:gd name="T30" fmla="*/ 98 w 109"/>
                  <a:gd name="T31" fmla="*/ 138 h 204"/>
                  <a:gd name="T32" fmla="*/ 93 w 109"/>
                  <a:gd name="T33" fmla="*/ 149 h 204"/>
                  <a:gd name="T34" fmla="*/ 99 w 109"/>
                  <a:gd name="T35" fmla="*/ 159 h 204"/>
                  <a:gd name="T36" fmla="*/ 107 w 109"/>
                  <a:gd name="T37" fmla="*/ 168 h 204"/>
                  <a:gd name="T38" fmla="*/ 108 w 109"/>
                  <a:gd name="T39" fmla="*/ 185 h 204"/>
                  <a:gd name="T40" fmla="*/ 102 w 109"/>
                  <a:gd name="T41" fmla="*/ 198 h 204"/>
                  <a:gd name="T42" fmla="*/ 90 w 109"/>
                  <a:gd name="T43" fmla="*/ 204 h 204"/>
                  <a:gd name="T44" fmla="*/ 75 w 109"/>
                  <a:gd name="T45" fmla="*/ 198 h 204"/>
                  <a:gd name="T46" fmla="*/ 68 w 109"/>
                  <a:gd name="T47" fmla="*/ 186 h 204"/>
                  <a:gd name="T48" fmla="*/ 62 w 109"/>
                  <a:gd name="T49" fmla="*/ 173 h 204"/>
                  <a:gd name="T50" fmla="*/ 51 w 109"/>
                  <a:gd name="T51" fmla="*/ 165 h 204"/>
                  <a:gd name="T52" fmla="*/ 42 w 109"/>
                  <a:gd name="T53" fmla="*/ 158 h 204"/>
                  <a:gd name="T54" fmla="*/ 41 w 109"/>
                  <a:gd name="T55" fmla="*/ 146 h 204"/>
                  <a:gd name="T56" fmla="*/ 41 w 109"/>
                  <a:gd name="T57" fmla="*/ 134 h 204"/>
                  <a:gd name="T58" fmla="*/ 33 w 109"/>
                  <a:gd name="T59" fmla="*/ 125 h 204"/>
                  <a:gd name="T60" fmla="*/ 26 w 109"/>
                  <a:gd name="T61" fmla="*/ 116 h 204"/>
                  <a:gd name="T62" fmla="*/ 20 w 109"/>
                  <a:gd name="T63" fmla="*/ 99 h 204"/>
                  <a:gd name="T64" fmla="*/ 26 w 109"/>
                  <a:gd name="T65" fmla="*/ 90 h 204"/>
                  <a:gd name="T66" fmla="*/ 26 w 109"/>
                  <a:gd name="T67" fmla="*/ 75 h 204"/>
                  <a:gd name="T68" fmla="*/ 18 w 109"/>
                  <a:gd name="T69" fmla="*/ 62 h 204"/>
                  <a:gd name="T70" fmla="*/ 6 w 109"/>
                  <a:gd name="T71" fmla="*/ 51 h 204"/>
                  <a:gd name="T72" fmla="*/ 0 w 109"/>
                  <a:gd name="T73" fmla="*/ 35 h 204"/>
                  <a:gd name="T74" fmla="*/ 5 w 109"/>
                  <a:gd name="T75" fmla="*/ 17 h 20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9"/>
                  <a:gd name="T115" fmla="*/ 0 h 204"/>
                  <a:gd name="T116" fmla="*/ 109 w 109"/>
                  <a:gd name="T117" fmla="*/ 204 h 20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9" h="204">
                    <a:moveTo>
                      <a:pt x="5" y="17"/>
                    </a:moveTo>
                    <a:cubicBezTo>
                      <a:pt x="8" y="12"/>
                      <a:pt x="13" y="8"/>
                      <a:pt x="18" y="6"/>
                    </a:cubicBezTo>
                    <a:cubicBezTo>
                      <a:pt x="23" y="4"/>
                      <a:pt x="33" y="3"/>
                      <a:pt x="38" y="2"/>
                    </a:cubicBezTo>
                    <a:cubicBezTo>
                      <a:pt x="43" y="1"/>
                      <a:pt x="45" y="0"/>
                      <a:pt x="48" y="2"/>
                    </a:cubicBezTo>
                    <a:cubicBezTo>
                      <a:pt x="51" y="4"/>
                      <a:pt x="56" y="8"/>
                      <a:pt x="56" y="12"/>
                    </a:cubicBezTo>
                    <a:cubicBezTo>
                      <a:pt x="56" y="16"/>
                      <a:pt x="50" y="23"/>
                      <a:pt x="50" y="27"/>
                    </a:cubicBezTo>
                    <a:cubicBezTo>
                      <a:pt x="50" y="31"/>
                      <a:pt x="54" y="36"/>
                      <a:pt x="56" y="39"/>
                    </a:cubicBezTo>
                    <a:cubicBezTo>
                      <a:pt x="58" y="42"/>
                      <a:pt x="62" y="45"/>
                      <a:pt x="63" y="48"/>
                    </a:cubicBezTo>
                    <a:cubicBezTo>
                      <a:pt x="64" y="51"/>
                      <a:pt x="60" y="55"/>
                      <a:pt x="62" y="60"/>
                    </a:cubicBezTo>
                    <a:cubicBezTo>
                      <a:pt x="64" y="65"/>
                      <a:pt x="73" y="73"/>
                      <a:pt x="77" y="77"/>
                    </a:cubicBezTo>
                    <a:cubicBezTo>
                      <a:pt x="81" y="81"/>
                      <a:pt x="83" y="84"/>
                      <a:pt x="84" y="87"/>
                    </a:cubicBezTo>
                    <a:cubicBezTo>
                      <a:pt x="85" y="90"/>
                      <a:pt x="82" y="94"/>
                      <a:pt x="81" y="98"/>
                    </a:cubicBezTo>
                    <a:cubicBezTo>
                      <a:pt x="80" y="102"/>
                      <a:pt x="76" y="108"/>
                      <a:pt x="78" y="111"/>
                    </a:cubicBezTo>
                    <a:cubicBezTo>
                      <a:pt x="80" y="114"/>
                      <a:pt x="89" y="113"/>
                      <a:pt x="92" y="116"/>
                    </a:cubicBezTo>
                    <a:cubicBezTo>
                      <a:pt x="95" y="119"/>
                      <a:pt x="98" y="124"/>
                      <a:pt x="99" y="128"/>
                    </a:cubicBezTo>
                    <a:cubicBezTo>
                      <a:pt x="100" y="132"/>
                      <a:pt x="99" y="135"/>
                      <a:pt x="98" y="138"/>
                    </a:cubicBezTo>
                    <a:cubicBezTo>
                      <a:pt x="97" y="141"/>
                      <a:pt x="93" y="146"/>
                      <a:pt x="93" y="149"/>
                    </a:cubicBezTo>
                    <a:cubicBezTo>
                      <a:pt x="93" y="152"/>
                      <a:pt x="97" y="156"/>
                      <a:pt x="99" y="159"/>
                    </a:cubicBezTo>
                    <a:cubicBezTo>
                      <a:pt x="101" y="162"/>
                      <a:pt x="106" y="164"/>
                      <a:pt x="107" y="168"/>
                    </a:cubicBezTo>
                    <a:cubicBezTo>
                      <a:pt x="108" y="172"/>
                      <a:pt x="109" y="180"/>
                      <a:pt x="108" y="185"/>
                    </a:cubicBezTo>
                    <a:cubicBezTo>
                      <a:pt x="107" y="190"/>
                      <a:pt x="105" y="195"/>
                      <a:pt x="102" y="198"/>
                    </a:cubicBezTo>
                    <a:cubicBezTo>
                      <a:pt x="99" y="201"/>
                      <a:pt x="94" y="204"/>
                      <a:pt x="90" y="204"/>
                    </a:cubicBezTo>
                    <a:cubicBezTo>
                      <a:pt x="86" y="204"/>
                      <a:pt x="79" y="201"/>
                      <a:pt x="75" y="198"/>
                    </a:cubicBezTo>
                    <a:cubicBezTo>
                      <a:pt x="71" y="195"/>
                      <a:pt x="70" y="190"/>
                      <a:pt x="68" y="186"/>
                    </a:cubicBezTo>
                    <a:cubicBezTo>
                      <a:pt x="66" y="182"/>
                      <a:pt x="65" y="176"/>
                      <a:pt x="62" y="173"/>
                    </a:cubicBezTo>
                    <a:cubicBezTo>
                      <a:pt x="59" y="170"/>
                      <a:pt x="54" y="167"/>
                      <a:pt x="51" y="165"/>
                    </a:cubicBezTo>
                    <a:cubicBezTo>
                      <a:pt x="48" y="163"/>
                      <a:pt x="44" y="161"/>
                      <a:pt x="42" y="158"/>
                    </a:cubicBezTo>
                    <a:cubicBezTo>
                      <a:pt x="40" y="155"/>
                      <a:pt x="41" y="150"/>
                      <a:pt x="41" y="146"/>
                    </a:cubicBezTo>
                    <a:cubicBezTo>
                      <a:pt x="41" y="142"/>
                      <a:pt x="42" y="137"/>
                      <a:pt x="41" y="134"/>
                    </a:cubicBezTo>
                    <a:cubicBezTo>
                      <a:pt x="40" y="131"/>
                      <a:pt x="35" y="128"/>
                      <a:pt x="33" y="125"/>
                    </a:cubicBezTo>
                    <a:cubicBezTo>
                      <a:pt x="31" y="122"/>
                      <a:pt x="28" y="120"/>
                      <a:pt x="26" y="116"/>
                    </a:cubicBezTo>
                    <a:cubicBezTo>
                      <a:pt x="24" y="112"/>
                      <a:pt x="20" y="103"/>
                      <a:pt x="20" y="99"/>
                    </a:cubicBezTo>
                    <a:cubicBezTo>
                      <a:pt x="20" y="95"/>
                      <a:pt x="25" y="94"/>
                      <a:pt x="26" y="90"/>
                    </a:cubicBezTo>
                    <a:cubicBezTo>
                      <a:pt x="27" y="86"/>
                      <a:pt x="27" y="80"/>
                      <a:pt x="26" y="75"/>
                    </a:cubicBezTo>
                    <a:cubicBezTo>
                      <a:pt x="25" y="70"/>
                      <a:pt x="21" y="66"/>
                      <a:pt x="18" y="62"/>
                    </a:cubicBezTo>
                    <a:cubicBezTo>
                      <a:pt x="15" y="58"/>
                      <a:pt x="9" y="55"/>
                      <a:pt x="6" y="51"/>
                    </a:cubicBezTo>
                    <a:cubicBezTo>
                      <a:pt x="3" y="47"/>
                      <a:pt x="0" y="40"/>
                      <a:pt x="0" y="35"/>
                    </a:cubicBezTo>
                    <a:cubicBezTo>
                      <a:pt x="0" y="30"/>
                      <a:pt x="2" y="22"/>
                      <a:pt x="5" y="1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185E76"/>
                  </a:gs>
                  <a:gs pos="100000">
                    <a:srgbClr val="33CCFF"/>
                  </a:gs>
                </a:gsLst>
                <a:lin ang="2700000" scaled="1"/>
              </a:gradFill>
              <a:ln w="12700">
                <a:solidFill>
                  <a:srgbClr val="8DE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200" name="Group 370"/>
            <p:cNvGrpSpPr>
              <a:grpSpLocks/>
            </p:cNvGrpSpPr>
            <p:nvPr/>
          </p:nvGrpSpPr>
          <p:grpSpPr bwMode="auto">
            <a:xfrm rot="-2709581">
              <a:off x="4707" y="2829"/>
              <a:ext cx="133" cy="235"/>
              <a:chOff x="2816" y="2555"/>
              <a:chExt cx="167" cy="262"/>
            </a:xfrm>
          </p:grpSpPr>
          <p:sp>
            <p:nvSpPr>
              <p:cNvPr id="217303" name="Freeform 371"/>
              <p:cNvSpPr>
                <a:spLocks/>
              </p:cNvSpPr>
              <p:nvPr/>
            </p:nvSpPr>
            <p:spPr bwMode="auto">
              <a:xfrm>
                <a:off x="2816" y="2555"/>
                <a:ext cx="167" cy="262"/>
              </a:xfrm>
              <a:custGeom>
                <a:avLst/>
                <a:gdLst>
                  <a:gd name="T0" fmla="*/ 12 w 167"/>
                  <a:gd name="T1" fmla="*/ 25 h 262"/>
                  <a:gd name="T2" fmla="*/ 35 w 167"/>
                  <a:gd name="T3" fmla="*/ 9 h 262"/>
                  <a:gd name="T4" fmla="*/ 66 w 167"/>
                  <a:gd name="T5" fmla="*/ 1 h 262"/>
                  <a:gd name="T6" fmla="*/ 95 w 167"/>
                  <a:gd name="T7" fmla="*/ 4 h 262"/>
                  <a:gd name="T8" fmla="*/ 108 w 167"/>
                  <a:gd name="T9" fmla="*/ 19 h 262"/>
                  <a:gd name="T10" fmla="*/ 113 w 167"/>
                  <a:gd name="T11" fmla="*/ 43 h 262"/>
                  <a:gd name="T12" fmla="*/ 123 w 167"/>
                  <a:gd name="T13" fmla="*/ 78 h 262"/>
                  <a:gd name="T14" fmla="*/ 137 w 167"/>
                  <a:gd name="T15" fmla="*/ 115 h 262"/>
                  <a:gd name="T16" fmla="*/ 153 w 167"/>
                  <a:gd name="T17" fmla="*/ 151 h 262"/>
                  <a:gd name="T18" fmla="*/ 165 w 167"/>
                  <a:gd name="T19" fmla="*/ 186 h 262"/>
                  <a:gd name="T20" fmla="*/ 165 w 167"/>
                  <a:gd name="T21" fmla="*/ 222 h 262"/>
                  <a:gd name="T22" fmla="*/ 155 w 167"/>
                  <a:gd name="T23" fmla="*/ 243 h 262"/>
                  <a:gd name="T24" fmla="*/ 137 w 167"/>
                  <a:gd name="T25" fmla="*/ 256 h 262"/>
                  <a:gd name="T26" fmla="*/ 114 w 167"/>
                  <a:gd name="T27" fmla="*/ 262 h 262"/>
                  <a:gd name="T28" fmla="*/ 84 w 167"/>
                  <a:gd name="T29" fmla="*/ 253 h 262"/>
                  <a:gd name="T30" fmla="*/ 60 w 167"/>
                  <a:gd name="T31" fmla="*/ 228 h 262"/>
                  <a:gd name="T32" fmla="*/ 30 w 167"/>
                  <a:gd name="T33" fmla="*/ 186 h 262"/>
                  <a:gd name="T34" fmla="*/ 18 w 167"/>
                  <a:gd name="T35" fmla="*/ 147 h 262"/>
                  <a:gd name="T36" fmla="*/ 3 w 167"/>
                  <a:gd name="T37" fmla="*/ 114 h 262"/>
                  <a:gd name="T38" fmla="*/ 2 w 167"/>
                  <a:gd name="T39" fmla="*/ 72 h 262"/>
                  <a:gd name="T40" fmla="*/ 2 w 167"/>
                  <a:gd name="T41" fmla="*/ 45 h 262"/>
                  <a:gd name="T42" fmla="*/ 12 w 167"/>
                  <a:gd name="T43" fmla="*/ 25 h 26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7"/>
                  <a:gd name="T67" fmla="*/ 0 h 262"/>
                  <a:gd name="T68" fmla="*/ 167 w 167"/>
                  <a:gd name="T69" fmla="*/ 262 h 26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7" h="262">
                    <a:moveTo>
                      <a:pt x="12" y="25"/>
                    </a:moveTo>
                    <a:cubicBezTo>
                      <a:pt x="16" y="20"/>
                      <a:pt x="26" y="13"/>
                      <a:pt x="35" y="9"/>
                    </a:cubicBezTo>
                    <a:cubicBezTo>
                      <a:pt x="44" y="5"/>
                      <a:pt x="56" y="2"/>
                      <a:pt x="66" y="1"/>
                    </a:cubicBezTo>
                    <a:cubicBezTo>
                      <a:pt x="76" y="0"/>
                      <a:pt x="88" y="1"/>
                      <a:pt x="95" y="4"/>
                    </a:cubicBezTo>
                    <a:cubicBezTo>
                      <a:pt x="102" y="7"/>
                      <a:pt x="105" y="13"/>
                      <a:pt x="108" y="19"/>
                    </a:cubicBezTo>
                    <a:cubicBezTo>
                      <a:pt x="111" y="25"/>
                      <a:pt x="111" y="33"/>
                      <a:pt x="113" y="43"/>
                    </a:cubicBezTo>
                    <a:cubicBezTo>
                      <a:pt x="115" y="53"/>
                      <a:pt x="119" y="66"/>
                      <a:pt x="123" y="78"/>
                    </a:cubicBezTo>
                    <a:cubicBezTo>
                      <a:pt x="127" y="90"/>
                      <a:pt x="132" y="103"/>
                      <a:pt x="137" y="115"/>
                    </a:cubicBezTo>
                    <a:cubicBezTo>
                      <a:pt x="142" y="127"/>
                      <a:pt x="148" y="139"/>
                      <a:pt x="153" y="151"/>
                    </a:cubicBezTo>
                    <a:cubicBezTo>
                      <a:pt x="158" y="163"/>
                      <a:pt x="163" y="174"/>
                      <a:pt x="165" y="186"/>
                    </a:cubicBezTo>
                    <a:cubicBezTo>
                      <a:pt x="167" y="198"/>
                      <a:pt x="167" y="213"/>
                      <a:pt x="165" y="222"/>
                    </a:cubicBezTo>
                    <a:cubicBezTo>
                      <a:pt x="163" y="231"/>
                      <a:pt x="160" y="237"/>
                      <a:pt x="155" y="243"/>
                    </a:cubicBezTo>
                    <a:cubicBezTo>
                      <a:pt x="150" y="249"/>
                      <a:pt x="144" y="253"/>
                      <a:pt x="137" y="256"/>
                    </a:cubicBezTo>
                    <a:cubicBezTo>
                      <a:pt x="130" y="259"/>
                      <a:pt x="123" y="262"/>
                      <a:pt x="114" y="262"/>
                    </a:cubicBezTo>
                    <a:cubicBezTo>
                      <a:pt x="105" y="262"/>
                      <a:pt x="93" y="259"/>
                      <a:pt x="84" y="253"/>
                    </a:cubicBezTo>
                    <a:cubicBezTo>
                      <a:pt x="75" y="247"/>
                      <a:pt x="69" y="239"/>
                      <a:pt x="60" y="228"/>
                    </a:cubicBezTo>
                    <a:cubicBezTo>
                      <a:pt x="51" y="217"/>
                      <a:pt x="37" y="199"/>
                      <a:pt x="30" y="186"/>
                    </a:cubicBezTo>
                    <a:cubicBezTo>
                      <a:pt x="23" y="173"/>
                      <a:pt x="22" y="159"/>
                      <a:pt x="18" y="147"/>
                    </a:cubicBezTo>
                    <a:cubicBezTo>
                      <a:pt x="14" y="135"/>
                      <a:pt x="6" y="126"/>
                      <a:pt x="3" y="114"/>
                    </a:cubicBezTo>
                    <a:cubicBezTo>
                      <a:pt x="0" y="102"/>
                      <a:pt x="2" y="83"/>
                      <a:pt x="2" y="72"/>
                    </a:cubicBezTo>
                    <a:cubicBezTo>
                      <a:pt x="2" y="61"/>
                      <a:pt x="0" y="53"/>
                      <a:pt x="2" y="45"/>
                    </a:cubicBezTo>
                    <a:cubicBezTo>
                      <a:pt x="4" y="37"/>
                      <a:pt x="10" y="29"/>
                      <a:pt x="12" y="2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FF"/>
                  </a:gs>
                  <a:gs pos="100000">
                    <a:srgbClr val="0C323E"/>
                  </a:gs>
                </a:gsLst>
                <a:lin ang="2700000" scaled="1"/>
              </a:gradFill>
              <a:ln w="12700">
                <a:solidFill>
                  <a:srgbClr val="91E2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4" name="Freeform 372"/>
              <p:cNvSpPr>
                <a:spLocks/>
              </p:cNvSpPr>
              <p:nvPr/>
            </p:nvSpPr>
            <p:spPr bwMode="auto">
              <a:xfrm>
                <a:off x="2843" y="2586"/>
                <a:ext cx="109" cy="204"/>
              </a:xfrm>
              <a:custGeom>
                <a:avLst/>
                <a:gdLst>
                  <a:gd name="T0" fmla="*/ 5 w 109"/>
                  <a:gd name="T1" fmla="*/ 17 h 204"/>
                  <a:gd name="T2" fmla="*/ 18 w 109"/>
                  <a:gd name="T3" fmla="*/ 6 h 204"/>
                  <a:gd name="T4" fmla="*/ 38 w 109"/>
                  <a:gd name="T5" fmla="*/ 2 h 204"/>
                  <a:gd name="T6" fmla="*/ 48 w 109"/>
                  <a:gd name="T7" fmla="*/ 2 h 204"/>
                  <a:gd name="T8" fmla="*/ 56 w 109"/>
                  <a:gd name="T9" fmla="*/ 12 h 204"/>
                  <a:gd name="T10" fmla="*/ 50 w 109"/>
                  <a:gd name="T11" fmla="*/ 27 h 204"/>
                  <a:gd name="T12" fmla="*/ 56 w 109"/>
                  <a:gd name="T13" fmla="*/ 39 h 204"/>
                  <a:gd name="T14" fmla="*/ 63 w 109"/>
                  <a:gd name="T15" fmla="*/ 48 h 204"/>
                  <a:gd name="T16" fmla="*/ 62 w 109"/>
                  <a:gd name="T17" fmla="*/ 60 h 204"/>
                  <a:gd name="T18" fmla="*/ 77 w 109"/>
                  <a:gd name="T19" fmla="*/ 77 h 204"/>
                  <a:gd name="T20" fmla="*/ 84 w 109"/>
                  <a:gd name="T21" fmla="*/ 87 h 204"/>
                  <a:gd name="T22" fmla="*/ 81 w 109"/>
                  <a:gd name="T23" fmla="*/ 98 h 204"/>
                  <a:gd name="T24" fmla="*/ 78 w 109"/>
                  <a:gd name="T25" fmla="*/ 111 h 204"/>
                  <a:gd name="T26" fmla="*/ 92 w 109"/>
                  <a:gd name="T27" fmla="*/ 116 h 204"/>
                  <a:gd name="T28" fmla="*/ 99 w 109"/>
                  <a:gd name="T29" fmla="*/ 128 h 204"/>
                  <a:gd name="T30" fmla="*/ 98 w 109"/>
                  <a:gd name="T31" fmla="*/ 138 h 204"/>
                  <a:gd name="T32" fmla="*/ 93 w 109"/>
                  <a:gd name="T33" fmla="*/ 149 h 204"/>
                  <a:gd name="T34" fmla="*/ 99 w 109"/>
                  <a:gd name="T35" fmla="*/ 159 h 204"/>
                  <a:gd name="T36" fmla="*/ 107 w 109"/>
                  <a:gd name="T37" fmla="*/ 168 h 204"/>
                  <a:gd name="T38" fmla="*/ 108 w 109"/>
                  <a:gd name="T39" fmla="*/ 185 h 204"/>
                  <a:gd name="T40" fmla="*/ 102 w 109"/>
                  <a:gd name="T41" fmla="*/ 198 h 204"/>
                  <a:gd name="T42" fmla="*/ 90 w 109"/>
                  <a:gd name="T43" fmla="*/ 204 h 204"/>
                  <a:gd name="T44" fmla="*/ 75 w 109"/>
                  <a:gd name="T45" fmla="*/ 198 h 204"/>
                  <a:gd name="T46" fmla="*/ 68 w 109"/>
                  <a:gd name="T47" fmla="*/ 186 h 204"/>
                  <a:gd name="T48" fmla="*/ 62 w 109"/>
                  <a:gd name="T49" fmla="*/ 173 h 204"/>
                  <a:gd name="T50" fmla="*/ 51 w 109"/>
                  <a:gd name="T51" fmla="*/ 165 h 204"/>
                  <a:gd name="T52" fmla="*/ 42 w 109"/>
                  <a:gd name="T53" fmla="*/ 158 h 204"/>
                  <a:gd name="T54" fmla="*/ 41 w 109"/>
                  <a:gd name="T55" fmla="*/ 146 h 204"/>
                  <a:gd name="T56" fmla="*/ 41 w 109"/>
                  <a:gd name="T57" fmla="*/ 134 h 204"/>
                  <a:gd name="T58" fmla="*/ 33 w 109"/>
                  <a:gd name="T59" fmla="*/ 125 h 204"/>
                  <a:gd name="T60" fmla="*/ 26 w 109"/>
                  <a:gd name="T61" fmla="*/ 116 h 204"/>
                  <a:gd name="T62" fmla="*/ 20 w 109"/>
                  <a:gd name="T63" fmla="*/ 99 h 204"/>
                  <a:gd name="T64" fmla="*/ 26 w 109"/>
                  <a:gd name="T65" fmla="*/ 90 h 204"/>
                  <a:gd name="T66" fmla="*/ 26 w 109"/>
                  <a:gd name="T67" fmla="*/ 75 h 204"/>
                  <a:gd name="T68" fmla="*/ 18 w 109"/>
                  <a:gd name="T69" fmla="*/ 62 h 204"/>
                  <a:gd name="T70" fmla="*/ 6 w 109"/>
                  <a:gd name="T71" fmla="*/ 51 h 204"/>
                  <a:gd name="T72" fmla="*/ 0 w 109"/>
                  <a:gd name="T73" fmla="*/ 35 h 204"/>
                  <a:gd name="T74" fmla="*/ 5 w 109"/>
                  <a:gd name="T75" fmla="*/ 17 h 20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9"/>
                  <a:gd name="T115" fmla="*/ 0 h 204"/>
                  <a:gd name="T116" fmla="*/ 109 w 109"/>
                  <a:gd name="T117" fmla="*/ 204 h 20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9" h="204">
                    <a:moveTo>
                      <a:pt x="5" y="17"/>
                    </a:moveTo>
                    <a:cubicBezTo>
                      <a:pt x="8" y="12"/>
                      <a:pt x="13" y="8"/>
                      <a:pt x="18" y="6"/>
                    </a:cubicBezTo>
                    <a:cubicBezTo>
                      <a:pt x="23" y="4"/>
                      <a:pt x="33" y="3"/>
                      <a:pt x="38" y="2"/>
                    </a:cubicBezTo>
                    <a:cubicBezTo>
                      <a:pt x="43" y="1"/>
                      <a:pt x="45" y="0"/>
                      <a:pt x="48" y="2"/>
                    </a:cubicBezTo>
                    <a:cubicBezTo>
                      <a:pt x="51" y="4"/>
                      <a:pt x="56" y="8"/>
                      <a:pt x="56" y="12"/>
                    </a:cubicBezTo>
                    <a:cubicBezTo>
                      <a:pt x="56" y="16"/>
                      <a:pt x="50" y="23"/>
                      <a:pt x="50" y="27"/>
                    </a:cubicBezTo>
                    <a:cubicBezTo>
                      <a:pt x="50" y="31"/>
                      <a:pt x="54" y="36"/>
                      <a:pt x="56" y="39"/>
                    </a:cubicBezTo>
                    <a:cubicBezTo>
                      <a:pt x="58" y="42"/>
                      <a:pt x="62" y="45"/>
                      <a:pt x="63" y="48"/>
                    </a:cubicBezTo>
                    <a:cubicBezTo>
                      <a:pt x="64" y="51"/>
                      <a:pt x="60" y="55"/>
                      <a:pt x="62" y="60"/>
                    </a:cubicBezTo>
                    <a:cubicBezTo>
                      <a:pt x="64" y="65"/>
                      <a:pt x="73" y="73"/>
                      <a:pt x="77" y="77"/>
                    </a:cubicBezTo>
                    <a:cubicBezTo>
                      <a:pt x="81" y="81"/>
                      <a:pt x="83" y="84"/>
                      <a:pt x="84" y="87"/>
                    </a:cubicBezTo>
                    <a:cubicBezTo>
                      <a:pt x="85" y="90"/>
                      <a:pt x="82" y="94"/>
                      <a:pt x="81" y="98"/>
                    </a:cubicBezTo>
                    <a:cubicBezTo>
                      <a:pt x="80" y="102"/>
                      <a:pt x="76" y="108"/>
                      <a:pt x="78" y="111"/>
                    </a:cubicBezTo>
                    <a:cubicBezTo>
                      <a:pt x="80" y="114"/>
                      <a:pt x="89" y="113"/>
                      <a:pt x="92" y="116"/>
                    </a:cubicBezTo>
                    <a:cubicBezTo>
                      <a:pt x="95" y="119"/>
                      <a:pt x="98" y="124"/>
                      <a:pt x="99" y="128"/>
                    </a:cubicBezTo>
                    <a:cubicBezTo>
                      <a:pt x="100" y="132"/>
                      <a:pt x="99" y="135"/>
                      <a:pt x="98" y="138"/>
                    </a:cubicBezTo>
                    <a:cubicBezTo>
                      <a:pt x="97" y="141"/>
                      <a:pt x="93" y="146"/>
                      <a:pt x="93" y="149"/>
                    </a:cubicBezTo>
                    <a:cubicBezTo>
                      <a:pt x="93" y="152"/>
                      <a:pt x="97" y="156"/>
                      <a:pt x="99" y="159"/>
                    </a:cubicBezTo>
                    <a:cubicBezTo>
                      <a:pt x="101" y="162"/>
                      <a:pt x="106" y="164"/>
                      <a:pt x="107" y="168"/>
                    </a:cubicBezTo>
                    <a:cubicBezTo>
                      <a:pt x="108" y="172"/>
                      <a:pt x="109" y="180"/>
                      <a:pt x="108" y="185"/>
                    </a:cubicBezTo>
                    <a:cubicBezTo>
                      <a:pt x="107" y="190"/>
                      <a:pt x="105" y="195"/>
                      <a:pt x="102" y="198"/>
                    </a:cubicBezTo>
                    <a:cubicBezTo>
                      <a:pt x="99" y="201"/>
                      <a:pt x="94" y="204"/>
                      <a:pt x="90" y="204"/>
                    </a:cubicBezTo>
                    <a:cubicBezTo>
                      <a:pt x="86" y="204"/>
                      <a:pt x="79" y="201"/>
                      <a:pt x="75" y="198"/>
                    </a:cubicBezTo>
                    <a:cubicBezTo>
                      <a:pt x="71" y="195"/>
                      <a:pt x="70" y="190"/>
                      <a:pt x="68" y="186"/>
                    </a:cubicBezTo>
                    <a:cubicBezTo>
                      <a:pt x="66" y="182"/>
                      <a:pt x="65" y="176"/>
                      <a:pt x="62" y="173"/>
                    </a:cubicBezTo>
                    <a:cubicBezTo>
                      <a:pt x="59" y="170"/>
                      <a:pt x="54" y="167"/>
                      <a:pt x="51" y="165"/>
                    </a:cubicBezTo>
                    <a:cubicBezTo>
                      <a:pt x="48" y="163"/>
                      <a:pt x="44" y="161"/>
                      <a:pt x="42" y="158"/>
                    </a:cubicBezTo>
                    <a:cubicBezTo>
                      <a:pt x="40" y="155"/>
                      <a:pt x="41" y="150"/>
                      <a:pt x="41" y="146"/>
                    </a:cubicBezTo>
                    <a:cubicBezTo>
                      <a:pt x="41" y="142"/>
                      <a:pt x="42" y="137"/>
                      <a:pt x="41" y="134"/>
                    </a:cubicBezTo>
                    <a:cubicBezTo>
                      <a:pt x="40" y="131"/>
                      <a:pt x="35" y="128"/>
                      <a:pt x="33" y="125"/>
                    </a:cubicBezTo>
                    <a:cubicBezTo>
                      <a:pt x="31" y="122"/>
                      <a:pt x="28" y="120"/>
                      <a:pt x="26" y="116"/>
                    </a:cubicBezTo>
                    <a:cubicBezTo>
                      <a:pt x="24" y="112"/>
                      <a:pt x="20" y="103"/>
                      <a:pt x="20" y="99"/>
                    </a:cubicBezTo>
                    <a:cubicBezTo>
                      <a:pt x="20" y="95"/>
                      <a:pt x="25" y="94"/>
                      <a:pt x="26" y="90"/>
                    </a:cubicBezTo>
                    <a:cubicBezTo>
                      <a:pt x="27" y="86"/>
                      <a:pt x="27" y="80"/>
                      <a:pt x="26" y="75"/>
                    </a:cubicBezTo>
                    <a:cubicBezTo>
                      <a:pt x="25" y="70"/>
                      <a:pt x="21" y="66"/>
                      <a:pt x="18" y="62"/>
                    </a:cubicBezTo>
                    <a:cubicBezTo>
                      <a:pt x="15" y="58"/>
                      <a:pt x="9" y="55"/>
                      <a:pt x="6" y="51"/>
                    </a:cubicBezTo>
                    <a:cubicBezTo>
                      <a:pt x="3" y="47"/>
                      <a:pt x="0" y="40"/>
                      <a:pt x="0" y="35"/>
                    </a:cubicBezTo>
                    <a:cubicBezTo>
                      <a:pt x="0" y="30"/>
                      <a:pt x="2" y="22"/>
                      <a:pt x="5" y="1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185E76"/>
                  </a:gs>
                  <a:gs pos="100000">
                    <a:srgbClr val="33CCFF"/>
                  </a:gs>
                </a:gsLst>
                <a:lin ang="2700000" scaled="1"/>
              </a:gradFill>
              <a:ln w="12700">
                <a:solidFill>
                  <a:srgbClr val="8DE1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201" name="Group 373"/>
            <p:cNvGrpSpPr>
              <a:grpSpLocks/>
            </p:cNvGrpSpPr>
            <p:nvPr/>
          </p:nvGrpSpPr>
          <p:grpSpPr bwMode="auto">
            <a:xfrm>
              <a:off x="3603" y="2993"/>
              <a:ext cx="946" cy="531"/>
              <a:chOff x="2274" y="3920"/>
              <a:chExt cx="1672" cy="1054"/>
            </a:xfrm>
          </p:grpSpPr>
          <p:sp>
            <p:nvSpPr>
              <p:cNvPr id="217241" name="Oval 374"/>
              <p:cNvSpPr>
                <a:spLocks noChangeAspect="1" noChangeArrowheads="1"/>
              </p:cNvSpPr>
              <p:nvPr/>
            </p:nvSpPr>
            <p:spPr bwMode="auto">
              <a:xfrm rot="-6653896">
                <a:off x="2274" y="446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2" name="Oval 375"/>
              <p:cNvSpPr>
                <a:spLocks noChangeAspect="1" noChangeArrowheads="1"/>
              </p:cNvSpPr>
              <p:nvPr/>
            </p:nvSpPr>
            <p:spPr bwMode="auto">
              <a:xfrm rot="-6653896">
                <a:off x="2296" y="4377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3" name="Oval 376"/>
              <p:cNvSpPr>
                <a:spLocks noChangeAspect="1" noChangeArrowheads="1"/>
              </p:cNvSpPr>
              <p:nvPr/>
            </p:nvSpPr>
            <p:spPr bwMode="auto">
              <a:xfrm rot="-6653896">
                <a:off x="2331" y="426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4" name="Oval 377"/>
              <p:cNvSpPr>
                <a:spLocks noChangeAspect="1" noChangeArrowheads="1"/>
              </p:cNvSpPr>
              <p:nvPr/>
            </p:nvSpPr>
            <p:spPr bwMode="auto">
              <a:xfrm rot="-6653896">
                <a:off x="2394" y="416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5" name="Oval 378"/>
              <p:cNvSpPr>
                <a:spLocks noChangeAspect="1" noChangeArrowheads="1"/>
              </p:cNvSpPr>
              <p:nvPr/>
            </p:nvSpPr>
            <p:spPr bwMode="auto">
              <a:xfrm rot="-6653896">
                <a:off x="2442" y="4067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6" name="Oval 379"/>
              <p:cNvSpPr>
                <a:spLocks noChangeAspect="1" noChangeArrowheads="1"/>
              </p:cNvSpPr>
              <p:nvPr/>
            </p:nvSpPr>
            <p:spPr bwMode="auto">
              <a:xfrm rot="-6653896">
                <a:off x="2530" y="399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7" name="Oval 380"/>
              <p:cNvSpPr>
                <a:spLocks noChangeAspect="1" noChangeArrowheads="1"/>
              </p:cNvSpPr>
              <p:nvPr/>
            </p:nvSpPr>
            <p:spPr bwMode="auto">
              <a:xfrm rot="-6653896">
                <a:off x="2635" y="393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8" name="Oval 381"/>
              <p:cNvSpPr>
                <a:spLocks noChangeAspect="1" noChangeArrowheads="1"/>
              </p:cNvSpPr>
              <p:nvPr/>
            </p:nvSpPr>
            <p:spPr bwMode="auto">
              <a:xfrm rot="-6653896">
                <a:off x="2766" y="3920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49" name="Oval 382"/>
              <p:cNvSpPr>
                <a:spLocks noChangeAspect="1" noChangeArrowheads="1"/>
              </p:cNvSpPr>
              <p:nvPr/>
            </p:nvSpPr>
            <p:spPr bwMode="auto">
              <a:xfrm rot="-6653896">
                <a:off x="2857" y="395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0" name="Oval 383"/>
              <p:cNvSpPr>
                <a:spLocks noChangeAspect="1" noChangeArrowheads="1"/>
              </p:cNvSpPr>
              <p:nvPr/>
            </p:nvSpPr>
            <p:spPr bwMode="auto">
              <a:xfrm rot="-6653896">
                <a:off x="2676" y="403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1" name="Oval 384"/>
              <p:cNvSpPr>
                <a:spLocks noChangeAspect="1" noChangeArrowheads="1"/>
              </p:cNvSpPr>
              <p:nvPr/>
            </p:nvSpPr>
            <p:spPr bwMode="auto">
              <a:xfrm rot="-6653896">
                <a:off x="2555" y="4112"/>
                <a:ext cx="45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2" name="Oval 385"/>
              <p:cNvSpPr>
                <a:spLocks noChangeAspect="1" noChangeArrowheads="1"/>
              </p:cNvSpPr>
              <p:nvPr/>
            </p:nvSpPr>
            <p:spPr bwMode="auto">
              <a:xfrm rot="-6653896">
                <a:off x="2478" y="421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3" name="Oval 386"/>
              <p:cNvSpPr>
                <a:spLocks noChangeAspect="1" noChangeArrowheads="1"/>
              </p:cNvSpPr>
              <p:nvPr/>
            </p:nvSpPr>
            <p:spPr bwMode="auto">
              <a:xfrm rot="-6653896">
                <a:off x="2414" y="432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4" name="Oval 387"/>
              <p:cNvSpPr>
                <a:spLocks noChangeAspect="1" noChangeArrowheads="1"/>
              </p:cNvSpPr>
              <p:nvPr/>
            </p:nvSpPr>
            <p:spPr bwMode="auto">
              <a:xfrm rot="-6653896">
                <a:off x="2386" y="447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5" name="Oval 388"/>
              <p:cNvSpPr>
                <a:spLocks noChangeAspect="1" noChangeArrowheads="1"/>
              </p:cNvSpPr>
              <p:nvPr/>
            </p:nvSpPr>
            <p:spPr bwMode="auto">
              <a:xfrm rot="-6653896">
                <a:off x="2450" y="454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6" name="Oval 389"/>
              <p:cNvSpPr>
                <a:spLocks noChangeAspect="1" noChangeArrowheads="1"/>
              </p:cNvSpPr>
              <p:nvPr/>
            </p:nvSpPr>
            <p:spPr bwMode="auto">
              <a:xfrm rot="-6653896">
                <a:off x="2445" y="441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7" name="Oval 390"/>
              <p:cNvSpPr>
                <a:spLocks noChangeAspect="1" noChangeArrowheads="1"/>
              </p:cNvSpPr>
              <p:nvPr/>
            </p:nvSpPr>
            <p:spPr bwMode="auto">
              <a:xfrm rot="-6653896">
                <a:off x="2507" y="4290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8" name="Oval 391"/>
              <p:cNvSpPr>
                <a:spLocks noChangeAspect="1" noChangeArrowheads="1"/>
              </p:cNvSpPr>
              <p:nvPr/>
            </p:nvSpPr>
            <p:spPr bwMode="auto">
              <a:xfrm rot="-6653896">
                <a:off x="2559" y="422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59" name="Oval 392"/>
              <p:cNvSpPr>
                <a:spLocks noChangeAspect="1" noChangeArrowheads="1"/>
              </p:cNvSpPr>
              <p:nvPr/>
            </p:nvSpPr>
            <p:spPr bwMode="auto">
              <a:xfrm rot="-6653896">
                <a:off x="2651" y="413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0" name="Oval 393"/>
              <p:cNvSpPr>
                <a:spLocks noChangeAspect="1" noChangeArrowheads="1"/>
              </p:cNvSpPr>
              <p:nvPr/>
            </p:nvSpPr>
            <p:spPr bwMode="auto">
              <a:xfrm rot="-6653896">
                <a:off x="2730" y="4076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1" name="Oval 394"/>
              <p:cNvSpPr>
                <a:spLocks noChangeAspect="1" noChangeArrowheads="1"/>
              </p:cNvSpPr>
              <p:nvPr/>
            </p:nvSpPr>
            <p:spPr bwMode="auto">
              <a:xfrm rot="-6653896">
                <a:off x="2809" y="404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2" name="Oval 395"/>
              <p:cNvSpPr>
                <a:spLocks noChangeAspect="1" noChangeArrowheads="1"/>
              </p:cNvSpPr>
              <p:nvPr/>
            </p:nvSpPr>
            <p:spPr bwMode="auto">
              <a:xfrm rot="-6653896">
                <a:off x="2901" y="403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3" name="Oval 396"/>
              <p:cNvSpPr>
                <a:spLocks noChangeAspect="1" noChangeArrowheads="1"/>
              </p:cNvSpPr>
              <p:nvPr/>
            </p:nvSpPr>
            <p:spPr bwMode="auto">
              <a:xfrm rot="-6653896">
                <a:off x="3016" y="402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4" name="Oval 397"/>
              <p:cNvSpPr>
                <a:spLocks noChangeAspect="1" noChangeArrowheads="1"/>
              </p:cNvSpPr>
              <p:nvPr/>
            </p:nvSpPr>
            <p:spPr bwMode="auto">
              <a:xfrm rot="-6653896">
                <a:off x="3112" y="4035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5" name="Oval 398"/>
              <p:cNvSpPr>
                <a:spLocks noChangeAspect="1" noChangeArrowheads="1"/>
              </p:cNvSpPr>
              <p:nvPr/>
            </p:nvSpPr>
            <p:spPr bwMode="auto">
              <a:xfrm rot="-6653896">
                <a:off x="3241" y="407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6" name="Oval 399"/>
              <p:cNvSpPr>
                <a:spLocks noChangeAspect="1" noChangeArrowheads="1"/>
              </p:cNvSpPr>
              <p:nvPr/>
            </p:nvSpPr>
            <p:spPr bwMode="auto">
              <a:xfrm rot="-6653896">
                <a:off x="3194" y="415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7" name="Oval 400"/>
              <p:cNvSpPr>
                <a:spLocks noChangeAspect="1" noChangeArrowheads="1"/>
              </p:cNvSpPr>
              <p:nvPr/>
            </p:nvSpPr>
            <p:spPr bwMode="auto">
              <a:xfrm rot="-6653896">
                <a:off x="3076" y="4134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8" name="Oval 401"/>
              <p:cNvSpPr>
                <a:spLocks noChangeAspect="1" noChangeArrowheads="1"/>
              </p:cNvSpPr>
              <p:nvPr/>
            </p:nvSpPr>
            <p:spPr bwMode="auto">
              <a:xfrm rot="-6653896">
                <a:off x="2970" y="4134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69" name="Oval 402"/>
              <p:cNvSpPr>
                <a:spLocks noChangeAspect="1" noChangeArrowheads="1"/>
              </p:cNvSpPr>
              <p:nvPr/>
            </p:nvSpPr>
            <p:spPr bwMode="auto">
              <a:xfrm rot="-6653896">
                <a:off x="2837" y="4168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0" name="Oval 403"/>
              <p:cNvSpPr>
                <a:spLocks noChangeAspect="1" noChangeArrowheads="1"/>
              </p:cNvSpPr>
              <p:nvPr/>
            </p:nvSpPr>
            <p:spPr bwMode="auto">
              <a:xfrm rot="-6653896">
                <a:off x="2739" y="422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1" name="Oval 404"/>
              <p:cNvSpPr>
                <a:spLocks noChangeAspect="1" noChangeArrowheads="1"/>
              </p:cNvSpPr>
              <p:nvPr/>
            </p:nvSpPr>
            <p:spPr bwMode="auto">
              <a:xfrm rot="-6653896">
                <a:off x="2664" y="4254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2" name="Oval 405"/>
              <p:cNvSpPr>
                <a:spLocks noChangeAspect="1" noChangeArrowheads="1"/>
              </p:cNvSpPr>
              <p:nvPr/>
            </p:nvSpPr>
            <p:spPr bwMode="auto">
              <a:xfrm rot="-6653896">
                <a:off x="2652" y="433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3" name="Oval 406"/>
              <p:cNvSpPr>
                <a:spLocks noChangeAspect="1" noChangeArrowheads="1"/>
              </p:cNvSpPr>
              <p:nvPr/>
            </p:nvSpPr>
            <p:spPr bwMode="auto">
              <a:xfrm rot="-6653896">
                <a:off x="2594" y="4410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4" name="Oval 407"/>
              <p:cNvSpPr>
                <a:spLocks noChangeAspect="1" noChangeArrowheads="1"/>
              </p:cNvSpPr>
              <p:nvPr/>
            </p:nvSpPr>
            <p:spPr bwMode="auto">
              <a:xfrm rot="-6653896">
                <a:off x="2531" y="443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5" name="Oval 408"/>
              <p:cNvSpPr>
                <a:spLocks noChangeAspect="1" noChangeArrowheads="1"/>
              </p:cNvSpPr>
              <p:nvPr/>
            </p:nvSpPr>
            <p:spPr bwMode="auto">
              <a:xfrm rot="-6653896">
                <a:off x="2552" y="4490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6" name="Oval 409"/>
              <p:cNvSpPr>
                <a:spLocks noChangeAspect="1" noChangeArrowheads="1"/>
              </p:cNvSpPr>
              <p:nvPr/>
            </p:nvSpPr>
            <p:spPr bwMode="auto">
              <a:xfrm rot="-6653896">
                <a:off x="2493" y="4608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7" name="Oval 410"/>
              <p:cNvSpPr>
                <a:spLocks noChangeAspect="1" noChangeArrowheads="1"/>
              </p:cNvSpPr>
              <p:nvPr/>
            </p:nvSpPr>
            <p:spPr bwMode="auto">
              <a:xfrm rot="-6653896">
                <a:off x="2463" y="4714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8" name="Oval 411"/>
              <p:cNvSpPr>
                <a:spLocks noChangeAspect="1" noChangeArrowheads="1"/>
              </p:cNvSpPr>
              <p:nvPr/>
            </p:nvSpPr>
            <p:spPr bwMode="auto">
              <a:xfrm rot="-6653896">
                <a:off x="2473" y="483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79" name="Oval 412"/>
              <p:cNvSpPr>
                <a:spLocks noChangeAspect="1" noChangeArrowheads="1"/>
              </p:cNvSpPr>
              <p:nvPr/>
            </p:nvSpPr>
            <p:spPr bwMode="auto">
              <a:xfrm rot="-6653896">
                <a:off x="2496" y="4928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0" name="Oval 413"/>
              <p:cNvSpPr>
                <a:spLocks noChangeAspect="1" noChangeArrowheads="1"/>
              </p:cNvSpPr>
              <p:nvPr/>
            </p:nvSpPr>
            <p:spPr bwMode="auto">
              <a:xfrm rot="-6653896">
                <a:off x="3346" y="422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1" name="Oval 414"/>
              <p:cNvSpPr>
                <a:spLocks noChangeAspect="1" noChangeArrowheads="1"/>
              </p:cNvSpPr>
              <p:nvPr/>
            </p:nvSpPr>
            <p:spPr bwMode="auto">
              <a:xfrm rot="-6653896">
                <a:off x="3325" y="412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2" name="Oval 415"/>
              <p:cNvSpPr>
                <a:spLocks noChangeAspect="1" noChangeArrowheads="1"/>
              </p:cNvSpPr>
              <p:nvPr/>
            </p:nvSpPr>
            <p:spPr bwMode="auto">
              <a:xfrm rot="-6653896">
                <a:off x="3344" y="3947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3" name="Oval 416"/>
              <p:cNvSpPr>
                <a:spLocks noChangeAspect="1" noChangeArrowheads="1"/>
              </p:cNvSpPr>
              <p:nvPr/>
            </p:nvSpPr>
            <p:spPr bwMode="auto">
              <a:xfrm rot="-6653896">
                <a:off x="3473" y="399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4" name="Oval 417"/>
              <p:cNvSpPr>
                <a:spLocks noChangeAspect="1" noChangeArrowheads="1"/>
              </p:cNvSpPr>
              <p:nvPr/>
            </p:nvSpPr>
            <p:spPr bwMode="auto">
              <a:xfrm rot="-6653896">
                <a:off x="3604" y="4058"/>
                <a:ext cx="46" cy="45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5" name="Oval 418"/>
              <p:cNvSpPr>
                <a:spLocks noChangeAspect="1" noChangeArrowheads="1"/>
              </p:cNvSpPr>
              <p:nvPr/>
            </p:nvSpPr>
            <p:spPr bwMode="auto">
              <a:xfrm rot="-6653896">
                <a:off x="3678" y="412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6" name="Oval 419"/>
              <p:cNvSpPr>
                <a:spLocks noChangeAspect="1" noChangeArrowheads="1"/>
              </p:cNvSpPr>
              <p:nvPr/>
            </p:nvSpPr>
            <p:spPr bwMode="auto">
              <a:xfrm rot="-6653896">
                <a:off x="3727" y="4180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7" name="Oval 420"/>
              <p:cNvSpPr>
                <a:spLocks noChangeAspect="1" noChangeArrowheads="1"/>
              </p:cNvSpPr>
              <p:nvPr/>
            </p:nvSpPr>
            <p:spPr bwMode="auto">
              <a:xfrm rot="-6653896">
                <a:off x="3782" y="4251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8" name="Oval 421"/>
              <p:cNvSpPr>
                <a:spLocks noChangeAspect="1" noChangeArrowheads="1"/>
              </p:cNvSpPr>
              <p:nvPr/>
            </p:nvSpPr>
            <p:spPr bwMode="auto">
              <a:xfrm rot="-6653896">
                <a:off x="3847" y="435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89" name="Oval 422"/>
              <p:cNvSpPr>
                <a:spLocks noChangeAspect="1" noChangeArrowheads="1"/>
              </p:cNvSpPr>
              <p:nvPr/>
            </p:nvSpPr>
            <p:spPr bwMode="auto">
              <a:xfrm rot="-6653896">
                <a:off x="3900" y="4444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0" name="Oval 423"/>
              <p:cNvSpPr>
                <a:spLocks noChangeAspect="1" noChangeArrowheads="1"/>
              </p:cNvSpPr>
              <p:nvPr/>
            </p:nvSpPr>
            <p:spPr bwMode="auto">
              <a:xfrm rot="-6653896">
                <a:off x="3473" y="4179"/>
                <a:ext cx="45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1" name="Oval 424"/>
              <p:cNvSpPr>
                <a:spLocks noChangeAspect="1" noChangeArrowheads="1"/>
              </p:cNvSpPr>
              <p:nvPr/>
            </p:nvSpPr>
            <p:spPr bwMode="auto">
              <a:xfrm rot="-6653896">
                <a:off x="3591" y="424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2" name="Oval 425"/>
              <p:cNvSpPr>
                <a:spLocks noChangeAspect="1" noChangeArrowheads="1"/>
              </p:cNvSpPr>
              <p:nvPr/>
            </p:nvSpPr>
            <p:spPr bwMode="auto">
              <a:xfrm rot="-6653896">
                <a:off x="3656" y="431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3" name="Oval 426"/>
              <p:cNvSpPr>
                <a:spLocks noChangeAspect="1" noChangeArrowheads="1"/>
              </p:cNvSpPr>
              <p:nvPr/>
            </p:nvSpPr>
            <p:spPr bwMode="auto">
              <a:xfrm rot="-6653896">
                <a:off x="3719" y="4388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4" name="Oval 427"/>
              <p:cNvSpPr>
                <a:spLocks noChangeAspect="1" noChangeArrowheads="1"/>
              </p:cNvSpPr>
              <p:nvPr/>
            </p:nvSpPr>
            <p:spPr bwMode="auto">
              <a:xfrm rot="-6653896">
                <a:off x="3765" y="4472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5" name="Oval 428"/>
              <p:cNvSpPr>
                <a:spLocks noChangeAspect="1" noChangeArrowheads="1"/>
              </p:cNvSpPr>
              <p:nvPr/>
            </p:nvSpPr>
            <p:spPr bwMode="auto">
              <a:xfrm rot="-6653896">
                <a:off x="3801" y="4549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6" name="Oval 429"/>
              <p:cNvSpPr>
                <a:spLocks noChangeAspect="1" noChangeArrowheads="1"/>
              </p:cNvSpPr>
              <p:nvPr/>
            </p:nvSpPr>
            <p:spPr bwMode="auto">
              <a:xfrm rot="-6653896">
                <a:off x="3828" y="4675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7" name="Oval 430"/>
              <p:cNvSpPr>
                <a:spLocks noChangeAspect="1" noChangeArrowheads="1"/>
              </p:cNvSpPr>
              <p:nvPr/>
            </p:nvSpPr>
            <p:spPr bwMode="auto">
              <a:xfrm rot="-6653896">
                <a:off x="3654" y="4494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8" name="Oval 431"/>
              <p:cNvSpPr>
                <a:spLocks noChangeAspect="1" noChangeArrowheads="1"/>
              </p:cNvSpPr>
              <p:nvPr/>
            </p:nvSpPr>
            <p:spPr bwMode="auto">
              <a:xfrm rot="-6653896">
                <a:off x="3688" y="4565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299" name="Oval 432"/>
              <p:cNvSpPr>
                <a:spLocks noChangeAspect="1" noChangeArrowheads="1"/>
              </p:cNvSpPr>
              <p:nvPr/>
            </p:nvSpPr>
            <p:spPr bwMode="auto">
              <a:xfrm rot="-6653896">
                <a:off x="3709" y="4656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0" name="Oval 433"/>
              <p:cNvSpPr>
                <a:spLocks noChangeAspect="1" noChangeArrowheads="1"/>
              </p:cNvSpPr>
              <p:nvPr/>
            </p:nvSpPr>
            <p:spPr bwMode="auto">
              <a:xfrm rot="-6653896">
                <a:off x="3733" y="4745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1" name="Oval 434"/>
              <p:cNvSpPr>
                <a:spLocks noChangeAspect="1" noChangeArrowheads="1"/>
              </p:cNvSpPr>
              <p:nvPr/>
            </p:nvSpPr>
            <p:spPr bwMode="auto">
              <a:xfrm rot="-6653896">
                <a:off x="3741" y="4827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7302" name="Oval 435"/>
              <p:cNvSpPr>
                <a:spLocks noChangeAspect="1" noChangeArrowheads="1"/>
              </p:cNvSpPr>
              <p:nvPr/>
            </p:nvSpPr>
            <p:spPr bwMode="auto">
              <a:xfrm rot="-6653896">
                <a:off x="3737" y="4923"/>
                <a:ext cx="46" cy="46"/>
              </a:xfrm>
              <a:prstGeom prst="ellipse">
                <a:avLst/>
              </a:prstGeom>
              <a:solidFill>
                <a:srgbClr val="C217FF"/>
              </a:solidFill>
              <a:ln w="9525">
                <a:solidFill>
                  <a:srgbClr val="CC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17202" name="Group 436"/>
            <p:cNvGrpSpPr>
              <a:grpSpLocks/>
            </p:cNvGrpSpPr>
            <p:nvPr/>
          </p:nvGrpSpPr>
          <p:grpSpPr bwMode="auto">
            <a:xfrm rot="-6653896">
              <a:off x="3753" y="2775"/>
              <a:ext cx="656" cy="866"/>
              <a:chOff x="2054" y="1069"/>
              <a:chExt cx="821" cy="966"/>
            </a:xfrm>
          </p:grpSpPr>
          <p:grpSp>
            <p:nvGrpSpPr>
              <p:cNvPr id="217236" name="Group 437"/>
              <p:cNvGrpSpPr>
                <a:grpSpLocks/>
              </p:cNvGrpSpPr>
              <p:nvPr/>
            </p:nvGrpSpPr>
            <p:grpSpPr bwMode="auto">
              <a:xfrm>
                <a:off x="2225" y="1069"/>
                <a:ext cx="650" cy="966"/>
                <a:chOff x="2225" y="1069"/>
                <a:chExt cx="650" cy="966"/>
              </a:xfrm>
            </p:grpSpPr>
            <p:sp>
              <p:nvSpPr>
                <p:cNvPr id="217238" name="Freeform 438"/>
                <p:cNvSpPr>
                  <a:spLocks/>
                </p:cNvSpPr>
                <p:nvPr/>
              </p:nvSpPr>
              <p:spPr bwMode="auto">
                <a:xfrm>
                  <a:off x="2225" y="1718"/>
                  <a:ext cx="649" cy="317"/>
                </a:xfrm>
                <a:custGeom>
                  <a:avLst/>
                  <a:gdLst>
                    <a:gd name="T0" fmla="*/ 311 w 649"/>
                    <a:gd name="T1" fmla="*/ 202 h 317"/>
                    <a:gd name="T2" fmla="*/ 365 w 649"/>
                    <a:gd name="T3" fmla="*/ 162 h 317"/>
                    <a:gd name="T4" fmla="*/ 405 w 649"/>
                    <a:gd name="T5" fmla="*/ 116 h 317"/>
                    <a:gd name="T6" fmla="*/ 433 w 649"/>
                    <a:gd name="T7" fmla="*/ 78 h 317"/>
                    <a:gd name="T8" fmla="*/ 455 w 649"/>
                    <a:gd name="T9" fmla="*/ 52 h 317"/>
                    <a:gd name="T10" fmla="*/ 481 w 649"/>
                    <a:gd name="T11" fmla="*/ 32 h 317"/>
                    <a:gd name="T12" fmla="*/ 519 w 649"/>
                    <a:gd name="T13" fmla="*/ 14 h 317"/>
                    <a:gd name="T14" fmla="*/ 557 w 649"/>
                    <a:gd name="T15" fmla="*/ 6 h 317"/>
                    <a:gd name="T16" fmla="*/ 591 w 649"/>
                    <a:gd name="T17" fmla="*/ 0 h 317"/>
                    <a:gd name="T18" fmla="*/ 633 w 649"/>
                    <a:gd name="T19" fmla="*/ 6 h 317"/>
                    <a:gd name="T20" fmla="*/ 647 w 649"/>
                    <a:gd name="T21" fmla="*/ 34 h 317"/>
                    <a:gd name="T22" fmla="*/ 645 w 649"/>
                    <a:gd name="T23" fmla="*/ 48 h 317"/>
                    <a:gd name="T24" fmla="*/ 637 w 649"/>
                    <a:gd name="T25" fmla="*/ 70 h 317"/>
                    <a:gd name="T26" fmla="*/ 611 w 649"/>
                    <a:gd name="T27" fmla="*/ 82 h 317"/>
                    <a:gd name="T28" fmla="*/ 579 w 649"/>
                    <a:gd name="T29" fmla="*/ 80 h 317"/>
                    <a:gd name="T30" fmla="*/ 559 w 649"/>
                    <a:gd name="T31" fmla="*/ 72 h 317"/>
                    <a:gd name="T32" fmla="*/ 527 w 649"/>
                    <a:gd name="T33" fmla="*/ 66 h 317"/>
                    <a:gd name="T34" fmla="*/ 507 w 649"/>
                    <a:gd name="T35" fmla="*/ 68 h 317"/>
                    <a:gd name="T36" fmla="*/ 497 w 649"/>
                    <a:gd name="T37" fmla="*/ 82 h 317"/>
                    <a:gd name="T38" fmla="*/ 481 w 649"/>
                    <a:gd name="T39" fmla="*/ 108 h 317"/>
                    <a:gd name="T40" fmla="*/ 461 w 649"/>
                    <a:gd name="T41" fmla="*/ 134 h 317"/>
                    <a:gd name="T42" fmla="*/ 431 w 649"/>
                    <a:gd name="T43" fmla="*/ 164 h 317"/>
                    <a:gd name="T44" fmla="*/ 407 w 649"/>
                    <a:gd name="T45" fmla="*/ 194 h 317"/>
                    <a:gd name="T46" fmla="*/ 377 w 649"/>
                    <a:gd name="T47" fmla="*/ 220 h 317"/>
                    <a:gd name="T48" fmla="*/ 337 w 649"/>
                    <a:gd name="T49" fmla="*/ 248 h 317"/>
                    <a:gd name="T50" fmla="*/ 291 w 649"/>
                    <a:gd name="T51" fmla="*/ 272 h 317"/>
                    <a:gd name="T52" fmla="*/ 237 w 649"/>
                    <a:gd name="T53" fmla="*/ 292 h 317"/>
                    <a:gd name="T54" fmla="*/ 179 w 649"/>
                    <a:gd name="T55" fmla="*/ 302 h 317"/>
                    <a:gd name="T56" fmla="*/ 127 w 649"/>
                    <a:gd name="T57" fmla="*/ 312 h 317"/>
                    <a:gd name="T58" fmla="*/ 73 w 649"/>
                    <a:gd name="T59" fmla="*/ 316 h 317"/>
                    <a:gd name="T60" fmla="*/ 23 w 649"/>
                    <a:gd name="T61" fmla="*/ 308 h 317"/>
                    <a:gd name="T62" fmla="*/ 1 w 649"/>
                    <a:gd name="T63" fmla="*/ 296 h 317"/>
                    <a:gd name="T64" fmla="*/ 15 w 649"/>
                    <a:gd name="T65" fmla="*/ 282 h 317"/>
                    <a:gd name="T66" fmla="*/ 55 w 649"/>
                    <a:gd name="T67" fmla="*/ 274 h 317"/>
                    <a:gd name="T68" fmla="*/ 103 w 649"/>
                    <a:gd name="T69" fmla="*/ 266 h 317"/>
                    <a:gd name="T70" fmla="*/ 165 w 649"/>
                    <a:gd name="T71" fmla="*/ 254 h 317"/>
                    <a:gd name="T72" fmla="*/ 233 w 649"/>
                    <a:gd name="T73" fmla="*/ 238 h 317"/>
                    <a:gd name="T74" fmla="*/ 271 w 649"/>
                    <a:gd name="T75" fmla="*/ 224 h 317"/>
                    <a:gd name="T76" fmla="*/ 297 w 649"/>
                    <a:gd name="T77" fmla="*/ 210 h 317"/>
                    <a:gd name="T78" fmla="*/ 311 w 649"/>
                    <a:gd name="T79" fmla="*/ 202 h 31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49"/>
                    <a:gd name="T121" fmla="*/ 0 h 317"/>
                    <a:gd name="T122" fmla="*/ 649 w 649"/>
                    <a:gd name="T123" fmla="*/ 317 h 31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49" h="317">
                      <a:moveTo>
                        <a:pt x="311" y="202"/>
                      </a:moveTo>
                      <a:cubicBezTo>
                        <a:pt x="322" y="194"/>
                        <a:pt x="349" y="176"/>
                        <a:pt x="365" y="162"/>
                      </a:cubicBezTo>
                      <a:cubicBezTo>
                        <a:pt x="381" y="148"/>
                        <a:pt x="394" y="130"/>
                        <a:pt x="405" y="116"/>
                      </a:cubicBezTo>
                      <a:cubicBezTo>
                        <a:pt x="416" y="102"/>
                        <a:pt x="425" y="89"/>
                        <a:pt x="433" y="78"/>
                      </a:cubicBezTo>
                      <a:cubicBezTo>
                        <a:pt x="441" y="67"/>
                        <a:pt x="447" y="60"/>
                        <a:pt x="455" y="52"/>
                      </a:cubicBezTo>
                      <a:cubicBezTo>
                        <a:pt x="463" y="44"/>
                        <a:pt x="470" y="38"/>
                        <a:pt x="481" y="32"/>
                      </a:cubicBezTo>
                      <a:cubicBezTo>
                        <a:pt x="492" y="26"/>
                        <a:pt x="506" y="18"/>
                        <a:pt x="519" y="14"/>
                      </a:cubicBezTo>
                      <a:cubicBezTo>
                        <a:pt x="532" y="10"/>
                        <a:pt x="545" y="8"/>
                        <a:pt x="557" y="6"/>
                      </a:cubicBezTo>
                      <a:cubicBezTo>
                        <a:pt x="569" y="4"/>
                        <a:pt x="578" y="0"/>
                        <a:pt x="591" y="0"/>
                      </a:cubicBezTo>
                      <a:cubicBezTo>
                        <a:pt x="604" y="0"/>
                        <a:pt x="624" y="0"/>
                        <a:pt x="633" y="6"/>
                      </a:cubicBezTo>
                      <a:cubicBezTo>
                        <a:pt x="642" y="12"/>
                        <a:pt x="645" y="27"/>
                        <a:pt x="647" y="34"/>
                      </a:cubicBezTo>
                      <a:cubicBezTo>
                        <a:pt x="649" y="41"/>
                        <a:pt x="647" y="42"/>
                        <a:pt x="645" y="48"/>
                      </a:cubicBezTo>
                      <a:cubicBezTo>
                        <a:pt x="643" y="54"/>
                        <a:pt x="643" y="64"/>
                        <a:pt x="637" y="70"/>
                      </a:cubicBezTo>
                      <a:cubicBezTo>
                        <a:pt x="631" y="76"/>
                        <a:pt x="621" y="80"/>
                        <a:pt x="611" y="82"/>
                      </a:cubicBezTo>
                      <a:cubicBezTo>
                        <a:pt x="601" y="84"/>
                        <a:pt x="588" y="82"/>
                        <a:pt x="579" y="80"/>
                      </a:cubicBezTo>
                      <a:cubicBezTo>
                        <a:pt x="570" y="78"/>
                        <a:pt x="568" y="74"/>
                        <a:pt x="559" y="72"/>
                      </a:cubicBezTo>
                      <a:cubicBezTo>
                        <a:pt x="550" y="70"/>
                        <a:pt x="536" y="67"/>
                        <a:pt x="527" y="66"/>
                      </a:cubicBezTo>
                      <a:cubicBezTo>
                        <a:pt x="518" y="65"/>
                        <a:pt x="512" y="65"/>
                        <a:pt x="507" y="68"/>
                      </a:cubicBezTo>
                      <a:cubicBezTo>
                        <a:pt x="502" y="71"/>
                        <a:pt x="501" y="75"/>
                        <a:pt x="497" y="82"/>
                      </a:cubicBezTo>
                      <a:cubicBezTo>
                        <a:pt x="493" y="89"/>
                        <a:pt x="487" y="99"/>
                        <a:pt x="481" y="108"/>
                      </a:cubicBezTo>
                      <a:cubicBezTo>
                        <a:pt x="475" y="117"/>
                        <a:pt x="469" y="125"/>
                        <a:pt x="461" y="134"/>
                      </a:cubicBezTo>
                      <a:cubicBezTo>
                        <a:pt x="453" y="143"/>
                        <a:pt x="440" y="154"/>
                        <a:pt x="431" y="164"/>
                      </a:cubicBezTo>
                      <a:cubicBezTo>
                        <a:pt x="422" y="174"/>
                        <a:pt x="416" y="185"/>
                        <a:pt x="407" y="194"/>
                      </a:cubicBezTo>
                      <a:cubicBezTo>
                        <a:pt x="398" y="203"/>
                        <a:pt x="389" y="211"/>
                        <a:pt x="377" y="220"/>
                      </a:cubicBezTo>
                      <a:cubicBezTo>
                        <a:pt x="365" y="229"/>
                        <a:pt x="351" y="239"/>
                        <a:pt x="337" y="248"/>
                      </a:cubicBezTo>
                      <a:cubicBezTo>
                        <a:pt x="323" y="257"/>
                        <a:pt x="308" y="265"/>
                        <a:pt x="291" y="272"/>
                      </a:cubicBezTo>
                      <a:cubicBezTo>
                        <a:pt x="274" y="279"/>
                        <a:pt x="256" y="287"/>
                        <a:pt x="237" y="292"/>
                      </a:cubicBezTo>
                      <a:cubicBezTo>
                        <a:pt x="218" y="297"/>
                        <a:pt x="197" y="299"/>
                        <a:pt x="179" y="302"/>
                      </a:cubicBezTo>
                      <a:cubicBezTo>
                        <a:pt x="161" y="305"/>
                        <a:pt x="145" y="310"/>
                        <a:pt x="127" y="312"/>
                      </a:cubicBezTo>
                      <a:cubicBezTo>
                        <a:pt x="109" y="314"/>
                        <a:pt x="90" y="317"/>
                        <a:pt x="73" y="316"/>
                      </a:cubicBezTo>
                      <a:cubicBezTo>
                        <a:pt x="56" y="315"/>
                        <a:pt x="35" y="311"/>
                        <a:pt x="23" y="308"/>
                      </a:cubicBezTo>
                      <a:cubicBezTo>
                        <a:pt x="11" y="305"/>
                        <a:pt x="2" y="300"/>
                        <a:pt x="1" y="296"/>
                      </a:cubicBezTo>
                      <a:cubicBezTo>
                        <a:pt x="0" y="292"/>
                        <a:pt x="6" y="286"/>
                        <a:pt x="15" y="282"/>
                      </a:cubicBezTo>
                      <a:cubicBezTo>
                        <a:pt x="24" y="278"/>
                        <a:pt x="40" y="277"/>
                        <a:pt x="55" y="274"/>
                      </a:cubicBezTo>
                      <a:cubicBezTo>
                        <a:pt x="70" y="271"/>
                        <a:pt x="85" y="269"/>
                        <a:pt x="103" y="266"/>
                      </a:cubicBezTo>
                      <a:cubicBezTo>
                        <a:pt x="121" y="263"/>
                        <a:pt x="143" y="259"/>
                        <a:pt x="165" y="254"/>
                      </a:cubicBezTo>
                      <a:cubicBezTo>
                        <a:pt x="187" y="249"/>
                        <a:pt x="215" y="243"/>
                        <a:pt x="233" y="238"/>
                      </a:cubicBezTo>
                      <a:cubicBezTo>
                        <a:pt x="251" y="233"/>
                        <a:pt x="260" y="229"/>
                        <a:pt x="271" y="224"/>
                      </a:cubicBezTo>
                      <a:cubicBezTo>
                        <a:pt x="282" y="219"/>
                        <a:pt x="290" y="214"/>
                        <a:pt x="297" y="210"/>
                      </a:cubicBezTo>
                      <a:cubicBezTo>
                        <a:pt x="304" y="206"/>
                        <a:pt x="301" y="208"/>
                        <a:pt x="311" y="20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CCFF"/>
                    </a:gs>
                    <a:gs pos="100000">
                      <a:srgbClr val="000000"/>
                    </a:gs>
                  </a:gsLst>
                  <a:lin ang="18900000" scaled="1"/>
                </a:gradFill>
                <a:ln w="12700">
                  <a:solidFill>
                    <a:srgbClr val="BBCB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17239" name="Freeform 439"/>
                <p:cNvSpPr>
                  <a:spLocks/>
                </p:cNvSpPr>
                <p:nvPr/>
              </p:nvSpPr>
              <p:spPr bwMode="auto">
                <a:xfrm>
                  <a:off x="2600" y="1069"/>
                  <a:ext cx="275" cy="461"/>
                </a:xfrm>
                <a:custGeom>
                  <a:avLst/>
                  <a:gdLst>
                    <a:gd name="T0" fmla="*/ 206 w 275"/>
                    <a:gd name="T1" fmla="*/ 161 h 461"/>
                    <a:gd name="T2" fmla="*/ 236 w 275"/>
                    <a:gd name="T3" fmla="*/ 195 h 461"/>
                    <a:gd name="T4" fmla="*/ 254 w 275"/>
                    <a:gd name="T5" fmla="*/ 229 h 461"/>
                    <a:gd name="T6" fmla="*/ 264 w 275"/>
                    <a:gd name="T7" fmla="*/ 253 h 461"/>
                    <a:gd name="T8" fmla="*/ 274 w 275"/>
                    <a:gd name="T9" fmla="*/ 297 h 461"/>
                    <a:gd name="T10" fmla="*/ 272 w 275"/>
                    <a:gd name="T11" fmla="*/ 357 h 461"/>
                    <a:gd name="T12" fmla="*/ 264 w 275"/>
                    <a:gd name="T13" fmla="*/ 395 h 461"/>
                    <a:gd name="T14" fmla="*/ 246 w 275"/>
                    <a:gd name="T15" fmla="*/ 433 h 461"/>
                    <a:gd name="T16" fmla="*/ 222 w 275"/>
                    <a:gd name="T17" fmla="*/ 461 h 461"/>
                    <a:gd name="T18" fmla="*/ 202 w 275"/>
                    <a:gd name="T19" fmla="*/ 433 h 461"/>
                    <a:gd name="T20" fmla="*/ 214 w 275"/>
                    <a:gd name="T21" fmla="*/ 377 h 461"/>
                    <a:gd name="T22" fmla="*/ 228 w 275"/>
                    <a:gd name="T23" fmla="*/ 315 h 461"/>
                    <a:gd name="T24" fmla="*/ 214 w 275"/>
                    <a:gd name="T25" fmla="*/ 255 h 461"/>
                    <a:gd name="T26" fmla="*/ 170 w 275"/>
                    <a:gd name="T27" fmla="*/ 195 h 461"/>
                    <a:gd name="T28" fmla="*/ 124 w 275"/>
                    <a:gd name="T29" fmla="*/ 147 h 461"/>
                    <a:gd name="T30" fmla="*/ 80 w 275"/>
                    <a:gd name="T31" fmla="*/ 111 h 461"/>
                    <a:gd name="T32" fmla="*/ 24 w 275"/>
                    <a:gd name="T33" fmla="*/ 69 h 461"/>
                    <a:gd name="T34" fmla="*/ 2 w 275"/>
                    <a:gd name="T35" fmla="*/ 31 h 461"/>
                    <a:gd name="T36" fmla="*/ 10 w 275"/>
                    <a:gd name="T37" fmla="*/ 7 h 461"/>
                    <a:gd name="T38" fmla="*/ 52 w 275"/>
                    <a:gd name="T39" fmla="*/ 11 h 461"/>
                    <a:gd name="T40" fmla="*/ 130 w 275"/>
                    <a:gd name="T41" fmla="*/ 75 h 461"/>
                    <a:gd name="T42" fmla="*/ 184 w 275"/>
                    <a:gd name="T43" fmla="*/ 133 h 461"/>
                    <a:gd name="T44" fmla="*/ 206 w 275"/>
                    <a:gd name="T45" fmla="*/ 161 h 4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75"/>
                    <a:gd name="T70" fmla="*/ 0 h 461"/>
                    <a:gd name="T71" fmla="*/ 275 w 275"/>
                    <a:gd name="T72" fmla="*/ 461 h 461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75" h="461">
                      <a:moveTo>
                        <a:pt x="206" y="161"/>
                      </a:moveTo>
                      <a:cubicBezTo>
                        <a:pt x="215" y="171"/>
                        <a:pt x="228" y="184"/>
                        <a:pt x="236" y="195"/>
                      </a:cubicBezTo>
                      <a:cubicBezTo>
                        <a:pt x="244" y="206"/>
                        <a:pt x="249" y="219"/>
                        <a:pt x="254" y="229"/>
                      </a:cubicBezTo>
                      <a:cubicBezTo>
                        <a:pt x="259" y="239"/>
                        <a:pt x="261" y="242"/>
                        <a:pt x="264" y="253"/>
                      </a:cubicBezTo>
                      <a:cubicBezTo>
                        <a:pt x="267" y="264"/>
                        <a:pt x="273" y="280"/>
                        <a:pt x="274" y="297"/>
                      </a:cubicBezTo>
                      <a:cubicBezTo>
                        <a:pt x="275" y="314"/>
                        <a:pt x="274" y="341"/>
                        <a:pt x="272" y="357"/>
                      </a:cubicBezTo>
                      <a:cubicBezTo>
                        <a:pt x="270" y="373"/>
                        <a:pt x="268" y="382"/>
                        <a:pt x="264" y="395"/>
                      </a:cubicBezTo>
                      <a:cubicBezTo>
                        <a:pt x="260" y="408"/>
                        <a:pt x="253" y="422"/>
                        <a:pt x="246" y="433"/>
                      </a:cubicBezTo>
                      <a:cubicBezTo>
                        <a:pt x="239" y="444"/>
                        <a:pt x="229" y="461"/>
                        <a:pt x="222" y="461"/>
                      </a:cubicBezTo>
                      <a:cubicBezTo>
                        <a:pt x="215" y="461"/>
                        <a:pt x="203" y="447"/>
                        <a:pt x="202" y="433"/>
                      </a:cubicBezTo>
                      <a:cubicBezTo>
                        <a:pt x="201" y="419"/>
                        <a:pt x="210" y="397"/>
                        <a:pt x="214" y="377"/>
                      </a:cubicBezTo>
                      <a:cubicBezTo>
                        <a:pt x="218" y="357"/>
                        <a:pt x="228" y="335"/>
                        <a:pt x="228" y="315"/>
                      </a:cubicBezTo>
                      <a:cubicBezTo>
                        <a:pt x="228" y="295"/>
                        <a:pt x="224" y="275"/>
                        <a:pt x="214" y="255"/>
                      </a:cubicBezTo>
                      <a:cubicBezTo>
                        <a:pt x="204" y="235"/>
                        <a:pt x="185" y="213"/>
                        <a:pt x="170" y="195"/>
                      </a:cubicBezTo>
                      <a:cubicBezTo>
                        <a:pt x="155" y="177"/>
                        <a:pt x="139" y="161"/>
                        <a:pt x="124" y="147"/>
                      </a:cubicBezTo>
                      <a:cubicBezTo>
                        <a:pt x="109" y="133"/>
                        <a:pt x="97" y="124"/>
                        <a:pt x="80" y="111"/>
                      </a:cubicBezTo>
                      <a:cubicBezTo>
                        <a:pt x="63" y="98"/>
                        <a:pt x="37" y="82"/>
                        <a:pt x="24" y="69"/>
                      </a:cubicBezTo>
                      <a:cubicBezTo>
                        <a:pt x="11" y="56"/>
                        <a:pt x="4" y="41"/>
                        <a:pt x="2" y="31"/>
                      </a:cubicBezTo>
                      <a:cubicBezTo>
                        <a:pt x="0" y="21"/>
                        <a:pt x="2" y="10"/>
                        <a:pt x="10" y="7"/>
                      </a:cubicBezTo>
                      <a:cubicBezTo>
                        <a:pt x="18" y="4"/>
                        <a:pt x="32" y="0"/>
                        <a:pt x="52" y="11"/>
                      </a:cubicBezTo>
                      <a:cubicBezTo>
                        <a:pt x="72" y="22"/>
                        <a:pt x="108" y="55"/>
                        <a:pt x="130" y="75"/>
                      </a:cubicBezTo>
                      <a:cubicBezTo>
                        <a:pt x="152" y="95"/>
                        <a:pt x="171" y="118"/>
                        <a:pt x="184" y="133"/>
                      </a:cubicBezTo>
                      <a:cubicBezTo>
                        <a:pt x="197" y="148"/>
                        <a:pt x="197" y="151"/>
                        <a:pt x="206" y="161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CCFF"/>
                    </a:gs>
                    <a:gs pos="100000">
                      <a:srgbClr val="09252E"/>
                    </a:gs>
                  </a:gsLst>
                  <a:lin ang="2700000" scaled="1"/>
                </a:gradFill>
                <a:ln w="12700">
                  <a:solidFill>
                    <a:srgbClr val="BBCB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17240" name="Freeform 440"/>
                <p:cNvSpPr>
                  <a:spLocks/>
                </p:cNvSpPr>
                <p:nvPr/>
              </p:nvSpPr>
              <p:spPr bwMode="auto">
                <a:xfrm>
                  <a:off x="2565" y="1166"/>
                  <a:ext cx="205" cy="614"/>
                </a:xfrm>
                <a:custGeom>
                  <a:avLst/>
                  <a:gdLst>
                    <a:gd name="T0" fmla="*/ 129 w 205"/>
                    <a:gd name="T1" fmla="*/ 94 h 614"/>
                    <a:gd name="T2" fmla="*/ 161 w 205"/>
                    <a:gd name="T3" fmla="*/ 146 h 614"/>
                    <a:gd name="T4" fmla="*/ 181 w 205"/>
                    <a:gd name="T5" fmla="*/ 190 h 614"/>
                    <a:gd name="T6" fmla="*/ 199 w 205"/>
                    <a:gd name="T7" fmla="*/ 240 h 614"/>
                    <a:gd name="T8" fmla="*/ 205 w 205"/>
                    <a:gd name="T9" fmla="*/ 290 h 614"/>
                    <a:gd name="T10" fmla="*/ 199 w 205"/>
                    <a:gd name="T11" fmla="*/ 358 h 614"/>
                    <a:gd name="T12" fmla="*/ 175 w 205"/>
                    <a:gd name="T13" fmla="*/ 436 h 614"/>
                    <a:gd name="T14" fmla="*/ 141 w 205"/>
                    <a:gd name="T15" fmla="*/ 508 h 614"/>
                    <a:gd name="T16" fmla="*/ 115 w 205"/>
                    <a:gd name="T17" fmla="*/ 540 h 614"/>
                    <a:gd name="T18" fmla="*/ 87 w 205"/>
                    <a:gd name="T19" fmla="*/ 584 h 614"/>
                    <a:gd name="T20" fmla="*/ 61 w 205"/>
                    <a:gd name="T21" fmla="*/ 610 h 614"/>
                    <a:gd name="T22" fmla="*/ 31 w 205"/>
                    <a:gd name="T23" fmla="*/ 606 h 614"/>
                    <a:gd name="T24" fmla="*/ 33 w 205"/>
                    <a:gd name="T25" fmla="*/ 568 h 614"/>
                    <a:gd name="T26" fmla="*/ 73 w 205"/>
                    <a:gd name="T27" fmla="*/ 526 h 614"/>
                    <a:gd name="T28" fmla="*/ 109 w 205"/>
                    <a:gd name="T29" fmla="*/ 470 h 614"/>
                    <a:gd name="T30" fmla="*/ 137 w 205"/>
                    <a:gd name="T31" fmla="*/ 408 h 614"/>
                    <a:gd name="T32" fmla="*/ 151 w 205"/>
                    <a:gd name="T33" fmla="*/ 334 h 614"/>
                    <a:gd name="T34" fmla="*/ 151 w 205"/>
                    <a:gd name="T35" fmla="*/ 252 h 614"/>
                    <a:gd name="T36" fmla="*/ 135 w 205"/>
                    <a:gd name="T37" fmla="*/ 194 h 614"/>
                    <a:gd name="T38" fmla="*/ 95 w 205"/>
                    <a:gd name="T39" fmla="*/ 118 h 614"/>
                    <a:gd name="T40" fmla="*/ 61 w 205"/>
                    <a:gd name="T41" fmla="*/ 74 h 614"/>
                    <a:gd name="T42" fmla="*/ 25 w 205"/>
                    <a:gd name="T43" fmla="*/ 38 h 614"/>
                    <a:gd name="T44" fmla="*/ 3 w 205"/>
                    <a:gd name="T45" fmla="*/ 18 h 614"/>
                    <a:gd name="T46" fmla="*/ 7 w 205"/>
                    <a:gd name="T47" fmla="*/ 2 h 614"/>
                    <a:gd name="T48" fmla="*/ 33 w 205"/>
                    <a:gd name="T49" fmla="*/ 4 h 614"/>
                    <a:gd name="T50" fmla="*/ 67 w 205"/>
                    <a:gd name="T51" fmla="*/ 26 h 614"/>
                    <a:gd name="T52" fmla="*/ 117 w 205"/>
                    <a:gd name="T53" fmla="*/ 76 h 614"/>
                    <a:gd name="T54" fmla="*/ 129 w 205"/>
                    <a:gd name="T55" fmla="*/ 94 h 61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05"/>
                    <a:gd name="T85" fmla="*/ 0 h 614"/>
                    <a:gd name="T86" fmla="*/ 205 w 205"/>
                    <a:gd name="T87" fmla="*/ 614 h 61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05" h="614">
                      <a:moveTo>
                        <a:pt x="129" y="94"/>
                      </a:moveTo>
                      <a:cubicBezTo>
                        <a:pt x="136" y="106"/>
                        <a:pt x="152" y="130"/>
                        <a:pt x="161" y="146"/>
                      </a:cubicBezTo>
                      <a:cubicBezTo>
                        <a:pt x="170" y="162"/>
                        <a:pt x="175" y="174"/>
                        <a:pt x="181" y="190"/>
                      </a:cubicBezTo>
                      <a:cubicBezTo>
                        <a:pt x="187" y="206"/>
                        <a:pt x="195" y="223"/>
                        <a:pt x="199" y="240"/>
                      </a:cubicBezTo>
                      <a:cubicBezTo>
                        <a:pt x="203" y="257"/>
                        <a:pt x="205" y="270"/>
                        <a:pt x="205" y="290"/>
                      </a:cubicBezTo>
                      <a:cubicBezTo>
                        <a:pt x="205" y="310"/>
                        <a:pt x="204" y="334"/>
                        <a:pt x="199" y="358"/>
                      </a:cubicBezTo>
                      <a:cubicBezTo>
                        <a:pt x="194" y="382"/>
                        <a:pt x="185" y="411"/>
                        <a:pt x="175" y="436"/>
                      </a:cubicBezTo>
                      <a:cubicBezTo>
                        <a:pt x="165" y="461"/>
                        <a:pt x="151" y="491"/>
                        <a:pt x="141" y="508"/>
                      </a:cubicBezTo>
                      <a:cubicBezTo>
                        <a:pt x="131" y="525"/>
                        <a:pt x="124" y="527"/>
                        <a:pt x="115" y="540"/>
                      </a:cubicBezTo>
                      <a:cubicBezTo>
                        <a:pt x="106" y="553"/>
                        <a:pt x="96" y="572"/>
                        <a:pt x="87" y="584"/>
                      </a:cubicBezTo>
                      <a:cubicBezTo>
                        <a:pt x="78" y="596"/>
                        <a:pt x="70" y="606"/>
                        <a:pt x="61" y="610"/>
                      </a:cubicBezTo>
                      <a:cubicBezTo>
                        <a:pt x="52" y="614"/>
                        <a:pt x="36" y="613"/>
                        <a:pt x="31" y="606"/>
                      </a:cubicBezTo>
                      <a:cubicBezTo>
                        <a:pt x="26" y="599"/>
                        <a:pt x="26" y="581"/>
                        <a:pt x="33" y="568"/>
                      </a:cubicBezTo>
                      <a:cubicBezTo>
                        <a:pt x="40" y="555"/>
                        <a:pt x="60" y="542"/>
                        <a:pt x="73" y="526"/>
                      </a:cubicBezTo>
                      <a:cubicBezTo>
                        <a:pt x="86" y="510"/>
                        <a:pt x="98" y="490"/>
                        <a:pt x="109" y="470"/>
                      </a:cubicBezTo>
                      <a:cubicBezTo>
                        <a:pt x="120" y="450"/>
                        <a:pt x="130" y="431"/>
                        <a:pt x="137" y="408"/>
                      </a:cubicBezTo>
                      <a:cubicBezTo>
                        <a:pt x="144" y="385"/>
                        <a:pt x="149" y="360"/>
                        <a:pt x="151" y="334"/>
                      </a:cubicBezTo>
                      <a:cubicBezTo>
                        <a:pt x="153" y="308"/>
                        <a:pt x="154" y="275"/>
                        <a:pt x="151" y="252"/>
                      </a:cubicBezTo>
                      <a:cubicBezTo>
                        <a:pt x="148" y="229"/>
                        <a:pt x="144" y="216"/>
                        <a:pt x="135" y="194"/>
                      </a:cubicBezTo>
                      <a:cubicBezTo>
                        <a:pt x="126" y="172"/>
                        <a:pt x="107" y="138"/>
                        <a:pt x="95" y="118"/>
                      </a:cubicBezTo>
                      <a:cubicBezTo>
                        <a:pt x="83" y="98"/>
                        <a:pt x="73" y="87"/>
                        <a:pt x="61" y="74"/>
                      </a:cubicBezTo>
                      <a:cubicBezTo>
                        <a:pt x="49" y="61"/>
                        <a:pt x="35" y="47"/>
                        <a:pt x="25" y="38"/>
                      </a:cubicBezTo>
                      <a:cubicBezTo>
                        <a:pt x="15" y="29"/>
                        <a:pt x="6" y="24"/>
                        <a:pt x="3" y="18"/>
                      </a:cubicBezTo>
                      <a:cubicBezTo>
                        <a:pt x="0" y="12"/>
                        <a:pt x="2" y="4"/>
                        <a:pt x="7" y="2"/>
                      </a:cubicBezTo>
                      <a:cubicBezTo>
                        <a:pt x="12" y="0"/>
                        <a:pt x="23" y="0"/>
                        <a:pt x="33" y="4"/>
                      </a:cubicBezTo>
                      <a:cubicBezTo>
                        <a:pt x="43" y="8"/>
                        <a:pt x="53" y="14"/>
                        <a:pt x="67" y="26"/>
                      </a:cubicBezTo>
                      <a:cubicBezTo>
                        <a:pt x="81" y="38"/>
                        <a:pt x="106" y="65"/>
                        <a:pt x="117" y="76"/>
                      </a:cubicBezTo>
                      <a:cubicBezTo>
                        <a:pt x="128" y="87"/>
                        <a:pt x="122" y="82"/>
                        <a:pt x="129" y="9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33CCFF"/>
                    </a:gs>
                    <a:gs pos="100000">
                      <a:srgbClr val="09252E"/>
                    </a:gs>
                  </a:gsLst>
                  <a:lin ang="2700000" scaled="1"/>
                </a:gradFill>
                <a:ln w="12700">
                  <a:solidFill>
                    <a:srgbClr val="BBCB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217237" name="Freeform 441"/>
              <p:cNvSpPr>
                <a:spLocks/>
              </p:cNvSpPr>
              <p:nvPr/>
            </p:nvSpPr>
            <p:spPr bwMode="auto">
              <a:xfrm>
                <a:off x="2054" y="1113"/>
                <a:ext cx="640" cy="839"/>
              </a:xfrm>
              <a:custGeom>
                <a:avLst/>
                <a:gdLst>
                  <a:gd name="T0" fmla="*/ 400 w 640"/>
                  <a:gd name="T1" fmla="*/ 23 h 839"/>
                  <a:gd name="T2" fmla="*/ 518 w 640"/>
                  <a:gd name="T3" fmla="*/ 119 h 839"/>
                  <a:gd name="T4" fmla="*/ 610 w 640"/>
                  <a:gd name="T5" fmla="*/ 251 h 839"/>
                  <a:gd name="T6" fmla="*/ 638 w 640"/>
                  <a:gd name="T7" fmla="*/ 389 h 839"/>
                  <a:gd name="T8" fmla="*/ 582 w 640"/>
                  <a:gd name="T9" fmla="*/ 553 h 839"/>
                  <a:gd name="T10" fmla="*/ 488 w 640"/>
                  <a:gd name="T11" fmla="*/ 653 h 839"/>
                  <a:gd name="T12" fmla="*/ 424 w 640"/>
                  <a:gd name="T13" fmla="*/ 709 h 839"/>
                  <a:gd name="T14" fmla="*/ 432 w 640"/>
                  <a:gd name="T15" fmla="*/ 727 h 839"/>
                  <a:gd name="T16" fmla="*/ 476 w 640"/>
                  <a:gd name="T17" fmla="*/ 691 h 839"/>
                  <a:gd name="T18" fmla="*/ 512 w 640"/>
                  <a:gd name="T19" fmla="*/ 693 h 839"/>
                  <a:gd name="T20" fmla="*/ 480 w 640"/>
                  <a:gd name="T21" fmla="*/ 737 h 839"/>
                  <a:gd name="T22" fmla="*/ 390 w 640"/>
                  <a:gd name="T23" fmla="*/ 801 h 839"/>
                  <a:gd name="T24" fmla="*/ 310 w 640"/>
                  <a:gd name="T25" fmla="*/ 831 h 839"/>
                  <a:gd name="T26" fmla="*/ 190 w 640"/>
                  <a:gd name="T27" fmla="*/ 839 h 839"/>
                  <a:gd name="T28" fmla="*/ 128 w 640"/>
                  <a:gd name="T29" fmla="*/ 827 h 839"/>
                  <a:gd name="T30" fmla="*/ 170 w 640"/>
                  <a:gd name="T31" fmla="*/ 805 h 839"/>
                  <a:gd name="T32" fmla="*/ 296 w 640"/>
                  <a:gd name="T33" fmla="*/ 803 h 839"/>
                  <a:gd name="T34" fmla="*/ 376 w 640"/>
                  <a:gd name="T35" fmla="*/ 763 h 839"/>
                  <a:gd name="T36" fmla="*/ 336 w 640"/>
                  <a:gd name="T37" fmla="*/ 757 h 839"/>
                  <a:gd name="T38" fmla="*/ 224 w 640"/>
                  <a:gd name="T39" fmla="*/ 771 h 839"/>
                  <a:gd name="T40" fmla="*/ 90 w 640"/>
                  <a:gd name="T41" fmla="*/ 753 h 839"/>
                  <a:gd name="T42" fmla="*/ 6 w 640"/>
                  <a:gd name="T43" fmla="*/ 721 h 839"/>
                  <a:gd name="T44" fmla="*/ 40 w 640"/>
                  <a:gd name="T45" fmla="*/ 695 h 839"/>
                  <a:gd name="T46" fmla="*/ 124 w 640"/>
                  <a:gd name="T47" fmla="*/ 713 h 839"/>
                  <a:gd name="T48" fmla="*/ 272 w 640"/>
                  <a:gd name="T49" fmla="*/ 723 h 839"/>
                  <a:gd name="T50" fmla="*/ 376 w 640"/>
                  <a:gd name="T51" fmla="*/ 677 h 839"/>
                  <a:gd name="T52" fmla="*/ 492 w 640"/>
                  <a:gd name="T53" fmla="*/ 583 h 839"/>
                  <a:gd name="T54" fmla="*/ 562 w 640"/>
                  <a:gd name="T55" fmla="*/ 463 h 839"/>
                  <a:gd name="T56" fmla="*/ 572 w 640"/>
                  <a:gd name="T57" fmla="*/ 335 h 839"/>
                  <a:gd name="T58" fmla="*/ 540 w 640"/>
                  <a:gd name="T59" fmla="*/ 241 h 839"/>
                  <a:gd name="T60" fmla="*/ 478 w 640"/>
                  <a:gd name="T61" fmla="*/ 161 h 839"/>
                  <a:gd name="T62" fmla="*/ 418 w 640"/>
                  <a:gd name="T63" fmla="*/ 105 h 839"/>
                  <a:gd name="T64" fmla="*/ 320 w 640"/>
                  <a:gd name="T65" fmla="*/ 53 h 839"/>
                  <a:gd name="T66" fmla="*/ 236 w 640"/>
                  <a:gd name="T67" fmla="*/ 23 h 839"/>
                  <a:gd name="T68" fmla="*/ 288 w 640"/>
                  <a:gd name="T69" fmla="*/ 5 h 8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40"/>
                  <a:gd name="T106" fmla="*/ 0 h 839"/>
                  <a:gd name="T107" fmla="*/ 640 w 640"/>
                  <a:gd name="T108" fmla="*/ 839 h 8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40" h="839">
                    <a:moveTo>
                      <a:pt x="316" y="3"/>
                    </a:moveTo>
                    <a:cubicBezTo>
                      <a:pt x="335" y="6"/>
                      <a:pt x="373" y="11"/>
                      <a:pt x="400" y="23"/>
                    </a:cubicBezTo>
                    <a:cubicBezTo>
                      <a:pt x="427" y="35"/>
                      <a:pt x="458" y="57"/>
                      <a:pt x="478" y="73"/>
                    </a:cubicBezTo>
                    <a:cubicBezTo>
                      <a:pt x="498" y="89"/>
                      <a:pt x="503" y="100"/>
                      <a:pt x="518" y="119"/>
                    </a:cubicBezTo>
                    <a:cubicBezTo>
                      <a:pt x="533" y="138"/>
                      <a:pt x="553" y="167"/>
                      <a:pt x="568" y="189"/>
                    </a:cubicBezTo>
                    <a:cubicBezTo>
                      <a:pt x="583" y="211"/>
                      <a:pt x="599" y="227"/>
                      <a:pt x="610" y="251"/>
                    </a:cubicBezTo>
                    <a:cubicBezTo>
                      <a:pt x="621" y="275"/>
                      <a:pt x="629" y="312"/>
                      <a:pt x="634" y="335"/>
                    </a:cubicBezTo>
                    <a:cubicBezTo>
                      <a:pt x="639" y="358"/>
                      <a:pt x="640" y="368"/>
                      <a:pt x="638" y="389"/>
                    </a:cubicBezTo>
                    <a:cubicBezTo>
                      <a:pt x="636" y="410"/>
                      <a:pt x="633" y="434"/>
                      <a:pt x="624" y="461"/>
                    </a:cubicBezTo>
                    <a:cubicBezTo>
                      <a:pt x="615" y="488"/>
                      <a:pt x="599" y="527"/>
                      <a:pt x="582" y="553"/>
                    </a:cubicBezTo>
                    <a:cubicBezTo>
                      <a:pt x="565" y="579"/>
                      <a:pt x="540" y="602"/>
                      <a:pt x="524" y="619"/>
                    </a:cubicBezTo>
                    <a:cubicBezTo>
                      <a:pt x="508" y="636"/>
                      <a:pt x="502" y="641"/>
                      <a:pt x="488" y="653"/>
                    </a:cubicBezTo>
                    <a:cubicBezTo>
                      <a:pt x="474" y="665"/>
                      <a:pt x="453" y="684"/>
                      <a:pt x="442" y="693"/>
                    </a:cubicBezTo>
                    <a:cubicBezTo>
                      <a:pt x="431" y="702"/>
                      <a:pt x="428" y="704"/>
                      <a:pt x="424" y="709"/>
                    </a:cubicBezTo>
                    <a:cubicBezTo>
                      <a:pt x="420" y="714"/>
                      <a:pt x="417" y="720"/>
                      <a:pt x="418" y="723"/>
                    </a:cubicBezTo>
                    <a:cubicBezTo>
                      <a:pt x="419" y="726"/>
                      <a:pt x="426" y="730"/>
                      <a:pt x="432" y="727"/>
                    </a:cubicBezTo>
                    <a:cubicBezTo>
                      <a:pt x="438" y="724"/>
                      <a:pt x="449" y="711"/>
                      <a:pt x="456" y="705"/>
                    </a:cubicBezTo>
                    <a:cubicBezTo>
                      <a:pt x="463" y="699"/>
                      <a:pt x="469" y="694"/>
                      <a:pt x="476" y="691"/>
                    </a:cubicBezTo>
                    <a:cubicBezTo>
                      <a:pt x="483" y="688"/>
                      <a:pt x="492" y="685"/>
                      <a:pt x="498" y="685"/>
                    </a:cubicBezTo>
                    <a:cubicBezTo>
                      <a:pt x="504" y="685"/>
                      <a:pt x="510" y="688"/>
                      <a:pt x="512" y="693"/>
                    </a:cubicBezTo>
                    <a:cubicBezTo>
                      <a:pt x="514" y="698"/>
                      <a:pt x="515" y="708"/>
                      <a:pt x="510" y="715"/>
                    </a:cubicBezTo>
                    <a:cubicBezTo>
                      <a:pt x="505" y="722"/>
                      <a:pt x="492" y="728"/>
                      <a:pt x="480" y="737"/>
                    </a:cubicBezTo>
                    <a:cubicBezTo>
                      <a:pt x="468" y="746"/>
                      <a:pt x="455" y="760"/>
                      <a:pt x="440" y="771"/>
                    </a:cubicBezTo>
                    <a:cubicBezTo>
                      <a:pt x="425" y="782"/>
                      <a:pt x="405" y="793"/>
                      <a:pt x="390" y="801"/>
                    </a:cubicBezTo>
                    <a:cubicBezTo>
                      <a:pt x="375" y="809"/>
                      <a:pt x="363" y="816"/>
                      <a:pt x="350" y="821"/>
                    </a:cubicBezTo>
                    <a:cubicBezTo>
                      <a:pt x="337" y="826"/>
                      <a:pt x="326" y="828"/>
                      <a:pt x="310" y="831"/>
                    </a:cubicBezTo>
                    <a:cubicBezTo>
                      <a:pt x="294" y="834"/>
                      <a:pt x="272" y="836"/>
                      <a:pt x="252" y="837"/>
                    </a:cubicBezTo>
                    <a:cubicBezTo>
                      <a:pt x="232" y="838"/>
                      <a:pt x="207" y="839"/>
                      <a:pt x="190" y="839"/>
                    </a:cubicBezTo>
                    <a:cubicBezTo>
                      <a:pt x="173" y="839"/>
                      <a:pt x="158" y="839"/>
                      <a:pt x="148" y="837"/>
                    </a:cubicBezTo>
                    <a:cubicBezTo>
                      <a:pt x="138" y="835"/>
                      <a:pt x="130" y="832"/>
                      <a:pt x="128" y="827"/>
                    </a:cubicBezTo>
                    <a:cubicBezTo>
                      <a:pt x="126" y="822"/>
                      <a:pt x="129" y="811"/>
                      <a:pt x="136" y="807"/>
                    </a:cubicBezTo>
                    <a:cubicBezTo>
                      <a:pt x="143" y="803"/>
                      <a:pt x="157" y="805"/>
                      <a:pt x="170" y="805"/>
                    </a:cubicBezTo>
                    <a:cubicBezTo>
                      <a:pt x="183" y="805"/>
                      <a:pt x="195" y="809"/>
                      <a:pt x="216" y="809"/>
                    </a:cubicBezTo>
                    <a:cubicBezTo>
                      <a:pt x="237" y="809"/>
                      <a:pt x="272" y="808"/>
                      <a:pt x="296" y="803"/>
                    </a:cubicBezTo>
                    <a:cubicBezTo>
                      <a:pt x="320" y="798"/>
                      <a:pt x="347" y="786"/>
                      <a:pt x="360" y="779"/>
                    </a:cubicBezTo>
                    <a:cubicBezTo>
                      <a:pt x="373" y="772"/>
                      <a:pt x="374" y="768"/>
                      <a:pt x="376" y="763"/>
                    </a:cubicBezTo>
                    <a:cubicBezTo>
                      <a:pt x="378" y="758"/>
                      <a:pt x="377" y="752"/>
                      <a:pt x="370" y="751"/>
                    </a:cubicBezTo>
                    <a:cubicBezTo>
                      <a:pt x="363" y="750"/>
                      <a:pt x="349" y="755"/>
                      <a:pt x="336" y="757"/>
                    </a:cubicBezTo>
                    <a:cubicBezTo>
                      <a:pt x="323" y="759"/>
                      <a:pt x="309" y="761"/>
                      <a:pt x="290" y="763"/>
                    </a:cubicBezTo>
                    <a:cubicBezTo>
                      <a:pt x="271" y="765"/>
                      <a:pt x="246" y="770"/>
                      <a:pt x="224" y="771"/>
                    </a:cubicBezTo>
                    <a:cubicBezTo>
                      <a:pt x="202" y="772"/>
                      <a:pt x="182" y="772"/>
                      <a:pt x="160" y="769"/>
                    </a:cubicBezTo>
                    <a:cubicBezTo>
                      <a:pt x="138" y="766"/>
                      <a:pt x="110" y="758"/>
                      <a:pt x="90" y="753"/>
                    </a:cubicBezTo>
                    <a:cubicBezTo>
                      <a:pt x="70" y="748"/>
                      <a:pt x="56" y="746"/>
                      <a:pt x="42" y="741"/>
                    </a:cubicBezTo>
                    <a:cubicBezTo>
                      <a:pt x="28" y="736"/>
                      <a:pt x="12" y="728"/>
                      <a:pt x="6" y="721"/>
                    </a:cubicBezTo>
                    <a:cubicBezTo>
                      <a:pt x="0" y="714"/>
                      <a:pt x="2" y="703"/>
                      <a:pt x="8" y="699"/>
                    </a:cubicBezTo>
                    <a:cubicBezTo>
                      <a:pt x="14" y="695"/>
                      <a:pt x="29" y="695"/>
                      <a:pt x="40" y="695"/>
                    </a:cubicBezTo>
                    <a:cubicBezTo>
                      <a:pt x="51" y="695"/>
                      <a:pt x="58" y="696"/>
                      <a:pt x="72" y="699"/>
                    </a:cubicBezTo>
                    <a:cubicBezTo>
                      <a:pt x="86" y="702"/>
                      <a:pt x="104" y="709"/>
                      <a:pt x="124" y="713"/>
                    </a:cubicBezTo>
                    <a:cubicBezTo>
                      <a:pt x="144" y="717"/>
                      <a:pt x="169" y="721"/>
                      <a:pt x="194" y="723"/>
                    </a:cubicBezTo>
                    <a:cubicBezTo>
                      <a:pt x="219" y="725"/>
                      <a:pt x="248" y="727"/>
                      <a:pt x="272" y="723"/>
                    </a:cubicBezTo>
                    <a:cubicBezTo>
                      <a:pt x="296" y="719"/>
                      <a:pt x="319" y="707"/>
                      <a:pt x="336" y="699"/>
                    </a:cubicBezTo>
                    <a:cubicBezTo>
                      <a:pt x="353" y="691"/>
                      <a:pt x="358" y="688"/>
                      <a:pt x="376" y="677"/>
                    </a:cubicBezTo>
                    <a:cubicBezTo>
                      <a:pt x="394" y="666"/>
                      <a:pt x="423" y="649"/>
                      <a:pt x="442" y="633"/>
                    </a:cubicBezTo>
                    <a:cubicBezTo>
                      <a:pt x="461" y="617"/>
                      <a:pt x="477" y="601"/>
                      <a:pt x="492" y="583"/>
                    </a:cubicBezTo>
                    <a:cubicBezTo>
                      <a:pt x="507" y="565"/>
                      <a:pt x="518" y="545"/>
                      <a:pt x="530" y="525"/>
                    </a:cubicBezTo>
                    <a:cubicBezTo>
                      <a:pt x="542" y="505"/>
                      <a:pt x="554" y="482"/>
                      <a:pt x="562" y="463"/>
                    </a:cubicBezTo>
                    <a:cubicBezTo>
                      <a:pt x="570" y="444"/>
                      <a:pt x="574" y="430"/>
                      <a:pt x="576" y="409"/>
                    </a:cubicBezTo>
                    <a:cubicBezTo>
                      <a:pt x="578" y="388"/>
                      <a:pt x="575" y="356"/>
                      <a:pt x="572" y="335"/>
                    </a:cubicBezTo>
                    <a:cubicBezTo>
                      <a:pt x="569" y="314"/>
                      <a:pt x="565" y="301"/>
                      <a:pt x="560" y="285"/>
                    </a:cubicBezTo>
                    <a:cubicBezTo>
                      <a:pt x="555" y="269"/>
                      <a:pt x="548" y="256"/>
                      <a:pt x="540" y="241"/>
                    </a:cubicBezTo>
                    <a:cubicBezTo>
                      <a:pt x="532" y="226"/>
                      <a:pt x="520" y="206"/>
                      <a:pt x="510" y="193"/>
                    </a:cubicBezTo>
                    <a:cubicBezTo>
                      <a:pt x="500" y="180"/>
                      <a:pt x="488" y="172"/>
                      <a:pt x="478" y="161"/>
                    </a:cubicBezTo>
                    <a:cubicBezTo>
                      <a:pt x="468" y="150"/>
                      <a:pt x="458" y="136"/>
                      <a:pt x="448" y="127"/>
                    </a:cubicBezTo>
                    <a:cubicBezTo>
                      <a:pt x="438" y="118"/>
                      <a:pt x="429" y="113"/>
                      <a:pt x="418" y="105"/>
                    </a:cubicBezTo>
                    <a:cubicBezTo>
                      <a:pt x="407" y="97"/>
                      <a:pt x="396" y="86"/>
                      <a:pt x="380" y="77"/>
                    </a:cubicBezTo>
                    <a:cubicBezTo>
                      <a:pt x="364" y="68"/>
                      <a:pt x="338" y="59"/>
                      <a:pt x="320" y="53"/>
                    </a:cubicBezTo>
                    <a:cubicBezTo>
                      <a:pt x="302" y="47"/>
                      <a:pt x="286" y="44"/>
                      <a:pt x="272" y="39"/>
                    </a:cubicBezTo>
                    <a:cubicBezTo>
                      <a:pt x="258" y="34"/>
                      <a:pt x="239" y="29"/>
                      <a:pt x="236" y="23"/>
                    </a:cubicBezTo>
                    <a:cubicBezTo>
                      <a:pt x="233" y="17"/>
                      <a:pt x="247" y="8"/>
                      <a:pt x="256" y="5"/>
                    </a:cubicBezTo>
                    <a:cubicBezTo>
                      <a:pt x="265" y="2"/>
                      <a:pt x="279" y="5"/>
                      <a:pt x="288" y="5"/>
                    </a:cubicBezTo>
                    <a:cubicBezTo>
                      <a:pt x="297" y="5"/>
                      <a:pt x="297" y="0"/>
                      <a:pt x="316" y="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FF"/>
                  </a:gs>
                  <a:gs pos="100000">
                    <a:srgbClr val="09252E"/>
                  </a:gs>
                </a:gsLst>
                <a:lin ang="2700000" scaled="1"/>
              </a:gradFill>
              <a:ln w="12700">
                <a:solidFill>
                  <a:srgbClr val="BBCB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7203" name="AutoShape 442"/>
            <p:cNvSpPr>
              <a:spLocks noChangeArrowheads="1"/>
            </p:cNvSpPr>
            <p:nvPr/>
          </p:nvSpPr>
          <p:spPr bwMode="auto">
            <a:xfrm rot="-3072376">
              <a:off x="4919" y="2465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04" name="Freeform 443"/>
            <p:cNvSpPr>
              <a:spLocks/>
            </p:cNvSpPr>
            <p:nvPr/>
          </p:nvSpPr>
          <p:spPr bwMode="auto">
            <a:xfrm rot="3892613">
              <a:off x="4153" y="2360"/>
              <a:ext cx="4" cy="16"/>
            </a:xfrm>
            <a:custGeom>
              <a:avLst/>
              <a:gdLst>
                <a:gd name="T0" fmla="*/ 0 w 9"/>
                <a:gd name="T1" fmla="*/ 16 h 27"/>
                <a:gd name="T2" fmla="*/ 4 w 9"/>
                <a:gd name="T3" fmla="*/ 0 h 27"/>
                <a:gd name="T4" fmla="*/ 0 w 9"/>
                <a:gd name="T5" fmla="*/ 16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05" name="Freeform 444"/>
            <p:cNvSpPr>
              <a:spLocks/>
            </p:cNvSpPr>
            <p:nvPr/>
          </p:nvSpPr>
          <p:spPr bwMode="auto">
            <a:xfrm rot="-1493069">
              <a:off x="4207" y="2410"/>
              <a:ext cx="5" cy="13"/>
            </a:xfrm>
            <a:custGeom>
              <a:avLst/>
              <a:gdLst>
                <a:gd name="T0" fmla="*/ 0 w 9"/>
                <a:gd name="T1" fmla="*/ 13 h 27"/>
                <a:gd name="T2" fmla="*/ 5 w 9"/>
                <a:gd name="T3" fmla="*/ 0 h 27"/>
                <a:gd name="T4" fmla="*/ 0 w 9"/>
                <a:gd name="T5" fmla="*/ 13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06" name="Freeform 445"/>
            <p:cNvSpPr>
              <a:spLocks/>
            </p:cNvSpPr>
            <p:nvPr/>
          </p:nvSpPr>
          <p:spPr bwMode="auto">
            <a:xfrm rot="-2054248">
              <a:off x="4288" y="2410"/>
              <a:ext cx="5" cy="13"/>
            </a:xfrm>
            <a:custGeom>
              <a:avLst/>
              <a:gdLst>
                <a:gd name="T0" fmla="*/ 0 w 9"/>
                <a:gd name="T1" fmla="*/ 13 h 27"/>
                <a:gd name="T2" fmla="*/ 5 w 9"/>
                <a:gd name="T3" fmla="*/ 0 h 27"/>
                <a:gd name="T4" fmla="*/ 0 w 9"/>
                <a:gd name="T5" fmla="*/ 13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07" name="Freeform 446"/>
            <p:cNvSpPr>
              <a:spLocks/>
            </p:cNvSpPr>
            <p:nvPr/>
          </p:nvSpPr>
          <p:spPr bwMode="auto">
            <a:xfrm rot="-1854604">
              <a:off x="4369" y="2434"/>
              <a:ext cx="6" cy="13"/>
            </a:xfrm>
            <a:custGeom>
              <a:avLst/>
              <a:gdLst>
                <a:gd name="T0" fmla="*/ 0 w 9"/>
                <a:gd name="T1" fmla="*/ 13 h 27"/>
                <a:gd name="T2" fmla="*/ 6 w 9"/>
                <a:gd name="T3" fmla="*/ 0 h 27"/>
                <a:gd name="T4" fmla="*/ 0 w 9"/>
                <a:gd name="T5" fmla="*/ 13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08" name="Freeform 447"/>
            <p:cNvSpPr>
              <a:spLocks/>
            </p:cNvSpPr>
            <p:nvPr/>
          </p:nvSpPr>
          <p:spPr bwMode="auto">
            <a:xfrm rot="1026163">
              <a:off x="4342" y="2361"/>
              <a:ext cx="5" cy="14"/>
            </a:xfrm>
            <a:custGeom>
              <a:avLst/>
              <a:gdLst>
                <a:gd name="T0" fmla="*/ 0 w 9"/>
                <a:gd name="T1" fmla="*/ 14 h 27"/>
                <a:gd name="T2" fmla="*/ 5 w 9"/>
                <a:gd name="T3" fmla="*/ 0 h 27"/>
                <a:gd name="T4" fmla="*/ 0 w 9"/>
                <a:gd name="T5" fmla="*/ 14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09" name="Freeform 448"/>
            <p:cNvSpPr>
              <a:spLocks/>
            </p:cNvSpPr>
            <p:nvPr/>
          </p:nvSpPr>
          <p:spPr bwMode="auto">
            <a:xfrm rot="9875237">
              <a:off x="4233" y="2288"/>
              <a:ext cx="5" cy="14"/>
            </a:xfrm>
            <a:custGeom>
              <a:avLst/>
              <a:gdLst>
                <a:gd name="T0" fmla="*/ 0 w 9"/>
                <a:gd name="T1" fmla="*/ 14 h 27"/>
                <a:gd name="T2" fmla="*/ 5 w 9"/>
                <a:gd name="T3" fmla="*/ 0 h 27"/>
                <a:gd name="T4" fmla="*/ 0 w 9"/>
                <a:gd name="T5" fmla="*/ 14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0" name="Freeform 449"/>
            <p:cNvSpPr>
              <a:spLocks/>
            </p:cNvSpPr>
            <p:nvPr/>
          </p:nvSpPr>
          <p:spPr bwMode="auto">
            <a:xfrm rot="9875237">
              <a:off x="4245" y="2240"/>
              <a:ext cx="5" cy="14"/>
            </a:xfrm>
            <a:custGeom>
              <a:avLst/>
              <a:gdLst>
                <a:gd name="T0" fmla="*/ 0 w 9"/>
                <a:gd name="T1" fmla="*/ 14 h 27"/>
                <a:gd name="T2" fmla="*/ 5 w 9"/>
                <a:gd name="T3" fmla="*/ 0 h 27"/>
                <a:gd name="T4" fmla="*/ 0 w 9"/>
                <a:gd name="T5" fmla="*/ 14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1" name="Freeform 450"/>
            <p:cNvSpPr>
              <a:spLocks/>
            </p:cNvSpPr>
            <p:nvPr/>
          </p:nvSpPr>
          <p:spPr bwMode="auto">
            <a:xfrm rot="9875237">
              <a:off x="4221" y="2339"/>
              <a:ext cx="5" cy="13"/>
            </a:xfrm>
            <a:custGeom>
              <a:avLst/>
              <a:gdLst>
                <a:gd name="T0" fmla="*/ 0 w 9"/>
                <a:gd name="T1" fmla="*/ 13 h 27"/>
                <a:gd name="T2" fmla="*/ 5 w 9"/>
                <a:gd name="T3" fmla="*/ 0 h 27"/>
                <a:gd name="T4" fmla="*/ 0 w 9"/>
                <a:gd name="T5" fmla="*/ 13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2" name="Freeform 451"/>
            <p:cNvSpPr>
              <a:spLocks/>
            </p:cNvSpPr>
            <p:nvPr/>
          </p:nvSpPr>
          <p:spPr bwMode="auto">
            <a:xfrm rot="2383355">
              <a:off x="4315" y="2458"/>
              <a:ext cx="5" cy="14"/>
            </a:xfrm>
            <a:custGeom>
              <a:avLst/>
              <a:gdLst>
                <a:gd name="T0" fmla="*/ 0 w 9"/>
                <a:gd name="T1" fmla="*/ 14 h 27"/>
                <a:gd name="T2" fmla="*/ 5 w 9"/>
                <a:gd name="T3" fmla="*/ 0 h 27"/>
                <a:gd name="T4" fmla="*/ 0 w 9"/>
                <a:gd name="T5" fmla="*/ 14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3" name="Freeform 452"/>
            <p:cNvSpPr>
              <a:spLocks/>
            </p:cNvSpPr>
            <p:nvPr/>
          </p:nvSpPr>
          <p:spPr bwMode="auto">
            <a:xfrm rot="3892613">
              <a:off x="4457" y="2428"/>
              <a:ext cx="4" cy="15"/>
            </a:xfrm>
            <a:custGeom>
              <a:avLst/>
              <a:gdLst>
                <a:gd name="T0" fmla="*/ 0 w 9"/>
                <a:gd name="T1" fmla="*/ 15 h 27"/>
                <a:gd name="T2" fmla="*/ 4 w 9"/>
                <a:gd name="T3" fmla="*/ 0 h 27"/>
                <a:gd name="T4" fmla="*/ 0 w 9"/>
                <a:gd name="T5" fmla="*/ 15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4" name="Freeform 453"/>
            <p:cNvSpPr>
              <a:spLocks/>
            </p:cNvSpPr>
            <p:nvPr/>
          </p:nvSpPr>
          <p:spPr bwMode="auto">
            <a:xfrm rot="-2054248">
              <a:off x="4098" y="2313"/>
              <a:ext cx="5" cy="13"/>
            </a:xfrm>
            <a:custGeom>
              <a:avLst/>
              <a:gdLst>
                <a:gd name="T0" fmla="*/ 0 w 9"/>
                <a:gd name="T1" fmla="*/ 13 h 27"/>
                <a:gd name="T2" fmla="*/ 5 w 9"/>
                <a:gd name="T3" fmla="*/ 0 h 27"/>
                <a:gd name="T4" fmla="*/ 0 w 9"/>
                <a:gd name="T5" fmla="*/ 13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5" name="Freeform 454"/>
            <p:cNvSpPr>
              <a:spLocks/>
            </p:cNvSpPr>
            <p:nvPr/>
          </p:nvSpPr>
          <p:spPr bwMode="auto">
            <a:xfrm rot="9875237">
              <a:off x="4261" y="2144"/>
              <a:ext cx="5" cy="13"/>
            </a:xfrm>
            <a:custGeom>
              <a:avLst/>
              <a:gdLst>
                <a:gd name="T0" fmla="*/ 0 w 9"/>
                <a:gd name="T1" fmla="*/ 13 h 27"/>
                <a:gd name="T2" fmla="*/ 5 w 9"/>
                <a:gd name="T3" fmla="*/ 0 h 27"/>
                <a:gd name="T4" fmla="*/ 0 w 9"/>
                <a:gd name="T5" fmla="*/ 13 h 27"/>
                <a:gd name="T6" fmla="*/ 0 60000 65536"/>
                <a:gd name="T7" fmla="*/ 0 60000 65536"/>
                <a:gd name="T8" fmla="*/ 0 60000 65536"/>
                <a:gd name="T9" fmla="*/ 0 w 9"/>
                <a:gd name="T10" fmla="*/ 0 h 27"/>
                <a:gd name="T11" fmla="*/ 9 w 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27">
                  <a:moveTo>
                    <a:pt x="0" y="27"/>
                  </a:moveTo>
                  <a:cubicBezTo>
                    <a:pt x="3" y="18"/>
                    <a:pt x="9" y="0"/>
                    <a:pt x="9" y="0"/>
                  </a:cubicBezTo>
                  <a:cubicBezTo>
                    <a:pt x="9" y="0"/>
                    <a:pt x="3" y="18"/>
                    <a:pt x="0" y="27"/>
                  </a:cubicBezTo>
                  <a:close/>
                </a:path>
              </a:pathLst>
            </a:custGeom>
            <a:solidFill>
              <a:srgbClr val="FFCC66"/>
            </a:solidFill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6" name="Oval 455"/>
            <p:cNvSpPr>
              <a:spLocks noChangeArrowheads="1"/>
            </p:cNvSpPr>
            <p:nvPr/>
          </p:nvSpPr>
          <p:spPr bwMode="auto">
            <a:xfrm rot="413330">
              <a:off x="4153" y="2038"/>
              <a:ext cx="64" cy="232"/>
            </a:xfrm>
            <a:prstGeom prst="ellipse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5C4A25"/>
                </a:gs>
              </a:gsLst>
              <a:lin ang="27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7" name="Oval 456"/>
            <p:cNvSpPr>
              <a:spLocks noChangeArrowheads="1"/>
            </p:cNvSpPr>
            <p:nvPr/>
          </p:nvSpPr>
          <p:spPr bwMode="auto">
            <a:xfrm rot="413330">
              <a:off x="4174" y="2041"/>
              <a:ext cx="66" cy="232"/>
            </a:xfrm>
            <a:prstGeom prst="ellipse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5C4A25"/>
                </a:gs>
              </a:gsLst>
              <a:lin ang="2700000" scaled="1"/>
            </a:gradFill>
            <a:ln w="12700">
              <a:solidFill>
                <a:srgbClr val="F6BA2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8" name="Oval 457"/>
            <p:cNvSpPr>
              <a:spLocks noChangeArrowheads="1"/>
            </p:cNvSpPr>
            <p:nvPr/>
          </p:nvSpPr>
          <p:spPr bwMode="auto">
            <a:xfrm rot="413330">
              <a:off x="4304" y="2055"/>
              <a:ext cx="65" cy="232"/>
            </a:xfrm>
            <a:prstGeom prst="ellipse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5C4A25"/>
                </a:gs>
              </a:gsLst>
              <a:lin ang="2700000" scaled="1"/>
            </a:gradFill>
            <a:ln w="12700">
              <a:solidFill>
                <a:srgbClr val="F6BA2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19" name="Oval 458"/>
            <p:cNvSpPr>
              <a:spLocks noChangeArrowheads="1"/>
            </p:cNvSpPr>
            <p:nvPr/>
          </p:nvSpPr>
          <p:spPr bwMode="auto">
            <a:xfrm rot="413330">
              <a:off x="4282" y="2052"/>
              <a:ext cx="65" cy="233"/>
            </a:xfrm>
            <a:prstGeom prst="ellipse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5C4A25"/>
                </a:gs>
              </a:gsLst>
              <a:lin ang="2700000" scaled="1"/>
            </a:gradFill>
            <a:ln w="12700">
              <a:solidFill>
                <a:srgbClr val="F6BA2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20" name="Freeform 459"/>
            <p:cNvSpPr>
              <a:spLocks/>
            </p:cNvSpPr>
            <p:nvPr/>
          </p:nvSpPr>
          <p:spPr bwMode="auto">
            <a:xfrm rot="-1263093">
              <a:off x="4098" y="1491"/>
              <a:ext cx="814" cy="600"/>
            </a:xfrm>
            <a:custGeom>
              <a:avLst/>
              <a:gdLst>
                <a:gd name="T0" fmla="*/ 0 w 154"/>
                <a:gd name="T1" fmla="*/ 600 h 245"/>
                <a:gd name="T2" fmla="*/ 238 w 154"/>
                <a:gd name="T3" fmla="*/ 333 h 245"/>
                <a:gd name="T4" fmla="*/ 814 w 154"/>
                <a:gd name="T5" fmla="*/ 0 h 245"/>
                <a:gd name="T6" fmla="*/ 0 60000 65536"/>
                <a:gd name="T7" fmla="*/ 0 60000 65536"/>
                <a:gd name="T8" fmla="*/ 0 60000 65536"/>
                <a:gd name="T9" fmla="*/ 0 w 154"/>
                <a:gd name="T10" fmla="*/ 0 h 245"/>
                <a:gd name="T11" fmla="*/ 154 w 154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245">
                  <a:moveTo>
                    <a:pt x="0" y="245"/>
                  </a:moveTo>
                  <a:cubicBezTo>
                    <a:pt x="13" y="211"/>
                    <a:pt x="24" y="167"/>
                    <a:pt x="45" y="136"/>
                  </a:cubicBezTo>
                  <a:cubicBezTo>
                    <a:pt x="72" y="97"/>
                    <a:pt x="119" y="35"/>
                    <a:pt x="154" y="0"/>
                  </a:cubicBezTo>
                </a:path>
              </a:pathLst>
            </a:custGeom>
            <a:noFill/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21" name="Line 460"/>
            <p:cNvSpPr>
              <a:spLocks noChangeShapeType="1"/>
            </p:cNvSpPr>
            <p:nvPr/>
          </p:nvSpPr>
          <p:spPr bwMode="auto">
            <a:xfrm rot="720000" flipV="1">
              <a:off x="2813" y="1628"/>
              <a:ext cx="277" cy="2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22" name="Text Box 461"/>
            <p:cNvSpPr txBox="1">
              <a:spLocks noChangeArrowheads="1"/>
            </p:cNvSpPr>
            <p:nvPr/>
          </p:nvSpPr>
          <p:spPr bwMode="auto">
            <a:xfrm>
              <a:off x="2293" y="1824"/>
              <a:ext cx="635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en-US" sz="1800" i="0">
                <a:latin typeface="Arial" charset="0"/>
                <a:sym typeface="Symbol" pitchFamily="18" charset="2"/>
              </a:endParaRPr>
            </a:p>
            <a:p>
              <a:pPr algn="ctr" eaLnBrk="0" hangingPunct="0"/>
              <a:r>
                <a:rPr lang="en-US" sz="1800" i="0">
                  <a:latin typeface="Symbol" pitchFamily="18" charset="2"/>
                  <a:sym typeface="Symbol" pitchFamily="18" charset="2"/>
                </a:rPr>
                <a:t>b</a:t>
              </a:r>
              <a:r>
                <a:rPr lang="en-US" sz="1800" i="0">
                  <a:latin typeface="Arial" charset="0"/>
                  <a:sym typeface="Symbol" pitchFamily="18" charset="2"/>
                </a:rPr>
                <a:t>1,6</a:t>
              </a:r>
            </a:p>
            <a:p>
              <a:pPr algn="ctr" eaLnBrk="0" hangingPunct="0"/>
              <a:r>
                <a:rPr lang="en-US" sz="1800" i="0">
                  <a:latin typeface="Arial" charset="0"/>
                </a:rPr>
                <a:t>glucans</a:t>
              </a:r>
            </a:p>
            <a:p>
              <a:pPr algn="ctr" eaLnBrk="0" hangingPunct="0"/>
              <a:endParaRPr lang="en-US" sz="1800" i="0">
                <a:latin typeface="Arial" charset="0"/>
                <a:sym typeface="Symbol" pitchFamily="18" charset="2"/>
              </a:endParaRPr>
            </a:p>
          </p:txBody>
        </p:sp>
        <p:sp>
          <p:nvSpPr>
            <p:cNvPr id="217223" name="Rectangle 462"/>
            <p:cNvSpPr>
              <a:spLocks noChangeArrowheads="1"/>
            </p:cNvSpPr>
            <p:nvPr/>
          </p:nvSpPr>
          <p:spPr bwMode="auto">
            <a:xfrm>
              <a:off x="2392" y="1776"/>
              <a:ext cx="410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i="0">
                  <a:latin typeface="Symbol" pitchFamily="18" charset="2"/>
                  <a:sym typeface="Symbol" pitchFamily="18" charset="2"/>
                </a:rPr>
                <a:t>b</a:t>
              </a:r>
              <a:r>
                <a:rPr lang="en-US" sz="1800" i="0">
                  <a:latin typeface="Arial" charset="0"/>
                  <a:sym typeface="Symbol" pitchFamily="18" charset="2"/>
                </a:rPr>
                <a:t>1,3</a:t>
              </a:r>
            </a:p>
          </p:txBody>
        </p:sp>
        <p:sp>
          <p:nvSpPr>
            <p:cNvPr id="217224" name="Line 463"/>
            <p:cNvSpPr>
              <a:spLocks noChangeShapeType="1"/>
            </p:cNvSpPr>
            <p:nvPr/>
          </p:nvSpPr>
          <p:spPr bwMode="auto">
            <a:xfrm rot="720000" flipV="1">
              <a:off x="2864" y="1750"/>
              <a:ext cx="364" cy="3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25" name="AutoShape 464"/>
            <p:cNvSpPr>
              <a:spLocks/>
            </p:cNvSpPr>
            <p:nvPr/>
          </p:nvSpPr>
          <p:spPr bwMode="auto">
            <a:xfrm rot="10007893">
              <a:off x="3202" y="2240"/>
              <a:ext cx="90" cy="210"/>
            </a:xfrm>
            <a:prstGeom prst="rightBrace">
              <a:avLst>
                <a:gd name="adj1" fmla="val 28054"/>
                <a:gd name="adj2" fmla="val 44495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 eaLnBrk="0" hangingPunct="0"/>
              <a:endParaRPr lang="en-US" sz="2400" b="1" i="0">
                <a:latin typeface="Arial" charset="0"/>
                <a:sym typeface="Symbol" pitchFamily="18" charset="2"/>
              </a:endParaRPr>
            </a:p>
          </p:txBody>
        </p:sp>
        <p:sp>
          <p:nvSpPr>
            <p:cNvPr id="217226" name="Line 465"/>
            <p:cNvSpPr>
              <a:spLocks noChangeShapeType="1"/>
            </p:cNvSpPr>
            <p:nvPr/>
          </p:nvSpPr>
          <p:spPr bwMode="auto">
            <a:xfrm flipH="1">
              <a:off x="2951" y="2367"/>
              <a:ext cx="261" cy="6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27" name="Freeform 466"/>
            <p:cNvSpPr>
              <a:spLocks/>
            </p:cNvSpPr>
            <p:nvPr/>
          </p:nvSpPr>
          <p:spPr bwMode="auto">
            <a:xfrm>
              <a:off x="5555" y="1468"/>
              <a:ext cx="200" cy="275"/>
            </a:xfrm>
            <a:custGeom>
              <a:avLst/>
              <a:gdLst>
                <a:gd name="T0" fmla="*/ 0 w 315"/>
                <a:gd name="T1" fmla="*/ 140 h 546"/>
                <a:gd name="T2" fmla="*/ 147 w 315"/>
                <a:gd name="T3" fmla="*/ 0 h 546"/>
                <a:gd name="T4" fmla="*/ 200 w 315"/>
                <a:gd name="T5" fmla="*/ 275 h 546"/>
                <a:gd name="T6" fmla="*/ 0 60000 65536"/>
                <a:gd name="T7" fmla="*/ 0 60000 65536"/>
                <a:gd name="T8" fmla="*/ 0 60000 65536"/>
                <a:gd name="T9" fmla="*/ 0 w 315"/>
                <a:gd name="T10" fmla="*/ 0 h 546"/>
                <a:gd name="T11" fmla="*/ 315 w 315"/>
                <a:gd name="T12" fmla="*/ 546 h 5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5" h="546">
                  <a:moveTo>
                    <a:pt x="0" y="277"/>
                  </a:moveTo>
                  <a:lnTo>
                    <a:pt x="231" y="0"/>
                  </a:lnTo>
                  <a:lnTo>
                    <a:pt x="315" y="546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17228" name="Line 467"/>
            <p:cNvSpPr>
              <a:spLocks noChangeShapeType="1"/>
            </p:cNvSpPr>
            <p:nvPr/>
          </p:nvSpPr>
          <p:spPr bwMode="auto">
            <a:xfrm>
              <a:off x="5445" y="2467"/>
              <a:ext cx="171" cy="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29" name="Text Box 468"/>
            <p:cNvSpPr txBox="1">
              <a:spLocks noChangeArrowheads="1"/>
            </p:cNvSpPr>
            <p:nvPr/>
          </p:nvSpPr>
          <p:spPr bwMode="auto">
            <a:xfrm>
              <a:off x="5559" y="2448"/>
              <a:ext cx="508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>
                  <a:latin typeface="Arial" charset="0"/>
                </a:rPr>
                <a:t>chitin</a:t>
              </a:r>
            </a:p>
          </p:txBody>
        </p:sp>
        <p:sp>
          <p:nvSpPr>
            <p:cNvPr id="217230" name="Text Box 469"/>
            <p:cNvSpPr txBox="1">
              <a:spLocks noChangeArrowheads="1"/>
            </p:cNvSpPr>
            <p:nvPr/>
          </p:nvSpPr>
          <p:spPr bwMode="auto">
            <a:xfrm>
              <a:off x="4789" y="2764"/>
              <a:ext cx="1067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i="0">
                  <a:latin typeface="Arial" charset="0"/>
                </a:rPr>
                <a:t>ergosterol</a:t>
              </a:r>
            </a:p>
          </p:txBody>
        </p:sp>
        <p:sp>
          <p:nvSpPr>
            <p:cNvPr id="217231" name="Line 470"/>
            <p:cNvSpPr>
              <a:spLocks noChangeShapeType="1"/>
            </p:cNvSpPr>
            <p:nvPr/>
          </p:nvSpPr>
          <p:spPr bwMode="auto">
            <a:xfrm flipV="1">
              <a:off x="5021" y="2651"/>
              <a:ext cx="6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232" name="Oval 471"/>
            <p:cNvSpPr>
              <a:spLocks noChangeArrowheads="1"/>
            </p:cNvSpPr>
            <p:nvPr/>
          </p:nvSpPr>
          <p:spPr bwMode="auto">
            <a:xfrm rot="413330">
              <a:off x="4224" y="2064"/>
              <a:ext cx="112" cy="232"/>
            </a:xfrm>
            <a:prstGeom prst="ellipse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5C4A25"/>
                </a:gs>
              </a:gsLst>
              <a:lin ang="2700000" scaled="1"/>
            </a:gradFill>
            <a:ln w="12700">
              <a:solidFill>
                <a:srgbClr val="F6BA2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7233" name="Text Box 472"/>
            <p:cNvSpPr txBox="1">
              <a:spLocks noChangeArrowheads="1"/>
            </p:cNvSpPr>
            <p:nvPr/>
          </p:nvSpPr>
          <p:spPr bwMode="auto">
            <a:xfrm>
              <a:off x="3312" y="2448"/>
              <a:ext cx="1248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i="0">
                  <a:latin typeface="Symbol" pitchFamily="18" charset="2"/>
                  <a:sym typeface="Symbol" pitchFamily="18" charset="2"/>
                </a:rPr>
                <a:t>b</a:t>
              </a:r>
              <a:r>
                <a:rPr lang="en-US" sz="1800" i="0">
                  <a:latin typeface="Arial" charset="0"/>
                  <a:sym typeface="Symbol" pitchFamily="18" charset="2"/>
                </a:rPr>
                <a:t>1,3 glucan</a:t>
              </a:r>
            </a:p>
            <a:p>
              <a:pPr algn="ctr" eaLnBrk="0" hangingPunct="0"/>
              <a:r>
                <a:rPr lang="en-US" sz="1800" i="0">
                  <a:latin typeface="Arial" charset="0"/>
                  <a:sym typeface="Symbol" pitchFamily="18" charset="2"/>
                </a:rPr>
                <a:t>synthase</a:t>
              </a:r>
            </a:p>
          </p:txBody>
        </p:sp>
        <p:sp>
          <p:nvSpPr>
            <p:cNvPr id="217234" name="Line 473"/>
            <p:cNvSpPr>
              <a:spLocks noChangeShapeType="1"/>
            </p:cNvSpPr>
            <p:nvPr/>
          </p:nvSpPr>
          <p:spPr bwMode="auto">
            <a:xfrm rot="720000" flipV="1">
              <a:off x="4080" y="2185"/>
              <a:ext cx="124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35" name="Text Box 474"/>
            <p:cNvSpPr txBox="1">
              <a:spLocks noChangeArrowheads="1"/>
            </p:cNvSpPr>
            <p:nvPr/>
          </p:nvSpPr>
          <p:spPr bwMode="auto">
            <a:xfrm>
              <a:off x="2160" y="2386"/>
              <a:ext cx="846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i="0">
                  <a:latin typeface="Arial" charset="0"/>
                </a:rPr>
                <a:t>Cell</a:t>
              </a:r>
            </a:p>
            <a:p>
              <a:pPr algn="ctr" eaLnBrk="0" hangingPunct="0"/>
              <a:r>
                <a:rPr lang="en-US" sz="1800" i="0">
                  <a:latin typeface="Arial" charset="0"/>
                </a:rPr>
                <a:t>membrane</a:t>
              </a:r>
            </a:p>
          </p:txBody>
        </p:sp>
      </p:grpSp>
      <p:sp>
        <p:nvSpPr>
          <p:cNvPr id="217091" name="Text Box 475"/>
          <p:cNvSpPr txBox="1">
            <a:spLocks noChangeArrowheads="1"/>
          </p:cNvSpPr>
          <p:nvPr/>
        </p:nvSpPr>
        <p:spPr bwMode="auto">
          <a:xfrm>
            <a:off x="5249863" y="6364288"/>
            <a:ext cx="38941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i="0">
                <a:latin typeface="Gill Sans"/>
              </a:rPr>
              <a:t>Atlas of fungal Infections, Richard Diamond Ed. 1999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i="0">
                <a:latin typeface="Gill Sans"/>
              </a:rPr>
              <a:t>Introduction to Medical Mycology. Merck and Co. 2001 </a:t>
            </a:r>
          </a:p>
        </p:txBody>
      </p:sp>
      <p:sp>
        <p:nvSpPr>
          <p:cNvPr id="217092" name="Text Box 476"/>
          <p:cNvSpPr txBox="1">
            <a:spLocks noChangeArrowheads="1"/>
          </p:cNvSpPr>
          <p:nvPr/>
        </p:nvSpPr>
        <p:spPr bwMode="auto">
          <a:xfrm>
            <a:off x="879475" y="974725"/>
            <a:ext cx="7323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The most overt distinction between mammalian and fungal cells</a:t>
            </a: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97" name="Text Box 477"/>
          <p:cNvSpPr txBox="1">
            <a:spLocks noChangeArrowheads="1"/>
          </p:cNvSpPr>
          <p:nvPr/>
        </p:nvSpPr>
        <p:spPr bwMode="auto">
          <a:xfrm>
            <a:off x="6156325" y="2349500"/>
            <a:ext cx="29940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Premier target of 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antifungal therapy</a:t>
            </a: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Major components are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glucans and chitin</a:t>
            </a: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Non-specific inhibition</a:t>
            </a:r>
          </a:p>
          <a:p>
            <a:pPr eaLnBrk="0" hangingPunct="0"/>
            <a:r>
              <a:rPr lang="en-GB" sz="2000" i="0">
                <a:solidFill>
                  <a:srgbClr val="FFFFFF"/>
                </a:solidFill>
                <a:latin typeface="Arial" charset="0"/>
              </a:rPr>
              <a:t>Of </a:t>
            </a:r>
            <a:r>
              <a:rPr lang="el-GR" sz="2000" i="0">
                <a:solidFill>
                  <a:srgbClr val="FFFFFF"/>
                </a:solidFill>
                <a:latin typeface="Arial" charset="0"/>
              </a:rPr>
              <a:t>β</a:t>
            </a:r>
            <a:r>
              <a:rPr lang="en-GB" sz="2000" i="0">
                <a:solidFill>
                  <a:srgbClr val="FFFFFF"/>
                </a:solidFill>
                <a:latin typeface="Arial" charset="0"/>
              </a:rPr>
              <a:t> 1,3 glucan synthase</a:t>
            </a:r>
            <a:endParaRPr lang="el-GR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  <a:p>
            <a:pPr eaLnBrk="0" hangingPunct="0"/>
            <a:endParaRPr lang="en-GB" sz="2000" i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99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863" y="2286000"/>
            <a:ext cx="7788275" cy="1143000"/>
          </a:xfrm>
        </p:spPr>
        <p:txBody>
          <a:bodyPr/>
          <a:lstStyle/>
          <a:p>
            <a:pPr eaLnBrk="1" hangingPunct="1"/>
            <a:r>
              <a:rPr lang="en-US" smtClean="0"/>
              <a:t>Sporotrichosis of the finger</a:t>
            </a:r>
          </a:p>
        </p:txBody>
      </p:sp>
      <p:sp>
        <p:nvSpPr>
          <p:cNvPr id="2211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338" y="3886200"/>
            <a:ext cx="8061325" cy="1752600"/>
          </a:xfrm>
        </p:spPr>
        <p:txBody>
          <a:bodyPr/>
          <a:lstStyle/>
          <a:p>
            <a:pPr eaLnBrk="1" hangingPunct="1"/>
            <a:r>
              <a:rPr lang="en-US" smtClean="0"/>
              <a:t>Healthy adult rose gardener</a:t>
            </a:r>
          </a:p>
          <a:p>
            <a:pPr eaLnBrk="1" hangingPunct="1"/>
            <a:r>
              <a:rPr lang="en-US" smtClean="0"/>
              <a:t>Progressive suppuration of a finger, Oct -99</a:t>
            </a:r>
          </a:p>
          <a:p>
            <a:pPr eaLnBrk="1" hangingPunct="1"/>
            <a:r>
              <a:rPr lang="en-US" smtClean="0"/>
              <a:t>Grew </a:t>
            </a:r>
            <a:r>
              <a:rPr lang="en-US" i="1" smtClean="0"/>
              <a:t>S. schenckii</a:t>
            </a:r>
            <a:endParaRPr lang="en-US" smtClean="0"/>
          </a:p>
          <a:p>
            <a:pPr eaLnBrk="1" hangingPunct="1"/>
            <a:r>
              <a:rPr lang="en-US" smtClean="0"/>
              <a:t>Here’s how it looked at the start.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3234" name="Picture 3" descr="rex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5" name="Text Box 4"/>
          <p:cNvSpPr txBox="1">
            <a:spLocks noChangeArrowheads="1"/>
          </p:cNvSpPr>
          <p:nvPr/>
        </p:nvSpPr>
        <p:spPr bwMode="auto">
          <a:xfrm>
            <a:off x="744538" y="5486400"/>
            <a:ext cx="59959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0">
                <a:solidFill>
                  <a:srgbClr val="000000"/>
                </a:solidFill>
                <a:latin typeface="Times New Roman" pitchFamily="18" charset="0"/>
              </a:rPr>
              <a:t>A biopsy of this area grew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Sporothrix schenckii</a:t>
            </a:r>
            <a:endParaRPr lang="en-US" sz="2400" i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282" name="Picture 3" descr="rex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7330" name="Picture 3" descr="rex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9378" name="Picture 3" descr="rex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1263650" y="0"/>
            <a:ext cx="661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2800" i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word 'eukaryote' means 'true nuclei'</a:t>
            </a:r>
            <a:r>
              <a:rPr lang="en-GB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22531" name="Picture 7" descr="nuc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908050"/>
            <a:ext cx="58324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628775"/>
            <a:ext cx="23685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i="0">
                <a:latin typeface="Arial" charset="0"/>
              </a:rPr>
              <a:t>Eukaryotic organisms</a:t>
            </a:r>
          </a:p>
          <a:p>
            <a:pPr eaLnBrk="0" hangingPunct="0"/>
            <a:r>
              <a:rPr lang="en-GB" sz="1800" i="0">
                <a:latin typeface="Arial" charset="0"/>
              </a:rPr>
              <a:t>have complex cells</a:t>
            </a:r>
          </a:p>
          <a:p>
            <a:pPr eaLnBrk="0" hangingPunct="0"/>
            <a:endParaRPr lang="en-GB" sz="1800" i="0">
              <a:latin typeface="Arial" charset="0"/>
            </a:endParaRPr>
          </a:p>
          <a:p>
            <a:pPr eaLnBrk="0" hangingPunct="0"/>
            <a:r>
              <a:rPr lang="en-GB" sz="1800" i="0">
                <a:latin typeface="Arial" charset="0"/>
              </a:rPr>
              <a:t>Genetic material is </a:t>
            </a:r>
          </a:p>
          <a:p>
            <a:pPr eaLnBrk="0" hangingPunct="0"/>
            <a:r>
              <a:rPr lang="en-GB" sz="1800" i="0">
                <a:latin typeface="Arial" charset="0"/>
              </a:rPr>
              <a:t>organised into a</a:t>
            </a:r>
          </a:p>
          <a:p>
            <a:pPr eaLnBrk="0" hangingPunct="0"/>
            <a:r>
              <a:rPr lang="en-GB" sz="1800" i="0">
                <a:latin typeface="Arial" charset="0"/>
              </a:rPr>
              <a:t>membrane-bound</a:t>
            </a:r>
          </a:p>
          <a:p>
            <a:pPr eaLnBrk="0" hangingPunct="0"/>
            <a:r>
              <a:rPr lang="en-GB" sz="1800" i="0">
                <a:latin typeface="Arial" charset="0"/>
              </a:rPr>
              <a:t>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1426" name="Picture 3" descr="rex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3474" name="Picture 3" descr="rex1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66700"/>
            <a:ext cx="8331200" cy="1104900"/>
          </a:xfrm>
        </p:spPr>
        <p:txBody>
          <a:bodyPr/>
          <a:lstStyle/>
          <a:p>
            <a:pPr eaLnBrk="1" hangingPunct="1"/>
            <a:r>
              <a:rPr lang="en-US" smtClean="0"/>
              <a:t>2-Nov-99, two weeks of itraconazole</a:t>
            </a:r>
          </a:p>
        </p:txBody>
      </p:sp>
      <p:pic>
        <p:nvPicPr>
          <p:cNvPr id="235522" name="Picture 3" descr="MVC-00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28800"/>
            <a:ext cx="54181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66700"/>
            <a:ext cx="7620000" cy="1104900"/>
          </a:xfrm>
        </p:spPr>
        <p:txBody>
          <a:bodyPr/>
          <a:lstStyle/>
          <a:p>
            <a:pPr eaLnBrk="1" hangingPunct="1"/>
            <a:r>
              <a:rPr lang="en-US" smtClean="0"/>
              <a:t>16-Nov-99, 4 wks of itraconazole</a:t>
            </a:r>
          </a:p>
        </p:txBody>
      </p:sp>
      <p:pic>
        <p:nvPicPr>
          <p:cNvPr id="237570" name="Picture 3" descr="MVC-006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828800"/>
            <a:ext cx="5419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16-Dec-99, 8 wks of itraconazole</a:t>
            </a:r>
          </a:p>
        </p:txBody>
      </p:sp>
      <p:pic>
        <p:nvPicPr>
          <p:cNvPr id="239618" name="Picture 3" descr="MVC-011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752600"/>
            <a:ext cx="5419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266700"/>
            <a:ext cx="8061325" cy="1104900"/>
          </a:xfrm>
        </p:spPr>
        <p:txBody>
          <a:bodyPr/>
          <a:lstStyle/>
          <a:p>
            <a:pPr eaLnBrk="1" hangingPunct="1"/>
            <a:r>
              <a:rPr lang="en-US" smtClean="0"/>
              <a:t>22-Mar-00. Has had 6 mos itraconazole</a:t>
            </a:r>
          </a:p>
        </p:txBody>
      </p:sp>
      <p:pic>
        <p:nvPicPr>
          <p:cNvPr id="241666" name="Picture 3" descr="MVC-01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905000"/>
            <a:ext cx="54213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Text Box 4"/>
          <p:cNvSpPr txBox="1">
            <a:spLocks noChangeArrowheads="1"/>
          </p:cNvSpPr>
          <p:nvPr/>
        </p:nvSpPr>
        <p:spPr bwMode="auto">
          <a:xfrm>
            <a:off x="7232650" y="4953000"/>
            <a:ext cx="1911350" cy="1368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0">
                <a:latin typeface="Times New Roman" pitchFamily="18" charset="0"/>
              </a:rPr>
              <a:t>This is the site of an original lesion. He still scratches it. There is a very small amount of induration under it, but it is vastly better.</a:t>
            </a:r>
          </a:p>
        </p:txBody>
      </p:sp>
      <p:sp>
        <p:nvSpPr>
          <p:cNvPr id="241668" name="Line 5"/>
          <p:cNvSpPr>
            <a:spLocks noChangeShapeType="1"/>
          </p:cNvSpPr>
          <p:nvPr/>
        </p:nvSpPr>
        <p:spPr bwMode="auto">
          <a:xfrm flipH="1" flipV="1">
            <a:off x="6367463" y="3733800"/>
            <a:ext cx="947737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66700"/>
            <a:ext cx="8331200" cy="1104900"/>
          </a:xfrm>
        </p:spPr>
        <p:txBody>
          <a:bodyPr/>
          <a:lstStyle/>
          <a:p>
            <a:pPr eaLnBrk="1" hangingPunct="1"/>
            <a:r>
              <a:rPr lang="en-US" smtClean="0"/>
              <a:t>22-Mar-00. Has had 6 mos itraconazole</a:t>
            </a:r>
          </a:p>
        </p:txBody>
      </p:sp>
      <p:pic>
        <p:nvPicPr>
          <p:cNvPr id="243714" name="Picture 3" descr="MVC-01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828800"/>
            <a:ext cx="54213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Line 7"/>
          <p:cNvSpPr>
            <a:spLocks noChangeShapeType="1"/>
          </p:cNvSpPr>
          <p:nvPr/>
        </p:nvSpPr>
        <p:spPr bwMode="auto">
          <a:xfrm flipH="1" flipV="1">
            <a:off x="5621338" y="3429000"/>
            <a:ext cx="1762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3716" name="Text Box 8"/>
          <p:cNvSpPr txBox="1">
            <a:spLocks noChangeArrowheads="1"/>
          </p:cNvSpPr>
          <p:nvPr/>
        </p:nvSpPr>
        <p:spPr bwMode="auto">
          <a:xfrm>
            <a:off x="203200" y="1828800"/>
            <a:ext cx="1422400" cy="3282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0">
                <a:latin typeface="Times New Roman" pitchFamily="18" charset="0"/>
              </a:rPr>
              <a:t>The little finger itself is almost normal. </a:t>
            </a:r>
          </a:p>
          <a:p>
            <a:pPr eaLnBrk="0" hangingPunct="0"/>
            <a:endParaRPr lang="en-US" sz="1400" i="0">
              <a:latin typeface="Times New Roman" pitchFamily="18" charset="0"/>
            </a:endParaRPr>
          </a:p>
          <a:p>
            <a:pPr eaLnBrk="0" hangingPunct="0"/>
            <a:r>
              <a:rPr lang="en-US" sz="1400" i="0">
                <a:latin typeface="Times New Roman" pitchFamily="18" charset="0"/>
              </a:rPr>
              <a:t>There is a defect in the nail </a:t>
            </a:r>
          </a:p>
          <a:p>
            <a:pPr eaLnBrk="0" hangingPunct="0"/>
            <a:endParaRPr lang="en-US" sz="1400" i="0">
              <a:latin typeface="Times New Roman" pitchFamily="18" charset="0"/>
            </a:endParaRPr>
          </a:p>
          <a:p>
            <a:pPr eaLnBrk="0" hangingPunct="0"/>
            <a:r>
              <a:rPr lang="en-US" sz="1400" i="0">
                <a:latin typeface="Times New Roman" pitchFamily="18" charset="0"/>
              </a:rPr>
              <a:t>The finger is overall a little thicker than the contra-lateral finger, but no edema, skin creases are visible, no pain.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266700"/>
            <a:ext cx="8467725" cy="1104900"/>
          </a:xfrm>
        </p:spPr>
        <p:txBody>
          <a:bodyPr/>
          <a:lstStyle/>
          <a:p>
            <a:pPr eaLnBrk="1" hangingPunct="1"/>
            <a:r>
              <a:rPr lang="en-US" smtClean="0"/>
              <a:t>1 Jun 00: Off itraconazole x 11 weeks</a:t>
            </a:r>
          </a:p>
        </p:txBody>
      </p:sp>
      <p:pic>
        <p:nvPicPr>
          <p:cNvPr id="245762" name="Picture 3" descr="MVC-014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28800"/>
            <a:ext cx="5419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3" name="Text Box 4"/>
          <p:cNvSpPr txBox="1">
            <a:spLocks noChangeArrowheads="1"/>
          </p:cNvSpPr>
          <p:nvPr/>
        </p:nvSpPr>
        <p:spPr bwMode="auto">
          <a:xfrm>
            <a:off x="271463" y="2133600"/>
            <a:ext cx="1354137" cy="2857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0">
                <a:latin typeface="Times New Roman" pitchFamily="18" charset="0"/>
              </a:rPr>
              <a:t>The lesions continue to fade. Although they are slightly visible, they are no longer palpable at all. The skin of the finger just proximal to the nail is a little thin, but really quite unremarkable otherwise.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66700"/>
            <a:ext cx="8331200" cy="1104900"/>
          </a:xfrm>
        </p:spPr>
        <p:txBody>
          <a:bodyPr/>
          <a:lstStyle/>
          <a:p>
            <a:pPr eaLnBrk="1" hangingPunct="1"/>
            <a:r>
              <a:rPr lang="en-US" smtClean="0"/>
              <a:t>1 Jun 00: Off itraconazole x 11 weeks</a:t>
            </a:r>
          </a:p>
        </p:txBody>
      </p:sp>
      <p:sp>
        <p:nvSpPr>
          <p:cNvPr id="247810" name="Text Box 3"/>
          <p:cNvSpPr txBox="1">
            <a:spLocks noChangeArrowheads="1"/>
          </p:cNvSpPr>
          <p:nvPr/>
        </p:nvSpPr>
        <p:spPr bwMode="auto">
          <a:xfrm>
            <a:off x="271463" y="2133600"/>
            <a:ext cx="1354137" cy="1155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0">
                <a:latin typeface="Times New Roman" pitchFamily="18" charset="0"/>
              </a:rPr>
              <a:t>The lesion of the mid fore-arm is likewise no longer perceptible. He appears cured!</a:t>
            </a:r>
          </a:p>
        </p:txBody>
      </p:sp>
      <p:pic>
        <p:nvPicPr>
          <p:cNvPr id="247811" name="Picture 4" descr="MVC-015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52600"/>
            <a:ext cx="5419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2" name="Text Box 5"/>
          <p:cNvSpPr txBox="1">
            <a:spLocks noChangeArrowheads="1"/>
          </p:cNvSpPr>
          <p:nvPr/>
        </p:nvSpPr>
        <p:spPr bwMode="auto">
          <a:xfrm>
            <a:off x="338138" y="3962400"/>
            <a:ext cx="1355725" cy="730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0">
                <a:latin typeface="Times New Roman" pitchFamily="18" charset="0"/>
              </a:rPr>
              <a:t>Spring 2001: The hand remains well!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4"/>
          <p:cNvSpPr>
            <a:spLocks noChangeArrowheads="1"/>
          </p:cNvSpPr>
          <p:nvPr/>
        </p:nvSpPr>
        <p:spPr bwMode="auto">
          <a:xfrm>
            <a:off x="304800" y="1468438"/>
            <a:ext cx="8532813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en-GB" sz="1400" i="0">
              <a:latin typeface="Arial" charset="0"/>
            </a:endParaRPr>
          </a:p>
          <a:p>
            <a:pPr algn="ctr" eaLnBrk="0" hangingPunct="0"/>
            <a:r>
              <a:rPr lang="en-GB" sz="1400" i="0">
                <a:latin typeface="Arial" charset="0"/>
              </a:rPr>
              <a:t>Sporotrichosis is a thermally dimorphic fungus that can be grown from infected tissues.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S schenckii is easy to grow and is not sensitive to cycloheximide, which is often added to fungal culture media to inhibit growth of saprophytes and to promote growth of dermatophytes.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At 25°C on Sabouraud agar, the fungus forms a white-to-cream–colored mold that turns dark brown or black as it ages, often forming a leathery, wrinkled surface.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Microscopic examination of a cotton blue or Scotch tape preparation reveals long and slender septate hyphae with hyaline pyriform conidia, often forming flowerlike arrangements.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In tissue at 37°C, S schenckii takes on an elongated yeast form, approximately 6-8 mm in length, with rounded ends resembling cigars. Budding from the main yeast bodies may be observed in the tissues.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To confirm the identity of this fungus, the hyphal form may be converted into the yeast phase. This is often best achieved by growing the fungus on brain-heart infusion agar supplemented with sheep's blood then raising the temperature from 25°C to 37°C.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Fine-needle aspiration of lymphocutaneous sporotrichosis can be followed by periodic-acid Schiff (PAS) and Grocott's methenamine silver (GMS) method.</a:t>
            </a:r>
          </a:p>
          <a:p>
            <a:pPr algn="ctr" eaLnBrk="0" hangingPunct="0"/>
            <a:r>
              <a:rPr lang="en-GB" sz="1400" i="0">
                <a:latin typeface="Arial" charset="0"/>
              </a:rPr>
              <a:t>Further laboratory studies (eg, tuberculosis test, antinuclear antibody test) may be needed to identify other potential infectious or noninfectious causes that may mimic sporotrichosis.</a:t>
            </a:r>
          </a:p>
          <a:p>
            <a:pPr algn="ctr" eaLnBrk="0" hangingPunct="0"/>
            <a:endParaRPr lang="en-GB" sz="1400" i="0">
              <a:latin typeface="Arial" charset="0"/>
            </a:endParaRPr>
          </a:p>
        </p:txBody>
      </p:sp>
      <p:sp>
        <p:nvSpPr>
          <p:cNvPr id="249858" name="Text Box 5"/>
          <p:cNvSpPr txBox="1">
            <a:spLocks noChangeArrowheads="1"/>
          </p:cNvSpPr>
          <p:nvPr/>
        </p:nvSpPr>
        <p:spPr bwMode="auto">
          <a:xfrm>
            <a:off x="1052513" y="115888"/>
            <a:ext cx="8091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0">
                <a:latin typeface="Arial" charset="0"/>
              </a:rPr>
              <a:t>Routes to </a:t>
            </a:r>
            <a:r>
              <a:rPr lang="en-GB">
                <a:latin typeface="Arial" charset="0"/>
              </a:rPr>
              <a:t>Sporotrichosis</a:t>
            </a:r>
            <a:r>
              <a:rPr lang="en-GB" i="0">
                <a:latin typeface="Arial" charset="0"/>
              </a:rPr>
              <a:t> Diagnosis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 descr="Homer_Simp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765175"/>
            <a:ext cx="27908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7" descr="hyp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341438"/>
            <a:ext cx="4752975" cy="2409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758825" y="0"/>
            <a:ext cx="762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600" i="0">
                <a:latin typeface="Arial" charset="0"/>
              </a:rPr>
              <a:t>Fungi digest their food extracellularly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3616325" y="4240213"/>
            <a:ext cx="51625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0" hangingPunct="0"/>
            <a:r>
              <a:rPr lang="en-GB" sz="1800" i="0">
                <a:latin typeface="Arial" charset="0"/>
              </a:rPr>
              <a:t>Fungi secret hydrolytic enzymes which can break</a:t>
            </a:r>
          </a:p>
          <a:p>
            <a:pPr algn="just" eaLnBrk="0" hangingPunct="0"/>
            <a:r>
              <a:rPr lang="en-GB" sz="1800" i="0">
                <a:latin typeface="Arial" charset="0"/>
              </a:rPr>
              <a:t>down biopolymers to be absorbed for nutrition</a:t>
            </a:r>
          </a:p>
          <a:p>
            <a:pPr algn="just" eaLnBrk="0" hangingPunct="0"/>
            <a:endParaRPr lang="en-GB" sz="1800" i="0">
              <a:latin typeface="Arial" charset="0"/>
            </a:endParaRPr>
          </a:p>
          <a:p>
            <a:pPr algn="just" eaLnBrk="0" hangingPunct="0"/>
            <a:r>
              <a:rPr lang="en-GB" sz="1800" i="0">
                <a:latin typeface="Arial" charset="0"/>
              </a:rPr>
              <a:t>Fungi do not require stomachs to </a:t>
            </a:r>
          </a:p>
          <a:p>
            <a:pPr algn="just" eaLnBrk="0" hangingPunct="0"/>
            <a:r>
              <a:rPr lang="en-GB" sz="1800" i="0">
                <a:latin typeface="Arial" charset="0"/>
              </a:rPr>
              <a:t>accomplish digestion!</a:t>
            </a:r>
          </a:p>
          <a:p>
            <a:pPr algn="just" eaLnBrk="0" hangingPunct="0"/>
            <a:endParaRPr lang="en-GB" sz="1800" i="0">
              <a:latin typeface="Arial" charset="0"/>
            </a:endParaRPr>
          </a:p>
          <a:p>
            <a:pPr algn="just" eaLnBrk="0" hangingPunct="0"/>
            <a:r>
              <a:rPr lang="en-GB" sz="1800" i="0">
                <a:latin typeface="Arial" charset="0"/>
              </a:rPr>
              <a:t>Fungi live suspended in their own food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35925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5" descr="Mouldy_bre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557338"/>
            <a:ext cx="35655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6" descr="nai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1700213"/>
            <a:ext cx="5040313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58763" y="46038"/>
            <a:ext cx="8312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3600" i="0">
                <a:latin typeface="Arial" charset="0"/>
              </a:rPr>
              <a:t>Real-life images of fungi growing in their</a:t>
            </a:r>
          </a:p>
          <a:p>
            <a:pPr algn="ctr" eaLnBrk="0" hangingPunct="0"/>
            <a:r>
              <a:rPr lang="en-GB" sz="3600" i="0">
                <a:latin typeface="Arial" charset="0"/>
              </a:rPr>
              <a:t>own food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Spore_Dispers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57338"/>
            <a:ext cx="3744913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5" descr="Ascosporedis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557338"/>
            <a:ext cx="7048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1692275" y="306388"/>
            <a:ext cx="495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600" i="0">
                <a:latin typeface="Arial" charset="0"/>
              </a:rPr>
              <a:t>Spore dispersal in fungi</a:t>
            </a: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5176838" y="1690688"/>
            <a:ext cx="38100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 dirty="0">
                <a:latin typeface="Arial" charset="0"/>
              </a:rPr>
              <a:t>Fungi produce large numbers</a:t>
            </a:r>
          </a:p>
          <a:p>
            <a:pPr eaLnBrk="0" hangingPunct="0"/>
            <a:r>
              <a:rPr lang="en-GB" sz="2000" i="0" dirty="0">
                <a:latin typeface="Arial" charset="0"/>
              </a:rPr>
              <a:t>of spores</a:t>
            </a:r>
          </a:p>
          <a:p>
            <a:pPr eaLnBrk="0" hangingPunct="0"/>
            <a:endParaRPr lang="en-GB" sz="2000" i="0" dirty="0">
              <a:latin typeface="Arial" charset="0"/>
            </a:endParaRPr>
          </a:p>
          <a:p>
            <a:pPr eaLnBrk="0" hangingPunct="0"/>
            <a:r>
              <a:rPr lang="en-GB" sz="2000" i="0" dirty="0">
                <a:latin typeface="Arial" charset="0"/>
              </a:rPr>
              <a:t>These are dispersed over large</a:t>
            </a:r>
          </a:p>
          <a:p>
            <a:pPr eaLnBrk="0" hangingPunct="0"/>
            <a:r>
              <a:rPr lang="en-GB" sz="2000" i="0" dirty="0">
                <a:latin typeface="Arial" charset="0"/>
              </a:rPr>
              <a:t>distances</a:t>
            </a:r>
          </a:p>
          <a:p>
            <a:pPr eaLnBrk="0" hangingPunct="0"/>
            <a:endParaRPr lang="en-GB" sz="2000" i="0" dirty="0">
              <a:latin typeface="Arial" charset="0"/>
            </a:endParaRPr>
          </a:p>
          <a:p>
            <a:pPr eaLnBrk="0" hangingPunct="0"/>
            <a:r>
              <a:rPr lang="en-GB" sz="2000" i="0" dirty="0">
                <a:latin typeface="Arial" charset="0"/>
              </a:rPr>
              <a:t>An air sample may contain as</a:t>
            </a:r>
          </a:p>
          <a:p>
            <a:pPr eaLnBrk="0" hangingPunct="0"/>
            <a:r>
              <a:rPr lang="en-GB" sz="2000" i="0" dirty="0">
                <a:latin typeface="Arial" charset="0"/>
              </a:rPr>
              <a:t>many as 200,000 spores/meter</a:t>
            </a:r>
            <a:r>
              <a:rPr lang="en-GB" sz="2000" i="0" baseline="30000" dirty="0">
                <a:latin typeface="Arial" charset="0"/>
              </a:rPr>
              <a:t>3</a:t>
            </a:r>
          </a:p>
          <a:p>
            <a:pPr eaLnBrk="0" hangingPunct="0"/>
            <a:endParaRPr lang="en-GB" sz="2000" i="0" baseline="30000" dirty="0">
              <a:latin typeface="Arial" charset="0"/>
            </a:endParaRPr>
          </a:p>
          <a:p>
            <a:pPr eaLnBrk="0" hangingPunct="0"/>
            <a:r>
              <a:rPr lang="en-GB" sz="2000" i="0" dirty="0">
                <a:latin typeface="Arial" charset="0"/>
              </a:rPr>
              <a:t>Humans are constantly exposed</a:t>
            </a:r>
          </a:p>
          <a:p>
            <a:pPr eaLnBrk="0" hangingPunct="0"/>
            <a:r>
              <a:rPr lang="en-GB" sz="2000" i="0" dirty="0">
                <a:latin typeface="Arial" charset="0"/>
              </a:rPr>
              <a:t>to fungal spores</a:t>
            </a:r>
            <a:r>
              <a:rPr lang="en-GB" sz="2000" dirty="0">
                <a:latin typeface="Arial" charset="0"/>
              </a:rPr>
              <a:t> </a:t>
            </a:r>
          </a:p>
          <a:p>
            <a:pPr eaLnBrk="0" hangingPunct="0"/>
            <a:endParaRPr lang="en-GB" sz="2000" dirty="0">
              <a:latin typeface="Arial" charset="0"/>
            </a:endParaRPr>
          </a:p>
          <a:p>
            <a:pPr eaLnBrk="0" hangingPunct="0"/>
            <a:r>
              <a:rPr lang="en-GB" sz="2000" i="0" dirty="0" err="1">
                <a:latin typeface="Arial" charset="0"/>
              </a:rPr>
              <a:t>Commensal</a:t>
            </a:r>
            <a:r>
              <a:rPr lang="en-GB" sz="2000" i="0" dirty="0">
                <a:latin typeface="Arial" charset="0"/>
              </a:rPr>
              <a:t> organisms &amp;</a:t>
            </a:r>
          </a:p>
          <a:p>
            <a:pPr eaLnBrk="0" hangingPunct="0"/>
            <a:r>
              <a:rPr lang="en-GB" sz="2000" i="0" dirty="0">
                <a:latin typeface="Arial" charset="0"/>
              </a:rPr>
              <a:t>skin colonisers</a:t>
            </a:r>
          </a:p>
          <a:p>
            <a:pPr eaLnBrk="0" hangingPunct="0"/>
            <a:r>
              <a:rPr lang="en-GB" sz="2000" i="0" dirty="0">
                <a:latin typeface="Arial" charset="0"/>
              </a:rPr>
              <a:t>transmitted by contact</a:t>
            </a:r>
          </a:p>
          <a:p>
            <a:pPr eaLnBrk="0" hangingPunct="0"/>
            <a:endParaRPr lang="en-GB" sz="2000" i="0" dirty="0">
              <a:latin typeface="Arial" charset="0"/>
            </a:endParaRPr>
          </a:p>
          <a:p>
            <a:pPr eaLnBrk="0" hangingPunct="0"/>
            <a:r>
              <a:rPr lang="en-GB" sz="2000" i="0" dirty="0">
                <a:latin typeface="Arial" charset="0"/>
              </a:rPr>
              <a:t> </a:t>
            </a:r>
          </a:p>
          <a:p>
            <a:pPr eaLnBrk="0" hangingPunct="0"/>
            <a:endParaRPr lang="en-GB" sz="2000" i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EA18"/>
      </a:lt1>
      <a:dk2>
        <a:srgbClr val="0C1DFF"/>
      </a:dk2>
      <a:lt2>
        <a:srgbClr val="FFEA18"/>
      </a:lt2>
      <a:accent1>
        <a:srgbClr val="BBE0E3"/>
      </a:accent1>
      <a:accent2>
        <a:srgbClr val="333399"/>
      </a:accent2>
      <a:accent3>
        <a:srgbClr val="AAABFF"/>
      </a:accent3>
      <a:accent4>
        <a:srgbClr val="DAC81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4226</TotalTime>
  <Words>2551</Words>
  <Application>Microsoft Office PowerPoint</Application>
  <PresentationFormat>On-screen Show (4:3)</PresentationFormat>
  <Paragraphs>764</Paragraphs>
  <Slides>69</Slides>
  <Notes>69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Blank</vt:lpstr>
      <vt:lpstr>Slide</vt:lpstr>
      <vt:lpstr>Chart</vt:lpstr>
      <vt:lpstr>Fungal infections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illness caused by fungi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Candida virulence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 of Fungal Infections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targets for antifungal therapy?</vt:lpstr>
      <vt:lpstr>Medical Mycology: The Last 50 Years</vt:lpstr>
      <vt:lpstr>Cell Membrane Active Antifungals</vt:lpstr>
      <vt:lpstr>DNA RNA SYNTHESIS</vt:lpstr>
      <vt:lpstr>Cell Wall Active Antifungals</vt:lpstr>
      <vt:lpstr>PowerPoint Presentation</vt:lpstr>
      <vt:lpstr>Sporotrichosis of the finger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2-Nov-99, two weeks of itraconazole</vt:lpstr>
      <vt:lpstr>16-Nov-99, 4 wks of itraconazole</vt:lpstr>
      <vt:lpstr>16-Dec-99, 8 wks of itraconazole</vt:lpstr>
      <vt:lpstr>22-Mar-00. Has had 6 mos itraconazole</vt:lpstr>
      <vt:lpstr>22-Mar-00. Has had 6 mos itraconazole</vt:lpstr>
      <vt:lpstr>1 Jun 00: Off itraconazole x 11 weeks</vt:lpstr>
      <vt:lpstr>1 Jun 00: Off itraconazole x 11 weeks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Haynes</dc:creator>
  <cp:lastModifiedBy>Shiel, Nuala</cp:lastModifiedBy>
  <cp:revision>164</cp:revision>
  <dcterms:created xsi:type="dcterms:W3CDTF">2001-05-29T11:47:04Z</dcterms:created>
  <dcterms:modified xsi:type="dcterms:W3CDTF">2012-12-03T13:17:41Z</dcterms:modified>
</cp:coreProperties>
</file>