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93" r:id="rId3"/>
    <p:sldId id="256" r:id="rId4"/>
    <p:sldId id="292" r:id="rId5"/>
    <p:sldId id="284" r:id="rId6"/>
    <p:sldId id="269" r:id="rId7"/>
    <p:sldId id="268" r:id="rId8"/>
    <p:sldId id="263" r:id="rId9"/>
    <p:sldId id="264" r:id="rId10"/>
    <p:sldId id="265" r:id="rId11"/>
    <p:sldId id="266" r:id="rId12"/>
    <p:sldId id="267" r:id="rId13"/>
    <p:sldId id="258" r:id="rId14"/>
    <p:sldId id="257" r:id="rId15"/>
    <p:sldId id="259" r:id="rId16"/>
    <p:sldId id="279" r:id="rId17"/>
    <p:sldId id="282" r:id="rId18"/>
    <p:sldId id="281" r:id="rId19"/>
    <p:sldId id="260" r:id="rId20"/>
    <p:sldId id="289" r:id="rId21"/>
    <p:sldId id="272" r:id="rId22"/>
    <p:sldId id="273" r:id="rId23"/>
    <p:sldId id="261" r:id="rId24"/>
    <p:sldId id="287" r:id="rId25"/>
    <p:sldId id="274" r:id="rId26"/>
    <p:sldId id="277" r:id="rId27"/>
    <p:sldId id="286" r:id="rId28"/>
    <p:sldId id="262" r:id="rId29"/>
    <p:sldId id="278" r:id="rId30"/>
    <p:sldId id="270" r:id="rId31"/>
    <p:sldId id="280" r:id="rId32"/>
    <p:sldId id="271" r:id="rId33"/>
    <p:sldId id="288" r:id="rId34"/>
    <p:sldId id="285" r:id="rId35"/>
    <p:sldId id="276" r:id="rId36"/>
    <p:sldId id="290" r:id="rId37"/>
    <p:sldId id="291" r:id="rId38"/>
    <p:sldId id="283" r:id="rId3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FF3300"/>
    <a:srgbClr val="FFFFFF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9" autoAdjust="0"/>
    <p:restoredTop sz="94660"/>
  </p:normalViewPr>
  <p:slideViewPr>
    <p:cSldViewPr>
      <p:cViewPr>
        <p:scale>
          <a:sx n="50" d="100"/>
          <a:sy n="50" d="100"/>
        </p:scale>
        <p:origin x="-103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0122E3-7853-4AE6-8B66-F21D2A440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3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2BBBBD1-917C-4B03-80F8-D469F281749E}" type="datetimeFigureOut">
              <a:rPr lang="en-GB"/>
              <a:pPr>
                <a:defRPr/>
              </a:pPr>
              <a:t>05/11/2012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FC5B89E-63DA-48B4-8F59-D4707B019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43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C5A858-5B04-4F05-8476-0FE132B1E5ED}" type="slidenum">
              <a:rPr lang="da-DK" sz="1200"/>
              <a:pPr/>
              <a:t>1</a:t>
            </a:fld>
            <a:endParaRPr lang="da-DK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54100" y="685800"/>
            <a:ext cx="3149600" cy="236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352800"/>
            <a:ext cx="5029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82CF-2711-4B71-B36F-A6BB7EEA7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4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E988-0872-4670-A425-7DE34F170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1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7E50-24CF-42A4-A553-FCC4FE2D48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9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rgbClr val="6C7070"/>
                </a:solidFill>
                <a:latin typeface="Verdana" pitchFamily="1" charset="0"/>
                <a:cs typeface="Times New Roman" pitchFamily="1" charset="0"/>
              </a:defRPr>
            </a:lvl1pPr>
          </a:lstStyle>
          <a:p>
            <a:pPr>
              <a:defRPr/>
            </a:pPr>
            <a:fld id="{A4B53C9E-6628-4C5C-ADB8-0C4B7465A2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862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98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7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8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80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0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3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B7FE-4BBE-46F6-990C-3BD498DC5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69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14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60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18113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64189-10D0-47D9-97AA-C6A69E9E04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1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3472-A976-4EAB-8C9D-9E694C140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0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1F6B-5B36-42D0-9F79-CE3AC2DAA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2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BB0E-9115-4661-9BD8-3014A45BF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F8D9-5D33-4F49-93B4-61900B79DB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D765-A07A-4695-8431-B4E0572D9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548F-3526-474A-940E-9B52BE837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5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0FB1272-5EDD-474B-A1B2-55D3BA65F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MS PGothic" pitchFamily="34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MS PGothic" pitchFamily="34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MS PGothic" pitchFamily="34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  <a:ea typeface="MS PGothic" pitchFamily="34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MS PGothic" pitchFamily="34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286000"/>
            <a:ext cx="6796087" cy="1089025"/>
          </a:xfrm>
        </p:spPr>
        <p:txBody>
          <a:bodyPr/>
          <a:lstStyle/>
          <a:p>
            <a:pPr eaLnBrk="1" hangingPunct="1"/>
            <a:r>
              <a:rPr lang="en-GB" sz="5400" dirty="0" smtClean="0">
                <a:latin typeface="+mn-lt"/>
              </a:rPr>
              <a:t>Epithelial tissues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3789362"/>
            <a:ext cx="7543800" cy="554037"/>
          </a:xfrm>
        </p:spPr>
        <p:txBody>
          <a:bodyPr/>
          <a:lstStyle/>
          <a:p>
            <a:pPr marL="0" indent="0" eaLnBrk="1" hangingPunct="1"/>
            <a:r>
              <a:rPr lang="en-US" sz="3200" dirty="0" err="1" smtClean="0"/>
              <a:t>Dr</a:t>
            </a:r>
            <a:r>
              <a:rPr lang="en-US" sz="3200" dirty="0" smtClean="0"/>
              <a:t> Peter Clark</a:t>
            </a:r>
          </a:p>
        </p:txBody>
      </p:sp>
      <p:sp>
        <p:nvSpPr>
          <p:cNvPr id="4100" name="Rectangle 15"/>
          <p:cNvSpPr txBox="1">
            <a:spLocks noChangeArrowheads="1"/>
          </p:cNvSpPr>
          <p:nvPr/>
        </p:nvSpPr>
        <p:spPr bwMode="auto">
          <a:xfrm>
            <a:off x="827088" y="4868863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4B4F55"/>
                </a:solidFill>
                <a:cs typeface="Times New Roman" pitchFamily="18" charset="0"/>
              </a:rPr>
              <a:t>Course code (MBBS) : Tissues 2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4B4F55"/>
                </a:solidFill>
                <a:cs typeface="Times New Roman" pitchFamily="18" charset="0"/>
              </a:rPr>
              <a:t>Course code (BMS) : BCT-L5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2209800"/>
          </a:xfrm>
        </p:spPr>
        <p:txBody>
          <a:bodyPr/>
          <a:lstStyle/>
          <a:p>
            <a:pPr algn="l"/>
            <a:r>
              <a:rPr lang="en-GB" sz="2800" b="1" smtClean="0">
                <a:latin typeface="Arial" charset="0"/>
              </a:rPr>
              <a:t>Classification of epithelia: stratified squamous</a:t>
            </a:r>
            <a:r>
              <a:rPr lang="en-GB" sz="3200" b="1" smtClean="0">
                <a:latin typeface="Arial" charset="0"/>
              </a:rPr>
              <a:t> </a:t>
            </a:r>
            <a:br>
              <a:rPr lang="en-GB" sz="3200" b="1" smtClean="0">
                <a:latin typeface="Arial" charset="0"/>
              </a:rPr>
            </a:br>
            <a:r>
              <a:rPr lang="en-GB" sz="3200" b="1" smtClean="0">
                <a:latin typeface="Arial" charset="0"/>
              </a:rPr>
              <a:t/>
            </a:r>
            <a:br>
              <a:rPr lang="en-GB" sz="3200" b="1" smtClean="0">
                <a:latin typeface="Arial" charset="0"/>
              </a:rPr>
            </a:br>
            <a:r>
              <a:rPr lang="en-GB" sz="2000" b="1" smtClean="0">
                <a:solidFill>
                  <a:schemeClr val="tx1"/>
                </a:solidFill>
                <a:latin typeface="Arial" charset="0"/>
              </a:rPr>
              <a:t>(a) keratinizing:epidermis (skin) (nuclei not visible in surface layer cells)</a:t>
            </a:r>
            <a:br>
              <a:rPr lang="en-GB" sz="2000" b="1" smtClean="0">
                <a:solidFill>
                  <a:schemeClr val="tx1"/>
                </a:solidFill>
                <a:latin typeface="Arial" charset="0"/>
              </a:rPr>
            </a:br>
            <a:r>
              <a:rPr lang="en-GB" sz="2000" b="1" smtClean="0">
                <a:solidFill>
                  <a:schemeClr val="tx1"/>
                </a:solidFill>
                <a:latin typeface="Arial" charset="0"/>
              </a:rPr>
              <a:t>(b) non-keratinizing: linings of mouth, oesophagus, anus, cervix and vagina (nuclei are visible in surface layer cells)</a:t>
            </a:r>
          </a:p>
        </p:txBody>
      </p:sp>
      <p:pic>
        <p:nvPicPr>
          <p:cNvPr id="13315" name="Picture 4" descr="stra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63825"/>
            <a:ext cx="80772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Classification of epithelia:</a:t>
            </a:r>
            <a:br>
              <a:rPr lang="en-GB" b="1" smtClean="0">
                <a:latin typeface="Arial" charset="0"/>
              </a:rPr>
            </a:br>
            <a:r>
              <a:rPr lang="en-GB" b="1" smtClean="0">
                <a:latin typeface="Arial" charset="0"/>
              </a:rPr>
              <a:t>pseudostratified</a:t>
            </a:r>
            <a:r>
              <a:rPr lang="en-GB" sz="2400" b="1" smtClean="0">
                <a:latin typeface="Arial" charset="0"/>
              </a:rPr>
              <a:t/>
            </a:r>
            <a:br>
              <a:rPr lang="en-GB" sz="2400" b="1" smtClean="0">
                <a:latin typeface="Arial" charset="0"/>
              </a:rPr>
            </a:br>
            <a:r>
              <a:rPr lang="en-GB" sz="2800" b="1" smtClean="0">
                <a:solidFill>
                  <a:schemeClr val="tx1"/>
                </a:solidFill>
                <a:latin typeface="Arial" charset="0"/>
              </a:rPr>
              <a:t>e.g. upper airway (bronchi) epithelium</a:t>
            </a:r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Picture 4" descr="pseudo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28938"/>
            <a:ext cx="86106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z="3200" smtClean="0">
                <a:solidFill>
                  <a:srgbClr val="66FF33"/>
                </a:solidFill>
                <a:latin typeface="Arial" charset="0"/>
              </a:rPr>
              <a:t>Epithelial polarity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z="2800" smtClean="0">
                <a:latin typeface="Arial" charset="0"/>
              </a:rPr>
              <a:t>secretion, transport, absorption etc. must usually be unidirectional</a:t>
            </a:r>
          </a:p>
          <a:p>
            <a:r>
              <a:rPr lang="en-GB" sz="2800" smtClean="0">
                <a:latin typeface="Arial" charset="0"/>
              </a:rPr>
              <a:t>polarity is required to give directionality to epithelial function</a:t>
            </a:r>
          </a:p>
          <a:p>
            <a:r>
              <a:rPr lang="en-GB" sz="2800" smtClean="0">
                <a:latin typeface="Arial" charset="0"/>
              </a:rPr>
              <a:t>membrane polarity is key to epithelial polarity</a:t>
            </a:r>
          </a:p>
          <a:p>
            <a:r>
              <a:rPr lang="en-GB" sz="2800" smtClean="0">
                <a:latin typeface="Arial" charset="0"/>
              </a:rPr>
              <a:t>junctions separate membrane into two biochemically and functionally distinct domains: the apical and basolateral domains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GB" sz="3600" smtClean="0">
                <a:solidFill>
                  <a:srgbClr val="66FF33"/>
                </a:solidFill>
                <a:latin typeface="Arial" charset="0"/>
              </a:rPr>
              <a:t>Epithelial polarity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  <a:noFill/>
        </p:spPr>
        <p:txBody>
          <a:bodyPr lIns="92075" tIns="46038" rIns="92075" bIns="46038"/>
          <a:lstStyle/>
          <a:p>
            <a:r>
              <a:rPr lang="en-GB" sz="2800" smtClean="0">
                <a:latin typeface="Arial" charset="0"/>
              </a:rPr>
              <a:t>epithelial layers have a distinct polarity, with an </a:t>
            </a:r>
            <a:r>
              <a:rPr lang="en-GB" sz="2800" u="sng" smtClean="0">
                <a:latin typeface="Arial" charset="0"/>
              </a:rPr>
              <a:t>apical</a:t>
            </a:r>
            <a:r>
              <a:rPr lang="en-GB" sz="2800" smtClean="0">
                <a:latin typeface="Arial" charset="0"/>
              </a:rPr>
              <a:t> surface at the lumenal (open) surface, and a </a:t>
            </a:r>
            <a:r>
              <a:rPr lang="en-GB" sz="2800" u="sng" smtClean="0">
                <a:latin typeface="Arial" charset="0"/>
              </a:rPr>
              <a:t>basal </a:t>
            </a:r>
            <a:r>
              <a:rPr lang="en-GB" sz="2800" smtClean="0">
                <a:latin typeface="Arial" charset="0"/>
              </a:rPr>
              <a:t>surface in contact with the extracellular matrix</a:t>
            </a:r>
          </a:p>
          <a:p>
            <a:r>
              <a:rPr lang="en-GB" sz="2800" smtClean="0">
                <a:latin typeface="Arial" charset="0"/>
              </a:rPr>
              <a:t>the membrane between these two surfaces, where adjacent membranes oppose each other, is the </a:t>
            </a:r>
            <a:r>
              <a:rPr lang="en-GB" sz="2800" u="sng" smtClean="0">
                <a:latin typeface="Arial" charset="0"/>
              </a:rPr>
              <a:t>lateral</a:t>
            </a:r>
            <a:r>
              <a:rPr lang="en-GB" sz="2800" smtClean="0">
                <a:latin typeface="Arial" charset="0"/>
              </a:rPr>
              <a:t> membrane</a:t>
            </a:r>
          </a:p>
          <a:p>
            <a:r>
              <a:rPr lang="en-GB" sz="2800" smtClean="0">
                <a:latin typeface="Arial" charset="0"/>
              </a:rPr>
              <a:t>basal and lateral membranes are usually grouped as one membrane domain, the </a:t>
            </a:r>
            <a:r>
              <a:rPr lang="en-GB" sz="2800" u="sng" smtClean="0">
                <a:latin typeface="Arial" charset="0"/>
              </a:rPr>
              <a:t>basolateral</a:t>
            </a:r>
            <a:r>
              <a:rPr lang="en-GB" sz="2800" smtClean="0">
                <a:latin typeface="Arial" charset="0"/>
              </a:rPr>
              <a:t> membrane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sz="3600" smtClean="0">
                <a:solidFill>
                  <a:schemeClr val="tx1"/>
                </a:solidFill>
                <a:latin typeface="Arial" charset="0"/>
              </a:rPr>
              <a:t>Epithelial membrane polarity</a:t>
            </a:r>
            <a:endParaRPr lang="en-GB" sz="2800" smtClean="0">
              <a:latin typeface="Arial" charset="0"/>
            </a:endParaRP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838200" y="1524000"/>
            <a:ext cx="7543800" cy="4648200"/>
            <a:chOff x="838200" y="1524000"/>
            <a:chExt cx="7543800" cy="4648200"/>
          </a:xfrm>
        </p:grpSpPr>
        <p:sp>
          <p:nvSpPr>
            <p:cNvPr id="17412" name="Rectangle 2"/>
            <p:cNvSpPr>
              <a:spLocks noChangeArrowheads="1"/>
            </p:cNvSpPr>
            <p:nvPr/>
          </p:nvSpPr>
          <p:spPr bwMode="auto">
            <a:xfrm>
              <a:off x="854075" y="5257800"/>
              <a:ext cx="7146925" cy="228600"/>
            </a:xfrm>
            <a:prstGeom prst="rect">
              <a:avLst/>
            </a:prstGeom>
            <a:solidFill>
              <a:srgbClr val="FF00FF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7413" name="Line 4"/>
            <p:cNvSpPr>
              <a:spLocks noChangeShapeType="1"/>
            </p:cNvSpPr>
            <p:nvPr/>
          </p:nvSpPr>
          <p:spPr bwMode="auto">
            <a:xfrm>
              <a:off x="3284538" y="5181600"/>
              <a:ext cx="22701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4" name="Line 5"/>
            <p:cNvSpPr>
              <a:spLocks noChangeShapeType="1"/>
            </p:cNvSpPr>
            <p:nvPr/>
          </p:nvSpPr>
          <p:spPr bwMode="auto">
            <a:xfrm>
              <a:off x="5729288" y="5181600"/>
              <a:ext cx="22717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5" name="Line 6"/>
            <p:cNvSpPr>
              <a:spLocks noChangeShapeType="1"/>
            </p:cNvSpPr>
            <p:nvPr/>
          </p:nvSpPr>
          <p:spPr bwMode="auto">
            <a:xfrm>
              <a:off x="838200" y="5181600"/>
              <a:ext cx="22717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Line 7"/>
            <p:cNvSpPr>
              <a:spLocks noChangeShapeType="1"/>
            </p:cNvSpPr>
            <p:nvPr/>
          </p:nvSpPr>
          <p:spPr bwMode="auto">
            <a:xfrm>
              <a:off x="3284538" y="2514600"/>
              <a:ext cx="227012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7" name="Line 8"/>
            <p:cNvSpPr>
              <a:spLocks noChangeShapeType="1"/>
            </p:cNvSpPr>
            <p:nvPr/>
          </p:nvSpPr>
          <p:spPr bwMode="auto">
            <a:xfrm>
              <a:off x="838200" y="2514600"/>
              <a:ext cx="227012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>
              <a:off x="5715000" y="2514600"/>
              <a:ext cx="227012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9" name="Line 10"/>
            <p:cNvSpPr>
              <a:spLocks noChangeShapeType="1"/>
            </p:cNvSpPr>
            <p:nvPr/>
          </p:nvSpPr>
          <p:spPr bwMode="auto">
            <a:xfrm>
              <a:off x="3284538" y="2743200"/>
              <a:ext cx="0" cy="2438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0" name="Line 11"/>
            <p:cNvSpPr>
              <a:spLocks noChangeShapeType="1"/>
            </p:cNvSpPr>
            <p:nvPr/>
          </p:nvSpPr>
          <p:spPr bwMode="auto">
            <a:xfrm>
              <a:off x="3284538" y="25146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Line 12"/>
            <p:cNvSpPr>
              <a:spLocks noChangeShapeType="1"/>
            </p:cNvSpPr>
            <p:nvPr/>
          </p:nvSpPr>
          <p:spPr bwMode="auto">
            <a:xfrm>
              <a:off x="5715000" y="2743200"/>
              <a:ext cx="0" cy="2438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Line 13"/>
            <p:cNvSpPr>
              <a:spLocks noChangeShapeType="1"/>
            </p:cNvSpPr>
            <p:nvPr/>
          </p:nvSpPr>
          <p:spPr bwMode="auto">
            <a:xfrm>
              <a:off x="5715000" y="25146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>
              <a:off x="3109913" y="2743200"/>
              <a:ext cx="0" cy="2438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Line 15"/>
            <p:cNvSpPr>
              <a:spLocks noChangeShapeType="1"/>
            </p:cNvSpPr>
            <p:nvPr/>
          </p:nvSpPr>
          <p:spPr bwMode="auto">
            <a:xfrm>
              <a:off x="3108325" y="25146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Line 16"/>
            <p:cNvSpPr>
              <a:spLocks noChangeShapeType="1"/>
            </p:cNvSpPr>
            <p:nvPr/>
          </p:nvSpPr>
          <p:spPr bwMode="auto">
            <a:xfrm>
              <a:off x="5554663" y="2743200"/>
              <a:ext cx="0" cy="2438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>
              <a:off x="5554663" y="2514600"/>
              <a:ext cx="0" cy="228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Rectangle 18"/>
            <p:cNvSpPr>
              <a:spLocks noChangeArrowheads="1"/>
            </p:cNvSpPr>
            <p:nvPr/>
          </p:nvSpPr>
          <p:spPr bwMode="auto">
            <a:xfrm>
              <a:off x="3109913" y="2743200"/>
              <a:ext cx="152400" cy="381000"/>
            </a:xfrm>
            <a:prstGeom prst="rect">
              <a:avLst/>
            </a:prstGeom>
            <a:solidFill>
              <a:srgbClr val="000000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Rectangle 19"/>
            <p:cNvSpPr>
              <a:spLocks noChangeArrowheads="1"/>
            </p:cNvSpPr>
            <p:nvPr/>
          </p:nvSpPr>
          <p:spPr bwMode="auto">
            <a:xfrm>
              <a:off x="5554663" y="2743200"/>
              <a:ext cx="152400" cy="381000"/>
            </a:xfrm>
            <a:prstGeom prst="rect">
              <a:avLst/>
            </a:prstGeom>
            <a:solidFill>
              <a:srgbClr val="000000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0"/>
            <p:cNvSpPr>
              <a:spLocks noChangeArrowheads="1"/>
            </p:cNvSpPr>
            <p:nvPr/>
          </p:nvSpPr>
          <p:spPr bwMode="auto">
            <a:xfrm>
              <a:off x="1295400" y="3886200"/>
              <a:ext cx="914400" cy="838200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1"/>
            <p:cNvSpPr>
              <a:spLocks noChangeArrowheads="1"/>
            </p:cNvSpPr>
            <p:nvPr/>
          </p:nvSpPr>
          <p:spPr bwMode="auto">
            <a:xfrm>
              <a:off x="3886200" y="3886200"/>
              <a:ext cx="914400" cy="838200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2"/>
            <p:cNvSpPr>
              <a:spLocks noChangeArrowheads="1"/>
            </p:cNvSpPr>
            <p:nvPr/>
          </p:nvSpPr>
          <p:spPr bwMode="auto">
            <a:xfrm>
              <a:off x="6477000" y="3886200"/>
              <a:ext cx="914400" cy="838200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Text Box 23"/>
            <p:cNvSpPr txBox="1">
              <a:spLocks noChangeArrowheads="1"/>
            </p:cNvSpPr>
            <p:nvPr/>
          </p:nvSpPr>
          <p:spPr bwMode="auto">
            <a:xfrm>
              <a:off x="3108325" y="1524000"/>
              <a:ext cx="22145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2400" b="1"/>
                <a:t>apical domain</a:t>
              </a:r>
              <a:endParaRPr lang="en-GB" sz="2400" b="1">
                <a:solidFill>
                  <a:srgbClr val="FF3300"/>
                </a:solidFill>
              </a:endParaRPr>
            </a:p>
          </p:txBody>
        </p:sp>
        <p:sp>
          <p:nvSpPr>
            <p:cNvPr id="17433" name="Text Box 24"/>
            <p:cNvSpPr txBox="1">
              <a:spLocks noChangeArrowheads="1"/>
            </p:cNvSpPr>
            <p:nvPr/>
          </p:nvSpPr>
          <p:spPr bwMode="auto">
            <a:xfrm>
              <a:off x="3262313" y="5715000"/>
              <a:ext cx="27638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2400"/>
                <a:t>basolateral domain</a:t>
              </a:r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>
              <a:off x="3886200" y="1981200"/>
              <a:ext cx="304800" cy="38100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Line 26"/>
            <p:cNvSpPr>
              <a:spLocks noChangeShapeType="1"/>
            </p:cNvSpPr>
            <p:nvPr/>
          </p:nvSpPr>
          <p:spPr bwMode="auto">
            <a:xfrm>
              <a:off x="3360738" y="4724400"/>
              <a:ext cx="601662" cy="990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Line 27"/>
            <p:cNvSpPr>
              <a:spLocks noChangeShapeType="1"/>
            </p:cNvSpPr>
            <p:nvPr/>
          </p:nvSpPr>
          <p:spPr bwMode="auto">
            <a:xfrm flipH="1">
              <a:off x="4191000" y="5181600"/>
              <a:ext cx="30480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Text Box 28"/>
            <p:cNvSpPr txBox="1">
              <a:spLocks noChangeArrowheads="1"/>
            </p:cNvSpPr>
            <p:nvPr/>
          </p:nvSpPr>
          <p:spPr bwMode="auto">
            <a:xfrm>
              <a:off x="6915150" y="5424488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/>
                <a:t>basal lamina</a:t>
              </a:r>
            </a:p>
          </p:txBody>
        </p:sp>
        <p:sp>
          <p:nvSpPr>
            <p:cNvPr id="17438" name="TextBox 1"/>
            <p:cNvSpPr txBox="1">
              <a:spLocks noChangeArrowheads="1"/>
            </p:cNvSpPr>
            <p:nvPr/>
          </p:nvSpPr>
          <p:spPr bwMode="auto">
            <a:xfrm>
              <a:off x="3661569" y="3048000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2400"/>
                <a:t>Junctions</a:t>
              </a:r>
            </a:p>
          </p:txBody>
        </p:sp>
        <p:sp>
          <p:nvSpPr>
            <p:cNvPr id="17439" name="Line 25"/>
            <p:cNvSpPr>
              <a:spLocks noChangeShapeType="1"/>
            </p:cNvSpPr>
            <p:nvPr/>
          </p:nvSpPr>
          <p:spPr bwMode="auto">
            <a:xfrm flipV="1">
              <a:off x="5147873" y="2990850"/>
              <a:ext cx="327415" cy="28798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Line 25"/>
            <p:cNvSpPr>
              <a:spLocks noChangeShapeType="1"/>
            </p:cNvSpPr>
            <p:nvPr/>
          </p:nvSpPr>
          <p:spPr bwMode="auto">
            <a:xfrm flipH="1" flipV="1">
              <a:off x="3360737" y="3048000"/>
              <a:ext cx="373062" cy="23083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unction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52400"/>
            <a:ext cx="41798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8925" y="152400"/>
            <a:ext cx="40544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latin typeface="Verdana" pitchFamily="34" charset="0"/>
              </a:rPr>
              <a:t>Cell-Cell Junctions in Epithelia</a:t>
            </a:r>
          </a:p>
          <a:p>
            <a:endParaRPr lang="en-GB" sz="2800">
              <a:latin typeface="Verdana" pitchFamily="34" charset="0"/>
            </a:endParaRPr>
          </a:p>
          <a:p>
            <a:r>
              <a:rPr lang="en-GB" sz="2400">
                <a:latin typeface="Verdana" pitchFamily="34" charset="0"/>
              </a:rPr>
              <a:t>Junctions are usually arranged as continuous belts (zonula) or as discrete spots (macula)</a:t>
            </a:r>
          </a:p>
          <a:p>
            <a:endParaRPr lang="en-US" sz="2800">
              <a:latin typeface="Verdana" pitchFamily="34" charset="0"/>
            </a:endParaRPr>
          </a:p>
        </p:txBody>
      </p:sp>
      <p:pic>
        <p:nvPicPr>
          <p:cNvPr id="18436" name="Picture 4" descr="Junction comp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4800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9600" y="4394200"/>
            <a:ext cx="650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TJ</a:t>
            </a:r>
          </a:p>
          <a:p>
            <a:pPr>
              <a:defRPr/>
            </a:pPr>
            <a:endParaRPr lang="en-GB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GB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AJ</a:t>
            </a:r>
          </a:p>
          <a:p>
            <a:pPr>
              <a:defRPr/>
            </a:pPr>
            <a:endParaRPr lang="en-GB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GB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143000" y="4419600"/>
            <a:ext cx="1219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066800" y="46482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1371600" y="5702300"/>
            <a:ext cx="685800" cy="8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1219200" y="53340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Verdana" pitchFamily="34" charset="0"/>
              </a:rPr>
              <a:t>Tight junctions</a:t>
            </a:r>
            <a:endParaRPr lang="en-US" sz="3200" smtClean="0">
              <a:latin typeface="Verdana" pitchFamily="34" charset="0"/>
            </a:endParaRPr>
          </a:p>
        </p:txBody>
      </p:sp>
      <p:pic>
        <p:nvPicPr>
          <p:cNvPr id="19459" name="Picture 3" descr="T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TJ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286000"/>
            <a:ext cx="4572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3200" b="1" smtClean="0">
                <a:latin typeface="Arial" charset="0"/>
              </a:rPr>
              <a:t>Tight Junctions Restrict Paracellular Permeability</a:t>
            </a:r>
            <a:endParaRPr lang="en-US" sz="3200" b="1" smtClean="0">
              <a:latin typeface="Arial" charset="0"/>
            </a:endParaRPr>
          </a:p>
        </p:txBody>
      </p:sp>
      <p:pic>
        <p:nvPicPr>
          <p:cNvPr id="20483" name="Picture 1027" descr="TJ-Alb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524000"/>
            <a:ext cx="9005887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Epithelial Polarity - transport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95400" y="19050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752600" y="22860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447800" y="1600200"/>
            <a:ext cx="228600" cy="457200"/>
            <a:chOff x="2976" y="1632"/>
            <a:chExt cx="144" cy="288"/>
          </a:xfrm>
        </p:grpSpPr>
        <p:sp>
          <p:nvSpPr>
            <p:cNvPr id="21648" name="Oval 6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9" name="Line 7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0" name="Line 8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0" name="Group 9"/>
          <p:cNvGrpSpPr>
            <a:grpSpLocks/>
          </p:cNvGrpSpPr>
          <p:nvPr/>
        </p:nvGrpSpPr>
        <p:grpSpPr bwMode="auto">
          <a:xfrm>
            <a:off x="2286000" y="1600200"/>
            <a:ext cx="228600" cy="457200"/>
            <a:chOff x="2976" y="1632"/>
            <a:chExt cx="144" cy="288"/>
          </a:xfrm>
        </p:grpSpPr>
        <p:sp>
          <p:nvSpPr>
            <p:cNvPr id="21645" name="Oval 10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6" name="Line 11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47" name="Line 12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1" name="Group 13"/>
          <p:cNvGrpSpPr>
            <a:grpSpLocks/>
          </p:cNvGrpSpPr>
          <p:nvPr/>
        </p:nvGrpSpPr>
        <p:grpSpPr bwMode="auto">
          <a:xfrm>
            <a:off x="1447800" y="2667000"/>
            <a:ext cx="228600" cy="457200"/>
            <a:chOff x="2976" y="1632"/>
            <a:chExt cx="144" cy="288"/>
          </a:xfrm>
        </p:grpSpPr>
        <p:sp>
          <p:nvSpPr>
            <p:cNvPr id="21642" name="Oval 14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3" name="Line 15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44" name="Line 16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2" name="Group 17"/>
          <p:cNvGrpSpPr>
            <a:grpSpLocks/>
          </p:cNvGrpSpPr>
          <p:nvPr/>
        </p:nvGrpSpPr>
        <p:grpSpPr bwMode="auto">
          <a:xfrm>
            <a:off x="2286000" y="2667000"/>
            <a:ext cx="228600" cy="457200"/>
            <a:chOff x="2976" y="1632"/>
            <a:chExt cx="144" cy="288"/>
          </a:xfrm>
        </p:grpSpPr>
        <p:sp>
          <p:nvSpPr>
            <p:cNvPr id="21639" name="Oval 18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0" name="Line 19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41" name="Line 20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13" name="Rectangle 21"/>
          <p:cNvSpPr>
            <a:spLocks noChangeArrowheads="1"/>
          </p:cNvSpPr>
          <p:nvPr/>
        </p:nvSpPr>
        <p:spPr bwMode="auto">
          <a:xfrm>
            <a:off x="2667000" y="19050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22"/>
          <p:cNvSpPr>
            <a:spLocks noChangeArrowheads="1"/>
          </p:cNvSpPr>
          <p:nvPr/>
        </p:nvSpPr>
        <p:spPr bwMode="auto">
          <a:xfrm>
            <a:off x="3124200" y="22860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5" name="Group 23"/>
          <p:cNvGrpSpPr>
            <a:grpSpLocks/>
          </p:cNvGrpSpPr>
          <p:nvPr/>
        </p:nvGrpSpPr>
        <p:grpSpPr bwMode="auto">
          <a:xfrm>
            <a:off x="2819400" y="1600200"/>
            <a:ext cx="228600" cy="457200"/>
            <a:chOff x="2976" y="1632"/>
            <a:chExt cx="144" cy="288"/>
          </a:xfrm>
        </p:grpSpPr>
        <p:sp>
          <p:nvSpPr>
            <p:cNvPr id="21636" name="Oval 24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7" name="Line 25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38" name="Line 26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6" name="Group 27"/>
          <p:cNvGrpSpPr>
            <a:grpSpLocks/>
          </p:cNvGrpSpPr>
          <p:nvPr/>
        </p:nvGrpSpPr>
        <p:grpSpPr bwMode="auto">
          <a:xfrm>
            <a:off x="3657600" y="1600200"/>
            <a:ext cx="228600" cy="457200"/>
            <a:chOff x="2976" y="1632"/>
            <a:chExt cx="144" cy="288"/>
          </a:xfrm>
        </p:grpSpPr>
        <p:sp>
          <p:nvSpPr>
            <p:cNvPr id="21633" name="Oval 28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4" name="Line 29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35" name="Line 30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7" name="Group 31"/>
          <p:cNvGrpSpPr>
            <a:grpSpLocks/>
          </p:cNvGrpSpPr>
          <p:nvPr/>
        </p:nvGrpSpPr>
        <p:grpSpPr bwMode="auto">
          <a:xfrm>
            <a:off x="2819400" y="2667000"/>
            <a:ext cx="228600" cy="457200"/>
            <a:chOff x="2976" y="1632"/>
            <a:chExt cx="144" cy="288"/>
          </a:xfrm>
        </p:grpSpPr>
        <p:sp>
          <p:nvSpPr>
            <p:cNvPr id="21630" name="Oval 32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1" name="Line 33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32" name="Line 34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8" name="Group 35"/>
          <p:cNvGrpSpPr>
            <a:grpSpLocks/>
          </p:cNvGrpSpPr>
          <p:nvPr/>
        </p:nvGrpSpPr>
        <p:grpSpPr bwMode="auto">
          <a:xfrm>
            <a:off x="3657600" y="2667000"/>
            <a:ext cx="228600" cy="457200"/>
            <a:chOff x="2976" y="1632"/>
            <a:chExt cx="144" cy="288"/>
          </a:xfrm>
        </p:grpSpPr>
        <p:sp>
          <p:nvSpPr>
            <p:cNvPr id="21627" name="Oval 36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Line 37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29" name="Line 38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19" name="Rectangle 39"/>
          <p:cNvSpPr>
            <a:spLocks noChangeArrowheads="1"/>
          </p:cNvSpPr>
          <p:nvPr/>
        </p:nvSpPr>
        <p:spPr bwMode="auto">
          <a:xfrm>
            <a:off x="4038600" y="19050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40"/>
          <p:cNvSpPr>
            <a:spLocks noChangeArrowheads="1"/>
          </p:cNvSpPr>
          <p:nvPr/>
        </p:nvSpPr>
        <p:spPr bwMode="auto">
          <a:xfrm>
            <a:off x="4495800" y="22860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1" name="Group 41"/>
          <p:cNvGrpSpPr>
            <a:grpSpLocks/>
          </p:cNvGrpSpPr>
          <p:nvPr/>
        </p:nvGrpSpPr>
        <p:grpSpPr bwMode="auto">
          <a:xfrm>
            <a:off x="4191000" y="1600200"/>
            <a:ext cx="228600" cy="457200"/>
            <a:chOff x="2976" y="1632"/>
            <a:chExt cx="144" cy="288"/>
          </a:xfrm>
        </p:grpSpPr>
        <p:sp>
          <p:nvSpPr>
            <p:cNvPr id="21624" name="Oval 42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Line 43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26" name="Line 44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22" name="Group 45"/>
          <p:cNvGrpSpPr>
            <a:grpSpLocks/>
          </p:cNvGrpSpPr>
          <p:nvPr/>
        </p:nvGrpSpPr>
        <p:grpSpPr bwMode="auto">
          <a:xfrm>
            <a:off x="5029200" y="1600200"/>
            <a:ext cx="228600" cy="457200"/>
            <a:chOff x="2976" y="1632"/>
            <a:chExt cx="144" cy="288"/>
          </a:xfrm>
        </p:grpSpPr>
        <p:sp>
          <p:nvSpPr>
            <p:cNvPr id="21621" name="Oval 46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Line 47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23" name="Line 48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23" name="Group 49"/>
          <p:cNvGrpSpPr>
            <a:grpSpLocks/>
          </p:cNvGrpSpPr>
          <p:nvPr/>
        </p:nvGrpSpPr>
        <p:grpSpPr bwMode="auto">
          <a:xfrm>
            <a:off x="4191000" y="2667000"/>
            <a:ext cx="228600" cy="457200"/>
            <a:chOff x="2976" y="1632"/>
            <a:chExt cx="144" cy="288"/>
          </a:xfrm>
        </p:grpSpPr>
        <p:sp>
          <p:nvSpPr>
            <p:cNvPr id="21618" name="Oval 50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9" name="Line 51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20" name="Line 52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24" name="Group 53"/>
          <p:cNvGrpSpPr>
            <a:grpSpLocks/>
          </p:cNvGrpSpPr>
          <p:nvPr/>
        </p:nvGrpSpPr>
        <p:grpSpPr bwMode="auto">
          <a:xfrm>
            <a:off x="5029200" y="2667000"/>
            <a:ext cx="228600" cy="457200"/>
            <a:chOff x="2976" y="1632"/>
            <a:chExt cx="144" cy="288"/>
          </a:xfrm>
        </p:grpSpPr>
        <p:sp>
          <p:nvSpPr>
            <p:cNvPr id="21615" name="Oval 54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6" name="Line 55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17" name="Line 56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25" name="Rectangle 57"/>
          <p:cNvSpPr>
            <a:spLocks noChangeArrowheads="1"/>
          </p:cNvSpPr>
          <p:nvPr/>
        </p:nvSpPr>
        <p:spPr bwMode="auto">
          <a:xfrm>
            <a:off x="5410200" y="19050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58"/>
          <p:cNvSpPr>
            <a:spLocks noChangeArrowheads="1"/>
          </p:cNvSpPr>
          <p:nvPr/>
        </p:nvSpPr>
        <p:spPr bwMode="auto">
          <a:xfrm>
            <a:off x="5867400" y="22860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7" name="Group 59"/>
          <p:cNvGrpSpPr>
            <a:grpSpLocks/>
          </p:cNvGrpSpPr>
          <p:nvPr/>
        </p:nvGrpSpPr>
        <p:grpSpPr bwMode="auto">
          <a:xfrm>
            <a:off x="5562600" y="1600200"/>
            <a:ext cx="228600" cy="457200"/>
            <a:chOff x="2976" y="1632"/>
            <a:chExt cx="144" cy="288"/>
          </a:xfrm>
        </p:grpSpPr>
        <p:sp>
          <p:nvSpPr>
            <p:cNvPr id="21612" name="Oval 60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3" name="Line 61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14" name="Line 62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28" name="Group 63"/>
          <p:cNvGrpSpPr>
            <a:grpSpLocks/>
          </p:cNvGrpSpPr>
          <p:nvPr/>
        </p:nvGrpSpPr>
        <p:grpSpPr bwMode="auto">
          <a:xfrm>
            <a:off x="6400800" y="1600200"/>
            <a:ext cx="228600" cy="457200"/>
            <a:chOff x="2976" y="1632"/>
            <a:chExt cx="144" cy="288"/>
          </a:xfrm>
        </p:grpSpPr>
        <p:sp>
          <p:nvSpPr>
            <p:cNvPr id="21609" name="Oval 64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" name="Line 65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11" name="Line 66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29" name="Group 67"/>
          <p:cNvGrpSpPr>
            <a:grpSpLocks/>
          </p:cNvGrpSpPr>
          <p:nvPr/>
        </p:nvGrpSpPr>
        <p:grpSpPr bwMode="auto">
          <a:xfrm>
            <a:off x="5562600" y="2667000"/>
            <a:ext cx="228600" cy="457200"/>
            <a:chOff x="2976" y="1632"/>
            <a:chExt cx="144" cy="288"/>
          </a:xfrm>
        </p:grpSpPr>
        <p:sp>
          <p:nvSpPr>
            <p:cNvPr id="21606" name="Oval 68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" name="Line 69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08" name="Line 70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30" name="Group 71"/>
          <p:cNvGrpSpPr>
            <a:grpSpLocks/>
          </p:cNvGrpSpPr>
          <p:nvPr/>
        </p:nvGrpSpPr>
        <p:grpSpPr bwMode="auto">
          <a:xfrm>
            <a:off x="6400800" y="2667000"/>
            <a:ext cx="228600" cy="457200"/>
            <a:chOff x="2976" y="1632"/>
            <a:chExt cx="144" cy="288"/>
          </a:xfrm>
        </p:grpSpPr>
        <p:sp>
          <p:nvSpPr>
            <p:cNvPr id="21603" name="Oval 72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4" name="Line 73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05" name="Line 74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31" name="Rectangle 75"/>
          <p:cNvSpPr>
            <a:spLocks noChangeArrowheads="1"/>
          </p:cNvSpPr>
          <p:nvPr/>
        </p:nvSpPr>
        <p:spPr bwMode="auto">
          <a:xfrm>
            <a:off x="6781800" y="19050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76"/>
          <p:cNvSpPr>
            <a:spLocks noChangeArrowheads="1"/>
          </p:cNvSpPr>
          <p:nvPr/>
        </p:nvSpPr>
        <p:spPr bwMode="auto">
          <a:xfrm>
            <a:off x="7239000" y="22860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3" name="Group 77"/>
          <p:cNvGrpSpPr>
            <a:grpSpLocks/>
          </p:cNvGrpSpPr>
          <p:nvPr/>
        </p:nvGrpSpPr>
        <p:grpSpPr bwMode="auto">
          <a:xfrm>
            <a:off x="6934200" y="1600200"/>
            <a:ext cx="228600" cy="457200"/>
            <a:chOff x="2976" y="1632"/>
            <a:chExt cx="144" cy="288"/>
          </a:xfrm>
        </p:grpSpPr>
        <p:sp>
          <p:nvSpPr>
            <p:cNvPr id="21600" name="Oval 78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1" name="Line 79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02" name="Line 80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34" name="Group 81"/>
          <p:cNvGrpSpPr>
            <a:grpSpLocks/>
          </p:cNvGrpSpPr>
          <p:nvPr/>
        </p:nvGrpSpPr>
        <p:grpSpPr bwMode="auto">
          <a:xfrm>
            <a:off x="7772400" y="1600200"/>
            <a:ext cx="228600" cy="457200"/>
            <a:chOff x="2976" y="1632"/>
            <a:chExt cx="144" cy="288"/>
          </a:xfrm>
        </p:grpSpPr>
        <p:sp>
          <p:nvSpPr>
            <p:cNvPr id="21597" name="Oval 82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Line 83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9" name="Line 84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35" name="Group 85"/>
          <p:cNvGrpSpPr>
            <a:grpSpLocks/>
          </p:cNvGrpSpPr>
          <p:nvPr/>
        </p:nvGrpSpPr>
        <p:grpSpPr bwMode="auto">
          <a:xfrm>
            <a:off x="6934200" y="2667000"/>
            <a:ext cx="228600" cy="457200"/>
            <a:chOff x="2976" y="1632"/>
            <a:chExt cx="144" cy="288"/>
          </a:xfrm>
        </p:grpSpPr>
        <p:sp>
          <p:nvSpPr>
            <p:cNvPr id="21594" name="Oval 86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5" name="Line 87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6" name="Line 88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36" name="Group 89"/>
          <p:cNvGrpSpPr>
            <a:grpSpLocks/>
          </p:cNvGrpSpPr>
          <p:nvPr/>
        </p:nvGrpSpPr>
        <p:grpSpPr bwMode="auto">
          <a:xfrm>
            <a:off x="7772400" y="2667000"/>
            <a:ext cx="228600" cy="457200"/>
            <a:chOff x="2976" y="1632"/>
            <a:chExt cx="144" cy="288"/>
          </a:xfrm>
        </p:grpSpPr>
        <p:sp>
          <p:nvSpPr>
            <p:cNvPr id="21591" name="Oval 90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2" name="Line 91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3" name="Line 92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37" name="Text Box 93"/>
          <p:cNvSpPr txBox="1">
            <a:spLocks noChangeArrowheads="1"/>
          </p:cNvSpPr>
          <p:nvPr/>
        </p:nvSpPr>
        <p:spPr bwMode="auto">
          <a:xfrm>
            <a:off x="1905000" y="1077913"/>
            <a:ext cx="561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/>
              <a:t>Transporter not polarised: </a:t>
            </a:r>
            <a:r>
              <a:rPr lang="en-GB" sz="2000" i="1"/>
              <a:t>no net directional flow</a:t>
            </a:r>
          </a:p>
        </p:txBody>
      </p:sp>
      <p:sp>
        <p:nvSpPr>
          <p:cNvPr id="21538" name="Rectangle 94"/>
          <p:cNvSpPr>
            <a:spLocks noChangeArrowheads="1"/>
          </p:cNvSpPr>
          <p:nvPr/>
        </p:nvSpPr>
        <p:spPr bwMode="auto">
          <a:xfrm>
            <a:off x="2667000" y="42672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95"/>
          <p:cNvSpPr>
            <a:spLocks noChangeArrowheads="1"/>
          </p:cNvSpPr>
          <p:nvPr/>
        </p:nvSpPr>
        <p:spPr bwMode="auto">
          <a:xfrm>
            <a:off x="3124200" y="46482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40" name="Group 96"/>
          <p:cNvGrpSpPr>
            <a:grpSpLocks/>
          </p:cNvGrpSpPr>
          <p:nvPr/>
        </p:nvGrpSpPr>
        <p:grpSpPr bwMode="auto">
          <a:xfrm>
            <a:off x="2819400" y="5029200"/>
            <a:ext cx="228600" cy="457200"/>
            <a:chOff x="2976" y="1632"/>
            <a:chExt cx="144" cy="288"/>
          </a:xfrm>
        </p:grpSpPr>
        <p:sp>
          <p:nvSpPr>
            <p:cNvPr id="21588" name="Oval 97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9" name="Line 98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0" name="Line 99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41" name="Group 100"/>
          <p:cNvGrpSpPr>
            <a:grpSpLocks/>
          </p:cNvGrpSpPr>
          <p:nvPr/>
        </p:nvGrpSpPr>
        <p:grpSpPr bwMode="auto">
          <a:xfrm>
            <a:off x="3657600" y="5029200"/>
            <a:ext cx="228600" cy="457200"/>
            <a:chOff x="2976" y="1632"/>
            <a:chExt cx="144" cy="288"/>
          </a:xfrm>
        </p:grpSpPr>
        <p:sp>
          <p:nvSpPr>
            <p:cNvPr id="21585" name="Oval 101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6" name="Line 102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7" name="Line 103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42" name="Rectangle 104"/>
          <p:cNvSpPr>
            <a:spLocks noChangeArrowheads="1"/>
          </p:cNvSpPr>
          <p:nvPr/>
        </p:nvSpPr>
        <p:spPr bwMode="auto">
          <a:xfrm>
            <a:off x="1295400" y="42672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5"/>
          <p:cNvSpPr>
            <a:spLocks noChangeArrowheads="1"/>
          </p:cNvSpPr>
          <p:nvPr/>
        </p:nvSpPr>
        <p:spPr bwMode="auto">
          <a:xfrm>
            <a:off x="1752600" y="46482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44" name="Group 106"/>
          <p:cNvGrpSpPr>
            <a:grpSpLocks/>
          </p:cNvGrpSpPr>
          <p:nvPr/>
        </p:nvGrpSpPr>
        <p:grpSpPr bwMode="auto">
          <a:xfrm>
            <a:off x="1447800" y="5029200"/>
            <a:ext cx="228600" cy="457200"/>
            <a:chOff x="2976" y="1632"/>
            <a:chExt cx="144" cy="288"/>
          </a:xfrm>
        </p:grpSpPr>
        <p:sp>
          <p:nvSpPr>
            <p:cNvPr id="21582" name="Oval 107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Line 108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4" name="Line 109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45" name="Group 110"/>
          <p:cNvGrpSpPr>
            <a:grpSpLocks/>
          </p:cNvGrpSpPr>
          <p:nvPr/>
        </p:nvGrpSpPr>
        <p:grpSpPr bwMode="auto">
          <a:xfrm>
            <a:off x="2286000" y="5029200"/>
            <a:ext cx="228600" cy="457200"/>
            <a:chOff x="2976" y="1632"/>
            <a:chExt cx="144" cy="288"/>
          </a:xfrm>
        </p:grpSpPr>
        <p:sp>
          <p:nvSpPr>
            <p:cNvPr id="21579" name="Oval 111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0" name="Line 112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81" name="Line 113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46" name="Rectangle 114"/>
          <p:cNvSpPr>
            <a:spLocks noChangeArrowheads="1"/>
          </p:cNvSpPr>
          <p:nvPr/>
        </p:nvSpPr>
        <p:spPr bwMode="auto">
          <a:xfrm>
            <a:off x="4038600" y="42672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15"/>
          <p:cNvSpPr>
            <a:spLocks noChangeArrowheads="1"/>
          </p:cNvSpPr>
          <p:nvPr/>
        </p:nvSpPr>
        <p:spPr bwMode="auto">
          <a:xfrm>
            <a:off x="4495800" y="46482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48" name="Group 116"/>
          <p:cNvGrpSpPr>
            <a:grpSpLocks/>
          </p:cNvGrpSpPr>
          <p:nvPr/>
        </p:nvGrpSpPr>
        <p:grpSpPr bwMode="auto">
          <a:xfrm>
            <a:off x="4191000" y="5029200"/>
            <a:ext cx="228600" cy="457200"/>
            <a:chOff x="2976" y="1632"/>
            <a:chExt cx="144" cy="288"/>
          </a:xfrm>
        </p:grpSpPr>
        <p:sp>
          <p:nvSpPr>
            <p:cNvPr id="21576" name="Oval 117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Line 118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8" name="Line 119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49" name="Group 120"/>
          <p:cNvGrpSpPr>
            <a:grpSpLocks/>
          </p:cNvGrpSpPr>
          <p:nvPr/>
        </p:nvGrpSpPr>
        <p:grpSpPr bwMode="auto">
          <a:xfrm>
            <a:off x="5029200" y="5029200"/>
            <a:ext cx="228600" cy="457200"/>
            <a:chOff x="2976" y="1632"/>
            <a:chExt cx="144" cy="288"/>
          </a:xfrm>
        </p:grpSpPr>
        <p:sp>
          <p:nvSpPr>
            <p:cNvPr id="21573" name="Oval 121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Line 122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5" name="Line 123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50" name="Rectangle 124"/>
          <p:cNvSpPr>
            <a:spLocks noChangeArrowheads="1"/>
          </p:cNvSpPr>
          <p:nvPr/>
        </p:nvSpPr>
        <p:spPr bwMode="auto">
          <a:xfrm>
            <a:off x="5410200" y="42672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25"/>
          <p:cNvSpPr>
            <a:spLocks noChangeArrowheads="1"/>
          </p:cNvSpPr>
          <p:nvPr/>
        </p:nvSpPr>
        <p:spPr bwMode="auto">
          <a:xfrm>
            <a:off x="5867400" y="46482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52" name="Group 126"/>
          <p:cNvGrpSpPr>
            <a:grpSpLocks/>
          </p:cNvGrpSpPr>
          <p:nvPr/>
        </p:nvGrpSpPr>
        <p:grpSpPr bwMode="auto">
          <a:xfrm>
            <a:off x="5562600" y="5029200"/>
            <a:ext cx="228600" cy="457200"/>
            <a:chOff x="2976" y="1632"/>
            <a:chExt cx="144" cy="288"/>
          </a:xfrm>
        </p:grpSpPr>
        <p:sp>
          <p:nvSpPr>
            <p:cNvPr id="21570" name="Oval 127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Line 128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72" name="Line 129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53" name="Group 130"/>
          <p:cNvGrpSpPr>
            <a:grpSpLocks/>
          </p:cNvGrpSpPr>
          <p:nvPr/>
        </p:nvGrpSpPr>
        <p:grpSpPr bwMode="auto">
          <a:xfrm>
            <a:off x="6400800" y="5029200"/>
            <a:ext cx="228600" cy="457200"/>
            <a:chOff x="2976" y="1632"/>
            <a:chExt cx="144" cy="288"/>
          </a:xfrm>
        </p:grpSpPr>
        <p:sp>
          <p:nvSpPr>
            <p:cNvPr id="21567" name="Oval 131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Line 132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9" name="Line 133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54" name="Rectangle 134"/>
          <p:cNvSpPr>
            <a:spLocks noChangeArrowheads="1"/>
          </p:cNvSpPr>
          <p:nvPr/>
        </p:nvSpPr>
        <p:spPr bwMode="auto">
          <a:xfrm>
            <a:off x="6781800" y="4267200"/>
            <a:ext cx="1371600" cy="10668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35"/>
          <p:cNvSpPr>
            <a:spLocks noChangeArrowheads="1"/>
          </p:cNvSpPr>
          <p:nvPr/>
        </p:nvSpPr>
        <p:spPr bwMode="auto">
          <a:xfrm>
            <a:off x="7239000" y="4648200"/>
            <a:ext cx="457200" cy="381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56" name="Group 136"/>
          <p:cNvGrpSpPr>
            <a:grpSpLocks/>
          </p:cNvGrpSpPr>
          <p:nvPr/>
        </p:nvGrpSpPr>
        <p:grpSpPr bwMode="auto">
          <a:xfrm>
            <a:off x="6934200" y="5029200"/>
            <a:ext cx="228600" cy="457200"/>
            <a:chOff x="2976" y="1632"/>
            <a:chExt cx="144" cy="288"/>
          </a:xfrm>
        </p:grpSpPr>
        <p:sp>
          <p:nvSpPr>
            <p:cNvPr id="21564" name="Oval 137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Line 138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6" name="Line 139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57" name="Group 140"/>
          <p:cNvGrpSpPr>
            <a:grpSpLocks/>
          </p:cNvGrpSpPr>
          <p:nvPr/>
        </p:nvGrpSpPr>
        <p:grpSpPr bwMode="auto">
          <a:xfrm>
            <a:off x="7772400" y="5029200"/>
            <a:ext cx="228600" cy="457200"/>
            <a:chOff x="2976" y="1632"/>
            <a:chExt cx="144" cy="288"/>
          </a:xfrm>
        </p:grpSpPr>
        <p:sp>
          <p:nvSpPr>
            <p:cNvPr id="21561" name="Oval 141"/>
            <p:cNvSpPr>
              <a:spLocks noChangeArrowheads="1"/>
            </p:cNvSpPr>
            <p:nvPr/>
          </p:nvSpPr>
          <p:spPr bwMode="auto">
            <a:xfrm>
              <a:off x="2976" y="1728"/>
              <a:ext cx="144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Line 142"/>
            <p:cNvSpPr>
              <a:spLocks noChangeShapeType="1"/>
            </p:cNvSpPr>
            <p:nvPr/>
          </p:nvSpPr>
          <p:spPr bwMode="auto">
            <a:xfrm flipV="1">
              <a:off x="2976" y="163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3" name="Line 143"/>
            <p:cNvSpPr>
              <a:spLocks noChangeShapeType="1"/>
            </p:cNvSpPr>
            <p:nvPr/>
          </p:nvSpPr>
          <p:spPr bwMode="auto">
            <a:xfrm>
              <a:off x="3120" y="1776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58" name="Text Box 144"/>
          <p:cNvSpPr txBox="1">
            <a:spLocks noChangeArrowheads="1"/>
          </p:cNvSpPr>
          <p:nvPr/>
        </p:nvSpPr>
        <p:spPr bwMode="auto">
          <a:xfrm>
            <a:off x="2209800" y="3744913"/>
            <a:ext cx="441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/>
              <a:t>Transporter polarised: </a:t>
            </a:r>
            <a:r>
              <a:rPr lang="en-GB" sz="2000" i="1"/>
              <a:t>directional flow</a:t>
            </a:r>
          </a:p>
        </p:txBody>
      </p:sp>
      <p:sp>
        <p:nvSpPr>
          <p:cNvPr id="21559" name="Line 145"/>
          <p:cNvSpPr>
            <a:spLocks noChangeShapeType="1"/>
          </p:cNvSpPr>
          <p:nvPr/>
        </p:nvSpPr>
        <p:spPr bwMode="auto">
          <a:xfrm>
            <a:off x="685800" y="1600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60" name="Line 146"/>
          <p:cNvSpPr>
            <a:spLocks noChangeShapeType="1"/>
          </p:cNvSpPr>
          <p:nvPr/>
        </p:nvSpPr>
        <p:spPr bwMode="auto">
          <a:xfrm>
            <a:off x="685800" y="4141788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Epithelial Polarity - secretion</a:t>
            </a:r>
          </a:p>
        </p:txBody>
      </p:sp>
      <p:grpSp>
        <p:nvGrpSpPr>
          <p:cNvPr id="22531" name="Group 153"/>
          <p:cNvGrpSpPr>
            <a:grpSpLocks/>
          </p:cNvGrpSpPr>
          <p:nvPr/>
        </p:nvGrpSpPr>
        <p:grpSpPr bwMode="auto">
          <a:xfrm>
            <a:off x="5867400" y="1752600"/>
            <a:ext cx="914400" cy="1295400"/>
            <a:chOff x="912" y="1728"/>
            <a:chExt cx="576" cy="816"/>
          </a:xfrm>
        </p:grpSpPr>
        <p:sp>
          <p:nvSpPr>
            <p:cNvPr id="22627" name="AutoShape 147"/>
            <p:cNvSpPr>
              <a:spLocks noChangeArrowheads="1"/>
            </p:cNvSpPr>
            <p:nvPr/>
          </p:nvSpPr>
          <p:spPr bwMode="auto">
            <a:xfrm>
              <a:off x="912" y="172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8" name="Oval 148"/>
            <p:cNvSpPr>
              <a:spLocks noChangeArrowheads="1"/>
            </p:cNvSpPr>
            <p:nvPr/>
          </p:nvSpPr>
          <p:spPr bwMode="auto">
            <a:xfrm>
              <a:off x="960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Oval 149"/>
            <p:cNvSpPr>
              <a:spLocks noChangeArrowheads="1"/>
            </p:cNvSpPr>
            <p:nvPr/>
          </p:nvSpPr>
          <p:spPr bwMode="auto">
            <a:xfrm>
              <a:off x="1104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" name="Oval 150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" name="Oval 151"/>
            <p:cNvSpPr>
              <a:spLocks noChangeArrowheads="1"/>
            </p:cNvSpPr>
            <p:nvPr/>
          </p:nvSpPr>
          <p:spPr bwMode="auto">
            <a:xfrm>
              <a:off x="1200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" name="Oval 152"/>
            <p:cNvSpPr>
              <a:spLocks noChangeArrowheads="1"/>
            </p:cNvSpPr>
            <p:nvPr/>
          </p:nvSpPr>
          <p:spPr bwMode="auto">
            <a:xfrm>
              <a:off x="1024" y="2160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2" name="Group 154"/>
          <p:cNvGrpSpPr>
            <a:grpSpLocks/>
          </p:cNvGrpSpPr>
          <p:nvPr/>
        </p:nvGrpSpPr>
        <p:grpSpPr bwMode="auto">
          <a:xfrm>
            <a:off x="6781800" y="1752600"/>
            <a:ext cx="914400" cy="1295400"/>
            <a:chOff x="912" y="1728"/>
            <a:chExt cx="576" cy="816"/>
          </a:xfrm>
        </p:grpSpPr>
        <p:sp>
          <p:nvSpPr>
            <p:cNvPr id="22621" name="AutoShape 155"/>
            <p:cNvSpPr>
              <a:spLocks noChangeArrowheads="1"/>
            </p:cNvSpPr>
            <p:nvPr/>
          </p:nvSpPr>
          <p:spPr bwMode="auto">
            <a:xfrm>
              <a:off x="912" y="172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Oval 156"/>
            <p:cNvSpPr>
              <a:spLocks noChangeArrowheads="1"/>
            </p:cNvSpPr>
            <p:nvPr/>
          </p:nvSpPr>
          <p:spPr bwMode="auto">
            <a:xfrm>
              <a:off x="960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Oval 157"/>
            <p:cNvSpPr>
              <a:spLocks noChangeArrowheads="1"/>
            </p:cNvSpPr>
            <p:nvPr/>
          </p:nvSpPr>
          <p:spPr bwMode="auto">
            <a:xfrm>
              <a:off x="1104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Oval 158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Oval 159"/>
            <p:cNvSpPr>
              <a:spLocks noChangeArrowheads="1"/>
            </p:cNvSpPr>
            <p:nvPr/>
          </p:nvSpPr>
          <p:spPr bwMode="auto">
            <a:xfrm>
              <a:off x="1200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6" name="Oval 160"/>
            <p:cNvSpPr>
              <a:spLocks noChangeArrowheads="1"/>
            </p:cNvSpPr>
            <p:nvPr/>
          </p:nvSpPr>
          <p:spPr bwMode="auto">
            <a:xfrm>
              <a:off x="1024" y="2160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161"/>
          <p:cNvGrpSpPr>
            <a:grpSpLocks/>
          </p:cNvGrpSpPr>
          <p:nvPr/>
        </p:nvGrpSpPr>
        <p:grpSpPr bwMode="auto">
          <a:xfrm>
            <a:off x="7696200" y="1752600"/>
            <a:ext cx="914400" cy="1295400"/>
            <a:chOff x="912" y="1728"/>
            <a:chExt cx="576" cy="816"/>
          </a:xfrm>
        </p:grpSpPr>
        <p:sp>
          <p:nvSpPr>
            <p:cNvPr id="22615" name="AutoShape 162"/>
            <p:cNvSpPr>
              <a:spLocks noChangeArrowheads="1"/>
            </p:cNvSpPr>
            <p:nvPr/>
          </p:nvSpPr>
          <p:spPr bwMode="auto">
            <a:xfrm>
              <a:off x="912" y="172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Oval 163"/>
            <p:cNvSpPr>
              <a:spLocks noChangeArrowheads="1"/>
            </p:cNvSpPr>
            <p:nvPr/>
          </p:nvSpPr>
          <p:spPr bwMode="auto">
            <a:xfrm>
              <a:off x="960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Oval 164"/>
            <p:cNvSpPr>
              <a:spLocks noChangeArrowheads="1"/>
            </p:cNvSpPr>
            <p:nvPr/>
          </p:nvSpPr>
          <p:spPr bwMode="auto">
            <a:xfrm>
              <a:off x="1104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Oval 165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Oval 166"/>
            <p:cNvSpPr>
              <a:spLocks noChangeArrowheads="1"/>
            </p:cNvSpPr>
            <p:nvPr/>
          </p:nvSpPr>
          <p:spPr bwMode="auto">
            <a:xfrm>
              <a:off x="1200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Oval 167"/>
            <p:cNvSpPr>
              <a:spLocks noChangeArrowheads="1"/>
            </p:cNvSpPr>
            <p:nvPr/>
          </p:nvSpPr>
          <p:spPr bwMode="auto">
            <a:xfrm>
              <a:off x="1024" y="2160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4" name="Rectangle 168"/>
          <p:cNvSpPr>
            <a:spLocks noChangeArrowheads="1"/>
          </p:cNvSpPr>
          <p:nvPr/>
        </p:nvSpPr>
        <p:spPr bwMode="auto">
          <a:xfrm>
            <a:off x="5880100" y="3098800"/>
            <a:ext cx="2667000" cy="76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5" name="Group 191"/>
          <p:cNvGrpSpPr>
            <a:grpSpLocks/>
          </p:cNvGrpSpPr>
          <p:nvPr/>
        </p:nvGrpSpPr>
        <p:grpSpPr bwMode="auto">
          <a:xfrm>
            <a:off x="762000" y="1739900"/>
            <a:ext cx="914400" cy="1295400"/>
            <a:chOff x="480" y="1152"/>
            <a:chExt cx="576" cy="816"/>
          </a:xfrm>
        </p:grpSpPr>
        <p:sp>
          <p:nvSpPr>
            <p:cNvPr id="22609" name="AutoShape 185"/>
            <p:cNvSpPr>
              <a:spLocks noChangeArrowheads="1"/>
            </p:cNvSpPr>
            <p:nvPr/>
          </p:nvSpPr>
          <p:spPr bwMode="auto">
            <a:xfrm>
              <a:off x="480" y="1152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Oval 186"/>
            <p:cNvSpPr>
              <a:spLocks noChangeArrowheads="1"/>
            </p:cNvSpPr>
            <p:nvPr/>
          </p:nvSpPr>
          <p:spPr bwMode="auto">
            <a:xfrm>
              <a:off x="52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Oval 187"/>
            <p:cNvSpPr>
              <a:spLocks noChangeArrowheads="1"/>
            </p:cNvSpPr>
            <p:nvPr/>
          </p:nvSpPr>
          <p:spPr bwMode="auto">
            <a:xfrm>
              <a:off x="576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Oval 188"/>
            <p:cNvSpPr>
              <a:spLocks noChangeArrowheads="1"/>
            </p:cNvSpPr>
            <p:nvPr/>
          </p:nvSpPr>
          <p:spPr bwMode="auto">
            <a:xfrm>
              <a:off x="864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189"/>
            <p:cNvSpPr>
              <a:spLocks noChangeArrowheads="1"/>
            </p:cNvSpPr>
            <p:nvPr/>
          </p:nvSpPr>
          <p:spPr bwMode="auto">
            <a:xfrm>
              <a:off x="76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Oval 190"/>
            <p:cNvSpPr>
              <a:spLocks noChangeArrowheads="1"/>
            </p:cNvSpPr>
            <p:nvPr/>
          </p:nvSpPr>
          <p:spPr bwMode="auto">
            <a:xfrm>
              <a:off x="592" y="1440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6" name="Group 192"/>
          <p:cNvGrpSpPr>
            <a:grpSpLocks/>
          </p:cNvGrpSpPr>
          <p:nvPr/>
        </p:nvGrpSpPr>
        <p:grpSpPr bwMode="auto">
          <a:xfrm>
            <a:off x="2590800" y="1739900"/>
            <a:ext cx="914400" cy="1295400"/>
            <a:chOff x="480" y="1152"/>
            <a:chExt cx="576" cy="816"/>
          </a:xfrm>
        </p:grpSpPr>
        <p:sp>
          <p:nvSpPr>
            <p:cNvPr id="22603" name="AutoShape 193"/>
            <p:cNvSpPr>
              <a:spLocks noChangeArrowheads="1"/>
            </p:cNvSpPr>
            <p:nvPr/>
          </p:nvSpPr>
          <p:spPr bwMode="auto">
            <a:xfrm>
              <a:off x="480" y="1152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Oval 194"/>
            <p:cNvSpPr>
              <a:spLocks noChangeArrowheads="1"/>
            </p:cNvSpPr>
            <p:nvPr/>
          </p:nvSpPr>
          <p:spPr bwMode="auto">
            <a:xfrm>
              <a:off x="52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5" name="Oval 195"/>
            <p:cNvSpPr>
              <a:spLocks noChangeArrowheads="1"/>
            </p:cNvSpPr>
            <p:nvPr/>
          </p:nvSpPr>
          <p:spPr bwMode="auto">
            <a:xfrm>
              <a:off x="576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6" name="Oval 196"/>
            <p:cNvSpPr>
              <a:spLocks noChangeArrowheads="1"/>
            </p:cNvSpPr>
            <p:nvPr/>
          </p:nvSpPr>
          <p:spPr bwMode="auto">
            <a:xfrm>
              <a:off x="864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Oval 197"/>
            <p:cNvSpPr>
              <a:spLocks noChangeArrowheads="1"/>
            </p:cNvSpPr>
            <p:nvPr/>
          </p:nvSpPr>
          <p:spPr bwMode="auto">
            <a:xfrm>
              <a:off x="76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Oval 198"/>
            <p:cNvSpPr>
              <a:spLocks noChangeArrowheads="1"/>
            </p:cNvSpPr>
            <p:nvPr/>
          </p:nvSpPr>
          <p:spPr bwMode="auto">
            <a:xfrm>
              <a:off x="592" y="1440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7" name="Group 199"/>
          <p:cNvGrpSpPr>
            <a:grpSpLocks/>
          </p:cNvGrpSpPr>
          <p:nvPr/>
        </p:nvGrpSpPr>
        <p:grpSpPr bwMode="auto">
          <a:xfrm>
            <a:off x="1676400" y="1739900"/>
            <a:ext cx="914400" cy="1295400"/>
            <a:chOff x="480" y="1152"/>
            <a:chExt cx="576" cy="816"/>
          </a:xfrm>
        </p:grpSpPr>
        <p:sp>
          <p:nvSpPr>
            <p:cNvPr id="22597" name="AutoShape 200"/>
            <p:cNvSpPr>
              <a:spLocks noChangeArrowheads="1"/>
            </p:cNvSpPr>
            <p:nvPr/>
          </p:nvSpPr>
          <p:spPr bwMode="auto">
            <a:xfrm>
              <a:off x="480" y="1152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Oval 201"/>
            <p:cNvSpPr>
              <a:spLocks noChangeArrowheads="1"/>
            </p:cNvSpPr>
            <p:nvPr/>
          </p:nvSpPr>
          <p:spPr bwMode="auto">
            <a:xfrm>
              <a:off x="52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Oval 202"/>
            <p:cNvSpPr>
              <a:spLocks noChangeArrowheads="1"/>
            </p:cNvSpPr>
            <p:nvPr/>
          </p:nvSpPr>
          <p:spPr bwMode="auto">
            <a:xfrm>
              <a:off x="576" y="18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Oval 203"/>
            <p:cNvSpPr>
              <a:spLocks noChangeArrowheads="1"/>
            </p:cNvSpPr>
            <p:nvPr/>
          </p:nvSpPr>
          <p:spPr bwMode="auto">
            <a:xfrm>
              <a:off x="864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Oval 204"/>
            <p:cNvSpPr>
              <a:spLocks noChangeArrowheads="1"/>
            </p:cNvSpPr>
            <p:nvPr/>
          </p:nvSpPr>
          <p:spPr bwMode="auto">
            <a:xfrm>
              <a:off x="76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Oval 205"/>
            <p:cNvSpPr>
              <a:spLocks noChangeArrowheads="1"/>
            </p:cNvSpPr>
            <p:nvPr/>
          </p:nvSpPr>
          <p:spPr bwMode="auto">
            <a:xfrm>
              <a:off x="592" y="1440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8" name="Rectangle 206"/>
          <p:cNvSpPr>
            <a:spLocks noChangeArrowheads="1"/>
          </p:cNvSpPr>
          <p:nvPr/>
        </p:nvSpPr>
        <p:spPr bwMode="auto">
          <a:xfrm>
            <a:off x="774700" y="3086100"/>
            <a:ext cx="2667000" cy="76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9" name="Group 227"/>
          <p:cNvGrpSpPr>
            <a:grpSpLocks/>
          </p:cNvGrpSpPr>
          <p:nvPr/>
        </p:nvGrpSpPr>
        <p:grpSpPr bwMode="auto">
          <a:xfrm>
            <a:off x="5867400" y="3962400"/>
            <a:ext cx="914400" cy="1447800"/>
            <a:chOff x="3744" y="2592"/>
            <a:chExt cx="576" cy="912"/>
          </a:xfrm>
        </p:grpSpPr>
        <p:sp>
          <p:nvSpPr>
            <p:cNvPr id="22589" name="AutoShape 208"/>
            <p:cNvSpPr>
              <a:spLocks noChangeArrowheads="1"/>
            </p:cNvSpPr>
            <p:nvPr/>
          </p:nvSpPr>
          <p:spPr bwMode="auto">
            <a:xfrm>
              <a:off x="3744" y="268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Oval 209"/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Oval 212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Oval 213"/>
            <p:cNvSpPr>
              <a:spLocks noChangeArrowheads="1"/>
            </p:cNvSpPr>
            <p:nvPr/>
          </p:nvSpPr>
          <p:spPr bwMode="auto">
            <a:xfrm>
              <a:off x="3856" y="2976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Oval 221"/>
            <p:cNvSpPr>
              <a:spLocks noChangeArrowheads="1"/>
            </p:cNvSpPr>
            <p:nvPr/>
          </p:nvSpPr>
          <p:spPr bwMode="auto">
            <a:xfrm>
              <a:off x="3984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Oval 224"/>
            <p:cNvSpPr>
              <a:spLocks noChangeArrowheads="1"/>
            </p:cNvSpPr>
            <p:nvPr/>
          </p:nvSpPr>
          <p:spPr bwMode="auto">
            <a:xfrm>
              <a:off x="4128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Oval 225"/>
            <p:cNvSpPr>
              <a:spLocks noChangeArrowheads="1"/>
            </p:cNvSpPr>
            <p:nvPr/>
          </p:nvSpPr>
          <p:spPr bwMode="auto">
            <a:xfrm>
              <a:off x="4176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Oval 226"/>
            <p:cNvSpPr>
              <a:spLocks noChangeArrowheads="1"/>
            </p:cNvSpPr>
            <p:nvPr/>
          </p:nvSpPr>
          <p:spPr bwMode="auto">
            <a:xfrm>
              <a:off x="3888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0" name="Group 228"/>
          <p:cNvGrpSpPr>
            <a:grpSpLocks/>
          </p:cNvGrpSpPr>
          <p:nvPr/>
        </p:nvGrpSpPr>
        <p:grpSpPr bwMode="auto">
          <a:xfrm>
            <a:off x="6781800" y="3962400"/>
            <a:ext cx="914400" cy="1447800"/>
            <a:chOff x="3744" y="2592"/>
            <a:chExt cx="576" cy="912"/>
          </a:xfrm>
        </p:grpSpPr>
        <p:sp>
          <p:nvSpPr>
            <p:cNvPr id="22581" name="AutoShape 229"/>
            <p:cNvSpPr>
              <a:spLocks noChangeArrowheads="1"/>
            </p:cNvSpPr>
            <p:nvPr/>
          </p:nvSpPr>
          <p:spPr bwMode="auto">
            <a:xfrm>
              <a:off x="3744" y="268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Oval 230"/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Oval 231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Oval 232"/>
            <p:cNvSpPr>
              <a:spLocks noChangeArrowheads="1"/>
            </p:cNvSpPr>
            <p:nvPr/>
          </p:nvSpPr>
          <p:spPr bwMode="auto">
            <a:xfrm>
              <a:off x="3856" y="2976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Oval 233"/>
            <p:cNvSpPr>
              <a:spLocks noChangeArrowheads="1"/>
            </p:cNvSpPr>
            <p:nvPr/>
          </p:nvSpPr>
          <p:spPr bwMode="auto">
            <a:xfrm>
              <a:off x="3984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Oval 234"/>
            <p:cNvSpPr>
              <a:spLocks noChangeArrowheads="1"/>
            </p:cNvSpPr>
            <p:nvPr/>
          </p:nvSpPr>
          <p:spPr bwMode="auto">
            <a:xfrm>
              <a:off x="4128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Oval 235"/>
            <p:cNvSpPr>
              <a:spLocks noChangeArrowheads="1"/>
            </p:cNvSpPr>
            <p:nvPr/>
          </p:nvSpPr>
          <p:spPr bwMode="auto">
            <a:xfrm>
              <a:off x="4176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Oval 236"/>
            <p:cNvSpPr>
              <a:spLocks noChangeArrowheads="1"/>
            </p:cNvSpPr>
            <p:nvPr/>
          </p:nvSpPr>
          <p:spPr bwMode="auto">
            <a:xfrm>
              <a:off x="3888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1" name="Group 237"/>
          <p:cNvGrpSpPr>
            <a:grpSpLocks/>
          </p:cNvGrpSpPr>
          <p:nvPr/>
        </p:nvGrpSpPr>
        <p:grpSpPr bwMode="auto">
          <a:xfrm>
            <a:off x="7696200" y="3962400"/>
            <a:ext cx="914400" cy="1447800"/>
            <a:chOff x="3744" y="2592"/>
            <a:chExt cx="576" cy="912"/>
          </a:xfrm>
        </p:grpSpPr>
        <p:sp>
          <p:nvSpPr>
            <p:cNvPr id="22573" name="AutoShape 238"/>
            <p:cNvSpPr>
              <a:spLocks noChangeArrowheads="1"/>
            </p:cNvSpPr>
            <p:nvPr/>
          </p:nvSpPr>
          <p:spPr bwMode="auto">
            <a:xfrm>
              <a:off x="3744" y="268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Oval 239"/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Oval 240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Oval 241"/>
            <p:cNvSpPr>
              <a:spLocks noChangeArrowheads="1"/>
            </p:cNvSpPr>
            <p:nvPr/>
          </p:nvSpPr>
          <p:spPr bwMode="auto">
            <a:xfrm>
              <a:off x="3856" y="2976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Oval 242"/>
            <p:cNvSpPr>
              <a:spLocks noChangeArrowheads="1"/>
            </p:cNvSpPr>
            <p:nvPr/>
          </p:nvSpPr>
          <p:spPr bwMode="auto">
            <a:xfrm>
              <a:off x="3984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Oval 243"/>
            <p:cNvSpPr>
              <a:spLocks noChangeArrowheads="1"/>
            </p:cNvSpPr>
            <p:nvPr/>
          </p:nvSpPr>
          <p:spPr bwMode="auto">
            <a:xfrm>
              <a:off x="4128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Oval 244"/>
            <p:cNvSpPr>
              <a:spLocks noChangeArrowheads="1"/>
            </p:cNvSpPr>
            <p:nvPr/>
          </p:nvSpPr>
          <p:spPr bwMode="auto">
            <a:xfrm>
              <a:off x="4176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Oval 245"/>
            <p:cNvSpPr>
              <a:spLocks noChangeArrowheads="1"/>
            </p:cNvSpPr>
            <p:nvPr/>
          </p:nvSpPr>
          <p:spPr bwMode="auto">
            <a:xfrm>
              <a:off x="3888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2" name="Rectangle 256"/>
          <p:cNvSpPr>
            <a:spLocks noChangeArrowheads="1"/>
          </p:cNvSpPr>
          <p:nvPr/>
        </p:nvSpPr>
        <p:spPr bwMode="auto">
          <a:xfrm>
            <a:off x="5918200" y="5448300"/>
            <a:ext cx="2667000" cy="76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3" name="Group 295"/>
          <p:cNvGrpSpPr>
            <a:grpSpLocks/>
          </p:cNvGrpSpPr>
          <p:nvPr/>
        </p:nvGrpSpPr>
        <p:grpSpPr bwMode="auto">
          <a:xfrm>
            <a:off x="736600" y="3886200"/>
            <a:ext cx="2743200" cy="1866900"/>
            <a:chOff x="464" y="2448"/>
            <a:chExt cx="1728" cy="1176"/>
          </a:xfrm>
        </p:grpSpPr>
        <p:sp>
          <p:nvSpPr>
            <p:cNvPr id="22548" name="Rectangle 255"/>
            <p:cNvSpPr>
              <a:spLocks noChangeArrowheads="1"/>
            </p:cNvSpPr>
            <p:nvPr/>
          </p:nvSpPr>
          <p:spPr bwMode="auto">
            <a:xfrm>
              <a:off x="480" y="3400"/>
              <a:ext cx="1680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AutoShape 265"/>
            <p:cNvSpPr>
              <a:spLocks noChangeArrowheads="1"/>
            </p:cNvSpPr>
            <p:nvPr/>
          </p:nvSpPr>
          <p:spPr bwMode="auto">
            <a:xfrm>
              <a:off x="464" y="256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66"/>
            <p:cNvSpPr>
              <a:spLocks noChangeArrowheads="1"/>
            </p:cNvSpPr>
            <p:nvPr/>
          </p:nvSpPr>
          <p:spPr bwMode="auto">
            <a:xfrm>
              <a:off x="616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67"/>
            <p:cNvSpPr>
              <a:spLocks noChangeArrowheads="1"/>
            </p:cNvSpPr>
            <p:nvPr/>
          </p:nvSpPr>
          <p:spPr bwMode="auto">
            <a:xfrm>
              <a:off x="768" y="32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268"/>
            <p:cNvSpPr>
              <a:spLocks noChangeArrowheads="1"/>
            </p:cNvSpPr>
            <p:nvPr/>
          </p:nvSpPr>
          <p:spPr bwMode="auto">
            <a:xfrm>
              <a:off x="576" y="2856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Oval 269"/>
            <p:cNvSpPr>
              <a:spLocks noChangeArrowheads="1"/>
            </p:cNvSpPr>
            <p:nvPr/>
          </p:nvSpPr>
          <p:spPr bwMode="auto">
            <a:xfrm>
              <a:off x="800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Oval 270"/>
            <p:cNvSpPr>
              <a:spLocks noChangeArrowheads="1"/>
            </p:cNvSpPr>
            <p:nvPr/>
          </p:nvSpPr>
          <p:spPr bwMode="auto">
            <a:xfrm>
              <a:off x="656" y="3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Oval 271"/>
            <p:cNvSpPr>
              <a:spLocks noChangeArrowheads="1"/>
            </p:cNvSpPr>
            <p:nvPr/>
          </p:nvSpPr>
          <p:spPr bwMode="auto">
            <a:xfrm>
              <a:off x="89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Oval 272"/>
            <p:cNvSpPr>
              <a:spLocks noChangeArrowheads="1"/>
            </p:cNvSpPr>
            <p:nvPr/>
          </p:nvSpPr>
          <p:spPr bwMode="auto">
            <a:xfrm>
              <a:off x="608" y="24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AutoShape 275"/>
            <p:cNvSpPr>
              <a:spLocks noChangeArrowheads="1"/>
            </p:cNvSpPr>
            <p:nvPr/>
          </p:nvSpPr>
          <p:spPr bwMode="auto">
            <a:xfrm>
              <a:off x="1040" y="256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Oval 276"/>
            <p:cNvSpPr>
              <a:spLocks noChangeArrowheads="1"/>
            </p:cNvSpPr>
            <p:nvPr/>
          </p:nvSpPr>
          <p:spPr bwMode="auto">
            <a:xfrm>
              <a:off x="1344" y="32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Oval 277"/>
            <p:cNvSpPr>
              <a:spLocks noChangeArrowheads="1"/>
            </p:cNvSpPr>
            <p:nvPr/>
          </p:nvSpPr>
          <p:spPr bwMode="auto">
            <a:xfrm>
              <a:off x="1424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Oval 278"/>
            <p:cNvSpPr>
              <a:spLocks noChangeArrowheads="1"/>
            </p:cNvSpPr>
            <p:nvPr/>
          </p:nvSpPr>
          <p:spPr bwMode="auto">
            <a:xfrm>
              <a:off x="1152" y="2856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279"/>
            <p:cNvSpPr>
              <a:spLocks noChangeArrowheads="1"/>
            </p:cNvSpPr>
            <p:nvPr/>
          </p:nvSpPr>
          <p:spPr bwMode="auto">
            <a:xfrm>
              <a:off x="1376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Oval 280"/>
            <p:cNvSpPr>
              <a:spLocks noChangeArrowheads="1"/>
            </p:cNvSpPr>
            <p:nvPr/>
          </p:nvSpPr>
          <p:spPr bwMode="auto">
            <a:xfrm>
              <a:off x="1232" y="3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Oval 281"/>
            <p:cNvSpPr>
              <a:spLocks noChangeArrowheads="1"/>
            </p:cNvSpPr>
            <p:nvPr/>
          </p:nvSpPr>
          <p:spPr bwMode="auto">
            <a:xfrm>
              <a:off x="147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Oval 282"/>
            <p:cNvSpPr>
              <a:spLocks noChangeArrowheads="1"/>
            </p:cNvSpPr>
            <p:nvPr/>
          </p:nvSpPr>
          <p:spPr bwMode="auto">
            <a:xfrm>
              <a:off x="1184" y="24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AutoShape 284"/>
            <p:cNvSpPr>
              <a:spLocks noChangeArrowheads="1"/>
            </p:cNvSpPr>
            <p:nvPr/>
          </p:nvSpPr>
          <p:spPr bwMode="auto">
            <a:xfrm>
              <a:off x="1616" y="2568"/>
              <a:ext cx="576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Oval 285"/>
            <p:cNvSpPr>
              <a:spLocks noChangeArrowheads="1"/>
            </p:cNvSpPr>
            <p:nvPr/>
          </p:nvSpPr>
          <p:spPr bwMode="auto">
            <a:xfrm>
              <a:off x="1776" y="32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Oval 286"/>
            <p:cNvSpPr>
              <a:spLocks noChangeArrowheads="1"/>
            </p:cNvSpPr>
            <p:nvPr/>
          </p:nvSpPr>
          <p:spPr bwMode="auto">
            <a:xfrm>
              <a:off x="1832" y="25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Oval 287"/>
            <p:cNvSpPr>
              <a:spLocks noChangeArrowheads="1"/>
            </p:cNvSpPr>
            <p:nvPr/>
          </p:nvSpPr>
          <p:spPr bwMode="auto">
            <a:xfrm>
              <a:off x="1728" y="2856"/>
              <a:ext cx="336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Oval 288"/>
            <p:cNvSpPr>
              <a:spLocks noChangeArrowheads="1"/>
            </p:cNvSpPr>
            <p:nvPr/>
          </p:nvSpPr>
          <p:spPr bwMode="auto">
            <a:xfrm>
              <a:off x="1952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Oval 289"/>
            <p:cNvSpPr>
              <a:spLocks noChangeArrowheads="1"/>
            </p:cNvSpPr>
            <p:nvPr/>
          </p:nvSpPr>
          <p:spPr bwMode="auto">
            <a:xfrm>
              <a:off x="1808" y="3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Oval 290"/>
            <p:cNvSpPr>
              <a:spLocks noChangeArrowheads="1"/>
            </p:cNvSpPr>
            <p:nvPr/>
          </p:nvSpPr>
          <p:spPr bwMode="auto">
            <a:xfrm>
              <a:off x="204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Oval 291"/>
            <p:cNvSpPr>
              <a:spLocks noChangeArrowheads="1"/>
            </p:cNvSpPr>
            <p:nvPr/>
          </p:nvSpPr>
          <p:spPr bwMode="auto">
            <a:xfrm>
              <a:off x="1760" y="24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4" name="Text Box 292"/>
          <p:cNvSpPr txBox="1">
            <a:spLocks noChangeArrowheads="1"/>
          </p:cNvSpPr>
          <p:nvPr/>
        </p:nvSpPr>
        <p:spPr bwMode="auto">
          <a:xfrm>
            <a:off x="1328738" y="1077913"/>
            <a:ext cx="663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Unpolarised                                                       Polarised</a:t>
            </a:r>
          </a:p>
        </p:txBody>
      </p:sp>
      <p:sp>
        <p:nvSpPr>
          <p:cNvPr id="22545" name="Line 293"/>
          <p:cNvSpPr>
            <a:spLocks noChangeShapeType="1"/>
          </p:cNvSpPr>
          <p:nvPr/>
        </p:nvSpPr>
        <p:spPr bwMode="auto">
          <a:xfrm>
            <a:off x="2057400" y="3352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Line 294"/>
          <p:cNvSpPr>
            <a:spLocks noChangeShapeType="1"/>
          </p:cNvSpPr>
          <p:nvPr/>
        </p:nvSpPr>
        <p:spPr bwMode="auto">
          <a:xfrm>
            <a:off x="7162800" y="3352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7" name="Text Box 296"/>
          <p:cNvSpPr txBox="1">
            <a:spLocks noChangeArrowheads="1"/>
          </p:cNvSpPr>
          <p:nvPr/>
        </p:nvSpPr>
        <p:spPr bwMode="auto">
          <a:xfrm>
            <a:off x="517525" y="5830888"/>
            <a:ext cx="839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Secretion is polarised to ensure that the secreted products are delivered to the correct tissue compartment.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The Organisation and Functions of Epithelia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295400"/>
          </a:xfrm>
          <a:noFill/>
        </p:spPr>
        <p:txBody>
          <a:bodyPr lIns="92075" tIns="46038" rIns="92075" bIns="46038"/>
          <a:lstStyle/>
          <a:p>
            <a:pPr marL="342900" indent="-342900"/>
            <a:r>
              <a:rPr lang="en-GB" smtClean="0">
                <a:latin typeface="Verdana" pitchFamily="34" charset="0"/>
              </a:rPr>
              <a:t>Dr Peter Clark, NHLI, SAFB, SK</a:t>
            </a:r>
          </a:p>
          <a:p>
            <a:pPr marL="342900" indent="-342900"/>
            <a:endParaRPr lang="en-GB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Absorptive and transporting epithelia:</a:t>
            </a:r>
            <a:br>
              <a:rPr lang="en-GB" sz="3200" smtClean="0">
                <a:latin typeface="Arial" charset="0"/>
              </a:rPr>
            </a:br>
            <a:r>
              <a:rPr lang="en-GB" sz="2800" smtClean="0">
                <a:latin typeface="Arial" charset="0"/>
              </a:rPr>
              <a:t>Junction of proximal tubule and decending thin limb of loop of Henle</a:t>
            </a:r>
            <a:endParaRPr lang="en-GB" sz="4000" smtClean="0">
              <a:latin typeface="Arial" charset="0"/>
            </a:endParaRPr>
          </a:p>
        </p:txBody>
      </p:sp>
      <p:pic>
        <p:nvPicPr>
          <p:cNvPr id="23555" name="Picture 3" descr="kindne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45238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0" y="46482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/>
              <a:t>Vessel</a:t>
            </a:r>
          </a:p>
          <a:p>
            <a:r>
              <a:rPr lang="en-GB" sz="2000"/>
              <a:t>containing RBCs</a:t>
            </a:r>
          </a:p>
        </p:txBody>
      </p:sp>
      <p:cxnSp>
        <p:nvCxnSpPr>
          <p:cNvPr id="23557" name="Straight Arrow Connector 7"/>
          <p:cNvCxnSpPr>
            <a:cxnSpLocks noChangeShapeType="1"/>
          </p:cNvCxnSpPr>
          <p:nvPr/>
        </p:nvCxnSpPr>
        <p:spPr bwMode="auto">
          <a:xfrm>
            <a:off x="838200" y="5562600"/>
            <a:ext cx="609600" cy="457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Transporting epithelium:</a:t>
            </a:r>
            <a:br>
              <a:rPr lang="en-GB" sz="3600" smtClean="0">
                <a:latin typeface="Arial" charset="0"/>
              </a:rPr>
            </a:br>
            <a:r>
              <a:rPr lang="en-GB" sz="2800" smtClean="0">
                <a:solidFill>
                  <a:schemeClr val="tx1"/>
                </a:solidFill>
                <a:latin typeface="Arial" charset="0"/>
              </a:rPr>
              <a:t>mitochondria, associated with basal membrane in-foldings, providing energy for active transport</a:t>
            </a:r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4579" name="Picture 4" descr="kidne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39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47113" cy="914400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Epithelium Transporting Ions and Fluid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971800" y="1419225"/>
            <a:ext cx="2895600" cy="3733800"/>
            <a:chOff x="2041" y="1422"/>
            <a:chExt cx="1824" cy="2352"/>
          </a:xfrm>
        </p:grpSpPr>
        <p:sp>
          <p:nvSpPr>
            <p:cNvPr id="25641" name="Rectangle 4"/>
            <p:cNvSpPr>
              <a:spLocks noChangeArrowheads="1"/>
            </p:cNvSpPr>
            <p:nvPr/>
          </p:nvSpPr>
          <p:spPr bwMode="auto">
            <a:xfrm>
              <a:off x="2041" y="1426"/>
              <a:ext cx="1824" cy="233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5642" name="Group 5"/>
            <p:cNvGrpSpPr>
              <a:grpSpLocks/>
            </p:cNvGrpSpPr>
            <p:nvPr/>
          </p:nvGrpSpPr>
          <p:grpSpPr bwMode="auto">
            <a:xfrm>
              <a:off x="2096" y="2942"/>
              <a:ext cx="135" cy="758"/>
              <a:chOff x="2640" y="3120"/>
              <a:chExt cx="96" cy="576"/>
            </a:xfrm>
          </p:grpSpPr>
          <p:sp>
            <p:nvSpPr>
              <p:cNvPr id="25713" name="Oval 6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Line 7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5" name="Line 8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6" name="Line 9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7" name="Line 10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8" name="Line 11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9" name="Line 12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643" name="Group 13"/>
            <p:cNvGrpSpPr>
              <a:grpSpLocks/>
            </p:cNvGrpSpPr>
            <p:nvPr/>
          </p:nvGrpSpPr>
          <p:grpSpPr bwMode="auto">
            <a:xfrm>
              <a:off x="2379" y="2670"/>
              <a:ext cx="135" cy="1074"/>
              <a:chOff x="2640" y="3120"/>
              <a:chExt cx="96" cy="576"/>
            </a:xfrm>
          </p:grpSpPr>
          <p:sp>
            <p:nvSpPr>
              <p:cNvPr id="25706" name="Oval 14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7" name="Line 15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8" name="Line 16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9" name="Line 17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0" name="Line 18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1" name="Line 19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12" name="Line 20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644" name="Group 21"/>
            <p:cNvGrpSpPr>
              <a:grpSpLocks/>
            </p:cNvGrpSpPr>
            <p:nvPr/>
          </p:nvGrpSpPr>
          <p:grpSpPr bwMode="auto">
            <a:xfrm>
              <a:off x="2717" y="3165"/>
              <a:ext cx="135" cy="579"/>
              <a:chOff x="2640" y="3120"/>
              <a:chExt cx="96" cy="576"/>
            </a:xfrm>
          </p:grpSpPr>
          <p:sp>
            <p:nvSpPr>
              <p:cNvPr id="25699" name="Oval 22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0" name="Line 23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1" name="Line 24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2" name="Line 25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3" name="Line 2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4" name="Line 27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705" name="Line 28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645" name="Group 29"/>
            <p:cNvGrpSpPr>
              <a:grpSpLocks/>
            </p:cNvGrpSpPr>
            <p:nvPr/>
          </p:nvGrpSpPr>
          <p:grpSpPr bwMode="auto">
            <a:xfrm>
              <a:off x="3468" y="2953"/>
              <a:ext cx="135" cy="758"/>
              <a:chOff x="2640" y="3120"/>
              <a:chExt cx="96" cy="576"/>
            </a:xfrm>
          </p:grpSpPr>
          <p:sp>
            <p:nvSpPr>
              <p:cNvPr id="25692" name="Oval 30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3" name="Line 31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4" name="Line 32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5" name="Line 33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6" name="Line 34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7" name="Line 35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8" name="Line 36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5646" name="Oval 37"/>
            <p:cNvSpPr>
              <a:spLocks noChangeArrowheads="1"/>
            </p:cNvSpPr>
            <p:nvPr/>
          </p:nvSpPr>
          <p:spPr bwMode="auto">
            <a:xfrm>
              <a:off x="2598" y="2206"/>
              <a:ext cx="676" cy="82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47" name="Group 38"/>
            <p:cNvGrpSpPr>
              <a:grpSpLocks/>
            </p:cNvGrpSpPr>
            <p:nvPr/>
          </p:nvGrpSpPr>
          <p:grpSpPr bwMode="auto">
            <a:xfrm>
              <a:off x="3189" y="3132"/>
              <a:ext cx="136" cy="579"/>
              <a:chOff x="2640" y="3120"/>
              <a:chExt cx="96" cy="576"/>
            </a:xfrm>
          </p:grpSpPr>
          <p:sp>
            <p:nvSpPr>
              <p:cNvPr id="25685" name="Oval 39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6" name="Line 40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7" name="Line 41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8" name="Line 42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9" name="Line 43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0" name="Line 44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91" name="Line 45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648" name="Group 46"/>
            <p:cNvGrpSpPr>
              <a:grpSpLocks/>
            </p:cNvGrpSpPr>
            <p:nvPr/>
          </p:nvGrpSpPr>
          <p:grpSpPr bwMode="auto">
            <a:xfrm>
              <a:off x="3662" y="2753"/>
              <a:ext cx="135" cy="750"/>
              <a:chOff x="2640" y="3120"/>
              <a:chExt cx="96" cy="576"/>
            </a:xfrm>
          </p:grpSpPr>
          <p:sp>
            <p:nvSpPr>
              <p:cNvPr id="25678" name="Oval 47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Line 48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0" name="Line 49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1" name="Line 50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2" name="Line 5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3" name="Line 52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84" name="Line 53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649" name="Group 54"/>
            <p:cNvGrpSpPr>
              <a:grpSpLocks/>
            </p:cNvGrpSpPr>
            <p:nvPr/>
          </p:nvGrpSpPr>
          <p:grpSpPr bwMode="auto">
            <a:xfrm>
              <a:off x="2987" y="3176"/>
              <a:ext cx="135" cy="580"/>
              <a:chOff x="2640" y="3120"/>
              <a:chExt cx="96" cy="576"/>
            </a:xfrm>
          </p:grpSpPr>
          <p:sp>
            <p:nvSpPr>
              <p:cNvPr id="25671" name="Oval 55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96" cy="576"/>
              </a:xfrm>
              <a:prstGeom prst="ellipse">
                <a:avLst/>
              </a:prstGeom>
              <a:solidFill>
                <a:srgbClr val="FF00CC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2" name="Line 56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73" name="Line 57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74" name="Line 58"/>
              <p:cNvSpPr>
                <a:spLocks noChangeShapeType="1"/>
              </p:cNvSpPr>
              <p:nvPr/>
            </p:nvSpPr>
            <p:spPr bwMode="auto">
              <a:xfrm>
                <a:off x="2640" y="345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75" name="Line 59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76" name="Line 60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677" name="Line 61"/>
              <p:cNvSpPr>
                <a:spLocks noChangeShapeType="1"/>
              </p:cNvSpPr>
              <p:nvPr/>
            </p:nvSpPr>
            <p:spPr bwMode="auto">
              <a:xfrm>
                <a:off x="2688" y="360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5650" name="Line 62"/>
            <p:cNvSpPr>
              <a:spLocks noChangeShapeType="1"/>
            </p:cNvSpPr>
            <p:nvPr/>
          </p:nvSpPr>
          <p:spPr bwMode="auto">
            <a:xfrm>
              <a:off x="2311" y="2938"/>
              <a:ext cx="0" cy="83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1" name="Line 63"/>
            <p:cNvSpPr>
              <a:spLocks noChangeShapeType="1"/>
            </p:cNvSpPr>
            <p:nvPr/>
          </p:nvSpPr>
          <p:spPr bwMode="auto">
            <a:xfrm>
              <a:off x="2598" y="3134"/>
              <a:ext cx="0" cy="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2" name="Line 64"/>
            <p:cNvSpPr>
              <a:spLocks noChangeShapeType="1"/>
            </p:cNvSpPr>
            <p:nvPr/>
          </p:nvSpPr>
          <p:spPr bwMode="auto">
            <a:xfrm>
              <a:off x="3392" y="3137"/>
              <a:ext cx="0" cy="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3" name="Line 65"/>
            <p:cNvSpPr>
              <a:spLocks noChangeShapeType="1"/>
            </p:cNvSpPr>
            <p:nvPr/>
          </p:nvSpPr>
          <p:spPr bwMode="auto">
            <a:xfrm>
              <a:off x="3637" y="2824"/>
              <a:ext cx="0" cy="9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4" name="Line 66"/>
            <p:cNvSpPr>
              <a:spLocks noChangeShapeType="1"/>
            </p:cNvSpPr>
            <p:nvPr/>
          </p:nvSpPr>
          <p:spPr bwMode="auto">
            <a:xfrm>
              <a:off x="2919" y="3296"/>
              <a:ext cx="0" cy="4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5" name="Line 67"/>
            <p:cNvSpPr>
              <a:spLocks noChangeShapeType="1"/>
            </p:cNvSpPr>
            <p:nvPr/>
          </p:nvSpPr>
          <p:spPr bwMode="auto">
            <a:xfrm>
              <a:off x="3156" y="3140"/>
              <a:ext cx="0" cy="63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6" name="Line 68"/>
            <p:cNvSpPr>
              <a:spLocks noChangeShapeType="1"/>
            </p:cNvSpPr>
            <p:nvPr/>
          </p:nvSpPr>
          <p:spPr bwMode="auto">
            <a:xfrm>
              <a:off x="2125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7" name="Line 69"/>
            <p:cNvSpPr>
              <a:spLocks noChangeShapeType="1"/>
            </p:cNvSpPr>
            <p:nvPr/>
          </p:nvSpPr>
          <p:spPr bwMode="auto">
            <a:xfrm>
              <a:off x="2239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8" name="Line 70"/>
            <p:cNvSpPr>
              <a:spLocks noChangeShapeType="1"/>
            </p:cNvSpPr>
            <p:nvPr/>
          </p:nvSpPr>
          <p:spPr bwMode="auto">
            <a:xfrm>
              <a:off x="2349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59" name="Line 71"/>
            <p:cNvSpPr>
              <a:spLocks noChangeShapeType="1"/>
            </p:cNvSpPr>
            <p:nvPr/>
          </p:nvSpPr>
          <p:spPr bwMode="auto">
            <a:xfrm>
              <a:off x="2581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0" name="Line 72"/>
            <p:cNvSpPr>
              <a:spLocks noChangeShapeType="1"/>
            </p:cNvSpPr>
            <p:nvPr/>
          </p:nvSpPr>
          <p:spPr bwMode="auto">
            <a:xfrm>
              <a:off x="2463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1" name="Line 73"/>
            <p:cNvSpPr>
              <a:spLocks noChangeShapeType="1"/>
            </p:cNvSpPr>
            <p:nvPr/>
          </p:nvSpPr>
          <p:spPr bwMode="auto">
            <a:xfrm>
              <a:off x="2708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2" name="Line 74"/>
            <p:cNvSpPr>
              <a:spLocks noChangeShapeType="1"/>
            </p:cNvSpPr>
            <p:nvPr/>
          </p:nvSpPr>
          <p:spPr bwMode="auto">
            <a:xfrm>
              <a:off x="2814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3" name="Line 75"/>
            <p:cNvSpPr>
              <a:spLocks noChangeShapeType="1"/>
            </p:cNvSpPr>
            <p:nvPr/>
          </p:nvSpPr>
          <p:spPr bwMode="auto">
            <a:xfrm>
              <a:off x="2928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4" name="Line 76"/>
            <p:cNvSpPr>
              <a:spLocks noChangeShapeType="1"/>
            </p:cNvSpPr>
            <p:nvPr/>
          </p:nvSpPr>
          <p:spPr bwMode="auto">
            <a:xfrm>
              <a:off x="3042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5" name="Line 77"/>
            <p:cNvSpPr>
              <a:spLocks noChangeShapeType="1"/>
            </p:cNvSpPr>
            <p:nvPr/>
          </p:nvSpPr>
          <p:spPr bwMode="auto">
            <a:xfrm>
              <a:off x="3151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6" name="Line 78"/>
            <p:cNvSpPr>
              <a:spLocks noChangeShapeType="1"/>
            </p:cNvSpPr>
            <p:nvPr/>
          </p:nvSpPr>
          <p:spPr bwMode="auto">
            <a:xfrm>
              <a:off x="3278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7" name="Line 79"/>
            <p:cNvSpPr>
              <a:spLocks noChangeShapeType="1"/>
            </p:cNvSpPr>
            <p:nvPr/>
          </p:nvSpPr>
          <p:spPr bwMode="auto">
            <a:xfrm>
              <a:off x="3396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8" name="Line 80"/>
            <p:cNvSpPr>
              <a:spLocks noChangeShapeType="1"/>
            </p:cNvSpPr>
            <p:nvPr/>
          </p:nvSpPr>
          <p:spPr bwMode="auto">
            <a:xfrm>
              <a:off x="3523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69" name="Line 81"/>
            <p:cNvSpPr>
              <a:spLocks noChangeShapeType="1"/>
            </p:cNvSpPr>
            <p:nvPr/>
          </p:nvSpPr>
          <p:spPr bwMode="auto">
            <a:xfrm>
              <a:off x="3641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70" name="Line 82"/>
            <p:cNvSpPr>
              <a:spLocks noChangeShapeType="1"/>
            </p:cNvSpPr>
            <p:nvPr/>
          </p:nvSpPr>
          <p:spPr bwMode="auto">
            <a:xfrm>
              <a:off x="3764" y="1422"/>
              <a:ext cx="0" cy="25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04" name="Text Box 83"/>
          <p:cNvSpPr txBox="1">
            <a:spLocks noChangeArrowheads="1"/>
          </p:cNvSpPr>
          <p:nvPr/>
        </p:nvSpPr>
        <p:spPr bwMode="auto">
          <a:xfrm>
            <a:off x="5943600" y="1143000"/>
            <a:ext cx="412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5400"/>
              <a:t>}</a:t>
            </a:r>
            <a:endParaRPr lang="en-GB" sz="2400"/>
          </a:p>
        </p:txBody>
      </p:sp>
      <p:sp>
        <p:nvSpPr>
          <p:cNvPr id="25605" name="Text Box 84"/>
          <p:cNvSpPr txBox="1">
            <a:spLocks noChangeArrowheads="1"/>
          </p:cNvSpPr>
          <p:nvPr/>
        </p:nvSpPr>
        <p:spPr bwMode="auto">
          <a:xfrm>
            <a:off x="5888038" y="3497263"/>
            <a:ext cx="592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9600"/>
              <a:t>}</a:t>
            </a:r>
            <a:endParaRPr lang="en-GB" sz="2400"/>
          </a:p>
        </p:txBody>
      </p:sp>
      <p:sp>
        <p:nvSpPr>
          <p:cNvPr id="25606" name="Text Box 85"/>
          <p:cNvSpPr txBox="1">
            <a:spLocks noChangeArrowheads="1"/>
          </p:cNvSpPr>
          <p:nvPr/>
        </p:nvSpPr>
        <p:spPr bwMode="auto">
          <a:xfrm>
            <a:off x="6392863" y="990600"/>
            <a:ext cx="233521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Microvillous brush border</a:t>
            </a:r>
          </a:p>
          <a:p>
            <a:r>
              <a:rPr lang="en-GB" sz="2000" b="1"/>
              <a:t>(passive transport of water </a:t>
            </a:r>
            <a:r>
              <a:rPr lang="en-GB" sz="1800" b="1"/>
              <a:t>and</a:t>
            </a:r>
            <a:r>
              <a:rPr lang="en-GB" sz="2000" b="1"/>
              <a:t> ions)</a:t>
            </a:r>
          </a:p>
        </p:txBody>
      </p:sp>
      <p:sp>
        <p:nvSpPr>
          <p:cNvPr id="25607" name="Line 86"/>
          <p:cNvSpPr>
            <a:spLocks noChangeShapeType="1"/>
          </p:cNvSpPr>
          <p:nvPr/>
        </p:nvSpPr>
        <p:spPr bwMode="auto">
          <a:xfrm>
            <a:off x="2209800" y="1473200"/>
            <a:ext cx="0" cy="34274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Text Box 87"/>
          <p:cNvSpPr txBox="1">
            <a:spLocks noChangeArrowheads="1"/>
          </p:cNvSpPr>
          <p:nvPr/>
        </p:nvSpPr>
        <p:spPr bwMode="auto">
          <a:xfrm>
            <a:off x="6392863" y="3200400"/>
            <a:ext cx="24828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Mitochondria at basal membrane infoldings</a:t>
            </a:r>
          </a:p>
          <a:p>
            <a:r>
              <a:rPr lang="en-GB" sz="1800" b="1"/>
              <a:t>(membrane transporters for active transport)</a:t>
            </a:r>
          </a:p>
        </p:txBody>
      </p:sp>
      <p:sp>
        <p:nvSpPr>
          <p:cNvPr id="25609" name="Text Box 88"/>
          <p:cNvSpPr txBox="1">
            <a:spLocks noChangeArrowheads="1"/>
          </p:cNvSpPr>
          <p:nvPr/>
        </p:nvSpPr>
        <p:spPr bwMode="auto">
          <a:xfrm>
            <a:off x="152400" y="2505075"/>
            <a:ext cx="192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Direction of transport</a:t>
            </a:r>
            <a:endParaRPr lang="en-GB" sz="2000"/>
          </a:p>
        </p:txBody>
      </p:sp>
      <p:sp>
        <p:nvSpPr>
          <p:cNvPr id="25610" name="Rectangle 89"/>
          <p:cNvSpPr>
            <a:spLocks noChangeArrowheads="1"/>
          </p:cNvSpPr>
          <p:nvPr/>
        </p:nvSpPr>
        <p:spPr bwMode="auto">
          <a:xfrm>
            <a:off x="2974975" y="5257800"/>
            <a:ext cx="2876550" cy="88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90"/>
          <p:cNvSpPr txBox="1">
            <a:spLocks noChangeArrowheads="1"/>
          </p:cNvSpPr>
          <p:nvPr/>
        </p:nvSpPr>
        <p:spPr bwMode="auto">
          <a:xfrm>
            <a:off x="152400" y="4953000"/>
            <a:ext cx="183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Basal Lamina</a:t>
            </a:r>
          </a:p>
        </p:txBody>
      </p:sp>
      <p:sp>
        <p:nvSpPr>
          <p:cNvPr id="25612" name="Line 91"/>
          <p:cNvSpPr>
            <a:spLocks noChangeShapeType="1"/>
          </p:cNvSpPr>
          <p:nvPr/>
        </p:nvSpPr>
        <p:spPr bwMode="auto">
          <a:xfrm>
            <a:off x="1979613" y="5227638"/>
            <a:ext cx="963612" cy="746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613" name="Group 2"/>
          <p:cNvGrpSpPr>
            <a:grpSpLocks/>
          </p:cNvGrpSpPr>
          <p:nvPr/>
        </p:nvGrpSpPr>
        <p:grpSpPr bwMode="auto">
          <a:xfrm>
            <a:off x="1131888" y="5499100"/>
            <a:ext cx="7112000" cy="584200"/>
            <a:chOff x="1131889" y="5499100"/>
            <a:chExt cx="7112000" cy="584200"/>
          </a:xfrm>
        </p:grpSpPr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1142632" y="5661471"/>
              <a:ext cx="7047541" cy="247741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50000">
                  <a:srgbClr val="FF3300">
                    <a:alpha val="60001"/>
                  </a:srgbClr>
                </a:gs>
                <a:gs pos="100000">
                  <a:srgbClr val="33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11"/>
            <p:cNvSpPr>
              <a:spLocks/>
            </p:cNvSpPr>
            <p:nvPr/>
          </p:nvSpPr>
          <p:spPr bwMode="auto">
            <a:xfrm>
              <a:off x="1268414" y="5895975"/>
              <a:ext cx="2847975" cy="173038"/>
            </a:xfrm>
            <a:custGeom>
              <a:avLst/>
              <a:gdLst>
                <a:gd name="T0" fmla="*/ 79 w 2321"/>
                <a:gd name="T1" fmla="*/ 12 h 392"/>
                <a:gd name="T2" fmla="*/ 655 w 2321"/>
                <a:gd name="T3" fmla="*/ 20 h 392"/>
                <a:gd name="T4" fmla="*/ 1362 w 2321"/>
                <a:gd name="T5" fmla="*/ 12 h 392"/>
                <a:gd name="T6" fmla="*/ 1724 w 2321"/>
                <a:gd name="T7" fmla="*/ 94 h 392"/>
                <a:gd name="T8" fmla="*/ 1938 w 2321"/>
                <a:gd name="T9" fmla="*/ 234 h 392"/>
                <a:gd name="T10" fmla="*/ 2276 w 2321"/>
                <a:gd name="T11" fmla="*/ 308 h 392"/>
                <a:gd name="T12" fmla="*/ 2210 w 2321"/>
                <a:gd name="T13" fmla="*/ 382 h 392"/>
                <a:gd name="T14" fmla="*/ 1765 w 2321"/>
                <a:gd name="T15" fmla="*/ 366 h 392"/>
                <a:gd name="T16" fmla="*/ 1033 w 2321"/>
                <a:gd name="T17" fmla="*/ 357 h 392"/>
                <a:gd name="T18" fmla="*/ 284 w 2321"/>
                <a:gd name="T19" fmla="*/ 341 h 392"/>
                <a:gd name="T20" fmla="*/ 70 w 2321"/>
                <a:gd name="T21" fmla="*/ 349 h 392"/>
                <a:gd name="T22" fmla="*/ 5 w 2321"/>
                <a:gd name="T23" fmla="*/ 292 h 392"/>
                <a:gd name="T24" fmla="*/ 37 w 2321"/>
                <a:gd name="T25" fmla="*/ 78 h 392"/>
                <a:gd name="T26" fmla="*/ 194 w 2321"/>
                <a:gd name="T27" fmla="*/ 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1" h="392">
                  <a:moveTo>
                    <a:pt x="79" y="12"/>
                  </a:moveTo>
                  <a:cubicBezTo>
                    <a:pt x="260" y="16"/>
                    <a:pt x="441" y="20"/>
                    <a:pt x="655" y="20"/>
                  </a:cubicBezTo>
                  <a:cubicBezTo>
                    <a:pt x="869" y="20"/>
                    <a:pt x="1184" y="0"/>
                    <a:pt x="1362" y="12"/>
                  </a:cubicBezTo>
                  <a:cubicBezTo>
                    <a:pt x="1540" y="24"/>
                    <a:pt x="1628" y="57"/>
                    <a:pt x="1724" y="94"/>
                  </a:cubicBezTo>
                  <a:cubicBezTo>
                    <a:pt x="1820" y="131"/>
                    <a:pt x="1846" y="198"/>
                    <a:pt x="1938" y="234"/>
                  </a:cubicBezTo>
                  <a:cubicBezTo>
                    <a:pt x="2030" y="270"/>
                    <a:pt x="2231" y="283"/>
                    <a:pt x="2276" y="308"/>
                  </a:cubicBezTo>
                  <a:cubicBezTo>
                    <a:pt x="2321" y="333"/>
                    <a:pt x="2295" y="372"/>
                    <a:pt x="2210" y="382"/>
                  </a:cubicBezTo>
                  <a:cubicBezTo>
                    <a:pt x="2125" y="392"/>
                    <a:pt x="1961" y="370"/>
                    <a:pt x="1765" y="366"/>
                  </a:cubicBezTo>
                  <a:cubicBezTo>
                    <a:pt x="1569" y="362"/>
                    <a:pt x="1280" y="361"/>
                    <a:pt x="1033" y="357"/>
                  </a:cubicBezTo>
                  <a:cubicBezTo>
                    <a:pt x="786" y="353"/>
                    <a:pt x="444" y="342"/>
                    <a:pt x="284" y="341"/>
                  </a:cubicBezTo>
                  <a:cubicBezTo>
                    <a:pt x="124" y="340"/>
                    <a:pt x="116" y="357"/>
                    <a:pt x="70" y="349"/>
                  </a:cubicBezTo>
                  <a:cubicBezTo>
                    <a:pt x="24" y="341"/>
                    <a:pt x="10" y="337"/>
                    <a:pt x="5" y="292"/>
                  </a:cubicBezTo>
                  <a:cubicBezTo>
                    <a:pt x="0" y="247"/>
                    <a:pt x="5" y="125"/>
                    <a:pt x="37" y="78"/>
                  </a:cubicBezTo>
                  <a:cubicBezTo>
                    <a:pt x="69" y="31"/>
                    <a:pt x="131" y="21"/>
                    <a:pt x="194" y="12"/>
                  </a:cubicBezTo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333399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 flipH="1">
              <a:off x="3802064" y="5962650"/>
              <a:ext cx="15875" cy="47625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 flipH="1">
              <a:off x="3941764" y="5969000"/>
              <a:ext cx="31750" cy="57150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 flipH="1">
              <a:off x="3629026" y="5949950"/>
              <a:ext cx="17463" cy="46038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3379789" y="5881688"/>
              <a:ext cx="3311525" cy="166687"/>
            </a:xfrm>
            <a:custGeom>
              <a:avLst/>
              <a:gdLst>
                <a:gd name="T0" fmla="*/ 448 w 2466"/>
                <a:gd name="T1" fmla="*/ 13 h 379"/>
                <a:gd name="T2" fmla="*/ 44 w 2466"/>
                <a:gd name="T3" fmla="*/ 21 h 379"/>
                <a:gd name="T4" fmla="*/ 184 w 2466"/>
                <a:gd name="T5" fmla="*/ 137 h 379"/>
                <a:gd name="T6" fmla="*/ 472 w 2466"/>
                <a:gd name="T7" fmla="*/ 186 h 379"/>
                <a:gd name="T8" fmla="*/ 686 w 2466"/>
                <a:gd name="T9" fmla="*/ 309 h 379"/>
                <a:gd name="T10" fmla="*/ 875 w 2466"/>
                <a:gd name="T11" fmla="*/ 367 h 379"/>
                <a:gd name="T12" fmla="*/ 1493 w 2466"/>
                <a:gd name="T13" fmla="*/ 375 h 379"/>
                <a:gd name="T14" fmla="*/ 2230 w 2466"/>
                <a:gd name="T15" fmla="*/ 372 h 379"/>
                <a:gd name="T16" fmla="*/ 2450 w 2466"/>
                <a:gd name="T17" fmla="*/ 332 h 379"/>
                <a:gd name="T18" fmla="*/ 2326 w 2466"/>
                <a:gd name="T19" fmla="*/ 248 h 379"/>
                <a:gd name="T20" fmla="*/ 2085 w 2466"/>
                <a:gd name="T21" fmla="*/ 178 h 379"/>
                <a:gd name="T22" fmla="*/ 2003 w 2466"/>
                <a:gd name="T23" fmla="*/ 95 h 379"/>
                <a:gd name="T24" fmla="*/ 1846 w 2466"/>
                <a:gd name="T25" fmla="*/ 63 h 379"/>
                <a:gd name="T26" fmla="*/ 1353 w 2466"/>
                <a:gd name="T27" fmla="*/ 21 h 379"/>
                <a:gd name="T28" fmla="*/ 448 w 2466"/>
                <a:gd name="T29" fmla="*/ 1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6" h="379">
                  <a:moveTo>
                    <a:pt x="448" y="13"/>
                  </a:moveTo>
                  <a:cubicBezTo>
                    <a:pt x="230" y="13"/>
                    <a:pt x="88" y="0"/>
                    <a:pt x="44" y="21"/>
                  </a:cubicBezTo>
                  <a:cubicBezTo>
                    <a:pt x="0" y="42"/>
                    <a:pt x="113" y="110"/>
                    <a:pt x="184" y="137"/>
                  </a:cubicBezTo>
                  <a:cubicBezTo>
                    <a:pt x="255" y="164"/>
                    <a:pt x="388" y="157"/>
                    <a:pt x="472" y="186"/>
                  </a:cubicBezTo>
                  <a:cubicBezTo>
                    <a:pt x="556" y="215"/>
                    <a:pt x="619" y="279"/>
                    <a:pt x="686" y="309"/>
                  </a:cubicBezTo>
                  <a:cubicBezTo>
                    <a:pt x="753" y="339"/>
                    <a:pt x="741" y="356"/>
                    <a:pt x="875" y="367"/>
                  </a:cubicBezTo>
                  <a:cubicBezTo>
                    <a:pt x="1009" y="378"/>
                    <a:pt x="1267" y="374"/>
                    <a:pt x="1493" y="375"/>
                  </a:cubicBezTo>
                  <a:cubicBezTo>
                    <a:pt x="1719" y="376"/>
                    <a:pt x="2071" y="379"/>
                    <a:pt x="2230" y="372"/>
                  </a:cubicBezTo>
                  <a:cubicBezTo>
                    <a:pt x="2389" y="365"/>
                    <a:pt x="2434" y="353"/>
                    <a:pt x="2450" y="332"/>
                  </a:cubicBezTo>
                  <a:cubicBezTo>
                    <a:pt x="2466" y="311"/>
                    <a:pt x="2387" y="274"/>
                    <a:pt x="2326" y="248"/>
                  </a:cubicBezTo>
                  <a:cubicBezTo>
                    <a:pt x="2265" y="222"/>
                    <a:pt x="2139" y="203"/>
                    <a:pt x="2085" y="178"/>
                  </a:cubicBezTo>
                  <a:cubicBezTo>
                    <a:pt x="2031" y="153"/>
                    <a:pt x="2043" y="114"/>
                    <a:pt x="2003" y="95"/>
                  </a:cubicBezTo>
                  <a:cubicBezTo>
                    <a:pt x="1963" y="76"/>
                    <a:pt x="1954" y="75"/>
                    <a:pt x="1846" y="63"/>
                  </a:cubicBezTo>
                  <a:cubicBezTo>
                    <a:pt x="1738" y="51"/>
                    <a:pt x="1582" y="28"/>
                    <a:pt x="1353" y="21"/>
                  </a:cubicBezTo>
                  <a:cubicBezTo>
                    <a:pt x="1124" y="14"/>
                    <a:pt x="666" y="13"/>
                    <a:pt x="448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333399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6251576" y="5878513"/>
              <a:ext cx="1866900" cy="165100"/>
            </a:xfrm>
            <a:custGeom>
              <a:avLst/>
              <a:gdLst>
                <a:gd name="T0" fmla="*/ 394 w 1391"/>
                <a:gd name="T1" fmla="*/ 5 h 372"/>
                <a:gd name="T2" fmla="*/ 24 w 1391"/>
                <a:gd name="T3" fmla="*/ 21 h 372"/>
                <a:gd name="T4" fmla="*/ 251 w 1391"/>
                <a:gd name="T5" fmla="*/ 124 h 372"/>
                <a:gd name="T6" fmla="*/ 394 w 1391"/>
                <a:gd name="T7" fmla="*/ 194 h 372"/>
                <a:gd name="T8" fmla="*/ 476 w 1391"/>
                <a:gd name="T9" fmla="*/ 285 h 372"/>
                <a:gd name="T10" fmla="*/ 682 w 1391"/>
                <a:gd name="T11" fmla="*/ 334 h 372"/>
                <a:gd name="T12" fmla="*/ 1176 w 1391"/>
                <a:gd name="T13" fmla="*/ 351 h 372"/>
                <a:gd name="T14" fmla="*/ 1357 w 1391"/>
                <a:gd name="T15" fmla="*/ 359 h 372"/>
                <a:gd name="T16" fmla="*/ 1381 w 1391"/>
                <a:gd name="T17" fmla="*/ 276 h 372"/>
                <a:gd name="T18" fmla="*/ 1373 w 1391"/>
                <a:gd name="T19" fmla="*/ 137 h 372"/>
                <a:gd name="T20" fmla="*/ 1316 w 1391"/>
                <a:gd name="T21" fmla="*/ 21 h 372"/>
                <a:gd name="T22" fmla="*/ 1019 w 1391"/>
                <a:gd name="T23" fmla="*/ 13 h 372"/>
                <a:gd name="T24" fmla="*/ 394 w 1391"/>
                <a:gd name="T25" fmla="*/ 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1" h="372">
                  <a:moveTo>
                    <a:pt x="394" y="5"/>
                  </a:moveTo>
                  <a:cubicBezTo>
                    <a:pt x="228" y="6"/>
                    <a:pt x="48" y="1"/>
                    <a:pt x="24" y="21"/>
                  </a:cubicBezTo>
                  <a:cubicBezTo>
                    <a:pt x="0" y="41"/>
                    <a:pt x="189" y="95"/>
                    <a:pt x="251" y="124"/>
                  </a:cubicBezTo>
                  <a:cubicBezTo>
                    <a:pt x="313" y="153"/>
                    <a:pt x="357" y="167"/>
                    <a:pt x="394" y="194"/>
                  </a:cubicBezTo>
                  <a:cubicBezTo>
                    <a:pt x="431" y="221"/>
                    <a:pt x="428" y="262"/>
                    <a:pt x="476" y="285"/>
                  </a:cubicBezTo>
                  <a:cubicBezTo>
                    <a:pt x="524" y="308"/>
                    <a:pt x="565" y="323"/>
                    <a:pt x="682" y="334"/>
                  </a:cubicBezTo>
                  <a:cubicBezTo>
                    <a:pt x="799" y="345"/>
                    <a:pt x="1064" y="347"/>
                    <a:pt x="1176" y="351"/>
                  </a:cubicBezTo>
                  <a:cubicBezTo>
                    <a:pt x="1288" y="355"/>
                    <a:pt x="1323" y="372"/>
                    <a:pt x="1357" y="359"/>
                  </a:cubicBezTo>
                  <a:cubicBezTo>
                    <a:pt x="1391" y="346"/>
                    <a:pt x="1378" y="313"/>
                    <a:pt x="1381" y="276"/>
                  </a:cubicBezTo>
                  <a:cubicBezTo>
                    <a:pt x="1384" y="239"/>
                    <a:pt x="1384" y="179"/>
                    <a:pt x="1373" y="137"/>
                  </a:cubicBezTo>
                  <a:cubicBezTo>
                    <a:pt x="1362" y="95"/>
                    <a:pt x="1375" y="42"/>
                    <a:pt x="1316" y="21"/>
                  </a:cubicBezTo>
                  <a:cubicBezTo>
                    <a:pt x="1257" y="0"/>
                    <a:pt x="1168" y="16"/>
                    <a:pt x="1019" y="13"/>
                  </a:cubicBezTo>
                  <a:cubicBezTo>
                    <a:pt x="870" y="10"/>
                    <a:pt x="560" y="4"/>
                    <a:pt x="394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333399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Line 67"/>
            <p:cNvSpPr>
              <a:spLocks noChangeShapeType="1"/>
            </p:cNvSpPr>
            <p:nvPr/>
          </p:nvSpPr>
          <p:spPr bwMode="auto">
            <a:xfrm flipH="1">
              <a:off x="6353176" y="5916613"/>
              <a:ext cx="42863" cy="60325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68"/>
            <p:cNvSpPr>
              <a:spLocks/>
            </p:cNvSpPr>
            <p:nvPr/>
          </p:nvSpPr>
          <p:spPr bwMode="auto">
            <a:xfrm flipH="1">
              <a:off x="5002214" y="5511800"/>
              <a:ext cx="3116262" cy="173038"/>
            </a:xfrm>
            <a:custGeom>
              <a:avLst/>
              <a:gdLst>
                <a:gd name="T0" fmla="*/ 79 w 2321"/>
                <a:gd name="T1" fmla="*/ 12 h 392"/>
                <a:gd name="T2" fmla="*/ 655 w 2321"/>
                <a:gd name="T3" fmla="*/ 20 h 392"/>
                <a:gd name="T4" fmla="*/ 1362 w 2321"/>
                <a:gd name="T5" fmla="*/ 12 h 392"/>
                <a:gd name="T6" fmla="*/ 1724 w 2321"/>
                <a:gd name="T7" fmla="*/ 94 h 392"/>
                <a:gd name="T8" fmla="*/ 1938 w 2321"/>
                <a:gd name="T9" fmla="*/ 234 h 392"/>
                <a:gd name="T10" fmla="*/ 2276 w 2321"/>
                <a:gd name="T11" fmla="*/ 308 h 392"/>
                <a:gd name="T12" fmla="*/ 2210 w 2321"/>
                <a:gd name="T13" fmla="*/ 382 h 392"/>
                <a:gd name="T14" fmla="*/ 1765 w 2321"/>
                <a:gd name="T15" fmla="*/ 366 h 392"/>
                <a:gd name="T16" fmla="*/ 1033 w 2321"/>
                <a:gd name="T17" fmla="*/ 357 h 392"/>
                <a:gd name="T18" fmla="*/ 284 w 2321"/>
                <a:gd name="T19" fmla="*/ 341 h 392"/>
                <a:gd name="T20" fmla="*/ 70 w 2321"/>
                <a:gd name="T21" fmla="*/ 349 h 392"/>
                <a:gd name="T22" fmla="*/ 5 w 2321"/>
                <a:gd name="T23" fmla="*/ 292 h 392"/>
                <a:gd name="T24" fmla="*/ 37 w 2321"/>
                <a:gd name="T25" fmla="*/ 78 h 392"/>
                <a:gd name="T26" fmla="*/ 194 w 2321"/>
                <a:gd name="T27" fmla="*/ 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1" h="392">
                  <a:moveTo>
                    <a:pt x="79" y="12"/>
                  </a:moveTo>
                  <a:cubicBezTo>
                    <a:pt x="260" y="16"/>
                    <a:pt x="441" y="20"/>
                    <a:pt x="655" y="20"/>
                  </a:cubicBezTo>
                  <a:cubicBezTo>
                    <a:pt x="869" y="20"/>
                    <a:pt x="1184" y="0"/>
                    <a:pt x="1362" y="12"/>
                  </a:cubicBezTo>
                  <a:cubicBezTo>
                    <a:pt x="1540" y="24"/>
                    <a:pt x="1628" y="57"/>
                    <a:pt x="1724" y="94"/>
                  </a:cubicBezTo>
                  <a:cubicBezTo>
                    <a:pt x="1820" y="131"/>
                    <a:pt x="1846" y="198"/>
                    <a:pt x="1938" y="234"/>
                  </a:cubicBezTo>
                  <a:cubicBezTo>
                    <a:pt x="2030" y="270"/>
                    <a:pt x="2231" y="283"/>
                    <a:pt x="2276" y="308"/>
                  </a:cubicBezTo>
                  <a:cubicBezTo>
                    <a:pt x="2321" y="333"/>
                    <a:pt x="2295" y="372"/>
                    <a:pt x="2210" y="382"/>
                  </a:cubicBezTo>
                  <a:cubicBezTo>
                    <a:pt x="2125" y="392"/>
                    <a:pt x="1961" y="370"/>
                    <a:pt x="1765" y="366"/>
                  </a:cubicBezTo>
                  <a:cubicBezTo>
                    <a:pt x="1569" y="362"/>
                    <a:pt x="1280" y="361"/>
                    <a:pt x="1033" y="357"/>
                  </a:cubicBezTo>
                  <a:cubicBezTo>
                    <a:pt x="786" y="353"/>
                    <a:pt x="444" y="342"/>
                    <a:pt x="284" y="341"/>
                  </a:cubicBezTo>
                  <a:cubicBezTo>
                    <a:pt x="124" y="340"/>
                    <a:pt x="116" y="357"/>
                    <a:pt x="70" y="349"/>
                  </a:cubicBezTo>
                  <a:cubicBezTo>
                    <a:pt x="24" y="341"/>
                    <a:pt x="10" y="337"/>
                    <a:pt x="5" y="292"/>
                  </a:cubicBezTo>
                  <a:cubicBezTo>
                    <a:pt x="0" y="247"/>
                    <a:pt x="5" y="125"/>
                    <a:pt x="37" y="78"/>
                  </a:cubicBezTo>
                  <a:cubicBezTo>
                    <a:pt x="69" y="31"/>
                    <a:pt x="131" y="21"/>
                    <a:pt x="194" y="12"/>
                  </a:cubicBezTo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333399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 flipH="1">
              <a:off x="2397126" y="5499100"/>
              <a:ext cx="3311525" cy="166688"/>
            </a:xfrm>
            <a:custGeom>
              <a:avLst/>
              <a:gdLst>
                <a:gd name="T0" fmla="*/ 448 w 2466"/>
                <a:gd name="T1" fmla="*/ 13 h 379"/>
                <a:gd name="T2" fmla="*/ 44 w 2466"/>
                <a:gd name="T3" fmla="*/ 21 h 379"/>
                <a:gd name="T4" fmla="*/ 184 w 2466"/>
                <a:gd name="T5" fmla="*/ 137 h 379"/>
                <a:gd name="T6" fmla="*/ 472 w 2466"/>
                <a:gd name="T7" fmla="*/ 186 h 379"/>
                <a:gd name="T8" fmla="*/ 686 w 2466"/>
                <a:gd name="T9" fmla="*/ 309 h 379"/>
                <a:gd name="T10" fmla="*/ 875 w 2466"/>
                <a:gd name="T11" fmla="*/ 367 h 379"/>
                <a:gd name="T12" fmla="*/ 1493 w 2466"/>
                <a:gd name="T13" fmla="*/ 375 h 379"/>
                <a:gd name="T14" fmla="*/ 2230 w 2466"/>
                <a:gd name="T15" fmla="*/ 372 h 379"/>
                <a:gd name="T16" fmla="*/ 2450 w 2466"/>
                <a:gd name="T17" fmla="*/ 332 h 379"/>
                <a:gd name="T18" fmla="*/ 2326 w 2466"/>
                <a:gd name="T19" fmla="*/ 248 h 379"/>
                <a:gd name="T20" fmla="*/ 2085 w 2466"/>
                <a:gd name="T21" fmla="*/ 178 h 379"/>
                <a:gd name="T22" fmla="*/ 2003 w 2466"/>
                <a:gd name="T23" fmla="*/ 95 h 379"/>
                <a:gd name="T24" fmla="*/ 1846 w 2466"/>
                <a:gd name="T25" fmla="*/ 63 h 379"/>
                <a:gd name="T26" fmla="*/ 1353 w 2466"/>
                <a:gd name="T27" fmla="*/ 21 h 379"/>
                <a:gd name="T28" fmla="*/ 448 w 2466"/>
                <a:gd name="T29" fmla="*/ 1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6" h="379">
                  <a:moveTo>
                    <a:pt x="448" y="13"/>
                  </a:moveTo>
                  <a:cubicBezTo>
                    <a:pt x="230" y="13"/>
                    <a:pt x="88" y="0"/>
                    <a:pt x="44" y="21"/>
                  </a:cubicBezTo>
                  <a:cubicBezTo>
                    <a:pt x="0" y="42"/>
                    <a:pt x="113" y="110"/>
                    <a:pt x="184" y="137"/>
                  </a:cubicBezTo>
                  <a:cubicBezTo>
                    <a:pt x="255" y="164"/>
                    <a:pt x="388" y="157"/>
                    <a:pt x="472" y="186"/>
                  </a:cubicBezTo>
                  <a:cubicBezTo>
                    <a:pt x="556" y="215"/>
                    <a:pt x="619" y="279"/>
                    <a:pt x="686" y="309"/>
                  </a:cubicBezTo>
                  <a:cubicBezTo>
                    <a:pt x="753" y="339"/>
                    <a:pt x="741" y="356"/>
                    <a:pt x="875" y="367"/>
                  </a:cubicBezTo>
                  <a:cubicBezTo>
                    <a:pt x="1009" y="378"/>
                    <a:pt x="1267" y="374"/>
                    <a:pt x="1493" y="375"/>
                  </a:cubicBezTo>
                  <a:cubicBezTo>
                    <a:pt x="1719" y="376"/>
                    <a:pt x="2071" y="379"/>
                    <a:pt x="2230" y="372"/>
                  </a:cubicBezTo>
                  <a:cubicBezTo>
                    <a:pt x="2389" y="365"/>
                    <a:pt x="2434" y="353"/>
                    <a:pt x="2450" y="332"/>
                  </a:cubicBezTo>
                  <a:cubicBezTo>
                    <a:pt x="2466" y="311"/>
                    <a:pt x="2387" y="274"/>
                    <a:pt x="2326" y="248"/>
                  </a:cubicBezTo>
                  <a:cubicBezTo>
                    <a:pt x="2265" y="222"/>
                    <a:pt x="2139" y="203"/>
                    <a:pt x="2085" y="178"/>
                  </a:cubicBezTo>
                  <a:cubicBezTo>
                    <a:pt x="2031" y="153"/>
                    <a:pt x="2043" y="114"/>
                    <a:pt x="2003" y="95"/>
                  </a:cubicBezTo>
                  <a:cubicBezTo>
                    <a:pt x="1963" y="76"/>
                    <a:pt x="1954" y="75"/>
                    <a:pt x="1846" y="63"/>
                  </a:cubicBezTo>
                  <a:cubicBezTo>
                    <a:pt x="1738" y="51"/>
                    <a:pt x="1582" y="28"/>
                    <a:pt x="1353" y="21"/>
                  </a:cubicBezTo>
                  <a:cubicBezTo>
                    <a:pt x="1124" y="14"/>
                    <a:pt x="666" y="13"/>
                    <a:pt x="448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333399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 flipH="1">
              <a:off x="1162051" y="5500688"/>
              <a:ext cx="1706563" cy="163512"/>
            </a:xfrm>
            <a:custGeom>
              <a:avLst/>
              <a:gdLst>
                <a:gd name="T0" fmla="*/ 394 w 1391"/>
                <a:gd name="T1" fmla="*/ 5 h 372"/>
                <a:gd name="T2" fmla="*/ 24 w 1391"/>
                <a:gd name="T3" fmla="*/ 21 h 372"/>
                <a:gd name="T4" fmla="*/ 251 w 1391"/>
                <a:gd name="T5" fmla="*/ 124 h 372"/>
                <a:gd name="T6" fmla="*/ 394 w 1391"/>
                <a:gd name="T7" fmla="*/ 194 h 372"/>
                <a:gd name="T8" fmla="*/ 476 w 1391"/>
                <a:gd name="T9" fmla="*/ 285 h 372"/>
                <a:gd name="T10" fmla="*/ 682 w 1391"/>
                <a:gd name="T11" fmla="*/ 334 h 372"/>
                <a:gd name="T12" fmla="*/ 1176 w 1391"/>
                <a:gd name="T13" fmla="*/ 351 h 372"/>
                <a:gd name="T14" fmla="*/ 1357 w 1391"/>
                <a:gd name="T15" fmla="*/ 359 h 372"/>
                <a:gd name="T16" fmla="*/ 1381 w 1391"/>
                <a:gd name="T17" fmla="*/ 276 h 372"/>
                <a:gd name="T18" fmla="*/ 1373 w 1391"/>
                <a:gd name="T19" fmla="*/ 137 h 372"/>
                <a:gd name="T20" fmla="*/ 1316 w 1391"/>
                <a:gd name="T21" fmla="*/ 21 h 372"/>
                <a:gd name="T22" fmla="*/ 1019 w 1391"/>
                <a:gd name="T23" fmla="*/ 13 h 372"/>
                <a:gd name="T24" fmla="*/ 394 w 1391"/>
                <a:gd name="T25" fmla="*/ 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1" h="372">
                  <a:moveTo>
                    <a:pt x="394" y="5"/>
                  </a:moveTo>
                  <a:cubicBezTo>
                    <a:pt x="228" y="6"/>
                    <a:pt x="48" y="1"/>
                    <a:pt x="24" y="21"/>
                  </a:cubicBezTo>
                  <a:cubicBezTo>
                    <a:pt x="0" y="41"/>
                    <a:pt x="189" y="95"/>
                    <a:pt x="251" y="124"/>
                  </a:cubicBezTo>
                  <a:cubicBezTo>
                    <a:pt x="313" y="153"/>
                    <a:pt x="357" y="167"/>
                    <a:pt x="394" y="194"/>
                  </a:cubicBezTo>
                  <a:cubicBezTo>
                    <a:pt x="431" y="221"/>
                    <a:pt x="428" y="262"/>
                    <a:pt x="476" y="285"/>
                  </a:cubicBezTo>
                  <a:cubicBezTo>
                    <a:pt x="524" y="308"/>
                    <a:pt x="565" y="323"/>
                    <a:pt x="682" y="334"/>
                  </a:cubicBezTo>
                  <a:cubicBezTo>
                    <a:pt x="799" y="345"/>
                    <a:pt x="1064" y="347"/>
                    <a:pt x="1176" y="351"/>
                  </a:cubicBezTo>
                  <a:cubicBezTo>
                    <a:pt x="1288" y="355"/>
                    <a:pt x="1323" y="372"/>
                    <a:pt x="1357" y="359"/>
                  </a:cubicBezTo>
                  <a:cubicBezTo>
                    <a:pt x="1391" y="346"/>
                    <a:pt x="1378" y="313"/>
                    <a:pt x="1381" y="276"/>
                  </a:cubicBezTo>
                  <a:cubicBezTo>
                    <a:pt x="1384" y="239"/>
                    <a:pt x="1384" y="179"/>
                    <a:pt x="1373" y="137"/>
                  </a:cubicBezTo>
                  <a:cubicBezTo>
                    <a:pt x="1362" y="95"/>
                    <a:pt x="1375" y="42"/>
                    <a:pt x="1316" y="21"/>
                  </a:cubicBezTo>
                  <a:cubicBezTo>
                    <a:pt x="1257" y="0"/>
                    <a:pt x="1168" y="16"/>
                    <a:pt x="1019" y="13"/>
                  </a:cubicBezTo>
                  <a:cubicBezTo>
                    <a:pt x="870" y="10"/>
                    <a:pt x="560" y="4"/>
                    <a:pt x="394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333399"/>
                </a:gs>
              </a:gsLst>
              <a:lin ang="5400000" scaled="1"/>
            </a:gradFill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Line 71"/>
            <p:cNvSpPr>
              <a:spLocks noChangeShapeType="1"/>
            </p:cNvSpPr>
            <p:nvPr/>
          </p:nvSpPr>
          <p:spPr bwMode="auto">
            <a:xfrm>
              <a:off x="2668589" y="5543550"/>
              <a:ext cx="47625" cy="47625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Line 72"/>
            <p:cNvSpPr>
              <a:spLocks noChangeShapeType="1"/>
            </p:cNvSpPr>
            <p:nvPr/>
          </p:nvSpPr>
          <p:spPr bwMode="auto">
            <a:xfrm>
              <a:off x="2544764" y="5557838"/>
              <a:ext cx="47625" cy="46037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Line 73"/>
            <p:cNvSpPr>
              <a:spLocks noChangeShapeType="1"/>
            </p:cNvSpPr>
            <p:nvPr/>
          </p:nvSpPr>
          <p:spPr bwMode="auto">
            <a:xfrm>
              <a:off x="2405064" y="5581650"/>
              <a:ext cx="47625" cy="46038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Line 74"/>
            <p:cNvSpPr>
              <a:spLocks noChangeShapeType="1"/>
            </p:cNvSpPr>
            <p:nvPr/>
          </p:nvSpPr>
          <p:spPr bwMode="auto">
            <a:xfrm flipH="1">
              <a:off x="6470651" y="5932488"/>
              <a:ext cx="42863" cy="60325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Line 75"/>
            <p:cNvSpPr>
              <a:spLocks noChangeShapeType="1"/>
            </p:cNvSpPr>
            <p:nvPr/>
          </p:nvSpPr>
          <p:spPr bwMode="auto">
            <a:xfrm flipH="1">
              <a:off x="6600826" y="5949950"/>
              <a:ext cx="42863" cy="60325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Line 76"/>
            <p:cNvSpPr>
              <a:spLocks noChangeShapeType="1"/>
            </p:cNvSpPr>
            <p:nvPr/>
          </p:nvSpPr>
          <p:spPr bwMode="auto">
            <a:xfrm>
              <a:off x="5553076" y="5548313"/>
              <a:ext cx="47625" cy="46037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Line 77"/>
            <p:cNvSpPr>
              <a:spLocks noChangeShapeType="1"/>
            </p:cNvSpPr>
            <p:nvPr/>
          </p:nvSpPr>
          <p:spPr bwMode="auto">
            <a:xfrm>
              <a:off x="5386389" y="5570538"/>
              <a:ext cx="15875" cy="47625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Line 78"/>
            <p:cNvSpPr>
              <a:spLocks noChangeShapeType="1"/>
            </p:cNvSpPr>
            <p:nvPr/>
          </p:nvSpPr>
          <p:spPr bwMode="auto">
            <a:xfrm>
              <a:off x="5149851" y="5578475"/>
              <a:ext cx="15875" cy="52388"/>
            </a:xfrm>
            <a:prstGeom prst="line">
              <a:avLst/>
            </a:prstGeom>
            <a:noFill/>
            <a:ln w="76200" cmpd="tri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7835901" y="5507038"/>
              <a:ext cx="407988" cy="536575"/>
            </a:xfrm>
            <a:prstGeom prst="ellipse">
              <a:avLst/>
            </a:prstGeom>
            <a:noFill/>
            <a:ln w="38100" algn="ctr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131889" y="5507038"/>
              <a:ext cx="407987" cy="536575"/>
            </a:xfrm>
            <a:prstGeom prst="ellipse">
              <a:avLst/>
            </a:prstGeom>
            <a:noFill/>
            <a:ln w="38100" algn="ctr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auto">
            <a:xfrm>
              <a:off x="7964489" y="5654675"/>
              <a:ext cx="171450" cy="241300"/>
            </a:xfrm>
            <a:prstGeom prst="ellipse">
              <a:avLst/>
            </a:prstGeom>
            <a:noFill/>
            <a:ln w="38100" algn="ctr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Oval 83"/>
            <p:cNvSpPr>
              <a:spLocks noChangeArrowheads="1"/>
            </p:cNvSpPr>
            <p:nvPr/>
          </p:nvSpPr>
          <p:spPr bwMode="auto">
            <a:xfrm>
              <a:off x="1249364" y="5667375"/>
              <a:ext cx="173037" cy="241300"/>
            </a:xfrm>
            <a:prstGeom prst="ellipse">
              <a:avLst/>
            </a:prstGeom>
            <a:noFill/>
            <a:ln w="38100" algn="ctr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 Box 84"/>
            <p:cNvSpPr txBox="1">
              <a:spLocks noChangeArrowheads="1"/>
            </p:cNvSpPr>
            <p:nvPr/>
          </p:nvSpPr>
          <p:spPr bwMode="auto">
            <a:xfrm>
              <a:off x="4056064" y="5595938"/>
              <a:ext cx="11207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cmpd="dbl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</a:rPr>
                <a:t>capillary</a:t>
              </a:r>
            </a:p>
          </p:txBody>
        </p:sp>
        <p:sp>
          <p:nvSpPr>
            <p:cNvPr id="117" name="Rectangle 200"/>
            <p:cNvSpPr>
              <a:spLocks noChangeArrowheads="1"/>
            </p:cNvSpPr>
            <p:nvPr/>
          </p:nvSpPr>
          <p:spPr bwMode="auto">
            <a:xfrm>
              <a:off x="2452689" y="6022975"/>
              <a:ext cx="150812" cy="60325"/>
            </a:xfrm>
            <a:prstGeom prst="rect">
              <a:avLst/>
            </a:prstGeom>
            <a:solidFill>
              <a:srgbClr val="FFCC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latin typeface="Arial" charset="0"/>
              </a:rPr>
              <a:t>The intestinal epithelium is simple columnar, with both absorptive and secretory cells</a:t>
            </a:r>
            <a:r>
              <a:rPr lang="en-GB" sz="3200" smtClean="0">
                <a:latin typeface="Arial" charset="0"/>
              </a:rPr>
              <a:t> </a:t>
            </a:r>
          </a:p>
        </p:txBody>
      </p:sp>
      <p:pic>
        <p:nvPicPr>
          <p:cNvPr id="26627" name="Picture 3" descr="intestvi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1200"/>
            <a:ext cx="3692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3657600" y="2514600"/>
            <a:ext cx="15240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0" y="2514600"/>
            <a:ext cx="441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The darker cells are the enterocytes (absorptive) and the cells with pale apical cytoplasm are Goblet cells (secrete mucus)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0" y="2133600"/>
            <a:ext cx="300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Villus epithelium</a:t>
            </a:r>
            <a:endParaRPr lang="en-GB" sz="2000" b="1"/>
          </a:p>
        </p:txBody>
      </p:sp>
      <p:pic>
        <p:nvPicPr>
          <p:cNvPr id="26631" name="Picture 7" descr="vill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32004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772400" y="4708525"/>
            <a:ext cx="1311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/>
              <a:t>SEM of intestinal villi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1752600"/>
          </a:xfrm>
        </p:spPr>
        <p:txBody>
          <a:bodyPr/>
          <a:lstStyle/>
          <a:p>
            <a:pPr algn="l"/>
            <a:r>
              <a:rPr lang="en-GB" sz="3200" smtClean="0">
                <a:latin typeface="Arial" charset="0"/>
              </a:rPr>
              <a:t>Absorptive epithelium:</a:t>
            </a:r>
            <a:r>
              <a:rPr lang="en-GB" sz="3600" smtClean="0">
                <a:latin typeface="Arial" charset="0"/>
              </a:rPr>
              <a:t> </a:t>
            </a:r>
            <a:r>
              <a:rPr lang="en-GB" sz="2400" smtClean="0">
                <a:solidFill>
                  <a:schemeClr val="tx1"/>
                </a:solidFill>
                <a:latin typeface="Arial" charset="0"/>
              </a:rPr>
              <a:t>carriers transporting nutrients etc. are found on the brush-border membranes, e.g. absorptive intestinal cells (enterocytes); kidney proximal tubule cells.</a:t>
            </a:r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651" name="Picture 4" descr="em enter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817688"/>
            <a:ext cx="78359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2800" b="1" smtClean="0">
                <a:latin typeface="Arial" charset="0"/>
              </a:rPr>
              <a:t>Cell division, for the renewal of the surface epithelial cells, is by stem cells in the intestinal crypts</a:t>
            </a:r>
            <a:endParaRPr lang="en-GB" sz="3600" b="1" smtClean="0">
              <a:latin typeface="Arial" charset="0"/>
            </a:endParaRPr>
          </a:p>
        </p:txBody>
      </p:sp>
      <p:pic>
        <p:nvPicPr>
          <p:cNvPr id="28675" name="Picture 3" descr="cryptm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2940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3733800" y="2057400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3276600" y="3962400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622925" y="1792288"/>
            <a:ext cx="214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Base of villus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5318125" y="3697288"/>
            <a:ext cx="3368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Crypt with mitotic cell, “M”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Secretory Tissues: the pancreas</a:t>
            </a:r>
          </a:p>
        </p:txBody>
      </p:sp>
      <p:pic>
        <p:nvPicPr>
          <p:cNvPr id="29699" name="Picture 3" descr="pa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pancre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2005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ancrea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8006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94325" y="4330700"/>
            <a:ext cx="3597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>
                <a:solidFill>
                  <a:schemeClr val="tx2"/>
                </a:solidFill>
              </a:rPr>
              <a:t>The pancreas has both </a:t>
            </a:r>
            <a:r>
              <a:rPr lang="en-GB" sz="2400" u="sng">
                <a:solidFill>
                  <a:schemeClr val="tx2"/>
                </a:solidFill>
              </a:rPr>
              <a:t>exocrine</a:t>
            </a:r>
            <a:r>
              <a:rPr lang="en-GB" sz="2400">
                <a:solidFill>
                  <a:schemeClr val="tx2"/>
                </a:solidFill>
              </a:rPr>
              <a:t> (into a duct or lumen) and </a:t>
            </a:r>
            <a:r>
              <a:rPr lang="en-GB" sz="2400" u="sng">
                <a:solidFill>
                  <a:schemeClr val="tx2"/>
                </a:solidFill>
              </a:rPr>
              <a:t>endocrine</a:t>
            </a:r>
            <a:r>
              <a:rPr lang="en-GB" sz="2400">
                <a:solidFill>
                  <a:schemeClr val="tx2"/>
                </a:solidFill>
              </a:rPr>
              <a:t> (into the bloodstream) secretory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76200"/>
            <a:ext cx="7772400" cy="1143000"/>
          </a:xfrm>
        </p:spPr>
        <p:txBody>
          <a:bodyPr/>
          <a:lstStyle/>
          <a:p>
            <a:r>
              <a:rPr lang="en-GB" sz="4000" smtClean="0">
                <a:latin typeface="Arial" charset="0"/>
              </a:rPr>
              <a:t>Secretory Epithelial Cell</a:t>
            </a:r>
            <a:br>
              <a:rPr lang="en-GB" sz="4000" smtClean="0">
                <a:latin typeface="Arial" charset="0"/>
              </a:rPr>
            </a:br>
            <a:r>
              <a:rPr lang="en-GB" sz="2800" smtClean="0">
                <a:latin typeface="Arial" charset="0"/>
              </a:rPr>
              <a:t>(</a:t>
            </a:r>
            <a:r>
              <a:rPr lang="en-GB" sz="2800" u="sng" smtClean="0">
                <a:latin typeface="Arial" charset="0"/>
              </a:rPr>
              <a:t>exocrine</a:t>
            </a:r>
            <a:r>
              <a:rPr lang="en-GB" sz="2800" smtClean="0">
                <a:latin typeface="Arial" charset="0"/>
              </a:rPr>
              <a:t>: secretes into lumen or duct)</a:t>
            </a:r>
            <a:endParaRPr lang="en-GB" sz="4000" smtClean="0">
              <a:latin typeface="Arial" charset="0"/>
            </a:endParaRPr>
          </a:p>
        </p:txBody>
      </p:sp>
      <p:sp>
        <p:nvSpPr>
          <p:cNvPr id="30723" name="Text Box 706"/>
          <p:cNvSpPr txBox="1">
            <a:spLocks noChangeArrowheads="1"/>
          </p:cNvSpPr>
          <p:nvPr/>
        </p:nvSpPr>
        <p:spPr bwMode="auto">
          <a:xfrm>
            <a:off x="6172200" y="4038600"/>
            <a:ext cx="3216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b="1"/>
              <a:t>Granular ER in the basal cytoplasm</a:t>
            </a:r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>
            <a:off x="304800" y="1317625"/>
            <a:ext cx="8839200" cy="4092575"/>
            <a:chOff x="304800" y="1371600"/>
            <a:chExt cx="8839200" cy="4092020"/>
          </a:xfrm>
        </p:grpSpPr>
        <p:grpSp>
          <p:nvGrpSpPr>
            <p:cNvPr id="30726" name="Group 3"/>
            <p:cNvGrpSpPr>
              <a:grpSpLocks/>
            </p:cNvGrpSpPr>
            <p:nvPr/>
          </p:nvGrpSpPr>
          <p:grpSpPr bwMode="auto">
            <a:xfrm>
              <a:off x="2609850" y="1371600"/>
              <a:ext cx="2900363" cy="3848100"/>
              <a:chOff x="1644" y="1500"/>
              <a:chExt cx="1827" cy="2424"/>
            </a:xfrm>
          </p:grpSpPr>
          <p:sp>
            <p:nvSpPr>
              <p:cNvPr id="31236" name="Rectangle 4"/>
              <p:cNvSpPr>
                <a:spLocks noChangeArrowheads="1"/>
              </p:cNvSpPr>
              <p:nvPr/>
            </p:nvSpPr>
            <p:spPr bwMode="auto">
              <a:xfrm>
                <a:off x="1644" y="1500"/>
                <a:ext cx="1827" cy="2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1237" name="Rectangle 5"/>
              <p:cNvSpPr>
                <a:spLocks noChangeArrowheads="1"/>
              </p:cNvSpPr>
              <p:nvPr/>
            </p:nvSpPr>
            <p:spPr bwMode="auto">
              <a:xfrm>
                <a:off x="1644" y="1500"/>
                <a:ext cx="1827" cy="242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1238" name="Freeform 6"/>
              <p:cNvSpPr>
                <a:spLocks/>
              </p:cNvSpPr>
              <p:nvPr/>
            </p:nvSpPr>
            <p:spPr bwMode="auto">
              <a:xfrm>
                <a:off x="2216" y="3238"/>
                <a:ext cx="542" cy="269"/>
              </a:xfrm>
              <a:custGeom>
                <a:avLst/>
                <a:gdLst>
                  <a:gd name="T0" fmla="*/ 542 w 542"/>
                  <a:gd name="T1" fmla="*/ 131 h 269"/>
                  <a:gd name="T2" fmla="*/ 0 w 542"/>
                  <a:gd name="T3" fmla="*/ 269 h 269"/>
                  <a:gd name="T4" fmla="*/ 0 w 542"/>
                  <a:gd name="T5" fmla="*/ 267 h 269"/>
                  <a:gd name="T6" fmla="*/ 0 w 542"/>
                  <a:gd name="T7" fmla="*/ 264 h 269"/>
                  <a:gd name="T8" fmla="*/ 0 w 542"/>
                  <a:gd name="T9" fmla="*/ 262 h 269"/>
                  <a:gd name="T10" fmla="*/ 0 w 542"/>
                  <a:gd name="T11" fmla="*/ 262 h 269"/>
                  <a:gd name="T12" fmla="*/ 0 w 542"/>
                  <a:gd name="T13" fmla="*/ 259 h 269"/>
                  <a:gd name="T14" fmla="*/ 0 w 542"/>
                  <a:gd name="T15" fmla="*/ 257 h 269"/>
                  <a:gd name="T16" fmla="*/ 0 w 542"/>
                  <a:gd name="T17" fmla="*/ 257 h 269"/>
                  <a:gd name="T18" fmla="*/ 0 w 542"/>
                  <a:gd name="T19" fmla="*/ 255 h 269"/>
                  <a:gd name="T20" fmla="*/ 3 w 542"/>
                  <a:gd name="T21" fmla="*/ 228 h 269"/>
                  <a:gd name="T22" fmla="*/ 8 w 542"/>
                  <a:gd name="T23" fmla="*/ 202 h 269"/>
                  <a:gd name="T24" fmla="*/ 15 w 542"/>
                  <a:gd name="T25" fmla="*/ 178 h 269"/>
                  <a:gd name="T26" fmla="*/ 24 w 542"/>
                  <a:gd name="T27" fmla="*/ 155 h 269"/>
                  <a:gd name="T28" fmla="*/ 36 w 542"/>
                  <a:gd name="T29" fmla="*/ 133 h 269"/>
                  <a:gd name="T30" fmla="*/ 50 w 542"/>
                  <a:gd name="T31" fmla="*/ 112 h 269"/>
                  <a:gd name="T32" fmla="*/ 67 w 542"/>
                  <a:gd name="T33" fmla="*/ 93 h 269"/>
                  <a:gd name="T34" fmla="*/ 86 w 542"/>
                  <a:gd name="T35" fmla="*/ 73 h 269"/>
                  <a:gd name="T36" fmla="*/ 105 w 542"/>
                  <a:gd name="T37" fmla="*/ 59 h 269"/>
                  <a:gd name="T38" fmla="*/ 129 w 542"/>
                  <a:gd name="T39" fmla="*/ 42 h 269"/>
                  <a:gd name="T40" fmla="*/ 153 w 542"/>
                  <a:gd name="T41" fmla="*/ 31 h 269"/>
                  <a:gd name="T42" fmla="*/ 177 w 542"/>
                  <a:gd name="T43" fmla="*/ 21 h 269"/>
                  <a:gd name="T44" fmla="*/ 203 w 542"/>
                  <a:gd name="T45" fmla="*/ 12 h 269"/>
                  <a:gd name="T46" fmla="*/ 232 w 542"/>
                  <a:gd name="T47" fmla="*/ 4 h 269"/>
                  <a:gd name="T48" fmla="*/ 260 w 542"/>
                  <a:gd name="T49" fmla="*/ 2 h 269"/>
                  <a:gd name="T50" fmla="*/ 289 w 542"/>
                  <a:gd name="T51" fmla="*/ 0 h 269"/>
                  <a:gd name="T52" fmla="*/ 310 w 542"/>
                  <a:gd name="T53" fmla="*/ 0 h 269"/>
                  <a:gd name="T54" fmla="*/ 330 w 542"/>
                  <a:gd name="T55" fmla="*/ 2 h 269"/>
                  <a:gd name="T56" fmla="*/ 349 w 542"/>
                  <a:gd name="T57" fmla="*/ 4 h 269"/>
                  <a:gd name="T58" fmla="*/ 368 w 542"/>
                  <a:gd name="T59" fmla="*/ 9 h 269"/>
                  <a:gd name="T60" fmla="*/ 404 w 542"/>
                  <a:gd name="T61" fmla="*/ 21 h 269"/>
                  <a:gd name="T62" fmla="*/ 437 w 542"/>
                  <a:gd name="T63" fmla="*/ 35 h 269"/>
                  <a:gd name="T64" fmla="*/ 468 w 542"/>
                  <a:gd name="T65" fmla="*/ 54 h 269"/>
                  <a:gd name="T66" fmla="*/ 497 w 542"/>
                  <a:gd name="T67" fmla="*/ 78 h 269"/>
                  <a:gd name="T68" fmla="*/ 520 w 542"/>
                  <a:gd name="T69" fmla="*/ 102 h 269"/>
                  <a:gd name="T70" fmla="*/ 542 w 542"/>
                  <a:gd name="T71" fmla="*/ 131 h 2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269"/>
                  <a:gd name="T110" fmla="*/ 542 w 542"/>
                  <a:gd name="T111" fmla="*/ 269 h 2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269">
                    <a:moveTo>
                      <a:pt x="542" y="131"/>
                    </a:moveTo>
                    <a:lnTo>
                      <a:pt x="0" y="269"/>
                    </a:lnTo>
                    <a:lnTo>
                      <a:pt x="0" y="267"/>
                    </a:lnTo>
                    <a:lnTo>
                      <a:pt x="0" y="264"/>
                    </a:lnTo>
                    <a:lnTo>
                      <a:pt x="0" y="262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5"/>
                    </a:lnTo>
                    <a:lnTo>
                      <a:pt x="3" y="228"/>
                    </a:lnTo>
                    <a:lnTo>
                      <a:pt x="8" y="202"/>
                    </a:lnTo>
                    <a:lnTo>
                      <a:pt x="15" y="178"/>
                    </a:lnTo>
                    <a:lnTo>
                      <a:pt x="24" y="155"/>
                    </a:lnTo>
                    <a:lnTo>
                      <a:pt x="36" y="133"/>
                    </a:lnTo>
                    <a:lnTo>
                      <a:pt x="50" y="112"/>
                    </a:lnTo>
                    <a:lnTo>
                      <a:pt x="67" y="93"/>
                    </a:lnTo>
                    <a:lnTo>
                      <a:pt x="86" y="73"/>
                    </a:lnTo>
                    <a:lnTo>
                      <a:pt x="105" y="59"/>
                    </a:lnTo>
                    <a:lnTo>
                      <a:pt x="129" y="42"/>
                    </a:lnTo>
                    <a:lnTo>
                      <a:pt x="153" y="31"/>
                    </a:lnTo>
                    <a:lnTo>
                      <a:pt x="177" y="21"/>
                    </a:lnTo>
                    <a:lnTo>
                      <a:pt x="203" y="12"/>
                    </a:lnTo>
                    <a:lnTo>
                      <a:pt x="232" y="4"/>
                    </a:lnTo>
                    <a:lnTo>
                      <a:pt x="260" y="2"/>
                    </a:lnTo>
                    <a:lnTo>
                      <a:pt x="289" y="0"/>
                    </a:lnTo>
                    <a:lnTo>
                      <a:pt x="310" y="0"/>
                    </a:lnTo>
                    <a:lnTo>
                      <a:pt x="330" y="2"/>
                    </a:lnTo>
                    <a:lnTo>
                      <a:pt x="349" y="4"/>
                    </a:lnTo>
                    <a:lnTo>
                      <a:pt x="368" y="9"/>
                    </a:lnTo>
                    <a:lnTo>
                      <a:pt x="404" y="21"/>
                    </a:lnTo>
                    <a:lnTo>
                      <a:pt x="437" y="35"/>
                    </a:lnTo>
                    <a:lnTo>
                      <a:pt x="468" y="54"/>
                    </a:lnTo>
                    <a:lnTo>
                      <a:pt x="497" y="78"/>
                    </a:lnTo>
                    <a:lnTo>
                      <a:pt x="520" y="102"/>
                    </a:lnTo>
                    <a:lnTo>
                      <a:pt x="542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9" name="Freeform 7"/>
              <p:cNvSpPr>
                <a:spLocks/>
              </p:cNvSpPr>
              <p:nvPr/>
            </p:nvSpPr>
            <p:spPr bwMode="auto">
              <a:xfrm>
                <a:off x="2216" y="3366"/>
                <a:ext cx="542" cy="141"/>
              </a:xfrm>
              <a:custGeom>
                <a:avLst/>
                <a:gdLst>
                  <a:gd name="T0" fmla="*/ 0 w 542"/>
                  <a:gd name="T1" fmla="*/ 139 h 141"/>
                  <a:gd name="T2" fmla="*/ 539 w 542"/>
                  <a:gd name="T3" fmla="*/ 0 h 141"/>
                  <a:gd name="T4" fmla="*/ 539 w 542"/>
                  <a:gd name="T5" fmla="*/ 0 h 141"/>
                  <a:gd name="T6" fmla="*/ 542 w 542"/>
                  <a:gd name="T7" fmla="*/ 3 h 141"/>
                  <a:gd name="T8" fmla="*/ 542 w 542"/>
                  <a:gd name="T9" fmla="*/ 3 h 141"/>
                  <a:gd name="T10" fmla="*/ 542 w 542"/>
                  <a:gd name="T11" fmla="*/ 3 h 141"/>
                  <a:gd name="T12" fmla="*/ 542 w 542"/>
                  <a:gd name="T13" fmla="*/ 3 h 141"/>
                  <a:gd name="T14" fmla="*/ 542 w 542"/>
                  <a:gd name="T15" fmla="*/ 3 h 141"/>
                  <a:gd name="T16" fmla="*/ 542 w 542"/>
                  <a:gd name="T17" fmla="*/ 3 h 141"/>
                  <a:gd name="T18" fmla="*/ 542 w 542"/>
                  <a:gd name="T19" fmla="*/ 3 h 141"/>
                  <a:gd name="T20" fmla="*/ 0 w 542"/>
                  <a:gd name="T21" fmla="*/ 141 h 141"/>
                  <a:gd name="T22" fmla="*/ 0 w 542"/>
                  <a:gd name="T23" fmla="*/ 141 h 141"/>
                  <a:gd name="T24" fmla="*/ 0 w 542"/>
                  <a:gd name="T25" fmla="*/ 141 h 141"/>
                  <a:gd name="T26" fmla="*/ 0 w 542"/>
                  <a:gd name="T27" fmla="*/ 141 h 141"/>
                  <a:gd name="T28" fmla="*/ 0 w 542"/>
                  <a:gd name="T29" fmla="*/ 141 h 141"/>
                  <a:gd name="T30" fmla="*/ 0 w 542"/>
                  <a:gd name="T31" fmla="*/ 139 h 141"/>
                  <a:gd name="T32" fmla="*/ 0 w 542"/>
                  <a:gd name="T33" fmla="*/ 139 h 141"/>
                  <a:gd name="T34" fmla="*/ 0 w 542"/>
                  <a:gd name="T35" fmla="*/ 139 h 141"/>
                  <a:gd name="T36" fmla="*/ 0 w 542"/>
                  <a:gd name="T37" fmla="*/ 139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2"/>
                  <a:gd name="T58" fmla="*/ 0 h 141"/>
                  <a:gd name="T59" fmla="*/ 542 w 542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2" h="141">
                    <a:moveTo>
                      <a:pt x="0" y="139"/>
                    </a:moveTo>
                    <a:lnTo>
                      <a:pt x="539" y="0"/>
                    </a:lnTo>
                    <a:lnTo>
                      <a:pt x="542" y="3"/>
                    </a:lnTo>
                    <a:lnTo>
                      <a:pt x="0" y="1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0" name="Freeform 8"/>
              <p:cNvSpPr>
                <a:spLocks/>
              </p:cNvSpPr>
              <p:nvPr/>
            </p:nvSpPr>
            <p:spPr bwMode="auto">
              <a:xfrm>
                <a:off x="2216" y="3369"/>
                <a:ext cx="542" cy="140"/>
              </a:xfrm>
              <a:custGeom>
                <a:avLst/>
                <a:gdLst>
                  <a:gd name="T0" fmla="*/ 0 w 542"/>
                  <a:gd name="T1" fmla="*/ 138 h 140"/>
                  <a:gd name="T2" fmla="*/ 542 w 542"/>
                  <a:gd name="T3" fmla="*/ 0 h 140"/>
                  <a:gd name="T4" fmla="*/ 542 w 542"/>
                  <a:gd name="T5" fmla="*/ 0 h 140"/>
                  <a:gd name="T6" fmla="*/ 542 w 542"/>
                  <a:gd name="T7" fmla="*/ 0 h 140"/>
                  <a:gd name="T8" fmla="*/ 542 w 542"/>
                  <a:gd name="T9" fmla="*/ 0 h 140"/>
                  <a:gd name="T10" fmla="*/ 542 w 542"/>
                  <a:gd name="T11" fmla="*/ 0 h 140"/>
                  <a:gd name="T12" fmla="*/ 542 w 542"/>
                  <a:gd name="T13" fmla="*/ 2 h 140"/>
                  <a:gd name="T14" fmla="*/ 542 w 542"/>
                  <a:gd name="T15" fmla="*/ 2 h 140"/>
                  <a:gd name="T16" fmla="*/ 542 w 542"/>
                  <a:gd name="T17" fmla="*/ 2 h 140"/>
                  <a:gd name="T18" fmla="*/ 542 w 542"/>
                  <a:gd name="T19" fmla="*/ 2 h 140"/>
                  <a:gd name="T20" fmla="*/ 0 w 542"/>
                  <a:gd name="T21" fmla="*/ 140 h 140"/>
                  <a:gd name="T22" fmla="*/ 0 w 542"/>
                  <a:gd name="T23" fmla="*/ 140 h 140"/>
                  <a:gd name="T24" fmla="*/ 0 w 542"/>
                  <a:gd name="T25" fmla="*/ 138 h 140"/>
                  <a:gd name="T26" fmla="*/ 0 w 542"/>
                  <a:gd name="T27" fmla="*/ 138 h 140"/>
                  <a:gd name="T28" fmla="*/ 0 w 542"/>
                  <a:gd name="T29" fmla="*/ 138 h 140"/>
                  <a:gd name="T30" fmla="*/ 0 w 542"/>
                  <a:gd name="T31" fmla="*/ 138 h 140"/>
                  <a:gd name="T32" fmla="*/ 0 w 542"/>
                  <a:gd name="T33" fmla="*/ 138 h 140"/>
                  <a:gd name="T34" fmla="*/ 0 w 542"/>
                  <a:gd name="T35" fmla="*/ 138 h 140"/>
                  <a:gd name="T36" fmla="*/ 0 w 542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2"/>
                  <a:gd name="T58" fmla="*/ 0 h 140"/>
                  <a:gd name="T59" fmla="*/ 542 w 542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2" h="140">
                    <a:moveTo>
                      <a:pt x="0" y="138"/>
                    </a:moveTo>
                    <a:lnTo>
                      <a:pt x="542" y="0"/>
                    </a:lnTo>
                    <a:lnTo>
                      <a:pt x="542" y="2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1" name="Freeform 9"/>
              <p:cNvSpPr>
                <a:spLocks/>
              </p:cNvSpPr>
              <p:nvPr/>
            </p:nvSpPr>
            <p:spPr bwMode="auto">
              <a:xfrm>
                <a:off x="2216" y="3369"/>
                <a:ext cx="544" cy="140"/>
              </a:xfrm>
              <a:custGeom>
                <a:avLst/>
                <a:gdLst>
                  <a:gd name="T0" fmla="*/ 0 w 544"/>
                  <a:gd name="T1" fmla="*/ 138 h 140"/>
                  <a:gd name="T2" fmla="*/ 542 w 544"/>
                  <a:gd name="T3" fmla="*/ 0 h 140"/>
                  <a:gd name="T4" fmla="*/ 542 w 544"/>
                  <a:gd name="T5" fmla="*/ 2 h 140"/>
                  <a:gd name="T6" fmla="*/ 542 w 544"/>
                  <a:gd name="T7" fmla="*/ 2 h 140"/>
                  <a:gd name="T8" fmla="*/ 542 w 544"/>
                  <a:gd name="T9" fmla="*/ 2 h 140"/>
                  <a:gd name="T10" fmla="*/ 542 w 544"/>
                  <a:gd name="T11" fmla="*/ 2 h 140"/>
                  <a:gd name="T12" fmla="*/ 544 w 544"/>
                  <a:gd name="T13" fmla="*/ 2 h 140"/>
                  <a:gd name="T14" fmla="*/ 544 w 544"/>
                  <a:gd name="T15" fmla="*/ 2 h 140"/>
                  <a:gd name="T16" fmla="*/ 544 w 544"/>
                  <a:gd name="T17" fmla="*/ 2 h 140"/>
                  <a:gd name="T18" fmla="*/ 544 w 544"/>
                  <a:gd name="T19" fmla="*/ 2 h 140"/>
                  <a:gd name="T20" fmla="*/ 0 w 544"/>
                  <a:gd name="T21" fmla="*/ 140 h 140"/>
                  <a:gd name="T22" fmla="*/ 0 w 544"/>
                  <a:gd name="T23" fmla="*/ 140 h 140"/>
                  <a:gd name="T24" fmla="*/ 0 w 544"/>
                  <a:gd name="T25" fmla="*/ 140 h 140"/>
                  <a:gd name="T26" fmla="*/ 0 w 544"/>
                  <a:gd name="T27" fmla="*/ 140 h 140"/>
                  <a:gd name="T28" fmla="*/ 0 w 544"/>
                  <a:gd name="T29" fmla="*/ 140 h 140"/>
                  <a:gd name="T30" fmla="*/ 0 w 544"/>
                  <a:gd name="T31" fmla="*/ 140 h 140"/>
                  <a:gd name="T32" fmla="*/ 0 w 544"/>
                  <a:gd name="T33" fmla="*/ 138 h 140"/>
                  <a:gd name="T34" fmla="*/ 0 w 544"/>
                  <a:gd name="T35" fmla="*/ 138 h 140"/>
                  <a:gd name="T36" fmla="*/ 0 w 544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0"/>
                  <a:gd name="T59" fmla="*/ 544 w 544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0">
                    <a:moveTo>
                      <a:pt x="0" y="138"/>
                    </a:moveTo>
                    <a:lnTo>
                      <a:pt x="542" y="0"/>
                    </a:lnTo>
                    <a:lnTo>
                      <a:pt x="542" y="2"/>
                    </a:lnTo>
                    <a:lnTo>
                      <a:pt x="544" y="2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2" name="Freeform 10"/>
              <p:cNvSpPr>
                <a:spLocks/>
              </p:cNvSpPr>
              <p:nvPr/>
            </p:nvSpPr>
            <p:spPr bwMode="auto">
              <a:xfrm>
                <a:off x="2216" y="3371"/>
                <a:ext cx="544" cy="141"/>
              </a:xfrm>
              <a:custGeom>
                <a:avLst/>
                <a:gdLst>
                  <a:gd name="T0" fmla="*/ 0 w 544"/>
                  <a:gd name="T1" fmla="*/ 138 h 141"/>
                  <a:gd name="T2" fmla="*/ 542 w 544"/>
                  <a:gd name="T3" fmla="*/ 0 h 141"/>
                  <a:gd name="T4" fmla="*/ 544 w 544"/>
                  <a:gd name="T5" fmla="*/ 0 h 141"/>
                  <a:gd name="T6" fmla="*/ 544 w 544"/>
                  <a:gd name="T7" fmla="*/ 0 h 141"/>
                  <a:gd name="T8" fmla="*/ 544 w 544"/>
                  <a:gd name="T9" fmla="*/ 0 h 141"/>
                  <a:gd name="T10" fmla="*/ 544 w 544"/>
                  <a:gd name="T11" fmla="*/ 0 h 141"/>
                  <a:gd name="T12" fmla="*/ 544 w 544"/>
                  <a:gd name="T13" fmla="*/ 2 h 141"/>
                  <a:gd name="T14" fmla="*/ 544 w 544"/>
                  <a:gd name="T15" fmla="*/ 2 h 141"/>
                  <a:gd name="T16" fmla="*/ 544 w 544"/>
                  <a:gd name="T17" fmla="*/ 2 h 141"/>
                  <a:gd name="T18" fmla="*/ 544 w 544"/>
                  <a:gd name="T19" fmla="*/ 2 h 141"/>
                  <a:gd name="T20" fmla="*/ 3 w 544"/>
                  <a:gd name="T21" fmla="*/ 141 h 141"/>
                  <a:gd name="T22" fmla="*/ 0 w 544"/>
                  <a:gd name="T23" fmla="*/ 141 h 141"/>
                  <a:gd name="T24" fmla="*/ 0 w 544"/>
                  <a:gd name="T25" fmla="*/ 141 h 141"/>
                  <a:gd name="T26" fmla="*/ 0 w 544"/>
                  <a:gd name="T27" fmla="*/ 141 h 141"/>
                  <a:gd name="T28" fmla="*/ 0 w 544"/>
                  <a:gd name="T29" fmla="*/ 138 h 141"/>
                  <a:gd name="T30" fmla="*/ 0 w 544"/>
                  <a:gd name="T31" fmla="*/ 138 h 141"/>
                  <a:gd name="T32" fmla="*/ 0 w 544"/>
                  <a:gd name="T33" fmla="*/ 138 h 141"/>
                  <a:gd name="T34" fmla="*/ 0 w 544"/>
                  <a:gd name="T35" fmla="*/ 138 h 141"/>
                  <a:gd name="T36" fmla="*/ 0 w 544"/>
                  <a:gd name="T37" fmla="*/ 138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1"/>
                  <a:gd name="T59" fmla="*/ 544 w 544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1">
                    <a:moveTo>
                      <a:pt x="0" y="138"/>
                    </a:moveTo>
                    <a:lnTo>
                      <a:pt x="542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3" y="141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3" name="Freeform 11"/>
              <p:cNvSpPr>
                <a:spLocks/>
              </p:cNvSpPr>
              <p:nvPr/>
            </p:nvSpPr>
            <p:spPr bwMode="auto">
              <a:xfrm>
                <a:off x="2216" y="3371"/>
                <a:ext cx="544" cy="143"/>
              </a:xfrm>
              <a:custGeom>
                <a:avLst/>
                <a:gdLst>
                  <a:gd name="T0" fmla="*/ 0 w 544"/>
                  <a:gd name="T1" fmla="*/ 138 h 143"/>
                  <a:gd name="T2" fmla="*/ 544 w 544"/>
                  <a:gd name="T3" fmla="*/ 0 h 143"/>
                  <a:gd name="T4" fmla="*/ 544 w 544"/>
                  <a:gd name="T5" fmla="*/ 2 h 143"/>
                  <a:gd name="T6" fmla="*/ 544 w 544"/>
                  <a:gd name="T7" fmla="*/ 2 h 143"/>
                  <a:gd name="T8" fmla="*/ 544 w 544"/>
                  <a:gd name="T9" fmla="*/ 2 h 143"/>
                  <a:gd name="T10" fmla="*/ 544 w 544"/>
                  <a:gd name="T11" fmla="*/ 2 h 143"/>
                  <a:gd name="T12" fmla="*/ 544 w 544"/>
                  <a:gd name="T13" fmla="*/ 2 h 143"/>
                  <a:gd name="T14" fmla="*/ 544 w 544"/>
                  <a:gd name="T15" fmla="*/ 2 h 143"/>
                  <a:gd name="T16" fmla="*/ 544 w 544"/>
                  <a:gd name="T17" fmla="*/ 2 h 143"/>
                  <a:gd name="T18" fmla="*/ 544 w 544"/>
                  <a:gd name="T19" fmla="*/ 5 h 143"/>
                  <a:gd name="T20" fmla="*/ 3 w 544"/>
                  <a:gd name="T21" fmla="*/ 143 h 143"/>
                  <a:gd name="T22" fmla="*/ 3 w 544"/>
                  <a:gd name="T23" fmla="*/ 143 h 143"/>
                  <a:gd name="T24" fmla="*/ 3 w 544"/>
                  <a:gd name="T25" fmla="*/ 141 h 143"/>
                  <a:gd name="T26" fmla="*/ 3 w 544"/>
                  <a:gd name="T27" fmla="*/ 141 h 143"/>
                  <a:gd name="T28" fmla="*/ 3 w 544"/>
                  <a:gd name="T29" fmla="*/ 141 h 143"/>
                  <a:gd name="T30" fmla="*/ 0 w 544"/>
                  <a:gd name="T31" fmla="*/ 141 h 143"/>
                  <a:gd name="T32" fmla="*/ 0 w 544"/>
                  <a:gd name="T33" fmla="*/ 141 h 143"/>
                  <a:gd name="T34" fmla="*/ 0 w 544"/>
                  <a:gd name="T35" fmla="*/ 141 h 143"/>
                  <a:gd name="T36" fmla="*/ 0 w 544"/>
                  <a:gd name="T37" fmla="*/ 138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3"/>
                  <a:gd name="T59" fmla="*/ 544 w 54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3">
                    <a:moveTo>
                      <a:pt x="0" y="138"/>
                    </a:moveTo>
                    <a:lnTo>
                      <a:pt x="544" y="0"/>
                    </a:lnTo>
                    <a:lnTo>
                      <a:pt x="544" y="2"/>
                    </a:lnTo>
                    <a:lnTo>
                      <a:pt x="544" y="5"/>
                    </a:lnTo>
                    <a:lnTo>
                      <a:pt x="3" y="143"/>
                    </a:lnTo>
                    <a:lnTo>
                      <a:pt x="3" y="141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4" name="Freeform 12"/>
              <p:cNvSpPr>
                <a:spLocks/>
              </p:cNvSpPr>
              <p:nvPr/>
            </p:nvSpPr>
            <p:spPr bwMode="auto">
              <a:xfrm>
                <a:off x="2219" y="3373"/>
                <a:ext cx="544" cy="141"/>
              </a:xfrm>
              <a:custGeom>
                <a:avLst/>
                <a:gdLst>
                  <a:gd name="T0" fmla="*/ 0 w 544"/>
                  <a:gd name="T1" fmla="*/ 139 h 141"/>
                  <a:gd name="T2" fmla="*/ 541 w 544"/>
                  <a:gd name="T3" fmla="*/ 0 h 141"/>
                  <a:gd name="T4" fmla="*/ 541 w 544"/>
                  <a:gd name="T5" fmla="*/ 0 h 141"/>
                  <a:gd name="T6" fmla="*/ 541 w 544"/>
                  <a:gd name="T7" fmla="*/ 0 h 141"/>
                  <a:gd name="T8" fmla="*/ 541 w 544"/>
                  <a:gd name="T9" fmla="*/ 0 h 141"/>
                  <a:gd name="T10" fmla="*/ 541 w 544"/>
                  <a:gd name="T11" fmla="*/ 3 h 141"/>
                  <a:gd name="T12" fmla="*/ 544 w 544"/>
                  <a:gd name="T13" fmla="*/ 3 h 141"/>
                  <a:gd name="T14" fmla="*/ 544 w 544"/>
                  <a:gd name="T15" fmla="*/ 3 h 141"/>
                  <a:gd name="T16" fmla="*/ 544 w 544"/>
                  <a:gd name="T17" fmla="*/ 3 h 141"/>
                  <a:gd name="T18" fmla="*/ 544 w 544"/>
                  <a:gd name="T19" fmla="*/ 3 h 141"/>
                  <a:gd name="T20" fmla="*/ 0 w 544"/>
                  <a:gd name="T21" fmla="*/ 141 h 141"/>
                  <a:gd name="T22" fmla="*/ 0 w 544"/>
                  <a:gd name="T23" fmla="*/ 141 h 141"/>
                  <a:gd name="T24" fmla="*/ 0 w 544"/>
                  <a:gd name="T25" fmla="*/ 141 h 141"/>
                  <a:gd name="T26" fmla="*/ 0 w 544"/>
                  <a:gd name="T27" fmla="*/ 141 h 141"/>
                  <a:gd name="T28" fmla="*/ 0 w 544"/>
                  <a:gd name="T29" fmla="*/ 141 h 141"/>
                  <a:gd name="T30" fmla="*/ 0 w 544"/>
                  <a:gd name="T31" fmla="*/ 141 h 141"/>
                  <a:gd name="T32" fmla="*/ 0 w 544"/>
                  <a:gd name="T33" fmla="*/ 139 h 141"/>
                  <a:gd name="T34" fmla="*/ 0 w 544"/>
                  <a:gd name="T35" fmla="*/ 139 h 141"/>
                  <a:gd name="T36" fmla="*/ 0 w 544"/>
                  <a:gd name="T37" fmla="*/ 139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1"/>
                  <a:gd name="T59" fmla="*/ 544 w 544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1">
                    <a:moveTo>
                      <a:pt x="0" y="139"/>
                    </a:moveTo>
                    <a:lnTo>
                      <a:pt x="541" y="0"/>
                    </a:lnTo>
                    <a:lnTo>
                      <a:pt x="541" y="3"/>
                    </a:lnTo>
                    <a:lnTo>
                      <a:pt x="544" y="3"/>
                    </a:lnTo>
                    <a:lnTo>
                      <a:pt x="0" y="1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5" name="Freeform 13"/>
              <p:cNvSpPr>
                <a:spLocks/>
              </p:cNvSpPr>
              <p:nvPr/>
            </p:nvSpPr>
            <p:spPr bwMode="auto">
              <a:xfrm>
                <a:off x="2219" y="3376"/>
                <a:ext cx="544" cy="140"/>
              </a:xfrm>
              <a:custGeom>
                <a:avLst/>
                <a:gdLst>
                  <a:gd name="T0" fmla="*/ 0 w 544"/>
                  <a:gd name="T1" fmla="*/ 138 h 140"/>
                  <a:gd name="T2" fmla="*/ 541 w 544"/>
                  <a:gd name="T3" fmla="*/ 0 h 140"/>
                  <a:gd name="T4" fmla="*/ 544 w 544"/>
                  <a:gd name="T5" fmla="*/ 0 h 140"/>
                  <a:gd name="T6" fmla="*/ 544 w 544"/>
                  <a:gd name="T7" fmla="*/ 0 h 140"/>
                  <a:gd name="T8" fmla="*/ 544 w 544"/>
                  <a:gd name="T9" fmla="*/ 0 h 140"/>
                  <a:gd name="T10" fmla="*/ 544 w 544"/>
                  <a:gd name="T11" fmla="*/ 0 h 140"/>
                  <a:gd name="T12" fmla="*/ 544 w 544"/>
                  <a:gd name="T13" fmla="*/ 0 h 140"/>
                  <a:gd name="T14" fmla="*/ 544 w 544"/>
                  <a:gd name="T15" fmla="*/ 0 h 140"/>
                  <a:gd name="T16" fmla="*/ 544 w 544"/>
                  <a:gd name="T17" fmla="*/ 2 h 140"/>
                  <a:gd name="T18" fmla="*/ 544 w 544"/>
                  <a:gd name="T19" fmla="*/ 2 h 140"/>
                  <a:gd name="T20" fmla="*/ 0 w 544"/>
                  <a:gd name="T21" fmla="*/ 140 h 140"/>
                  <a:gd name="T22" fmla="*/ 0 w 544"/>
                  <a:gd name="T23" fmla="*/ 140 h 140"/>
                  <a:gd name="T24" fmla="*/ 0 w 544"/>
                  <a:gd name="T25" fmla="*/ 140 h 140"/>
                  <a:gd name="T26" fmla="*/ 0 w 544"/>
                  <a:gd name="T27" fmla="*/ 138 h 140"/>
                  <a:gd name="T28" fmla="*/ 0 w 544"/>
                  <a:gd name="T29" fmla="*/ 138 h 140"/>
                  <a:gd name="T30" fmla="*/ 0 w 544"/>
                  <a:gd name="T31" fmla="*/ 138 h 140"/>
                  <a:gd name="T32" fmla="*/ 0 w 544"/>
                  <a:gd name="T33" fmla="*/ 138 h 140"/>
                  <a:gd name="T34" fmla="*/ 0 w 544"/>
                  <a:gd name="T35" fmla="*/ 138 h 140"/>
                  <a:gd name="T36" fmla="*/ 0 w 544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0"/>
                  <a:gd name="T59" fmla="*/ 544 w 544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0">
                    <a:moveTo>
                      <a:pt x="0" y="138"/>
                    </a:moveTo>
                    <a:lnTo>
                      <a:pt x="541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6" name="Freeform 14"/>
              <p:cNvSpPr>
                <a:spLocks/>
              </p:cNvSpPr>
              <p:nvPr/>
            </p:nvSpPr>
            <p:spPr bwMode="auto">
              <a:xfrm>
                <a:off x="2219" y="3376"/>
                <a:ext cx="544" cy="143"/>
              </a:xfrm>
              <a:custGeom>
                <a:avLst/>
                <a:gdLst>
                  <a:gd name="T0" fmla="*/ 0 w 544"/>
                  <a:gd name="T1" fmla="*/ 138 h 143"/>
                  <a:gd name="T2" fmla="*/ 544 w 544"/>
                  <a:gd name="T3" fmla="*/ 0 h 143"/>
                  <a:gd name="T4" fmla="*/ 544 w 544"/>
                  <a:gd name="T5" fmla="*/ 0 h 143"/>
                  <a:gd name="T6" fmla="*/ 544 w 544"/>
                  <a:gd name="T7" fmla="*/ 0 h 143"/>
                  <a:gd name="T8" fmla="*/ 544 w 544"/>
                  <a:gd name="T9" fmla="*/ 2 h 143"/>
                  <a:gd name="T10" fmla="*/ 544 w 544"/>
                  <a:gd name="T11" fmla="*/ 2 h 143"/>
                  <a:gd name="T12" fmla="*/ 544 w 544"/>
                  <a:gd name="T13" fmla="*/ 2 h 143"/>
                  <a:gd name="T14" fmla="*/ 544 w 544"/>
                  <a:gd name="T15" fmla="*/ 2 h 143"/>
                  <a:gd name="T16" fmla="*/ 544 w 544"/>
                  <a:gd name="T17" fmla="*/ 2 h 143"/>
                  <a:gd name="T18" fmla="*/ 544 w 544"/>
                  <a:gd name="T19" fmla="*/ 2 h 143"/>
                  <a:gd name="T20" fmla="*/ 0 w 544"/>
                  <a:gd name="T21" fmla="*/ 143 h 143"/>
                  <a:gd name="T22" fmla="*/ 0 w 544"/>
                  <a:gd name="T23" fmla="*/ 140 h 143"/>
                  <a:gd name="T24" fmla="*/ 0 w 544"/>
                  <a:gd name="T25" fmla="*/ 140 h 143"/>
                  <a:gd name="T26" fmla="*/ 0 w 544"/>
                  <a:gd name="T27" fmla="*/ 140 h 143"/>
                  <a:gd name="T28" fmla="*/ 0 w 544"/>
                  <a:gd name="T29" fmla="*/ 140 h 143"/>
                  <a:gd name="T30" fmla="*/ 0 w 544"/>
                  <a:gd name="T31" fmla="*/ 140 h 143"/>
                  <a:gd name="T32" fmla="*/ 0 w 544"/>
                  <a:gd name="T33" fmla="*/ 140 h 143"/>
                  <a:gd name="T34" fmla="*/ 0 w 544"/>
                  <a:gd name="T35" fmla="*/ 138 h 143"/>
                  <a:gd name="T36" fmla="*/ 0 w 544"/>
                  <a:gd name="T37" fmla="*/ 138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3"/>
                  <a:gd name="T59" fmla="*/ 544 w 54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3">
                    <a:moveTo>
                      <a:pt x="0" y="138"/>
                    </a:moveTo>
                    <a:lnTo>
                      <a:pt x="544" y="0"/>
                    </a:lnTo>
                    <a:lnTo>
                      <a:pt x="544" y="2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7" name="Freeform 15"/>
              <p:cNvSpPr>
                <a:spLocks/>
              </p:cNvSpPr>
              <p:nvPr/>
            </p:nvSpPr>
            <p:spPr bwMode="auto">
              <a:xfrm>
                <a:off x="2219" y="3378"/>
                <a:ext cx="546" cy="141"/>
              </a:xfrm>
              <a:custGeom>
                <a:avLst/>
                <a:gdLst>
                  <a:gd name="T0" fmla="*/ 0 w 546"/>
                  <a:gd name="T1" fmla="*/ 138 h 141"/>
                  <a:gd name="T2" fmla="*/ 544 w 546"/>
                  <a:gd name="T3" fmla="*/ 0 h 141"/>
                  <a:gd name="T4" fmla="*/ 544 w 546"/>
                  <a:gd name="T5" fmla="*/ 0 h 141"/>
                  <a:gd name="T6" fmla="*/ 544 w 546"/>
                  <a:gd name="T7" fmla="*/ 0 h 141"/>
                  <a:gd name="T8" fmla="*/ 544 w 546"/>
                  <a:gd name="T9" fmla="*/ 0 h 141"/>
                  <a:gd name="T10" fmla="*/ 544 w 546"/>
                  <a:gd name="T11" fmla="*/ 0 h 141"/>
                  <a:gd name="T12" fmla="*/ 544 w 546"/>
                  <a:gd name="T13" fmla="*/ 0 h 141"/>
                  <a:gd name="T14" fmla="*/ 546 w 546"/>
                  <a:gd name="T15" fmla="*/ 3 h 141"/>
                  <a:gd name="T16" fmla="*/ 546 w 546"/>
                  <a:gd name="T17" fmla="*/ 3 h 141"/>
                  <a:gd name="T18" fmla="*/ 546 w 546"/>
                  <a:gd name="T19" fmla="*/ 3 h 141"/>
                  <a:gd name="T20" fmla="*/ 0 w 546"/>
                  <a:gd name="T21" fmla="*/ 141 h 141"/>
                  <a:gd name="T22" fmla="*/ 0 w 546"/>
                  <a:gd name="T23" fmla="*/ 141 h 141"/>
                  <a:gd name="T24" fmla="*/ 0 w 546"/>
                  <a:gd name="T25" fmla="*/ 141 h 141"/>
                  <a:gd name="T26" fmla="*/ 0 w 546"/>
                  <a:gd name="T27" fmla="*/ 141 h 141"/>
                  <a:gd name="T28" fmla="*/ 0 w 546"/>
                  <a:gd name="T29" fmla="*/ 141 h 141"/>
                  <a:gd name="T30" fmla="*/ 0 w 546"/>
                  <a:gd name="T31" fmla="*/ 138 h 141"/>
                  <a:gd name="T32" fmla="*/ 0 w 546"/>
                  <a:gd name="T33" fmla="*/ 138 h 141"/>
                  <a:gd name="T34" fmla="*/ 0 w 546"/>
                  <a:gd name="T35" fmla="*/ 138 h 141"/>
                  <a:gd name="T36" fmla="*/ 0 w 546"/>
                  <a:gd name="T37" fmla="*/ 138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141"/>
                  <a:gd name="T59" fmla="*/ 546 w 546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141">
                    <a:moveTo>
                      <a:pt x="0" y="138"/>
                    </a:moveTo>
                    <a:lnTo>
                      <a:pt x="544" y="0"/>
                    </a:lnTo>
                    <a:lnTo>
                      <a:pt x="546" y="3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8" name="Freeform 16"/>
              <p:cNvSpPr>
                <a:spLocks/>
              </p:cNvSpPr>
              <p:nvPr/>
            </p:nvSpPr>
            <p:spPr bwMode="auto">
              <a:xfrm>
                <a:off x="2219" y="3378"/>
                <a:ext cx="546" cy="143"/>
              </a:xfrm>
              <a:custGeom>
                <a:avLst/>
                <a:gdLst>
                  <a:gd name="T0" fmla="*/ 0 w 546"/>
                  <a:gd name="T1" fmla="*/ 141 h 143"/>
                  <a:gd name="T2" fmla="*/ 544 w 546"/>
                  <a:gd name="T3" fmla="*/ 0 h 143"/>
                  <a:gd name="T4" fmla="*/ 544 w 546"/>
                  <a:gd name="T5" fmla="*/ 0 h 143"/>
                  <a:gd name="T6" fmla="*/ 546 w 546"/>
                  <a:gd name="T7" fmla="*/ 3 h 143"/>
                  <a:gd name="T8" fmla="*/ 546 w 546"/>
                  <a:gd name="T9" fmla="*/ 3 h 143"/>
                  <a:gd name="T10" fmla="*/ 546 w 546"/>
                  <a:gd name="T11" fmla="*/ 3 h 143"/>
                  <a:gd name="T12" fmla="*/ 546 w 546"/>
                  <a:gd name="T13" fmla="*/ 3 h 143"/>
                  <a:gd name="T14" fmla="*/ 546 w 546"/>
                  <a:gd name="T15" fmla="*/ 3 h 143"/>
                  <a:gd name="T16" fmla="*/ 546 w 546"/>
                  <a:gd name="T17" fmla="*/ 3 h 143"/>
                  <a:gd name="T18" fmla="*/ 546 w 546"/>
                  <a:gd name="T19" fmla="*/ 3 h 143"/>
                  <a:gd name="T20" fmla="*/ 0 w 546"/>
                  <a:gd name="T21" fmla="*/ 143 h 143"/>
                  <a:gd name="T22" fmla="*/ 0 w 546"/>
                  <a:gd name="T23" fmla="*/ 143 h 143"/>
                  <a:gd name="T24" fmla="*/ 0 w 546"/>
                  <a:gd name="T25" fmla="*/ 141 h 143"/>
                  <a:gd name="T26" fmla="*/ 0 w 546"/>
                  <a:gd name="T27" fmla="*/ 141 h 143"/>
                  <a:gd name="T28" fmla="*/ 0 w 546"/>
                  <a:gd name="T29" fmla="*/ 141 h 143"/>
                  <a:gd name="T30" fmla="*/ 0 w 546"/>
                  <a:gd name="T31" fmla="*/ 141 h 143"/>
                  <a:gd name="T32" fmla="*/ 0 w 546"/>
                  <a:gd name="T33" fmla="*/ 141 h 143"/>
                  <a:gd name="T34" fmla="*/ 0 w 546"/>
                  <a:gd name="T35" fmla="*/ 141 h 143"/>
                  <a:gd name="T36" fmla="*/ 0 w 546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143"/>
                  <a:gd name="T59" fmla="*/ 546 w 54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143">
                    <a:moveTo>
                      <a:pt x="0" y="141"/>
                    </a:moveTo>
                    <a:lnTo>
                      <a:pt x="544" y="0"/>
                    </a:lnTo>
                    <a:lnTo>
                      <a:pt x="546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49" name="Freeform 17"/>
              <p:cNvSpPr>
                <a:spLocks/>
              </p:cNvSpPr>
              <p:nvPr/>
            </p:nvSpPr>
            <p:spPr bwMode="auto">
              <a:xfrm>
                <a:off x="2219" y="3381"/>
                <a:ext cx="546" cy="140"/>
              </a:xfrm>
              <a:custGeom>
                <a:avLst/>
                <a:gdLst>
                  <a:gd name="T0" fmla="*/ 0 w 546"/>
                  <a:gd name="T1" fmla="*/ 138 h 140"/>
                  <a:gd name="T2" fmla="*/ 546 w 546"/>
                  <a:gd name="T3" fmla="*/ 0 h 140"/>
                  <a:gd name="T4" fmla="*/ 546 w 546"/>
                  <a:gd name="T5" fmla="*/ 0 h 140"/>
                  <a:gd name="T6" fmla="*/ 546 w 546"/>
                  <a:gd name="T7" fmla="*/ 0 h 140"/>
                  <a:gd name="T8" fmla="*/ 546 w 546"/>
                  <a:gd name="T9" fmla="*/ 0 h 140"/>
                  <a:gd name="T10" fmla="*/ 546 w 546"/>
                  <a:gd name="T11" fmla="*/ 0 h 140"/>
                  <a:gd name="T12" fmla="*/ 546 w 546"/>
                  <a:gd name="T13" fmla="*/ 2 h 140"/>
                  <a:gd name="T14" fmla="*/ 546 w 546"/>
                  <a:gd name="T15" fmla="*/ 2 h 140"/>
                  <a:gd name="T16" fmla="*/ 546 w 546"/>
                  <a:gd name="T17" fmla="*/ 2 h 140"/>
                  <a:gd name="T18" fmla="*/ 546 w 546"/>
                  <a:gd name="T19" fmla="*/ 2 h 140"/>
                  <a:gd name="T20" fmla="*/ 0 w 546"/>
                  <a:gd name="T21" fmla="*/ 140 h 140"/>
                  <a:gd name="T22" fmla="*/ 0 w 546"/>
                  <a:gd name="T23" fmla="*/ 140 h 140"/>
                  <a:gd name="T24" fmla="*/ 0 w 546"/>
                  <a:gd name="T25" fmla="*/ 140 h 140"/>
                  <a:gd name="T26" fmla="*/ 0 w 546"/>
                  <a:gd name="T27" fmla="*/ 140 h 140"/>
                  <a:gd name="T28" fmla="*/ 0 w 546"/>
                  <a:gd name="T29" fmla="*/ 140 h 140"/>
                  <a:gd name="T30" fmla="*/ 0 w 546"/>
                  <a:gd name="T31" fmla="*/ 140 h 140"/>
                  <a:gd name="T32" fmla="*/ 0 w 546"/>
                  <a:gd name="T33" fmla="*/ 138 h 140"/>
                  <a:gd name="T34" fmla="*/ 0 w 546"/>
                  <a:gd name="T35" fmla="*/ 138 h 140"/>
                  <a:gd name="T36" fmla="*/ 0 w 546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140"/>
                  <a:gd name="T59" fmla="*/ 546 w 546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140">
                    <a:moveTo>
                      <a:pt x="0" y="138"/>
                    </a:moveTo>
                    <a:lnTo>
                      <a:pt x="546" y="0"/>
                    </a:lnTo>
                    <a:lnTo>
                      <a:pt x="546" y="2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0" name="Freeform 18"/>
              <p:cNvSpPr>
                <a:spLocks/>
              </p:cNvSpPr>
              <p:nvPr/>
            </p:nvSpPr>
            <p:spPr bwMode="auto">
              <a:xfrm>
                <a:off x="2219" y="3381"/>
                <a:ext cx="548" cy="143"/>
              </a:xfrm>
              <a:custGeom>
                <a:avLst/>
                <a:gdLst>
                  <a:gd name="T0" fmla="*/ 0 w 548"/>
                  <a:gd name="T1" fmla="*/ 140 h 143"/>
                  <a:gd name="T2" fmla="*/ 546 w 548"/>
                  <a:gd name="T3" fmla="*/ 0 h 143"/>
                  <a:gd name="T4" fmla="*/ 546 w 548"/>
                  <a:gd name="T5" fmla="*/ 2 h 143"/>
                  <a:gd name="T6" fmla="*/ 546 w 548"/>
                  <a:gd name="T7" fmla="*/ 2 h 143"/>
                  <a:gd name="T8" fmla="*/ 546 w 548"/>
                  <a:gd name="T9" fmla="*/ 2 h 143"/>
                  <a:gd name="T10" fmla="*/ 546 w 548"/>
                  <a:gd name="T11" fmla="*/ 2 h 143"/>
                  <a:gd name="T12" fmla="*/ 546 w 548"/>
                  <a:gd name="T13" fmla="*/ 2 h 143"/>
                  <a:gd name="T14" fmla="*/ 546 w 548"/>
                  <a:gd name="T15" fmla="*/ 2 h 143"/>
                  <a:gd name="T16" fmla="*/ 548 w 548"/>
                  <a:gd name="T17" fmla="*/ 2 h 143"/>
                  <a:gd name="T18" fmla="*/ 548 w 548"/>
                  <a:gd name="T19" fmla="*/ 2 h 143"/>
                  <a:gd name="T20" fmla="*/ 0 w 548"/>
                  <a:gd name="T21" fmla="*/ 143 h 143"/>
                  <a:gd name="T22" fmla="*/ 0 w 548"/>
                  <a:gd name="T23" fmla="*/ 143 h 143"/>
                  <a:gd name="T24" fmla="*/ 0 w 548"/>
                  <a:gd name="T25" fmla="*/ 143 h 143"/>
                  <a:gd name="T26" fmla="*/ 0 w 548"/>
                  <a:gd name="T27" fmla="*/ 143 h 143"/>
                  <a:gd name="T28" fmla="*/ 0 w 548"/>
                  <a:gd name="T29" fmla="*/ 140 h 143"/>
                  <a:gd name="T30" fmla="*/ 0 w 548"/>
                  <a:gd name="T31" fmla="*/ 140 h 143"/>
                  <a:gd name="T32" fmla="*/ 0 w 548"/>
                  <a:gd name="T33" fmla="*/ 140 h 143"/>
                  <a:gd name="T34" fmla="*/ 0 w 548"/>
                  <a:gd name="T35" fmla="*/ 140 h 143"/>
                  <a:gd name="T36" fmla="*/ 0 w 548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3"/>
                  <a:gd name="T59" fmla="*/ 548 w 548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3">
                    <a:moveTo>
                      <a:pt x="0" y="140"/>
                    </a:moveTo>
                    <a:lnTo>
                      <a:pt x="546" y="0"/>
                    </a:lnTo>
                    <a:lnTo>
                      <a:pt x="546" y="2"/>
                    </a:lnTo>
                    <a:lnTo>
                      <a:pt x="548" y="2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1" name="Freeform 19"/>
              <p:cNvSpPr>
                <a:spLocks/>
              </p:cNvSpPr>
              <p:nvPr/>
            </p:nvSpPr>
            <p:spPr bwMode="auto">
              <a:xfrm>
                <a:off x="2219" y="3383"/>
                <a:ext cx="548" cy="143"/>
              </a:xfrm>
              <a:custGeom>
                <a:avLst/>
                <a:gdLst>
                  <a:gd name="T0" fmla="*/ 0 w 548"/>
                  <a:gd name="T1" fmla="*/ 138 h 143"/>
                  <a:gd name="T2" fmla="*/ 546 w 548"/>
                  <a:gd name="T3" fmla="*/ 0 h 143"/>
                  <a:gd name="T4" fmla="*/ 546 w 548"/>
                  <a:gd name="T5" fmla="*/ 0 h 143"/>
                  <a:gd name="T6" fmla="*/ 546 w 548"/>
                  <a:gd name="T7" fmla="*/ 0 h 143"/>
                  <a:gd name="T8" fmla="*/ 548 w 548"/>
                  <a:gd name="T9" fmla="*/ 0 h 143"/>
                  <a:gd name="T10" fmla="*/ 548 w 548"/>
                  <a:gd name="T11" fmla="*/ 0 h 143"/>
                  <a:gd name="T12" fmla="*/ 548 w 548"/>
                  <a:gd name="T13" fmla="*/ 2 h 143"/>
                  <a:gd name="T14" fmla="*/ 548 w 548"/>
                  <a:gd name="T15" fmla="*/ 2 h 143"/>
                  <a:gd name="T16" fmla="*/ 548 w 548"/>
                  <a:gd name="T17" fmla="*/ 2 h 143"/>
                  <a:gd name="T18" fmla="*/ 548 w 548"/>
                  <a:gd name="T19" fmla="*/ 2 h 143"/>
                  <a:gd name="T20" fmla="*/ 0 w 548"/>
                  <a:gd name="T21" fmla="*/ 143 h 143"/>
                  <a:gd name="T22" fmla="*/ 0 w 548"/>
                  <a:gd name="T23" fmla="*/ 141 h 143"/>
                  <a:gd name="T24" fmla="*/ 0 w 548"/>
                  <a:gd name="T25" fmla="*/ 141 h 143"/>
                  <a:gd name="T26" fmla="*/ 0 w 548"/>
                  <a:gd name="T27" fmla="*/ 141 h 143"/>
                  <a:gd name="T28" fmla="*/ 0 w 548"/>
                  <a:gd name="T29" fmla="*/ 141 h 143"/>
                  <a:gd name="T30" fmla="*/ 0 w 548"/>
                  <a:gd name="T31" fmla="*/ 141 h 143"/>
                  <a:gd name="T32" fmla="*/ 0 w 548"/>
                  <a:gd name="T33" fmla="*/ 141 h 143"/>
                  <a:gd name="T34" fmla="*/ 0 w 548"/>
                  <a:gd name="T35" fmla="*/ 141 h 143"/>
                  <a:gd name="T36" fmla="*/ 0 w 548"/>
                  <a:gd name="T37" fmla="*/ 138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3"/>
                  <a:gd name="T59" fmla="*/ 548 w 548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3">
                    <a:moveTo>
                      <a:pt x="0" y="138"/>
                    </a:moveTo>
                    <a:lnTo>
                      <a:pt x="546" y="0"/>
                    </a:lnTo>
                    <a:lnTo>
                      <a:pt x="548" y="0"/>
                    </a:lnTo>
                    <a:lnTo>
                      <a:pt x="548" y="2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2" name="Freeform 20"/>
              <p:cNvSpPr>
                <a:spLocks/>
              </p:cNvSpPr>
              <p:nvPr/>
            </p:nvSpPr>
            <p:spPr bwMode="auto">
              <a:xfrm>
                <a:off x="2219" y="3383"/>
                <a:ext cx="548" cy="143"/>
              </a:xfrm>
              <a:custGeom>
                <a:avLst/>
                <a:gdLst>
                  <a:gd name="T0" fmla="*/ 0 w 548"/>
                  <a:gd name="T1" fmla="*/ 141 h 143"/>
                  <a:gd name="T2" fmla="*/ 548 w 548"/>
                  <a:gd name="T3" fmla="*/ 0 h 143"/>
                  <a:gd name="T4" fmla="*/ 548 w 548"/>
                  <a:gd name="T5" fmla="*/ 2 h 143"/>
                  <a:gd name="T6" fmla="*/ 548 w 548"/>
                  <a:gd name="T7" fmla="*/ 2 h 143"/>
                  <a:gd name="T8" fmla="*/ 548 w 548"/>
                  <a:gd name="T9" fmla="*/ 2 h 143"/>
                  <a:gd name="T10" fmla="*/ 548 w 548"/>
                  <a:gd name="T11" fmla="*/ 2 h 143"/>
                  <a:gd name="T12" fmla="*/ 548 w 548"/>
                  <a:gd name="T13" fmla="*/ 2 h 143"/>
                  <a:gd name="T14" fmla="*/ 548 w 548"/>
                  <a:gd name="T15" fmla="*/ 2 h 143"/>
                  <a:gd name="T16" fmla="*/ 548 w 548"/>
                  <a:gd name="T17" fmla="*/ 2 h 143"/>
                  <a:gd name="T18" fmla="*/ 548 w 548"/>
                  <a:gd name="T19" fmla="*/ 5 h 143"/>
                  <a:gd name="T20" fmla="*/ 0 w 548"/>
                  <a:gd name="T21" fmla="*/ 143 h 143"/>
                  <a:gd name="T22" fmla="*/ 0 w 548"/>
                  <a:gd name="T23" fmla="*/ 143 h 143"/>
                  <a:gd name="T24" fmla="*/ 0 w 548"/>
                  <a:gd name="T25" fmla="*/ 143 h 143"/>
                  <a:gd name="T26" fmla="*/ 0 w 548"/>
                  <a:gd name="T27" fmla="*/ 143 h 143"/>
                  <a:gd name="T28" fmla="*/ 0 w 548"/>
                  <a:gd name="T29" fmla="*/ 143 h 143"/>
                  <a:gd name="T30" fmla="*/ 0 w 548"/>
                  <a:gd name="T31" fmla="*/ 141 h 143"/>
                  <a:gd name="T32" fmla="*/ 0 w 548"/>
                  <a:gd name="T33" fmla="*/ 141 h 143"/>
                  <a:gd name="T34" fmla="*/ 0 w 548"/>
                  <a:gd name="T35" fmla="*/ 141 h 143"/>
                  <a:gd name="T36" fmla="*/ 0 w 548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3"/>
                  <a:gd name="T59" fmla="*/ 548 w 548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3">
                    <a:moveTo>
                      <a:pt x="0" y="141"/>
                    </a:moveTo>
                    <a:lnTo>
                      <a:pt x="548" y="0"/>
                    </a:lnTo>
                    <a:lnTo>
                      <a:pt x="548" y="2"/>
                    </a:lnTo>
                    <a:lnTo>
                      <a:pt x="548" y="5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D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3" name="Freeform 21"/>
              <p:cNvSpPr>
                <a:spLocks/>
              </p:cNvSpPr>
              <p:nvPr/>
            </p:nvSpPr>
            <p:spPr bwMode="auto">
              <a:xfrm>
                <a:off x="2219" y="3385"/>
                <a:ext cx="551" cy="143"/>
              </a:xfrm>
              <a:custGeom>
                <a:avLst/>
                <a:gdLst>
                  <a:gd name="T0" fmla="*/ 0 w 551"/>
                  <a:gd name="T1" fmla="*/ 141 h 143"/>
                  <a:gd name="T2" fmla="*/ 548 w 551"/>
                  <a:gd name="T3" fmla="*/ 0 h 143"/>
                  <a:gd name="T4" fmla="*/ 548 w 551"/>
                  <a:gd name="T5" fmla="*/ 0 h 143"/>
                  <a:gd name="T6" fmla="*/ 548 w 551"/>
                  <a:gd name="T7" fmla="*/ 0 h 143"/>
                  <a:gd name="T8" fmla="*/ 548 w 551"/>
                  <a:gd name="T9" fmla="*/ 0 h 143"/>
                  <a:gd name="T10" fmla="*/ 548 w 551"/>
                  <a:gd name="T11" fmla="*/ 3 h 143"/>
                  <a:gd name="T12" fmla="*/ 548 w 551"/>
                  <a:gd name="T13" fmla="*/ 3 h 143"/>
                  <a:gd name="T14" fmla="*/ 548 w 551"/>
                  <a:gd name="T15" fmla="*/ 3 h 143"/>
                  <a:gd name="T16" fmla="*/ 548 w 551"/>
                  <a:gd name="T17" fmla="*/ 3 h 143"/>
                  <a:gd name="T18" fmla="*/ 551 w 551"/>
                  <a:gd name="T19" fmla="*/ 3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1 h 143"/>
                  <a:gd name="T28" fmla="*/ 0 w 551"/>
                  <a:gd name="T29" fmla="*/ 141 h 143"/>
                  <a:gd name="T30" fmla="*/ 0 w 551"/>
                  <a:gd name="T31" fmla="*/ 141 h 143"/>
                  <a:gd name="T32" fmla="*/ 0 w 551"/>
                  <a:gd name="T33" fmla="*/ 141 h 143"/>
                  <a:gd name="T34" fmla="*/ 0 w 551"/>
                  <a:gd name="T35" fmla="*/ 141 h 143"/>
                  <a:gd name="T36" fmla="*/ 0 w 551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1"/>
                    </a:moveTo>
                    <a:lnTo>
                      <a:pt x="548" y="0"/>
                    </a:lnTo>
                    <a:lnTo>
                      <a:pt x="548" y="3"/>
                    </a:lnTo>
                    <a:lnTo>
                      <a:pt x="551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D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4" name="Freeform 22"/>
              <p:cNvSpPr>
                <a:spLocks/>
              </p:cNvSpPr>
              <p:nvPr/>
            </p:nvSpPr>
            <p:spPr bwMode="auto">
              <a:xfrm>
                <a:off x="2219" y="3388"/>
                <a:ext cx="551" cy="140"/>
              </a:xfrm>
              <a:custGeom>
                <a:avLst/>
                <a:gdLst>
                  <a:gd name="T0" fmla="*/ 0 w 551"/>
                  <a:gd name="T1" fmla="*/ 138 h 140"/>
                  <a:gd name="T2" fmla="*/ 548 w 551"/>
                  <a:gd name="T3" fmla="*/ 0 h 140"/>
                  <a:gd name="T4" fmla="*/ 548 w 551"/>
                  <a:gd name="T5" fmla="*/ 0 h 140"/>
                  <a:gd name="T6" fmla="*/ 548 w 551"/>
                  <a:gd name="T7" fmla="*/ 0 h 140"/>
                  <a:gd name="T8" fmla="*/ 548 w 551"/>
                  <a:gd name="T9" fmla="*/ 0 h 140"/>
                  <a:gd name="T10" fmla="*/ 551 w 551"/>
                  <a:gd name="T11" fmla="*/ 0 h 140"/>
                  <a:gd name="T12" fmla="*/ 551 w 551"/>
                  <a:gd name="T13" fmla="*/ 0 h 140"/>
                  <a:gd name="T14" fmla="*/ 551 w 551"/>
                  <a:gd name="T15" fmla="*/ 0 h 140"/>
                  <a:gd name="T16" fmla="*/ 551 w 551"/>
                  <a:gd name="T17" fmla="*/ 2 h 140"/>
                  <a:gd name="T18" fmla="*/ 551 w 551"/>
                  <a:gd name="T19" fmla="*/ 2 h 140"/>
                  <a:gd name="T20" fmla="*/ 0 w 551"/>
                  <a:gd name="T21" fmla="*/ 140 h 140"/>
                  <a:gd name="T22" fmla="*/ 0 w 551"/>
                  <a:gd name="T23" fmla="*/ 140 h 140"/>
                  <a:gd name="T24" fmla="*/ 0 w 551"/>
                  <a:gd name="T25" fmla="*/ 140 h 140"/>
                  <a:gd name="T26" fmla="*/ 0 w 551"/>
                  <a:gd name="T27" fmla="*/ 140 h 140"/>
                  <a:gd name="T28" fmla="*/ 0 w 551"/>
                  <a:gd name="T29" fmla="*/ 140 h 140"/>
                  <a:gd name="T30" fmla="*/ 0 w 551"/>
                  <a:gd name="T31" fmla="*/ 140 h 140"/>
                  <a:gd name="T32" fmla="*/ 0 w 551"/>
                  <a:gd name="T33" fmla="*/ 140 h 140"/>
                  <a:gd name="T34" fmla="*/ 0 w 551"/>
                  <a:gd name="T35" fmla="*/ 138 h 140"/>
                  <a:gd name="T36" fmla="*/ 0 w 551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0"/>
                  <a:gd name="T59" fmla="*/ 551 w 551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0">
                    <a:moveTo>
                      <a:pt x="0" y="138"/>
                    </a:moveTo>
                    <a:lnTo>
                      <a:pt x="548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D0D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5" name="Freeform 23"/>
              <p:cNvSpPr>
                <a:spLocks/>
              </p:cNvSpPr>
              <p:nvPr/>
            </p:nvSpPr>
            <p:spPr bwMode="auto">
              <a:xfrm>
                <a:off x="2219" y="3388"/>
                <a:ext cx="551" cy="143"/>
              </a:xfrm>
              <a:custGeom>
                <a:avLst/>
                <a:gdLst>
                  <a:gd name="T0" fmla="*/ 0 w 551"/>
                  <a:gd name="T1" fmla="*/ 140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2 h 143"/>
                  <a:gd name="T10" fmla="*/ 551 w 551"/>
                  <a:gd name="T11" fmla="*/ 2 h 143"/>
                  <a:gd name="T12" fmla="*/ 551 w 551"/>
                  <a:gd name="T13" fmla="*/ 2 h 143"/>
                  <a:gd name="T14" fmla="*/ 551 w 551"/>
                  <a:gd name="T15" fmla="*/ 2 h 143"/>
                  <a:gd name="T16" fmla="*/ 551 w 551"/>
                  <a:gd name="T17" fmla="*/ 2 h 143"/>
                  <a:gd name="T18" fmla="*/ 551 w 551"/>
                  <a:gd name="T19" fmla="*/ 2 h 143"/>
                  <a:gd name="T20" fmla="*/ 2 w 551"/>
                  <a:gd name="T21" fmla="*/ 143 h 143"/>
                  <a:gd name="T22" fmla="*/ 2 w 551"/>
                  <a:gd name="T23" fmla="*/ 143 h 143"/>
                  <a:gd name="T24" fmla="*/ 2 w 551"/>
                  <a:gd name="T25" fmla="*/ 143 h 143"/>
                  <a:gd name="T26" fmla="*/ 0 w 551"/>
                  <a:gd name="T27" fmla="*/ 143 h 143"/>
                  <a:gd name="T28" fmla="*/ 0 w 551"/>
                  <a:gd name="T29" fmla="*/ 140 h 143"/>
                  <a:gd name="T30" fmla="*/ 0 w 551"/>
                  <a:gd name="T31" fmla="*/ 140 h 143"/>
                  <a:gd name="T32" fmla="*/ 0 w 551"/>
                  <a:gd name="T33" fmla="*/ 140 h 143"/>
                  <a:gd name="T34" fmla="*/ 0 w 551"/>
                  <a:gd name="T35" fmla="*/ 140 h 143"/>
                  <a:gd name="T36" fmla="*/ 0 w 551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0"/>
                    </a:moveTo>
                    <a:lnTo>
                      <a:pt x="551" y="0"/>
                    </a:lnTo>
                    <a:lnTo>
                      <a:pt x="551" y="2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F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6" name="Freeform 24"/>
              <p:cNvSpPr>
                <a:spLocks/>
              </p:cNvSpPr>
              <p:nvPr/>
            </p:nvSpPr>
            <p:spPr bwMode="auto">
              <a:xfrm>
                <a:off x="2219" y="3390"/>
                <a:ext cx="551" cy="143"/>
              </a:xfrm>
              <a:custGeom>
                <a:avLst/>
                <a:gdLst>
                  <a:gd name="T0" fmla="*/ 0 w 551"/>
                  <a:gd name="T1" fmla="*/ 138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0 h 143"/>
                  <a:gd name="T10" fmla="*/ 551 w 551"/>
                  <a:gd name="T11" fmla="*/ 0 h 143"/>
                  <a:gd name="T12" fmla="*/ 551 w 551"/>
                  <a:gd name="T13" fmla="*/ 0 h 143"/>
                  <a:gd name="T14" fmla="*/ 551 w 551"/>
                  <a:gd name="T15" fmla="*/ 3 h 143"/>
                  <a:gd name="T16" fmla="*/ 551 w 551"/>
                  <a:gd name="T17" fmla="*/ 3 h 143"/>
                  <a:gd name="T18" fmla="*/ 551 w 551"/>
                  <a:gd name="T19" fmla="*/ 3 h 143"/>
                  <a:gd name="T20" fmla="*/ 2 w 551"/>
                  <a:gd name="T21" fmla="*/ 143 h 143"/>
                  <a:gd name="T22" fmla="*/ 2 w 551"/>
                  <a:gd name="T23" fmla="*/ 143 h 143"/>
                  <a:gd name="T24" fmla="*/ 2 w 551"/>
                  <a:gd name="T25" fmla="*/ 141 h 143"/>
                  <a:gd name="T26" fmla="*/ 2 w 551"/>
                  <a:gd name="T27" fmla="*/ 141 h 143"/>
                  <a:gd name="T28" fmla="*/ 2 w 551"/>
                  <a:gd name="T29" fmla="*/ 141 h 143"/>
                  <a:gd name="T30" fmla="*/ 2 w 551"/>
                  <a:gd name="T31" fmla="*/ 141 h 143"/>
                  <a:gd name="T32" fmla="*/ 2 w 551"/>
                  <a:gd name="T33" fmla="*/ 141 h 143"/>
                  <a:gd name="T34" fmla="*/ 0 w 551"/>
                  <a:gd name="T35" fmla="*/ 141 h 143"/>
                  <a:gd name="T36" fmla="*/ 0 w 551"/>
                  <a:gd name="T37" fmla="*/ 138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38"/>
                    </a:moveTo>
                    <a:lnTo>
                      <a:pt x="551" y="0"/>
                    </a:lnTo>
                    <a:lnTo>
                      <a:pt x="551" y="3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F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7" name="Freeform 25"/>
              <p:cNvSpPr>
                <a:spLocks/>
              </p:cNvSpPr>
              <p:nvPr/>
            </p:nvSpPr>
            <p:spPr bwMode="auto">
              <a:xfrm>
                <a:off x="2221" y="3390"/>
                <a:ext cx="551" cy="143"/>
              </a:xfrm>
              <a:custGeom>
                <a:avLst/>
                <a:gdLst>
                  <a:gd name="T0" fmla="*/ 0 w 551"/>
                  <a:gd name="T1" fmla="*/ 141 h 143"/>
                  <a:gd name="T2" fmla="*/ 549 w 551"/>
                  <a:gd name="T3" fmla="*/ 0 h 143"/>
                  <a:gd name="T4" fmla="*/ 549 w 551"/>
                  <a:gd name="T5" fmla="*/ 0 h 143"/>
                  <a:gd name="T6" fmla="*/ 549 w 551"/>
                  <a:gd name="T7" fmla="*/ 3 h 143"/>
                  <a:gd name="T8" fmla="*/ 549 w 551"/>
                  <a:gd name="T9" fmla="*/ 3 h 143"/>
                  <a:gd name="T10" fmla="*/ 549 w 551"/>
                  <a:gd name="T11" fmla="*/ 3 h 143"/>
                  <a:gd name="T12" fmla="*/ 549 w 551"/>
                  <a:gd name="T13" fmla="*/ 3 h 143"/>
                  <a:gd name="T14" fmla="*/ 551 w 551"/>
                  <a:gd name="T15" fmla="*/ 3 h 143"/>
                  <a:gd name="T16" fmla="*/ 551 w 551"/>
                  <a:gd name="T17" fmla="*/ 3 h 143"/>
                  <a:gd name="T18" fmla="*/ 551 w 551"/>
                  <a:gd name="T19" fmla="*/ 3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3 h 143"/>
                  <a:gd name="T28" fmla="*/ 0 w 551"/>
                  <a:gd name="T29" fmla="*/ 143 h 143"/>
                  <a:gd name="T30" fmla="*/ 0 w 551"/>
                  <a:gd name="T31" fmla="*/ 143 h 143"/>
                  <a:gd name="T32" fmla="*/ 0 w 551"/>
                  <a:gd name="T33" fmla="*/ 141 h 143"/>
                  <a:gd name="T34" fmla="*/ 0 w 551"/>
                  <a:gd name="T35" fmla="*/ 141 h 143"/>
                  <a:gd name="T36" fmla="*/ 0 w 551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1"/>
                    </a:moveTo>
                    <a:lnTo>
                      <a:pt x="549" y="0"/>
                    </a:lnTo>
                    <a:lnTo>
                      <a:pt x="549" y="3"/>
                    </a:lnTo>
                    <a:lnTo>
                      <a:pt x="551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8" name="Freeform 26"/>
              <p:cNvSpPr>
                <a:spLocks/>
              </p:cNvSpPr>
              <p:nvPr/>
            </p:nvSpPr>
            <p:spPr bwMode="auto">
              <a:xfrm>
                <a:off x="2221" y="3393"/>
                <a:ext cx="551" cy="143"/>
              </a:xfrm>
              <a:custGeom>
                <a:avLst/>
                <a:gdLst>
                  <a:gd name="T0" fmla="*/ 0 w 551"/>
                  <a:gd name="T1" fmla="*/ 140 h 143"/>
                  <a:gd name="T2" fmla="*/ 549 w 551"/>
                  <a:gd name="T3" fmla="*/ 0 h 143"/>
                  <a:gd name="T4" fmla="*/ 549 w 551"/>
                  <a:gd name="T5" fmla="*/ 0 h 143"/>
                  <a:gd name="T6" fmla="*/ 551 w 551"/>
                  <a:gd name="T7" fmla="*/ 0 h 143"/>
                  <a:gd name="T8" fmla="*/ 551 w 551"/>
                  <a:gd name="T9" fmla="*/ 0 h 143"/>
                  <a:gd name="T10" fmla="*/ 551 w 551"/>
                  <a:gd name="T11" fmla="*/ 0 h 143"/>
                  <a:gd name="T12" fmla="*/ 551 w 551"/>
                  <a:gd name="T13" fmla="*/ 2 h 143"/>
                  <a:gd name="T14" fmla="*/ 551 w 551"/>
                  <a:gd name="T15" fmla="*/ 2 h 143"/>
                  <a:gd name="T16" fmla="*/ 551 w 551"/>
                  <a:gd name="T17" fmla="*/ 2 h 143"/>
                  <a:gd name="T18" fmla="*/ 551 w 551"/>
                  <a:gd name="T19" fmla="*/ 2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0 h 143"/>
                  <a:gd name="T28" fmla="*/ 0 w 551"/>
                  <a:gd name="T29" fmla="*/ 140 h 143"/>
                  <a:gd name="T30" fmla="*/ 0 w 551"/>
                  <a:gd name="T31" fmla="*/ 140 h 143"/>
                  <a:gd name="T32" fmla="*/ 0 w 551"/>
                  <a:gd name="T33" fmla="*/ 140 h 143"/>
                  <a:gd name="T34" fmla="*/ 0 w 551"/>
                  <a:gd name="T35" fmla="*/ 140 h 143"/>
                  <a:gd name="T36" fmla="*/ 0 w 551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0"/>
                    </a:moveTo>
                    <a:lnTo>
                      <a:pt x="549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9" name="Freeform 27"/>
              <p:cNvSpPr>
                <a:spLocks/>
              </p:cNvSpPr>
              <p:nvPr/>
            </p:nvSpPr>
            <p:spPr bwMode="auto">
              <a:xfrm>
                <a:off x="2221" y="3393"/>
                <a:ext cx="551" cy="143"/>
              </a:xfrm>
              <a:custGeom>
                <a:avLst/>
                <a:gdLst>
                  <a:gd name="T0" fmla="*/ 0 w 551"/>
                  <a:gd name="T1" fmla="*/ 140 h 143"/>
                  <a:gd name="T2" fmla="*/ 551 w 551"/>
                  <a:gd name="T3" fmla="*/ 0 h 143"/>
                  <a:gd name="T4" fmla="*/ 551 w 551"/>
                  <a:gd name="T5" fmla="*/ 2 h 143"/>
                  <a:gd name="T6" fmla="*/ 551 w 551"/>
                  <a:gd name="T7" fmla="*/ 2 h 143"/>
                  <a:gd name="T8" fmla="*/ 551 w 551"/>
                  <a:gd name="T9" fmla="*/ 2 h 143"/>
                  <a:gd name="T10" fmla="*/ 551 w 551"/>
                  <a:gd name="T11" fmla="*/ 2 h 143"/>
                  <a:gd name="T12" fmla="*/ 551 w 551"/>
                  <a:gd name="T13" fmla="*/ 2 h 143"/>
                  <a:gd name="T14" fmla="*/ 551 w 551"/>
                  <a:gd name="T15" fmla="*/ 2 h 143"/>
                  <a:gd name="T16" fmla="*/ 551 w 551"/>
                  <a:gd name="T17" fmla="*/ 2 h 143"/>
                  <a:gd name="T18" fmla="*/ 551 w 551"/>
                  <a:gd name="T19" fmla="*/ 4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3 h 143"/>
                  <a:gd name="T28" fmla="*/ 0 w 551"/>
                  <a:gd name="T29" fmla="*/ 143 h 143"/>
                  <a:gd name="T30" fmla="*/ 0 w 551"/>
                  <a:gd name="T31" fmla="*/ 143 h 143"/>
                  <a:gd name="T32" fmla="*/ 0 w 551"/>
                  <a:gd name="T33" fmla="*/ 143 h 143"/>
                  <a:gd name="T34" fmla="*/ 0 w 551"/>
                  <a:gd name="T35" fmla="*/ 140 h 143"/>
                  <a:gd name="T36" fmla="*/ 0 w 551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0"/>
                    </a:moveTo>
                    <a:lnTo>
                      <a:pt x="551" y="0"/>
                    </a:lnTo>
                    <a:lnTo>
                      <a:pt x="551" y="2"/>
                    </a:lnTo>
                    <a:lnTo>
                      <a:pt x="551" y="4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0" name="Freeform 28"/>
              <p:cNvSpPr>
                <a:spLocks/>
              </p:cNvSpPr>
              <p:nvPr/>
            </p:nvSpPr>
            <p:spPr bwMode="auto">
              <a:xfrm>
                <a:off x="2221" y="3395"/>
                <a:ext cx="551" cy="143"/>
              </a:xfrm>
              <a:custGeom>
                <a:avLst/>
                <a:gdLst>
                  <a:gd name="T0" fmla="*/ 0 w 551"/>
                  <a:gd name="T1" fmla="*/ 141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0 h 143"/>
                  <a:gd name="T10" fmla="*/ 551 w 551"/>
                  <a:gd name="T11" fmla="*/ 2 h 143"/>
                  <a:gd name="T12" fmla="*/ 551 w 551"/>
                  <a:gd name="T13" fmla="*/ 2 h 143"/>
                  <a:gd name="T14" fmla="*/ 551 w 551"/>
                  <a:gd name="T15" fmla="*/ 2 h 143"/>
                  <a:gd name="T16" fmla="*/ 551 w 551"/>
                  <a:gd name="T17" fmla="*/ 2 h 143"/>
                  <a:gd name="T18" fmla="*/ 551 w 551"/>
                  <a:gd name="T19" fmla="*/ 2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3 h 143"/>
                  <a:gd name="T28" fmla="*/ 0 w 551"/>
                  <a:gd name="T29" fmla="*/ 141 h 143"/>
                  <a:gd name="T30" fmla="*/ 0 w 551"/>
                  <a:gd name="T31" fmla="*/ 141 h 143"/>
                  <a:gd name="T32" fmla="*/ 0 w 551"/>
                  <a:gd name="T33" fmla="*/ 141 h 143"/>
                  <a:gd name="T34" fmla="*/ 0 w 551"/>
                  <a:gd name="T35" fmla="*/ 141 h 143"/>
                  <a:gd name="T36" fmla="*/ 0 w 551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1" y="2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1" name="Freeform 29"/>
              <p:cNvSpPr>
                <a:spLocks/>
              </p:cNvSpPr>
              <p:nvPr/>
            </p:nvSpPr>
            <p:spPr bwMode="auto">
              <a:xfrm>
                <a:off x="2221" y="3397"/>
                <a:ext cx="554" cy="143"/>
              </a:xfrm>
              <a:custGeom>
                <a:avLst/>
                <a:gdLst>
                  <a:gd name="T0" fmla="*/ 0 w 554"/>
                  <a:gd name="T1" fmla="*/ 139 h 143"/>
                  <a:gd name="T2" fmla="*/ 551 w 554"/>
                  <a:gd name="T3" fmla="*/ 0 h 143"/>
                  <a:gd name="T4" fmla="*/ 551 w 554"/>
                  <a:gd name="T5" fmla="*/ 0 h 143"/>
                  <a:gd name="T6" fmla="*/ 551 w 554"/>
                  <a:gd name="T7" fmla="*/ 0 h 143"/>
                  <a:gd name="T8" fmla="*/ 551 w 554"/>
                  <a:gd name="T9" fmla="*/ 0 h 143"/>
                  <a:gd name="T10" fmla="*/ 551 w 554"/>
                  <a:gd name="T11" fmla="*/ 0 h 143"/>
                  <a:gd name="T12" fmla="*/ 554 w 554"/>
                  <a:gd name="T13" fmla="*/ 0 h 143"/>
                  <a:gd name="T14" fmla="*/ 554 w 554"/>
                  <a:gd name="T15" fmla="*/ 0 h 143"/>
                  <a:gd name="T16" fmla="*/ 554 w 554"/>
                  <a:gd name="T17" fmla="*/ 3 h 143"/>
                  <a:gd name="T18" fmla="*/ 554 w 554"/>
                  <a:gd name="T19" fmla="*/ 3 h 143"/>
                  <a:gd name="T20" fmla="*/ 0 w 554"/>
                  <a:gd name="T21" fmla="*/ 143 h 143"/>
                  <a:gd name="T22" fmla="*/ 0 w 554"/>
                  <a:gd name="T23" fmla="*/ 143 h 143"/>
                  <a:gd name="T24" fmla="*/ 0 w 554"/>
                  <a:gd name="T25" fmla="*/ 141 h 143"/>
                  <a:gd name="T26" fmla="*/ 0 w 554"/>
                  <a:gd name="T27" fmla="*/ 141 h 143"/>
                  <a:gd name="T28" fmla="*/ 0 w 554"/>
                  <a:gd name="T29" fmla="*/ 141 h 143"/>
                  <a:gd name="T30" fmla="*/ 0 w 554"/>
                  <a:gd name="T31" fmla="*/ 141 h 143"/>
                  <a:gd name="T32" fmla="*/ 0 w 554"/>
                  <a:gd name="T33" fmla="*/ 141 h 143"/>
                  <a:gd name="T34" fmla="*/ 0 w 554"/>
                  <a:gd name="T35" fmla="*/ 141 h 143"/>
                  <a:gd name="T36" fmla="*/ 0 w 554"/>
                  <a:gd name="T37" fmla="*/ 139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3"/>
                  <a:gd name="T59" fmla="*/ 554 w 55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3">
                    <a:moveTo>
                      <a:pt x="0" y="139"/>
                    </a:moveTo>
                    <a:lnTo>
                      <a:pt x="551" y="0"/>
                    </a:lnTo>
                    <a:lnTo>
                      <a:pt x="554" y="0"/>
                    </a:lnTo>
                    <a:lnTo>
                      <a:pt x="554" y="3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2" name="Freeform 30"/>
              <p:cNvSpPr>
                <a:spLocks/>
              </p:cNvSpPr>
              <p:nvPr/>
            </p:nvSpPr>
            <p:spPr bwMode="auto">
              <a:xfrm>
                <a:off x="2221" y="3397"/>
                <a:ext cx="554" cy="143"/>
              </a:xfrm>
              <a:custGeom>
                <a:avLst/>
                <a:gdLst>
                  <a:gd name="T0" fmla="*/ 0 w 554"/>
                  <a:gd name="T1" fmla="*/ 141 h 143"/>
                  <a:gd name="T2" fmla="*/ 551 w 554"/>
                  <a:gd name="T3" fmla="*/ 0 h 143"/>
                  <a:gd name="T4" fmla="*/ 554 w 554"/>
                  <a:gd name="T5" fmla="*/ 0 h 143"/>
                  <a:gd name="T6" fmla="*/ 554 w 554"/>
                  <a:gd name="T7" fmla="*/ 0 h 143"/>
                  <a:gd name="T8" fmla="*/ 554 w 554"/>
                  <a:gd name="T9" fmla="*/ 3 h 143"/>
                  <a:gd name="T10" fmla="*/ 554 w 554"/>
                  <a:gd name="T11" fmla="*/ 3 h 143"/>
                  <a:gd name="T12" fmla="*/ 554 w 554"/>
                  <a:gd name="T13" fmla="*/ 3 h 143"/>
                  <a:gd name="T14" fmla="*/ 554 w 554"/>
                  <a:gd name="T15" fmla="*/ 3 h 143"/>
                  <a:gd name="T16" fmla="*/ 554 w 554"/>
                  <a:gd name="T17" fmla="*/ 3 h 143"/>
                  <a:gd name="T18" fmla="*/ 554 w 554"/>
                  <a:gd name="T19" fmla="*/ 3 h 143"/>
                  <a:gd name="T20" fmla="*/ 0 w 554"/>
                  <a:gd name="T21" fmla="*/ 143 h 143"/>
                  <a:gd name="T22" fmla="*/ 0 w 554"/>
                  <a:gd name="T23" fmla="*/ 143 h 143"/>
                  <a:gd name="T24" fmla="*/ 0 w 554"/>
                  <a:gd name="T25" fmla="*/ 143 h 143"/>
                  <a:gd name="T26" fmla="*/ 0 w 554"/>
                  <a:gd name="T27" fmla="*/ 143 h 143"/>
                  <a:gd name="T28" fmla="*/ 0 w 554"/>
                  <a:gd name="T29" fmla="*/ 143 h 143"/>
                  <a:gd name="T30" fmla="*/ 0 w 554"/>
                  <a:gd name="T31" fmla="*/ 143 h 143"/>
                  <a:gd name="T32" fmla="*/ 0 w 554"/>
                  <a:gd name="T33" fmla="*/ 141 h 143"/>
                  <a:gd name="T34" fmla="*/ 0 w 554"/>
                  <a:gd name="T35" fmla="*/ 141 h 143"/>
                  <a:gd name="T36" fmla="*/ 0 w 554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3"/>
                  <a:gd name="T59" fmla="*/ 554 w 55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4" y="0"/>
                    </a:lnTo>
                    <a:lnTo>
                      <a:pt x="554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3" name="Freeform 31"/>
              <p:cNvSpPr>
                <a:spLocks/>
              </p:cNvSpPr>
              <p:nvPr/>
            </p:nvSpPr>
            <p:spPr bwMode="auto">
              <a:xfrm>
                <a:off x="2221" y="3400"/>
                <a:ext cx="554" cy="143"/>
              </a:xfrm>
              <a:custGeom>
                <a:avLst/>
                <a:gdLst>
                  <a:gd name="T0" fmla="*/ 0 w 554"/>
                  <a:gd name="T1" fmla="*/ 140 h 143"/>
                  <a:gd name="T2" fmla="*/ 554 w 554"/>
                  <a:gd name="T3" fmla="*/ 0 h 143"/>
                  <a:gd name="T4" fmla="*/ 554 w 554"/>
                  <a:gd name="T5" fmla="*/ 0 h 143"/>
                  <a:gd name="T6" fmla="*/ 554 w 554"/>
                  <a:gd name="T7" fmla="*/ 0 h 143"/>
                  <a:gd name="T8" fmla="*/ 554 w 554"/>
                  <a:gd name="T9" fmla="*/ 0 h 143"/>
                  <a:gd name="T10" fmla="*/ 554 w 554"/>
                  <a:gd name="T11" fmla="*/ 0 h 143"/>
                  <a:gd name="T12" fmla="*/ 554 w 554"/>
                  <a:gd name="T13" fmla="*/ 0 h 143"/>
                  <a:gd name="T14" fmla="*/ 554 w 554"/>
                  <a:gd name="T15" fmla="*/ 2 h 143"/>
                  <a:gd name="T16" fmla="*/ 554 w 554"/>
                  <a:gd name="T17" fmla="*/ 2 h 143"/>
                  <a:gd name="T18" fmla="*/ 554 w 554"/>
                  <a:gd name="T19" fmla="*/ 2 h 143"/>
                  <a:gd name="T20" fmla="*/ 3 w 554"/>
                  <a:gd name="T21" fmla="*/ 143 h 143"/>
                  <a:gd name="T22" fmla="*/ 3 w 554"/>
                  <a:gd name="T23" fmla="*/ 143 h 143"/>
                  <a:gd name="T24" fmla="*/ 0 w 554"/>
                  <a:gd name="T25" fmla="*/ 143 h 143"/>
                  <a:gd name="T26" fmla="*/ 0 w 554"/>
                  <a:gd name="T27" fmla="*/ 140 h 143"/>
                  <a:gd name="T28" fmla="*/ 0 w 554"/>
                  <a:gd name="T29" fmla="*/ 140 h 143"/>
                  <a:gd name="T30" fmla="*/ 0 w 554"/>
                  <a:gd name="T31" fmla="*/ 140 h 143"/>
                  <a:gd name="T32" fmla="*/ 0 w 554"/>
                  <a:gd name="T33" fmla="*/ 140 h 143"/>
                  <a:gd name="T34" fmla="*/ 0 w 554"/>
                  <a:gd name="T35" fmla="*/ 140 h 143"/>
                  <a:gd name="T36" fmla="*/ 0 w 554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3"/>
                  <a:gd name="T59" fmla="*/ 554 w 55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3">
                    <a:moveTo>
                      <a:pt x="0" y="140"/>
                    </a:moveTo>
                    <a:lnTo>
                      <a:pt x="554" y="0"/>
                    </a:lnTo>
                    <a:lnTo>
                      <a:pt x="554" y="2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4" name="Freeform 32"/>
              <p:cNvSpPr>
                <a:spLocks/>
              </p:cNvSpPr>
              <p:nvPr/>
            </p:nvSpPr>
            <p:spPr bwMode="auto">
              <a:xfrm>
                <a:off x="2221" y="3400"/>
                <a:ext cx="554" cy="145"/>
              </a:xfrm>
              <a:custGeom>
                <a:avLst/>
                <a:gdLst>
                  <a:gd name="T0" fmla="*/ 0 w 554"/>
                  <a:gd name="T1" fmla="*/ 140 h 145"/>
                  <a:gd name="T2" fmla="*/ 554 w 554"/>
                  <a:gd name="T3" fmla="*/ 0 h 145"/>
                  <a:gd name="T4" fmla="*/ 554 w 554"/>
                  <a:gd name="T5" fmla="*/ 0 h 145"/>
                  <a:gd name="T6" fmla="*/ 554 w 554"/>
                  <a:gd name="T7" fmla="*/ 2 h 145"/>
                  <a:gd name="T8" fmla="*/ 554 w 554"/>
                  <a:gd name="T9" fmla="*/ 2 h 145"/>
                  <a:gd name="T10" fmla="*/ 554 w 554"/>
                  <a:gd name="T11" fmla="*/ 2 h 145"/>
                  <a:gd name="T12" fmla="*/ 554 w 554"/>
                  <a:gd name="T13" fmla="*/ 2 h 145"/>
                  <a:gd name="T14" fmla="*/ 554 w 554"/>
                  <a:gd name="T15" fmla="*/ 2 h 145"/>
                  <a:gd name="T16" fmla="*/ 554 w 554"/>
                  <a:gd name="T17" fmla="*/ 2 h 145"/>
                  <a:gd name="T18" fmla="*/ 554 w 554"/>
                  <a:gd name="T19" fmla="*/ 2 h 145"/>
                  <a:gd name="T20" fmla="*/ 3 w 554"/>
                  <a:gd name="T21" fmla="*/ 145 h 145"/>
                  <a:gd name="T22" fmla="*/ 3 w 554"/>
                  <a:gd name="T23" fmla="*/ 143 h 145"/>
                  <a:gd name="T24" fmla="*/ 3 w 554"/>
                  <a:gd name="T25" fmla="*/ 143 h 145"/>
                  <a:gd name="T26" fmla="*/ 3 w 554"/>
                  <a:gd name="T27" fmla="*/ 143 h 145"/>
                  <a:gd name="T28" fmla="*/ 3 w 554"/>
                  <a:gd name="T29" fmla="*/ 143 h 145"/>
                  <a:gd name="T30" fmla="*/ 3 w 554"/>
                  <a:gd name="T31" fmla="*/ 143 h 145"/>
                  <a:gd name="T32" fmla="*/ 0 w 554"/>
                  <a:gd name="T33" fmla="*/ 143 h 145"/>
                  <a:gd name="T34" fmla="*/ 0 w 554"/>
                  <a:gd name="T35" fmla="*/ 140 h 145"/>
                  <a:gd name="T36" fmla="*/ 0 w 554"/>
                  <a:gd name="T37" fmla="*/ 140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5"/>
                  <a:gd name="T59" fmla="*/ 554 w 554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5">
                    <a:moveTo>
                      <a:pt x="0" y="140"/>
                    </a:moveTo>
                    <a:lnTo>
                      <a:pt x="554" y="0"/>
                    </a:lnTo>
                    <a:lnTo>
                      <a:pt x="554" y="2"/>
                    </a:lnTo>
                    <a:lnTo>
                      <a:pt x="3" y="145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5" name="Freeform 33"/>
              <p:cNvSpPr>
                <a:spLocks/>
              </p:cNvSpPr>
              <p:nvPr/>
            </p:nvSpPr>
            <p:spPr bwMode="auto">
              <a:xfrm>
                <a:off x="2224" y="3402"/>
                <a:ext cx="553" cy="143"/>
              </a:xfrm>
              <a:custGeom>
                <a:avLst/>
                <a:gdLst>
                  <a:gd name="T0" fmla="*/ 0 w 553"/>
                  <a:gd name="T1" fmla="*/ 141 h 143"/>
                  <a:gd name="T2" fmla="*/ 551 w 553"/>
                  <a:gd name="T3" fmla="*/ 0 h 143"/>
                  <a:gd name="T4" fmla="*/ 551 w 553"/>
                  <a:gd name="T5" fmla="*/ 0 h 143"/>
                  <a:gd name="T6" fmla="*/ 551 w 553"/>
                  <a:gd name="T7" fmla="*/ 0 h 143"/>
                  <a:gd name="T8" fmla="*/ 551 w 553"/>
                  <a:gd name="T9" fmla="*/ 0 h 143"/>
                  <a:gd name="T10" fmla="*/ 551 w 553"/>
                  <a:gd name="T11" fmla="*/ 0 h 143"/>
                  <a:gd name="T12" fmla="*/ 553 w 553"/>
                  <a:gd name="T13" fmla="*/ 2 h 143"/>
                  <a:gd name="T14" fmla="*/ 553 w 553"/>
                  <a:gd name="T15" fmla="*/ 2 h 143"/>
                  <a:gd name="T16" fmla="*/ 553 w 553"/>
                  <a:gd name="T17" fmla="*/ 2 h 143"/>
                  <a:gd name="T18" fmla="*/ 553 w 553"/>
                  <a:gd name="T19" fmla="*/ 2 h 143"/>
                  <a:gd name="T20" fmla="*/ 0 w 553"/>
                  <a:gd name="T21" fmla="*/ 143 h 143"/>
                  <a:gd name="T22" fmla="*/ 0 w 553"/>
                  <a:gd name="T23" fmla="*/ 143 h 143"/>
                  <a:gd name="T24" fmla="*/ 0 w 553"/>
                  <a:gd name="T25" fmla="*/ 143 h 143"/>
                  <a:gd name="T26" fmla="*/ 0 w 553"/>
                  <a:gd name="T27" fmla="*/ 143 h 143"/>
                  <a:gd name="T28" fmla="*/ 0 w 553"/>
                  <a:gd name="T29" fmla="*/ 143 h 143"/>
                  <a:gd name="T30" fmla="*/ 0 w 553"/>
                  <a:gd name="T31" fmla="*/ 141 h 143"/>
                  <a:gd name="T32" fmla="*/ 0 w 553"/>
                  <a:gd name="T33" fmla="*/ 141 h 143"/>
                  <a:gd name="T34" fmla="*/ 0 w 553"/>
                  <a:gd name="T35" fmla="*/ 141 h 143"/>
                  <a:gd name="T36" fmla="*/ 0 w 553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3" y="2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6" name="Freeform 34"/>
              <p:cNvSpPr>
                <a:spLocks/>
              </p:cNvSpPr>
              <p:nvPr/>
            </p:nvSpPr>
            <p:spPr bwMode="auto">
              <a:xfrm>
                <a:off x="2224" y="3402"/>
                <a:ext cx="553" cy="145"/>
              </a:xfrm>
              <a:custGeom>
                <a:avLst/>
                <a:gdLst>
                  <a:gd name="T0" fmla="*/ 0 w 553"/>
                  <a:gd name="T1" fmla="*/ 143 h 145"/>
                  <a:gd name="T2" fmla="*/ 551 w 553"/>
                  <a:gd name="T3" fmla="*/ 0 h 145"/>
                  <a:gd name="T4" fmla="*/ 553 w 553"/>
                  <a:gd name="T5" fmla="*/ 2 h 145"/>
                  <a:gd name="T6" fmla="*/ 553 w 553"/>
                  <a:gd name="T7" fmla="*/ 2 h 145"/>
                  <a:gd name="T8" fmla="*/ 553 w 553"/>
                  <a:gd name="T9" fmla="*/ 2 h 145"/>
                  <a:gd name="T10" fmla="*/ 553 w 553"/>
                  <a:gd name="T11" fmla="*/ 2 h 145"/>
                  <a:gd name="T12" fmla="*/ 553 w 553"/>
                  <a:gd name="T13" fmla="*/ 2 h 145"/>
                  <a:gd name="T14" fmla="*/ 553 w 553"/>
                  <a:gd name="T15" fmla="*/ 2 h 145"/>
                  <a:gd name="T16" fmla="*/ 553 w 553"/>
                  <a:gd name="T17" fmla="*/ 2 h 145"/>
                  <a:gd name="T18" fmla="*/ 553 w 553"/>
                  <a:gd name="T19" fmla="*/ 5 h 145"/>
                  <a:gd name="T20" fmla="*/ 0 w 553"/>
                  <a:gd name="T21" fmla="*/ 145 h 145"/>
                  <a:gd name="T22" fmla="*/ 0 w 553"/>
                  <a:gd name="T23" fmla="*/ 145 h 145"/>
                  <a:gd name="T24" fmla="*/ 0 w 553"/>
                  <a:gd name="T25" fmla="*/ 143 h 145"/>
                  <a:gd name="T26" fmla="*/ 0 w 553"/>
                  <a:gd name="T27" fmla="*/ 143 h 145"/>
                  <a:gd name="T28" fmla="*/ 0 w 553"/>
                  <a:gd name="T29" fmla="*/ 143 h 145"/>
                  <a:gd name="T30" fmla="*/ 0 w 553"/>
                  <a:gd name="T31" fmla="*/ 143 h 145"/>
                  <a:gd name="T32" fmla="*/ 0 w 553"/>
                  <a:gd name="T33" fmla="*/ 143 h 145"/>
                  <a:gd name="T34" fmla="*/ 0 w 553"/>
                  <a:gd name="T35" fmla="*/ 143 h 145"/>
                  <a:gd name="T36" fmla="*/ 0 w 553"/>
                  <a:gd name="T37" fmla="*/ 143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5"/>
                  <a:gd name="T59" fmla="*/ 553 w 553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5">
                    <a:moveTo>
                      <a:pt x="0" y="143"/>
                    </a:moveTo>
                    <a:lnTo>
                      <a:pt x="551" y="0"/>
                    </a:lnTo>
                    <a:lnTo>
                      <a:pt x="553" y="2"/>
                    </a:lnTo>
                    <a:lnTo>
                      <a:pt x="553" y="5"/>
                    </a:lnTo>
                    <a:lnTo>
                      <a:pt x="0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7" name="Freeform 35"/>
              <p:cNvSpPr>
                <a:spLocks/>
              </p:cNvSpPr>
              <p:nvPr/>
            </p:nvSpPr>
            <p:spPr bwMode="auto">
              <a:xfrm>
                <a:off x="2224" y="3404"/>
                <a:ext cx="553" cy="143"/>
              </a:xfrm>
              <a:custGeom>
                <a:avLst/>
                <a:gdLst>
                  <a:gd name="T0" fmla="*/ 0 w 553"/>
                  <a:gd name="T1" fmla="*/ 141 h 143"/>
                  <a:gd name="T2" fmla="*/ 553 w 553"/>
                  <a:gd name="T3" fmla="*/ 0 h 143"/>
                  <a:gd name="T4" fmla="*/ 553 w 553"/>
                  <a:gd name="T5" fmla="*/ 0 h 143"/>
                  <a:gd name="T6" fmla="*/ 553 w 553"/>
                  <a:gd name="T7" fmla="*/ 0 h 143"/>
                  <a:gd name="T8" fmla="*/ 553 w 553"/>
                  <a:gd name="T9" fmla="*/ 0 h 143"/>
                  <a:gd name="T10" fmla="*/ 553 w 553"/>
                  <a:gd name="T11" fmla="*/ 3 h 143"/>
                  <a:gd name="T12" fmla="*/ 553 w 553"/>
                  <a:gd name="T13" fmla="*/ 3 h 143"/>
                  <a:gd name="T14" fmla="*/ 553 w 553"/>
                  <a:gd name="T15" fmla="*/ 3 h 143"/>
                  <a:gd name="T16" fmla="*/ 553 w 553"/>
                  <a:gd name="T17" fmla="*/ 3 h 143"/>
                  <a:gd name="T18" fmla="*/ 553 w 553"/>
                  <a:gd name="T19" fmla="*/ 3 h 143"/>
                  <a:gd name="T20" fmla="*/ 0 w 553"/>
                  <a:gd name="T21" fmla="*/ 143 h 143"/>
                  <a:gd name="T22" fmla="*/ 0 w 553"/>
                  <a:gd name="T23" fmla="*/ 143 h 143"/>
                  <a:gd name="T24" fmla="*/ 0 w 553"/>
                  <a:gd name="T25" fmla="*/ 143 h 143"/>
                  <a:gd name="T26" fmla="*/ 0 w 553"/>
                  <a:gd name="T27" fmla="*/ 143 h 143"/>
                  <a:gd name="T28" fmla="*/ 0 w 553"/>
                  <a:gd name="T29" fmla="*/ 143 h 143"/>
                  <a:gd name="T30" fmla="*/ 0 w 553"/>
                  <a:gd name="T31" fmla="*/ 143 h 143"/>
                  <a:gd name="T32" fmla="*/ 0 w 553"/>
                  <a:gd name="T33" fmla="*/ 141 h 143"/>
                  <a:gd name="T34" fmla="*/ 0 w 553"/>
                  <a:gd name="T35" fmla="*/ 141 h 143"/>
                  <a:gd name="T36" fmla="*/ 0 w 553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1"/>
                    </a:moveTo>
                    <a:lnTo>
                      <a:pt x="553" y="0"/>
                    </a:lnTo>
                    <a:lnTo>
                      <a:pt x="553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8" name="Freeform 36"/>
              <p:cNvSpPr>
                <a:spLocks/>
              </p:cNvSpPr>
              <p:nvPr/>
            </p:nvSpPr>
            <p:spPr bwMode="auto">
              <a:xfrm>
                <a:off x="2224" y="3407"/>
                <a:ext cx="553" cy="143"/>
              </a:xfrm>
              <a:custGeom>
                <a:avLst/>
                <a:gdLst>
                  <a:gd name="T0" fmla="*/ 0 w 553"/>
                  <a:gd name="T1" fmla="*/ 140 h 143"/>
                  <a:gd name="T2" fmla="*/ 553 w 553"/>
                  <a:gd name="T3" fmla="*/ 0 h 143"/>
                  <a:gd name="T4" fmla="*/ 553 w 553"/>
                  <a:gd name="T5" fmla="*/ 0 h 143"/>
                  <a:gd name="T6" fmla="*/ 553 w 553"/>
                  <a:gd name="T7" fmla="*/ 0 h 143"/>
                  <a:gd name="T8" fmla="*/ 553 w 553"/>
                  <a:gd name="T9" fmla="*/ 0 h 143"/>
                  <a:gd name="T10" fmla="*/ 553 w 553"/>
                  <a:gd name="T11" fmla="*/ 0 h 143"/>
                  <a:gd name="T12" fmla="*/ 553 w 553"/>
                  <a:gd name="T13" fmla="*/ 0 h 143"/>
                  <a:gd name="T14" fmla="*/ 553 w 553"/>
                  <a:gd name="T15" fmla="*/ 0 h 143"/>
                  <a:gd name="T16" fmla="*/ 553 w 553"/>
                  <a:gd name="T17" fmla="*/ 2 h 143"/>
                  <a:gd name="T18" fmla="*/ 553 w 553"/>
                  <a:gd name="T19" fmla="*/ 2 h 143"/>
                  <a:gd name="T20" fmla="*/ 0 w 553"/>
                  <a:gd name="T21" fmla="*/ 143 h 143"/>
                  <a:gd name="T22" fmla="*/ 0 w 553"/>
                  <a:gd name="T23" fmla="*/ 143 h 143"/>
                  <a:gd name="T24" fmla="*/ 0 w 553"/>
                  <a:gd name="T25" fmla="*/ 143 h 143"/>
                  <a:gd name="T26" fmla="*/ 0 w 553"/>
                  <a:gd name="T27" fmla="*/ 140 h 143"/>
                  <a:gd name="T28" fmla="*/ 0 w 553"/>
                  <a:gd name="T29" fmla="*/ 140 h 143"/>
                  <a:gd name="T30" fmla="*/ 0 w 553"/>
                  <a:gd name="T31" fmla="*/ 140 h 143"/>
                  <a:gd name="T32" fmla="*/ 0 w 553"/>
                  <a:gd name="T33" fmla="*/ 140 h 143"/>
                  <a:gd name="T34" fmla="*/ 0 w 553"/>
                  <a:gd name="T35" fmla="*/ 140 h 143"/>
                  <a:gd name="T36" fmla="*/ 0 w 553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0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69" name="Freeform 37"/>
              <p:cNvSpPr>
                <a:spLocks/>
              </p:cNvSpPr>
              <p:nvPr/>
            </p:nvSpPr>
            <p:spPr bwMode="auto">
              <a:xfrm>
                <a:off x="2224" y="3407"/>
                <a:ext cx="555" cy="143"/>
              </a:xfrm>
              <a:custGeom>
                <a:avLst/>
                <a:gdLst>
                  <a:gd name="T0" fmla="*/ 0 w 555"/>
                  <a:gd name="T1" fmla="*/ 140 h 143"/>
                  <a:gd name="T2" fmla="*/ 553 w 555"/>
                  <a:gd name="T3" fmla="*/ 0 h 143"/>
                  <a:gd name="T4" fmla="*/ 553 w 555"/>
                  <a:gd name="T5" fmla="*/ 0 h 143"/>
                  <a:gd name="T6" fmla="*/ 553 w 555"/>
                  <a:gd name="T7" fmla="*/ 0 h 143"/>
                  <a:gd name="T8" fmla="*/ 553 w 555"/>
                  <a:gd name="T9" fmla="*/ 2 h 143"/>
                  <a:gd name="T10" fmla="*/ 553 w 555"/>
                  <a:gd name="T11" fmla="*/ 2 h 143"/>
                  <a:gd name="T12" fmla="*/ 553 w 555"/>
                  <a:gd name="T13" fmla="*/ 2 h 143"/>
                  <a:gd name="T14" fmla="*/ 555 w 555"/>
                  <a:gd name="T15" fmla="*/ 2 h 143"/>
                  <a:gd name="T16" fmla="*/ 555 w 555"/>
                  <a:gd name="T17" fmla="*/ 2 h 143"/>
                  <a:gd name="T18" fmla="*/ 555 w 555"/>
                  <a:gd name="T19" fmla="*/ 2 h 143"/>
                  <a:gd name="T20" fmla="*/ 0 w 555"/>
                  <a:gd name="T21" fmla="*/ 143 h 143"/>
                  <a:gd name="T22" fmla="*/ 0 w 555"/>
                  <a:gd name="T23" fmla="*/ 143 h 143"/>
                  <a:gd name="T24" fmla="*/ 0 w 555"/>
                  <a:gd name="T25" fmla="*/ 143 h 143"/>
                  <a:gd name="T26" fmla="*/ 0 w 555"/>
                  <a:gd name="T27" fmla="*/ 143 h 143"/>
                  <a:gd name="T28" fmla="*/ 0 w 555"/>
                  <a:gd name="T29" fmla="*/ 143 h 143"/>
                  <a:gd name="T30" fmla="*/ 0 w 555"/>
                  <a:gd name="T31" fmla="*/ 143 h 143"/>
                  <a:gd name="T32" fmla="*/ 0 w 555"/>
                  <a:gd name="T33" fmla="*/ 143 h 143"/>
                  <a:gd name="T34" fmla="*/ 0 w 555"/>
                  <a:gd name="T35" fmla="*/ 140 h 143"/>
                  <a:gd name="T36" fmla="*/ 0 w 555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5"/>
                  <a:gd name="T58" fmla="*/ 0 h 143"/>
                  <a:gd name="T59" fmla="*/ 555 w 555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5" h="143">
                    <a:moveTo>
                      <a:pt x="0" y="140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555" y="2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0" name="Freeform 38"/>
              <p:cNvSpPr>
                <a:spLocks/>
              </p:cNvSpPr>
              <p:nvPr/>
            </p:nvSpPr>
            <p:spPr bwMode="auto">
              <a:xfrm>
                <a:off x="2224" y="3409"/>
                <a:ext cx="555" cy="143"/>
              </a:xfrm>
              <a:custGeom>
                <a:avLst/>
                <a:gdLst>
                  <a:gd name="T0" fmla="*/ 0 w 555"/>
                  <a:gd name="T1" fmla="*/ 141 h 143"/>
                  <a:gd name="T2" fmla="*/ 553 w 555"/>
                  <a:gd name="T3" fmla="*/ 0 h 143"/>
                  <a:gd name="T4" fmla="*/ 553 w 555"/>
                  <a:gd name="T5" fmla="*/ 0 h 143"/>
                  <a:gd name="T6" fmla="*/ 555 w 555"/>
                  <a:gd name="T7" fmla="*/ 0 h 143"/>
                  <a:gd name="T8" fmla="*/ 555 w 555"/>
                  <a:gd name="T9" fmla="*/ 0 h 143"/>
                  <a:gd name="T10" fmla="*/ 555 w 555"/>
                  <a:gd name="T11" fmla="*/ 0 h 143"/>
                  <a:gd name="T12" fmla="*/ 555 w 555"/>
                  <a:gd name="T13" fmla="*/ 0 h 143"/>
                  <a:gd name="T14" fmla="*/ 555 w 555"/>
                  <a:gd name="T15" fmla="*/ 3 h 143"/>
                  <a:gd name="T16" fmla="*/ 555 w 555"/>
                  <a:gd name="T17" fmla="*/ 3 h 143"/>
                  <a:gd name="T18" fmla="*/ 555 w 555"/>
                  <a:gd name="T19" fmla="*/ 3 h 143"/>
                  <a:gd name="T20" fmla="*/ 2 w 555"/>
                  <a:gd name="T21" fmla="*/ 143 h 143"/>
                  <a:gd name="T22" fmla="*/ 2 w 555"/>
                  <a:gd name="T23" fmla="*/ 143 h 143"/>
                  <a:gd name="T24" fmla="*/ 2 w 555"/>
                  <a:gd name="T25" fmla="*/ 143 h 143"/>
                  <a:gd name="T26" fmla="*/ 0 w 555"/>
                  <a:gd name="T27" fmla="*/ 143 h 143"/>
                  <a:gd name="T28" fmla="*/ 0 w 555"/>
                  <a:gd name="T29" fmla="*/ 141 h 143"/>
                  <a:gd name="T30" fmla="*/ 0 w 555"/>
                  <a:gd name="T31" fmla="*/ 141 h 143"/>
                  <a:gd name="T32" fmla="*/ 0 w 555"/>
                  <a:gd name="T33" fmla="*/ 141 h 143"/>
                  <a:gd name="T34" fmla="*/ 0 w 555"/>
                  <a:gd name="T35" fmla="*/ 141 h 143"/>
                  <a:gd name="T36" fmla="*/ 0 w 555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5"/>
                  <a:gd name="T58" fmla="*/ 0 h 143"/>
                  <a:gd name="T59" fmla="*/ 555 w 555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5" h="143">
                    <a:moveTo>
                      <a:pt x="0" y="141"/>
                    </a:moveTo>
                    <a:lnTo>
                      <a:pt x="553" y="0"/>
                    </a:lnTo>
                    <a:lnTo>
                      <a:pt x="555" y="0"/>
                    </a:lnTo>
                    <a:lnTo>
                      <a:pt x="555" y="3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1" name="Freeform 39"/>
              <p:cNvSpPr>
                <a:spLocks/>
              </p:cNvSpPr>
              <p:nvPr/>
            </p:nvSpPr>
            <p:spPr bwMode="auto">
              <a:xfrm>
                <a:off x="2224" y="3409"/>
                <a:ext cx="555" cy="146"/>
              </a:xfrm>
              <a:custGeom>
                <a:avLst/>
                <a:gdLst>
                  <a:gd name="T0" fmla="*/ 0 w 555"/>
                  <a:gd name="T1" fmla="*/ 141 h 146"/>
                  <a:gd name="T2" fmla="*/ 555 w 555"/>
                  <a:gd name="T3" fmla="*/ 0 h 146"/>
                  <a:gd name="T4" fmla="*/ 555 w 555"/>
                  <a:gd name="T5" fmla="*/ 0 h 146"/>
                  <a:gd name="T6" fmla="*/ 555 w 555"/>
                  <a:gd name="T7" fmla="*/ 3 h 146"/>
                  <a:gd name="T8" fmla="*/ 555 w 555"/>
                  <a:gd name="T9" fmla="*/ 3 h 146"/>
                  <a:gd name="T10" fmla="*/ 555 w 555"/>
                  <a:gd name="T11" fmla="*/ 3 h 146"/>
                  <a:gd name="T12" fmla="*/ 555 w 555"/>
                  <a:gd name="T13" fmla="*/ 3 h 146"/>
                  <a:gd name="T14" fmla="*/ 555 w 555"/>
                  <a:gd name="T15" fmla="*/ 3 h 146"/>
                  <a:gd name="T16" fmla="*/ 555 w 555"/>
                  <a:gd name="T17" fmla="*/ 3 h 146"/>
                  <a:gd name="T18" fmla="*/ 555 w 555"/>
                  <a:gd name="T19" fmla="*/ 3 h 146"/>
                  <a:gd name="T20" fmla="*/ 2 w 555"/>
                  <a:gd name="T21" fmla="*/ 146 h 146"/>
                  <a:gd name="T22" fmla="*/ 2 w 555"/>
                  <a:gd name="T23" fmla="*/ 146 h 146"/>
                  <a:gd name="T24" fmla="*/ 2 w 555"/>
                  <a:gd name="T25" fmla="*/ 143 h 146"/>
                  <a:gd name="T26" fmla="*/ 2 w 555"/>
                  <a:gd name="T27" fmla="*/ 143 h 146"/>
                  <a:gd name="T28" fmla="*/ 2 w 555"/>
                  <a:gd name="T29" fmla="*/ 143 h 146"/>
                  <a:gd name="T30" fmla="*/ 2 w 555"/>
                  <a:gd name="T31" fmla="*/ 143 h 146"/>
                  <a:gd name="T32" fmla="*/ 2 w 555"/>
                  <a:gd name="T33" fmla="*/ 143 h 146"/>
                  <a:gd name="T34" fmla="*/ 0 w 555"/>
                  <a:gd name="T35" fmla="*/ 143 h 146"/>
                  <a:gd name="T36" fmla="*/ 0 w 555"/>
                  <a:gd name="T37" fmla="*/ 141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5"/>
                  <a:gd name="T58" fmla="*/ 0 h 146"/>
                  <a:gd name="T59" fmla="*/ 555 w 555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5" h="146">
                    <a:moveTo>
                      <a:pt x="0" y="141"/>
                    </a:moveTo>
                    <a:lnTo>
                      <a:pt x="555" y="0"/>
                    </a:lnTo>
                    <a:lnTo>
                      <a:pt x="555" y="3"/>
                    </a:lnTo>
                    <a:lnTo>
                      <a:pt x="2" y="146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2" name="Freeform 40"/>
              <p:cNvSpPr>
                <a:spLocks/>
              </p:cNvSpPr>
              <p:nvPr/>
            </p:nvSpPr>
            <p:spPr bwMode="auto">
              <a:xfrm>
                <a:off x="2226" y="3412"/>
                <a:ext cx="553" cy="143"/>
              </a:xfrm>
              <a:custGeom>
                <a:avLst/>
                <a:gdLst>
                  <a:gd name="T0" fmla="*/ 0 w 553"/>
                  <a:gd name="T1" fmla="*/ 140 h 143"/>
                  <a:gd name="T2" fmla="*/ 553 w 553"/>
                  <a:gd name="T3" fmla="*/ 0 h 143"/>
                  <a:gd name="T4" fmla="*/ 553 w 553"/>
                  <a:gd name="T5" fmla="*/ 0 h 143"/>
                  <a:gd name="T6" fmla="*/ 553 w 553"/>
                  <a:gd name="T7" fmla="*/ 0 h 143"/>
                  <a:gd name="T8" fmla="*/ 553 w 553"/>
                  <a:gd name="T9" fmla="*/ 0 h 143"/>
                  <a:gd name="T10" fmla="*/ 553 w 553"/>
                  <a:gd name="T11" fmla="*/ 0 h 143"/>
                  <a:gd name="T12" fmla="*/ 553 w 553"/>
                  <a:gd name="T13" fmla="*/ 2 h 143"/>
                  <a:gd name="T14" fmla="*/ 553 w 553"/>
                  <a:gd name="T15" fmla="*/ 2 h 143"/>
                  <a:gd name="T16" fmla="*/ 553 w 553"/>
                  <a:gd name="T17" fmla="*/ 2 h 143"/>
                  <a:gd name="T18" fmla="*/ 553 w 553"/>
                  <a:gd name="T19" fmla="*/ 2 h 143"/>
                  <a:gd name="T20" fmla="*/ 0 w 553"/>
                  <a:gd name="T21" fmla="*/ 143 h 143"/>
                  <a:gd name="T22" fmla="*/ 0 w 553"/>
                  <a:gd name="T23" fmla="*/ 143 h 143"/>
                  <a:gd name="T24" fmla="*/ 0 w 553"/>
                  <a:gd name="T25" fmla="*/ 143 h 143"/>
                  <a:gd name="T26" fmla="*/ 0 w 553"/>
                  <a:gd name="T27" fmla="*/ 143 h 143"/>
                  <a:gd name="T28" fmla="*/ 0 w 553"/>
                  <a:gd name="T29" fmla="*/ 143 h 143"/>
                  <a:gd name="T30" fmla="*/ 0 w 553"/>
                  <a:gd name="T31" fmla="*/ 143 h 143"/>
                  <a:gd name="T32" fmla="*/ 0 w 553"/>
                  <a:gd name="T33" fmla="*/ 140 h 143"/>
                  <a:gd name="T34" fmla="*/ 0 w 553"/>
                  <a:gd name="T35" fmla="*/ 140 h 143"/>
                  <a:gd name="T36" fmla="*/ 0 w 553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0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3" name="Freeform 41"/>
              <p:cNvSpPr>
                <a:spLocks/>
              </p:cNvSpPr>
              <p:nvPr/>
            </p:nvSpPr>
            <p:spPr bwMode="auto">
              <a:xfrm>
                <a:off x="2226" y="3412"/>
                <a:ext cx="556" cy="145"/>
              </a:xfrm>
              <a:custGeom>
                <a:avLst/>
                <a:gdLst>
                  <a:gd name="T0" fmla="*/ 0 w 556"/>
                  <a:gd name="T1" fmla="*/ 143 h 145"/>
                  <a:gd name="T2" fmla="*/ 553 w 556"/>
                  <a:gd name="T3" fmla="*/ 0 h 145"/>
                  <a:gd name="T4" fmla="*/ 553 w 556"/>
                  <a:gd name="T5" fmla="*/ 2 h 145"/>
                  <a:gd name="T6" fmla="*/ 553 w 556"/>
                  <a:gd name="T7" fmla="*/ 2 h 145"/>
                  <a:gd name="T8" fmla="*/ 553 w 556"/>
                  <a:gd name="T9" fmla="*/ 2 h 145"/>
                  <a:gd name="T10" fmla="*/ 553 w 556"/>
                  <a:gd name="T11" fmla="*/ 2 h 145"/>
                  <a:gd name="T12" fmla="*/ 553 w 556"/>
                  <a:gd name="T13" fmla="*/ 2 h 145"/>
                  <a:gd name="T14" fmla="*/ 553 w 556"/>
                  <a:gd name="T15" fmla="*/ 2 h 145"/>
                  <a:gd name="T16" fmla="*/ 553 w 556"/>
                  <a:gd name="T17" fmla="*/ 2 h 145"/>
                  <a:gd name="T18" fmla="*/ 556 w 556"/>
                  <a:gd name="T19" fmla="*/ 4 h 145"/>
                  <a:gd name="T20" fmla="*/ 0 w 556"/>
                  <a:gd name="T21" fmla="*/ 145 h 145"/>
                  <a:gd name="T22" fmla="*/ 0 w 556"/>
                  <a:gd name="T23" fmla="*/ 145 h 145"/>
                  <a:gd name="T24" fmla="*/ 0 w 556"/>
                  <a:gd name="T25" fmla="*/ 145 h 145"/>
                  <a:gd name="T26" fmla="*/ 0 w 556"/>
                  <a:gd name="T27" fmla="*/ 143 h 145"/>
                  <a:gd name="T28" fmla="*/ 0 w 556"/>
                  <a:gd name="T29" fmla="*/ 143 h 145"/>
                  <a:gd name="T30" fmla="*/ 0 w 556"/>
                  <a:gd name="T31" fmla="*/ 143 h 145"/>
                  <a:gd name="T32" fmla="*/ 0 w 556"/>
                  <a:gd name="T33" fmla="*/ 143 h 145"/>
                  <a:gd name="T34" fmla="*/ 0 w 556"/>
                  <a:gd name="T35" fmla="*/ 143 h 145"/>
                  <a:gd name="T36" fmla="*/ 0 w 556"/>
                  <a:gd name="T37" fmla="*/ 143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5"/>
                  <a:gd name="T59" fmla="*/ 556 w 556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5">
                    <a:moveTo>
                      <a:pt x="0" y="143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556" y="4"/>
                    </a:lnTo>
                    <a:lnTo>
                      <a:pt x="0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4" name="Freeform 42"/>
              <p:cNvSpPr>
                <a:spLocks/>
              </p:cNvSpPr>
              <p:nvPr/>
            </p:nvSpPr>
            <p:spPr bwMode="auto">
              <a:xfrm>
                <a:off x="2226" y="3414"/>
                <a:ext cx="556" cy="143"/>
              </a:xfrm>
              <a:custGeom>
                <a:avLst/>
                <a:gdLst>
                  <a:gd name="T0" fmla="*/ 0 w 556"/>
                  <a:gd name="T1" fmla="*/ 141 h 143"/>
                  <a:gd name="T2" fmla="*/ 553 w 556"/>
                  <a:gd name="T3" fmla="*/ 0 h 143"/>
                  <a:gd name="T4" fmla="*/ 553 w 556"/>
                  <a:gd name="T5" fmla="*/ 0 h 143"/>
                  <a:gd name="T6" fmla="*/ 553 w 556"/>
                  <a:gd name="T7" fmla="*/ 0 h 143"/>
                  <a:gd name="T8" fmla="*/ 553 w 556"/>
                  <a:gd name="T9" fmla="*/ 0 h 143"/>
                  <a:gd name="T10" fmla="*/ 556 w 556"/>
                  <a:gd name="T11" fmla="*/ 2 h 143"/>
                  <a:gd name="T12" fmla="*/ 556 w 556"/>
                  <a:gd name="T13" fmla="*/ 2 h 143"/>
                  <a:gd name="T14" fmla="*/ 556 w 556"/>
                  <a:gd name="T15" fmla="*/ 2 h 143"/>
                  <a:gd name="T16" fmla="*/ 556 w 556"/>
                  <a:gd name="T17" fmla="*/ 2 h 143"/>
                  <a:gd name="T18" fmla="*/ 556 w 556"/>
                  <a:gd name="T19" fmla="*/ 2 h 143"/>
                  <a:gd name="T20" fmla="*/ 0 w 556"/>
                  <a:gd name="T21" fmla="*/ 143 h 143"/>
                  <a:gd name="T22" fmla="*/ 0 w 556"/>
                  <a:gd name="T23" fmla="*/ 143 h 143"/>
                  <a:gd name="T24" fmla="*/ 0 w 556"/>
                  <a:gd name="T25" fmla="*/ 143 h 143"/>
                  <a:gd name="T26" fmla="*/ 0 w 556"/>
                  <a:gd name="T27" fmla="*/ 143 h 143"/>
                  <a:gd name="T28" fmla="*/ 0 w 556"/>
                  <a:gd name="T29" fmla="*/ 143 h 143"/>
                  <a:gd name="T30" fmla="*/ 0 w 556"/>
                  <a:gd name="T31" fmla="*/ 143 h 143"/>
                  <a:gd name="T32" fmla="*/ 0 w 556"/>
                  <a:gd name="T33" fmla="*/ 143 h 143"/>
                  <a:gd name="T34" fmla="*/ 0 w 556"/>
                  <a:gd name="T35" fmla="*/ 141 h 143"/>
                  <a:gd name="T36" fmla="*/ 0 w 556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1"/>
                    </a:moveTo>
                    <a:lnTo>
                      <a:pt x="553" y="0"/>
                    </a:lnTo>
                    <a:lnTo>
                      <a:pt x="556" y="2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5" name="Freeform 43"/>
              <p:cNvSpPr>
                <a:spLocks/>
              </p:cNvSpPr>
              <p:nvPr/>
            </p:nvSpPr>
            <p:spPr bwMode="auto">
              <a:xfrm>
                <a:off x="2226" y="3416"/>
                <a:ext cx="556" cy="143"/>
              </a:xfrm>
              <a:custGeom>
                <a:avLst/>
                <a:gdLst>
                  <a:gd name="T0" fmla="*/ 0 w 556"/>
                  <a:gd name="T1" fmla="*/ 141 h 143"/>
                  <a:gd name="T2" fmla="*/ 556 w 556"/>
                  <a:gd name="T3" fmla="*/ 0 h 143"/>
                  <a:gd name="T4" fmla="*/ 556 w 556"/>
                  <a:gd name="T5" fmla="*/ 0 h 143"/>
                  <a:gd name="T6" fmla="*/ 556 w 556"/>
                  <a:gd name="T7" fmla="*/ 0 h 143"/>
                  <a:gd name="T8" fmla="*/ 556 w 556"/>
                  <a:gd name="T9" fmla="*/ 0 h 143"/>
                  <a:gd name="T10" fmla="*/ 556 w 556"/>
                  <a:gd name="T11" fmla="*/ 0 h 143"/>
                  <a:gd name="T12" fmla="*/ 556 w 556"/>
                  <a:gd name="T13" fmla="*/ 0 h 143"/>
                  <a:gd name="T14" fmla="*/ 556 w 556"/>
                  <a:gd name="T15" fmla="*/ 3 h 143"/>
                  <a:gd name="T16" fmla="*/ 556 w 556"/>
                  <a:gd name="T17" fmla="*/ 3 h 143"/>
                  <a:gd name="T18" fmla="*/ 556 w 556"/>
                  <a:gd name="T19" fmla="*/ 3 h 143"/>
                  <a:gd name="T20" fmla="*/ 0 w 556"/>
                  <a:gd name="T21" fmla="*/ 143 h 143"/>
                  <a:gd name="T22" fmla="*/ 0 w 556"/>
                  <a:gd name="T23" fmla="*/ 143 h 143"/>
                  <a:gd name="T24" fmla="*/ 0 w 556"/>
                  <a:gd name="T25" fmla="*/ 143 h 143"/>
                  <a:gd name="T26" fmla="*/ 0 w 556"/>
                  <a:gd name="T27" fmla="*/ 143 h 143"/>
                  <a:gd name="T28" fmla="*/ 0 w 556"/>
                  <a:gd name="T29" fmla="*/ 141 h 143"/>
                  <a:gd name="T30" fmla="*/ 0 w 556"/>
                  <a:gd name="T31" fmla="*/ 141 h 143"/>
                  <a:gd name="T32" fmla="*/ 0 w 556"/>
                  <a:gd name="T33" fmla="*/ 141 h 143"/>
                  <a:gd name="T34" fmla="*/ 0 w 556"/>
                  <a:gd name="T35" fmla="*/ 141 h 143"/>
                  <a:gd name="T36" fmla="*/ 0 w 556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1"/>
                    </a:moveTo>
                    <a:lnTo>
                      <a:pt x="556" y="0"/>
                    </a:lnTo>
                    <a:lnTo>
                      <a:pt x="556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6" name="Freeform 44"/>
              <p:cNvSpPr>
                <a:spLocks/>
              </p:cNvSpPr>
              <p:nvPr/>
            </p:nvSpPr>
            <p:spPr bwMode="auto">
              <a:xfrm>
                <a:off x="2226" y="3416"/>
                <a:ext cx="556" cy="146"/>
              </a:xfrm>
              <a:custGeom>
                <a:avLst/>
                <a:gdLst>
                  <a:gd name="T0" fmla="*/ 0 w 556"/>
                  <a:gd name="T1" fmla="*/ 141 h 146"/>
                  <a:gd name="T2" fmla="*/ 556 w 556"/>
                  <a:gd name="T3" fmla="*/ 0 h 146"/>
                  <a:gd name="T4" fmla="*/ 556 w 556"/>
                  <a:gd name="T5" fmla="*/ 0 h 146"/>
                  <a:gd name="T6" fmla="*/ 556 w 556"/>
                  <a:gd name="T7" fmla="*/ 3 h 146"/>
                  <a:gd name="T8" fmla="*/ 556 w 556"/>
                  <a:gd name="T9" fmla="*/ 3 h 146"/>
                  <a:gd name="T10" fmla="*/ 556 w 556"/>
                  <a:gd name="T11" fmla="*/ 3 h 146"/>
                  <a:gd name="T12" fmla="*/ 556 w 556"/>
                  <a:gd name="T13" fmla="*/ 3 h 146"/>
                  <a:gd name="T14" fmla="*/ 556 w 556"/>
                  <a:gd name="T15" fmla="*/ 3 h 146"/>
                  <a:gd name="T16" fmla="*/ 556 w 556"/>
                  <a:gd name="T17" fmla="*/ 3 h 146"/>
                  <a:gd name="T18" fmla="*/ 556 w 556"/>
                  <a:gd name="T19" fmla="*/ 3 h 146"/>
                  <a:gd name="T20" fmla="*/ 2 w 556"/>
                  <a:gd name="T21" fmla="*/ 146 h 146"/>
                  <a:gd name="T22" fmla="*/ 2 w 556"/>
                  <a:gd name="T23" fmla="*/ 143 h 146"/>
                  <a:gd name="T24" fmla="*/ 2 w 556"/>
                  <a:gd name="T25" fmla="*/ 143 h 146"/>
                  <a:gd name="T26" fmla="*/ 2 w 556"/>
                  <a:gd name="T27" fmla="*/ 143 h 146"/>
                  <a:gd name="T28" fmla="*/ 0 w 556"/>
                  <a:gd name="T29" fmla="*/ 143 h 146"/>
                  <a:gd name="T30" fmla="*/ 0 w 556"/>
                  <a:gd name="T31" fmla="*/ 143 h 146"/>
                  <a:gd name="T32" fmla="*/ 0 w 556"/>
                  <a:gd name="T33" fmla="*/ 143 h 146"/>
                  <a:gd name="T34" fmla="*/ 0 w 556"/>
                  <a:gd name="T35" fmla="*/ 143 h 146"/>
                  <a:gd name="T36" fmla="*/ 0 w 556"/>
                  <a:gd name="T37" fmla="*/ 141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6"/>
                  <a:gd name="T59" fmla="*/ 556 w 556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6">
                    <a:moveTo>
                      <a:pt x="0" y="141"/>
                    </a:moveTo>
                    <a:lnTo>
                      <a:pt x="556" y="0"/>
                    </a:lnTo>
                    <a:lnTo>
                      <a:pt x="556" y="3"/>
                    </a:lnTo>
                    <a:lnTo>
                      <a:pt x="2" y="146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7" name="Freeform 45"/>
              <p:cNvSpPr>
                <a:spLocks/>
              </p:cNvSpPr>
              <p:nvPr/>
            </p:nvSpPr>
            <p:spPr bwMode="auto">
              <a:xfrm>
                <a:off x="2226" y="3419"/>
                <a:ext cx="556" cy="143"/>
              </a:xfrm>
              <a:custGeom>
                <a:avLst/>
                <a:gdLst>
                  <a:gd name="T0" fmla="*/ 0 w 556"/>
                  <a:gd name="T1" fmla="*/ 140 h 143"/>
                  <a:gd name="T2" fmla="*/ 556 w 556"/>
                  <a:gd name="T3" fmla="*/ 0 h 143"/>
                  <a:gd name="T4" fmla="*/ 556 w 556"/>
                  <a:gd name="T5" fmla="*/ 0 h 143"/>
                  <a:gd name="T6" fmla="*/ 556 w 556"/>
                  <a:gd name="T7" fmla="*/ 0 h 143"/>
                  <a:gd name="T8" fmla="*/ 556 w 556"/>
                  <a:gd name="T9" fmla="*/ 0 h 143"/>
                  <a:gd name="T10" fmla="*/ 556 w 556"/>
                  <a:gd name="T11" fmla="*/ 0 h 143"/>
                  <a:gd name="T12" fmla="*/ 556 w 556"/>
                  <a:gd name="T13" fmla="*/ 2 h 143"/>
                  <a:gd name="T14" fmla="*/ 556 w 556"/>
                  <a:gd name="T15" fmla="*/ 2 h 143"/>
                  <a:gd name="T16" fmla="*/ 556 w 556"/>
                  <a:gd name="T17" fmla="*/ 2 h 143"/>
                  <a:gd name="T18" fmla="*/ 556 w 556"/>
                  <a:gd name="T19" fmla="*/ 2 h 143"/>
                  <a:gd name="T20" fmla="*/ 2 w 556"/>
                  <a:gd name="T21" fmla="*/ 143 h 143"/>
                  <a:gd name="T22" fmla="*/ 2 w 556"/>
                  <a:gd name="T23" fmla="*/ 143 h 143"/>
                  <a:gd name="T24" fmla="*/ 2 w 556"/>
                  <a:gd name="T25" fmla="*/ 143 h 143"/>
                  <a:gd name="T26" fmla="*/ 2 w 556"/>
                  <a:gd name="T27" fmla="*/ 143 h 143"/>
                  <a:gd name="T28" fmla="*/ 2 w 556"/>
                  <a:gd name="T29" fmla="*/ 143 h 143"/>
                  <a:gd name="T30" fmla="*/ 2 w 556"/>
                  <a:gd name="T31" fmla="*/ 140 h 143"/>
                  <a:gd name="T32" fmla="*/ 2 w 556"/>
                  <a:gd name="T33" fmla="*/ 140 h 143"/>
                  <a:gd name="T34" fmla="*/ 2 w 556"/>
                  <a:gd name="T35" fmla="*/ 140 h 143"/>
                  <a:gd name="T36" fmla="*/ 0 w 556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0"/>
                    </a:moveTo>
                    <a:lnTo>
                      <a:pt x="556" y="0"/>
                    </a:lnTo>
                    <a:lnTo>
                      <a:pt x="556" y="2"/>
                    </a:lnTo>
                    <a:lnTo>
                      <a:pt x="2" y="143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8" name="Freeform 46"/>
              <p:cNvSpPr>
                <a:spLocks/>
              </p:cNvSpPr>
              <p:nvPr/>
            </p:nvSpPr>
            <p:spPr bwMode="auto">
              <a:xfrm>
                <a:off x="2228" y="3419"/>
                <a:ext cx="556" cy="145"/>
              </a:xfrm>
              <a:custGeom>
                <a:avLst/>
                <a:gdLst>
                  <a:gd name="T0" fmla="*/ 0 w 556"/>
                  <a:gd name="T1" fmla="*/ 143 h 145"/>
                  <a:gd name="T2" fmla="*/ 554 w 556"/>
                  <a:gd name="T3" fmla="*/ 0 h 145"/>
                  <a:gd name="T4" fmla="*/ 554 w 556"/>
                  <a:gd name="T5" fmla="*/ 2 h 145"/>
                  <a:gd name="T6" fmla="*/ 554 w 556"/>
                  <a:gd name="T7" fmla="*/ 2 h 145"/>
                  <a:gd name="T8" fmla="*/ 554 w 556"/>
                  <a:gd name="T9" fmla="*/ 2 h 145"/>
                  <a:gd name="T10" fmla="*/ 554 w 556"/>
                  <a:gd name="T11" fmla="*/ 2 h 145"/>
                  <a:gd name="T12" fmla="*/ 554 w 556"/>
                  <a:gd name="T13" fmla="*/ 2 h 145"/>
                  <a:gd name="T14" fmla="*/ 554 w 556"/>
                  <a:gd name="T15" fmla="*/ 2 h 145"/>
                  <a:gd name="T16" fmla="*/ 554 w 556"/>
                  <a:gd name="T17" fmla="*/ 2 h 145"/>
                  <a:gd name="T18" fmla="*/ 556 w 556"/>
                  <a:gd name="T19" fmla="*/ 5 h 145"/>
                  <a:gd name="T20" fmla="*/ 0 w 556"/>
                  <a:gd name="T21" fmla="*/ 145 h 145"/>
                  <a:gd name="T22" fmla="*/ 0 w 556"/>
                  <a:gd name="T23" fmla="*/ 145 h 145"/>
                  <a:gd name="T24" fmla="*/ 0 w 556"/>
                  <a:gd name="T25" fmla="*/ 145 h 145"/>
                  <a:gd name="T26" fmla="*/ 0 w 556"/>
                  <a:gd name="T27" fmla="*/ 143 h 145"/>
                  <a:gd name="T28" fmla="*/ 0 w 556"/>
                  <a:gd name="T29" fmla="*/ 143 h 145"/>
                  <a:gd name="T30" fmla="*/ 0 w 556"/>
                  <a:gd name="T31" fmla="*/ 143 h 145"/>
                  <a:gd name="T32" fmla="*/ 0 w 556"/>
                  <a:gd name="T33" fmla="*/ 143 h 145"/>
                  <a:gd name="T34" fmla="*/ 0 w 556"/>
                  <a:gd name="T35" fmla="*/ 143 h 145"/>
                  <a:gd name="T36" fmla="*/ 0 w 556"/>
                  <a:gd name="T37" fmla="*/ 143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5"/>
                  <a:gd name="T59" fmla="*/ 556 w 556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5">
                    <a:moveTo>
                      <a:pt x="0" y="143"/>
                    </a:moveTo>
                    <a:lnTo>
                      <a:pt x="554" y="0"/>
                    </a:lnTo>
                    <a:lnTo>
                      <a:pt x="554" y="2"/>
                    </a:lnTo>
                    <a:lnTo>
                      <a:pt x="556" y="5"/>
                    </a:lnTo>
                    <a:lnTo>
                      <a:pt x="0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79" name="Freeform 47"/>
              <p:cNvSpPr>
                <a:spLocks/>
              </p:cNvSpPr>
              <p:nvPr/>
            </p:nvSpPr>
            <p:spPr bwMode="auto">
              <a:xfrm>
                <a:off x="2228" y="3421"/>
                <a:ext cx="556" cy="143"/>
              </a:xfrm>
              <a:custGeom>
                <a:avLst/>
                <a:gdLst>
                  <a:gd name="T0" fmla="*/ 0 w 556"/>
                  <a:gd name="T1" fmla="*/ 141 h 143"/>
                  <a:gd name="T2" fmla="*/ 554 w 556"/>
                  <a:gd name="T3" fmla="*/ 0 h 143"/>
                  <a:gd name="T4" fmla="*/ 554 w 556"/>
                  <a:gd name="T5" fmla="*/ 0 h 143"/>
                  <a:gd name="T6" fmla="*/ 554 w 556"/>
                  <a:gd name="T7" fmla="*/ 0 h 143"/>
                  <a:gd name="T8" fmla="*/ 554 w 556"/>
                  <a:gd name="T9" fmla="*/ 0 h 143"/>
                  <a:gd name="T10" fmla="*/ 556 w 556"/>
                  <a:gd name="T11" fmla="*/ 3 h 143"/>
                  <a:gd name="T12" fmla="*/ 556 w 556"/>
                  <a:gd name="T13" fmla="*/ 3 h 143"/>
                  <a:gd name="T14" fmla="*/ 556 w 556"/>
                  <a:gd name="T15" fmla="*/ 3 h 143"/>
                  <a:gd name="T16" fmla="*/ 556 w 556"/>
                  <a:gd name="T17" fmla="*/ 3 h 143"/>
                  <a:gd name="T18" fmla="*/ 556 w 556"/>
                  <a:gd name="T19" fmla="*/ 3 h 143"/>
                  <a:gd name="T20" fmla="*/ 0 w 556"/>
                  <a:gd name="T21" fmla="*/ 143 h 143"/>
                  <a:gd name="T22" fmla="*/ 0 w 556"/>
                  <a:gd name="T23" fmla="*/ 143 h 143"/>
                  <a:gd name="T24" fmla="*/ 0 w 556"/>
                  <a:gd name="T25" fmla="*/ 143 h 143"/>
                  <a:gd name="T26" fmla="*/ 0 w 556"/>
                  <a:gd name="T27" fmla="*/ 143 h 143"/>
                  <a:gd name="T28" fmla="*/ 0 w 556"/>
                  <a:gd name="T29" fmla="*/ 143 h 143"/>
                  <a:gd name="T30" fmla="*/ 0 w 556"/>
                  <a:gd name="T31" fmla="*/ 143 h 143"/>
                  <a:gd name="T32" fmla="*/ 0 w 556"/>
                  <a:gd name="T33" fmla="*/ 143 h 143"/>
                  <a:gd name="T34" fmla="*/ 0 w 556"/>
                  <a:gd name="T35" fmla="*/ 141 h 143"/>
                  <a:gd name="T36" fmla="*/ 0 w 556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1"/>
                    </a:moveTo>
                    <a:lnTo>
                      <a:pt x="554" y="0"/>
                    </a:lnTo>
                    <a:lnTo>
                      <a:pt x="556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0" name="Freeform 48"/>
              <p:cNvSpPr>
                <a:spLocks/>
              </p:cNvSpPr>
              <p:nvPr/>
            </p:nvSpPr>
            <p:spPr bwMode="auto">
              <a:xfrm>
                <a:off x="2228" y="3424"/>
                <a:ext cx="556" cy="143"/>
              </a:xfrm>
              <a:custGeom>
                <a:avLst/>
                <a:gdLst>
                  <a:gd name="T0" fmla="*/ 0 w 556"/>
                  <a:gd name="T1" fmla="*/ 140 h 143"/>
                  <a:gd name="T2" fmla="*/ 556 w 556"/>
                  <a:gd name="T3" fmla="*/ 0 h 143"/>
                  <a:gd name="T4" fmla="*/ 556 w 556"/>
                  <a:gd name="T5" fmla="*/ 0 h 143"/>
                  <a:gd name="T6" fmla="*/ 556 w 556"/>
                  <a:gd name="T7" fmla="*/ 0 h 143"/>
                  <a:gd name="T8" fmla="*/ 556 w 556"/>
                  <a:gd name="T9" fmla="*/ 0 h 143"/>
                  <a:gd name="T10" fmla="*/ 556 w 556"/>
                  <a:gd name="T11" fmla="*/ 0 h 143"/>
                  <a:gd name="T12" fmla="*/ 556 w 556"/>
                  <a:gd name="T13" fmla="*/ 0 h 143"/>
                  <a:gd name="T14" fmla="*/ 556 w 556"/>
                  <a:gd name="T15" fmla="*/ 0 h 143"/>
                  <a:gd name="T16" fmla="*/ 556 w 556"/>
                  <a:gd name="T17" fmla="*/ 2 h 143"/>
                  <a:gd name="T18" fmla="*/ 556 w 556"/>
                  <a:gd name="T19" fmla="*/ 2 h 143"/>
                  <a:gd name="T20" fmla="*/ 0 w 556"/>
                  <a:gd name="T21" fmla="*/ 143 h 143"/>
                  <a:gd name="T22" fmla="*/ 0 w 556"/>
                  <a:gd name="T23" fmla="*/ 143 h 143"/>
                  <a:gd name="T24" fmla="*/ 0 w 556"/>
                  <a:gd name="T25" fmla="*/ 143 h 143"/>
                  <a:gd name="T26" fmla="*/ 0 w 556"/>
                  <a:gd name="T27" fmla="*/ 143 h 143"/>
                  <a:gd name="T28" fmla="*/ 0 w 556"/>
                  <a:gd name="T29" fmla="*/ 140 h 143"/>
                  <a:gd name="T30" fmla="*/ 0 w 556"/>
                  <a:gd name="T31" fmla="*/ 140 h 143"/>
                  <a:gd name="T32" fmla="*/ 0 w 556"/>
                  <a:gd name="T33" fmla="*/ 140 h 143"/>
                  <a:gd name="T34" fmla="*/ 0 w 556"/>
                  <a:gd name="T35" fmla="*/ 140 h 143"/>
                  <a:gd name="T36" fmla="*/ 0 w 556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0"/>
                    </a:moveTo>
                    <a:lnTo>
                      <a:pt x="556" y="0"/>
                    </a:lnTo>
                    <a:lnTo>
                      <a:pt x="556" y="2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1" name="Freeform 49"/>
              <p:cNvSpPr>
                <a:spLocks/>
              </p:cNvSpPr>
              <p:nvPr/>
            </p:nvSpPr>
            <p:spPr bwMode="auto">
              <a:xfrm>
                <a:off x="2228" y="3424"/>
                <a:ext cx="556" cy="145"/>
              </a:xfrm>
              <a:custGeom>
                <a:avLst/>
                <a:gdLst>
                  <a:gd name="T0" fmla="*/ 0 w 556"/>
                  <a:gd name="T1" fmla="*/ 140 h 145"/>
                  <a:gd name="T2" fmla="*/ 556 w 556"/>
                  <a:gd name="T3" fmla="*/ 0 h 145"/>
                  <a:gd name="T4" fmla="*/ 556 w 556"/>
                  <a:gd name="T5" fmla="*/ 0 h 145"/>
                  <a:gd name="T6" fmla="*/ 556 w 556"/>
                  <a:gd name="T7" fmla="*/ 0 h 145"/>
                  <a:gd name="T8" fmla="*/ 556 w 556"/>
                  <a:gd name="T9" fmla="*/ 2 h 145"/>
                  <a:gd name="T10" fmla="*/ 556 w 556"/>
                  <a:gd name="T11" fmla="*/ 2 h 145"/>
                  <a:gd name="T12" fmla="*/ 556 w 556"/>
                  <a:gd name="T13" fmla="*/ 2 h 145"/>
                  <a:gd name="T14" fmla="*/ 556 w 556"/>
                  <a:gd name="T15" fmla="*/ 2 h 145"/>
                  <a:gd name="T16" fmla="*/ 556 w 556"/>
                  <a:gd name="T17" fmla="*/ 2 h 145"/>
                  <a:gd name="T18" fmla="*/ 556 w 556"/>
                  <a:gd name="T19" fmla="*/ 2 h 145"/>
                  <a:gd name="T20" fmla="*/ 3 w 556"/>
                  <a:gd name="T21" fmla="*/ 145 h 145"/>
                  <a:gd name="T22" fmla="*/ 3 w 556"/>
                  <a:gd name="T23" fmla="*/ 143 h 145"/>
                  <a:gd name="T24" fmla="*/ 3 w 556"/>
                  <a:gd name="T25" fmla="*/ 143 h 145"/>
                  <a:gd name="T26" fmla="*/ 0 w 556"/>
                  <a:gd name="T27" fmla="*/ 143 h 145"/>
                  <a:gd name="T28" fmla="*/ 0 w 556"/>
                  <a:gd name="T29" fmla="*/ 143 h 145"/>
                  <a:gd name="T30" fmla="*/ 0 w 556"/>
                  <a:gd name="T31" fmla="*/ 143 h 145"/>
                  <a:gd name="T32" fmla="*/ 0 w 556"/>
                  <a:gd name="T33" fmla="*/ 143 h 145"/>
                  <a:gd name="T34" fmla="*/ 0 w 556"/>
                  <a:gd name="T35" fmla="*/ 143 h 145"/>
                  <a:gd name="T36" fmla="*/ 0 w 556"/>
                  <a:gd name="T37" fmla="*/ 140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5"/>
                  <a:gd name="T59" fmla="*/ 556 w 556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5">
                    <a:moveTo>
                      <a:pt x="0" y="140"/>
                    </a:moveTo>
                    <a:lnTo>
                      <a:pt x="556" y="0"/>
                    </a:lnTo>
                    <a:lnTo>
                      <a:pt x="556" y="2"/>
                    </a:lnTo>
                    <a:lnTo>
                      <a:pt x="3" y="145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2" name="Freeform 50"/>
              <p:cNvSpPr>
                <a:spLocks/>
              </p:cNvSpPr>
              <p:nvPr/>
            </p:nvSpPr>
            <p:spPr bwMode="auto">
              <a:xfrm>
                <a:off x="2228" y="3426"/>
                <a:ext cx="556" cy="143"/>
              </a:xfrm>
              <a:custGeom>
                <a:avLst/>
                <a:gdLst>
                  <a:gd name="T0" fmla="*/ 0 w 556"/>
                  <a:gd name="T1" fmla="*/ 141 h 143"/>
                  <a:gd name="T2" fmla="*/ 556 w 556"/>
                  <a:gd name="T3" fmla="*/ 0 h 143"/>
                  <a:gd name="T4" fmla="*/ 556 w 556"/>
                  <a:gd name="T5" fmla="*/ 0 h 143"/>
                  <a:gd name="T6" fmla="*/ 556 w 556"/>
                  <a:gd name="T7" fmla="*/ 0 h 143"/>
                  <a:gd name="T8" fmla="*/ 556 w 556"/>
                  <a:gd name="T9" fmla="*/ 0 h 143"/>
                  <a:gd name="T10" fmla="*/ 556 w 556"/>
                  <a:gd name="T11" fmla="*/ 0 h 143"/>
                  <a:gd name="T12" fmla="*/ 556 w 556"/>
                  <a:gd name="T13" fmla="*/ 0 h 143"/>
                  <a:gd name="T14" fmla="*/ 556 w 556"/>
                  <a:gd name="T15" fmla="*/ 2 h 143"/>
                  <a:gd name="T16" fmla="*/ 556 w 556"/>
                  <a:gd name="T17" fmla="*/ 2 h 143"/>
                  <a:gd name="T18" fmla="*/ 556 w 556"/>
                  <a:gd name="T19" fmla="*/ 2 h 143"/>
                  <a:gd name="T20" fmla="*/ 3 w 556"/>
                  <a:gd name="T21" fmla="*/ 143 h 143"/>
                  <a:gd name="T22" fmla="*/ 3 w 556"/>
                  <a:gd name="T23" fmla="*/ 143 h 143"/>
                  <a:gd name="T24" fmla="*/ 3 w 556"/>
                  <a:gd name="T25" fmla="*/ 143 h 143"/>
                  <a:gd name="T26" fmla="*/ 3 w 556"/>
                  <a:gd name="T27" fmla="*/ 143 h 143"/>
                  <a:gd name="T28" fmla="*/ 3 w 556"/>
                  <a:gd name="T29" fmla="*/ 143 h 143"/>
                  <a:gd name="T30" fmla="*/ 3 w 556"/>
                  <a:gd name="T31" fmla="*/ 141 h 143"/>
                  <a:gd name="T32" fmla="*/ 3 w 556"/>
                  <a:gd name="T33" fmla="*/ 141 h 143"/>
                  <a:gd name="T34" fmla="*/ 3 w 556"/>
                  <a:gd name="T35" fmla="*/ 141 h 143"/>
                  <a:gd name="T36" fmla="*/ 0 w 556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1"/>
                    </a:moveTo>
                    <a:lnTo>
                      <a:pt x="556" y="0"/>
                    </a:lnTo>
                    <a:lnTo>
                      <a:pt x="556" y="2"/>
                    </a:lnTo>
                    <a:lnTo>
                      <a:pt x="3" y="143"/>
                    </a:lnTo>
                    <a:lnTo>
                      <a:pt x="3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3" name="Freeform 51"/>
              <p:cNvSpPr>
                <a:spLocks/>
              </p:cNvSpPr>
              <p:nvPr/>
            </p:nvSpPr>
            <p:spPr bwMode="auto">
              <a:xfrm>
                <a:off x="2231" y="3426"/>
                <a:ext cx="553" cy="145"/>
              </a:xfrm>
              <a:custGeom>
                <a:avLst/>
                <a:gdLst>
                  <a:gd name="T0" fmla="*/ 0 w 553"/>
                  <a:gd name="T1" fmla="*/ 143 h 145"/>
                  <a:gd name="T2" fmla="*/ 553 w 553"/>
                  <a:gd name="T3" fmla="*/ 0 h 145"/>
                  <a:gd name="T4" fmla="*/ 553 w 553"/>
                  <a:gd name="T5" fmla="*/ 0 h 145"/>
                  <a:gd name="T6" fmla="*/ 553 w 553"/>
                  <a:gd name="T7" fmla="*/ 2 h 145"/>
                  <a:gd name="T8" fmla="*/ 553 w 553"/>
                  <a:gd name="T9" fmla="*/ 2 h 145"/>
                  <a:gd name="T10" fmla="*/ 553 w 553"/>
                  <a:gd name="T11" fmla="*/ 2 h 145"/>
                  <a:gd name="T12" fmla="*/ 553 w 553"/>
                  <a:gd name="T13" fmla="*/ 2 h 145"/>
                  <a:gd name="T14" fmla="*/ 553 w 553"/>
                  <a:gd name="T15" fmla="*/ 2 h 145"/>
                  <a:gd name="T16" fmla="*/ 553 w 553"/>
                  <a:gd name="T17" fmla="*/ 2 h 145"/>
                  <a:gd name="T18" fmla="*/ 553 w 553"/>
                  <a:gd name="T19" fmla="*/ 5 h 145"/>
                  <a:gd name="T20" fmla="*/ 0 w 553"/>
                  <a:gd name="T21" fmla="*/ 145 h 145"/>
                  <a:gd name="T22" fmla="*/ 0 w 553"/>
                  <a:gd name="T23" fmla="*/ 145 h 145"/>
                  <a:gd name="T24" fmla="*/ 0 w 553"/>
                  <a:gd name="T25" fmla="*/ 143 h 145"/>
                  <a:gd name="T26" fmla="*/ 0 w 553"/>
                  <a:gd name="T27" fmla="*/ 143 h 145"/>
                  <a:gd name="T28" fmla="*/ 0 w 553"/>
                  <a:gd name="T29" fmla="*/ 143 h 145"/>
                  <a:gd name="T30" fmla="*/ 0 w 553"/>
                  <a:gd name="T31" fmla="*/ 143 h 145"/>
                  <a:gd name="T32" fmla="*/ 0 w 553"/>
                  <a:gd name="T33" fmla="*/ 143 h 145"/>
                  <a:gd name="T34" fmla="*/ 0 w 553"/>
                  <a:gd name="T35" fmla="*/ 143 h 145"/>
                  <a:gd name="T36" fmla="*/ 0 w 553"/>
                  <a:gd name="T37" fmla="*/ 143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5"/>
                  <a:gd name="T59" fmla="*/ 553 w 553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5">
                    <a:moveTo>
                      <a:pt x="0" y="143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553" y="5"/>
                    </a:lnTo>
                    <a:lnTo>
                      <a:pt x="0" y="14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4" name="Freeform 52"/>
              <p:cNvSpPr>
                <a:spLocks/>
              </p:cNvSpPr>
              <p:nvPr/>
            </p:nvSpPr>
            <p:spPr bwMode="auto">
              <a:xfrm>
                <a:off x="2231" y="3428"/>
                <a:ext cx="555" cy="143"/>
              </a:xfrm>
              <a:custGeom>
                <a:avLst/>
                <a:gdLst>
                  <a:gd name="T0" fmla="*/ 0 w 555"/>
                  <a:gd name="T1" fmla="*/ 141 h 143"/>
                  <a:gd name="T2" fmla="*/ 553 w 555"/>
                  <a:gd name="T3" fmla="*/ 0 h 143"/>
                  <a:gd name="T4" fmla="*/ 553 w 555"/>
                  <a:gd name="T5" fmla="*/ 0 h 143"/>
                  <a:gd name="T6" fmla="*/ 553 w 555"/>
                  <a:gd name="T7" fmla="*/ 0 h 143"/>
                  <a:gd name="T8" fmla="*/ 553 w 555"/>
                  <a:gd name="T9" fmla="*/ 0 h 143"/>
                  <a:gd name="T10" fmla="*/ 553 w 555"/>
                  <a:gd name="T11" fmla="*/ 3 h 143"/>
                  <a:gd name="T12" fmla="*/ 553 w 555"/>
                  <a:gd name="T13" fmla="*/ 3 h 143"/>
                  <a:gd name="T14" fmla="*/ 555 w 555"/>
                  <a:gd name="T15" fmla="*/ 3 h 143"/>
                  <a:gd name="T16" fmla="*/ 555 w 555"/>
                  <a:gd name="T17" fmla="*/ 3 h 143"/>
                  <a:gd name="T18" fmla="*/ 555 w 555"/>
                  <a:gd name="T19" fmla="*/ 3 h 143"/>
                  <a:gd name="T20" fmla="*/ 0 w 555"/>
                  <a:gd name="T21" fmla="*/ 143 h 143"/>
                  <a:gd name="T22" fmla="*/ 0 w 555"/>
                  <a:gd name="T23" fmla="*/ 143 h 143"/>
                  <a:gd name="T24" fmla="*/ 0 w 555"/>
                  <a:gd name="T25" fmla="*/ 143 h 143"/>
                  <a:gd name="T26" fmla="*/ 0 w 555"/>
                  <a:gd name="T27" fmla="*/ 143 h 143"/>
                  <a:gd name="T28" fmla="*/ 0 w 555"/>
                  <a:gd name="T29" fmla="*/ 143 h 143"/>
                  <a:gd name="T30" fmla="*/ 0 w 555"/>
                  <a:gd name="T31" fmla="*/ 143 h 143"/>
                  <a:gd name="T32" fmla="*/ 0 w 555"/>
                  <a:gd name="T33" fmla="*/ 141 h 143"/>
                  <a:gd name="T34" fmla="*/ 0 w 555"/>
                  <a:gd name="T35" fmla="*/ 141 h 143"/>
                  <a:gd name="T36" fmla="*/ 0 w 555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5"/>
                  <a:gd name="T58" fmla="*/ 0 h 143"/>
                  <a:gd name="T59" fmla="*/ 555 w 555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5" h="143">
                    <a:moveTo>
                      <a:pt x="0" y="141"/>
                    </a:moveTo>
                    <a:lnTo>
                      <a:pt x="553" y="0"/>
                    </a:lnTo>
                    <a:lnTo>
                      <a:pt x="553" y="3"/>
                    </a:lnTo>
                    <a:lnTo>
                      <a:pt x="555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5" name="Freeform 53"/>
              <p:cNvSpPr>
                <a:spLocks/>
              </p:cNvSpPr>
              <p:nvPr/>
            </p:nvSpPr>
            <p:spPr bwMode="auto">
              <a:xfrm>
                <a:off x="2231" y="3431"/>
                <a:ext cx="555" cy="143"/>
              </a:xfrm>
              <a:custGeom>
                <a:avLst/>
                <a:gdLst>
                  <a:gd name="T0" fmla="*/ 0 w 555"/>
                  <a:gd name="T1" fmla="*/ 140 h 143"/>
                  <a:gd name="T2" fmla="*/ 553 w 555"/>
                  <a:gd name="T3" fmla="*/ 0 h 143"/>
                  <a:gd name="T4" fmla="*/ 553 w 555"/>
                  <a:gd name="T5" fmla="*/ 0 h 143"/>
                  <a:gd name="T6" fmla="*/ 555 w 555"/>
                  <a:gd name="T7" fmla="*/ 0 h 143"/>
                  <a:gd name="T8" fmla="*/ 555 w 555"/>
                  <a:gd name="T9" fmla="*/ 0 h 143"/>
                  <a:gd name="T10" fmla="*/ 555 w 555"/>
                  <a:gd name="T11" fmla="*/ 0 h 143"/>
                  <a:gd name="T12" fmla="*/ 555 w 555"/>
                  <a:gd name="T13" fmla="*/ 0 h 143"/>
                  <a:gd name="T14" fmla="*/ 555 w 555"/>
                  <a:gd name="T15" fmla="*/ 0 h 143"/>
                  <a:gd name="T16" fmla="*/ 555 w 555"/>
                  <a:gd name="T17" fmla="*/ 2 h 143"/>
                  <a:gd name="T18" fmla="*/ 555 w 555"/>
                  <a:gd name="T19" fmla="*/ 2 h 143"/>
                  <a:gd name="T20" fmla="*/ 2 w 555"/>
                  <a:gd name="T21" fmla="*/ 143 h 143"/>
                  <a:gd name="T22" fmla="*/ 0 w 555"/>
                  <a:gd name="T23" fmla="*/ 143 h 143"/>
                  <a:gd name="T24" fmla="*/ 0 w 555"/>
                  <a:gd name="T25" fmla="*/ 143 h 143"/>
                  <a:gd name="T26" fmla="*/ 0 w 555"/>
                  <a:gd name="T27" fmla="*/ 140 h 143"/>
                  <a:gd name="T28" fmla="*/ 0 w 555"/>
                  <a:gd name="T29" fmla="*/ 140 h 143"/>
                  <a:gd name="T30" fmla="*/ 0 w 555"/>
                  <a:gd name="T31" fmla="*/ 140 h 143"/>
                  <a:gd name="T32" fmla="*/ 0 w 555"/>
                  <a:gd name="T33" fmla="*/ 140 h 143"/>
                  <a:gd name="T34" fmla="*/ 0 w 555"/>
                  <a:gd name="T35" fmla="*/ 140 h 143"/>
                  <a:gd name="T36" fmla="*/ 0 w 555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5"/>
                  <a:gd name="T58" fmla="*/ 0 h 143"/>
                  <a:gd name="T59" fmla="*/ 555 w 555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5" h="143">
                    <a:moveTo>
                      <a:pt x="0" y="140"/>
                    </a:moveTo>
                    <a:lnTo>
                      <a:pt x="553" y="0"/>
                    </a:lnTo>
                    <a:lnTo>
                      <a:pt x="555" y="0"/>
                    </a:lnTo>
                    <a:lnTo>
                      <a:pt x="555" y="2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6" name="Freeform 54"/>
              <p:cNvSpPr>
                <a:spLocks/>
              </p:cNvSpPr>
              <p:nvPr/>
            </p:nvSpPr>
            <p:spPr bwMode="auto">
              <a:xfrm>
                <a:off x="2231" y="3431"/>
                <a:ext cx="555" cy="143"/>
              </a:xfrm>
              <a:custGeom>
                <a:avLst/>
                <a:gdLst>
                  <a:gd name="T0" fmla="*/ 0 w 555"/>
                  <a:gd name="T1" fmla="*/ 140 h 143"/>
                  <a:gd name="T2" fmla="*/ 555 w 555"/>
                  <a:gd name="T3" fmla="*/ 0 h 143"/>
                  <a:gd name="T4" fmla="*/ 555 w 555"/>
                  <a:gd name="T5" fmla="*/ 0 h 143"/>
                  <a:gd name="T6" fmla="*/ 555 w 555"/>
                  <a:gd name="T7" fmla="*/ 0 h 143"/>
                  <a:gd name="T8" fmla="*/ 555 w 555"/>
                  <a:gd name="T9" fmla="*/ 2 h 143"/>
                  <a:gd name="T10" fmla="*/ 555 w 555"/>
                  <a:gd name="T11" fmla="*/ 2 h 143"/>
                  <a:gd name="T12" fmla="*/ 555 w 555"/>
                  <a:gd name="T13" fmla="*/ 2 h 143"/>
                  <a:gd name="T14" fmla="*/ 555 w 555"/>
                  <a:gd name="T15" fmla="*/ 2 h 143"/>
                  <a:gd name="T16" fmla="*/ 555 w 555"/>
                  <a:gd name="T17" fmla="*/ 2 h 143"/>
                  <a:gd name="T18" fmla="*/ 555 w 555"/>
                  <a:gd name="T19" fmla="*/ 2 h 143"/>
                  <a:gd name="T20" fmla="*/ 2 w 555"/>
                  <a:gd name="T21" fmla="*/ 143 h 143"/>
                  <a:gd name="T22" fmla="*/ 2 w 555"/>
                  <a:gd name="T23" fmla="*/ 143 h 143"/>
                  <a:gd name="T24" fmla="*/ 2 w 555"/>
                  <a:gd name="T25" fmla="*/ 143 h 143"/>
                  <a:gd name="T26" fmla="*/ 2 w 555"/>
                  <a:gd name="T27" fmla="*/ 143 h 143"/>
                  <a:gd name="T28" fmla="*/ 2 w 555"/>
                  <a:gd name="T29" fmla="*/ 143 h 143"/>
                  <a:gd name="T30" fmla="*/ 0 w 555"/>
                  <a:gd name="T31" fmla="*/ 143 h 143"/>
                  <a:gd name="T32" fmla="*/ 0 w 555"/>
                  <a:gd name="T33" fmla="*/ 143 h 143"/>
                  <a:gd name="T34" fmla="*/ 0 w 555"/>
                  <a:gd name="T35" fmla="*/ 140 h 143"/>
                  <a:gd name="T36" fmla="*/ 0 w 555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5"/>
                  <a:gd name="T58" fmla="*/ 0 h 143"/>
                  <a:gd name="T59" fmla="*/ 555 w 555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5" h="143">
                    <a:moveTo>
                      <a:pt x="0" y="140"/>
                    </a:moveTo>
                    <a:lnTo>
                      <a:pt x="555" y="0"/>
                    </a:lnTo>
                    <a:lnTo>
                      <a:pt x="555" y="2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7" name="Freeform 55"/>
              <p:cNvSpPr>
                <a:spLocks/>
              </p:cNvSpPr>
              <p:nvPr/>
            </p:nvSpPr>
            <p:spPr bwMode="auto">
              <a:xfrm>
                <a:off x="2233" y="3433"/>
                <a:ext cx="553" cy="143"/>
              </a:xfrm>
              <a:custGeom>
                <a:avLst/>
                <a:gdLst>
                  <a:gd name="T0" fmla="*/ 0 w 553"/>
                  <a:gd name="T1" fmla="*/ 141 h 143"/>
                  <a:gd name="T2" fmla="*/ 553 w 553"/>
                  <a:gd name="T3" fmla="*/ 0 h 143"/>
                  <a:gd name="T4" fmla="*/ 553 w 553"/>
                  <a:gd name="T5" fmla="*/ 0 h 143"/>
                  <a:gd name="T6" fmla="*/ 553 w 553"/>
                  <a:gd name="T7" fmla="*/ 0 h 143"/>
                  <a:gd name="T8" fmla="*/ 553 w 553"/>
                  <a:gd name="T9" fmla="*/ 0 h 143"/>
                  <a:gd name="T10" fmla="*/ 553 w 553"/>
                  <a:gd name="T11" fmla="*/ 0 h 143"/>
                  <a:gd name="T12" fmla="*/ 553 w 553"/>
                  <a:gd name="T13" fmla="*/ 0 h 143"/>
                  <a:gd name="T14" fmla="*/ 553 w 553"/>
                  <a:gd name="T15" fmla="*/ 2 h 143"/>
                  <a:gd name="T16" fmla="*/ 553 w 553"/>
                  <a:gd name="T17" fmla="*/ 2 h 143"/>
                  <a:gd name="T18" fmla="*/ 553 w 553"/>
                  <a:gd name="T19" fmla="*/ 2 h 143"/>
                  <a:gd name="T20" fmla="*/ 0 w 553"/>
                  <a:gd name="T21" fmla="*/ 143 h 143"/>
                  <a:gd name="T22" fmla="*/ 0 w 553"/>
                  <a:gd name="T23" fmla="*/ 143 h 143"/>
                  <a:gd name="T24" fmla="*/ 0 w 553"/>
                  <a:gd name="T25" fmla="*/ 143 h 143"/>
                  <a:gd name="T26" fmla="*/ 0 w 553"/>
                  <a:gd name="T27" fmla="*/ 143 h 143"/>
                  <a:gd name="T28" fmla="*/ 0 w 553"/>
                  <a:gd name="T29" fmla="*/ 141 h 143"/>
                  <a:gd name="T30" fmla="*/ 0 w 553"/>
                  <a:gd name="T31" fmla="*/ 141 h 143"/>
                  <a:gd name="T32" fmla="*/ 0 w 553"/>
                  <a:gd name="T33" fmla="*/ 141 h 143"/>
                  <a:gd name="T34" fmla="*/ 0 w 553"/>
                  <a:gd name="T35" fmla="*/ 141 h 143"/>
                  <a:gd name="T36" fmla="*/ 0 w 553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1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8" name="Freeform 56"/>
              <p:cNvSpPr>
                <a:spLocks/>
              </p:cNvSpPr>
              <p:nvPr/>
            </p:nvSpPr>
            <p:spPr bwMode="auto">
              <a:xfrm>
                <a:off x="2233" y="3433"/>
                <a:ext cx="553" cy="145"/>
              </a:xfrm>
              <a:custGeom>
                <a:avLst/>
                <a:gdLst>
                  <a:gd name="T0" fmla="*/ 0 w 553"/>
                  <a:gd name="T1" fmla="*/ 141 h 145"/>
                  <a:gd name="T2" fmla="*/ 553 w 553"/>
                  <a:gd name="T3" fmla="*/ 0 h 145"/>
                  <a:gd name="T4" fmla="*/ 553 w 553"/>
                  <a:gd name="T5" fmla="*/ 0 h 145"/>
                  <a:gd name="T6" fmla="*/ 553 w 553"/>
                  <a:gd name="T7" fmla="*/ 2 h 145"/>
                  <a:gd name="T8" fmla="*/ 553 w 553"/>
                  <a:gd name="T9" fmla="*/ 2 h 145"/>
                  <a:gd name="T10" fmla="*/ 553 w 553"/>
                  <a:gd name="T11" fmla="*/ 2 h 145"/>
                  <a:gd name="T12" fmla="*/ 553 w 553"/>
                  <a:gd name="T13" fmla="*/ 2 h 145"/>
                  <a:gd name="T14" fmla="*/ 553 w 553"/>
                  <a:gd name="T15" fmla="*/ 2 h 145"/>
                  <a:gd name="T16" fmla="*/ 553 w 553"/>
                  <a:gd name="T17" fmla="*/ 2 h 145"/>
                  <a:gd name="T18" fmla="*/ 553 w 553"/>
                  <a:gd name="T19" fmla="*/ 2 h 145"/>
                  <a:gd name="T20" fmla="*/ 0 w 553"/>
                  <a:gd name="T21" fmla="*/ 145 h 145"/>
                  <a:gd name="T22" fmla="*/ 0 w 553"/>
                  <a:gd name="T23" fmla="*/ 143 h 145"/>
                  <a:gd name="T24" fmla="*/ 0 w 553"/>
                  <a:gd name="T25" fmla="*/ 143 h 145"/>
                  <a:gd name="T26" fmla="*/ 0 w 553"/>
                  <a:gd name="T27" fmla="*/ 143 h 145"/>
                  <a:gd name="T28" fmla="*/ 0 w 553"/>
                  <a:gd name="T29" fmla="*/ 143 h 145"/>
                  <a:gd name="T30" fmla="*/ 0 w 553"/>
                  <a:gd name="T31" fmla="*/ 143 h 145"/>
                  <a:gd name="T32" fmla="*/ 0 w 553"/>
                  <a:gd name="T33" fmla="*/ 143 h 145"/>
                  <a:gd name="T34" fmla="*/ 0 w 553"/>
                  <a:gd name="T35" fmla="*/ 143 h 145"/>
                  <a:gd name="T36" fmla="*/ 0 w 553"/>
                  <a:gd name="T37" fmla="*/ 141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5"/>
                  <a:gd name="T59" fmla="*/ 553 w 553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5">
                    <a:moveTo>
                      <a:pt x="0" y="141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89" name="Freeform 57"/>
              <p:cNvSpPr>
                <a:spLocks/>
              </p:cNvSpPr>
              <p:nvPr/>
            </p:nvSpPr>
            <p:spPr bwMode="auto">
              <a:xfrm>
                <a:off x="2233" y="3435"/>
                <a:ext cx="553" cy="143"/>
              </a:xfrm>
              <a:custGeom>
                <a:avLst/>
                <a:gdLst>
                  <a:gd name="T0" fmla="*/ 0 w 553"/>
                  <a:gd name="T1" fmla="*/ 141 h 143"/>
                  <a:gd name="T2" fmla="*/ 553 w 553"/>
                  <a:gd name="T3" fmla="*/ 0 h 143"/>
                  <a:gd name="T4" fmla="*/ 553 w 553"/>
                  <a:gd name="T5" fmla="*/ 0 h 143"/>
                  <a:gd name="T6" fmla="*/ 553 w 553"/>
                  <a:gd name="T7" fmla="*/ 0 h 143"/>
                  <a:gd name="T8" fmla="*/ 553 w 553"/>
                  <a:gd name="T9" fmla="*/ 0 h 143"/>
                  <a:gd name="T10" fmla="*/ 553 w 553"/>
                  <a:gd name="T11" fmla="*/ 0 h 143"/>
                  <a:gd name="T12" fmla="*/ 553 w 553"/>
                  <a:gd name="T13" fmla="*/ 3 h 143"/>
                  <a:gd name="T14" fmla="*/ 553 w 553"/>
                  <a:gd name="T15" fmla="*/ 3 h 143"/>
                  <a:gd name="T16" fmla="*/ 553 w 553"/>
                  <a:gd name="T17" fmla="*/ 3 h 143"/>
                  <a:gd name="T18" fmla="*/ 553 w 553"/>
                  <a:gd name="T19" fmla="*/ 3 h 143"/>
                  <a:gd name="T20" fmla="*/ 0 w 553"/>
                  <a:gd name="T21" fmla="*/ 143 h 143"/>
                  <a:gd name="T22" fmla="*/ 0 w 553"/>
                  <a:gd name="T23" fmla="*/ 143 h 143"/>
                  <a:gd name="T24" fmla="*/ 0 w 553"/>
                  <a:gd name="T25" fmla="*/ 143 h 143"/>
                  <a:gd name="T26" fmla="*/ 0 w 553"/>
                  <a:gd name="T27" fmla="*/ 143 h 143"/>
                  <a:gd name="T28" fmla="*/ 0 w 553"/>
                  <a:gd name="T29" fmla="*/ 143 h 143"/>
                  <a:gd name="T30" fmla="*/ 0 w 553"/>
                  <a:gd name="T31" fmla="*/ 141 h 143"/>
                  <a:gd name="T32" fmla="*/ 0 w 553"/>
                  <a:gd name="T33" fmla="*/ 141 h 143"/>
                  <a:gd name="T34" fmla="*/ 0 w 553"/>
                  <a:gd name="T35" fmla="*/ 141 h 143"/>
                  <a:gd name="T36" fmla="*/ 0 w 553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1"/>
                    </a:moveTo>
                    <a:lnTo>
                      <a:pt x="553" y="0"/>
                    </a:lnTo>
                    <a:lnTo>
                      <a:pt x="553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0" name="Freeform 58"/>
              <p:cNvSpPr>
                <a:spLocks/>
              </p:cNvSpPr>
              <p:nvPr/>
            </p:nvSpPr>
            <p:spPr bwMode="auto">
              <a:xfrm>
                <a:off x="2233" y="3435"/>
                <a:ext cx="556" cy="146"/>
              </a:xfrm>
              <a:custGeom>
                <a:avLst/>
                <a:gdLst>
                  <a:gd name="T0" fmla="*/ 0 w 556"/>
                  <a:gd name="T1" fmla="*/ 143 h 146"/>
                  <a:gd name="T2" fmla="*/ 553 w 556"/>
                  <a:gd name="T3" fmla="*/ 0 h 146"/>
                  <a:gd name="T4" fmla="*/ 553 w 556"/>
                  <a:gd name="T5" fmla="*/ 3 h 146"/>
                  <a:gd name="T6" fmla="*/ 553 w 556"/>
                  <a:gd name="T7" fmla="*/ 3 h 146"/>
                  <a:gd name="T8" fmla="*/ 553 w 556"/>
                  <a:gd name="T9" fmla="*/ 3 h 146"/>
                  <a:gd name="T10" fmla="*/ 553 w 556"/>
                  <a:gd name="T11" fmla="*/ 3 h 146"/>
                  <a:gd name="T12" fmla="*/ 553 w 556"/>
                  <a:gd name="T13" fmla="*/ 3 h 146"/>
                  <a:gd name="T14" fmla="*/ 553 w 556"/>
                  <a:gd name="T15" fmla="*/ 3 h 146"/>
                  <a:gd name="T16" fmla="*/ 553 w 556"/>
                  <a:gd name="T17" fmla="*/ 5 h 146"/>
                  <a:gd name="T18" fmla="*/ 556 w 556"/>
                  <a:gd name="T19" fmla="*/ 5 h 146"/>
                  <a:gd name="T20" fmla="*/ 2 w 556"/>
                  <a:gd name="T21" fmla="*/ 146 h 146"/>
                  <a:gd name="T22" fmla="*/ 2 w 556"/>
                  <a:gd name="T23" fmla="*/ 146 h 146"/>
                  <a:gd name="T24" fmla="*/ 2 w 556"/>
                  <a:gd name="T25" fmla="*/ 143 h 146"/>
                  <a:gd name="T26" fmla="*/ 2 w 556"/>
                  <a:gd name="T27" fmla="*/ 143 h 146"/>
                  <a:gd name="T28" fmla="*/ 0 w 556"/>
                  <a:gd name="T29" fmla="*/ 143 h 146"/>
                  <a:gd name="T30" fmla="*/ 0 w 556"/>
                  <a:gd name="T31" fmla="*/ 143 h 146"/>
                  <a:gd name="T32" fmla="*/ 0 w 556"/>
                  <a:gd name="T33" fmla="*/ 143 h 146"/>
                  <a:gd name="T34" fmla="*/ 0 w 556"/>
                  <a:gd name="T35" fmla="*/ 143 h 146"/>
                  <a:gd name="T36" fmla="*/ 0 w 556"/>
                  <a:gd name="T37" fmla="*/ 143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6"/>
                  <a:gd name="T59" fmla="*/ 556 w 556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6">
                    <a:moveTo>
                      <a:pt x="0" y="143"/>
                    </a:moveTo>
                    <a:lnTo>
                      <a:pt x="553" y="0"/>
                    </a:lnTo>
                    <a:lnTo>
                      <a:pt x="553" y="3"/>
                    </a:lnTo>
                    <a:lnTo>
                      <a:pt x="553" y="5"/>
                    </a:lnTo>
                    <a:lnTo>
                      <a:pt x="556" y="5"/>
                    </a:lnTo>
                    <a:lnTo>
                      <a:pt x="2" y="146"/>
                    </a:lnTo>
                    <a:lnTo>
                      <a:pt x="2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1" name="Freeform 59"/>
              <p:cNvSpPr>
                <a:spLocks/>
              </p:cNvSpPr>
              <p:nvPr/>
            </p:nvSpPr>
            <p:spPr bwMode="auto">
              <a:xfrm>
                <a:off x="2233" y="3438"/>
                <a:ext cx="556" cy="143"/>
              </a:xfrm>
              <a:custGeom>
                <a:avLst/>
                <a:gdLst>
                  <a:gd name="T0" fmla="*/ 0 w 556"/>
                  <a:gd name="T1" fmla="*/ 140 h 143"/>
                  <a:gd name="T2" fmla="*/ 553 w 556"/>
                  <a:gd name="T3" fmla="*/ 0 h 143"/>
                  <a:gd name="T4" fmla="*/ 553 w 556"/>
                  <a:gd name="T5" fmla="*/ 0 h 143"/>
                  <a:gd name="T6" fmla="*/ 553 w 556"/>
                  <a:gd name="T7" fmla="*/ 0 h 143"/>
                  <a:gd name="T8" fmla="*/ 553 w 556"/>
                  <a:gd name="T9" fmla="*/ 2 h 143"/>
                  <a:gd name="T10" fmla="*/ 556 w 556"/>
                  <a:gd name="T11" fmla="*/ 2 h 143"/>
                  <a:gd name="T12" fmla="*/ 556 w 556"/>
                  <a:gd name="T13" fmla="*/ 2 h 143"/>
                  <a:gd name="T14" fmla="*/ 556 w 556"/>
                  <a:gd name="T15" fmla="*/ 2 h 143"/>
                  <a:gd name="T16" fmla="*/ 556 w 556"/>
                  <a:gd name="T17" fmla="*/ 2 h 143"/>
                  <a:gd name="T18" fmla="*/ 556 w 556"/>
                  <a:gd name="T19" fmla="*/ 2 h 143"/>
                  <a:gd name="T20" fmla="*/ 2 w 556"/>
                  <a:gd name="T21" fmla="*/ 143 h 143"/>
                  <a:gd name="T22" fmla="*/ 2 w 556"/>
                  <a:gd name="T23" fmla="*/ 143 h 143"/>
                  <a:gd name="T24" fmla="*/ 2 w 556"/>
                  <a:gd name="T25" fmla="*/ 143 h 143"/>
                  <a:gd name="T26" fmla="*/ 2 w 556"/>
                  <a:gd name="T27" fmla="*/ 143 h 143"/>
                  <a:gd name="T28" fmla="*/ 2 w 556"/>
                  <a:gd name="T29" fmla="*/ 143 h 143"/>
                  <a:gd name="T30" fmla="*/ 2 w 556"/>
                  <a:gd name="T31" fmla="*/ 143 h 143"/>
                  <a:gd name="T32" fmla="*/ 2 w 556"/>
                  <a:gd name="T33" fmla="*/ 140 h 143"/>
                  <a:gd name="T34" fmla="*/ 0 w 556"/>
                  <a:gd name="T35" fmla="*/ 140 h 143"/>
                  <a:gd name="T36" fmla="*/ 0 w 556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6"/>
                  <a:gd name="T58" fmla="*/ 0 h 143"/>
                  <a:gd name="T59" fmla="*/ 556 w 55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6" h="143">
                    <a:moveTo>
                      <a:pt x="0" y="140"/>
                    </a:moveTo>
                    <a:lnTo>
                      <a:pt x="553" y="0"/>
                    </a:lnTo>
                    <a:lnTo>
                      <a:pt x="553" y="2"/>
                    </a:lnTo>
                    <a:lnTo>
                      <a:pt x="556" y="2"/>
                    </a:lnTo>
                    <a:lnTo>
                      <a:pt x="2" y="143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2" name="Freeform 60"/>
              <p:cNvSpPr>
                <a:spLocks/>
              </p:cNvSpPr>
              <p:nvPr/>
            </p:nvSpPr>
            <p:spPr bwMode="auto">
              <a:xfrm>
                <a:off x="2235" y="3440"/>
                <a:ext cx="554" cy="143"/>
              </a:xfrm>
              <a:custGeom>
                <a:avLst/>
                <a:gdLst>
                  <a:gd name="T0" fmla="*/ 0 w 554"/>
                  <a:gd name="T1" fmla="*/ 141 h 143"/>
                  <a:gd name="T2" fmla="*/ 554 w 554"/>
                  <a:gd name="T3" fmla="*/ 0 h 143"/>
                  <a:gd name="T4" fmla="*/ 554 w 554"/>
                  <a:gd name="T5" fmla="*/ 0 h 143"/>
                  <a:gd name="T6" fmla="*/ 554 w 554"/>
                  <a:gd name="T7" fmla="*/ 0 h 143"/>
                  <a:gd name="T8" fmla="*/ 554 w 554"/>
                  <a:gd name="T9" fmla="*/ 0 h 143"/>
                  <a:gd name="T10" fmla="*/ 554 w 554"/>
                  <a:gd name="T11" fmla="*/ 0 h 143"/>
                  <a:gd name="T12" fmla="*/ 554 w 554"/>
                  <a:gd name="T13" fmla="*/ 0 h 143"/>
                  <a:gd name="T14" fmla="*/ 554 w 554"/>
                  <a:gd name="T15" fmla="*/ 3 h 143"/>
                  <a:gd name="T16" fmla="*/ 554 w 554"/>
                  <a:gd name="T17" fmla="*/ 3 h 143"/>
                  <a:gd name="T18" fmla="*/ 554 w 554"/>
                  <a:gd name="T19" fmla="*/ 3 h 143"/>
                  <a:gd name="T20" fmla="*/ 0 w 554"/>
                  <a:gd name="T21" fmla="*/ 143 h 143"/>
                  <a:gd name="T22" fmla="*/ 0 w 554"/>
                  <a:gd name="T23" fmla="*/ 143 h 143"/>
                  <a:gd name="T24" fmla="*/ 0 w 554"/>
                  <a:gd name="T25" fmla="*/ 143 h 143"/>
                  <a:gd name="T26" fmla="*/ 0 w 554"/>
                  <a:gd name="T27" fmla="*/ 143 h 143"/>
                  <a:gd name="T28" fmla="*/ 0 w 554"/>
                  <a:gd name="T29" fmla="*/ 141 h 143"/>
                  <a:gd name="T30" fmla="*/ 0 w 554"/>
                  <a:gd name="T31" fmla="*/ 141 h 143"/>
                  <a:gd name="T32" fmla="*/ 0 w 554"/>
                  <a:gd name="T33" fmla="*/ 141 h 143"/>
                  <a:gd name="T34" fmla="*/ 0 w 554"/>
                  <a:gd name="T35" fmla="*/ 141 h 143"/>
                  <a:gd name="T36" fmla="*/ 0 w 554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3"/>
                  <a:gd name="T59" fmla="*/ 554 w 55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3">
                    <a:moveTo>
                      <a:pt x="0" y="141"/>
                    </a:moveTo>
                    <a:lnTo>
                      <a:pt x="554" y="0"/>
                    </a:lnTo>
                    <a:lnTo>
                      <a:pt x="554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3" name="Freeform 61"/>
              <p:cNvSpPr>
                <a:spLocks/>
              </p:cNvSpPr>
              <p:nvPr/>
            </p:nvSpPr>
            <p:spPr bwMode="auto">
              <a:xfrm>
                <a:off x="2235" y="3440"/>
                <a:ext cx="554" cy="143"/>
              </a:xfrm>
              <a:custGeom>
                <a:avLst/>
                <a:gdLst>
                  <a:gd name="T0" fmla="*/ 0 w 554"/>
                  <a:gd name="T1" fmla="*/ 141 h 143"/>
                  <a:gd name="T2" fmla="*/ 554 w 554"/>
                  <a:gd name="T3" fmla="*/ 0 h 143"/>
                  <a:gd name="T4" fmla="*/ 554 w 554"/>
                  <a:gd name="T5" fmla="*/ 0 h 143"/>
                  <a:gd name="T6" fmla="*/ 554 w 554"/>
                  <a:gd name="T7" fmla="*/ 3 h 143"/>
                  <a:gd name="T8" fmla="*/ 554 w 554"/>
                  <a:gd name="T9" fmla="*/ 3 h 143"/>
                  <a:gd name="T10" fmla="*/ 554 w 554"/>
                  <a:gd name="T11" fmla="*/ 3 h 143"/>
                  <a:gd name="T12" fmla="*/ 554 w 554"/>
                  <a:gd name="T13" fmla="*/ 3 h 143"/>
                  <a:gd name="T14" fmla="*/ 554 w 554"/>
                  <a:gd name="T15" fmla="*/ 3 h 143"/>
                  <a:gd name="T16" fmla="*/ 554 w 554"/>
                  <a:gd name="T17" fmla="*/ 3 h 143"/>
                  <a:gd name="T18" fmla="*/ 554 w 554"/>
                  <a:gd name="T19" fmla="*/ 3 h 143"/>
                  <a:gd name="T20" fmla="*/ 0 w 554"/>
                  <a:gd name="T21" fmla="*/ 143 h 143"/>
                  <a:gd name="T22" fmla="*/ 0 w 554"/>
                  <a:gd name="T23" fmla="*/ 143 h 143"/>
                  <a:gd name="T24" fmla="*/ 0 w 554"/>
                  <a:gd name="T25" fmla="*/ 143 h 143"/>
                  <a:gd name="T26" fmla="*/ 0 w 554"/>
                  <a:gd name="T27" fmla="*/ 143 h 143"/>
                  <a:gd name="T28" fmla="*/ 0 w 554"/>
                  <a:gd name="T29" fmla="*/ 143 h 143"/>
                  <a:gd name="T30" fmla="*/ 0 w 554"/>
                  <a:gd name="T31" fmla="*/ 143 h 143"/>
                  <a:gd name="T32" fmla="*/ 0 w 554"/>
                  <a:gd name="T33" fmla="*/ 143 h 143"/>
                  <a:gd name="T34" fmla="*/ 0 w 554"/>
                  <a:gd name="T35" fmla="*/ 141 h 143"/>
                  <a:gd name="T36" fmla="*/ 0 w 554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3"/>
                  <a:gd name="T59" fmla="*/ 554 w 55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3">
                    <a:moveTo>
                      <a:pt x="0" y="141"/>
                    </a:moveTo>
                    <a:lnTo>
                      <a:pt x="554" y="0"/>
                    </a:lnTo>
                    <a:lnTo>
                      <a:pt x="554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4" name="Freeform 62"/>
              <p:cNvSpPr>
                <a:spLocks/>
              </p:cNvSpPr>
              <p:nvPr/>
            </p:nvSpPr>
            <p:spPr bwMode="auto">
              <a:xfrm>
                <a:off x="2235" y="3443"/>
                <a:ext cx="554" cy="143"/>
              </a:xfrm>
              <a:custGeom>
                <a:avLst/>
                <a:gdLst>
                  <a:gd name="T0" fmla="*/ 0 w 554"/>
                  <a:gd name="T1" fmla="*/ 140 h 143"/>
                  <a:gd name="T2" fmla="*/ 554 w 554"/>
                  <a:gd name="T3" fmla="*/ 0 h 143"/>
                  <a:gd name="T4" fmla="*/ 554 w 554"/>
                  <a:gd name="T5" fmla="*/ 0 h 143"/>
                  <a:gd name="T6" fmla="*/ 554 w 554"/>
                  <a:gd name="T7" fmla="*/ 0 h 143"/>
                  <a:gd name="T8" fmla="*/ 554 w 554"/>
                  <a:gd name="T9" fmla="*/ 0 h 143"/>
                  <a:gd name="T10" fmla="*/ 554 w 554"/>
                  <a:gd name="T11" fmla="*/ 0 h 143"/>
                  <a:gd name="T12" fmla="*/ 554 w 554"/>
                  <a:gd name="T13" fmla="*/ 2 h 143"/>
                  <a:gd name="T14" fmla="*/ 554 w 554"/>
                  <a:gd name="T15" fmla="*/ 2 h 143"/>
                  <a:gd name="T16" fmla="*/ 554 w 554"/>
                  <a:gd name="T17" fmla="*/ 2 h 143"/>
                  <a:gd name="T18" fmla="*/ 554 w 554"/>
                  <a:gd name="T19" fmla="*/ 2 h 143"/>
                  <a:gd name="T20" fmla="*/ 3 w 554"/>
                  <a:gd name="T21" fmla="*/ 143 h 143"/>
                  <a:gd name="T22" fmla="*/ 3 w 554"/>
                  <a:gd name="T23" fmla="*/ 143 h 143"/>
                  <a:gd name="T24" fmla="*/ 3 w 554"/>
                  <a:gd name="T25" fmla="*/ 143 h 143"/>
                  <a:gd name="T26" fmla="*/ 0 w 554"/>
                  <a:gd name="T27" fmla="*/ 143 h 143"/>
                  <a:gd name="T28" fmla="*/ 0 w 554"/>
                  <a:gd name="T29" fmla="*/ 140 h 143"/>
                  <a:gd name="T30" fmla="*/ 0 w 554"/>
                  <a:gd name="T31" fmla="*/ 140 h 143"/>
                  <a:gd name="T32" fmla="*/ 0 w 554"/>
                  <a:gd name="T33" fmla="*/ 140 h 143"/>
                  <a:gd name="T34" fmla="*/ 0 w 554"/>
                  <a:gd name="T35" fmla="*/ 140 h 143"/>
                  <a:gd name="T36" fmla="*/ 0 w 554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3"/>
                  <a:gd name="T59" fmla="*/ 554 w 55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3">
                    <a:moveTo>
                      <a:pt x="0" y="140"/>
                    </a:moveTo>
                    <a:lnTo>
                      <a:pt x="554" y="0"/>
                    </a:lnTo>
                    <a:lnTo>
                      <a:pt x="554" y="2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5" name="Freeform 63"/>
              <p:cNvSpPr>
                <a:spLocks/>
              </p:cNvSpPr>
              <p:nvPr/>
            </p:nvSpPr>
            <p:spPr bwMode="auto">
              <a:xfrm>
                <a:off x="2235" y="3443"/>
                <a:ext cx="554" cy="145"/>
              </a:xfrm>
              <a:custGeom>
                <a:avLst/>
                <a:gdLst>
                  <a:gd name="T0" fmla="*/ 0 w 554"/>
                  <a:gd name="T1" fmla="*/ 140 h 145"/>
                  <a:gd name="T2" fmla="*/ 554 w 554"/>
                  <a:gd name="T3" fmla="*/ 0 h 145"/>
                  <a:gd name="T4" fmla="*/ 554 w 554"/>
                  <a:gd name="T5" fmla="*/ 2 h 145"/>
                  <a:gd name="T6" fmla="*/ 554 w 554"/>
                  <a:gd name="T7" fmla="*/ 2 h 145"/>
                  <a:gd name="T8" fmla="*/ 554 w 554"/>
                  <a:gd name="T9" fmla="*/ 2 h 145"/>
                  <a:gd name="T10" fmla="*/ 554 w 554"/>
                  <a:gd name="T11" fmla="*/ 2 h 145"/>
                  <a:gd name="T12" fmla="*/ 554 w 554"/>
                  <a:gd name="T13" fmla="*/ 2 h 145"/>
                  <a:gd name="T14" fmla="*/ 554 w 554"/>
                  <a:gd name="T15" fmla="*/ 2 h 145"/>
                  <a:gd name="T16" fmla="*/ 554 w 554"/>
                  <a:gd name="T17" fmla="*/ 4 h 145"/>
                  <a:gd name="T18" fmla="*/ 554 w 554"/>
                  <a:gd name="T19" fmla="*/ 4 h 145"/>
                  <a:gd name="T20" fmla="*/ 3 w 554"/>
                  <a:gd name="T21" fmla="*/ 145 h 145"/>
                  <a:gd name="T22" fmla="*/ 3 w 554"/>
                  <a:gd name="T23" fmla="*/ 143 h 145"/>
                  <a:gd name="T24" fmla="*/ 3 w 554"/>
                  <a:gd name="T25" fmla="*/ 143 h 145"/>
                  <a:gd name="T26" fmla="*/ 3 w 554"/>
                  <a:gd name="T27" fmla="*/ 143 h 145"/>
                  <a:gd name="T28" fmla="*/ 3 w 554"/>
                  <a:gd name="T29" fmla="*/ 143 h 145"/>
                  <a:gd name="T30" fmla="*/ 3 w 554"/>
                  <a:gd name="T31" fmla="*/ 143 h 145"/>
                  <a:gd name="T32" fmla="*/ 3 w 554"/>
                  <a:gd name="T33" fmla="*/ 143 h 145"/>
                  <a:gd name="T34" fmla="*/ 0 w 554"/>
                  <a:gd name="T35" fmla="*/ 143 h 145"/>
                  <a:gd name="T36" fmla="*/ 0 w 554"/>
                  <a:gd name="T37" fmla="*/ 140 h 1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4"/>
                  <a:gd name="T58" fmla="*/ 0 h 145"/>
                  <a:gd name="T59" fmla="*/ 554 w 554"/>
                  <a:gd name="T60" fmla="*/ 145 h 1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4" h="145">
                    <a:moveTo>
                      <a:pt x="0" y="140"/>
                    </a:moveTo>
                    <a:lnTo>
                      <a:pt x="554" y="0"/>
                    </a:lnTo>
                    <a:lnTo>
                      <a:pt x="554" y="2"/>
                    </a:lnTo>
                    <a:lnTo>
                      <a:pt x="554" y="4"/>
                    </a:lnTo>
                    <a:lnTo>
                      <a:pt x="3" y="145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6" name="Freeform 64"/>
              <p:cNvSpPr>
                <a:spLocks/>
              </p:cNvSpPr>
              <p:nvPr/>
            </p:nvSpPr>
            <p:spPr bwMode="auto">
              <a:xfrm>
                <a:off x="2238" y="3445"/>
                <a:ext cx="551" cy="143"/>
              </a:xfrm>
              <a:custGeom>
                <a:avLst/>
                <a:gdLst>
                  <a:gd name="T0" fmla="*/ 0 w 551"/>
                  <a:gd name="T1" fmla="*/ 141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2 h 143"/>
                  <a:gd name="T10" fmla="*/ 551 w 551"/>
                  <a:gd name="T11" fmla="*/ 2 h 143"/>
                  <a:gd name="T12" fmla="*/ 551 w 551"/>
                  <a:gd name="T13" fmla="*/ 2 h 143"/>
                  <a:gd name="T14" fmla="*/ 551 w 551"/>
                  <a:gd name="T15" fmla="*/ 2 h 143"/>
                  <a:gd name="T16" fmla="*/ 551 w 551"/>
                  <a:gd name="T17" fmla="*/ 2 h 143"/>
                  <a:gd name="T18" fmla="*/ 551 w 551"/>
                  <a:gd name="T19" fmla="*/ 2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3 h 143"/>
                  <a:gd name="T28" fmla="*/ 0 w 551"/>
                  <a:gd name="T29" fmla="*/ 143 h 143"/>
                  <a:gd name="T30" fmla="*/ 0 w 551"/>
                  <a:gd name="T31" fmla="*/ 141 h 143"/>
                  <a:gd name="T32" fmla="*/ 0 w 551"/>
                  <a:gd name="T33" fmla="*/ 141 h 143"/>
                  <a:gd name="T34" fmla="*/ 0 w 551"/>
                  <a:gd name="T35" fmla="*/ 141 h 143"/>
                  <a:gd name="T36" fmla="*/ 0 w 551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1" y="2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7" name="Freeform 65"/>
              <p:cNvSpPr>
                <a:spLocks/>
              </p:cNvSpPr>
              <p:nvPr/>
            </p:nvSpPr>
            <p:spPr bwMode="auto">
              <a:xfrm>
                <a:off x="2238" y="3447"/>
                <a:ext cx="551" cy="143"/>
              </a:xfrm>
              <a:custGeom>
                <a:avLst/>
                <a:gdLst>
                  <a:gd name="T0" fmla="*/ 0 w 551"/>
                  <a:gd name="T1" fmla="*/ 141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0 h 143"/>
                  <a:gd name="T10" fmla="*/ 551 w 551"/>
                  <a:gd name="T11" fmla="*/ 0 h 143"/>
                  <a:gd name="T12" fmla="*/ 551 w 551"/>
                  <a:gd name="T13" fmla="*/ 0 h 143"/>
                  <a:gd name="T14" fmla="*/ 551 w 551"/>
                  <a:gd name="T15" fmla="*/ 3 h 143"/>
                  <a:gd name="T16" fmla="*/ 551 w 551"/>
                  <a:gd name="T17" fmla="*/ 3 h 143"/>
                  <a:gd name="T18" fmla="*/ 551 w 551"/>
                  <a:gd name="T19" fmla="*/ 3 h 143"/>
                  <a:gd name="T20" fmla="*/ 0 w 551"/>
                  <a:gd name="T21" fmla="*/ 143 h 143"/>
                  <a:gd name="T22" fmla="*/ 0 w 551"/>
                  <a:gd name="T23" fmla="*/ 143 h 143"/>
                  <a:gd name="T24" fmla="*/ 0 w 551"/>
                  <a:gd name="T25" fmla="*/ 141 h 143"/>
                  <a:gd name="T26" fmla="*/ 0 w 551"/>
                  <a:gd name="T27" fmla="*/ 141 h 143"/>
                  <a:gd name="T28" fmla="*/ 0 w 551"/>
                  <a:gd name="T29" fmla="*/ 141 h 143"/>
                  <a:gd name="T30" fmla="*/ 0 w 551"/>
                  <a:gd name="T31" fmla="*/ 141 h 143"/>
                  <a:gd name="T32" fmla="*/ 0 w 551"/>
                  <a:gd name="T33" fmla="*/ 141 h 143"/>
                  <a:gd name="T34" fmla="*/ 0 w 551"/>
                  <a:gd name="T35" fmla="*/ 141 h 143"/>
                  <a:gd name="T36" fmla="*/ 0 w 551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1" y="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8" name="Freeform 66"/>
              <p:cNvSpPr>
                <a:spLocks/>
              </p:cNvSpPr>
              <p:nvPr/>
            </p:nvSpPr>
            <p:spPr bwMode="auto">
              <a:xfrm>
                <a:off x="2238" y="3447"/>
                <a:ext cx="553" cy="143"/>
              </a:xfrm>
              <a:custGeom>
                <a:avLst/>
                <a:gdLst>
                  <a:gd name="T0" fmla="*/ 0 w 553"/>
                  <a:gd name="T1" fmla="*/ 141 h 143"/>
                  <a:gd name="T2" fmla="*/ 551 w 553"/>
                  <a:gd name="T3" fmla="*/ 0 h 143"/>
                  <a:gd name="T4" fmla="*/ 551 w 553"/>
                  <a:gd name="T5" fmla="*/ 0 h 143"/>
                  <a:gd name="T6" fmla="*/ 551 w 553"/>
                  <a:gd name="T7" fmla="*/ 3 h 143"/>
                  <a:gd name="T8" fmla="*/ 551 w 553"/>
                  <a:gd name="T9" fmla="*/ 3 h 143"/>
                  <a:gd name="T10" fmla="*/ 551 w 553"/>
                  <a:gd name="T11" fmla="*/ 3 h 143"/>
                  <a:gd name="T12" fmla="*/ 551 w 553"/>
                  <a:gd name="T13" fmla="*/ 3 h 143"/>
                  <a:gd name="T14" fmla="*/ 551 w 553"/>
                  <a:gd name="T15" fmla="*/ 3 h 143"/>
                  <a:gd name="T16" fmla="*/ 553 w 553"/>
                  <a:gd name="T17" fmla="*/ 3 h 143"/>
                  <a:gd name="T18" fmla="*/ 553 w 553"/>
                  <a:gd name="T19" fmla="*/ 5 h 143"/>
                  <a:gd name="T20" fmla="*/ 2 w 553"/>
                  <a:gd name="T21" fmla="*/ 143 h 143"/>
                  <a:gd name="T22" fmla="*/ 2 w 553"/>
                  <a:gd name="T23" fmla="*/ 143 h 143"/>
                  <a:gd name="T24" fmla="*/ 2 w 553"/>
                  <a:gd name="T25" fmla="*/ 143 h 143"/>
                  <a:gd name="T26" fmla="*/ 2 w 553"/>
                  <a:gd name="T27" fmla="*/ 143 h 143"/>
                  <a:gd name="T28" fmla="*/ 0 w 553"/>
                  <a:gd name="T29" fmla="*/ 143 h 143"/>
                  <a:gd name="T30" fmla="*/ 0 w 553"/>
                  <a:gd name="T31" fmla="*/ 143 h 143"/>
                  <a:gd name="T32" fmla="*/ 0 w 553"/>
                  <a:gd name="T33" fmla="*/ 141 h 143"/>
                  <a:gd name="T34" fmla="*/ 0 w 553"/>
                  <a:gd name="T35" fmla="*/ 141 h 143"/>
                  <a:gd name="T36" fmla="*/ 0 w 553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1" y="3"/>
                    </a:lnTo>
                    <a:lnTo>
                      <a:pt x="553" y="3"/>
                    </a:lnTo>
                    <a:lnTo>
                      <a:pt x="553" y="5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99" name="Freeform 67"/>
              <p:cNvSpPr>
                <a:spLocks/>
              </p:cNvSpPr>
              <p:nvPr/>
            </p:nvSpPr>
            <p:spPr bwMode="auto">
              <a:xfrm>
                <a:off x="2238" y="3450"/>
                <a:ext cx="553" cy="143"/>
              </a:xfrm>
              <a:custGeom>
                <a:avLst/>
                <a:gdLst>
                  <a:gd name="T0" fmla="*/ 0 w 553"/>
                  <a:gd name="T1" fmla="*/ 140 h 143"/>
                  <a:gd name="T2" fmla="*/ 551 w 553"/>
                  <a:gd name="T3" fmla="*/ 0 h 143"/>
                  <a:gd name="T4" fmla="*/ 551 w 553"/>
                  <a:gd name="T5" fmla="*/ 0 h 143"/>
                  <a:gd name="T6" fmla="*/ 551 w 553"/>
                  <a:gd name="T7" fmla="*/ 0 h 143"/>
                  <a:gd name="T8" fmla="*/ 553 w 553"/>
                  <a:gd name="T9" fmla="*/ 0 h 143"/>
                  <a:gd name="T10" fmla="*/ 553 w 553"/>
                  <a:gd name="T11" fmla="*/ 2 h 143"/>
                  <a:gd name="T12" fmla="*/ 553 w 553"/>
                  <a:gd name="T13" fmla="*/ 2 h 143"/>
                  <a:gd name="T14" fmla="*/ 553 w 553"/>
                  <a:gd name="T15" fmla="*/ 2 h 143"/>
                  <a:gd name="T16" fmla="*/ 553 w 553"/>
                  <a:gd name="T17" fmla="*/ 2 h 143"/>
                  <a:gd name="T18" fmla="*/ 553 w 553"/>
                  <a:gd name="T19" fmla="*/ 2 h 143"/>
                  <a:gd name="T20" fmla="*/ 2 w 553"/>
                  <a:gd name="T21" fmla="*/ 143 h 143"/>
                  <a:gd name="T22" fmla="*/ 2 w 553"/>
                  <a:gd name="T23" fmla="*/ 143 h 143"/>
                  <a:gd name="T24" fmla="*/ 2 w 553"/>
                  <a:gd name="T25" fmla="*/ 143 h 143"/>
                  <a:gd name="T26" fmla="*/ 2 w 553"/>
                  <a:gd name="T27" fmla="*/ 140 h 143"/>
                  <a:gd name="T28" fmla="*/ 2 w 553"/>
                  <a:gd name="T29" fmla="*/ 140 h 143"/>
                  <a:gd name="T30" fmla="*/ 2 w 553"/>
                  <a:gd name="T31" fmla="*/ 140 h 143"/>
                  <a:gd name="T32" fmla="*/ 2 w 553"/>
                  <a:gd name="T33" fmla="*/ 140 h 143"/>
                  <a:gd name="T34" fmla="*/ 2 w 553"/>
                  <a:gd name="T35" fmla="*/ 140 h 143"/>
                  <a:gd name="T36" fmla="*/ 0 w 553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3"/>
                  <a:gd name="T58" fmla="*/ 0 h 143"/>
                  <a:gd name="T59" fmla="*/ 553 w 553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3" h="143">
                    <a:moveTo>
                      <a:pt x="0" y="140"/>
                    </a:moveTo>
                    <a:lnTo>
                      <a:pt x="551" y="0"/>
                    </a:lnTo>
                    <a:lnTo>
                      <a:pt x="553" y="0"/>
                    </a:lnTo>
                    <a:lnTo>
                      <a:pt x="553" y="2"/>
                    </a:lnTo>
                    <a:lnTo>
                      <a:pt x="2" y="143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0" name="Freeform 68"/>
              <p:cNvSpPr>
                <a:spLocks/>
              </p:cNvSpPr>
              <p:nvPr/>
            </p:nvSpPr>
            <p:spPr bwMode="auto">
              <a:xfrm>
                <a:off x="2240" y="3452"/>
                <a:ext cx="551" cy="141"/>
              </a:xfrm>
              <a:custGeom>
                <a:avLst/>
                <a:gdLst>
                  <a:gd name="T0" fmla="*/ 0 w 551"/>
                  <a:gd name="T1" fmla="*/ 138 h 141"/>
                  <a:gd name="T2" fmla="*/ 551 w 551"/>
                  <a:gd name="T3" fmla="*/ 0 h 141"/>
                  <a:gd name="T4" fmla="*/ 551 w 551"/>
                  <a:gd name="T5" fmla="*/ 0 h 141"/>
                  <a:gd name="T6" fmla="*/ 551 w 551"/>
                  <a:gd name="T7" fmla="*/ 0 h 141"/>
                  <a:gd name="T8" fmla="*/ 551 w 551"/>
                  <a:gd name="T9" fmla="*/ 0 h 141"/>
                  <a:gd name="T10" fmla="*/ 551 w 551"/>
                  <a:gd name="T11" fmla="*/ 0 h 141"/>
                  <a:gd name="T12" fmla="*/ 551 w 551"/>
                  <a:gd name="T13" fmla="*/ 0 h 141"/>
                  <a:gd name="T14" fmla="*/ 551 w 551"/>
                  <a:gd name="T15" fmla="*/ 0 h 141"/>
                  <a:gd name="T16" fmla="*/ 551 w 551"/>
                  <a:gd name="T17" fmla="*/ 3 h 141"/>
                  <a:gd name="T18" fmla="*/ 551 w 551"/>
                  <a:gd name="T19" fmla="*/ 3 h 141"/>
                  <a:gd name="T20" fmla="*/ 0 w 551"/>
                  <a:gd name="T21" fmla="*/ 141 h 141"/>
                  <a:gd name="T22" fmla="*/ 0 w 551"/>
                  <a:gd name="T23" fmla="*/ 141 h 141"/>
                  <a:gd name="T24" fmla="*/ 0 w 551"/>
                  <a:gd name="T25" fmla="*/ 141 h 141"/>
                  <a:gd name="T26" fmla="*/ 0 w 551"/>
                  <a:gd name="T27" fmla="*/ 141 h 141"/>
                  <a:gd name="T28" fmla="*/ 0 w 551"/>
                  <a:gd name="T29" fmla="*/ 141 h 141"/>
                  <a:gd name="T30" fmla="*/ 0 w 551"/>
                  <a:gd name="T31" fmla="*/ 141 h 141"/>
                  <a:gd name="T32" fmla="*/ 0 w 551"/>
                  <a:gd name="T33" fmla="*/ 141 h 141"/>
                  <a:gd name="T34" fmla="*/ 0 w 551"/>
                  <a:gd name="T35" fmla="*/ 138 h 141"/>
                  <a:gd name="T36" fmla="*/ 0 w 551"/>
                  <a:gd name="T37" fmla="*/ 138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1"/>
                  <a:gd name="T59" fmla="*/ 551 w 551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1">
                    <a:moveTo>
                      <a:pt x="0" y="138"/>
                    </a:moveTo>
                    <a:lnTo>
                      <a:pt x="551" y="0"/>
                    </a:lnTo>
                    <a:lnTo>
                      <a:pt x="551" y="3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1" name="Freeform 69"/>
              <p:cNvSpPr>
                <a:spLocks/>
              </p:cNvSpPr>
              <p:nvPr/>
            </p:nvSpPr>
            <p:spPr bwMode="auto">
              <a:xfrm>
                <a:off x="2240" y="3452"/>
                <a:ext cx="551" cy="143"/>
              </a:xfrm>
              <a:custGeom>
                <a:avLst/>
                <a:gdLst>
                  <a:gd name="T0" fmla="*/ 0 w 551"/>
                  <a:gd name="T1" fmla="*/ 141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3 h 143"/>
                  <a:gd name="T10" fmla="*/ 551 w 551"/>
                  <a:gd name="T11" fmla="*/ 3 h 143"/>
                  <a:gd name="T12" fmla="*/ 551 w 551"/>
                  <a:gd name="T13" fmla="*/ 3 h 143"/>
                  <a:gd name="T14" fmla="*/ 551 w 551"/>
                  <a:gd name="T15" fmla="*/ 3 h 143"/>
                  <a:gd name="T16" fmla="*/ 551 w 551"/>
                  <a:gd name="T17" fmla="*/ 3 h 143"/>
                  <a:gd name="T18" fmla="*/ 551 w 551"/>
                  <a:gd name="T19" fmla="*/ 3 h 143"/>
                  <a:gd name="T20" fmla="*/ 3 w 551"/>
                  <a:gd name="T21" fmla="*/ 143 h 143"/>
                  <a:gd name="T22" fmla="*/ 3 w 551"/>
                  <a:gd name="T23" fmla="*/ 143 h 143"/>
                  <a:gd name="T24" fmla="*/ 0 w 551"/>
                  <a:gd name="T25" fmla="*/ 143 h 143"/>
                  <a:gd name="T26" fmla="*/ 0 w 551"/>
                  <a:gd name="T27" fmla="*/ 143 h 143"/>
                  <a:gd name="T28" fmla="*/ 0 w 551"/>
                  <a:gd name="T29" fmla="*/ 141 h 143"/>
                  <a:gd name="T30" fmla="*/ 0 w 551"/>
                  <a:gd name="T31" fmla="*/ 141 h 143"/>
                  <a:gd name="T32" fmla="*/ 0 w 551"/>
                  <a:gd name="T33" fmla="*/ 141 h 143"/>
                  <a:gd name="T34" fmla="*/ 0 w 551"/>
                  <a:gd name="T35" fmla="*/ 141 h 143"/>
                  <a:gd name="T36" fmla="*/ 0 w 551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41"/>
                    </a:moveTo>
                    <a:lnTo>
                      <a:pt x="551" y="0"/>
                    </a:lnTo>
                    <a:lnTo>
                      <a:pt x="551" y="3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2" name="Freeform 70"/>
              <p:cNvSpPr>
                <a:spLocks/>
              </p:cNvSpPr>
              <p:nvPr/>
            </p:nvSpPr>
            <p:spPr bwMode="auto">
              <a:xfrm>
                <a:off x="2240" y="3455"/>
                <a:ext cx="551" cy="143"/>
              </a:xfrm>
              <a:custGeom>
                <a:avLst/>
                <a:gdLst>
                  <a:gd name="T0" fmla="*/ 0 w 551"/>
                  <a:gd name="T1" fmla="*/ 138 h 143"/>
                  <a:gd name="T2" fmla="*/ 551 w 551"/>
                  <a:gd name="T3" fmla="*/ 0 h 143"/>
                  <a:gd name="T4" fmla="*/ 551 w 551"/>
                  <a:gd name="T5" fmla="*/ 0 h 143"/>
                  <a:gd name="T6" fmla="*/ 551 w 551"/>
                  <a:gd name="T7" fmla="*/ 0 h 143"/>
                  <a:gd name="T8" fmla="*/ 551 w 551"/>
                  <a:gd name="T9" fmla="*/ 0 h 143"/>
                  <a:gd name="T10" fmla="*/ 551 w 551"/>
                  <a:gd name="T11" fmla="*/ 0 h 143"/>
                  <a:gd name="T12" fmla="*/ 551 w 551"/>
                  <a:gd name="T13" fmla="*/ 0 h 143"/>
                  <a:gd name="T14" fmla="*/ 551 w 551"/>
                  <a:gd name="T15" fmla="*/ 2 h 143"/>
                  <a:gd name="T16" fmla="*/ 551 w 551"/>
                  <a:gd name="T17" fmla="*/ 2 h 143"/>
                  <a:gd name="T18" fmla="*/ 551 w 551"/>
                  <a:gd name="T19" fmla="*/ 2 h 143"/>
                  <a:gd name="T20" fmla="*/ 3 w 551"/>
                  <a:gd name="T21" fmla="*/ 143 h 143"/>
                  <a:gd name="T22" fmla="*/ 3 w 551"/>
                  <a:gd name="T23" fmla="*/ 140 h 143"/>
                  <a:gd name="T24" fmla="*/ 3 w 551"/>
                  <a:gd name="T25" fmla="*/ 140 h 143"/>
                  <a:gd name="T26" fmla="*/ 3 w 551"/>
                  <a:gd name="T27" fmla="*/ 140 h 143"/>
                  <a:gd name="T28" fmla="*/ 3 w 551"/>
                  <a:gd name="T29" fmla="*/ 140 h 143"/>
                  <a:gd name="T30" fmla="*/ 3 w 551"/>
                  <a:gd name="T31" fmla="*/ 140 h 143"/>
                  <a:gd name="T32" fmla="*/ 0 w 551"/>
                  <a:gd name="T33" fmla="*/ 140 h 143"/>
                  <a:gd name="T34" fmla="*/ 0 w 551"/>
                  <a:gd name="T35" fmla="*/ 140 h 143"/>
                  <a:gd name="T36" fmla="*/ 0 w 551"/>
                  <a:gd name="T37" fmla="*/ 138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143"/>
                  <a:gd name="T59" fmla="*/ 551 w 551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143">
                    <a:moveTo>
                      <a:pt x="0" y="138"/>
                    </a:moveTo>
                    <a:lnTo>
                      <a:pt x="551" y="0"/>
                    </a:lnTo>
                    <a:lnTo>
                      <a:pt x="551" y="2"/>
                    </a:lnTo>
                    <a:lnTo>
                      <a:pt x="3" y="143"/>
                    </a:lnTo>
                    <a:lnTo>
                      <a:pt x="3" y="140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3" name="Freeform 71"/>
              <p:cNvSpPr>
                <a:spLocks/>
              </p:cNvSpPr>
              <p:nvPr/>
            </p:nvSpPr>
            <p:spPr bwMode="auto">
              <a:xfrm>
                <a:off x="2243" y="3455"/>
                <a:ext cx="548" cy="143"/>
              </a:xfrm>
              <a:custGeom>
                <a:avLst/>
                <a:gdLst>
                  <a:gd name="T0" fmla="*/ 0 w 548"/>
                  <a:gd name="T1" fmla="*/ 140 h 143"/>
                  <a:gd name="T2" fmla="*/ 548 w 548"/>
                  <a:gd name="T3" fmla="*/ 0 h 143"/>
                  <a:gd name="T4" fmla="*/ 548 w 548"/>
                  <a:gd name="T5" fmla="*/ 0 h 143"/>
                  <a:gd name="T6" fmla="*/ 548 w 548"/>
                  <a:gd name="T7" fmla="*/ 2 h 143"/>
                  <a:gd name="T8" fmla="*/ 548 w 548"/>
                  <a:gd name="T9" fmla="*/ 2 h 143"/>
                  <a:gd name="T10" fmla="*/ 548 w 548"/>
                  <a:gd name="T11" fmla="*/ 2 h 143"/>
                  <a:gd name="T12" fmla="*/ 548 w 548"/>
                  <a:gd name="T13" fmla="*/ 2 h 143"/>
                  <a:gd name="T14" fmla="*/ 548 w 548"/>
                  <a:gd name="T15" fmla="*/ 2 h 143"/>
                  <a:gd name="T16" fmla="*/ 548 w 548"/>
                  <a:gd name="T17" fmla="*/ 2 h 143"/>
                  <a:gd name="T18" fmla="*/ 548 w 548"/>
                  <a:gd name="T19" fmla="*/ 4 h 143"/>
                  <a:gd name="T20" fmla="*/ 0 w 548"/>
                  <a:gd name="T21" fmla="*/ 143 h 143"/>
                  <a:gd name="T22" fmla="*/ 0 w 548"/>
                  <a:gd name="T23" fmla="*/ 143 h 143"/>
                  <a:gd name="T24" fmla="*/ 0 w 548"/>
                  <a:gd name="T25" fmla="*/ 143 h 143"/>
                  <a:gd name="T26" fmla="*/ 0 w 548"/>
                  <a:gd name="T27" fmla="*/ 143 h 143"/>
                  <a:gd name="T28" fmla="*/ 0 w 548"/>
                  <a:gd name="T29" fmla="*/ 143 h 143"/>
                  <a:gd name="T30" fmla="*/ 0 w 548"/>
                  <a:gd name="T31" fmla="*/ 140 h 143"/>
                  <a:gd name="T32" fmla="*/ 0 w 548"/>
                  <a:gd name="T33" fmla="*/ 140 h 143"/>
                  <a:gd name="T34" fmla="*/ 0 w 548"/>
                  <a:gd name="T35" fmla="*/ 140 h 143"/>
                  <a:gd name="T36" fmla="*/ 0 w 548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3"/>
                  <a:gd name="T59" fmla="*/ 548 w 548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3">
                    <a:moveTo>
                      <a:pt x="0" y="140"/>
                    </a:moveTo>
                    <a:lnTo>
                      <a:pt x="548" y="0"/>
                    </a:lnTo>
                    <a:lnTo>
                      <a:pt x="548" y="2"/>
                    </a:lnTo>
                    <a:lnTo>
                      <a:pt x="548" y="4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4" name="Freeform 72"/>
              <p:cNvSpPr>
                <a:spLocks/>
              </p:cNvSpPr>
              <p:nvPr/>
            </p:nvSpPr>
            <p:spPr bwMode="auto">
              <a:xfrm>
                <a:off x="2243" y="3457"/>
                <a:ext cx="548" cy="143"/>
              </a:xfrm>
              <a:custGeom>
                <a:avLst/>
                <a:gdLst>
                  <a:gd name="T0" fmla="*/ 0 w 548"/>
                  <a:gd name="T1" fmla="*/ 141 h 143"/>
                  <a:gd name="T2" fmla="*/ 548 w 548"/>
                  <a:gd name="T3" fmla="*/ 0 h 143"/>
                  <a:gd name="T4" fmla="*/ 548 w 548"/>
                  <a:gd name="T5" fmla="*/ 0 h 143"/>
                  <a:gd name="T6" fmla="*/ 548 w 548"/>
                  <a:gd name="T7" fmla="*/ 0 h 143"/>
                  <a:gd name="T8" fmla="*/ 548 w 548"/>
                  <a:gd name="T9" fmla="*/ 0 h 143"/>
                  <a:gd name="T10" fmla="*/ 548 w 548"/>
                  <a:gd name="T11" fmla="*/ 2 h 143"/>
                  <a:gd name="T12" fmla="*/ 548 w 548"/>
                  <a:gd name="T13" fmla="*/ 2 h 143"/>
                  <a:gd name="T14" fmla="*/ 548 w 548"/>
                  <a:gd name="T15" fmla="*/ 2 h 143"/>
                  <a:gd name="T16" fmla="*/ 548 w 548"/>
                  <a:gd name="T17" fmla="*/ 2 h 143"/>
                  <a:gd name="T18" fmla="*/ 548 w 548"/>
                  <a:gd name="T19" fmla="*/ 2 h 143"/>
                  <a:gd name="T20" fmla="*/ 0 w 548"/>
                  <a:gd name="T21" fmla="*/ 143 h 143"/>
                  <a:gd name="T22" fmla="*/ 0 w 548"/>
                  <a:gd name="T23" fmla="*/ 143 h 143"/>
                  <a:gd name="T24" fmla="*/ 0 w 548"/>
                  <a:gd name="T25" fmla="*/ 141 h 143"/>
                  <a:gd name="T26" fmla="*/ 0 w 548"/>
                  <a:gd name="T27" fmla="*/ 141 h 143"/>
                  <a:gd name="T28" fmla="*/ 0 w 548"/>
                  <a:gd name="T29" fmla="*/ 141 h 143"/>
                  <a:gd name="T30" fmla="*/ 0 w 548"/>
                  <a:gd name="T31" fmla="*/ 141 h 143"/>
                  <a:gd name="T32" fmla="*/ 0 w 548"/>
                  <a:gd name="T33" fmla="*/ 141 h 143"/>
                  <a:gd name="T34" fmla="*/ 0 w 548"/>
                  <a:gd name="T35" fmla="*/ 141 h 143"/>
                  <a:gd name="T36" fmla="*/ 0 w 548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3"/>
                  <a:gd name="T59" fmla="*/ 548 w 548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3">
                    <a:moveTo>
                      <a:pt x="0" y="141"/>
                    </a:moveTo>
                    <a:lnTo>
                      <a:pt x="548" y="0"/>
                    </a:lnTo>
                    <a:lnTo>
                      <a:pt x="548" y="2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5" name="Freeform 73"/>
              <p:cNvSpPr>
                <a:spLocks/>
              </p:cNvSpPr>
              <p:nvPr/>
            </p:nvSpPr>
            <p:spPr bwMode="auto">
              <a:xfrm>
                <a:off x="2243" y="3459"/>
                <a:ext cx="548" cy="141"/>
              </a:xfrm>
              <a:custGeom>
                <a:avLst/>
                <a:gdLst>
                  <a:gd name="T0" fmla="*/ 0 w 548"/>
                  <a:gd name="T1" fmla="*/ 139 h 141"/>
                  <a:gd name="T2" fmla="*/ 548 w 548"/>
                  <a:gd name="T3" fmla="*/ 0 h 141"/>
                  <a:gd name="T4" fmla="*/ 548 w 548"/>
                  <a:gd name="T5" fmla="*/ 0 h 141"/>
                  <a:gd name="T6" fmla="*/ 548 w 548"/>
                  <a:gd name="T7" fmla="*/ 0 h 141"/>
                  <a:gd name="T8" fmla="*/ 548 w 548"/>
                  <a:gd name="T9" fmla="*/ 0 h 141"/>
                  <a:gd name="T10" fmla="*/ 548 w 548"/>
                  <a:gd name="T11" fmla="*/ 0 h 141"/>
                  <a:gd name="T12" fmla="*/ 548 w 548"/>
                  <a:gd name="T13" fmla="*/ 0 h 141"/>
                  <a:gd name="T14" fmla="*/ 548 w 548"/>
                  <a:gd name="T15" fmla="*/ 0 h 141"/>
                  <a:gd name="T16" fmla="*/ 548 w 548"/>
                  <a:gd name="T17" fmla="*/ 3 h 141"/>
                  <a:gd name="T18" fmla="*/ 548 w 548"/>
                  <a:gd name="T19" fmla="*/ 3 h 141"/>
                  <a:gd name="T20" fmla="*/ 2 w 548"/>
                  <a:gd name="T21" fmla="*/ 141 h 141"/>
                  <a:gd name="T22" fmla="*/ 2 w 548"/>
                  <a:gd name="T23" fmla="*/ 141 h 141"/>
                  <a:gd name="T24" fmla="*/ 2 w 548"/>
                  <a:gd name="T25" fmla="*/ 141 h 141"/>
                  <a:gd name="T26" fmla="*/ 2 w 548"/>
                  <a:gd name="T27" fmla="*/ 141 h 141"/>
                  <a:gd name="T28" fmla="*/ 0 w 548"/>
                  <a:gd name="T29" fmla="*/ 141 h 141"/>
                  <a:gd name="T30" fmla="*/ 0 w 548"/>
                  <a:gd name="T31" fmla="*/ 141 h 141"/>
                  <a:gd name="T32" fmla="*/ 0 w 548"/>
                  <a:gd name="T33" fmla="*/ 139 h 141"/>
                  <a:gd name="T34" fmla="*/ 0 w 548"/>
                  <a:gd name="T35" fmla="*/ 139 h 141"/>
                  <a:gd name="T36" fmla="*/ 0 w 548"/>
                  <a:gd name="T37" fmla="*/ 139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1"/>
                  <a:gd name="T59" fmla="*/ 548 w 548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1">
                    <a:moveTo>
                      <a:pt x="0" y="139"/>
                    </a:moveTo>
                    <a:lnTo>
                      <a:pt x="548" y="0"/>
                    </a:lnTo>
                    <a:lnTo>
                      <a:pt x="548" y="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6" name="Freeform 74"/>
              <p:cNvSpPr>
                <a:spLocks/>
              </p:cNvSpPr>
              <p:nvPr/>
            </p:nvSpPr>
            <p:spPr bwMode="auto">
              <a:xfrm>
                <a:off x="2243" y="3459"/>
                <a:ext cx="548" cy="143"/>
              </a:xfrm>
              <a:custGeom>
                <a:avLst/>
                <a:gdLst>
                  <a:gd name="T0" fmla="*/ 0 w 548"/>
                  <a:gd name="T1" fmla="*/ 141 h 143"/>
                  <a:gd name="T2" fmla="*/ 548 w 548"/>
                  <a:gd name="T3" fmla="*/ 0 h 143"/>
                  <a:gd name="T4" fmla="*/ 548 w 548"/>
                  <a:gd name="T5" fmla="*/ 0 h 143"/>
                  <a:gd name="T6" fmla="*/ 548 w 548"/>
                  <a:gd name="T7" fmla="*/ 0 h 143"/>
                  <a:gd name="T8" fmla="*/ 548 w 548"/>
                  <a:gd name="T9" fmla="*/ 3 h 143"/>
                  <a:gd name="T10" fmla="*/ 548 w 548"/>
                  <a:gd name="T11" fmla="*/ 3 h 143"/>
                  <a:gd name="T12" fmla="*/ 548 w 548"/>
                  <a:gd name="T13" fmla="*/ 3 h 143"/>
                  <a:gd name="T14" fmla="*/ 548 w 548"/>
                  <a:gd name="T15" fmla="*/ 3 h 143"/>
                  <a:gd name="T16" fmla="*/ 548 w 548"/>
                  <a:gd name="T17" fmla="*/ 3 h 143"/>
                  <a:gd name="T18" fmla="*/ 548 w 548"/>
                  <a:gd name="T19" fmla="*/ 3 h 143"/>
                  <a:gd name="T20" fmla="*/ 2 w 548"/>
                  <a:gd name="T21" fmla="*/ 143 h 143"/>
                  <a:gd name="T22" fmla="*/ 2 w 548"/>
                  <a:gd name="T23" fmla="*/ 143 h 143"/>
                  <a:gd name="T24" fmla="*/ 2 w 548"/>
                  <a:gd name="T25" fmla="*/ 143 h 143"/>
                  <a:gd name="T26" fmla="*/ 2 w 548"/>
                  <a:gd name="T27" fmla="*/ 141 h 143"/>
                  <a:gd name="T28" fmla="*/ 2 w 548"/>
                  <a:gd name="T29" fmla="*/ 141 h 143"/>
                  <a:gd name="T30" fmla="*/ 2 w 548"/>
                  <a:gd name="T31" fmla="*/ 141 h 143"/>
                  <a:gd name="T32" fmla="*/ 2 w 548"/>
                  <a:gd name="T33" fmla="*/ 141 h 143"/>
                  <a:gd name="T34" fmla="*/ 2 w 548"/>
                  <a:gd name="T35" fmla="*/ 141 h 143"/>
                  <a:gd name="T36" fmla="*/ 0 w 548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8"/>
                  <a:gd name="T58" fmla="*/ 0 h 143"/>
                  <a:gd name="T59" fmla="*/ 548 w 548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8" h="143">
                    <a:moveTo>
                      <a:pt x="0" y="141"/>
                    </a:moveTo>
                    <a:lnTo>
                      <a:pt x="548" y="0"/>
                    </a:lnTo>
                    <a:lnTo>
                      <a:pt x="548" y="3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7" name="Freeform 75"/>
              <p:cNvSpPr>
                <a:spLocks/>
              </p:cNvSpPr>
              <p:nvPr/>
            </p:nvSpPr>
            <p:spPr bwMode="auto">
              <a:xfrm>
                <a:off x="2245" y="3462"/>
                <a:ext cx="546" cy="140"/>
              </a:xfrm>
              <a:custGeom>
                <a:avLst/>
                <a:gdLst>
                  <a:gd name="T0" fmla="*/ 0 w 546"/>
                  <a:gd name="T1" fmla="*/ 138 h 140"/>
                  <a:gd name="T2" fmla="*/ 546 w 546"/>
                  <a:gd name="T3" fmla="*/ 0 h 140"/>
                  <a:gd name="T4" fmla="*/ 546 w 546"/>
                  <a:gd name="T5" fmla="*/ 0 h 140"/>
                  <a:gd name="T6" fmla="*/ 546 w 546"/>
                  <a:gd name="T7" fmla="*/ 0 h 140"/>
                  <a:gd name="T8" fmla="*/ 546 w 546"/>
                  <a:gd name="T9" fmla="*/ 0 h 140"/>
                  <a:gd name="T10" fmla="*/ 546 w 546"/>
                  <a:gd name="T11" fmla="*/ 0 h 140"/>
                  <a:gd name="T12" fmla="*/ 546 w 546"/>
                  <a:gd name="T13" fmla="*/ 2 h 140"/>
                  <a:gd name="T14" fmla="*/ 546 w 546"/>
                  <a:gd name="T15" fmla="*/ 2 h 140"/>
                  <a:gd name="T16" fmla="*/ 546 w 546"/>
                  <a:gd name="T17" fmla="*/ 2 h 140"/>
                  <a:gd name="T18" fmla="*/ 546 w 546"/>
                  <a:gd name="T19" fmla="*/ 2 h 140"/>
                  <a:gd name="T20" fmla="*/ 0 w 546"/>
                  <a:gd name="T21" fmla="*/ 140 h 140"/>
                  <a:gd name="T22" fmla="*/ 0 w 546"/>
                  <a:gd name="T23" fmla="*/ 140 h 140"/>
                  <a:gd name="T24" fmla="*/ 0 w 546"/>
                  <a:gd name="T25" fmla="*/ 140 h 140"/>
                  <a:gd name="T26" fmla="*/ 0 w 546"/>
                  <a:gd name="T27" fmla="*/ 140 h 140"/>
                  <a:gd name="T28" fmla="*/ 0 w 546"/>
                  <a:gd name="T29" fmla="*/ 140 h 140"/>
                  <a:gd name="T30" fmla="*/ 0 w 546"/>
                  <a:gd name="T31" fmla="*/ 140 h 140"/>
                  <a:gd name="T32" fmla="*/ 0 w 546"/>
                  <a:gd name="T33" fmla="*/ 140 h 140"/>
                  <a:gd name="T34" fmla="*/ 0 w 546"/>
                  <a:gd name="T35" fmla="*/ 138 h 140"/>
                  <a:gd name="T36" fmla="*/ 0 w 546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140"/>
                  <a:gd name="T59" fmla="*/ 546 w 546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140">
                    <a:moveTo>
                      <a:pt x="0" y="138"/>
                    </a:moveTo>
                    <a:lnTo>
                      <a:pt x="546" y="0"/>
                    </a:lnTo>
                    <a:lnTo>
                      <a:pt x="546" y="2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8" name="Freeform 76"/>
              <p:cNvSpPr>
                <a:spLocks/>
              </p:cNvSpPr>
              <p:nvPr/>
            </p:nvSpPr>
            <p:spPr bwMode="auto">
              <a:xfrm>
                <a:off x="2245" y="3462"/>
                <a:ext cx="546" cy="143"/>
              </a:xfrm>
              <a:custGeom>
                <a:avLst/>
                <a:gdLst>
                  <a:gd name="T0" fmla="*/ 0 w 546"/>
                  <a:gd name="T1" fmla="*/ 140 h 143"/>
                  <a:gd name="T2" fmla="*/ 546 w 546"/>
                  <a:gd name="T3" fmla="*/ 0 h 143"/>
                  <a:gd name="T4" fmla="*/ 546 w 546"/>
                  <a:gd name="T5" fmla="*/ 2 h 143"/>
                  <a:gd name="T6" fmla="*/ 546 w 546"/>
                  <a:gd name="T7" fmla="*/ 2 h 143"/>
                  <a:gd name="T8" fmla="*/ 546 w 546"/>
                  <a:gd name="T9" fmla="*/ 2 h 143"/>
                  <a:gd name="T10" fmla="*/ 546 w 546"/>
                  <a:gd name="T11" fmla="*/ 2 h 143"/>
                  <a:gd name="T12" fmla="*/ 546 w 546"/>
                  <a:gd name="T13" fmla="*/ 2 h 143"/>
                  <a:gd name="T14" fmla="*/ 546 w 546"/>
                  <a:gd name="T15" fmla="*/ 2 h 143"/>
                  <a:gd name="T16" fmla="*/ 546 w 546"/>
                  <a:gd name="T17" fmla="*/ 2 h 143"/>
                  <a:gd name="T18" fmla="*/ 546 w 546"/>
                  <a:gd name="T19" fmla="*/ 4 h 143"/>
                  <a:gd name="T20" fmla="*/ 2 w 546"/>
                  <a:gd name="T21" fmla="*/ 143 h 143"/>
                  <a:gd name="T22" fmla="*/ 2 w 546"/>
                  <a:gd name="T23" fmla="*/ 143 h 143"/>
                  <a:gd name="T24" fmla="*/ 2 w 546"/>
                  <a:gd name="T25" fmla="*/ 143 h 143"/>
                  <a:gd name="T26" fmla="*/ 0 w 546"/>
                  <a:gd name="T27" fmla="*/ 143 h 143"/>
                  <a:gd name="T28" fmla="*/ 0 w 546"/>
                  <a:gd name="T29" fmla="*/ 140 h 143"/>
                  <a:gd name="T30" fmla="*/ 0 w 546"/>
                  <a:gd name="T31" fmla="*/ 140 h 143"/>
                  <a:gd name="T32" fmla="*/ 0 w 546"/>
                  <a:gd name="T33" fmla="*/ 140 h 143"/>
                  <a:gd name="T34" fmla="*/ 0 w 546"/>
                  <a:gd name="T35" fmla="*/ 140 h 143"/>
                  <a:gd name="T36" fmla="*/ 0 w 546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6"/>
                  <a:gd name="T58" fmla="*/ 0 h 143"/>
                  <a:gd name="T59" fmla="*/ 546 w 546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6" h="143">
                    <a:moveTo>
                      <a:pt x="0" y="140"/>
                    </a:moveTo>
                    <a:lnTo>
                      <a:pt x="546" y="0"/>
                    </a:lnTo>
                    <a:lnTo>
                      <a:pt x="546" y="2"/>
                    </a:lnTo>
                    <a:lnTo>
                      <a:pt x="546" y="4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09" name="Freeform 77"/>
              <p:cNvSpPr>
                <a:spLocks/>
              </p:cNvSpPr>
              <p:nvPr/>
            </p:nvSpPr>
            <p:spPr bwMode="auto">
              <a:xfrm>
                <a:off x="2245" y="3464"/>
                <a:ext cx="549" cy="143"/>
              </a:xfrm>
              <a:custGeom>
                <a:avLst/>
                <a:gdLst>
                  <a:gd name="T0" fmla="*/ 0 w 549"/>
                  <a:gd name="T1" fmla="*/ 138 h 143"/>
                  <a:gd name="T2" fmla="*/ 546 w 549"/>
                  <a:gd name="T3" fmla="*/ 0 h 143"/>
                  <a:gd name="T4" fmla="*/ 546 w 549"/>
                  <a:gd name="T5" fmla="*/ 0 h 143"/>
                  <a:gd name="T6" fmla="*/ 546 w 549"/>
                  <a:gd name="T7" fmla="*/ 0 h 143"/>
                  <a:gd name="T8" fmla="*/ 546 w 549"/>
                  <a:gd name="T9" fmla="*/ 0 h 143"/>
                  <a:gd name="T10" fmla="*/ 546 w 549"/>
                  <a:gd name="T11" fmla="*/ 2 h 143"/>
                  <a:gd name="T12" fmla="*/ 549 w 549"/>
                  <a:gd name="T13" fmla="*/ 2 h 143"/>
                  <a:gd name="T14" fmla="*/ 549 w 549"/>
                  <a:gd name="T15" fmla="*/ 2 h 143"/>
                  <a:gd name="T16" fmla="*/ 549 w 549"/>
                  <a:gd name="T17" fmla="*/ 2 h 143"/>
                  <a:gd name="T18" fmla="*/ 549 w 549"/>
                  <a:gd name="T19" fmla="*/ 2 h 143"/>
                  <a:gd name="T20" fmla="*/ 2 w 549"/>
                  <a:gd name="T21" fmla="*/ 143 h 143"/>
                  <a:gd name="T22" fmla="*/ 2 w 549"/>
                  <a:gd name="T23" fmla="*/ 141 h 143"/>
                  <a:gd name="T24" fmla="*/ 2 w 549"/>
                  <a:gd name="T25" fmla="*/ 141 h 143"/>
                  <a:gd name="T26" fmla="*/ 2 w 549"/>
                  <a:gd name="T27" fmla="*/ 141 h 143"/>
                  <a:gd name="T28" fmla="*/ 2 w 549"/>
                  <a:gd name="T29" fmla="*/ 141 h 143"/>
                  <a:gd name="T30" fmla="*/ 2 w 549"/>
                  <a:gd name="T31" fmla="*/ 141 h 143"/>
                  <a:gd name="T32" fmla="*/ 2 w 549"/>
                  <a:gd name="T33" fmla="*/ 141 h 143"/>
                  <a:gd name="T34" fmla="*/ 0 w 549"/>
                  <a:gd name="T35" fmla="*/ 141 h 143"/>
                  <a:gd name="T36" fmla="*/ 0 w 549"/>
                  <a:gd name="T37" fmla="*/ 138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9"/>
                  <a:gd name="T58" fmla="*/ 0 h 143"/>
                  <a:gd name="T59" fmla="*/ 549 w 549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9" h="143">
                    <a:moveTo>
                      <a:pt x="0" y="138"/>
                    </a:moveTo>
                    <a:lnTo>
                      <a:pt x="546" y="0"/>
                    </a:lnTo>
                    <a:lnTo>
                      <a:pt x="546" y="2"/>
                    </a:lnTo>
                    <a:lnTo>
                      <a:pt x="549" y="2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0" name="Freeform 78"/>
              <p:cNvSpPr>
                <a:spLocks/>
              </p:cNvSpPr>
              <p:nvPr/>
            </p:nvSpPr>
            <p:spPr bwMode="auto">
              <a:xfrm>
                <a:off x="2247" y="3466"/>
                <a:ext cx="547" cy="141"/>
              </a:xfrm>
              <a:custGeom>
                <a:avLst/>
                <a:gdLst>
                  <a:gd name="T0" fmla="*/ 0 w 547"/>
                  <a:gd name="T1" fmla="*/ 139 h 141"/>
                  <a:gd name="T2" fmla="*/ 544 w 547"/>
                  <a:gd name="T3" fmla="*/ 0 h 141"/>
                  <a:gd name="T4" fmla="*/ 547 w 547"/>
                  <a:gd name="T5" fmla="*/ 0 h 141"/>
                  <a:gd name="T6" fmla="*/ 547 w 547"/>
                  <a:gd name="T7" fmla="*/ 0 h 141"/>
                  <a:gd name="T8" fmla="*/ 547 w 547"/>
                  <a:gd name="T9" fmla="*/ 0 h 141"/>
                  <a:gd name="T10" fmla="*/ 547 w 547"/>
                  <a:gd name="T11" fmla="*/ 0 h 141"/>
                  <a:gd name="T12" fmla="*/ 547 w 547"/>
                  <a:gd name="T13" fmla="*/ 0 h 141"/>
                  <a:gd name="T14" fmla="*/ 547 w 547"/>
                  <a:gd name="T15" fmla="*/ 3 h 141"/>
                  <a:gd name="T16" fmla="*/ 547 w 547"/>
                  <a:gd name="T17" fmla="*/ 3 h 141"/>
                  <a:gd name="T18" fmla="*/ 547 w 547"/>
                  <a:gd name="T19" fmla="*/ 3 h 141"/>
                  <a:gd name="T20" fmla="*/ 0 w 547"/>
                  <a:gd name="T21" fmla="*/ 141 h 141"/>
                  <a:gd name="T22" fmla="*/ 0 w 547"/>
                  <a:gd name="T23" fmla="*/ 141 h 141"/>
                  <a:gd name="T24" fmla="*/ 0 w 547"/>
                  <a:gd name="T25" fmla="*/ 141 h 141"/>
                  <a:gd name="T26" fmla="*/ 0 w 547"/>
                  <a:gd name="T27" fmla="*/ 141 h 141"/>
                  <a:gd name="T28" fmla="*/ 0 w 547"/>
                  <a:gd name="T29" fmla="*/ 141 h 141"/>
                  <a:gd name="T30" fmla="*/ 0 w 547"/>
                  <a:gd name="T31" fmla="*/ 139 h 141"/>
                  <a:gd name="T32" fmla="*/ 0 w 547"/>
                  <a:gd name="T33" fmla="*/ 139 h 141"/>
                  <a:gd name="T34" fmla="*/ 0 w 547"/>
                  <a:gd name="T35" fmla="*/ 139 h 141"/>
                  <a:gd name="T36" fmla="*/ 0 w 547"/>
                  <a:gd name="T37" fmla="*/ 139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7"/>
                  <a:gd name="T58" fmla="*/ 0 h 141"/>
                  <a:gd name="T59" fmla="*/ 547 w 547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7" h="141">
                    <a:moveTo>
                      <a:pt x="0" y="139"/>
                    </a:moveTo>
                    <a:lnTo>
                      <a:pt x="544" y="0"/>
                    </a:lnTo>
                    <a:lnTo>
                      <a:pt x="547" y="0"/>
                    </a:lnTo>
                    <a:lnTo>
                      <a:pt x="547" y="3"/>
                    </a:lnTo>
                    <a:lnTo>
                      <a:pt x="0" y="1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1" name="Freeform 79"/>
              <p:cNvSpPr>
                <a:spLocks/>
              </p:cNvSpPr>
              <p:nvPr/>
            </p:nvSpPr>
            <p:spPr bwMode="auto">
              <a:xfrm>
                <a:off x="2247" y="3466"/>
                <a:ext cx="547" cy="143"/>
              </a:xfrm>
              <a:custGeom>
                <a:avLst/>
                <a:gdLst>
                  <a:gd name="T0" fmla="*/ 0 w 547"/>
                  <a:gd name="T1" fmla="*/ 141 h 143"/>
                  <a:gd name="T2" fmla="*/ 547 w 547"/>
                  <a:gd name="T3" fmla="*/ 0 h 143"/>
                  <a:gd name="T4" fmla="*/ 547 w 547"/>
                  <a:gd name="T5" fmla="*/ 0 h 143"/>
                  <a:gd name="T6" fmla="*/ 547 w 547"/>
                  <a:gd name="T7" fmla="*/ 3 h 143"/>
                  <a:gd name="T8" fmla="*/ 547 w 547"/>
                  <a:gd name="T9" fmla="*/ 3 h 143"/>
                  <a:gd name="T10" fmla="*/ 547 w 547"/>
                  <a:gd name="T11" fmla="*/ 3 h 143"/>
                  <a:gd name="T12" fmla="*/ 547 w 547"/>
                  <a:gd name="T13" fmla="*/ 3 h 143"/>
                  <a:gd name="T14" fmla="*/ 547 w 547"/>
                  <a:gd name="T15" fmla="*/ 3 h 143"/>
                  <a:gd name="T16" fmla="*/ 547 w 547"/>
                  <a:gd name="T17" fmla="*/ 3 h 143"/>
                  <a:gd name="T18" fmla="*/ 547 w 547"/>
                  <a:gd name="T19" fmla="*/ 3 h 143"/>
                  <a:gd name="T20" fmla="*/ 3 w 547"/>
                  <a:gd name="T21" fmla="*/ 143 h 143"/>
                  <a:gd name="T22" fmla="*/ 3 w 547"/>
                  <a:gd name="T23" fmla="*/ 141 h 143"/>
                  <a:gd name="T24" fmla="*/ 0 w 547"/>
                  <a:gd name="T25" fmla="*/ 141 h 143"/>
                  <a:gd name="T26" fmla="*/ 0 w 547"/>
                  <a:gd name="T27" fmla="*/ 141 h 143"/>
                  <a:gd name="T28" fmla="*/ 0 w 547"/>
                  <a:gd name="T29" fmla="*/ 141 h 143"/>
                  <a:gd name="T30" fmla="*/ 0 w 547"/>
                  <a:gd name="T31" fmla="*/ 141 h 143"/>
                  <a:gd name="T32" fmla="*/ 0 w 547"/>
                  <a:gd name="T33" fmla="*/ 141 h 143"/>
                  <a:gd name="T34" fmla="*/ 0 w 547"/>
                  <a:gd name="T35" fmla="*/ 141 h 143"/>
                  <a:gd name="T36" fmla="*/ 0 w 547"/>
                  <a:gd name="T37" fmla="*/ 141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7"/>
                  <a:gd name="T58" fmla="*/ 0 h 143"/>
                  <a:gd name="T59" fmla="*/ 547 w 547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7" h="143">
                    <a:moveTo>
                      <a:pt x="0" y="141"/>
                    </a:moveTo>
                    <a:lnTo>
                      <a:pt x="547" y="0"/>
                    </a:lnTo>
                    <a:lnTo>
                      <a:pt x="547" y="3"/>
                    </a:lnTo>
                    <a:lnTo>
                      <a:pt x="3" y="143"/>
                    </a:lnTo>
                    <a:lnTo>
                      <a:pt x="3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2" name="Freeform 80"/>
              <p:cNvSpPr>
                <a:spLocks/>
              </p:cNvSpPr>
              <p:nvPr/>
            </p:nvSpPr>
            <p:spPr bwMode="auto">
              <a:xfrm>
                <a:off x="2247" y="3469"/>
                <a:ext cx="547" cy="140"/>
              </a:xfrm>
              <a:custGeom>
                <a:avLst/>
                <a:gdLst>
                  <a:gd name="T0" fmla="*/ 0 w 547"/>
                  <a:gd name="T1" fmla="*/ 138 h 140"/>
                  <a:gd name="T2" fmla="*/ 547 w 547"/>
                  <a:gd name="T3" fmla="*/ 0 h 140"/>
                  <a:gd name="T4" fmla="*/ 547 w 547"/>
                  <a:gd name="T5" fmla="*/ 0 h 140"/>
                  <a:gd name="T6" fmla="*/ 547 w 547"/>
                  <a:gd name="T7" fmla="*/ 0 h 140"/>
                  <a:gd name="T8" fmla="*/ 547 w 547"/>
                  <a:gd name="T9" fmla="*/ 0 h 140"/>
                  <a:gd name="T10" fmla="*/ 547 w 547"/>
                  <a:gd name="T11" fmla="*/ 0 h 140"/>
                  <a:gd name="T12" fmla="*/ 547 w 547"/>
                  <a:gd name="T13" fmla="*/ 2 h 140"/>
                  <a:gd name="T14" fmla="*/ 547 w 547"/>
                  <a:gd name="T15" fmla="*/ 2 h 140"/>
                  <a:gd name="T16" fmla="*/ 547 w 547"/>
                  <a:gd name="T17" fmla="*/ 2 h 140"/>
                  <a:gd name="T18" fmla="*/ 547 w 547"/>
                  <a:gd name="T19" fmla="*/ 2 h 140"/>
                  <a:gd name="T20" fmla="*/ 3 w 547"/>
                  <a:gd name="T21" fmla="*/ 140 h 140"/>
                  <a:gd name="T22" fmla="*/ 3 w 547"/>
                  <a:gd name="T23" fmla="*/ 140 h 140"/>
                  <a:gd name="T24" fmla="*/ 3 w 547"/>
                  <a:gd name="T25" fmla="*/ 140 h 140"/>
                  <a:gd name="T26" fmla="*/ 3 w 547"/>
                  <a:gd name="T27" fmla="*/ 140 h 140"/>
                  <a:gd name="T28" fmla="*/ 3 w 547"/>
                  <a:gd name="T29" fmla="*/ 140 h 140"/>
                  <a:gd name="T30" fmla="*/ 3 w 547"/>
                  <a:gd name="T31" fmla="*/ 138 h 140"/>
                  <a:gd name="T32" fmla="*/ 0 w 547"/>
                  <a:gd name="T33" fmla="*/ 138 h 140"/>
                  <a:gd name="T34" fmla="*/ 0 w 547"/>
                  <a:gd name="T35" fmla="*/ 138 h 140"/>
                  <a:gd name="T36" fmla="*/ 0 w 547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7"/>
                  <a:gd name="T58" fmla="*/ 0 h 140"/>
                  <a:gd name="T59" fmla="*/ 547 w 547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7" h="140">
                    <a:moveTo>
                      <a:pt x="0" y="138"/>
                    </a:moveTo>
                    <a:lnTo>
                      <a:pt x="547" y="0"/>
                    </a:lnTo>
                    <a:lnTo>
                      <a:pt x="547" y="2"/>
                    </a:lnTo>
                    <a:lnTo>
                      <a:pt x="3" y="140"/>
                    </a:lnTo>
                    <a:lnTo>
                      <a:pt x="3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3" name="Freeform 81"/>
              <p:cNvSpPr>
                <a:spLocks/>
              </p:cNvSpPr>
              <p:nvPr/>
            </p:nvSpPr>
            <p:spPr bwMode="auto">
              <a:xfrm>
                <a:off x="2250" y="3469"/>
                <a:ext cx="544" cy="143"/>
              </a:xfrm>
              <a:custGeom>
                <a:avLst/>
                <a:gdLst>
                  <a:gd name="T0" fmla="*/ 0 w 544"/>
                  <a:gd name="T1" fmla="*/ 140 h 143"/>
                  <a:gd name="T2" fmla="*/ 544 w 544"/>
                  <a:gd name="T3" fmla="*/ 0 h 143"/>
                  <a:gd name="T4" fmla="*/ 544 w 544"/>
                  <a:gd name="T5" fmla="*/ 2 h 143"/>
                  <a:gd name="T6" fmla="*/ 544 w 544"/>
                  <a:gd name="T7" fmla="*/ 2 h 143"/>
                  <a:gd name="T8" fmla="*/ 544 w 544"/>
                  <a:gd name="T9" fmla="*/ 2 h 143"/>
                  <a:gd name="T10" fmla="*/ 544 w 544"/>
                  <a:gd name="T11" fmla="*/ 2 h 143"/>
                  <a:gd name="T12" fmla="*/ 544 w 544"/>
                  <a:gd name="T13" fmla="*/ 2 h 143"/>
                  <a:gd name="T14" fmla="*/ 544 w 544"/>
                  <a:gd name="T15" fmla="*/ 2 h 143"/>
                  <a:gd name="T16" fmla="*/ 544 w 544"/>
                  <a:gd name="T17" fmla="*/ 5 h 143"/>
                  <a:gd name="T18" fmla="*/ 544 w 544"/>
                  <a:gd name="T19" fmla="*/ 5 h 143"/>
                  <a:gd name="T20" fmla="*/ 0 w 544"/>
                  <a:gd name="T21" fmla="*/ 143 h 143"/>
                  <a:gd name="T22" fmla="*/ 0 w 544"/>
                  <a:gd name="T23" fmla="*/ 143 h 143"/>
                  <a:gd name="T24" fmla="*/ 0 w 544"/>
                  <a:gd name="T25" fmla="*/ 140 h 143"/>
                  <a:gd name="T26" fmla="*/ 0 w 544"/>
                  <a:gd name="T27" fmla="*/ 140 h 143"/>
                  <a:gd name="T28" fmla="*/ 0 w 544"/>
                  <a:gd name="T29" fmla="*/ 140 h 143"/>
                  <a:gd name="T30" fmla="*/ 0 w 544"/>
                  <a:gd name="T31" fmla="*/ 140 h 143"/>
                  <a:gd name="T32" fmla="*/ 0 w 544"/>
                  <a:gd name="T33" fmla="*/ 140 h 143"/>
                  <a:gd name="T34" fmla="*/ 0 w 544"/>
                  <a:gd name="T35" fmla="*/ 140 h 143"/>
                  <a:gd name="T36" fmla="*/ 0 w 544"/>
                  <a:gd name="T37" fmla="*/ 14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3"/>
                  <a:gd name="T59" fmla="*/ 544 w 544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3">
                    <a:moveTo>
                      <a:pt x="0" y="140"/>
                    </a:moveTo>
                    <a:lnTo>
                      <a:pt x="544" y="0"/>
                    </a:lnTo>
                    <a:lnTo>
                      <a:pt x="544" y="2"/>
                    </a:lnTo>
                    <a:lnTo>
                      <a:pt x="544" y="5"/>
                    </a:lnTo>
                    <a:lnTo>
                      <a:pt x="0" y="14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4" name="Freeform 82"/>
              <p:cNvSpPr>
                <a:spLocks/>
              </p:cNvSpPr>
              <p:nvPr/>
            </p:nvSpPr>
            <p:spPr bwMode="auto">
              <a:xfrm>
                <a:off x="2250" y="3471"/>
                <a:ext cx="544" cy="141"/>
              </a:xfrm>
              <a:custGeom>
                <a:avLst/>
                <a:gdLst>
                  <a:gd name="T0" fmla="*/ 0 w 544"/>
                  <a:gd name="T1" fmla="*/ 138 h 141"/>
                  <a:gd name="T2" fmla="*/ 544 w 544"/>
                  <a:gd name="T3" fmla="*/ 0 h 141"/>
                  <a:gd name="T4" fmla="*/ 544 w 544"/>
                  <a:gd name="T5" fmla="*/ 0 h 141"/>
                  <a:gd name="T6" fmla="*/ 544 w 544"/>
                  <a:gd name="T7" fmla="*/ 0 h 141"/>
                  <a:gd name="T8" fmla="*/ 544 w 544"/>
                  <a:gd name="T9" fmla="*/ 3 h 141"/>
                  <a:gd name="T10" fmla="*/ 544 w 544"/>
                  <a:gd name="T11" fmla="*/ 3 h 141"/>
                  <a:gd name="T12" fmla="*/ 544 w 544"/>
                  <a:gd name="T13" fmla="*/ 3 h 141"/>
                  <a:gd name="T14" fmla="*/ 544 w 544"/>
                  <a:gd name="T15" fmla="*/ 3 h 141"/>
                  <a:gd name="T16" fmla="*/ 544 w 544"/>
                  <a:gd name="T17" fmla="*/ 3 h 141"/>
                  <a:gd name="T18" fmla="*/ 544 w 544"/>
                  <a:gd name="T19" fmla="*/ 3 h 141"/>
                  <a:gd name="T20" fmla="*/ 2 w 544"/>
                  <a:gd name="T21" fmla="*/ 141 h 141"/>
                  <a:gd name="T22" fmla="*/ 2 w 544"/>
                  <a:gd name="T23" fmla="*/ 141 h 141"/>
                  <a:gd name="T24" fmla="*/ 0 w 544"/>
                  <a:gd name="T25" fmla="*/ 141 h 141"/>
                  <a:gd name="T26" fmla="*/ 0 w 544"/>
                  <a:gd name="T27" fmla="*/ 141 h 141"/>
                  <a:gd name="T28" fmla="*/ 0 w 544"/>
                  <a:gd name="T29" fmla="*/ 141 h 141"/>
                  <a:gd name="T30" fmla="*/ 0 w 544"/>
                  <a:gd name="T31" fmla="*/ 141 h 141"/>
                  <a:gd name="T32" fmla="*/ 0 w 544"/>
                  <a:gd name="T33" fmla="*/ 138 h 141"/>
                  <a:gd name="T34" fmla="*/ 0 w 544"/>
                  <a:gd name="T35" fmla="*/ 138 h 141"/>
                  <a:gd name="T36" fmla="*/ 0 w 544"/>
                  <a:gd name="T37" fmla="*/ 138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1"/>
                  <a:gd name="T59" fmla="*/ 544 w 544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1">
                    <a:moveTo>
                      <a:pt x="0" y="138"/>
                    </a:moveTo>
                    <a:lnTo>
                      <a:pt x="544" y="0"/>
                    </a:lnTo>
                    <a:lnTo>
                      <a:pt x="544" y="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5" name="Freeform 83"/>
              <p:cNvSpPr>
                <a:spLocks/>
              </p:cNvSpPr>
              <p:nvPr/>
            </p:nvSpPr>
            <p:spPr bwMode="auto">
              <a:xfrm>
                <a:off x="2250" y="3474"/>
                <a:ext cx="544" cy="140"/>
              </a:xfrm>
              <a:custGeom>
                <a:avLst/>
                <a:gdLst>
                  <a:gd name="T0" fmla="*/ 0 w 544"/>
                  <a:gd name="T1" fmla="*/ 138 h 140"/>
                  <a:gd name="T2" fmla="*/ 544 w 544"/>
                  <a:gd name="T3" fmla="*/ 0 h 140"/>
                  <a:gd name="T4" fmla="*/ 544 w 544"/>
                  <a:gd name="T5" fmla="*/ 0 h 140"/>
                  <a:gd name="T6" fmla="*/ 544 w 544"/>
                  <a:gd name="T7" fmla="*/ 0 h 140"/>
                  <a:gd name="T8" fmla="*/ 544 w 544"/>
                  <a:gd name="T9" fmla="*/ 0 h 140"/>
                  <a:gd name="T10" fmla="*/ 544 w 544"/>
                  <a:gd name="T11" fmla="*/ 0 h 140"/>
                  <a:gd name="T12" fmla="*/ 544 w 544"/>
                  <a:gd name="T13" fmla="*/ 2 h 140"/>
                  <a:gd name="T14" fmla="*/ 544 w 544"/>
                  <a:gd name="T15" fmla="*/ 2 h 140"/>
                  <a:gd name="T16" fmla="*/ 544 w 544"/>
                  <a:gd name="T17" fmla="*/ 2 h 140"/>
                  <a:gd name="T18" fmla="*/ 544 w 544"/>
                  <a:gd name="T19" fmla="*/ 2 h 140"/>
                  <a:gd name="T20" fmla="*/ 2 w 544"/>
                  <a:gd name="T21" fmla="*/ 140 h 140"/>
                  <a:gd name="T22" fmla="*/ 2 w 544"/>
                  <a:gd name="T23" fmla="*/ 140 h 140"/>
                  <a:gd name="T24" fmla="*/ 2 w 544"/>
                  <a:gd name="T25" fmla="*/ 140 h 140"/>
                  <a:gd name="T26" fmla="*/ 2 w 544"/>
                  <a:gd name="T27" fmla="*/ 138 h 140"/>
                  <a:gd name="T28" fmla="*/ 2 w 544"/>
                  <a:gd name="T29" fmla="*/ 138 h 140"/>
                  <a:gd name="T30" fmla="*/ 2 w 544"/>
                  <a:gd name="T31" fmla="*/ 138 h 140"/>
                  <a:gd name="T32" fmla="*/ 0 w 544"/>
                  <a:gd name="T33" fmla="*/ 138 h 140"/>
                  <a:gd name="T34" fmla="*/ 0 w 544"/>
                  <a:gd name="T35" fmla="*/ 138 h 140"/>
                  <a:gd name="T36" fmla="*/ 0 w 544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140"/>
                  <a:gd name="T59" fmla="*/ 544 w 544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140">
                    <a:moveTo>
                      <a:pt x="0" y="138"/>
                    </a:moveTo>
                    <a:lnTo>
                      <a:pt x="544" y="0"/>
                    </a:lnTo>
                    <a:lnTo>
                      <a:pt x="544" y="2"/>
                    </a:lnTo>
                    <a:lnTo>
                      <a:pt x="2" y="140"/>
                    </a:lnTo>
                    <a:lnTo>
                      <a:pt x="2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6" name="Freeform 84"/>
              <p:cNvSpPr>
                <a:spLocks/>
              </p:cNvSpPr>
              <p:nvPr/>
            </p:nvSpPr>
            <p:spPr bwMode="auto">
              <a:xfrm>
                <a:off x="2252" y="3474"/>
                <a:ext cx="542" cy="140"/>
              </a:xfrm>
              <a:custGeom>
                <a:avLst/>
                <a:gdLst>
                  <a:gd name="T0" fmla="*/ 0 w 542"/>
                  <a:gd name="T1" fmla="*/ 138 h 140"/>
                  <a:gd name="T2" fmla="*/ 542 w 542"/>
                  <a:gd name="T3" fmla="*/ 0 h 140"/>
                  <a:gd name="T4" fmla="*/ 542 w 542"/>
                  <a:gd name="T5" fmla="*/ 2 h 140"/>
                  <a:gd name="T6" fmla="*/ 542 w 542"/>
                  <a:gd name="T7" fmla="*/ 2 h 140"/>
                  <a:gd name="T8" fmla="*/ 542 w 542"/>
                  <a:gd name="T9" fmla="*/ 2 h 140"/>
                  <a:gd name="T10" fmla="*/ 542 w 542"/>
                  <a:gd name="T11" fmla="*/ 2 h 140"/>
                  <a:gd name="T12" fmla="*/ 542 w 542"/>
                  <a:gd name="T13" fmla="*/ 2 h 140"/>
                  <a:gd name="T14" fmla="*/ 542 w 542"/>
                  <a:gd name="T15" fmla="*/ 2 h 140"/>
                  <a:gd name="T16" fmla="*/ 542 w 542"/>
                  <a:gd name="T17" fmla="*/ 2 h 140"/>
                  <a:gd name="T18" fmla="*/ 542 w 542"/>
                  <a:gd name="T19" fmla="*/ 4 h 140"/>
                  <a:gd name="T20" fmla="*/ 0 w 542"/>
                  <a:gd name="T21" fmla="*/ 140 h 140"/>
                  <a:gd name="T22" fmla="*/ 0 w 542"/>
                  <a:gd name="T23" fmla="*/ 140 h 140"/>
                  <a:gd name="T24" fmla="*/ 0 w 542"/>
                  <a:gd name="T25" fmla="*/ 140 h 140"/>
                  <a:gd name="T26" fmla="*/ 0 w 542"/>
                  <a:gd name="T27" fmla="*/ 140 h 140"/>
                  <a:gd name="T28" fmla="*/ 0 w 542"/>
                  <a:gd name="T29" fmla="*/ 140 h 140"/>
                  <a:gd name="T30" fmla="*/ 0 w 542"/>
                  <a:gd name="T31" fmla="*/ 140 h 140"/>
                  <a:gd name="T32" fmla="*/ 0 w 542"/>
                  <a:gd name="T33" fmla="*/ 140 h 140"/>
                  <a:gd name="T34" fmla="*/ 0 w 542"/>
                  <a:gd name="T35" fmla="*/ 138 h 140"/>
                  <a:gd name="T36" fmla="*/ 0 w 542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2"/>
                  <a:gd name="T58" fmla="*/ 0 h 140"/>
                  <a:gd name="T59" fmla="*/ 542 w 542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2" h="140">
                    <a:moveTo>
                      <a:pt x="0" y="138"/>
                    </a:moveTo>
                    <a:lnTo>
                      <a:pt x="542" y="0"/>
                    </a:lnTo>
                    <a:lnTo>
                      <a:pt x="542" y="2"/>
                    </a:lnTo>
                    <a:lnTo>
                      <a:pt x="542" y="4"/>
                    </a:lnTo>
                    <a:lnTo>
                      <a:pt x="0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7" name="Freeform 85"/>
              <p:cNvSpPr>
                <a:spLocks/>
              </p:cNvSpPr>
              <p:nvPr/>
            </p:nvSpPr>
            <p:spPr bwMode="auto">
              <a:xfrm>
                <a:off x="2252" y="3476"/>
                <a:ext cx="542" cy="141"/>
              </a:xfrm>
              <a:custGeom>
                <a:avLst/>
                <a:gdLst>
                  <a:gd name="T0" fmla="*/ 0 w 542"/>
                  <a:gd name="T1" fmla="*/ 138 h 141"/>
                  <a:gd name="T2" fmla="*/ 542 w 542"/>
                  <a:gd name="T3" fmla="*/ 0 h 141"/>
                  <a:gd name="T4" fmla="*/ 542 w 542"/>
                  <a:gd name="T5" fmla="*/ 0 h 141"/>
                  <a:gd name="T6" fmla="*/ 542 w 542"/>
                  <a:gd name="T7" fmla="*/ 0 h 141"/>
                  <a:gd name="T8" fmla="*/ 542 w 542"/>
                  <a:gd name="T9" fmla="*/ 0 h 141"/>
                  <a:gd name="T10" fmla="*/ 542 w 542"/>
                  <a:gd name="T11" fmla="*/ 2 h 141"/>
                  <a:gd name="T12" fmla="*/ 542 w 542"/>
                  <a:gd name="T13" fmla="*/ 2 h 141"/>
                  <a:gd name="T14" fmla="*/ 542 w 542"/>
                  <a:gd name="T15" fmla="*/ 2 h 141"/>
                  <a:gd name="T16" fmla="*/ 542 w 542"/>
                  <a:gd name="T17" fmla="*/ 2 h 141"/>
                  <a:gd name="T18" fmla="*/ 542 w 542"/>
                  <a:gd name="T19" fmla="*/ 2 h 141"/>
                  <a:gd name="T20" fmla="*/ 3 w 542"/>
                  <a:gd name="T21" fmla="*/ 141 h 141"/>
                  <a:gd name="T22" fmla="*/ 3 w 542"/>
                  <a:gd name="T23" fmla="*/ 141 h 141"/>
                  <a:gd name="T24" fmla="*/ 3 w 542"/>
                  <a:gd name="T25" fmla="*/ 141 h 141"/>
                  <a:gd name="T26" fmla="*/ 0 w 542"/>
                  <a:gd name="T27" fmla="*/ 141 h 141"/>
                  <a:gd name="T28" fmla="*/ 0 w 542"/>
                  <a:gd name="T29" fmla="*/ 138 h 141"/>
                  <a:gd name="T30" fmla="*/ 0 w 542"/>
                  <a:gd name="T31" fmla="*/ 138 h 141"/>
                  <a:gd name="T32" fmla="*/ 0 w 542"/>
                  <a:gd name="T33" fmla="*/ 138 h 141"/>
                  <a:gd name="T34" fmla="*/ 0 w 542"/>
                  <a:gd name="T35" fmla="*/ 138 h 141"/>
                  <a:gd name="T36" fmla="*/ 0 w 542"/>
                  <a:gd name="T37" fmla="*/ 138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2"/>
                  <a:gd name="T58" fmla="*/ 0 h 141"/>
                  <a:gd name="T59" fmla="*/ 542 w 542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2" h="141">
                    <a:moveTo>
                      <a:pt x="0" y="138"/>
                    </a:moveTo>
                    <a:lnTo>
                      <a:pt x="542" y="0"/>
                    </a:lnTo>
                    <a:lnTo>
                      <a:pt x="542" y="2"/>
                    </a:lnTo>
                    <a:lnTo>
                      <a:pt x="3" y="141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8" name="Freeform 86"/>
              <p:cNvSpPr>
                <a:spLocks/>
              </p:cNvSpPr>
              <p:nvPr/>
            </p:nvSpPr>
            <p:spPr bwMode="auto">
              <a:xfrm>
                <a:off x="2252" y="3478"/>
                <a:ext cx="542" cy="139"/>
              </a:xfrm>
              <a:custGeom>
                <a:avLst/>
                <a:gdLst>
                  <a:gd name="T0" fmla="*/ 0 w 542"/>
                  <a:gd name="T1" fmla="*/ 136 h 139"/>
                  <a:gd name="T2" fmla="*/ 542 w 542"/>
                  <a:gd name="T3" fmla="*/ 0 h 139"/>
                  <a:gd name="T4" fmla="*/ 542 w 542"/>
                  <a:gd name="T5" fmla="*/ 0 h 139"/>
                  <a:gd name="T6" fmla="*/ 542 w 542"/>
                  <a:gd name="T7" fmla="*/ 0 h 139"/>
                  <a:gd name="T8" fmla="*/ 542 w 542"/>
                  <a:gd name="T9" fmla="*/ 0 h 139"/>
                  <a:gd name="T10" fmla="*/ 542 w 542"/>
                  <a:gd name="T11" fmla="*/ 0 h 139"/>
                  <a:gd name="T12" fmla="*/ 542 w 542"/>
                  <a:gd name="T13" fmla="*/ 0 h 139"/>
                  <a:gd name="T14" fmla="*/ 542 w 542"/>
                  <a:gd name="T15" fmla="*/ 3 h 139"/>
                  <a:gd name="T16" fmla="*/ 542 w 542"/>
                  <a:gd name="T17" fmla="*/ 3 h 139"/>
                  <a:gd name="T18" fmla="*/ 542 w 542"/>
                  <a:gd name="T19" fmla="*/ 3 h 139"/>
                  <a:gd name="T20" fmla="*/ 3 w 542"/>
                  <a:gd name="T21" fmla="*/ 139 h 139"/>
                  <a:gd name="T22" fmla="*/ 3 w 542"/>
                  <a:gd name="T23" fmla="*/ 139 h 139"/>
                  <a:gd name="T24" fmla="*/ 3 w 542"/>
                  <a:gd name="T25" fmla="*/ 139 h 139"/>
                  <a:gd name="T26" fmla="*/ 3 w 542"/>
                  <a:gd name="T27" fmla="*/ 139 h 139"/>
                  <a:gd name="T28" fmla="*/ 3 w 542"/>
                  <a:gd name="T29" fmla="*/ 139 h 139"/>
                  <a:gd name="T30" fmla="*/ 3 w 542"/>
                  <a:gd name="T31" fmla="*/ 139 h 139"/>
                  <a:gd name="T32" fmla="*/ 3 w 542"/>
                  <a:gd name="T33" fmla="*/ 139 h 139"/>
                  <a:gd name="T34" fmla="*/ 0 w 542"/>
                  <a:gd name="T35" fmla="*/ 139 h 139"/>
                  <a:gd name="T36" fmla="*/ 0 w 542"/>
                  <a:gd name="T37" fmla="*/ 136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2"/>
                  <a:gd name="T58" fmla="*/ 0 h 139"/>
                  <a:gd name="T59" fmla="*/ 542 w 542"/>
                  <a:gd name="T60" fmla="*/ 139 h 1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2" h="139">
                    <a:moveTo>
                      <a:pt x="0" y="136"/>
                    </a:moveTo>
                    <a:lnTo>
                      <a:pt x="542" y="0"/>
                    </a:lnTo>
                    <a:lnTo>
                      <a:pt x="542" y="3"/>
                    </a:lnTo>
                    <a:lnTo>
                      <a:pt x="3" y="139"/>
                    </a:lnTo>
                    <a:lnTo>
                      <a:pt x="0" y="139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19" name="Freeform 87"/>
              <p:cNvSpPr>
                <a:spLocks/>
              </p:cNvSpPr>
              <p:nvPr/>
            </p:nvSpPr>
            <p:spPr bwMode="auto">
              <a:xfrm>
                <a:off x="2255" y="3478"/>
                <a:ext cx="539" cy="141"/>
              </a:xfrm>
              <a:custGeom>
                <a:avLst/>
                <a:gdLst>
                  <a:gd name="T0" fmla="*/ 0 w 539"/>
                  <a:gd name="T1" fmla="*/ 139 h 141"/>
                  <a:gd name="T2" fmla="*/ 539 w 539"/>
                  <a:gd name="T3" fmla="*/ 0 h 141"/>
                  <a:gd name="T4" fmla="*/ 539 w 539"/>
                  <a:gd name="T5" fmla="*/ 0 h 141"/>
                  <a:gd name="T6" fmla="*/ 539 w 539"/>
                  <a:gd name="T7" fmla="*/ 3 h 141"/>
                  <a:gd name="T8" fmla="*/ 539 w 539"/>
                  <a:gd name="T9" fmla="*/ 3 h 141"/>
                  <a:gd name="T10" fmla="*/ 539 w 539"/>
                  <a:gd name="T11" fmla="*/ 3 h 141"/>
                  <a:gd name="T12" fmla="*/ 539 w 539"/>
                  <a:gd name="T13" fmla="*/ 3 h 141"/>
                  <a:gd name="T14" fmla="*/ 539 w 539"/>
                  <a:gd name="T15" fmla="*/ 3 h 141"/>
                  <a:gd name="T16" fmla="*/ 539 w 539"/>
                  <a:gd name="T17" fmla="*/ 3 h 141"/>
                  <a:gd name="T18" fmla="*/ 539 w 539"/>
                  <a:gd name="T19" fmla="*/ 3 h 141"/>
                  <a:gd name="T20" fmla="*/ 0 w 539"/>
                  <a:gd name="T21" fmla="*/ 141 h 141"/>
                  <a:gd name="T22" fmla="*/ 0 w 539"/>
                  <a:gd name="T23" fmla="*/ 141 h 141"/>
                  <a:gd name="T24" fmla="*/ 0 w 539"/>
                  <a:gd name="T25" fmla="*/ 141 h 141"/>
                  <a:gd name="T26" fmla="*/ 0 w 539"/>
                  <a:gd name="T27" fmla="*/ 141 h 141"/>
                  <a:gd name="T28" fmla="*/ 0 w 539"/>
                  <a:gd name="T29" fmla="*/ 139 h 141"/>
                  <a:gd name="T30" fmla="*/ 0 w 539"/>
                  <a:gd name="T31" fmla="*/ 139 h 141"/>
                  <a:gd name="T32" fmla="*/ 0 w 539"/>
                  <a:gd name="T33" fmla="*/ 139 h 141"/>
                  <a:gd name="T34" fmla="*/ 0 w 539"/>
                  <a:gd name="T35" fmla="*/ 139 h 141"/>
                  <a:gd name="T36" fmla="*/ 0 w 539"/>
                  <a:gd name="T37" fmla="*/ 139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9"/>
                  <a:gd name="T58" fmla="*/ 0 h 141"/>
                  <a:gd name="T59" fmla="*/ 539 w 539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9" h="141">
                    <a:moveTo>
                      <a:pt x="0" y="139"/>
                    </a:moveTo>
                    <a:lnTo>
                      <a:pt x="539" y="0"/>
                    </a:lnTo>
                    <a:lnTo>
                      <a:pt x="539" y="3"/>
                    </a:lnTo>
                    <a:lnTo>
                      <a:pt x="0" y="141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0" name="Freeform 88"/>
              <p:cNvSpPr>
                <a:spLocks/>
              </p:cNvSpPr>
              <p:nvPr/>
            </p:nvSpPr>
            <p:spPr bwMode="auto">
              <a:xfrm>
                <a:off x="2255" y="3481"/>
                <a:ext cx="539" cy="140"/>
              </a:xfrm>
              <a:custGeom>
                <a:avLst/>
                <a:gdLst>
                  <a:gd name="T0" fmla="*/ 0 w 539"/>
                  <a:gd name="T1" fmla="*/ 136 h 140"/>
                  <a:gd name="T2" fmla="*/ 539 w 539"/>
                  <a:gd name="T3" fmla="*/ 0 h 140"/>
                  <a:gd name="T4" fmla="*/ 539 w 539"/>
                  <a:gd name="T5" fmla="*/ 0 h 140"/>
                  <a:gd name="T6" fmla="*/ 539 w 539"/>
                  <a:gd name="T7" fmla="*/ 0 h 140"/>
                  <a:gd name="T8" fmla="*/ 539 w 539"/>
                  <a:gd name="T9" fmla="*/ 0 h 140"/>
                  <a:gd name="T10" fmla="*/ 539 w 539"/>
                  <a:gd name="T11" fmla="*/ 0 h 140"/>
                  <a:gd name="T12" fmla="*/ 539 w 539"/>
                  <a:gd name="T13" fmla="*/ 2 h 140"/>
                  <a:gd name="T14" fmla="*/ 539 w 539"/>
                  <a:gd name="T15" fmla="*/ 2 h 140"/>
                  <a:gd name="T16" fmla="*/ 539 w 539"/>
                  <a:gd name="T17" fmla="*/ 2 h 140"/>
                  <a:gd name="T18" fmla="*/ 539 w 539"/>
                  <a:gd name="T19" fmla="*/ 2 h 140"/>
                  <a:gd name="T20" fmla="*/ 2 w 539"/>
                  <a:gd name="T21" fmla="*/ 140 h 140"/>
                  <a:gd name="T22" fmla="*/ 2 w 539"/>
                  <a:gd name="T23" fmla="*/ 138 h 140"/>
                  <a:gd name="T24" fmla="*/ 2 w 539"/>
                  <a:gd name="T25" fmla="*/ 138 h 140"/>
                  <a:gd name="T26" fmla="*/ 0 w 539"/>
                  <a:gd name="T27" fmla="*/ 138 h 140"/>
                  <a:gd name="T28" fmla="*/ 0 w 539"/>
                  <a:gd name="T29" fmla="*/ 138 h 140"/>
                  <a:gd name="T30" fmla="*/ 0 w 539"/>
                  <a:gd name="T31" fmla="*/ 138 h 140"/>
                  <a:gd name="T32" fmla="*/ 0 w 539"/>
                  <a:gd name="T33" fmla="*/ 138 h 140"/>
                  <a:gd name="T34" fmla="*/ 0 w 539"/>
                  <a:gd name="T35" fmla="*/ 138 h 140"/>
                  <a:gd name="T36" fmla="*/ 0 w 539"/>
                  <a:gd name="T37" fmla="*/ 136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9"/>
                  <a:gd name="T58" fmla="*/ 0 h 140"/>
                  <a:gd name="T59" fmla="*/ 539 w 539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9" h="140">
                    <a:moveTo>
                      <a:pt x="0" y="136"/>
                    </a:moveTo>
                    <a:lnTo>
                      <a:pt x="539" y="0"/>
                    </a:lnTo>
                    <a:lnTo>
                      <a:pt x="539" y="2"/>
                    </a:lnTo>
                    <a:lnTo>
                      <a:pt x="2" y="140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1" name="Freeform 89"/>
              <p:cNvSpPr>
                <a:spLocks/>
              </p:cNvSpPr>
              <p:nvPr/>
            </p:nvSpPr>
            <p:spPr bwMode="auto">
              <a:xfrm>
                <a:off x="2255" y="3481"/>
                <a:ext cx="539" cy="140"/>
              </a:xfrm>
              <a:custGeom>
                <a:avLst/>
                <a:gdLst>
                  <a:gd name="T0" fmla="*/ 0 w 539"/>
                  <a:gd name="T1" fmla="*/ 138 h 140"/>
                  <a:gd name="T2" fmla="*/ 539 w 539"/>
                  <a:gd name="T3" fmla="*/ 0 h 140"/>
                  <a:gd name="T4" fmla="*/ 539 w 539"/>
                  <a:gd name="T5" fmla="*/ 2 h 140"/>
                  <a:gd name="T6" fmla="*/ 539 w 539"/>
                  <a:gd name="T7" fmla="*/ 2 h 140"/>
                  <a:gd name="T8" fmla="*/ 539 w 539"/>
                  <a:gd name="T9" fmla="*/ 2 h 140"/>
                  <a:gd name="T10" fmla="*/ 539 w 539"/>
                  <a:gd name="T11" fmla="*/ 2 h 140"/>
                  <a:gd name="T12" fmla="*/ 539 w 539"/>
                  <a:gd name="T13" fmla="*/ 2 h 140"/>
                  <a:gd name="T14" fmla="*/ 539 w 539"/>
                  <a:gd name="T15" fmla="*/ 2 h 140"/>
                  <a:gd name="T16" fmla="*/ 539 w 539"/>
                  <a:gd name="T17" fmla="*/ 4 h 140"/>
                  <a:gd name="T18" fmla="*/ 539 w 539"/>
                  <a:gd name="T19" fmla="*/ 4 h 140"/>
                  <a:gd name="T20" fmla="*/ 2 w 539"/>
                  <a:gd name="T21" fmla="*/ 140 h 140"/>
                  <a:gd name="T22" fmla="*/ 2 w 539"/>
                  <a:gd name="T23" fmla="*/ 140 h 140"/>
                  <a:gd name="T24" fmla="*/ 2 w 539"/>
                  <a:gd name="T25" fmla="*/ 140 h 140"/>
                  <a:gd name="T26" fmla="*/ 2 w 539"/>
                  <a:gd name="T27" fmla="*/ 140 h 140"/>
                  <a:gd name="T28" fmla="*/ 2 w 539"/>
                  <a:gd name="T29" fmla="*/ 140 h 140"/>
                  <a:gd name="T30" fmla="*/ 2 w 539"/>
                  <a:gd name="T31" fmla="*/ 138 h 140"/>
                  <a:gd name="T32" fmla="*/ 2 w 539"/>
                  <a:gd name="T33" fmla="*/ 138 h 140"/>
                  <a:gd name="T34" fmla="*/ 0 w 539"/>
                  <a:gd name="T35" fmla="*/ 138 h 140"/>
                  <a:gd name="T36" fmla="*/ 0 w 539"/>
                  <a:gd name="T37" fmla="*/ 13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9"/>
                  <a:gd name="T58" fmla="*/ 0 h 140"/>
                  <a:gd name="T59" fmla="*/ 539 w 539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9" h="140">
                    <a:moveTo>
                      <a:pt x="0" y="138"/>
                    </a:moveTo>
                    <a:lnTo>
                      <a:pt x="539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2" y="140"/>
                    </a:lnTo>
                    <a:lnTo>
                      <a:pt x="2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2" name="Freeform 90"/>
              <p:cNvSpPr>
                <a:spLocks/>
              </p:cNvSpPr>
              <p:nvPr/>
            </p:nvSpPr>
            <p:spPr bwMode="auto">
              <a:xfrm>
                <a:off x="2257" y="3483"/>
                <a:ext cx="537" cy="141"/>
              </a:xfrm>
              <a:custGeom>
                <a:avLst/>
                <a:gdLst>
                  <a:gd name="T0" fmla="*/ 0 w 537"/>
                  <a:gd name="T1" fmla="*/ 138 h 141"/>
                  <a:gd name="T2" fmla="*/ 537 w 537"/>
                  <a:gd name="T3" fmla="*/ 0 h 141"/>
                  <a:gd name="T4" fmla="*/ 537 w 537"/>
                  <a:gd name="T5" fmla="*/ 0 h 141"/>
                  <a:gd name="T6" fmla="*/ 537 w 537"/>
                  <a:gd name="T7" fmla="*/ 0 h 141"/>
                  <a:gd name="T8" fmla="*/ 537 w 537"/>
                  <a:gd name="T9" fmla="*/ 2 h 141"/>
                  <a:gd name="T10" fmla="*/ 537 w 537"/>
                  <a:gd name="T11" fmla="*/ 2 h 141"/>
                  <a:gd name="T12" fmla="*/ 537 w 537"/>
                  <a:gd name="T13" fmla="*/ 2 h 141"/>
                  <a:gd name="T14" fmla="*/ 537 w 537"/>
                  <a:gd name="T15" fmla="*/ 2 h 141"/>
                  <a:gd name="T16" fmla="*/ 537 w 537"/>
                  <a:gd name="T17" fmla="*/ 2 h 141"/>
                  <a:gd name="T18" fmla="*/ 537 w 537"/>
                  <a:gd name="T19" fmla="*/ 2 h 141"/>
                  <a:gd name="T20" fmla="*/ 0 w 537"/>
                  <a:gd name="T21" fmla="*/ 141 h 141"/>
                  <a:gd name="T22" fmla="*/ 0 w 537"/>
                  <a:gd name="T23" fmla="*/ 141 h 141"/>
                  <a:gd name="T24" fmla="*/ 0 w 537"/>
                  <a:gd name="T25" fmla="*/ 138 h 141"/>
                  <a:gd name="T26" fmla="*/ 0 w 537"/>
                  <a:gd name="T27" fmla="*/ 138 h 141"/>
                  <a:gd name="T28" fmla="*/ 0 w 537"/>
                  <a:gd name="T29" fmla="*/ 138 h 141"/>
                  <a:gd name="T30" fmla="*/ 0 w 537"/>
                  <a:gd name="T31" fmla="*/ 138 h 141"/>
                  <a:gd name="T32" fmla="*/ 0 w 537"/>
                  <a:gd name="T33" fmla="*/ 138 h 141"/>
                  <a:gd name="T34" fmla="*/ 0 w 537"/>
                  <a:gd name="T35" fmla="*/ 138 h 141"/>
                  <a:gd name="T36" fmla="*/ 0 w 537"/>
                  <a:gd name="T37" fmla="*/ 138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7"/>
                  <a:gd name="T58" fmla="*/ 0 h 141"/>
                  <a:gd name="T59" fmla="*/ 537 w 537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7" h="141">
                    <a:moveTo>
                      <a:pt x="0" y="138"/>
                    </a:moveTo>
                    <a:lnTo>
                      <a:pt x="537" y="0"/>
                    </a:lnTo>
                    <a:lnTo>
                      <a:pt x="537" y="2"/>
                    </a:lnTo>
                    <a:lnTo>
                      <a:pt x="0" y="141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3" name="Freeform 91"/>
              <p:cNvSpPr>
                <a:spLocks/>
              </p:cNvSpPr>
              <p:nvPr/>
            </p:nvSpPr>
            <p:spPr bwMode="auto">
              <a:xfrm>
                <a:off x="2257" y="3485"/>
                <a:ext cx="537" cy="139"/>
              </a:xfrm>
              <a:custGeom>
                <a:avLst/>
                <a:gdLst>
                  <a:gd name="T0" fmla="*/ 0 w 537"/>
                  <a:gd name="T1" fmla="*/ 136 h 139"/>
                  <a:gd name="T2" fmla="*/ 537 w 537"/>
                  <a:gd name="T3" fmla="*/ 0 h 139"/>
                  <a:gd name="T4" fmla="*/ 537 w 537"/>
                  <a:gd name="T5" fmla="*/ 0 h 139"/>
                  <a:gd name="T6" fmla="*/ 537 w 537"/>
                  <a:gd name="T7" fmla="*/ 0 h 139"/>
                  <a:gd name="T8" fmla="*/ 537 w 537"/>
                  <a:gd name="T9" fmla="*/ 0 h 139"/>
                  <a:gd name="T10" fmla="*/ 537 w 537"/>
                  <a:gd name="T11" fmla="*/ 0 h 139"/>
                  <a:gd name="T12" fmla="*/ 537 w 537"/>
                  <a:gd name="T13" fmla="*/ 3 h 139"/>
                  <a:gd name="T14" fmla="*/ 537 w 537"/>
                  <a:gd name="T15" fmla="*/ 3 h 139"/>
                  <a:gd name="T16" fmla="*/ 537 w 537"/>
                  <a:gd name="T17" fmla="*/ 3 h 139"/>
                  <a:gd name="T18" fmla="*/ 537 w 537"/>
                  <a:gd name="T19" fmla="*/ 3 h 139"/>
                  <a:gd name="T20" fmla="*/ 2 w 537"/>
                  <a:gd name="T21" fmla="*/ 139 h 139"/>
                  <a:gd name="T22" fmla="*/ 2 w 537"/>
                  <a:gd name="T23" fmla="*/ 139 h 139"/>
                  <a:gd name="T24" fmla="*/ 2 w 537"/>
                  <a:gd name="T25" fmla="*/ 139 h 139"/>
                  <a:gd name="T26" fmla="*/ 2 w 537"/>
                  <a:gd name="T27" fmla="*/ 139 h 139"/>
                  <a:gd name="T28" fmla="*/ 0 w 537"/>
                  <a:gd name="T29" fmla="*/ 139 h 139"/>
                  <a:gd name="T30" fmla="*/ 0 w 537"/>
                  <a:gd name="T31" fmla="*/ 139 h 139"/>
                  <a:gd name="T32" fmla="*/ 0 w 537"/>
                  <a:gd name="T33" fmla="*/ 136 h 139"/>
                  <a:gd name="T34" fmla="*/ 0 w 537"/>
                  <a:gd name="T35" fmla="*/ 136 h 139"/>
                  <a:gd name="T36" fmla="*/ 0 w 537"/>
                  <a:gd name="T37" fmla="*/ 136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7"/>
                  <a:gd name="T58" fmla="*/ 0 h 139"/>
                  <a:gd name="T59" fmla="*/ 537 w 537"/>
                  <a:gd name="T60" fmla="*/ 139 h 1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7" h="139">
                    <a:moveTo>
                      <a:pt x="0" y="136"/>
                    </a:moveTo>
                    <a:lnTo>
                      <a:pt x="537" y="0"/>
                    </a:lnTo>
                    <a:lnTo>
                      <a:pt x="537" y="3"/>
                    </a:lnTo>
                    <a:lnTo>
                      <a:pt x="2" y="139"/>
                    </a:lnTo>
                    <a:lnTo>
                      <a:pt x="0" y="139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4" name="Freeform 92"/>
              <p:cNvSpPr>
                <a:spLocks/>
              </p:cNvSpPr>
              <p:nvPr/>
            </p:nvSpPr>
            <p:spPr bwMode="auto">
              <a:xfrm>
                <a:off x="2257" y="3485"/>
                <a:ext cx="537" cy="141"/>
              </a:xfrm>
              <a:custGeom>
                <a:avLst/>
                <a:gdLst>
                  <a:gd name="T0" fmla="*/ 0 w 537"/>
                  <a:gd name="T1" fmla="*/ 139 h 141"/>
                  <a:gd name="T2" fmla="*/ 537 w 537"/>
                  <a:gd name="T3" fmla="*/ 0 h 141"/>
                  <a:gd name="T4" fmla="*/ 537 w 537"/>
                  <a:gd name="T5" fmla="*/ 3 h 141"/>
                  <a:gd name="T6" fmla="*/ 537 w 537"/>
                  <a:gd name="T7" fmla="*/ 3 h 141"/>
                  <a:gd name="T8" fmla="*/ 537 w 537"/>
                  <a:gd name="T9" fmla="*/ 3 h 141"/>
                  <a:gd name="T10" fmla="*/ 537 w 537"/>
                  <a:gd name="T11" fmla="*/ 3 h 141"/>
                  <a:gd name="T12" fmla="*/ 537 w 537"/>
                  <a:gd name="T13" fmla="*/ 3 h 141"/>
                  <a:gd name="T14" fmla="*/ 537 w 537"/>
                  <a:gd name="T15" fmla="*/ 3 h 141"/>
                  <a:gd name="T16" fmla="*/ 537 w 537"/>
                  <a:gd name="T17" fmla="*/ 5 h 141"/>
                  <a:gd name="T18" fmla="*/ 537 w 537"/>
                  <a:gd name="T19" fmla="*/ 5 h 141"/>
                  <a:gd name="T20" fmla="*/ 2 w 537"/>
                  <a:gd name="T21" fmla="*/ 141 h 141"/>
                  <a:gd name="T22" fmla="*/ 2 w 537"/>
                  <a:gd name="T23" fmla="*/ 141 h 141"/>
                  <a:gd name="T24" fmla="*/ 2 w 537"/>
                  <a:gd name="T25" fmla="*/ 139 h 141"/>
                  <a:gd name="T26" fmla="*/ 2 w 537"/>
                  <a:gd name="T27" fmla="*/ 139 h 141"/>
                  <a:gd name="T28" fmla="*/ 2 w 537"/>
                  <a:gd name="T29" fmla="*/ 139 h 141"/>
                  <a:gd name="T30" fmla="*/ 2 w 537"/>
                  <a:gd name="T31" fmla="*/ 139 h 141"/>
                  <a:gd name="T32" fmla="*/ 2 w 537"/>
                  <a:gd name="T33" fmla="*/ 139 h 141"/>
                  <a:gd name="T34" fmla="*/ 2 w 537"/>
                  <a:gd name="T35" fmla="*/ 139 h 141"/>
                  <a:gd name="T36" fmla="*/ 0 w 537"/>
                  <a:gd name="T37" fmla="*/ 139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7"/>
                  <a:gd name="T58" fmla="*/ 0 h 141"/>
                  <a:gd name="T59" fmla="*/ 537 w 537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7" h="141">
                    <a:moveTo>
                      <a:pt x="0" y="139"/>
                    </a:moveTo>
                    <a:lnTo>
                      <a:pt x="537" y="0"/>
                    </a:lnTo>
                    <a:lnTo>
                      <a:pt x="537" y="3"/>
                    </a:lnTo>
                    <a:lnTo>
                      <a:pt x="537" y="5"/>
                    </a:lnTo>
                    <a:lnTo>
                      <a:pt x="2" y="141"/>
                    </a:lnTo>
                    <a:lnTo>
                      <a:pt x="2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5" name="Freeform 93"/>
              <p:cNvSpPr>
                <a:spLocks/>
              </p:cNvSpPr>
              <p:nvPr/>
            </p:nvSpPr>
            <p:spPr bwMode="auto">
              <a:xfrm>
                <a:off x="2259" y="3488"/>
                <a:ext cx="535" cy="138"/>
              </a:xfrm>
              <a:custGeom>
                <a:avLst/>
                <a:gdLst>
                  <a:gd name="T0" fmla="*/ 0 w 535"/>
                  <a:gd name="T1" fmla="*/ 136 h 138"/>
                  <a:gd name="T2" fmla="*/ 535 w 535"/>
                  <a:gd name="T3" fmla="*/ 0 h 138"/>
                  <a:gd name="T4" fmla="*/ 535 w 535"/>
                  <a:gd name="T5" fmla="*/ 0 h 138"/>
                  <a:gd name="T6" fmla="*/ 535 w 535"/>
                  <a:gd name="T7" fmla="*/ 0 h 138"/>
                  <a:gd name="T8" fmla="*/ 535 w 535"/>
                  <a:gd name="T9" fmla="*/ 2 h 138"/>
                  <a:gd name="T10" fmla="*/ 535 w 535"/>
                  <a:gd name="T11" fmla="*/ 2 h 138"/>
                  <a:gd name="T12" fmla="*/ 535 w 535"/>
                  <a:gd name="T13" fmla="*/ 2 h 138"/>
                  <a:gd name="T14" fmla="*/ 535 w 535"/>
                  <a:gd name="T15" fmla="*/ 2 h 138"/>
                  <a:gd name="T16" fmla="*/ 535 w 535"/>
                  <a:gd name="T17" fmla="*/ 2 h 138"/>
                  <a:gd name="T18" fmla="*/ 535 w 535"/>
                  <a:gd name="T19" fmla="*/ 2 h 138"/>
                  <a:gd name="T20" fmla="*/ 3 w 535"/>
                  <a:gd name="T21" fmla="*/ 138 h 138"/>
                  <a:gd name="T22" fmla="*/ 3 w 535"/>
                  <a:gd name="T23" fmla="*/ 138 h 138"/>
                  <a:gd name="T24" fmla="*/ 0 w 535"/>
                  <a:gd name="T25" fmla="*/ 138 h 138"/>
                  <a:gd name="T26" fmla="*/ 0 w 535"/>
                  <a:gd name="T27" fmla="*/ 138 h 138"/>
                  <a:gd name="T28" fmla="*/ 0 w 535"/>
                  <a:gd name="T29" fmla="*/ 138 h 138"/>
                  <a:gd name="T30" fmla="*/ 0 w 535"/>
                  <a:gd name="T31" fmla="*/ 138 h 138"/>
                  <a:gd name="T32" fmla="*/ 0 w 535"/>
                  <a:gd name="T33" fmla="*/ 136 h 138"/>
                  <a:gd name="T34" fmla="*/ 0 w 535"/>
                  <a:gd name="T35" fmla="*/ 136 h 138"/>
                  <a:gd name="T36" fmla="*/ 0 w 535"/>
                  <a:gd name="T37" fmla="*/ 13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5"/>
                  <a:gd name="T58" fmla="*/ 0 h 138"/>
                  <a:gd name="T59" fmla="*/ 535 w 535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5" h="138">
                    <a:moveTo>
                      <a:pt x="0" y="136"/>
                    </a:moveTo>
                    <a:lnTo>
                      <a:pt x="535" y="0"/>
                    </a:lnTo>
                    <a:lnTo>
                      <a:pt x="535" y="2"/>
                    </a:lnTo>
                    <a:lnTo>
                      <a:pt x="3" y="138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6" name="Freeform 94"/>
              <p:cNvSpPr>
                <a:spLocks/>
              </p:cNvSpPr>
              <p:nvPr/>
            </p:nvSpPr>
            <p:spPr bwMode="auto">
              <a:xfrm>
                <a:off x="2259" y="3490"/>
                <a:ext cx="535" cy="139"/>
              </a:xfrm>
              <a:custGeom>
                <a:avLst/>
                <a:gdLst>
                  <a:gd name="T0" fmla="*/ 0 w 535"/>
                  <a:gd name="T1" fmla="*/ 136 h 139"/>
                  <a:gd name="T2" fmla="*/ 535 w 535"/>
                  <a:gd name="T3" fmla="*/ 0 h 139"/>
                  <a:gd name="T4" fmla="*/ 535 w 535"/>
                  <a:gd name="T5" fmla="*/ 0 h 139"/>
                  <a:gd name="T6" fmla="*/ 535 w 535"/>
                  <a:gd name="T7" fmla="*/ 0 h 139"/>
                  <a:gd name="T8" fmla="*/ 535 w 535"/>
                  <a:gd name="T9" fmla="*/ 0 h 139"/>
                  <a:gd name="T10" fmla="*/ 535 w 535"/>
                  <a:gd name="T11" fmla="*/ 0 h 139"/>
                  <a:gd name="T12" fmla="*/ 535 w 535"/>
                  <a:gd name="T13" fmla="*/ 0 h 139"/>
                  <a:gd name="T14" fmla="*/ 535 w 535"/>
                  <a:gd name="T15" fmla="*/ 3 h 139"/>
                  <a:gd name="T16" fmla="*/ 535 w 535"/>
                  <a:gd name="T17" fmla="*/ 3 h 139"/>
                  <a:gd name="T18" fmla="*/ 535 w 535"/>
                  <a:gd name="T19" fmla="*/ 3 h 139"/>
                  <a:gd name="T20" fmla="*/ 535 w 535"/>
                  <a:gd name="T21" fmla="*/ 3 h 139"/>
                  <a:gd name="T22" fmla="*/ 535 w 535"/>
                  <a:gd name="T23" fmla="*/ 3 h 139"/>
                  <a:gd name="T24" fmla="*/ 535 w 535"/>
                  <a:gd name="T25" fmla="*/ 3 h 139"/>
                  <a:gd name="T26" fmla="*/ 535 w 535"/>
                  <a:gd name="T27" fmla="*/ 3 h 139"/>
                  <a:gd name="T28" fmla="*/ 535 w 535"/>
                  <a:gd name="T29" fmla="*/ 3 h 139"/>
                  <a:gd name="T30" fmla="*/ 535 w 535"/>
                  <a:gd name="T31" fmla="*/ 3 h 139"/>
                  <a:gd name="T32" fmla="*/ 535 w 535"/>
                  <a:gd name="T33" fmla="*/ 3 h 139"/>
                  <a:gd name="T34" fmla="*/ 535 w 535"/>
                  <a:gd name="T35" fmla="*/ 3 h 139"/>
                  <a:gd name="T36" fmla="*/ 3 w 535"/>
                  <a:gd name="T37" fmla="*/ 139 h 139"/>
                  <a:gd name="T38" fmla="*/ 3 w 535"/>
                  <a:gd name="T39" fmla="*/ 139 h 139"/>
                  <a:gd name="T40" fmla="*/ 3 w 535"/>
                  <a:gd name="T41" fmla="*/ 139 h 139"/>
                  <a:gd name="T42" fmla="*/ 3 w 535"/>
                  <a:gd name="T43" fmla="*/ 136 h 139"/>
                  <a:gd name="T44" fmla="*/ 3 w 535"/>
                  <a:gd name="T45" fmla="*/ 136 h 139"/>
                  <a:gd name="T46" fmla="*/ 3 w 535"/>
                  <a:gd name="T47" fmla="*/ 136 h 139"/>
                  <a:gd name="T48" fmla="*/ 0 w 535"/>
                  <a:gd name="T49" fmla="*/ 136 h 139"/>
                  <a:gd name="T50" fmla="*/ 0 w 535"/>
                  <a:gd name="T51" fmla="*/ 136 h 139"/>
                  <a:gd name="T52" fmla="*/ 0 w 535"/>
                  <a:gd name="T53" fmla="*/ 136 h 1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5"/>
                  <a:gd name="T82" fmla="*/ 0 h 139"/>
                  <a:gd name="T83" fmla="*/ 535 w 535"/>
                  <a:gd name="T84" fmla="*/ 139 h 1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5" h="139">
                    <a:moveTo>
                      <a:pt x="0" y="136"/>
                    </a:moveTo>
                    <a:lnTo>
                      <a:pt x="535" y="0"/>
                    </a:lnTo>
                    <a:lnTo>
                      <a:pt x="535" y="3"/>
                    </a:lnTo>
                    <a:lnTo>
                      <a:pt x="3" y="139"/>
                    </a:lnTo>
                    <a:lnTo>
                      <a:pt x="3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7" name="Freeform 95"/>
              <p:cNvSpPr>
                <a:spLocks/>
              </p:cNvSpPr>
              <p:nvPr/>
            </p:nvSpPr>
            <p:spPr bwMode="auto">
              <a:xfrm>
                <a:off x="2262" y="3490"/>
                <a:ext cx="532" cy="139"/>
              </a:xfrm>
              <a:custGeom>
                <a:avLst/>
                <a:gdLst>
                  <a:gd name="T0" fmla="*/ 0 w 532"/>
                  <a:gd name="T1" fmla="*/ 136 h 139"/>
                  <a:gd name="T2" fmla="*/ 532 w 532"/>
                  <a:gd name="T3" fmla="*/ 0 h 139"/>
                  <a:gd name="T4" fmla="*/ 532 w 532"/>
                  <a:gd name="T5" fmla="*/ 0 h 139"/>
                  <a:gd name="T6" fmla="*/ 532 w 532"/>
                  <a:gd name="T7" fmla="*/ 0 h 139"/>
                  <a:gd name="T8" fmla="*/ 532 w 532"/>
                  <a:gd name="T9" fmla="*/ 0 h 139"/>
                  <a:gd name="T10" fmla="*/ 532 w 532"/>
                  <a:gd name="T11" fmla="*/ 3 h 139"/>
                  <a:gd name="T12" fmla="*/ 532 w 532"/>
                  <a:gd name="T13" fmla="*/ 3 h 139"/>
                  <a:gd name="T14" fmla="*/ 532 w 532"/>
                  <a:gd name="T15" fmla="*/ 3 h 139"/>
                  <a:gd name="T16" fmla="*/ 532 w 532"/>
                  <a:gd name="T17" fmla="*/ 3 h 139"/>
                  <a:gd name="T18" fmla="*/ 532 w 532"/>
                  <a:gd name="T19" fmla="*/ 3 h 139"/>
                  <a:gd name="T20" fmla="*/ 532 w 532"/>
                  <a:gd name="T21" fmla="*/ 3 h 139"/>
                  <a:gd name="T22" fmla="*/ 532 w 532"/>
                  <a:gd name="T23" fmla="*/ 3 h 139"/>
                  <a:gd name="T24" fmla="*/ 532 w 532"/>
                  <a:gd name="T25" fmla="*/ 3 h 139"/>
                  <a:gd name="T26" fmla="*/ 532 w 532"/>
                  <a:gd name="T27" fmla="*/ 3 h 139"/>
                  <a:gd name="T28" fmla="*/ 532 w 532"/>
                  <a:gd name="T29" fmla="*/ 3 h 139"/>
                  <a:gd name="T30" fmla="*/ 532 w 532"/>
                  <a:gd name="T31" fmla="*/ 3 h 139"/>
                  <a:gd name="T32" fmla="*/ 532 w 532"/>
                  <a:gd name="T33" fmla="*/ 3 h 139"/>
                  <a:gd name="T34" fmla="*/ 532 w 532"/>
                  <a:gd name="T35" fmla="*/ 5 h 139"/>
                  <a:gd name="T36" fmla="*/ 0 w 532"/>
                  <a:gd name="T37" fmla="*/ 139 h 139"/>
                  <a:gd name="T38" fmla="*/ 0 w 532"/>
                  <a:gd name="T39" fmla="*/ 139 h 139"/>
                  <a:gd name="T40" fmla="*/ 0 w 532"/>
                  <a:gd name="T41" fmla="*/ 139 h 139"/>
                  <a:gd name="T42" fmla="*/ 0 w 532"/>
                  <a:gd name="T43" fmla="*/ 139 h 139"/>
                  <a:gd name="T44" fmla="*/ 0 w 532"/>
                  <a:gd name="T45" fmla="*/ 139 h 139"/>
                  <a:gd name="T46" fmla="*/ 0 w 532"/>
                  <a:gd name="T47" fmla="*/ 139 h 139"/>
                  <a:gd name="T48" fmla="*/ 0 w 532"/>
                  <a:gd name="T49" fmla="*/ 139 h 139"/>
                  <a:gd name="T50" fmla="*/ 0 w 532"/>
                  <a:gd name="T51" fmla="*/ 136 h 139"/>
                  <a:gd name="T52" fmla="*/ 0 w 532"/>
                  <a:gd name="T53" fmla="*/ 136 h 1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2"/>
                  <a:gd name="T82" fmla="*/ 0 h 139"/>
                  <a:gd name="T83" fmla="*/ 532 w 532"/>
                  <a:gd name="T84" fmla="*/ 139 h 1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2" h="139">
                    <a:moveTo>
                      <a:pt x="0" y="136"/>
                    </a:moveTo>
                    <a:lnTo>
                      <a:pt x="532" y="0"/>
                    </a:lnTo>
                    <a:lnTo>
                      <a:pt x="532" y="3"/>
                    </a:lnTo>
                    <a:lnTo>
                      <a:pt x="532" y="5"/>
                    </a:lnTo>
                    <a:lnTo>
                      <a:pt x="0" y="139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8" name="Freeform 96"/>
              <p:cNvSpPr>
                <a:spLocks/>
              </p:cNvSpPr>
              <p:nvPr/>
            </p:nvSpPr>
            <p:spPr bwMode="auto">
              <a:xfrm>
                <a:off x="2262" y="3493"/>
                <a:ext cx="532" cy="138"/>
              </a:xfrm>
              <a:custGeom>
                <a:avLst/>
                <a:gdLst>
                  <a:gd name="T0" fmla="*/ 0 w 532"/>
                  <a:gd name="T1" fmla="*/ 136 h 138"/>
                  <a:gd name="T2" fmla="*/ 532 w 532"/>
                  <a:gd name="T3" fmla="*/ 0 h 138"/>
                  <a:gd name="T4" fmla="*/ 532 w 532"/>
                  <a:gd name="T5" fmla="*/ 0 h 138"/>
                  <a:gd name="T6" fmla="*/ 532 w 532"/>
                  <a:gd name="T7" fmla="*/ 0 h 138"/>
                  <a:gd name="T8" fmla="*/ 532 w 532"/>
                  <a:gd name="T9" fmla="*/ 0 h 138"/>
                  <a:gd name="T10" fmla="*/ 532 w 532"/>
                  <a:gd name="T11" fmla="*/ 2 h 138"/>
                  <a:gd name="T12" fmla="*/ 532 w 532"/>
                  <a:gd name="T13" fmla="*/ 2 h 138"/>
                  <a:gd name="T14" fmla="*/ 532 w 532"/>
                  <a:gd name="T15" fmla="*/ 2 h 138"/>
                  <a:gd name="T16" fmla="*/ 532 w 532"/>
                  <a:gd name="T17" fmla="*/ 2 h 138"/>
                  <a:gd name="T18" fmla="*/ 532 w 532"/>
                  <a:gd name="T19" fmla="*/ 2 h 138"/>
                  <a:gd name="T20" fmla="*/ 2 w 532"/>
                  <a:gd name="T21" fmla="*/ 138 h 138"/>
                  <a:gd name="T22" fmla="*/ 2 w 532"/>
                  <a:gd name="T23" fmla="*/ 138 h 138"/>
                  <a:gd name="T24" fmla="*/ 2 w 532"/>
                  <a:gd name="T25" fmla="*/ 138 h 138"/>
                  <a:gd name="T26" fmla="*/ 0 w 532"/>
                  <a:gd name="T27" fmla="*/ 136 h 138"/>
                  <a:gd name="T28" fmla="*/ 0 w 532"/>
                  <a:gd name="T29" fmla="*/ 136 h 138"/>
                  <a:gd name="T30" fmla="*/ 0 w 532"/>
                  <a:gd name="T31" fmla="*/ 136 h 138"/>
                  <a:gd name="T32" fmla="*/ 0 w 532"/>
                  <a:gd name="T33" fmla="*/ 136 h 138"/>
                  <a:gd name="T34" fmla="*/ 0 w 532"/>
                  <a:gd name="T35" fmla="*/ 136 h 138"/>
                  <a:gd name="T36" fmla="*/ 0 w 532"/>
                  <a:gd name="T37" fmla="*/ 13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2"/>
                  <a:gd name="T58" fmla="*/ 0 h 138"/>
                  <a:gd name="T59" fmla="*/ 532 w 532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2" h="138">
                    <a:moveTo>
                      <a:pt x="0" y="136"/>
                    </a:moveTo>
                    <a:lnTo>
                      <a:pt x="532" y="0"/>
                    </a:lnTo>
                    <a:lnTo>
                      <a:pt x="532" y="2"/>
                    </a:lnTo>
                    <a:lnTo>
                      <a:pt x="2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29" name="Freeform 97"/>
              <p:cNvSpPr>
                <a:spLocks/>
              </p:cNvSpPr>
              <p:nvPr/>
            </p:nvSpPr>
            <p:spPr bwMode="auto">
              <a:xfrm>
                <a:off x="2262" y="3495"/>
                <a:ext cx="532" cy="136"/>
              </a:xfrm>
              <a:custGeom>
                <a:avLst/>
                <a:gdLst>
                  <a:gd name="T0" fmla="*/ 0 w 532"/>
                  <a:gd name="T1" fmla="*/ 134 h 136"/>
                  <a:gd name="T2" fmla="*/ 532 w 532"/>
                  <a:gd name="T3" fmla="*/ 0 h 136"/>
                  <a:gd name="T4" fmla="*/ 532 w 532"/>
                  <a:gd name="T5" fmla="*/ 0 h 136"/>
                  <a:gd name="T6" fmla="*/ 532 w 532"/>
                  <a:gd name="T7" fmla="*/ 0 h 136"/>
                  <a:gd name="T8" fmla="*/ 532 w 532"/>
                  <a:gd name="T9" fmla="*/ 0 h 136"/>
                  <a:gd name="T10" fmla="*/ 532 w 532"/>
                  <a:gd name="T11" fmla="*/ 0 h 136"/>
                  <a:gd name="T12" fmla="*/ 532 w 532"/>
                  <a:gd name="T13" fmla="*/ 0 h 136"/>
                  <a:gd name="T14" fmla="*/ 532 w 532"/>
                  <a:gd name="T15" fmla="*/ 2 h 136"/>
                  <a:gd name="T16" fmla="*/ 532 w 532"/>
                  <a:gd name="T17" fmla="*/ 2 h 136"/>
                  <a:gd name="T18" fmla="*/ 532 w 532"/>
                  <a:gd name="T19" fmla="*/ 2 h 136"/>
                  <a:gd name="T20" fmla="*/ 2 w 532"/>
                  <a:gd name="T21" fmla="*/ 136 h 136"/>
                  <a:gd name="T22" fmla="*/ 2 w 532"/>
                  <a:gd name="T23" fmla="*/ 136 h 136"/>
                  <a:gd name="T24" fmla="*/ 2 w 532"/>
                  <a:gd name="T25" fmla="*/ 136 h 136"/>
                  <a:gd name="T26" fmla="*/ 2 w 532"/>
                  <a:gd name="T27" fmla="*/ 136 h 136"/>
                  <a:gd name="T28" fmla="*/ 2 w 532"/>
                  <a:gd name="T29" fmla="*/ 136 h 136"/>
                  <a:gd name="T30" fmla="*/ 2 w 532"/>
                  <a:gd name="T31" fmla="*/ 136 h 136"/>
                  <a:gd name="T32" fmla="*/ 2 w 532"/>
                  <a:gd name="T33" fmla="*/ 136 h 136"/>
                  <a:gd name="T34" fmla="*/ 0 w 532"/>
                  <a:gd name="T35" fmla="*/ 134 h 136"/>
                  <a:gd name="T36" fmla="*/ 0 w 532"/>
                  <a:gd name="T37" fmla="*/ 134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2"/>
                  <a:gd name="T58" fmla="*/ 0 h 136"/>
                  <a:gd name="T59" fmla="*/ 532 w 532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2" h="136">
                    <a:moveTo>
                      <a:pt x="0" y="134"/>
                    </a:moveTo>
                    <a:lnTo>
                      <a:pt x="532" y="0"/>
                    </a:lnTo>
                    <a:lnTo>
                      <a:pt x="532" y="2"/>
                    </a:lnTo>
                    <a:lnTo>
                      <a:pt x="2" y="13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0" name="Freeform 98"/>
              <p:cNvSpPr>
                <a:spLocks/>
              </p:cNvSpPr>
              <p:nvPr/>
            </p:nvSpPr>
            <p:spPr bwMode="auto">
              <a:xfrm>
                <a:off x="2264" y="3495"/>
                <a:ext cx="530" cy="138"/>
              </a:xfrm>
              <a:custGeom>
                <a:avLst/>
                <a:gdLst>
                  <a:gd name="T0" fmla="*/ 0 w 530"/>
                  <a:gd name="T1" fmla="*/ 136 h 138"/>
                  <a:gd name="T2" fmla="*/ 530 w 530"/>
                  <a:gd name="T3" fmla="*/ 0 h 138"/>
                  <a:gd name="T4" fmla="*/ 530 w 530"/>
                  <a:gd name="T5" fmla="*/ 0 h 138"/>
                  <a:gd name="T6" fmla="*/ 530 w 530"/>
                  <a:gd name="T7" fmla="*/ 2 h 138"/>
                  <a:gd name="T8" fmla="*/ 530 w 530"/>
                  <a:gd name="T9" fmla="*/ 2 h 138"/>
                  <a:gd name="T10" fmla="*/ 530 w 530"/>
                  <a:gd name="T11" fmla="*/ 2 h 138"/>
                  <a:gd name="T12" fmla="*/ 530 w 530"/>
                  <a:gd name="T13" fmla="*/ 2 h 138"/>
                  <a:gd name="T14" fmla="*/ 530 w 530"/>
                  <a:gd name="T15" fmla="*/ 2 h 138"/>
                  <a:gd name="T16" fmla="*/ 530 w 530"/>
                  <a:gd name="T17" fmla="*/ 2 h 138"/>
                  <a:gd name="T18" fmla="*/ 530 w 530"/>
                  <a:gd name="T19" fmla="*/ 2 h 138"/>
                  <a:gd name="T20" fmla="*/ 2 w 530"/>
                  <a:gd name="T21" fmla="*/ 138 h 138"/>
                  <a:gd name="T22" fmla="*/ 0 w 530"/>
                  <a:gd name="T23" fmla="*/ 138 h 138"/>
                  <a:gd name="T24" fmla="*/ 0 w 530"/>
                  <a:gd name="T25" fmla="*/ 138 h 138"/>
                  <a:gd name="T26" fmla="*/ 0 w 530"/>
                  <a:gd name="T27" fmla="*/ 138 h 138"/>
                  <a:gd name="T28" fmla="*/ 0 w 530"/>
                  <a:gd name="T29" fmla="*/ 136 h 138"/>
                  <a:gd name="T30" fmla="*/ 0 w 530"/>
                  <a:gd name="T31" fmla="*/ 136 h 138"/>
                  <a:gd name="T32" fmla="*/ 0 w 530"/>
                  <a:gd name="T33" fmla="*/ 136 h 138"/>
                  <a:gd name="T34" fmla="*/ 0 w 530"/>
                  <a:gd name="T35" fmla="*/ 136 h 138"/>
                  <a:gd name="T36" fmla="*/ 0 w 530"/>
                  <a:gd name="T37" fmla="*/ 13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0"/>
                  <a:gd name="T58" fmla="*/ 0 h 138"/>
                  <a:gd name="T59" fmla="*/ 530 w 530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0" h="138">
                    <a:moveTo>
                      <a:pt x="0" y="136"/>
                    </a:moveTo>
                    <a:lnTo>
                      <a:pt x="530" y="0"/>
                    </a:lnTo>
                    <a:lnTo>
                      <a:pt x="530" y="2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1" name="Freeform 99"/>
              <p:cNvSpPr>
                <a:spLocks/>
              </p:cNvSpPr>
              <p:nvPr/>
            </p:nvSpPr>
            <p:spPr bwMode="auto">
              <a:xfrm>
                <a:off x="2264" y="3497"/>
                <a:ext cx="530" cy="136"/>
              </a:xfrm>
              <a:custGeom>
                <a:avLst/>
                <a:gdLst>
                  <a:gd name="T0" fmla="*/ 0 w 530"/>
                  <a:gd name="T1" fmla="*/ 134 h 136"/>
                  <a:gd name="T2" fmla="*/ 530 w 530"/>
                  <a:gd name="T3" fmla="*/ 0 h 136"/>
                  <a:gd name="T4" fmla="*/ 530 w 530"/>
                  <a:gd name="T5" fmla="*/ 0 h 136"/>
                  <a:gd name="T6" fmla="*/ 530 w 530"/>
                  <a:gd name="T7" fmla="*/ 0 h 136"/>
                  <a:gd name="T8" fmla="*/ 530 w 530"/>
                  <a:gd name="T9" fmla="*/ 0 h 136"/>
                  <a:gd name="T10" fmla="*/ 530 w 530"/>
                  <a:gd name="T11" fmla="*/ 0 h 136"/>
                  <a:gd name="T12" fmla="*/ 530 w 530"/>
                  <a:gd name="T13" fmla="*/ 3 h 136"/>
                  <a:gd name="T14" fmla="*/ 530 w 530"/>
                  <a:gd name="T15" fmla="*/ 3 h 136"/>
                  <a:gd name="T16" fmla="*/ 530 w 530"/>
                  <a:gd name="T17" fmla="*/ 3 h 136"/>
                  <a:gd name="T18" fmla="*/ 530 w 530"/>
                  <a:gd name="T19" fmla="*/ 3 h 136"/>
                  <a:gd name="T20" fmla="*/ 2 w 530"/>
                  <a:gd name="T21" fmla="*/ 136 h 136"/>
                  <a:gd name="T22" fmla="*/ 2 w 530"/>
                  <a:gd name="T23" fmla="*/ 136 h 136"/>
                  <a:gd name="T24" fmla="*/ 2 w 530"/>
                  <a:gd name="T25" fmla="*/ 136 h 136"/>
                  <a:gd name="T26" fmla="*/ 2 w 530"/>
                  <a:gd name="T27" fmla="*/ 136 h 136"/>
                  <a:gd name="T28" fmla="*/ 2 w 530"/>
                  <a:gd name="T29" fmla="*/ 136 h 136"/>
                  <a:gd name="T30" fmla="*/ 0 w 530"/>
                  <a:gd name="T31" fmla="*/ 136 h 136"/>
                  <a:gd name="T32" fmla="*/ 0 w 530"/>
                  <a:gd name="T33" fmla="*/ 136 h 136"/>
                  <a:gd name="T34" fmla="*/ 0 w 530"/>
                  <a:gd name="T35" fmla="*/ 136 h 136"/>
                  <a:gd name="T36" fmla="*/ 0 w 530"/>
                  <a:gd name="T37" fmla="*/ 134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0"/>
                  <a:gd name="T58" fmla="*/ 0 h 136"/>
                  <a:gd name="T59" fmla="*/ 530 w 530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0" h="136">
                    <a:moveTo>
                      <a:pt x="0" y="134"/>
                    </a:moveTo>
                    <a:lnTo>
                      <a:pt x="530" y="0"/>
                    </a:lnTo>
                    <a:lnTo>
                      <a:pt x="530" y="3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2" name="Freeform 100"/>
              <p:cNvSpPr>
                <a:spLocks/>
              </p:cNvSpPr>
              <p:nvPr/>
            </p:nvSpPr>
            <p:spPr bwMode="auto">
              <a:xfrm>
                <a:off x="2266" y="3497"/>
                <a:ext cx="528" cy="139"/>
              </a:xfrm>
              <a:custGeom>
                <a:avLst/>
                <a:gdLst>
                  <a:gd name="T0" fmla="*/ 0 w 528"/>
                  <a:gd name="T1" fmla="*/ 136 h 139"/>
                  <a:gd name="T2" fmla="*/ 528 w 528"/>
                  <a:gd name="T3" fmla="*/ 0 h 139"/>
                  <a:gd name="T4" fmla="*/ 528 w 528"/>
                  <a:gd name="T5" fmla="*/ 3 h 139"/>
                  <a:gd name="T6" fmla="*/ 528 w 528"/>
                  <a:gd name="T7" fmla="*/ 3 h 139"/>
                  <a:gd name="T8" fmla="*/ 528 w 528"/>
                  <a:gd name="T9" fmla="*/ 3 h 139"/>
                  <a:gd name="T10" fmla="*/ 528 w 528"/>
                  <a:gd name="T11" fmla="*/ 3 h 139"/>
                  <a:gd name="T12" fmla="*/ 528 w 528"/>
                  <a:gd name="T13" fmla="*/ 3 h 139"/>
                  <a:gd name="T14" fmla="*/ 528 w 528"/>
                  <a:gd name="T15" fmla="*/ 3 h 139"/>
                  <a:gd name="T16" fmla="*/ 528 w 528"/>
                  <a:gd name="T17" fmla="*/ 5 h 139"/>
                  <a:gd name="T18" fmla="*/ 528 w 528"/>
                  <a:gd name="T19" fmla="*/ 5 h 139"/>
                  <a:gd name="T20" fmla="*/ 0 w 528"/>
                  <a:gd name="T21" fmla="*/ 139 h 139"/>
                  <a:gd name="T22" fmla="*/ 0 w 528"/>
                  <a:gd name="T23" fmla="*/ 139 h 139"/>
                  <a:gd name="T24" fmla="*/ 0 w 528"/>
                  <a:gd name="T25" fmla="*/ 139 h 139"/>
                  <a:gd name="T26" fmla="*/ 0 w 528"/>
                  <a:gd name="T27" fmla="*/ 139 h 139"/>
                  <a:gd name="T28" fmla="*/ 0 w 528"/>
                  <a:gd name="T29" fmla="*/ 136 h 139"/>
                  <a:gd name="T30" fmla="*/ 0 w 528"/>
                  <a:gd name="T31" fmla="*/ 136 h 139"/>
                  <a:gd name="T32" fmla="*/ 0 w 528"/>
                  <a:gd name="T33" fmla="*/ 136 h 139"/>
                  <a:gd name="T34" fmla="*/ 0 w 528"/>
                  <a:gd name="T35" fmla="*/ 136 h 139"/>
                  <a:gd name="T36" fmla="*/ 0 w 528"/>
                  <a:gd name="T37" fmla="*/ 136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8"/>
                  <a:gd name="T58" fmla="*/ 0 h 139"/>
                  <a:gd name="T59" fmla="*/ 528 w 528"/>
                  <a:gd name="T60" fmla="*/ 139 h 1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8" h="139">
                    <a:moveTo>
                      <a:pt x="0" y="136"/>
                    </a:moveTo>
                    <a:lnTo>
                      <a:pt x="528" y="0"/>
                    </a:lnTo>
                    <a:lnTo>
                      <a:pt x="528" y="3"/>
                    </a:lnTo>
                    <a:lnTo>
                      <a:pt x="528" y="5"/>
                    </a:lnTo>
                    <a:lnTo>
                      <a:pt x="0" y="139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3" name="Freeform 101"/>
              <p:cNvSpPr>
                <a:spLocks/>
              </p:cNvSpPr>
              <p:nvPr/>
            </p:nvSpPr>
            <p:spPr bwMode="auto">
              <a:xfrm>
                <a:off x="2266" y="3500"/>
                <a:ext cx="528" cy="138"/>
              </a:xfrm>
              <a:custGeom>
                <a:avLst/>
                <a:gdLst>
                  <a:gd name="T0" fmla="*/ 0 w 528"/>
                  <a:gd name="T1" fmla="*/ 133 h 138"/>
                  <a:gd name="T2" fmla="*/ 528 w 528"/>
                  <a:gd name="T3" fmla="*/ 0 h 138"/>
                  <a:gd name="T4" fmla="*/ 528 w 528"/>
                  <a:gd name="T5" fmla="*/ 0 h 138"/>
                  <a:gd name="T6" fmla="*/ 528 w 528"/>
                  <a:gd name="T7" fmla="*/ 0 h 138"/>
                  <a:gd name="T8" fmla="*/ 528 w 528"/>
                  <a:gd name="T9" fmla="*/ 2 h 138"/>
                  <a:gd name="T10" fmla="*/ 528 w 528"/>
                  <a:gd name="T11" fmla="*/ 2 h 138"/>
                  <a:gd name="T12" fmla="*/ 528 w 528"/>
                  <a:gd name="T13" fmla="*/ 2 h 138"/>
                  <a:gd name="T14" fmla="*/ 528 w 528"/>
                  <a:gd name="T15" fmla="*/ 2 h 138"/>
                  <a:gd name="T16" fmla="*/ 528 w 528"/>
                  <a:gd name="T17" fmla="*/ 2 h 138"/>
                  <a:gd name="T18" fmla="*/ 528 w 528"/>
                  <a:gd name="T19" fmla="*/ 2 h 138"/>
                  <a:gd name="T20" fmla="*/ 3 w 528"/>
                  <a:gd name="T21" fmla="*/ 138 h 138"/>
                  <a:gd name="T22" fmla="*/ 3 w 528"/>
                  <a:gd name="T23" fmla="*/ 136 h 138"/>
                  <a:gd name="T24" fmla="*/ 3 w 528"/>
                  <a:gd name="T25" fmla="*/ 136 h 138"/>
                  <a:gd name="T26" fmla="*/ 3 w 528"/>
                  <a:gd name="T27" fmla="*/ 136 h 138"/>
                  <a:gd name="T28" fmla="*/ 0 w 528"/>
                  <a:gd name="T29" fmla="*/ 136 h 138"/>
                  <a:gd name="T30" fmla="*/ 0 w 528"/>
                  <a:gd name="T31" fmla="*/ 136 h 138"/>
                  <a:gd name="T32" fmla="*/ 0 w 528"/>
                  <a:gd name="T33" fmla="*/ 136 h 138"/>
                  <a:gd name="T34" fmla="*/ 0 w 528"/>
                  <a:gd name="T35" fmla="*/ 136 h 138"/>
                  <a:gd name="T36" fmla="*/ 0 w 528"/>
                  <a:gd name="T37" fmla="*/ 133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8"/>
                  <a:gd name="T58" fmla="*/ 0 h 138"/>
                  <a:gd name="T59" fmla="*/ 528 w 528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8" h="138">
                    <a:moveTo>
                      <a:pt x="0" y="133"/>
                    </a:moveTo>
                    <a:lnTo>
                      <a:pt x="528" y="0"/>
                    </a:lnTo>
                    <a:lnTo>
                      <a:pt x="528" y="2"/>
                    </a:lnTo>
                    <a:lnTo>
                      <a:pt x="3" y="138"/>
                    </a:lnTo>
                    <a:lnTo>
                      <a:pt x="3" y="136"/>
                    </a:lnTo>
                    <a:lnTo>
                      <a:pt x="0" y="13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4" name="Freeform 102"/>
              <p:cNvSpPr>
                <a:spLocks/>
              </p:cNvSpPr>
              <p:nvPr/>
            </p:nvSpPr>
            <p:spPr bwMode="auto">
              <a:xfrm>
                <a:off x="2266" y="3502"/>
                <a:ext cx="528" cy="136"/>
              </a:xfrm>
              <a:custGeom>
                <a:avLst/>
                <a:gdLst>
                  <a:gd name="T0" fmla="*/ 0 w 528"/>
                  <a:gd name="T1" fmla="*/ 134 h 136"/>
                  <a:gd name="T2" fmla="*/ 528 w 528"/>
                  <a:gd name="T3" fmla="*/ 0 h 136"/>
                  <a:gd name="T4" fmla="*/ 528 w 528"/>
                  <a:gd name="T5" fmla="*/ 0 h 136"/>
                  <a:gd name="T6" fmla="*/ 528 w 528"/>
                  <a:gd name="T7" fmla="*/ 0 h 136"/>
                  <a:gd name="T8" fmla="*/ 528 w 528"/>
                  <a:gd name="T9" fmla="*/ 0 h 136"/>
                  <a:gd name="T10" fmla="*/ 528 w 528"/>
                  <a:gd name="T11" fmla="*/ 0 h 136"/>
                  <a:gd name="T12" fmla="*/ 528 w 528"/>
                  <a:gd name="T13" fmla="*/ 3 h 136"/>
                  <a:gd name="T14" fmla="*/ 528 w 528"/>
                  <a:gd name="T15" fmla="*/ 3 h 136"/>
                  <a:gd name="T16" fmla="*/ 528 w 528"/>
                  <a:gd name="T17" fmla="*/ 3 h 136"/>
                  <a:gd name="T18" fmla="*/ 528 w 528"/>
                  <a:gd name="T19" fmla="*/ 3 h 136"/>
                  <a:gd name="T20" fmla="*/ 3 w 528"/>
                  <a:gd name="T21" fmla="*/ 136 h 136"/>
                  <a:gd name="T22" fmla="*/ 3 w 528"/>
                  <a:gd name="T23" fmla="*/ 136 h 136"/>
                  <a:gd name="T24" fmla="*/ 3 w 528"/>
                  <a:gd name="T25" fmla="*/ 136 h 136"/>
                  <a:gd name="T26" fmla="*/ 3 w 528"/>
                  <a:gd name="T27" fmla="*/ 136 h 136"/>
                  <a:gd name="T28" fmla="*/ 3 w 528"/>
                  <a:gd name="T29" fmla="*/ 136 h 136"/>
                  <a:gd name="T30" fmla="*/ 3 w 528"/>
                  <a:gd name="T31" fmla="*/ 134 h 136"/>
                  <a:gd name="T32" fmla="*/ 3 w 528"/>
                  <a:gd name="T33" fmla="*/ 134 h 136"/>
                  <a:gd name="T34" fmla="*/ 3 w 528"/>
                  <a:gd name="T35" fmla="*/ 134 h 136"/>
                  <a:gd name="T36" fmla="*/ 0 w 528"/>
                  <a:gd name="T37" fmla="*/ 134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8"/>
                  <a:gd name="T58" fmla="*/ 0 h 136"/>
                  <a:gd name="T59" fmla="*/ 528 w 528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8" h="136">
                    <a:moveTo>
                      <a:pt x="0" y="134"/>
                    </a:moveTo>
                    <a:lnTo>
                      <a:pt x="528" y="0"/>
                    </a:lnTo>
                    <a:lnTo>
                      <a:pt x="528" y="3"/>
                    </a:lnTo>
                    <a:lnTo>
                      <a:pt x="3" y="136"/>
                    </a:lnTo>
                    <a:lnTo>
                      <a:pt x="3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5" name="Freeform 103"/>
              <p:cNvSpPr>
                <a:spLocks/>
              </p:cNvSpPr>
              <p:nvPr/>
            </p:nvSpPr>
            <p:spPr bwMode="auto">
              <a:xfrm>
                <a:off x="2269" y="3502"/>
                <a:ext cx="525" cy="138"/>
              </a:xfrm>
              <a:custGeom>
                <a:avLst/>
                <a:gdLst>
                  <a:gd name="T0" fmla="*/ 0 w 525"/>
                  <a:gd name="T1" fmla="*/ 136 h 138"/>
                  <a:gd name="T2" fmla="*/ 525 w 525"/>
                  <a:gd name="T3" fmla="*/ 0 h 138"/>
                  <a:gd name="T4" fmla="*/ 525 w 525"/>
                  <a:gd name="T5" fmla="*/ 3 h 138"/>
                  <a:gd name="T6" fmla="*/ 525 w 525"/>
                  <a:gd name="T7" fmla="*/ 3 h 138"/>
                  <a:gd name="T8" fmla="*/ 525 w 525"/>
                  <a:gd name="T9" fmla="*/ 3 h 138"/>
                  <a:gd name="T10" fmla="*/ 525 w 525"/>
                  <a:gd name="T11" fmla="*/ 3 h 138"/>
                  <a:gd name="T12" fmla="*/ 525 w 525"/>
                  <a:gd name="T13" fmla="*/ 3 h 138"/>
                  <a:gd name="T14" fmla="*/ 525 w 525"/>
                  <a:gd name="T15" fmla="*/ 3 h 138"/>
                  <a:gd name="T16" fmla="*/ 525 w 525"/>
                  <a:gd name="T17" fmla="*/ 5 h 138"/>
                  <a:gd name="T18" fmla="*/ 525 w 525"/>
                  <a:gd name="T19" fmla="*/ 5 h 138"/>
                  <a:gd name="T20" fmla="*/ 2 w 525"/>
                  <a:gd name="T21" fmla="*/ 138 h 138"/>
                  <a:gd name="T22" fmla="*/ 2 w 525"/>
                  <a:gd name="T23" fmla="*/ 136 h 138"/>
                  <a:gd name="T24" fmla="*/ 0 w 525"/>
                  <a:gd name="T25" fmla="*/ 136 h 138"/>
                  <a:gd name="T26" fmla="*/ 0 w 525"/>
                  <a:gd name="T27" fmla="*/ 136 h 138"/>
                  <a:gd name="T28" fmla="*/ 0 w 525"/>
                  <a:gd name="T29" fmla="*/ 136 h 138"/>
                  <a:gd name="T30" fmla="*/ 0 w 525"/>
                  <a:gd name="T31" fmla="*/ 136 h 138"/>
                  <a:gd name="T32" fmla="*/ 0 w 525"/>
                  <a:gd name="T33" fmla="*/ 136 h 138"/>
                  <a:gd name="T34" fmla="*/ 0 w 525"/>
                  <a:gd name="T35" fmla="*/ 136 h 138"/>
                  <a:gd name="T36" fmla="*/ 0 w 525"/>
                  <a:gd name="T37" fmla="*/ 136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5"/>
                  <a:gd name="T58" fmla="*/ 0 h 138"/>
                  <a:gd name="T59" fmla="*/ 525 w 525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5" h="138">
                    <a:moveTo>
                      <a:pt x="0" y="136"/>
                    </a:moveTo>
                    <a:lnTo>
                      <a:pt x="525" y="0"/>
                    </a:lnTo>
                    <a:lnTo>
                      <a:pt x="525" y="3"/>
                    </a:lnTo>
                    <a:lnTo>
                      <a:pt x="525" y="5"/>
                    </a:lnTo>
                    <a:lnTo>
                      <a:pt x="2" y="138"/>
                    </a:lnTo>
                    <a:lnTo>
                      <a:pt x="2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6" name="Freeform 104"/>
              <p:cNvSpPr>
                <a:spLocks/>
              </p:cNvSpPr>
              <p:nvPr/>
            </p:nvSpPr>
            <p:spPr bwMode="auto">
              <a:xfrm>
                <a:off x="2269" y="3505"/>
                <a:ext cx="525" cy="135"/>
              </a:xfrm>
              <a:custGeom>
                <a:avLst/>
                <a:gdLst>
                  <a:gd name="T0" fmla="*/ 0 w 525"/>
                  <a:gd name="T1" fmla="*/ 133 h 135"/>
                  <a:gd name="T2" fmla="*/ 525 w 525"/>
                  <a:gd name="T3" fmla="*/ 0 h 135"/>
                  <a:gd name="T4" fmla="*/ 525 w 525"/>
                  <a:gd name="T5" fmla="*/ 0 h 135"/>
                  <a:gd name="T6" fmla="*/ 525 w 525"/>
                  <a:gd name="T7" fmla="*/ 0 h 135"/>
                  <a:gd name="T8" fmla="*/ 525 w 525"/>
                  <a:gd name="T9" fmla="*/ 2 h 135"/>
                  <a:gd name="T10" fmla="*/ 525 w 525"/>
                  <a:gd name="T11" fmla="*/ 2 h 135"/>
                  <a:gd name="T12" fmla="*/ 525 w 525"/>
                  <a:gd name="T13" fmla="*/ 2 h 135"/>
                  <a:gd name="T14" fmla="*/ 525 w 525"/>
                  <a:gd name="T15" fmla="*/ 2 h 135"/>
                  <a:gd name="T16" fmla="*/ 525 w 525"/>
                  <a:gd name="T17" fmla="*/ 2 h 135"/>
                  <a:gd name="T18" fmla="*/ 525 w 525"/>
                  <a:gd name="T19" fmla="*/ 2 h 135"/>
                  <a:gd name="T20" fmla="*/ 2 w 525"/>
                  <a:gd name="T21" fmla="*/ 135 h 135"/>
                  <a:gd name="T22" fmla="*/ 2 w 525"/>
                  <a:gd name="T23" fmla="*/ 135 h 135"/>
                  <a:gd name="T24" fmla="*/ 2 w 525"/>
                  <a:gd name="T25" fmla="*/ 135 h 135"/>
                  <a:gd name="T26" fmla="*/ 2 w 525"/>
                  <a:gd name="T27" fmla="*/ 135 h 135"/>
                  <a:gd name="T28" fmla="*/ 2 w 525"/>
                  <a:gd name="T29" fmla="*/ 135 h 135"/>
                  <a:gd name="T30" fmla="*/ 2 w 525"/>
                  <a:gd name="T31" fmla="*/ 133 h 135"/>
                  <a:gd name="T32" fmla="*/ 0 w 525"/>
                  <a:gd name="T33" fmla="*/ 133 h 135"/>
                  <a:gd name="T34" fmla="*/ 0 w 525"/>
                  <a:gd name="T35" fmla="*/ 133 h 135"/>
                  <a:gd name="T36" fmla="*/ 0 w 525"/>
                  <a:gd name="T37" fmla="*/ 133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5"/>
                  <a:gd name="T58" fmla="*/ 0 h 135"/>
                  <a:gd name="T59" fmla="*/ 525 w 52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5" h="135">
                    <a:moveTo>
                      <a:pt x="0" y="133"/>
                    </a:moveTo>
                    <a:lnTo>
                      <a:pt x="525" y="0"/>
                    </a:lnTo>
                    <a:lnTo>
                      <a:pt x="525" y="2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7" name="Freeform 105"/>
              <p:cNvSpPr>
                <a:spLocks/>
              </p:cNvSpPr>
              <p:nvPr/>
            </p:nvSpPr>
            <p:spPr bwMode="auto">
              <a:xfrm>
                <a:off x="2271" y="3507"/>
                <a:ext cx="523" cy="136"/>
              </a:xfrm>
              <a:custGeom>
                <a:avLst/>
                <a:gdLst>
                  <a:gd name="T0" fmla="*/ 0 w 523"/>
                  <a:gd name="T1" fmla="*/ 133 h 136"/>
                  <a:gd name="T2" fmla="*/ 523 w 523"/>
                  <a:gd name="T3" fmla="*/ 0 h 136"/>
                  <a:gd name="T4" fmla="*/ 523 w 523"/>
                  <a:gd name="T5" fmla="*/ 0 h 136"/>
                  <a:gd name="T6" fmla="*/ 523 w 523"/>
                  <a:gd name="T7" fmla="*/ 0 h 136"/>
                  <a:gd name="T8" fmla="*/ 523 w 523"/>
                  <a:gd name="T9" fmla="*/ 0 h 136"/>
                  <a:gd name="T10" fmla="*/ 523 w 523"/>
                  <a:gd name="T11" fmla="*/ 0 h 136"/>
                  <a:gd name="T12" fmla="*/ 523 w 523"/>
                  <a:gd name="T13" fmla="*/ 2 h 136"/>
                  <a:gd name="T14" fmla="*/ 523 w 523"/>
                  <a:gd name="T15" fmla="*/ 2 h 136"/>
                  <a:gd name="T16" fmla="*/ 523 w 523"/>
                  <a:gd name="T17" fmla="*/ 2 h 136"/>
                  <a:gd name="T18" fmla="*/ 523 w 523"/>
                  <a:gd name="T19" fmla="*/ 2 h 136"/>
                  <a:gd name="T20" fmla="*/ 3 w 523"/>
                  <a:gd name="T21" fmla="*/ 136 h 136"/>
                  <a:gd name="T22" fmla="*/ 0 w 523"/>
                  <a:gd name="T23" fmla="*/ 136 h 136"/>
                  <a:gd name="T24" fmla="*/ 0 w 523"/>
                  <a:gd name="T25" fmla="*/ 133 h 136"/>
                  <a:gd name="T26" fmla="*/ 0 w 523"/>
                  <a:gd name="T27" fmla="*/ 133 h 136"/>
                  <a:gd name="T28" fmla="*/ 0 w 523"/>
                  <a:gd name="T29" fmla="*/ 133 h 136"/>
                  <a:gd name="T30" fmla="*/ 0 w 523"/>
                  <a:gd name="T31" fmla="*/ 133 h 136"/>
                  <a:gd name="T32" fmla="*/ 0 w 523"/>
                  <a:gd name="T33" fmla="*/ 133 h 136"/>
                  <a:gd name="T34" fmla="*/ 0 w 523"/>
                  <a:gd name="T35" fmla="*/ 133 h 136"/>
                  <a:gd name="T36" fmla="*/ 0 w 523"/>
                  <a:gd name="T37" fmla="*/ 133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3"/>
                  <a:gd name="T58" fmla="*/ 0 h 136"/>
                  <a:gd name="T59" fmla="*/ 523 w 523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3" h="136">
                    <a:moveTo>
                      <a:pt x="0" y="133"/>
                    </a:moveTo>
                    <a:lnTo>
                      <a:pt x="523" y="0"/>
                    </a:lnTo>
                    <a:lnTo>
                      <a:pt x="523" y="2"/>
                    </a:lnTo>
                    <a:lnTo>
                      <a:pt x="3" y="136"/>
                    </a:lnTo>
                    <a:lnTo>
                      <a:pt x="0" y="13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8" name="Freeform 106"/>
              <p:cNvSpPr>
                <a:spLocks/>
              </p:cNvSpPr>
              <p:nvPr/>
            </p:nvSpPr>
            <p:spPr bwMode="auto">
              <a:xfrm>
                <a:off x="2271" y="3507"/>
                <a:ext cx="523" cy="136"/>
              </a:xfrm>
              <a:custGeom>
                <a:avLst/>
                <a:gdLst>
                  <a:gd name="T0" fmla="*/ 0 w 523"/>
                  <a:gd name="T1" fmla="*/ 133 h 136"/>
                  <a:gd name="T2" fmla="*/ 523 w 523"/>
                  <a:gd name="T3" fmla="*/ 0 h 136"/>
                  <a:gd name="T4" fmla="*/ 523 w 523"/>
                  <a:gd name="T5" fmla="*/ 2 h 136"/>
                  <a:gd name="T6" fmla="*/ 523 w 523"/>
                  <a:gd name="T7" fmla="*/ 2 h 136"/>
                  <a:gd name="T8" fmla="*/ 523 w 523"/>
                  <a:gd name="T9" fmla="*/ 2 h 136"/>
                  <a:gd name="T10" fmla="*/ 523 w 523"/>
                  <a:gd name="T11" fmla="*/ 2 h 136"/>
                  <a:gd name="T12" fmla="*/ 523 w 523"/>
                  <a:gd name="T13" fmla="*/ 2 h 136"/>
                  <a:gd name="T14" fmla="*/ 523 w 523"/>
                  <a:gd name="T15" fmla="*/ 2 h 136"/>
                  <a:gd name="T16" fmla="*/ 523 w 523"/>
                  <a:gd name="T17" fmla="*/ 2 h 136"/>
                  <a:gd name="T18" fmla="*/ 523 w 523"/>
                  <a:gd name="T19" fmla="*/ 5 h 136"/>
                  <a:gd name="T20" fmla="*/ 3 w 523"/>
                  <a:gd name="T21" fmla="*/ 136 h 136"/>
                  <a:gd name="T22" fmla="*/ 3 w 523"/>
                  <a:gd name="T23" fmla="*/ 136 h 136"/>
                  <a:gd name="T24" fmla="*/ 3 w 523"/>
                  <a:gd name="T25" fmla="*/ 136 h 136"/>
                  <a:gd name="T26" fmla="*/ 3 w 523"/>
                  <a:gd name="T27" fmla="*/ 136 h 136"/>
                  <a:gd name="T28" fmla="*/ 3 w 523"/>
                  <a:gd name="T29" fmla="*/ 136 h 136"/>
                  <a:gd name="T30" fmla="*/ 0 w 523"/>
                  <a:gd name="T31" fmla="*/ 136 h 136"/>
                  <a:gd name="T32" fmla="*/ 0 w 523"/>
                  <a:gd name="T33" fmla="*/ 133 h 136"/>
                  <a:gd name="T34" fmla="*/ 0 w 523"/>
                  <a:gd name="T35" fmla="*/ 133 h 136"/>
                  <a:gd name="T36" fmla="*/ 0 w 523"/>
                  <a:gd name="T37" fmla="*/ 133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3"/>
                  <a:gd name="T58" fmla="*/ 0 h 136"/>
                  <a:gd name="T59" fmla="*/ 523 w 523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3" h="136">
                    <a:moveTo>
                      <a:pt x="0" y="133"/>
                    </a:moveTo>
                    <a:lnTo>
                      <a:pt x="523" y="0"/>
                    </a:lnTo>
                    <a:lnTo>
                      <a:pt x="523" y="2"/>
                    </a:lnTo>
                    <a:lnTo>
                      <a:pt x="523" y="5"/>
                    </a:lnTo>
                    <a:lnTo>
                      <a:pt x="3" y="136"/>
                    </a:lnTo>
                    <a:lnTo>
                      <a:pt x="0" y="13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9" name="Freeform 107"/>
              <p:cNvSpPr>
                <a:spLocks/>
              </p:cNvSpPr>
              <p:nvPr/>
            </p:nvSpPr>
            <p:spPr bwMode="auto">
              <a:xfrm>
                <a:off x="2274" y="3509"/>
                <a:ext cx="520" cy="136"/>
              </a:xfrm>
              <a:custGeom>
                <a:avLst/>
                <a:gdLst>
                  <a:gd name="T0" fmla="*/ 0 w 520"/>
                  <a:gd name="T1" fmla="*/ 134 h 136"/>
                  <a:gd name="T2" fmla="*/ 520 w 520"/>
                  <a:gd name="T3" fmla="*/ 0 h 136"/>
                  <a:gd name="T4" fmla="*/ 520 w 520"/>
                  <a:gd name="T5" fmla="*/ 0 h 136"/>
                  <a:gd name="T6" fmla="*/ 520 w 520"/>
                  <a:gd name="T7" fmla="*/ 0 h 136"/>
                  <a:gd name="T8" fmla="*/ 520 w 520"/>
                  <a:gd name="T9" fmla="*/ 0 h 136"/>
                  <a:gd name="T10" fmla="*/ 520 w 520"/>
                  <a:gd name="T11" fmla="*/ 3 h 136"/>
                  <a:gd name="T12" fmla="*/ 520 w 520"/>
                  <a:gd name="T13" fmla="*/ 3 h 136"/>
                  <a:gd name="T14" fmla="*/ 520 w 520"/>
                  <a:gd name="T15" fmla="*/ 3 h 136"/>
                  <a:gd name="T16" fmla="*/ 520 w 520"/>
                  <a:gd name="T17" fmla="*/ 3 h 136"/>
                  <a:gd name="T18" fmla="*/ 520 w 520"/>
                  <a:gd name="T19" fmla="*/ 3 h 136"/>
                  <a:gd name="T20" fmla="*/ 0 w 520"/>
                  <a:gd name="T21" fmla="*/ 136 h 136"/>
                  <a:gd name="T22" fmla="*/ 0 w 520"/>
                  <a:gd name="T23" fmla="*/ 136 h 136"/>
                  <a:gd name="T24" fmla="*/ 0 w 520"/>
                  <a:gd name="T25" fmla="*/ 134 h 136"/>
                  <a:gd name="T26" fmla="*/ 0 w 520"/>
                  <a:gd name="T27" fmla="*/ 134 h 136"/>
                  <a:gd name="T28" fmla="*/ 0 w 520"/>
                  <a:gd name="T29" fmla="*/ 134 h 136"/>
                  <a:gd name="T30" fmla="*/ 0 w 520"/>
                  <a:gd name="T31" fmla="*/ 134 h 136"/>
                  <a:gd name="T32" fmla="*/ 0 w 520"/>
                  <a:gd name="T33" fmla="*/ 134 h 136"/>
                  <a:gd name="T34" fmla="*/ 0 w 520"/>
                  <a:gd name="T35" fmla="*/ 134 h 136"/>
                  <a:gd name="T36" fmla="*/ 0 w 520"/>
                  <a:gd name="T37" fmla="*/ 134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0"/>
                  <a:gd name="T58" fmla="*/ 0 h 136"/>
                  <a:gd name="T59" fmla="*/ 520 w 520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0" h="136">
                    <a:moveTo>
                      <a:pt x="0" y="134"/>
                    </a:moveTo>
                    <a:lnTo>
                      <a:pt x="520" y="0"/>
                    </a:lnTo>
                    <a:lnTo>
                      <a:pt x="520" y="3"/>
                    </a:lnTo>
                    <a:lnTo>
                      <a:pt x="0" y="13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0" name="Freeform 108"/>
              <p:cNvSpPr>
                <a:spLocks/>
              </p:cNvSpPr>
              <p:nvPr/>
            </p:nvSpPr>
            <p:spPr bwMode="auto">
              <a:xfrm>
                <a:off x="2274" y="3512"/>
                <a:ext cx="520" cy="133"/>
              </a:xfrm>
              <a:custGeom>
                <a:avLst/>
                <a:gdLst>
                  <a:gd name="T0" fmla="*/ 0 w 520"/>
                  <a:gd name="T1" fmla="*/ 131 h 133"/>
                  <a:gd name="T2" fmla="*/ 520 w 520"/>
                  <a:gd name="T3" fmla="*/ 0 h 133"/>
                  <a:gd name="T4" fmla="*/ 520 w 520"/>
                  <a:gd name="T5" fmla="*/ 0 h 133"/>
                  <a:gd name="T6" fmla="*/ 520 w 520"/>
                  <a:gd name="T7" fmla="*/ 0 h 133"/>
                  <a:gd name="T8" fmla="*/ 520 w 520"/>
                  <a:gd name="T9" fmla="*/ 0 h 133"/>
                  <a:gd name="T10" fmla="*/ 520 w 520"/>
                  <a:gd name="T11" fmla="*/ 0 h 133"/>
                  <a:gd name="T12" fmla="*/ 520 w 520"/>
                  <a:gd name="T13" fmla="*/ 0 h 133"/>
                  <a:gd name="T14" fmla="*/ 520 w 520"/>
                  <a:gd name="T15" fmla="*/ 2 h 133"/>
                  <a:gd name="T16" fmla="*/ 520 w 520"/>
                  <a:gd name="T17" fmla="*/ 2 h 133"/>
                  <a:gd name="T18" fmla="*/ 520 w 520"/>
                  <a:gd name="T19" fmla="*/ 2 h 133"/>
                  <a:gd name="T20" fmla="*/ 2 w 520"/>
                  <a:gd name="T21" fmla="*/ 133 h 133"/>
                  <a:gd name="T22" fmla="*/ 2 w 520"/>
                  <a:gd name="T23" fmla="*/ 133 h 133"/>
                  <a:gd name="T24" fmla="*/ 2 w 520"/>
                  <a:gd name="T25" fmla="*/ 133 h 133"/>
                  <a:gd name="T26" fmla="*/ 2 w 520"/>
                  <a:gd name="T27" fmla="*/ 133 h 133"/>
                  <a:gd name="T28" fmla="*/ 0 w 520"/>
                  <a:gd name="T29" fmla="*/ 133 h 133"/>
                  <a:gd name="T30" fmla="*/ 0 w 520"/>
                  <a:gd name="T31" fmla="*/ 133 h 133"/>
                  <a:gd name="T32" fmla="*/ 0 w 520"/>
                  <a:gd name="T33" fmla="*/ 131 h 133"/>
                  <a:gd name="T34" fmla="*/ 0 w 520"/>
                  <a:gd name="T35" fmla="*/ 131 h 133"/>
                  <a:gd name="T36" fmla="*/ 0 w 520"/>
                  <a:gd name="T37" fmla="*/ 131 h 1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0"/>
                  <a:gd name="T58" fmla="*/ 0 h 133"/>
                  <a:gd name="T59" fmla="*/ 520 w 520"/>
                  <a:gd name="T60" fmla="*/ 133 h 1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0" h="133">
                    <a:moveTo>
                      <a:pt x="0" y="131"/>
                    </a:moveTo>
                    <a:lnTo>
                      <a:pt x="520" y="0"/>
                    </a:lnTo>
                    <a:lnTo>
                      <a:pt x="520" y="2"/>
                    </a:lnTo>
                    <a:lnTo>
                      <a:pt x="2" y="133"/>
                    </a:lnTo>
                    <a:lnTo>
                      <a:pt x="0" y="133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1" name="Freeform 109"/>
              <p:cNvSpPr>
                <a:spLocks/>
              </p:cNvSpPr>
              <p:nvPr/>
            </p:nvSpPr>
            <p:spPr bwMode="auto">
              <a:xfrm>
                <a:off x="2274" y="3512"/>
                <a:ext cx="520" cy="136"/>
              </a:xfrm>
              <a:custGeom>
                <a:avLst/>
                <a:gdLst>
                  <a:gd name="T0" fmla="*/ 0 w 520"/>
                  <a:gd name="T1" fmla="*/ 133 h 136"/>
                  <a:gd name="T2" fmla="*/ 520 w 520"/>
                  <a:gd name="T3" fmla="*/ 0 h 136"/>
                  <a:gd name="T4" fmla="*/ 520 w 520"/>
                  <a:gd name="T5" fmla="*/ 0 h 136"/>
                  <a:gd name="T6" fmla="*/ 520 w 520"/>
                  <a:gd name="T7" fmla="*/ 2 h 136"/>
                  <a:gd name="T8" fmla="*/ 520 w 520"/>
                  <a:gd name="T9" fmla="*/ 2 h 136"/>
                  <a:gd name="T10" fmla="*/ 520 w 520"/>
                  <a:gd name="T11" fmla="*/ 2 h 136"/>
                  <a:gd name="T12" fmla="*/ 520 w 520"/>
                  <a:gd name="T13" fmla="*/ 2 h 136"/>
                  <a:gd name="T14" fmla="*/ 520 w 520"/>
                  <a:gd name="T15" fmla="*/ 2 h 136"/>
                  <a:gd name="T16" fmla="*/ 520 w 520"/>
                  <a:gd name="T17" fmla="*/ 2 h 136"/>
                  <a:gd name="T18" fmla="*/ 520 w 520"/>
                  <a:gd name="T19" fmla="*/ 4 h 136"/>
                  <a:gd name="T20" fmla="*/ 2 w 520"/>
                  <a:gd name="T21" fmla="*/ 136 h 136"/>
                  <a:gd name="T22" fmla="*/ 2 w 520"/>
                  <a:gd name="T23" fmla="*/ 136 h 136"/>
                  <a:gd name="T24" fmla="*/ 2 w 520"/>
                  <a:gd name="T25" fmla="*/ 133 h 136"/>
                  <a:gd name="T26" fmla="*/ 2 w 520"/>
                  <a:gd name="T27" fmla="*/ 133 h 136"/>
                  <a:gd name="T28" fmla="*/ 2 w 520"/>
                  <a:gd name="T29" fmla="*/ 133 h 136"/>
                  <a:gd name="T30" fmla="*/ 2 w 520"/>
                  <a:gd name="T31" fmla="*/ 133 h 136"/>
                  <a:gd name="T32" fmla="*/ 2 w 520"/>
                  <a:gd name="T33" fmla="*/ 133 h 136"/>
                  <a:gd name="T34" fmla="*/ 2 w 520"/>
                  <a:gd name="T35" fmla="*/ 133 h 136"/>
                  <a:gd name="T36" fmla="*/ 0 w 520"/>
                  <a:gd name="T37" fmla="*/ 133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0"/>
                  <a:gd name="T58" fmla="*/ 0 h 136"/>
                  <a:gd name="T59" fmla="*/ 520 w 520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0" h="136">
                    <a:moveTo>
                      <a:pt x="0" y="133"/>
                    </a:moveTo>
                    <a:lnTo>
                      <a:pt x="520" y="0"/>
                    </a:lnTo>
                    <a:lnTo>
                      <a:pt x="520" y="2"/>
                    </a:lnTo>
                    <a:lnTo>
                      <a:pt x="520" y="4"/>
                    </a:lnTo>
                    <a:lnTo>
                      <a:pt x="2" y="136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2" name="Freeform 110"/>
              <p:cNvSpPr>
                <a:spLocks/>
              </p:cNvSpPr>
              <p:nvPr/>
            </p:nvSpPr>
            <p:spPr bwMode="auto">
              <a:xfrm>
                <a:off x="2276" y="3514"/>
                <a:ext cx="518" cy="134"/>
              </a:xfrm>
              <a:custGeom>
                <a:avLst/>
                <a:gdLst>
                  <a:gd name="T0" fmla="*/ 0 w 518"/>
                  <a:gd name="T1" fmla="*/ 131 h 134"/>
                  <a:gd name="T2" fmla="*/ 518 w 518"/>
                  <a:gd name="T3" fmla="*/ 0 h 134"/>
                  <a:gd name="T4" fmla="*/ 518 w 518"/>
                  <a:gd name="T5" fmla="*/ 0 h 134"/>
                  <a:gd name="T6" fmla="*/ 518 w 518"/>
                  <a:gd name="T7" fmla="*/ 0 h 134"/>
                  <a:gd name="T8" fmla="*/ 518 w 518"/>
                  <a:gd name="T9" fmla="*/ 0 h 134"/>
                  <a:gd name="T10" fmla="*/ 518 w 518"/>
                  <a:gd name="T11" fmla="*/ 2 h 134"/>
                  <a:gd name="T12" fmla="*/ 518 w 518"/>
                  <a:gd name="T13" fmla="*/ 2 h 134"/>
                  <a:gd name="T14" fmla="*/ 518 w 518"/>
                  <a:gd name="T15" fmla="*/ 2 h 134"/>
                  <a:gd name="T16" fmla="*/ 518 w 518"/>
                  <a:gd name="T17" fmla="*/ 2 h 134"/>
                  <a:gd name="T18" fmla="*/ 518 w 518"/>
                  <a:gd name="T19" fmla="*/ 2 h 134"/>
                  <a:gd name="T20" fmla="*/ 2 w 518"/>
                  <a:gd name="T21" fmla="*/ 134 h 134"/>
                  <a:gd name="T22" fmla="*/ 2 w 518"/>
                  <a:gd name="T23" fmla="*/ 134 h 134"/>
                  <a:gd name="T24" fmla="*/ 2 w 518"/>
                  <a:gd name="T25" fmla="*/ 134 h 134"/>
                  <a:gd name="T26" fmla="*/ 0 w 518"/>
                  <a:gd name="T27" fmla="*/ 134 h 134"/>
                  <a:gd name="T28" fmla="*/ 0 w 518"/>
                  <a:gd name="T29" fmla="*/ 134 h 134"/>
                  <a:gd name="T30" fmla="*/ 0 w 518"/>
                  <a:gd name="T31" fmla="*/ 134 h 134"/>
                  <a:gd name="T32" fmla="*/ 0 w 518"/>
                  <a:gd name="T33" fmla="*/ 131 h 134"/>
                  <a:gd name="T34" fmla="*/ 0 w 518"/>
                  <a:gd name="T35" fmla="*/ 131 h 134"/>
                  <a:gd name="T36" fmla="*/ 0 w 518"/>
                  <a:gd name="T37" fmla="*/ 131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8"/>
                  <a:gd name="T58" fmla="*/ 0 h 134"/>
                  <a:gd name="T59" fmla="*/ 518 w 518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8" h="134">
                    <a:moveTo>
                      <a:pt x="0" y="131"/>
                    </a:moveTo>
                    <a:lnTo>
                      <a:pt x="518" y="0"/>
                    </a:lnTo>
                    <a:lnTo>
                      <a:pt x="518" y="2"/>
                    </a:lnTo>
                    <a:lnTo>
                      <a:pt x="2" y="134"/>
                    </a:lnTo>
                    <a:lnTo>
                      <a:pt x="0" y="13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3" name="Freeform 111"/>
              <p:cNvSpPr>
                <a:spLocks/>
              </p:cNvSpPr>
              <p:nvPr/>
            </p:nvSpPr>
            <p:spPr bwMode="auto">
              <a:xfrm>
                <a:off x="2276" y="3516"/>
                <a:ext cx="518" cy="134"/>
              </a:xfrm>
              <a:custGeom>
                <a:avLst/>
                <a:gdLst>
                  <a:gd name="T0" fmla="*/ 0 w 518"/>
                  <a:gd name="T1" fmla="*/ 132 h 134"/>
                  <a:gd name="T2" fmla="*/ 518 w 518"/>
                  <a:gd name="T3" fmla="*/ 0 h 134"/>
                  <a:gd name="T4" fmla="*/ 518 w 518"/>
                  <a:gd name="T5" fmla="*/ 0 h 134"/>
                  <a:gd name="T6" fmla="*/ 518 w 518"/>
                  <a:gd name="T7" fmla="*/ 0 h 134"/>
                  <a:gd name="T8" fmla="*/ 518 w 518"/>
                  <a:gd name="T9" fmla="*/ 0 h 134"/>
                  <a:gd name="T10" fmla="*/ 518 w 518"/>
                  <a:gd name="T11" fmla="*/ 0 h 134"/>
                  <a:gd name="T12" fmla="*/ 518 w 518"/>
                  <a:gd name="T13" fmla="*/ 0 h 134"/>
                  <a:gd name="T14" fmla="*/ 518 w 518"/>
                  <a:gd name="T15" fmla="*/ 3 h 134"/>
                  <a:gd name="T16" fmla="*/ 518 w 518"/>
                  <a:gd name="T17" fmla="*/ 3 h 134"/>
                  <a:gd name="T18" fmla="*/ 515 w 518"/>
                  <a:gd name="T19" fmla="*/ 3 h 134"/>
                  <a:gd name="T20" fmla="*/ 2 w 518"/>
                  <a:gd name="T21" fmla="*/ 134 h 134"/>
                  <a:gd name="T22" fmla="*/ 2 w 518"/>
                  <a:gd name="T23" fmla="*/ 134 h 134"/>
                  <a:gd name="T24" fmla="*/ 2 w 518"/>
                  <a:gd name="T25" fmla="*/ 134 h 134"/>
                  <a:gd name="T26" fmla="*/ 2 w 518"/>
                  <a:gd name="T27" fmla="*/ 132 h 134"/>
                  <a:gd name="T28" fmla="*/ 2 w 518"/>
                  <a:gd name="T29" fmla="*/ 132 h 134"/>
                  <a:gd name="T30" fmla="*/ 2 w 518"/>
                  <a:gd name="T31" fmla="*/ 132 h 134"/>
                  <a:gd name="T32" fmla="*/ 2 w 518"/>
                  <a:gd name="T33" fmla="*/ 132 h 134"/>
                  <a:gd name="T34" fmla="*/ 0 w 518"/>
                  <a:gd name="T35" fmla="*/ 132 h 134"/>
                  <a:gd name="T36" fmla="*/ 0 w 518"/>
                  <a:gd name="T37" fmla="*/ 132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8"/>
                  <a:gd name="T58" fmla="*/ 0 h 134"/>
                  <a:gd name="T59" fmla="*/ 518 w 518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8" h="134">
                    <a:moveTo>
                      <a:pt x="0" y="132"/>
                    </a:moveTo>
                    <a:lnTo>
                      <a:pt x="518" y="0"/>
                    </a:lnTo>
                    <a:lnTo>
                      <a:pt x="518" y="3"/>
                    </a:lnTo>
                    <a:lnTo>
                      <a:pt x="515" y="3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4" name="Freeform 112"/>
              <p:cNvSpPr>
                <a:spLocks/>
              </p:cNvSpPr>
              <p:nvPr/>
            </p:nvSpPr>
            <p:spPr bwMode="auto">
              <a:xfrm>
                <a:off x="2278" y="3516"/>
                <a:ext cx="516" cy="134"/>
              </a:xfrm>
              <a:custGeom>
                <a:avLst/>
                <a:gdLst>
                  <a:gd name="T0" fmla="*/ 0 w 516"/>
                  <a:gd name="T1" fmla="*/ 132 h 134"/>
                  <a:gd name="T2" fmla="*/ 516 w 516"/>
                  <a:gd name="T3" fmla="*/ 0 h 134"/>
                  <a:gd name="T4" fmla="*/ 516 w 516"/>
                  <a:gd name="T5" fmla="*/ 0 h 134"/>
                  <a:gd name="T6" fmla="*/ 516 w 516"/>
                  <a:gd name="T7" fmla="*/ 3 h 134"/>
                  <a:gd name="T8" fmla="*/ 516 w 516"/>
                  <a:gd name="T9" fmla="*/ 3 h 134"/>
                  <a:gd name="T10" fmla="*/ 513 w 516"/>
                  <a:gd name="T11" fmla="*/ 3 h 134"/>
                  <a:gd name="T12" fmla="*/ 513 w 516"/>
                  <a:gd name="T13" fmla="*/ 3 h 134"/>
                  <a:gd name="T14" fmla="*/ 513 w 516"/>
                  <a:gd name="T15" fmla="*/ 3 h 134"/>
                  <a:gd name="T16" fmla="*/ 513 w 516"/>
                  <a:gd name="T17" fmla="*/ 3 h 134"/>
                  <a:gd name="T18" fmla="*/ 513 w 516"/>
                  <a:gd name="T19" fmla="*/ 5 h 134"/>
                  <a:gd name="T20" fmla="*/ 3 w 516"/>
                  <a:gd name="T21" fmla="*/ 134 h 134"/>
                  <a:gd name="T22" fmla="*/ 3 w 516"/>
                  <a:gd name="T23" fmla="*/ 134 h 134"/>
                  <a:gd name="T24" fmla="*/ 0 w 516"/>
                  <a:gd name="T25" fmla="*/ 134 h 134"/>
                  <a:gd name="T26" fmla="*/ 0 w 516"/>
                  <a:gd name="T27" fmla="*/ 134 h 134"/>
                  <a:gd name="T28" fmla="*/ 0 w 516"/>
                  <a:gd name="T29" fmla="*/ 134 h 134"/>
                  <a:gd name="T30" fmla="*/ 0 w 516"/>
                  <a:gd name="T31" fmla="*/ 134 h 134"/>
                  <a:gd name="T32" fmla="*/ 0 w 516"/>
                  <a:gd name="T33" fmla="*/ 134 h 134"/>
                  <a:gd name="T34" fmla="*/ 0 w 516"/>
                  <a:gd name="T35" fmla="*/ 132 h 134"/>
                  <a:gd name="T36" fmla="*/ 0 w 516"/>
                  <a:gd name="T37" fmla="*/ 132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6"/>
                  <a:gd name="T58" fmla="*/ 0 h 134"/>
                  <a:gd name="T59" fmla="*/ 516 w 51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6" h="134">
                    <a:moveTo>
                      <a:pt x="0" y="132"/>
                    </a:moveTo>
                    <a:lnTo>
                      <a:pt x="516" y="0"/>
                    </a:lnTo>
                    <a:lnTo>
                      <a:pt x="516" y="3"/>
                    </a:lnTo>
                    <a:lnTo>
                      <a:pt x="513" y="3"/>
                    </a:lnTo>
                    <a:lnTo>
                      <a:pt x="513" y="5"/>
                    </a:lnTo>
                    <a:lnTo>
                      <a:pt x="3" y="134"/>
                    </a:lnTo>
                    <a:lnTo>
                      <a:pt x="0" y="13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5" name="Freeform 113"/>
              <p:cNvSpPr>
                <a:spLocks/>
              </p:cNvSpPr>
              <p:nvPr/>
            </p:nvSpPr>
            <p:spPr bwMode="auto">
              <a:xfrm>
                <a:off x="2278" y="3519"/>
                <a:ext cx="513" cy="133"/>
              </a:xfrm>
              <a:custGeom>
                <a:avLst/>
                <a:gdLst>
                  <a:gd name="T0" fmla="*/ 0 w 513"/>
                  <a:gd name="T1" fmla="*/ 131 h 133"/>
                  <a:gd name="T2" fmla="*/ 513 w 513"/>
                  <a:gd name="T3" fmla="*/ 0 h 133"/>
                  <a:gd name="T4" fmla="*/ 513 w 513"/>
                  <a:gd name="T5" fmla="*/ 0 h 133"/>
                  <a:gd name="T6" fmla="*/ 513 w 513"/>
                  <a:gd name="T7" fmla="*/ 0 h 133"/>
                  <a:gd name="T8" fmla="*/ 513 w 513"/>
                  <a:gd name="T9" fmla="*/ 0 h 133"/>
                  <a:gd name="T10" fmla="*/ 513 w 513"/>
                  <a:gd name="T11" fmla="*/ 2 h 133"/>
                  <a:gd name="T12" fmla="*/ 513 w 513"/>
                  <a:gd name="T13" fmla="*/ 2 h 133"/>
                  <a:gd name="T14" fmla="*/ 513 w 513"/>
                  <a:gd name="T15" fmla="*/ 2 h 133"/>
                  <a:gd name="T16" fmla="*/ 513 w 513"/>
                  <a:gd name="T17" fmla="*/ 2 h 133"/>
                  <a:gd name="T18" fmla="*/ 513 w 513"/>
                  <a:gd name="T19" fmla="*/ 2 h 133"/>
                  <a:gd name="T20" fmla="*/ 3 w 513"/>
                  <a:gd name="T21" fmla="*/ 133 h 133"/>
                  <a:gd name="T22" fmla="*/ 3 w 513"/>
                  <a:gd name="T23" fmla="*/ 133 h 133"/>
                  <a:gd name="T24" fmla="*/ 3 w 513"/>
                  <a:gd name="T25" fmla="*/ 133 h 133"/>
                  <a:gd name="T26" fmla="*/ 3 w 513"/>
                  <a:gd name="T27" fmla="*/ 131 h 133"/>
                  <a:gd name="T28" fmla="*/ 3 w 513"/>
                  <a:gd name="T29" fmla="*/ 131 h 133"/>
                  <a:gd name="T30" fmla="*/ 3 w 513"/>
                  <a:gd name="T31" fmla="*/ 131 h 133"/>
                  <a:gd name="T32" fmla="*/ 0 w 513"/>
                  <a:gd name="T33" fmla="*/ 131 h 133"/>
                  <a:gd name="T34" fmla="*/ 0 w 513"/>
                  <a:gd name="T35" fmla="*/ 131 h 133"/>
                  <a:gd name="T36" fmla="*/ 0 w 513"/>
                  <a:gd name="T37" fmla="*/ 131 h 1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3"/>
                  <a:gd name="T58" fmla="*/ 0 h 133"/>
                  <a:gd name="T59" fmla="*/ 513 w 513"/>
                  <a:gd name="T60" fmla="*/ 133 h 1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3" h="133">
                    <a:moveTo>
                      <a:pt x="0" y="131"/>
                    </a:moveTo>
                    <a:lnTo>
                      <a:pt x="513" y="0"/>
                    </a:lnTo>
                    <a:lnTo>
                      <a:pt x="513" y="2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6" name="Freeform 114"/>
              <p:cNvSpPr>
                <a:spLocks/>
              </p:cNvSpPr>
              <p:nvPr/>
            </p:nvSpPr>
            <p:spPr bwMode="auto">
              <a:xfrm>
                <a:off x="2281" y="3521"/>
                <a:ext cx="510" cy="131"/>
              </a:xfrm>
              <a:custGeom>
                <a:avLst/>
                <a:gdLst>
                  <a:gd name="T0" fmla="*/ 0 w 510"/>
                  <a:gd name="T1" fmla="*/ 129 h 131"/>
                  <a:gd name="T2" fmla="*/ 510 w 510"/>
                  <a:gd name="T3" fmla="*/ 0 h 131"/>
                  <a:gd name="T4" fmla="*/ 510 w 510"/>
                  <a:gd name="T5" fmla="*/ 0 h 131"/>
                  <a:gd name="T6" fmla="*/ 510 w 510"/>
                  <a:gd name="T7" fmla="*/ 0 h 131"/>
                  <a:gd name="T8" fmla="*/ 510 w 510"/>
                  <a:gd name="T9" fmla="*/ 0 h 131"/>
                  <a:gd name="T10" fmla="*/ 510 w 510"/>
                  <a:gd name="T11" fmla="*/ 0 h 131"/>
                  <a:gd name="T12" fmla="*/ 510 w 510"/>
                  <a:gd name="T13" fmla="*/ 0 h 131"/>
                  <a:gd name="T14" fmla="*/ 510 w 510"/>
                  <a:gd name="T15" fmla="*/ 3 h 131"/>
                  <a:gd name="T16" fmla="*/ 510 w 510"/>
                  <a:gd name="T17" fmla="*/ 3 h 131"/>
                  <a:gd name="T18" fmla="*/ 510 w 510"/>
                  <a:gd name="T19" fmla="*/ 3 h 131"/>
                  <a:gd name="T20" fmla="*/ 2 w 510"/>
                  <a:gd name="T21" fmla="*/ 131 h 131"/>
                  <a:gd name="T22" fmla="*/ 2 w 510"/>
                  <a:gd name="T23" fmla="*/ 131 h 131"/>
                  <a:gd name="T24" fmla="*/ 0 w 510"/>
                  <a:gd name="T25" fmla="*/ 131 h 131"/>
                  <a:gd name="T26" fmla="*/ 0 w 510"/>
                  <a:gd name="T27" fmla="*/ 131 h 131"/>
                  <a:gd name="T28" fmla="*/ 0 w 510"/>
                  <a:gd name="T29" fmla="*/ 131 h 131"/>
                  <a:gd name="T30" fmla="*/ 0 w 510"/>
                  <a:gd name="T31" fmla="*/ 131 h 131"/>
                  <a:gd name="T32" fmla="*/ 0 w 510"/>
                  <a:gd name="T33" fmla="*/ 131 h 131"/>
                  <a:gd name="T34" fmla="*/ 0 w 510"/>
                  <a:gd name="T35" fmla="*/ 129 h 131"/>
                  <a:gd name="T36" fmla="*/ 0 w 510"/>
                  <a:gd name="T37" fmla="*/ 129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131"/>
                  <a:gd name="T59" fmla="*/ 510 w 510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131">
                    <a:moveTo>
                      <a:pt x="0" y="129"/>
                    </a:moveTo>
                    <a:lnTo>
                      <a:pt x="510" y="0"/>
                    </a:lnTo>
                    <a:lnTo>
                      <a:pt x="510" y="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7" name="Freeform 115"/>
              <p:cNvSpPr>
                <a:spLocks/>
              </p:cNvSpPr>
              <p:nvPr/>
            </p:nvSpPr>
            <p:spPr bwMode="auto">
              <a:xfrm>
                <a:off x="2281" y="3521"/>
                <a:ext cx="510" cy="134"/>
              </a:xfrm>
              <a:custGeom>
                <a:avLst/>
                <a:gdLst>
                  <a:gd name="T0" fmla="*/ 0 w 510"/>
                  <a:gd name="T1" fmla="*/ 131 h 134"/>
                  <a:gd name="T2" fmla="*/ 510 w 510"/>
                  <a:gd name="T3" fmla="*/ 0 h 134"/>
                  <a:gd name="T4" fmla="*/ 510 w 510"/>
                  <a:gd name="T5" fmla="*/ 0 h 134"/>
                  <a:gd name="T6" fmla="*/ 510 w 510"/>
                  <a:gd name="T7" fmla="*/ 3 h 134"/>
                  <a:gd name="T8" fmla="*/ 510 w 510"/>
                  <a:gd name="T9" fmla="*/ 3 h 134"/>
                  <a:gd name="T10" fmla="*/ 510 w 510"/>
                  <a:gd name="T11" fmla="*/ 3 h 134"/>
                  <a:gd name="T12" fmla="*/ 510 w 510"/>
                  <a:gd name="T13" fmla="*/ 3 h 134"/>
                  <a:gd name="T14" fmla="*/ 510 w 510"/>
                  <a:gd name="T15" fmla="*/ 3 h 134"/>
                  <a:gd name="T16" fmla="*/ 510 w 510"/>
                  <a:gd name="T17" fmla="*/ 3 h 134"/>
                  <a:gd name="T18" fmla="*/ 510 w 510"/>
                  <a:gd name="T19" fmla="*/ 5 h 134"/>
                  <a:gd name="T20" fmla="*/ 2 w 510"/>
                  <a:gd name="T21" fmla="*/ 134 h 134"/>
                  <a:gd name="T22" fmla="*/ 2 w 510"/>
                  <a:gd name="T23" fmla="*/ 134 h 134"/>
                  <a:gd name="T24" fmla="*/ 2 w 510"/>
                  <a:gd name="T25" fmla="*/ 134 h 134"/>
                  <a:gd name="T26" fmla="*/ 2 w 510"/>
                  <a:gd name="T27" fmla="*/ 131 h 134"/>
                  <a:gd name="T28" fmla="*/ 2 w 510"/>
                  <a:gd name="T29" fmla="*/ 131 h 134"/>
                  <a:gd name="T30" fmla="*/ 2 w 510"/>
                  <a:gd name="T31" fmla="*/ 131 h 134"/>
                  <a:gd name="T32" fmla="*/ 0 w 510"/>
                  <a:gd name="T33" fmla="*/ 131 h 134"/>
                  <a:gd name="T34" fmla="*/ 0 w 510"/>
                  <a:gd name="T35" fmla="*/ 131 h 134"/>
                  <a:gd name="T36" fmla="*/ 0 w 510"/>
                  <a:gd name="T37" fmla="*/ 131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134"/>
                  <a:gd name="T59" fmla="*/ 510 w 510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134">
                    <a:moveTo>
                      <a:pt x="0" y="131"/>
                    </a:moveTo>
                    <a:lnTo>
                      <a:pt x="510" y="0"/>
                    </a:lnTo>
                    <a:lnTo>
                      <a:pt x="510" y="3"/>
                    </a:lnTo>
                    <a:lnTo>
                      <a:pt x="510" y="5"/>
                    </a:lnTo>
                    <a:lnTo>
                      <a:pt x="2" y="134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8" name="Freeform 116"/>
              <p:cNvSpPr>
                <a:spLocks/>
              </p:cNvSpPr>
              <p:nvPr/>
            </p:nvSpPr>
            <p:spPr bwMode="auto">
              <a:xfrm>
                <a:off x="2283" y="3524"/>
                <a:ext cx="508" cy="131"/>
              </a:xfrm>
              <a:custGeom>
                <a:avLst/>
                <a:gdLst>
                  <a:gd name="T0" fmla="*/ 0 w 508"/>
                  <a:gd name="T1" fmla="*/ 128 h 131"/>
                  <a:gd name="T2" fmla="*/ 508 w 508"/>
                  <a:gd name="T3" fmla="*/ 0 h 131"/>
                  <a:gd name="T4" fmla="*/ 508 w 508"/>
                  <a:gd name="T5" fmla="*/ 0 h 131"/>
                  <a:gd name="T6" fmla="*/ 508 w 508"/>
                  <a:gd name="T7" fmla="*/ 0 h 131"/>
                  <a:gd name="T8" fmla="*/ 508 w 508"/>
                  <a:gd name="T9" fmla="*/ 0 h 131"/>
                  <a:gd name="T10" fmla="*/ 508 w 508"/>
                  <a:gd name="T11" fmla="*/ 2 h 131"/>
                  <a:gd name="T12" fmla="*/ 508 w 508"/>
                  <a:gd name="T13" fmla="*/ 2 h 131"/>
                  <a:gd name="T14" fmla="*/ 508 w 508"/>
                  <a:gd name="T15" fmla="*/ 2 h 131"/>
                  <a:gd name="T16" fmla="*/ 508 w 508"/>
                  <a:gd name="T17" fmla="*/ 2 h 131"/>
                  <a:gd name="T18" fmla="*/ 508 w 508"/>
                  <a:gd name="T19" fmla="*/ 2 h 131"/>
                  <a:gd name="T20" fmla="*/ 3 w 508"/>
                  <a:gd name="T21" fmla="*/ 131 h 131"/>
                  <a:gd name="T22" fmla="*/ 3 w 508"/>
                  <a:gd name="T23" fmla="*/ 131 h 131"/>
                  <a:gd name="T24" fmla="*/ 0 w 508"/>
                  <a:gd name="T25" fmla="*/ 131 h 131"/>
                  <a:gd name="T26" fmla="*/ 0 w 508"/>
                  <a:gd name="T27" fmla="*/ 131 h 131"/>
                  <a:gd name="T28" fmla="*/ 0 w 508"/>
                  <a:gd name="T29" fmla="*/ 131 h 131"/>
                  <a:gd name="T30" fmla="*/ 0 w 508"/>
                  <a:gd name="T31" fmla="*/ 131 h 131"/>
                  <a:gd name="T32" fmla="*/ 0 w 508"/>
                  <a:gd name="T33" fmla="*/ 131 h 131"/>
                  <a:gd name="T34" fmla="*/ 0 w 508"/>
                  <a:gd name="T35" fmla="*/ 128 h 131"/>
                  <a:gd name="T36" fmla="*/ 0 w 508"/>
                  <a:gd name="T37" fmla="*/ 128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8"/>
                  <a:gd name="T58" fmla="*/ 0 h 131"/>
                  <a:gd name="T59" fmla="*/ 508 w 508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8" h="131">
                    <a:moveTo>
                      <a:pt x="0" y="128"/>
                    </a:moveTo>
                    <a:lnTo>
                      <a:pt x="508" y="0"/>
                    </a:lnTo>
                    <a:lnTo>
                      <a:pt x="508" y="2"/>
                    </a:lnTo>
                    <a:lnTo>
                      <a:pt x="3" y="131"/>
                    </a:lnTo>
                    <a:lnTo>
                      <a:pt x="0" y="13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49" name="Freeform 117"/>
              <p:cNvSpPr>
                <a:spLocks/>
              </p:cNvSpPr>
              <p:nvPr/>
            </p:nvSpPr>
            <p:spPr bwMode="auto">
              <a:xfrm>
                <a:off x="2283" y="3526"/>
                <a:ext cx="508" cy="131"/>
              </a:xfrm>
              <a:custGeom>
                <a:avLst/>
                <a:gdLst>
                  <a:gd name="T0" fmla="*/ 0 w 508"/>
                  <a:gd name="T1" fmla="*/ 129 h 131"/>
                  <a:gd name="T2" fmla="*/ 508 w 508"/>
                  <a:gd name="T3" fmla="*/ 0 h 131"/>
                  <a:gd name="T4" fmla="*/ 508 w 508"/>
                  <a:gd name="T5" fmla="*/ 0 h 131"/>
                  <a:gd name="T6" fmla="*/ 508 w 508"/>
                  <a:gd name="T7" fmla="*/ 0 h 131"/>
                  <a:gd name="T8" fmla="*/ 508 w 508"/>
                  <a:gd name="T9" fmla="*/ 0 h 131"/>
                  <a:gd name="T10" fmla="*/ 508 w 508"/>
                  <a:gd name="T11" fmla="*/ 0 h 131"/>
                  <a:gd name="T12" fmla="*/ 508 w 508"/>
                  <a:gd name="T13" fmla="*/ 0 h 131"/>
                  <a:gd name="T14" fmla="*/ 508 w 508"/>
                  <a:gd name="T15" fmla="*/ 2 h 131"/>
                  <a:gd name="T16" fmla="*/ 508 w 508"/>
                  <a:gd name="T17" fmla="*/ 2 h 131"/>
                  <a:gd name="T18" fmla="*/ 508 w 508"/>
                  <a:gd name="T19" fmla="*/ 2 h 131"/>
                  <a:gd name="T20" fmla="*/ 3 w 508"/>
                  <a:gd name="T21" fmla="*/ 131 h 131"/>
                  <a:gd name="T22" fmla="*/ 3 w 508"/>
                  <a:gd name="T23" fmla="*/ 131 h 131"/>
                  <a:gd name="T24" fmla="*/ 3 w 508"/>
                  <a:gd name="T25" fmla="*/ 131 h 131"/>
                  <a:gd name="T26" fmla="*/ 3 w 508"/>
                  <a:gd name="T27" fmla="*/ 129 h 131"/>
                  <a:gd name="T28" fmla="*/ 3 w 508"/>
                  <a:gd name="T29" fmla="*/ 129 h 131"/>
                  <a:gd name="T30" fmla="*/ 3 w 508"/>
                  <a:gd name="T31" fmla="*/ 129 h 131"/>
                  <a:gd name="T32" fmla="*/ 0 w 508"/>
                  <a:gd name="T33" fmla="*/ 129 h 131"/>
                  <a:gd name="T34" fmla="*/ 0 w 508"/>
                  <a:gd name="T35" fmla="*/ 129 h 131"/>
                  <a:gd name="T36" fmla="*/ 0 w 508"/>
                  <a:gd name="T37" fmla="*/ 129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8"/>
                  <a:gd name="T58" fmla="*/ 0 h 131"/>
                  <a:gd name="T59" fmla="*/ 508 w 508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8" h="131">
                    <a:moveTo>
                      <a:pt x="0" y="129"/>
                    </a:moveTo>
                    <a:lnTo>
                      <a:pt x="508" y="0"/>
                    </a:lnTo>
                    <a:lnTo>
                      <a:pt x="508" y="2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0" name="Freeform 118"/>
              <p:cNvSpPr>
                <a:spLocks/>
              </p:cNvSpPr>
              <p:nvPr/>
            </p:nvSpPr>
            <p:spPr bwMode="auto">
              <a:xfrm>
                <a:off x="2286" y="3526"/>
                <a:ext cx="505" cy="131"/>
              </a:xfrm>
              <a:custGeom>
                <a:avLst/>
                <a:gdLst>
                  <a:gd name="T0" fmla="*/ 0 w 505"/>
                  <a:gd name="T1" fmla="*/ 129 h 131"/>
                  <a:gd name="T2" fmla="*/ 505 w 505"/>
                  <a:gd name="T3" fmla="*/ 0 h 131"/>
                  <a:gd name="T4" fmla="*/ 505 w 505"/>
                  <a:gd name="T5" fmla="*/ 0 h 131"/>
                  <a:gd name="T6" fmla="*/ 505 w 505"/>
                  <a:gd name="T7" fmla="*/ 2 h 131"/>
                  <a:gd name="T8" fmla="*/ 505 w 505"/>
                  <a:gd name="T9" fmla="*/ 2 h 131"/>
                  <a:gd name="T10" fmla="*/ 505 w 505"/>
                  <a:gd name="T11" fmla="*/ 2 h 131"/>
                  <a:gd name="T12" fmla="*/ 505 w 505"/>
                  <a:gd name="T13" fmla="*/ 2 h 131"/>
                  <a:gd name="T14" fmla="*/ 505 w 505"/>
                  <a:gd name="T15" fmla="*/ 2 h 131"/>
                  <a:gd name="T16" fmla="*/ 505 w 505"/>
                  <a:gd name="T17" fmla="*/ 2 h 131"/>
                  <a:gd name="T18" fmla="*/ 505 w 505"/>
                  <a:gd name="T19" fmla="*/ 5 h 131"/>
                  <a:gd name="T20" fmla="*/ 2 w 505"/>
                  <a:gd name="T21" fmla="*/ 131 h 131"/>
                  <a:gd name="T22" fmla="*/ 0 w 505"/>
                  <a:gd name="T23" fmla="*/ 131 h 131"/>
                  <a:gd name="T24" fmla="*/ 0 w 505"/>
                  <a:gd name="T25" fmla="*/ 131 h 131"/>
                  <a:gd name="T26" fmla="*/ 0 w 505"/>
                  <a:gd name="T27" fmla="*/ 131 h 131"/>
                  <a:gd name="T28" fmla="*/ 0 w 505"/>
                  <a:gd name="T29" fmla="*/ 131 h 131"/>
                  <a:gd name="T30" fmla="*/ 0 w 505"/>
                  <a:gd name="T31" fmla="*/ 131 h 131"/>
                  <a:gd name="T32" fmla="*/ 0 w 505"/>
                  <a:gd name="T33" fmla="*/ 131 h 131"/>
                  <a:gd name="T34" fmla="*/ 0 w 505"/>
                  <a:gd name="T35" fmla="*/ 129 h 131"/>
                  <a:gd name="T36" fmla="*/ 0 w 505"/>
                  <a:gd name="T37" fmla="*/ 129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5"/>
                  <a:gd name="T58" fmla="*/ 0 h 131"/>
                  <a:gd name="T59" fmla="*/ 505 w 505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5" h="131">
                    <a:moveTo>
                      <a:pt x="0" y="129"/>
                    </a:moveTo>
                    <a:lnTo>
                      <a:pt x="505" y="0"/>
                    </a:lnTo>
                    <a:lnTo>
                      <a:pt x="505" y="2"/>
                    </a:lnTo>
                    <a:lnTo>
                      <a:pt x="505" y="5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1" name="Freeform 119"/>
              <p:cNvSpPr>
                <a:spLocks/>
              </p:cNvSpPr>
              <p:nvPr/>
            </p:nvSpPr>
            <p:spPr bwMode="auto">
              <a:xfrm>
                <a:off x="2286" y="3528"/>
                <a:ext cx="505" cy="131"/>
              </a:xfrm>
              <a:custGeom>
                <a:avLst/>
                <a:gdLst>
                  <a:gd name="T0" fmla="*/ 0 w 505"/>
                  <a:gd name="T1" fmla="*/ 129 h 131"/>
                  <a:gd name="T2" fmla="*/ 505 w 505"/>
                  <a:gd name="T3" fmla="*/ 0 h 131"/>
                  <a:gd name="T4" fmla="*/ 505 w 505"/>
                  <a:gd name="T5" fmla="*/ 0 h 131"/>
                  <a:gd name="T6" fmla="*/ 505 w 505"/>
                  <a:gd name="T7" fmla="*/ 0 h 131"/>
                  <a:gd name="T8" fmla="*/ 505 w 505"/>
                  <a:gd name="T9" fmla="*/ 0 h 131"/>
                  <a:gd name="T10" fmla="*/ 505 w 505"/>
                  <a:gd name="T11" fmla="*/ 3 h 131"/>
                  <a:gd name="T12" fmla="*/ 505 w 505"/>
                  <a:gd name="T13" fmla="*/ 3 h 131"/>
                  <a:gd name="T14" fmla="*/ 505 w 505"/>
                  <a:gd name="T15" fmla="*/ 3 h 131"/>
                  <a:gd name="T16" fmla="*/ 505 w 505"/>
                  <a:gd name="T17" fmla="*/ 3 h 131"/>
                  <a:gd name="T18" fmla="*/ 505 w 505"/>
                  <a:gd name="T19" fmla="*/ 3 h 131"/>
                  <a:gd name="T20" fmla="*/ 2 w 505"/>
                  <a:gd name="T21" fmla="*/ 131 h 131"/>
                  <a:gd name="T22" fmla="*/ 2 w 505"/>
                  <a:gd name="T23" fmla="*/ 131 h 131"/>
                  <a:gd name="T24" fmla="*/ 2 w 505"/>
                  <a:gd name="T25" fmla="*/ 131 h 131"/>
                  <a:gd name="T26" fmla="*/ 2 w 505"/>
                  <a:gd name="T27" fmla="*/ 131 h 131"/>
                  <a:gd name="T28" fmla="*/ 2 w 505"/>
                  <a:gd name="T29" fmla="*/ 129 h 131"/>
                  <a:gd name="T30" fmla="*/ 2 w 505"/>
                  <a:gd name="T31" fmla="*/ 129 h 131"/>
                  <a:gd name="T32" fmla="*/ 0 w 505"/>
                  <a:gd name="T33" fmla="*/ 129 h 131"/>
                  <a:gd name="T34" fmla="*/ 0 w 505"/>
                  <a:gd name="T35" fmla="*/ 129 h 131"/>
                  <a:gd name="T36" fmla="*/ 0 w 505"/>
                  <a:gd name="T37" fmla="*/ 129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5"/>
                  <a:gd name="T58" fmla="*/ 0 h 131"/>
                  <a:gd name="T59" fmla="*/ 505 w 505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5" h="131">
                    <a:moveTo>
                      <a:pt x="0" y="129"/>
                    </a:moveTo>
                    <a:lnTo>
                      <a:pt x="505" y="0"/>
                    </a:lnTo>
                    <a:lnTo>
                      <a:pt x="505" y="3"/>
                    </a:lnTo>
                    <a:lnTo>
                      <a:pt x="2" y="131"/>
                    </a:lnTo>
                    <a:lnTo>
                      <a:pt x="2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2" name="Freeform 120"/>
              <p:cNvSpPr>
                <a:spLocks/>
              </p:cNvSpPr>
              <p:nvPr/>
            </p:nvSpPr>
            <p:spPr bwMode="auto">
              <a:xfrm>
                <a:off x="2288" y="3531"/>
                <a:ext cx="503" cy="128"/>
              </a:xfrm>
              <a:custGeom>
                <a:avLst/>
                <a:gdLst>
                  <a:gd name="T0" fmla="*/ 0 w 503"/>
                  <a:gd name="T1" fmla="*/ 126 h 128"/>
                  <a:gd name="T2" fmla="*/ 503 w 503"/>
                  <a:gd name="T3" fmla="*/ 0 h 128"/>
                  <a:gd name="T4" fmla="*/ 503 w 503"/>
                  <a:gd name="T5" fmla="*/ 0 h 128"/>
                  <a:gd name="T6" fmla="*/ 503 w 503"/>
                  <a:gd name="T7" fmla="*/ 0 h 128"/>
                  <a:gd name="T8" fmla="*/ 503 w 503"/>
                  <a:gd name="T9" fmla="*/ 0 h 128"/>
                  <a:gd name="T10" fmla="*/ 503 w 503"/>
                  <a:gd name="T11" fmla="*/ 0 h 128"/>
                  <a:gd name="T12" fmla="*/ 503 w 503"/>
                  <a:gd name="T13" fmla="*/ 0 h 128"/>
                  <a:gd name="T14" fmla="*/ 503 w 503"/>
                  <a:gd name="T15" fmla="*/ 2 h 128"/>
                  <a:gd name="T16" fmla="*/ 503 w 503"/>
                  <a:gd name="T17" fmla="*/ 2 h 128"/>
                  <a:gd name="T18" fmla="*/ 503 w 503"/>
                  <a:gd name="T19" fmla="*/ 2 h 128"/>
                  <a:gd name="T20" fmla="*/ 2 w 503"/>
                  <a:gd name="T21" fmla="*/ 128 h 128"/>
                  <a:gd name="T22" fmla="*/ 2 w 503"/>
                  <a:gd name="T23" fmla="*/ 128 h 128"/>
                  <a:gd name="T24" fmla="*/ 0 w 503"/>
                  <a:gd name="T25" fmla="*/ 128 h 128"/>
                  <a:gd name="T26" fmla="*/ 0 w 503"/>
                  <a:gd name="T27" fmla="*/ 128 h 128"/>
                  <a:gd name="T28" fmla="*/ 0 w 503"/>
                  <a:gd name="T29" fmla="*/ 128 h 128"/>
                  <a:gd name="T30" fmla="*/ 0 w 503"/>
                  <a:gd name="T31" fmla="*/ 128 h 128"/>
                  <a:gd name="T32" fmla="*/ 0 w 503"/>
                  <a:gd name="T33" fmla="*/ 128 h 128"/>
                  <a:gd name="T34" fmla="*/ 0 w 503"/>
                  <a:gd name="T35" fmla="*/ 128 h 128"/>
                  <a:gd name="T36" fmla="*/ 0 w 503"/>
                  <a:gd name="T37" fmla="*/ 12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3"/>
                  <a:gd name="T58" fmla="*/ 0 h 128"/>
                  <a:gd name="T59" fmla="*/ 503 w 503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3" h="128">
                    <a:moveTo>
                      <a:pt x="0" y="126"/>
                    </a:moveTo>
                    <a:lnTo>
                      <a:pt x="503" y="0"/>
                    </a:lnTo>
                    <a:lnTo>
                      <a:pt x="503" y="2"/>
                    </a:lnTo>
                    <a:lnTo>
                      <a:pt x="2" y="128"/>
                    </a:lnTo>
                    <a:lnTo>
                      <a:pt x="0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3" name="Freeform 121"/>
              <p:cNvSpPr>
                <a:spLocks/>
              </p:cNvSpPr>
              <p:nvPr/>
            </p:nvSpPr>
            <p:spPr bwMode="auto">
              <a:xfrm>
                <a:off x="2288" y="3531"/>
                <a:ext cx="503" cy="131"/>
              </a:xfrm>
              <a:custGeom>
                <a:avLst/>
                <a:gdLst>
                  <a:gd name="T0" fmla="*/ 0 w 503"/>
                  <a:gd name="T1" fmla="*/ 128 h 131"/>
                  <a:gd name="T2" fmla="*/ 503 w 503"/>
                  <a:gd name="T3" fmla="*/ 0 h 131"/>
                  <a:gd name="T4" fmla="*/ 503 w 503"/>
                  <a:gd name="T5" fmla="*/ 0 h 131"/>
                  <a:gd name="T6" fmla="*/ 503 w 503"/>
                  <a:gd name="T7" fmla="*/ 2 h 131"/>
                  <a:gd name="T8" fmla="*/ 503 w 503"/>
                  <a:gd name="T9" fmla="*/ 2 h 131"/>
                  <a:gd name="T10" fmla="*/ 503 w 503"/>
                  <a:gd name="T11" fmla="*/ 2 h 131"/>
                  <a:gd name="T12" fmla="*/ 503 w 503"/>
                  <a:gd name="T13" fmla="*/ 2 h 131"/>
                  <a:gd name="T14" fmla="*/ 503 w 503"/>
                  <a:gd name="T15" fmla="*/ 2 h 131"/>
                  <a:gd name="T16" fmla="*/ 501 w 503"/>
                  <a:gd name="T17" fmla="*/ 2 h 131"/>
                  <a:gd name="T18" fmla="*/ 501 w 503"/>
                  <a:gd name="T19" fmla="*/ 5 h 131"/>
                  <a:gd name="T20" fmla="*/ 2 w 503"/>
                  <a:gd name="T21" fmla="*/ 131 h 131"/>
                  <a:gd name="T22" fmla="*/ 2 w 503"/>
                  <a:gd name="T23" fmla="*/ 131 h 131"/>
                  <a:gd name="T24" fmla="*/ 2 w 503"/>
                  <a:gd name="T25" fmla="*/ 131 h 131"/>
                  <a:gd name="T26" fmla="*/ 2 w 503"/>
                  <a:gd name="T27" fmla="*/ 131 h 131"/>
                  <a:gd name="T28" fmla="*/ 2 w 503"/>
                  <a:gd name="T29" fmla="*/ 128 h 131"/>
                  <a:gd name="T30" fmla="*/ 2 w 503"/>
                  <a:gd name="T31" fmla="*/ 128 h 131"/>
                  <a:gd name="T32" fmla="*/ 0 w 503"/>
                  <a:gd name="T33" fmla="*/ 128 h 131"/>
                  <a:gd name="T34" fmla="*/ 0 w 503"/>
                  <a:gd name="T35" fmla="*/ 128 h 131"/>
                  <a:gd name="T36" fmla="*/ 0 w 503"/>
                  <a:gd name="T37" fmla="*/ 128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3"/>
                  <a:gd name="T58" fmla="*/ 0 h 131"/>
                  <a:gd name="T59" fmla="*/ 503 w 503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3" h="131">
                    <a:moveTo>
                      <a:pt x="0" y="128"/>
                    </a:moveTo>
                    <a:lnTo>
                      <a:pt x="503" y="0"/>
                    </a:lnTo>
                    <a:lnTo>
                      <a:pt x="503" y="2"/>
                    </a:lnTo>
                    <a:lnTo>
                      <a:pt x="501" y="2"/>
                    </a:lnTo>
                    <a:lnTo>
                      <a:pt x="501" y="5"/>
                    </a:lnTo>
                    <a:lnTo>
                      <a:pt x="2" y="131"/>
                    </a:lnTo>
                    <a:lnTo>
                      <a:pt x="2" y="128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4" name="Freeform 122"/>
              <p:cNvSpPr>
                <a:spLocks/>
              </p:cNvSpPr>
              <p:nvPr/>
            </p:nvSpPr>
            <p:spPr bwMode="auto">
              <a:xfrm>
                <a:off x="2290" y="3533"/>
                <a:ext cx="501" cy="129"/>
              </a:xfrm>
              <a:custGeom>
                <a:avLst/>
                <a:gdLst>
                  <a:gd name="T0" fmla="*/ 0 w 501"/>
                  <a:gd name="T1" fmla="*/ 126 h 129"/>
                  <a:gd name="T2" fmla="*/ 501 w 501"/>
                  <a:gd name="T3" fmla="*/ 0 h 129"/>
                  <a:gd name="T4" fmla="*/ 501 w 501"/>
                  <a:gd name="T5" fmla="*/ 0 h 129"/>
                  <a:gd name="T6" fmla="*/ 501 w 501"/>
                  <a:gd name="T7" fmla="*/ 0 h 129"/>
                  <a:gd name="T8" fmla="*/ 499 w 501"/>
                  <a:gd name="T9" fmla="*/ 0 h 129"/>
                  <a:gd name="T10" fmla="*/ 499 w 501"/>
                  <a:gd name="T11" fmla="*/ 3 h 129"/>
                  <a:gd name="T12" fmla="*/ 499 w 501"/>
                  <a:gd name="T13" fmla="*/ 3 h 129"/>
                  <a:gd name="T14" fmla="*/ 499 w 501"/>
                  <a:gd name="T15" fmla="*/ 3 h 129"/>
                  <a:gd name="T16" fmla="*/ 499 w 501"/>
                  <a:gd name="T17" fmla="*/ 3 h 129"/>
                  <a:gd name="T18" fmla="*/ 499 w 501"/>
                  <a:gd name="T19" fmla="*/ 3 h 129"/>
                  <a:gd name="T20" fmla="*/ 3 w 501"/>
                  <a:gd name="T21" fmla="*/ 129 h 129"/>
                  <a:gd name="T22" fmla="*/ 3 w 501"/>
                  <a:gd name="T23" fmla="*/ 129 h 129"/>
                  <a:gd name="T24" fmla="*/ 0 w 501"/>
                  <a:gd name="T25" fmla="*/ 129 h 129"/>
                  <a:gd name="T26" fmla="*/ 0 w 501"/>
                  <a:gd name="T27" fmla="*/ 129 h 129"/>
                  <a:gd name="T28" fmla="*/ 0 w 501"/>
                  <a:gd name="T29" fmla="*/ 129 h 129"/>
                  <a:gd name="T30" fmla="*/ 0 w 501"/>
                  <a:gd name="T31" fmla="*/ 129 h 129"/>
                  <a:gd name="T32" fmla="*/ 0 w 501"/>
                  <a:gd name="T33" fmla="*/ 129 h 129"/>
                  <a:gd name="T34" fmla="*/ 0 w 501"/>
                  <a:gd name="T35" fmla="*/ 129 h 129"/>
                  <a:gd name="T36" fmla="*/ 0 w 501"/>
                  <a:gd name="T37" fmla="*/ 126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1"/>
                  <a:gd name="T58" fmla="*/ 0 h 129"/>
                  <a:gd name="T59" fmla="*/ 501 w 501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1" h="129">
                    <a:moveTo>
                      <a:pt x="0" y="126"/>
                    </a:moveTo>
                    <a:lnTo>
                      <a:pt x="501" y="0"/>
                    </a:lnTo>
                    <a:lnTo>
                      <a:pt x="499" y="0"/>
                    </a:lnTo>
                    <a:lnTo>
                      <a:pt x="499" y="3"/>
                    </a:lnTo>
                    <a:lnTo>
                      <a:pt x="3" y="129"/>
                    </a:lnTo>
                    <a:lnTo>
                      <a:pt x="0" y="129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5" name="Freeform 123"/>
              <p:cNvSpPr>
                <a:spLocks/>
              </p:cNvSpPr>
              <p:nvPr/>
            </p:nvSpPr>
            <p:spPr bwMode="auto">
              <a:xfrm>
                <a:off x="2290" y="3536"/>
                <a:ext cx="499" cy="128"/>
              </a:xfrm>
              <a:custGeom>
                <a:avLst/>
                <a:gdLst>
                  <a:gd name="T0" fmla="*/ 0 w 499"/>
                  <a:gd name="T1" fmla="*/ 126 h 128"/>
                  <a:gd name="T2" fmla="*/ 499 w 499"/>
                  <a:gd name="T3" fmla="*/ 0 h 128"/>
                  <a:gd name="T4" fmla="*/ 499 w 499"/>
                  <a:gd name="T5" fmla="*/ 0 h 128"/>
                  <a:gd name="T6" fmla="*/ 499 w 499"/>
                  <a:gd name="T7" fmla="*/ 0 h 128"/>
                  <a:gd name="T8" fmla="*/ 499 w 499"/>
                  <a:gd name="T9" fmla="*/ 0 h 128"/>
                  <a:gd name="T10" fmla="*/ 499 w 499"/>
                  <a:gd name="T11" fmla="*/ 0 h 128"/>
                  <a:gd name="T12" fmla="*/ 499 w 499"/>
                  <a:gd name="T13" fmla="*/ 0 h 128"/>
                  <a:gd name="T14" fmla="*/ 499 w 499"/>
                  <a:gd name="T15" fmla="*/ 2 h 128"/>
                  <a:gd name="T16" fmla="*/ 499 w 499"/>
                  <a:gd name="T17" fmla="*/ 2 h 128"/>
                  <a:gd name="T18" fmla="*/ 499 w 499"/>
                  <a:gd name="T19" fmla="*/ 2 h 128"/>
                  <a:gd name="T20" fmla="*/ 3 w 499"/>
                  <a:gd name="T21" fmla="*/ 128 h 128"/>
                  <a:gd name="T22" fmla="*/ 3 w 499"/>
                  <a:gd name="T23" fmla="*/ 128 h 128"/>
                  <a:gd name="T24" fmla="*/ 3 w 499"/>
                  <a:gd name="T25" fmla="*/ 128 h 128"/>
                  <a:gd name="T26" fmla="*/ 3 w 499"/>
                  <a:gd name="T27" fmla="*/ 128 h 128"/>
                  <a:gd name="T28" fmla="*/ 3 w 499"/>
                  <a:gd name="T29" fmla="*/ 126 h 128"/>
                  <a:gd name="T30" fmla="*/ 3 w 499"/>
                  <a:gd name="T31" fmla="*/ 126 h 128"/>
                  <a:gd name="T32" fmla="*/ 0 w 499"/>
                  <a:gd name="T33" fmla="*/ 126 h 128"/>
                  <a:gd name="T34" fmla="*/ 0 w 499"/>
                  <a:gd name="T35" fmla="*/ 126 h 128"/>
                  <a:gd name="T36" fmla="*/ 0 w 499"/>
                  <a:gd name="T37" fmla="*/ 12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9"/>
                  <a:gd name="T58" fmla="*/ 0 h 128"/>
                  <a:gd name="T59" fmla="*/ 499 w 499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9" h="128">
                    <a:moveTo>
                      <a:pt x="0" y="126"/>
                    </a:moveTo>
                    <a:lnTo>
                      <a:pt x="499" y="0"/>
                    </a:lnTo>
                    <a:lnTo>
                      <a:pt x="499" y="2"/>
                    </a:lnTo>
                    <a:lnTo>
                      <a:pt x="3" y="128"/>
                    </a:lnTo>
                    <a:lnTo>
                      <a:pt x="3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6" name="Freeform 124"/>
              <p:cNvSpPr>
                <a:spLocks/>
              </p:cNvSpPr>
              <p:nvPr/>
            </p:nvSpPr>
            <p:spPr bwMode="auto">
              <a:xfrm>
                <a:off x="2293" y="3536"/>
                <a:ext cx="496" cy="128"/>
              </a:xfrm>
              <a:custGeom>
                <a:avLst/>
                <a:gdLst>
                  <a:gd name="T0" fmla="*/ 0 w 496"/>
                  <a:gd name="T1" fmla="*/ 126 h 128"/>
                  <a:gd name="T2" fmla="*/ 496 w 496"/>
                  <a:gd name="T3" fmla="*/ 0 h 128"/>
                  <a:gd name="T4" fmla="*/ 496 w 496"/>
                  <a:gd name="T5" fmla="*/ 0 h 128"/>
                  <a:gd name="T6" fmla="*/ 496 w 496"/>
                  <a:gd name="T7" fmla="*/ 2 h 128"/>
                  <a:gd name="T8" fmla="*/ 496 w 496"/>
                  <a:gd name="T9" fmla="*/ 2 h 128"/>
                  <a:gd name="T10" fmla="*/ 496 w 496"/>
                  <a:gd name="T11" fmla="*/ 2 h 128"/>
                  <a:gd name="T12" fmla="*/ 496 w 496"/>
                  <a:gd name="T13" fmla="*/ 2 h 128"/>
                  <a:gd name="T14" fmla="*/ 496 w 496"/>
                  <a:gd name="T15" fmla="*/ 2 h 128"/>
                  <a:gd name="T16" fmla="*/ 496 w 496"/>
                  <a:gd name="T17" fmla="*/ 2 h 128"/>
                  <a:gd name="T18" fmla="*/ 496 w 496"/>
                  <a:gd name="T19" fmla="*/ 4 h 128"/>
                  <a:gd name="T20" fmla="*/ 2 w 496"/>
                  <a:gd name="T21" fmla="*/ 128 h 128"/>
                  <a:gd name="T22" fmla="*/ 2 w 496"/>
                  <a:gd name="T23" fmla="*/ 128 h 128"/>
                  <a:gd name="T24" fmla="*/ 0 w 496"/>
                  <a:gd name="T25" fmla="*/ 128 h 128"/>
                  <a:gd name="T26" fmla="*/ 0 w 496"/>
                  <a:gd name="T27" fmla="*/ 128 h 128"/>
                  <a:gd name="T28" fmla="*/ 0 w 496"/>
                  <a:gd name="T29" fmla="*/ 128 h 128"/>
                  <a:gd name="T30" fmla="*/ 0 w 496"/>
                  <a:gd name="T31" fmla="*/ 128 h 128"/>
                  <a:gd name="T32" fmla="*/ 0 w 496"/>
                  <a:gd name="T33" fmla="*/ 128 h 128"/>
                  <a:gd name="T34" fmla="*/ 0 w 496"/>
                  <a:gd name="T35" fmla="*/ 128 h 128"/>
                  <a:gd name="T36" fmla="*/ 0 w 496"/>
                  <a:gd name="T37" fmla="*/ 12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6"/>
                  <a:gd name="T58" fmla="*/ 0 h 128"/>
                  <a:gd name="T59" fmla="*/ 496 w 496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6" h="128">
                    <a:moveTo>
                      <a:pt x="0" y="126"/>
                    </a:moveTo>
                    <a:lnTo>
                      <a:pt x="496" y="0"/>
                    </a:lnTo>
                    <a:lnTo>
                      <a:pt x="496" y="2"/>
                    </a:lnTo>
                    <a:lnTo>
                      <a:pt x="496" y="4"/>
                    </a:lnTo>
                    <a:lnTo>
                      <a:pt x="2" y="128"/>
                    </a:lnTo>
                    <a:lnTo>
                      <a:pt x="0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7" name="Freeform 125"/>
              <p:cNvSpPr>
                <a:spLocks/>
              </p:cNvSpPr>
              <p:nvPr/>
            </p:nvSpPr>
            <p:spPr bwMode="auto">
              <a:xfrm>
                <a:off x="2293" y="3538"/>
                <a:ext cx="496" cy="129"/>
              </a:xfrm>
              <a:custGeom>
                <a:avLst/>
                <a:gdLst>
                  <a:gd name="T0" fmla="*/ 0 w 496"/>
                  <a:gd name="T1" fmla="*/ 126 h 129"/>
                  <a:gd name="T2" fmla="*/ 496 w 496"/>
                  <a:gd name="T3" fmla="*/ 0 h 129"/>
                  <a:gd name="T4" fmla="*/ 496 w 496"/>
                  <a:gd name="T5" fmla="*/ 0 h 129"/>
                  <a:gd name="T6" fmla="*/ 496 w 496"/>
                  <a:gd name="T7" fmla="*/ 0 h 129"/>
                  <a:gd name="T8" fmla="*/ 496 w 496"/>
                  <a:gd name="T9" fmla="*/ 0 h 129"/>
                  <a:gd name="T10" fmla="*/ 496 w 496"/>
                  <a:gd name="T11" fmla="*/ 2 h 129"/>
                  <a:gd name="T12" fmla="*/ 496 w 496"/>
                  <a:gd name="T13" fmla="*/ 2 h 129"/>
                  <a:gd name="T14" fmla="*/ 496 w 496"/>
                  <a:gd name="T15" fmla="*/ 2 h 129"/>
                  <a:gd name="T16" fmla="*/ 496 w 496"/>
                  <a:gd name="T17" fmla="*/ 2 h 129"/>
                  <a:gd name="T18" fmla="*/ 496 w 496"/>
                  <a:gd name="T19" fmla="*/ 2 h 129"/>
                  <a:gd name="T20" fmla="*/ 2 w 496"/>
                  <a:gd name="T21" fmla="*/ 129 h 129"/>
                  <a:gd name="T22" fmla="*/ 2 w 496"/>
                  <a:gd name="T23" fmla="*/ 129 h 129"/>
                  <a:gd name="T24" fmla="*/ 2 w 496"/>
                  <a:gd name="T25" fmla="*/ 129 h 129"/>
                  <a:gd name="T26" fmla="*/ 2 w 496"/>
                  <a:gd name="T27" fmla="*/ 129 h 129"/>
                  <a:gd name="T28" fmla="*/ 2 w 496"/>
                  <a:gd name="T29" fmla="*/ 126 h 129"/>
                  <a:gd name="T30" fmla="*/ 2 w 496"/>
                  <a:gd name="T31" fmla="*/ 126 h 129"/>
                  <a:gd name="T32" fmla="*/ 0 w 496"/>
                  <a:gd name="T33" fmla="*/ 126 h 129"/>
                  <a:gd name="T34" fmla="*/ 0 w 496"/>
                  <a:gd name="T35" fmla="*/ 126 h 129"/>
                  <a:gd name="T36" fmla="*/ 0 w 496"/>
                  <a:gd name="T37" fmla="*/ 126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6"/>
                  <a:gd name="T58" fmla="*/ 0 h 129"/>
                  <a:gd name="T59" fmla="*/ 496 w 496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6" h="129">
                    <a:moveTo>
                      <a:pt x="0" y="126"/>
                    </a:moveTo>
                    <a:lnTo>
                      <a:pt x="496" y="0"/>
                    </a:lnTo>
                    <a:lnTo>
                      <a:pt x="496" y="2"/>
                    </a:lnTo>
                    <a:lnTo>
                      <a:pt x="2" y="129"/>
                    </a:lnTo>
                    <a:lnTo>
                      <a:pt x="2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8" name="Freeform 126"/>
              <p:cNvSpPr>
                <a:spLocks/>
              </p:cNvSpPr>
              <p:nvPr/>
            </p:nvSpPr>
            <p:spPr bwMode="auto">
              <a:xfrm>
                <a:off x="2295" y="3540"/>
                <a:ext cx="494" cy="127"/>
              </a:xfrm>
              <a:custGeom>
                <a:avLst/>
                <a:gdLst>
                  <a:gd name="T0" fmla="*/ 0 w 494"/>
                  <a:gd name="T1" fmla="*/ 124 h 127"/>
                  <a:gd name="T2" fmla="*/ 494 w 494"/>
                  <a:gd name="T3" fmla="*/ 0 h 127"/>
                  <a:gd name="T4" fmla="*/ 494 w 494"/>
                  <a:gd name="T5" fmla="*/ 0 h 127"/>
                  <a:gd name="T6" fmla="*/ 494 w 494"/>
                  <a:gd name="T7" fmla="*/ 0 h 127"/>
                  <a:gd name="T8" fmla="*/ 494 w 494"/>
                  <a:gd name="T9" fmla="*/ 0 h 127"/>
                  <a:gd name="T10" fmla="*/ 494 w 494"/>
                  <a:gd name="T11" fmla="*/ 0 h 127"/>
                  <a:gd name="T12" fmla="*/ 494 w 494"/>
                  <a:gd name="T13" fmla="*/ 0 h 127"/>
                  <a:gd name="T14" fmla="*/ 494 w 494"/>
                  <a:gd name="T15" fmla="*/ 3 h 127"/>
                  <a:gd name="T16" fmla="*/ 494 w 494"/>
                  <a:gd name="T17" fmla="*/ 3 h 127"/>
                  <a:gd name="T18" fmla="*/ 494 w 494"/>
                  <a:gd name="T19" fmla="*/ 3 h 127"/>
                  <a:gd name="T20" fmla="*/ 3 w 494"/>
                  <a:gd name="T21" fmla="*/ 127 h 127"/>
                  <a:gd name="T22" fmla="*/ 3 w 494"/>
                  <a:gd name="T23" fmla="*/ 127 h 127"/>
                  <a:gd name="T24" fmla="*/ 3 w 494"/>
                  <a:gd name="T25" fmla="*/ 127 h 127"/>
                  <a:gd name="T26" fmla="*/ 0 w 494"/>
                  <a:gd name="T27" fmla="*/ 127 h 127"/>
                  <a:gd name="T28" fmla="*/ 0 w 494"/>
                  <a:gd name="T29" fmla="*/ 127 h 127"/>
                  <a:gd name="T30" fmla="*/ 0 w 494"/>
                  <a:gd name="T31" fmla="*/ 127 h 127"/>
                  <a:gd name="T32" fmla="*/ 0 w 494"/>
                  <a:gd name="T33" fmla="*/ 127 h 127"/>
                  <a:gd name="T34" fmla="*/ 0 w 494"/>
                  <a:gd name="T35" fmla="*/ 127 h 127"/>
                  <a:gd name="T36" fmla="*/ 0 w 494"/>
                  <a:gd name="T37" fmla="*/ 124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4"/>
                  <a:gd name="T58" fmla="*/ 0 h 127"/>
                  <a:gd name="T59" fmla="*/ 494 w 494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4" h="127">
                    <a:moveTo>
                      <a:pt x="0" y="124"/>
                    </a:moveTo>
                    <a:lnTo>
                      <a:pt x="494" y="0"/>
                    </a:lnTo>
                    <a:lnTo>
                      <a:pt x="494" y="3"/>
                    </a:lnTo>
                    <a:lnTo>
                      <a:pt x="3" y="127"/>
                    </a:lnTo>
                    <a:lnTo>
                      <a:pt x="0" y="127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59" name="Freeform 127"/>
              <p:cNvSpPr>
                <a:spLocks/>
              </p:cNvSpPr>
              <p:nvPr/>
            </p:nvSpPr>
            <p:spPr bwMode="auto">
              <a:xfrm>
                <a:off x="2295" y="3540"/>
                <a:ext cx="494" cy="129"/>
              </a:xfrm>
              <a:custGeom>
                <a:avLst/>
                <a:gdLst>
                  <a:gd name="T0" fmla="*/ 0 w 494"/>
                  <a:gd name="T1" fmla="*/ 127 h 129"/>
                  <a:gd name="T2" fmla="*/ 494 w 494"/>
                  <a:gd name="T3" fmla="*/ 0 h 129"/>
                  <a:gd name="T4" fmla="*/ 494 w 494"/>
                  <a:gd name="T5" fmla="*/ 0 h 129"/>
                  <a:gd name="T6" fmla="*/ 494 w 494"/>
                  <a:gd name="T7" fmla="*/ 3 h 129"/>
                  <a:gd name="T8" fmla="*/ 494 w 494"/>
                  <a:gd name="T9" fmla="*/ 3 h 129"/>
                  <a:gd name="T10" fmla="*/ 494 w 494"/>
                  <a:gd name="T11" fmla="*/ 3 h 129"/>
                  <a:gd name="T12" fmla="*/ 494 w 494"/>
                  <a:gd name="T13" fmla="*/ 3 h 129"/>
                  <a:gd name="T14" fmla="*/ 494 w 494"/>
                  <a:gd name="T15" fmla="*/ 3 h 129"/>
                  <a:gd name="T16" fmla="*/ 494 w 494"/>
                  <a:gd name="T17" fmla="*/ 3 h 129"/>
                  <a:gd name="T18" fmla="*/ 494 w 494"/>
                  <a:gd name="T19" fmla="*/ 5 h 129"/>
                  <a:gd name="T20" fmla="*/ 3 w 494"/>
                  <a:gd name="T21" fmla="*/ 129 h 129"/>
                  <a:gd name="T22" fmla="*/ 3 w 494"/>
                  <a:gd name="T23" fmla="*/ 129 h 129"/>
                  <a:gd name="T24" fmla="*/ 3 w 494"/>
                  <a:gd name="T25" fmla="*/ 129 h 129"/>
                  <a:gd name="T26" fmla="*/ 3 w 494"/>
                  <a:gd name="T27" fmla="*/ 129 h 129"/>
                  <a:gd name="T28" fmla="*/ 3 w 494"/>
                  <a:gd name="T29" fmla="*/ 127 h 129"/>
                  <a:gd name="T30" fmla="*/ 3 w 494"/>
                  <a:gd name="T31" fmla="*/ 127 h 129"/>
                  <a:gd name="T32" fmla="*/ 3 w 494"/>
                  <a:gd name="T33" fmla="*/ 127 h 129"/>
                  <a:gd name="T34" fmla="*/ 0 w 494"/>
                  <a:gd name="T35" fmla="*/ 127 h 129"/>
                  <a:gd name="T36" fmla="*/ 0 w 494"/>
                  <a:gd name="T37" fmla="*/ 127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4"/>
                  <a:gd name="T58" fmla="*/ 0 h 129"/>
                  <a:gd name="T59" fmla="*/ 494 w 494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4" h="129">
                    <a:moveTo>
                      <a:pt x="0" y="127"/>
                    </a:moveTo>
                    <a:lnTo>
                      <a:pt x="494" y="0"/>
                    </a:lnTo>
                    <a:lnTo>
                      <a:pt x="494" y="3"/>
                    </a:lnTo>
                    <a:lnTo>
                      <a:pt x="494" y="5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0" name="Freeform 128"/>
              <p:cNvSpPr>
                <a:spLocks/>
              </p:cNvSpPr>
              <p:nvPr/>
            </p:nvSpPr>
            <p:spPr bwMode="auto">
              <a:xfrm>
                <a:off x="2298" y="3543"/>
                <a:ext cx="491" cy="126"/>
              </a:xfrm>
              <a:custGeom>
                <a:avLst/>
                <a:gdLst>
                  <a:gd name="T0" fmla="*/ 0 w 491"/>
                  <a:gd name="T1" fmla="*/ 124 h 126"/>
                  <a:gd name="T2" fmla="*/ 491 w 491"/>
                  <a:gd name="T3" fmla="*/ 0 h 126"/>
                  <a:gd name="T4" fmla="*/ 491 w 491"/>
                  <a:gd name="T5" fmla="*/ 0 h 126"/>
                  <a:gd name="T6" fmla="*/ 491 w 491"/>
                  <a:gd name="T7" fmla="*/ 0 h 126"/>
                  <a:gd name="T8" fmla="*/ 491 w 491"/>
                  <a:gd name="T9" fmla="*/ 0 h 126"/>
                  <a:gd name="T10" fmla="*/ 491 w 491"/>
                  <a:gd name="T11" fmla="*/ 2 h 126"/>
                  <a:gd name="T12" fmla="*/ 491 w 491"/>
                  <a:gd name="T13" fmla="*/ 2 h 126"/>
                  <a:gd name="T14" fmla="*/ 491 w 491"/>
                  <a:gd name="T15" fmla="*/ 2 h 126"/>
                  <a:gd name="T16" fmla="*/ 488 w 491"/>
                  <a:gd name="T17" fmla="*/ 2 h 126"/>
                  <a:gd name="T18" fmla="*/ 488 w 491"/>
                  <a:gd name="T19" fmla="*/ 2 h 126"/>
                  <a:gd name="T20" fmla="*/ 2 w 491"/>
                  <a:gd name="T21" fmla="*/ 126 h 126"/>
                  <a:gd name="T22" fmla="*/ 2 w 491"/>
                  <a:gd name="T23" fmla="*/ 126 h 126"/>
                  <a:gd name="T24" fmla="*/ 2 w 491"/>
                  <a:gd name="T25" fmla="*/ 126 h 126"/>
                  <a:gd name="T26" fmla="*/ 0 w 491"/>
                  <a:gd name="T27" fmla="*/ 126 h 126"/>
                  <a:gd name="T28" fmla="*/ 0 w 491"/>
                  <a:gd name="T29" fmla="*/ 126 h 126"/>
                  <a:gd name="T30" fmla="*/ 0 w 491"/>
                  <a:gd name="T31" fmla="*/ 126 h 126"/>
                  <a:gd name="T32" fmla="*/ 0 w 491"/>
                  <a:gd name="T33" fmla="*/ 126 h 126"/>
                  <a:gd name="T34" fmla="*/ 0 w 491"/>
                  <a:gd name="T35" fmla="*/ 126 h 126"/>
                  <a:gd name="T36" fmla="*/ 0 w 491"/>
                  <a:gd name="T37" fmla="*/ 124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1"/>
                  <a:gd name="T58" fmla="*/ 0 h 126"/>
                  <a:gd name="T59" fmla="*/ 491 w 491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1" h="126">
                    <a:moveTo>
                      <a:pt x="0" y="124"/>
                    </a:moveTo>
                    <a:lnTo>
                      <a:pt x="491" y="0"/>
                    </a:lnTo>
                    <a:lnTo>
                      <a:pt x="491" y="2"/>
                    </a:lnTo>
                    <a:lnTo>
                      <a:pt x="488" y="2"/>
                    </a:lnTo>
                    <a:lnTo>
                      <a:pt x="2" y="126"/>
                    </a:lnTo>
                    <a:lnTo>
                      <a:pt x="0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1" name="Freeform 129"/>
              <p:cNvSpPr>
                <a:spLocks/>
              </p:cNvSpPr>
              <p:nvPr/>
            </p:nvSpPr>
            <p:spPr bwMode="auto">
              <a:xfrm>
                <a:off x="2298" y="3545"/>
                <a:ext cx="491" cy="126"/>
              </a:xfrm>
              <a:custGeom>
                <a:avLst/>
                <a:gdLst>
                  <a:gd name="T0" fmla="*/ 0 w 491"/>
                  <a:gd name="T1" fmla="*/ 124 h 126"/>
                  <a:gd name="T2" fmla="*/ 491 w 491"/>
                  <a:gd name="T3" fmla="*/ 0 h 126"/>
                  <a:gd name="T4" fmla="*/ 491 w 491"/>
                  <a:gd name="T5" fmla="*/ 0 h 126"/>
                  <a:gd name="T6" fmla="*/ 491 w 491"/>
                  <a:gd name="T7" fmla="*/ 0 h 126"/>
                  <a:gd name="T8" fmla="*/ 488 w 491"/>
                  <a:gd name="T9" fmla="*/ 0 h 126"/>
                  <a:gd name="T10" fmla="*/ 488 w 491"/>
                  <a:gd name="T11" fmla="*/ 0 h 126"/>
                  <a:gd name="T12" fmla="*/ 488 w 491"/>
                  <a:gd name="T13" fmla="*/ 0 h 126"/>
                  <a:gd name="T14" fmla="*/ 488 w 491"/>
                  <a:gd name="T15" fmla="*/ 2 h 126"/>
                  <a:gd name="T16" fmla="*/ 488 w 491"/>
                  <a:gd name="T17" fmla="*/ 2 h 126"/>
                  <a:gd name="T18" fmla="*/ 488 w 491"/>
                  <a:gd name="T19" fmla="*/ 2 h 126"/>
                  <a:gd name="T20" fmla="*/ 2 w 491"/>
                  <a:gd name="T21" fmla="*/ 126 h 126"/>
                  <a:gd name="T22" fmla="*/ 2 w 491"/>
                  <a:gd name="T23" fmla="*/ 126 h 126"/>
                  <a:gd name="T24" fmla="*/ 2 w 491"/>
                  <a:gd name="T25" fmla="*/ 126 h 126"/>
                  <a:gd name="T26" fmla="*/ 2 w 491"/>
                  <a:gd name="T27" fmla="*/ 126 h 126"/>
                  <a:gd name="T28" fmla="*/ 2 w 491"/>
                  <a:gd name="T29" fmla="*/ 124 h 126"/>
                  <a:gd name="T30" fmla="*/ 2 w 491"/>
                  <a:gd name="T31" fmla="*/ 124 h 126"/>
                  <a:gd name="T32" fmla="*/ 2 w 491"/>
                  <a:gd name="T33" fmla="*/ 124 h 126"/>
                  <a:gd name="T34" fmla="*/ 0 w 491"/>
                  <a:gd name="T35" fmla="*/ 124 h 126"/>
                  <a:gd name="T36" fmla="*/ 0 w 491"/>
                  <a:gd name="T37" fmla="*/ 124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1"/>
                  <a:gd name="T58" fmla="*/ 0 h 126"/>
                  <a:gd name="T59" fmla="*/ 491 w 491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1" h="126">
                    <a:moveTo>
                      <a:pt x="0" y="124"/>
                    </a:moveTo>
                    <a:lnTo>
                      <a:pt x="491" y="0"/>
                    </a:lnTo>
                    <a:lnTo>
                      <a:pt x="488" y="0"/>
                    </a:lnTo>
                    <a:lnTo>
                      <a:pt x="488" y="2"/>
                    </a:lnTo>
                    <a:lnTo>
                      <a:pt x="2" y="126"/>
                    </a:lnTo>
                    <a:lnTo>
                      <a:pt x="2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2" name="Freeform 130"/>
              <p:cNvSpPr>
                <a:spLocks/>
              </p:cNvSpPr>
              <p:nvPr/>
            </p:nvSpPr>
            <p:spPr bwMode="auto">
              <a:xfrm>
                <a:off x="2300" y="3545"/>
                <a:ext cx="486" cy="126"/>
              </a:xfrm>
              <a:custGeom>
                <a:avLst/>
                <a:gdLst>
                  <a:gd name="T0" fmla="*/ 0 w 486"/>
                  <a:gd name="T1" fmla="*/ 124 h 126"/>
                  <a:gd name="T2" fmla="*/ 486 w 486"/>
                  <a:gd name="T3" fmla="*/ 0 h 126"/>
                  <a:gd name="T4" fmla="*/ 486 w 486"/>
                  <a:gd name="T5" fmla="*/ 0 h 126"/>
                  <a:gd name="T6" fmla="*/ 486 w 486"/>
                  <a:gd name="T7" fmla="*/ 2 h 126"/>
                  <a:gd name="T8" fmla="*/ 486 w 486"/>
                  <a:gd name="T9" fmla="*/ 2 h 126"/>
                  <a:gd name="T10" fmla="*/ 486 w 486"/>
                  <a:gd name="T11" fmla="*/ 2 h 126"/>
                  <a:gd name="T12" fmla="*/ 486 w 486"/>
                  <a:gd name="T13" fmla="*/ 2 h 126"/>
                  <a:gd name="T14" fmla="*/ 486 w 486"/>
                  <a:gd name="T15" fmla="*/ 2 h 126"/>
                  <a:gd name="T16" fmla="*/ 486 w 486"/>
                  <a:gd name="T17" fmla="*/ 2 h 126"/>
                  <a:gd name="T18" fmla="*/ 486 w 486"/>
                  <a:gd name="T19" fmla="*/ 5 h 126"/>
                  <a:gd name="T20" fmla="*/ 2 w 486"/>
                  <a:gd name="T21" fmla="*/ 126 h 126"/>
                  <a:gd name="T22" fmla="*/ 2 w 486"/>
                  <a:gd name="T23" fmla="*/ 126 h 126"/>
                  <a:gd name="T24" fmla="*/ 2 w 486"/>
                  <a:gd name="T25" fmla="*/ 126 h 126"/>
                  <a:gd name="T26" fmla="*/ 2 w 486"/>
                  <a:gd name="T27" fmla="*/ 126 h 126"/>
                  <a:gd name="T28" fmla="*/ 0 w 486"/>
                  <a:gd name="T29" fmla="*/ 126 h 126"/>
                  <a:gd name="T30" fmla="*/ 0 w 486"/>
                  <a:gd name="T31" fmla="*/ 126 h 126"/>
                  <a:gd name="T32" fmla="*/ 0 w 486"/>
                  <a:gd name="T33" fmla="*/ 126 h 126"/>
                  <a:gd name="T34" fmla="*/ 0 w 486"/>
                  <a:gd name="T35" fmla="*/ 126 h 126"/>
                  <a:gd name="T36" fmla="*/ 0 w 486"/>
                  <a:gd name="T37" fmla="*/ 124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6"/>
                  <a:gd name="T58" fmla="*/ 0 h 126"/>
                  <a:gd name="T59" fmla="*/ 486 w 486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6" h="126">
                    <a:moveTo>
                      <a:pt x="0" y="124"/>
                    </a:moveTo>
                    <a:lnTo>
                      <a:pt x="486" y="0"/>
                    </a:lnTo>
                    <a:lnTo>
                      <a:pt x="486" y="2"/>
                    </a:lnTo>
                    <a:lnTo>
                      <a:pt x="486" y="5"/>
                    </a:lnTo>
                    <a:lnTo>
                      <a:pt x="2" y="126"/>
                    </a:lnTo>
                    <a:lnTo>
                      <a:pt x="0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3" name="Freeform 131"/>
              <p:cNvSpPr>
                <a:spLocks/>
              </p:cNvSpPr>
              <p:nvPr/>
            </p:nvSpPr>
            <p:spPr bwMode="auto">
              <a:xfrm>
                <a:off x="2300" y="3547"/>
                <a:ext cx="486" cy="127"/>
              </a:xfrm>
              <a:custGeom>
                <a:avLst/>
                <a:gdLst>
                  <a:gd name="T0" fmla="*/ 0 w 486"/>
                  <a:gd name="T1" fmla="*/ 124 h 127"/>
                  <a:gd name="T2" fmla="*/ 486 w 486"/>
                  <a:gd name="T3" fmla="*/ 0 h 127"/>
                  <a:gd name="T4" fmla="*/ 486 w 486"/>
                  <a:gd name="T5" fmla="*/ 0 h 127"/>
                  <a:gd name="T6" fmla="*/ 486 w 486"/>
                  <a:gd name="T7" fmla="*/ 0 h 127"/>
                  <a:gd name="T8" fmla="*/ 486 w 486"/>
                  <a:gd name="T9" fmla="*/ 0 h 127"/>
                  <a:gd name="T10" fmla="*/ 486 w 486"/>
                  <a:gd name="T11" fmla="*/ 3 h 127"/>
                  <a:gd name="T12" fmla="*/ 486 w 486"/>
                  <a:gd name="T13" fmla="*/ 3 h 127"/>
                  <a:gd name="T14" fmla="*/ 486 w 486"/>
                  <a:gd name="T15" fmla="*/ 3 h 127"/>
                  <a:gd name="T16" fmla="*/ 486 w 486"/>
                  <a:gd name="T17" fmla="*/ 3 h 127"/>
                  <a:gd name="T18" fmla="*/ 486 w 486"/>
                  <a:gd name="T19" fmla="*/ 3 h 127"/>
                  <a:gd name="T20" fmla="*/ 5 w 486"/>
                  <a:gd name="T21" fmla="*/ 127 h 127"/>
                  <a:gd name="T22" fmla="*/ 2 w 486"/>
                  <a:gd name="T23" fmla="*/ 127 h 127"/>
                  <a:gd name="T24" fmla="*/ 2 w 486"/>
                  <a:gd name="T25" fmla="*/ 127 h 127"/>
                  <a:gd name="T26" fmla="*/ 2 w 486"/>
                  <a:gd name="T27" fmla="*/ 127 h 127"/>
                  <a:gd name="T28" fmla="*/ 2 w 486"/>
                  <a:gd name="T29" fmla="*/ 124 h 127"/>
                  <a:gd name="T30" fmla="*/ 2 w 486"/>
                  <a:gd name="T31" fmla="*/ 124 h 127"/>
                  <a:gd name="T32" fmla="*/ 2 w 486"/>
                  <a:gd name="T33" fmla="*/ 124 h 127"/>
                  <a:gd name="T34" fmla="*/ 2 w 486"/>
                  <a:gd name="T35" fmla="*/ 124 h 127"/>
                  <a:gd name="T36" fmla="*/ 0 w 486"/>
                  <a:gd name="T37" fmla="*/ 124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6"/>
                  <a:gd name="T58" fmla="*/ 0 h 127"/>
                  <a:gd name="T59" fmla="*/ 486 w 486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6" h="127">
                    <a:moveTo>
                      <a:pt x="0" y="124"/>
                    </a:moveTo>
                    <a:lnTo>
                      <a:pt x="486" y="0"/>
                    </a:lnTo>
                    <a:lnTo>
                      <a:pt x="486" y="3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4" name="Freeform 132"/>
              <p:cNvSpPr>
                <a:spLocks/>
              </p:cNvSpPr>
              <p:nvPr/>
            </p:nvSpPr>
            <p:spPr bwMode="auto">
              <a:xfrm>
                <a:off x="2302" y="3550"/>
                <a:ext cx="484" cy="124"/>
              </a:xfrm>
              <a:custGeom>
                <a:avLst/>
                <a:gdLst>
                  <a:gd name="T0" fmla="*/ 0 w 484"/>
                  <a:gd name="T1" fmla="*/ 121 h 124"/>
                  <a:gd name="T2" fmla="*/ 484 w 484"/>
                  <a:gd name="T3" fmla="*/ 0 h 124"/>
                  <a:gd name="T4" fmla="*/ 484 w 484"/>
                  <a:gd name="T5" fmla="*/ 0 h 124"/>
                  <a:gd name="T6" fmla="*/ 484 w 484"/>
                  <a:gd name="T7" fmla="*/ 0 h 124"/>
                  <a:gd name="T8" fmla="*/ 484 w 484"/>
                  <a:gd name="T9" fmla="*/ 0 h 124"/>
                  <a:gd name="T10" fmla="*/ 484 w 484"/>
                  <a:gd name="T11" fmla="*/ 0 h 124"/>
                  <a:gd name="T12" fmla="*/ 484 w 484"/>
                  <a:gd name="T13" fmla="*/ 0 h 124"/>
                  <a:gd name="T14" fmla="*/ 484 w 484"/>
                  <a:gd name="T15" fmla="*/ 2 h 124"/>
                  <a:gd name="T16" fmla="*/ 484 w 484"/>
                  <a:gd name="T17" fmla="*/ 2 h 124"/>
                  <a:gd name="T18" fmla="*/ 484 w 484"/>
                  <a:gd name="T19" fmla="*/ 2 h 124"/>
                  <a:gd name="T20" fmla="*/ 3 w 484"/>
                  <a:gd name="T21" fmla="*/ 124 h 124"/>
                  <a:gd name="T22" fmla="*/ 3 w 484"/>
                  <a:gd name="T23" fmla="*/ 124 h 124"/>
                  <a:gd name="T24" fmla="*/ 3 w 484"/>
                  <a:gd name="T25" fmla="*/ 124 h 124"/>
                  <a:gd name="T26" fmla="*/ 3 w 484"/>
                  <a:gd name="T27" fmla="*/ 124 h 124"/>
                  <a:gd name="T28" fmla="*/ 3 w 484"/>
                  <a:gd name="T29" fmla="*/ 124 h 124"/>
                  <a:gd name="T30" fmla="*/ 0 w 484"/>
                  <a:gd name="T31" fmla="*/ 124 h 124"/>
                  <a:gd name="T32" fmla="*/ 0 w 484"/>
                  <a:gd name="T33" fmla="*/ 124 h 124"/>
                  <a:gd name="T34" fmla="*/ 0 w 484"/>
                  <a:gd name="T35" fmla="*/ 124 h 124"/>
                  <a:gd name="T36" fmla="*/ 0 w 484"/>
                  <a:gd name="T37" fmla="*/ 121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4"/>
                  <a:gd name="T58" fmla="*/ 0 h 124"/>
                  <a:gd name="T59" fmla="*/ 484 w 484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4" h="124">
                    <a:moveTo>
                      <a:pt x="0" y="121"/>
                    </a:moveTo>
                    <a:lnTo>
                      <a:pt x="484" y="0"/>
                    </a:lnTo>
                    <a:lnTo>
                      <a:pt x="484" y="2"/>
                    </a:lnTo>
                    <a:lnTo>
                      <a:pt x="3" y="124"/>
                    </a:lnTo>
                    <a:lnTo>
                      <a:pt x="0" y="124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5" name="Freeform 133"/>
              <p:cNvSpPr>
                <a:spLocks/>
              </p:cNvSpPr>
              <p:nvPr/>
            </p:nvSpPr>
            <p:spPr bwMode="auto">
              <a:xfrm>
                <a:off x="2305" y="3550"/>
                <a:ext cx="481" cy="126"/>
              </a:xfrm>
              <a:custGeom>
                <a:avLst/>
                <a:gdLst>
                  <a:gd name="T0" fmla="*/ 0 w 481"/>
                  <a:gd name="T1" fmla="*/ 124 h 126"/>
                  <a:gd name="T2" fmla="*/ 481 w 481"/>
                  <a:gd name="T3" fmla="*/ 0 h 126"/>
                  <a:gd name="T4" fmla="*/ 481 w 481"/>
                  <a:gd name="T5" fmla="*/ 0 h 126"/>
                  <a:gd name="T6" fmla="*/ 481 w 481"/>
                  <a:gd name="T7" fmla="*/ 2 h 126"/>
                  <a:gd name="T8" fmla="*/ 481 w 481"/>
                  <a:gd name="T9" fmla="*/ 2 h 126"/>
                  <a:gd name="T10" fmla="*/ 481 w 481"/>
                  <a:gd name="T11" fmla="*/ 2 h 126"/>
                  <a:gd name="T12" fmla="*/ 481 w 481"/>
                  <a:gd name="T13" fmla="*/ 2 h 126"/>
                  <a:gd name="T14" fmla="*/ 481 w 481"/>
                  <a:gd name="T15" fmla="*/ 2 h 126"/>
                  <a:gd name="T16" fmla="*/ 481 w 481"/>
                  <a:gd name="T17" fmla="*/ 5 h 126"/>
                  <a:gd name="T18" fmla="*/ 481 w 481"/>
                  <a:gd name="T19" fmla="*/ 5 h 126"/>
                  <a:gd name="T20" fmla="*/ 2 w 481"/>
                  <a:gd name="T21" fmla="*/ 126 h 126"/>
                  <a:gd name="T22" fmla="*/ 2 w 481"/>
                  <a:gd name="T23" fmla="*/ 126 h 126"/>
                  <a:gd name="T24" fmla="*/ 0 w 481"/>
                  <a:gd name="T25" fmla="*/ 126 h 126"/>
                  <a:gd name="T26" fmla="*/ 0 w 481"/>
                  <a:gd name="T27" fmla="*/ 126 h 126"/>
                  <a:gd name="T28" fmla="*/ 0 w 481"/>
                  <a:gd name="T29" fmla="*/ 124 h 126"/>
                  <a:gd name="T30" fmla="*/ 0 w 481"/>
                  <a:gd name="T31" fmla="*/ 124 h 126"/>
                  <a:gd name="T32" fmla="*/ 0 w 481"/>
                  <a:gd name="T33" fmla="*/ 124 h 126"/>
                  <a:gd name="T34" fmla="*/ 0 w 481"/>
                  <a:gd name="T35" fmla="*/ 124 h 126"/>
                  <a:gd name="T36" fmla="*/ 0 w 481"/>
                  <a:gd name="T37" fmla="*/ 124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1"/>
                  <a:gd name="T58" fmla="*/ 0 h 126"/>
                  <a:gd name="T59" fmla="*/ 481 w 481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1" h="126">
                    <a:moveTo>
                      <a:pt x="0" y="124"/>
                    </a:moveTo>
                    <a:lnTo>
                      <a:pt x="481" y="0"/>
                    </a:lnTo>
                    <a:lnTo>
                      <a:pt x="481" y="2"/>
                    </a:lnTo>
                    <a:lnTo>
                      <a:pt x="481" y="5"/>
                    </a:lnTo>
                    <a:lnTo>
                      <a:pt x="2" y="126"/>
                    </a:lnTo>
                    <a:lnTo>
                      <a:pt x="0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6" name="Freeform 134"/>
              <p:cNvSpPr>
                <a:spLocks/>
              </p:cNvSpPr>
              <p:nvPr/>
            </p:nvSpPr>
            <p:spPr bwMode="auto">
              <a:xfrm>
                <a:off x="2305" y="3552"/>
                <a:ext cx="481" cy="124"/>
              </a:xfrm>
              <a:custGeom>
                <a:avLst/>
                <a:gdLst>
                  <a:gd name="T0" fmla="*/ 0 w 481"/>
                  <a:gd name="T1" fmla="*/ 122 h 124"/>
                  <a:gd name="T2" fmla="*/ 481 w 481"/>
                  <a:gd name="T3" fmla="*/ 0 h 124"/>
                  <a:gd name="T4" fmla="*/ 481 w 481"/>
                  <a:gd name="T5" fmla="*/ 0 h 124"/>
                  <a:gd name="T6" fmla="*/ 481 w 481"/>
                  <a:gd name="T7" fmla="*/ 0 h 124"/>
                  <a:gd name="T8" fmla="*/ 481 w 481"/>
                  <a:gd name="T9" fmla="*/ 3 h 124"/>
                  <a:gd name="T10" fmla="*/ 481 w 481"/>
                  <a:gd name="T11" fmla="*/ 3 h 124"/>
                  <a:gd name="T12" fmla="*/ 479 w 481"/>
                  <a:gd name="T13" fmla="*/ 3 h 124"/>
                  <a:gd name="T14" fmla="*/ 479 w 481"/>
                  <a:gd name="T15" fmla="*/ 3 h 124"/>
                  <a:gd name="T16" fmla="*/ 479 w 481"/>
                  <a:gd name="T17" fmla="*/ 3 h 124"/>
                  <a:gd name="T18" fmla="*/ 479 w 481"/>
                  <a:gd name="T19" fmla="*/ 3 h 124"/>
                  <a:gd name="T20" fmla="*/ 2 w 481"/>
                  <a:gd name="T21" fmla="*/ 124 h 124"/>
                  <a:gd name="T22" fmla="*/ 2 w 481"/>
                  <a:gd name="T23" fmla="*/ 124 h 124"/>
                  <a:gd name="T24" fmla="*/ 2 w 481"/>
                  <a:gd name="T25" fmla="*/ 124 h 124"/>
                  <a:gd name="T26" fmla="*/ 2 w 481"/>
                  <a:gd name="T27" fmla="*/ 124 h 124"/>
                  <a:gd name="T28" fmla="*/ 2 w 481"/>
                  <a:gd name="T29" fmla="*/ 124 h 124"/>
                  <a:gd name="T30" fmla="*/ 2 w 481"/>
                  <a:gd name="T31" fmla="*/ 124 h 124"/>
                  <a:gd name="T32" fmla="*/ 0 w 481"/>
                  <a:gd name="T33" fmla="*/ 124 h 124"/>
                  <a:gd name="T34" fmla="*/ 0 w 481"/>
                  <a:gd name="T35" fmla="*/ 124 h 124"/>
                  <a:gd name="T36" fmla="*/ 0 w 481"/>
                  <a:gd name="T37" fmla="*/ 122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1"/>
                  <a:gd name="T58" fmla="*/ 0 h 124"/>
                  <a:gd name="T59" fmla="*/ 481 w 481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1" h="124">
                    <a:moveTo>
                      <a:pt x="0" y="122"/>
                    </a:moveTo>
                    <a:lnTo>
                      <a:pt x="481" y="0"/>
                    </a:lnTo>
                    <a:lnTo>
                      <a:pt x="481" y="3"/>
                    </a:lnTo>
                    <a:lnTo>
                      <a:pt x="479" y="3"/>
                    </a:lnTo>
                    <a:lnTo>
                      <a:pt x="2" y="124"/>
                    </a:lnTo>
                    <a:lnTo>
                      <a:pt x="0" y="124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7" name="Freeform 135"/>
              <p:cNvSpPr>
                <a:spLocks/>
              </p:cNvSpPr>
              <p:nvPr/>
            </p:nvSpPr>
            <p:spPr bwMode="auto">
              <a:xfrm>
                <a:off x="2307" y="3555"/>
                <a:ext cx="479" cy="124"/>
              </a:xfrm>
              <a:custGeom>
                <a:avLst/>
                <a:gdLst>
                  <a:gd name="T0" fmla="*/ 0 w 479"/>
                  <a:gd name="T1" fmla="*/ 121 h 124"/>
                  <a:gd name="T2" fmla="*/ 479 w 479"/>
                  <a:gd name="T3" fmla="*/ 0 h 124"/>
                  <a:gd name="T4" fmla="*/ 477 w 479"/>
                  <a:gd name="T5" fmla="*/ 0 h 124"/>
                  <a:gd name="T6" fmla="*/ 477 w 479"/>
                  <a:gd name="T7" fmla="*/ 0 h 124"/>
                  <a:gd name="T8" fmla="*/ 477 w 479"/>
                  <a:gd name="T9" fmla="*/ 0 h 124"/>
                  <a:gd name="T10" fmla="*/ 477 w 479"/>
                  <a:gd name="T11" fmla="*/ 0 h 124"/>
                  <a:gd name="T12" fmla="*/ 477 w 479"/>
                  <a:gd name="T13" fmla="*/ 2 h 124"/>
                  <a:gd name="T14" fmla="*/ 477 w 479"/>
                  <a:gd name="T15" fmla="*/ 2 h 124"/>
                  <a:gd name="T16" fmla="*/ 477 w 479"/>
                  <a:gd name="T17" fmla="*/ 2 h 124"/>
                  <a:gd name="T18" fmla="*/ 477 w 479"/>
                  <a:gd name="T19" fmla="*/ 2 h 124"/>
                  <a:gd name="T20" fmla="*/ 2 w 479"/>
                  <a:gd name="T21" fmla="*/ 124 h 124"/>
                  <a:gd name="T22" fmla="*/ 2 w 479"/>
                  <a:gd name="T23" fmla="*/ 124 h 124"/>
                  <a:gd name="T24" fmla="*/ 2 w 479"/>
                  <a:gd name="T25" fmla="*/ 124 h 124"/>
                  <a:gd name="T26" fmla="*/ 0 w 479"/>
                  <a:gd name="T27" fmla="*/ 121 h 124"/>
                  <a:gd name="T28" fmla="*/ 0 w 479"/>
                  <a:gd name="T29" fmla="*/ 121 h 124"/>
                  <a:gd name="T30" fmla="*/ 0 w 479"/>
                  <a:gd name="T31" fmla="*/ 121 h 124"/>
                  <a:gd name="T32" fmla="*/ 0 w 479"/>
                  <a:gd name="T33" fmla="*/ 121 h 124"/>
                  <a:gd name="T34" fmla="*/ 0 w 479"/>
                  <a:gd name="T35" fmla="*/ 121 h 124"/>
                  <a:gd name="T36" fmla="*/ 0 w 479"/>
                  <a:gd name="T37" fmla="*/ 121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9"/>
                  <a:gd name="T58" fmla="*/ 0 h 124"/>
                  <a:gd name="T59" fmla="*/ 479 w 479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9" h="124">
                    <a:moveTo>
                      <a:pt x="0" y="121"/>
                    </a:moveTo>
                    <a:lnTo>
                      <a:pt x="479" y="0"/>
                    </a:lnTo>
                    <a:lnTo>
                      <a:pt x="477" y="0"/>
                    </a:lnTo>
                    <a:lnTo>
                      <a:pt x="477" y="2"/>
                    </a:lnTo>
                    <a:lnTo>
                      <a:pt x="2" y="124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8" name="Freeform 136"/>
              <p:cNvSpPr>
                <a:spLocks/>
              </p:cNvSpPr>
              <p:nvPr/>
            </p:nvSpPr>
            <p:spPr bwMode="auto">
              <a:xfrm>
                <a:off x="2307" y="3555"/>
                <a:ext cx="477" cy="124"/>
              </a:xfrm>
              <a:custGeom>
                <a:avLst/>
                <a:gdLst>
                  <a:gd name="T0" fmla="*/ 0 w 477"/>
                  <a:gd name="T1" fmla="*/ 121 h 124"/>
                  <a:gd name="T2" fmla="*/ 477 w 477"/>
                  <a:gd name="T3" fmla="*/ 0 h 124"/>
                  <a:gd name="T4" fmla="*/ 477 w 477"/>
                  <a:gd name="T5" fmla="*/ 2 h 124"/>
                  <a:gd name="T6" fmla="*/ 477 w 477"/>
                  <a:gd name="T7" fmla="*/ 2 h 124"/>
                  <a:gd name="T8" fmla="*/ 477 w 477"/>
                  <a:gd name="T9" fmla="*/ 2 h 124"/>
                  <a:gd name="T10" fmla="*/ 477 w 477"/>
                  <a:gd name="T11" fmla="*/ 2 h 124"/>
                  <a:gd name="T12" fmla="*/ 477 w 477"/>
                  <a:gd name="T13" fmla="*/ 2 h 124"/>
                  <a:gd name="T14" fmla="*/ 477 w 477"/>
                  <a:gd name="T15" fmla="*/ 2 h 124"/>
                  <a:gd name="T16" fmla="*/ 477 w 477"/>
                  <a:gd name="T17" fmla="*/ 4 h 124"/>
                  <a:gd name="T18" fmla="*/ 477 w 477"/>
                  <a:gd name="T19" fmla="*/ 4 h 124"/>
                  <a:gd name="T20" fmla="*/ 2 w 477"/>
                  <a:gd name="T21" fmla="*/ 124 h 124"/>
                  <a:gd name="T22" fmla="*/ 2 w 477"/>
                  <a:gd name="T23" fmla="*/ 124 h 124"/>
                  <a:gd name="T24" fmla="*/ 2 w 477"/>
                  <a:gd name="T25" fmla="*/ 124 h 124"/>
                  <a:gd name="T26" fmla="*/ 2 w 477"/>
                  <a:gd name="T27" fmla="*/ 124 h 124"/>
                  <a:gd name="T28" fmla="*/ 2 w 477"/>
                  <a:gd name="T29" fmla="*/ 124 h 124"/>
                  <a:gd name="T30" fmla="*/ 2 w 477"/>
                  <a:gd name="T31" fmla="*/ 124 h 124"/>
                  <a:gd name="T32" fmla="*/ 2 w 477"/>
                  <a:gd name="T33" fmla="*/ 124 h 124"/>
                  <a:gd name="T34" fmla="*/ 0 w 477"/>
                  <a:gd name="T35" fmla="*/ 121 h 124"/>
                  <a:gd name="T36" fmla="*/ 0 w 477"/>
                  <a:gd name="T37" fmla="*/ 121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7"/>
                  <a:gd name="T58" fmla="*/ 0 h 124"/>
                  <a:gd name="T59" fmla="*/ 477 w 477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7" h="124">
                    <a:moveTo>
                      <a:pt x="0" y="121"/>
                    </a:moveTo>
                    <a:lnTo>
                      <a:pt x="477" y="0"/>
                    </a:lnTo>
                    <a:lnTo>
                      <a:pt x="477" y="2"/>
                    </a:lnTo>
                    <a:lnTo>
                      <a:pt x="477" y="4"/>
                    </a:lnTo>
                    <a:lnTo>
                      <a:pt x="2" y="124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69" name="Freeform 137"/>
              <p:cNvSpPr>
                <a:spLocks/>
              </p:cNvSpPr>
              <p:nvPr/>
            </p:nvSpPr>
            <p:spPr bwMode="auto">
              <a:xfrm>
                <a:off x="2309" y="3557"/>
                <a:ext cx="475" cy="124"/>
              </a:xfrm>
              <a:custGeom>
                <a:avLst/>
                <a:gdLst>
                  <a:gd name="T0" fmla="*/ 0 w 475"/>
                  <a:gd name="T1" fmla="*/ 122 h 124"/>
                  <a:gd name="T2" fmla="*/ 475 w 475"/>
                  <a:gd name="T3" fmla="*/ 0 h 124"/>
                  <a:gd name="T4" fmla="*/ 475 w 475"/>
                  <a:gd name="T5" fmla="*/ 0 h 124"/>
                  <a:gd name="T6" fmla="*/ 475 w 475"/>
                  <a:gd name="T7" fmla="*/ 0 h 124"/>
                  <a:gd name="T8" fmla="*/ 475 w 475"/>
                  <a:gd name="T9" fmla="*/ 2 h 124"/>
                  <a:gd name="T10" fmla="*/ 475 w 475"/>
                  <a:gd name="T11" fmla="*/ 2 h 124"/>
                  <a:gd name="T12" fmla="*/ 475 w 475"/>
                  <a:gd name="T13" fmla="*/ 2 h 124"/>
                  <a:gd name="T14" fmla="*/ 475 w 475"/>
                  <a:gd name="T15" fmla="*/ 2 h 124"/>
                  <a:gd name="T16" fmla="*/ 475 w 475"/>
                  <a:gd name="T17" fmla="*/ 2 h 124"/>
                  <a:gd name="T18" fmla="*/ 475 w 475"/>
                  <a:gd name="T19" fmla="*/ 2 h 124"/>
                  <a:gd name="T20" fmla="*/ 3 w 475"/>
                  <a:gd name="T21" fmla="*/ 124 h 124"/>
                  <a:gd name="T22" fmla="*/ 3 w 475"/>
                  <a:gd name="T23" fmla="*/ 124 h 124"/>
                  <a:gd name="T24" fmla="*/ 3 w 475"/>
                  <a:gd name="T25" fmla="*/ 124 h 124"/>
                  <a:gd name="T26" fmla="*/ 3 w 475"/>
                  <a:gd name="T27" fmla="*/ 122 h 124"/>
                  <a:gd name="T28" fmla="*/ 0 w 475"/>
                  <a:gd name="T29" fmla="*/ 122 h 124"/>
                  <a:gd name="T30" fmla="*/ 0 w 475"/>
                  <a:gd name="T31" fmla="*/ 122 h 124"/>
                  <a:gd name="T32" fmla="*/ 0 w 475"/>
                  <a:gd name="T33" fmla="*/ 122 h 124"/>
                  <a:gd name="T34" fmla="*/ 0 w 475"/>
                  <a:gd name="T35" fmla="*/ 122 h 124"/>
                  <a:gd name="T36" fmla="*/ 0 w 475"/>
                  <a:gd name="T37" fmla="*/ 122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5"/>
                  <a:gd name="T58" fmla="*/ 0 h 124"/>
                  <a:gd name="T59" fmla="*/ 475 w 47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5" h="124">
                    <a:moveTo>
                      <a:pt x="0" y="122"/>
                    </a:moveTo>
                    <a:lnTo>
                      <a:pt x="475" y="0"/>
                    </a:lnTo>
                    <a:lnTo>
                      <a:pt x="475" y="2"/>
                    </a:lnTo>
                    <a:lnTo>
                      <a:pt x="3" y="124"/>
                    </a:lnTo>
                    <a:lnTo>
                      <a:pt x="3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0" name="Freeform 138"/>
              <p:cNvSpPr>
                <a:spLocks/>
              </p:cNvSpPr>
              <p:nvPr/>
            </p:nvSpPr>
            <p:spPr bwMode="auto">
              <a:xfrm>
                <a:off x="2309" y="3559"/>
                <a:ext cx="475" cy="122"/>
              </a:xfrm>
              <a:custGeom>
                <a:avLst/>
                <a:gdLst>
                  <a:gd name="T0" fmla="*/ 0 w 475"/>
                  <a:gd name="T1" fmla="*/ 120 h 122"/>
                  <a:gd name="T2" fmla="*/ 475 w 475"/>
                  <a:gd name="T3" fmla="*/ 0 h 122"/>
                  <a:gd name="T4" fmla="*/ 475 w 475"/>
                  <a:gd name="T5" fmla="*/ 0 h 122"/>
                  <a:gd name="T6" fmla="*/ 475 w 475"/>
                  <a:gd name="T7" fmla="*/ 0 h 122"/>
                  <a:gd name="T8" fmla="*/ 475 w 475"/>
                  <a:gd name="T9" fmla="*/ 0 h 122"/>
                  <a:gd name="T10" fmla="*/ 475 w 475"/>
                  <a:gd name="T11" fmla="*/ 0 h 122"/>
                  <a:gd name="T12" fmla="*/ 475 w 475"/>
                  <a:gd name="T13" fmla="*/ 3 h 122"/>
                  <a:gd name="T14" fmla="*/ 475 w 475"/>
                  <a:gd name="T15" fmla="*/ 3 h 122"/>
                  <a:gd name="T16" fmla="*/ 475 w 475"/>
                  <a:gd name="T17" fmla="*/ 3 h 122"/>
                  <a:gd name="T18" fmla="*/ 473 w 475"/>
                  <a:gd name="T19" fmla="*/ 3 h 122"/>
                  <a:gd name="T20" fmla="*/ 5 w 475"/>
                  <a:gd name="T21" fmla="*/ 122 h 122"/>
                  <a:gd name="T22" fmla="*/ 5 w 475"/>
                  <a:gd name="T23" fmla="*/ 122 h 122"/>
                  <a:gd name="T24" fmla="*/ 3 w 475"/>
                  <a:gd name="T25" fmla="*/ 122 h 122"/>
                  <a:gd name="T26" fmla="*/ 3 w 475"/>
                  <a:gd name="T27" fmla="*/ 122 h 122"/>
                  <a:gd name="T28" fmla="*/ 3 w 475"/>
                  <a:gd name="T29" fmla="*/ 122 h 122"/>
                  <a:gd name="T30" fmla="*/ 3 w 475"/>
                  <a:gd name="T31" fmla="*/ 122 h 122"/>
                  <a:gd name="T32" fmla="*/ 3 w 475"/>
                  <a:gd name="T33" fmla="*/ 122 h 122"/>
                  <a:gd name="T34" fmla="*/ 3 w 475"/>
                  <a:gd name="T35" fmla="*/ 120 h 122"/>
                  <a:gd name="T36" fmla="*/ 0 w 475"/>
                  <a:gd name="T37" fmla="*/ 120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5"/>
                  <a:gd name="T58" fmla="*/ 0 h 122"/>
                  <a:gd name="T59" fmla="*/ 475 w 475"/>
                  <a:gd name="T60" fmla="*/ 122 h 1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5" h="122">
                    <a:moveTo>
                      <a:pt x="0" y="120"/>
                    </a:moveTo>
                    <a:lnTo>
                      <a:pt x="475" y="0"/>
                    </a:lnTo>
                    <a:lnTo>
                      <a:pt x="475" y="3"/>
                    </a:lnTo>
                    <a:lnTo>
                      <a:pt x="473" y="3"/>
                    </a:lnTo>
                    <a:lnTo>
                      <a:pt x="5" y="122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1" name="Freeform 139"/>
              <p:cNvSpPr>
                <a:spLocks/>
              </p:cNvSpPr>
              <p:nvPr/>
            </p:nvSpPr>
            <p:spPr bwMode="auto">
              <a:xfrm>
                <a:off x="2312" y="3559"/>
                <a:ext cx="472" cy="124"/>
              </a:xfrm>
              <a:custGeom>
                <a:avLst/>
                <a:gdLst>
                  <a:gd name="T0" fmla="*/ 0 w 472"/>
                  <a:gd name="T1" fmla="*/ 122 h 124"/>
                  <a:gd name="T2" fmla="*/ 472 w 472"/>
                  <a:gd name="T3" fmla="*/ 0 h 124"/>
                  <a:gd name="T4" fmla="*/ 472 w 472"/>
                  <a:gd name="T5" fmla="*/ 3 h 124"/>
                  <a:gd name="T6" fmla="*/ 472 w 472"/>
                  <a:gd name="T7" fmla="*/ 3 h 124"/>
                  <a:gd name="T8" fmla="*/ 472 w 472"/>
                  <a:gd name="T9" fmla="*/ 3 h 124"/>
                  <a:gd name="T10" fmla="*/ 470 w 472"/>
                  <a:gd name="T11" fmla="*/ 3 h 124"/>
                  <a:gd name="T12" fmla="*/ 470 w 472"/>
                  <a:gd name="T13" fmla="*/ 3 h 124"/>
                  <a:gd name="T14" fmla="*/ 470 w 472"/>
                  <a:gd name="T15" fmla="*/ 3 h 124"/>
                  <a:gd name="T16" fmla="*/ 470 w 472"/>
                  <a:gd name="T17" fmla="*/ 5 h 124"/>
                  <a:gd name="T18" fmla="*/ 470 w 472"/>
                  <a:gd name="T19" fmla="*/ 5 h 124"/>
                  <a:gd name="T20" fmla="*/ 2 w 472"/>
                  <a:gd name="T21" fmla="*/ 124 h 124"/>
                  <a:gd name="T22" fmla="*/ 2 w 472"/>
                  <a:gd name="T23" fmla="*/ 124 h 124"/>
                  <a:gd name="T24" fmla="*/ 2 w 472"/>
                  <a:gd name="T25" fmla="*/ 124 h 124"/>
                  <a:gd name="T26" fmla="*/ 2 w 472"/>
                  <a:gd name="T27" fmla="*/ 122 h 124"/>
                  <a:gd name="T28" fmla="*/ 2 w 472"/>
                  <a:gd name="T29" fmla="*/ 122 h 124"/>
                  <a:gd name="T30" fmla="*/ 2 w 472"/>
                  <a:gd name="T31" fmla="*/ 122 h 124"/>
                  <a:gd name="T32" fmla="*/ 0 w 472"/>
                  <a:gd name="T33" fmla="*/ 122 h 124"/>
                  <a:gd name="T34" fmla="*/ 0 w 472"/>
                  <a:gd name="T35" fmla="*/ 122 h 124"/>
                  <a:gd name="T36" fmla="*/ 0 w 472"/>
                  <a:gd name="T37" fmla="*/ 122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2"/>
                  <a:gd name="T58" fmla="*/ 0 h 124"/>
                  <a:gd name="T59" fmla="*/ 472 w 472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2" h="124">
                    <a:moveTo>
                      <a:pt x="0" y="122"/>
                    </a:moveTo>
                    <a:lnTo>
                      <a:pt x="472" y="0"/>
                    </a:lnTo>
                    <a:lnTo>
                      <a:pt x="472" y="3"/>
                    </a:lnTo>
                    <a:lnTo>
                      <a:pt x="470" y="3"/>
                    </a:lnTo>
                    <a:lnTo>
                      <a:pt x="470" y="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2" name="Freeform 140"/>
              <p:cNvSpPr>
                <a:spLocks/>
              </p:cNvSpPr>
              <p:nvPr/>
            </p:nvSpPr>
            <p:spPr bwMode="auto">
              <a:xfrm>
                <a:off x="2314" y="3562"/>
                <a:ext cx="468" cy="121"/>
              </a:xfrm>
              <a:custGeom>
                <a:avLst/>
                <a:gdLst>
                  <a:gd name="T0" fmla="*/ 0 w 468"/>
                  <a:gd name="T1" fmla="*/ 119 h 121"/>
                  <a:gd name="T2" fmla="*/ 468 w 468"/>
                  <a:gd name="T3" fmla="*/ 0 h 121"/>
                  <a:gd name="T4" fmla="*/ 468 w 468"/>
                  <a:gd name="T5" fmla="*/ 0 h 121"/>
                  <a:gd name="T6" fmla="*/ 468 w 468"/>
                  <a:gd name="T7" fmla="*/ 0 h 121"/>
                  <a:gd name="T8" fmla="*/ 468 w 468"/>
                  <a:gd name="T9" fmla="*/ 2 h 121"/>
                  <a:gd name="T10" fmla="*/ 468 w 468"/>
                  <a:gd name="T11" fmla="*/ 2 h 121"/>
                  <a:gd name="T12" fmla="*/ 468 w 468"/>
                  <a:gd name="T13" fmla="*/ 2 h 121"/>
                  <a:gd name="T14" fmla="*/ 468 w 468"/>
                  <a:gd name="T15" fmla="*/ 2 h 121"/>
                  <a:gd name="T16" fmla="*/ 468 w 468"/>
                  <a:gd name="T17" fmla="*/ 2 h 121"/>
                  <a:gd name="T18" fmla="*/ 468 w 468"/>
                  <a:gd name="T19" fmla="*/ 5 h 121"/>
                  <a:gd name="T20" fmla="*/ 3 w 468"/>
                  <a:gd name="T21" fmla="*/ 121 h 121"/>
                  <a:gd name="T22" fmla="*/ 3 w 468"/>
                  <a:gd name="T23" fmla="*/ 121 h 121"/>
                  <a:gd name="T24" fmla="*/ 3 w 468"/>
                  <a:gd name="T25" fmla="*/ 121 h 121"/>
                  <a:gd name="T26" fmla="*/ 0 w 468"/>
                  <a:gd name="T27" fmla="*/ 121 h 121"/>
                  <a:gd name="T28" fmla="*/ 0 w 468"/>
                  <a:gd name="T29" fmla="*/ 121 h 121"/>
                  <a:gd name="T30" fmla="*/ 0 w 468"/>
                  <a:gd name="T31" fmla="*/ 121 h 121"/>
                  <a:gd name="T32" fmla="*/ 0 w 468"/>
                  <a:gd name="T33" fmla="*/ 121 h 121"/>
                  <a:gd name="T34" fmla="*/ 0 w 468"/>
                  <a:gd name="T35" fmla="*/ 119 h 121"/>
                  <a:gd name="T36" fmla="*/ 0 w 468"/>
                  <a:gd name="T37" fmla="*/ 119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8"/>
                  <a:gd name="T58" fmla="*/ 0 h 121"/>
                  <a:gd name="T59" fmla="*/ 468 w 468"/>
                  <a:gd name="T60" fmla="*/ 121 h 1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8" h="121">
                    <a:moveTo>
                      <a:pt x="0" y="119"/>
                    </a:moveTo>
                    <a:lnTo>
                      <a:pt x="468" y="0"/>
                    </a:lnTo>
                    <a:lnTo>
                      <a:pt x="468" y="2"/>
                    </a:lnTo>
                    <a:lnTo>
                      <a:pt x="468" y="5"/>
                    </a:lnTo>
                    <a:lnTo>
                      <a:pt x="3" y="121"/>
                    </a:lnTo>
                    <a:lnTo>
                      <a:pt x="0" y="12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3" name="Freeform 141"/>
              <p:cNvSpPr>
                <a:spLocks/>
              </p:cNvSpPr>
              <p:nvPr/>
            </p:nvSpPr>
            <p:spPr bwMode="auto">
              <a:xfrm>
                <a:off x="2314" y="3564"/>
                <a:ext cx="468" cy="122"/>
              </a:xfrm>
              <a:custGeom>
                <a:avLst/>
                <a:gdLst>
                  <a:gd name="T0" fmla="*/ 0 w 468"/>
                  <a:gd name="T1" fmla="*/ 119 h 122"/>
                  <a:gd name="T2" fmla="*/ 468 w 468"/>
                  <a:gd name="T3" fmla="*/ 0 h 122"/>
                  <a:gd name="T4" fmla="*/ 468 w 468"/>
                  <a:gd name="T5" fmla="*/ 0 h 122"/>
                  <a:gd name="T6" fmla="*/ 468 w 468"/>
                  <a:gd name="T7" fmla="*/ 0 h 122"/>
                  <a:gd name="T8" fmla="*/ 468 w 468"/>
                  <a:gd name="T9" fmla="*/ 0 h 122"/>
                  <a:gd name="T10" fmla="*/ 468 w 468"/>
                  <a:gd name="T11" fmla="*/ 3 h 122"/>
                  <a:gd name="T12" fmla="*/ 468 w 468"/>
                  <a:gd name="T13" fmla="*/ 3 h 122"/>
                  <a:gd name="T14" fmla="*/ 468 w 468"/>
                  <a:gd name="T15" fmla="*/ 3 h 122"/>
                  <a:gd name="T16" fmla="*/ 468 w 468"/>
                  <a:gd name="T17" fmla="*/ 3 h 122"/>
                  <a:gd name="T18" fmla="*/ 468 w 468"/>
                  <a:gd name="T19" fmla="*/ 3 h 122"/>
                  <a:gd name="T20" fmla="*/ 5 w 468"/>
                  <a:gd name="T21" fmla="*/ 122 h 122"/>
                  <a:gd name="T22" fmla="*/ 3 w 468"/>
                  <a:gd name="T23" fmla="*/ 122 h 122"/>
                  <a:gd name="T24" fmla="*/ 3 w 468"/>
                  <a:gd name="T25" fmla="*/ 119 h 122"/>
                  <a:gd name="T26" fmla="*/ 3 w 468"/>
                  <a:gd name="T27" fmla="*/ 119 h 122"/>
                  <a:gd name="T28" fmla="*/ 3 w 468"/>
                  <a:gd name="T29" fmla="*/ 119 h 122"/>
                  <a:gd name="T30" fmla="*/ 3 w 468"/>
                  <a:gd name="T31" fmla="*/ 119 h 122"/>
                  <a:gd name="T32" fmla="*/ 3 w 468"/>
                  <a:gd name="T33" fmla="*/ 119 h 122"/>
                  <a:gd name="T34" fmla="*/ 0 w 468"/>
                  <a:gd name="T35" fmla="*/ 119 h 122"/>
                  <a:gd name="T36" fmla="*/ 0 w 468"/>
                  <a:gd name="T37" fmla="*/ 119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8"/>
                  <a:gd name="T58" fmla="*/ 0 h 122"/>
                  <a:gd name="T59" fmla="*/ 468 w 468"/>
                  <a:gd name="T60" fmla="*/ 122 h 1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8" h="122">
                    <a:moveTo>
                      <a:pt x="0" y="119"/>
                    </a:moveTo>
                    <a:lnTo>
                      <a:pt x="468" y="0"/>
                    </a:lnTo>
                    <a:lnTo>
                      <a:pt x="468" y="3"/>
                    </a:lnTo>
                    <a:lnTo>
                      <a:pt x="5" y="122"/>
                    </a:lnTo>
                    <a:lnTo>
                      <a:pt x="3" y="122"/>
                    </a:lnTo>
                    <a:lnTo>
                      <a:pt x="3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4" name="Freeform 142"/>
              <p:cNvSpPr>
                <a:spLocks/>
              </p:cNvSpPr>
              <p:nvPr/>
            </p:nvSpPr>
            <p:spPr bwMode="auto">
              <a:xfrm>
                <a:off x="2317" y="3567"/>
                <a:ext cx="465" cy="119"/>
              </a:xfrm>
              <a:custGeom>
                <a:avLst/>
                <a:gdLst>
                  <a:gd name="T0" fmla="*/ 0 w 465"/>
                  <a:gd name="T1" fmla="*/ 116 h 119"/>
                  <a:gd name="T2" fmla="*/ 465 w 465"/>
                  <a:gd name="T3" fmla="*/ 0 h 119"/>
                  <a:gd name="T4" fmla="*/ 465 w 465"/>
                  <a:gd name="T5" fmla="*/ 0 h 119"/>
                  <a:gd name="T6" fmla="*/ 465 w 465"/>
                  <a:gd name="T7" fmla="*/ 0 h 119"/>
                  <a:gd name="T8" fmla="*/ 465 w 465"/>
                  <a:gd name="T9" fmla="*/ 0 h 119"/>
                  <a:gd name="T10" fmla="*/ 465 w 465"/>
                  <a:gd name="T11" fmla="*/ 0 h 119"/>
                  <a:gd name="T12" fmla="*/ 465 w 465"/>
                  <a:gd name="T13" fmla="*/ 0 h 119"/>
                  <a:gd name="T14" fmla="*/ 465 w 465"/>
                  <a:gd name="T15" fmla="*/ 2 h 119"/>
                  <a:gd name="T16" fmla="*/ 465 w 465"/>
                  <a:gd name="T17" fmla="*/ 2 h 119"/>
                  <a:gd name="T18" fmla="*/ 465 w 465"/>
                  <a:gd name="T19" fmla="*/ 2 h 119"/>
                  <a:gd name="T20" fmla="*/ 2 w 465"/>
                  <a:gd name="T21" fmla="*/ 119 h 119"/>
                  <a:gd name="T22" fmla="*/ 2 w 465"/>
                  <a:gd name="T23" fmla="*/ 119 h 119"/>
                  <a:gd name="T24" fmla="*/ 2 w 465"/>
                  <a:gd name="T25" fmla="*/ 119 h 119"/>
                  <a:gd name="T26" fmla="*/ 2 w 465"/>
                  <a:gd name="T27" fmla="*/ 119 h 119"/>
                  <a:gd name="T28" fmla="*/ 2 w 465"/>
                  <a:gd name="T29" fmla="*/ 119 h 119"/>
                  <a:gd name="T30" fmla="*/ 0 w 465"/>
                  <a:gd name="T31" fmla="*/ 119 h 119"/>
                  <a:gd name="T32" fmla="*/ 0 w 465"/>
                  <a:gd name="T33" fmla="*/ 116 h 119"/>
                  <a:gd name="T34" fmla="*/ 0 w 465"/>
                  <a:gd name="T35" fmla="*/ 116 h 119"/>
                  <a:gd name="T36" fmla="*/ 0 w 465"/>
                  <a:gd name="T37" fmla="*/ 116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119"/>
                  <a:gd name="T59" fmla="*/ 465 w 465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119">
                    <a:moveTo>
                      <a:pt x="0" y="116"/>
                    </a:moveTo>
                    <a:lnTo>
                      <a:pt x="465" y="0"/>
                    </a:lnTo>
                    <a:lnTo>
                      <a:pt x="465" y="2"/>
                    </a:lnTo>
                    <a:lnTo>
                      <a:pt x="2" y="119"/>
                    </a:lnTo>
                    <a:lnTo>
                      <a:pt x="0" y="119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5" name="Freeform 143"/>
              <p:cNvSpPr>
                <a:spLocks/>
              </p:cNvSpPr>
              <p:nvPr/>
            </p:nvSpPr>
            <p:spPr bwMode="auto">
              <a:xfrm>
                <a:off x="2319" y="3567"/>
                <a:ext cx="463" cy="121"/>
              </a:xfrm>
              <a:custGeom>
                <a:avLst/>
                <a:gdLst>
                  <a:gd name="T0" fmla="*/ 0 w 463"/>
                  <a:gd name="T1" fmla="*/ 119 h 121"/>
                  <a:gd name="T2" fmla="*/ 463 w 463"/>
                  <a:gd name="T3" fmla="*/ 0 h 121"/>
                  <a:gd name="T4" fmla="*/ 463 w 463"/>
                  <a:gd name="T5" fmla="*/ 0 h 121"/>
                  <a:gd name="T6" fmla="*/ 463 w 463"/>
                  <a:gd name="T7" fmla="*/ 2 h 121"/>
                  <a:gd name="T8" fmla="*/ 463 w 463"/>
                  <a:gd name="T9" fmla="*/ 2 h 121"/>
                  <a:gd name="T10" fmla="*/ 463 w 463"/>
                  <a:gd name="T11" fmla="*/ 2 h 121"/>
                  <a:gd name="T12" fmla="*/ 460 w 463"/>
                  <a:gd name="T13" fmla="*/ 2 h 121"/>
                  <a:gd name="T14" fmla="*/ 460 w 463"/>
                  <a:gd name="T15" fmla="*/ 2 h 121"/>
                  <a:gd name="T16" fmla="*/ 460 w 463"/>
                  <a:gd name="T17" fmla="*/ 2 h 121"/>
                  <a:gd name="T18" fmla="*/ 460 w 463"/>
                  <a:gd name="T19" fmla="*/ 4 h 121"/>
                  <a:gd name="T20" fmla="*/ 2 w 463"/>
                  <a:gd name="T21" fmla="*/ 121 h 121"/>
                  <a:gd name="T22" fmla="*/ 2 w 463"/>
                  <a:gd name="T23" fmla="*/ 121 h 121"/>
                  <a:gd name="T24" fmla="*/ 2 w 463"/>
                  <a:gd name="T25" fmla="*/ 119 h 121"/>
                  <a:gd name="T26" fmla="*/ 0 w 463"/>
                  <a:gd name="T27" fmla="*/ 119 h 121"/>
                  <a:gd name="T28" fmla="*/ 0 w 463"/>
                  <a:gd name="T29" fmla="*/ 119 h 121"/>
                  <a:gd name="T30" fmla="*/ 0 w 463"/>
                  <a:gd name="T31" fmla="*/ 119 h 121"/>
                  <a:gd name="T32" fmla="*/ 0 w 463"/>
                  <a:gd name="T33" fmla="*/ 119 h 121"/>
                  <a:gd name="T34" fmla="*/ 0 w 463"/>
                  <a:gd name="T35" fmla="*/ 119 h 121"/>
                  <a:gd name="T36" fmla="*/ 0 w 463"/>
                  <a:gd name="T37" fmla="*/ 119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3"/>
                  <a:gd name="T58" fmla="*/ 0 h 121"/>
                  <a:gd name="T59" fmla="*/ 463 w 463"/>
                  <a:gd name="T60" fmla="*/ 121 h 1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3" h="121">
                    <a:moveTo>
                      <a:pt x="0" y="119"/>
                    </a:moveTo>
                    <a:lnTo>
                      <a:pt x="463" y="0"/>
                    </a:lnTo>
                    <a:lnTo>
                      <a:pt x="463" y="2"/>
                    </a:lnTo>
                    <a:lnTo>
                      <a:pt x="460" y="2"/>
                    </a:lnTo>
                    <a:lnTo>
                      <a:pt x="460" y="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6" name="Freeform 144"/>
              <p:cNvSpPr>
                <a:spLocks/>
              </p:cNvSpPr>
              <p:nvPr/>
            </p:nvSpPr>
            <p:spPr bwMode="auto">
              <a:xfrm>
                <a:off x="2319" y="3569"/>
                <a:ext cx="463" cy="119"/>
              </a:xfrm>
              <a:custGeom>
                <a:avLst/>
                <a:gdLst>
                  <a:gd name="T0" fmla="*/ 0 w 463"/>
                  <a:gd name="T1" fmla="*/ 117 h 119"/>
                  <a:gd name="T2" fmla="*/ 463 w 463"/>
                  <a:gd name="T3" fmla="*/ 0 h 119"/>
                  <a:gd name="T4" fmla="*/ 460 w 463"/>
                  <a:gd name="T5" fmla="*/ 0 h 119"/>
                  <a:gd name="T6" fmla="*/ 460 w 463"/>
                  <a:gd name="T7" fmla="*/ 0 h 119"/>
                  <a:gd name="T8" fmla="*/ 460 w 463"/>
                  <a:gd name="T9" fmla="*/ 0 h 119"/>
                  <a:gd name="T10" fmla="*/ 460 w 463"/>
                  <a:gd name="T11" fmla="*/ 2 h 119"/>
                  <a:gd name="T12" fmla="*/ 460 w 463"/>
                  <a:gd name="T13" fmla="*/ 2 h 119"/>
                  <a:gd name="T14" fmla="*/ 460 w 463"/>
                  <a:gd name="T15" fmla="*/ 2 h 119"/>
                  <a:gd name="T16" fmla="*/ 460 w 463"/>
                  <a:gd name="T17" fmla="*/ 2 h 119"/>
                  <a:gd name="T18" fmla="*/ 460 w 463"/>
                  <a:gd name="T19" fmla="*/ 2 h 119"/>
                  <a:gd name="T20" fmla="*/ 2 w 463"/>
                  <a:gd name="T21" fmla="*/ 119 h 119"/>
                  <a:gd name="T22" fmla="*/ 2 w 463"/>
                  <a:gd name="T23" fmla="*/ 119 h 119"/>
                  <a:gd name="T24" fmla="*/ 2 w 463"/>
                  <a:gd name="T25" fmla="*/ 119 h 119"/>
                  <a:gd name="T26" fmla="*/ 2 w 463"/>
                  <a:gd name="T27" fmla="*/ 119 h 119"/>
                  <a:gd name="T28" fmla="*/ 2 w 463"/>
                  <a:gd name="T29" fmla="*/ 119 h 119"/>
                  <a:gd name="T30" fmla="*/ 2 w 463"/>
                  <a:gd name="T31" fmla="*/ 119 h 119"/>
                  <a:gd name="T32" fmla="*/ 2 w 463"/>
                  <a:gd name="T33" fmla="*/ 117 h 119"/>
                  <a:gd name="T34" fmla="*/ 0 w 463"/>
                  <a:gd name="T35" fmla="*/ 117 h 119"/>
                  <a:gd name="T36" fmla="*/ 0 w 463"/>
                  <a:gd name="T37" fmla="*/ 117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3"/>
                  <a:gd name="T58" fmla="*/ 0 h 119"/>
                  <a:gd name="T59" fmla="*/ 463 w 463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3" h="119">
                    <a:moveTo>
                      <a:pt x="0" y="117"/>
                    </a:moveTo>
                    <a:lnTo>
                      <a:pt x="463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7" name="Freeform 145"/>
              <p:cNvSpPr>
                <a:spLocks/>
              </p:cNvSpPr>
              <p:nvPr/>
            </p:nvSpPr>
            <p:spPr bwMode="auto">
              <a:xfrm>
                <a:off x="2321" y="3571"/>
                <a:ext cx="458" cy="119"/>
              </a:xfrm>
              <a:custGeom>
                <a:avLst/>
                <a:gdLst>
                  <a:gd name="T0" fmla="*/ 0 w 458"/>
                  <a:gd name="T1" fmla="*/ 117 h 119"/>
                  <a:gd name="T2" fmla="*/ 458 w 458"/>
                  <a:gd name="T3" fmla="*/ 0 h 119"/>
                  <a:gd name="T4" fmla="*/ 458 w 458"/>
                  <a:gd name="T5" fmla="*/ 0 h 119"/>
                  <a:gd name="T6" fmla="*/ 458 w 458"/>
                  <a:gd name="T7" fmla="*/ 0 h 119"/>
                  <a:gd name="T8" fmla="*/ 458 w 458"/>
                  <a:gd name="T9" fmla="*/ 0 h 119"/>
                  <a:gd name="T10" fmla="*/ 458 w 458"/>
                  <a:gd name="T11" fmla="*/ 0 h 119"/>
                  <a:gd name="T12" fmla="*/ 458 w 458"/>
                  <a:gd name="T13" fmla="*/ 3 h 119"/>
                  <a:gd name="T14" fmla="*/ 458 w 458"/>
                  <a:gd name="T15" fmla="*/ 3 h 119"/>
                  <a:gd name="T16" fmla="*/ 458 w 458"/>
                  <a:gd name="T17" fmla="*/ 3 h 119"/>
                  <a:gd name="T18" fmla="*/ 458 w 458"/>
                  <a:gd name="T19" fmla="*/ 3 h 119"/>
                  <a:gd name="T20" fmla="*/ 3 w 458"/>
                  <a:gd name="T21" fmla="*/ 119 h 119"/>
                  <a:gd name="T22" fmla="*/ 3 w 458"/>
                  <a:gd name="T23" fmla="*/ 119 h 119"/>
                  <a:gd name="T24" fmla="*/ 3 w 458"/>
                  <a:gd name="T25" fmla="*/ 117 h 119"/>
                  <a:gd name="T26" fmla="*/ 3 w 458"/>
                  <a:gd name="T27" fmla="*/ 117 h 119"/>
                  <a:gd name="T28" fmla="*/ 0 w 458"/>
                  <a:gd name="T29" fmla="*/ 117 h 119"/>
                  <a:gd name="T30" fmla="*/ 0 w 458"/>
                  <a:gd name="T31" fmla="*/ 117 h 119"/>
                  <a:gd name="T32" fmla="*/ 0 w 458"/>
                  <a:gd name="T33" fmla="*/ 117 h 119"/>
                  <a:gd name="T34" fmla="*/ 0 w 458"/>
                  <a:gd name="T35" fmla="*/ 117 h 119"/>
                  <a:gd name="T36" fmla="*/ 0 w 458"/>
                  <a:gd name="T37" fmla="*/ 117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8"/>
                  <a:gd name="T58" fmla="*/ 0 h 119"/>
                  <a:gd name="T59" fmla="*/ 458 w 458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8" h="119">
                    <a:moveTo>
                      <a:pt x="0" y="117"/>
                    </a:moveTo>
                    <a:lnTo>
                      <a:pt x="458" y="0"/>
                    </a:lnTo>
                    <a:lnTo>
                      <a:pt x="458" y="3"/>
                    </a:lnTo>
                    <a:lnTo>
                      <a:pt x="3" y="119"/>
                    </a:lnTo>
                    <a:lnTo>
                      <a:pt x="3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8" name="Freeform 146"/>
              <p:cNvSpPr>
                <a:spLocks/>
              </p:cNvSpPr>
              <p:nvPr/>
            </p:nvSpPr>
            <p:spPr bwMode="auto">
              <a:xfrm>
                <a:off x="2321" y="3571"/>
                <a:ext cx="458" cy="119"/>
              </a:xfrm>
              <a:custGeom>
                <a:avLst/>
                <a:gdLst>
                  <a:gd name="T0" fmla="*/ 0 w 458"/>
                  <a:gd name="T1" fmla="*/ 117 h 119"/>
                  <a:gd name="T2" fmla="*/ 458 w 458"/>
                  <a:gd name="T3" fmla="*/ 0 h 119"/>
                  <a:gd name="T4" fmla="*/ 458 w 458"/>
                  <a:gd name="T5" fmla="*/ 3 h 119"/>
                  <a:gd name="T6" fmla="*/ 458 w 458"/>
                  <a:gd name="T7" fmla="*/ 3 h 119"/>
                  <a:gd name="T8" fmla="*/ 458 w 458"/>
                  <a:gd name="T9" fmla="*/ 3 h 119"/>
                  <a:gd name="T10" fmla="*/ 458 w 458"/>
                  <a:gd name="T11" fmla="*/ 3 h 119"/>
                  <a:gd name="T12" fmla="*/ 458 w 458"/>
                  <a:gd name="T13" fmla="*/ 3 h 119"/>
                  <a:gd name="T14" fmla="*/ 458 w 458"/>
                  <a:gd name="T15" fmla="*/ 3 h 119"/>
                  <a:gd name="T16" fmla="*/ 458 w 458"/>
                  <a:gd name="T17" fmla="*/ 5 h 119"/>
                  <a:gd name="T18" fmla="*/ 456 w 458"/>
                  <a:gd name="T19" fmla="*/ 5 h 119"/>
                  <a:gd name="T20" fmla="*/ 5 w 458"/>
                  <a:gd name="T21" fmla="*/ 119 h 119"/>
                  <a:gd name="T22" fmla="*/ 5 w 458"/>
                  <a:gd name="T23" fmla="*/ 119 h 119"/>
                  <a:gd name="T24" fmla="*/ 3 w 458"/>
                  <a:gd name="T25" fmla="*/ 119 h 119"/>
                  <a:gd name="T26" fmla="*/ 3 w 458"/>
                  <a:gd name="T27" fmla="*/ 119 h 119"/>
                  <a:gd name="T28" fmla="*/ 3 w 458"/>
                  <a:gd name="T29" fmla="*/ 119 h 119"/>
                  <a:gd name="T30" fmla="*/ 3 w 458"/>
                  <a:gd name="T31" fmla="*/ 119 h 119"/>
                  <a:gd name="T32" fmla="*/ 3 w 458"/>
                  <a:gd name="T33" fmla="*/ 117 h 119"/>
                  <a:gd name="T34" fmla="*/ 3 w 458"/>
                  <a:gd name="T35" fmla="*/ 117 h 119"/>
                  <a:gd name="T36" fmla="*/ 0 w 458"/>
                  <a:gd name="T37" fmla="*/ 117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8"/>
                  <a:gd name="T58" fmla="*/ 0 h 119"/>
                  <a:gd name="T59" fmla="*/ 458 w 458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8" h="119">
                    <a:moveTo>
                      <a:pt x="0" y="117"/>
                    </a:moveTo>
                    <a:lnTo>
                      <a:pt x="458" y="0"/>
                    </a:lnTo>
                    <a:lnTo>
                      <a:pt x="458" y="3"/>
                    </a:lnTo>
                    <a:lnTo>
                      <a:pt x="458" y="5"/>
                    </a:lnTo>
                    <a:lnTo>
                      <a:pt x="456" y="5"/>
                    </a:lnTo>
                    <a:lnTo>
                      <a:pt x="5" y="119"/>
                    </a:lnTo>
                    <a:lnTo>
                      <a:pt x="3" y="119"/>
                    </a:lnTo>
                    <a:lnTo>
                      <a:pt x="3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79" name="Freeform 147"/>
              <p:cNvSpPr>
                <a:spLocks/>
              </p:cNvSpPr>
              <p:nvPr/>
            </p:nvSpPr>
            <p:spPr bwMode="auto">
              <a:xfrm>
                <a:off x="2324" y="3574"/>
                <a:ext cx="455" cy="119"/>
              </a:xfrm>
              <a:custGeom>
                <a:avLst/>
                <a:gdLst>
                  <a:gd name="T0" fmla="*/ 0 w 455"/>
                  <a:gd name="T1" fmla="*/ 116 h 119"/>
                  <a:gd name="T2" fmla="*/ 455 w 455"/>
                  <a:gd name="T3" fmla="*/ 0 h 119"/>
                  <a:gd name="T4" fmla="*/ 455 w 455"/>
                  <a:gd name="T5" fmla="*/ 0 h 119"/>
                  <a:gd name="T6" fmla="*/ 455 w 455"/>
                  <a:gd name="T7" fmla="*/ 0 h 119"/>
                  <a:gd name="T8" fmla="*/ 455 w 455"/>
                  <a:gd name="T9" fmla="*/ 2 h 119"/>
                  <a:gd name="T10" fmla="*/ 453 w 455"/>
                  <a:gd name="T11" fmla="*/ 2 h 119"/>
                  <a:gd name="T12" fmla="*/ 453 w 455"/>
                  <a:gd name="T13" fmla="*/ 2 h 119"/>
                  <a:gd name="T14" fmla="*/ 453 w 455"/>
                  <a:gd name="T15" fmla="*/ 2 h 119"/>
                  <a:gd name="T16" fmla="*/ 453 w 455"/>
                  <a:gd name="T17" fmla="*/ 2 h 119"/>
                  <a:gd name="T18" fmla="*/ 453 w 455"/>
                  <a:gd name="T19" fmla="*/ 2 h 119"/>
                  <a:gd name="T20" fmla="*/ 2 w 455"/>
                  <a:gd name="T21" fmla="*/ 119 h 119"/>
                  <a:gd name="T22" fmla="*/ 2 w 455"/>
                  <a:gd name="T23" fmla="*/ 116 h 119"/>
                  <a:gd name="T24" fmla="*/ 2 w 455"/>
                  <a:gd name="T25" fmla="*/ 116 h 119"/>
                  <a:gd name="T26" fmla="*/ 2 w 455"/>
                  <a:gd name="T27" fmla="*/ 116 h 119"/>
                  <a:gd name="T28" fmla="*/ 2 w 455"/>
                  <a:gd name="T29" fmla="*/ 116 h 119"/>
                  <a:gd name="T30" fmla="*/ 2 w 455"/>
                  <a:gd name="T31" fmla="*/ 116 h 119"/>
                  <a:gd name="T32" fmla="*/ 0 w 455"/>
                  <a:gd name="T33" fmla="*/ 116 h 119"/>
                  <a:gd name="T34" fmla="*/ 0 w 455"/>
                  <a:gd name="T35" fmla="*/ 116 h 119"/>
                  <a:gd name="T36" fmla="*/ 0 w 455"/>
                  <a:gd name="T37" fmla="*/ 116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5"/>
                  <a:gd name="T58" fmla="*/ 0 h 119"/>
                  <a:gd name="T59" fmla="*/ 455 w 455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5" h="119">
                    <a:moveTo>
                      <a:pt x="0" y="116"/>
                    </a:moveTo>
                    <a:lnTo>
                      <a:pt x="455" y="0"/>
                    </a:lnTo>
                    <a:lnTo>
                      <a:pt x="455" y="2"/>
                    </a:lnTo>
                    <a:lnTo>
                      <a:pt x="453" y="2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0" name="Freeform 148"/>
              <p:cNvSpPr>
                <a:spLocks/>
              </p:cNvSpPr>
              <p:nvPr/>
            </p:nvSpPr>
            <p:spPr bwMode="auto">
              <a:xfrm>
                <a:off x="2326" y="3576"/>
                <a:ext cx="451" cy="117"/>
              </a:xfrm>
              <a:custGeom>
                <a:avLst/>
                <a:gdLst>
                  <a:gd name="T0" fmla="*/ 0 w 451"/>
                  <a:gd name="T1" fmla="*/ 114 h 117"/>
                  <a:gd name="T2" fmla="*/ 451 w 451"/>
                  <a:gd name="T3" fmla="*/ 0 h 117"/>
                  <a:gd name="T4" fmla="*/ 451 w 451"/>
                  <a:gd name="T5" fmla="*/ 0 h 117"/>
                  <a:gd name="T6" fmla="*/ 451 w 451"/>
                  <a:gd name="T7" fmla="*/ 0 h 117"/>
                  <a:gd name="T8" fmla="*/ 451 w 451"/>
                  <a:gd name="T9" fmla="*/ 0 h 117"/>
                  <a:gd name="T10" fmla="*/ 451 w 451"/>
                  <a:gd name="T11" fmla="*/ 0 h 117"/>
                  <a:gd name="T12" fmla="*/ 451 w 451"/>
                  <a:gd name="T13" fmla="*/ 2 h 117"/>
                  <a:gd name="T14" fmla="*/ 451 w 451"/>
                  <a:gd name="T15" fmla="*/ 2 h 117"/>
                  <a:gd name="T16" fmla="*/ 451 w 451"/>
                  <a:gd name="T17" fmla="*/ 2 h 117"/>
                  <a:gd name="T18" fmla="*/ 451 w 451"/>
                  <a:gd name="T19" fmla="*/ 2 h 117"/>
                  <a:gd name="T20" fmla="*/ 3 w 451"/>
                  <a:gd name="T21" fmla="*/ 117 h 117"/>
                  <a:gd name="T22" fmla="*/ 3 w 451"/>
                  <a:gd name="T23" fmla="*/ 117 h 117"/>
                  <a:gd name="T24" fmla="*/ 3 w 451"/>
                  <a:gd name="T25" fmla="*/ 117 h 117"/>
                  <a:gd name="T26" fmla="*/ 3 w 451"/>
                  <a:gd name="T27" fmla="*/ 117 h 117"/>
                  <a:gd name="T28" fmla="*/ 0 w 451"/>
                  <a:gd name="T29" fmla="*/ 117 h 117"/>
                  <a:gd name="T30" fmla="*/ 0 w 451"/>
                  <a:gd name="T31" fmla="*/ 114 h 117"/>
                  <a:gd name="T32" fmla="*/ 0 w 451"/>
                  <a:gd name="T33" fmla="*/ 114 h 117"/>
                  <a:gd name="T34" fmla="*/ 0 w 451"/>
                  <a:gd name="T35" fmla="*/ 114 h 117"/>
                  <a:gd name="T36" fmla="*/ 0 w 451"/>
                  <a:gd name="T37" fmla="*/ 114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1"/>
                  <a:gd name="T58" fmla="*/ 0 h 117"/>
                  <a:gd name="T59" fmla="*/ 451 w 451"/>
                  <a:gd name="T60" fmla="*/ 117 h 1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1" h="117">
                    <a:moveTo>
                      <a:pt x="0" y="114"/>
                    </a:moveTo>
                    <a:lnTo>
                      <a:pt x="451" y="0"/>
                    </a:lnTo>
                    <a:lnTo>
                      <a:pt x="451" y="2"/>
                    </a:lnTo>
                    <a:lnTo>
                      <a:pt x="3" y="117"/>
                    </a:lnTo>
                    <a:lnTo>
                      <a:pt x="0" y="117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1" name="Freeform 149"/>
              <p:cNvSpPr>
                <a:spLocks/>
              </p:cNvSpPr>
              <p:nvPr/>
            </p:nvSpPr>
            <p:spPr bwMode="auto">
              <a:xfrm>
                <a:off x="2326" y="3576"/>
                <a:ext cx="451" cy="117"/>
              </a:xfrm>
              <a:custGeom>
                <a:avLst/>
                <a:gdLst>
                  <a:gd name="T0" fmla="*/ 0 w 451"/>
                  <a:gd name="T1" fmla="*/ 117 h 117"/>
                  <a:gd name="T2" fmla="*/ 451 w 451"/>
                  <a:gd name="T3" fmla="*/ 0 h 117"/>
                  <a:gd name="T4" fmla="*/ 451 w 451"/>
                  <a:gd name="T5" fmla="*/ 2 h 117"/>
                  <a:gd name="T6" fmla="*/ 451 w 451"/>
                  <a:gd name="T7" fmla="*/ 2 h 117"/>
                  <a:gd name="T8" fmla="*/ 451 w 451"/>
                  <a:gd name="T9" fmla="*/ 2 h 117"/>
                  <a:gd name="T10" fmla="*/ 451 w 451"/>
                  <a:gd name="T11" fmla="*/ 2 h 117"/>
                  <a:gd name="T12" fmla="*/ 451 w 451"/>
                  <a:gd name="T13" fmla="*/ 2 h 117"/>
                  <a:gd name="T14" fmla="*/ 451 w 451"/>
                  <a:gd name="T15" fmla="*/ 5 h 117"/>
                  <a:gd name="T16" fmla="*/ 451 w 451"/>
                  <a:gd name="T17" fmla="*/ 5 h 117"/>
                  <a:gd name="T18" fmla="*/ 451 w 451"/>
                  <a:gd name="T19" fmla="*/ 5 h 117"/>
                  <a:gd name="T20" fmla="*/ 5 w 451"/>
                  <a:gd name="T21" fmla="*/ 117 h 117"/>
                  <a:gd name="T22" fmla="*/ 5 w 451"/>
                  <a:gd name="T23" fmla="*/ 117 h 117"/>
                  <a:gd name="T24" fmla="*/ 3 w 451"/>
                  <a:gd name="T25" fmla="*/ 117 h 117"/>
                  <a:gd name="T26" fmla="*/ 3 w 451"/>
                  <a:gd name="T27" fmla="*/ 117 h 117"/>
                  <a:gd name="T28" fmla="*/ 3 w 451"/>
                  <a:gd name="T29" fmla="*/ 117 h 117"/>
                  <a:gd name="T30" fmla="*/ 3 w 451"/>
                  <a:gd name="T31" fmla="*/ 117 h 117"/>
                  <a:gd name="T32" fmla="*/ 3 w 451"/>
                  <a:gd name="T33" fmla="*/ 117 h 117"/>
                  <a:gd name="T34" fmla="*/ 3 w 451"/>
                  <a:gd name="T35" fmla="*/ 117 h 117"/>
                  <a:gd name="T36" fmla="*/ 0 w 451"/>
                  <a:gd name="T37" fmla="*/ 117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1"/>
                  <a:gd name="T58" fmla="*/ 0 h 117"/>
                  <a:gd name="T59" fmla="*/ 451 w 451"/>
                  <a:gd name="T60" fmla="*/ 117 h 1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1" h="117">
                    <a:moveTo>
                      <a:pt x="0" y="117"/>
                    </a:moveTo>
                    <a:lnTo>
                      <a:pt x="451" y="0"/>
                    </a:lnTo>
                    <a:lnTo>
                      <a:pt x="451" y="2"/>
                    </a:lnTo>
                    <a:lnTo>
                      <a:pt x="451" y="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2" name="Freeform 150"/>
              <p:cNvSpPr>
                <a:spLocks/>
              </p:cNvSpPr>
              <p:nvPr/>
            </p:nvSpPr>
            <p:spPr bwMode="auto">
              <a:xfrm>
                <a:off x="2329" y="3578"/>
                <a:ext cx="448" cy="117"/>
              </a:xfrm>
              <a:custGeom>
                <a:avLst/>
                <a:gdLst>
                  <a:gd name="T0" fmla="*/ 0 w 448"/>
                  <a:gd name="T1" fmla="*/ 115 h 117"/>
                  <a:gd name="T2" fmla="*/ 448 w 448"/>
                  <a:gd name="T3" fmla="*/ 0 h 117"/>
                  <a:gd name="T4" fmla="*/ 448 w 448"/>
                  <a:gd name="T5" fmla="*/ 0 h 117"/>
                  <a:gd name="T6" fmla="*/ 448 w 448"/>
                  <a:gd name="T7" fmla="*/ 3 h 117"/>
                  <a:gd name="T8" fmla="*/ 448 w 448"/>
                  <a:gd name="T9" fmla="*/ 3 h 117"/>
                  <a:gd name="T10" fmla="*/ 448 w 448"/>
                  <a:gd name="T11" fmla="*/ 3 h 117"/>
                  <a:gd name="T12" fmla="*/ 446 w 448"/>
                  <a:gd name="T13" fmla="*/ 3 h 117"/>
                  <a:gd name="T14" fmla="*/ 446 w 448"/>
                  <a:gd name="T15" fmla="*/ 3 h 117"/>
                  <a:gd name="T16" fmla="*/ 446 w 448"/>
                  <a:gd name="T17" fmla="*/ 3 h 117"/>
                  <a:gd name="T18" fmla="*/ 446 w 448"/>
                  <a:gd name="T19" fmla="*/ 5 h 117"/>
                  <a:gd name="T20" fmla="*/ 4 w 448"/>
                  <a:gd name="T21" fmla="*/ 117 h 117"/>
                  <a:gd name="T22" fmla="*/ 2 w 448"/>
                  <a:gd name="T23" fmla="*/ 117 h 117"/>
                  <a:gd name="T24" fmla="*/ 2 w 448"/>
                  <a:gd name="T25" fmla="*/ 117 h 117"/>
                  <a:gd name="T26" fmla="*/ 2 w 448"/>
                  <a:gd name="T27" fmla="*/ 117 h 117"/>
                  <a:gd name="T28" fmla="*/ 2 w 448"/>
                  <a:gd name="T29" fmla="*/ 115 h 117"/>
                  <a:gd name="T30" fmla="*/ 2 w 448"/>
                  <a:gd name="T31" fmla="*/ 115 h 117"/>
                  <a:gd name="T32" fmla="*/ 0 w 448"/>
                  <a:gd name="T33" fmla="*/ 115 h 117"/>
                  <a:gd name="T34" fmla="*/ 0 w 448"/>
                  <a:gd name="T35" fmla="*/ 115 h 117"/>
                  <a:gd name="T36" fmla="*/ 0 w 448"/>
                  <a:gd name="T37" fmla="*/ 115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8"/>
                  <a:gd name="T58" fmla="*/ 0 h 117"/>
                  <a:gd name="T59" fmla="*/ 448 w 448"/>
                  <a:gd name="T60" fmla="*/ 117 h 1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8" h="117">
                    <a:moveTo>
                      <a:pt x="0" y="115"/>
                    </a:moveTo>
                    <a:lnTo>
                      <a:pt x="448" y="0"/>
                    </a:lnTo>
                    <a:lnTo>
                      <a:pt x="448" y="3"/>
                    </a:lnTo>
                    <a:lnTo>
                      <a:pt x="446" y="3"/>
                    </a:lnTo>
                    <a:lnTo>
                      <a:pt x="446" y="5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3" name="Freeform 151"/>
              <p:cNvSpPr>
                <a:spLocks/>
              </p:cNvSpPr>
              <p:nvPr/>
            </p:nvSpPr>
            <p:spPr bwMode="auto">
              <a:xfrm>
                <a:off x="2331" y="3581"/>
                <a:ext cx="446" cy="114"/>
              </a:xfrm>
              <a:custGeom>
                <a:avLst/>
                <a:gdLst>
                  <a:gd name="T0" fmla="*/ 0 w 446"/>
                  <a:gd name="T1" fmla="*/ 112 h 114"/>
                  <a:gd name="T2" fmla="*/ 446 w 446"/>
                  <a:gd name="T3" fmla="*/ 0 h 114"/>
                  <a:gd name="T4" fmla="*/ 444 w 446"/>
                  <a:gd name="T5" fmla="*/ 0 h 114"/>
                  <a:gd name="T6" fmla="*/ 444 w 446"/>
                  <a:gd name="T7" fmla="*/ 0 h 114"/>
                  <a:gd name="T8" fmla="*/ 444 w 446"/>
                  <a:gd name="T9" fmla="*/ 0 h 114"/>
                  <a:gd name="T10" fmla="*/ 444 w 446"/>
                  <a:gd name="T11" fmla="*/ 2 h 114"/>
                  <a:gd name="T12" fmla="*/ 444 w 446"/>
                  <a:gd name="T13" fmla="*/ 2 h 114"/>
                  <a:gd name="T14" fmla="*/ 444 w 446"/>
                  <a:gd name="T15" fmla="*/ 2 h 114"/>
                  <a:gd name="T16" fmla="*/ 444 w 446"/>
                  <a:gd name="T17" fmla="*/ 2 h 114"/>
                  <a:gd name="T18" fmla="*/ 444 w 446"/>
                  <a:gd name="T19" fmla="*/ 2 h 114"/>
                  <a:gd name="T20" fmla="*/ 2 w 446"/>
                  <a:gd name="T21" fmla="*/ 114 h 114"/>
                  <a:gd name="T22" fmla="*/ 2 w 446"/>
                  <a:gd name="T23" fmla="*/ 114 h 114"/>
                  <a:gd name="T24" fmla="*/ 2 w 446"/>
                  <a:gd name="T25" fmla="*/ 114 h 114"/>
                  <a:gd name="T26" fmla="*/ 2 w 446"/>
                  <a:gd name="T27" fmla="*/ 114 h 114"/>
                  <a:gd name="T28" fmla="*/ 2 w 446"/>
                  <a:gd name="T29" fmla="*/ 114 h 114"/>
                  <a:gd name="T30" fmla="*/ 0 w 446"/>
                  <a:gd name="T31" fmla="*/ 114 h 114"/>
                  <a:gd name="T32" fmla="*/ 0 w 446"/>
                  <a:gd name="T33" fmla="*/ 114 h 114"/>
                  <a:gd name="T34" fmla="*/ 0 w 446"/>
                  <a:gd name="T35" fmla="*/ 114 h 114"/>
                  <a:gd name="T36" fmla="*/ 0 w 446"/>
                  <a:gd name="T37" fmla="*/ 112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6"/>
                  <a:gd name="T58" fmla="*/ 0 h 114"/>
                  <a:gd name="T59" fmla="*/ 446 w 446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6" h="114">
                    <a:moveTo>
                      <a:pt x="0" y="112"/>
                    </a:moveTo>
                    <a:lnTo>
                      <a:pt x="446" y="0"/>
                    </a:lnTo>
                    <a:lnTo>
                      <a:pt x="444" y="0"/>
                    </a:lnTo>
                    <a:lnTo>
                      <a:pt x="444" y="2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4" name="Freeform 152"/>
              <p:cNvSpPr>
                <a:spLocks/>
              </p:cNvSpPr>
              <p:nvPr/>
            </p:nvSpPr>
            <p:spPr bwMode="auto">
              <a:xfrm>
                <a:off x="2333" y="3583"/>
                <a:ext cx="442" cy="115"/>
              </a:xfrm>
              <a:custGeom>
                <a:avLst/>
                <a:gdLst>
                  <a:gd name="T0" fmla="*/ 0 w 442"/>
                  <a:gd name="T1" fmla="*/ 112 h 115"/>
                  <a:gd name="T2" fmla="*/ 442 w 442"/>
                  <a:gd name="T3" fmla="*/ 0 h 115"/>
                  <a:gd name="T4" fmla="*/ 442 w 442"/>
                  <a:gd name="T5" fmla="*/ 0 h 115"/>
                  <a:gd name="T6" fmla="*/ 442 w 442"/>
                  <a:gd name="T7" fmla="*/ 0 h 115"/>
                  <a:gd name="T8" fmla="*/ 442 w 442"/>
                  <a:gd name="T9" fmla="*/ 0 h 115"/>
                  <a:gd name="T10" fmla="*/ 442 w 442"/>
                  <a:gd name="T11" fmla="*/ 0 h 115"/>
                  <a:gd name="T12" fmla="*/ 442 w 442"/>
                  <a:gd name="T13" fmla="*/ 0 h 115"/>
                  <a:gd name="T14" fmla="*/ 442 w 442"/>
                  <a:gd name="T15" fmla="*/ 3 h 115"/>
                  <a:gd name="T16" fmla="*/ 442 w 442"/>
                  <a:gd name="T17" fmla="*/ 3 h 115"/>
                  <a:gd name="T18" fmla="*/ 442 w 442"/>
                  <a:gd name="T19" fmla="*/ 3 h 115"/>
                  <a:gd name="T20" fmla="*/ 3 w 442"/>
                  <a:gd name="T21" fmla="*/ 115 h 115"/>
                  <a:gd name="T22" fmla="*/ 3 w 442"/>
                  <a:gd name="T23" fmla="*/ 115 h 115"/>
                  <a:gd name="T24" fmla="*/ 3 w 442"/>
                  <a:gd name="T25" fmla="*/ 115 h 115"/>
                  <a:gd name="T26" fmla="*/ 0 w 442"/>
                  <a:gd name="T27" fmla="*/ 115 h 115"/>
                  <a:gd name="T28" fmla="*/ 0 w 442"/>
                  <a:gd name="T29" fmla="*/ 112 h 115"/>
                  <a:gd name="T30" fmla="*/ 0 w 442"/>
                  <a:gd name="T31" fmla="*/ 112 h 115"/>
                  <a:gd name="T32" fmla="*/ 0 w 442"/>
                  <a:gd name="T33" fmla="*/ 112 h 115"/>
                  <a:gd name="T34" fmla="*/ 0 w 442"/>
                  <a:gd name="T35" fmla="*/ 112 h 115"/>
                  <a:gd name="T36" fmla="*/ 0 w 442"/>
                  <a:gd name="T37" fmla="*/ 112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2"/>
                  <a:gd name="T58" fmla="*/ 0 h 115"/>
                  <a:gd name="T59" fmla="*/ 442 w 442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2" h="115">
                    <a:moveTo>
                      <a:pt x="0" y="112"/>
                    </a:moveTo>
                    <a:lnTo>
                      <a:pt x="442" y="0"/>
                    </a:lnTo>
                    <a:lnTo>
                      <a:pt x="442" y="3"/>
                    </a:lnTo>
                    <a:lnTo>
                      <a:pt x="3" y="115"/>
                    </a:lnTo>
                    <a:lnTo>
                      <a:pt x="0" y="115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5" name="Freeform 153"/>
              <p:cNvSpPr>
                <a:spLocks/>
              </p:cNvSpPr>
              <p:nvPr/>
            </p:nvSpPr>
            <p:spPr bwMode="auto">
              <a:xfrm>
                <a:off x="2333" y="3583"/>
                <a:ext cx="442" cy="115"/>
              </a:xfrm>
              <a:custGeom>
                <a:avLst/>
                <a:gdLst>
                  <a:gd name="T0" fmla="*/ 0 w 442"/>
                  <a:gd name="T1" fmla="*/ 112 h 115"/>
                  <a:gd name="T2" fmla="*/ 442 w 442"/>
                  <a:gd name="T3" fmla="*/ 0 h 115"/>
                  <a:gd name="T4" fmla="*/ 442 w 442"/>
                  <a:gd name="T5" fmla="*/ 0 h 115"/>
                  <a:gd name="T6" fmla="*/ 442 w 442"/>
                  <a:gd name="T7" fmla="*/ 3 h 115"/>
                  <a:gd name="T8" fmla="*/ 442 w 442"/>
                  <a:gd name="T9" fmla="*/ 3 h 115"/>
                  <a:gd name="T10" fmla="*/ 442 w 442"/>
                  <a:gd name="T11" fmla="*/ 3 h 115"/>
                  <a:gd name="T12" fmla="*/ 442 w 442"/>
                  <a:gd name="T13" fmla="*/ 3 h 115"/>
                  <a:gd name="T14" fmla="*/ 439 w 442"/>
                  <a:gd name="T15" fmla="*/ 3 h 115"/>
                  <a:gd name="T16" fmla="*/ 439 w 442"/>
                  <a:gd name="T17" fmla="*/ 5 h 115"/>
                  <a:gd name="T18" fmla="*/ 439 w 442"/>
                  <a:gd name="T19" fmla="*/ 5 h 115"/>
                  <a:gd name="T20" fmla="*/ 5 w 442"/>
                  <a:gd name="T21" fmla="*/ 115 h 115"/>
                  <a:gd name="T22" fmla="*/ 3 w 442"/>
                  <a:gd name="T23" fmla="*/ 115 h 115"/>
                  <a:gd name="T24" fmla="*/ 3 w 442"/>
                  <a:gd name="T25" fmla="*/ 115 h 115"/>
                  <a:gd name="T26" fmla="*/ 3 w 442"/>
                  <a:gd name="T27" fmla="*/ 115 h 115"/>
                  <a:gd name="T28" fmla="*/ 3 w 442"/>
                  <a:gd name="T29" fmla="*/ 115 h 115"/>
                  <a:gd name="T30" fmla="*/ 3 w 442"/>
                  <a:gd name="T31" fmla="*/ 115 h 115"/>
                  <a:gd name="T32" fmla="*/ 3 w 442"/>
                  <a:gd name="T33" fmla="*/ 115 h 115"/>
                  <a:gd name="T34" fmla="*/ 0 w 442"/>
                  <a:gd name="T35" fmla="*/ 115 h 115"/>
                  <a:gd name="T36" fmla="*/ 0 w 442"/>
                  <a:gd name="T37" fmla="*/ 112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2"/>
                  <a:gd name="T58" fmla="*/ 0 h 115"/>
                  <a:gd name="T59" fmla="*/ 442 w 442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2" h="115">
                    <a:moveTo>
                      <a:pt x="0" y="112"/>
                    </a:moveTo>
                    <a:lnTo>
                      <a:pt x="442" y="0"/>
                    </a:lnTo>
                    <a:lnTo>
                      <a:pt x="442" y="3"/>
                    </a:lnTo>
                    <a:lnTo>
                      <a:pt x="439" y="3"/>
                    </a:lnTo>
                    <a:lnTo>
                      <a:pt x="439" y="5"/>
                    </a:lnTo>
                    <a:lnTo>
                      <a:pt x="5" y="115"/>
                    </a:lnTo>
                    <a:lnTo>
                      <a:pt x="3" y="115"/>
                    </a:lnTo>
                    <a:lnTo>
                      <a:pt x="0" y="115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6" name="Freeform 154"/>
              <p:cNvSpPr>
                <a:spLocks/>
              </p:cNvSpPr>
              <p:nvPr/>
            </p:nvSpPr>
            <p:spPr bwMode="auto">
              <a:xfrm>
                <a:off x="2336" y="3586"/>
                <a:ext cx="439" cy="114"/>
              </a:xfrm>
              <a:custGeom>
                <a:avLst/>
                <a:gdLst>
                  <a:gd name="T0" fmla="*/ 0 w 439"/>
                  <a:gd name="T1" fmla="*/ 112 h 114"/>
                  <a:gd name="T2" fmla="*/ 439 w 439"/>
                  <a:gd name="T3" fmla="*/ 0 h 114"/>
                  <a:gd name="T4" fmla="*/ 439 w 439"/>
                  <a:gd name="T5" fmla="*/ 0 h 114"/>
                  <a:gd name="T6" fmla="*/ 436 w 439"/>
                  <a:gd name="T7" fmla="*/ 0 h 114"/>
                  <a:gd name="T8" fmla="*/ 436 w 439"/>
                  <a:gd name="T9" fmla="*/ 2 h 114"/>
                  <a:gd name="T10" fmla="*/ 436 w 439"/>
                  <a:gd name="T11" fmla="*/ 2 h 114"/>
                  <a:gd name="T12" fmla="*/ 436 w 439"/>
                  <a:gd name="T13" fmla="*/ 2 h 114"/>
                  <a:gd name="T14" fmla="*/ 436 w 439"/>
                  <a:gd name="T15" fmla="*/ 2 h 114"/>
                  <a:gd name="T16" fmla="*/ 436 w 439"/>
                  <a:gd name="T17" fmla="*/ 2 h 114"/>
                  <a:gd name="T18" fmla="*/ 436 w 439"/>
                  <a:gd name="T19" fmla="*/ 2 h 114"/>
                  <a:gd name="T20" fmla="*/ 2 w 439"/>
                  <a:gd name="T21" fmla="*/ 114 h 114"/>
                  <a:gd name="T22" fmla="*/ 2 w 439"/>
                  <a:gd name="T23" fmla="*/ 114 h 114"/>
                  <a:gd name="T24" fmla="*/ 2 w 439"/>
                  <a:gd name="T25" fmla="*/ 114 h 114"/>
                  <a:gd name="T26" fmla="*/ 2 w 439"/>
                  <a:gd name="T27" fmla="*/ 112 h 114"/>
                  <a:gd name="T28" fmla="*/ 2 w 439"/>
                  <a:gd name="T29" fmla="*/ 112 h 114"/>
                  <a:gd name="T30" fmla="*/ 0 w 439"/>
                  <a:gd name="T31" fmla="*/ 112 h 114"/>
                  <a:gd name="T32" fmla="*/ 0 w 439"/>
                  <a:gd name="T33" fmla="*/ 112 h 114"/>
                  <a:gd name="T34" fmla="*/ 0 w 439"/>
                  <a:gd name="T35" fmla="*/ 112 h 114"/>
                  <a:gd name="T36" fmla="*/ 0 w 439"/>
                  <a:gd name="T37" fmla="*/ 112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9"/>
                  <a:gd name="T58" fmla="*/ 0 h 114"/>
                  <a:gd name="T59" fmla="*/ 439 w 439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9" h="114">
                    <a:moveTo>
                      <a:pt x="0" y="112"/>
                    </a:moveTo>
                    <a:lnTo>
                      <a:pt x="439" y="0"/>
                    </a:lnTo>
                    <a:lnTo>
                      <a:pt x="436" y="0"/>
                    </a:lnTo>
                    <a:lnTo>
                      <a:pt x="436" y="2"/>
                    </a:lnTo>
                    <a:lnTo>
                      <a:pt x="2" y="114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7" name="Freeform 155"/>
              <p:cNvSpPr>
                <a:spLocks/>
              </p:cNvSpPr>
              <p:nvPr/>
            </p:nvSpPr>
            <p:spPr bwMode="auto">
              <a:xfrm>
                <a:off x="2338" y="3588"/>
                <a:ext cx="434" cy="112"/>
              </a:xfrm>
              <a:custGeom>
                <a:avLst/>
                <a:gdLst>
                  <a:gd name="T0" fmla="*/ 0 w 434"/>
                  <a:gd name="T1" fmla="*/ 110 h 112"/>
                  <a:gd name="T2" fmla="*/ 434 w 434"/>
                  <a:gd name="T3" fmla="*/ 0 h 112"/>
                  <a:gd name="T4" fmla="*/ 434 w 434"/>
                  <a:gd name="T5" fmla="*/ 0 h 112"/>
                  <a:gd name="T6" fmla="*/ 434 w 434"/>
                  <a:gd name="T7" fmla="*/ 0 h 112"/>
                  <a:gd name="T8" fmla="*/ 434 w 434"/>
                  <a:gd name="T9" fmla="*/ 0 h 112"/>
                  <a:gd name="T10" fmla="*/ 434 w 434"/>
                  <a:gd name="T11" fmla="*/ 0 h 112"/>
                  <a:gd name="T12" fmla="*/ 434 w 434"/>
                  <a:gd name="T13" fmla="*/ 2 h 112"/>
                  <a:gd name="T14" fmla="*/ 434 w 434"/>
                  <a:gd name="T15" fmla="*/ 2 h 112"/>
                  <a:gd name="T16" fmla="*/ 434 w 434"/>
                  <a:gd name="T17" fmla="*/ 2 h 112"/>
                  <a:gd name="T18" fmla="*/ 434 w 434"/>
                  <a:gd name="T19" fmla="*/ 2 h 112"/>
                  <a:gd name="T20" fmla="*/ 2 w 434"/>
                  <a:gd name="T21" fmla="*/ 112 h 112"/>
                  <a:gd name="T22" fmla="*/ 2 w 434"/>
                  <a:gd name="T23" fmla="*/ 112 h 112"/>
                  <a:gd name="T24" fmla="*/ 2 w 434"/>
                  <a:gd name="T25" fmla="*/ 112 h 112"/>
                  <a:gd name="T26" fmla="*/ 2 w 434"/>
                  <a:gd name="T27" fmla="*/ 112 h 112"/>
                  <a:gd name="T28" fmla="*/ 0 w 434"/>
                  <a:gd name="T29" fmla="*/ 112 h 112"/>
                  <a:gd name="T30" fmla="*/ 0 w 434"/>
                  <a:gd name="T31" fmla="*/ 112 h 112"/>
                  <a:gd name="T32" fmla="*/ 0 w 434"/>
                  <a:gd name="T33" fmla="*/ 112 h 112"/>
                  <a:gd name="T34" fmla="*/ 0 w 434"/>
                  <a:gd name="T35" fmla="*/ 110 h 112"/>
                  <a:gd name="T36" fmla="*/ 0 w 434"/>
                  <a:gd name="T37" fmla="*/ 11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4"/>
                  <a:gd name="T58" fmla="*/ 0 h 112"/>
                  <a:gd name="T59" fmla="*/ 434 w 434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4" h="112">
                    <a:moveTo>
                      <a:pt x="0" y="110"/>
                    </a:moveTo>
                    <a:lnTo>
                      <a:pt x="434" y="0"/>
                    </a:lnTo>
                    <a:lnTo>
                      <a:pt x="434" y="2"/>
                    </a:lnTo>
                    <a:lnTo>
                      <a:pt x="2" y="112"/>
                    </a:lnTo>
                    <a:lnTo>
                      <a:pt x="0" y="11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8" name="Freeform 156"/>
              <p:cNvSpPr>
                <a:spLocks/>
              </p:cNvSpPr>
              <p:nvPr/>
            </p:nvSpPr>
            <p:spPr bwMode="auto">
              <a:xfrm>
                <a:off x="2338" y="3588"/>
                <a:ext cx="434" cy="114"/>
              </a:xfrm>
              <a:custGeom>
                <a:avLst/>
                <a:gdLst>
                  <a:gd name="T0" fmla="*/ 0 w 434"/>
                  <a:gd name="T1" fmla="*/ 112 h 114"/>
                  <a:gd name="T2" fmla="*/ 434 w 434"/>
                  <a:gd name="T3" fmla="*/ 0 h 114"/>
                  <a:gd name="T4" fmla="*/ 434 w 434"/>
                  <a:gd name="T5" fmla="*/ 2 h 114"/>
                  <a:gd name="T6" fmla="*/ 434 w 434"/>
                  <a:gd name="T7" fmla="*/ 2 h 114"/>
                  <a:gd name="T8" fmla="*/ 434 w 434"/>
                  <a:gd name="T9" fmla="*/ 2 h 114"/>
                  <a:gd name="T10" fmla="*/ 434 w 434"/>
                  <a:gd name="T11" fmla="*/ 2 h 114"/>
                  <a:gd name="T12" fmla="*/ 434 w 434"/>
                  <a:gd name="T13" fmla="*/ 2 h 114"/>
                  <a:gd name="T14" fmla="*/ 432 w 434"/>
                  <a:gd name="T15" fmla="*/ 5 h 114"/>
                  <a:gd name="T16" fmla="*/ 432 w 434"/>
                  <a:gd name="T17" fmla="*/ 5 h 114"/>
                  <a:gd name="T18" fmla="*/ 432 w 434"/>
                  <a:gd name="T19" fmla="*/ 5 h 114"/>
                  <a:gd name="T20" fmla="*/ 5 w 434"/>
                  <a:gd name="T21" fmla="*/ 114 h 114"/>
                  <a:gd name="T22" fmla="*/ 5 w 434"/>
                  <a:gd name="T23" fmla="*/ 114 h 114"/>
                  <a:gd name="T24" fmla="*/ 2 w 434"/>
                  <a:gd name="T25" fmla="*/ 112 h 114"/>
                  <a:gd name="T26" fmla="*/ 2 w 434"/>
                  <a:gd name="T27" fmla="*/ 112 h 114"/>
                  <a:gd name="T28" fmla="*/ 2 w 434"/>
                  <a:gd name="T29" fmla="*/ 112 h 114"/>
                  <a:gd name="T30" fmla="*/ 2 w 434"/>
                  <a:gd name="T31" fmla="*/ 112 h 114"/>
                  <a:gd name="T32" fmla="*/ 2 w 434"/>
                  <a:gd name="T33" fmla="*/ 112 h 114"/>
                  <a:gd name="T34" fmla="*/ 2 w 434"/>
                  <a:gd name="T35" fmla="*/ 112 h 114"/>
                  <a:gd name="T36" fmla="*/ 0 w 434"/>
                  <a:gd name="T37" fmla="*/ 112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4"/>
                  <a:gd name="T58" fmla="*/ 0 h 114"/>
                  <a:gd name="T59" fmla="*/ 434 w 434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4" h="114">
                    <a:moveTo>
                      <a:pt x="0" y="112"/>
                    </a:moveTo>
                    <a:lnTo>
                      <a:pt x="434" y="0"/>
                    </a:lnTo>
                    <a:lnTo>
                      <a:pt x="434" y="2"/>
                    </a:lnTo>
                    <a:lnTo>
                      <a:pt x="432" y="5"/>
                    </a:lnTo>
                    <a:lnTo>
                      <a:pt x="5" y="114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89" name="Freeform 157"/>
              <p:cNvSpPr>
                <a:spLocks/>
              </p:cNvSpPr>
              <p:nvPr/>
            </p:nvSpPr>
            <p:spPr bwMode="auto">
              <a:xfrm>
                <a:off x="2340" y="3590"/>
                <a:ext cx="432" cy="112"/>
              </a:xfrm>
              <a:custGeom>
                <a:avLst/>
                <a:gdLst>
                  <a:gd name="T0" fmla="*/ 0 w 432"/>
                  <a:gd name="T1" fmla="*/ 110 h 112"/>
                  <a:gd name="T2" fmla="*/ 432 w 432"/>
                  <a:gd name="T3" fmla="*/ 0 h 112"/>
                  <a:gd name="T4" fmla="*/ 432 w 432"/>
                  <a:gd name="T5" fmla="*/ 0 h 112"/>
                  <a:gd name="T6" fmla="*/ 430 w 432"/>
                  <a:gd name="T7" fmla="*/ 3 h 112"/>
                  <a:gd name="T8" fmla="*/ 430 w 432"/>
                  <a:gd name="T9" fmla="*/ 3 h 112"/>
                  <a:gd name="T10" fmla="*/ 430 w 432"/>
                  <a:gd name="T11" fmla="*/ 3 h 112"/>
                  <a:gd name="T12" fmla="*/ 430 w 432"/>
                  <a:gd name="T13" fmla="*/ 3 h 112"/>
                  <a:gd name="T14" fmla="*/ 430 w 432"/>
                  <a:gd name="T15" fmla="*/ 3 h 112"/>
                  <a:gd name="T16" fmla="*/ 430 w 432"/>
                  <a:gd name="T17" fmla="*/ 3 h 112"/>
                  <a:gd name="T18" fmla="*/ 430 w 432"/>
                  <a:gd name="T19" fmla="*/ 5 h 112"/>
                  <a:gd name="T20" fmla="*/ 5 w 432"/>
                  <a:gd name="T21" fmla="*/ 112 h 112"/>
                  <a:gd name="T22" fmla="*/ 3 w 432"/>
                  <a:gd name="T23" fmla="*/ 112 h 112"/>
                  <a:gd name="T24" fmla="*/ 3 w 432"/>
                  <a:gd name="T25" fmla="*/ 112 h 112"/>
                  <a:gd name="T26" fmla="*/ 3 w 432"/>
                  <a:gd name="T27" fmla="*/ 112 h 112"/>
                  <a:gd name="T28" fmla="*/ 3 w 432"/>
                  <a:gd name="T29" fmla="*/ 112 h 112"/>
                  <a:gd name="T30" fmla="*/ 3 w 432"/>
                  <a:gd name="T31" fmla="*/ 112 h 112"/>
                  <a:gd name="T32" fmla="*/ 0 w 432"/>
                  <a:gd name="T33" fmla="*/ 110 h 112"/>
                  <a:gd name="T34" fmla="*/ 0 w 432"/>
                  <a:gd name="T35" fmla="*/ 110 h 112"/>
                  <a:gd name="T36" fmla="*/ 0 w 432"/>
                  <a:gd name="T37" fmla="*/ 11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112"/>
                  <a:gd name="T59" fmla="*/ 432 w 432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112">
                    <a:moveTo>
                      <a:pt x="0" y="110"/>
                    </a:moveTo>
                    <a:lnTo>
                      <a:pt x="432" y="0"/>
                    </a:lnTo>
                    <a:lnTo>
                      <a:pt x="430" y="3"/>
                    </a:lnTo>
                    <a:lnTo>
                      <a:pt x="430" y="5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0" name="Freeform 158"/>
              <p:cNvSpPr>
                <a:spLocks/>
              </p:cNvSpPr>
              <p:nvPr/>
            </p:nvSpPr>
            <p:spPr bwMode="auto">
              <a:xfrm>
                <a:off x="2343" y="3593"/>
                <a:ext cx="427" cy="112"/>
              </a:xfrm>
              <a:custGeom>
                <a:avLst/>
                <a:gdLst>
                  <a:gd name="T0" fmla="*/ 0 w 427"/>
                  <a:gd name="T1" fmla="*/ 109 h 112"/>
                  <a:gd name="T2" fmla="*/ 427 w 427"/>
                  <a:gd name="T3" fmla="*/ 0 h 112"/>
                  <a:gd name="T4" fmla="*/ 427 w 427"/>
                  <a:gd name="T5" fmla="*/ 0 h 112"/>
                  <a:gd name="T6" fmla="*/ 427 w 427"/>
                  <a:gd name="T7" fmla="*/ 0 h 112"/>
                  <a:gd name="T8" fmla="*/ 427 w 427"/>
                  <a:gd name="T9" fmla="*/ 0 h 112"/>
                  <a:gd name="T10" fmla="*/ 427 w 427"/>
                  <a:gd name="T11" fmla="*/ 2 h 112"/>
                  <a:gd name="T12" fmla="*/ 427 w 427"/>
                  <a:gd name="T13" fmla="*/ 2 h 112"/>
                  <a:gd name="T14" fmla="*/ 427 w 427"/>
                  <a:gd name="T15" fmla="*/ 2 h 112"/>
                  <a:gd name="T16" fmla="*/ 427 w 427"/>
                  <a:gd name="T17" fmla="*/ 2 h 112"/>
                  <a:gd name="T18" fmla="*/ 427 w 427"/>
                  <a:gd name="T19" fmla="*/ 2 h 112"/>
                  <a:gd name="T20" fmla="*/ 2 w 427"/>
                  <a:gd name="T21" fmla="*/ 112 h 112"/>
                  <a:gd name="T22" fmla="*/ 2 w 427"/>
                  <a:gd name="T23" fmla="*/ 109 h 112"/>
                  <a:gd name="T24" fmla="*/ 2 w 427"/>
                  <a:gd name="T25" fmla="*/ 109 h 112"/>
                  <a:gd name="T26" fmla="*/ 2 w 427"/>
                  <a:gd name="T27" fmla="*/ 109 h 112"/>
                  <a:gd name="T28" fmla="*/ 2 w 427"/>
                  <a:gd name="T29" fmla="*/ 109 h 112"/>
                  <a:gd name="T30" fmla="*/ 0 w 427"/>
                  <a:gd name="T31" fmla="*/ 109 h 112"/>
                  <a:gd name="T32" fmla="*/ 0 w 427"/>
                  <a:gd name="T33" fmla="*/ 109 h 112"/>
                  <a:gd name="T34" fmla="*/ 0 w 427"/>
                  <a:gd name="T35" fmla="*/ 109 h 112"/>
                  <a:gd name="T36" fmla="*/ 0 w 427"/>
                  <a:gd name="T37" fmla="*/ 109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7"/>
                  <a:gd name="T58" fmla="*/ 0 h 112"/>
                  <a:gd name="T59" fmla="*/ 427 w 427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7" h="112">
                    <a:moveTo>
                      <a:pt x="0" y="109"/>
                    </a:moveTo>
                    <a:lnTo>
                      <a:pt x="427" y="0"/>
                    </a:lnTo>
                    <a:lnTo>
                      <a:pt x="427" y="2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1" name="Freeform 159"/>
              <p:cNvSpPr>
                <a:spLocks/>
              </p:cNvSpPr>
              <p:nvPr/>
            </p:nvSpPr>
            <p:spPr bwMode="auto">
              <a:xfrm>
                <a:off x="2345" y="3595"/>
                <a:ext cx="425" cy="110"/>
              </a:xfrm>
              <a:custGeom>
                <a:avLst/>
                <a:gdLst>
                  <a:gd name="T0" fmla="*/ 0 w 425"/>
                  <a:gd name="T1" fmla="*/ 107 h 110"/>
                  <a:gd name="T2" fmla="*/ 425 w 425"/>
                  <a:gd name="T3" fmla="*/ 0 h 110"/>
                  <a:gd name="T4" fmla="*/ 425 w 425"/>
                  <a:gd name="T5" fmla="*/ 0 h 110"/>
                  <a:gd name="T6" fmla="*/ 425 w 425"/>
                  <a:gd name="T7" fmla="*/ 0 h 110"/>
                  <a:gd name="T8" fmla="*/ 425 w 425"/>
                  <a:gd name="T9" fmla="*/ 0 h 110"/>
                  <a:gd name="T10" fmla="*/ 425 w 425"/>
                  <a:gd name="T11" fmla="*/ 0 h 110"/>
                  <a:gd name="T12" fmla="*/ 422 w 425"/>
                  <a:gd name="T13" fmla="*/ 3 h 110"/>
                  <a:gd name="T14" fmla="*/ 422 w 425"/>
                  <a:gd name="T15" fmla="*/ 3 h 110"/>
                  <a:gd name="T16" fmla="*/ 422 w 425"/>
                  <a:gd name="T17" fmla="*/ 3 h 110"/>
                  <a:gd name="T18" fmla="*/ 422 w 425"/>
                  <a:gd name="T19" fmla="*/ 3 h 110"/>
                  <a:gd name="T20" fmla="*/ 3 w 425"/>
                  <a:gd name="T21" fmla="*/ 110 h 110"/>
                  <a:gd name="T22" fmla="*/ 3 w 425"/>
                  <a:gd name="T23" fmla="*/ 110 h 110"/>
                  <a:gd name="T24" fmla="*/ 3 w 425"/>
                  <a:gd name="T25" fmla="*/ 110 h 110"/>
                  <a:gd name="T26" fmla="*/ 0 w 425"/>
                  <a:gd name="T27" fmla="*/ 110 h 110"/>
                  <a:gd name="T28" fmla="*/ 0 w 425"/>
                  <a:gd name="T29" fmla="*/ 110 h 110"/>
                  <a:gd name="T30" fmla="*/ 0 w 425"/>
                  <a:gd name="T31" fmla="*/ 107 h 110"/>
                  <a:gd name="T32" fmla="*/ 0 w 425"/>
                  <a:gd name="T33" fmla="*/ 107 h 110"/>
                  <a:gd name="T34" fmla="*/ 0 w 425"/>
                  <a:gd name="T35" fmla="*/ 107 h 110"/>
                  <a:gd name="T36" fmla="*/ 0 w 425"/>
                  <a:gd name="T37" fmla="*/ 107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5"/>
                  <a:gd name="T58" fmla="*/ 0 h 110"/>
                  <a:gd name="T59" fmla="*/ 425 w 425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5" h="110">
                    <a:moveTo>
                      <a:pt x="0" y="107"/>
                    </a:moveTo>
                    <a:lnTo>
                      <a:pt x="425" y="0"/>
                    </a:lnTo>
                    <a:lnTo>
                      <a:pt x="422" y="3"/>
                    </a:lnTo>
                    <a:lnTo>
                      <a:pt x="3" y="110"/>
                    </a:lnTo>
                    <a:lnTo>
                      <a:pt x="0" y="11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2" name="Freeform 160"/>
              <p:cNvSpPr>
                <a:spLocks/>
              </p:cNvSpPr>
              <p:nvPr/>
            </p:nvSpPr>
            <p:spPr bwMode="auto">
              <a:xfrm>
                <a:off x="2345" y="3595"/>
                <a:ext cx="425" cy="110"/>
              </a:xfrm>
              <a:custGeom>
                <a:avLst/>
                <a:gdLst>
                  <a:gd name="T0" fmla="*/ 0 w 425"/>
                  <a:gd name="T1" fmla="*/ 110 h 110"/>
                  <a:gd name="T2" fmla="*/ 425 w 425"/>
                  <a:gd name="T3" fmla="*/ 0 h 110"/>
                  <a:gd name="T4" fmla="*/ 422 w 425"/>
                  <a:gd name="T5" fmla="*/ 3 h 110"/>
                  <a:gd name="T6" fmla="*/ 422 w 425"/>
                  <a:gd name="T7" fmla="*/ 3 h 110"/>
                  <a:gd name="T8" fmla="*/ 422 w 425"/>
                  <a:gd name="T9" fmla="*/ 3 h 110"/>
                  <a:gd name="T10" fmla="*/ 422 w 425"/>
                  <a:gd name="T11" fmla="*/ 3 h 110"/>
                  <a:gd name="T12" fmla="*/ 422 w 425"/>
                  <a:gd name="T13" fmla="*/ 3 h 110"/>
                  <a:gd name="T14" fmla="*/ 422 w 425"/>
                  <a:gd name="T15" fmla="*/ 3 h 110"/>
                  <a:gd name="T16" fmla="*/ 422 w 425"/>
                  <a:gd name="T17" fmla="*/ 5 h 110"/>
                  <a:gd name="T18" fmla="*/ 422 w 425"/>
                  <a:gd name="T19" fmla="*/ 5 h 110"/>
                  <a:gd name="T20" fmla="*/ 5 w 425"/>
                  <a:gd name="T21" fmla="*/ 110 h 110"/>
                  <a:gd name="T22" fmla="*/ 5 w 425"/>
                  <a:gd name="T23" fmla="*/ 110 h 110"/>
                  <a:gd name="T24" fmla="*/ 3 w 425"/>
                  <a:gd name="T25" fmla="*/ 110 h 110"/>
                  <a:gd name="T26" fmla="*/ 3 w 425"/>
                  <a:gd name="T27" fmla="*/ 110 h 110"/>
                  <a:gd name="T28" fmla="*/ 3 w 425"/>
                  <a:gd name="T29" fmla="*/ 110 h 110"/>
                  <a:gd name="T30" fmla="*/ 3 w 425"/>
                  <a:gd name="T31" fmla="*/ 110 h 110"/>
                  <a:gd name="T32" fmla="*/ 3 w 425"/>
                  <a:gd name="T33" fmla="*/ 110 h 110"/>
                  <a:gd name="T34" fmla="*/ 0 w 425"/>
                  <a:gd name="T35" fmla="*/ 110 h 110"/>
                  <a:gd name="T36" fmla="*/ 0 w 425"/>
                  <a:gd name="T37" fmla="*/ 110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5"/>
                  <a:gd name="T58" fmla="*/ 0 h 110"/>
                  <a:gd name="T59" fmla="*/ 425 w 425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5" h="110">
                    <a:moveTo>
                      <a:pt x="0" y="110"/>
                    </a:moveTo>
                    <a:lnTo>
                      <a:pt x="425" y="0"/>
                    </a:lnTo>
                    <a:lnTo>
                      <a:pt x="422" y="3"/>
                    </a:lnTo>
                    <a:lnTo>
                      <a:pt x="422" y="5"/>
                    </a:lnTo>
                    <a:lnTo>
                      <a:pt x="5" y="110"/>
                    </a:lnTo>
                    <a:lnTo>
                      <a:pt x="3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3" name="Freeform 161"/>
              <p:cNvSpPr>
                <a:spLocks/>
              </p:cNvSpPr>
              <p:nvPr/>
            </p:nvSpPr>
            <p:spPr bwMode="auto">
              <a:xfrm>
                <a:off x="2348" y="3598"/>
                <a:ext cx="419" cy="109"/>
              </a:xfrm>
              <a:custGeom>
                <a:avLst/>
                <a:gdLst>
                  <a:gd name="T0" fmla="*/ 0 w 419"/>
                  <a:gd name="T1" fmla="*/ 107 h 109"/>
                  <a:gd name="T2" fmla="*/ 419 w 419"/>
                  <a:gd name="T3" fmla="*/ 0 h 109"/>
                  <a:gd name="T4" fmla="*/ 419 w 419"/>
                  <a:gd name="T5" fmla="*/ 0 h 109"/>
                  <a:gd name="T6" fmla="*/ 419 w 419"/>
                  <a:gd name="T7" fmla="*/ 0 h 109"/>
                  <a:gd name="T8" fmla="*/ 419 w 419"/>
                  <a:gd name="T9" fmla="*/ 2 h 109"/>
                  <a:gd name="T10" fmla="*/ 419 w 419"/>
                  <a:gd name="T11" fmla="*/ 2 h 109"/>
                  <a:gd name="T12" fmla="*/ 419 w 419"/>
                  <a:gd name="T13" fmla="*/ 2 h 109"/>
                  <a:gd name="T14" fmla="*/ 419 w 419"/>
                  <a:gd name="T15" fmla="*/ 2 h 109"/>
                  <a:gd name="T16" fmla="*/ 417 w 419"/>
                  <a:gd name="T17" fmla="*/ 2 h 109"/>
                  <a:gd name="T18" fmla="*/ 417 w 419"/>
                  <a:gd name="T19" fmla="*/ 4 h 109"/>
                  <a:gd name="T20" fmla="*/ 4 w 419"/>
                  <a:gd name="T21" fmla="*/ 109 h 109"/>
                  <a:gd name="T22" fmla="*/ 2 w 419"/>
                  <a:gd name="T23" fmla="*/ 109 h 109"/>
                  <a:gd name="T24" fmla="*/ 2 w 419"/>
                  <a:gd name="T25" fmla="*/ 109 h 109"/>
                  <a:gd name="T26" fmla="*/ 2 w 419"/>
                  <a:gd name="T27" fmla="*/ 109 h 109"/>
                  <a:gd name="T28" fmla="*/ 2 w 419"/>
                  <a:gd name="T29" fmla="*/ 107 h 109"/>
                  <a:gd name="T30" fmla="*/ 2 w 419"/>
                  <a:gd name="T31" fmla="*/ 107 h 109"/>
                  <a:gd name="T32" fmla="*/ 0 w 419"/>
                  <a:gd name="T33" fmla="*/ 107 h 109"/>
                  <a:gd name="T34" fmla="*/ 0 w 419"/>
                  <a:gd name="T35" fmla="*/ 107 h 109"/>
                  <a:gd name="T36" fmla="*/ 0 w 419"/>
                  <a:gd name="T37" fmla="*/ 107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9"/>
                  <a:gd name="T58" fmla="*/ 0 h 109"/>
                  <a:gd name="T59" fmla="*/ 419 w 419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9" h="109">
                    <a:moveTo>
                      <a:pt x="0" y="107"/>
                    </a:moveTo>
                    <a:lnTo>
                      <a:pt x="419" y="0"/>
                    </a:lnTo>
                    <a:lnTo>
                      <a:pt x="419" y="2"/>
                    </a:lnTo>
                    <a:lnTo>
                      <a:pt x="417" y="2"/>
                    </a:lnTo>
                    <a:lnTo>
                      <a:pt x="417" y="4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4" name="Freeform 162"/>
              <p:cNvSpPr>
                <a:spLocks/>
              </p:cNvSpPr>
              <p:nvPr/>
            </p:nvSpPr>
            <p:spPr bwMode="auto">
              <a:xfrm>
                <a:off x="2350" y="3600"/>
                <a:ext cx="417" cy="107"/>
              </a:xfrm>
              <a:custGeom>
                <a:avLst/>
                <a:gdLst>
                  <a:gd name="T0" fmla="*/ 0 w 417"/>
                  <a:gd name="T1" fmla="*/ 105 h 107"/>
                  <a:gd name="T2" fmla="*/ 417 w 417"/>
                  <a:gd name="T3" fmla="*/ 0 h 107"/>
                  <a:gd name="T4" fmla="*/ 417 w 417"/>
                  <a:gd name="T5" fmla="*/ 0 h 107"/>
                  <a:gd name="T6" fmla="*/ 417 w 417"/>
                  <a:gd name="T7" fmla="*/ 0 h 107"/>
                  <a:gd name="T8" fmla="*/ 415 w 417"/>
                  <a:gd name="T9" fmla="*/ 0 h 107"/>
                  <a:gd name="T10" fmla="*/ 415 w 417"/>
                  <a:gd name="T11" fmla="*/ 2 h 107"/>
                  <a:gd name="T12" fmla="*/ 415 w 417"/>
                  <a:gd name="T13" fmla="*/ 2 h 107"/>
                  <a:gd name="T14" fmla="*/ 415 w 417"/>
                  <a:gd name="T15" fmla="*/ 2 h 107"/>
                  <a:gd name="T16" fmla="*/ 415 w 417"/>
                  <a:gd name="T17" fmla="*/ 2 h 107"/>
                  <a:gd name="T18" fmla="*/ 415 w 417"/>
                  <a:gd name="T19" fmla="*/ 2 h 107"/>
                  <a:gd name="T20" fmla="*/ 2 w 417"/>
                  <a:gd name="T21" fmla="*/ 107 h 107"/>
                  <a:gd name="T22" fmla="*/ 2 w 417"/>
                  <a:gd name="T23" fmla="*/ 107 h 107"/>
                  <a:gd name="T24" fmla="*/ 2 w 417"/>
                  <a:gd name="T25" fmla="*/ 107 h 107"/>
                  <a:gd name="T26" fmla="*/ 2 w 417"/>
                  <a:gd name="T27" fmla="*/ 107 h 107"/>
                  <a:gd name="T28" fmla="*/ 2 w 417"/>
                  <a:gd name="T29" fmla="*/ 107 h 107"/>
                  <a:gd name="T30" fmla="*/ 0 w 417"/>
                  <a:gd name="T31" fmla="*/ 107 h 107"/>
                  <a:gd name="T32" fmla="*/ 0 w 417"/>
                  <a:gd name="T33" fmla="*/ 107 h 107"/>
                  <a:gd name="T34" fmla="*/ 0 w 417"/>
                  <a:gd name="T35" fmla="*/ 107 h 107"/>
                  <a:gd name="T36" fmla="*/ 0 w 417"/>
                  <a:gd name="T37" fmla="*/ 10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7"/>
                  <a:gd name="T58" fmla="*/ 0 h 107"/>
                  <a:gd name="T59" fmla="*/ 417 w 417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7" h="107">
                    <a:moveTo>
                      <a:pt x="0" y="105"/>
                    </a:moveTo>
                    <a:lnTo>
                      <a:pt x="417" y="0"/>
                    </a:lnTo>
                    <a:lnTo>
                      <a:pt x="415" y="0"/>
                    </a:lnTo>
                    <a:lnTo>
                      <a:pt x="415" y="2"/>
                    </a:lnTo>
                    <a:lnTo>
                      <a:pt x="2" y="107"/>
                    </a:lnTo>
                    <a:lnTo>
                      <a:pt x="0" y="10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5" name="Freeform 163"/>
              <p:cNvSpPr>
                <a:spLocks/>
              </p:cNvSpPr>
              <p:nvPr/>
            </p:nvSpPr>
            <p:spPr bwMode="auto">
              <a:xfrm>
                <a:off x="2352" y="3602"/>
                <a:ext cx="413" cy="108"/>
              </a:xfrm>
              <a:custGeom>
                <a:avLst/>
                <a:gdLst>
                  <a:gd name="T0" fmla="*/ 0 w 413"/>
                  <a:gd name="T1" fmla="*/ 105 h 108"/>
                  <a:gd name="T2" fmla="*/ 413 w 413"/>
                  <a:gd name="T3" fmla="*/ 0 h 108"/>
                  <a:gd name="T4" fmla="*/ 413 w 413"/>
                  <a:gd name="T5" fmla="*/ 0 h 108"/>
                  <a:gd name="T6" fmla="*/ 413 w 413"/>
                  <a:gd name="T7" fmla="*/ 0 h 108"/>
                  <a:gd name="T8" fmla="*/ 413 w 413"/>
                  <a:gd name="T9" fmla="*/ 0 h 108"/>
                  <a:gd name="T10" fmla="*/ 413 w 413"/>
                  <a:gd name="T11" fmla="*/ 0 h 108"/>
                  <a:gd name="T12" fmla="*/ 413 w 413"/>
                  <a:gd name="T13" fmla="*/ 3 h 108"/>
                  <a:gd name="T14" fmla="*/ 413 w 413"/>
                  <a:gd name="T15" fmla="*/ 3 h 108"/>
                  <a:gd name="T16" fmla="*/ 413 w 413"/>
                  <a:gd name="T17" fmla="*/ 3 h 108"/>
                  <a:gd name="T18" fmla="*/ 413 w 413"/>
                  <a:gd name="T19" fmla="*/ 3 h 108"/>
                  <a:gd name="T20" fmla="*/ 3 w 413"/>
                  <a:gd name="T21" fmla="*/ 108 h 108"/>
                  <a:gd name="T22" fmla="*/ 3 w 413"/>
                  <a:gd name="T23" fmla="*/ 108 h 108"/>
                  <a:gd name="T24" fmla="*/ 3 w 413"/>
                  <a:gd name="T25" fmla="*/ 108 h 108"/>
                  <a:gd name="T26" fmla="*/ 3 w 413"/>
                  <a:gd name="T27" fmla="*/ 105 h 108"/>
                  <a:gd name="T28" fmla="*/ 0 w 413"/>
                  <a:gd name="T29" fmla="*/ 105 h 108"/>
                  <a:gd name="T30" fmla="*/ 0 w 413"/>
                  <a:gd name="T31" fmla="*/ 105 h 108"/>
                  <a:gd name="T32" fmla="*/ 0 w 413"/>
                  <a:gd name="T33" fmla="*/ 105 h 108"/>
                  <a:gd name="T34" fmla="*/ 0 w 413"/>
                  <a:gd name="T35" fmla="*/ 105 h 108"/>
                  <a:gd name="T36" fmla="*/ 0 w 413"/>
                  <a:gd name="T37" fmla="*/ 105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3"/>
                  <a:gd name="T58" fmla="*/ 0 h 108"/>
                  <a:gd name="T59" fmla="*/ 413 w 413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3" h="108">
                    <a:moveTo>
                      <a:pt x="0" y="105"/>
                    </a:moveTo>
                    <a:lnTo>
                      <a:pt x="413" y="0"/>
                    </a:lnTo>
                    <a:lnTo>
                      <a:pt x="413" y="3"/>
                    </a:lnTo>
                    <a:lnTo>
                      <a:pt x="3" y="108"/>
                    </a:lnTo>
                    <a:lnTo>
                      <a:pt x="3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6" name="Freeform 164"/>
              <p:cNvSpPr>
                <a:spLocks/>
              </p:cNvSpPr>
              <p:nvPr/>
            </p:nvSpPr>
            <p:spPr bwMode="auto">
              <a:xfrm>
                <a:off x="2352" y="3602"/>
                <a:ext cx="413" cy="108"/>
              </a:xfrm>
              <a:custGeom>
                <a:avLst/>
                <a:gdLst>
                  <a:gd name="T0" fmla="*/ 0 w 413"/>
                  <a:gd name="T1" fmla="*/ 105 h 108"/>
                  <a:gd name="T2" fmla="*/ 413 w 413"/>
                  <a:gd name="T3" fmla="*/ 0 h 108"/>
                  <a:gd name="T4" fmla="*/ 413 w 413"/>
                  <a:gd name="T5" fmla="*/ 3 h 108"/>
                  <a:gd name="T6" fmla="*/ 413 w 413"/>
                  <a:gd name="T7" fmla="*/ 3 h 108"/>
                  <a:gd name="T8" fmla="*/ 413 w 413"/>
                  <a:gd name="T9" fmla="*/ 3 h 108"/>
                  <a:gd name="T10" fmla="*/ 413 w 413"/>
                  <a:gd name="T11" fmla="*/ 3 h 108"/>
                  <a:gd name="T12" fmla="*/ 411 w 413"/>
                  <a:gd name="T13" fmla="*/ 3 h 108"/>
                  <a:gd name="T14" fmla="*/ 411 w 413"/>
                  <a:gd name="T15" fmla="*/ 3 h 108"/>
                  <a:gd name="T16" fmla="*/ 411 w 413"/>
                  <a:gd name="T17" fmla="*/ 5 h 108"/>
                  <a:gd name="T18" fmla="*/ 411 w 413"/>
                  <a:gd name="T19" fmla="*/ 5 h 108"/>
                  <a:gd name="T20" fmla="*/ 5 w 413"/>
                  <a:gd name="T21" fmla="*/ 108 h 108"/>
                  <a:gd name="T22" fmla="*/ 5 w 413"/>
                  <a:gd name="T23" fmla="*/ 108 h 108"/>
                  <a:gd name="T24" fmla="*/ 5 w 413"/>
                  <a:gd name="T25" fmla="*/ 108 h 108"/>
                  <a:gd name="T26" fmla="*/ 3 w 413"/>
                  <a:gd name="T27" fmla="*/ 108 h 108"/>
                  <a:gd name="T28" fmla="*/ 3 w 413"/>
                  <a:gd name="T29" fmla="*/ 108 h 108"/>
                  <a:gd name="T30" fmla="*/ 3 w 413"/>
                  <a:gd name="T31" fmla="*/ 108 h 108"/>
                  <a:gd name="T32" fmla="*/ 3 w 413"/>
                  <a:gd name="T33" fmla="*/ 108 h 108"/>
                  <a:gd name="T34" fmla="*/ 3 w 413"/>
                  <a:gd name="T35" fmla="*/ 105 h 108"/>
                  <a:gd name="T36" fmla="*/ 0 w 413"/>
                  <a:gd name="T37" fmla="*/ 105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3"/>
                  <a:gd name="T58" fmla="*/ 0 h 108"/>
                  <a:gd name="T59" fmla="*/ 413 w 413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3" h="108">
                    <a:moveTo>
                      <a:pt x="0" y="105"/>
                    </a:moveTo>
                    <a:lnTo>
                      <a:pt x="413" y="0"/>
                    </a:lnTo>
                    <a:lnTo>
                      <a:pt x="413" y="3"/>
                    </a:lnTo>
                    <a:lnTo>
                      <a:pt x="411" y="3"/>
                    </a:lnTo>
                    <a:lnTo>
                      <a:pt x="411" y="5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3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7" name="Freeform 165"/>
              <p:cNvSpPr>
                <a:spLocks/>
              </p:cNvSpPr>
              <p:nvPr/>
            </p:nvSpPr>
            <p:spPr bwMode="auto">
              <a:xfrm>
                <a:off x="2355" y="3605"/>
                <a:ext cx="410" cy="107"/>
              </a:xfrm>
              <a:custGeom>
                <a:avLst/>
                <a:gdLst>
                  <a:gd name="T0" fmla="*/ 0 w 410"/>
                  <a:gd name="T1" fmla="*/ 105 h 107"/>
                  <a:gd name="T2" fmla="*/ 410 w 410"/>
                  <a:gd name="T3" fmla="*/ 0 h 107"/>
                  <a:gd name="T4" fmla="*/ 408 w 410"/>
                  <a:gd name="T5" fmla="*/ 0 h 107"/>
                  <a:gd name="T6" fmla="*/ 408 w 410"/>
                  <a:gd name="T7" fmla="*/ 0 h 107"/>
                  <a:gd name="T8" fmla="*/ 408 w 410"/>
                  <a:gd name="T9" fmla="*/ 2 h 107"/>
                  <a:gd name="T10" fmla="*/ 408 w 410"/>
                  <a:gd name="T11" fmla="*/ 2 h 107"/>
                  <a:gd name="T12" fmla="*/ 408 w 410"/>
                  <a:gd name="T13" fmla="*/ 2 h 107"/>
                  <a:gd name="T14" fmla="*/ 408 w 410"/>
                  <a:gd name="T15" fmla="*/ 2 h 107"/>
                  <a:gd name="T16" fmla="*/ 408 w 410"/>
                  <a:gd name="T17" fmla="*/ 2 h 107"/>
                  <a:gd name="T18" fmla="*/ 408 w 410"/>
                  <a:gd name="T19" fmla="*/ 4 h 107"/>
                  <a:gd name="T20" fmla="*/ 5 w 410"/>
                  <a:gd name="T21" fmla="*/ 107 h 107"/>
                  <a:gd name="T22" fmla="*/ 5 w 410"/>
                  <a:gd name="T23" fmla="*/ 107 h 107"/>
                  <a:gd name="T24" fmla="*/ 2 w 410"/>
                  <a:gd name="T25" fmla="*/ 105 h 107"/>
                  <a:gd name="T26" fmla="*/ 2 w 410"/>
                  <a:gd name="T27" fmla="*/ 105 h 107"/>
                  <a:gd name="T28" fmla="*/ 2 w 410"/>
                  <a:gd name="T29" fmla="*/ 105 h 107"/>
                  <a:gd name="T30" fmla="*/ 2 w 410"/>
                  <a:gd name="T31" fmla="*/ 105 h 107"/>
                  <a:gd name="T32" fmla="*/ 2 w 410"/>
                  <a:gd name="T33" fmla="*/ 105 h 107"/>
                  <a:gd name="T34" fmla="*/ 0 w 410"/>
                  <a:gd name="T35" fmla="*/ 105 h 107"/>
                  <a:gd name="T36" fmla="*/ 0 w 410"/>
                  <a:gd name="T37" fmla="*/ 10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0"/>
                  <a:gd name="T58" fmla="*/ 0 h 107"/>
                  <a:gd name="T59" fmla="*/ 410 w 410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0" h="107">
                    <a:moveTo>
                      <a:pt x="0" y="105"/>
                    </a:moveTo>
                    <a:lnTo>
                      <a:pt x="410" y="0"/>
                    </a:lnTo>
                    <a:lnTo>
                      <a:pt x="408" y="0"/>
                    </a:lnTo>
                    <a:lnTo>
                      <a:pt x="408" y="2"/>
                    </a:lnTo>
                    <a:lnTo>
                      <a:pt x="408" y="4"/>
                    </a:lnTo>
                    <a:lnTo>
                      <a:pt x="5" y="107"/>
                    </a:lnTo>
                    <a:lnTo>
                      <a:pt x="2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8" name="Freeform 166"/>
              <p:cNvSpPr>
                <a:spLocks/>
              </p:cNvSpPr>
              <p:nvPr/>
            </p:nvSpPr>
            <p:spPr bwMode="auto">
              <a:xfrm>
                <a:off x="2357" y="3607"/>
                <a:ext cx="406" cy="105"/>
              </a:xfrm>
              <a:custGeom>
                <a:avLst/>
                <a:gdLst>
                  <a:gd name="T0" fmla="*/ 0 w 406"/>
                  <a:gd name="T1" fmla="*/ 103 h 105"/>
                  <a:gd name="T2" fmla="*/ 406 w 406"/>
                  <a:gd name="T3" fmla="*/ 0 h 105"/>
                  <a:gd name="T4" fmla="*/ 406 w 406"/>
                  <a:gd name="T5" fmla="*/ 0 h 105"/>
                  <a:gd name="T6" fmla="*/ 406 w 406"/>
                  <a:gd name="T7" fmla="*/ 0 h 105"/>
                  <a:gd name="T8" fmla="*/ 406 w 406"/>
                  <a:gd name="T9" fmla="*/ 0 h 105"/>
                  <a:gd name="T10" fmla="*/ 406 w 406"/>
                  <a:gd name="T11" fmla="*/ 2 h 105"/>
                  <a:gd name="T12" fmla="*/ 406 w 406"/>
                  <a:gd name="T13" fmla="*/ 2 h 105"/>
                  <a:gd name="T14" fmla="*/ 403 w 406"/>
                  <a:gd name="T15" fmla="*/ 2 h 105"/>
                  <a:gd name="T16" fmla="*/ 403 w 406"/>
                  <a:gd name="T17" fmla="*/ 2 h 105"/>
                  <a:gd name="T18" fmla="*/ 403 w 406"/>
                  <a:gd name="T19" fmla="*/ 2 h 105"/>
                  <a:gd name="T20" fmla="*/ 5 w 406"/>
                  <a:gd name="T21" fmla="*/ 105 h 105"/>
                  <a:gd name="T22" fmla="*/ 3 w 406"/>
                  <a:gd name="T23" fmla="*/ 105 h 105"/>
                  <a:gd name="T24" fmla="*/ 3 w 406"/>
                  <a:gd name="T25" fmla="*/ 105 h 105"/>
                  <a:gd name="T26" fmla="*/ 3 w 406"/>
                  <a:gd name="T27" fmla="*/ 105 h 105"/>
                  <a:gd name="T28" fmla="*/ 3 w 406"/>
                  <a:gd name="T29" fmla="*/ 105 h 105"/>
                  <a:gd name="T30" fmla="*/ 3 w 406"/>
                  <a:gd name="T31" fmla="*/ 105 h 105"/>
                  <a:gd name="T32" fmla="*/ 0 w 406"/>
                  <a:gd name="T33" fmla="*/ 103 h 105"/>
                  <a:gd name="T34" fmla="*/ 0 w 406"/>
                  <a:gd name="T35" fmla="*/ 103 h 105"/>
                  <a:gd name="T36" fmla="*/ 0 w 406"/>
                  <a:gd name="T37" fmla="*/ 103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6"/>
                  <a:gd name="T58" fmla="*/ 0 h 105"/>
                  <a:gd name="T59" fmla="*/ 406 w 406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6" h="105">
                    <a:moveTo>
                      <a:pt x="0" y="103"/>
                    </a:moveTo>
                    <a:lnTo>
                      <a:pt x="406" y="0"/>
                    </a:lnTo>
                    <a:lnTo>
                      <a:pt x="406" y="2"/>
                    </a:lnTo>
                    <a:lnTo>
                      <a:pt x="403" y="2"/>
                    </a:lnTo>
                    <a:lnTo>
                      <a:pt x="5" y="105"/>
                    </a:lnTo>
                    <a:lnTo>
                      <a:pt x="3" y="10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99" name="Freeform 167"/>
              <p:cNvSpPr>
                <a:spLocks/>
              </p:cNvSpPr>
              <p:nvPr/>
            </p:nvSpPr>
            <p:spPr bwMode="auto">
              <a:xfrm>
                <a:off x="2360" y="3609"/>
                <a:ext cx="403" cy="103"/>
              </a:xfrm>
              <a:custGeom>
                <a:avLst/>
                <a:gdLst>
                  <a:gd name="T0" fmla="*/ 0 w 403"/>
                  <a:gd name="T1" fmla="*/ 103 h 103"/>
                  <a:gd name="T2" fmla="*/ 403 w 403"/>
                  <a:gd name="T3" fmla="*/ 0 h 103"/>
                  <a:gd name="T4" fmla="*/ 403 w 403"/>
                  <a:gd name="T5" fmla="*/ 0 h 103"/>
                  <a:gd name="T6" fmla="*/ 400 w 403"/>
                  <a:gd name="T7" fmla="*/ 0 h 103"/>
                  <a:gd name="T8" fmla="*/ 400 w 403"/>
                  <a:gd name="T9" fmla="*/ 0 h 103"/>
                  <a:gd name="T10" fmla="*/ 400 w 403"/>
                  <a:gd name="T11" fmla="*/ 0 h 103"/>
                  <a:gd name="T12" fmla="*/ 400 w 403"/>
                  <a:gd name="T13" fmla="*/ 0 h 103"/>
                  <a:gd name="T14" fmla="*/ 400 w 403"/>
                  <a:gd name="T15" fmla="*/ 3 h 103"/>
                  <a:gd name="T16" fmla="*/ 400 w 403"/>
                  <a:gd name="T17" fmla="*/ 3 h 103"/>
                  <a:gd name="T18" fmla="*/ 400 w 403"/>
                  <a:gd name="T19" fmla="*/ 3 h 103"/>
                  <a:gd name="T20" fmla="*/ 2 w 403"/>
                  <a:gd name="T21" fmla="*/ 103 h 103"/>
                  <a:gd name="T22" fmla="*/ 2 w 403"/>
                  <a:gd name="T23" fmla="*/ 103 h 103"/>
                  <a:gd name="T24" fmla="*/ 2 w 403"/>
                  <a:gd name="T25" fmla="*/ 103 h 103"/>
                  <a:gd name="T26" fmla="*/ 2 w 403"/>
                  <a:gd name="T27" fmla="*/ 103 h 103"/>
                  <a:gd name="T28" fmla="*/ 2 w 403"/>
                  <a:gd name="T29" fmla="*/ 103 h 103"/>
                  <a:gd name="T30" fmla="*/ 0 w 403"/>
                  <a:gd name="T31" fmla="*/ 103 h 103"/>
                  <a:gd name="T32" fmla="*/ 0 w 403"/>
                  <a:gd name="T33" fmla="*/ 103 h 103"/>
                  <a:gd name="T34" fmla="*/ 0 w 403"/>
                  <a:gd name="T35" fmla="*/ 103 h 103"/>
                  <a:gd name="T36" fmla="*/ 0 w 403"/>
                  <a:gd name="T37" fmla="*/ 103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3"/>
                  <a:gd name="T58" fmla="*/ 0 h 103"/>
                  <a:gd name="T59" fmla="*/ 403 w 403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3" h="103">
                    <a:moveTo>
                      <a:pt x="0" y="103"/>
                    </a:moveTo>
                    <a:lnTo>
                      <a:pt x="403" y="0"/>
                    </a:lnTo>
                    <a:lnTo>
                      <a:pt x="400" y="0"/>
                    </a:lnTo>
                    <a:lnTo>
                      <a:pt x="400" y="3"/>
                    </a:lnTo>
                    <a:lnTo>
                      <a:pt x="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0" name="Freeform 168"/>
              <p:cNvSpPr>
                <a:spLocks/>
              </p:cNvSpPr>
              <p:nvPr/>
            </p:nvSpPr>
            <p:spPr bwMode="auto">
              <a:xfrm>
                <a:off x="2362" y="3609"/>
                <a:ext cx="398" cy="105"/>
              </a:xfrm>
              <a:custGeom>
                <a:avLst/>
                <a:gdLst>
                  <a:gd name="T0" fmla="*/ 0 w 398"/>
                  <a:gd name="T1" fmla="*/ 103 h 105"/>
                  <a:gd name="T2" fmla="*/ 398 w 398"/>
                  <a:gd name="T3" fmla="*/ 0 h 105"/>
                  <a:gd name="T4" fmla="*/ 398 w 398"/>
                  <a:gd name="T5" fmla="*/ 0 h 105"/>
                  <a:gd name="T6" fmla="*/ 398 w 398"/>
                  <a:gd name="T7" fmla="*/ 3 h 105"/>
                  <a:gd name="T8" fmla="*/ 398 w 398"/>
                  <a:gd name="T9" fmla="*/ 3 h 105"/>
                  <a:gd name="T10" fmla="*/ 398 w 398"/>
                  <a:gd name="T11" fmla="*/ 3 h 105"/>
                  <a:gd name="T12" fmla="*/ 398 w 398"/>
                  <a:gd name="T13" fmla="*/ 3 h 105"/>
                  <a:gd name="T14" fmla="*/ 398 w 398"/>
                  <a:gd name="T15" fmla="*/ 3 h 105"/>
                  <a:gd name="T16" fmla="*/ 396 w 398"/>
                  <a:gd name="T17" fmla="*/ 5 h 105"/>
                  <a:gd name="T18" fmla="*/ 396 w 398"/>
                  <a:gd name="T19" fmla="*/ 5 h 105"/>
                  <a:gd name="T20" fmla="*/ 2 w 398"/>
                  <a:gd name="T21" fmla="*/ 105 h 105"/>
                  <a:gd name="T22" fmla="*/ 2 w 398"/>
                  <a:gd name="T23" fmla="*/ 105 h 105"/>
                  <a:gd name="T24" fmla="*/ 2 w 398"/>
                  <a:gd name="T25" fmla="*/ 105 h 105"/>
                  <a:gd name="T26" fmla="*/ 2 w 398"/>
                  <a:gd name="T27" fmla="*/ 105 h 105"/>
                  <a:gd name="T28" fmla="*/ 0 w 398"/>
                  <a:gd name="T29" fmla="*/ 103 h 105"/>
                  <a:gd name="T30" fmla="*/ 0 w 398"/>
                  <a:gd name="T31" fmla="*/ 103 h 105"/>
                  <a:gd name="T32" fmla="*/ 0 w 398"/>
                  <a:gd name="T33" fmla="*/ 103 h 105"/>
                  <a:gd name="T34" fmla="*/ 0 w 398"/>
                  <a:gd name="T35" fmla="*/ 103 h 105"/>
                  <a:gd name="T36" fmla="*/ 0 w 398"/>
                  <a:gd name="T37" fmla="*/ 103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8"/>
                  <a:gd name="T58" fmla="*/ 0 h 105"/>
                  <a:gd name="T59" fmla="*/ 398 w 398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8" h="105">
                    <a:moveTo>
                      <a:pt x="0" y="103"/>
                    </a:moveTo>
                    <a:lnTo>
                      <a:pt x="398" y="0"/>
                    </a:lnTo>
                    <a:lnTo>
                      <a:pt x="398" y="3"/>
                    </a:lnTo>
                    <a:lnTo>
                      <a:pt x="396" y="5"/>
                    </a:lnTo>
                    <a:lnTo>
                      <a:pt x="2" y="10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1" name="Freeform 169"/>
              <p:cNvSpPr>
                <a:spLocks/>
              </p:cNvSpPr>
              <p:nvPr/>
            </p:nvSpPr>
            <p:spPr bwMode="auto">
              <a:xfrm>
                <a:off x="2362" y="3612"/>
                <a:ext cx="398" cy="102"/>
              </a:xfrm>
              <a:custGeom>
                <a:avLst/>
                <a:gdLst>
                  <a:gd name="T0" fmla="*/ 0 w 398"/>
                  <a:gd name="T1" fmla="*/ 100 h 102"/>
                  <a:gd name="T2" fmla="*/ 398 w 398"/>
                  <a:gd name="T3" fmla="*/ 0 h 102"/>
                  <a:gd name="T4" fmla="*/ 398 w 398"/>
                  <a:gd name="T5" fmla="*/ 0 h 102"/>
                  <a:gd name="T6" fmla="*/ 398 w 398"/>
                  <a:gd name="T7" fmla="*/ 0 h 102"/>
                  <a:gd name="T8" fmla="*/ 396 w 398"/>
                  <a:gd name="T9" fmla="*/ 2 h 102"/>
                  <a:gd name="T10" fmla="*/ 396 w 398"/>
                  <a:gd name="T11" fmla="*/ 2 h 102"/>
                  <a:gd name="T12" fmla="*/ 396 w 398"/>
                  <a:gd name="T13" fmla="*/ 2 h 102"/>
                  <a:gd name="T14" fmla="*/ 396 w 398"/>
                  <a:gd name="T15" fmla="*/ 2 h 102"/>
                  <a:gd name="T16" fmla="*/ 396 w 398"/>
                  <a:gd name="T17" fmla="*/ 2 h 102"/>
                  <a:gd name="T18" fmla="*/ 396 w 398"/>
                  <a:gd name="T19" fmla="*/ 5 h 102"/>
                  <a:gd name="T20" fmla="*/ 5 w 398"/>
                  <a:gd name="T21" fmla="*/ 102 h 102"/>
                  <a:gd name="T22" fmla="*/ 5 w 398"/>
                  <a:gd name="T23" fmla="*/ 102 h 102"/>
                  <a:gd name="T24" fmla="*/ 5 w 398"/>
                  <a:gd name="T25" fmla="*/ 102 h 102"/>
                  <a:gd name="T26" fmla="*/ 5 w 398"/>
                  <a:gd name="T27" fmla="*/ 102 h 102"/>
                  <a:gd name="T28" fmla="*/ 2 w 398"/>
                  <a:gd name="T29" fmla="*/ 102 h 102"/>
                  <a:gd name="T30" fmla="*/ 2 w 398"/>
                  <a:gd name="T31" fmla="*/ 102 h 102"/>
                  <a:gd name="T32" fmla="*/ 2 w 398"/>
                  <a:gd name="T33" fmla="*/ 102 h 102"/>
                  <a:gd name="T34" fmla="*/ 2 w 398"/>
                  <a:gd name="T35" fmla="*/ 102 h 102"/>
                  <a:gd name="T36" fmla="*/ 0 w 398"/>
                  <a:gd name="T37" fmla="*/ 10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8"/>
                  <a:gd name="T58" fmla="*/ 0 h 102"/>
                  <a:gd name="T59" fmla="*/ 398 w 398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8" h="102">
                    <a:moveTo>
                      <a:pt x="0" y="100"/>
                    </a:moveTo>
                    <a:lnTo>
                      <a:pt x="398" y="0"/>
                    </a:lnTo>
                    <a:lnTo>
                      <a:pt x="396" y="2"/>
                    </a:lnTo>
                    <a:lnTo>
                      <a:pt x="396" y="5"/>
                    </a:lnTo>
                    <a:lnTo>
                      <a:pt x="5" y="102"/>
                    </a:lnTo>
                    <a:lnTo>
                      <a:pt x="2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2" name="Freeform 170"/>
              <p:cNvSpPr>
                <a:spLocks/>
              </p:cNvSpPr>
              <p:nvPr/>
            </p:nvSpPr>
            <p:spPr bwMode="auto">
              <a:xfrm>
                <a:off x="2364" y="3614"/>
                <a:ext cx="394" cy="103"/>
              </a:xfrm>
              <a:custGeom>
                <a:avLst/>
                <a:gdLst>
                  <a:gd name="T0" fmla="*/ 0 w 394"/>
                  <a:gd name="T1" fmla="*/ 100 h 103"/>
                  <a:gd name="T2" fmla="*/ 394 w 394"/>
                  <a:gd name="T3" fmla="*/ 0 h 103"/>
                  <a:gd name="T4" fmla="*/ 394 w 394"/>
                  <a:gd name="T5" fmla="*/ 0 h 103"/>
                  <a:gd name="T6" fmla="*/ 394 w 394"/>
                  <a:gd name="T7" fmla="*/ 0 h 103"/>
                  <a:gd name="T8" fmla="*/ 394 w 394"/>
                  <a:gd name="T9" fmla="*/ 0 h 103"/>
                  <a:gd name="T10" fmla="*/ 394 w 394"/>
                  <a:gd name="T11" fmla="*/ 3 h 103"/>
                  <a:gd name="T12" fmla="*/ 394 w 394"/>
                  <a:gd name="T13" fmla="*/ 3 h 103"/>
                  <a:gd name="T14" fmla="*/ 394 w 394"/>
                  <a:gd name="T15" fmla="*/ 3 h 103"/>
                  <a:gd name="T16" fmla="*/ 391 w 394"/>
                  <a:gd name="T17" fmla="*/ 3 h 103"/>
                  <a:gd name="T18" fmla="*/ 391 w 394"/>
                  <a:gd name="T19" fmla="*/ 3 h 103"/>
                  <a:gd name="T20" fmla="*/ 5 w 394"/>
                  <a:gd name="T21" fmla="*/ 103 h 103"/>
                  <a:gd name="T22" fmla="*/ 5 w 394"/>
                  <a:gd name="T23" fmla="*/ 103 h 103"/>
                  <a:gd name="T24" fmla="*/ 5 w 394"/>
                  <a:gd name="T25" fmla="*/ 103 h 103"/>
                  <a:gd name="T26" fmla="*/ 3 w 394"/>
                  <a:gd name="T27" fmla="*/ 100 h 103"/>
                  <a:gd name="T28" fmla="*/ 3 w 394"/>
                  <a:gd name="T29" fmla="*/ 100 h 103"/>
                  <a:gd name="T30" fmla="*/ 3 w 394"/>
                  <a:gd name="T31" fmla="*/ 100 h 103"/>
                  <a:gd name="T32" fmla="*/ 3 w 394"/>
                  <a:gd name="T33" fmla="*/ 100 h 103"/>
                  <a:gd name="T34" fmla="*/ 3 w 394"/>
                  <a:gd name="T35" fmla="*/ 100 h 103"/>
                  <a:gd name="T36" fmla="*/ 0 w 394"/>
                  <a:gd name="T37" fmla="*/ 100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4"/>
                  <a:gd name="T58" fmla="*/ 0 h 103"/>
                  <a:gd name="T59" fmla="*/ 394 w 394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4" h="103">
                    <a:moveTo>
                      <a:pt x="0" y="100"/>
                    </a:moveTo>
                    <a:lnTo>
                      <a:pt x="394" y="0"/>
                    </a:lnTo>
                    <a:lnTo>
                      <a:pt x="394" y="3"/>
                    </a:lnTo>
                    <a:lnTo>
                      <a:pt x="391" y="3"/>
                    </a:lnTo>
                    <a:lnTo>
                      <a:pt x="5" y="103"/>
                    </a:lnTo>
                    <a:lnTo>
                      <a:pt x="3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3" name="Freeform 171"/>
              <p:cNvSpPr>
                <a:spLocks/>
              </p:cNvSpPr>
              <p:nvPr/>
            </p:nvSpPr>
            <p:spPr bwMode="auto">
              <a:xfrm>
                <a:off x="2367" y="3617"/>
                <a:ext cx="391" cy="100"/>
              </a:xfrm>
              <a:custGeom>
                <a:avLst/>
                <a:gdLst>
                  <a:gd name="T0" fmla="*/ 0 w 391"/>
                  <a:gd name="T1" fmla="*/ 97 h 100"/>
                  <a:gd name="T2" fmla="*/ 391 w 391"/>
                  <a:gd name="T3" fmla="*/ 0 h 100"/>
                  <a:gd name="T4" fmla="*/ 391 w 391"/>
                  <a:gd name="T5" fmla="*/ 0 h 100"/>
                  <a:gd name="T6" fmla="*/ 391 w 391"/>
                  <a:gd name="T7" fmla="*/ 0 h 100"/>
                  <a:gd name="T8" fmla="*/ 388 w 391"/>
                  <a:gd name="T9" fmla="*/ 0 h 100"/>
                  <a:gd name="T10" fmla="*/ 388 w 391"/>
                  <a:gd name="T11" fmla="*/ 0 h 100"/>
                  <a:gd name="T12" fmla="*/ 388 w 391"/>
                  <a:gd name="T13" fmla="*/ 2 h 100"/>
                  <a:gd name="T14" fmla="*/ 388 w 391"/>
                  <a:gd name="T15" fmla="*/ 2 h 100"/>
                  <a:gd name="T16" fmla="*/ 388 w 391"/>
                  <a:gd name="T17" fmla="*/ 2 h 100"/>
                  <a:gd name="T18" fmla="*/ 388 w 391"/>
                  <a:gd name="T19" fmla="*/ 2 h 100"/>
                  <a:gd name="T20" fmla="*/ 4 w 391"/>
                  <a:gd name="T21" fmla="*/ 100 h 100"/>
                  <a:gd name="T22" fmla="*/ 4 w 391"/>
                  <a:gd name="T23" fmla="*/ 100 h 100"/>
                  <a:gd name="T24" fmla="*/ 2 w 391"/>
                  <a:gd name="T25" fmla="*/ 100 h 100"/>
                  <a:gd name="T26" fmla="*/ 2 w 391"/>
                  <a:gd name="T27" fmla="*/ 100 h 100"/>
                  <a:gd name="T28" fmla="*/ 2 w 391"/>
                  <a:gd name="T29" fmla="*/ 100 h 100"/>
                  <a:gd name="T30" fmla="*/ 2 w 391"/>
                  <a:gd name="T31" fmla="*/ 100 h 100"/>
                  <a:gd name="T32" fmla="*/ 2 w 391"/>
                  <a:gd name="T33" fmla="*/ 100 h 100"/>
                  <a:gd name="T34" fmla="*/ 0 w 391"/>
                  <a:gd name="T35" fmla="*/ 97 h 100"/>
                  <a:gd name="T36" fmla="*/ 0 w 391"/>
                  <a:gd name="T37" fmla="*/ 97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1"/>
                  <a:gd name="T58" fmla="*/ 0 h 100"/>
                  <a:gd name="T59" fmla="*/ 391 w 391"/>
                  <a:gd name="T60" fmla="*/ 100 h 1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1" h="100">
                    <a:moveTo>
                      <a:pt x="0" y="97"/>
                    </a:moveTo>
                    <a:lnTo>
                      <a:pt x="391" y="0"/>
                    </a:lnTo>
                    <a:lnTo>
                      <a:pt x="388" y="0"/>
                    </a:lnTo>
                    <a:lnTo>
                      <a:pt x="388" y="2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4" name="Freeform 172"/>
              <p:cNvSpPr>
                <a:spLocks/>
              </p:cNvSpPr>
              <p:nvPr/>
            </p:nvSpPr>
            <p:spPr bwMode="auto">
              <a:xfrm>
                <a:off x="2369" y="3617"/>
                <a:ext cx="386" cy="102"/>
              </a:xfrm>
              <a:custGeom>
                <a:avLst/>
                <a:gdLst>
                  <a:gd name="T0" fmla="*/ 0 w 386"/>
                  <a:gd name="T1" fmla="*/ 100 h 102"/>
                  <a:gd name="T2" fmla="*/ 386 w 386"/>
                  <a:gd name="T3" fmla="*/ 0 h 102"/>
                  <a:gd name="T4" fmla="*/ 386 w 386"/>
                  <a:gd name="T5" fmla="*/ 2 h 102"/>
                  <a:gd name="T6" fmla="*/ 386 w 386"/>
                  <a:gd name="T7" fmla="*/ 2 h 102"/>
                  <a:gd name="T8" fmla="*/ 386 w 386"/>
                  <a:gd name="T9" fmla="*/ 2 h 102"/>
                  <a:gd name="T10" fmla="*/ 386 w 386"/>
                  <a:gd name="T11" fmla="*/ 2 h 102"/>
                  <a:gd name="T12" fmla="*/ 386 w 386"/>
                  <a:gd name="T13" fmla="*/ 2 h 102"/>
                  <a:gd name="T14" fmla="*/ 386 w 386"/>
                  <a:gd name="T15" fmla="*/ 2 h 102"/>
                  <a:gd name="T16" fmla="*/ 384 w 386"/>
                  <a:gd name="T17" fmla="*/ 4 h 102"/>
                  <a:gd name="T18" fmla="*/ 384 w 386"/>
                  <a:gd name="T19" fmla="*/ 4 h 102"/>
                  <a:gd name="T20" fmla="*/ 5 w 386"/>
                  <a:gd name="T21" fmla="*/ 102 h 102"/>
                  <a:gd name="T22" fmla="*/ 5 w 386"/>
                  <a:gd name="T23" fmla="*/ 100 h 102"/>
                  <a:gd name="T24" fmla="*/ 2 w 386"/>
                  <a:gd name="T25" fmla="*/ 100 h 102"/>
                  <a:gd name="T26" fmla="*/ 2 w 386"/>
                  <a:gd name="T27" fmla="*/ 100 h 102"/>
                  <a:gd name="T28" fmla="*/ 2 w 386"/>
                  <a:gd name="T29" fmla="*/ 100 h 102"/>
                  <a:gd name="T30" fmla="*/ 2 w 386"/>
                  <a:gd name="T31" fmla="*/ 100 h 102"/>
                  <a:gd name="T32" fmla="*/ 0 w 386"/>
                  <a:gd name="T33" fmla="*/ 100 h 102"/>
                  <a:gd name="T34" fmla="*/ 0 w 386"/>
                  <a:gd name="T35" fmla="*/ 100 h 102"/>
                  <a:gd name="T36" fmla="*/ 0 w 386"/>
                  <a:gd name="T37" fmla="*/ 10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6"/>
                  <a:gd name="T58" fmla="*/ 0 h 102"/>
                  <a:gd name="T59" fmla="*/ 386 w 386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6" h="102">
                    <a:moveTo>
                      <a:pt x="0" y="100"/>
                    </a:moveTo>
                    <a:lnTo>
                      <a:pt x="386" y="0"/>
                    </a:lnTo>
                    <a:lnTo>
                      <a:pt x="386" y="2"/>
                    </a:lnTo>
                    <a:lnTo>
                      <a:pt x="384" y="4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5" name="Freeform 173"/>
              <p:cNvSpPr>
                <a:spLocks/>
              </p:cNvSpPr>
              <p:nvPr/>
            </p:nvSpPr>
            <p:spPr bwMode="auto">
              <a:xfrm>
                <a:off x="2371" y="3619"/>
                <a:ext cx="384" cy="100"/>
              </a:xfrm>
              <a:custGeom>
                <a:avLst/>
                <a:gdLst>
                  <a:gd name="T0" fmla="*/ 0 w 384"/>
                  <a:gd name="T1" fmla="*/ 98 h 100"/>
                  <a:gd name="T2" fmla="*/ 384 w 384"/>
                  <a:gd name="T3" fmla="*/ 0 h 100"/>
                  <a:gd name="T4" fmla="*/ 384 w 384"/>
                  <a:gd name="T5" fmla="*/ 0 h 100"/>
                  <a:gd name="T6" fmla="*/ 384 w 384"/>
                  <a:gd name="T7" fmla="*/ 0 h 100"/>
                  <a:gd name="T8" fmla="*/ 382 w 384"/>
                  <a:gd name="T9" fmla="*/ 2 h 100"/>
                  <a:gd name="T10" fmla="*/ 382 w 384"/>
                  <a:gd name="T11" fmla="*/ 2 h 100"/>
                  <a:gd name="T12" fmla="*/ 382 w 384"/>
                  <a:gd name="T13" fmla="*/ 2 h 100"/>
                  <a:gd name="T14" fmla="*/ 382 w 384"/>
                  <a:gd name="T15" fmla="*/ 2 h 100"/>
                  <a:gd name="T16" fmla="*/ 382 w 384"/>
                  <a:gd name="T17" fmla="*/ 2 h 100"/>
                  <a:gd name="T18" fmla="*/ 382 w 384"/>
                  <a:gd name="T19" fmla="*/ 5 h 100"/>
                  <a:gd name="T20" fmla="*/ 5 w 384"/>
                  <a:gd name="T21" fmla="*/ 100 h 100"/>
                  <a:gd name="T22" fmla="*/ 3 w 384"/>
                  <a:gd name="T23" fmla="*/ 100 h 100"/>
                  <a:gd name="T24" fmla="*/ 3 w 384"/>
                  <a:gd name="T25" fmla="*/ 100 h 100"/>
                  <a:gd name="T26" fmla="*/ 3 w 384"/>
                  <a:gd name="T27" fmla="*/ 100 h 100"/>
                  <a:gd name="T28" fmla="*/ 3 w 384"/>
                  <a:gd name="T29" fmla="*/ 100 h 100"/>
                  <a:gd name="T30" fmla="*/ 3 w 384"/>
                  <a:gd name="T31" fmla="*/ 98 h 100"/>
                  <a:gd name="T32" fmla="*/ 0 w 384"/>
                  <a:gd name="T33" fmla="*/ 98 h 100"/>
                  <a:gd name="T34" fmla="*/ 0 w 384"/>
                  <a:gd name="T35" fmla="*/ 98 h 100"/>
                  <a:gd name="T36" fmla="*/ 0 w 384"/>
                  <a:gd name="T37" fmla="*/ 98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4"/>
                  <a:gd name="T58" fmla="*/ 0 h 100"/>
                  <a:gd name="T59" fmla="*/ 384 w 384"/>
                  <a:gd name="T60" fmla="*/ 100 h 1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4" h="100">
                    <a:moveTo>
                      <a:pt x="0" y="98"/>
                    </a:moveTo>
                    <a:lnTo>
                      <a:pt x="384" y="0"/>
                    </a:lnTo>
                    <a:lnTo>
                      <a:pt x="382" y="2"/>
                    </a:lnTo>
                    <a:lnTo>
                      <a:pt x="382" y="5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6" name="Freeform 174"/>
              <p:cNvSpPr>
                <a:spLocks/>
              </p:cNvSpPr>
              <p:nvPr/>
            </p:nvSpPr>
            <p:spPr bwMode="auto">
              <a:xfrm>
                <a:off x="2374" y="3621"/>
                <a:ext cx="379" cy="98"/>
              </a:xfrm>
              <a:custGeom>
                <a:avLst/>
                <a:gdLst>
                  <a:gd name="T0" fmla="*/ 0 w 379"/>
                  <a:gd name="T1" fmla="*/ 98 h 98"/>
                  <a:gd name="T2" fmla="*/ 379 w 379"/>
                  <a:gd name="T3" fmla="*/ 0 h 98"/>
                  <a:gd name="T4" fmla="*/ 379 w 379"/>
                  <a:gd name="T5" fmla="*/ 0 h 98"/>
                  <a:gd name="T6" fmla="*/ 379 w 379"/>
                  <a:gd name="T7" fmla="*/ 0 h 98"/>
                  <a:gd name="T8" fmla="*/ 379 w 379"/>
                  <a:gd name="T9" fmla="*/ 0 h 98"/>
                  <a:gd name="T10" fmla="*/ 379 w 379"/>
                  <a:gd name="T11" fmla="*/ 3 h 98"/>
                  <a:gd name="T12" fmla="*/ 379 w 379"/>
                  <a:gd name="T13" fmla="*/ 3 h 98"/>
                  <a:gd name="T14" fmla="*/ 379 w 379"/>
                  <a:gd name="T15" fmla="*/ 3 h 98"/>
                  <a:gd name="T16" fmla="*/ 377 w 379"/>
                  <a:gd name="T17" fmla="*/ 3 h 98"/>
                  <a:gd name="T18" fmla="*/ 377 w 379"/>
                  <a:gd name="T19" fmla="*/ 3 h 98"/>
                  <a:gd name="T20" fmla="*/ 5 w 379"/>
                  <a:gd name="T21" fmla="*/ 98 h 98"/>
                  <a:gd name="T22" fmla="*/ 2 w 379"/>
                  <a:gd name="T23" fmla="*/ 98 h 98"/>
                  <a:gd name="T24" fmla="*/ 2 w 379"/>
                  <a:gd name="T25" fmla="*/ 98 h 98"/>
                  <a:gd name="T26" fmla="*/ 2 w 379"/>
                  <a:gd name="T27" fmla="*/ 98 h 98"/>
                  <a:gd name="T28" fmla="*/ 2 w 379"/>
                  <a:gd name="T29" fmla="*/ 98 h 98"/>
                  <a:gd name="T30" fmla="*/ 0 w 379"/>
                  <a:gd name="T31" fmla="*/ 98 h 98"/>
                  <a:gd name="T32" fmla="*/ 0 w 379"/>
                  <a:gd name="T33" fmla="*/ 98 h 98"/>
                  <a:gd name="T34" fmla="*/ 0 w 379"/>
                  <a:gd name="T35" fmla="*/ 98 h 98"/>
                  <a:gd name="T36" fmla="*/ 0 w 379"/>
                  <a:gd name="T37" fmla="*/ 98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9"/>
                  <a:gd name="T58" fmla="*/ 0 h 98"/>
                  <a:gd name="T59" fmla="*/ 379 w 379"/>
                  <a:gd name="T60" fmla="*/ 98 h 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9" h="98">
                    <a:moveTo>
                      <a:pt x="0" y="98"/>
                    </a:moveTo>
                    <a:lnTo>
                      <a:pt x="379" y="0"/>
                    </a:lnTo>
                    <a:lnTo>
                      <a:pt x="379" y="3"/>
                    </a:lnTo>
                    <a:lnTo>
                      <a:pt x="377" y="3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7" name="Freeform 175"/>
              <p:cNvSpPr>
                <a:spLocks/>
              </p:cNvSpPr>
              <p:nvPr/>
            </p:nvSpPr>
            <p:spPr bwMode="auto">
              <a:xfrm>
                <a:off x="2376" y="3624"/>
                <a:ext cx="377" cy="97"/>
              </a:xfrm>
              <a:custGeom>
                <a:avLst/>
                <a:gdLst>
                  <a:gd name="T0" fmla="*/ 0 w 377"/>
                  <a:gd name="T1" fmla="*/ 95 h 97"/>
                  <a:gd name="T2" fmla="*/ 377 w 377"/>
                  <a:gd name="T3" fmla="*/ 0 h 97"/>
                  <a:gd name="T4" fmla="*/ 377 w 377"/>
                  <a:gd name="T5" fmla="*/ 0 h 97"/>
                  <a:gd name="T6" fmla="*/ 377 w 377"/>
                  <a:gd name="T7" fmla="*/ 0 h 97"/>
                  <a:gd name="T8" fmla="*/ 375 w 377"/>
                  <a:gd name="T9" fmla="*/ 0 h 97"/>
                  <a:gd name="T10" fmla="*/ 375 w 377"/>
                  <a:gd name="T11" fmla="*/ 0 h 97"/>
                  <a:gd name="T12" fmla="*/ 375 w 377"/>
                  <a:gd name="T13" fmla="*/ 2 h 97"/>
                  <a:gd name="T14" fmla="*/ 375 w 377"/>
                  <a:gd name="T15" fmla="*/ 2 h 97"/>
                  <a:gd name="T16" fmla="*/ 375 w 377"/>
                  <a:gd name="T17" fmla="*/ 2 h 97"/>
                  <a:gd name="T18" fmla="*/ 375 w 377"/>
                  <a:gd name="T19" fmla="*/ 2 h 97"/>
                  <a:gd name="T20" fmla="*/ 5 w 377"/>
                  <a:gd name="T21" fmla="*/ 97 h 97"/>
                  <a:gd name="T22" fmla="*/ 3 w 377"/>
                  <a:gd name="T23" fmla="*/ 97 h 97"/>
                  <a:gd name="T24" fmla="*/ 3 w 377"/>
                  <a:gd name="T25" fmla="*/ 97 h 97"/>
                  <a:gd name="T26" fmla="*/ 3 w 377"/>
                  <a:gd name="T27" fmla="*/ 95 h 97"/>
                  <a:gd name="T28" fmla="*/ 3 w 377"/>
                  <a:gd name="T29" fmla="*/ 95 h 97"/>
                  <a:gd name="T30" fmla="*/ 0 w 377"/>
                  <a:gd name="T31" fmla="*/ 95 h 97"/>
                  <a:gd name="T32" fmla="*/ 0 w 377"/>
                  <a:gd name="T33" fmla="*/ 95 h 97"/>
                  <a:gd name="T34" fmla="*/ 0 w 377"/>
                  <a:gd name="T35" fmla="*/ 95 h 97"/>
                  <a:gd name="T36" fmla="*/ 0 w 377"/>
                  <a:gd name="T37" fmla="*/ 95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7"/>
                  <a:gd name="T58" fmla="*/ 0 h 97"/>
                  <a:gd name="T59" fmla="*/ 377 w 377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7" h="97">
                    <a:moveTo>
                      <a:pt x="0" y="95"/>
                    </a:moveTo>
                    <a:lnTo>
                      <a:pt x="377" y="0"/>
                    </a:lnTo>
                    <a:lnTo>
                      <a:pt x="375" y="0"/>
                    </a:lnTo>
                    <a:lnTo>
                      <a:pt x="375" y="2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3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8" name="Freeform 176"/>
              <p:cNvSpPr>
                <a:spLocks/>
              </p:cNvSpPr>
              <p:nvPr/>
            </p:nvSpPr>
            <p:spPr bwMode="auto">
              <a:xfrm>
                <a:off x="2379" y="3624"/>
                <a:ext cx="372" cy="97"/>
              </a:xfrm>
              <a:custGeom>
                <a:avLst/>
                <a:gdLst>
                  <a:gd name="T0" fmla="*/ 0 w 372"/>
                  <a:gd name="T1" fmla="*/ 95 h 97"/>
                  <a:gd name="T2" fmla="*/ 372 w 372"/>
                  <a:gd name="T3" fmla="*/ 0 h 97"/>
                  <a:gd name="T4" fmla="*/ 372 w 372"/>
                  <a:gd name="T5" fmla="*/ 2 h 97"/>
                  <a:gd name="T6" fmla="*/ 372 w 372"/>
                  <a:gd name="T7" fmla="*/ 2 h 97"/>
                  <a:gd name="T8" fmla="*/ 372 w 372"/>
                  <a:gd name="T9" fmla="*/ 2 h 97"/>
                  <a:gd name="T10" fmla="*/ 372 w 372"/>
                  <a:gd name="T11" fmla="*/ 2 h 97"/>
                  <a:gd name="T12" fmla="*/ 372 w 372"/>
                  <a:gd name="T13" fmla="*/ 2 h 97"/>
                  <a:gd name="T14" fmla="*/ 369 w 372"/>
                  <a:gd name="T15" fmla="*/ 5 h 97"/>
                  <a:gd name="T16" fmla="*/ 369 w 372"/>
                  <a:gd name="T17" fmla="*/ 5 h 97"/>
                  <a:gd name="T18" fmla="*/ 369 w 372"/>
                  <a:gd name="T19" fmla="*/ 5 h 97"/>
                  <a:gd name="T20" fmla="*/ 2 w 372"/>
                  <a:gd name="T21" fmla="*/ 97 h 97"/>
                  <a:gd name="T22" fmla="*/ 2 w 372"/>
                  <a:gd name="T23" fmla="*/ 97 h 97"/>
                  <a:gd name="T24" fmla="*/ 2 w 372"/>
                  <a:gd name="T25" fmla="*/ 97 h 97"/>
                  <a:gd name="T26" fmla="*/ 2 w 372"/>
                  <a:gd name="T27" fmla="*/ 97 h 97"/>
                  <a:gd name="T28" fmla="*/ 2 w 372"/>
                  <a:gd name="T29" fmla="*/ 97 h 97"/>
                  <a:gd name="T30" fmla="*/ 0 w 372"/>
                  <a:gd name="T31" fmla="*/ 97 h 97"/>
                  <a:gd name="T32" fmla="*/ 0 w 372"/>
                  <a:gd name="T33" fmla="*/ 97 h 97"/>
                  <a:gd name="T34" fmla="*/ 0 w 372"/>
                  <a:gd name="T35" fmla="*/ 95 h 97"/>
                  <a:gd name="T36" fmla="*/ 0 w 372"/>
                  <a:gd name="T37" fmla="*/ 95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2"/>
                  <a:gd name="T58" fmla="*/ 0 h 97"/>
                  <a:gd name="T59" fmla="*/ 372 w 372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2" h="97">
                    <a:moveTo>
                      <a:pt x="0" y="95"/>
                    </a:moveTo>
                    <a:lnTo>
                      <a:pt x="372" y="0"/>
                    </a:lnTo>
                    <a:lnTo>
                      <a:pt x="372" y="2"/>
                    </a:lnTo>
                    <a:lnTo>
                      <a:pt x="369" y="5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09" name="Freeform 177"/>
              <p:cNvSpPr>
                <a:spLocks/>
              </p:cNvSpPr>
              <p:nvPr/>
            </p:nvSpPr>
            <p:spPr bwMode="auto">
              <a:xfrm>
                <a:off x="2381" y="3626"/>
                <a:ext cx="370" cy="98"/>
              </a:xfrm>
              <a:custGeom>
                <a:avLst/>
                <a:gdLst>
                  <a:gd name="T0" fmla="*/ 0 w 370"/>
                  <a:gd name="T1" fmla="*/ 95 h 98"/>
                  <a:gd name="T2" fmla="*/ 370 w 370"/>
                  <a:gd name="T3" fmla="*/ 0 h 98"/>
                  <a:gd name="T4" fmla="*/ 370 w 370"/>
                  <a:gd name="T5" fmla="*/ 0 h 98"/>
                  <a:gd name="T6" fmla="*/ 367 w 370"/>
                  <a:gd name="T7" fmla="*/ 3 h 98"/>
                  <a:gd name="T8" fmla="*/ 367 w 370"/>
                  <a:gd name="T9" fmla="*/ 3 h 98"/>
                  <a:gd name="T10" fmla="*/ 367 w 370"/>
                  <a:gd name="T11" fmla="*/ 3 h 98"/>
                  <a:gd name="T12" fmla="*/ 367 w 370"/>
                  <a:gd name="T13" fmla="*/ 3 h 98"/>
                  <a:gd name="T14" fmla="*/ 367 w 370"/>
                  <a:gd name="T15" fmla="*/ 3 h 98"/>
                  <a:gd name="T16" fmla="*/ 367 w 370"/>
                  <a:gd name="T17" fmla="*/ 5 h 98"/>
                  <a:gd name="T18" fmla="*/ 367 w 370"/>
                  <a:gd name="T19" fmla="*/ 5 h 98"/>
                  <a:gd name="T20" fmla="*/ 2 w 370"/>
                  <a:gd name="T21" fmla="*/ 98 h 98"/>
                  <a:gd name="T22" fmla="*/ 2 w 370"/>
                  <a:gd name="T23" fmla="*/ 95 h 98"/>
                  <a:gd name="T24" fmla="*/ 2 w 370"/>
                  <a:gd name="T25" fmla="*/ 95 h 98"/>
                  <a:gd name="T26" fmla="*/ 2 w 370"/>
                  <a:gd name="T27" fmla="*/ 95 h 98"/>
                  <a:gd name="T28" fmla="*/ 0 w 370"/>
                  <a:gd name="T29" fmla="*/ 95 h 98"/>
                  <a:gd name="T30" fmla="*/ 0 w 370"/>
                  <a:gd name="T31" fmla="*/ 95 h 98"/>
                  <a:gd name="T32" fmla="*/ 0 w 370"/>
                  <a:gd name="T33" fmla="*/ 95 h 98"/>
                  <a:gd name="T34" fmla="*/ 0 w 370"/>
                  <a:gd name="T35" fmla="*/ 95 h 98"/>
                  <a:gd name="T36" fmla="*/ 0 w 370"/>
                  <a:gd name="T37" fmla="*/ 95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0"/>
                  <a:gd name="T58" fmla="*/ 0 h 98"/>
                  <a:gd name="T59" fmla="*/ 370 w 370"/>
                  <a:gd name="T60" fmla="*/ 98 h 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0" h="98">
                    <a:moveTo>
                      <a:pt x="0" y="95"/>
                    </a:moveTo>
                    <a:lnTo>
                      <a:pt x="370" y="0"/>
                    </a:lnTo>
                    <a:lnTo>
                      <a:pt x="367" y="3"/>
                    </a:lnTo>
                    <a:lnTo>
                      <a:pt x="367" y="5"/>
                    </a:lnTo>
                    <a:lnTo>
                      <a:pt x="2" y="98"/>
                    </a:lnTo>
                    <a:lnTo>
                      <a:pt x="2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0" name="Freeform 178"/>
              <p:cNvSpPr>
                <a:spLocks/>
              </p:cNvSpPr>
              <p:nvPr/>
            </p:nvSpPr>
            <p:spPr bwMode="auto">
              <a:xfrm>
                <a:off x="2381" y="3629"/>
                <a:ext cx="367" cy="95"/>
              </a:xfrm>
              <a:custGeom>
                <a:avLst/>
                <a:gdLst>
                  <a:gd name="T0" fmla="*/ 0 w 367"/>
                  <a:gd name="T1" fmla="*/ 92 h 95"/>
                  <a:gd name="T2" fmla="*/ 367 w 367"/>
                  <a:gd name="T3" fmla="*/ 0 h 95"/>
                  <a:gd name="T4" fmla="*/ 367 w 367"/>
                  <a:gd name="T5" fmla="*/ 0 h 95"/>
                  <a:gd name="T6" fmla="*/ 367 w 367"/>
                  <a:gd name="T7" fmla="*/ 0 h 95"/>
                  <a:gd name="T8" fmla="*/ 367 w 367"/>
                  <a:gd name="T9" fmla="*/ 2 h 95"/>
                  <a:gd name="T10" fmla="*/ 367 w 367"/>
                  <a:gd name="T11" fmla="*/ 2 h 95"/>
                  <a:gd name="T12" fmla="*/ 365 w 367"/>
                  <a:gd name="T13" fmla="*/ 2 h 95"/>
                  <a:gd name="T14" fmla="*/ 365 w 367"/>
                  <a:gd name="T15" fmla="*/ 2 h 95"/>
                  <a:gd name="T16" fmla="*/ 365 w 367"/>
                  <a:gd name="T17" fmla="*/ 2 h 95"/>
                  <a:gd name="T18" fmla="*/ 365 w 367"/>
                  <a:gd name="T19" fmla="*/ 4 h 95"/>
                  <a:gd name="T20" fmla="*/ 5 w 367"/>
                  <a:gd name="T21" fmla="*/ 95 h 95"/>
                  <a:gd name="T22" fmla="*/ 5 w 367"/>
                  <a:gd name="T23" fmla="*/ 95 h 95"/>
                  <a:gd name="T24" fmla="*/ 5 w 367"/>
                  <a:gd name="T25" fmla="*/ 95 h 95"/>
                  <a:gd name="T26" fmla="*/ 5 w 367"/>
                  <a:gd name="T27" fmla="*/ 95 h 95"/>
                  <a:gd name="T28" fmla="*/ 2 w 367"/>
                  <a:gd name="T29" fmla="*/ 95 h 95"/>
                  <a:gd name="T30" fmla="*/ 2 w 367"/>
                  <a:gd name="T31" fmla="*/ 92 h 95"/>
                  <a:gd name="T32" fmla="*/ 2 w 367"/>
                  <a:gd name="T33" fmla="*/ 92 h 95"/>
                  <a:gd name="T34" fmla="*/ 2 w 367"/>
                  <a:gd name="T35" fmla="*/ 92 h 95"/>
                  <a:gd name="T36" fmla="*/ 0 w 367"/>
                  <a:gd name="T37" fmla="*/ 92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7"/>
                  <a:gd name="T58" fmla="*/ 0 h 95"/>
                  <a:gd name="T59" fmla="*/ 367 w 367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7" h="95">
                    <a:moveTo>
                      <a:pt x="0" y="92"/>
                    </a:moveTo>
                    <a:lnTo>
                      <a:pt x="367" y="0"/>
                    </a:lnTo>
                    <a:lnTo>
                      <a:pt x="367" y="2"/>
                    </a:lnTo>
                    <a:lnTo>
                      <a:pt x="365" y="2"/>
                    </a:lnTo>
                    <a:lnTo>
                      <a:pt x="365" y="4"/>
                    </a:lnTo>
                    <a:lnTo>
                      <a:pt x="5" y="95"/>
                    </a:lnTo>
                    <a:lnTo>
                      <a:pt x="2" y="95"/>
                    </a:lnTo>
                    <a:lnTo>
                      <a:pt x="2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1" name="Freeform 179"/>
              <p:cNvSpPr>
                <a:spLocks/>
              </p:cNvSpPr>
              <p:nvPr/>
            </p:nvSpPr>
            <p:spPr bwMode="auto">
              <a:xfrm>
                <a:off x="2383" y="3631"/>
                <a:ext cx="365" cy="93"/>
              </a:xfrm>
              <a:custGeom>
                <a:avLst/>
                <a:gdLst>
                  <a:gd name="T0" fmla="*/ 0 w 365"/>
                  <a:gd name="T1" fmla="*/ 93 h 93"/>
                  <a:gd name="T2" fmla="*/ 365 w 365"/>
                  <a:gd name="T3" fmla="*/ 0 h 93"/>
                  <a:gd name="T4" fmla="*/ 363 w 365"/>
                  <a:gd name="T5" fmla="*/ 0 h 93"/>
                  <a:gd name="T6" fmla="*/ 363 w 365"/>
                  <a:gd name="T7" fmla="*/ 0 h 93"/>
                  <a:gd name="T8" fmla="*/ 363 w 365"/>
                  <a:gd name="T9" fmla="*/ 0 h 93"/>
                  <a:gd name="T10" fmla="*/ 363 w 365"/>
                  <a:gd name="T11" fmla="*/ 2 h 93"/>
                  <a:gd name="T12" fmla="*/ 363 w 365"/>
                  <a:gd name="T13" fmla="*/ 2 h 93"/>
                  <a:gd name="T14" fmla="*/ 363 w 365"/>
                  <a:gd name="T15" fmla="*/ 2 h 93"/>
                  <a:gd name="T16" fmla="*/ 363 w 365"/>
                  <a:gd name="T17" fmla="*/ 2 h 93"/>
                  <a:gd name="T18" fmla="*/ 361 w 365"/>
                  <a:gd name="T19" fmla="*/ 2 h 93"/>
                  <a:gd name="T20" fmla="*/ 5 w 365"/>
                  <a:gd name="T21" fmla="*/ 93 h 93"/>
                  <a:gd name="T22" fmla="*/ 5 w 365"/>
                  <a:gd name="T23" fmla="*/ 93 h 93"/>
                  <a:gd name="T24" fmla="*/ 5 w 365"/>
                  <a:gd name="T25" fmla="*/ 93 h 93"/>
                  <a:gd name="T26" fmla="*/ 5 w 365"/>
                  <a:gd name="T27" fmla="*/ 93 h 93"/>
                  <a:gd name="T28" fmla="*/ 3 w 365"/>
                  <a:gd name="T29" fmla="*/ 93 h 93"/>
                  <a:gd name="T30" fmla="*/ 3 w 365"/>
                  <a:gd name="T31" fmla="*/ 93 h 93"/>
                  <a:gd name="T32" fmla="*/ 3 w 365"/>
                  <a:gd name="T33" fmla="*/ 93 h 93"/>
                  <a:gd name="T34" fmla="*/ 3 w 365"/>
                  <a:gd name="T35" fmla="*/ 93 h 93"/>
                  <a:gd name="T36" fmla="*/ 0 w 365"/>
                  <a:gd name="T37" fmla="*/ 93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5"/>
                  <a:gd name="T58" fmla="*/ 0 h 93"/>
                  <a:gd name="T59" fmla="*/ 365 w 365"/>
                  <a:gd name="T60" fmla="*/ 93 h 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5" h="93">
                    <a:moveTo>
                      <a:pt x="0" y="93"/>
                    </a:moveTo>
                    <a:lnTo>
                      <a:pt x="365" y="0"/>
                    </a:lnTo>
                    <a:lnTo>
                      <a:pt x="363" y="0"/>
                    </a:lnTo>
                    <a:lnTo>
                      <a:pt x="363" y="2"/>
                    </a:lnTo>
                    <a:lnTo>
                      <a:pt x="361" y="2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2" name="Freeform 180"/>
              <p:cNvSpPr>
                <a:spLocks/>
              </p:cNvSpPr>
              <p:nvPr/>
            </p:nvSpPr>
            <p:spPr bwMode="auto">
              <a:xfrm>
                <a:off x="2386" y="3633"/>
                <a:ext cx="360" cy="93"/>
              </a:xfrm>
              <a:custGeom>
                <a:avLst/>
                <a:gdLst>
                  <a:gd name="T0" fmla="*/ 0 w 360"/>
                  <a:gd name="T1" fmla="*/ 91 h 93"/>
                  <a:gd name="T2" fmla="*/ 360 w 360"/>
                  <a:gd name="T3" fmla="*/ 0 h 93"/>
                  <a:gd name="T4" fmla="*/ 360 w 360"/>
                  <a:gd name="T5" fmla="*/ 0 h 93"/>
                  <a:gd name="T6" fmla="*/ 360 w 360"/>
                  <a:gd name="T7" fmla="*/ 0 h 93"/>
                  <a:gd name="T8" fmla="*/ 360 w 360"/>
                  <a:gd name="T9" fmla="*/ 0 h 93"/>
                  <a:gd name="T10" fmla="*/ 358 w 360"/>
                  <a:gd name="T11" fmla="*/ 0 h 93"/>
                  <a:gd name="T12" fmla="*/ 358 w 360"/>
                  <a:gd name="T13" fmla="*/ 3 h 93"/>
                  <a:gd name="T14" fmla="*/ 358 w 360"/>
                  <a:gd name="T15" fmla="*/ 3 h 93"/>
                  <a:gd name="T16" fmla="*/ 358 w 360"/>
                  <a:gd name="T17" fmla="*/ 3 h 93"/>
                  <a:gd name="T18" fmla="*/ 358 w 360"/>
                  <a:gd name="T19" fmla="*/ 3 h 93"/>
                  <a:gd name="T20" fmla="*/ 5 w 360"/>
                  <a:gd name="T21" fmla="*/ 93 h 93"/>
                  <a:gd name="T22" fmla="*/ 5 w 360"/>
                  <a:gd name="T23" fmla="*/ 93 h 93"/>
                  <a:gd name="T24" fmla="*/ 5 w 360"/>
                  <a:gd name="T25" fmla="*/ 93 h 93"/>
                  <a:gd name="T26" fmla="*/ 5 w 360"/>
                  <a:gd name="T27" fmla="*/ 91 h 93"/>
                  <a:gd name="T28" fmla="*/ 2 w 360"/>
                  <a:gd name="T29" fmla="*/ 91 h 93"/>
                  <a:gd name="T30" fmla="*/ 2 w 360"/>
                  <a:gd name="T31" fmla="*/ 91 h 93"/>
                  <a:gd name="T32" fmla="*/ 2 w 360"/>
                  <a:gd name="T33" fmla="*/ 91 h 93"/>
                  <a:gd name="T34" fmla="*/ 2 w 360"/>
                  <a:gd name="T35" fmla="*/ 91 h 93"/>
                  <a:gd name="T36" fmla="*/ 0 w 360"/>
                  <a:gd name="T37" fmla="*/ 91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0"/>
                  <a:gd name="T58" fmla="*/ 0 h 93"/>
                  <a:gd name="T59" fmla="*/ 360 w 360"/>
                  <a:gd name="T60" fmla="*/ 93 h 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0" h="93">
                    <a:moveTo>
                      <a:pt x="0" y="91"/>
                    </a:moveTo>
                    <a:lnTo>
                      <a:pt x="360" y="0"/>
                    </a:lnTo>
                    <a:lnTo>
                      <a:pt x="358" y="0"/>
                    </a:lnTo>
                    <a:lnTo>
                      <a:pt x="358" y="3"/>
                    </a:lnTo>
                    <a:lnTo>
                      <a:pt x="5" y="93"/>
                    </a:lnTo>
                    <a:lnTo>
                      <a:pt x="5" y="91"/>
                    </a:lnTo>
                    <a:lnTo>
                      <a:pt x="2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3" name="Freeform 181"/>
              <p:cNvSpPr>
                <a:spLocks/>
              </p:cNvSpPr>
              <p:nvPr/>
            </p:nvSpPr>
            <p:spPr bwMode="auto">
              <a:xfrm>
                <a:off x="2388" y="3633"/>
                <a:ext cx="356" cy="93"/>
              </a:xfrm>
              <a:custGeom>
                <a:avLst/>
                <a:gdLst>
                  <a:gd name="T0" fmla="*/ 0 w 356"/>
                  <a:gd name="T1" fmla="*/ 91 h 93"/>
                  <a:gd name="T2" fmla="*/ 356 w 356"/>
                  <a:gd name="T3" fmla="*/ 0 h 93"/>
                  <a:gd name="T4" fmla="*/ 356 w 356"/>
                  <a:gd name="T5" fmla="*/ 3 h 93"/>
                  <a:gd name="T6" fmla="*/ 356 w 356"/>
                  <a:gd name="T7" fmla="*/ 3 h 93"/>
                  <a:gd name="T8" fmla="*/ 356 w 356"/>
                  <a:gd name="T9" fmla="*/ 3 h 93"/>
                  <a:gd name="T10" fmla="*/ 356 w 356"/>
                  <a:gd name="T11" fmla="*/ 3 h 93"/>
                  <a:gd name="T12" fmla="*/ 356 w 356"/>
                  <a:gd name="T13" fmla="*/ 3 h 93"/>
                  <a:gd name="T14" fmla="*/ 356 w 356"/>
                  <a:gd name="T15" fmla="*/ 5 h 93"/>
                  <a:gd name="T16" fmla="*/ 353 w 356"/>
                  <a:gd name="T17" fmla="*/ 5 h 93"/>
                  <a:gd name="T18" fmla="*/ 353 w 356"/>
                  <a:gd name="T19" fmla="*/ 5 h 93"/>
                  <a:gd name="T20" fmla="*/ 5 w 356"/>
                  <a:gd name="T21" fmla="*/ 93 h 93"/>
                  <a:gd name="T22" fmla="*/ 5 w 356"/>
                  <a:gd name="T23" fmla="*/ 93 h 93"/>
                  <a:gd name="T24" fmla="*/ 5 w 356"/>
                  <a:gd name="T25" fmla="*/ 93 h 93"/>
                  <a:gd name="T26" fmla="*/ 5 w 356"/>
                  <a:gd name="T27" fmla="*/ 93 h 93"/>
                  <a:gd name="T28" fmla="*/ 3 w 356"/>
                  <a:gd name="T29" fmla="*/ 93 h 93"/>
                  <a:gd name="T30" fmla="*/ 3 w 356"/>
                  <a:gd name="T31" fmla="*/ 93 h 93"/>
                  <a:gd name="T32" fmla="*/ 3 w 356"/>
                  <a:gd name="T33" fmla="*/ 93 h 93"/>
                  <a:gd name="T34" fmla="*/ 3 w 356"/>
                  <a:gd name="T35" fmla="*/ 91 h 93"/>
                  <a:gd name="T36" fmla="*/ 0 w 356"/>
                  <a:gd name="T37" fmla="*/ 91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93"/>
                  <a:gd name="T59" fmla="*/ 356 w 356"/>
                  <a:gd name="T60" fmla="*/ 93 h 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93">
                    <a:moveTo>
                      <a:pt x="0" y="91"/>
                    </a:moveTo>
                    <a:lnTo>
                      <a:pt x="356" y="0"/>
                    </a:lnTo>
                    <a:lnTo>
                      <a:pt x="356" y="3"/>
                    </a:lnTo>
                    <a:lnTo>
                      <a:pt x="356" y="5"/>
                    </a:lnTo>
                    <a:lnTo>
                      <a:pt x="353" y="5"/>
                    </a:lnTo>
                    <a:lnTo>
                      <a:pt x="5" y="93"/>
                    </a:lnTo>
                    <a:lnTo>
                      <a:pt x="3" y="93"/>
                    </a:lnTo>
                    <a:lnTo>
                      <a:pt x="3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4" name="Freeform 182"/>
              <p:cNvSpPr>
                <a:spLocks/>
              </p:cNvSpPr>
              <p:nvPr/>
            </p:nvSpPr>
            <p:spPr bwMode="auto">
              <a:xfrm>
                <a:off x="2391" y="3636"/>
                <a:ext cx="353" cy="90"/>
              </a:xfrm>
              <a:custGeom>
                <a:avLst/>
                <a:gdLst>
                  <a:gd name="T0" fmla="*/ 0 w 353"/>
                  <a:gd name="T1" fmla="*/ 90 h 90"/>
                  <a:gd name="T2" fmla="*/ 353 w 353"/>
                  <a:gd name="T3" fmla="*/ 0 h 90"/>
                  <a:gd name="T4" fmla="*/ 353 w 353"/>
                  <a:gd name="T5" fmla="*/ 0 h 90"/>
                  <a:gd name="T6" fmla="*/ 350 w 353"/>
                  <a:gd name="T7" fmla="*/ 2 h 90"/>
                  <a:gd name="T8" fmla="*/ 350 w 353"/>
                  <a:gd name="T9" fmla="*/ 2 h 90"/>
                  <a:gd name="T10" fmla="*/ 350 w 353"/>
                  <a:gd name="T11" fmla="*/ 2 h 90"/>
                  <a:gd name="T12" fmla="*/ 350 w 353"/>
                  <a:gd name="T13" fmla="*/ 2 h 90"/>
                  <a:gd name="T14" fmla="*/ 350 w 353"/>
                  <a:gd name="T15" fmla="*/ 2 h 90"/>
                  <a:gd name="T16" fmla="*/ 350 w 353"/>
                  <a:gd name="T17" fmla="*/ 4 h 90"/>
                  <a:gd name="T18" fmla="*/ 350 w 353"/>
                  <a:gd name="T19" fmla="*/ 4 h 90"/>
                  <a:gd name="T20" fmla="*/ 4 w 353"/>
                  <a:gd name="T21" fmla="*/ 90 h 90"/>
                  <a:gd name="T22" fmla="*/ 4 w 353"/>
                  <a:gd name="T23" fmla="*/ 90 h 90"/>
                  <a:gd name="T24" fmla="*/ 4 w 353"/>
                  <a:gd name="T25" fmla="*/ 90 h 90"/>
                  <a:gd name="T26" fmla="*/ 4 w 353"/>
                  <a:gd name="T27" fmla="*/ 90 h 90"/>
                  <a:gd name="T28" fmla="*/ 2 w 353"/>
                  <a:gd name="T29" fmla="*/ 90 h 90"/>
                  <a:gd name="T30" fmla="*/ 2 w 353"/>
                  <a:gd name="T31" fmla="*/ 90 h 90"/>
                  <a:gd name="T32" fmla="*/ 2 w 353"/>
                  <a:gd name="T33" fmla="*/ 90 h 90"/>
                  <a:gd name="T34" fmla="*/ 2 w 353"/>
                  <a:gd name="T35" fmla="*/ 90 h 90"/>
                  <a:gd name="T36" fmla="*/ 0 w 353"/>
                  <a:gd name="T37" fmla="*/ 9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3"/>
                  <a:gd name="T58" fmla="*/ 0 h 90"/>
                  <a:gd name="T59" fmla="*/ 353 w 353"/>
                  <a:gd name="T60" fmla="*/ 90 h 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3" h="90">
                    <a:moveTo>
                      <a:pt x="0" y="90"/>
                    </a:moveTo>
                    <a:lnTo>
                      <a:pt x="353" y="0"/>
                    </a:lnTo>
                    <a:lnTo>
                      <a:pt x="350" y="2"/>
                    </a:lnTo>
                    <a:lnTo>
                      <a:pt x="350" y="4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5" name="Freeform 183"/>
              <p:cNvSpPr>
                <a:spLocks/>
              </p:cNvSpPr>
              <p:nvPr/>
            </p:nvSpPr>
            <p:spPr bwMode="auto">
              <a:xfrm>
                <a:off x="2393" y="3638"/>
                <a:ext cx="348" cy="91"/>
              </a:xfrm>
              <a:custGeom>
                <a:avLst/>
                <a:gdLst>
                  <a:gd name="T0" fmla="*/ 0 w 348"/>
                  <a:gd name="T1" fmla="*/ 88 h 91"/>
                  <a:gd name="T2" fmla="*/ 348 w 348"/>
                  <a:gd name="T3" fmla="*/ 0 h 91"/>
                  <a:gd name="T4" fmla="*/ 348 w 348"/>
                  <a:gd name="T5" fmla="*/ 0 h 91"/>
                  <a:gd name="T6" fmla="*/ 348 w 348"/>
                  <a:gd name="T7" fmla="*/ 0 h 91"/>
                  <a:gd name="T8" fmla="*/ 348 w 348"/>
                  <a:gd name="T9" fmla="*/ 2 h 91"/>
                  <a:gd name="T10" fmla="*/ 348 w 348"/>
                  <a:gd name="T11" fmla="*/ 2 h 91"/>
                  <a:gd name="T12" fmla="*/ 346 w 348"/>
                  <a:gd name="T13" fmla="*/ 2 h 91"/>
                  <a:gd name="T14" fmla="*/ 346 w 348"/>
                  <a:gd name="T15" fmla="*/ 2 h 91"/>
                  <a:gd name="T16" fmla="*/ 346 w 348"/>
                  <a:gd name="T17" fmla="*/ 2 h 91"/>
                  <a:gd name="T18" fmla="*/ 346 w 348"/>
                  <a:gd name="T19" fmla="*/ 5 h 91"/>
                  <a:gd name="T20" fmla="*/ 5 w 348"/>
                  <a:gd name="T21" fmla="*/ 91 h 91"/>
                  <a:gd name="T22" fmla="*/ 5 w 348"/>
                  <a:gd name="T23" fmla="*/ 91 h 91"/>
                  <a:gd name="T24" fmla="*/ 5 w 348"/>
                  <a:gd name="T25" fmla="*/ 91 h 91"/>
                  <a:gd name="T26" fmla="*/ 5 w 348"/>
                  <a:gd name="T27" fmla="*/ 91 h 91"/>
                  <a:gd name="T28" fmla="*/ 2 w 348"/>
                  <a:gd name="T29" fmla="*/ 88 h 91"/>
                  <a:gd name="T30" fmla="*/ 2 w 348"/>
                  <a:gd name="T31" fmla="*/ 88 h 91"/>
                  <a:gd name="T32" fmla="*/ 2 w 348"/>
                  <a:gd name="T33" fmla="*/ 88 h 91"/>
                  <a:gd name="T34" fmla="*/ 2 w 348"/>
                  <a:gd name="T35" fmla="*/ 88 h 91"/>
                  <a:gd name="T36" fmla="*/ 0 w 348"/>
                  <a:gd name="T37" fmla="*/ 88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8"/>
                  <a:gd name="T58" fmla="*/ 0 h 91"/>
                  <a:gd name="T59" fmla="*/ 348 w 348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8" h="91">
                    <a:moveTo>
                      <a:pt x="0" y="88"/>
                    </a:moveTo>
                    <a:lnTo>
                      <a:pt x="348" y="0"/>
                    </a:lnTo>
                    <a:lnTo>
                      <a:pt x="348" y="2"/>
                    </a:lnTo>
                    <a:lnTo>
                      <a:pt x="346" y="2"/>
                    </a:lnTo>
                    <a:lnTo>
                      <a:pt x="346" y="5"/>
                    </a:lnTo>
                    <a:lnTo>
                      <a:pt x="5" y="91"/>
                    </a:lnTo>
                    <a:lnTo>
                      <a:pt x="2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6" name="Freeform 184"/>
              <p:cNvSpPr>
                <a:spLocks/>
              </p:cNvSpPr>
              <p:nvPr/>
            </p:nvSpPr>
            <p:spPr bwMode="auto">
              <a:xfrm>
                <a:off x="2395" y="3640"/>
                <a:ext cx="346" cy="89"/>
              </a:xfrm>
              <a:custGeom>
                <a:avLst/>
                <a:gdLst>
                  <a:gd name="T0" fmla="*/ 0 w 346"/>
                  <a:gd name="T1" fmla="*/ 86 h 89"/>
                  <a:gd name="T2" fmla="*/ 346 w 346"/>
                  <a:gd name="T3" fmla="*/ 0 h 89"/>
                  <a:gd name="T4" fmla="*/ 344 w 346"/>
                  <a:gd name="T5" fmla="*/ 0 h 89"/>
                  <a:gd name="T6" fmla="*/ 344 w 346"/>
                  <a:gd name="T7" fmla="*/ 0 h 89"/>
                  <a:gd name="T8" fmla="*/ 344 w 346"/>
                  <a:gd name="T9" fmla="*/ 0 h 89"/>
                  <a:gd name="T10" fmla="*/ 344 w 346"/>
                  <a:gd name="T11" fmla="*/ 3 h 89"/>
                  <a:gd name="T12" fmla="*/ 344 w 346"/>
                  <a:gd name="T13" fmla="*/ 3 h 89"/>
                  <a:gd name="T14" fmla="*/ 344 w 346"/>
                  <a:gd name="T15" fmla="*/ 3 h 89"/>
                  <a:gd name="T16" fmla="*/ 341 w 346"/>
                  <a:gd name="T17" fmla="*/ 3 h 89"/>
                  <a:gd name="T18" fmla="*/ 341 w 346"/>
                  <a:gd name="T19" fmla="*/ 3 h 89"/>
                  <a:gd name="T20" fmla="*/ 7 w 346"/>
                  <a:gd name="T21" fmla="*/ 89 h 89"/>
                  <a:gd name="T22" fmla="*/ 5 w 346"/>
                  <a:gd name="T23" fmla="*/ 89 h 89"/>
                  <a:gd name="T24" fmla="*/ 5 w 346"/>
                  <a:gd name="T25" fmla="*/ 89 h 89"/>
                  <a:gd name="T26" fmla="*/ 5 w 346"/>
                  <a:gd name="T27" fmla="*/ 89 h 89"/>
                  <a:gd name="T28" fmla="*/ 3 w 346"/>
                  <a:gd name="T29" fmla="*/ 89 h 89"/>
                  <a:gd name="T30" fmla="*/ 3 w 346"/>
                  <a:gd name="T31" fmla="*/ 89 h 89"/>
                  <a:gd name="T32" fmla="*/ 3 w 346"/>
                  <a:gd name="T33" fmla="*/ 89 h 89"/>
                  <a:gd name="T34" fmla="*/ 3 w 346"/>
                  <a:gd name="T35" fmla="*/ 89 h 89"/>
                  <a:gd name="T36" fmla="*/ 0 w 346"/>
                  <a:gd name="T37" fmla="*/ 86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6"/>
                  <a:gd name="T58" fmla="*/ 0 h 89"/>
                  <a:gd name="T59" fmla="*/ 346 w 346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6" h="89">
                    <a:moveTo>
                      <a:pt x="0" y="86"/>
                    </a:moveTo>
                    <a:lnTo>
                      <a:pt x="346" y="0"/>
                    </a:lnTo>
                    <a:lnTo>
                      <a:pt x="344" y="0"/>
                    </a:lnTo>
                    <a:lnTo>
                      <a:pt x="344" y="3"/>
                    </a:lnTo>
                    <a:lnTo>
                      <a:pt x="341" y="3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7" name="Freeform 185"/>
              <p:cNvSpPr>
                <a:spLocks/>
              </p:cNvSpPr>
              <p:nvPr/>
            </p:nvSpPr>
            <p:spPr bwMode="auto">
              <a:xfrm>
                <a:off x="2398" y="3643"/>
                <a:ext cx="341" cy="88"/>
              </a:xfrm>
              <a:custGeom>
                <a:avLst/>
                <a:gdLst>
                  <a:gd name="T0" fmla="*/ 0 w 341"/>
                  <a:gd name="T1" fmla="*/ 86 h 88"/>
                  <a:gd name="T2" fmla="*/ 341 w 341"/>
                  <a:gd name="T3" fmla="*/ 0 h 88"/>
                  <a:gd name="T4" fmla="*/ 341 w 341"/>
                  <a:gd name="T5" fmla="*/ 0 h 88"/>
                  <a:gd name="T6" fmla="*/ 341 w 341"/>
                  <a:gd name="T7" fmla="*/ 0 h 88"/>
                  <a:gd name="T8" fmla="*/ 338 w 341"/>
                  <a:gd name="T9" fmla="*/ 0 h 88"/>
                  <a:gd name="T10" fmla="*/ 338 w 341"/>
                  <a:gd name="T11" fmla="*/ 0 h 88"/>
                  <a:gd name="T12" fmla="*/ 338 w 341"/>
                  <a:gd name="T13" fmla="*/ 2 h 88"/>
                  <a:gd name="T14" fmla="*/ 338 w 341"/>
                  <a:gd name="T15" fmla="*/ 2 h 88"/>
                  <a:gd name="T16" fmla="*/ 338 w 341"/>
                  <a:gd name="T17" fmla="*/ 2 h 88"/>
                  <a:gd name="T18" fmla="*/ 338 w 341"/>
                  <a:gd name="T19" fmla="*/ 2 h 88"/>
                  <a:gd name="T20" fmla="*/ 7 w 341"/>
                  <a:gd name="T21" fmla="*/ 88 h 88"/>
                  <a:gd name="T22" fmla="*/ 4 w 341"/>
                  <a:gd name="T23" fmla="*/ 86 h 88"/>
                  <a:gd name="T24" fmla="*/ 4 w 341"/>
                  <a:gd name="T25" fmla="*/ 86 h 88"/>
                  <a:gd name="T26" fmla="*/ 4 w 341"/>
                  <a:gd name="T27" fmla="*/ 86 h 88"/>
                  <a:gd name="T28" fmla="*/ 4 w 341"/>
                  <a:gd name="T29" fmla="*/ 86 h 88"/>
                  <a:gd name="T30" fmla="*/ 2 w 341"/>
                  <a:gd name="T31" fmla="*/ 86 h 88"/>
                  <a:gd name="T32" fmla="*/ 2 w 341"/>
                  <a:gd name="T33" fmla="*/ 86 h 88"/>
                  <a:gd name="T34" fmla="*/ 2 w 341"/>
                  <a:gd name="T35" fmla="*/ 86 h 88"/>
                  <a:gd name="T36" fmla="*/ 0 w 341"/>
                  <a:gd name="T37" fmla="*/ 86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1"/>
                  <a:gd name="T58" fmla="*/ 0 h 88"/>
                  <a:gd name="T59" fmla="*/ 341 w 341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1" h="88">
                    <a:moveTo>
                      <a:pt x="0" y="86"/>
                    </a:moveTo>
                    <a:lnTo>
                      <a:pt x="341" y="0"/>
                    </a:lnTo>
                    <a:lnTo>
                      <a:pt x="338" y="0"/>
                    </a:lnTo>
                    <a:lnTo>
                      <a:pt x="338" y="2"/>
                    </a:lnTo>
                    <a:lnTo>
                      <a:pt x="7" y="88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8" name="Freeform 186"/>
              <p:cNvSpPr>
                <a:spLocks/>
              </p:cNvSpPr>
              <p:nvPr/>
            </p:nvSpPr>
            <p:spPr bwMode="auto">
              <a:xfrm>
                <a:off x="2402" y="3643"/>
                <a:ext cx="334" cy="88"/>
              </a:xfrm>
              <a:custGeom>
                <a:avLst/>
                <a:gdLst>
                  <a:gd name="T0" fmla="*/ 0 w 334"/>
                  <a:gd name="T1" fmla="*/ 86 h 88"/>
                  <a:gd name="T2" fmla="*/ 334 w 334"/>
                  <a:gd name="T3" fmla="*/ 0 h 88"/>
                  <a:gd name="T4" fmla="*/ 334 w 334"/>
                  <a:gd name="T5" fmla="*/ 2 h 88"/>
                  <a:gd name="T6" fmla="*/ 334 w 334"/>
                  <a:gd name="T7" fmla="*/ 2 h 88"/>
                  <a:gd name="T8" fmla="*/ 334 w 334"/>
                  <a:gd name="T9" fmla="*/ 2 h 88"/>
                  <a:gd name="T10" fmla="*/ 334 w 334"/>
                  <a:gd name="T11" fmla="*/ 2 h 88"/>
                  <a:gd name="T12" fmla="*/ 332 w 334"/>
                  <a:gd name="T13" fmla="*/ 2 h 88"/>
                  <a:gd name="T14" fmla="*/ 332 w 334"/>
                  <a:gd name="T15" fmla="*/ 5 h 88"/>
                  <a:gd name="T16" fmla="*/ 332 w 334"/>
                  <a:gd name="T17" fmla="*/ 5 h 88"/>
                  <a:gd name="T18" fmla="*/ 332 w 334"/>
                  <a:gd name="T19" fmla="*/ 5 h 88"/>
                  <a:gd name="T20" fmla="*/ 5 w 334"/>
                  <a:gd name="T21" fmla="*/ 88 h 88"/>
                  <a:gd name="T22" fmla="*/ 3 w 334"/>
                  <a:gd name="T23" fmla="*/ 88 h 88"/>
                  <a:gd name="T24" fmla="*/ 3 w 334"/>
                  <a:gd name="T25" fmla="*/ 88 h 88"/>
                  <a:gd name="T26" fmla="*/ 3 w 334"/>
                  <a:gd name="T27" fmla="*/ 88 h 88"/>
                  <a:gd name="T28" fmla="*/ 3 w 334"/>
                  <a:gd name="T29" fmla="*/ 88 h 88"/>
                  <a:gd name="T30" fmla="*/ 0 w 334"/>
                  <a:gd name="T31" fmla="*/ 86 h 88"/>
                  <a:gd name="T32" fmla="*/ 0 w 334"/>
                  <a:gd name="T33" fmla="*/ 86 h 88"/>
                  <a:gd name="T34" fmla="*/ 0 w 334"/>
                  <a:gd name="T35" fmla="*/ 86 h 88"/>
                  <a:gd name="T36" fmla="*/ 0 w 334"/>
                  <a:gd name="T37" fmla="*/ 86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4"/>
                  <a:gd name="T58" fmla="*/ 0 h 88"/>
                  <a:gd name="T59" fmla="*/ 334 w 33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4" h="88">
                    <a:moveTo>
                      <a:pt x="0" y="86"/>
                    </a:moveTo>
                    <a:lnTo>
                      <a:pt x="334" y="0"/>
                    </a:lnTo>
                    <a:lnTo>
                      <a:pt x="334" y="2"/>
                    </a:lnTo>
                    <a:lnTo>
                      <a:pt x="332" y="2"/>
                    </a:lnTo>
                    <a:lnTo>
                      <a:pt x="332" y="5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19" name="Freeform 187"/>
              <p:cNvSpPr>
                <a:spLocks/>
              </p:cNvSpPr>
              <p:nvPr/>
            </p:nvSpPr>
            <p:spPr bwMode="auto">
              <a:xfrm>
                <a:off x="2405" y="3645"/>
                <a:ext cx="331" cy="86"/>
              </a:xfrm>
              <a:custGeom>
                <a:avLst/>
                <a:gdLst>
                  <a:gd name="T0" fmla="*/ 0 w 331"/>
                  <a:gd name="T1" fmla="*/ 86 h 86"/>
                  <a:gd name="T2" fmla="*/ 331 w 331"/>
                  <a:gd name="T3" fmla="*/ 0 h 86"/>
                  <a:gd name="T4" fmla="*/ 329 w 331"/>
                  <a:gd name="T5" fmla="*/ 0 h 86"/>
                  <a:gd name="T6" fmla="*/ 329 w 331"/>
                  <a:gd name="T7" fmla="*/ 3 h 86"/>
                  <a:gd name="T8" fmla="*/ 329 w 331"/>
                  <a:gd name="T9" fmla="*/ 3 h 86"/>
                  <a:gd name="T10" fmla="*/ 329 w 331"/>
                  <a:gd name="T11" fmla="*/ 3 h 86"/>
                  <a:gd name="T12" fmla="*/ 329 w 331"/>
                  <a:gd name="T13" fmla="*/ 3 h 86"/>
                  <a:gd name="T14" fmla="*/ 327 w 331"/>
                  <a:gd name="T15" fmla="*/ 3 h 86"/>
                  <a:gd name="T16" fmla="*/ 327 w 331"/>
                  <a:gd name="T17" fmla="*/ 5 h 86"/>
                  <a:gd name="T18" fmla="*/ 327 w 331"/>
                  <a:gd name="T19" fmla="*/ 5 h 86"/>
                  <a:gd name="T20" fmla="*/ 5 w 331"/>
                  <a:gd name="T21" fmla="*/ 86 h 86"/>
                  <a:gd name="T22" fmla="*/ 5 w 331"/>
                  <a:gd name="T23" fmla="*/ 86 h 86"/>
                  <a:gd name="T24" fmla="*/ 2 w 331"/>
                  <a:gd name="T25" fmla="*/ 86 h 86"/>
                  <a:gd name="T26" fmla="*/ 2 w 331"/>
                  <a:gd name="T27" fmla="*/ 86 h 86"/>
                  <a:gd name="T28" fmla="*/ 2 w 331"/>
                  <a:gd name="T29" fmla="*/ 86 h 86"/>
                  <a:gd name="T30" fmla="*/ 0 w 331"/>
                  <a:gd name="T31" fmla="*/ 86 h 86"/>
                  <a:gd name="T32" fmla="*/ 0 w 331"/>
                  <a:gd name="T33" fmla="*/ 86 h 86"/>
                  <a:gd name="T34" fmla="*/ 0 w 331"/>
                  <a:gd name="T35" fmla="*/ 86 h 86"/>
                  <a:gd name="T36" fmla="*/ 0 w 331"/>
                  <a:gd name="T37" fmla="*/ 86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86"/>
                  <a:gd name="T59" fmla="*/ 331 w 331"/>
                  <a:gd name="T60" fmla="*/ 86 h 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86">
                    <a:moveTo>
                      <a:pt x="0" y="86"/>
                    </a:moveTo>
                    <a:lnTo>
                      <a:pt x="331" y="0"/>
                    </a:lnTo>
                    <a:lnTo>
                      <a:pt x="329" y="0"/>
                    </a:lnTo>
                    <a:lnTo>
                      <a:pt x="329" y="3"/>
                    </a:lnTo>
                    <a:lnTo>
                      <a:pt x="327" y="3"/>
                    </a:lnTo>
                    <a:lnTo>
                      <a:pt x="327" y="5"/>
                    </a:lnTo>
                    <a:lnTo>
                      <a:pt x="5" y="86"/>
                    </a:lnTo>
                    <a:lnTo>
                      <a:pt x="2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0" name="Freeform 188"/>
              <p:cNvSpPr>
                <a:spLocks/>
              </p:cNvSpPr>
              <p:nvPr/>
            </p:nvSpPr>
            <p:spPr bwMode="auto">
              <a:xfrm>
                <a:off x="2407" y="3648"/>
                <a:ext cx="327" cy="85"/>
              </a:xfrm>
              <a:custGeom>
                <a:avLst/>
                <a:gdLst>
                  <a:gd name="T0" fmla="*/ 0 w 327"/>
                  <a:gd name="T1" fmla="*/ 83 h 85"/>
                  <a:gd name="T2" fmla="*/ 327 w 327"/>
                  <a:gd name="T3" fmla="*/ 0 h 85"/>
                  <a:gd name="T4" fmla="*/ 327 w 327"/>
                  <a:gd name="T5" fmla="*/ 0 h 85"/>
                  <a:gd name="T6" fmla="*/ 325 w 327"/>
                  <a:gd name="T7" fmla="*/ 0 h 85"/>
                  <a:gd name="T8" fmla="*/ 325 w 327"/>
                  <a:gd name="T9" fmla="*/ 2 h 85"/>
                  <a:gd name="T10" fmla="*/ 325 w 327"/>
                  <a:gd name="T11" fmla="*/ 2 h 85"/>
                  <a:gd name="T12" fmla="*/ 325 w 327"/>
                  <a:gd name="T13" fmla="*/ 2 h 85"/>
                  <a:gd name="T14" fmla="*/ 325 w 327"/>
                  <a:gd name="T15" fmla="*/ 2 h 85"/>
                  <a:gd name="T16" fmla="*/ 322 w 327"/>
                  <a:gd name="T17" fmla="*/ 2 h 85"/>
                  <a:gd name="T18" fmla="*/ 322 w 327"/>
                  <a:gd name="T19" fmla="*/ 4 h 85"/>
                  <a:gd name="T20" fmla="*/ 5 w 327"/>
                  <a:gd name="T21" fmla="*/ 85 h 85"/>
                  <a:gd name="T22" fmla="*/ 5 w 327"/>
                  <a:gd name="T23" fmla="*/ 85 h 85"/>
                  <a:gd name="T24" fmla="*/ 3 w 327"/>
                  <a:gd name="T25" fmla="*/ 83 h 85"/>
                  <a:gd name="T26" fmla="*/ 3 w 327"/>
                  <a:gd name="T27" fmla="*/ 83 h 85"/>
                  <a:gd name="T28" fmla="*/ 3 w 327"/>
                  <a:gd name="T29" fmla="*/ 83 h 85"/>
                  <a:gd name="T30" fmla="*/ 3 w 327"/>
                  <a:gd name="T31" fmla="*/ 83 h 85"/>
                  <a:gd name="T32" fmla="*/ 0 w 327"/>
                  <a:gd name="T33" fmla="*/ 83 h 85"/>
                  <a:gd name="T34" fmla="*/ 0 w 327"/>
                  <a:gd name="T35" fmla="*/ 83 h 85"/>
                  <a:gd name="T36" fmla="*/ 0 w 327"/>
                  <a:gd name="T37" fmla="*/ 83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7"/>
                  <a:gd name="T58" fmla="*/ 0 h 85"/>
                  <a:gd name="T59" fmla="*/ 327 w 327"/>
                  <a:gd name="T60" fmla="*/ 85 h 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7" h="85">
                    <a:moveTo>
                      <a:pt x="0" y="83"/>
                    </a:moveTo>
                    <a:lnTo>
                      <a:pt x="327" y="0"/>
                    </a:lnTo>
                    <a:lnTo>
                      <a:pt x="325" y="0"/>
                    </a:lnTo>
                    <a:lnTo>
                      <a:pt x="325" y="2"/>
                    </a:lnTo>
                    <a:lnTo>
                      <a:pt x="322" y="2"/>
                    </a:lnTo>
                    <a:lnTo>
                      <a:pt x="322" y="4"/>
                    </a:lnTo>
                    <a:lnTo>
                      <a:pt x="5" y="85"/>
                    </a:lnTo>
                    <a:lnTo>
                      <a:pt x="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1" name="Freeform 189"/>
              <p:cNvSpPr>
                <a:spLocks/>
              </p:cNvSpPr>
              <p:nvPr/>
            </p:nvSpPr>
            <p:spPr bwMode="auto">
              <a:xfrm>
                <a:off x="2410" y="3650"/>
                <a:ext cx="322" cy="83"/>
              </a:xfrm>
              <a:custGeom>
                <a:avLst/>
                <a:gdLst>
                  <a:gd name="T0" fmla="*/ 0 w 322"/>
                  <a:gd name="T1" fmla="*/ 81 h 83"/>
                  <a:gd name="T2" fmla="*/ 322 w 322"/>
                  <a:gd name="T3" fmla="*/ 0 h 83"/>
                  <a:gd name="T4" fmla="*/ 322 w 322"/>
                  <a:gd name="T5" fmla="*/ 0 h 83"/>
                  <a:gd name="T6" fmla="*/ 322 w 322"/>
                  <a:gd name="T7" fmla="*/ 0 h 83"/>
                  <a:gd name="T8" fmla="*/ 319 w 322"/>
                  <a:gd name="T9" fmla="*/ 0 h 83"/>
                  <a:gd name="T10" fmla="*/ 319 w 322"/>
                  <a:gd name="T11" fmla="*/ 2 h 83"/>
                  <a:gd name="T12" fmla="*/ 319 w 322"/>
                  <a:gd name="T13" fmla="*/ 2 h 83"/>
                  <a:gd name="T14" fmla="*/ 319 w 322"/>
                  <a:gd name="T15" fmla="*/ 2 h 83"/>
                  <a:gd name="T16" fmla="*/ 319 w 322"/>
                  <a:gd name="T17" fmla="*/ 2 h 83"/>
                  <a:gd name="T18" fmla="*/ 319 w 322"/>
                  <a:gd name="T19" fmla="*/ 2 h 83"/>
                  <a:gd name="T20" fmla="*/ 4 w 322"/>
                  <a:gd name="T21" fmla="*/ 83 h 83"/>
                  <a:gd name="T22" fmla="*/ 4 w 322"/>
                  <a:gd name="T23" fmla="*/ 83 h 83"/>
                  <a:gd name="T24" fmla="*/ 2 w 322"/>
                  <a:gd name="T25" fmla="*/ 83 h 83"/>
                  <a:gd name="T26" fmla="*/ 2 w 322"/>
                  <a:gd name="T27" fmla="*/ 83 h 83"/>
                  <a:gd name="T28" fmla="*/ 2 w 322"/>
                  <a:gd name="T29" fmla="*/ 83 h 83"/>
                  <a:gd name="T30" fmla="*/ 2 w 322"/>
                  <a:gd name="T31" fmla="*/ 83 h 83"/>
                  <a:gd name="T32" fmla="*/ 0 w 322"/>
                  <a:gd name="T33" fmla="*/ 81 h 83"/>
                  <a:gd name="T34" fmla="*/ 0 w 322"/>
                  <a:gd name="T35" fmla="*/ 81 h 83"/>
                  <a:gd name="T36" fmla="*/ 0 w 322"/>
                  <a:gd name="T37" fmla="*/ 81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2"/>
                  <a:gd name="T58" fmla="*/ 0 h 83"/>
                  <a:gd name="T59" fmla="*/ 322 w 322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2" h="83">
                    <a:moveTo>
                      <a:pt x="0" y="81"/>
                    </a:moveTo>
                    <a:lnTo>
                      <a:pt x="322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4" y="83"/>
                    </a:lnTo>
                    <a:lnTo>
                      <a:pt x="2" y="8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2" name="Freeform 190"/>
              <p:cNvSpPr>
                <a:spLocks/>
              </p:cNvSpPr>
              <p:nvPr/>
            </p:nvSpPr>
            <p:spPr bwMode="auto">
              <a:xfrm>
                <a:off x="2412" y="3652"/>
                <a:ext cx="317" cy="81"/>
              </a:xfrm>
              <a:custGeom>
                <a:avLst/>
                <a:gdLst>
                  <a:gd name="T0" fmla="*/ 0 w 317"/>
                  <a:gd name="T1" fmla="*/ 81 h 81"/>
                  <a:gd name="T2" fmla="*/ 317 w 317"/>
                  <a:gd name="T3" fmla="*/ 0 h 81"/>
                  <a:gd name="T4" fmla="*/ 317 w 317"/>
                  <a:gd name="T5" fmla="*/ 0 h 81"/>
                  <a:gd name="T6" fmla="*/ 317 w 317"/>
                  <a:gd name="T7" fmla="*/ 0 h 81"/>
                  <a:gd name="T8" fmla="*/ 317 w 317"/>
                  <a:gd name="T9" fmla="*/ 0 h 81"/>
                  <a:gd name="T10" fmla="*/ 317 w 317"/>
                  <a:gd name="T11" fmla="*/ 0 h 81"/>
                  <a:gd name="T12" fmla="*/ 315 w 317"/>
                  <a:gd name="T13" fmla="*/ 3 h 81"/>
                  <a:gd name="T14" fmla="*/ 315 w 317"/>
                  <a:gd name="T15" fmla="*/ 3 h 81"/>
                  <a:gd name="T16" fmla="*/ 315 w 317"/>
                  <a:gd name="T17" fmla="*/ 3 h 81"/>
                  <a:gd name="T18" fmla="*/ 315 w 317"/>
                  <a:gd name="T19" fmla="*/ 3 h 81"/>
                  <a:gd name="T20" fmla="*/ 5 w 317"/>
                  <a:gd name="T21" fmla="*/ 81 h 81"/>
                  <a:gd name="T22" fmla="*/ 5 w 317"/>
                  <a:gd name="T23" fmla="*/ 81 h 81"/>
                  <a:gd name="T24" fmla="*/ 5 w 317"/>
                  <a:gd name="T25" fmla="*/ 81 h 81"/>
                  <a:gd name="T26" fmla="*/ 2 w 317"/>
                  <a:gd name="T27" fmla="*/ 81 h 81"/>
                  <a:gd name="T28" fmla="*/ 2 w 317"/>
                  <a:gd name="T29" fmla="*/ 81 h 81"/>
                  <a:gd name="T30" fmla="*/ 2 w 317"/>
                  <a:gd name="T31" fmla="*/ 81 h 81"/>
                  <a:gd name="T32" fmla="*/ 0 w 317"/>
                  <a:gd name="T33" fmla="*/ 81 h 81"/>
                  <a:gd name="T34" fmla="*/ 0 w 317"/>
                  <a:gd name="T35" fmla="*/ 81 h 81"/>
                  <a:gd name="T36" fmla="*/ 0 w 317"/>
                  <a:gd name="T37" fmla="*/ 81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7"/>
                  <a:gd name="T58" fmla="*/ 0 h 81"/>
                  <a:gd name="T59" fmla="*/ 317 w 317"/>
                  <a:gd name="T60" fmla="*/ 81 h 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7" h="81">
                    <a:moveTo>
                      <a:pt x="0" y="81"/>
                    </a:moveTo>
                    <a:lnTo>
                      <a:pt x="317" y="0"/>
                    </a:lnTo>
                    <a:lnTo>
                      <a:pt x="315" y="3"/>
                    </a:lnTo>
                    <a:lnTo>
                      <a:pt x="5" y="81"/>
                    </a:lnTo>
                    <a:lnTo>
                      <a:pt x="2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3" name="Freeform 191"/>
              <p:cNvSpPr>
                <a:spLocks/>
              </p:cNvSpPr>
              <p:nvPr/>
            </p:nvSpPr>
            <p:spPr bwMode="auto">
              <a:xfrm>
                <a:off x="2414" y="3652"/>
                <a:ext cx="315" cy="84"/>
              </a:xfrm>
              <a:custGeom>
                <a:avLst/>
                <a:gdLst>
                  <a:gd name="T0" fmla="*/ 0 w 315"/>
                  <a:gd name="T1" fmla="*/ 81 h 84"/>
                  <a:gd name="T2" fmla="*/ 315 w 315"/>
                  <a:gd name="T3" fmla="*/ 0 h 84"/>
                  <a:gd name="T4" fmla="*/ 313 w 315"/>
                  <a:gd name="T5" fmla="*/ 3 h 84"/>
                  <a:gd name="T6" fmla="*/ 313 w 315"/>
                  <a:gd name="T7" fmla="*/ 3 h 84"/>
                  <a:gd name="T8" fmla="*/ 313 w 315"/>
                  <a:gd name="T9" fmla="*/ 3 h 84"/>
                  <a:gd name="T10" fmla="*/ 313 w 315"/>
                  <a:gd name="T11" fmla="*/ 3 h 84"/>
                  <a:gd name="T12" fmla="*/ 313 w 315"/>
                  <a:gd name="T13" fmla="*/ 5 h 84"/>
                  <a:gd name="T14" fmla="*/ 310 w 315"/>
                  <a:gd name="T15" fmla="*/ 5 h 84"/>
                  <a:gd name="T16" fmla="*/ 310 w 315"/>
                  <a:gd name="T17" fmla="*/ 5 h 84"/>
                  <a:gd name="T18" fmla="*/ 310 w 315"/>
                  <a:gd name="T19" fmla="*/ 5 h 84"/>
                  <a:gd name="T20" fmla="*/ 5 w 315"/>
                  <a:gd name="T21" fmla="*/ 84 h 84"/>
                  <a:gd name="T22" fmla="*/ 5 w 315"/>
                  <a:gd name="T23" fmla="*/ 84 h 84"/>
                  <a:gd name="T24" fmla="*/ 5 w 315"/>
                  <a:gd name="T25" fmla="*/ 81 h 84"/>
                  <a:gd name="T26" fmla="*/ 5 w 315"/>
                  <a:gd name="T27" fmla="*/ 81 h 84"/>
                  <a:gd name="T28" fmla="*/ 3 w 315"/>
                  <a:gd name="T29" fmla="*/ 81 h 84"/>
                  <a:gd name="T30" fmla="*/ 3 w 315"/>
                  <a:gd name="T31" fmla="*/ 81 h 84"/>
                  <a:gd name="T32" fmla="*/ 3 w 315"/>
                  <a:gd name="T33" fmla="*/ 81 h 84"/>
                  <a:gd name="T34" fmla="*/ 0 w 315"/>
                  <a:gd name="T35" fmla="*/ 81 h 84"/>
                  <a:gd name="T36" fmla="*/ 0 w 315"/>
                  <a:gd name="T37" fmla="*/ 81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5"/>
                  <a:gd name="T58" fmla="*/ 0 h 84"/>
                  <a:gd name="T59" fmla="*/ 315 w 315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5" h="84">
                    <a:moveTo>
                      <a:pt x="0" y="81"/>
                    </a:moveTo>
                    <a:lnTo>
                      <a:pt x="315" y="0"/>
                    </a:lnTo>
                    <a:lnTo>
                      <a:pt x="313" y="3"/>
                    </a:lnTo>
                    <a:lnTo>
                      <a:pt x="313" y="5"/>
                    </a:lnTo>
                    <a:lnTo>
                      <a:pt x="310" y="5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4" name="Freeform 192"/>
              <p:cNvSpPr>
                <a:spLocks/>
              </p:cNvSpPr>
              <p:nvPr/>
            </p:nvSpPr>
            <p:spPr bwMode="auto">
              <a:xfrm>
                <a:off x="2417" y="3655"/>
                <a:ext cx="310" cy="81"/>
              </a:xfrm>
              <a:custGeom>
                <a:avLst/>
                <a:gdLst>
                  <a:gd name="T0" fmla="*/ 0 w 310"/>
                  <a:gd name="T1" fmla="*/ 78 h 81"/>
                  <a:gd name="T2" fmla="*/ 310 w 310"/>
                  <a:gd name="T3" fmla="*/ 0 h 81"/>
                  <a:gd name="T4" fmla="*/ 310 w 310"/>
                  <a:gd name="T5" fmla="*/ 0 h 81"/>
                  <a:gd name="T6" fmla="*/ 307 w 310"/>
                  <a:gd name="T7" fmla="*/ 2 h 81"/>
                  <a:gd name="T8" fmla="*/ 307 w 310"/>
                  <a:gd name="T9" fmla="*/ 2 h 81"/>
                  <a:gd name="T10" fmla="*/ 307 w 310"/>
                  <a:gd name="T11" fmla="*/ 2 h 81"/>
                  <a:gd name="T12" fmla="*/ 307 w 310"/>
                  <a:gd name="T13" fmla="*/ 2 h 81"/>
                  <a:gd name="T14" fmla="*/ 307 w 310"/>
                  <a:gd name="T15" fmla="*/ 4 h 81"/>
                  <a:gd name="T16" fmla="*/ 305 w 310"/>
                  <a:gd name="T17" fmla="*/ 4 h 81"/>
                  <a:gd name="T18" fmla="*/ 305 w 310"/>
                  <a:gd name="T19" fmla="*/ 4 h 81"/>
                  <a:gd name="T20" fmla="*/ 7 w 310"/>
                  <a:gd name="T21" fmla="*/ 81 h 81"/>
                  <a:gd name="T22" fmla="*/ 5 w 310"/>
                  <a:gd name="T23" fmla="*/ 81 h 81"/>
                  <a:gd name="T24" fmla="*/ 5 w 310"/>
                  <a:gd name="T25" fmla="*/ 81 h 81"/>
                  <a:gd name="T26" fmla="*/ 5 w 310"/>
                  <a:gd name="T27" fmla="*/ 81 h 81"/>
                  <a:gd name="T28" fmla="*/ 2 w 310"/>
                  <a:gd name="T29" fmla="*/ 81 h 81"/>
                  <a:gd name="T30" fmla="*/ 2 w 310"/>
                  <a:gd name="T31" fmla="*/ 81 h 81"/>
                  <a:gd name="T32" fmla="*/ 2 w 310"/>
                  <a:gd name="T33" fmla="*/ 78 h 81"/>
                  <a:gd name="T34" fmla="*/ 2 w 310"/>
                  <a:gd name="T35" fmla="*/ 78 h 81"/>
                  <a:gd name="T36" fmla="*/ 0 w 310"/>
                  <a:gd name="T37" fmla="*/ 78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81"/>
                  <a:gd name="T59" fmla="*/ 310 w 310"/>
                  <a:gd name="T60" fmla="*/ 81 h 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81">
                    <a:moveTo>
                      <a:pt x="0" y="78"/>
                    </a:moveTo>
                    <a:lnTo>
                      <a:pt x="310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05" y="4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5" name="Freeform 193"/>
              <p:cNvSpPr>
                <a:spLocks/>
              </p:cNvSpPr>
              <p:nvPr/>
            </p:nvSpPr>
            <p:spPr bwMode="auto">
              <a:xfrm>
                <a:off x="2419" y="3657"/>
                <a:ext cx="305" cy="79"/>
              </a:xfrm>
              <a:custGeom>
                <a:avLst/>
                <a:gdLst>
                  <a:gd name="T0" fmla="*/ 0 w 305"/>
                  <a:gd name="T1" fmla="*/ 79 h 79"/>
                  <a:gd name="T2" fmla="*/ 305 w 305"/>
                  <a:gd name="T3" fmla="*/ 0 h 79"/>
                  <a:gd name="T4" fmla="*/ 305 w 305"/>
                  <a:gd name="T5" fmla="*/ 0 h 79"/>
                  <a:gd name="T6" fmla="*/ 305 w 305"/>
                  <a:gd name="T7" fmla="*/ 2 h 79"/>
                  <a:gd name="T8" fmla="*/ 303 w 305"/>
                  <a:gd name="T9" fmla="*/ 2 h 79"/>
                  <a:gd name="T10" fmla="*/ 303 w 305"/>
                  <a:gd name="T11" fmla="*/ 2 h 79"/>
                  <a:gd name="T12" fmla="*/ 303 w 305"/>
                  <a:gd name="T13" fmla="*/ 2 h 79"/>
                  <a:gd name="T14" fmla="*/ 303 w 305"/>
                  <a:gd name="T15" fmla="*/ 2 h 79"/>
                  <a:gd name="T16" fmla="*/ 301 w 305"/>
                  <a:gd name="T17" fmla="*/ 5 h 79"/>
                  <a:gd name="T18" fmla="*/ 301 w 305"/>
                  <a:gd name="T19" fmla="*/ 5 h 79"/>
                  <a:gd name="T20" fmla="*/ 7 w 305"/>
                  <a:gd name="T21" fmla="*/ 79 h 79"/>
                  <a:gd name="T22" fmla="*/ 7 w 305"/>
                  <a:gd name="T23" fmla="*/ 79 h 79"/>
                  <a:gd name="T24" fmla="*/ 5 w 305"/>
                  <a:gd name="T25" fmla="*/ 79 h 79"/>
                  <a:gd name="T26" fmla="*/ 5 w 305"/>
                  <a:gd name="T27" fmla="*/ 79 h 79"/>
                  <a:gd name="T28" fmla="*/ 5 w 305"/>
                  <a:gd name="T29" fmla="*/ 79 h 79"/>
                  <a:gd name="T30" fmla="*/ 3 w 305"/>
                  <a:gd name="T31" fmla="*/ 79 h 79"/>
                  <a:gd name="T32" fmla="*/ 3 w 305"/>
                  <a:gd name="T33" fmla="*/ 79 h 79"/>
                  <a:gd name="T34" fmla="*/ 3 w 305"/>
                  <a:gd name="T35" fmla="*/ 79 h 79"/>
                  <a:gd name="T36" fmla="*/ 0 w 305"/>
                  <a:gd name="T37" fmla="*/ 79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5"/>
                  <a:gd name="T58" fmla="*/ 0 h 79"/>
                  <a:gd name="T59" fmla="*/ 305 w 305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5" h="79">
                    <a:moveTo>
                      <a:pt x="0" y="79"/>
                    </a:moveTo>
                    <a:lnTo>
                      <a:pt x="305" y="0"/>
                    </a:lnTo>
                    <a:lnTo>
                      <a:pt x="305" y="2"/>
                    </a:lnTo>
                    <a:lnTo>
                      <a:pt x="303" y="2"/>
                    </a:lnTo>
                    <a:lnTo>
                      <a:pt x="301" y="5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6" name="Freeform 194"/>
              <p:cNvSpPr>
                <a:spLocks/>
              </p:cNvSpPr>
              <p:nvPr/>
            </p:nvSpPr>
            <p:spPr bwMode="auto">
              <a:xfrm>
                <a:off x="2424" y="3659"/>
                <a:ext cx="298" cy="79"/>
              </a:xfrm>
              <a:custGeom>
                <a:avLst/>
                <a:gdLst>
                  <a:gd name="T0" fmla="*/ 0 w 298"/>
                  <a:gd name="T1" fmla="*/ 77 h 79"/>
                  <a:gd name="T2" fmla="*/ 298 w 298"/>
                  <a:gd name="T3" fmla="*/ 0 h 79"/>
                  <a:gd name="T4" fmla="*/ 298 w 298"/>
                  <a:gd name="T5" fmla="*/ 0 h 79"/>
                  <a:gd name="T6" fmla="*/ 298 w 298"/>
                  <a:gd name="T7" fmla="*/ 0 h 79"/>
                  <a:gd name="T8" fmla="*/ 296 w 298"/>
                  <a:gd name="T9" fmla="*/ 3 h 79"/>
                  <a:gd name="T10" fmla="*/ 296 w 298"/>
                  <a:gd name="T11" fmla="*/ 3 h 79"/>
                  <a:gd name="T12" fmla="*/ 296 w 298"/>
                  <a:gd name="T13" fmla="*/ 3 h 79"/>
                  <a:gd name="T14" fmla="*/ 296 w 298"/>
                  <a:gd name="T15" fmla="*/ 3 h 79"/>
                  <a:gd name="T16" fmla="*/ 296 w 298"/>
                  <a:gd name="T17" fmla="*/ 3 h 79"/>
                  <a:gd name="T18" fmla="*/ 293 w 298"/>
                  <a:gd name="T19" fmla="*/ 5 h 79"/>
                  <a:gd name="T20" fmla="*/ 5 w 298"/>
                  <a:gd name="T21" fmla="*/ 79 h 79"/>
                  <a:gd name="T22" fmla="*/ 5 w 298"/>
                  <a:gd name="T23" fmla="*/ 79 h 79"/>
                  <a:gd name="T24" fmla="*/ 5 w 298"/>
                  <a:gd name="T25" fmla="*/ 77 h 79"/>
                  <a:gd name="T26" fmla="*/ 2 w 298"/>
                  <a:gd name="T27" fmla="*/ 77 h 79"/>
                  <a:gd name="T28" fmla="*/ 2 w 298"/>
                  <a:gd name="T29" fmla="*/ 77 h 79"/>
                  <a:gd name="T30" fmla="*/ 2 w 298"/>
                  <a:gd name="T31" fmla="*/ 77 h 79"/>
                  <a:gd name="T32" fmla="*/ 0 w 298"/>
                  <a:gd name="T33" fmla="*/ 77 h 79"/>
                  <a:gd name="T34" fmla="*/ 0 w 298"/>
                  <a:gd name="T35" fmla="*/ 77 h 79"/>
                  <a:gd name="T36" fmla="*/ 0 w 298"/>
                  <a:gd name="T37" fmla="*/ 77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8"/>
                  <a:gd name="T58" fmla="*/ 0 h 79"/>
                  <a:gd name="T59" fmla="*/ 298 w 298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8" h="79">
                    <a:moveTo>
                      <a:pt x="0" y="77"/>
                    </a:moveTo>
                    <a:lnTo>
                      <a:pt x="298" y="0"/>
                    </a:lnTo>
                    <a:lnTo>
                      <a:pt x="296" y="3"/>
                    </a:lnTo>
                    <a:lnTo>
                      <a:pt x="293" y="5"/>
                    </a:lnTo>
                    <a:lnTo>
                      <a:pt x="5" y="79"/>
                    </a:lnTo>
                    <a:lnTo>
                      <a:pt x="5" y="77"/>
                    </a:lnTo>
                    <a:lnTo>
                      <a:pt x="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7" name="Freeform 195"/>
              <p:cNvSpPr>
                <a:spLocks/>
              </p:cNvSpPr>
              <p:nvPr/>
            </p:nvSpPr>
            <p:spPr bwMode="auto">
              <a:xfrm>
                <a:off x="2426" y="3662"/>
                <a:ext cx="294" cy="76"/>
              </a:xfrm>
              <a:custGeom>
                <a:avLst/>
                <a:gdLst>
                  <a:gd name="T0" fmla="*/ 0 w 294"/>
                  <a:gd name="T1" fmla="*/ 74 h 76"/>
                  <a:gd name="T2" fmla="*/ 294 w 294"/>
                  <a:gd name="T3" fmla="*/ 0 h 76"/>
                  <a:gd name="T4" fmla="*/ 294 w 294"/>
                  <a:gd name="T5" fmla="*/ 0 h 76"/>
                  <a:gd name="T6" fmla="*/ 294 w 294"/>
                  <a:gd name="T7" fmla="*/ 0 h 76"/>
                  <a:gd name="T8" fmla="*/ 294 w 294"/>
                  <a:gd name="T9" fmla="*/ 0 h 76"/>
                  <a:gd name="T10" fmla="*/ 291 w 294"/>
                  <a:gd name="T11" fmla="*/ 2 h 76"/>
                  <a:gd name="T12" fmla="*/ 291 w 294"/>
                  <a:gd name="T13" fmla="*/ 2 h 76"/>
                  <a:gd name="T14" fmla="*/ 291 w 294"/>
                  <a:gd name="T15" fmla="*/ 2 h 76"/>
                  <a:gd name="T16" fmla="*/ 291 w 294"/>
                  <a:gd name="T17" fmla="*/ 2 h 76"/>
                  <a:gd name="T18" fmla="*/ 289 w 294"/>
                  <a:gd name="T19" fmla="*/ 5 h 76"/>
                  <a:gd name="T20" fmla="*/ 5 w 294"/>
                  <a:gd name="T21" fmla="*/ 76 h 76"/>
                  <a:gd name="T22" fmla="*/ 5 w 294"/>
                  <a:gd name="T23" fmla="*/ 76 h 76"/>
                  <a:gd name="T24" fmla="*/ 5 w 294"/>
                  <a:gd name="T25" fmla="*/ 76 h 76"/>
                  <a:gd name="T26" fmla="*/ 3 w 294"/>
                  <a:gd name="T27" fmla="*/ 76 h 76"/>
                  <a:gd name="T28" fmla="*/ 3 w 294"/>
                  <a:gd name="T29" fmla="*/ 76 h 76"/>
                  <a:gd name="T30" fmla="*/ 3 w 294"/>
                  <a:gd name="T31" fmla="*/ 76 h 76"/>
                  <a:gd name="T32" fmla="*/ 3 w 294"/>
                  <a:gd name="T33" fmla="*/ 74 h 76"/>
                  <a:gd name="T34" fmla="*/ 0 w 294"/>
                  <a:gd name="T35" fmla="*/ 74 h 76"/>
                  <a:gd name="T36" fmla="*/ 0 w 294"/>
                  <a:gd name="T37" fmla="*/ 74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76"/>
                  <a:gd name="T59" fmla="*/ 294 w 294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76">
                    <a:moveTo>
                      <a:pt x="0" y="74"/>
                    </a:moveTo>
                    <a:lnTo>
                      <a:pt x="294" y="0"/>
                    </a:lnTo>
                    <a:lnTo>
                      <a:pt x="291" y="2"/>
                    </a:lnTo>
                    <a:lnTo>
                      <a:pt x="289" y="5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8" name="Freeform 196"/>
              <p:cNvSpPr>
                <a:spLocks/>
              </p:cNvSpPr>
              <p:nvPr/>
            </p:nvSpPr>
            <p:spPr bwMode="auto">
              <a:xfrm>
                <a:off x="2429" y="3664"/>
                <a:ext cx="288" cy="74"/>
              </a:xfrm>
              <a:custGeom>
                <a:avLst/>
                <a:gdLst>
                  <a:gd name="T0" fmla="*/ 0 w 288"/>
                  <a:gd name="T1" fmla="*/ 74 h 74"/>
                  <a:gd name="T2" fmla="*/ 288 w 288"/>
                  <a:gd name="T3" fmla="*/ 0 h 74"/>
                  <a:gd name="T4" fmla="*/ 288 w 288"/>
                  <a:gd name="T5" fmla="*/ 0 h 74"/>
                  <a:gd name="T6" fmla="*/ 288 w 288"/>
                  <a:gd name="T7" fmla="*/ 0 h 74"/>
                  <a:gd name="T8" fmla="*/ 288 w 288"/>
                  <a:gd name="T9" fmla="*/ 0 h 74"/>
                  <a:gd name="T10" fmla="*/ 286 w 288"/>
                  <a:gd name="T11" fmla="*/ 3 h 74"/>
                  <a:gd name="T12" fmla="*/ 286 w 288"/>
                  <a:gd name="T13" fmla="*/ 3 h 74"/>
                  <a:gd name="T14" fmla="*/ 286 w 288"/>
                  <a:gd name="T15" fmla="*/ 3 h 74"/>
                  <a:gd name="T16" fmla="*/ 286 w 288"/>
                  <a:gd name="T17" fmla="*/ 3 h 74"/>
                  <a:gd name="T18" fmla="*/ 284 w 288"/>
                  <a:gd name="T19" fmla="*/ 3 h 74"/>
                  <a:gd name="T20" fmla="*/ 7 w 288"/>
                  <a:gd name="T21" fmla="*/ 74 h 74"/>
                  <a:gd name="T22" fmla="*/ 4 w 288"/>
                  <a:gd name="T23" fmla="*/ 74 h 74"/>
                  <a:gd name="T24" fmla="*/ 4 w 288"/>
                  <a:gd name="T25" fmla="*/ 74 h 74"/>
                  <a:gd name="T26" fmla="*/ 4 w 288"/>
                  <a:gd name="T27" fmla="*/ 74 h 74"/>
                  <a:gd name="T28" fmla="*/ 2 w 288"/>
                  <a:gd name="T29" fmla="*/ 74 h 74"/>
                  <a:gd name="T30" fmla="*/ 2 w 288"/>
                  <a:gd name="T31" fmla="*/ 74 h 74"/>
                  <a:gd name="T32" fmla="*/ 2 w 288"/>
                  <a:gd name="T33" fmla="*/ 74 h 74"/>
                  <a:gd name="T34" fmla="*/ 0 w 288"/>
                  <a:gd name="T35" fmla="*/ 74 h 74"/>
                  <a:gd name="T36" fmla="*/ 0 w 288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8"/>
                  <a:gd name="T58" fmla="*/ 0 h 74"/>
                  <a:gd name="T59" fmla="*/ 288 w 288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8" h="74">
                    <a:moveTo>
                      <a:pt x="0" y="74"/>
                    </a:moveTo>
                    <a:lnTo>
                      <a:pt x="288" y="0"/>
                    </a:lnTo>
                    <a:lnTo>
                      <a:pt x="286" y="3"/>
                    </a:lnTo>
                    <a:lnTo>
                      <a:pt x="284" y="3"/>
                    </a:lnTo>
                    <a:lnTo>
                      <a:pt x="7" y="74"/>
                    </a:lnTo>
                    <a:lnTo>
                      <a:pt x="4" y="74"/>
                    </a:lnTo>
                    <a:lnTo>
                      <a:pt x="2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29" name="Freeform 197"/>
              <p:cNvSpPr>
                <a:spLocks/>
              </p:cNvSpPr>
              <p:nvPr/>
            </p:nvSpPr>
            <p:spPr bwMode="auto">
              <a:xfrm>
                <a:off x="2431" y="3667"/>
                <a:ext cx="284" cy="71"/>
              </a:xfrm>
              <a:custGeom>
                <a:avLst/>
                <a:gdLst>
                  <a:gd name="T0" fmla="*/ 0 w 284"/>
                  <a:gd name="T1" fmla="*/ 71 h 71"/>
                  <a:gd name="T2" fmla="*/ 284 w 284"/>
                  <a:gd name="T3" fmla="*/ 0 h 71"/>
                  <a:gd name="T4" fmla="*/ 284 w 284"/>
                  <a:gd name="T5" fmla="*/ 0 h 71"/>
                  <a:gd name="T6" fmla="*/ 284 w 284"/>
                  <a:gd name="T7" fmla="*/ 0 h 71"/>
                  <a:gd name="T8" fmla="*/ 284 w 284"/>
                  <a:gd name="T9" fmla="*/ 0 h 71"/>
                  <a:gd name="T10" fmla="*/ 282 w 284"/>
                  <a:gd name="T11" fmla="*/ 0 h 71"/>
                  <a:gd name="T12" fmla="*/ 282 w 284"/>
                  <a:gd name="T13" fmla="*/ 2 h 71"/>
                  <a:gd name="T14" fmla="*/ 282 w 284"/>
                  <a:gd name="T15" fmla="*/ 2 h 71"/>
                  <a:gd name="T16" fmla="*/ 282 w 284"/>
                  <a:gd name="T17" fmla="*/ 2 h 71"/>
                  <a:gd name="T18" fmla="*/ 282 w 284"/>
                  <a:gd name="T19" fmla="*/ 2 h 71"/>
                  <a:gd name="T20" fmla="*/ 7 w 284"/>
                  <a:gd name="T21" fmla="*/ 71 h 71"/>
                  <a:gd name="T22" fmla="*/ 7 w 284"/>
                  <a:gd name="T23" fmla="*/ 71 h 71"/>
                  <a:gd name="T24" fmla="*/ 5 w 284"/>
                  <a:gd name="T25" fmla="*/ 71 h 71"/>
                  <a:gd name="T26" fmla="*/ 5 w 284"/>
                  <a:gd name="T27" fmla="*/ 71 h 71"/>
                  <a:gd name="T28" fmla="*/ 5 w 284"/>
                  <a:gd name="T29" fmla="*/ 71 h 71"/>
                  <a:gd name="T30" fmla="*/ 2 w 284"/>
                  <a:gd name="T31" fmla="*/ 71 h 71"/>
                  <a:gd name="T32" fmla="*/ 2 w 284"/>
                  <a:gd name="T33" fmla="*/ 71 h 71"/>
                  <a:gd name="T34" fmla="*/ 2 w 284"/>
                  <a:gd name="T35" fmla="*/ 71 h 71"/>
                  <a:gd name="T36" fmla="*/ 0 w 284"/>
                  <a:gd name="T37" fmla="*/ 71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4"/>
                  <a:gd name="T58" fmla="*/ 0 h 71"/>
                  <a:gd name="T59" fmla="*/ 284 w 284"/>
                  <a:gd name="T60" fmla="*/ 71 h 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4" h="71">
                    <a:moveTo>
                      <a:pt x="0" y="71"/>
                    </a:moveTo>
                    <a:lnTo>
                      <a:pt x="284" y="0"/>
                    </a:lnTo>
                    <a:lnTo>
                      <a:pt x="282" y="0"/>
                    </a:lnTo>
                    <a:lnTo>
                      <a:pt x="282" y="2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30" name="Freeform 198"/>
              <p:cNvSpPr>
                <a:spLocks/>
              </p:cNvSpPr>
              <p:nvPr/>
            </p:nvSpPr>
            <p:spPr bwMode="auto">
              <a:xfrm>
                <a:off x="2436" y="3667"/>
                <a:ext cx="277" cy="74"/>
              </a:xfrm>
              <a:custGeom>
                <a:avLst/>
                <a:gdLst>
                  <a:gd name="T0" fmla="*/ 0 w 277"/>
                  <a:gd name="T1" fmla="*/ 71 h 74"/>
                  <a:gd name="T2" fmla="*/ 277 w 277"/>
                  <a:gd name="T3" fmla="*/ 0 h 74"/>
                  <a:gd name="T4" fmla="*/ 277 w 277"/>
                  <a:gd name="T5" fmla="*/ 2 h 74"/>
                  <a:gd name="T6" fmla="*/ 277 w 277"/>
                  <a:gd name="T7" fmla="*/ 2 h 74"/>
                  <a:gd name="T8" fmla="*/ 277 w 277"/>
                  <a:gd name="T9" fmla="*/ 2 h 74"/>
                  <a:gd name="T10" fmla="*/ 277 w 277"/>
                  <a:gd name="T11" fmla="*/ 2 h 74"/>
                  <a:gd name="T12" fmla="*/ 274 w 277"/>
                  <a:gd name="T13" fmla="*/ 4 h 74"/>
                  <a:gd name="T14" fmla="*/ 274 w 277"/>
                  <a:gd name="T15" fmla="*/ 4 h 74"/>
                  <a:gd name="T16" fmla="*/ 274 w 277"/>
                  <a:gd name="T17" fmla="*/ 4 h 74"/>
                  <a:gd name="T18" fmla="*/ 274 w 277"/>
                  <a:gd name="T19" fmla="*/ 4 h 74"/>
                  <a:gd name="T20" fmla="*/ 7 w 277"/>
                  <a:gd name="T21" fmla="*/ 74 h 74"/>
                  <a:gd name="T22" fmla="*/ 5 w 277"/>
                  <a:gd name="T23" fmla="*/ 74 h 74"/>
                  <a:gd name="T24" fmla="*/ 5 w 277"/>
                  <a:gd name="T25" fmla="*/ 74 h 74"/>
                  <a:gd name="T26" fmla="*/ 2 w 277"/>
                  <a:gd name="T27" fmla="*/ 74 h 74"/>
                  <a:gd name="T28" fmla="*/ 2 w 277"/>
                  <a:gd name="T29" fmla="*/ 71 h 74"/>
                  <a:gd name="T30" fmla="*/ 2 w 277"/>
                  <a:gd name="T31" fmla="*/ 71 h 74"/>
                  <a:gd name="T32" fmla="*/ 0 w 277"/>
                  <a:gd name="T33" fmla="*/ 71 h 74"/>
                  <a:gd name="T34" fmla="*/ 0 w 277"/>
                  <a:gd name="T35" fmla="*/ 71 h 74"/>
                  <a:gd name="T36" fmla="*/ 0 w 277"/>
                  <a:gd name="T37" fmla="*/ 71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7"/>
                  <a:gd name="T58" fmla="*/ 0 h 74"/>
                  <a:gd name="T59" fmla="*/ 277 w 277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7" h="74">
                    <a:moveTo>
                      <a:pt x="0" y="71"/>
                    </a:moveTo>
                    <a:lnTo>
                      <a:pt x="277" y="0"/>
                    </a:lnTo>
                    <a:lnTo>
                      <a:pt x="277" y="2"/>
                    </a:lnTo>
                    <a:lnTo>
                      <a:pt x="274" y="4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31" name="Freeform 199"/>
              <p:cNvSpPr>
                <a:spLocks/>
              </p:cNvSpPr>
              <p:nvPr/>
            </p:nvSpPr>
            <p:spPr bwMode="auto">
              <a:xfrm>
                <a:off x="2438" y="3669"/>
                <a:ext cx="275" cy="72"/>
              </a:xfrm>
              <a:custGeom>
                <a:avLst/>
                <a:gdLst>
                  <a:gd name="T0" fmla="*/ 0 w 275"/>
                  <a:gd name="T1" fmla="*/ 69 h 72"/>
                  <a:gd name="T2" fmla="*/ 275 w 275"/>
                  <a:gd name="T3" fmla="*/ 0 h 72"/>
                  <a:gd name="T4" fmla="*/ 272 w 275"/>
                  <a:gd name="T5" fmla="*/ 2 h 72"/>
                  <a:gd name="T6" fmla="*/ 272 w 275"/>
                  <a:gd name="T7" fmla="*/ 2 h 72"/>
                  <a:gd name="T8" fmla="*/ 272 w 275"/>
                  <a:gd name="T9" fmla="*/ 2 h 72"/>
                  <a:gd name="T10" fmla="*/ 270 w 275"/>
                  <a:gd name="T11" fmla="*/ 2 h 72"/>
                  <a:gd name="T12" fmla="*/ 270 w 275"/>
                  <a:gd name="T13" fmla="*/ 2 h 72"/>
                  <a:gd name="T14" fmla="*/ 270 w 275"/>
                  <a:gd name="T15" fmla="*/ 5 h 72"/>
                  <a:gd name="T16" fmla="*/ 270 w 275"/>
                  <a:gd name="T17" fmla="*/ 5 h 72"/>
                  <a:gd name="T18" fmla="*/ 267 w 275"/>
                  <a:gd name="T19" fmla="*/ 5 h 72"/>
                  <a:gd name="T20" fmla="*/ 7 w 275"/>
                  <a:gd name="T21" fmla="*/ 72 h 72"/>
                  <a:gd name="T22" fmla="*/ 7 w 275"/>
                  <a:gd name="T23" fmla="*/ 72 h 72"/>
                  <a:gd name="T24" fmla="*/ 5 w 275"/>
                  <a:gd name="T25" fmla="*/ 72 h 72"/>
                  <a:gd name="T26" fmla="*/ 5 w 275"/>
                  <a:gd name="T27" fmla="*/ 72 h 72"/>
                  <a:gd name="T28" fmla="*/ 5 w 275"/>
                  <a:gd name="T29" fmla="*/ 72 h 72"/>
                  <a:gd name="T30" fmla="*/ 3 w 275"/>
                  <a:gd name="T31" fmla="*/ 72 h 72"/>
                  <a:gd name="T32" fmla="*/ 3 w 275"/>
                  <a:gd name="T33" fmla="*/ 72 h 72"/>
                  <a:gd name="T34" fmla="*/ 0 w 275"/>
                  <a:gd name="T35" fmla="*/ 72 h 72"/>
                  <a:gd name="T36" fmla="*/ 0 w 275"/>
                  <a:gd name="T37" fmla="*/ 69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5"/>
                  <a:gd name="T58" fmla="*/ 0 h 72"/>
                  <a:gd name="T59" fmla="*/ 275 w 275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5" h="72">
                    <a:moveTo>
                      <a:pt x="0" y="69"/>
                    </a:moveTo>
                    <a:lnTo>
                      <a:pt x="275" y="0"/>
                    </a:lnTo>
                    <a:lnTo>
                      <a:pt x="272" y="2"/>
                    </a:lnTo>
                    <a:lnTo>
                      <a:pt x="270" y="2"/>
                    </a:lnTo>
                    <a:lnTo>
                      <a:pt x="270" y="5"/>
                    </a:lnTo>
                    <a:lnTo>
                      <a:pt x="267" y="5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2"/>
                    </a:lnTo>
                    <a:lnTo>
                      <a:pt x="0" y="7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32" name="Freeform 200"/>
              <p:cNvSpPr>
                <a:spLocks/>
              </p:cNvSpPr>
              <p:nvPr/>
            </p:nvSpPr>
            <p:spPr bwMode="auto">
              <a:xfrm>
                <a:off x="2443" y="3671"/>
                <a:ext cx="267" cy="70"/>
              </a:xfrm>
              <a:custGeom>
                <a:avLst/>
                <a:gdLst>
                  <a:gd name="T0" fmla="*/ 0 w 267"/>
                  <a:gd name="T1" fmla="*/ 70 h 70"/>
                  <a:gd name="T2" fmla="*/ 267 w 267"/>
                  <a:gd name="T3" fmla="*/ 0 h 70"/>
                  <a:gd name="T4" fmla="*/ 265 w 267"/>
                  <a:gd name="T5" fmla="*/ 0 h 70"/>
                  <a:gd name="T6" fmla="*/ 265 w 267"/>
                  <a:gd name="T7" fmla="*/ 3 h 70"/>
                  <a:gd name="T8" fmla="*/ 265 w 267"/>
                  <a:gd name="T9" fmla="*/ 3 h 70"/>
                  <a:gd name="T10" fmla="*/ 262 w 267"/>
                  <a:gd name="T11" fmla="*/ 3 h 70"/>
                  <a:gd name="T12" fmla="*/ 262 w 267"/>
                  <a:gd name="T13" fmla="*/ 3 h 70"/>
                  <a:gd name="T14" fmla="*/ 262 w 267"/>
                  <a:gd name="T15" fmla="*/ 5 h 70"/>
                  <a:gd name="T16" fmla="*/ 262 w 267"/>
                  <a:gd name="T17" fmla="*/ 5 h 70"/>
                  <a:gd name="T18" fmla="*/ 260 w 267"/>
                  <a:gd name="T19" fmla="*/ 5 h 70"/>
                  <a:gd name="T20" fmla="*/ 5 w 267"/>
                  <a:gd name="T21" fmla="*/ 70 h 70"/>
                  <a:gd name="T22" fmla="*/ 5 w 267"/>
                  <a:gd name="T23" fmla="*/ 70 h 70"/>
                  <a:gd name="T24" fmla="*/ 5 w 267"/>
                  <a:gd name="T25" fmla="*/ 70 h 70"/>
                  <a:gd name="T26" fmla="*/ 2 w 267"/>
                  <a:gd name="T27" fmla="*/ 70 h 70"/>
                  <a:gd name="T28" fmla="*/ 2 w 267"/>
                  <a:gd name="T29" fmla="*/ 70 h 70"/>
                  <a:gd name="T30" fmla="*/ 2 w 267"/>
                  <a:gd name="T31" fmla="*/ 70 h 70"/>
                  <a:gd name="T32" fmla="*/ 0 w 267"/>
                  <a:gd name="T33" fmla="*/ 70 h 70"/>
                  <a:gd name="T34" fmla="*/ 0 w 267"/>
                  <a:gd name="T35" fmla="*/ 70 h 70"/>
                  <a:gd name="T36" fmla="*/ 0 w 267"/>
                  <a:gd name="T37" fmla="*/ 7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70"/>
                  <a:gd name="T59" fmla="*/ 267 w 267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70">
                    <a:moveTo>
                      <a:pt x="0" y="70"/>
                    </a:moveTo>
                    <a:lnTo>
                      <a:pt x="267" y="0"/>
                    </a:lnTo>
                    <a:lnTo>
                      <a:pt x="265" y="0"/>
                    </a:lnTo>
                    <a:lnTo>
                      <a:pt x="265" y="3"/>
                    </a:lnTo>
                    <a:lnTo>
                      <a:pt x="262" y="3"/>
                    </a:lnTo>
                    <a:lnTo>
                      <a:pt x="262" y="5"/>
                    </a:lnTo>
                    <a:lnTo>
                      <a:pt x="260" y="5"/>
                    </a:lnTo>
                    <a:lnTo>
                      <a:pt x="5" y="70"/>
                    </a:lnTo>
                    <a:lnTo>
                      <a:pt x="2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33" name="Freeform 201"/>
              <p:cNvSpPr>
                <a:spLocks/>
              </p:cNvSpPr>
              <p:nvPr/>
            </p:nvSpPr>
            <p:spPr bwMode="auto">
              <a:xfrm>
                <a:off x="2445" y="3674"/>
                <a:ext cx="260" cy="69"/>
              </a:xfrm>
              <a:custGeom>
                <a:avLst/>
                <a:gdLst>
                  <a:gd name="T0" fmla="*/ 0 w 260"/>
                  <a:gd name="T1" fmla="*/ 67 h 69"/>
                  <a:gd name="T2" fmla="*/ 260 w 260"/>
                  <a:gd name="T3" fmla="*/ 0 h 69"/>
                  <a:gd name="T4" fmla="*/ 260 w 260"/>
                  <a:gd name="T5" fmla="*/ 0 h 69"/>
                  <a:gd name="T6" fmla="*/ 260 w 260"/>
                  <a:gd name="T7" fmla="*/ 2 h 69"/>
                  <a:gd name="T8" fmla="*/ 260 w 260"/>
                  <a:gd name="T9" fmla="*/ 2 h 69"/>
                  <a:gd name="T10" fmla="*/ 258 w 260"/>
                  <a:gd name="T11" fmla="*/ 2 h 69"/>
                  <a:gd name="T12" fmla="*/ 258 w 260"/>
                  <a:gd name="T13" fmla="*/ 2 h 69"/>
                  <a:gd name="T14" fmla="*/ 258 w 260"/>
                  <a:gd name="T15" fmla="*/ 5 h 69"/>
                  <a:gd name="T16" fmla="*/ 258 w 260"/>
                  <a:gd name="T17" fmla="*/ 5 h 69"/>
                  <a:gd name="T18" fmla="*/ 256 w 260"/>
                  <a:gd name="T19" fmla="*/ 5 h 69"/>
                  <a:gd name="T20" fmla="*/ 8 w 260"/>
                  <a:gd name="T21" fmla="*/ 69 h 69"/>
                  <a:gd name="T22" fmla="*/ 8 w 260"/>
                  <a:gd name="T23" fmla="*/ 69 h 69"/>
                  <a:gd name="T24" fmla="*/ 5 w 260"/>
                  <a:gd name="T25" fmla="*/ 67 h 69"/>
                  <a:gd name="T26" fmla="*/ 5 w 260"/>
                  <a:gd name="T27" fmla="*/ 67 h 69"/>
                  <a:gd name="T28" fmla="*/ 3 w 260"/>
                  <a:gd name="T29" fmla="*/ 67 h 69"/>
                  <a:gd name="T30" fmla="*/ 3 w 260"/>
                  <a:gd name="T31" fmla="*/ 67 h 69"/>
                  <a:gd name="T32" fmla="*/ 3 w 260"/>
                  <a:gd name="T33" fmla="*/ 67 h 69"/>
                  <a:gd name="T34" fmla="*/ 0 w 260"/>
                  <a:gd name="T35" fmla="*/ 67 h 69"/>
                  <a:gd name="T36" fmla="*/ 0 w 260"/>
                  <a:gd name="T37" fmla="*/ 6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0"/>
                  <a:gd name="T58" fmla="*/ 0 h 69"/>
                  <a:gd name="T59" fmla="*/ 260 w 260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0" h="69">
                    <a:moveTo>
                      <a:pt x="0" y="67"/>
                    </a:moveTo>
                    <a:lnTo>
                      <a:pt x="260" y="0"/>
                    </a:lnTo>
                    <a:lnTo>
                      <a:pt x="260" y="2"/>
                    </a:lnTo>
                    <a:lnTo>
                      <a:pt x="258" y="2"/>
                    </a:lnTo>
                    <a:lnTo>
                      <a:pt x="258" y="5"/>
                    </a:lnTo>
                    <a:lnTo>
                      <a:pt x="256" y="5"/>
                    </a:lnTo>
                    <a:lnTo>
                      <a:pt x="8" y="69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34" name="Freeform 202"/>
              <p:cNvSpPr>
                <a:spLocks/>
              </p:cNvSpPr>
              <p:nvPr/>
            </p:nvSpPr>
            <p:spPr bwMode="auto">
              <a:xfrm>
                <a:off x="2448" y="3676"/>
                <a:ext cx="255" cy="67"/>
              </a:xfrm>
              <a:custGeom>
                <a:avLst/>
                <a:gdLst>
                  <a:gd name="T0" fmla="*/ 0 w 255"/>
                  <a:gd name="T1" fmla="*/ 65 h 67"/>
                  <a:gd name="T2" fmla="*/ 255 w 255"/>
                  <a:gd name="T3" fmla="*/ 0 h 67"/>
                  <a:gd name="T4" fmla="*/ 255 w 255"/>
                  <a:gd name="T5" fmla="*/ 0 h 67"/>
                  <a:gd name="T6" fmla="*/ 255 w 255"/>
                  <a:gd name="T7" fmla="*/ 3 h 67"/>
                  <a:gd name="T8" fmla="*/ 255 w 255"/>
                  <a:gd name="T9" fmla="*/ 3 h 67"/>
                  <a:gd name="T10" fmla="*/ 253 w 255"/>
                  <a:gd name="T11" fmla="*/ 3 h 67"/>
                  <a:gd name="T12" fmla="*/ 253 w 255"/>
                  <a:gd name="T13" fmla="*/ 3 h 67"/>
                  <a:gd name="T14" fmla="*/ 253 w 255"/>
                  <a:gd name="T15" fmla="*/ 3 h 67"/>
                  <a:gd name="T16" fmla="*/ 250 w 255"/>
                  <a:gd name="T17" fmla="*/ 5 h 67"/>
                  <a:gd name="T18" fmla="*/ 250 w 255"/>
                  <a:gd name="T19" fmla="*/ 5 h 67"/>
                  <a:gd name="T20" fmla="*/ 7 w 255"/>
                  <a:gd name="T21" fmla="*/ 67 h 67"/>
                  <a:gd name="T22" fmla="*/ 7 w 255"/>
                  <a:gd name="T23" fmla="*/ 67 h 67"/>
                  <a:gd name="T24" fmla="*/ 7 w 255"/>
                  <a:gd name="T25" fmla="*/ 67 h 67"/>
                  <a:gd name="T26" fmla="*/ 5 w 255"/>
                  <a:gd name="T27" fmla="*/ 67 h 67"/>
                  <a:gd name="T28" fmla="*/ 5 w 255"/>
                  <a:gd name="T29" fmla="*/ 67 h 67"/>
                  <a:gd name="T30" fmla="*/ 5 w 255"/>
                  <a:gd name="T31" fmla="*/ 67 h 67"/>
                  <a:gd name="T32" fmla="*/ 2 w 255"/>
                  <a:gd name="T33" fmla="*/ 65 h 67"/>
                  <a:gd name="T34" fmla="*/ 2 w 255"/>
                  <a:gd name="T35" fmla="*/ 65 h 67"/>
                  <a:gd name="T36" fmla="*/ 0 w 255"/>
                  <a:gd name="T37" fmla="*/ 65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"/>
                  <a:gd name="T58" fmla="*/ 0 h 67"/>
                  <a:gd name="T59" fmla="*/ 255 w 255"/>
                  <a:gd name="T60" fmla="*/ 67 h 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" h="67">
                    <a:moveTo>
                      <a:pt x="0" y="65"/>
                    </a:moveTo>
                    <a:lnTo>
                      <a:pt x="255" y="0"/>
                    </a:lnTo>
                    <a:lnTo>
                      <a:pt x="255" y="3"/>
                    </a:lnTo>
                    <a:lnTo>
                      <a:pt x="253" y="3"/>
                    </a:lnTo>
                    <a:lnTo>
                      <a:pt x="250" y="5"/>
                    </a:lnTo>
                    <a:lnTo>
                      <a:pt x="7" y="67"/>
                    </a:lnTo>
                    <a:lnTo>
                      <a:pt x="5" y="67"/>
                    </a:lnTo>
                    <a:lnTo>
                      <a:pt x="2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35" name="Freeform 203"/>
              <p:cNvSpPr>
                <a:spLocks/>
              </p:cNvSpPr>
              <p:nvPr/>
            </p:nvSpPr>
            <p:spPr bwMode="auto">
              <a:xfrm>
                <a:off x="2453" y="3679"/>
                <a:ext cx="248" cy="64"/>
              </a:xfrm>
              <a:custGeom>
                <a:avLst/>
                <a:gdLst>
                  <a:gd name="T0" fmla="*/ 0 w 248"/>
                  <a:gd name="T1" fmla="*/ 64 h 64"/>
                  <a:gd name="T2" fmla="*/ 248 w 248"/>
                  <a:gd name="T3" fmla="*/ 0 h 64"/>
                  <a:gd name="T4" fmla="*/ 248 w 248"/>
                  <a:gd name="T5" fmla="*/ 0 h 64"/>
                  <a:gd name="T6" fmla="*/ 248 w 248"/>
                  <a:gd name="T7" fmla="*/ 0 h 64"/>
                  <a:gd name="T8" fmla="*/ 245 w 248"/>
                  <a:gd name="T9" fmla="*/ 2 h 64"/>
                  <a:gd name="T10" fmla="*/ 245 w 248"/>
                  <a:gd name="T11" fmla="*/ 2 h 64"/>
                  <a:gd name="T12" fmla="*/ 245 w 248"/>
                  <a:gd name="T13" fmla="*/ 2 h 64"/>
                  <a:gd name="T14" fmla="*/ 245 w 248"/>
                  <a:gd name="T15" fmla="*/ 2 h 64"/>
                  <a:gd name="T16" fmla="*/ 243 w 248"/>
                  <a:gd name="T17" fmla="*/ 4 h 64"/>
                  <a:gd name="T18" fmla="*/ 243 w 248"/>
                  <a:gd name="T19" fmla="*/ 4 h 64"/>
                  <a:gd name="T20" fmla="*/ 7 w 248"/>
                  <a:gd name="T21" fmla="*/ 64 h 64"/>
                  <a:gd name="T22" fmla="*/ 7 w 248"/>
                  <a:gd name="T23" fmla="*/ 64 h 64"/>
                  <a:gd name="T24" fmla="*/ 4 w 248"/>
                  <a:gd name="T25" fmla="*/ 64 h 64"/>
                  <a:gd name="T26" fmla="*/ 4 w 248"/>
                  <a:gd name="T27" fmla="*/ 64 h 64"/>
                  <a:gd name="T28" fmla="*/ 2 w 248"/>
                  <a:gd name="T29" fmla="*/ 64 h 64"/>
                  <a:gd name="T30" fmla="*/ 2 w 248"/>
                  <a:gd name="T31" fmla="*/ 64 h 64"/>
                  <a:gd name="T32" fmla="*/ 2 w 248"/>
                  <a:gd name="T33" fmla="*/ 64 h 64"/>
                  <a:gd name="T34" fmla="*/ 0 w 248"/>
                  <a:gd name="T35" fmla="*/ 64 h 64"/>
                  <a:gd name="T36" fmla="*/ 0 w 248"/>
                  <a:gd name="T37" fmla="*/ 6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64"/>
                  <a:gd name="T59" fmla="*/ 248 w 248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64">
                    <a:moveTo>
                      <a:pt x="0" y="64"/>
                    </a:moveTo>
                    <a:lnTo>
                      <a:pt x="248" y="0"/>
                    </a:lnTo>
                    <a:lnTo>
                      <a:pt x="245" y="2"/>
                    </a:lnTo>
                    <a:lnTo>
                      <a:pt x="243" y="4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7" name="Group 204"/>
            <p:cNvGrpSpPr>
              <a:grpSpLocks/>
            </p:cNvGrpSpPr>
            <p:nvPr/>
          </p:nvGrpSpPr>
          <p:grpSpPr bwMode="auto">
            <a:xfrm>
              <a:off x="2779713" y="2809875"/>
              <a:ext cx="2287587" cy="2303463"/>
              <a:chOff x="1751" y="2406"/>
              <a:chExt cx="1441" cy="1451"/>
            </a:xfrm>
          </p:grpSpPr>
          <p:sp>
            <p:nvSpPr>
              <p:cNvPr id="31036" name="Freeform 205"/>
              <p:cNvSpPr>
                <a:spLocks/>
              </p:cNvSpPr>
              <p:nvPr/>
            </p:nvSpPr>
            <p:spPr bwMode="auto">
              <a:xfrm>
                <a:off x="2455" y="3681"/>
                <a:ext cx="243" cy="62"/>
              </a:xfrm>
              <a:custGeom>
                <a:avLst/>
                <a:gdLst>
                  <a:gd name="T0" fmla="*/ 0 w 243"/>
                  <a:gd name="T1" fmla="*/ 62 h 62"/>
                  <a:gd name="T2" fmla="*/ 243 w 243"/>
                  <a:gd name="T3" fmla="*/ 0 h 62"/>
                  <a:gd name="T4" fmla="*/ 243 w 243"/>
                  <a:gd name="T5" fmla="*/ 0 h 62"/>
                  <a:gd name="T6" fmla="*/ 243 w 243"/>
                  <a:gd name="T7" fmla="*/ 0 h 62"/>
                  <a:gd name="T8" fmla="*/ 241 w 243"/>
                  <a:gd name="T9" fmla="*/ 2 h 62"/>
                  <a:gd name="T10" fmla="*/ 241 w 243"/>
                  <a:gd name="T11" fmla="*/ 2 h 62"/>
                  <a:gd name="T12" fmla="*/ 241 w 243"/>
                  <a:gd name="T13" fmla="*/ 2 h 62"/>
                  <a:gd name="T14" fmla="*/ 238 w 243"/>
                  <a:gd name="T15" fmla="*/ 2 h 62"/>
                  <a:gd name="T16" fmla="*/ 238 w 243"/>
                  <a:gd name="T17" fmla="*/ 5 h 62"/>
                  <a:gd name="T18" fmla="*/ 238 w 243"/>
                  <a:gd name="T19" fmla="*/ 5 h 62"/>
                  <a:gd name="T20" fmla="*/ 9 w 243"/>
                  <a:gd name="T21" fmla="*/ 62 h 62"/>
                  <a:gd name="T22" fmla="*/ 7 w 243"/>
                  <a:gd name="T23" fmla="*/ 62 h 62"/>
                  <a:gd name="T24" fmla="*/ 7 w 243"/>
                  <a:gd name="T25" fmla="*/ 62 h 62"/>
                  <a:gd name="T26" fmla="*/ 5 w 243"/>
                  <a:gd name="T27" fmla="*/ 62 h 62"/>
                  <a:gd name="T28" fmla="*/ 5 w 243"/>
                  <a:gd name="T29" fmla="*/ 62 h 62"/>
                  <a:gd name="T30" fmla="*/ 5 w 243"/>
                  <a:gd name="T31" fmla="*/ 62 h 62"/>
                  <a:gd name="T32" fmla="*/ 2 w 243"/>
                  <a:gd name="T33" fmla="*/ 62 h 62"/>
                  <a:gd name="T34" fmla="*/ 2 w 243"/>
                  <a:gd name="T35" fmla="*/ 62 h 62"/>
                  <a:gd name="T36" fmla="*/ 0 w 243"/>
                  <a:gd name="T37" fmla="*/ 62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3"/>
                  <a:gd name="T58" fmla="*/ 0 h 62"/>
                  <a:gd name="T59" fmla="*/ 243 w 243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3" h="62">
                    <a:moveTo>
                      <a:pt x="0" y="62"/>
                    </a:moveTo>
                    <a:lnTo>
                      <a:pt x="243" y="0"/>
                    </a:lnTo>
                    <a:lnTo>
                      <a:pt x="241" y="2"/>
                    </a:lnTo>
                    <a:lnTo>
                      <a:pt x="238" y="2"/>
                    </a:lnTo>
                    <a:lnTo>
                      <a:pt x="238" y="5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7" name="Freeform 206"/>
              <p:cNvSpPr>
                <a:spLocks/>
              </p:cNvSpPr>
              <p:nvPr/>
            </p:nvSpPr>
            <p:spPr bwMode="auto">
              <a:xfrm>
                <a:off x="2460" y="3683"/>
                <a:ext cx="236" cy="60"/>
              </a:xfrm>
              <a:custGeom>
                <a:avLst/>
                <a:gdLst>
                  <a:gd name="T0" fmla="*/ 0 w 236"/>
                  <a:gd name="T1" fmla="*/ 60 h 60"/>
                  <a:gd name="T2" fmla="*/ 236 w 236"/>
                  <a:gd name="T3" fmla="*/ 0 h 60"/>
                  <a:gd name="T4" fmla="*/ 236 w 236"/>
                  <a:gd name="T5" fmla="*/ 0 h 60"/>
                  <a:gd name="T6" fmla="*/ 233 w 236"/>
                  <a:gd name="T7" fmla="*/ 0 h 60"/>
                  <a:gd name="T8" fmla="*/ 233 w 236"/>
                  <a:gd name="T9" fmla="*/ 3 h 60"/>
                  <a:gd name="T10" fmla="*/ 233 w 236"/>
                  <a:gd name="T11" fmla="*/ 3 h 60"/>
                  <a:gd name="T12" fmla="*/ 231 w 236"/>
                  <a:gd name="T13" fmla="*/ 3 h 60"/>
                  <a:gd name="T14" fmla="*/ 231 w 236"/>
                  <a:gd name="T15" fmla="*/ 3 h 60"/>
                  <a:gd name="T16" fmla="*/ 231 w 236"/>
                  <a:gd name="T17" fmla="*/ 5 h 60"/>
                  <a:gd name="T18" fmla="*/ 229 w 236"/>
                  <a:gd name="T19" fmla="*/ 5 h 60"/>
                  <a:gd name="T20" fmla="*/ 7 w 236"/>
                  <a:gd name="T21" fmla="*/ 60 h 60"/>
                  <a:gd name="T22" fmla="*/ 7 w 236"/>
                  <a:gd name="T23" fmla="*/ 60 h 60"/>
                  <a:gd name="T24" fmla="*/ 4 w 236"/>
                  <a:gd name="T25" fmla="*/ 60 h 60"/>
                  <a:gd name="T26" fmla="*/ 4 w 236"/>
                  <a:gd name="T27" fmla="*/ 60 h 60"/>
                  <a:gd name="T28" fmla="*/ 4 w 236"/>
                  <a:gd name="T29" fmla="*/ 60 h 60"/>
                  <a:gd name="T30" fmla="*/ 2 w 236"/>
                  <a:gd name="T31" fmla="*/ 60 h 60"/>
                  <a:gd name="T32" fmla="*/ 2 w 236"/>
                  <a:gd name="T33" fmla="*/ 60 h 60"/>
                  <a:gd name="T34" fmla="*/ 0 w 236"/>
                  <a:gd name="T35" fmla="*/ 60 h 60"/>
                  <a:gd name="T36" fmla="*/ 0 w 236"/>
                  <a:gd name="T37" fmla="*/ 6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6"/>
                  <a:gd name="T58" fmla="*/ 0 h 60"/>
                  <a:gd name="T59" fmla="*/ 236 w 236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6" h="60">
                    <a:moveTo>
                      <a:pt x="0" y="60"/>
                    </a:moveTo>
                    <a:lnTo>
                      <a:pt x="236" y="0"/>
                    </a:lnTo>
                    <a:lnTo>
                      <a:pt x="233" y="0"/>
                    </a:lnTo>
                    <a:lnTo>
                      <a:pt x="233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9" y="5"/>
                    </a:lnTo>
                    <a:lnTo>
                      <a:pt x="7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8" name="Freeform 207"/>
              <p:cNvSpPr>
                <a:spLocks/>
              </p:cNvSpPr>
              <p:nvPr/>
            </p:nvSpPr>
            <p:spPr bwMode="auto">
              <a:xfrm>
                <a:off x="2464" y="3686"/>
                <a:ext cx="229" cy="59"/>
              </a:xfrm>
              <a:custGeom>
                <a:avLst/>
                <a:gdLst>
                  <a:gd name="T0" fmla="*/ 0 w 229"/>
                  <a:gd name="T1" fmla="*/ 57 h 59"/>
                  <a:gd name="T2" fmla="*/ 229 w 229"/>
                  <a:gd name="T3" fmla="*/ 0 h 59"/>
                  <a:gd name="T4" fmla="*/ 227 w 229"/>
                  <a:gd name="T5" fmla="*/ 0 h 59"/>
                  <a:gd name="T6" fmla="*/ 227 w 229"/>
                  <a:gd name="T7" fmla="*/ 0 h 59"/>
                  <a:gd name="T8" fmla="*/ 227 w 229"/>
                  <a:gd name="T9" fmla="*/ 2 h 59"/>
                  <a:gd name="T10" fmla="*/ 225 w 229"/>
                  <a:gd name="T11" fmla="*/ 2 h 59"/>
                  <a:gd name="T12" fmla="*/ 225 w 229"/>
                  <a:gd name="T13" fmla="*/ 2 h 59"/>
                  <a:gd name="T14" fmla="*/ 225 w 229"/>
                  <a:gd name="T15" fmla="*/ 2 h 59"/>
                  <a:gd name="T16" fmla="*/ 222 w 229"/>
                  <a:gd name="T17" fmla="*/ 2 h 59"/>
                  <a:gd name="T18" fmla="*/ 222 w 229"/>
                  <a:gd name="T19" fmla="*/ 4 h 59"/>
                  <a:gd name="T20" fmla="*/ 8 w 229"/>
                  <a:gd name="T21" fmla="*/ 59 h 59"/>
                  <a:gd name="T22" fmla="*/ 8 w 229"/>
                  <a:gd name="T23" fmla="*/ 59 h 59"/>
                  <a:gd name="T24" fmla="*/ 5 w 229"/>
                  <a:gd name="T25" fmla="*/ 59 h 59"/>
                  <a:gd name="T26" fmla="*/ 5 w 229"/>
                  <a:gd name="T27" fmla="*/ 59 h 59"/>
                  <a:gd name="T28" fmla="*/ 3 w 229"/>
                  <a:gd name="T29" fmla="*/ 57 h 59"/>
                  <a:gd name="T30" fmla="*/ 3 w 229"/>
                  <a:gd name="T31" fmla="*/ 57 h 59"/>
                  <a:gd name="T32" fmla="*/ 0 w 229"/>
                  <a:gd name="T33" fmla="*/ 57 h 59"/>
                  <a:gd name="T34" fmla="*/ 0 w 229"/>
                  <a:gd name="T35" fmla="*/ 57 h 59"/>
                  <a:gd name="T36" fmla="*/ 0 w 229"/>
                  <a:gd name="T37" fmla="*/ 57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9"/>
                  <a:gd name="T58" fmla="*/ 0 h 59"/>
                  <a:gd name="T59" fmla="*/ 229 w 229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9" h="59">
                    <a:moveTo>
                      <a:pt x="0" y="57"/>
                    </a:moveTo>
                    <a:lnTo>
                      <a:pt x="229" y="0"/>
                    </a:lnTo>
                    <a:lnTo>
                      <a:pt x="227" y="0"/>
                    </a:lnTo>
                    <a:lnTo>
                      <a:pt x="227" y="2"/>
                    </a:lnTo>
                    <a:lnTo>
                      <a:pt x="225" y="2"/>
                    </a:lnTo>
                    <a:lnTo>
                      <a:pt x="222" y="2"/>
                    </a:lnTo>
                    <a:lnTo>
                      <a:pt x="222" y="4"/>
                    </a:lnTo>
                    <a:lnTo>
                      <a:pt x="8" y="59"/>
                    </a:lnTo>
                    <a:lnTo>
                      <a:pt x="5" y="59"/>
                    </a:lnTo>
                    <a:lnTo>
                      <a:pt x="3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9" name="Freeform 208"/>
              <p:cNvSpPr>
                <a:spLocks/>
              </p:cNvSpPr>
              <p:nvPr/>
            </p:nvSpPr>
            <p:spPr bwMode="auto">
              <a:xfrm>
                <a:off x="2467" y="3688"/>
                <a:ext cx="222" cy="57"/>
              </a:xfrm>
              <a:custGeom>
                <a:avLst/>
                <a:gdLst>
                  <a:gd name="T0" fmla="*/ 0 w 222"/>
                  <a:gd name="T1" fmla="*/ 55 h 57"/>
                  <a:gd name="T2" fmla="*/ 222 w 222"/>
                  <a:gd name="T3" fmla="*/ 0 h 57"/>
                  <a:gd name="T4" fmla="*/ 222 w 222"/>
                  <a:gd name="T5" fmla="*/ 0 h 57"/>
                  <a:gd name="T6" fmla="*/ 222 w 222"/>
                  <a:gd name="T7" fmla="*/ 0 h 57"/>
                  <a:gd name="T8" fmla="*/ 219 w 222"/>
                  <a:gd name="T9" fmla="*/ 2 h 57"/>
                  <a:gd name="T10" fmla="*/ 219 w 222"/>
                  <a:gd name="T11" fmla="*/ 2 h 57"/>
                  <a:gd name="T12" fmla="*/ 219 w 222"/>
                  <a:gd name="T13" fmla="*/ 2 h 57"/>
                  <a:gd name="T14" fmla="*/ 217 w 222"/>
                  <a:gd name="T15" fmla="*/ 2 h 57"/>
                  <a:gd name="T16" fmla="*/ 217 w 222"/>
                  <a:gd name="T17" fmla="*/ 2 h 57"/>
                  <a:gd name="T18" fmla="*/ 217 w 222"/>
                  <a:gd name="T19" fmla="*/ 5 h 57"/>
                  <a:gd name="T20" fmla="*/ 9 w 222"/>
                  <a:gd name="T21" fmla="*/ 57 h 57"/>
                  <a:gd name="T22" fmla="*/ 7 w 222"/>
                  <a:gd name="T23" fmla="*/ 57 h 57"/>
                  <a:gd name="T24" fmla="*/ 7 w 222"/>
                  <a:gd name="T25" fmla="*/ 57 h 57"/>
                  <a:gd name="T26" fmla="*/ 7 w 222"/>
                  <a:gd name="T27" fmla="*/ 57 h 57"/>
                  <a:gd name="T28" fmla="*/ 5 w 222"/>
                  <a:gd name="T29" fmla="*/ 57 h 57"/>
                  <a:gd name="T30" fmla="*/ 5 w 222"/>
                  <a:gd name="T31" fmla="*/ 57 h 57"/>
                  <a:gd name="T32" fmla="*/ 2 w 222"/>
                  <a:gd name="T33" fmla="*/ 57 h 57"/>
                  <a:gd name="T34" fmla="*/ 2 w 222"/>
                  <a:gd name="T35" fmla="*/ 57 h 57"/>
                  <a:gd name="T36" fmla="*/ 0 w 222"/>
                  <a:gd name="T37" fmla="*/ 55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2"/>
                  <a:gd name="T58" fmla="*/ 0 h 57"/>
                  <a:gd name="T59" fmla="*/ 222 w 222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2" h="57">
                    <a:moveTo>
                      <a:pt x="0" y="55"/>
                    </a:moveTo>
                    <a:lnTo>
                      <a:pt x="222" y="0"/>
                    </a:lnTo>
                    <a:lnTo>
                      <a:pt x="219" y="2"/>
                    </a:lnTo>
                    <a:lnTo>
                      <a:pt x="217" y="2"/>
                    </a:lnTo>
                    <a:lnTo>
                      <a:pt x="217" y="5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5" y="57"/>
                    </a:lnTo>
                    <a:lnTo>
                      <a:pt x="2" y="5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0" name="Freeform 209"/>
              <p:cNvSpPr>
                <a:spLocks/>
              </p:cNvSpPr>
              <p:nvPr/>
            </p:nvSpPr>
            <p:spPr bwMode="auto">
              <a:xfrm>
                <a:off x="2472" y="3690"/>
                <a:ext cx="214" cy="55"/>
              </a:xfrm>
              <a:custGeom>
                <a:avLst/>
                <a:gdLst>
                  <a:gd name="T0" fmla="*/ 0 w 214"/>
                  <a:gd name="T1" fmla="*/ 55 h 55"/>
                  <a:gd name="T2" fmla="*/ 214 w 214"/>
                  <a:gd name="T3" fmla="*/ 0 h 55"/>
                  <a:gd name="T4" fmla="*/ 214 w 214"/>
                  <a:gd name="T5" fmla="*/ 0 h 55"/>
                  <a:gd name="T6" fmla="*/ 212 w 214"/>
                  <a:gd name="T7" fmla="*/ 0 h 55"/>
                  <a:gd name="T8" fmla="*/ 212 w 214"/>
                  <a:gd name="T9" fmla="*/ 3 h 55"/>
                  <a:gd name="T10" fmla="*/ 212 w 214"/>
                  <a:gd name="T11" fmla="*/ 3 h 55"/>
                  <a:gd name="T12" fmla="*/ 210 w 214"/>
                  <a:gd name="T13" fmla="*/ 3 h 55"/>
                  <a:gd name="T14" fmla="*/ 210 w 214"/>
                  <a:gd name="T15" fmla="*/ 3 h 55"/>
                  <a:gd name="T16" fmla="*/ 207 w 214"/>
                  <a:gd name="T17" fmla="*/ 5 h 55"/>
                  <a:gd name="T18" fmla="*/ 207 w 214"/>
                  <a:gd name="T19" fmla="*/ 5 h 55"/>
                  <a:gd name="T20" fmla="*/ 9 w 214"/>
                  <a:gd name="T21" fmla="*/ 55 h 55"/>
                  <a:gd name="T22" fmla="*/ 7 w 214"/>
                  <a:gd name="T23" fmla="*/ 55 h 55"/>
                  <a:gd name="T24" fmla="*/ 7 w 214"/>
                  <a:gd name="T25" fmla="*/ 55 h 55"/>
                  <a:gd name="T26" fmla="*/ 4 w 214"/>
                  <a:gd name="T27" fmla="*/ 55 h 55"/>
                  <a:gd name="T28" fmla="*/ 4 w 214"/>
                  <a:gd name="T29" fmla="*/ 55 h 55"/>
                  <a:gd name="T30" fmla="*/ 2 w 214"/>
                  <a:gd name="T31" fmla="*/ 55 h 55"/>
                  <a:gd name="T32" fmla="*/ 2 w 214"/>
                  <a:gd name="T33" fmla="*/ 55 h 55"/>
                  <a:gd name="T34" fmla="*/ 2 w 214"/>
                  <a:gd name="T35" fmla="*/ 55 h 55"/>
                  <a:gd name="T36" fmla="*/ 0 w 214"/>
                  <a:gd name="T37" fmla="*/ 55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4"/>
                  <a:gd name="T58" fmla="*/ 0 h 55"/>
                  <a:gd name="T59" fmla="*/ 214 w 214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4" h="55">
                    <a:moveTo>
                      <a:pt x="0" y="55"/>
                    </a:moveTo>
                    <a:lnTo>
                      <a:pt x="214" y="0"/>
                    </a:lnTo>
                    <a:lnTo>
                      <a:pt x="212" y="0"/>
                    </a:lnTo>
                    <a:lnTo>
                      <a:pt x="212" y="3"/>
                    </a:lnTo>
                    <a:lnTo>
                      <a:pt x="210" y="3"/>
                    </a:lnTo>
                    <a:lnTo>
                      <a:pt x="207" y="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1" name="Freeform 210"/>
              <p:cNvSpPr>
                <a:spLocks/>
              </p:cNvSpPr>
              <p:nvPr/>
            </p:nvSpPr>
            <p:spPr bwMode="auto">
              <a:xfrm>
                <a:off x="2476" y="3693"/>
                <a:ext cx="208" cy="52"/>
              </a:xfrm>
              <a:custGeom>
                <a:avLst/>
                <a:gdLst>
                  <a:gd name="T0" fmla="*/ 0 w 208"/>
                  <a:gd name="T1" fmla="*/ 52 h 52"/>
                  <a:gd name="T2" fmla="*/ 208 w 208"/>
                  <a:gd name="T3" fmla="*/ 0 h 52"/>
                  <a:gd name="T4" fmla="*/ 206 w 208"/>
                  <a:gd name="T5" fmla="*/ 0 h 52"/>
                  <a:gd name="T6" fmla="*/ 206 w 208"/>
                  <a:gd name="T7" fmla="*/ 0 h 52"/>
                  <a:gd name="T8" fmla="*/ 203 w 208"/>
                  <a:gd name="T9" fmla="*/ 2 h 52"/>
                  <a:gd name="T10" fmla="*/ 203 w 208"/>
                  <a:gd name="T11" fmla="*/ 2 h 52"/>
                  <a:gd name="T12" fmla="*/ 203 w 208"/>
                  <a:gd name="T13" fmla="*/ 2 h 52"/>
                  <a:gd name="T14" fmla="*/ 201 w 208"/>
                  <a:gd name="T15" fmla="*/ 2 h 52"/>
                  <a:gd name="T16" fmla="*/ 201 w 208"/>
                  <a:gd name="T17" fmla="*/ 5 h 52"/>
                  <a:gd name="T18" fmla="*/ 198 w 208"/>
                  <a:gd name="T19" fmla="*/ 5 h 52"/>
                  <a:gd name="T20" fmla="*/ 10 w 208"/>
                  <a:gd name="T21" fmla="*/ 52 h 52"/>
                  <a:gd name="T22" fmla="*/ 8 w 208"/>
                  <a:gd name="T23" fmla="*/ 52 h 52"/>
                  <a:gd name="T24" fmla="*/ 8 w 208"/>
                  <a:gd name="T25" fmla="*/ 52 h 52"/>
                  <a:gd name="T26" fmla="*/ 5 w 208"/>
                  <a:gd name="T27" fmla="*/ 52 h 52"/>
                  <a:gd name="T28" fmla="*/ 5 w 208"/>
                  <a:gd name="T29" fmla="*/ 52 h 52"/>
                  <a:gd name="T30" fmla="*/ 3 w 208"/>
                  <a:gd name="T31" fmla="*/ 52 h 52"/>
                  <a:gd name="T32" fmla="*/ 3 w 208"/>
                  <a:gd name="T33" fmla="*/ 52 h 52"/>
                  <a:gd name="T34" fmla="*/ 0 w 208"/>
                  <a:gd name="T35" fmla="*/ 52 h 52"/>
                  <a:gd name="T36" fmla="*/ 0 w 208"/>
                  <a:gd name="T37" fmla="*/ 52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8"/>
                  <a:gd name="T58" fmla="*/ 0 h 52"/>
                  <a:gd name="T59" fmla="*/ 208 w 208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8" h="52">
                    <a:moveTo>
                      <a:pt x="0" y="52"/>
                    </a:moveTo>
                    <a:lnTo>
                      <a:pt x="208" y="0"/>
                    </a:lnTo>
                    <a:lnTo>
                      <a:pt x="206" y="0"/>
                    </a:lnTo>
                    <a:lnTo>
                      <a:pt x="203" y="2"/>
                    </a:lnTo>
                    <a:lnTo>
                      <a:pt x="201" y="2"/>
                    </a:lnTo>
                    <a:lnTo>
                      <a:pt x="201" y="5"/>
                    </a:lnTo>
                    <a:lnTo>
                      <a:pt x="198" y="5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2" name="Freeform 211"/>
              <p:cNvSpPr>
                <a:spLocks/>
              </p:cNvSpPr>
              <p:nvPr/>
            </p:nvSpPr>
            <p:spPr bwMode="auto">
              <a:xfrm>
                <a:off x="2481" y="3695"/>
                <a:ext cx="198" cy="50"/>
              </a:xfrm>
              <a:custGeom>
                <a:avLst/>
                <a:gdLst>
                  <a:gd name="T0" fmla="*/ 0 w 198"/>
                  <a:gd name="T1" fmla="*/ 50 h 50"/>
                  <a:gd name="T2" fmla="*/ 198 w 198"/>
                  <a:gd name="T3" fmla="*/ 0 h 50"/>
                  <a:gd name="T4" fmla="*/ 198 w 198"/>
                  <a:gd name="T5" fmla="*/ 0 h 50"/>
                  <a:gd name="T6" fmla="*/ 196 w 198"/>
                  <a:gd name="T7" fmla="*/ 0 h 50"/>
                  <a:gd name="T8" fmla="*/ 196 w 198"/>
                  <a:gd name="T9" fmla="*/ 3 h 50"/>
                  <a:gd name="T10" fmla="*/ 193 w 198"/>
                  <a:gd name="T11" fmla="*/ 3 h 50"/>
                  <a:gd name="T12" fmla="*/ 193 w 198"/>
                  <a:gd name="T13" fmla="*/ 3 h 50"/>
                  <a:gd name="T14" fmla="*/ 193 w 198"/>
                  <a:gd name="T15" fmla="*/ 3 h 50"/>
                  <a:gd name="T16" fmla="*/ 191 w 198"/>
                  <a:gd name="T17" fmla="*/ 5 h 50"/>
                  <a:gd name="T18" fmla="*/ 191 w 198"/>
                  <a:gd name="T19" fmla="*/ 5 h 50"/>
                  <a:gd name="T20" fmla="*/ 10 w 198"/>
                  <a:gd name="T21" fmla="*/ 50 h 50"/>
                  <a:gd name="T22" fmla="*/ 7 w 198"/>
                  <a:gd name="T23" fmla="*/ 50 h 50"/>
                  <a:gd name="T24" fmla="*/ 7 w 198"/>
                  <a:gd name="T25" fmla="*/ 50 h 50"/>
                  <a:gd name="T26" fmla="*/ 5 w 198"/>
                  <a:gd name="T27" fmla="*/ 50 h 50"/>
                  <a:gd name="T28" fmla="*/ 5 w 198"/>
                  <a:gd name="T29" fmla="*/ 50 h 50"/>
                  <a:gd name="T30" fmla="*/ 3 w 198"/>
                  <a:gd name="T31" fmla="*/ 50 h 50"/>
                  <a:gd name="T32" fmla="*/ 3 w 198"/>
                  <a:gd name="T33" fmla="*/ 50 h 50"/>
                  <a:gd name="T34" fmla="*/ 0 w 198"/>
                  <a:gd name="T35" fmla="*/ 50 h 50"/>
                  <a:gd name="T36" fmla="*/ 0 w 198"/>
                  <a:gd name="T37" fmla="*/ 5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50"/>
                  <a:gd name="T59" fmla="*/ 198 w 198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50">
                    <a:moveTo>
                      <a:pt x="0" y="50"/>
                    </a:moveTo>
                    <a:lnTo>
                      <a:pt x="198" y="0"/>
                    </a:lnTo>
                    <a:lnTo>
                      <a:pt x="196" y="0"/>
                    </a:lnTo>
                    <a:lnTo>
                      <a:pt x="196" y="3"/>
                    </a:lnTo>
                    <a:lnTo>
                      <a:pt x="193" y="3"/>
                    </a:lnTo>
                    <a:lnTo>
                      <a:pt x="191" y="5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3" name="Freeform 212"/>
              <p:cNvSpPr>
                <a:spLocks/>
              </p:cNvSpPr>
              <p:nvPr/>
            </p:nvSpPr>
            <p:spPr bwMode="auto">
              <a:xfrm>
                <a:off x="2486" y="3698"/>
                <a:ext cx="188" cy="47"/>
              </a:xfrm>
              <a:custGeom>
                <a:avLst/>
                <a:gdLst>
                  <a:gd name="T0" fmla="*/ 0 w 188"/>
                  <a:gd name="T1" fmla="*/ 47 h 47"/>
                  <a:gd name="T2" fmla="*/ 188 w 188"/>
                  <a:gd name="T3" fmla="*/ 0 h 47"/>
                  <a:gd name="T4" fmla="*/ 188 w 188"/>
                  <a:gd name="T5" fmla="*/ 0 h 47"/>
                  <a:gd name="T6" fmla="*/ 188 w 188"/>
                  <a:gd name="T7" fmla="*/ 0 h 47"/>
                  <a:gd name="T8" fmla="*/ 186 w 188"/>
                  <a:gd name="T9" fmla="*/ 2 h 47"/>
                  <a:gd name="T10" fmla="*/ 186 w 188"/>
                  <a:gd name="T11" fmla="*/ 2 h 47"/>
                  <a:gd name="T12" fmla="*/ 184 w 188"/>
                  <a:gd name="T13" fmla="*/ 2 h 47"/>
                  <a:gd name="T14" fmla="*/ 184 w 188"/>
                  <a:gd name="T15" fmla="*/ 2 h 47"/>
                  <a:gd name="T16" fmla="*/ 181 w 188"/>
                  <a:gd name="T17" fmla="*/ 4 h 47"/>
                  <a:gd name="T18" fmla="*/ 181 w 188"/>
                  <a:gd name="T19" fmla="*/ 4 h 47"/>
                  <a:gd name="T20" fmla="*/ 9 w 188"/>
                  <a:gd name="T21" fmla="*/ 47 h 47"/>
                  <a:gd name="T22" fmla="*/ 7 w 188"/>
                  <a:gd name="T23" fmla="*/ 47 h 47"/>
                  <a:gd name="T24" fmla="*/ 7 w 188"/>
                  <a:gd name="T25" fmla="*/ 47 h 47"/>
                  <a:gd name="T26" fmla="*/ 5 w 188"/>
                  <a:gd name="T27" fmla="*/ 47 h 47"/>
                  <a:gd name="T28" fmla="*/ 5 w 188"/>
                  <a:gd name="T29" fmla="*/ 47 h 47"/>
                  <a:gd name="T30" fmla="*/ 2 w 188"/>
                  <a:gd name="T31" fmla="*/ 47 h 47"/>
                  <a:gd name="T32" fmla="*/ 2 w 188"/>
                  <a:gd name="T33" fmla="*/ 47 h 47"/>
                  <a:gd name="T34" fmla="*/ 0 w 188"/>
                  <a:gd name="T35" fmla="*/ 47 h 47"/>
                  <a:gd name="T36" fmla="*/ 0 w 188"/>
                  <a:gd name="T37" fmla="*/ 4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47"/>
                  <a:gd name="T59" fmla="*/ 188 w 188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47">
                    <a:moveTo>
                      <a:pt x="0" y="47"/>
                    </a:moveTo>
                    <a:lnTo>
                      <a:pt x="188" y="0"/>
                    </a:lnTo>
                    <a:lnTo>
                      <a:pt x="186" y="2"/>
                    </a:lnTo>
                    <a:lnTo>
                      <a:pt x="184" y="2"/>
                    </a:lnTo>
                    <a:lnTo>
                      <a:pt x="181" y="4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4" name="Freeform 213"/>
              <p:cNvSpPr>
                <a:spLocks/>
              </p:cNvSpPr>
              <p:nvPr/>
            </p:nvSpPr>
            <p:spPr bwMode="auto">
              <a:xfrm>
                <a:off x="2491" y="3700"/>
                <a:ext cx="181" cy="45"/>
              </a:xfrm>
              <a:custGeom>
                <a:avLst/>
                <a:gdLst>
                  <a:gd name="T0" fmla="*/ 0 w 181"/>
                  <a:gd name="T1" fmla="*/ 45 h 45"/>
                  <a:gd name="T2" fmla="*/ 181 w 181"/>
                  <a:gd name="T3" fmla="*/ 0 h 45"/>
                  <a:gd name="T4" fmla="*/ 179 w 181"/>
                  <a:gd name="T5" fmla="*/ 0 h 45"/>
                  <a:gd name="T6" fmla="*/ 179 w 181"/>
                  <a:gd name="T7" fmla="*/ 0 h 45"/>
                  <a:gd name="T8" fmla="*/ 176 w 181"/>
                  <a:gd name="T9" fmla="*/ 2 h 45"/>
                  <a:gd name="T10" fmla="*/ 176 w 181"/>
                  <a:gd name="T11" fmla="*/ 2 h 45"/>
                  <a:gd name="T12" fmla="*/ 176 w 181"/>
                  <a:gd name="T13" fmla="*/ 2 h 45"/>
                  <a:gd name="T14" fmla="*/ 174 w 181"/>
                  <a:gd name="T15" fmla="*/ 5 h 45"/>
                  <a:gd name="T16" fmla="*/ 174 w 181"/>
                  <a:gd name="T17" fmla="*/ 5 h 45"/>
                  <a:gd name="T18" fmla="*/ 171 w 181"/>
                  <a:gd name="T19" fmla="*/ 5 h 45"/>
                  <a:gd name="T20" fmla="*/ 9 w 181"/>
                  <a:gd name="T21" fmla="*/ 45 h 45"/>
                  <a:gd name="T22" fmla="*/ 9 w 181"/>
                  <a:gd name="T23" fmla="*/ 45 h 45"/>
                  <a:gd name="T24" fmla="*/ 7 w 181"/>
                  <a:gd name="T25" fmla="*/ 45 h 45"/>
                  <a:gd name="T26" fmla="*/ 7 w 181"/>
                  <a:gd name="T27" fmla="*/ 45 h 45"/>
                  <a:gd name="T28" fmla="*/ 4 w 181"/>
                  <a:gd name="T29" fmla="*/ 45 h 45"/>
                  <a:gd name="T30" fmla="*/ 2 w 181"/>
                  <a:gd name="T31" fmla="*/ 45 h 45"/>
                  <a:gd name="T32" fmla="*/ 2 w 181"/>
                  <a:gd name="T33" fmla="*/ 45 h 45"/>
                  <a:gd name="T34" fmla="*/ 0 w 181"/>
                  <a:gd name="T35" fmla="*/ 45 h 45"/>
                  <a:gd name="T36" fmla="*/ 0 w 181"/>
                  <a:gd name="T37" fmla="*/ 4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1"/>
                  <a:gd name="T58" fmla="*/ 0 h 45"/>
                  <a:gd name="T59" fmla="*/ 181 w 181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1" h="45">
                    <a:moveTo>
                      <a:pt x="0" y="45"/>
                    </a:moveTo>
                    <a:lnTo>
                      <a:pt x="181" y="0"/>
                    </a:lnTo>
                    <a:lnTo>
                      <a:pt x="179" y="0"/>
                    </a:lnTo>
                    <a:lnTo>
                      <a:pt x="176" y="2"/>
                    </a:lnTo>
                    <a:lnTo>
                      <a:pt x="174" y="5"/>
                    </a:lnTo>
                    <a:lnTo>
                      <a:pt x="171" y="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5" name="Freeform 214"/>
              <p:cNvSpPr>
                <a:spLocks/>
              </p:cNvSpPr>
              <p:nvPr/>
            </p:nvSpPr>
            <p:spPr bwMode="auto">
              <a:xfrm>
                <a:off x="2495" y="3702"/>
                <a:ext cx="172" cy="43"/>
              </a:xfrm>
              <a:custGeom>
                <a:avLst/>
                <a:gdLst>
                  <a:gd name="T0" fmla="*/ 0 w 172"/>
                  <a:gd name="T1" fmla="*/ 43 h 43"/>
                  <a:gd name="T2" fmla="*/ 172 w 172"/>
                  <a:gd name="T3" fmla="*/ 0 h 43"/>
                  <a:gd name="T4" fmla="*/ 172 w 172"/>
                  <a:gd name="T5" fmla="*/ 0 h 43"/>
                  <a:gd name="T6" fmla="*/ 170 w 172"/>
                  <a:gd name="T7" fmla="*/ 3 h 43"/>
                  <a:gd name="T8" fmla="*/ 170 w 172"/>
                  <a:gd name="T9" fmla="*/ 3 h 43"/>
                  <a:gd name="T10" fmla="*/ 167 w 172"/>
                  <a:gd name="T11" fmla="*/ 3 h 43"/>
                  <a:gd name="T12" fmla="*/ 167 w 172"/>
                  <a:gd name="T13" fmla="*/ 3 h 43"/>
                  <a:gd name="T14" fmla="*/ 165 w 172"/>
                  <a:gd name="T15" fmla="*/ 5 h 43"/>
                  <a:gd name="T16" fmla="*/ 165 w 172"/>
                  <a:gd name="T17" fmla="*/ 5 h 43"/>
                  <a:gd name="T18" fmla="*/ 163 w 172"/>
                  <a:gd name="T19" fmla="*/ 5 h 43"/>
                  <a:gd name="T20" fmla="*/ 12 w 172"/>
                  <a:gd name="T21" fmla="*/ 43 h 43"/>
                  <a:gd name="T22" fmla="*/ 12 w 172"/>
                  <a:gd name="T23" fmla="*/ 43 h 43"/>
                  <a:gd name="T24" fmla="*/ 12 w 172"/>
                  <a:gd name="T25" fmla="*/ 43 h 43"/>
                  <a:gd name="T26" fmla="*/ 10 w 172"/>
                  <a:gd name="T27" fmla="*/ 43 h 43"/>
                  <a:gd name="T28" fmla="*/ 10 w 172"/>
                  <a:gd name="T29" fmla="*/ 43 h 43"/>
                  <a:gd name="T30" fmla="*/ 10 w 172"/>
                  <a:gd name="T31" fmla="*/ 43 h 43"/>
                  <a:gd name="T32" fmla="*/ 10 w 172"/>
                  <a:gd name="T33" fmla="*/ 43 h 43"/>
                  <a:gd name="T34" fmla="*/ 10 w 172"/>
                  <a:gd name="T35" fmla="*/ 43 h 43"/>
                  <a:gd name="T36" fmla="*/ 10 w 172"/>
                  <a:gd name="T37" fmla="*/ 43 h 43"/>
                  <a:gd name="T38" fmla="*/ 10 w 172"/>
                  <a:gd name="T39" fmla="*/ 43 h 43"/>
                  <a:gd name="T40" fmla="*/ 8 w 172"/>
                  <a:gd name="T41" fmla="*/ 43 h 43"/>
                  <a:gd name="T42" fmla="*/ 8 w 172"/>
                  <a:gd name="T43" fmla="*/ 43 h 43"/>
                  <a:gd name="T44" fmla="*/ 5 w 172"/>
                  <a:gd name="T45" fmla="*/ 43 h 43"/>
                  <a:gd name="T46" fmla="*/ 5 w 172"/>
                  <a:gd name="T47" fmla="*/ 43 h 43"/>
                  <a:gd name="T48" fmla="*/ 3 w 172"/>
                  <a:gd name="T49" fmla="*/ 43 h 43"/>
                  <a:gd name="T50" fmla="*/ 0 w 172"/>
                  <a:gd name="T51" fmla="*/ 43 h 43"/>
                  <a:gd name="T52" fmla="*/ 0 w 172"/>
                  <a:gd name="T53" fmla="*/ 43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"/>
                  <a:gd name="T82" fmla="*/ 0 h 43"/>
                  <a:gd name="T83" fmla="*/ 172 w 172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" h="43">
                    <a:moveTo>
                      <a:pt x="0" y="43"/>
                    </a:moveTo>
                    <a:lnTo>
                      <a:pt x="172" y="0"/>
                    </a:lnTo>
                    <a:lnTo>
                      <a:pt x="170" y="3"/>
                    </a:lnTo>
                    <a:lnTo>
                      <a:pt x="167" y="3"/>
                    </a:lnTo>
                    <a:lnTo>
                      <a:pt x="165" y="5"/>
                    </a:lnTo>
                    <a:lnTo>
                      <a:pt x="163" y="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6" name="Freeform 215"/>
              <p:cNvSpPr>
                <a:spLocks/>
              </p:cNvSpPr>
              <p:nvPr/>
            </p:nvSpPr>
            <p:spPr bwMode="auto">
              <a:xfrm>
                <a:off x="2500" y="3705"/>
                <a:ext cx="162" cy="40"/>
              </a:xfrm>
              <a:custGeom>
                <a:avLst/>
                <a:gdLst>
                  <a:gd name="T0" fmla="*/ 0 w 162"/>
                  <a:gd name="T1" fmla="*/ 40 h 40"/>
                  <a:gd name="T2" fmla="*/ 162 w 162"/>
                  <a:gd name="T3" fmla="*/ 0 h 40"/>
                  <a:gd name="T4" fmla="*/ 162 w 162"/>
                  <a:gd name="T5" fmla="*/ 0 h 40"/>
                  <a:gd name="T6" fmla="*/ 160 w 162"/>
                  <a:gd name="T7" fmla="*/ 2 h 40"/>
                  <a:gd name="T8" fmla="*/ 160 w 162"/>
                  <a:gd name="T9" fmla="*/ 2 h 40"/>
                  <a:gd name="T10" fmla="*/ 158 w 162"/>
                  <a:gd name="T11" fmla="*/ 2 h 40"/>
                  <a:gd name="T12" fmla="*/ 155 w 162"/>
                  <a:gd name="T13" fmla="*/ 5 h 40"/>
                  <a:gd name="T14" fmla="*/ 155 w 162"/>
                  <a:gd name="T15" fmla="*/ 5 h 40"/>
                  <a:gd name="T16" fmla="*/ 153 w 162"/>
                  <a:gd name="T17" fmla="*/ 5 h 40"/>
                  <a:gd name="T18" fmla="*/ 153 w 162"/>
                  <a:gd name="T19" fmla="*/ 5 h 40"/>
                  <a:gd name="T20" fmla="*/ 12 w 162"/>
                  <a:gd name="T21" fmla="*/ 40 h 40"/>
                  <a:gd name="T22" fmla="*/ 12 w 162"/>
                  <a:gd name="T23" fmla="*/ 40 h 40"/>
                  <a:gd name="T24" fmla="*/ 12 w 162"/>
                  <a:gd name="T25" fmla="*/ 40 h 40"/>
                  <a:gd name="T26" fmla="*/ 10 w 162"/>
                  <a:gd name="T27" fmla="*/ 40 h 40"/>
                  <a:gd name="T28" fmla="*/ 10 w 162"/>
                  <a:gd name="T29" fmla="*/ 40 h 40"/>
                  <a:gd name="T30" fmla="*/ 7 w 162"/>
                  <a:gd name="T31" fmla="*/ 40 h 40"/>
                  <a:gd name="T32" fmla="*/ 7 w 162"/>
                  <a:gd name="T33" fmla="*/ 40 h 40"/>
                  <a:gd name="T34" fmla="*/ 7 w 162"/>
                  <a:gd name="T35" fmla="*/ 40 h 40"/>
                  <a:gd name="T36" fmla="*/ 5 w 162"/>
                  <a:gd name="T37" fmla="*/ 40 h 40"/>
                  <a:gd name="T38" fmla="*/ 5 w 162"/>
                  <a:gd name="T39" fmla="*/ 40 h 40"/>
                  <a:gd name="T40" fmla="*/ 5 w 162"/>
                  <a:gd name="T41" fmla="*/ 40 h 40"/>
                  <a:gd name="T42" fmla="*/ 3 w 162"/>
                  <a:gd name="T43" fmla="*/ 40 h 40"/>
                  <a:gd name="T44" fmla="*/ 3 w 162"/>
                  <a:gd name="T45" fmla="*/ 40 h 40"/>
                  <a:gd name="T46" fmla="*/ 3 w 162"/>
                  <a:gd name="T47" fmla="*/ 40 h 40"/>
                  <a:gd name="T48" fmla="*/ 3 w 162"/>
                  <a:gd name="T49" fmla="*/ 40 h 40"/>
                  <a:gd name="T50" fmla="*/ 3 w 162"/>
                  <a:gd name="T51" fmla="*/ 40 h 40"/>
                  <a:gd name="T52" fmla="*/ 0 w 162"/>
                  <a:gd name="T53" fmla="*/ 40 h 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40"/>
                  <a:gd name="T83" fmla="*/ 162 w 162"/>
                  <a:gd name="T84" fmla="*/ 40 h 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40">
                    <a:moveTo>
                      <a:pt x="0" y="40"/>
                    </a:moveTo>
                    <a:lnTo>
                      <a:pt x="162" y="0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5" y="5"/>
                    </a:lnTo>
                    <a:lnTo>
                      <a:pt x="153" y="5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7" name="Freeform 216"/>
              <p:cNvSpPr>
                <a:spLocks/>
              </p:cNvSpPr>
              <p:nvPr/>
            </p:nvSpPr>
            <p:spPr bwMode="auto">
              <a:xfrm>
                <a:off x="2507" y="3707"/>
                <a:ext cx="151" cy="38"/>
              </a:xfrm>
              <a:custGeom>
                <a:avLst/>
                <a:gdLst>
                  <a:gd name="T0" fmla="*/ 0 w 151"/>
                  <a:gd name="T1" fmla="*/ 38 h 38"/>
                  <a:gd name="T2" fmla="*/ 151 w 151"/>
                  <a:gd name="T3" fmla="*/ 0 h 38"/>
                  <a:gd name="T4" fmla="*/ 148 w 151"/>
                  <a:gd name="T5" fmla="*/ 3 h 38"/>
                  <a:gd name="T6" fmla="*/ 148 w 151"/>
                  <a:gd name="T7" fmla="*/ 3 h 38"/>
                  <a:gd name="T8" fmla="*/ 146 w 151"/>
                  <a:gd name="T9" fmla="*/ 3 h 38"/>
                  <a:gd name="T10" fmla="*/ 146 w 151"/>
                  <a:gd name="T11" fmla="*/ 5 h 38"/>
                  <a:gd name="T12" fmla="*/ 144 w 151"/>
                  <a:gd name="T13" fmla="*/ 5 h 38"/>
                  <a:gd name="T14" fmla="*/ 141 w 151"/>
                  <a:gd name="T15" fmla="*/ 5 h 38"/>
                  <a:gd name="T16" fmla="*/ 141 w 151"/>
                  <a:gd name="T17" fmla="*/ 5 h 38"/>
                  <a:gd name="T18" fmla="*/ 139 w 151"/>
                  <a:gd name="T19" fmla="*/ 7 h 38"/>
                  <a:gd name="T20" fmla="*/ 12 w 151"/>
                  <a:gd name="T21" fmla="*/ 38 h 38"/>
                  <a:gd name="T22" fmla="*/ 12 w 151"/>
                  <a:gd name="T23" fmla="*/ 38 h 38"/>
                  <a:gd name="T24" fmla="*/ 10 w 151"/>
                  <a:gd name="T25" fmla="*/ 38 h 38"/>
                  <a:gd name="T26" fmla="*/ 8 w 151"/>
                  <a:gd name="T27" fmla="*/ 38 h 38"/>
                  <a:gd name="T28" fmla="*/ 5 w 151"/>
                  <a:gd name="T29" fmla="*/ 38 h 38"/>
                  <a:gd name="T30" fmla="*/ 5 w 151"/>
                  <a:gd name="T31" fmla="*/ 38 h 38"/>
                  <a:gd name="T32" fmla="*/ 3 w 151"/>
                  <a:gd name="T33" fmla="*/ 38 h 38"/>
                  <a:gd name="T34" fmla="*/ 0 w 151"/>
                  <a:gd name="T35" fmla="*/ 38 h 38"/>
                  <a:gd name="T36" fmla="*/ 0 w 151"/>
                  <a:gd name="T37" fmla="*/ 38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"/>
                  <a:gd name="T58" fmla="*/ 0 h 38"/>
                  <a:gd name="T59" fmla="*/ 151 w 151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" h="38">
                    <a:moveTo>
                      <a:pt x="0" y="38"/>
                    </a:moveTo>
                    <a:lnTo>
                      <a:pt x="151" y="0"/>
                    </a:lnTo>
                    <a:lnTo>
                      <a:pt x="148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5"/>
                    </a:lnTo>
                    <a:lnTo>
                      <a:pt x="141" y="5"/>
                    </a:lnTo>
                    <a:lnTo>
                      <a:pt x="139" y="7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8" name="Freeform 217"/>
              <p:cNvSpPr>
                <a:spLocks/>
              </p:cNvSpPr>
              <p:nvPr/>
            </p:nvSpPr>
            <p:spPr bwMode="auto">
              <a:xfrm>
                <a:off x="2512" y="3710"/>
                <a:ext cx="141" cy="35"/>
              </a:xfrm>
              <a:custGeom>
                <a:avLst/>
                <a:gdLst>
                  <a:gd name="T0" fmla="*/ 0 w 141"/>
                  <a:gd name="T1" fmla="*/ 35 h 35"/>
                  <a:gd name="T2" fmla="*/ 141 w 141"/>
                  <a:gd name="T3" fmla="*/ 0 h 35"/>
                  <a:gd name="T4" fmla="*/ 139 w 141"/>
                  <a:gd name="T5" fmla="*/ 2 h 35"/>
                  <a:gd name="T6" fmla="*/ 136 w 141"/>
                  <a:gd name="T7" fmla="*/ 2 h 35"/>
                  <a:gd name="T8" fmla="*/ 136 w 141"/>
                  <a:gd name="T9" fmla="*/ 2 h 35"/>
                  <a:gd name="T10" fmla="*/ 134 w 141"/>
                  <a:gd name="T11" fmla="*/ 4 h 35"/>
                  <a:gd name="T12" fmla="*/ 131 w 141"/>
                  <a:gd name="T13" fmla="*/ 4 h 35"/>
                  <a:gd name="T14" fmla="*/ 131 w 141"/>
                  <a:gd name="T15" fmla="*/ 4 h 35"/>
                  <a:gd name="T16" fmla="*/ 129 w 141"/>
                  <a:gd name="T17" fmla="*/ 7 h 35"/>
                  <a:gd name="T18" fmla="*/ 127 w 141"/>
                  <a:gd name="T19" fmla="*/ 7 h 35"/>
                  <a:gd name="T20" fmla="*/ 14 w 141"/>
                  <a:gd name="T21" fmla="*/ 35 h 35"/>
                  <a:gd name="T22" fmla="*/ 14 w 141"/>
                  <a:gd name="T23" fmla="*/ 35 h 35"/>
                  <a:gd name="T24" fmla="*/ 12 w 141"/>
                  <a:gd name="T25" fmla="*/ 35 h 35"/>
                  <a:gd name="T26" fmla="*/ 10 w 141"/>
                  <a:gd name="T27" fmla="*/ 35 h 35"/>
                  <a:gd name="T28" fmla="*/ 7 w 141"/>
                  <a:gd name="T29" fmla="*/ 35 h 35"/>
                  <a:gd name="T30" fmla="*/ 7 w 141"/>
                  <a:gd name="T31" fmla="*/ 35 h 35"/>
                  <a:gd name="T32" fmla="*/ 5 w 141"/>
                  <a:gd name="T33" fmla="*/ 35 h 35"/>
                  <a:gd name="T34" fmla="*/ 3 w 141"/>
                  <a:gd name="T35" fmla="*/ 35 h 35"/>
                  <a:gd name="T36" fmla="*/ 0 w 141"/>
                  <a:gd name="T37" fmla="*/ 3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1"/>
                  <a:gd name="T58" fmla="*/ 0 h 35"/>
                  <a:gd name="T59" fmla="*/ 141 w 141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1" h="35">
                    <a:moveTo>
                      <a:pt x="0" y="35"/>
                    </a:moveTo>
                    <a:lnTo>
                      <a:pt x="141" y="0"/>
                    </a:lnTo>
                    <a:lnTo>
                      <a:pt x="139" y="2"/>
                    </a:lnTo>
                    <a:lnTo>
                      <a:pt x="136" y="2"/>
                    </a:lnTo>
                    <a:lnTo>
                      <a:pt x="134" y="4"/>
                    </a:lnTo>
                    <a:lnTo>
                      <a:pt x="131" y="4"/>
                    </a:lnTo>
                    <a:lnTo>
                      <a:pt x="129" y="7"/>
                    </a:lnTo>
                    <a:lnTo>
                      <a:pt x="127" y="7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49" name="Freeform 218"/>
              <p:cNvSpPr>
                <a:spLocks/>
              </p:cNvSpPr>
              <p:nvPr/>
            </p:nvSpPr>
            <p:spPr bwMode="auto">
              <a:xfrm>
                <a:off x="2519" y="3714"/>
                <a:ext cx="127" cy="31"/>
              </a:xfrm>
              <a:custGeom>
                <a:avLst/>
                <a:gdLst>
                  <a:gd name="T0" fmla="*/ 0 w 127"/>
                  <a:gd name="T1" fmla="*/ 31 h 31"/>
                  <a:gd name="T2" fmla="*/ 127 w 127"/>
                  <a:gd name="T3" fmla="*/ 0 h 31"/>
                  <a:gd name="T4" fmla="*/ 127 w 127"/>
                  <a:gd name="T5" fmla="*/ 0 h 31"/>
                  <a:gd name="T6" fmla="*/ 124 w 127"/>
                  <a:gd name="T7" fmla="*/ 0 h 31"/>
                  <a:gd name="T8" fmla="*/ 122 w 127"/>
                  <a:gd name="T9" fmla="*/ 3 h 31"/>
                  <a:gd name="T10" fmla="*/ 120 w 127"/>
                  <a:gd name="T11" fmla="*/ 3 h 31"/>
                  <a:gd name="T12" fmla="*/ 120 w 127"/>
                  <a:gd name="T13" fmla="*/ 5 h 31"/>
                  <a:gd name="T14" fmla="*/ 117 w 127"/>
                  <a:gd name="T15" fmla="*/ 5 h 31"/>
                  <a:gd name="T16" fmla="*/ 115 w 127"/>
                  <a:gd name="T17" fmla="*/ 5 h 31"/>
                  <a:gd name="T18" fmla="*/ 112 w 127"/>
                  <a:gd name="T19" fmla="*/ 7 h 31"/>
                  <a:gd name="T20" fmla="*/ 17 w 127"/>
                  <a:gd name="T21" fmla="*/ 31 h 31"/>
                  <a:gd name="T22" fmla="*/ 15 w 127"/>
                  <a:gd name="T23" fmla="*/ 31 h 31"/>
                  <a:gd name="T24" fmla="*/ 12 w 127"/>
                  <a:gd name="T25" fmla="*/ 31 h 31"/>
                  <a:gd name="T26" fmla="*/ 12 w 127"/>
                  <a:gd name="T27" fmla="*/ 31 h 31"/>
                  <a:gd name="T28" fmla="*/ 10 w 127"/>
                  <a:gd name="T29" fmla="*/ 31 h 31"/>
                  <a:gd name="T30" fmla="*/ 7 w 127"/>
                  <a:gd name="T31" fmla="*/ 31 h 31"/>
                  <a:gd name="T32" fmla="*/ 5 w 127"/>
                  <a:gd name="T33" fmla="*/ 31 h 31"/>
                  <a:gd name="T34" fmla="*/ 3 w 127"/>
                  <a:gd name="T35" fmla="*/ 31 h 31"/>
                  <a:gd name="T36" fmla="*/ 0 w 127"/>
                  <a:gd name="T37" fmla="*/ 3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7"/>
                  <a:gd name="T58" fmla="*/ 0 h 31"/>
                  <a:gd name="T59" fmla="*/ 127 w 127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7" h="31">
                    <a:moveTo>
                      <a:pt x="0" y="31"/>
                    </a:moveTo>
                    <a:lnTo>
                      <a:pt x="127" y="0"/>
                    </a:lnTo>
                    <a:lnTo>
                      <a:pt x="124" y="0"/>
                    </a:lnTo>
                    <a:lnTo>
                      <a:pt x="122" y="3"/>
                    </a:lnTo>
                    <a:lnTo>
                      <a:pt x="120" y="3"/>
                    </a:lnTo>
                    <a:lnTo>
                      <a:pt x="120" y="5"/>
                    </a:lnTo>
                    <a:lnTo>
                      <a:pt x="117" y="5"/>
                    </a:lnTo>
                    <a:lnTo>
                      <a:pt x="115" y="5"/>
                    </a:lnTo>
                    <a:lnTo>
                      <a:pt x="112" y="7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0" name="Freeform 219"/>
              <p:cNvSpPr>
                <a:spLocks/>
              </p:cNvSpPr>
              <p:nvPr/>
            </p:nvSpPr>
            <p:spPr bwMode="auto">
              <a:xfrm>
                <a:off x="2526" y="3717"/>
                <a:ext cx="113" cy="28"/>
              </a:xfrm>
              <a:custGeom>
                <a:avLst/>
                <a:gdLst>
                  <a:gd name="T0" fmla="*/ 0 w 113"/>
                  <a:gd name="T1" fmla="*/ 28 h 28"/>
                  <a:gd name="T2" fmla="*/ 113 w 113"/>
                  <a:gd name="T3" fmla="*/ 0 h 28"/>
                  <a:gd name="T4" fmla="*/ 113 w 113"/>
                  <a:gd name="T5" fmla="*/ 0 h 28"/>
                  <a:gd name="T6" fmla="*/ 110 w 113"/>
                  <a:gd name="T7" fmla="*/ 2 h 28"/>
                  <a:gd name="T8" fmla="*/ 108 w 113"/>
                  <a:gd name="T9" fmla="*/ 2 h 28"/>
                  <a:gd name="T10" fmla="*/ 105 w 113"/>
                  <a:gd name="T11" fmla="*/ 4 h 28"/>
                  <a:gd name="T12" fmla="*/ 103 w 113"/>
                  <a:gd name="T13" fmla="*/ 4 h 28"/>
                  <a:gd name="T14" fmla="*/ 101 w 113"/>
                  <a:gd name="T15" fmla="*/ 4 h 28"/>
                  <a:gd name="T16" fmla="*/ 98 w 113"/>
                  <a:gd name="T17" fmla="*/ 7 h 28"/>
                  <a:gd name="T18" fmla="*/ 96 w 113"/>
                  <a:gd name="T19" fmla="*/ 7 h 28"/>
                  <a:gd name="T20" fmla="*/ 22 w 113"/>
                  <a:gd name="T21" fmla="*/ 26 h 28"/>
                  <a:gd name="T22" fmla="*/ 20 w 113"/>
                  <a:gd name="T23" fmla="*/ 26 h 28"/>
                  <a:gd name="T24" fmla="*/ 15 w 113"/>
                  <a:gd name="T25" fmla="*/ 28 h 28"/>
                  <a:gd name="T26" fmla="*/ 12 w 113"/>
                  <a:gd name="T27" fmla="*/ 28 h 28"/>
                  <a:gd name="T28" fmla="*/ 10 w 113"/>
                  <a:gd name="T29" fmla="*/ 28 h 28"/>
                  <a:gd name="T30" fmla="*/ 8 w 113"/>
                  <a:gd name="T31" fmla="*/ 28 h 28"/>
                  <a:gd name="T32" fmla="*/ 5 w 113"/>
                  <a:gd name="T33" fmla="*/ 28 h 28"/>
                  <a:gd name="T34" fmla="*/ 3 w 113"/>
                  <a:gd name="T35" fmla="*/ 28 h 28"/>
                  <a:gd name="T36" fmla="*/ 0 w 113"/>
                  <a:gd name="T37" fmla="*/ 2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28"/>
                  <a:gd name="T59" fmla="*/ 113 w 113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28">
                    <a:moveTo>
                      <a:pt x="0" y="28"/>
                    </a:moveTo>
                    <a:lnTo>
                      <a:pt x="113" y="0"/>
                    </a:lnTo>
                    <a:lnTo>
                      <a:pt x="110" y="2"/>
                    </a:lnTo>
                    <a:lnTo>
                      <a:pt x="108" y="2"/>
                    </a:lnTo>
                    <a:lnTo>
                      <a:pt x="105" y="4"/>
                    </a:lnTo>
                    <a:lnTo>
                      <a:pt x="103" y="4"/>
                    </a:lnTo>
                    <a:lnTo>
                      <a:pt x="101" y="4"/>
                    </a:lnTo>
                    <a:lnTo>
                      <a:pt x="98" y="7"/>
                    </a:lnTo>
                    <a:lnTo>
                      <a:pt x="96" y="7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1" name="Freeform 220"/>
              <p:cNvSpPr>
                <a:spLocks/>
              </p:cNvSpPr>
              <p:nvPr/>
            </p:nvSpPr>
            <p:spPr bwMode="auto">
              <a:xfrm>
                <a:off x="2536" y="3721"/>
                <a:ext cx="95" cy="24"/>
              </a:xfrm>
              <a:custGeom>
                <a:avLst/>
                <a:gdLst>
                  <a:gd name="T0" fmla="*/ 0 w 95"/>
                  <a:gd name="T1" fmla="*/ 24 h 24"/>
                  <a:gd name="T2" fmla="*/ 95 w 95"/>
                  <a:gd name="T3" fmla="*/ 0 h 24"/>
                  <a:gd name="T4" fmla="*/ 93 w 95"/>
                  <a:gd name="T5" fmla="*/ 0 h 24"/>
                  <a:gd name="T6" fmla="*/ 91 w 95"/>
                  <a:gd name="T7" fmla="*/ 3 h 24"/>
                  <a:gd name="T8" fmla="*/ 88 w 95"/>
                  <a:gd name="T9" fmla="*/ 3 h 24"/>
                  <a:gd name="T10" fmla="*/ 84 w 95"/>
                  <a:gd name="T11" fmla="*/ 5 h 24"/>
                  <a:gd name="T12" fmla="*/ 81 w 95"/>
                  <a:gd name="T13" fmla="*/ 5 h 24"/>
                  <a:gd name="T14" fmla="*/ 79 w 95"/>
                  <a:gd name="T15" fmla="*/ 5 h 24"/>
                  <a:gd name="T16" fmla="*/ 76 w 95"/>
                  <a:gd name="T17" fmla="*/ 8 h 24"/>
                  <a:gd name="T18" fmla="*/ 72 w 95"/>
                  <a:gd name="T19" fmla="*/ 8 h 24"/>
                  <a:gd name="T20" fmla="*/ 26 w 95"/>
                  <a:gd name="T21" fmla="*/ 20 h 24"/>
                  <a:gd name="T22" fmla="*/ 22 w 95"/>
                  <a:gd name="T23" fmla="*/ 22 h 24"/>
                  <a:gd name="T24" fmla="*/ 19 w 95"/>
                  <a:gd name="T25" fmla="*/ 22 h 24"/>
                  <a:gd name="T26" fmla="*/ 17 w 95"/>
                  <a:gd name="T27" fmla="*/ 22 h 24"/>
                  <a:gd name="T28" fmla="*/ 12 w 95"/>
                  <a:gd name="T29" fmla="*/ 22 h 24"/>
                  <a:gd name="T30" fmla="*/ 10 w 95"/>
                  <a:gd name="T31" fmla="*/ 22 h 24"/>
                  <a:gd name="T32" fmla="*/ 7 w 95"/>
                  <a:gd name="T33" fmla="*/ 24 h 24"/>
                  <a:gd name="T34" fmla="*/ 2 w 95"/>
                  <a:gd name="T35" fmla="*/ 24 h 24"/>
                  <a:gd name="T36" fmla="*/ 0 w 95"/>
                  <a:gd name="T37" fmla="*/ 24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5"/>
                  <a:gd name="T58" fmla="*/ 0 h 24"/>
                  <a:gd name="T59" fmla="*/ 95 w 95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5" h="24">
                    <a:moveTo>
                      <a:pt x="0" y="24"/>
                    </a:moveTo>
                    <a:lnTo>
                      <a:pt x="95" y="0"/>
                    </a:lnTo>
                    <a:lnTo>
                      <a:pt x="93" y="0"/>
                    </a:lnTo>
                    <a:lnTo>
                      <a:pt x="91" y="3"/>
                    </a:lnTo>
                    <a:lnTo>
                      <a:pt x="88" y="3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26" y="20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4"/>
                    </a:lnTo>
                    <a:lnTo>
                      <a:pt x="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2" name="Freeform 221"/>
              <p:cNvSpPr>
                <a:spLocks/>
              </p:cNvSpPr>
              <p:nvPr/>
            </p:nvSpPr>
            <p:spPr bwMode="auto">
              <a:xfrm>
                <a:off x="2548" y="3724"/>
                <a:ext cx="74" cy="19"/>
              </a:xfrm>
              <a:custGeom>
                <a:avLst/>
                <a:gdLst>
                  <a:gd name="T0" fmla="*/ 0 w 74"/>
                  <a:gd name="T1" fmla="*/ 19 h 19"/>
                  <a:gd name="T2" fmla="*/ 74 w 74"/>
                  <a:gd name="T3" fmla="*/ 0 h 19"/>
                  <a:gd name="T4" fmla="*/ 64 w 74"/>
                  <a:gd name="T5" fmla="*/ 5 h 19"/>
                  <a:gd name="T6" fmla="*/ 57 w 74"/>
                  <a:gd name="T7" fmla="*/ 7 h 19"/>
                  <a:gd name="T8" fmla="*/ 48 w 74"/>
                  <a:gd name="T9" fmla="*/ 9 h 19"/>
                  <a:gd name="T10" fmla="*/ 38 w 74"/>
                  <a:gd name="T11" fmla="*/ 12 h 19"/>
                  <a:gd name="T12" fmla="*/ 29 w 74"/>
                  <a:gd name="T13" fmla="*/ 14 h 19"/>
                  <a:gd name="T14" fmla="*/ 19 w 74"/>
                  <a:gd name="T15" fmla="*/ 17 h 19"/>
                  <a:gd name="T16" fmla="*/ 10 w 74"/>
                  <a:gd name="T17" fmla="*/ 19 h 19"/>
                  <a:gd name="T18" fmla="*/ 0 w 74"/>
                  <a:gd name="T19" fmla="*/ 19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19"/>
                  <a:gd name="T32" fmla="*/ 74 w 74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19">
                    <a:moveTo>
                      <a:pt x="0" y="19"/>
                    </a:moveTo>
                    <a:lnTo>
                      <a:pt x="74" y="0"/>
                    </a:lnTo>
                    <a:lnTo>
                      <a:pt x="64" y="5"/>
                    </a:lnTo>
                    <a:lnTo>
                      <a:pt x="57" y="7"/>
                    </a:lnTo>
                    <a:lnTo>
                      <a:pt x="48" y="9"/>
                    </a:lnTo>
                    <a:lnTo>
                      <a:pt x="38" y="12"/>
                    </a:lnTo>
                    <a:lnTo>
                      <a:pt x="29" y="14"/>
                    </a:lnTo>
                    <a:lnTo>
                      <a:pt x="19" y="17"/>
                    </a:lnTo>
                    <a:lnTo>
                      <a:pt x="1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3" name="Freeform 222"/>
              <p:cNvSpPr>
                <a:spLocks/>
              </p:cNvSpPr>
              <p:nvPr/>
            </p:nvSpPr>
            <p:spPr bwMode="auto">
              <a:xfrm>
                <a:off x="2562" y="3729"/>
                <a:ext cx="46" cy="12"/>
              </a:xfrm>
              <a:custGeom>
                <a:avLst/>
                <a:gdLst>
                  <a:gd name="T0" fmla="*/ 0 w 46"/>
                  <a:gd name="T1" fmla="*/ 12 h 12"/>
                  <a:gd name="T2" fmla="*/ 46 w 46"/>
                  <a:gd name="T3" fmla="*/ 0 h 12"/>
                  <a:gd name="T4" fmla="*/ 41 w 46"/>
                  <a:gd name="T5" fmla="*/ 2 h 12"/>
                  <a:gd name="T6" fmla="*/ 36 w 46"/>
                  <a:gd name="T7" fmla="*/ 4 h 12"/>
                  <a:gd name="T8" fmla="*/ 29 w 46"/>
                  <a:gd name="T9" fmla="*/ 7 h 12"/>
                  <a:gd name="T10" fmla="*/ 24 w 46"/>
                  <a:gd name="T11" fmla="*/ 7 h 12"/>
                  <a:gd name="T12" fmla="*/ 17 w 46"/>
                  <a:gd name="T13" fmla="*/ 9 h 12"/>
                  <a:gd name="T14" fmla="*/ 12 w 46"/>
                  <a:gd name="T15" fmla="*/ 9 h 12"/>
                  <a:gd name="T16" fmla="*/ 5 w 46"/>
                  <a:gd name="T17" fmla="*/ 12 h 12"/>
                  <a:gd name="T18" fmla="*/ 0 w 46"/>
                  <a:gd name="T19" fmla="*/ 12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12"/>
                  <a:gd name="T32" fmla="*/ 46 w 4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12">
                    <a:moveTo>
                      <a:pt x="0" y="12"/>
                    </a:moveTo>
                    <a:lnTo>
                      <a:pt x="46" y="0"/>
                    </a:lnTo>
                    <a:lnTo>
                      <a:pt x="41" y="2"/>
                    </a:lnTo>
                    <a:lnTo>
                      <a:pt x="36" y="4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17" y="9"/>
                    </a:lnTo>
                    <a:lnTo>
                      <a:pt x="12" y="9"/>
                    </a:lnTo>
                    <a:lnTo>
                      <a:pt x="5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4" name="Freeform 223"/>
              <p:cNvSpPr>
                <a:spLocks/>
              </p:cNvSpPr>
              <p:nvPr/>
            </p:nvSpPr>
            <p:spPr bwMode="auto">
              <a:xfrm>
                <a:off x="2216" y="3238"/>
                <a:ext cx="578" cy="507"/>
              </a:xfrm>
              <a:custGeom>
                <a:avLst/>
                <a:gdLst>
                  <a:gd name="T0" fmla="*/ 318 w 578"/>
                  <a:gd name="T1" fmla="*/ 2 h 507"/>
                  <a:gd name="T2" fmla="*/ 375 w 578"/>
                  <a:gd name="T3" fmla="*/ 12 h 507"/>
                  <a:gd name="T4" fmla="*/ 427 w 578"/>
                  <a:gd name="T5" fmla="*/ 31 h 507"/>
                  <a:gd name="T6" fmla="*/ 473 w 578"/>
                  <a:gd name="T7" fmla="*/ 59 h 507"/>
                  <a:gd name="T8" fmla="*/ 511 w 578"/>
                  <a:gd name="T9" fmla="*/ 93 h 507"/>
                  <a:gd name="T10" fmla="*/ 544 w 578"/>
                  <a:gd name="T11" fmla="*/ 133 h 507"/>
                  <a:gd name="T12" fmla="*/ 566 w 578"/>
                  <a:gd name="T13" fmla="*/ 178 h 507"/>
                  <a:gd name="T14" fmla="*/ 578 w 578"/>
                  <a:gd name="T15" fmla="*/ 228 h 507"/>
                  <a:gd name="T16" fmla="*/ 578 w 578"/>
                  <a:gd name="T17" fmla="*/ 281 h 507"/>
                  <a:gd name="T18" fmla="*/ 566 w 578"/>
                  <a:gd name="T19" fmla="*/ 329 h 507"/>
                  <a:gd name="T20" fmla="*/ 544 w 578"/>
                  <a:gd name="T21" fmla="*/ 376 h 507"/>
                  <a:gd name="T22" fmla="*/ 511 w 578"/>
                  <a:gd name="T23" fmla="*/ 417 h 507"/>
                  <a:gd name="T24" fmla="*/ 473 w 578"/>
                  <a:gd name="T25" fmla="*/ 450 h 507"/>
                  <a:gd name="T26" fmla="*/ 427 w 578"/>
                  <a:gd name="T27" fmla="*/ 476 h 507"/>
                  <a:gd name="T28" fmla="*/ 375 w 578"/>
                  <a:gd name="T29" fmla="*/ 498 h 507"/>
                  <a:gd name="T30" fmla="*/ 318 w 578"/>
                  <a:gd name="T31" fmla="*/ 507 h 507"/>
                  <a:gd name="T32" fmla="*/ 260 w 578"/>
                  <a:gd name="T33" fmla="*/ 507 h 507"/>
                  <a:gd name="T34" fmla="*/ 203 w 578"/>
                  <a:gd name="T35" fmla="*/ 498 h 507"/>
                  <a:gd name="T36" fmla="*/ 153 w 578"/>
                  <a:gd name="T37" fmla="*/ 476 h 507"/>
                  <a:gd name="T38" fmla="*/ 105 w 578"/>
                  <a:gd name="T39" fmla="*/ 450 h 507"/>
                  <a:gd name="T40" fmla="*/ 67 w 578"/>
                  <a:gd name="T41" fmla="*/ 417 h 507"/>
                  <a:gd name="T42" fmla="*/ 36 w 578"/>
                  <a:gd name="T43" fmla="*/ 376 h 507"/>
                  <a:gd name="T44" fmla="*/ 15 w 578"/>
                  <a:gd name="T45" fmla="*/ 329 h 507"/>
                  <a:gd name="T46" fmla="*/ 3 w 578"/>
                  <a:gd name="T47" fmla="*/ 281 h 507"/>
                  <a:gd name="T48" fmla="*/ 3 w 578"/>
                  <a:gd name="T49" fmla="*/ 228 h 507"/>
                  <a:gd name="T50" fmla="*/ 15 w 578"/>
                  <a:gd name="T51" fmla="*/ 178 h 507"/>
                  <a:gd name="T52" fmla="*/ 36 w 578"/>
                  <a:gd name="T53" fmla="*/ 133 h 507"/>
                  <a:gd name="T54" fmla="*/ 67 w 578"/>
                  <a:gd name="T55" fmla="*/ 93 h 507"/>
                  <a:gd name="T56" fmla="*/ 105 w 578"/>
                  <a:gd name="T57" fmla="*/ 59 h 507"/>
                  <a:gd name="T58" fmla="*/ 153 w 578"/>
                  <a:gd name="T59" fmla="*/ 31 h 507"/>
                  <a:gd name="T60" fmla="*/ 203 w 578"/>
                  <a:gd name="T61" fmla="*/ 12 h 507"/>
                  <a:gd name="T62" fmla="*/ 260 w 578"/>
                  <a:gd name="T63" fmla="*/ 2 h 5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8"/>
                  <a:gd name="T97" fmla="*/ 0 h 507"/>
                  <a:gd name="T98" fmla="*/ 578 w 578"/>
                  <a:gd name="T99" fmla="*/ 507 h 5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8" h="507">
                    <a:moveTo>
                      <a:pt x="289" y="0"/>
                    </a:moveTo>
                    <a:lnTo>
                      <a:pt x="318" y="2"/>
                    </a:lnTo>
                    <a:lnTo>
                      <a:pt x="346" y="4"/>
                    </a:lnTo>
                    <a:lnTo>
                      <a:pt x="375" y="12"/>
                    </a:lnTo>
                    <a:lnTo>
                      <a:pt x="401" y="21"/>
                    </a:lnTo>
                    <a:lnTo>
                      <a:pt x="427" y="31"/>
                    </a:lnTo>
                    <a:lnTo>
                      <a:pt x="451" y="42"/>
                    </a:lnTo>
                    <a:lnTo>
                      <a:pt x="473" y="59"/>
                    </a:lnTo>
                    <a:lnTo>
                      <a:pt x="494" y="73"/>
                    </a:lnTo>
                    <a:lnTo>
                      <a:pt x="511" y="93"/>
                    </a:lnTo>
                    <a:lnTo>
                      <a:pt x="528" y="112"/>
                    </a:lnTo>
                    <a:lnTo>
                      <a:pt x="544" y="133"/>
                    </a:lnTo>
                    <a:lnTo>
                      <a:pt x="556" y="155"/>
                    </a:lnTo>
                    <a:lnTo>
                      <a:pt x="566" y="178"/>
                    </a:lnTo>
                    <a:lnTo>
                      <a:pt x="573" y="202"/>
                    </a:lnTo>
                    <a:lnTo>
                      <a:pt x="578" y="228"/>
                    </a:lnTo>
                    <a:lnTo>
                      <a:pt x="578" y="255"/>
                    </a:lnTo>
                    <a:lnTo>
                      <a:pt x="578" y="281"/>
                    </a:lnTo>
                    <a:lnTo>
                      <a:pt x="573" y="305"/>
                    </a:lnTo>
                    <a:lnTo>
                      <a:pt x="566" y="329"/>
                    </a:lnTo>
                    <a:lnTo>
                      <a:pt x="556" y="352"/>
                    </a:lnTo>
                    <a:lnTo>
                      <a:pt x="544" y="376"/>
                    </a:lnTo>
                    <a:lnTo>
                      <a:pt x="528" y="395"/>
                    </a:lnTo>
                    <a:lnTo>
                      <a:pt x="511" y="417"/>
                    </a:lnTo>
                    <a:lnTo>
                      <a:pt x="494" y="433"/>
                    </a:lnTo>
                    <a:lnTo>
                      <a:pt x="473" y="450"/>
                    </a:lnTo>
                    <a:lnTo>
                      <a:pt x="451" y="464"/>
                    </a:lnTo>
                    <a:lnTo>
                      <a:pt x="427" y="476"/>
                    </a:lnTo>
                    <a:lnTo>
                      <a:pt x="401" y="488"/>
                    </a:lnTo>
                    <a:lnTo>
                      <a:pt x="375" y="498"/>
                    </a:lnTo>
                    <a:lnTo>
                      <a:pt x="346" y="503"/>
                    </a:lnTo>
                    <a:lnTo>
                      <a:pt x="318" y="507"/>
                    </a:lnTo>
                    <a:lnTo>
                      <a:pt x="289" y="507"/>
                    </a:lnTo>
                    <a:lnTo>
                      <a:pt x="260" y="507"/>
                    </a:lnTo>
                    <a:lnTo>
                      <a:pt x="232" y="503"/>
                    </a:lnTo>
                    <a:lnTo>
                      <a:pt x="203" y="498"/>
                    </a:lnTo>
                    <a:lnTo>
                      <a:pt x="177" y="488"/>
                    </a:lnTo>
                    <a:lnTo>
                      <a:pt x="153" y="476"/>
                    </a:lnTo>
                    <a:lnTo>
                      <a:pt x="129" y="464"/>
                    </a:lnTo>
                    <a:lnTo>
                      <a:pt x="105" y="450"/>
                    </a:lnTo>
                    <a:lnTo>
                      <a:pt x="86" y="433"/>
                    </a:lnTo>
                    <a:lnTo>
                      <a:pt x="67" y="417"/>
                    </a:lnTo>
                    <a:lnTo>
                      <a:pt x="50" y="395"/>
                    </a:lnTo>
                    <a:lnTo>
                      <a:pt x="36" y="376"/>
                    </a:lnTo>
                    <a:lnTo>
                      <a:pt x="24" y="352"/>
                    </a:lnTo>
                    <a:lnTo>
                      <a:pt x="15" y="329"/>
                    </a:lnTo>
                    <a:lnTo>
                      <a:pt x="8" y="305"/>
                    </a:lnTo>
                    <a:lnTo>
                      <a:pt x="3" y="281"/>
                    </a:lnTo>
                    <a:lnTo>
                      <a:pt x="0" y="255"/>
                    </a:lnTo>
                    <a:lnTo>
                      <a:pt x="3" y="228"/>
                    </a:lnTo>
                    <a:lnTo>
                      <a:pt x="8" y="202"/>
                    </a:lnTo>
                    <a:lnTo>
                      <a:pt x="15" y="178"/>
                    </a:lnTo>
                    <a:lnTo>
                      <a:pt x="24" y="155"/>
                    </a:lnTo>
                    <a:lnTo>
                      <a:pt x="36" y="133"/>
                    </a:lnTo>
                    <a:lnTo>
                      <a:pt x="50" y="112"/>
                    </a:lnTo>
                    <a:lnTo>
                      <a:pt x="67" y="93"/>
                    </a:lnTo>
                    <a:lnTo>
                      <a:pt x="86" y="73"/>
                    </a:lnTo>
                    <a:lnTo>
                      <a:pt x="105" y="59"/>
                    </a:lnTo>
                    <a:lnTo>
                      <a:pt x="129" y="42"/>
                    </a:lnTo>
                    <a:lnTo>
                      <a:pt x="153" y="31"/>
                    </a:lnTo>
                    <a:lnTo>
                      <a:pt x="177" y="21"/>
                    </a:lnTo>
                    <a:lnTo>
                      <a:pt x="203" y="12"/>
                    </a:lnTo>
                    <a:lnTo>
                      <a:pt x="232" y="4"/>
                    </a:lnTo>
                    <a:lnTo>
                      <a:pt x="260" y="2"/>
                    </a:lnTo>
                    <a:lnTo>
                      <a:pt x="28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5" name="Freeform 224"/>
              <p:cNvSpPr>
                <a:spLocks/>
              </p:cNvSpPr>
              <p:nvPr/>
            </p:nvSpPr>
            <p:spPr bwMode="auto">
              <a:xfrm>
                <a:off x="2209" y="2446"/>
                <a:ext cx="616" cy="103"/>
              </a:xfrm>
              <a:custGeom>
                <a:avLst/>
                <a:gdLst>
                  <a:gd name="T0" fmla="*/ 19 w 616"/>
                  <a:gd name="T1" fmla="*/ 7 h 103"/>
                  <a:gd name="T2" fmla="*/ 31 w 616"/>
                  <a:gd name="T3" fmla="*/ 22 h 103"/>
                  <a:gd name="T4" fmla="*/ 43 w 616"/>
                  <a:gd name="T5" fmla="*/ 31 h 103"/>
                  <a:gd name="T6" fmla="*/ 50 w 616"/>
                  <a:gd name="T7" fmla="*/ 36 h 103"/>
                  <a:gd name="T8" fmla="*/ 57 w 616"/>
                  <a:gd name="T9" fmla="*/ 38 h 103"/>
                  <a:gd name="T10" fmla="*/ 69 w 616"/>
                  <a:gd name="T11" fmla="*/ 43 h 103"/>
                  <a:gd name="T12" fmla="*/ 100 w 616"/>
                  <a:gd name="T13" fmla="*/ 50 h 103"/>
                  <a:gd name="T14" fmla="*/ 131 w 616"/>
                  <a:gd name="T15" fmla="*/ 55 h 103"/>
                  <a:gd name="T16" fmla="*/ 248 w 616"/>
                  <a:gd name="T17" fmla="*/ 67 h 103"/>
                  <a:gd name="T18" fmla="*/ 418 w 616"/>
                  <a:gd name="T19" fmla="*/ 74 h 103"/>
                  <a:gd name="T20" fmla="*/ 575 w 616"/>
                  <a:gd name="T21" fmla="*/ 60 h 103"/>
                  <a:gd name="T22" fmla="*/ 580 w 616"/>
                  <a:gd name="T23" fmla="*/ 57 h 103"/>
                  <a:gd name="T24" fmla="*/ 585 w 616"/>
                  <a:gd name="T25" fmla="*/ 53 h 103"/>
                  <a:gd name="T26" fmla="*/ 587 w 616"/>
                  <a:gd name="T27" fmla="*/ 50 h 103"/>
                  <a:gd name="T28" fmla="*/ 589 w 616"/>
                  <a:gd name="T29" fmla="*/ 48 h 103"/>
                  <a:gd name="T30" fmla="*/ 592 w 616"/>
                  <a:gd name="T31" fmla="*/ 48 h 103"/>
                  <a:gd name="T32" fmla="*/ 594 w 616"/>
                  <a:gd name="T33" fmla="*/ 46 h 103"/>
                  <a:gd name="T34" fmla="*/ 601 w 616"/>
                  <a:gd name="T35" fmla="*/ 41 h 103"/>
                  <a:gd name="T36" fmla="*/ 608 w 616"/>
                  <a:gd name="T37" fmla="*/ 38 h 103"/>
                  <a:gd name="T38" fmla="*/ 616 w 616"/>
                  <a:gd name="T39" fmla="*/ 46 h 103"/>
                  <a:gd name="T40" fmla="*/ 611 w 616"/>
                  <a:gd name="T41" fmla="*/ 46 h 103"/>
                  <a:gd name="T42" fmla="*/ 611 w 616"/>
                  <a:gd name="T43" fmla="*/ 48 h 103"/>
                  <a:gd name="T44" fmla="*/ 608 w 616"/>
                  <a:gd name="T45" fmla="*/ 50 h 103"/>
                  <a:gd name="T46" fmla="*/ 599 w 616"/>
                  <a:gd name="T47" fmla="*/ 60 h 103"/>
                  <a:gd name="T48" fmla="*/ 594 w 616"/>
                  <a:gd name="T49" fmla="*/ 65 h 103"/>
                  <a:gd name="T50" fmla="*/ 587 w 616"/>
                  <a:gd name="T51" fmla="*/ 69 h 103"/>
                  <a:gd name="T52" fmla="*/ 580 w 616"/>
                  <a:gd name="T53" fmla="*/ 72 h 103"/>
                  <a:gd name="T54" fmla="*/ 561 w 616"/>
                  <a:gd name="T55" fmla="*/ 77 h 103"/>
                  <a:gd name="T56" fmla="*/ 549 w 616"/>
                  <a:gd name="T57" fmla="*/ 84 h 103"/>
                  <a:gd name="T58" fmla="*/ 537 w 616"/>
                  <a:gd name="T59" fmla="*/ 88 h 103"/>
                  <a:gd name="T60" fmla="*/ 520 w 616"/>
                  <a:gd name="T61" fmla="*/ 93 h 103"/>
                  <a:gd name="T62" fmla="*/ 504 w 616"/>
                  <a:gd name="T63" fmla="*/ 96 h 103"/>
                  <a:gd name="T64" fmla="*/ 363 w 616"/>
                  <a:gd name="T65" fmla="*/ 103 h 103"/>
                  <a:gd name="T66" fmla="*/ 217 w 616"/>
                  <a:gd name="T67" fmla="*/ 98 h 103"/>
                  <a:gd name="T68" fmla="*/ 122 w 616"/>
                  <a:gd name="T69" fmla="*/ 91 h 103"/>
                  <a:gd name="T70" fmla="*/ 93 w 616"/>
                  <a:gd name="T71" fmla="*/ 86 h 103"/>
                  <a:gd name="T72" fmla="*/ 60 w 616"/>
                  <a:gd name="T73" fmla="*/ 81 h 103"/>
                  <a:gd name="T74" fmla="*/ 34 w 616"/>
                  <a:gd name="T75" fmla="*/ 57 h 103"/>
                  <a:gd name="T76" fmla="*/ 10 w 616"/>
                  <a:gd name="T77" fmla="*/ 34 h 103"/>
                  <a:gd name="T78" fmla="*/ 0 w 616"/>
                  <a:gd name="T79" fmla="*/ 0 h 103"/>
                  <a:gd name="T80" fmla="*/ 3 w 616"/>
                  <a:gd name="T81" fmla="*/ 0 h 103"/>
                  <a:gd name="T82" fmla="*/ 7 w 616"/>
                  <a:gd name="T83" fmla="*/ 0 h 1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6"/>
                  <a:gd name="T127" fmla="*/ 0 h 103"/>
                  <a:gd name="T128" fmla="*/ 616 w 616"/>
                  <a:gd name="T129" fmla="*/ 103 h 1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6" h="103">
                    <a:moveTo>
                      <a:pt x="10" y="0"/>
                    </a:moveTo>
                    <a:lnTo>
                      <a:pt x="15" y="3"/>
                    </a:lnTo>
                    <a:lnTo>
                      <a:pt x="19" y="7"/>
                    </a:lnTo>
                    <a:lnTo>
                      <a:pt x="24" y="12"/>
                    </a:lnTo>
                    <a:lnTo>
                      <a:pt x="26" y="17"/>
                    </a:lnTo>
                    <a:lnTo>
                      <a:pt x="31" y="22"/>
                    </a:lnTo>
                    <a:lnTo>
                      <a:pt x="34" y="24"/>
                    </a:lnTo>
                    <a:lnTo>
                      <a:pt x="38" y="29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48" y="34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60" y="41"/>
                    </a:lnTo>
                    <a:lnTo>
                      <a:pt x="69" y="43"/>
                    </a:lnTo>
                    <a:lnTo>
                      <a:pt x="79" y="48"/>
                    </a:lnTo>
                    <a:lnTo>
                      <a:pt x="91" y="50"/>
                    </a:lnTo>
                    <a:lnTo>
                      <a:pt x="100" y="50"/>
                    </a:lnTo>
                    <a:lnTo>
                      <a:pt x="110" y="53"/>
                    </a:lnTo>
                    <a:lnTo>
                      <a:pt x="122" y="55"/>
                    </a:lnTo>
                    <a:lnTo>
                      <a:pt x="131" y="55"/>
                    </a:lnTo>
                    <a:lnTo>
                      <a:pt x="143" y="55"/>
                    </a:lnTo>
                    <a:lnTo>
                      <a:pt x="193" y="62"/>
                    </a:lnTo>
                    <a:lnTo>
                      <a:pt x="248" y="67"/>
                    </a:lnTo>
                    <a:lnTo>
                      <a:pt x="303" y="72"/>
                    </a:lnTo>
                    <a:lnTo>
                      <a:pt x="360" y="74"/>
                    </a:lnTo>
                    <a:lnTo>
                      <a:pt x="418" y="74"/>
                    </a:lnTo>
                    <a:lnTo>
                      <a:pt x="473" y="72"/>
                    </a:lnTo>
                    <a:lnTo>
                      <a:pt x="525" y="67"/>
                    </a:lnTo>
                    <a:lnTo>
                      <a:pt x="575" y="60"/>
                    </a:lnTo>
                    <a:lnTo>
                      <a:pt x="577" y="57"/>
                    </a:lnTo>
                    <a:lnTo>
                      <a:pt x="580" y="57"/>
                    </a:lnTo>
                    <a:lnTo>
                      <a:pt x="580" y="55"/>
                    </a:lnTo>
                    <a:lnTo>
                      <a:pt x="582" y="53"/>
                    </a:lnTo>
                    <a:lnTo>
                      <a:pt x="585" y="53"/>
                    </a:lnTo>
                    <a:lnTo>
                      <a:pt x="585" y="50"/>
                    </a:lnTo>
                    <a:lnTo>
                      <a:pt x="587" y="50"/>
                    </a:lnTo>
                    <a:lnTo>
                      <a:pt x="589" y="48"/>
                    </a:lnTo>
                    <a:lnTo>
                      <a:pt x="592" y="48"/>
                    </a:lnTo>
                    <a:lnTo>
                      <a:pt x="592" y="46"/>
                    </a:lnTo>
                    <a:lnTo>
                      <a:pt x="594" y="46"/>
                    </a:lnTo>
                    <a:lnTo>
                      <a:pt x="597" y="43"/>
                    </a:lnTo>
                    <a:lnTo>
                      <a:pt x="599" y="43"/>
                    </a:lnTo>
                    <a:lnTo>
                      <a:pt x="601" y="41"/>
                    </a:lnTo>
                    <a:lnTo>
                      <a:pt x="604" y="41"/>
                    </a:lnTo>
                    <a:lnTo>
                      <a:pt x="606" y="38"/>
                    </a:lnTo>
                    <a:lnTo>
                      <a:pt x="608" y="38"/>
                    </a:lnTo>
                    <a:lnTo>
                      <a:pt x="611" y="38"/>
                    </a:lnTo>
                    <a:lnTo>
                      <a:pt x="616" y="38"/>
                    </a:lnTo>
                    <a:lnTo>
                      <a:pt x="616" y="46"/>
                    </a:lnTo>
                    <a:lnTo>
                      <a:pt x="613" y="46"/>
                    </a:lnTo>
                    <a:lnTo>
                      <a:pt x="611" y="46"/>
                    </a:lnTo>
                    <a:lnTo>
                      <a:pt x="611" y="48"/>
                    </a:lnTo>
                    <a:lnTo>
                      <a:pt x="608" y="48"/>
                    </a:lnTo>
                    <a:lnTo>
                      <a:pt x="608" y="50"/>
                    </a:lnTo>
                    <a:lnTo>
                      <a:pt x="608" y="53"/>
                    </a:lnTo>
                    <a:lnTo>
                      <a:pt x="601" y="55"/>
                    </a:lnTo>
                    <a:lnTo>
                      <a:pt x="599" y="60"/>
                    </a:lnTo>
                    <a:lnTo>
                      <a:pt x="597" y="60"/>
                    </a:lnTo>
                    <a:lnTo>
                      <a:pt x="597" y="62"/>
                    </a:lnTo>
                    <a:lnTo>
                      <a:pt x="594" y="65"/>
                    </a:lnTo>
                    <a:lnTo>
                      <a:pt x="592" y="67"/>
                    </a:lnTo>
                    <a:lnTo>
                      <a:pt x="589" y="67"/>
                    </a:lnTo>
                    <a:lnTo>
                      <a:pt x="587" y="69"/>
                    </a:lnTo>
                    <a:lnTo>
                      <a:pt x="585" y="69"/>
                    </a:lnTo>
                    <a:lnTo>
                      <a:pt x="585" y="72"/>
                    </a:lnTo>
                    <a:lnTo>
                      <a:pt x="580" y="72"/>
                    </a:lnTo>
                    <a:lnTo>
                      <a:pt x="575" y="72"/>
                    </a:lnTo>
                    <a:lnTo>
                      <a:pt x="568" y="74"/>
                    </a:lnTo>
                    <a:lnTo>
                      <a:pt x="561" y="77"/>
                    </a:lnTo>
                    <a:lnTo>
                      <a:pt x="556" y="77"/>
                    </a:lnTo>
                    <a:lnTo>
                      <a:pt x="551" y="81"/>
                    </a:lnTo>
                    <a:lnTo>
                      <a:pt x="549" y="84"/>
                    </a:lnTo>
                    <a:lnTo>
                      <a:pt x="546" y="86"/>
                    </a:lnTo>
                    <a:lnTo>
                      <a:pt x="542" y="88"/>
                    </a:lnTo>
                    <a:lnTo>
                      <a:pt x="537" y="88"/>
                    </a:lnTo>
                    <a:lnTo>
                      <a:pt x="530" y="88"/>
                    </a:lnTo>
                    <a:lnTo>
                      <a:pt x="525" y="91"/>
                    </a:lnTo>
                    <a:lnTo>
                      <a:pt x="520" y="93"/>
                    </a:lnTo>
                    <a:lnTo>
                      <a:pt x="513" y="93"/>
                    </a:lnTo>
                    <a:lnTo>
                      <a:pt x="508" y="93"/>
                    </a:lnTo>
                    <a:lnTo>
                      <a:pt x="504" y="96"/>
                    </a:lnTo>
                    <a:lnTo>
                      <a:pt x="458" y="100"/>
                    </a:lnTo>
                    <a:lnTo>
                      <a:pt x="411" y="103"/>
                    </a:lnTo>
                    <a:lnTo>
                      <a:pt x="363" y="103"/>
                    </a:lnTo>
                    <a:lnTo>
                      <a:pt x="315" y="100"/>
                    </a:lnTo>
                    <a:lnTo>
                      <a:pt x="265" y="100"/>
                    </a:lnTo>
                    <a:lnTo>
                      <a:pt x="217" y="98"/>
                    </a:lnTo>
                    <a:lnTo>
                      <a:pt x="170" y="96"/>
                    </a:lnTo>
                    <a:lnTo>
                      <a:pt x="127" y="96"/>
                    </a:lnTo>
                    <a:lnTo>
                      <a:pt x="122" y="91"/>
                    </a:lnTo>
                    <a:lnTo>
                      <a:pt x="115" y="88"/>
                    </a:lnTo>
                    <a:lnTo>
                      <a:pt x="105" y="86"/>
                    </a:lnTo>
                    <a:lnTo>
                      <a:pt x="93" y="86"/>
                    </a:lnTo>
                    <a:lnTo>
                      <a:pt x="81" y="84"/>
                    </a:lnTo>
                    <a:lnTo>
                      <a:pt x="69" y="81"/>
                    </a:lnTo>
                    <a:lnTo>
                      <a:pt x="60" y="81"/>
                    </a:lnTo>
                    <a:lnTo>
                      <a:pt x="50" y="79"/>
                    </a:lnTo>
                    <a:lnTo>
                      <a:pt x="43" y="67"/>
                    </a:lnTo>
                    <a:lnTo>
                      <a:pt x="34" y="57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10" y="34"/>
                    </a:lnTo>
                    <a:lnTo>
                      <a:pt x="5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6" name="Freeform 225"/>
              <p:cNvSpPr>
                <a:spLocks/>
              </p:cNvSpPr>
              <p:nvPr/>
            </p:nvSpPr>
            <p:spPr bwMode="auto">
              <a:xfrm>
                <a:off x="2209" y="2446"/>
                <a:ext cx="616" cy="103"/>
              </a:xfrm>
              <a:custGeom>
                <a:avLst/>
                <a:gdLst>
                  <a:gd name="T0" fmla="*/ 19 w 616"/>
                  <a:gd name="T1" fmla="*/ 7 h 103"/>
                  <a:gd name="T2" fmla="*/ 31 w 616"/>
                  <a:gd name="T3" fmla="*/ 22 h 103"/>
                  <a:gd name="T4" fmla="*/ 43 w 616"/>
                  <a:gd name="T5" fmla="*/ 31 h 103"/>
                  <a:gd name="T6" fmla="*/ 50 w 616"/>
                  <a:gd name="T7" fmla="*/ 36 h 103"/>
                  <a:gd name="T8" fmla="*/ 57 w 616"/>
                  <a:gd name="T9" fmla="*/ 38 h 103"/>
                  <a:gd name="T10" fmla="*/ 69 w 616"/>
                  <a:gd name="T11" fmla="*/ 43 h 103"/>
                  <a:gd name="T12" fmla="*/ 100 w 616"/>
                  <a:gd name="T13" fmla="*/ 50 h 103"/>
                  <a:gd name="T14" fmla="*/ 131 w 616"/>
                  <a:gd name="T15" fmla="*/ 55 h 103"/>
                  <a:gd name="T16" fmla="*/ 248 w 616"/>
                  <a:gd name="T17" fmla="*/ 67 h 103"/>
                  <a:gd name="T18" fmla="*/ 418 w 616"/>
                  <a:gd name="T19" fmla="*/ 74 h 103"/>
                  <a:gd name="T20" fmla="*/ 575 w 616"/>
                  <a:gd name="T21" fmla="*/ 60 h 103"/>
                  <a:gd name="T22" fmla="*/ 580 w 616"/>
                  <a:gd name="T23" fmla="*/ 57 h 103"/>
                  <a:gd name="T24" fmla="*/ 585 w 616"/>
                  <a:gd name="T25" fmla="*/ 53 h 103"/>
                  <a:gd name="T26" fmla="*/ 587 w 616"/>
                  <a:gd name="T27" fmla="*/ 50 h 103"/>
                  <a:gd name="T28" fmla="*/ 589 w 616"/>
                  <a:gd name="T29" fmla="*/ 48 h 103"/>
                  <a:gd name="T30" fmla="*/ 592 w 616"/>
                  <a:gd name="T31" fmla="*/ 48 h 103"/>
                  <a:gd name="T32" fmla="*/ 594 w 616"/>
                  <a:gd name="T33" fmla="*/ 46 h 103"/>
                  <a:gd name="T34" fmla="*/ 601 w 616"/>
                  <a:gd name="T35" fmla="*/ 41 h 103"/>
                  <a:gd name="T36" fmla="*/ 608 w 616"/>
                  <a:gd name="T37" fmla="*/ 38 h 103"/>
                  <a:gd name="T38" fmla="*/ 616 w 616"/>
                  <a:gd name="T39" fmla="*/ 46 h 103"/>
                  <a:gd name="T40" fmla="*/ 611 w 616"/>
                  <a:gd name="T41" fmla="*/ 46 h 103"/>
                  <a:gd name="T42" fmla="*/ 611 w 616"/>
                  <a:gd name="T43" fmla="*/ 48 h 103"/>
                  <a:gd name="T44" fmla="*/ 608 w 616"/>
                  <a:gd name="T45" fmla="*/ 50 h 103"/>
                  <a:gd name="T46" fmla="*/ 599 w 616"/>
                  <a:gd name="T47" fmla="*/ 60 h 103"/>
                  <a:gd name="T48" fmla="*/ 594 w 616"/>
                  <a:gd name="T49" fmla="*/ 65 h 103"/>
                  <a:gd name="T50" fmla="*/ 587 w 616"/>
                  <a:gd name="T51" fmla="*/ 69 h 103"/>
                  <a:gd name="T52" fmla="*/ 580 w 616"/>
                  <a:gd name="T53" fmla="*/ 72 h 103"/>
                  <a:gd name="T54" fmla="*/ 561 w 616"/>
                  <a:gd name="T55" fmla="*/ 77 h 103"/>
                  <a:gd name="T56" fmla="*/ 549 w 616"/>
                  <a:gd name="T57" fmla="*/ 84 h 103"/>
                  <a:gd name="T58" fmla="*/ 537 w 616"/>
                  <a:gd name="T59" fmla="*/ 88 h 103"/>
                  <a:gd name="T60" fmla="*/ 520 w 616"/>
                  <a:gd name="T61" fmla="*/ 93 h 103"/>
                  <a:gd name="T62" fmla="*/ 504 w 616"/>
                  <a:gd name="T63" fmla="*/ 96 h 103"/>
                  <a:gd name="T64" fmla="*/ 363 w 616"/>
                  <a:gd name="T65" fmla="*/ 103 h 103"/>
                  <a:gd name="T66" fmla="*/ 217 w 616"/>
                  <a:gd name="T67" fmla="*/ 98 h 103"/>
                  <a:gd name="T68" fmla="*/ 122 w 616"/>
                  <a:gd name="T69" fmla="*/ 91 h 103"/>
                  <a:gd name="T70" fmla="*/ 93 w 616"/>
                  <a:gd name="T71" fmla="*/ 86 h 103"/>
                  <a:gd name="T72" fmla="*/ 60 w 616"/>
                  <a:gd name="T73" fmla="*/ 81 h 103"/>
                  <a:gd name="T74" fmla="*/ 34 w 616"/>
                  <a:gd name="T75" fmla="*/ 57 h 103"/>
                  <a:gd name="T76" fmla="*/ 10 w 616"/>
                  <a:gd name="T77" fmla="*/ 34 h 103"/>
                  <a:gd name="T78" fmla="*/ 0 w 616"/>
                  <a:gd name="T79" fmla="*/ 0 h 103"/>
                  <a:gd name="T80" fmla="*/ 3 w 616"/>
                  <a:gd name="T81" fmla="*/ 0 h 103"/>
                  <a:gd name="T82" fmla="*/ 7 w 616"/>
                  <a:gd name="T83" fmla="*/ 0 h 1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6"/>
                  <a:gd name="T127" fmla="*/ 0 h 103"/>
                  <a:gd name="T128" fmla="*/ 616 w 616"/>
                  <a:gd name="T129" fmla="*/ 103 h 1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6" h="103">
                    <a:moveTo>
                      <a:pt x="10" y="0"/>
                    </a:moveTo>
                    <a:lnTo>
                      <a:pt x="15" y="3"/>
                    </a:lnTo>
                    <a:lnTo>
                      <a:pt x="19" y="7"/>
                    </a:lnTo>
                    <a:lnTo>
                      <a:pt x="24" y="12"/>
                    </a:lnTo>
                    <a:lnTo>
                      <a:pt x="26" y="17"/>
                    </a:lnTo>
                    <a:lnTo>
                      <a:pt x="31" y="22"/>
                    </a:lnTo>
                    <a:lnTo>
                      <a:pt x="34" y="24"/>
                    </a:lnTo>
                    <a:lnTo>
                      <a:pt x="38" y="29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48" y="34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60" y="41"/>
                    </a:lnTo>
                    <a:lnTo>
                      <a:pt x="69" y="43"/>
                    </a:lnTo>
                    <a:lnTo>
                      <a:pt x="79" y="48"/>
                    </a:lnTo>
                    <a:lnTo>
                      <a:pt x="91" y="50"/>
                    </a:lnTo>
                    <a:lnTo>
                      <a:pt x="100" y="50"/>
                    </a:lnTo>
                    <a:lnTo>
                      <a:pt x="110" y="53"/>
                    </a:lnTo>
                    <a:lnTo>
                      <a:pt x="122" y="55"/>
                    </a:lnTo>
                    <a:lnTo>
                      <a:pt x="131" y="55"/>
                    </a:lnTo>
                    <a:lnTo>
                      <a:pt x="143" y="55"/>
                    </a:lnTo>
                    <a:lnTo>
                      <a:pt x="193" y="62"/>
                    </a:lnTo>
                    <a:lnTo>
                      <a:pt x="248" y="67"/>
                    </a:lnTo>
                    <a:lnTo>
                      <a:pt x="303" y="72"/>
                    </a:lnTo>
                    <a:lnTo>
                      <a:pt x="360" y="74"/>
                    </a:lnTo>
                    <a:lnTo>
                      <a:pt x="418" y="74"/>
                    </a:lnTo>
                    <a:lnTo>
                      <a:pt x="473" y="72"/>
                    </a:lnTo>
                    <a:lnTo>
                      <a:pt x="525" y="67"/>
                    </a:lnTo>
                    <a:lnTo>
                      <a:pt x="575" y="60"/>
                    </a:lnTo>
                    <a:lnTo>
                      <a:pt x="577" y="57"/>
                    </a:lnTo>
                    <a:lnTo>
                      <a:pt x="580" y="57"/>
                    </a:lnTo>
                    <a:lnTo>
                      <a:pt x="580" y="55"/>
                    </a:lnTo>
                    <a:lnTo>
                      <a:pt x="582" y="53"/>
                    </a:lnTo>
                    <a:lnTo>
                      <a:pt x="585" y="53"/>
                    </a:lnTo>
                    <a:lnTo>
                      <a:pt x="585" y="50"/>
                    </a:lnTo>
                    <a:lnTo>
                      <a:pt x="587" y="50"/>
                    </a:lnTo>
                    <a:lnTo>
                      <a:pt x="589" y="48"/>
                    </a:lnTo>
                    <a:lnTo>
                      <a:pt x="592" y="48"/>
                    </a:lnTo>
                    <a:lnTo>
                      <a:pt x="592" y="46"/>
                    </a:lnTo>
                    <a:lnTo>
                      <a:pt x="594" y="46"/>
                    </a:lnTo>
                    <a:lnTo>
                      <a:pt x="597" y="43"/>
                    </a:lnTo>
                    <a:lnTo>
                      <a:pt x="599" y="43"/>
                    </a:lnTo>
                    <a:lnTo>
                      <a:pt x="601" y="41"/>
                    </a:lnTo>
                    <a:lnTo>
                      <a:pt x="604" y="41"/>
                    </a:lnTo>
                    <a:lnTo>
                      <a:pt x="606" y="38"/>
                    </a:lnTo>
                    <a:lnTo>
                      <a:pt x="608" y="38"/>
                    </a:lnTo>
                    <a:lnTo>
                      <a:pt x="611" y="38"/>
                    </a:lnTo>
                    <a:lnTo>
                      <a:pt x="616" y="38"/>
                    </a:lnTo>
                    <a:lnTo>
                      <a:pt x="616" y="46"/>
                    </a:lnTo>
                    <a:lnTo>
                      <a:pt x="613" y="46"/>
                    </a:lnTo>
                    <a:lnTo>
                      <a:pt x="611" y="46"/>
                    </a:lnTo>
                    <a:lnTo>
                      <a:pt x="611" y="48"/>
                    </a:lnTo>
                    <a:lnTo>
                      <a:pt x="608" y="48"/>
                    </a:lnTo>
                    <a:lnTo>
                      <a:pt x="608" y="50"/>
                    </a:lnTo>
                    <a:lnTo>
                      <a:pt x="608" y="53"/>
                    </a:lnTo>
                    <a:lnTo>
                      <a:pt x="601" y="55"/>
                    </a:lnTo>
                    <a:lnTo>
                      <a:pt x="599" y="60"/>
                    </a:lnTo>
                    <a:lnTo>
                      <a:pt x="597" y="60"/>
                    </a:lnTo>
                    <a:lnTo>
                      <a:pt x="597" y="62"/>
                    </a:lnTo>
                    <a:lnTo>
                      <a:pt x="594" y="65"/>
                    </a:lnTo>
                    <a:lnTo>
                      <a:pt x="592" y="67"/>
                    </a:lnTo>
                    <a:lnTo>
                      <a:pt x="589" y="67"/>
                    </a:lnTo>
                    <a:lnTo>
                      <a:pt x="587" y="69"/>
                    </a:lnTo>
                    <a:lnTo>
                      <a:pt x="585" y="69"/>
                    </a:lnTo>
                    <a:lnTo>
                      <a:pt x="585" y="72"/>
                    </a:lnTo>
                    <a:lnTo>
                      <a:pt x="580" y="72"/>
                    </a:lnTo>
                    <a:lnTo>
                      <a:pt x="575" y="72"/>
                    </a:lnTo>
                    <a:lnTo>
                      <a:pt x="568" y="74"/>
                    </a:lnTo>
                    <a:lnTo>
                      <a:pt x="561" y="77"/>
                    </a:lnTo>
                    <a:lnTo>
                      <a:pt x="556" y="77"/>
                    </a:lnTo>
                    <a:lnTo>
                      <a:pt x="551" y="81"/>
                    </a:lnTo>
                    <a:lnTo>
                      <a:pt x="549" y="84"/>
                    </a:lnTo>
                    <a:lnTo>
                      <a:pt x="546" y="86"/>
                    </a:lnTo>
                    <a:lnTo>
                      <a:pt x="542" y="88"/>
                    </a:lnTo>
                    <a:lnTo>
                      <a:pt x="537" y="88"/>
                    </a:lnTo>
                    <a:lnTo>
                      <a:pt x="530" y="88"/>
                    </a:lnTo>
                    <a:lnTo>
                      <a:pt x="525" y="91"/>
                    </a:lnTo>
                    <a:lnTo>
                      <a:pt x="520" y="93"/>
                    </a:lnTo>
                    <a:lnTo>
                      <a:pt x="513" y="93"/>
                    </a:lnTo>
                    <a:lnTo>
                      <a:pt x="508" y="93"/>
                    </a:lnTo>
                    <a:lnTo>
                      <a:pt x="504" y="96"/>
                    </a:lnTo>
                    <a:lnTo>
                      <a:pt x="458" y="100"/>
                    </a:lnTo>
                    <a:lnTo>
                      <a:pt x="411" y="103"/>
                    </a:lnTo>
                    <a:lnTo>
                      <a:pt x="363" y="103"/>
                    </a:lnTo>
                    <a:lnTo>
                      <a:pt x="315" y="100"/>
                    </a:lnTo>
                    <a:lnTo>
                      <a:pt x="265" y="100"/>
                    </a:lnTo>
                    <a:lnTo>
                      <a:pt x="217" y="98"/>
                    </a:lnTo>
                    <a:lnTo>
                      <a:pt x="170" y="96"/>
                    </a:lnTo>
                    <a:lnTo>
                      <a:pt x="127" y="96"/>
                    </a:lnTo>
                    <a:lnTo>
                      <a:pt x="122" y="91"/>
                    </a:lnTo>
                    <a:lnTo>
                      <a:pt x="115" y="88"/>
                    </a:lnTo>
                    <a:lnTo>
                      <a:pt x="105" y="86"/>
                    </a:lnTo>
                    <a:lnTo>
                      <a:pt x="93" y="86"/>
                    </a:lnTo>
                    <a:lnTo>
                      <a:pt x="81" y="84"/>
                    </a:lnTo>
                    <a:lnTo>
                      <a:pt x="69" y="81"/>
                    </a:lnTo>
                    <a:lnTo>
                      <a:pt x="60" y="81"/>
                    </a:lnTo>
                    <a:lnTo>
                      <a:pt x="50" y="79"/>
                    </a:lnTo>
                    <a:lnTo>
                      <a:pt x="43" y="67"/>
                    </a:lnTo>
                    <a:lnTo>
                      <a:pt x="34" y="57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10" y="34"/>
                    </a:lnTo>
                    <a:lnTo>
                      <a:pt x="5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7" name="Freeform 226"/>
              <p:cNvSpPr>
                <a:spLocks/>
              </p:cNvSpPr>
              <p:nvPr/>
            </p:nvSpPr>
            <p:spPr bwMode="auto">
              <a:xfrm>
                <a:off x="2193" y="2563"/>
                <a:ext cx="615" cy="31"/>
              </a:xfrm>
              <a:custGeom>
                <a:avLst/>
                <a:gdLst>
                  <a:gd name="T0" fmla="*/ 307 w 615"/>
                  <a:gd name="T1" fmla="*/ 31 h 31"/>
                  <a:gd name="T2" fmla="*/ 369 w 615"/>
                  <a:gd name="T3" fmla="*/ 31 h 31"/>
                  <a:gd name="T4" fmla="*/ 427 w 615"/>
                  <a:gd name="T5" fmla="*/ 31 h 31"/>
                  <a:gd name="T6" fmla="*/ 479 w 615"/>
                  <a:gd name="T7" fmla="*/ 29 h 31"/>
                  <a:gd name="T8" fmla="*/ 524 w 615"/>
                  <a:gd name="T9" fmla="*/ 26 h 31"/>
                  <a:gd name="T10" fmla="*/ 560 w 615"/>
                  <a:gd name="T11" fmla="*/ 24 h 31"/>
                  <a:gd name="T12" fmla="*/ 589 w 615"/>
                  <a:gd name="T13" fmla="*/ 21 h 31"/>
                  <a:gd name="T14" fmla="*/ 608 w 615"/>
                  <a:gd name="T15" fmla="*/ 19 h 31"/>
                  <a:gd name="T16" fmla="*/ 615 w 615"/>
                  <a:gd name="T17" fmla="*/ 17 h 31"/>
                  <a:gd name="T18" fmla="*/ 608 w 615"/>
                  <a:gd name="T19" fmla="*/ 12 h 31"/>
                  <a:gd name="T20" fmla="*/ 589 w 615"/>
                  <a:gd name="T21" fmla="*/ 10 h 31"/>
                  <a:gd name="T22" fmla="*/ 560 w 615"/>
                  <a:gd name="T23" fmla="*/ 7 h 31"/>
                  <a:gd name="T24" fmla="*/ 524 w 615"/>
                  <a:gd name="T25" fmla="*/ 5 h 31"/>
                  <a:gd name="T26" fmla="*/ 479 w 615"/>
                  <a:gd name="T27" fmla="*/ 2 h 31"/>
                  <a:gd name="T28" fmla="*/ 427 w 615"/>
                  <a:gd name="T29" fmla="*/ 2 h 31"/>
                  <a:gd name="T30" fmla="*/ 369 w 615"/>
                  <a:gd name="T31" fmla="*/ 0 h 31"/>
                  <a:gd name="T32" fmla="*/ 307 w 615"/>
                  <a:gd name="T33" fmla="*/ 0 h 31"/>
                  <a:gd name="T34" fmla="*/ 245 w 615"/>
                  <a:gd name="T35" fmla="*/ 0 h 31"/>
                  <a:gd name="T36" fmla="*/ 188 w 615"/>
                  <a:gd name="T37" fmla="*/ 2 h 31"/>
                  <a:gd name="T38" fmla="*/ 136 w 615"/>
                  <a:gd name="T39" fmla="*/ 2 h 31"/>
                  <a:gd name="T40" fmla="*/ 90 w 615"/>
                  <a:gd name="T41" fmla="*/ 5 h 31"/>
                  <a:gd name="T42" fmla="*/ 52 w 615"/>
                  <a:gd name="T43" fmla="*/ 7 h 31"/>
                  <a:gd name="T44" fmla="*/ 23 w 615"/>
                  <a:gd name="T45" fmla="*/ 10 h 31"/>
                  <a:gd name="T46" fmla="*/ 4 w 615"/>
                  <a:gd name="T47" fmla="*/ 12 h 31"/>
                  <a:gd name="T48" fmla="*/ 0 w 615"/>
                  <a:gd name="T49" fmla="*/ 17 h 31"/>
                  <a:gd name="T50" fmla="*/ 4 w 615"/>
                  <a:gd name="T51" fmla="*/ 19 h 31"/>
                  <a:gd name="T52" fmla="*/ 23 w 615"/>
                  <a:gd name="T53" fmla="*/ 21 h 31"/>
                  <a:gd name="T54" fmla="*/ 52 w 615"/>
                  <a:gd name="T55" fmla="*/ 24 h 31"/>
                  <a:gd name="T56" fmla="*/ 90 w 615"/>
                  <a:gd name="T57" fmla="*/ 26 h 31"/>
                  <a:gd name="T58" fmla="*/ 136 w 615"/>
                  <a:gd name="T59" fmla="*/ 29 h 31"/>
                  <a:gd name="T60" fmla="*/ 188 w 615"/>
                  <a:gd name="T61" fmla="*/ 31 h 31"/>
                  <a:gd name="T62" fmla="*/ 245 w 615"/>
                  <a:gd name="T63" fmla="*/ 31 h 31"/>
                  <a:gd name="T64" fmla="*/ 307 w 615"/>
                  <a:gd name="T65" fmla="*/ 31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5"/>
                  <a:gd name="T100" fmla="*/ 0 h 31"/>
                  <a:gd name="T101" fmla="*/ 615 w 615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5" h="31">
                    <a:moveTo>
                      <a:pt x="307" y="31"/>
                    </a:moveTo>
                    <a:lnTo>
                      <a:pt x="369" y="31"/>
                    </a:lnTo>
                    <a:lnTo>
                      <a:pt x="427" y="31"/>
                    </a:lnTo>
                    <a:lnTo>
                      <a:pt x="479" y="29"/>
                    </a:lnTo>
                    <a:lnTo>
                      <a:pt x="524" y="26"/>
                    </a:lnTo>
                    <a:lnTo>
                      <a:pt x="560" y="24"/>
                    </a:lnTo>
                    <a:lnTo>
                      <a:pt x="589" y="21"/>
                    </a:lnTo>
                    <a:lnTo>
                      <a:pt x="608" y="19"/>
                    </a:lnTo>
                    <a:lnTo>
                      <a:pt x="615" y="17"/>
                    </a:lnTo>
                    <a:lnTo>
                      <a:pt x="608" y="12"/>
                    </a:lnTo>
                    <a:lnTo>
                      <a:pt x="589" y="10"/>
                    </a:lnTo>
                    <a:lnTo>
                      <a:pt x="560" y="7"/>
                    </a:lnTo>
                    <a:lnTo>
                      <a:pt x="524" y="5"/>
                    </a:lnTo>
                    <a:lnTo>
                      <a:pt x="479" y="2"/>
                    </a:lnTo>
                    <a:lnTo>
                      <a:pt x="427" y="2"/>
                    </a:lnTo>
                    <a:lnTo>
                      <a:pt x="369" y="0"/>
                    </a:lnTo>
                    <a:lnTo>
                      <a:pt x="307" y="0"/>
                    </a:lnTo>
                    <a:lnTo>
                      <a:pt x="245" y="0"/>
                    </a:lnTo>
                    <a:lnTo>
                      <a:pt x="188" y="2"/>
                    </a:lnTo>
                    <a:lnTo>
                      <a:pt x="136" y="2"/>
                    </a:lnTo>
                    <a:lnTo>
                      <a:pt x="90" y="5"/>
                    </a:lnTo>
                    <a:lnTo>
                      <a:pt x="52" y="7"/>
                    </a:lnTo>
                    <a:lnTo>
                      <a:pt x="23" y="10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23" y="21"/>
                    </a:lnTo>
                    <a:lnTo>
                      <a:pt x="52" y="24"/>
                    </a:lnTo>
                    <a:lnTo>
                      <a:pt x="90" y="26"/>
                    </a:lnTo>
                    <a:lnTo>
                      <a:pt x="136" y="29"/>
                    </a:lnTo>
                    <a:lnTo>
                      <a:pt x="188" y="31"/>
                    </a:lnTo>
                    <a:lnTo>
                      <a:pt x="245" y="31"/>
                    </a:lnTo>
                    <a:lnTo>
                      <a:pt x="307" y="3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8" name="Freeform 227"/>
              <p:cNvSpPr>
                <a:spLocks/>
              </p:cNvSpPr>
              <p:nvPr/>
            </p:nvSpPr>
            <p:spPr bwMode="auto">
              <a:xfrm>
                <a:off x="2193" y="2563"/>
                <a:ext cx="615" cy="31"/>
              </a:xfrm>
              <a:custGeom>
                <a:avLst/>
                <a:gdLst>
                  <a:gd name="T0" fmla="*/ 307 w 615"/>
                  <a:gd name="T1" fmla="*/ 31 h 31"/>
                  <a:gd name="T2" fmla="*/ 369 w 615"/>
                  <a:gd name="T3" fmla="*/ 31 h 31"/>
                  <a:gd name="T4" fmla="*/ 427 w 615"/>
                  <a:gd name="T5" fmla="*/ 31 h 31"/>
                  <a:gd name="T6" fmla="*/ 479 w 615"/>
                  <a:gd name="T7" fmla="*/ 29 h 31"/>
                  <a:gd name="T8" fmla="*/ 524 w 615"/>
                  <a:gd name="T9" fmla="*/ 26 h 31"/>
                  <a:gd name="T10" fmla="*/ 560 w 615"/>
                  <a:gd name="T11" fmla="*/ 24 h 31"/>
                  <a:gd name="T12" fmla="*/ 589 w 615"/>
                  <a:gd name="T13" fmla="*/ 21 h 31"/>
                  <a:gd name="T14" fmla="*/ 608 w 615"/>
                  <a:gd name="T15" fmla="*/ 19 h 31"/>
                  <a:gd name="T16" fmla="*/ 615 w 615"/>
                  <a:gd name="T17" fmla="*/ 17 h 31"/>
                  <a:gd name="T18" fmla="*/ 608 w 615"/>
                  <a:gd name="T19" fmla="*/ 12 h 31"/>
                  <a:gd name="T20" fmla="*/ 589 w 615"/>
                  <a:gd name="T21" fmla="*/ 10 h 31"/>
                  <a:gd name="T22" fmla="*/ 560 w 615"/>
                  <a:gd name="T23" fmla="*/ 7 h 31"/>
                  <a:gd name="T24" fmla="*/ 524 w 615"/>
                  <a:gd name="T25" fmla="*/ 5 h 31"/>
                  <a:gd name="T26" fmla="*/ 479 w 615"/>
                  <a:gd name="T27" fmla="*/ 2 h 31"/>
                  <a:gd name="T28" fmla="*/ 427 w 615"/>
                  <a:gd name="T29" fmla="*/ 2 h 31"/>
                  <a:gd name="T30" fmla="*/ 369 w 615"/>
                  <a:gd name="T31" fmla="*/ 0 h 31"/>
                  <a:gd name="T32" fmla="*/ 307 w 615"/>
                  <a:gd name="T33" fmla="*/ 0 h 31"/>
                  <a:gd name="T34" fmla="*/ 245 w 615"/>
                  <a:gd name="T35" fmla="*/ 0 h 31"/>
                  <a:gd name="T36" fmla="*/ 188 w 615"/>
                  <a:gd name="T37" fmla="*/ 2 h 31"/>
                  <a:gd name="T38" fmla="*/ 136 w 615"/>
                  <a:gd name="T39" fmla="*/ 2 h 31"/>
                  <a:gd name="T40" fmla="*/ 90 w 615"/>
                  <a:gd name="T41" fmla="*/ 5 h 31"/>
                  <a:gd name="T42" fmla="*/ 52 w 615"/>
                  <a:gd name="T43" fmla="*/ 7 h 31"/>
                  <a:gd name="T44" fmla="*/ 23 w 615"/>
                  <a:gd name="T45" fmla="*/ 10 h 31"/>
                  <a:gd name="T46" fmla="*/ 4 w 615"/>
                  <a:gd name="T47" fmla="*/ 12 h 31"/>
                  <a:gd name="T48" fmla="*/ 0 w 615"/>
                  <a:gd name="T49" fmla="*/ 17 h 31"/>
                  <a:gd name="T50" fmla="*/ 4 w 615"/>
                  <a:gd name="T51" fmla="*/ 19 h 31"/>
                  <a:gd name="T52" fmla="*/ 23 w 615"/>
                  <a:gd name="T53" fmla="*/ 21 h 31"/>
                  <a:gd name="T54" fmla="*/ 52 w 615"/>
                  <a:gd name="T55" fmla="*/ 24 h 31"/>
                  <a:gd name="T56" fmla="*/ 90 w 615"/>
                  <a:gd name="T57" fmla="*/ 26 h 31"/>
                  <a:gd name="T58" fmla="*/ 136 w 615"/>
                  <a:gd name="T59" fmla="*/ 29 h 31"/>
                  <a:gd name="T60" fmla="*/ 188 w 615"/>
                  <a:gd name="T61" fmla="*/ 31 h 31"/>
                  <a:gd name="T62" fmla="*/ 245 w 615"/>
                  <a:gd name="T63" fmla="*/ 31 h 31"/>
                  <a:gd name="T64" fmla="*/ 307 w 615"/>
                  <a:gd name="T65" fmla="*/ 31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5"/>
                  <a:gd name="T100" fmla="*/ 0 h 31"/>
                  <a:gd name="T101" fmla="*/ 615 w 615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5" h="31">
                    <a:moveTo>
                      <a:pt x="307" y="31"/>
                    </a:moveTo>
                    <a:lnTo>
                      <a:pt x="369" y="31"/>
                    </a:lnTo>
                    <a:lnTo>
                      <a:pt x="427" y="31"/>
                    </a:lnTo>
                    <a:lnTo>
                      <a:pt x="479" y="29"/>
                    </a:lnTo>
                    <a:lnTo>
                      <a:pt x="524" y="26"/>
                    </a:lnTo>
                    <a:lnTo>
                      <a:pt x="560" y="24"/>
                    </a:lnTo>
                    <a:lnTo>
                      <a:pt x="589" y="21"/>
                    </a:lnTo>
                    <a:lnTo>
                      <a:pt x="608" y="19"/>
                    </a:lnTo>
                    <a:lnTo>
                      <a:pt x="615" y="17"/>
                    </a:lnTo>
                    <a:lnTo>
                      <a:pt x="608" y="12"/>
                    </a:lnTo>
                    <a:lnTo>
                      <a:pt x="589" y="10"/>
                    </a:lnTo>
                    <a:lnTo>
                      <a:pt x="560" y="7"/>
                    </a:lnTo>
                    <a:lnTo>
                      <a:pt x="524" y="5"/>
                    </a:lnTo>
                    <a:lnTo>
                      <a:pt x="479" y="2"/>
                    </a:lnTo>
                    <a:lnTo>
                      <a:pt x="427" y="2"/>
                    </a:lnTo>
                    <a:lnTo>
                      <a:pt x="369" y="0"/>
                    </a:lnTo>
                    <a:lnTo>
                      <a:pt x="307" y="0"/>
                    </a:lnTo>
                    <a:lnTo>
                      <a:pt x="245" y="0"/>
                    </a:lnTo>
                    <a:lnTo>
                      <a:pt x="188" y="2"/>
                    </a:lnTo>
                    <a:lnTo>
                      <a:pt x="136" y="2"/>
                    </a:lnTo>
                    <a:lnTo>
                      <a:pt x="90" y="5"/>
                    </a:lnTo>
                    <a:lnTo>
                      <a:pt x="52" y="7"/>
                    </a:lnTo>
                    <a:lnTo>
                      <a:pt x="23" y="10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23" y="21"/>
                    </a:lnTo>
                    <a:lnTo>
                      <a:pt x="52" y="24"/>
                    </a:lnTo>
                    <a:lnTo>
                      <a:pt x="90" y="26"/>
                    </a:lnTo>
                    <a:lnTo>
                      <a:pt x="136" y="29"/>
                    </a:lnTo>
                    <a:lnTo>
                      <a:pt x="188" y="31"/>
                    </a:lnTo>
                    <a:lnTo>
                      <a:pt x="245" y="31"/>
                    </a:lnTo>
                    <a:lnTo>
                      <a:pt x="307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59" name="Freeform 228"/>
              <p:cNvSpPr>
                <a:spLocks/>
              </p:cNvSpPr>
              <p:nvPr/>
            </p:nvSpPr>
            <p:spPr bwMode="auto">
              <a:xfrm>
                <a:off x="2193" y="2699"/>
                <a:ext cx="627" cy="62"/>
              </a:xfrm>
              <a:custGeom>
                <a:avLst/>
                <a:gdLst>
                  <a:gd name="T0" fmla="*/ 2 w 627"/>
                  <a:gd name="T1" fmla="*/ 48 h 62"/>
                  <a:gd name="T2" fmla="*/ 7 w 627"/>
                  <a:gd name="T3" fmla="*/ 45 h 62"/>
                  <a:gd name="T4" fmla="*/ 11 w 627"/>
                  <a:gd name="T5" fmla="*/ 45 h 62"/>
                  <a:gd name="T6" fmla="*/ 16 w 627"/>
                  <a:gd name="T7" fmla="*/ 45 h 62"/>
                  <a:gd name="T8" fmla="*/ 19 w 627"/>
                  <a:gd name="T9" fmla="*/ 43 h 62"/>
                  <a:gd name="T10" fmla="*/ 21 w 627"/>
                  <a:gd name="T11" fmla="*/ 40 h 62"/>
                  <a:gd name="T12" fmla="*/ 23 w 627"/>
                  <a:gd name="T13" fmla="*/ 38 h 62"/>
                  <a:gd name="T14" fmla="*/ 26 w 627"/>
                  <a:gd name="T15" fmla="*/ 36 h 62"/>
                  <a:gd name="T16" fmla="*/ 31 w 627"/>
                  <a:gd name="T17" fmla="*/ 33 h 62"/>
                  <a:gd name="T18" fmla="*/ 45 w 627"/>
                  <a:gd name="T19" fmla="*/ 28 h 62"/>
                  <a:gd name="T20" fmla="*/ 62 w 627"/>
                  <a:gd name="T21" fmla="*/ 19 h 62"/>
                  <a:gd name="T22" fmla="*/ 76 w 627"/>
                  <a:gd name="T23" fmla="*/ 14 h 62"/>
                  <a:gd name="T24" fmla="*/ 193 w 627"/>
                  <a:gd name="T25" fmla="*/ 7 h 62"/>
                  <a:gd name="T26" fmla="*/ 298 w 627"/>
                  <a:gd name="T27" fmla="*/ 0 h 62"/>
                  <a:gd name="T28" fmla="*/ 412 w 627"/>
                  <a:gd name="T29" fmla="*/ 5 h 62"/>
                  <a:gd name="T30" fmla="*/ 524 w 627"/>
                  <a:gd name="T31" fmla="*/ 19 h 62"/>
                  <a:gd name="T32" fmla="*/ 620 w 627"/>
                  <a:gd name="T33" fmla="*/ 43 h 62"/>
                  <a:gd name="T34" fmla="*/ 627 w 627"/>
                  <a:gd name="T35" fmla="*/ 55 h 62"/>
                  <a:gd name="T36" fmla="*/ 608 w 627"/>
                  <a:gd name="T37" fmla="*/ 57 h 62"/>
                  <a:gd name="T38" fmla="*/ 584 w 627"/>
                  <a:gd name="T39" fmla="*/ 62 h 62"/>
                  <a:gd name="T40" fmla="*/ 560 w 627"/>
                  <a:gd name="T41" fmla="*/ 62 h 62"/>
                  <a:gd name="T42" fmla="*/ 539 w 627"/>
                  <a:gd name="T43" fmla="*/ 55 h 62"/>
                  <a:gd name="T44" fmla="*/ 534 w 627"/>
                  <a:gd name="T45" fmla="*/ 55 h 62"/>
                  <a:gd name="T46" fmla="*/ 527 w 627"/>
                  <a:gd name="T47" fmla="*/ 52 h 62"/>
                  <a:gd name="T48" fmla="*/ 520 w 627"/>
                  <a:gd name="T49" fmla="*/ 52 h 62"/>
                  <a:gd name="T50" fmla="*/ 515 w 627"/>
                  <a:gd name="T51" fmla="*/ 52 h 62"/>
                  <a:gd name="T52" fmla="*/ 450 w 627"/>
                  <a:gd name="T53" fmla="*/ 40 h 62"/>
                  <a:gd name="T54" fmla="*/ 379 w 627"/>
                  <a:gd name="T55" fmla="*/ 38 h 62"/>
                  <a:gd name="T56" fmla="*/ 307 w 627"/>
                  <a:gd name="T57" fmla="*/ 36 h 62"/>
                  <a:gd name="T58" fmla="*/ 243 w 627"/>
                  <a:gd name="T59" fmla="*/ 26 h 62"/>
                  <a:gd name="T60" fmla="*/ 217 w 627"/>
                  <a:gd name="T61" fmla="*/ 24 h 62"/>
                  <a:gd name="T62" fmla="*/ 186 w 627"/>
                  <a:gd name="T63" fmla="*/ 24 h 62"/>
                  <a:gd name="T64" fmla="*/ 157 w 627"/>
                  <a:gd name="T65" fmla="*/ 28 h 62"/>
                  <a:gd name="T66" fmla="*/ 131 w 627"/>
                  <a:gd name="T67" fmla="*/ 3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7"/>
                  <a:gd name="T103" fmla="*/ 0 h 62"/>
                  <a:gd name="T104" fmla="*/ 627 w 627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7" h="62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6" y="36"/>
                    </a:lnTo>
                    <a:lnTo>
                      <a:pt x="26" y="33"/>
                    </a:lnTo>
                    <a:lnTo>
                      <a:pt x="31" y="33"/>
                    </a:lnTo>
                    <a:lnTo>
                      <a:pt x="38" y="31"/>
                    </a:lnTo>
                    <a:lnTo>
                      <a:pt x="45" y="28"/>
                    </a:lnTo>
                    <a:lnTo>
                      <a:pt x="52" y="24"/>
                    </a:lnTo>
                    <a:lnTo>
                      <a:pt x="62" y="19"/>
                    </a:lnTo>
                    <a:lnTo>
                      <a:pt x="69" y="17"/>
                    </a:lnTo>
                    <a:lnTo>
                      <a:pt x="76" y="14"/>
                    </a:lnTo>
                    <a:lnTo>
                      <a:pt x="81" y="14"/>
                    </a:lnTo>
                    <a:lnTo>
                      <a:pt x="193" y="7"/>
                    </a:lnTo>
                    <a:lnTo>
                      <a:pt x="243" y="2"/>
                    </a:lnTo>
                    <a:lnTo>
                      <a:pt x="298" y="0"/>
                    </a:lnTo>
                    <a:lnTo>
                      <a:pt x="355" y="0"/>
                    </a:lnTo>
                    <a:lnTo>
                      <a:pt x="412" y="5"/>
                    </a:lnTo>
                    <a:lnTo>
                      <a:pt x="469" y="9"/>
                    </a:lnTo>
                    <a:lnTo>
                      <a:pt x="524" y="19"/>
                    </a:lnTo>
                    <a:lnTo>
                      <a:pt x="574" y="28"/>
                    </a:lnTo>
                    <a:lnTo>
                      <a:pt x="620" y="43"/>
                    </a:lnTo>
                    <a:lnTo>
                      <a:pt x="627" y="43"/>
                    </a:lnTo>
                    <a:lnTo>
                      <a:pt x="627" y="55"/>
                    </a:lnTo>
                    <a:lnTo>
                      <a:pt x="617" y="55"/>
                    </a:lnTo>
                    <a:lnTo>
                      <a:pt x="608" y="57"/>
                    </a:lnTo>
                    <a:lnTo>
                      <a:pt x="596" y="59"/>
                    </a:lnTo>
                    <a:lnTo>
                      <a:pt x="584" y="62"/>
                    </a:lnTo>
                    <a:lnTo>
                      <a:pt x="572" y="62"/>
                    </a:lnTo>
                    <a:lnTo>
                      <a:pt x="560" y="62"/>
                    </a:lnTo>
                    <a:lnTo>
                      <a:pt x="548" y="59"/>
                    </a:lnTo>
                    <a:lnTo>
                      <a:pt x="539" y="55"/>
                    </a:lnTo>
                    <a:lnTo>
                      <a:pt x="536" y="55"/>
                    </a:lnTo>
                    <a:lnTo>
                      <a:pt x="534" y="55"/>
                    </a:lnTo>
                    <a:lnTo>
                      <a:pt x="529" y="55"/>
                    </a:lnTo>
                    <a:lnTo>
                      <a:pt x="527" y="52"/>
                    </a:lnTo>
                    <a:lnTo>
                      <a:pt x="522" y="52"/>
                    </a:lnTo>
                    <a:lnTo>
                      <a:pt x="520" y="52"/>
                    </a:lnTo>
                    <a:lnTo>
                      <a:pt x="517" y="52"/>
                    </a:lnTo>
                    <a:lnTo>
                      <a:pt x="515" y="52"/>
                    </a:lnTo>
                    <a:lnTo>
                      <a:pt x="484" y="45"/>
                    </a:lnTo>
                    <a:lnTo>
                      <a:pt x="450" y="40"/>
                    </a:lnTo>
                    <a:lnTo>
                      <a:pt x="415" y="38"/>
                    </a:lnTo>
                    <a:lnTo>
                      <a:pt x="379" y="38"/>
                    </a:lnTo>
                    <a:lnTo>
                      <a:pt x="343" y="38"/>
                    </a:lnTo>
                    <a:lnTo>
                      <a:pt x="307" y="36"/>
                    </a:lnTo>
                    <a:lnTo>
                      <a:pt x="274" y="33"/>
                    </a:lnTo>
                    <a:lnTo>
                      <a:pt x="243" y="26"/>
                    </a:lnTo>
                    <a:lnTo>
                      <a:pt x="231" y="24"/>
                    </a:lnTo>
                    <a:lnTo>
                      <a:pt x="217" y="24"/>
                    </a:lnTo>
                    <a:lnTo>
                      <a:pt x="202" y="24"/>
                    </a:lnTo>
                    <a:lnTo>
                      <a:pt x="186" y="24"/>
                    </a:lnTo>
                    <a:lnTo>
                      <a:pt x="171" y="26"/>
                    </a:lnTo>
                    <a:lnTo>
                      <a:pt x="157" y="28"/>
                    </a:lnTo>
                    <a:lnTo>
                      <a:pt x="143" y="28"/>
                    </a:lnTo>
                    <a:lnTo>
                      <a:pt x="131" y="3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0" name="Freeform 229"/>
              <p:cNvSpPr>
                <a:spLocks/>
              </p:cNvSpPr>
              <p:nvPr/>
            </p:nvSpPr>
            <p:spPr bwMode="auto">
              <a:xfrm>
                <a:off x="2193" y="2699"/>
                <a:ext cx="627" cy="62"/>
              </a:xfrm>
              <a:custGeom>
                <a:avLst/>
                <a:gdLst>
                  <a:gd name="T0" fmla="*/ 2 w 627"/>
                  <a:gd name="T1" fmla="*/ 48 h 62"/>
                  <a:gd name="T2" fmla="*/ 7 w 627"/>
                  <a:gd name="T3" fmla="*/ 45 h 62"/>
                  <a:gd name="T4" fmla="*/ 11 w 627"/>
                  <a:gd name="T5" fmla="*/ 45 h 62"/>
                  <a:gd name="T6" fmla="*/ 16 w 627"/>
                  <a:gd name="T7" fmla="*/ 45 h 62"/>
                  <a:gd name="T8" fmla="*/ 19 w 627"/>
                  <a:gd name="T9" fmla="*/ 43 h 62"/>
                  <a:gd name="T10" fmla="*/ 21 w 627"/>
                  <a:gd name="T11" fmla="*/ 40 h 62"/>
                  <a:gd name="T12" fmla="*/ 23 w 627"/>
                  <a:gd name="T13" fmla="*/ 38 h 62"/>
                  <a:gd name="T14" fmla="*/ 26 w 627"/>
                  <a:gd name="T15" fmla="*/ 36 h 62"/>
                  <a:gd name="T16" fmla="*/ 31 w 627"/>
                  <a:gd name="T17" fmla="*/ 33 h 62"/>
                  <a:gd name="T18" fmla="*/ 45 w 627"/>
                  <a:gd name="T19" fmla="*/ 28 h 62"/>
                  <a:gd name="T20" fmla="*/ 62 w 627"/>
                  <a:gd name="T21" fmla="*/ 19 h 62"/>
                  <a:gd name="T22" fmla="*/ 76 w 627"/>
                  <a:gd name="T23" fmla="*/ 14 h 62"/>
                  <a:gd name="T24" fmla="*/ 193 w 627"/>
                  <a:gd name="T25" fmla="*/ 7 h 62"/>
                  <a:gd name="T26" fmla="*/ 298 w 627"/>
                  <a:gd name="T27" fmla="*/ 0 h 62"/>
                  <a:gd name="T28" fmla="*/ 412 w 627"/>
                  <a:gd name="T29" fmla="*/ 5 h 62"/>
                  <a:gd name="T30" fmla="*/ 524 w 627"/>
                  <a:gd name="T31" fmla="*/ 19 h 62"/>
                  <a:gd name="T32" fmla="*/ 620 w 627"/>
                  <a:gd name="T33" fmla="*/ 43 h 62"/>
                  <a:gd name="T34" fmla="*/ 627 w 627"/>
                  <a:gd name="T35" fmla="*/ 55 h 62"/>
                  <a:gd name="T36" fmla="*/ 608 w 627"/>
                  <a:gd name="T37" fmla="*/ 57 h 62"/>
                  <a:gd name="T38" fmla="*/ 584 w 627"/>
                  <a:gd name="T39" fmla="*/ 62 h 62"/>
                  <a:gd name="T40" fmla="*/ 560 w 627"/>
                  <a:gd name="T41" fmla="*/ 62 h 62"/>
                  <a:gd name="T42" fmla="*/ 539 w 627"/>
                  <a:gd name="T43" fmla="*/ 55 h 62"/>
                  <a:gd name="T44" fmla="*/ 534 w 627"/>
                  <a:gd name="T45" fmla="*/ 55 h 62"/>
                  <a:gd name="T46" fmla="*/ 527 w 627"/>
                  <a:gd name="T47" fmla="*/ 52 h 62"/>
                  <a:gd name="T48" fmla="*/ 520 w 627"/>
                  <a:gd name="T49" fmla="*/ 52 h 62"/>
                  <a:gd name="T50" fmla="*/ 515 w 627"/>
                  <a:gd name="T51" fmla="*/ 52 h 62"/>
                  <a:gd name="T52" fmla="*/ 450 w 627"/>
                  <a:gd name="T53" fmla="*/ 40 h 62"/>
                  <a:gd name="T54" fmla="*/ 379 w 627"/>
                  <a:gd name="T55" fmla="*/ 38 h 62"/>
                  <a:gd name="T56" fmla="*/ 307 w 627"/>
                  <a:gd name="T57" fmla="*/ 36 h 62"/>
                  <a:gd name="T58" fmla="*/ 243 w 627"/>
                  <a:gd name="T59" fmla="*/ 26 h 62"/>
                  <a:gd name="T60" fmla="*/ 217 w 627"/>
                  <a:gd name="T61" fmla="*/ 24 h 62"/>
                  <a:gd name="T62" fmla="*/ 186 w 627"/>
                  <a:gd name="T63" fmla="*/ 24 h 62"/>
                  <a:gd name="T64" fmla="*/ 157 w 627"/>
                  <a:gd name="T65" fmla="*/ 28 h 62"/>
                  <a:gd name="T66" fmla="*/ 131 w 627"/>
                  <a:gd name="T67" fmla="*/ 3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7"/>
                  <a:gd name="T103" fmla="*/ 0 h 62"/>
                  <a:gd name="T104" fmla="*/ 627 w 627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7" h="62">
                    <a:moveTo>
                      <a:pt x="0" y="48"/>
                    </a:moveTo>
                    <a:lnTo>
                      <a:pt x="2" y="48"/>
                    </a:lnTo>
                    <a:lnTo>
                      <a:pt x="4" y="48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6" y="36"/>
                    </a:lnTo>
                    <a:lnTo>
                      <a:pt x="26" y="33"/>
                    </a:lnTo>
                    <a:lnTo>
                      <a:pt x="31" y="33"/>
                    </a:lnTo>
                    <a:lnTo>
                      <a:pt x="38" y="31"/>
                    </a:lnTo>
                    <a:lnTo>
                      <a:pt x="45" y="28"/>
                    </a:lnTo>
                    <a:lnTo>
                      <a:pt x="52" y="24"/>
                    </a:lnTo>
                    <a:lnTo>
                      <a:pt x="62" y="19"/>
                    </a:lnTo>
                    <a:lnTo>
                      <a:pt x="69" y="17"/>
                    </a:lnTo>
                    <a:lnTo>
                      <a:pt x="76" y="14"/>
                    </a:lnTo>
                    <a:lnTo>
                      <a:pt x="81" y="14"/>
                    </a:lnTo>
                    <a:lnTo>
                      <a:pt x="193" y="7"/>
                    </a:lnTo>
                    <a:lnTo>
                      <a:pt x="243" y="2"/>
                    </a:lnTo>
                    <a:lnTo>
                      <a:pt x="298" y="0"/>
                    </a:lnTo>
                    <a:lnTo>
                      <a:pt x="355" y="0"/>
                    </a:lnTo>
                    <a:lnTo>
                      <a:pt x="412" y="5"/>
                    </a:lnTo>
                    <a:lnTo>
                      <a:pt x="469" y="9"/>
                    </a:lnTo>
                    <a:lnTo>
                      <a:pt x="524" y="19"/>
                    </a:lnTo>
                    <a:lnTo>
                      <a:pt x="574" y="28"/>
                    </a:lnTo>
                    <a:lnTo>
                      <a:pt x="620" y="43"/>
                    </a:lnTo>
                    <a:lnTo>
                      <a:pt x="627" y="43"/>
                    </a:lnTo>
                    <a:lnTo>
                      <a:pt x="627" y="55"/>
                    </a:lnTo>
                    <a:lnTo>
                      <a:pt x="617" y="55"/>
                    </a:lnTo>
                    <a:lnTo>
                      <a:pt x="608" y="57"/>
                    </a:lnTo>
                    <a:lnTo>
                      <a:pt x="596" y="59"/>
                    </a:lnTo>
                    <a:lnTo>
                      <a:pt x="584" y="62"/>
                    </a:lnTo>
                    <a:lnTo>
                      <a:pt x="572" y="62"/>
                    </a:lnTo>
                    <a:lnTo>
                      <a:pt x="560" y="62"/>
                    </a:lnTo>
                    <a:lnTo>
                      <a:pt x="548" y="59"/>
                    </a:lnTo>
                    <a:lnTo>
                      <a:pt x="539" y="55"/>
                    </a:lnTo>
                    <a:lnTo>
                      <a:pt x="536" y="55"/>
                    </a:lnTo>
                    <a:lnTo>
                      <a:pt x="534" y="55"/>
                    </a:lnTo>
                    <a:lnTo>
                      <a:pt x="529" y="55"/>
                    </a:lnTo>
                    <a:lnTo>
                      <a:pt x="527" y="52"/>
                    </a:lnTo>
                    <a:lnTo>
                      <a:pt x="522" y="52"/>
                    </a:lnTo>
                    <a:lnTo>
                      <a:pt x="520" y="52"/>
                    </a:lnTo>
                    <a:lnTo>
                      <a:pt x="517" y="52"/>
                    </a:lnTo>
                    <a:lnTo>
                      <a:pt x="515" y="52"/>
                    </a:lnTo>
                    <a:lnTo>
                      <a:pt x="484" y="45"/>
                    </a:lnTo>
                    <a:lnTo>
                      <a:pt x="450" y="40"/>
                    </a:lnTo>
                    <a:lnTo>
                      <a:pt x="415" y="38"/>
                    </a:lnTo>
                    <a:lnTo>
                      <a:pt x="379" y="38"/>
                    </a:lnTo>
                    <a:lnTo>
                      <a:pt x="343" y="38"/>
                    </a:lnTo>
                    <a:lnTo>
                      <a:pt x="307" y="36"/>
                    </a:lnTo>
                    <a:lnTo>
                      <a:pt x="274" y="33"/>
                    </a:lnTo>
                    <a:lnTo>
                      <a:pt x="243" y="26"/>
                    </a:lnTo>
                    <a:lnTo>
                      <a:pt x="231" y="24"/>
                    </a:lnTo>
                    <a:lnTo>
                      <a:pt x="217" y="24"/>
                    </a:lnTo>
                    <a:lnTo>
                      <a:pt x="202" y="24"/>
                    </a:lnTo>
                    <a:lnTo>
                      <a:pt x="186" y="24"/>
                    </a:lnTo>
                    <a:lnTo>
                      <a:pt x="171" y="26"/>
                    </a:lnTo>
                    <a:lnTo>
                      <a:pt x="157" y="28"/>
                    </a:lnTo>
                    <a:lnTo>
                      <a:pt x="143" y="28"/>
                    </a:lnTo>
                    <a:lnTo>
                      <a:pt x="131" y="31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1" name="Freeform 230"/>
              <p:cNvSpPr>
                <a:spLocks/>
              </p:cNvSpPr>
              <p:nvPr/>
            </p:nvSpPr>
            <p:spPr bwMode="auto">
              <a:xfrm>
                <a:off x="2193" y="2646"/>
                <a:ext cx="615" cy="31"/>
              </a:xfrm>
              <a:custGeom>
                <a:avLst/>
                <a:gdLst>
                  <a:gd name="T0" fmla="*/ 307 w 615"/>
                  <a:gd name="T1" fmla="*/ 31 h 31"/>
                  <a:gd name="T2" fmla="*/ 369 w 615"/>
                  <a:gd name="T3" fmla="*/ 31 h 31"/>
                  <a:gd name="T4" fmla="*/ 427 w 615"/>
                  <a:gd name="T5" fmla="*/ 29 h 31"/>
                  <a:gd name="T6" fmla="*/ 479 w 615"/>
                  <a:gd name="T7" fmla="*/ 29 h 31"/>
                  <a:gd name="T8" fmla="*/ 524 w 615"/>
                  <a:gd name="T9" fmla="*/ 27 h 31"/>
                  <a:gd name="T10" fmla="*/ 560 w 615"/>
                  <a:gd name="T11" fmla="*/ 24 h 31"/>
                  <a:gd name="T12" fmla="*/ 589 w 615"/>
                  <a:gd name="T13" fmla="*/ 22 h 31"/>
                  <a:gd name="T14" fmla="*/ 608 w 615"/>
                  <a:gd name="T15" fmla="*/ 20 h 31"/>
                  <a:gd name="T16" fmla="*/ 615 w 615"/>
                  <a:gd name="T17" fmla="*/ 15 h 31"/>
                  <a:gd name="T18" fmla="*/ 608 w 615"/>
                  <a:gd name="T19" fmla="*/ 12 h 31"/>
                  <a:gd name="T20" fmla="*/ 589 w 615"/>
                  <a:gd name="T21" fmla="*/ 10 h 31"/>
                  <a:gd name="T22" fmla="*/ 560 w 615"/>
                  <a:gd name="T23" fmla="*/ 8 h 31"/>
                  <a:gd name="T24" fmla="*/ 524 w 615"/>
                  <a:gd name="T25" fmla="*/ 5 h 31"/>
                  <a:gd name="T26" fmla="*/ 479 w 615"/>
                  <a:gd name="T27" fmla="*/ 3 h 31"/>
                  <a:gd name="T28" fmla="*/ 427 w 615"/>
                  <a:gd name="T29" fmla="*/ 0 h 31"/>
                  <a:gd name="T30" fmla="*/ 369 w 615"/>
                  <a:gd name="T31" fmla="*/ 0 h 31"/>
                  <a:gd name="T32" fmla="*/ 307 w 615"/>
                  <a:gd name="T33" fmla="*/ 0 h 31"/>
                  <a:gd name="T34" fmla="*/ 245 w 615"/>
                  <a:gd name="T35" fmla="*/ 0 h 31"/>
                  <a:gd name="T36" fmla="*/ 188 w 615"/>
                  <a:gd name="T37" fmla="*/ 0 h 31"/>
                  <a:gd name="T38" fmla="*/ 136 w 615"/>
                  <a:gd name="T39" fmla="*/ 3 h 31"/>
                  <a:gd name="T40" fmla="*/ 90 w 615"/>
                  <a:gd name="T41" fmla="*/ 5 h 31"/>
                  <a:gd name="T42" fmla="*/ 52 w 615"/>
                  <a:gd name="T43" fmla="*/ 8 h 31"/>
                  <a:gd name="T44" fmla="*/ 23 w 615"/>
                  <a:gd name="T45" fmla="*/ 10 h 31"/>
                  <a:gd name="T46" fmla="*/ 4 w 615"/>
                  <a:gd name="T47" fmla="*/ 12 h 31"/>
                  <a:gd name="T48" fmla="*/ 0 w 615"/>
                  <a:gd name="T49" fmla="*/ 15 h 31"/>
                  <a:gd name="T50" fmla="*/ 4 w 615"/>
                  <a:gd name="T51" fmla="*/ 20 h 31"/>
                  <a:gd name="T52" fmla="*/ 23 w 615"/>
                  <a:gd name="T53" fmla="*/ 22 h 31"/>
                  <a:gd name="T54" fmla="*/ 52 w 615"/>
                  <a:gd name="T55" fmla="*/ 24 h 31"/>
                  <a:gd name="T56" fmla="*/ 90 w 615"/>
                  <a:gd name="T57" fmla="*/ 27 h 31"/>
                  <a:gd name="T58" fmla="*/ 136 w 615"/>
                  <a:gd name="T59" fmla="*/ 29 h 31"/>
                  <a:gd name="T60" fmla="*/ 188 w 615"/>
                  <a:gd name="T61" fmla="*/ 29 h 31"/>
                  <a:gd name="T62" fmla="*/ 245 w 615"/>
                  <a:gd name="T63" fmla="*/ 31 h 31"/>
                  <a:gd name="T64" fmla="*/ 307 w 615"/>
                  <a:gd name="T65" fmla="*/ 31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5"/>
                  <a:gd name="T100" fmla="*/ 0 h 31"/>
                  <a:gd name="T101" fmla="*/ 615 w 615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5" h="31">
                    <a:moveTo>
                      <a:pt x="307" y="31"/>
                    </a:moveTo>
                    <a:lnTo>
                      <a:pt x="369" y="31"/>
                    </a:lnTo>
                    <a:lnTo>
                      <a:pt x="427" y="29"/>
                    </a:lnTo>
                    <a:lnTo>
                      <a:pt x="479" y="29"/>
                    </a:lnTo>
                    <a:lnTo>
                      <a:pt x="524" y="27"/>
                    </a:lnTo>
                    <a:lnTo>
                      <a:pt x="560" y="24"/>
                    </a:lnTo>
                    <a:lnTo>
                      <a:pt x="589" y="22"/>
                    </a:lnTo>
                    <a:lnTo>
                      <a:pt x="608" y="20"/>
                    </a:lnTo>
                    <a:lnTo>
                      <a:pt x="615" y="15"/>
                    </a:lnTo>
                    <a:lnTo>
                      <a:pt x="608" y="12"/>
                    </a:lnTo>
                    <a:lnTo>
                      <a:pt x="589" y="10"/>
                    </a:lnTo>
                    <a:lnTo>
                      <a:pt x="560" y="8"/>
                    </a:lnTo>
                    <a:lnTo>
                      <a:pt x="524" y="5"/>
                    </a:lnTo>
                    <a:lnTo>
                      <a:pt x="479" y="3"/>
                    </a:lnTo>
                    <a:lnTo>
                      <a:pt x="427" y="0"/>
                    </a:lnTo>
                    <a:lnTo>
                      <a:pt x="369" y="0"/>
                    </a:lnTo>
                    <a:lnTo>
                      <a:pt x="307" y="0"/>
                    </a:lnTo>
                    <a:lnTo>
                      <a:pt x="245" y="0"/>
                    </a:lnTo>
                    <a:lnTo>
                      <a:pt x="188" y="0"/>
                    </a:lnTo>
                    <a:lnTo>
                      <a:pt x="136" y="3"/>
                    </a:lnTo>
                    <a:lnTo>
                      <a:pt x="90" y="5"/>
                    </a:lnTo>
                    <a:lnTo>
                      <a:pt x="52" y="8"/>
                    </a:lnTo>
                    <a:lnTo>
                      <a:pt x="23" y="10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23" y="22"/>
                    </a:lnTo>
                    <a:lnTo>
                      <a:pt x="52" y="24"/>
                    </a:lnTo>
                    <a:lnTo>
                      <a:pt x="90" y="27"/>
                    </a:lnTo>
                    <a:lnTo>
                      <a:pt x="136" y="29"/>
                    </a:lnTo>
                    <a:lnTo>
                      <a:pt x="188" y="29"/>
                    </a:lnTo>
                    <a:lnTo>
                      <a:pt x="245" y="31"/>
                    </a:lnTo>
                    <a:lnTo>
                      <a:pt x="307" y="31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2" name="Freeform 231"/>
              <p:cNvSpPr>
                <a:spLocks/>
              </p:cNvSpPr>
              <p:nvPr/>
            </p:nvSpPr>
            <p:spPr bwMode="auto">
              <a:xfrm>
                <a:off x="2193" y="2646"/>
                <a:ext cx="615" cy="31"/>
              </a:xfrm>
              <a:custGeom>
                <a:avLst/>
                <a:gdLst>
                  <a:gd name="T0" fmla="*/ 307 w 615"/>
                  <a:gd name="T1" fmla="*/ 31 h 31"/>
                  <a:gd name="T2" fmla="*/ 369 w 615"/>
                  <a:gd name="T3" fmla="*/ 31 h 31"/>
                  <a:gd name="T4" fmla="*/ 427 w 615"/>
                  <a:gd name="T5" fmla="*/ 29 h 31"/>
                  <a:gd name="T6" fmla="*/ 479 w 615"/>
                  <a:gd name="T7" fmla="*/ 29 h 31"/>
                  <a:gd name="T8" fmla="*/ 524 w 615"/>
                  <a:gd name="T9" fmla="*/ 27 h 31"/>
                  <a:gd name="T10" fmla="*/ 560 w 615"/>
                  <a:gd name="T11" fmla="*/ 24 h 31"/>
                  <a:gd name="T12" fmla="*/ 589 w 615"/>
                  <a:gd name="T13" fmla="*/ 22 h 31"/>
                  <a:gd name="T14" fmla="*/ 608 w 615"/>
                  <a:gd name="T15" fmla="*/ 20 h 31"/>
                  <a:gd name="T16" fmla="*/ 615 w 615"/>
                  <a:gd name="T17" fmla="*/ 15 h 31"/>
                  <a:gd name="T18" fmla="*/ 608 w 615"/>
                  <a:gd name="T19" fmla="*/ 12 h 31"/>
                  <a:gd name="T20" fmla="*/ 589 w 615"/>
                  <a:gd name="T21" fmla="*/ 10 h 31"/>
                  <a:gd name="T22" fmla="*/ 560 w 615"/>
                  <a:gd name="T23" fmla="*/ 8 h 31"/>
                  <a:gd name="T24" fmla="*/ 524 w 615"/>
                  <a:gd name="T25" fmla="*/ 5 h 31"/>
                  <a:gd name="T26" fmla="*/ 479 w 615"/>
                  <a:gd name="T27" fmla="*/ 3 h 31"/>
                  <a:gd name="T28" fmla="*/ 427 w 615"/>
                  <a:gd name="T29" fmla="*/ 0 h 31"/>
                  <a:gd name="T30" fmla="*/ 369 w 615"/>
                  <a:gd name="T31" fmla="*/ 0 h 31"/>
                  <a:gd name="T32" fmla="*/ 307 w 615"/>
                  <a:gd name="T33" fmla="*/ 0 h 31"/>
                  <a:gd name="T34" fmla="*/ 245 w 615"/>
                  <a:gd name="T35" fmla="*/ 0 h 31"/>
                  <a:gd name="T36" fmla="*/ 188 w 615"/>
                  <a:gd name="T37" fmla="*/ 0 h 31"/>
                  <a:gd name="T38" fmla="*/ 136 w 615"/>
                  <a:gd name="T39" fmla="*/ 3 h 31"/>
                  <a:gd name="T40" fmla="*/ 90 w 615"/>
                  <a:gd name="T41" fmla="*/ 5 h 31"/>
                  <a:gd name="T42" fmla="*/ 52 w 615"/>
                  <a:gd name="T43" fmla="*/ 8 h 31"/>
                  <a:gd name="T44" fmla="*/ 23 w 615"/>
                  <a:gd name="T45" fmla="*/ 10 h 31"/>
                  <a:gd name="T46" fmla="*/ 4 w 615"/>
                  <a:gd name="T47" fmla="*/ 12 h 31"/>
                  <a:gd name="T48" fmla="*/ 0 w 615"/>
                  <a:gd name="T49" fmla="*/ 15 h 31"/>
                  <a:gd name="T50" fmla="*/ 4 w 615"/>
                  <a:gd name="T51" fmla="*/ 20 h 31"/>
                  <a:gd name="T52" fmla="*/ 23 w 615"/>
                  <a:gd name="T53" fmla="*/ 22 h 31"/>
                  <a:gd name="T54" fmla="*/ 52 w 615"/>
                  <a:gd name="T55" fmla="*/ 24 h 31"/>
                  <a:gd name="T56" fmla="*/ 90 w 615"/>
                  <a:gd name="T57" fmla="*/ 27 h 31"/>
                  <a:gd name="T58" fmla="*/ 136 w 615"/>
                  <a:gd name="T59" fmla="*/ 29 h 31"/>
                  <a:gd name="T60" fmla="*/ 188 w 615"/>
                  <a:gd name="T61" fmla="*/ 29 h 31"/>
                  <a:gd name="T62" fmla="*/ 245 w 615"/>
                  <a:gd name="T63" fmla="*/ 31 h 31"/>
                  <a:gd name="T64" fmla="*/ 307 w 615"/>
                  <a:gd name="T65" fmla="*/ 31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5"/>
                  <a:gd name="T100" fmla="*/ 0 h 31"/>
                  <a:gd name="T101" fmla="*/ 615 w 615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5" h="31">
                    <a:moveTo>
                      <a:pt x="307" y="31"/>
                    </a:moveTo>
                    <a:lnTo>
                      <a:pt x="369" y="31"/>
                    </a:lnTo>
                    <a:lnTo>
                      <a:pt x="427" y="29"/>
                    </a:lnTo>
                    <a:lnTo>
                      <a:pt x="479" y="29"/>
                    </a:lnTo>
                    <a:lnTo>
                      <a:pt x="524" y="27"/>
                    </a:lnTo>
                    <a:lnTo>
                      <a:pt x="560" y="24"/>
                    </a:lnTo>
                    <a:lnTo>
                      <a:pt x="589" y="22"/>
                    </a:lnTo>
                    <a:lnTo>
                      <a:pt x="608" y="20"/>
                    </a:lnTo>
                    <a:lnTo>
                      <a:pt x="615" y="15"/>
                    </a:lnTo>
                    <a:lnTo>
                      <a:pt x="608" y="12"/>
                    </a:lnTo>
                    <a:lnTo>
                      <a:pt x="589" y="10"/>
                    </a:lnTo>
                    <a:lnTo>
                      <a:pt x="560" y="8"/>
                    </a:lnTo>
                    <a:lnTo>
                      <a:pt x="524" y="5"/>
                    </a:lnTo>
                    <a:lnTo>
                      <a:pt x="479" y="3"/>
                    </a:lnTo>
                    <a:lnTo>
                      <a:pt x="427" y="0"/>
                    </a:lnTo>
                    <a:lnTo>
                      <a:pt x="369" y="0"/>
                    </a:lnTo>
                    <a:lnTo>
                      <a:pt x="307" y="0"/>
                    </a:lnTo>
                    <a:lnTo>
                      <a:pt x="245" y="0"/>
                    </a:lnTo>
                    <a:lnTo>
                      <a:pt x="188" y="0"/>
                    </a:lnTo>
                    <a:lnTo>
                      <a:pt x="136" y="3"/>
                    </a:lnTo>
                    <a:lnTo>
                      <a:pt x="90" y="5"/>
                    </a:lnTo>
                    <a:lnTo>
                      <a:pt x="52" y="8"/>
                    </a:lnTo>
                    <a:lnTo>
                      <a:pt x="23" y="10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23" y="22"/>
                    </a:lnTo>
                    <a:lnTo>
                      <a:pt x="52" y="24"/>
                    </a:lnTo>
                    <a:lnTo>
                      <a:pt x="90" y="27"/>
                    </a:lnTo>
                    <a:lnTo>
                      <a:pt x="136" y="29"/>
                    </a:lnTo>
                    <a:lnTo>
                      <a:pt x="188" y="29"/>
                    </a:lnTo>
                    <a:lnTo>
                      <a:pt x="245" y="31"/>
                    </a:lnTo>
                    <a:lnTo>
                      <a:pt x="307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3" name="Freeform 232"/>
              <p:cNvSpPr>
                <a:spLocks/>
              </p:cNvSpPr>
              <p:nvPr/>
            </p:nvSpPr>
            <p:spPr bwMode="auto">
              <a:xfrm>
                <a:off x="2837" y="2763"/>
                <a:ext cx="40" cy="31"/>
              </a:xfrm>
              <a:custGeom>
                <a:avLst/>
                <a:gdLst>
                  <a:gd name="T0" fmla="*/ 21 w 40"/>
                  <a:gd name="T1" fmla="*/ 0 h 31"/>
                  <a:gd name="T2" fmla="*/ 26 w 40"/>
                  <a:gd name="T3" fmla="*/ 0 h 31"/>
                  <a:gd name="T4" fmla="*/ 28 w 40"/>
                  <a:gd name="T5" fmla="*/ 3 h 31"/>
                  <a:gd name="T6" fmla="*/ 33 w 40"/>
                  <a:gd name="T7" fmla="*/ 3 h 31"/>
                  <a:gd name="T8" fmla="*/ 35 w 40"/>
                  <a:gd name="T9" fmla="*/ 5 h 31"/>
                  <a:gd name="T10" fmla="*/ 38 w 40"/>
                  <a:gd name="T11" fmla="*/ 7 h 31"/>
                  <a:gd name="T12" fmla="*/ 40 w 40"/>
                  <a:gd name="T13" fmla="*/ 10 h 31"/>
                  <a:gd name="T14" fmla="*/ 40 w 40"/>
                  <a:gd name="T15" fmla="*/ 12 h 31"/>
                  <a:gd name="T16" fmla="*/ 40 w 40"/>
                  <a:gd name="T17" fmla="*/ 17 h 31"/>
                  <a:gd name="T18" fmla="*/ 40 w 40"/>
                  <a:gd name="T19" fmla="*/ 19 h 31"/>
                  <a:gd name="T20" fmla="*/ 40 w 40"/>
                  <a:gd name="T21" fmla="*/ 22 h 31"/>
                  <a:gd name="T22" fmla="*/ 38 w 40"/>
                  <a:gd name="T23" fmla="*/ 24 h 31"/>
                  <a:gd name="T24" fmla="*/ 35 w 40"/>
                  <a:gd name="T25" fmla="*/ 26 h 31"/>
                  <a:gd name="T26" fmla="*/ 33 w 40"/>
                  <a:gd name="T27" fmla="*/ 29 h 31"/>
                  <a:gd name="T28" fmla="*/ 28 w 40"/>
                  <a:gd name="T29" fmla="*/ 31 h 31"/>
                  <a:gd name="T30" fmla="*/ 26 w 40"/>
                  <a:gd name="T31" fmla="*/ 31 h 31"/>
                  <a:gd name="T32" fmla="*/ 21 w 40"/>
                  <a:gd name="T33" fmla="*/ 31 h 31"/>
                  <a:gd name="T34" fmla="*/ 16 w 40"/>
                  <a:gd name="T35" fmla="*/ 31 h 31"/>
                  <a:gd name="T36" fmla="*/ 14 w 40"/>
                  <a:gd name="T37" fmla="*/ 31 h 31"/>
                  <a:gd name="T38" fmla="*/ 9 w 40"/>
                  <a:gd name="T39" fmla="*/ 29 h 31"/>
                  <a:gd name="T40" fmla="*/ 7 w 40"/>
                  <a:gd name="T41" fmla="*/ 26 h 31"/>
                  <a:gd name="T42" fmla="*/ 4 w 40"/>
                  <a:gd name="T43" fmla="*/ 24 h 31"/>
                  <a:gd name="T44" fmla="*/ 2 w 40"/>
                  <a:gd name="T45" fmla="*/ 22 h 31"/>
                  <a:gd name="T46" fmla="*/ 2 w 40"/>
                  <a:gd name="T47" fmla="*/ 19 h 31"/>
                  <a:gd name="T48" fmla="*/ 0 w 40"/>
                  <a:gd name="T49" fmla="*/ 17 h 31"/>
                  <a:gd name="T50" fmla="*/ 2 w 40"/>
                  <a:gd name="T51" fmla="*/ 12 h 31"/>
                  <a:gd name="T52" fmla="*/ 2 w 40"/>
                  <a:gd name="T53" fmla="*/ 10 h 31"/>
                  <a:gd name="T54" fmla="*/ 4 w 40"/>
                  <a:gd name="T55" fmla="*/ 7 h 31"/>
                  <a:gd name="T56" fmla="*/ 7 w 40"/>
                  <a:gd name="T57" fmla="*/ 5 h 31"/>
                  <a:gd name="T58" fmla="*/ 9 w 40"/>
                  <a:gd name="T59" fmla="*/ 3 h 31"/>
                  <a:gd name="T60" fmla="*/ 14 w 40"/>
                  <a:gd name="T61" fmla="*/ 3 h 31"/>
                  <a:gd name="T62" fmla="*/ 16 w 40"/>
                  <a:gd name="T63" fmla="*/ 0 h 31"/>
                  <a:gd name="T64" fmla="*/ 21 w 40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31"/>
                  <a:gd name="T101" fmla="*/ 40 w 40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31">
                    <a:moveTo>
                      <a:pt x="21" y="0"/>
                    </a:moveTo>
                    <a:lnTo>
                      <a:pt x="26" y="0"/>
                    </a:lnTo>
                    <a:lnTo>
                      <a:pt x="28" y="3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8" y="7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38" y="24"/>
                    </a:lnTo>
                    <a:lnTo>
                      <a:pt x="35" y="26"/>
                    </a:lnTo>
                    <a:lnTo>
                      <a:pt x="33" y="29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4" name="Freeform 233"/>
              <p:cNvSpPr>
                <a:spLocks/>
              </p:cNvSpPr>
              <p:nvPr/>
            </p:nvSpPr>
            <p:spPr bwMode="auto">
              <a:xfrm>
                <a:off x="2837" y="2763"/>
                <a:ext cx="40" cy="31"/>
              </a:xfrm>
              <a:custGeom>
                <a:avLst/>
                <a:gdLst>
                  <a:gd name="T0" fmla="*/ 21 w 40"/>
                  <a:gd name="T1" fmla="*/ 0 h 31"/>
                  <a:gd name="T2" fmla="*/ 26 w 40"/>
                  <a:gd name="T3" fmla="*/ 0 h 31"/>
                  <a:gd name="T4" fmla="*/ 28 w 40"/>
                  <a:gd name="T5" fmla="*/ 3 h 31"/>
                  <a:gd name="T6" fmla="*/ 33 w 40"/>
                  <a:gd name="T7" fmla="*/ 3 h 31"/>
                  <a:gd name="T8" fmla="*/ 35 w 40"/>
                  <a:gd name="T9" fmla="*/ 5 h 31"/>
                  <a:gd name="T10" fmla="*/ 38 w 40"/>
                  <a:gd name="T11" fmla="*/ 7 h 31"/>
                  <a:gd name="T12" fmla="*/ 40 w 40"/>
                  <a:gd name="T13" fmla="*/ 10 h 31"/>
                  <a:gd name="T14" fmla="*/ 40 w 40"/>
                  <a:gd name="T15" fmla="*/ 12 h 31"/>
                  <a:gd name="T16" fmla="*/ 40 w 40"/>
                  <a:gd name="T17" fmla="*/ 17 h 31"/>
                  <a:gd name="T18" fmla="*/ 40 w 40"/>
                  <a:gd name="T19" fmla="*/ 19 h 31"/>
                  <a:gd name="T20" fmla="*/ 40 w 40"/>
                  <a:gd name="T21" fmla="*/ 22 h 31"/>
                  <a:gd name="T22" fmla="*/ 38 w 40"/>
                  <a:gd name="T23" fmla="*/ 24 h 31"/>
                  <a:gd name="T24" fmla="*/ 35 w 40"/>
                  <a:gd name="T25" fmla="*/ 26 h 31"/>
                  <a:gd name="T26" fmla="*/ 33 w 40"/>
                  <a:gd name="T27" fmla="*/ 29 h 31"/>
                  <a:gd name="T28" fmla="*/ 28 w 40"/>
                  <a:gd name="T29" fmla="*/ 31 h 31"/>
                  <a:gd name="T30" fmla="*/ 26 w 40"/>
                  <a:gd name="T31" fmla="*/ 31 h 31"/>
                  <a:gd name="T32" fmla="*/ 21 w 40"/>
                  <a:gd name="T33" fmla="*/ 31 h 31"/>
                  <a:gd name="T34" fmla="*/ 16 w 40"/>
                  <a:gd name="T35" fmla="*/ 31 h 31"/>
                  <a:gd name="T36" fmla="*/ 14 w 40"/>
                  <a:gd name="T37" fmla="*/ 31 h 31"/>
                  <a:gd name="T38" fmla="*/ 9 w 40"/>
                  <a:gd name="T39" fmla="*/ 29 h 31"/>
                  <a:gd name="T40" fmla="*/ 7 w 40"/>
                  <a:gd name="T41" fmla="*/ 26 h 31"/>
                  <a:gd name="T42" fmla="*/ 4 w 40"/>
                  <a:gd name="T43" fmla="*/ 24 h 31"/>
                  <a:gd name="T44" fmla="*/ 2 w 40"/>
                  <a:gd name="T45" fmla="*/ 22 h 31"/>
                  <a:gd name="T46" fmla="*/ 2 w 40"/>
                  <a:gd name="T47" fmla="*/ 19 h 31"/>
                  <a:gd name="T48" fmla="*/ 0 w 40"/>
                  <a:gd name="T49" fmla="*/ 17 h 31"/>
                  <a:gd name="T50" fmla="*/ 2 w 40"/>
                  <a:gd name="T51" fmla="*/ 12 h 31"/>
                  <a:gd name="T52" fmla="*/ 2 w 40"/>
                  <a:gd name="T53" fmla="*/ 10 h 31"/>
                  <a:gd name="T54" fmla="*/ 4 w 40"/>
                  <a:gd name="T55" fmla="*/ 7 h 31"/>
                  <a:gd name="T56" fmla="*/ 7 w 40"/>
                  <a:gd name="T57" fmla="*/ 5 h 31"/>
                  <a:gd name="T58" fmla="*/ 9 w 40"/>
                  <a:gd name="T59" fmla="*/ 3 h 31"/>
                  <a:gd name="T60" fmla="*/ 14 w 40"/>
                  <a:gd name="T61" fmla="*/ 3 h 31"/>
                  <a:gd name="T62" fmla="*/ 16 w 40"/>
                  <a:gd name="T63" fmla="*/ 0 h 31"/>
                  <a:gd name="T64" fmla="*/ 21 w 40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31"/>
                  <a:gd name="T101" fmla="*/ 40 w 40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31">
                    <a:moveTo>
                      <a:pt x="21" y="0"/>
                    </a:moveTo>
                    <a:lnTo>
                      <a:pt x="26" y="0"/>
                    </a:lnTo>
                    <a:lnTo>
                      <a:pt x="28" y="3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8" y="7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38" y="24"/>
                    </a:lnTo>
                    <a:lnTo>
                      <a:pt x="35" y="26"/>
                    </a:lnTo>
                    <a:lnTo>
                      <a:pt x="33" y="29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5" name="Freeform 234"/>
              <p:cNvSpPr>
                <a:spLocks/>
              </p:cNvSpPr>
              <p:nvPr/>
            </p:nvSpPr>
            <p:spPr bwMode="auto">
              <a:xfrm>
                <a:off x="2140" y="2754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6 w 41"/>
                  <a:gd name="T3" fmla="*/ 0 h 31"/>
                  <a:gd name="T4" fmla="*/ 29 w 41"/>
                  <a:gd name="T5" fmla="*/ 0 h 31"/>
                  <a:gd name="T6" fmla="*/ 33 w 41"/>
                  <a:gd name="T7" fmla="*/ 2 h 31"/>
                  <a:gd name="T8" fmla="*/ 36 w 41"/>
                  <a:gd name="T9" fmla="*/ 4 h 31"/>
                  <a:gd name="T10" fmla="*/ 38 w 41"/>
                  <a:gd name="T11" fmla="*/ 7 h 31"/>
                  <a:gd name="T12" fmla="*/ 41 w 41"/>
                  <a:gd name="T13" fmla="*/ 9 h 31"/>
                  <a:gd name="T14" fmla="*/ 41 w 41"/>
                  <a:gd name="T15" fmla="*/ 12 h 31"/>
                  <a:gd name="T16" fmla="*/ 41 w 41"/>
                  <a:gd name="T17" fmla="*/ 14 h 31"/>
                  <a:gd name="T18" fmla="*/ 41 w 41"/>
                  <a:gd name="T19" fmla="*/ 19 h 31"/>
                  <a:gd name="T20" fmla="*/ 41 w 41"/>
                  <a:gd name="T21" fmla="*/ 21 h 31"/>
                  <a:gd name="T22" fmla="*/ 38 w 41"/>
                  <a:gd name="T23" fmla="*/ 24 h 31"/>
                  <a:gd name="T24" fmla="*/ 36 w 41"/>
                  <a:gd name="T25" fmla="*/ 26 h 31"/>
                  <a:gd name="T26" fmla="*/ 33 w 41"/>
                  <a:gd name="T27" fmla="*/ 28 h 31"/>
                  <a:gd name="T28" fmla="*/ 29 w 41"/>
                  <a:gd name="T29" fmla="*/ 28 h 31"/>
                  <a:gd name="T30" fmla="*/ 26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4 w 41"/>
                  <a:gd name="T37" fmla="*/ 28 h 31"/>
                  <a:gd name="T38" fmla="*/ 10 w 41"/>
                  <a:gd name="T39" fmla="*/ 28 h 31"/>
                  <a:gd name="T40" fmla="*/ 7 w 41"/>
                  <a:gd name="T41" fmla="*/ 26 h 31"/>
                  <a:gd name="T42" fmla="*/ 5 w 41"/>
                  <a:gd name="T43" fmla="*/ 24 h 31"/>
                  <a:gd name="T44" fmla="*/ 2 w 41"/>
                  <a:gd name="T45" fmla="*/ 21 h 31"/>
                  <a:gd name="T46" fmla="*/ 0 w 41"/>
                  <a:gd name="T47" fmla="*/ 19 h 31"/>
                  <a:gd name="T48" fmla="*/ 0 w 41"/>
                  <a:gd name="T49" fmla="*/ 14 h 31"/>
                  <a:gd name="T50" fmla="*/ 0 w 41"/>
                  <a:gd name="T51" fmla="*/ 12 h 31"/>
                  <a:gd name="T52" fmla="*/ 2 w 41"/>
                  <a:gd name="T53" fmla="*/ 9 h 31"/>
                  <a:gd name="T54" fmla="*/ 5 w 41"/>
                  <a:gd name="T55" fmla="*/ 7 h 31"/>
                  <a:gd name="T56" fmla="*/ 7 w 41"/>
                  <a:gd name="T57" fmla="*/ 4 h 31"/>
                  <a:gd name="T58" fmla="*/ 10 w 41"/>
                  <a:gd name="T59" fmla="*/ 2 h 31"/>
                  <a:gd name="T60" fmla="*/ 14 w 41"/>
                  <a:gd name="T61" fmla="*/ 0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6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9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3" y="28"/>
                    </a:lnTo>
                    <a:lnTo>
                      <a:pt x="29" y="28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6" name="Freeform 235"/>
              <p:cNvSpPr>
                <a:spLocks/>
              </p:cNvSpPr>
              <p:nvPr/>
            </p:nvSpPr>
            <p:spPr bwMode="auto">
              <a:xfrm>
                <a:off x="2140" y="2754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6 w 41"/>
                  <a:gd name="T3" fmla="*/ 0 h 31"/>
                  <a:gd name="T4" fmla="*/ 29 w 41"/>
                  <a:gd name="T5" fmla="*/ 0 h 31"/>
                  <a:gd name="T6" fmla="*/ 33 w 41"/>
                  <a:gd name="T7" fmla="*/ 2 h 31"/>
                  <a:gd name="T8" fmla="*/ 36 w 41"/>
                  <a:gd name="T9" fmla="*/ 4 h 31"/>
                  <a:gd name="T10" fmla="*/ 38 w 41"/>
                  <a:gd name="T11" fmla="*/ 7 h 31"/>
                  <a:gd name="T12" fmla="*/ 41 w 41"/>
                  <a:gd name="T13" fmla="*/ 9 h 31"/>
                  <a:gd name="T14" fmla="*/ 41 w 41"/>
                  <a:gd name="T15" fmla="*/ 12 h 31"/>
                  <a:gd name="T16" fmla="*/ 41 w 41"/>
                  <a:gd name="T17" fmla="*/ 14 h 31"/>
                  <a:gd name="T18" fmla="*/ 41 w 41"/>
                  <a:gd name="T19" fmla="*/ 19 h 31"/>
                  <a:gd name="T20" fmla="*/ 41 w 41"/>
                  <a:gd name="T21" fmla="*/ 21 h 31"/>
                  <a:gd name="T22" fmla="*/ 38 w 41"/>
                  <a:gd name="T23" fmla="*/ 24 h 31"/>
                  <a:gd name="T24" fmla="*/ 36 w 41"/>
                  <a:gd name="T25" fmla="*/ 26 h 31"/>
                  <a:gd name="T26" fmla="*/ 33 w 41"/>
                  <a:gd name="T27" fmla="*/ 28 h 31"/>
                  <a:gd name="T28" fmla="*/ 29 w 41"/>
                  <a:gd name="T29" fmla="*/ 28 h 31"/>
                  <a:gd name="T30" fmla="*/ 26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4 w 41"/>
                  <a:gd name="T37" fmla="*/ 28 h 31"/>
                  <a:gd name="T38" fmla="*/ 10 w 41"/>
                  <a:gd name="T39" fmla="*/ 28 h 31"/>
                  <a:gd name="T40" fmla="*/ 7 w 41"/>
                  <a:gd name="T41" fmla="*/ 26 h 31"/>
                  <a:gd name="T42" fmla="*/ 5 w 41"/>
                  <a:gd name="T43" fmla="*/ 24 h 31"/>
                  <a:gd name="T44" fmla="*/ 2 w 41"/>
                  <a:gd name="T45" fmla="*/ 21 h 31"/>
                  <a:gd name="T46" fmla="*/ 0 w 41"/>
                  <a:gd name="T47" fmla="*/ 19 h 31"/>
                  <a:gd name="T48" fmla="*/ 0 w 41"/>
                  <a:gd name="T49" fmla="*/ 14 h 31"/>
                  <a:gd name="T50" fmla="*/ 0 w 41"/>
                  <a:gd name="T51" fmla="*/ 12 h 31"/>
                  <a:gd name="T52" fmla="*/ 2 w 41"/>
                  <a:gd name="T53" fmla="*/ 9 h 31"/>
                  <a:gd name="T54" fmla="*/ 5 w 41"/>
                  <a:gd name="T55" fmla="*/ 7 h 31"/>
                  <a:gd name="T56" fmla="*/ 7 w 41"/>
                  <a:gd name="T57" fmla="*/ 4 h 31"/>
                  <a:gd name="T58" fmla="*/ 10 w 41"/>
                  <a:gd name="T59" fmla="*/ 2 h 31"/>
                  <a:gd name="T60" fmla="*/ 14 w 41"/>
                  <a:gd name="T61" fmla="*/ 0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6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9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3" y="28"/>
                    </a:lnTo>
                    <a:lnTo>
                      <a:pt x="29" y="28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7" name="Freeform 236"/>
              <p:cNvSpPr>
                <a:spLocks/>
              </p:cNvSpPr>
              <p:nvPr/>
            </p:nvSpPr>
            <p:spPr bwMode="auto">
              <a:xfrm>
                <a:off x="2753" y="2456"/>
                <a:ext cx="41" cy="31"/>
              </a:xfrm>
              <a:custGeom>
                <a:avLst/>
                <a:gdLst>
                  <a:gd name="T0" fmla="*/ 19 w 41"/>
                  <a:gd name="T1" fmla="*/ 0 h 31"/>
                  <a:gd name="T2" fmla="*/ 24 w 41"/>
                  <a:gd name="T3" fmla="*/ 0 h 31"/>
                  <a:gd name="T4" fmla="*/ 29 w 41"/>
                  <a:gd name="T5" fmla="*/ 2 h 31"/>
                  <a:gd name="T6" fmla="*/ 31 w 41"/>
                  <a:gd name="T7" fmla="*/ 2 h 31"/>
                  <a:gd name="T8" fmla="*/ 33 w 41"/>
                  <a:gd name="T9" fmla="*/ 5 h 31"/>
                  <a:gd name="T10" fmla="*/ 36 w 41"/>
                  <a:gd name="T11" fmla="*/ 7 h 31"/>
                  <a:gd name="T12" fmla="*/ 38 w 41"/>
                  <a:gd name="T13" fmla="*/ 9 h 31"/>
                  <a:gd name="T14" fmla="*/ 41 w 41"/>
                  <a:gd name="T15" fmla="*/ 12 h 31"/>
                  <a:gd name="T16" fmla="*/ 41 w 41"/>
                  <a:gd name="T17" fmla="*/ 16 h 31"/>
                  <a:gd name="T18" fmla="*/ 41 w 41"/>
                  <a:gd name="T19" fmla="*/ 19 h 31"/>
                  <a:gd name="T20" fmla="*/ 38 w 41"/>
                  <a:gd name="T21" fmla="*/ 21 h 31"/>
                  <a:gd name="T22" fmla="*/ 36 w 41"/>
                  <a:gd name="T23" fmla="*/ 24 h 31"/>
                  <a:gd name="T24" fmla="*/ 33 w 41"/>
                  <a:gd name="T25" fmla="*/ 26 h 31"/>
                  <a:gd name="T26" fmla="*/ 31 w 41"/>
                  <a:gd name="T27" fmla="*/ 28 h 31"/>
                  <a:gd name="T28" fmla="*/ 29 w 41"/>
                  <a:gd name="T29" fmla="*/ 28 h 31"/>
                  <a:gd name="T30" fmla="*/ 24 w 41"/>
                  <a:gd name="T31" fmla="*/ 31 h 31"/>
                  <a:gd name="T32" fmla="*/ 19 w 41"/>
                  <a:gd name="T33" fmla="*/ 31 h 31"/>
                  <a:gd name="T34" fmla="*/ 17 w 41"/>
                  <a:gd name="T35" fmla="*/ 31 h 31"/>
                  <a:gd name="T36" fmla="*/ 12 w 41"/>
                  <a:gd name="T37" fmla="*/ 28 h 31"/>
                  <a:gd name="T38" fmla="*/ 10 w 41"/>
                  <a:gd name="T39" fmla="*/ 28 h 31"/>
                  <a:gd name="T40" fmla="*/ 5 w 41"/>
                  <a:gd name="T41" fmla="*/ 26 h 31"/>
                  <a:gd name="T42" fmla="*/ 2 w 41"/>
                  <a:gd name="T43" fmla="*/ 24 h 31"/>
                  <a:gd name="T44" fmla="*/ 0 w 41"/>
                  <a:gd name="T45" fmla="*/ 21 h 31"/>
                  <a:gd name="T46" fmla="*/ 0 w 41"/>
                  <a:gd name="T47" fmla="*/ 19 h 31"/>
                  <a:gd name="T48" fmla="*/ 0 w 41"/>
                  <a:gd name="T49" fmla="*/ 16 h 31"/>
                  <a:gd name="T50" fmla="*/ 0 w 41"/>
                  <a:gd name="T51" fmla="*/ 12 h 31"/>
                  <a:gd name="T52" fmla="*/ 0 w 41"/>
                  <a:gd name="T53" fmla="*/ 9 h 31"/>
                  <a:gd name="T54" fmla="*/ 2 w 41"/>
                  <a:gd name="T55" fmla="*/ 7 h 31"/>
                  <a:gd name="T56" fmla="*/ 5 w 41"/>
                  <a:gd name="T57" fmla="*/ 5 h 31"/>
                  <a:gd name="T58" fmla="*/ 10 w 41"/>
                  <a:gd name="T59" fmla="*/ 2 h 31"/>
                  <a:gd name="T60" fmla="*/ 12 w 41"/>
                  <a:gd name="T61" fmla="*/ 2 h 31"/>
                  <a:gd name="T62" fmla="*/ 17 w 41"/>
                  <a:gd name="T63" fmla="*/ 0 h 31"/>
                  <a:gd name="T64" fmla="*/ 19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19" y="0"/>
                    </a:moveTo>
                    <a:lnTo>
                      <a:pt x="24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38" y="21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4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8" name="Freeform 237"/>
              <p:cNvSpPr>
                <a:spLocks/>
              </p:cNvSpPr>
              <p:nvPr/>
            </p:nvSpPr>
            <p:spPr bwMode="auto">
              <a:xfrm>
                <a:off x="2753" y="2456"/>
                <a:ext cx="41" cy="31"/>
              </a:xfrm>
              <a:custGeom>
                <a:avLst/>
                <a:gdLst>
                  <a:gd name="T0" fmla="*/ 19 w 41"/>
                  <a:gd name="T1" fmla="*/ 0 h 31"/>
                  <a:gd name="T2" fmla="*/ 24 w 41"/>
                  <a:gd name="T3" fmla="*/ 0 h 31"/>
                  <a:gd name="T4" fmla="*/ 29 w 41"/>
                  <a:gd name="T5" fmla="*/ 2 h 31"/>
                  <a:gd name="T6" fmla="*/ 31 w 41"/>
                  <a:gd name="T7" fmla="*/ 2 h 31"/>
                  <a:gd name="T8" fmla="*/ 33 w 41"/>
                  <a:gd name="T9" fmla="*/ 5 h 31"/>
                  <a:gd name="T10" fmla="*/ 36 w 41"/>
                  <a:gd name="T11" fmla="*/ 7 h 31"/>
                  <a:gd name="T12" fmla="*/ 38 w 41"/>
                  <a:gd name="T13" fmla="*/ 9 h 31"/>
                  <a:gd name="T14" fmla="*/ 41 w 41"/>
                  <a:gd name="T15" fmla="*/ 12 h 31"/>
                  <a:gd name="T16" fmla="*/ 41 w 41"/>
                  <a:gd name="T17" fmla="*/ 16 h 31"/>
                  <a:gd name="T18" fmla="*/ 41 w 41"/>
                  <a:gd name="T19" fmla="*/ 19 h 31"/>
                  <a:gd name="T20" fmla="*/ 38 w 41"/>
                  <a:gd name="T21" fmla="*/ 21 h 31"/>
                  <a:gd name="T22" fmla="*/ 36 w 41"/>
                  <a:gd name="T23" fmla="*/ 24 h 31"/>
                  <a:gd name="T24" fmla="*/ 33 w 41"/>
                  <a:gd name="T25" fmla="*/ 26 h 31"/>
                  <a:gd name="T26" fmla="*/ 31 w 41"/>
                  <a:gd name="T27" fmla="*/ 28 h 31"/>
                  <a:gd name="T28" fmla="*/ 29 w 41"/>
                  <a:gd name="T29" fmla="*/ 28 h 31"/>
                  <a:gd name="T30" fmla="*/ 24 w 41"/>
                  <a:gd name="T31" fmla="*/ 31 h 31"/>
                  <a:gd name="T32" fmla="*/ 19 w 41"/>
                  <a:gd name="T33" fmla="*/ 31 h 31"/>
                  <a:gd name="T34" fmla="*/ 17 w 41"/>
                  <a:gd name="T35" fmla="*/ 31 h 31"/>
                  <a:gd name="T36" fmla="*/ 12 w 41"/>
                  <a:gd name="T37" fmla="*/ 28 h 31"/>
                  <a:gd name="T38" fmla="*/ 10 w 41"/>
                  <a:gd name="T39" fmla="*/ 28 h 31"/>
                  <a:gd name="T40" fmla="*/ 5 w 41"/>
                  <a:gd name="T41" fmla="*/ 26 h 31"/>
                  <a:gd name="T42" fmla="*/ 2 w 41"/>
                  <a:gd name="T43" fmla="*/ 24 h 31"/>
                  <a:gd name="T44" fmla="*/ 0 w 41"/>
                  <a:gd name="T45" fmla="*/ 21 h 31"/>
                  <a:gd name="T46" fmla="*/ 0 w 41"/>
                  <a:gd name="T47" fmla="*/ 19 h 31"/>
                  <a:gd name="T48" fmla="*/ 0 w 41"/>
                  <a:gd name="T49" fmla="*/ 16 h 31"/>
                  <a:gd name="T50" fmla="*/ 0 w 41"/>
                  <a:gd name="T51" fmla="*/ 12 h 31"/>
                  <a:gd name="T52" fmla="*/ 0 w 41"/>
                  <a:gd name="T53" fmla="*/ 9 h 31"/>
                  <a:gd name="T54" fmla="*/ 2 w 41"/>
                  <a:gd name="T55" fmla="*/ 7 h 31"/>
                  <a:gd name="T56" fmla="*/ 5 w 41"/>
                  <a:gd name="T57" fmla="*/ 5 h 31"/>
                  <a:gd name="T58" fmla="*/ 10 w 41"/>
                  <a:gd name="T59" fmla="*/ 2 h 31"/>
                  <a:gd name="T60" fmla="*/ 12 w 41"/>
                  <a:gd name="T61" fmla="*/ 2 h 31"/>
                  <a:gd name="T62" fmla="*/ 17 w 41"/>
                  <a:gd name="T63" fmla="*/ 0 h 31"/>
                  <a:gd name="T64" fmla="*/ 19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19" y="0"/>
                    </a:moveTo>
                    <a:lnTo>
                      <a:pt x="24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38" y="21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4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69" name="Freeform 238"/>
              <p:cNvSpPr>
                <a:spLocks/>
              </p:cNvSpPr>
              <p:nvPr/>
            </p:nvSpPr>
            <p:spPr bwMode="auto">
              <a:xfrm>
                <a:off x="2293" y="2406"/>
                <a:ext cx="43" cy="28"/>
              </a:xfrm>
              <a:custGeom>
                <a:avLst/>
                <a:gdLst>
                  <a:gd name="T0" fmla="*/ 21 w 43"/>
                  <a:gd name="T1" fmla="*/ 0 h 28"/>
                  <a:gd name="T2" fmla="*/ 26 w 43"/>
                  <a:gd name="T3" fmla="*/ 0 h 28"/>
                  <a:gd name="T4" fmla="*/ 28 w 43"/>
                  <a:gd name="T5" fmla="*/ 0 h 28"/>
                  <a:gd name="T6" fmla="*/ 33 w 43"/>
                  <a:gd name="T7" fmla="*/ 2 h 28"/>
                  <a:gd name="T8" fmla="*/ 36 w 43"/>
                  <a:gd name="T9" fmla="*/ 2 h 28"/>
                  <a:gd name="T10" fmla="*/ 38 w 43"/>
                  <a:gd name="T11" fmla="*/ 4 h 28"/>
                  <a:gd name="T12" fmla="*/ 40 w 43"/>
                  <a:gd name="T13" fmla="*/ 9 h 28"/>
                  <a:gd name="T14" fmla="*/ 40 w 43"/>
                  <a:gd name="T15" fmla="*/ 12 h 28"/>
                  <a:gd name="T16" fmla="*/ 43 w 43"/>
                  <a:gd name="T17" fmla="*/ 14 h 28"/>
                  <a:gd name="T18" fmla="*/ 40 w 43"/>
                  <a:gd name="T19" fmla="*/ 16 h 28"/>
                  <a:gd name="T20" fmla="*/ 40 w 43"/>
                  <a:gd name="T21" fmla="*/ 21 h 28"/>
                  <a:gd name="T22" fmla="*/ 38 w 43"/>
                  <a:gd name="T23" fmla="*/ 24 h 28"/>
                  <a:gd name="T24" fmla="*/ 36 w 43"/>
                  <a:gd name="T25" fmla="*/ 26 h 28"/>
                  <a:gd name="T26" fmla="*/ 33 w 43"/>
                  <a:gd name="T27" fmla="*/ 26 h 28"/>
                  <a:gd name="T28" fmla="*/ 28 w 43"/>
                  <a:gd name="T29" fmla="*/ 28 h 28"/>
                  <a:gd name="T30" fmla="*/ 26 w 43"/>
                  <a:gd name="T31" fmla="*/ 28 h 28"/>
                  <a:gd name="T32" fmla="*/ 21 w 43"/>
                  <a:gd name="T33" fmla="*/ 28 h 28"/>
                  <a:gd name="T34" fmla="*/ 16 w 43"/>
                  <a:gd name="T35" fmla="*/ 28 h 28"/>
                  <a:gd name="T36" fmla="*/ 14 w 43"/>
                  <a:gd name="T37" fmla="*/ 28 h 28"/>
                  <a:gd name="T38" fmla="*/ 9 w 43"/>
                  <a:gd name="T39" fmla="*/ 26 h 28"/>
                  <a:gd name="T40" fmla="*/ 7 w 43"/>
                  <a:gd name="T41" fmla="*/ 26 h 28"/>
                  <a:gd name="T42" fmla="*/ 5 w 43"/>
                  <a:gd name="T43" fmla="*/ 24 h 28"/>
                  <a:gd name="T44" fmla="*/ 2 w 43"/>
                  <a:gd name="T45" fmla="*/ 21 h 28"/>
                  <a:gd name="T46" fmla="*/ 2 w 43"/>
                  <a:gd name="T47" fmla="*/ 16 h 28"/>
                  <a:gd name="T48" fmla="*/ 0 w 43"/>
                  <a:gd name="T49" fmla="*/ 14 h 28"/>
                  <a:gd name="T50" fmla="*/ 2 w 43"/>
                  <a:gd name="T51" fmla="*/ 12 h 28"/>
                  <a:gd name="T52" fmla="*/ 2 w 43"/>
                  <a:gd name="T53" fmla="*/ 9 h 28"/>
                  <a:gd name="T54" fmla="*/ 5 w 43"/>
                  <a:gd name="T55" fmla="*/ 4 h 28"/>
                  <a:gd name="T56" fmla="*/ 7 w 43"/>
                  <a:gd name="T57" fmla="*/ 2 h 28"/>
                  <a:gd name="T58" fmla="*/ 9 w 43"/>
                  <a:gd name="T59" fmla="*/ 2 h 28"/>
                  <a:gd name="T60" fmla="*/ 14 w 43"/>
                  <a:gd name="T61" fmla="*/ 0 h 28"/>
                  <a:gd name="T62" fmla="*/ 16 w 43"/>
                  <a:gd name="T63" fmla="*/ 0 h 28"/>
                  <a:gd name="T64" fmla="*/ 21 w 43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28"/>
                  <a:gd name="T101" fmla="*/ 43 w 43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28">
                    <a:moveTo>
                      <a:pt x="21" y="0"/>
                    </a:moveTo>
                    <a:lnTo>
                      <a:pt x="26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3" y="14"/>
                    </a:lnTo>
                    <a:lnTo>
                      <a:pt x="40" y="16"/>
                    </a:lnTo>
                    <a:lnTo>
                      <a:pt x="40" y="21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0" name="Freeform 239"/>
              <p:cNvSpPr>
                <a:spLocks/>
              </p:cNvSpPr>
              <p:nvPr/>
            </p:nvSpPr>
            <p:spPr bwMode="auto">
              <a:xfrm>
                <a:off x="2293" y="2406"/>
                <a:ext cx="43" cy="28"/>
              </a:xfrm>
              <a:custGeom>
                <a:avLst/>
                <a:gdLst>
                  <a:gd name="T0" fmla="*/ 21 w 43"/>
                  <a:gd name="T1" fmla="*/ 0 h 28"/>
                  <a:gd name="T2" fmla="*/ 26 w 43"/>
                  <a:gd name="T3" fmla="*/ 0 h 28"/>
                  <a:gd name="T4" fmla="*/ 28 w 43"/>
                  <a:gd name="T5" fmla="*/ 0 h 28"/>
                  <a:gd name="T6" fmla="*/ 33 w 43"/>
                  <a:gd name="T7" fmla="*/ 2 h 28"/>
                  <a:gd name="T8" fmla="*/ 36 w 43"/>
                  <a:gd name="T9" fmla="*/ 2 h 28"/>
                  <a:gd name="T10" fmla="*/ 38 w 43"/>
                  <a:gd name="T11" fmla="*/ 4 h 28"/>
                  <a:gd name="T12" fmla="*/ 40 w 43"/>
                  <a:gd name="T13" fmla="*/ 9 h 28"/>
                  <a:gd name="T14" fmla="*/ 40 w 43"/>
                  <a:gd name="T15" fmla="*/ 12 h 28"/>
                  <a:gd name="T16" fmla="*/ 43 w 43"/>
                  <a:gd name="T17" fmla="*/ 14 h 28"/>
                  <a:gd name="T18" fmla="*/ 40 w 43"/>
                  <a:gd name="T19" fmla="*/ 16 h 28"/>
                  <a:gd name="T20" fmla="*/ 40 w 43"/>
                  <a:gd name="T21" fmla="*/ 21 h 28"/>
                  <a:gd name="T22" fmla="*/ 38 w 43"/>
                  <a:gd name="T23" fmla="*/ 24 h 28"/>
                  <a:gd name="T24" fmla="*/ 36 w 43"/>
                  <a:gd name="T25" fmla="*/ 26 h 28"/>
                  <a:gd name="T26" fmla="*/ 33 w 43"/>
                  <a:gd name="T27" fmla="*/ 26 h 28"/>
                  <a:gd name="T28" fmla="*/ 28 w 43"/>
                  <a:gd name="T29" fmla="*/ 28 h 28"/>
                  <a:gd name="T30" fmla="*/ 26 w 43"/>
                  <a:gd name="T31" fmla="*/ 28 h 28"/>
                  <a:gd name="T32" fmla="*/ 21 w 43"/>
                  <a:gd name="T33" fmla="*/ 28 h 28"/>
                  <a:gd name="T34" fmla="*/ 16 w 43"/>
                  <a:gd name="T35" fmla="*/ 28 h 28"/>
                  <a:gd name="T36" fmla="*/ 14 w 43"/>
                  <a:gd name="T37" fmla="*/ 28 h 28"/>
                  <a:gd name="T38" fmla="*/ 9 w 43"/>
                  <a:gd name="T39" fmla="*/ 26 h 28"/>
                  <a:gd name="T40" fmla="*/ 7 w 43"/>
                  <a:gd name="T41" fmla="*/ 26 h 28"/>
                  <a:gd name="T42" fmla="*/ 5 w 43"/>
                  <a:gd name="T43" fmla="*/ 24 h 28"/>
                  <a:gd name="T44" fmla="*/ 2 w 43"/>
                  <a:gd name="T45" fmla="*/ 21 h 28"/>
                  <a:gd name="T46" fmla="*/ 2 w 43"/>
                  <a:gd name="T47" fmla="*/ 16 h 28"/>
                  <a:gd name="T48" fmla="*/ 0 w 43"/>
                  <a:gd name="T49" fmla="*/ 14 h 28"/>
                  <a:gd name="T50" fmla="*/ 2 w 43"/>
                  <a:gd name="T51" fmla="*/ 12 h 28"/>
                  <a:gd name="T52" fmla="*/ 2 w 43"/>
                  <a:gd name="T53" fmla="*/ 9 h 28"/>
                  <a:gd name="T54" fmla="*/ 5 w 43"/>
                  <a:gd name="T55" fmla="*/ 4 h 28"/>
                  <a:gd name="T56" fmla="*/ 7 w 43"/>
                  <a:gd name="T57" fmla="*/ 2 h 28"/>
                  <a:gd name="T58" fmla="*/ 9 w 43"/>
                  <a:gd name="T59" fmla="*/ 2 h 28"/>
                  <a:gd name="T60" fmla="*/ 14 w 43"/>
                  <a:gd name="T61" fmla="*/ 0 h 28"/>
                  <a:gd name="T62" fmla="*/ 16 w 43"/>
                  <a:gd name="T63" fmla="*/ 0 h 28"/>
                  <a:gd name="T64" fmla="*/ 21 w 43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28"/>
                  <a:gd name="T101" fmla="*/ 43 w 43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28">
                    <a:moveTo>
                      <a:pt x="21" y="0"/>
                    </a:moveTo>
                    <a:lnTo>
                      <a:pt x="26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3" y="14"/>
                    </a:lnTo>
                    <a:lnTo>
                      <a:pt x="40" y="16"/>
                    </a:lnTo>
                    <a:lnTo>
                      <a:pt x="40" y="21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1" name="Freeform 240"/>
              <p:cNvSpPr>
                <a:spLocks/>
              </p:cNvSpPr>
              <p:nvPr/>
            </p:nvSpPr>
            <p:spPr bwMode="auto">
              <a:xfrm>
                <a:off x="2147" y="2613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4 w 41"/>
                  <a:gd name="T3" fmla="*/ 0 h 31"/>
                  <a:gd name="T4" fmla="*/ 29 w 41"/>
                  <a:gd name="T5" fmla="*/ 0 h 31"/>
                  <a:gd name="T6" fmla="*/ 31 w 41"/>
                  <a:gd name="T7" fmla="*/ 2 h 31"/>
                  <a:gd name="T8" fmla="*/ 36 w 41"/>
                  <a:gd name="T9" fmla="*/ 5 h 31"/>
                  <a:gd name="T10" fmla="*/ 38 w 41"/>
                  <a:gd name="T11" fmla="*/ 7 h 31"/>
                  <a:gd name="T12" fmla="*/ 41 w 41"/>
                  <a:gd name="T13" fmla="*/ 10 h 31"/>
                  <a:gd name="T14" fmla="*/ 41 w 41"/>
                  <a:gd name="T15" fmla="*/ 12 h 31"/>
                  <a:gd name="T16" fmla="*/ 41 w 41"/>
                  <a:gd name="T17" fmla="*/ 14 h 31"/>
                  <a:gd name="T18" fmla="*/ 41 w 41"/>
                  <a:gd name="T19" fmla="*/ 19 h 31"/>
                  <a:gd name="T20" fmla="*/ 41 w 41"/>
                  <a:gd name="T21" fmla="*/ 22 h 31"/>
                  <a:gd name="T22" fmla="*/ 38 w 41"/>
                  <a:gd name="T23" fmla="*/ 24 h 31"/>
                  <a:gd name="T24" fmla="*/ 36 w 41"/>
                  <a:gd name="T25" fmla="*/ 26 h 31"/>
                  <a:gd name="T26" fmla="*/ 31 w 41"/>
                  <a:gd name="T27" fmla="*/ 29 h 31"/>
                  <a:gd name="T28" fmla="*/ 29 w 41"/>
                  <a:gd name="T29" fmla="*/ 29 h 31"/>
                  <a:gd name="T30" fmla="*/ 24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2 w 41"/>
                  <a:gd name="T37" fmla="*/ 29 h 31"/>
                  <a:gd name="T38" fmla="*/ 10 w 41"/>
                  <a:gd name="T39" fmla="*/ 29 h 31"/>
                  <a:gd name="T40" fmla="*/ 7 w 41"/>
                  <a:gd name="T41" fmla="*/ 26 h 31"/>
                  <a:gd name="T42" fmla="*/ 5 w 41"/>
                  <a:gd name="T43" fmla="*/ 24 h 31"/>
                  <a:gd name="T44" fmla="*/ 3 w 41"/>
                  <a:gd name="T45" fmla="*/ 22 h 31"/>
                  <a:gd name="T46" fmla="*/ 0 w 41"/>
                  <a:gd name="T47" fmla="*/ 19 h 31"/>
                  <a:gd name="T48" fmla="*/ 0 w 41"/>
                  <a:gd name="T49" fmla="*/ 14 h 31"/>
                  <a:gd name="T50" fmla="*/ 0 w 41"/>
                  <a:gd name="T51" fmla="*/ 12 h 31"/>
                  <a:gd name="T52" fmla="*/ 3 w 41"/>
                  <a:gd name="T53" fmla="*/ 10 h 31"/>
                  <a:gd name="T54" fmla="*/ 5 w 41"/>
                  <a:gd name="T55" fmla="*/ 7 h 31"/>
                  <a:gd name="T56" fmla="*/ 7 w 41"/>
                  <a:gd name="T57" fmla="*/ 5 h 31"/>
                  <a:gd name="T58" fmla="*/ 10 w 41"/>
                  <a:gd name="T59" fmla="*/ 2 h 31"/>
                  <a:gd name="T60" fmla="*/ 12 w 41"/>
                  <a:gd name="T61" fmla="*/ 0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9"/>
                    </a:lnTo>
                    <a:lnTo>
                      <a:pt x="41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2" name="Freeform 241"/>
              <p:cNvSpPr>
                <a:spLocks/>
              </p:cNvSpPr>
              <p:nvPr/>
            </p:nvSpPr>
            <p:spPr bwMode="auto">
              <a:xfrm>
                <a:off x="2147" y="2613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4 w 41"/>
                  <a:gd name="T3" fmla="*/ 0 h 31"/>
                  <a:gd name="T4" fmla="*/ 29 w 41"/>
                  <a:gd name="T5" fmla="*/ 0 h 31"/>
                  <a:gd name="T6" fmla="*/ 31 w 41"/>
                  <a:gd name="T7" fmla="*/ 2 h 31"/>
                  <a:gd name="T8" fmla="*/ 36 w 41"/>
                  <a:gd name="T9" fmla="*/ 5 h 31"/>
                  <a:gd name="T10" fmla="*/ 38 w 41"/>
                  <a:gd name="T11" fmla="*/ 7 h 31"/>
                  <a:gd name="T12" fmla="*/ 41 w 41"/>
                  <a:gd name="T13" fmla="*/ 10 h 31"/>
                  <a:gd name="T14" fmla="*/ 41 w 41"/>
                  <a:gd name="T15" fmla="*/ 12 h 31"/>
                  <a:gd name="T16" fmla="*/ 41 w 41"/>
                  <a:gd name="T17" fmla="*/ 14 h 31"/>
                  <a:gd name="T18" fmla="*/ 41 w 41"/>
                  <a:gd name="T19" fmla="*/ 19 h 31"/>
                  <a:gd name="T20" fmla="*/ 41 w 41"/>
                  <a:gd name="T21" fmla="*/ 22 h 31"/>
                  <a:gd name="T22" fmla="*/ 38 w 41"/>
                  <a:gd name="T23" fmla="*/ 24 h 31"/>
                  <a:gd name="T24" fmla="*/ 36 w 41"/>
                  <a:gd name="T25" fmla="*/ 26 h 31"/>
                  <a:gd name="T26" fmla="*/ 31 w 41"/>
                  <a:gd name="T27" fmla="*/ 29 h 31"/>
                  <a:gd name="T28" fmla="*/ 29 w 41"/>
                  <a:gd name="T29" fmla="*/ 29 h 31"/>
                  <a:gd name="T30" fmla="*/ 24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2 w 41"/>
                  <a:gd name="T37" fmla="*/ 29 h 31"/>
                  <a:gd name="T38" fmla="*/ 10 w 41"/>
                  <a:gd name="T39" fmla="*/ 29 h 31"/>
                  <a:gd name="T40" fmla="*/ 7 w 41"/>
                  <a:gd name="T41" fmla="*/ 26 h 31"/>
                  <a:gd name="T42" fmla="*/ 5 w 41"/>
                  <a:gd name="T43" fmla="*/ 24 h 31"/>
                  <a:gd name="T44" fmla="*/ 3 w 41"/>
                  <a:gd name="T45" fmla="*/ 22 h 31"/>
                  <a:gd name="T46" fmla="*/ 0 w 41"/>
                  <a:gd name="T47" fmla="*/ 19 h 31"/>
                  <a:gd name="T48" fmla="*/ 0 w 41"/>
                  <a:gd name="T49" fmla="*/ 14 h 31"/>
                  <a:gd name="T50" fmla="*/ 0 w 41"/>
                  <a:gd name="T51" fmla="*/ 12 h 31"/>
                  <a:gd name="T52" fmla="*/ 3 w 41"/>
                  <a:gd name="T53" fmla="*/ 10 h 31"/>
                  <a:gd name="T54" fmla="*/ 5 w 41"/>
                  <a:gd name="T55" fmla="*/ 7 h 31"/>
                  <a:gd name="T56" fmla="*/ 7 w 41"/>
                  <a:gd name="T57" fmla="*/ 5 h 31"/>
                  <a:gd name="T58" fmla="*/ 10 w 41"/>
                  <a:gd name="T59" fmla="*/ 2 h 31"/>
                  <a:gd name="T60" fmla="*/ 12 w 41"/>
                  <a:gd name="T61" fmla="*/ 0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9"/>
                    </a:lnTo>
                    <a:lnTo>
                      <a:pt x="41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3" name="Freeform 242"/>
              <p:cNvSpPr>
                <a:spLocks/>
              </p:cNvSpPr>
              <p:nvPr/>
            </p:nvSpPr>
            <p:spPr bwMode="auto">
              <a:xfrm>
                <a:off x="2634" y="2477"/>
                <a:ext cx="40" cy="31"/>
              </a:xfrm>
              <a:custGeom>
                <a:avLst/>
                <a:gdLst>
                  <a:gd name="T0" fmla="*/ 19 w 40"/>
                  <a:gd name="T1" fmla="*/ 0 h 31"/>
                  <a:gd name="T2" fmla="*/ 24 w 40"/>
                  <a:gd name="T3" fmla="*/ 0 h 31"/>
                  <a:gd name="T4" fmla="*/ 28 w 40"/>
                  <a:gd name="T5" fmla="*/ 0 h 31"/>
                  <a:gd name="T6" fmla="*/ 31 w 40"/>
                  <a:gd name="T7" fmla="*/ 3 h 31"/>
                  <a:gd name="T8" fmla="*/ 33 w 40"/>
                  <a:gd name="T9" fmla="*/ 5 h 31"/>
                  <a:gd name="T10" fmla="*/ 38 w 40"/>
                  <a:gd name="T11" fmla="*/ 7 h 31"/>
                  <a:gd name="T12" fmla="*/ 38 w 40"/>
                  <a:gd name="T13" fmla="*/ 10 h 31"/>
                  <a:gd name="T14" fmla="*/ 40 w 40"/>
                  <a:gd name="T15" fmla="*/ 12 h 31"/>
                  <a:gd name="T16" fmla="*/ 40 w 40"/>
                  <a:gd name="T17" fmla="*/ 15 h 31"/>
                  <a:gd name="T18" fmla="*/ 40 w 40"/>
                  <a:gd name="T19" fmla="*/ 17 h 31"/>
                  <a:gd name="T20" fmla="*/ 38 w 40"/>
                  <a:gd name="T21" fmla="*/ 22 h 31"/>
                  <a:gd name="T22" fmla="*/ 38 w 40"/>
                  <a:gd name="T23" fmla="*/ 24 h 31"/>
                  <a:gd name="T24" fmla="*/ 33 w 40"/>
                  <a:gd name="T25" fmla="*/ 26 h 31"/>
                  <a:gd name="T26" fmla="*/ 31 w 40"/>
                  <a:gd name="T27" fmla="*/ 29 h 31"/>
                  <a:gd name="T28" fmla="*/ 28 w 40"/>
                  <a:gd name="T29" fmla="*/ 29 h 31"/>
                  <a:gd name="T30" fmla="*/ 24 w 40"/>
                  <a:gd name="T31" fmla="*/ 29 h 31"/>
                  <a:gd name="T32" fmla="*/ 19 w 40"/>
                  <a:gd name="T33" fmla="*/ 31 h 31"/>
                  <a:gd name="T34" fmla="*/ 17 w 40"/>
                  <a:gd name="T35" fmla="*/ 29 h 31"/>
                  <a:gd name="T36" fmla="*/ 12 w 40"/>
                  <a:gd name="T37" fmla="*/ 29 h 31"/>
                  <a:gd name="T38" fmla="*/ 9 w 40"/>
                  <a:gd name="T39" fmla="*/ 29 h 31"/>
                  <a:gd name="T40" fmla="*/ 5 w 40"/>
                  <a:gd name="T41" fmla="*/ 26 h 31"/>
                  <a:gd name="T42" fmla="*/ 2 w 40"/>
                  <a:gd name="T43" fmla="*/ 24 h 31"/>
                  <a:gd name="T44" fmla="*/ 2 w 40"/>
                  <a:gd name="T45" fmla="*/ 22 h 31"/>
                  <a:gd name="T46" fmla="*/ 0 w 40"/>
                  <a:gd name="T47" fmla="*/ 17 h 31"/>
                  <a:gd name="T48" fmla="*/ 0 w 40"/>
                  <a:gd name="T49" fmla="*/ 15 h 31"/>
                  <a:gd name="T50" fmla="*/ 0 w 40"/>
                  <a:gd name="T51" fmla="*/ 12 h 31"/>
                  <a:gd name="T52" fmla="*/ 2 w 40"/>
                  <a:gd name="T53" fmla="*/ 10 h 31"/>
                  <a:gd name="T54" fmla="*/ 2 w 40"/>
                  <a:gd name="T55" fmla="*/ 7 h 31"/>
                  <a:gd name="T56" fmla="*/ 5 w 40"/>
                  <a:gd name="T57" fmla="*/ 5 h 31"/>
                  <a:gd name="T58" fmla="*/ 9 w 40"/>
                  <a:gd name="T59" fmla="*/ 3 h 31"/>
                  <a:gd name="T60" fmla="*/ 12 w 40"/>
                  <a:gd name="T61" fmla="*/ 0 h 31"/>
                  <a:gd name="T62" fmla="*/ 17 w 40"/>
                  <a:gd name="T63" fmla="*/ 0 h 31"/>
                  <a:gd name="T64" fmla="*/ 19 w 40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31"/>
                  <a:gd name="T101" fmla="*/ 40 w 40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31">
                    <a:moveTo>
                      <a:pt x="19" y="0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3" y="26"/>
                    </a:lnTo>
                    <a:lnTo>
                      <a:pt x="31" y="29"/>
                    </a:lnTo>
                    <a:lnTo>
                      <a:pt x="28" y="29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4" name="Freeform 243"/>
              <p:cNvSpPr>
                <a:spLocks/>
              </p:cNvSpPr>
              <p:nvPr/>
            </p:nvSpPr>
            <p:spPr bwMode="auto">
              <a:xfrm>
                <a:off x="2634" y="2477"/>
                <a:ext cx="40" cy="31"/>
              </a:xfrm>
              <a:custGeom>
                <a:avLst/>
                <a:gdLst>
                  <a:gd name="T0" fmla="*/ 19 w 40"/>
                  <a:gd name="T1" fmla="*/ 0 h 31"/>
                  <a:gd name="T2" fmla="*/ 24 w 40"/>
                  <a:gd name="T3" fmla="*/ 0 h 31"/>
                  <a:gd name="T4" fmla="*/ 28 w 40"/>
                  <a:gd name="T5" fmla="*/ 0 h 31"/>
                  <a:gd name="T6" fmla="*/ 31 w 40"/>
                  <a:gd name="T7" fmla="*/ 3 h 31"/>
                  <a:gd name="T8" fmla="*/ 33 w 40"/>
                  <a:gd name="T9" fmla="*/ 5 h 31"/>
                  <a:gd name="T10" fmla="*/ 38 w 40"/>
                  <a:gd name="T11" fmla="*/ 7 h 31"/>
                  <a:gd name="T12" fmla="*/ 38 w 40"/>
                  <a:gd name="T13" fmla="*/ 10 h 31"/>
                  <a:gd name="T14" fmla="*/ 40 w 40"/>
                  <a:gd name="T15" fmla="*/ 12 h 31"/>
                  <a:gd name="T16" fmla="*/ 40 w 40"/>
                  <a:gd name="T17" fmla="*/ 15 h 31"/>
                  <a:gd name="T18" fmla="*/ 40 w 40"/>
                  <a:gd name="T19" fmla="*/ 17 h 31"/>
                  <a:gd name="T20" fmla="*/ 38 w 40"/>
                  <a:gd name="T21" fmla="*/ 22 h 31"/>
                  <a:gd name="T22" fmla="*/ 38 w 40"/>
                  <a:gd name="T23" fmla="*/ 24 h 31"/>
                  <a:gd name="T24" fmla="*/ 33 w 40"/>
                  <a:gd name="T25" fmla="*/ 26 h 31"/>
                  <a:gd name="T26" fmla="*/ 31 w 40"/>
                  <a:gd name="T27" fmla="*/ 29 h 31"/>
                  <a:gd name="T28" fmla="*/ 28 w 40"/>
                  <a:gd name="T29" fmla="*/ 29 h 31"/>
                  <a:gd name="T30" fmla="*/ 24 w 40"/>
                  <a:gd name="T31" fmla="*/ 29 h 31"/>
                  <a:gd name="T32" fmla="*/ 19 w 40"/>
                  <a:gd name="T33" fmla="*/ 31 h 31"/>
                  <a:gd name="T34" fmla="*/ 17 w 40"/>
                  <a:gd name="T35" fmla="*/ 29 h 31"/>
                  <a:gd name="T36" fmla="*/ 12 w 40"/>
                  <a:gd name="T37" fmla="*/ 29 h 31"/>
                  <a:gd name="T38" fmla="*/ 9 w 40"/>
                  <a:gd name="T39" fmla="*/ 29 h 31"/>
                  <a:gd name="T40" fmla="*/ 5 w 40"/>
                  <a:gd name="T41" fmla="*/ 26 h 31"/>
                  <a:gd name="T42" fmla="*/ 2 w 40"/>
                  <a:gd name="T43" fmla="*/ 24 h 31"/>
                  <a:gd name="T44" fmla="*/ 2 w 40"/>
                  <a:gd name="T45" fmla="*/ 22 h 31"/>
                  <a:gd name="T46" fmla="*/ 0 w 40"/>
                  <a:gd name="T47" fmla="*/ 17 h 31"/>
                  <a:gd name="T48" fmla="*/ 0 w 40"/>
                  <a:gd name="T49" fmla="*/ 15 h 31"/>
                  <a:gd name="T50" fmla="*/ 0 w 40"/>
                  <a:gd name="T51" fmla="*/ 12 h 31"/>
                  <a:gd name="T52" fmla="*/ 2 w 40"/>
                  <a:gd name="T53" fmla="*/ 10 h 31"/>
                  <a:gd name="T54" fmla="*/ 2 w 40"/>
                  <a:gd name="T55" fmla="*/ 7 h 31"/>
                  <a:gd name="T56" fmla="*/ 5 w 40"/>
                  <a:gd name="T57" fmla="*/ 5 h 31"/>
                  <a:gd name="T58" fmla="*/ 9 w 40"/>
                  <a:gd name="T59" fmla="*/ 3 h 31"/>
                  <a:gd name="T60" fmla="*/ 12 w 40"/>
                  <a:gd name="T61" fmla="*/ 0 h 31"/>
                  <a:gd name="T62" fmla="*/ 17 w 40"/>
                  <a:gd name="T63" fmla="*/ 0 h 31"/>
                  <a:gd name="T64" fmla="*/ 19 w 40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31"/>
                  <a:gd name="T101" fmla="*/ 40 w 40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31">
                    <a:moveTo>
                      <a:pt x="19" y="0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3" y="26"/>
                    </a:lnTo>
                    <a:lnTo>
                      <a:pt x="31" y="29"/>
                    </a:lnTo>
                    <a:lnTo>
                      <a:pt x="28" y="29"/>
                    </a:lnTo>
                    <a:lnTo>
                      <a:pt x="24" y="29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5" name="Freeform 244"/>
              <p:cNvSpPr>
                <a:spLocks/>
              </p:cNvSpPr>
              <p:nvPr/>
            </p:nvSpPr>
            <p:spPr bwMode="auto">
              <a:xfrm>
                <a:off x="2834" y="2615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4 w 41"/>
                  <a:gd name="T3" fmla="*/ 0 h 31"/>
                  <a:gd name="T4" fmla="*/ 29 w 41"/>
                  <a:gd name="T5" fmla="*/ 0 h 31"/>
                  <a:gd name="T6" fmla="*/ 31 w 41"/>
                  <a:gd name="T7" fmla="*/ 3 h 31"/>
                  <a:gd name="T8" fmla="*/ 36 w 41"/>
                  <a:gd name="T9" fmla="*/ 5 h 31"/>
                  <a:gd name="T10" fmla="*/ 38 w 41"/>
                  <a:gd name="T11" fmla="*/ 8 h 31"/>
                  <a:gd name="T12" fmla="*/ 38 w 41"/>
                  <a:gd name="T13" fmla="*/ 10 h 31"/>
                  <a:gd name="T14" fmla="*/ 41 w 41"/>
                  <a:gd name="T15" fmla="*/ 12 h 31"/>
                  <a:gd name="T16" fmla="*/ 41 w 41"/>
                  <a:gd name="T17" fmla="*/ 15 h 31"/>
                  <a:gd name="T18" fmla="*/ 41 w 41"/>
                  <a:gd name="T19" fmla="*/ 20 h 31"/>
                  <a:gd name="T20" fmla="*/ 38 w 41"/>
                  <a:gd name="T21" fmla="*/ 22 h 31"/>
                  <a:gd name="T22" fmla="*/ 38 w 41"/>
                  <a:gd name="T23" fmla="*/ 24 h 31"/>
                  <a:gd name="T24" fmla="*/ 36 w 41"/>
                  <a:gd name="T25" fmla="*/ 27 h 31"/>
                  <a:gd name="T26" fmla="*/ 31 w 41"/>
                  <a:gd name="T27" fmla="*/ 29 h 31"/>
                  <a:gd name="T28" fmla="*/ 29 w 41"/>
                  <a:gd name="T29" fmla="*/ 29 h 31"/>
                  <a:gd name="T30" fmla="*/ 24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2 w 41"/>
                  <a:gd name="T37" fmla="*/ 29 h 31"/>
                  <a:gd name="T38" fmla="*/ 10 w 41"/>
                  <a:gd name="T39" fmla="*/ 29 h 31"/>
                  <a:gd name="T40" fmla="*/ 5 w 41"/>
                  <a:gd name="T41" fmla="*/ 27 h 31"/>
                  <a:gd name="T42" fmla="*/ 3 w 41"/>
                  <a:gd name="T43" fmla="*/ 24 h 31"/>
                  <a:gd name="T44" fmla="*/ 3 w 41"/>
                  <a:gd name="T45" fmla="*/ 22 h 31"/>
                  <a:gd name="T46" fmla="*/ 0 w 41"/>
                  <a:gd name="T47" fmla="*/ 20 h 31"/>
                  <a:gd name="T48" fmla="*/ 0 w 41"/>
                  <a:gd name="T49" fmla="*/ 15 h 31"/>
                  <a:gd name="T50" fmla="*/ 0 w 41"/>
                  <a:gd name="T51" fmla="*/ 12 h 31"/>
                  <a:gd name="T52" fmla="*/ 3 w 41"/>
                  <a:gd name="T53" fmla="*/ 10 h 31"/>
                  <a:gd name="T54" fmla="*/ 3 w 41"/>
                  <a:gd name="T55" fmla="*/ 8 h 31"/>
                  <a:gd name="T56" fmla="*/ 5 w 41"/>
                  <a:gd name="T57" fmla="*/ 5 h 31"/>
                  <a:gd name="T58" fmla="*/ 10 w 41"/>
                  <a:gd name="T59" fmla="*/ 3 h 31"/>
                  <a:gd name="T60" fmla="*/ 12 w 41"/>
                  <a:gd name="T61" fmla="*/ 0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36" y="5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1" y="12"/>
                    </a:lnTo>
                    <a:lnTo>
                      <a:pt x="41" y="15"/>
                    </a:lnTo>
                    <a:lnTo>
                      <a:pt x="41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6" name="Freeform 245"/>
              <p:cNvSpPr>
                <a:spLocks/>
              </p:cNvSpPr>
              <p:nvPr/>
            </p:nvSpPr>
            <p:spPr bwMode="auto">
              <a:xfrm>
                <a:off x="2834" y="2615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4 w 41"/>
                  <a:gd name="T3" fmla="*/ 0 h 31"/>
                  <a:gd name="T4" fmla="*/ 29 w 41"/>
                  <a:gd name="T5" fmla="*/ 0 h 31"/>
                  <a:gd name="T6" fmla="*/ 31 w 41"/>
                  <a:gd name="T7" fmla="*/ 3 h 31"/>
                  <a:gd name="T8" fmla="*/ 36 w 41"/>
                  <a:gd name="T9" fmla="*/ 5 h 31"/>
                  <a:gd name="T10" fmla="*/ 38 w 41"/>
                  <a:gd name="T11" fmla="*/ 8 h 31"/>
                  <a:gd name="T12" fmla="*/ 38 w 41"/>
                  <a:gd name="T13" fmla="*/ 10 h 31"/>
                  <a:gd name="T14" fmla="*/ 41 w 41"/>
                  <a:gd name="T15" fmla="*/ 12 h 31"/>
                  <a:gd name="T16" fmla="*/ 41 w 41"/>
                  <a:gd name="T17" fmla="*/ 15 h 31"/>
                  <a:gd name="T18" fmla="*/ 41 w 41"/>
                  <a:gd name="T19" fmla="*/ 20 h 31"/>
                  <a:gd name="T20" fmla="*/ 38 w 41"/>
                  <a:gd name="T21" fmla="*/ 22 h 31"/>
                  <a:gd name="T22" fmla="*/ 38 w 41"/>
                  <a:gd name="T23" fmla="*/ 24 h 31"/>
                  <a:gd name="T24" fmla="*/ 36 w 41"/>
                  <a:gd name="T25" fmla="*/ 27 h 31"/>
                  <a:gd name="T26" fmla="*/ 31 w 41"/>
                  <a:gd name="T27" fmla="*/ 29 h 31"/>
                  <a:gd name="T28" fmla="*/ 29 w 41"/>
                  <a:gd name="T29" fmla="*/ 29 h 31"/>
                  <a:gd name="T30" fmla="*/ 24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2 w 41"/>
                  <a:gd name="T37" fmla="*/ 29 h 31"/>
                  <a:gd name="T38" fmla="*/ 10 w 41"/>
                  <a:gd name="T39" fmla="*/ 29 h 31"/>
                  <a:gd name="T40" fmla="*/ 5 w 41"/>
                  <a:gd name="T41" fmla="*/ 27 h 31"/>
                  <a:gd name="T42" fmla="*/ 3 w 41"/>
                  <a:gd name="T43" fmla="*/ 24 h 31"/>
                  <a:gd name="T44" fmla="*/ 3 w 41"/>
                  <a:gd name="T45" fmla="*/ 22 h 31"/>
                  <a:gd name="T46" fmla="*/ 0 w 41"/>
                  <a:gd name="T47" fmla="*/ 20 h 31"/>
                  <a:gd name="T48" fmla="*/ 0 w 41"/>
                  <a:gd name="T49" fmla="*/ 15 h 31"/>
                  <a:gd name="T50" fmla="*/ 0 w 41"/>
                  <a:gd name="T51" fmla="*/ 12 h 31"/>
                  <a:gd name="T52" fmla="*/ 3 w 41"/>
                  <a:gd name="T53" fmla="*/ 10 h 31"/>
                  <a:gd name="T54" fmla="*/ 3 w 41"/>
                  <a:gd name="T55" fmla="*/ 8 h 31"/>
                  <a:gd name="T56" fmla="*/ 5 w 41"/>
                  <a:gd name="T57" fmla="*/ 5 h 31"/>
                  <a:gd name="T58" fmla="*/ 10 w 41"/>
                  <a:gd name="T59" fmla="*/ 3 h 31"/>
                  <a:gd name="T60" fmla="*/ 12 w 41"/>
                  <a:gd name="T61" fmla="*/ 0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36" y="5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1" y="12"/>
                    </a:lnTo>
                    <a:lnTo>
                      <a:pt x="41" y="15"/>
                    </a:lnTo>
                    <a:lnTo>
                      <a:pt x="41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7" name="Freeform 246"/>
              <p:cNvSpPr>
                <a:spLocks/>
              </p:cNvSpPr>
              <p:nvPr/>
            </p:nvSpPr>
            <p:spPr bwMode="auto">
              <a:xfrm>
                <a:off x="2388" y="2766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6 w 41"/>
                  <a:gd name="T3" fmla="*/ 0 h 31"/>
                  <a:gd name="T4" fmla="*/ 29 w 41"/>
                  <a:gd name="T5" fmla="*/ 2 h 31"/>
                  <a:gd name="T6" fmla="*/ 34 w 41"/>
                  <a:gd name="T7" fmla="*/ 2 h 31"/>
                  <a:gd name="T8" fmla="*/ 36 w 41"/>
                  <a:gd name="T9" fmla="*/ 4 h 31"/>
                  <a:gd name="T10" fmla="*/ 38 w 41"/>
                  <a:gd name="T11" fmla="*/ 7 h 31"/>
                  <a:gd name="T12" fmla="*/ 41 w 41"/>
                  <a:gd name="T13" fmla="*/ 9 h 31"/>
                  <a:gd name="T14" fmla="*/ 41 w 41"/>
                  <a:gd name="T15" fmla="*/ 14 h 31"/>
                  <a:gd name="T16" fmla="*/ 41 w 41"/>
                  <a:gd name="T17" fmla="*/ 16 h 31"/>
                  <a:gd name="T18" fmla="*/ 41 w 41"/>
                  <a:gd name="T19" fmla="*/ 19 h 31"/>
                  <a:gd name="T20" fmla="*/ 41 w 41"/>
                  <a:gd name="T21" fmla="*/ 21 h 31"/>
                  <a:gd name="T22" fmla="*/ 38 w 41"/>
                  <a:gd name="T23" fmla="*/ 23 h 31"/>
                  <a:gd name="T24" fmla="*/ 36 w 41"/>
                  <a:gd name="T25" fmla="*/ 26 h 31"/>
                  <a:gd name="T26" fmla="*/ 34 w 41"/>
                  <a:gd name="T27" fmla="*/ 28 h 31"/>
                  <a:gd name="T28" fmla="*/ 29 w 41"/>
                  <a:gd name="T29" fmla="*/ 31 h 31"/>
                  <a:gd name="T30" fmla="*/ 26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4 w 41"/>
                  <a:gd name="T37" fmla="*/ 31 h 31"/>
                  <a:gd name="T38" fmla="*/ 10 w 41"/>
                  <a:gd name="T39" fmla="*/ 28 h 31"/>
                  <a:gd name="T40" fmla="*/ 7 w 41"/>
                  <a:gd name="T41" fmla="*/ 26 h 31"/>
                  <a:gd name="T42" fmla="*/ 5 w 41"/>
                  <a:gd name="T43" fmla="*/ 23 h 31"/>
                  <a:gd name="T44" fmla="*/ 3 w 41"/>
                  <a:gd name="T45" fmla="*/ 21 h 31"/>
                  <a:gd name="T46" fmla="*/ 0 w 41"/>
                  <a:gd name="T47" fmla="*/ 19 h 31"/>
                  <a:gd name="T48" fmla="*/ 0 w 41"/>
                  <a:gd name="T49" fmla="*/ 16 h 31"/>
                  <a:gd name="T50" fmla="*/ 0 w 41"/>
                  <a:gd name="T51" fmla="*/ 14 h 31"/>
                  <a:gd name="T52" fmla="*/ 3 w 41"/>
                  <a:gd name="T53" fmla="*/ 9 h 31"/>
                  <a:gd name="T54" fmla="*/ 5 w 41"/>
                  <a:gd name="T55" fmla="*/ 7 h 31"/>
                  <a:gd name="T56" fmla="*/ 7 w 41"/>
                  <a:gd name="T57" fmla="*/ 4 h 31"/>
                  <a:gd name="T58" fmla="*/ 10 w 41"/>
                  <a:gd name="T59" fmla="*/ 2 h 31"/>
                  <a:gd name="T60" fmla="*/ 14 w 41"/>
                  <a:gd name="T61" fmla="*/ 2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8" y="23"/>
                    </a:lnTo>
                    <a:lnTo>
                      <a:pt x="36" y="26"/>
                    </a:lnTo>
                    <a:lnTo>
                      <a:pt x="34" y="28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8" name="Freeform 247"/>
              <p:cNvSpPr>
                <a:spLocks/>
              </p:cNvSpPr>
              <p:nvPr/>
            </p:nvSpPr>
            <p:spPr bwMode="auto">
              <a:xfrm>
                <a:off x="2388" y="2766"/>
                <a:ext cx="41" cy="31"/>
              </a:xfrm>
              <a:custGeom>
                <a:avLst/>
                <a:gdLst>
                  <a:gd name="T0" fmla="*/ 22 w 41"/>
                  <a:gd name="T1" fmla="*/ 0 h 31"/>
                  <a:gd name="T2" fmla="*/ 26 w 41"/>
                  <a:gd name="T3" fmla="*/ 0 h 31"/>
                  <a:gd name="T4" fmla="*/ 29 w 41"/>
                  <a:gd name="T5" fmla="*/ 2 h 31"/>
                  <a:gd name="T6" fmla="*/ 34 w 41"/>
                  <a:gd name="T7" fmla="*/ 2 h 31"/>
                  <a:gd name="T8" fmla="*/ 36 w 41"/>
                  <a:gd name="T9" fmla="*/ 4 h 31"/>
                  <a:gd name="T10" fmla="*/ 38 w 41"/>
                  <a:gd name="T11" fmla="*/ 7 h 31"/>
                  <a:gd name="T12" fmla="*/ 41 w 41"/>
                  <a:gd name="T13" fmla="*/ 9 h 31"/>
                  <a:gd name="T14" fmla="*/ 41 w 41"/>
                  <a:gd name="T15" fmla="*/ 14 h 31"/>
                  <a:gd name="T16" fmla="*/ 41 w 41"/>
                  <a:gd name="T17" fmla="*/ 16 h 31"/>
                  <a:gd name="T18" fmla="*/ 41 w 41"/>
                  <a:gd name="T19" fmla="*/ 19 h 31"/>
                  <a:gd name="T20" fmla="*/ 41 w 41"/>
                  <a:gd name="T21" fmla="*/ 21 h 31"/>
                  <a:gd name="T22" fmla="*/ 38 w 41"/>
                  <a:gd name="T23" fmla="*/ 23 h 31"/>
                  <a:gd name="T24" fmla="*/ 36 w 41"/>
                  <a:gd name="T25" fmla="*/ 26 h 31"/>
                  <a:gd name="T26" fmla="*/ 34 w 41"/>
                  <a:gd name="T27" fmla="*/ 28 h 31"/>
                  <a:gd name="T28" fmla="*/ 29 w 41"/>
                  <a:gd name="T29" fmla="*/ 31 h 31"/>
                  <a:gd name="T30" fmla="*/ 26 w 41"/>
                  <a:gd name="T31" fmla="*/ 31 h 31"/>
                  <a:gd name="T32" fmla="*/ 22 w 41"/>
                  <a:gd name="T33" fmla="*/ 31 h 31"/>
                  <a:gd name="T34" fmla="*/ 17 w 41"/>
                  <a:gd name="T35" fmla="*/ 31 h 31"/>
                  <a:gd name="T36" fmla="*/ 14 w 41"/>
                  <a:gd name="T37" fmla="*/ 31 h 31"/>
                  <a:gd name="T38" fmla="*/ 10 w 41"/>
                  <a:gd name="T39" fmla="*/ 28 h 31"/>
                  <a:gd name="T40" fmla="*/ 7 w 41"/>
                  <a:gd name="T41" fmla="*/ 26 h 31"/>
                  <a:gd name="T42" fmla="*/ 5 w 41"/>
                  <a:gd name="T43" fmla="*/ 23 h 31"/>
                  <a:gd name="T44" fmla="*/ 3 w 41"/>
                  <a:gd name="T45" fmla="*/ 21 h 31"/>
                  <a:gd name="T46" fmla="*/ 0 w 41"/>
                  <a:gd name="T47" fmla="*/ 19 h 31"/>
                  <a:gd name="T48" fmla="*/ 0 w 41"/>
                  <a:gd name="T49" fmla="*/ 16 h 31"/>
                  <a:gd name="T50" fmla="*/ 0 w 41"/>
                  <a:gd name="T51" fmla="*/ 14 h 31"/>
                  <a:gd name="T52" fmla="*/ 3 w 41"/>
                  <a:gd name="T53" fmla="*/ 9 h 31"/>
                  <a:gd name="T54" fmla="*/ 5 w 41"/>
                  <a:gd name="T55" fmla="*/ 7 h 31"/>
                  <a:gd name="T56" fmla="*/ 7 w 41"/>
                  <a:gd name="T57" fmla="*/ 4 h 31"/>
                  <a:gd name="T58" fmla="*/ 10 w 41"/>
                  <a:gd name="T59" fmla="*/ 2 h 31"/>
                  <a:gd name="T60" fmla="*/ 14 w 41"/>
                  <a:gd name="T61" fmla="*/ 2 h 31"/>
                  <a:gd name="T62" fmla="*/ 17 w 41"/>
                  <a:gd name="T63" fmla="*/ 0 h 31"/>
                  <a:gd name="T64" fmla="*/ 22 w 41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1"/>
                  <a:gd name="T101" fmla="*/ 41 w 41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1">
                    <a:moveTo>
                      <a:pt x="22" y="0"/>
                    </a:moveTo>
                    <a:lnTo>
                      <a:pt x="26" y="0"/>
                    </a:lnTo>
                    <a:lnTo>
                      <a:pt x="29" y="2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9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8" y="23"/>
                    </a:lnTo>
                    <a:lnTo>
                      <a:pt x="36" y="26"/>
                    </a:lnTo>
                    <a:lnTo>
                      <a:pt x="34" y="28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79" name="Freeform 248"/>
              <p:cNvSpPr>
                <a:spLocks/>
              </p:cNvSpPr>
              <p:nvPr/>
            </p:nvSpPr>
            <p:spPr bwMode="auto">
              <a:xfrm>
                <a:off x="2166" y="3371"/>
                <a:ext cx="103" cy="350"/>
              </a:xfrm>
              <a:custGeom>
                <a:avLst/>
                <a:gdLst>
                  <a:gd name="T0" fmla="*/ 38 w 103"/>
                  <a:gd name="T1" fmla="*/ 38 h 350"/>
                  <a:gd name="T2" fmla="*/ 29 w 103"/>
                  <a:gd name="T3" fmla="*/ 69 h 350"/>
                  <a:gd name="T4" fmla="*/ 22 w 103"/>
                  <a:gd name="T5" fmla="*/ 100 h 350"/>
                  <a:gd name="T6" fmla="*/ 19 w 103"/>
                  <a:gd name="T7" fmla="*/ 126 h 350"/>
                  <a:gd name="T8" fmla="*/ 19 w 103"/>
                  <a:gd name="T9" fmla="*/ 162 h 350"/>
                  <a:gd name="T10" fmla="*/ 22 w 103"/>
                  <a:gd name="T11" fmla="*/ 196 h 350"/>
                  <a:gd name="T12" fmla="*/ 29 w 103"/>
                  <a:gd name="T13" fmla="*/ 243 h 350"/>
                  <a:gd name="T14" fmla="*/ 48 w 103"/>
                  <a:gd name="T15" fmla="*/ 291 h 350"/>
                  <a:gd name="T16" fmla="*/ 58 w 103"/>
                  <a:gd name="T17" fmla="*/ 305 h 350"/>
                  <a:gd name="T18" fmla="*/ 67 w 103"/>
                  <a:gd name="T19" fmla="*/ 315 h 350"/>
                  <a:gd name="T20" fmla="*/ 77 w 103"/>
                  <a:gd name="T21" fmla="*/ 322 h 350"/>
                  <a:gd name="T22" fmla="*/ 84 w 103"/>
                  <a:gd name="T23" fmla="*/ 327 h 350"/>
                  <a:gd name="T24" fmla="*/ 93 w 103"/>
                  <a:gd name="T25" fmla="*/ 334 h 350"/>
                  <a:gd name="T26" fmla="*/ 100 w 103"/>
                  <a:gd name="T27" fmla="*/ 341 h 350"/>
                  <a:gd name="T28" fmla="*/ 103 w 103"/>
                  <a:gd name="T29" fmla="*/ 341 h 350"/>
                  <a:gd name="T30" fmla="*/ 100 w 103"/>
                  <a:gd name="T31" fmla="*/ 343 h 350"/>
                  <a:gd name="T32" fmla="*/ 100 w 103"/>
                  <a:gd name="T33" fmla="*/ 348 h 350"/>
                  <a:gd name="T34" fmla="*/ 98 w 103"/>
                  <a:gd name="T35" fmla="*/ 348 h 350"/>
                  <a:gd name="T36" fmla="*/ 96 w 103"/>
                  <a:gd name="T37" fmla="*/ 348 h 350"/>
                  <a:gd name="T38" fmla="*/ 93 w 103"/>
                  <a:gd name="T39" fmla="*/ 350 h 350"/>
                  <a:gd name="T40" fmla="*/ 65 w 103"/>
                  <a:gd name="T41" fmla="*/ 336 h 350"/>
                  <a:gd name="T42" fmla="*/ 48 w 103"/>
                  <a:gd name="T43" fmla="*/ 308 h 350"/>
                  <a:gd name="T44" fmla="*/ 36 w 103"/>
                  <a:gd name="T45" fmla="*/ 286 h 350"/>
                  <a:gd name="T46" fmla="*/ 29 w 103"/>
                  <a:gd name="T47" fmla="*/ 274 h 350"/>
                  <a:gd name="T48" fmla="*/ 22 w 103"/>
                  <a:gd name="T49" fmla="*/ 265 h 350"/>
                  <a:gd name="T50" fmla="*/ 17 w 103"/>
                  <a:gd name="T51" fmla="*/ 255 h 350"/>
                  <a:gd name="T52" fmla="*/ 15 w 103"/>
                  <a:gd name="T53" fmla="*/ 243 h 350"/>
                  <a:gd name="T54" fmla="*/ 12 w 103"/>
                  <a:gd name="T55" fmla="*/ 231 h 350"/>
                  <a:gd name="T56" fmla="*/ 5 w 103"/>
                  <a:gd name="T57" fmla="*/ 200 h 350"/>
                  <a:gd name="T58" fmla="*/ 5 w 103"/>
                  <a:gd name="T59" fmla="*/ 167 h 350"/>
                  <a:gd name="T60" fmla="*/ 0 w 103"/>
                  <a:gd name="T61" fmla="*/ 129 h 350"/>
                  <a:gd name="T62" fmla="*/ 3 w 103"/>
                  <a:gd name="T63" fmla="*/ 76 h 350"/>
                  <a:gd name="T64" fmla="*/ 12 w 103"/>
                  <a:gd name="T65" fmla="*/ 24 h 350"/>
                  <a:gd name="T66" fmla="*/ 15 w 103"/>
                  <a:gd name="T67" fmla="*/ 7 h 350"/>
                  <a:gd name="T68" fmla="*/ 17 w 103"/>
                  <a:gd name="T69" fmla="*/ 7 h 350"/>
                  <a:gd name="T70" fmla="*/ 17 w 103"/>
                  <a:gd name="T71" fmla="*/ 5 h 350"/>
                  <a:gd name="T72" fmla="*/ 19 w 103"/>
                  <a:gd name="T73" fmla="*/ 2 h 350"/>
                  <a:gd name="T74" fmla="*/ 19 w 103"/>
                  <a:gd name="T75" fmla="*/ 2 h 350"/>
                  <a:gd name="T76" fmla="*/ 22 w 103"/>
                  <a:gd name="T77" fmla="*/ 0 h 350"/>
                  <a:gd name="T78" fmla="*/ 27 w 103"/>
                  <a:gd name="T79" fmla="*/ 0 h 350"/>
                  <a:gd name="T80" fmla="*/ 31 w 103"/>
                  <a:gd name="T81" fmla="*/ 5 h 350"/>
                  <a:gd name="T82" fmla="*/ 31 w 103"/>
                  <a:gd name="T83" fmla="*/ 12 h 350"/>
                  <a:gd name="T84" fmla="*/ 34 w 103"/>
                  <a:gd name="T85" fmla="*/ 12 h 350"/>
                  <a:gd name="T86" fmla="*/ 36 w 103"/>
                  <a:gd name="T87" fmla="*/ 17 h 350"/>
                  <a:gd name="T88" fmla="*/ 36 w 103"/>
                  <a:gd name="T89" fmla="*/ 19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"/>
                  <a:gd name="T136" fmla="*/ 0 h 350"/>
                  <a:gd name="T137" fmla="*/ 103 w 103"/>
                  <a:gd name="T138" fmla="*/ 350 h 3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" h="350">
                    <a:moveTo>
                      <a:pt x="41" y="19"/>
                    </a:moveTo>
                    <a:lnTo>
                      <a:pt x="41" y="29"/>
                    </a:lnTo>
                    <a:lnTo>
                      <a:pt x="38" y="38"/>
                    </a:lnTo>
                    <a:lnTo>
                      <a:pt x="36" y="50"/>
                    </a:lnTo>
                    <a:lnTo>
                      <a:pt x="34" y="60"/>
                    </a:lnTo>
                    <a:lnTo>
                      <a:pt x="29" y="69"/>
                    </a:lnTo>
                    <a:lnTo>
                      <a:pt x="27" y="81"/>
                    </a:lnTo>
                    <a:lnTo>
                      <a:pt x="24" y="91"/>
                    </a:lnTo>
                    <a:lnTo>
                      <a:pt x="22" y="100"/>
                    </a:lnTo>
                    <a:lnTo>
                      <a:pt x="19" y="107"/>
                    </a:lnTo>
                    <a:lnTo>
                      <a:pt x="19" y="117"/>
                    </a:lnTo>
                    <a:lnTo>
                      <a:pt x="19" y="126"/>
                    </a:lnTo>
                    <a:lnTo>
                      <a:pt x="19" y="138"/>
                    </a:lnTo>
                    <a:lnTo>
                      <a:pt x="19" y="150"/>
                    </a:lnTo>
                    <a:lnTo>
                      <a:pt x="19" y="162"/>
                    </a:lnTo>
                    <a:lnTo>
                      <a:pt x="22" y="172"/>
                    </a:lnTo>
                    <a:lnTo>
                      <a:pt x="22" y="179"/>
                    </a:lnTo>
                    <a:lnTo>
                      <a:pt x="22" y="196"/>
                    </a:lnTo>
                    <a:lnTo>
                      <a:pt x="24" y="210"/>
                    </a:lnTo>
                    <a:lnTo>
                      <a:pt x="27" y="227"/>
                    </a:lnTo>
                    <a:lnTo>
                      <a:pt x="29" y="243"/>
                    </a:lnTo>
                    <a:lnTo>
                      <a:pt x="34" y="260"/>
                    </a:lnTo>
                    <a:lnTo>
                      <a:pt x="41" y="277"/>
                    </a:lnTo>
                    <a:lnTo>
                      <a:pt x="48" y="291"/>
                    </a:lnTo>
                    <a:lnTo>
                      <a:pt x="55" y="303"/>
                    </a:lnTo>
                    <a:lnTo>
                      <a:pt x="58" y="305"/>
                    </a:lnTo>
                    <a:lnTo>
                      <a:pt x="60" y="308"/>
                    </a:lnTo>
                    <a:lnTo>
                      <a:pt x="65" y="312"/>
                    </a:lnTo>
                    <a:lnTo>
                      <a:pt x="67" y="315"/>
                    </a:lnTo>
                    <a:lnTo>
                      <a:pt x="69" y="317"/>
                    </a:lnTo>
                    <a:lnTo>
                      <a:pt x="74" y="322"/>
                    </a:lnTo>
                    <a:lnTo>
                      <a:pt x="77" y="322"/>
                    </a:lnTo>
                    <a:lnTo>
                      <a:pt x="81" y="324"/>
                    </a:lnTo>
                    <a:lnTo>
                      <a:pt x="84" y="327"/>
                    </a:lnTo>
                    <a:lnTo>
                      <a:pt x="86" y="329"/>
                    </a:lnTo>
                    <a:lnTo>
                      <a:pt x="91" y="331"/>
                    </a:lnTo>
                    <a:lnTo>
                      <a:pt x="93" y="334"/>
                    </a:lnTo>
                    <a:lnTo>
                      <a:pt x="96" y="336"/>
                    </a:lnTo>
                    <a:lnTo>
                      <a:pt x="98" y="339"/>
                    </a:lnTo>
                    <a:lnTo>
                      <a:pt x="100" y="341"/>
                    </a:lnTo>
                    <a:lnTo>
                      <a:pt x="103" y="341"/>
                    </a:lnTo>
                    <a:lnTo>
                      <a:pt x="103" y="343"/>
                    </a:lnTo>
                    <a:lnTo>
                      <a:pt x="100" y="343"/>
                    </a:lnTo>
                    <a:lnTo>
                      <a:pt x="100" y="346"/>
                    </a:lnTo>
                    <a:lnTo>
                      <a:pt x="100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3" y="350"/>
                    </a:lnTo>
                    <a:lnTo>
                      <a:pt x="81" y="348"/>
                    </a:lnTo>
                    <a:lnTo>
                      <a:pt x="72" y="343"/>
                    </a:lnTo>
                    <a:lnTo>
                      <a:pt x="65" y="336"/>
                    </a:lnTo>
                    <a:lnTo>
                      <a:pt x="60" y="329"/>
                    </a:lnTo>
                    <a:lnTo>
                      <a:pt x="53" y="317"/>
                    </a:lnTo>
                    <a:lnTo>
                      <a:pt x="48" y="308"/>
                    </a:lnTo>
                    <a:lnTo>
                      <a:pt x="43" y="298"/>
                    </a:lnTo>
                    <a:lnTo>
                      <a:pt x="36" y="291"/>
                    </a:lnTo>
                    <a:lnTo>
                      <a:pt x="36" y="286"/>
                    </a:lnTo>
                    <a:lnTo>
                      <a:pt x="34" y="281"/>
                    </a:lnTo>
                    <a:lnTo>
                      <a:pt x="31" y="279"/>
                    </a:lnTo>
                    <a:lnTo>
                      <a:pt x="29" y="274"/>
                    </a:lnTo>
                    <a:lnTo>
                      <a:pt x="27" y="272"/>
                    </a:lnTo>
                    <a:lnTo>
                      <a:pt x="24" y="267"/>
                    </a:lnTo>
                    <a:lnTo>
                      <a:pt x="22" y="265"/>
                    </a:lnTo>
                    <a:lnTo>
                      <a:pt x="22" y="262"/>
                    </a:lnTo>
                    <a:lnTo>
                      <a:pt x="19" y="260"/>
                    </a:lnTo>
                    <a:lnTo>
                      <a:pt x="17" y="255"/>
                    </a:lnTo>
                    <a:lnTo>
                      <a:pt x="17" y="253"/>
                    </a:lnTo>
                    <a:lnTo>
                      <a:pt x="15" y="248"/>
                    </a:lnTo>
                    <a:lnTo>
                      <a:pt x="15" y="243"/>
                    </a:lnTo>
                    <a:lnTo>
                      <a:pt x="12" y="238"/>
                    </a:lnTo>
                    <a:lnTo>
                      <a:pt x="12" y="236"/>
                    </a:lnTo>
                    <a:lnTo>
                      <a:pt x="12" y="231"/>
                    </a:lnTo>
                    <a:lnTo>
                      <a:pt x="7" y="222"/>
                    </a:lnTo>
                    <a:lnTo>
                      <a:pt x="5" y="212"/>
                    </a:lnTo>
                    <a:lnTo>
                      <a:pt x="5" y="200"/>
                    </a:lnTo>
                    <a:lnTo>
                      <a:pt x="5" y="188"/>
                    </a:lnTo>
                    <a:lnTo>
                      <a:pt x="5" y="179"/>
                    </a:lnTo>
                    <a:lnTo>
                      <a:pt x="5" y="167"/>
                    </a:lnTo>
                    <a:lnTo>
                      <a:pt x="5" y="157"/>
                    </a:lnTo>
                    <a:lnTo>
                      <a:pt x="3" y="145"/>
                    </a:lnTo>
                    <a:lnTo>
                      <a:pt x="0" y="129"/>
                    </a:lnTo>
                    <a:lnTo>
                      <a:pt x="0" y="112"/>
                    </a:lnTo>
                    <a:lnTo>
                      <a:pt x="3" y="95"/>
                    </a:lnTo>
                    <a:lnTo>
                      <a:pt x="3" y="76"/>
                    </a:lnTo>
                    <a:lnTo>
                      <a:pt x="5" y="60"/>
                    </a:lnTo>
                    <a:lnTo>
                      <a:pt x="10" y="41"/>
                    </a:lnTo>
                    <a:lnTo>
                      <a:pt x="12" y="24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0" name="Freeform 249"/>
              <p:cNvSpPr>
                <a:spLocks/>
              </p:cNvSpPr>
              <p:nvPr/>
            </p:nvSpPr>
            <p:spPr bwMode="auto">
              <a:xfrm>
                <a:off x="2166" y="3371"/>
                <a:ext cx="103" cy="350"/>
              </a:xfrm>
              <a:custGeom>
                <a:avLst/>
                <a:gdLst>
                  <a:gd name="T0" fmla="*/ 38 w 103"/>
                  <a:gd name="T1" fmla="*/ 38 h 350"/>
                  <a:gd name="T2" fmla="*/ 29 w 103"/>
                  <a:gd name="T3" fmla="*/ 69 h 350"/>
                  <a:gd name="T4" fmla="*/ 22 w 103"/>
                  <a:gd name="T5" fmla="*/ 100 h 350"/>
                  <a:gd name="T6" fmla="*/ 19 w 103"/>
                  <a:gd name="T7" fmla="*/ 126 h 350"/>
                  <a:gd name="T8" fmla="*/ 19 w 103"/>
                  <a:gd name="T9" fmla="*/ 162 h 350"/>
                  <a:gd name="T10" fmla="*/ 22 w 103"/>
                  <a:gd name="T11" fmla="*/ 196 h 350"/>
                  <a:gd name="T12" fmla="*/ 29 w 103"/>
                  <a:gd name="T13" fmla="*/ 243 h 350"/>
                  <a:gd name="T14" fmla="*/ 48 w 103"/>
                  <a:gd name="T15" fmla="*/ 291 h 350"/>
                  <a:gd name="T16" fmla="*/ 58 w 103"/>
                  <a:gd name="T17" fmla="*/ 305 h 350"/>
                  <a:gd name="T18" fmla="*/ 67 w 103"/>
                  <a:gd name="T19" fmla="*/ 315 h 350"/>
                  <a:gd name="T20" fmla="*/ 77 w 103"/>
                  <a:gd name="T21" fmla="*/ 322 h 350"/>
                  <a:gd name="T22" fmla="*/ 84 w 103"/>
                  <a:gd name="T23" fmla="*/ 327 h 350"/>
                  <a:gd name="T24" fmla="*/ 93 w 103"/>
                  <a:gd name="T25" fmla="*/ 334 h 350"/>
                  <a:gd name="T26" fmla="*/ 100 w 103"/>
                  <a:gd name="T27" fmla="*/ 341 h 350"/>
                  <a:gd name="T28" fmla="*/ 103 w 103"/>
                  <a:gd name="T29" fmla="*/ 341 h 350"/>
                  <a:gd name="T30" fmla="*/ 100 w 103"/>
                  <a:gd name="T31" fmla="*/ 343 h 350"/>
                  <a:gd name="T32" fmla="*/ 100 w 103"/>
                  <a:gd name="T33" fmla="*/ 348 h 350"/>
                  <a:gd name="T34" fmla="*/ 98 w 103"/>
                  <a:gd name="T35" fmla="*/ 348 h 350"/>
                  <a:gd name="T36" fmla="*/ 96 w 103"/>
                  <a:gd name="T37" fmla="*/ 348 h 350"/>
                  <a:gd name="T38" fmla="*/ 93 w 103"/>
                  <a:gd name="T39" fmla="*/ 350 h 350"/>
                  <a:gd name="T40" fmla="*/ 65 w 103"/>
                  <a:gd name="T41" fmla="*/ 336 h 350"/>
                  <a:gd name="T42" fmla="*/ 48 w 103"/>
                  <a:gd name="T43" fmla="*/ 308 h 350"/>
                  <a:gd name="T44" fmla="*/ 36 w 103"/>
                  <a:gd name="T45" fmla="*/ 286 h 350"/>
                  <a:gd name="T46" fmla="*/ 29 w 103"/>
                  <a:gd name="T47" fmla="*/ 274 h 350"/>
                  <a:gd name="T48" fmla="*/ 22 w 103"/>
                  <a:gd name="T49" fmla="*/ 265 h 350"/>
                  <a:gd name="T50" fmla="*/ 17 w 103"/>
                  <a:gd name="T51" fmla="*/ 255 h 350"/>
                  <a:gd name="T52" fmla="*/ 15 w 103"/>
                  <a:gd name="T53" fmla="*/ 243 h 350"/>
                  <a:gd name="T54" fmla="*/ 12 w 103"/>
                  <a:gd name="T55" fmla="*/ 231 h 350"/>
                  <a:gd name="T56" fmla="*/ 5 w 103"/>
                  <a:gd name="T57" fmla="*/ 200 h 350"/>
                  <a:gd name="T58" fmla="*/ 5 w 103"/>
                  <a:gd name="T59" fmla="*/ 167 h 350"/>
                  <a:gd name="T60" fmla="*/ 0 w 103"/>
                  <a:gd name="T61" fmla="*/ 129 h 350"/>
                  <a:gd name="T62" fmla="*/ 3 w 103"/>
                  <a:gd name="T63" fmla="*/ 76 h 350"/>
                  <a:gd name="T64" fmla="*/ 12 w 103"/>
                  <a:gd name="T65" fmla="*/ 24 h 350"/>
                  <a:gd name="T66" fmla="*/ 15 w 103"/>
                  <a:gd name="T67" fmla="*/ 7 h 350"/>
                  <a:gd name="T68" fmla="*/ 17 w 103"/>
                  <a:gd name="T69" fmla="*/ 7 h 350"/>
                  <a:gd name="T70" fmla="*/ 17 w 103"/>
                  <a:gd name="T71" fmla="*/ 5 h 350"/>
                  <a:gd name="T72" fmla="*/ 19 w 103"/>
                  <a:gd name="T73" fmla="*/ 2 h 350"/>
                  <a:gd name="T74" fmla="*/ 19 w 103"/>
                  <a:gd name="T75" fmla="*/ 2 h 350"/>
                  <a:gd name="T76" fmla="*/ 22 w 103"/>
                  <a:gd name="T77" fmla="*/ 0 h 350"/>
                  <a:gd name="T78" fmla="*/ 27 w 103"/>
                  <a:gd name="T79" fmla="*/ 0 h 350"/>
                  <a:gd name="T80" fmla="*/ 31 w 103"/>
                  <a:gd name="T81" fmla="*/ 5 h 350"/>
                  <a:gd name="T82" fmla="*/ 31 w 103"/>
                  <a:gd name="T83" fmla="*/ 12 h 350"/>
                  <a:gd name="T84" fmla="*/ 34 w 103"/>
                  <a:gd name="T85" fmla="*/ 12 h 350"/>
                  <a:gd name="T86" fmla="*/ 36 w 103"/>
                  <a:gd name="T87" fmla="*/ 17 h 350"/>
                  <a:gd name="T88" fmla="*/ 36 w 103"/>
                  <a:gd name="T89" fmla="*/ 19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"/>
                  <a:gd name="T136" fmla="*/ 0 h 350"/>
                  <a:gd name="T137" fmla="*/ 103 w 103"/>
                  <a:gd name="T138" fmla="*/ 350 h 3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" h="350">
                    <a:moveTo>
                      <a:pt x="41" y="19"/>
                    </a:moveTo>
                    <a:lnTo>
                      <a:pt x="41" y="29"/>
                    </a:lnTo>
                    <a:lnTo>
                      <a:pt x="38" y="38"/>
                    </a:lnTo>
                    <a:lnTo>
                      <a:pt x="36" y="50"/>
                    </a:lnTo>
                    <a:lnTo>
                      <a:pt x="34" y="60"/>
                    </a:lnTo>
                    <a:lnTo>
                      <a:pt x="29" y="69"/>
                    </a:lnTo>
                    <a:lnTo>
                      <a:pt x="27" y="81"/>
                    </a:lnTo>
                    <a:lnTo>
                      <a:pt x="24" y="91"/>
                    </a:lnTo>
                    <a:lnTo>
                      <a:pt x="22" y="100"/>
                    </a:lnTo>
                    <a:lnTo>
                      <a:pt x="19" y="107"/>
                    </a:lnTo>
                    <a:lnTo>
                      <a:pt x="19" y="117"/>
                    </a:lnTo>
                    <a:lnTo>
                      <a:pt x="19" y="126"/>
                    </a:lnTo>
                    <a:lnTo>
                      <a:pt x="19" y="138"/>
                    </a:lnTo>
                    <a:lnTo>
                      <a:pt x="19" y="150"/>
                    </a:lnTo>
                    <a:lnTo>
                      <a:pt x="19" y="162"/>
                    </a:lnTo>
                    <a:lnTo>
                      <a:pt x="22" y="172"/>
                    </a:lnTo>
                    <a:lnTo>
                      <a:pt x="22" y="179"/>
                    </a:lnTo>
                    <a:lnTo>
                      <a:pt x="22" y="196"/>
                    </a:lnTo>
                    <a:lnTo>
                      <a:pt x="24" y="210"/>
                    </a:lnTo>
                    <a:lnTo>
                      <a:pt x="27" y="227"/>
                    </a:lnTo>
                    <a:lnTo>
                      <a:pt x="29" y="243"/>
                    </a:lnTo>
                    <a:lnTo>
                      <a:pt x="34" y="260"/>
                    </a:lnTo>
                    <a:lnTo>
                      <a:pt x="41" y="277"/>
                    </a:lnTo>
                    <a:lnTo>
                      <a:pt x="48" y="291"/>
                    </a:lnTo>
                    <a:lnTo>
                      <a:pt x="55" y="303"/>
                    </a:lnTo>
                    <a:lnTo>
                      <a:pt x="58" y="305"/>
                    </a:lnTo>
                    <a:lnTo>
                      <a:pt x="60" y="308"/>
                    </a:lnTo>
                    <a:lnTo>
                      <a:pt x="65" y="312"/>
                    </a:lnTo>
                    <a:lnTo>
                      <a:pt x="67" y="315"/>
                    </a:lnTo>
                    <a:lnTo>
                      <a:pt x="69" y="317"/>
                    </a:lnTo>
                    <a:lnTo>
                      <a:pt x="74" y="322"/>
                    </a:lnTo>
                    <a:lnTo>
                      <a:pt x="77" y="322"/>
                    </a:lnTo>
                    <a:lnTo>
                      <a:pt x="81" y="324"/>
                    </a:lnTo>
                    <a:lnTo>
                      <a:pt x="84" y="327"/>
                    </a:lnTo>
                    <a:lnTo>
                      <a:pt x="86" y="329"/>
                    </a:lnTo>
                    <a:lnTo>
                      <a:pt x="91" y="331"/>
                    </a:lnTo>
                    <a:lnTo>
                      <a:pt x="93" y="334"/>
                    </a:lnTo>
                    <a:lnTo>
                      <a:pt x="96" y="336"/>
                    </a:lnTo>
                    <a:lnTo>
                      <a:pt x="98" y="339"/>
                    </a:lnTo>
                    <a:lnTo>
                      <a:pt x="100" y="341"/>
                    </a:lnTo>
                    <a:lnTo>
                      <a:pt x="103" y="341"/>
                    </a:lnTo>
                    <a:lnTo>
                      <a:pt x="103" y="343"/>
                    </a:lnTo>
                    <a:lnTo>
                      <a:pt x="100" y="343"/>
                    </a:lnTo>
                    <a:lnTo>
                      <a:pt x="100" y="346"/>
                    </a:lnTo>
                    <a:lnTo>
                      <a:pt x="100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3" y="350"/>
                    </a:lnTo>
                    <a:lnTo>
                      <a:pt x="81" y="348"/>
                    </a:lnTo>
                    <a:lnTo>
                      <a:pt x="72" y="343"/>
                    </a:lnTo>
                    <a:lnTo>
                      <a:pt x="65" y="336"/>
                    </a:lnTo>
                    <a:lnTo>
                      <a:pt x="60" y="329"/>
                    </a:lnTo>
                    <a:lnTo>
                      <a:pt x="53" y="317"/>
                    </a:lnTo>
                    <a:lnTo>
                      <a:pt x="48" y="308"/>
                    </a:lnTo>
                    <a:lnTo>
                      <a:pt x="43" y="298"/>
                    </a:lnTo>
                    <a:lnTo>
                      <a:pt x="36" y="291"/>
                    </a:lnTo>
                    <a:lnTo>
                      <a:pt x="36" y="286"/>
                    </a:lnTo>
                    <a:lnTo>
                      <a:pt x="34" y="281"/>
                    </a:lnTo>
                    <a:lnTo>
                      <a:pt x="31" y="279"/>
                    </a:lnTo>
                    <a:lnTo>
                      <a:pt x="29" y="274"/>
                    </a:lnTo>
                    <a:lnTo>
                      <a:pt x="27" y="272"/>
                    </a:lnTo>
                    <a:lnTo>
                      <a:pt x="24" y="267"/>
                    </a:lnTo>
                    <a:lnTo>
                      <a:pt x="22" y="265"/>
                    </a:lnTo>
                    <a:lnTo>
                      <a:pt x="22" y="262"/>
                    </a:lnTo>
                    <a:lnTo>
                      <a:pt x="19" y="260"/>
                    </a:lnTo>
                    <a:lnTo>
                      <a:pt x="17" y="255"/>
                    </a:lnTo>
                    <a:lnTo>
                      <a:pt x="17" y="253"/>
                    </a:lnTo>
                    <a:lnTo>
                      <a:pt x="15" y="248"/>
                    </a:lnTo>
                    <a:lnTo>
                      <a:pt x="15" y="243"/>
                    </a:lnTo>
                    <a:lnTo>
                      <a:pt x="12" y="238"/>
                    </a:lnTo>
                    <a:lnTo>
                      <a:pt x="12" y="236"/>
                    </a:lnTo>
                    <a:lnTo>
                      <a:pt x="12" y="231"/>
                    </a:lnTo>
                    <a:lnTo>
                      <a:pt x="7" y="222"/>
                    </a:lnTo>
                    <a:lnTo>
                      <a:pt x="5" y="212"/>
                    </a:lnTo>
                    <a:lnTo>
                      <a:pt x="5" y="200"/>
                    </a:lnTo>
                    <a:lnTo>
                      <a:pt x="5" y="188"/>
                    </a:lnTo>
                    <a:lnTo>
                      <a:pt x="5" y="179"/>
                    </a:lnTo>
                    <a:lnTo>
                      <a:pt x="5" y="167"/>
                    </a:lnTo>
                    <a:lnTo>
                      <a:pt x="5" y="157"/>
                    </a:lnTo>
                    <a:lnTo>
                      <a:pt x="3" y="145"/>
                    </a:lnTo>
                    <a:lnTo>
                      <a:pt x="0" y="129"/>
                    </a:lnTo>
                    <a:lnTo>
                      <a:pt x="0" y="112"/>
                    </a:lnTo>
                    <a:lnTo>
                      <a:pt x="3" y="95"/>
                    </a:lnTo>
                    <a:lnTo>
                      <a:pt x="3" y="76"/>
                    </a:lnTo>
                    <a:lnTo>
                      <a:pt x="5" y="60"/>
                    </a:lnTo>
                    <a:lnTo>
                      <a:pt x="10" y="41"/>
                    </a:lnTo>
                    <a:lnTo>
                      <a:pt x="12" y="24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41" y="1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1" name="Freeform 250"/>
              <p:cNvSpPr>
                <a:spLocks/>
              </p:cNvSpPr>
              <p:nvPr/>
            </p:nvSpPr>
            <p:spPr bwMode="auto">
              <a:xfrm>
                <a:off x="2732" y="3226"/>
                <a:ext cx="131" cy="481"/>
              </a:xfrm>
              <a:custGeom>
                <a:avLst/>
                <a:gdLst>
                  <a:gd name="T0" fmla="*/ 4 w 131"/>
                  <a:gd name="T1" fmla="*/ 9 h 481"/>
                  <a:gd name="T2" fmla="*/ 14 w 131"/>
                  <a:gd name="T3" fmla="*/ 14 h 481"/>
                  <a:gd name="T4" fmla="*/ 21 w 131"/>
                  <a:gd name="T5" fmla="*/ 19 h 481"/>
                  <a:gd name="T6" fmla="*/ 31 w 131"/>
                  <a:gd name="T7" fmla="*/ 21 h 481"/>
                  <a:gd name="T8" fmla="*/ 35 w 131"/>
                  <a:gd name="T9" fmla="*/ 26 h 481"/>
                  <a:gd name="T10" fmla="*/ 43 w 131"/>
                  <a:gd name="T11" fmla="*/ 31 h 481"/>
                  <a:gd name="T12" fmla="*/ 47 w 131"/>
                  <a:gd name="T13" fmla="*/ 35 h 481"/>
                  <a:gd name="T14" fmla="*/ 54 w 131"/>
                  <a:gd name="T15" fmla="*/ 43 h 481"/>
                  <a:gd name="T16" fmla="*/ 62 w 131"/>
                  <a:gd name="T17" fmla="*/ 47 h 481"/>
                  <a:gd name="T18" fmla="*/ 69 w 131"/>
                  <a:gd name="T19" fmla="*/ 59 h 481"/>
                  <a:gd name="T20" fmla="*/ 78 w 131"/>
                  <a:gd name="T21" fmla="*/ 71 h 481"/>
                  <a:gd name="T22" fmla="*/ 83 w 131"/>
                  <a:gd name="T23" fmla="*/ 83 h 481"/>
                  <a:gd name="T24" fmla="*/ 88 w 131"/>
                  <a:gd name="T25" fmla="*/ 97 h 481"/>
                  <a:gd name="T26" fmla="*/ 93 w 131"/>
                  <a:gd name="T27" fmla="*/ 114 h 481"/>
                  <a:gd name="T28" fmla="*/ 95 w 131"/>
                  <a:gd name="T29" fmla="*/ 133 h 481"/>
                  <a:gd name="T30" fmla="*/ 97 w 131"/>
                  <a:gd name="T31" fmla="*/ 150 h 481"/>
                  <a:gd name="T32" fmla="*/ 102 w 131"/>
                  <a:gd name="T33" fmla="*/ 190 h 481"/>
                  <a:gd name="T34" fmla="*/ 109 w 131"/>
                  <a:gd name="T35" fmla="*/ 257 h 481"/>
                  <a:gd name="T36" fmla="*/ 109 w 131"/>
                  <a:gd name="T37" fmla="*/ 326 h 481"/>
                  <a:gd name="T38" fmla="*/ 102 w 131"/>
                  <a:gd name="T39" fmla="*/ 393 h 481"/>
                  <a:gd name="T40" fmla="*/ 90 w 131"/>
                  <a:gd name="T41" fmla="*/ 429 h 481"/>
                  <a:gd name="T42" fmla="*/ 85 w 131"/>
                  <a:gd name="T43" fmla="*/ 436 h 481"/>
                  <a:gd name="T44" fmla="*/ 78 w 131"/>
                  <a:gd name="T45" fmla="*/ 448 h 481"/>
                  <a:gd name="T46" fmla="*/ 76 w 131"/>
                  <a:gd name="T47" fmla="*/ 455 h 481"/>
                  <a:gd name="T48" fmla="*/ 74 w 131"/>
                  <a:gd name="T49" fmla="*/ 460 h 481"/>
                  <a:gd name="T50" fmla="*/ 71 w 131"/>
                  <a:gd name="T51" fmla="*/ 462 h 481"/>
                  <a:gd name="T52" fmla="*/ 71 w 131"/>
                  <a:gd name="T53" fmla="*/ 464 h 481"/>
                  <a:gd name="T54" fmla="*/ 71 w 131"/>
                  <a:gd name="T55" fmla="*/ 467 h 481"/>
                  <a:gd name="T56" fmla="*/ 76 w 131"/>
                  <a:gd name="T57" fmla="*/ 472 h 481"/>
                  <a:gd name="T58" fmla="*/ 85 w 131"/>
                  <a:gd name="T59" fmla="*/ 476 h 481"/>
                  <a:gd name="T60" fmla="*/ 93 w 131"/>
                  <a:gd name="T61" fmla="*/ 481 h 481"/>
                  <a:gd name="T62" fmla="*/ 102 w 131"/>
                  <a:gd name="T63" fmla="*/ 481 h 481"/>
                  <a:gd name="T64" fmla="*/ 109 w 131"/>
                  <a:gd name="T65" fmla="*/ 479 h 481"/>
                  <a:gd name="T66" fmla="*/ 112 w 131"/>
                  <a:gd name="T67" fmla="*/ 474 h 481"/>
                  <a:gd name="T68" fmla="*/ 114 w 131"/>
                  <a:gd name="T69" fmla="*/ 467 h 481"/>
                  <a:gd name="T70" fmla="*/ 114 w 131"/>
                  <a:gd name="T71" fmla="*/ 457 h 481"/>
                  <a:gd name="T72" fmla="*/ 117 w 131"/>
                  <a:gd name="T73" fmla="*/ 448 h 481"/>
                  <a:gd name="T74" fmla="*/ 119 w 131"/>
                  <a:gd name="T75" fmla="*/ 433 h 481"/>
                  <a:gd name="T76" fmla="*/ 124 w 131"/>
                  <a:gd name="T77" fmla="*/ 410 h 481"/>
                  <a:gd name="T78" fmla="*/ 126 w 131"/>
                  <a:gd name="T79" fmla="*/ 388 h 481"/>
                  <a:gd name="T80" fmla="*/ 128 w 131"/>
                  <a:gd name="T81" fmla="*/ 367 h 481"/>
                  <a:gd name="T82" fmla="*/ 131 w 131"/>
                  <a:gd name="T83" fmla="*/ 324 h 481"/>
                  <a:gd name="T84" fmla="*/ 131 w 131"/>
                  <a:gd name="T85" fmla="*/ 259 h 481"/>
                  <a:gd name="T86" fmla="*/ 126 w 131"/>
                  <a:gd name="T87" fmla="*/ 195 h 481"/>
                  <a:gd name="T88" fmla="*/ 121 w 131"/>
                  <a:gd name="T89" fmla="*/ 133 h 481"/>
                  <a:gd name="T90" fmla="*/ 114 w 131"/>
                  <a:gd name="T91" fmla="*/ 85 h 481"/>
                  <a:gd name="T92" fmla="*/ 107 w 131"/>
                  <a:gd name="T93" fmla="*/ 57 h 481"/>
                  <a:gd name="T94" fmla="*/ 90 w 131"/>
                  <a:gd name="T95" fmla="*/ 33 h 481"/>
                  <a:gd name="T96" fmla="*/ 69 w 131"/>
                  <a:gd name="T97" fmla="*/ 16 h 481"/>
                  <a:gd name="T98" fmla="*/ 47 w 131"/>
                  <a:gd name="T99" fmla="*/ 9 h 481"/>
                  <a:gd name="T100" fmla="*/ 33 w 131"/>
                  <a:gd name="T101" fmla="*/ 7 h 481"/>
                  <a:gd name="T102" fmla="*/ 21 w 131"/>
                  <a:gd name="T103" fmla="*/ 2 h 481"/>
                  <a:gd name="T104" fmla="*/ 7 w 131"/>
                  <a:gd name="T105" fmla="*/ 0 h 481"/>
                  <a:gd name="T106" fmla="*/ 0 w 131"/>
                  <a:gd name="T107" fmla="*/ 0 h 481"/>
                  <a:gd name="T108" fmla="*/ 0 w 131"/>
                  <a:gd name="T109" fmla="*/ 2 h 481"/>
                  <a:gd name="T110" fmla="*/ 0 w 131"/>
                  <a:gd name="T111" fmla="*/ 4 h 481"/>
                  <a:gd name="T112" fmla="*/ 0 w 131"/>
                  <a:gd name="T113" fmla="*/ 7 h 4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1"/>
                  <a:gd name="T172" fmla="*/ 0 h 481"/>
                  <a:gd name="T173" fmla="*/ 131 w 131"/>
                  <a:gd name="T174" fmla="*/ 481 h 4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1" h="481">
                    <a:moveTo>
                      <a:pt x="2" y="7"/>
                    </a:moveTo>
                    <a:lnTo>
                      <a:pt x="4" y="9"/>
                    </a:lnTo>
                    <a:lnTo>
                      <a:pt x="9" y="12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1" y="21"/>
                    </a:lnTo>
                    <a:lnTo>
                      <a:pt x="35" y="21"/>
                    </a:lnTo>
                    <a:lnTo>
                      <a:pt x="35" y="26"/>
                    </a:lnTo>
                    <a:lnTo>
                      <a:pt x="40" y="28"/>
                    </a:lnTo>
                    <a:lnTo>
                      <a:pt x="43" y="31"/>
                    </a:lnTo>
                    <a:lnTo>
                      <a:pt x="45" y="33"/>
                    </a:lnTo>
                    <a:lnTo>
                      <a:pt x="47" y="35"/>
                    </a:lnTo>
                    <a:lnTo>
                      <a:pt x="52" y="38"/>
                    </a:lnTo>
                    <a:lnTo>
                      <a:pt x="54" y="43"/>
                    </a:lnTo>
                    <a:lnTo>
                      <a:pt x="57" y="45"/>
                    </a:lnTo>
                    <a:lnTo>
                      <a:pt x="62" y="47"/>
                    </a:lnTo>
                    <a:lnTo>
                      <a:pt x="66" y="54"/>
                    </a:lnTo>
                    <a:lnTo>
                      <a:pt x="69" y="59"/>
                    </a:lnTo>
                    <a:lnTo>
                      <a:pt x="74" y="64"/>
                    </a:lnTo>
                    <a:lnTo>
                      <a:pt x="78" y="71"/>
                    </a:lnTo>
                    <a:lnTo>
                      <a:pt x="81" y="78"/>
                    </a:lnTo>
                    <a:lnTo>
                      <a:pt x="83" y="83"/>
                    </a:lnTo>
                    <a:lnTo>
                      <a:pt x="85" y="90"/>
                    </a:lnTo>
                    <a:lnTo>
                      <a:pt x="88" y="97"/>
                    </a:lnTo>
                    <a:lnTo>
                      <a:pt x="90" y="105"/>
                    </a:lnTo>
                    <a:lnTo>
                      <a:pt x="93" y="114"/>
                    </a:lnTo>
                    <a:lnTo>
                      <a:pt x="93" y="124"/>
                    </a:lnTo>
                    <a:lnTo>
                      <a:pt x="95" y="133"/>
                    </a:lnTo>
                    <a:lnTo>
                      <a:pt x="95" y="143"/>
                    </a:lnTo>
                    <a:lnTo>
                      <a:pt x="97" y="150"/>
                    </a:lnTo>
                    <a:lnTo>
                      <a:pt x="97" y="159"/>
                    </a:lnTo>
                    <a:lnTo>
                      <a:pt x="102" y="190"/>
                    </a:lnTo>
                    <a:lnTo>
                      <a:pt x="107" y="224"/>
                    </a:lnTo>
                    <a:lnTo>
                      <a:pt x="109" y="257"/>
                    </a:lnTo>
                    <a:lnTo>
                      <a:pt x="112" y="293"/>
                    </a:lnTo>
                    <a:lnTo>
                      <a:pt x="109" y="326"/>
                    </a:lnTo>
                    <a:lnTo>
                      <a:pt x="107" y="362"/>
                    </a:lnTo>
                    <a:lnTo>
                      <a:pt x="102" y="393"/>
                    </a:lnTo>
                    <a:lnTo>
                      <a:pt x="93" y="424"/>
                    </a:lnTo>
                    <a:lnTo>
                      <a:pt x="90" y="429"/>
                    </a:lnTo>
                    <a:lnTo>
                      <a:pt x="88" y="431"/>
                    </a:lnTo>
                    <a:lnTo>
                      <a:pt x="85" y="436"/>
                    </a:lnTo>
                    <a:lnTo>
                      <a:pt x="83" y="443"/>
                    </a:lnTo>
                    <a:lnTo>
                      <a:pt x="78" y="448"/>
                    </a:lnTo>
                    <a:lnTo>
                      <a:pt x="76" y="453"/>
                    </a:lnTo>
                    <a:lnTo>
                      <a:pt x="76" y="455"/>
                    </a:lnTo>
                    <a:lnTo>
                      <a:pt x="74" y="460"/>
                    </a:lnTo>
                    <a:lnTo>
                      <a:pt x="71" y="462"/>
                    </a:lnTo>
                    <a:lnTo>
                      <a:pt x="71" y="464"/>
                    </a:lnTo>
                    <a:lnTo>
                      <a:pt x="71" y="467"/>
                    </a:lnTo>
                    <a:lnTo>
                      <a:pt x="76" y="472"/>
                    </a:lnTo>
                    <a:lnTo>
                      <a:pt x="81" y="474"/>
                    </a:lnTo>
                    <a:lnTo>
                      <a:pt x="85" y="476"/>
                    </a:lnTo>
                    <a:lnTo>
                      <a:pt x="90" y="479"/>
                    </a:lnTo>
                    <a:lnTo>
                      <a:pt x="93" y="481"/>
                    </a:lnTo>
                    <a:lnTo>
                      <a:pt x="97" y="481"/>
                    </a:lnTo>
                    <a:lnTo>
                      <a:pt x="102" y="481"/>
                    </a:lnTo>
                    <a:lnTo>
                      <a:pt x="109" y="481"/>
                    </a:lnTo>
                    <a:lnTo>
                      <a:pt x="109" y="479"/>
                    </a:lnTo>
                    <a:lnTo>
                      <a:pt x="112" y="474"/>
                    </a:lnTo>
                    <a:lnTo>
                      <a:pt x="112" y="472"/>
                    </a:lnTo>
                    <a:lnTo>
                      <a:pt x="114" y="467"/>
                    </a:lnTo>
                    <a:lnTo>
                      <a:pt x="114" y="462"/>
                    </a:lnTo>
                    <a:lnTo>
                      <a:pt x="114" y="457"/>
                    </a:lnTo>
                    <a:lnTo>
                      <a:pt x="114" y="453"/>
                    </a:lnTo>
                    <a:lnTo>
                      <a:pt x="117" y="448"/>
                    </a:lnTo>
                    <a:lnTo>
                      <a:pt x="117" y="443"/>
                    </a:lnTo>
                    <a:lnTo>
                      <a:pt x="119" y="433"/>
                    </a:lnTo>
                    <a:lnTo>
                      <a:pt x="121" y="422"/>
                    </a:lnTo>
                    <a:lnTo>
                      <a:pt x="124" y="410"/>
                    </a:lnTo>
                    <a:lnTo>
                      <a:pt x="126" y="400"/>
                    </a:lnTo>
                    <a:lnTo>
                      <a:pt x="126" y="388"/>
                    </a:lnTo>
                    <a:lnTo>
                      <a:pt x="128" y="379"/>
                    </a:lnTo>
                    <a:lnTo>
                      <a:pt x="128" y="367"/>
                    </a:lnTo>
                    <a:lnTo>
                      <a:pt x="128" y="355"/>
                    </a:lnTo>
                    <a:lnTo>
                      <a:pt x="131" y="324"/>
                    </a:lnTo>
                    <a:lnTo>
                      <a:pt x="131" y="293"/>
                    </a:lnTo>
                    <a:lnTo>
                      <a:pt x="131" y="259"/>
                    </a:lnTo>
                    <a:lnTo>
                      <a:pt x="128" y="229"/>
                    </a:lnTo>
                    <a:lnTo>
                      <a:pt x="126" y="195"/>
                    </a:lnTo>
                    <a:lnTo>
                      <a:pt x="124" y="164"/>
                    </a:lnTo>
                    <a:lnTo>
                      <a:pt x="121" y="133"/>
                    </a:lnTo>
                    <a:lnTo>
                      <a:pt x="117" y="102"/>
                    </a:lnTo>
                    <a:lnTo>
                      <a:pt x="114" y="85"/>
                    </a:lnTo>
                    <a:lnTo>
                      <a:pt x="112" y="71"/>
                    </a:lnTo>
                    <a:lnTo>
                      <a:pt x="107" y="57"/>
                    </a:lnTo>
                    <a:lnTo>
                      <a:pt x="100" y="45"/>
                    </a:lnTo>
                    <a:lnTo>
                      <a:pt x="90" y="33"/>
                    </a:lnTo>
                    <a:lnTo>
                      <a:pt x="81" y="24"/>
                    </a:lnTo>
                    <a:lnTo>
                      <a:pt x="69" y="16"/>
                    </a:lnTo>
                    <a:lnTo>
                      <a:pt x="52" y="12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2" name="Freeform 251"/>
              <p:cNvSpPr>
                <a:spLocks/>
              </p:cNvSpPr>
              <p:nvPr/>
            </p:nvSpPr>
            <p:spPr bwMode="auto">
              <a:xfrm>
                <a:off x="2732" y="3226"/>
                <a:ext cx="131" cy="481"/>
              </a:xfrm>
              <a:custGeom>
                <a:avLst/>
                <a:gdLst>
                  <a:gd name="T0" fmla="*/ 4 w 131"/>
                  <a:gd name="T1" fmla="*/ 9 h 481"/>
                  <a:gd name="T2" fmla="*/ 14 w 131"/>
                  <a:gd name="T3" fmla="*/ 14 h 481"/>
                  <a:gd name="T4" fmla="*/ 21 w 131"/>
                  <a:gd name="T5" fmla="*/ 19 h 481"/>
                  <a:gd name="T6" fmla="*/ 31 w 131"/>
                  <a:gd name="T7" fmla="*/ 21 h 481"/>
                  <a:gd name="T8" fmla="*/ 35 w 131"/>
                  <a:gd name="T9" fmla="*/ 26 h 481"/>
                  <a:gd name="T10" fmla="*/ 43 w 131"/>
                  <a:gd name="T11" fmla="*/ 31 h 481"/>
                  <a:gd name="T12" fmla="*/ 47 w 131"/>
                  <a:gd name="T13" fmla="*/ 35 h 481"/>
                  <a:gd name="T14" fmla="*/ 54 w 131"/>
                  <a:gd name="T15" fmla="*/ 43 h 481"/>
                  <a:gd name="T16" fmla="*/ 62 w 131"/>
                  <a:gd name="T17" fmla="*/ 47 h 481"/>
                  <a:gd name="T18" fmla="*/ 69 w 131"/>
                  <a:gd name="T19" fmla="*/ 59 h 481"/>
                  <a:gd name="T20" fmla="*/ 78 w 131"/>
                  <a:gd name="T21" fmla="*/ 71 h 481"/>
                  <a:gd name="T22" fmla="*/ 83 w 131"/>
                  <a:gd name="T23" fmla="*/ 83 h 481"/>
                  <a:gd name="T24" fmla="*/ 88 w 131"/>
                  <a:gd name="T25" fmla="*/ 97 h 481"/>
                  <a:gd name="T26" fmla="*/ 93 w 131"/>
                  <a:gd name="T27" fmla="*/ 114 h 481"/>
                  <a:gd name="T28" fmla="*/ 95 w 131"/>
                  <a:gd name="T29" fmla="*/ 133 h 481"/>
                  <a:gd name="T30" fmla="*/ 97 w 131"/>
                  <a:gd name="T31" fmla="*/ 150 h 481"/>
                  <a:gd name="T32" fmla="*/ 102 w 131"/>
                  <a:gd name="T33" fmla="*/ 190 h 481"/>
                  <a:gd name="T34" fmla="*/ 109 w 131"/>
                  <a:gd name="T35" fmla="*/ 257 h 481"/>
                  <a:gd name="T36" fmla="*/ 109 w 131"/>
                  <a:gd name="T37" fmla="*/ 326 h 481"/>
                  <a:gd name="T38" fmla="*/ 102 w 131"/>
                  <a:gd name="T39" fmla="*/ 393 h 481"/>
                  <a:gd name="T40" fmla="*/ 90 w 131"/>
                  <a:gd name="T41" fmla="*/ 429 h 481"/>
                  <a:gd name="T42" fmla="*/ 85 w 131"/>
                  <a:gd name="T43" fmla="*/ 436 h 481"/>
                  <a:gd name="T44" fmla="*/ 78 w 131"/>
                  <a:gd name="T45" fmla="*/ 448 h 481"/>
                  <a:gd name="T46" fmla="*/ 76 w 131"/>
                  <a:gd name="T47" fmla="*/ 455 h 481"/>
                  <a:gd name="T48" fmla="*/ 74 w 131"/>
                  <a:gd name="T49" fmla="*/ 460 h 481"/>
                  <a:gd name="T50" fmla="*/ 71 w 131"/>
                  <a:gd name="T51" fmla="*/ 462 h 481"/>
                  <a:gd name="T52" fmla="*/ 71 w 131"/>
                  <a:gd name="T53" fmla="*/ 464 h 481"/>
                  <a:gd name="T54" fmla="*/ 71 w 131"/>
                  <a:gd name="T55" fmla="*/ 467 h 481"/>
                  <a:gd name="T56" fmla="*/ 76 w 131"/>
                  <a:gd name="T57" fmla="*/ 472 h 481"/>
                  <a:gd name="T58" fmla="*/ 85 w 131"/>
                  <a:gd name="T59" fmla="*/ 476 h 481"/>
                  <a:gd name="T60" fmla="*/ 93 w 131"/>
                  <a:gd name="T61" fmla="*/ 481 h 481"/>
                  <a:gd name="T62" fmla="*/ 102 w 131"/>
                  <a:gd name="T63" fmla="*/ 481 h 481"/>
                  <a:gd name="T64" fmla="*/ 109 w 131"/>
                  <a:gd name="T65" fmla="*/ 479 h 481"/>
                  <a:gd name="T66" fmla="*/ 112 w 131"/>
                  <a:gd name="T67" fmla="*/ 474 h 481"/>
                  <a:gd name="T68" fmla="*/ 114 w 131"/>
                  <a:gd name="T69" fmla="*/ 467 h 481"/>
                  <a:gd name="T70" fmla="*/ 114 w 131"/>
                  <a:gd name="T71" fmla="*/ 457 h 481"/>
                  <a:gd name="T72" fmla="*/ 117 w 131"/>
                  <a:gd name="T73" fmla="*/ 448 h 481"/>
                  <a:gd name="T74" fmla="*/ 119 w 131"/>
                  <a:gd name="T75" fmla="*/ 433 h 481"/>
                  <a:gd name="T76" fmla="*/ 124 w 131"/>
                  <a:gd name="T77" fmla="*/ 410 h 481"/>
                  <a:gd name="T78" fmla="*/ 126 w 131"/>
                  <a:gd name="T79" fmla="*/ 388 h 481"/>
                  <a:gd name="T80" fmla="*/ 128 w 131"/>
                  <a:gd name="T81" fmla="*/ 367 h 481"/>
                  <a:gd name="T82" fmla="*/ 131 w 131"/>
                  <a:gd name="T83" fmla="*/ 324 h 481"/>
                  <a:gd name="T84" fmla="*/ 131 w 131"/>
                  <a:gd name="T85" fmla="*/ 259 h 481"/>
                  <a:gd name="T86" fmla="*/ 126 w 131"/>
                  <a:gd name="T87" fmla="*/ 195 h 481"/>
                  <a:gd name="T88" fmla="*/ 121 w 131"/>
                  <a:gd name="T89" fmla="*/ 133 h 481"/>
                  <a:gd name="T90" fmla="*/ 114 w 131"/>
                  <a:gd name="T91" fmla="*/ 85 h 481"/>
                  <a:gd name="T92" fmla="*/ 107 w 131"/>
                  <a:gd name="T93" fmla="*/ 57 h 481"/>
                  <a:gd name="T94" fmla="*/ 90 w 131"/>
                  <a:gd name="T95" fmla="*/ 33 h 481"/>
                  <a:gd name="T96" fmla="*/ 69 w 131"/>
                  <a:gd name="T97" fmla="*/ 16 h 481"/>
                  <a:gd name="T98" fmla="*/ 47 w 131"/>
                  <a:gd name="T99" fmla="*/ 9 h 481"/>
                  <a:gd name="T100" fmla="*/ 33 w 131"/>
                  <a:gd name="T101" fmla="*/ 7 h 481"/>
                  <a:gd name="T102" fmla="*/ 21 w 131"/>
                  <a:gd name="T103" fmla="*/ 2 h 481"/>
                  <a:gd name="T104" fmla="*/ 7 w 131"/>
                  <a:gd name="T105" fmla="*/ 0 h 481"/>
                  <a:gd name="T106" fmla="*/ 0 w 131"/>
                  <a:gd name="T107" fmla="*/ 0 h 481"/>
                  <a:gd name="T108" fmla="*/ 0 w 131"/>
                  <a:gd name="T109" fmla="*/ 2 h 481"/>
                  <a:gd name="T110" fmla="*/ 0 w 131"/>
                  <a:gd name="T111" fmla="*/ 4 h 481"/>
                  <a:gd name="T112" fmla="*/ 0 w 131"/>
                  <a:gd name="T113" fmla="*/ 7 h 4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1"/>
                  <a:gd name="T172" fmla="*/ 0 h 481"/>
                  <a:gd name="T173" fmla="*/ 131 w 131"/>
                  <a:gd name="T174" fmla="*/ 481 h 4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1" h="481">
                    <a:moveTo>
                      <a:pt x="2" y="7"/>
                    </a:moveTo>
                    <a:lnTo>
                      <a:pt x="4" y="9"/>
                    </a:lnTo>
                    <a:lnTo>
                      <a:pt x="9" y="12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1" y="21"/>
                    </a:lnTo>
                    <a:lnTo>
                      <a:pt x="35" y="21"/>
                    </a:lnTo>
                    <a:lnTo>
                      <a:pt x="35" y="26"/>
                    </a:lnTo>
                    <a:lnTo>
                      <a:pt x="40" y="28"/>
                    </a:lnTo>
                    <a:lnTo>
                      <a:pt x="43" y="31"/>
                    </a:lnTo>
                    <a:lnTo>
                      <a:pt x="45" y="33"/>
                    </a:lnTo>
                    <a:lnTo>
                      <a:pt x="47" y="35"/>
                    </a:lnTo>
                    <a:lnTo>
                      <a:pt x="52" y="38"/>
                    </a:lnTo>
                    <a:lnTo>
                      <a:pt x="54" y="43"/>
                    </a:lnTo>
                    <a:lnTo>
                      <a:pt x="57" y="45"/>
                    </a:lnTo>
                    <a:lnTo>
                      <a:pt x="62" y="47"/>
                    </a:lnTo>
                    <a:lnTo>
                      <a:pt x="66" y="54"/>
                    </a:lnTo>
                    <a:lnTo>
                      <a:pt x="69" y="59"/>
                    </a:lnTo>
                    <a:lnTo>
                      <a:pt x="74" y="64"/>
                    </a:lnTo>
                    <a:lnTo>
                      <a:pt x="78" y="71"/>
                    </a:lnTo>
                    <a:lnTo>
                      <a:pt x="81" y="78"/>
                    </a:lnTo>
                    <a:lnTo>
                      <a:pt x="83" y="83"/>
                    </a:lnTo>
                    <a:lnTo>
                      <a:pt x="85" y="90"/>
                    </a:lnTo>
                    <a:lnTo>
                      <a:pt x="88" y="97"/>
                    </a:lnTo>
                    <a:lnTo>
                      <a:pt x="90" y="105"/>
                    </a:lnTo>
                    <a:lnTo>
                      <a:pt x="93" y="114"/>
                    </a:lnTo>
                    <a:lnTo>
                      <a:pt x="93" y="124"/>
                    </a:lnTo>
                    <a:lnTo>
                      <a:pt x="95" y="133"/>
                    </a:lnTo>
                    <a:lnTo>
                      <a:pt x="95" y="143"/>
                    </a:lnTo>
                    <a:lnTo>
                      <a:pt x="97" y="150"/>
                    </a:lnTo>
                    <a:lnTo>
                      <a:pt x="97" y="159"/>
                    </a:lnTo>
                    <a:lnTo>
                      <a:pt x="102" y="190"/>
                    </a:lnTo>
                    <a:lnTo>
                      <a:pt x="107" y="224"/>
                    </a:lnTo>
                    <a:lnTo>
                      <a:pt x="109" y="257"/>
                    </a:lnTo>
                    <a:lnTo>
                      <a:pt x="112" y="293"/>
                    </a:lnTo>
                    <a:lnTo>
                      <a:pt x="109" y="326"/>
                    </a:lnTo>
                    <a:lnTo>
                      <a:pt x="107" y="362"/>
                    </a:lnTo>
                    <a:lnTo>
                      <a:pt x="102" y="393"/>
                    </a:lnTo>
                    <a:lnTo>
                      <a:pt x="93" y="424"/>
                    </a:lnTo>
                    <a:lnTo>
                      <a:pt x="90" y="429"/>
                    </a:lnTo>
                    <a:lnTo>
                      <a:pt x="88" y="431"/>
                    </a:lnTo>
                    <a:lnTo>
                      <a:pt x="85" y="436"/>
                    </a:lnTo>
                    <a:lnTo>
                      <a:pt x="83" y="443"/>
                    </a:lnTo>
                    <a:lnTo>
                      <a:pt x="78" y="448"/>
                    </a:lnTo>
                    <a:lnTo>
                      <a:pt x="76" y="453"/>
                    </a:lnTo>
                    <a:lnTo>
                      <a:pt x="76" y="455"/>
                    </a:lnTo>
                    <a:lnTo>
                      <a:pt x="74" y="460"/>
                    </a:lnTo>
                    <a:lnTo>
                      <a:pt x="71" y="462"/>
                    </a:lnTo>
                    <a:lnTo>
                      <a:pt x="71" y="464"/>
                    </a:lnTo>
                    <a:lnTo>
                      <a:pt x="71" y="467"/>
                    </a:lnTo>
                    <a:lnTo>
                      <a:pt x="76" y="472"/>
                    </a:lnTo>
                    <a:lnTo>
                      <a:pt x="81" y="474"/>
                    </a:lnTo>
                    <a:lnTo>
                      <a:pt x="85" y="476"/>
                    </a:lnTo>
                    <a:lnTo>
                      <a:pt x="90" y="479"/>
                    </a:lnTo>
                    <a:lnTo>
                      <a:pt x="93" y="481"/>
                    </a:lnTo>
                    <a:lnTo>
                      <a:pt x="97" y="481"/>
                    </a:lnTo>
                    <a:lnTo>
                      <a:pt x="102" y="481"/>
                    </a:lnTo>
                    <a:lnTo>
                      <a:pt x="109" y="481"/>
                    </a:lnTo>
                    <a:lnTo>
                      <a:pt x="109" y="479"/>
                    </a:lnTo>
                    <a:lnTo>
                      <a:pt x="112" y="474"/>
                    </a:lnTo>
                    <a:lnTo>
                      <a:pt x="112" y="472"/>
                    </a:lnTo>
                    <a:lnTo>
                      <a:pt x="114" y="467"/>
                    </a:lnTo>
                    <a:lnTo>
                      <a:pt x="114" y="462"/>
                    </a:lnTo>
                    <a:lnTo>
                      <a:pt x="114" y="457"/>
                    </a:lnTo>
                    <a:lnTo>
                      <a:pt x="114" y="453"/>
                    </a:lnTo>
                    <a:lnTo>
                      <a:pt x="117" y="448"/>
                    </a:lnTo>
                    <a:lnTo>
                      <a:pt x="117" y="443"/>
                    </a:lnTo>
                    <a:lnTo>
                      <a:pt x="119" y="433"/>
                    </a:lnTo>
                    <a:lnTo>
                      <a:pt x="121" y="422"/>
                    </a:lnTo>
                    <a:lnTo>
                      <a:pt x="124" y="410"/>
                    </a:lnTo>
                    <a:lnTo>
                      <a:pt x="126" y="400"/>
                    </a:lnTo>
                    <a:lnTo>
                      <a:pt x="126" y="388"/>
                    </a:lnTo>
                    <a:lnTo>
                      <a:pt x="128" y="379"/>
                    </a:lnTo>
                    <a:lnTo>
                      <a:pt x="128" y="367"/>
                    </a:lnTo>
                    <a:lnTo>
                      <a:pt x="128" y="355"/>
                    </a:lnTo>
                    <a:lnTo>
                      <a:pt x="131" y="324"/>
                    </a:lnTo>
                    <a:lnTo>
                      <a:pt x="131" y="293"/>
                    </a:lnTo>
                    <a:lnTo>
                      <a:pt x="131" y="259"/>
                    </a:lnTo>
                    <a:lnTo>
                      <a:pt x="128" y="229"/>
                    </a:lnTo>
                    <a:lnTo>
                      <a:pt x="126" y="195"/>
                    </a:lnTo>
                    <a:lnTo>
                      <a:pt x="124" y="164"/>
                    </a:lnTo>
                    <a:lnTo>
                      <a:pt x="121" y="133"/>
                    </a:lnTo>
                    <a:lnTo>
                      <a:pt x="117" y="102"/>
                    </a:lnTo>
                    <a:lnTo>
                      <a:pt x="114" y="85"/>
                    </a:lnTo>
                    <a:lnTo>
                      <a:pt x="112" y="71"/>
                    </a:lnTo>
                    <a:lnTo>
                      <a:pt x="107" y="57"/>
                    </a:lnTo>
                    <a:lnTo>
                      <a:pt x="100" y="45"/>
                    </a:lnTo>
                    <a:lnTo>
                      <a:pt x="90" y="33"/>
                    </a:lnTo>
                    <a:lnTo>
                      <a:pt x="81" y="24"/>
                    </a:lnTo>
                    <a:lnTo>
                      <a:pt x="69" y="16"/>
                    </a:lnTo>
                    <a:lnTo>
                      <a:pt x="52" y="12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3" name="Freeform 252"/>
              <p:cNvSpPr>
                <a:spLocks/>
              </p:cNvSpPr>
              <p:nvPr/>
            </p:nvSpPr>
            <p:spPr bwMode="auto">
              <a:xfrm>
                <a:off x="2858" y="3459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10 h 17"/>
                  <a:gd name="T20" fmla="*/ 17 w 17"/>
                  <a:gd name="T21" fmla="*/ 10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10 w 17"/>
                  <a:gd name="T31" fmla="*/ 15 h 17"/>
                  <a:gd name="T32" fmla="*/ 7 w 17"/>
                  <a:gd name="T33" fmla="*/ 17 h 17"/>
                  <a:gd name="T34" fmla="*/ 7 w 17"/>
                  <a:gd name="T35" fmla="*/ 15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12 h 17"/>
                  <a:gd name="T44" fmla="*/ 0 w 17"/>
                  <a:gd name="T45" fmla="*/ 10 h 17"/>
                  <a:gd name="T46" fmla="*/ 0 w 17"/>
                  <a:gd name="T47" fmla="*/ 10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3 h 17"/>
                  <a:gd name="T56" fmla="*/ 2 w 17"/>
                  <a:gd name="T57" fmla="*/ 3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4" name="Freeform 253"/>
              <p:cNvSpPr>
                <a:spLocks/>
              </p:cNvSpPr>
              <p:nvPr/>
            </p:nvSpPr>
            <p:spPr bwMode="auto">
              <a:xfrm>
                <a:off x="2858" y="3459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10 h 17"/>
                  <a:gd name="T20" fmla="*/ 17 w 17"/>
                  <a:gd name="T21" fmla="*/ 10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10 w 17"/>
                  <a:gd name="T31" fmla="*/ 15 h 17"/>
                  <a:gd name="T32" fmla="*/ 7 w 17"/>
                  <a:gd name="T33" fmla="*/ 17 h 17"/>
                  <a:gd name="T34" fmla="*/ 7 w 17"/>
                  <a:gd name="T35" fmla="*/ 15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12 h 17"/>
                  <a:gd name="T44" fmla="*/ 0 w 17"/>
                  <a:gd name="T45" fmla="*/ 10 h 17"/>
                  <a:gd name="T46" fmla="*/ 0 w 17"/>
                  <a:gd name="T47" fmla="*/ 10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3 h 17"/>
                  <a:gd name="T56" fmla="*/ 2 w 17"/>
                  <a:gd name="T57" fmla="*/ 3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5" name="Freeform 254"/>
              <p:cNvSpPr>
                <a:spLocks/>
              </p:cNvSpPr>
              <p:nvPr/>
            </p:nvSpPr>
            <p:spPr bwMode="auto">
              <a:xfrm>
                <a:off x="2832" y="3493"/>
                <a:ext cx="17" cy="16"/>
              </a:xfrm>
              <a:custGeom>
                <a:avLst/>
                <a:gdLst>
                  <a:gd name="T0" fmla="*/ 7 w 17"/>
                  <a:gd name="T1" fmla="*/ 0 h 16"/>
                  <a:gd name="T2" fmla="*/ 9 w 17"/>
                  <a:gd name="T3" fmla="*/ 0 h 16"/>
                  <a:gd name="T4" fmla="*/ 12 w 17"/>
                  <a:gd name="T5" fmla="*/ 0 h 16"/>
                  <a:gd name="T6" fmla="*/ 12 w 17"/>
                  <a:gd name="T7" fmla="*/ 2 h 16"/>
                  <a:gd name="T8" fmla="*/ 14 w 17"/>
                  <a:gd name="T9" fmla="*/ 2 h 16"/>
                  <a:gd name="T10" fmla="*/ 14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7 h 16"/>
                  <a:gd name="T18" fmla="*/ 17 w 17"/>
                  <a:gd name="T19" fmla="*/ 9 h 16"/>
                  <a:gd name="T20" fmla="*/ 17 w 17"/>
                  <a:gd name="T21" fmla="*/ 12 h 16"/>
                  <a:gd name="T22" fmla="*/ 14 w 17"/>
                  <a:gd name="T23" fmla="*/ 12 h 16"/>
                  <a:gd name="T24" fmla="*/ 14 w 17"/>
                  <a:gd name="T25" fmla="*/ 14 h 16"/>
                  <a:gd name="T26" fmla="*/ 12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7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2 w 17"/>
                  <a:gd name="T39" fmla="*/ 14 h 16"/>
                  <a:gd name="T40" fmla="*/ 2 w 17"/>
                  <a:gd name="T41" fmla="*/ 14 h 16"/>
                  <a:gd name="T42" fmla="*/ 0 w 17"/>
                  <a:gd name="T43" fmla="*/ 12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7 h 16"/>
                  <a:gd name="T50" fmla="*/ 0 w 17"/>
                  <a:gd name="T51" fmla="*/ 7 h 16"/>
                  <a:gd name="T52" fmla="*/ 0 w 17"/>
                  <a:gd name="T53" fmla="*/ 4 h 16"/>
                  <a:gd name="T54" fmla="*/ 0 w 17"/>
                  <a:gd name="T55" fmla="*/ 4 h 16"/>
                  <a:gd name="T56" fmla="*/ 2 w 17"/>
                  <a:gd name="T57" fmla="*/ 2 h 16"/>
                  <a:gd name="T58" fmla="*/ 2 w 17"/>
                  <a:gd name="T59" fmla="*/ 2 h 16"/>
                  <a:gd name="T60" fmla="*/ 5 w 17"/>
                  <a:gd name="T61" fmla="*/ 0 h 16"/>
                  <a:gd name="T62" fmla="*/ 7 w 17"/>
                  <a:gd name="T63" fmla="*/ 0 h 16"/>
                  <a:gd name="T64" fmla="*/ 7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6" name="Freeform 255"/>
              <p:cNvSpPr>
                <a:spLocks/>
              </p:cNvSpPr>
              <p:nvPr/>
            </p:nvSpPr>
            <p:spPr bwMode="auto">
              <a:xfrm>
                <a:off x="2832" y="3493"/>
                <a:ext cx="17" cy="16"/>
              </a:xfrm>
              <a:custGeom>
                <a:avLst/>
                <a:gdLst>
                  <a:gd name="T0" fmla="*/ 7 w 17"/>
                  <a:gd name="T1" fmla="*/ 0 h 16"/>
                  <a:gd name="T2" fmla="*/ 9 w 17"/>
                  <a:gd name="T3" fmla="*/ 0 h 16"/>
                  <a:gd name="T4" fmla="*/ 12 w 17"/>
                  <a:gd name="T5" fmla="*/ 0 h 16"/>
                  <a:gd name="T6" fmla="*/ 12 w 17"/>
                  <a:gd name="T7" fmla="*/ 2 h 16"/>
                  <a:gd name="T8" fmla="*/ 14 w 17"/>
                  <a:gd name="T9" fmla="*/ 2 h 16"/>
                  <a:gd name="T10" fmla="*/ 14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7 h 16"/>
                  <a:gd name="T18" fmla="*/ 17 w 17"/>
                  <a:gd name="T19" fmla="*/ 9 h 16"/>
                  <a:gd name="T20" fmla="*/ 17 w 17"/>
                  <a:gd name="T21" fmla="*/ 12 h 16"/>
                  <a:gd name="T22" fmla="*/ 14 w 17"/>
                  <a:gd name="T23" fmla="*/ 12 h 16"/>
                  <a:gd name="T24" fmla="*/ 14 w 17"/>
                  <a:gd name="T25" fmla="*/ 14 h 16"/>
                  <a:gd name="T26" fmla="*/ 12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7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2 w 17"/>
                  <a:gd name="T39" fmla="*/ 14 h 16"/>
                  <a:gd name="T40" fmla="*/ 2 w 17"/>
                  <a:gd name="T41" fmla="*/ 14 h 16"/>
                  <a:gd name="T42" fmla="*/ 0 w 17"/>
                  <a:gd name="T43" fmla="*/ 12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7 h 16"/>
                  <a:gd name="T50" fmla="*/ 0 w 17"/>
                  <a:gd name="T51" fmla="*/ 7 h 16"/>
                  <a:gd name="T52" fmla="*/ 0 w 17"/>
                  <a:gd name="T53" fmla="*/ 4 h 16"/>
                  <a:gd name="T54" fmla="*/ 0 w 17"/>
                  <a:gd name="T55" fmla="*/ 4 h 16"/>
                  <a:gd name="T56" fmla="*/ 2 w 17"/>
                  <a:gd name="T57" fmla="*/ 2 h 16"/>
                  <a:gd name="T58" fmla="*/ 2 w 17"/>
                  <a:gd name="T59" fmla="*/ 2 h 16"/>
                  <a:gd name="T60" fmla="*/ 5 w 17"/>
                  <a:gd name="T61" fmla="*/ 0 h 16"/>
                  <a:gd name="T62" fmla="*/ 7 w 17"/>
                  <a:gd name="T63" fmla="*/ 0 h 16"/>
                  <a:gd name="T64" fmla="*/ 7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7" name="Freeform 256"/>
              <p:cNvSpPr>
                <a:spLocks/>
              </p:cNvSpPr>
              <p:nvPr/>
            </p:nvSpPr>
            <p:spPr bwMode="auto">
              <a:xfrm>
                <a:off x="2858" y="3538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2 h 17"/>
                  <a:gd name="T4" fmla="*/ 12 w 17"/>
                  <a:gd name="T5" fmla="*/ 2 h 17"/>
                  <a:gd name="T6" fmla="*/ 12 w 17"/>
                  <a:gd name="T7" fmla="*/ 2 h 17"/>
                  <a:gd name="T8" fmla="*/ 14 w 17"/>
                  <a:gd name="T9" fmla="*/ 2 h 17"/>
                  <a:gd name="T10" fmla="*/ 14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9 h 17"/>
                  <a:gd name="T18" fmla="*/ 17 w 17"/>
                  <a:gd name="T19" fmla="*/ 9 h 17"/>
                  <a:gd name="T20" fmla="*/ 17 w 17"/>
                  <a:gd name="T21" fmla="*/ 12 h 17"/>
                  <a:gd name="T22" fmla="*/ 14 w 17"/>
                  <a:gd name="T23" fmla="*/ 14 h 17"/>
                  <a:gd name="T24" fmla="*/ 14 w 17"/>
                  <a:gd name="T25" fmla="*/ 14 h 17"/>
                  <a:gd name="T26" fmla="*/ 12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7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2 w 17"/>
                  <a:gd name="T39" fmla="*/ 17 h 17"/>
                  <a:gd name="T40" fmla="*/ 2 w 17"/>
                  <a:gd name="T41" fmla="*/ 14 h 17"/>
                  <a:gd name="T42" fmla="*/ 0 w 17"/>
                  <a:gd name="T43" fmla="*/ 14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9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5 h 17"/>
                  <a:gd name="T56" fmla="*/ 2 w 17"/>
                  <a:gd name="T57" fmla="*/ 2 h 17"/>
                  <a:gd name="T58" fmla="*/ 2 w 17"/>
                  <a:gd name="T59" fmla="*/ 2 h 17"/>
                  <a:gd name="T60" fmla="*/ 5 w 17"/>
                  <a:gd name="T61" fmla="*/ 2 h 17"/>
                  <a:gd name="T62" fmla="*/ 7 w 17"/>
                  <a:gd name="T63" fmla="*/ 2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8" name="Freeform 257"/>
              <p:cNvSpPr>
                <a:spLocks/>
              </p:cNvSpPr>
              <p:nvPr/>
            </p:nvSpPr>
            <p:spPr bwMode="auto">
              <a:xfrm>
                <a:off x="2858" y="3538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2 h 17"/>
                  <a:gd name="T4" fmla="*/ 12 w 17"/>
                  <a:gd name="T5" fmla="*/ 2 h 17"/>
                  <a:gd name="T6" fmla="*/ 12 w 17"/>
                  <a:gd name="T7" fmla="*/ 2 h 17"/>
                  <a:gd name="T8" fmla="*/ 14 w 17"/>
                  <a:gd name="T9" fmla="*/ 2 h 17"/>
                  <a:gd name="T10" fmla="*/ 14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9 h 17"/>
                  <a:gd name="T18" fmla="*/ 17 w 17"/>
                  <a:gd name="T19" fmla="*/ 9 h 17"/>
                  <a:gd name="T20" fmla="*/ 17 w 17"/>
                  <a:gd name="T21" fmla="*/ 12 h 17"/>
                  <a:gd name="T22" fmla="*/ 14 w 17"/>
                  <a:gd name="T23" fmla="*/ 14 h 17"/>
                  <a:gd name="T24" fmla="*/ 14 w 17"/>
                  <a:gd name="T25" fmla="*/ 14 h 17"/>
                  <a:gd name="T26" fmla="*/ 12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7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2 w 17"/>
                  <a:gd name="T39" fmla="*/ 17 h 17"/>
                  <a:gd name="T40" fmla="*/ 2 w 17"/>
                  <a:gd name="T41" fmla="*/ 14 h 17"/>
                  <a:gd name="T42" fmla="*/ 0 w 17"/>
                  <a:gd name="T43" fmla="*/ 14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9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5 h 17"/>
                  <a:gd name="T56" fmla="*/ 2 w 17"/>
                  <a:gd name="T57" fmla="*/ 2 h 17"/>
                  <a:gd name="T58" fmla="*/ 2 w 17"/>
                  <a:gd name="T59" fmla="*/ 2 h 17"/>
                  <a:gd name="T60" fmla="*/ 5 w 17"/>
                  <a:gd name="T61" fmla="*/ 2 h 17"/>
                  <a:gd name="T62" fmla="*/ 7 w 17"/>
                  <a:gd name="T63" fmla="*/ 2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89" name="Freeform 258"/>
              <p:cNvSpPr>
                <a:spLocks/>
              </p:cNvSpPr>
              <p:nvPr/>
            </p:nvSpPr>
            <p:spPr bwMode="auto">
              <a:xfrm>
                <a:off x="2832" y="3562"/>
                <a:ext cx="17" cy="14"/>
              </a:xfrm>
              <a:custGeom>
                <a:avLst/>
                <a:gdLst>
                  <a:gd name="T0" fmla="*/ 7 w 17"/>
                  <a:gd name="T1" fmla="*/ 0 h 14"/>
                  <a:gd name="T2" fmla="*/ 9 w 17"/>
                  <a:gd name="T3" fmla="*/ 0 h 14"/>
                  <a:gd name="T4" fmla="*/ 12 w 17"/>
                  <a:gd name="T5" fmla="*/ 0 h 14"/>
                  <a:gd name="T6" fmla="*/ 12 w 17"/>
                  <a:gd name="T7" fmla="*/ 0 h 14"/>
                  <a:gd name="T8" fmla="*/ 14 w 17"/>
                  <a:gd name="T9" fmla="*/ 2 h 14"/>
                  <a:gd name="T10" fmla="*/ 14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4 w 17"/>
                  <a:gd name="T23" fmla="*/ 12 h 14"/>
                  <a:gd name="T24" fmla="*/ 14 w 17"/>
                  <a:gd name="T25" fmla="*/ 12 h 14"/>
                  <a:gd name="T26" fmla="*/ 12 w 17"/>
                  <a:gd name="T27" fmla="*/ 14 h 14"/>
                  <a:gd name="T28" fmla="*/ 12 w 17"/>
                  <a:gd name="T29" fmla="*/ 14 h 14"/>
                  <a:gd name="T30" fmla="*/ 9 w 17"/>
                  <a:gd name="T31" fmla="*/ 14 h 14"/>
                  <a:gd name="T32" fmla="*/ 7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2 w 17"/>
                  <a:gd name="T39" fmla="*/ 14 h 14"/>
                  <a:gd name="T40" fmla="*/ 2 w 17"/>
                  <a:gd name="T41" fmla="*/ 12 h 14"/>
                  <a:gd name="T42" fmla="*/ 0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0 w 17"/>
                  <a:gd name="T55" fmla="*/ 2 h 14"/>
                  <a:gd name="T56" fmla="*/ 2 w 17"/>
                  <a:gd name="T57" fmla="*/ 2 h 14"/>
                  <a:gd name="T58" fmla="*/ 2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7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0" name="Freeform 259"/>
              <p:cNvSpPr>
                <a:spLocks/>
              </p:cNvSpPr>
              <p:nvPr/>
            </p:nvSpPr>
            <p:spPr bwMode="auto">
              <a:xfrm>
                <a:off x="2832" y="3562"/>
                <a:ext cx="17" cy="14"/>
              </a:xfrm>
              <a:custGeom>
                <a:avLst/>
                <a:gdLst>
                  <a:gd name="T0" fmla="*/ 7 w 17"/>
                  <a:gd name="T1" fmla="*/ 0 h 14"/>
                  <a:gd name="T2" fmla="*/ 9 w 17"/>
                  <a:gd name="T3" fmla="*/ 0 h 14"/>
                  <a:gd name="T4" fmla="*/ 12 w 17"/>
                  <a:gd name="T5" fmla="*/ 0 h 14"/>
                  <a:gd name="T6" fmla="*/ 12 w 17"/>
                  <a:gd name="T7" fmla="*/ 0 h 14"/>
                  <a:gd name="T8" fmla="*/ 14 w 17"/>
                  <a:gd name="T9" fmla="*/ 2 h 14"/>
                  <a:gd name="T10" fmla="*/ 14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4 w 17"/>
                  <a:gd name="T23" fmla="*/ 12 h 14"/>
                  <a:gd name="T24" fmla="*/ 14 w 17"/>
                  <a:gd name="T25" fmla="*/ 12 h 14"/>
                  <a:gd name="T26" fmla="*/ 12 w 17"/>
                  <a:gd name="T27" fmla="*/ 14 h 14"/>
                  <a:gd name="T28" fmla="*/ 12 w 17"/>
                  <a:gd name="T29" fmla="*/ 14 h 14"/>
                  <a:gd name="T30" fmla="*/ 9 w 17"/>
                  <a:gd name="T31" fmla="*/ 14 h 14"/>
                  <a:gd name="T32" fmla="*/ 7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2 w 17"/>
                  <a:gd name="T39" fmla="*/ 14 h 14"/>
                  <a:gd name="T40" fmla="*/ 2 w 17"/>
                  <a:gd name="T41" fmla="*/ 12 h 14"/>
                  <a:gd name="T42" fmla="*/ 0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0 w 17"/>
                  <a:gd name="T55" fmla="*/ 2 h 14"/>
                  <a:gd name="T56" fmla="*/ 2 w 17"/>
                  <a:gd name="T57" fmla="*/ 2 h 14"/>
                  <a:gd name="T58" fmla="*/ 2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7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1" name="Freeform 260"/>
              <p:cNvSpPr>
                <a:spLocks/>
              </p:cNvSpPr>
              <p:nvPr/>
            </p:nvSpPr>
            <p:spPr bwMode="auto">
              <a:xfrm>
                <a:off x="2849" y="3621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11 w 19"/>
                  <a:gd name="T3" fmla="*/ 0 h 17"/>
                  <a:gd name="T4" fmla="*/ 11 w 19"/>
                  <a:gd name="T5" fmla="*/ 0 h 17"/>
                  <a:gd name="T6" fmla="*/ 14 w 19"/>
                  <a:gd name="T7" fmla="*/ 0 h 17"/>
                  <a:gd name="T8" fmla="*/ 14 w 19"/>
                  <a:gd name="T9" fmla="*/ 3 h 17"/>
                  <a:gd name="T10" fmla="*/ 16 w 19"/>
                  <a:gd name="T11" fmla="*/ 3 h 17"/>
                  <a:gd name="T12" fmla="*/ 16 w 19"/>
                  <a:gd name="T13" fmla="*/ 5 h 17"/>
                  <a:gd name="T14" fmla="*/ 16 w 19"/>
                  <a:gd name="T15" fmla="*/ 8 h 17"/>
                  <a:gd name="T16" fmla="*/ 19 w 19"/>
                  <a:gd name="T17" fmla="*/ 8 h 17"/>
                  <a:gd name="T18" fmla="*/ 16 w 19"/>
                  <a:gd name="T19" fmla="*/ 10 h 17"/>
                  <a:gd name="T20" fmla="*/ 16 w 19"/>
                  <a:gd name="T21" fmla="*/ 12 h 17"/>
                  <a:gd name="T22" fmla="*/ 16 w 19"/>
                  <a:gd name="T23" fmla="*/ 12 h 17"/>
                  <a:gd name="T24" fmla="*/ 14 w 19"/>
                  <a:gd name="T25" fmla="*/ 15 h 17"/>
                  <a:gd name="T26" fmla="*/ 14 w 19"/>
                  <a:gd name="T27" fmla="*/ 15 h 17"/>
                  <a:gd name="T28" fmla="*/ 11 w 19"/>
                  <a:gd name="T29" fmla="*/ 15 h 17"/>
                  <a:gd name="T30" fmla="*/ 11 w 19"/>
                  <a:gd name="T31" fmla="*/ 17 h 17"/>
                  <a:gd name="T32" fmla="*/ 9 w 19"/>
                  <a:gd name="T33" fmla="*/ 17 h 17"/>
                  <a:gd name="T34" fmla="*/ 7 w 19"/>
                  <a:gd name="T35" fmla="*/ 17 h 17"/>
                  <a:gd name="T36" fmla="*/ 7 w 19"/>
                  <a:gd name="T37" fmla="*/ 15 h 17"/>
                  <a:gd name="T38" fmla="*/ 4 w 19"/>
                  <a:gd name="T39" fmla="*/ 15 h 17"/>
                  <a:gd name="T40" fmla="*/ 2 w 19"/>
                  <a:gd name="T41" fmla="*/ 15 h 17"/>
                  <a:gd name="T42" fmla="*/ 2 w 19"/>
                  <a:gd name="T43" fmla="*/ 12 h 17"/>
                  <a:gd name="T44" fmla="*/ 2 w 19"/>
                  <a:gd name="T45" fmla="*/ 12 h 17"/>
                  <a:gd name="T46" fmla="*/ 0 w 19"/>
                  <a:gd name="T47" fmla="*/ 10 h 17"/>
                  <a:gd name="T48" fmla="*/ 0 w 19"/>
                  <a:gd name="T49" fmla="*/ 8 h 17"/>
                  <a:gd name="T50" fmla="*/ 0 w 19"/>
                  <a:gd name="T51" fmla="*/ 8 h 17"/>
                  <a:gd name="T52" fmla="*/ 2 w 19"/>
                  <a:gd name="T53" fmla="*/ 5 h 17"/>
                  <a:gd name="T54" fmla="*/ 2 w 19"/>
                  <a:gd name="T55" fmla="*/ 3 h 17"/>
                  <a:gd name="T56" fmla="*/ 2 w 19"/>
                  <a:gd name="T57" fmla="*/ 3 h 17"/>
                  <a:gd name="T58" fmla="*/ 4 w 19"/>
                  <a:gd name="T59" fmla="*/ 0 h 17"/>
                  <a:gd name="T60" fmla="*/ 7 w 19"/>
                  <a:gd name="T61" fmla="*/ 0 h 17"/>
                  <a:gd name="T62" fmla="*/ 7 w 19"/>
                  <a:gd name="T63" fmla="*/ 0 h 17"/>
                  <a:gd name="T64" fmla="*/ 9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2" name="Freeform 261"/>
              <p:cNvSpPr>
                <a:spLocks/>
              </p:cNvSpPr>
              <p:nvPr/>
            </p:nvSpPr>
            <p:spPr bwMode="auto">
              <a:xfrm>
                <a:off x="2849" y="3621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11 w 19"/>
                  <a:gd name="T3" fmla="*/ 0 h 17"/>
                  <a:gd name="T4" fmla="*/ 11 w 19"/>
                  <a:gd name="T5" fmla="*/ 0 h 17"/>
                  <a:gd name="T6" fmla="*/ 14 w 19"/>
                  <a:gd name="T7" fmla="*/ 0 h 17"/>
                  <a:gd name="T8" fmla="*/ 14 w 19"/>
                  <a:gd name="T9" fmla="*/ 3 h 17"/>
                  <a:gd name="T10" fmla="*/ 16 w 19"/>
                  <a:gd name="T11" fmla="*/ 3 h 17"/>
                  <a:gd name="T12" fmla="*/ 16 w 19"/>
                  <a:gd name="T13" fmla="*/ 5 h 17"/>
                  <a:gd name="T14" fmla="*/ 16 w 19"/>
                  <a:gd name="T15" fmla="*/ 8 h 17"/>
                  <a:gd name="T16" fmla="*/ 19 w 19"/>
                  <a:gd name="T17" fmla="*/ 8 h 17"/>
                  <a:gd name="T18" fmla="*/ 16 w 19"/>
                  <a:gd name="T19" fmla="*/ 10 h 17"/>
                  <a:gd name="T20" fmla="*/ 16 w 19"/>
                  <a:gd name="T21" fmla="*/ 12 h 17"/>
                  <a:gd name="T22" fmla="*/ 16 w 19"/>
                  <a:gd name="T23" fmla="*/ 12 h 17"/>
                  <a:gd name="T24" fmla="*/ 14 w 19"/>
                  <a:gd name="T25" fmla="*/ 15 h 17"/>
                  <a:gd name="T26" fmla="*/ 14 w 19"/>
                  <a:gd name="T27" fmla="*/ 15 h 17"/>
                  <a:gd name="T28" fmla="*/ 11 w 19"/>
                  <a:gd name="T29" fmla="*/ 15 h 17"/>
                  <a:gd name="T30" fmla="*/ 11 w 19"/>
                  <a:gd name="T31" fmla="*/ 17 h 17"/>
                  <a:gd name="T32" fmla="*/ 9 w 19"/>
                  <a:gd name="T33" fmla="*/ 17 h 17"/>
                  <a:gd name="T34" fmla="*/ 7 w 19"/>
                  <a:gd name="T35" fmla="*/ 17 h 17"/>
                  <a:gd name="T36" fmla="*/ 7 w 19"/>
                  <a:gd name="T37" fmla="*/ 15 h 17"/>
                  <a:gd name="T38" fmla="*/ 4 w 19"/>
                  <a:gd name="T39" fmla="*/ 15 h 17"/>
                  <a:gd name="T40" fmla="*/ 2 w 19"/>
                  <a:gd name="T41" fmla="*/ 15 h 17"/>
                  <a:gd name="T42" fmla="*/ 2 w 19"/>
                  <a:gd name="T43" fmla="*/ 12 h 17"/>
                  <a:gd name="T44" fmla="*/ 2 w 19"/>
                  <a:gd name="T45" fmla="*/ 12 h 17"/>
                  <a:gd name="T46" fmla="*/ 0 w 19"/>
                  <a:gd name="T47" fmla="*/ 10 h 17"/>
                  <a:gd name="T48" fmla="*/ 0 w 19"/>
                  <a:gd name="T49" fmla="*/ 8 h 17"/>
                  <a:gd name="T50" fmla="*/ 0 w 19"/>
                  <a:gd name="T51" fmla="*/ 8 h 17"/>
                  <a:gd name="T52" fmla="*/ 2 w 19"/>
                  <a:gd name="T53" fmla="*/ 5 h 17"/>
                  <a:gd name="T54" fmla="*/ 2 w 19"/>
                  <a:gd name="T55" fmla="*/ 3 h 17"/>
                  <a:gd name="T56" fmla="*/ 2 w 19"/>
                  <a:gd name="T57" fmla="*/ 3 h 17"/>
                  <a:gd name="T58" fmla="*/ 4 w 19"/>
                  <a:gd name="T59" fmla="*/ 0 h 17"/>
                  <a:gd name="T60" fmla="*/ 7 w 19"/>
                  <a:gd name="T61" fmla="*/ 0 h 17"/>
                  <a:gd name="T62" fmla="*/ 7 w 19"/>
                  <a:gd name="T63" fmla="*/ 0 h 17"/>
                  <a:gd name="T64" fmla="*/ 9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3" name="Freeform 262"/>
              <p:cNvSpPr>
                <a:spLocks/>
              </p:cNvSpPr>
              <p:nvPr/>
            </p:nvSpPr>
            <p:spPr bwMode="auto">
              <a:xfrm>
                <a:off x="2829" y="3269"/>
                <a:ext cx="17" cy="16"/>
              </a:xfrm>
              <a:custGeom>
                <a:avLst/>
                <a:gdLst>
                  <a:gd name="T0" fmla="*/ 10 w 17"/>
                  <a:gd name="T1" fmla="*/ 0 h 16"/>
                  <a:gd name="T2" fmla="*/ 10 w 17"/>
                  <a:gd name="T3" fmla="*/ 0 h 16"/>
                  <a:gd name="T4" fmla="*/ 12 w 17"/>
                  <a:gd name="T5" fmla="*/ 0 h 16"/>
                  <a:gd name="T6" fmla="*/ 15 w 17"/>
                  <a:gd name="T7" fmla="*/ 2 h 16"/>
                  <a:gd name="T8" fmla="*/ 15 w 17"/>
                  <a:gd name="T9" fmla="*/ 2 h 16"/>
                  <a:gd name="T10" fmla="*/ 15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7 h 16"/>
                  <a:gd name="T18" fmla="*/ 17 w 17"/>
                  <a:gd name="T19" fmla="*/ 9 h 16"/>
                  <a:gd name="T20" fmla="*/ 17 w 17"/>
                  <a:gd name="T21" fmla="*/ 11 h 16"/>
                  <a:gd name="T22" fmla="*/ 15 w 17"/>
                  <a:gd name="T23" fmla="*/ 11 h 16"/>
                  <a:gd name="T24" fmla="*/ 15 w 17"/>
                  <a:gd name="T25" fmla="*/ 14 h 16"/>
                  <a:gd name="T26" fmla="*/ 15 w 17"/>
                  <a:gd name="T27" fmla="*/ 14 h 16"/>
                  <a:gd name="T28" fmla="*/ 12 w 17"/>
                  <a:gd name="T29" fmla="*/ 14 h 16"/>
                  <a:gd name="T30" fmla="*/ 10 w 17"/>
                  <a:gd name="T31" fmla="*/ 16 h 16"/>
                  <a:gd name="T32" fmla="*/ 10 w 17"/>
                  <a:gd name="T33" fmla="*/ 16 h 16"/>
                  <a:gd name="T34" fmla="*/ 8 w 17"/>
                  <a:gd name="T35" fmla="*/ 16 h 16"/>
                  <a:gd name="T36" fmla="*/ 5 w 17"/>
                  <a:gd name="T37" fmla="*/ 14 h 16"/>
                  <a:gd name="T38" fmla="*/ 5 w 17"/>
                  <a:gd name="T39" fmla="*/ 14 h 16"/>
                  <a:gd name="T40" fmla="*/ 3 w 17"/>
                  <a:gd name="T41" fmla="*/ 14 h 16"/>
                  <a:gd name="T42" fmla="*/ 3 w 17"/>
                  <a:gd name="T43" fmla="*/ 11 h 16"/>
                  <a:gd name="T44" fmla="*/ 0 w 17"/>
                  <a:gd name="T45" fmla="*/ 11 h 16"/>
                  <a:gd name="T46" fmla="*/ 0 w 17"/>
                  <a:gd name="T47" fmla="*/ 9 h 16"/>
                  <a:gd name="T48" fmla="*/ 0 w 17"/>
                  <a:gd name="T49" fmla="*/ 7 h 16"/>
                  <a:gd name="T50" fmla="*/ 0 w 17"/>
                  <a:gd name="T51" fmla="*/ 7 h 16"/>
                  <a:gd name="T52" fmla="*/ 0 w 17"/>
                  <a:gd name="T53" fmla="*/ 4 h 16"/>
                  <a:gd name="T54" fmla="*/ 3 w 17"/>
                  <a:gd name="T55" fmla="*/ 4 h 16"/>
                  <a:gd name="T56" fmla="*/ 3 w 17"/>
                  <a:gd name="T57" fmla="*/ 2 h 16"/>
                  <a:gd name="T58" fmla="*/ 5 w 17"/>
                  <a:gd name="T59" fmla="*/ 2 h 16"/>
                  <a:gd name="T60" fmla="*/ 5 w 17"/>
                  <a:gd name="T61" fmla="*/ 0 h 16"/>
                  <a:gd name="T62" fmla="*/ 8 w 17"/>
                  <a:gd name="T63" fmla="*/ 0 h 16"/>
                  <a:gd name="T64" fmla="*/ 10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4" name="Freeform 263"/>
              <p:cNvSpPr>
                <a:spLocks/>
              </p:cNvSpPr>
              <p:nvPr/>
            </p:nvSpPr>
            <p:spPr bwMode="auto">
              <a:xfrm>
                <a:off x="2829" y="3269"/>
                <a:ext cx="17" cy="16"/>
              </a:xfrm>
              <a:custGeom>
                <a:avLst/>
                <a:gdLst>
                  <a:gd name="T0" fmla="*/ 10 w 17"/>
                  <a:gd name="T1" fmla="*/ 0 h 16"/>
                  <a:gd name="T2" fmla="*/ 10 w 17"/>
                  <a:gd name="T3" fmla="*/ 0 h 16"/>
                  <a:gd name="T4" fmla="*/ 12 w 17"/>
                  <a:gd name="T5" fmla="*/ 0 h 16"/>
                  <a:gd name="T6" fmla="*/ 15 w 17"/>
                  <a:gd name="T7" fmla="*/ 2 h 16"/>
                  <a:gd name="T8" fmla="*/ 15 w 17"/>
                  <a:gd name="T9" fmla="*/ 2 h 16"/>
                  <a:gd name="T10" fmla="*/ 15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7 h 16"/>
                  <a:gd name="T18" fmla="*/ 17 w 17"/>
                  <a:gd name="T19" fmla="*/ 9 h 16"/>
                  <a:gd name="T20" fmla="*/ 17 w 17"/>
                  <a:gd name="T21" fmla="*/ 11 h 16"/>
                  <a:gd name="T22" fmla="*/ 15 w 17"/>
                  <a:gd name="T23" fmla="*/ 11 h 16"/>
                  <a:gd name="T24" fmla="*/ 15 w 17"/>
                  <a:gd name="T25" fmla="*/ 14 h 16"/>
                  <a:gd name="T26" fmla="*/ 15 w 17"/>
                  <a:gd name="T27" fmla="*/ 14 h 16"/>
                  <a:gd name="T28" fmla="*/ 12 w 17"/>
                  <a:gd name="T29" fmla="*/ 14 h 16"/>
                  <a:gd name="T30" fmla="*/ 10 w 17"/>
                  <a:gd name="T31" fmla="*/ 16 h 16"/>
                  <a:gd name="T32" fmla="*/ 10 w 17"/>
                  <a:gd name="T33" fmla="*/ 16 h 16"/>
                  <a:gd name="T34" fmla="*/ 8 w 17"/>
                  <a:gd name="T35" fmla="*/ 16 h 16"/>
                  <a:gd name="T36" fmla="*/ 5 w 17"/>
                  <a:gd name="T37" fmla="*/ 14 h 16"/>
                  <a:gd name="T38" fmla="*/ 5 w 17"/>
                  <a:gd name="T39" fmla="*/ 14 h 16"/>
                  <a:gd name="T40" fmla="*/ 3 w 17"/>
                  <a:gd name="T41" fmla="*/ 14 h 16"/>
                  <a:gd name="T42" fmla="*/ 3 w 17"/>
                  <a:gd name="T43" fmla="*/ 11 h 16"/>
                  <a:gd name="T44" fmla="*/ 0 w 17"/>
                  <a:gd name="T45" fmla="*/ 11 h 16"/>
                  <a:gd name="T46" fmla="*/ 0 w 17"/>
                  <a:gd name="T47" fmla="*/ 9 h 16"/>
                  <a:gd name="T48" fmla="*/ 0 w 17"/>
                  <a:gd name="T49" fmla="*/ 7 h 16"/>
                  <a:gd name="T50" fmla="*/ 0 w 17"/>
                  <a:gd name="T51" fmla="*/ 7 h 16"/>
                  <a:gd name="T52" fmla="*/ 0 w 17"/>
                  <a:gd name="T53" fmla="*/ 4 h 16"/>
                  <a:gd name="T54" fmla="*/ 3 w 17"/>
                  <a:gd name="T55" fmla="*/ 4 h 16"/>
                  <a:gd name="T56" fmla="*/ 3 w 17"/>
                  <a:gd name="T57" fmla="*/ 2 h 16"/>
                  <a:gd name="T58" fmla="*/ 5 w 17"/>
                  <a:gd name="T59" fmla="*/ 2 h 16"/>
                  <a:gd name="T60" fmla="*/ 5 w 17"/>
                  <a:gd name="T61" fmla="*/ 0 h 16"/>
                  <a:gd name="T62" fmla="*/ 8 w 17"/>
                  <a:gd name="T63" fmla="*/ 0 h 16"/>
                  <a:gd name="T64" fmla="*/ 10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5" name="Freeform 264"/>
              <p:cNvSpPr>
                <a:spLocks/>
              </p:cNvSpPr>
              <p:nvPr/>
            </p:nvSpPr>
            <p:spPr bwMode="auto">
              <a:xfrm>
                <a:off x="2815" y="3352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2 h 17"/>
                  <a:gd name="T6" fmla="*/ 14 w 17"/>
                  <a:gd name="T7" fmla="*/ 2 h 17"/>
                  <a:gd name="T8" fmla="*/ 14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4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2 h 17"/>
                  <a:gd name="T58" fmla="*/ 5 w 17"/>
                  <a:gd name="T59" fmla="*/ 2 h 17"/>
                  <a:gd name="T60" fmla="*/ 5 w 17"/>
                  <a:gd name="T61" fmla="*/ 2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6" name="Freeform 265"/>
              <p:cNvSpPr>
                <a:spLocks/>
              </p:cNvSpPr>
              <p:nvPr/>
            </p:nvSpPr>
            <p:spPr bwMode="auto">
              <a:xfrm>
                <a:off x="2815" y="3352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2 h 17"/>
                  <a:gd name="T6" fmla="*/ 14 w 17"/>
                  <a:gd name="T7" fmla="*/ 2 h 17"/>
                  <a:gd name="T8" fmla="*/ 14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4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2 h 17"/>
                  <a:gd name="T58" fmla="*/ 5 w 17"/>
                  <a:gd name="T59" fmla="*/ 2 h 17"/>
                  <a:gd name="T60" fmla="*/ 5 w 17"/>
                  <a:gd name="T61" fmla="*/ 2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7" name="Freeform 266"/>
              <p:cNvSpPr>
                <a:spLocks/>
              </p:cNvSpPr>
              <p:nvPr/>
            </p:nvSpPr>
            <p:spPr bwMode="auto">
              <a:xfrm>
                <a:off x="2846" y="3354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3 h 17"/>
                  <a:gd name="T8" fmla="*/ 14 w 17"/>
                  <a:gd name="T9" fmla="*/ 3 h 17"/>
                  <a:gd name="T10" fmla="*/ 14 w 17"/>
                  <a:gd name="T11" fmla="*/ 5 h 17"/>
                  <a:gd name="T12" fmla="*/ 17 w 17"/>
                  <a:gd name="T13" fmla="*/ 5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7 h 17"/>
                  <a:gd name="T30" fmla="*/ 10 w 17"/>
                  <a:gd name="T31" fmla="*/ 17 h 17"/>
                  <a:gd name="T32" fmla="*/ 7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3 w 17"/>
                  <a:gd name="T39" fmla="*/ 15 h 17"/>
                  <a:gd name="T40" fmla="*/ 3 w 17"/>
                  <a:gd name="T41" fmla="*/ 15 h 17"/>
                  <a:gd name="T42" fmla="*/ 0 w 17"/>
                  <a:gd name="T43" fmla="*/ 12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5 h 17"/>
                  <a:gd name="T54" fmla="*/ 0 w 17"/>
                  <a:gd name="T55" fmla="*/ 5 h 17"/>
                  <a:gd name="T56" fmla="*/ 3 w 17"/>
                  <a:gd name="T57" fmla="*/ 3 h 17"/>
                  <a:gd name="T58" fmla="*/ 3 w 17"/>
                  <a:gd name="T59" fmla="*/ 3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8" name="Freeform 267"/>
              <p:cNvSpPr>
                <a:spLocks/>
              </p:cNvSpPr>
              <p:nvPr/>
            </p:nvSpPr>
            <p:spPr bwMode="auto">
              <a:xfrm>
                <a:off x="2846" y="3354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3 h 17"/>
                  <a:gd name="T8" fmla="*/ 14 w 17"/>
                  <a:gd name="T9" fmla="*/ 3 h 17"/>
                  <a:gd name="T10" fmla="*/ 14 w 17"/>
                  <a:gd name="T11" fmla="*/ 5 h 17"/>
                  <a:gd name="T12" fmla="*/ 17 w 17"/>
                  <a:gd name="T13" fmla="*/ 5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7 h 17"/>
                  <a:gd name="T30" fmla="*/ 10 w 17"/>
                  <a:gd name="T31" fmla="*/ 17 h 17"/>
                  <a:gd name="T32" fmla="*/ 7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3 w 17"/>
                  <a:gd name="T39" fmla="*/ 15 h 17"/>
                  <a:gd name="T40" fmla="*/ 3 w 17"/>
                  <a:gd name="T41" fmla="*/ 15 h 17"/>
                  <a:gd name="T42" fmla="*/ 0 w 17"/>
                  <a:gd name="T43" fmla="*/ 12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5 h 17"/>
                  <a:gd name="T54" fmla="*/ 0 w 17"/>
                  <a:gd name="T55" fmla="*/ 5 h 17"/>
                  <a:gd name="T56" fmla="*/ 3 w 17"/>
                  <a:gd name="T57" fmla="*/ 3 h 17"/>
                  <a:gd name="T58" fmla="*/ 3 w 17"/>
                  <a:gd name="T59" fmla="*/ 3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99" name="Freeform 268"/>
              <p:cNvSpPr>
                <a:spLocks/>
              </p:cNvSpPr>
              <p:nvPr/>
            </p:nvSpPr>
            <p:spPr bwMode="auto">
              <a:xfrm>
                <a:off x="2827" y="3424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2 h 14"/>
                  <a:gd name="T10" fmla="*/ 17 w 17"/>
                  <a:gd name="T11" fmla="*/ 2 h 14"/>
                  <a:gd name="T12" fmla="*/ 17 w 17"/>
                  <a:gd name="T13" fmla="*/ 4 h 14"/>
                  <a:gd name="T14" fmla="*/ 17 w 17"/>
                  <a:gd name="T15" fmla="*/ 4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7 w 17"/>
                  <a:gd name="T23" fmla="*/ 11 h 14"/>
                  <a:gd name="T24" fmla="*/ 14 w 17"/>
                  <a:gd name="T25" fmla="*/ 11 h 14"/>
                  <a:gd name="T26" fmla="*/ 14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2 w 17"/>
                  <a:gd name="T41" fmla="*/ 11 h 14"/>
                  <a:gd name="T42" fmla="*/ 2 w 17"/>
                  <a:gd name="T43" fmla="*/ 11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4 h 14"/>
                  <a:gd name="T52" fmla="*/ 0 w 17"/>
                  <a:gd name="T53" fmla="*/ 4 h 14"/>
                  <a:gd name="T54" fmla="*/ 2 w 17"/>
                  <a:gd name="T55" fmla="*/ 2 h 14"/>
                  <a:gd name="T56" fmla="*/ 2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0" name="Freeform 269"/>
              <p:cNvSpPr>
                <a:spLocks/>
              </p:cNvSpPr>
              <p:nvPr/>
            </p:nvSpPr>
            <p:spPr bwMode="auto">
              <a:xfrm>
                <a:off x="2827" y="3424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2 h 14"/>
                  <a:gd name="T10" fmla="*/ 17 w 17"/>
                  <a:gd name="T11" fmla="*/ 2 h 14"/>
                  <a:gd name="T12" fmla="*/ 17 w 17"/>
                  <a:gd name="T13" fmla="*/ 4 h 14"/>
                  <a:gd name="T14" fmla="*/ 17 w 17"/>
                  <a:gd name="T15" fmla="*/ 4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7 w 17"/>
                  <a:gd name="T23" fmla="*/ 11 h 14"/>
                  <a:gd name="T24" fmla="*/ 14 w 17"/>
                  <a:gd name="T25" fmla="*/ 11 h 14"/>
                  <a:gd name="T26" fmla="*/ 14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2 w 17"/>
                  <a:gd name="T41" fmla="*/ 11 h 14"/>
                  <a:gd name="T42" fmla="*/ 2 w 17"/>
                  <a:gd name="T43" fmla="*/ 11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4 h 14"/>
                  <a:gd name="T52" fmla="*/ 0 w 17"/>
                  <a:gd name="T53" fmla="*/ 4 h 14"/>
                  <a:gd name="T54" fmla="*/ 2 w 17"/>
                  <a:gd name="T55" fmla="*/ 2 h 14"/>
                  <a:gd name="T56" fmla="*/ 2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1" name="Freeform 270"/>
              <p:cNvSpPr>
                <a:spLocks/>
              </p:cNvSpPr>
              <p:nvPr/>
            </p:nvSpPr>
            <p:spPr bwMode="auto">
              <a:xfrm>
                <a:off x="2806" y="3307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9 w 16"/>
                  <a:gd name="T3" fmla="*/ 0 h 16"/>
                  <a:gd name="T4" fmla="*/ 11 w 16"/>
                  <a:gd name="T5" fmla="*/ 0 h 16"/>
                  <a:gd name="T6" fmla="*/ 11 w 16"/>
                  <a:gd name="T7" fmla="*/ 2 h 16"/>
                  <a:gd name="T8" fmla="*/ 14 w 16"/>
                  <a:gd name="T9" fmla="*/ 2 h 16"/>
                  <a:gd name="T10" fmla="*/ 14 w 16"/>
                  <a:gd name="T11" fmla="*/ 2 h 16"/>
                  <a:gd name="T12" fmla="*/ 16 w 16"/>
                  <a:gd name="T13" fmla="*/ 4 h 16"/>
                  <a:gd name="T14" fmla="*/ 16 w 16"/>
                  <a:gd name="T15" fmla="*/ 7 h 16"/>
                  <a:gd name="T16" fmla="*/ 16 w 16"/>
                  <a:gd name="T17" fmla="*/ 7 h 16"/>
                  <a:gd name="T18" fmla="*/ 16 w 16"/>
                  <a:gd name="T19" fmla="*/ 9 h 16"/>
                  <a:gd name="T20" fmla="*/ 16 w 16"/>
                  <a:gd name="T21" fmla="*/ 12 h 16"/>
                  <a:gd name="T22" fmla="*/ 14 w 16"/>
                  <a:gd name="T23" fmla="*/ 12 h 16"/>
                  <a:gd name="T24" fmla="*/ 14 w 16"/>
                  <a:gd name="T25" fmla="*/ 14 h 16"/>
                  <a:gd name="T26" fmla="*/ 11 w 16"/>
                  <a:gd name="T27" fmla="*/ 14 h 16"/>
                  <a:gd name="T28" fmla="*/ 11 w 16"/>
                  <a:gd name="T29" fmla="*/ 14 h 16"/>
                  <a:gd name="T30" fmla="*/ 9 w 16"/>
                  <a:gd name="T31" fmla="*/ 16 h 16"/>
                  <a:gd name="T32" fmla="*/ 7 w 16"/>
                  <a:gd name="T33" fmla="*/ 16 h 16"/>
                  <a:gd name="T34" fmla="*/ 7 w 16"/>
                  <a:gd name="T35" fmla="*/ 16 h 16"/>
                  <a:gd name="T36" fmla="*/ 4 w 16"/>
                  <a:gd name="T37" fmla="*/ 14 h 16"/>
                  <a:gd name="T38" fmla="*/ 2 w 16"/>
                  <a:gd name="T39" fmla="*/ 14 h 16"/>
                  <a:gd name="T40" fmla="*/ 2 w 16"/>
                  <a:gd name="T41" fmla="*/ 14 h 16"/>
                  <a:gd name="T42" fmla="*/ 2 w 16"/>
                  <a:gd name="T43" fmla="*/ 12 h 16"/>
                  <a:gd name="T44" fmla="*/ 0 w 16"/>
                  <a:gd name="T45" fmla="*/ 12 h 16"/>
                  <a:gd name="T46" fmla="*/ 0 w 16"/>
                  <a:gd name="T47" fmla="*/ 9 h 16"/>
                  <a:gd name="T48" fmla="*/ 0 w 16"/>
                  <a:gd name="T49" fmla="*/ 7 h 16"/>
                  <a:gd name="T50" fmla="*/ 0 w 16"/>
                  <a:gd name="T51" fmla="*/ 7 h 16"/>
                  <a:gd name="T52" fmla="*/ 0 w 16"/>
                  <a:gd name="T53" fmla="*/ 4 h 16"/>
                  <a:gd name="T54" fmla="*/ 2 w 16"/>
                  <a:gd name="T55" fmla="*/ 2 h 16"/>
                  <a:gd name="T56" fmla="*/ 2 w 16"/>
                  <a:gd name="T57" fmla="*/ 2 h 16"/>
                  <a:gd name="T58" fmla="*/ 2 w 16"/>
                  <a:gd name="T59" fmla="*/ 2 h 16"/>
                  <a:gd name="T60" fmla="*/ 4 w 16"/>
                  <a:gd name="T61" fmla="*/ 0 h 16"/>
                  <a:gd name="T62" fmla="*/ 7 w 16"/>
                  <a:gd name="T63" fmla="*/ 0 h 16"/>
                  <a:gd name="T64" fmla="*/ 7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2" name="Freeform 271"/>
              <p:cNvSpPr>
                <a:spLocks/>
              </p:cNvSpPr>
              <p:nvPr/>
            </p:nvSpPr>
            <p:spPr bwMode="auto">
              <a:xfrm>
                <a:off x="2806" y="3307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9 w 16"/>
                  <a:gd name="T3" fmla="*/ 0 h 16"/>
                  <a:gd name="T4" fmla="*/ 11 w 16"/>
                  <a:gd name="T5" fmla="*/ 0 h 16"/>
                  <a:gd name="T6" fmla="*/ 11 w 16"/>
                  <a:gd name="T7" fmla="*/ 2 h 16"/>
                  <a:gd name="T8" fmla="*/ 14 w 16"/>
                  <a:gd name="T9" fmla="*/ 2 h 16"/>
                  <a:gd name="T10" fmla="*/ 14 w 16"/>
                  <a:gd name="T11" fmla="*/ 2 h 16"/>
                  <a:gd name="T12" fmla="*/ 16 w 16"/>
                  <a:gd name="T13" fmla="*/ 4 h 16"/>
                  <a:gd name="T14" fmla="*/ 16 w 16"/>
                  <a:gd name="T15" fmla="*/ 7 h 16"/>
                  <a:gd name="T16" fmla="*/ 16 w 16"/>
                  <a:gd name="T17" fmla="*/ 7 h 16"/>
                  <a:gd name="T18" fmla="*/ 16 w 16"/>
                  <a:gd name="T19" fmla="*/ 9 h 16"/>
                  <a:gd name="T20" fmla="*/ 16 w 16"/>
                  <a:gd name="T21" fmla="*/ 12 h 16"/>
                  <a:gd name="T22" fmla="*/ 14 w 16"/>
                  <a:gd name="T23" fmla="*/ 12 h 16"/>
                  <a:gd name="T24" fmla="*/ 14 w 16"/>
                  <a:gd name="T25" fmla="*/ 14 h 16"/>
                  <a:gd name="T26" fmla="*/ 11 w 16"/>
                  <a:gd name="T27" fmla="*/ 14 h 16"/>
                  <a:gd name="T28" fmla="*/ 11 w 16"/>
                  <a:gd name="T29" fmla="*/ 14 h 16"/>
                  <a:gd name="T30" fmla="*/ 9 w 16"/>
                  <a:gd name="T31" fmla="*/ 16 h 16"/>
                  <a:gd name="T32" fmla="*/ 7 w 16"/>
                  <a:gd name="T33" fmla="*/ 16 h 16"/>
                  <a:gd name="T34" fmla="*/ 7 w 16"/>
                  <a:gd name="T35" fmla="*/ 16 h 16"/>
                  <a:gd name="T36" fmla="*/ 4 w 16"/>
                  <a:gd name="T37" fmla="*/ 14 h 16"/>
                  <a:gd name="T38" fmla="*/ 2 w 16"/>
                  <a:gd name="T39" fmla="*/ 14 h 16"/>
                  <a:gd name="T40" fmla="*/ 2 w 16"/>
                  <a:gd name="T41" fmla="*/ 14 h 16"/>
                  <a:gd name="T42" fmla="*/ 2 w 16"/>
                  <a:gd name="T43" fmla="*/ 12 h 16"/>
                  <a:gd name="T44" fmla="*/ 0 w 16"/>
                  <a:gd name="T45" fmla="*/ 12 h 16"/>
                  <a:gd name="T46" fmla="*/ 0 w 16"/>
                  <a:gd name="T47" fmla="*/ 9 h 16"/>
                  <a:gd name="T48" fmla="*/ 0 w 16"/>
                  <a:gd name="T49" fmla="*/ 7 h 16"/>
                  <a:gd name="T50" fmla="*/ 0 w 16"/>
                  <a:gd name="T51" fmla="*/ 7 h 16"/>
                  <a:gd name="T52" fmla="*/ 0 w 16"/>
                  <a:gd name="T53" fmla="*/ 4 h 16"/>
                  <a:gd name="T54" fmla="*/ 2 w 16"/>
                  <a:gd name="T55" fmla="*/ 2 h 16"/>
                  <a:gd name="T56" fmla="*/ 2 w 16"/>
                  <a:gd name="T57" fmla="*/ 2 h 16"/>
                  <a:gd name="T58" fmla="*/ 2 w 16"/>
                  <a:gd name="T59" fmla="*/ 2 h 16"/>
                  <a:gd name="T60" fmla="*/ 4 w 16"/>
                  <a:gd name="T61" fmla="*/ 0 h 16"/>
                  <a:gd name="T62" fmla="*/ 7 w 16"/>
                  <a:gd name="T63" fmla="*/ 0 h 16"/>
                  <a:gd name="T64" fmla="*/ 7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3" name="Freeform 272"/>
              <p:cNvSpPr>
                <a:spLocks/>
              </p:cNvSpPr>
              <p:nvPr/>
            </p:nvSpPr>
            <p:spPr bwMode="auto">
              <a:xfrm>
                <a:off x="2810" y="3640"/>
                <a:ext cx="19" cy="17"/>
              </a:xfrm>
              <a:custGeom>
                <a:avLst/>
                <a:gdLst>
                  <a:gd name="T0" fmla="*/ 10 w 19"/>
                  <a:gd name="T1" fmla="*/ 0 h 17"/>
                  <a:gd name="T2" fmla="*/ 12 w 19"/>
                  <a:gd name="T3" fmla="*/ 0 h 17"/>
                  <a:gd name="T4" fmla="*/ 12 w 19"/>
                  <a:gd name="T5" fmla="*/ 3 h 17"/>
                  <a:gd name="T6" fmla="*/ 15 w 19"/>
                  <a:gd name="T7" fmla="*/ 3 h 17"/>
                  <a:gd name="T8" fmla="*/ 15 w 19"/>
                  <a:gd name="T9" fmla="*/ 3 h 17"/>
                  <a:gd name="T10" fmla="*/ 17 w 19"/>
                  <a:gd name="T11" fmla="*/ 5 h 17"/>
                  <a:gd name="T12" fmla="*/ 17 w 19"/>
                  <a:gd name="T13" fmla="*/ 5 h 17"/>
                  <a:gd name="T14" fmla="*/ 17 w 19"/>
                  <a:gd name="T15" fmla="*/ 8 h 17"/>
                  <a:gd name="T16" fmla="*/ 19 w 19"/>
                  <a:gd name="T17" fmla="*/ 10 h 17"/>
                  <a:gd name="T18" fmla="*/ 17 w 19"/>
                  <a:gd name="T19" fmla="*/ 10 h 17"/>
                  <a:gd name="T20" fmla="*/ 17 w 19"/>
                  <a:gd name="T21" fmla="*/ 12 h 17"/>
                  <a:gd name="T22" fmla="*/ 17 w 19"/>
                  <a:gd name="T23" fmla="*/ 15 h 17"/>
                  <a:gd name="T24" fmla="*/ 15 w 19"/>
                  <a:gd name="T25" fmla="*/ 15 h 17"/>
                  <a:gd name="T26" fmla="*/ 15 w 19"/>
                  <a:gd name="T27" fmla="*/ 15 h 17"/>
                  <a:gd name="T28" fmla="*/ 12 w 19"/>
                  <a:gd name="T29" fmla="*/ 17 h 17"/>
                  <a:gd name="T30" fmla="*/ 12 w 19"/>
                  <a:gd name="T31" fmla="*/ 17 h 17"/>
                  <a:gd name="T32" fmla="*/ 10 w 19"/>
                  <a:gd name="T33" fmla="*/ 17 h 17"/>
                  <a:gd name="T34" fmla="*/ 7 w 19"/>
                  <a:gd name="T35" fmla="*/ 17 h 17"/>
                  <a:gd name="T36" fmla="*/ 7 w 19"/>
                  <a:gd name="T37" fmla="*/ 17 h 17"/>
                  <a:gd name="T38" fmla="*/ 5 w 19"/>
                  <a:gd name="T39" fmla="*/ 15 h 17"/>
                  <a:gd name="T40" fmla="*/ 3 w 19"/>
                  <a:gd name="T41" fmla="*/ 15 h 17"/>
                  <a:gd name="T42" fmla="*/ 3 w 19"/>
                  <a:gd name="T43" fmla="*/ 15 h 17"/>
                  <a:gd name="T44" fmla="*/ 3 w 19"/>
                  <a:gd name="T45" fmla="*/ 12 h 17"/>
                  <a:gd name="T46" fmla="*/ 0 w 19"/>
                  <a:gd name="T47" fmla="*/ 10 h 17"/>
                  <a:gd name="T48" fmla="*/ 0 w 19"/>
                  <a:gd name="T49" fmla="*/ 10 h 17"/>
                  <a:gd name="T50" fmla="*/ 0 w 19"/>
                  <a:gd name="T51" fmla="*/ 8 h 17"/>
                  <a:gd name="T52" fmla="*/ 3 w 19"/>
                  <a:gd name="T53" fmla="*/ 5 h 17"/>
                  <a:gd name="T54" fmla="*/ 3 w 19"/>
                  <a:gd name="T55" fmla="*/ 5 h 17"/>
                  <a:gd name="T56" fmla="*/ 3 w 19"/>
                  <a:gd name="T57" fmla="*/ 3 h 17"/>
                  <a:gd name="T58" fmla="*/ 5 w 19"/>
                  <a:gd name="T59" fmla="*/ 3 h 17"/>
                  <a:gd name="T60" fmla="*/ 7 w 19"/>
                  <a:gd name="T61" fmla="*/ 3 h 17"/>
                  <a:gd name="T62" fmla="*/ 7 w 19"/>
                  <a:gd name="T63" fmla="*/ 0 h 17"/>
                  <a:gd name="T64" fmla="*/ 10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10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4" name="Freeform 273"/>
              <p:cNvSpPr>
                <a:spLocks/>
              </p:cNvSpPr>
              <p:nvPr/>
            </p:nvSpPr>
            <p:spPr bwMode="auto">
              <a:xfrm>
                <a:off x="2810" y="3640"/>
                <a:ext cx="19" cy="17"/>
              </a:xfrm>
              <a:custGeom>
                <a:avLst/>
                <a:gdLst>
                  <a:gd name="T0" fmla="*/ 10 w 19"/>
                  <a:gd name="T1" fmla="*/ 0 h 17"/>
                  <a:gd name="T2" fmla="*/ 12 w 19"/>
                  <a:gd name="T3" fmla="*/ 0 h 17"/>
                  <a:gd name="T4" fmla="*/ 12 w 19"/>
                  <a:gd name="T5" fmla="*/ 3 h 17"/>
                  <a:gd name="T6" fmla="*/ 15 w 19"/>
                  <a:gd name="T7" fmla="*/ 3 h 17"/>
                  <a:gd name="T8" fmla="*/ 15 w 19"/>
                  <a:gd name="T9" fmla="*/ 3 h 17"/>
                  <a:gd name="T10" fmla="*/ 17 w 19"/>
                  <a:gd name="T11" fmla="*/ 5 h 17"/>
                  <a:gd name="T12" fmla="*/ 17 w 19"/>
                  <a:gd name="T13" fmla="*/ 5 h 17"/>
                  <a:gd name="T14" fmla="*/ 17 w 19"/>
                  <a:gd name="T15" fmla="*/ 8 h 17"/>
                  <a:gd name="T16" fmla="*/ 19 w 19"/>
                  <a:gd name="T17" fmla="*/ 10 h 17"/>
                  <a:gd name="T18" fmla="*/ 17 w 19"/>
                  <a:gd name="T19" fmla="*/ 10 h 17"/>
                  <a:gd name="T20" fmla="*/ 17 w 19"/>
                  <a:gd name="T21" fmla="*/ 12 h 17"/>
                  <a:gd name="T22" fmla="*/ 17 w 19"/>
                  <a:gd name="T23" fmla="*/ 15 h 17"/>
                  <a:gd name="T24" fmla="*/ 15 w 19"/>
                  <a:gd name="T25" fmla="*/ 15 h 17"/>
                  <a:gd name="T26" fmla="*/ 15 w 19"/>
                  <a:gd name="T27" fmla="*/ 15 h 17"/>
                  <a:gd name="T28" fmla="*/ 12 w 19"/>
                  <a:gd name="T29" fmla="*/ 17 h 17"/>
                  <a:gd name="T30" fmla="*/ 12 w 19"/>
                  <a:gd name="T31" fmla="*/ 17 h 17"/>
                  <a:gd name="T32" fmla="*/ 10 w 19"/>
                  <a:gd name="T33" fmla="*/ 17 h 17"/>
                  <a:gd name="T34" fmla="*/ 7 w 19"/>
                  <a:gd name="T35" fmla="*/ 17 h 17"/>
                  <a:gd name="T36" fmla="*/ 7 w 19"/>
                  <a:gd name="T37" fmla="*/ 17 h 17"/>
                  <a:gd name="T38" fmla="*/ 5 w 19"/>
                  <a:gd name="T39" fmla="*/ 15 h 17"/>
                  <a:gd name="T40" fmla="*/ 3 w 19"/>
                  <a:gd name="T41" fmla="*/ 15 h 17"/>
                  <a:gd name="T42" fmla="*/ 3 w 19"/>
                  <a:gd name="T43" fmla="*/ 15 h 17"/>
                  <a:gd name="T44" fmla="*/ 3 w 19"/>
                  <a:gd name="T45" fmla="*/ 12 h 17"/>
                  <a:gd name="T46" fmla="*/ 0 w 19"/>
                  <a:gd name="T47" fmla="*/ 10 h 17"/>
                  <a:gd name="T48" fmla="*/ 0 w 19"/>
                  <a:gd name="T49" fmla="*/ 10 h 17"/>
                  <a:gd name="T50" fmla="*/ 0 w 19"/>
                  <a:gd name="T51" fmla="*/ 8 h 17"/>
                  <a:gd name="T52" fmla="*/ 3 w 19"/>
                  <a:gd name="T53" fmla="*/ 5 h 17"/>
                  <a:gd name="T54" fmla="*/ 3 w 19"/>
                  <a:gd name="T55" fmla="*/ 5 h 17"/>
                  <a:gd name="T56" fmla="*/ 3 w 19"/>
                  <a:gd name="T57" fmla="*/ 3 h 17"/>
                  <a:gd name="T58" fmla="*/ 5 w 19"/>
                  <a:gd name="T59" fmla="*/ 3 h 17"/>
                  <a:gd name="T60" fmla="*/ 7 w 19"/>
                  <a:gd name="T61" fmla="*/ 3 h 17"/>
                  <a:gd name="T62" fmla="*/ 7 w 19"/>
                  <a:gd name="T63" fmla="*/ 0 h 17"/>
                  <a:gd name="T64" fmla="*/ 10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10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5" name="Freeform 274"/>
              <p:cNvSpPr>
                <a:spLocks/>
              </p:cNvSpPr>
              <p:nvPr/>
            </p:nvSpPr>
            <p:spPr bwMode="auto">
              <a:xfrm>
                <a:off x="1782" y="3273"/>
                <a:ext cx="17" cy="15"/>
              </a:xfrm>
              <a:custGeom>
                <a:avLst/>
                <a:gdLst>
                  <a:gd name="T0" fmla="*/ 7 w 17"/>
                  <a:gd name="T1" fmla="*/ 0 h 15"/>
                  <a:gd name="T2" fmla="*/ 10 w 17"/>
                  <a:gd name="T3" fmla="*/ 0 h 15"/>
                  <a:gd name="T4" fmla="*/ 12 w 17"/>
                  <a:gd name="T5" fmla="*/ 0 h 15"/>
                  <a:gd name="T6" fmla="*/ 12 w 17"/>
                  <a:gd name="T7" fmla="*/ 0 h 15"/>
                  <a:gd name="T8" fmla="*/ 15 w 17"/>
                  <a:gd name="T9" fmla="*/ 3 h 15"/>
                  <a:gd name="T10" fmla="*/ 15 w 17"/>
                  <a:gd name="T11" fmla="*/ 3 h 15"/>
                  <a:gd name="T12" fmla="*/ 17 w 17"/>
                  <a:gd name="T13" fmla="*/ 5 h 15"/>
                  <a:gd name="T14" fmla="*/ 17 w 17"/>
                  <a:gd name="T15" fmla="*/ 5 h 15"/>
                  <a:gd name="T16" fmla="*/ 17 w 17"/>
                  <a:gd name="T17" fmla="*/ 7 h 15"/>
                  <a:gd name="T18" fmla="*/ 17 w 17"/>
                  <a:gd name="T19" fmla="*/ 10 h 15"/>
                  <a:gd name="T20" fmla="*/ 17 w 17"/>
                  <a:gd name="T21" fmla="*/ 10 h 15"/>
                  <a:gd name="T22" fmla="*/ 15 w 17"/>
                  <a:gd name="T23" fmla="*/ 12 h 15"/>
                  <a:gd name="T24" fmla="*/ 15 w 17"/>
                  <a:gd name="T25" fmla="*/ 12 h 15"/>
                  <a:gd name="T26" fmla="*/ 12 w 17"/>
                  <a:gd name="T27" fmla="*/ 15 h 15"/>
                  <a:gd name="T28" fmla="*/ 12 w 17"/>
                  <a:gd name="T29" fmla="*/ 15 h 15"/>
                  <a:gd name="T30" fmla="*/ 10 w 17"/>
                  <a:gd name="T31" fmla="*/ 15 h 15"/>
                  <a:gd name="T32" fmla="*/ 7 w 17"/>
                  <a:gd name="T33" fmla="*/ 15 h 15"/>
                  <a:gd name="T34" fmla="*/ 7 w 17"/>
                  <a:gd name="T35" fmla="*/ 15 h 15"/>
                  <a:gd name="T36" fmla="*/ 5 w 17"/>
                  <a:gd name="T37" fmla="*/ 15 h 15"/>
                  <a:gd name="T38" fmla="*/ 3 w 17"/>
                  <a:gd name="T39" fmla="*/ 15 h 15"/>
                  <a:gd name="T40" fmla="*/ 3 w 17"/>
                  <a:gd name="T41" fmla="*/ 12 h 15"/>
                  <a:gd name="T42" fmla="*/ 0 w 17"/>
                  <a:gd name="T43" fmla="*/ 12 h 15"/>
                  <a:gd name="T44" fmla="*/ 0 w 17"/>
                  <a:gd name="T45" fmla="*/ 10 h 15"/>
                  <a:gd name="T46" fmla="*/ 0 w 17"/>
                  <a:gd name="T47" fmla="*/ 10 h 15"/>
                  <a:gd name="T48" fmla="*/ 0 w 17"/>
                  <a:gd name="T49" fmla="*/ 7 h 15"/>
                  <a:gd name="T50" fmla="*/ 0 w 17"/>
                  <a:gd name="T51" fmla="*/ 5 h 15"/>
                  <a:gd name="T52" fmla="*/ 0 w 17"/>
                  <a:gd name="T53" fmla="*/ 5 h 15"/>
                  <a:gd name="T54" fmla="*/ 0 w 17"/>
                  <a:gd name="T55" fmla="*/ 3 h 15"/>
                  <a:gd name="T56" fmla="*/ 3 w 17"/>
                  <a:gd name="T57" fmla="*/ 3 h 15"/>
                  <a:gd name="T58" fmla="*/ 3 w 17"/>
                  <a:gd name="T59" fmla="*/ 0 h 15"/>
                  <a:gd name="T60" fmla="*/ 5 w 17"/>
                  <a:gd name="T61" fmla="*/ 0 h 15"/>
                  <a:gd name="T62" fmla="*/ 7 w 17"/>
                  <a:gd name="T63" fmla="*/ 0 h 15"/>
                  <a:gd name="T64" fmla="*/ 7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6" name="Freeform 275"/>
              <p:cNvSpPr>
                <a:spLocks/>
              </p:cNvSpPr>
              <p:nvPr/>
            </p:nvSpPr>
            <p:spPr bwMode="auto">
              <a:xfrm>
                <a:off x="1782" y="3273"/>
                <a:ext cx="17" cy="15"/>
              </a:xfrm>
              <a:custGeom>
                <a:avLst/>
                <a:gdLst>
                  <a:gd name="T0" fmla="*/ 7 w 17"/>
                  <a:gd name="T1" fmla="*/ 0 h 15"/>
                  <a:gd name="T2" fmla="*/ 10 w 17"/>
                  <a:gd name="T3" fmla="*/ 0 h 15"/>
                  <a:gd name="T4" fmla="*/ 12 w 17"/>
                  <a:gd name="T5" fmla="*/ 0 h 15"/>
                  <a:gd name="T6" fmla="*/ 12 w 17"/>
                  <a:gd name="T7" fmla="*/ 0 h 15"/>
                  <a:gd name="T8" fmla="*/ 15 w 17"/>
                  <a:gd name="T9" fmla="*/ 3 h 15"/>
                  <a:gd name="T10" fmla="*/ 15 w 17"/>
                  <a:gd name="T11" fmla="*/ 3 h 15"/>
                  <a:gd name="T12" fmla="*/ 17 w 17"/>
                  <a:gd name="T13" fmla="*/ 5 h 15"/>
                  <a:gd name="T14" fmla="*/ 17 w 17"/>
                  <a:gd name="T15" fmla="*/ 5 h 15"/>
                  <a:gd name="T16" fmla="*/ 17 w 17"/>
                  <a:gd name="T17" fmla="*/ 7 h 15"/>
                  <a:gd name="T18" fmla="*/ 17 w 17"/>
                  <a:gd name="T19" fmla="*/ 10 h 15"/>
                  <a:gd name="T20" fmla="*/ 17 w 17"/>
                  <a:gd name="T21" fmla="*/ 10 h 15"/>
                  <a:gd name="T22" fmla="*/ 15 w 17"/>
                  <a:gd name="T23" fmla="*/ 12 h 15"/>
                  <a:gd name="T24" fmla="*/ 15 w 17"/>
                  <a:gd name="T25" fmla="*/ 12 h 15"/>
                  <a:gd name="T26" fmla="*/ 12 w 17"/>
                  <a:gd name="T27" fmla="*/ 15 h 15"/>
                  <a:gd name="T28" fmla="*/ 12 w 17"/>
                  <a:gd name="T29" fmla="*/ 15 h 15"/>
                  <a:gd name="T30" fmla="*/ 10 w 17"/>
                  <a:gd name="T31" fmla="*/ 15 h 15"/>
                  <a:gd name="T32" fmla="*/ 7 w 17"/>
                  <a:gd name="T33" fmla="*/ 15 h 15"/>
                  <a:gd name="T34" fmla="*/ 7 w 17"/>
                  <a:gd name="T35" fmla="*/ 15 h 15"/>
                  <a:gd name="T36" fmla="*/ 5 w 17"/>
                  <a:gd name="T37" fmla="*/ 15 h 15"/>
                  <a:gd name="T38" fmla="*/ 3 w 17"/>
                  <a:gd name="T39" fmla="*/ 15 h 15"/>
                  <a:gd name="T40" fmla="*/ 3 w 17"/>
                  <a:gd name="T41" fmla="*/ 12 h 15"/>
                  <a:gd name="T42" fmla="*/ 0 w 17"/>
                  <a:gd name="T43" fmla="*/ 12 h 15"/>
                  <a:gd name="T44" fmla="*/ 0 w 17"/>
                  <a:gd name="T45" fmla="*/ 10 h 15"/>
                  <a:gd name="T46" fmla="*/ 0 w 17"/>
                  <a:gd name="T47" fmla="*/ 10 h 15"/>
                  <a:gd name="T48" fmla="*/ 0 w 17"/>
                  <a:gd name="T49" fmla="*/ 7 h 15"/>
                  <a:gd name="T50" fmla="*/ 0 w 17"/>
                  <a:gd name="T51" fmla="*/ 5 h 15"/>
                  <a:gd name="T52" fmla="*/ 0 w 17"/>
                  <a:gd name="T53" fmla="*/ 5 h 15"/>
                  <a:gd name="T54" fmla="*/ 0 w 17"/>
                  <a:gd name="T55" fmla="*/ 3 h 15"/>
                  <a:gd name="T56" fmla="*/ 3 w 17"/>
                  <a:gd name="T57" fmla="*/ 3 h 15"/>
                  <a:gd name="T58" fmla="*/ 3 w 17"/>
                  <a:gd name="T59" fmla="*/ 0 h 15"/>
                  <a:gd name="T60" fmla="*/ 5 w 17"/>
                  <a:gd name="T61" fmla="*/ 0 h 15"/>
                  <a:gd name="T62" fmla="*/ 7 w 17"/>
                  <a:gd name="T63" fmla="*/ 0 h 15"/>
                  <a:gd name="T64" fmla="*/ 7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7" name="Freeform 276"/>
              <p:cNvSpPr>
                <a:spLocks/>
              </p:cNvSpPr>
              <p:nvPr/>
            </p:nvSpPr>
            <p:spPr bwMode="auto">
              <a:xfrm>
                <a:off x="1763" y="3054"/>
                <a:ext cx="46" cy="608"/>
              </a:xfrm>
              <a:custGeom>
                <a:avLst/>
                <a:gdLst>
                  <a:gd name="T0" fmla="*/ 31 w 46"/>
                  <a:gd name="T1" fmla="*/ 0 h 608"/>
                  <a:gd name="T2" fmla="*/ 26 w 46"/>
                  <a:gd name="T3" fmla="*/ 5 h 608"/>
                  <a:gd name="T4" fmla="*/ 22 w 46"/>
                  <a:gd name="T5" fmla="*/ 12 h 608"/>
                  <a:gd name="T6" fmla="*/ 19 w 46"/>
                  <a:gd name="T7" fmla="*/ 17 h 608"/>
                  <a:gd name="T8" fmla="*/ 15 w 46"/>
                  <a:gd name="T9" fmla="*/ 24 h 608"/>
                  <a:gd name="T10" fmla="*/ 12 w 46"/>
                  <a:gd name="T11" fmla="*/ 29 h 608"/>
                  <a:gd name="T12" fmla="*/ 10 w 46"/>
                  <a:gd name="T13" fmla="*/ 36 h 608"/>
                  <a:gd name="T14" fmla="*/ 7 w 46"/>
                  <a:gd name="T15" fmla="*/ 41 h 608"/>
                  <a:gd name="T16" fmla="*/ 5 w 46"/>
                  <a:gd name="T17" fmla="*/ 48 h 608"/>
                  <a:gd name="T18" fmla="*/ 3 w 46"/>
                  <a:gd name="T19" fmla="*/ 72 h 608"/>
                  <a:gd name="T20" fmla="*/ 0 w 46"/>
                  <a:gd name="T21" fmla="*/ 98 h 608"/>
                  <a:gd name="T22" fmla="*/ 0 w 46"/>
                  <a:gd name="T23" fmla="*/ 124 h 608"/>
                  <a:gd name="T24" fmla="*/ 0 w 46"/>
                  <a:gd name="T25" fmla="*/ 150 h 608"/>
                  <a:gd name="T26" fmla="*/ 0 w 46"/>
                  <a:gd name="T27" fmla="*/ 176 h 608"/>
                  <a:gd name="T28" fmla="*/ 3 w 46"/>
                  <a:gd name="T29" fmla="*/ 205 h 608"/>
                  <a:gd name="T30" fmla="*/ 3 w 46"/>
                  <a:gd name="T31" fmla="*/ 229 h 608"/>
                  <a:gd name="T32" fmla="*/ 3 w 46"/>
                  <a:gd name="T33" fmla="*/ 253 h 608"/>
                  <a:gd name="T34" fmla="*/ 10 w 46"/>
                  <a:gd name="T35" fmla="*/ 605 h 608"/>
                  <a:gd name="T36" fmla="*/ 12 w 46"/>
                  <a:gd name="T37" fmla="*/ 608 h 608"/>
                  <a:gd name="T38" fmla="*/ 24 w 46"/>
                  <a:gd name="T39" fmla="*/ 608 h 608"/>
                  <a:gd name="T40" fmla="*/ 26 w 46"/>
                  <a:gd name="T41" fmla="*/ 605 h 608"/>
                  <a:gd name="T42" fmla="*/ 26 w 46"/>
                  <a:gd name="T43" fmla="*/ 605 h 608"/>
                  <a:gd name="T44" fmla="*/ 26 w 46"/>
                  <a:gd name="T45" fmla="*/ 603 h 608"/>
                  <a:gd name="T46" fmla="*/ 26 w 46"/>
                  <a:gd name="T47" fmla="*/ 601 h 608"/>
                  <a:gd name="T48" fmla="*/ 29 w 46"/>
                  <a:gd name="T49" fmla="*/ 601 h 608"/>
                  <a:gd name="T50" fmla="*/ 29 w 46"/>
                  <a:gd name="T51" fmla="*/ 598 h 608"/>
                  <a:gd name="T52" fmla="*/ 29 w 46"/>
                  <a:gd name="T53" fmla="*/ 596 h 608"/>
                  <a:gd name="T54" fmla="*/ 29 w 46"/>
                  <a:gd name="T55" fmla="*/ 596 h 608"/>
                  <a:gd name="T56" fmla="*/ 31 w 46"/>
                  <a:gd name="T57" fmla="*/ 582 h 608"/>
                  <a:gd name="T58" fmla="*/ 31 w 46"/>
                  <a:gd name="T59" fmla="*/ 567 h 608"/>
                  <a:gd name="T60" fmla="*/ 31 w 46"/>
                  <a:gd name="T61" fmla="*/ 551 h 608"/>
                  <a:gd name="T62" fmla="*/ 31 w 46"/>
                  <a:gd name="T63" fmla="*/ 532 h 608"/>
                  <a:gd name="T64" fmla="*/ 29 w 46"/>
                  <a:gd name="T65" fmla="*/ 515 h 608"/>
                  <a:gd name="T66" fmla="*/ 29 w 46"/>
                  <a:gd name="T67" fmla="*/ 498 h 608"/>
                  <a:gd name="T68" fmla="*/ 26 w 46"/>
                  <a:gd name="T69" fmla="*/ 482 h 608"/>
                  <a:gd name="T70" fmla="*/ 26 w 46"/>
                  <a:gd name="T71" fmla="*/ 467 h 608"/>
                  <a:gd name="T72" fmla="*/ 24 w 46"/>
                  <a:gd name="T73" fmla="*/ 420 h 608"/>
                  <a:gd name="T74" fmla="*/ 22 w 46"/>
                  <a:gd name="T75" fmla="*/ 370 h 608"/>
                  <a:gd name="T76" fmla="*/ 19 w 46"/>
                  <a:gd name="T77" fmla="*/ 317 h 608"/>
                  <a:gd name="T78" fmla="*/ 17 w 46"/>
                  <a:gd name="T79" fmla="*/ 265 h 608"/>
                  <a:gd name="T80" fmla="*/ 19 w 46"/>
                  <a:gd name="T81" fmla="*/ 212 h 608"/>
                  <a:gd name="T82" fmla="*/ 24 w 46"/>
                  <a:gd name="T83" fmla="*/ 162 h 608"/>
                  <a:gd name="T84" fmla="*/ 26 w 46"/>
                  <a:gd name="T85" fmla="*/ 136 h 608"/>
                  <a:gd name="T86" fmla="*/ 31 w 46"/>
                  <a:gd name="T87" fmla="*/ 112 h 608"/>
                  <a:gd name="T88" fmla="*/ 36 w 46"/>
                  <a:gd name="T89" fmla="*/ 91 h 608"/>
                  <a:gd name="T90" fmla="*/ 43 w 46"/>
                  <a:gd name="T91" fmla="*/ 67 h 608"/>
                  <a:gd name="T92" fmla="*/ 46 w 46"/>
                  <a:gd name="T93" fmla="*/ 62 h 608"/>
                  <a:gd name="T94" fmla="*/ 46 w 46"/>
                  <a:gd name="T95" fmla="*/ 55 h 608"/>
                  <a:gd name="T96" fmla="*/ 46 w 46"/>
                  <a:gd name="T97" fmla="*/ 48 h 608"/>
                  <a:gd name="T98" fmla="*/ 46 w 46"/>
                  <a:gd name="T99" fmla="*/ 38 h 608"/>
                  <a:gd name="T100" fmla="*/ 46 w 46"/>
                  <a:gd name="T101" fmla="*/ 31 h 608"/>
                  <a:gd name="T102" fmla="*/ 46 w 46"/>
                  <a:gd name="T103" fmla="*/ 24 h 608"/>
                  <a:gd name="T104" fmla="*/ 46 w 46"/>
                  <a:gd name="T105" fmla="*/ 17 h 608"/>
                  <a:gd name="T106" fmla="*/ 46 w 46"/>
                  <a:gd name="T107" fmla="*/ 10 h 608"/>
                  <a:gd name="T108" fmla="*/ 46 w 46"/>
                  <a:gd name="T109" fmla="*/ 10 h 608"/>
                  <a:gd name="T110" fmla="*/ 43 w 46"/>
                  <a:gd name="T111" fmla="*/ 7 h 608"/>
                  <a:gd name="T112" fmla="*/ 43 w 46"/>
                  <a:gd name="T113" fmla="*/ 5 h 608"/>
                  <a:gd name="T114" fmla="*/ 41 w 46"/>
                  <a:gd name="T115" fmla="*/ 5 h 608"/>
                  <a:gd name="T116" fmla="*/ 38 w 46"/>
                  <a:gd name="T117" fmla="*/ 2 h 608"/>
                  <a:gd name="T118" fmla="*/ 36 w 46"/>
                  <a:gd name="T119" fmla="*/ 0 h 608"/>
                  <a:gd name="T120" fmla="*/ 34 w 46"/>
                  <a:gd name="T121" fmla="*/ 0 h 608"/>
                  <a:gd name="T122" fmla="*/ 31 w 46"/>
                  <a:gd name="T123" fmla="*/ 0 h 6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"/>
                  <a:gd name="T187" fmla="*/ 0 h 608"/>
                  <a:gd name="T188" fmla="*/ 46 w 46"/>
                  <a:gd name="T189" fmla="*/ 608 h 60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" h="608">
                    <a:moveTo>
                      <a:pt x="31" y="0"/>
                    </a:moveTo>
                    <a:lnTo>
                      <a:pt x="26" y="5"/>
                    </a:lnTo>
                    <a:lnTo>
                      <a:pt x="22" y="12"/>
                    </a:lnTo>
                    <a:lnTo>
                      <a:pt x="19" y="17"/>
                    </a:lnTo>
                    <a:lnTo>
                      <a:pt x="15" y="24"/>
                    </a:lnTo>
                    <a:lnTo>
                      <a:pt x="12" y="29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5" y="48"/>
                    </a:lnTo>
                    <a:lnTo>
                      <a:pt x="3" y="72"/>
                    </a:lnTo>
                    <a:lnTo>
                      <a:pt x="0" y="98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0" y="176"/>
                    </a:lnTo>
                    <a:lnTo>
                      <a:pt x="3" y="205"/>
                    </a:lnTo>
                    <a:lnTo>
                      <a:pt x="3" y="229"/>
                    </a:lnTo>
                    <a:lnTo>
                      <a:pt x="3" y="253"/>
                    </a:lnTo>
                    <a:lnTo>
                      <a:pt x="10" y="605"/>
                    </a:lnTo>
                    <a:lnTo>
                      <a:pt x="12" y="608"/>
                    </a:lnTo>
                    <a:lnTo>
                      <a:pt x="24" y="608"/>
                    </a:lnTo>
                    <a:lnTo>
                      <a:pt x="26" y="605"/>
                    </a:lnTo>
                    <a:lnTo>
                      <a:pt x="26" y="603"/>
                    </a:lnTo>
                    <a:lnTo>
                      <a:pt x="26" y="601"/>
                    </a:lnTo>
                    <a:lnTo>
                      <a:pt x="29" y="601"/>
                    </a:lnTo>
                    <a:lnTo>
                      <a:pt x="29" y="598"/>
                    </a:lnTo>
                    <a:lnTo>
                      <a:pt x="29" y="596"/>
                    </a:lnTo>
                    <a:lnTo>
                      <a:pt x="31" y="582"/>
                    </a:lnTo>
                    <a:lnTo>
                      <a:pt x="31" y="567"/>
                    </a:lnTo>
                    <a:lnTo>
                      <a:pt x="31" y="551"/>
                    </a:lnTo>
                    <a:lnTo>
                      <a:pt x="31" y="532"/>
                    </a:lnTo>
                    <a:lnTo>
                      <a:pt x="29" y="515"/>
                    </a:lnTo>
                    <a:lnTo>
                      <a:pt x="29" y="498"/>
                    </a:lnTo>
                    <a:lnTo>
                      <a:pt x="26" y="482"/>
                    </a:lnTo>
                    <a:lnTo>
                      <a:pt x="26" y="467"/>
                    </a:lnTo>
                    <a:lnTo>
                      <a:pt x="24" y="420"/>
                    </a:lnTo>
                    <a:lnTo>
                      <a:pt x="22" y="370"/>
                    </a:lnTo>
                    <a:lnTo>
                      <a:pt x="19" y="317"/>
                    </a:lnTo>
                    <a:lnTo>
                      <a:pt x="17" y="265"/>
                    </a:lnTo>
                    <a:lnTo>
                      <a:pt x="19" y="212"/>
                    </a:lnTo>
                    <a:lnTo>
                      <a:pt x="24" y="162"/>
                    </a:lnTo>
                    <a:lnTo>
                      <a:pt x="26" y="136"/>
                    </a:lnTo>
                    <a:lnTo>
                      <a:pt x="31" y="112"/>
                    </a:lnTo>
                    <a:lnTo>
                      <a:pt x="36" y="91"/>
                    </a:lnTo>
                    <a:lnTo>
                      <a:pt x="43" y="67"/>
                    </a:lnTo>
                    <a:lnTo>
                      <a:pt x="46" y="62"/>
                    </a:lnTo>
                    <a:lnTo>
                      <a:pt x="46" y="55"/>
                    </a:lnTo>
                    <a:lnTo>
                      <a:pt x="46" y="48"/>
                    </a:lnTo>
                    <a:lnTo>
                      <a:pt x="46" y="38"/>
                    </a:lnTo>
                    <a:lnTo>
                      <a:pt x="46" y="31"/>
                    </a:lnTo>
                    <a:lnTo>
                      <a:pt x="46" y="24"/>
                    </a:lnTo>
                    <a:lnTo>
                      <a:pt x="46" y="17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8" name="Freeform 277"/>
              <p:cNvSpPr>
                <a:spLocks/>
              </p:cNvSpPr>
              <p:nvPr/>
            </p:nvSpPr>
            <p:spPr bwMode="auto">
              <a:xfrm>
                <a:off x="1763" y="3054"/>
                <a:ext cx="46" cy="608"/>
              </a:xfrm>
              <a:custGeom>
                <a:avLst/>
                <a:gdLst>
                  <a:gd name="T0" fmla="*/ 31 w 46"/>
                  <a:gd name="T1" fmla="*/ 0 h 608"/>
                  <a:gd name="T2" fmla="*/ 26 w 46"/>
                  <a:gd name="T3" fmla="*/ 5 h 608"/>
                  <a:gd name="T4" fmla="*/ 22 w 46"/>
                  <a:gd name="T5" fmla="*/ 12 h 608"/>
                  <a:gd name="T6" fmla="*/ 19 w 46"/>
                  <a:gd name="T7" fmla="*/ 17 h 608"/>
                  <a:gd name="T8" fmla="*/ 15 w 46"/>
                  <a:gd name="T9" fmla="*/ 24 h 608"/>
                  <a:gd name="T10" fmla="*/ 12 w 46"/>
                  <a:gd name="T11" fmla="*/ 29 h 608"/>
                  <a:gd name="T12" fmla="*/ 10 w 46"/>
                  <a:gd name="T13" fmla="*/ 36 h 608"/>
                  <a:gd name="T14" fmla="*/ 7 w 46"/>
                  <a:gd name="T15" fmla="*/ 41 h 608"/>
                  <a:gd name="T16" fmla="*/ 5 w 46"/>
                  <a:gd name="T17" fmla="*/ 48 h 608"/>
                  <a:gd name="T18" fmla="*/ 3 w 46"/>
                  <a:gd name="T19" fmla="*/ 72 h 608"/>
                  <a:gd name="T20" fmla="*/ 0 w 46"/>
                  <a:gd name="T21" fmla="*/ 98 h 608"/>
                  <a:gd name="T22" fmla="*/ 0 w 46"/>
                  <a:gd name="T23" fmla="*/ 124 h 608"/>
                  <a:gd name="T24" fmla="*/ 0 w 46"/>
                  <a:gd name="T25" fmla="*/ 150 h 608"/>
                  <a:gd name="T26" fmla="*/ 0 w 46"/>
                  <a:gd name="T27" fmla="*/ 176 h 608"/>
                  <a:gd name="T28" fmla="*/ 3 w 46"/>
                  <a:gd name="T29" fmla="*/ 205 h 608"/>
                  <a:gd name="T30" fmla="*/ 3 w 46"/>
                  <a:gd name="T31" fmla="*/ 229 h 608"/>
                  <a:gd name="T32" fmla="*/ 3 w 46"/>
                  <a:gd name="T33" fmla="*/ 253 h 608"/>
                  <a:gd name="T34" fmla="*/ 10 w 46"/>
                  <a:gd name="T35" fmla="*/ 605 h 608"/>
                  <a:gd name="T36" fmla="*/ 12 w 46"/>
                  <a:gd name="T37" fmla="*/ 608 h 608"/>
                  <a:gd name="T38" fmla="*/ 24 w 46"/>
                  <a:gd name="T39" fmla="*/ 608 h 608"/>
                  <a:gd name="T40" fmla="*/ 26 w 46"/>
                  <a:gd name="T41" fmla="*/ 605 h 608"/>
                  <a:gd name="T42" fmla="*/ 26 w 46"/>
                  <a:gd name="T43" fmla="*/ 605 h 608"/>
                  <a:gd name="T44" fmla="*/ 26 w 46"/>
                  <a:gd name="T45" fmla="*/ 603 h 608"/>
                  <a:gd name="T46" fmla="*/ 26 w 46"/>
                  <a:gd name="T47" fmla="*/ 601 h 608"/>
                  <a:gd name="T48" fmla="*/ 29 w 46"/>
                  <a:gd name="T49" fmla="*/ 601 h 608"/>
                  <a:gd name="T50" fmla="*/ 29 w 46"/>
                  <a:gd name="T51" fmla="*/ 598 h 608"/>
                  <a:gd name="T52" fmla="*/ 29 w 46"/>
                  <a:gd name="T53" fmla="*/ 596 h 608"/>
                  <a:gd name="T54" fmla="*/ 29 w 46"/>
                  <a:gd name="T55" fmla="*/ 596 h 608"/>
                  <a:gd name="T56" fmla="*/ 31 w 46"/>
                  <a:gd name="T57" fmla="*/ 582 h 608"/>
                  <a:gd name="T58" fmla="*/ 31 w 46"/>
                  <a:gd name="T59" fmla="*/ 567 h 608"/>
                  <a:gd name="T60" fmla="*/ 31 w 46"/>
                  <a:gd name="T61" fmla="*/ 551 h 608"/>
                  <a:gd name="T62" fmla="*/ 31 w 46"/>
                  <a:gd name="T63" fmla="*/ 532 h 608"/>
                  <a:gd name="T64" fmla="*/ 29 w 46"/>
                  <a:gd name="T65" fmla="*/ 515 h 608"/>
                  <a:gd name="T66" fmla="*/ 29 w 46"/>
                  <a:gd name="T67" fmla="*/ 498 h 608"/>
                  <a:gd name="T68" fmla="*/ 26 w 46"/>
                  <a:gd name="T69" fmla="*/ 482 h 608"/>
                  <a:gd name="T70" fmla="*/ 26 w 46"/>
                  <a:gd name="T71" fmla="*/ 467 h 608"/>
                  <a:gd name="T72" fmla="*/ 24 w 46"/>
                  <a:gd name="T73" fmla="*/ 420 h 608"/>
                  <a:gd name="T74" fmla="*/ 22 w 46"/>
                  <a:gd name="T75" fmla="*/ 370 h 608"/>
                  <a:gd name="T76" fmla="*/ 19 w 46"/>
                  <a:gd name="T77" fmla="*/ 317 h 608"/>
                  <a:gd name="T78" fmla="*/ 17 w 46"/>
                  <a:gd name="T79" fmla="*/ 265 h 608"/>
                  <a:gd name="T80" fmla="*/ 19 w 46"/>
                  <a:gd name="T81" fmla="*/ 212 h 608"/>
                  <a:gd name="T82" fmla="*/ 24 w 46"/>
                  <a:gd name="T83" fmla="*/ 162 h 608"/>
                  <a:gd name="T84" fmla="*/ 26 w 46"/>
                  <a:gd name="T85" fmla="*/ 136 h 608"/>
                  <a:gd name="T86" fmla="*/ 31 w 46"/>
                  <a:gd name="T87" fmla="*/ 112 h 608"/>
                  <a:gd name="T88" fmla="*/ 36 w 46"/>
                  <a:gd name="T89" fmla="*/ 91 h 608"/>
                  <a:gd name="T90" fmla="*/ 43 w 46"/>
                  <a:gd name="T91" fmla="*/ 67 h 608"/>
                  <a:gd name="T92" fmla="*/ 46 w 46"/>
                  <a:gd name="T93" fmla="*/ 62 h 608"/>
                  <a:gd name="T94" fmla="*/ 46 w 46"/>
                  <a:gd name="T95" fmla="*/ 55 h 608"/>
                  <a:gd name="T96" fmla="*/ 46 w 46"/>
                  <a:gd name="T97" fmla="*/ 48 h 608"/>
                  <a:gd name="T98" fmla="*/ 46 w 46"/>
                  <a:gd name="T99" fmla="*/ 38 h 608"/>
                  <a:gd name="T100" fmla="*/ 46 w 46"/>
                  <a:gd name="T101" fmla="*/ 31 h 608"/>
                  <a:gd name="T102" fmla="*/ 46 w 46"/>
                  <a:gd name="T103" fmla="*/ 24 h 608"/>
                  <a:gd name="T104" fmla="*/ 46 w 46"/>
                  <a:gd name="T105" fmla="*/ 17 h 608"/>
                  <a:gd name="T106" fmla="*/ 46 w 46"/>
                  <a:gd name="T107" fmla="*/ 10 h 608"/>
                  <a:gd name="T108" fmla="*/ 46 w 46"/>
                  <a:gd name="T109" fmla="*/ 10 h 608"/>
                  <a:gd name="T110" fmla="*/ 43 w 46"/>
                  <a:gd name="T111" fmla="*/ 7 h 608"/>
                  <a:gd name="T112" fmla="*/ 43 w 46"/>
                  <a:gd name="T113" fmla="*/ 5 h 608"/>
                  <a:gd name="T114" fmla="*/ 41 w 46"/>
                  <a:gd name="T115" fmla="*/ 5 h 608"/>
                  <a:gd name="T116" fmla="*/ 38 w 46"/>
                  <a:gd name="T117" fmla="*/ 2 h 608"/>
                  <a:gd name="T118" fmla="*/ 36 w 46"/>
                  <a:gd name="T119" fmla="*/ 0 h 608"/>
                  <a:gd name="T120" fmla="*/ 34 w 46"/>
                  <a:gd name="T121" fmla="*/ 0 h 608"/>
                  <a:gd name="T122" fmla="*/ 31 w 46"/>
                  <a:gd name="T123" fmla="*/ 0 h 6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"/>
                  <a:gd name="T187" fmla="*/ 0 h 608"/>
                  <a:gd name="T188" fmla="*/ 46 w 46"/>
                  <a:gd name="T189" fmla="*/ 608 h 60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" h="608">
                    <a:moveTo>
                      <a:pt x="31" y="0"/>
                    </a:moveTo>
                    <a:lnTo>
                      <a:pt x="26" y="5"/>
                    </a:lnTo>
                    <a:lnTo>
                      <a:pt x="22" y="12"/>
                    </a:lnTo>
                    <a:lnTo>
                      <a:pt x="19" y="17"/>
                    </a:lnTo>
                    <a:lnTo>
                      <a:pt x="15" y="24"/>
                    </a:lnTo>
                    <a:lnTo>
                      <a:pt x="12" y="29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5" y="48"/>
                    </a:lnTo>
                    <a:lnTo>
                      <a:pt x="3" y="72"/>
                    </a:lnTo>
                    <a:lnTo>
                      <a:pt x="0" y="98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0" y="176"/>
                    </a:lnTo>
                    <a:lnTo>
                      <a:pt x="3" y="205"/>
                    </a:lnTo>
                    <a:lnTo>
                      <a:pt x="3" y="229"/>
                    </a:lnTo>
                    <a:lnTo>
                      <a:pt x="3" y="253"/>
                    </a:lnTo>
                    <a:lnTo>
                      <a:pt x="10" y="605"/>
                    </a:lnTo>
                    <a:lnTo>
                      <a:pt x="12" y="608"/>
                    </a:lnTo>
                    <a:lnTo>
                      <a:pt x="24" y="608"/>
                    </a:lnTo>
                    <a:lnTo>
                      <a:pt x="26" y="605"/>
                    </a:lnTo>
                    <a:lnTo>
                      <a:pt x="26" y="603"/>
                    </a:lnTo>
                    <a:lnTo>
                      <a:pt x="26" y="601"/>
                    </a:lnTo>
                    <a:lnTo>
                      <a:pt x="29" y="601"/>
                    </a:lnTo>
                    <a:lnTo>
                      <a:pt x="29" y="598"/>
                    </a:lnTo>
                    <a:lnTo>
                      <a:pt x="29" y="596"/>
                    </a:lnTo>
                    <a:lnTo>
                      <a:pt x="31" y="582"/>
                    </a:lnTo>
                    <a:lnTo>
                      <a:pt x="31" y="567"/>
                    </a:lnTo>
                    <a:lnTo>
                      <a:pt x="31" y="551"/>
                    </a:lnTo>
                    <a:lnTo>
                      <a:pt x="31" y="532"/>
                    </a:lnTo>
                    <a:lnTo>
                      <a:pt x="29" y="515"/>
                    </a:lnTo>
                    <a:lnTo>
                      <a:pt x="29" y="498"/>
                    </a:lnTo>
                    <a:lnTo>
                      <a:pt x="26" y="482"/>
                    </a:lnTo>
                    <a:lnTo>
                      <a:pt x="26" y="467"/>
                    </a:lnTo>
                    <a:lnTo>
                      <a:pt x="24" y="420"/>
                    </a:lnTo>
                    <a:lnTo>
                      <a:pt x="22" y="370"/>
                    </a:lnTo>
                    <a:lnTo>
                      <a:pt x="19" y="317"/>
                    </a:lnTo>
                    <a:lnTo>
                      <a:pt x="17" y="265"/>
                    </a:lnTo>
                    <a:lnTo>
                      <a:pt x="19" y="212"/>
                    </a:lnTo>
                    <a:lnTo>
                      <a:pt x="24" y="162"/>
                    </a:lnTo>
                    <a:lnTo>
                      <a:pt x="26" y="136"/>
                    </a:lnTo>
                    <a:lnTo>
                      <a:pt x="31" y="112"/>
                    </a:lnTo>
                    <a:lnTo>
                      <a:pt x="36" y="91"/>
                    </a:lnTo>
                    <a:lnTo>
                      <a:pt x="43" y="67"/>
                    </a:lnTo>
                    <a:lnTo>
                      <a:pt x="46" y="62"/>
                    </a:lnTo>
                    <a:lnTo>
                      <a:pt x="46" y="55"/>
                    </a:lnTo>
                    <a:lnTo>
                      <a:pt x="46" y="48"/>
                    </a:lnTo>
                    <a:lnTo>
                      <a:pt x="46" y="38"/>
                    </a:lnTo>
                    <a:lnTo>
                      <a:pt x="46" y="31"/>
                    </a:lnTo>
                    <a:lnTo>
                      <a:pt x="46" y="24"/>
                    </a:lnTo>
                    <a:lnTo>
                      <a:pt x="46" y="17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09" name="Freeform 278"/>
              <p:cNvSpPr>
                <a:spLocks/>
              </p:cNvSpPr>
              <p:nvPr/>
            </p:nvSpPr>
            <p:spPr bwMode="auto">
              <a:xfrm>
                <a:off x="1754" y="3297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9 w 16"/>
                  <a:gd name="T3" fmla="*/ 0 h 17"/>
                  <a:gd name="T4" fmla="*/ 12 w 16"/>
                  <a:gd name="T5" fmla="*/ 0 h 17"/>
                  <a:gd name="T6" fmla="*/ 14 w 16"/>
                  <a:gd name="T7" fmla="*/ 0 h 17"/>
                  <a:gd name="T8" fmla="*/ 14 w 16"/>
                  <a:gd name="T9" fmla="*/ 3 h 17"/>
                  <a:gd name="T10" fmla="*/ 14 w 16"/>
                  <a:gd name="T11" fmla="*/ 3 h 17"/>
                  <a:gd name="T12" fmla="*/ 16 w 16"/>
                  <a:gd name="T13" fmla="*/ 5 h 17"/>
                  <a:gd name="T14" fmla="*/ 16 w 16"/>
                  <a:gd name="T15" fmla="*/ 5 h 17"/>
                  <a:gd name="T16" fmla="*/ 16 w 16"/>
                  <a:gd name="T17" fmla="*/ 7 h 17"/>
                  <a:gd name="T18" fmla="*/ 16 w 16"/>
                  <a:gd name="T19" fmla="*/ 10 h 17"/>
                  <a:gd name="T20" fmla="*/ 16 w 16"/>
                  <a:gd name="T21" fmla="*/ 10 h 17"/>
                  <a:gd name="T22" fmla="*/ 14 w 16"/>
                  <a:gd name="T23" fmla="*/ 12 h 17"/>
                  <a:gd name="T24" fmla="*/ 14 w 16"/>
                  <a:gd name="T25" fmla="*/ 14 h 17"/>
                  <a:gd name="T26" fmla="*/ 14 w 16"/>
                  <a:gd name="T27" fmla="*/ 14 h 17"/>
                  <a:gd name="T28" fmla="*/ 12 w 16"/>
                  <a:gd name="T29" fmla="*/ 14 h 17"/>
                  <a:gd name="T30" fmla="*/ 9 w 16"/>
                  <a:gd name="T31" fmla="*/ 14 h 17"/>
                  <a:gd name="T32" fmla="*/ 9 w 16"/>
                  <a:gd name="T33" fmla="*/ 17 h 17"/>
                  <a:gd name="T34" fmla="*/ 7 w 16"/>
                  <a:gd name="T35" fmla="*/ 14 h 17"/>
                  <a:gd name="T36" fmla="*/ 4 w 16"/>
                  <a:gd name="T37" fmla="*/ 14 h 17"/>
                  <a:gd name="T38" fmla="*/ 4 w 16"/>
                  <a:gd name="T39" fmla="*/ 14 h 17"/>
                  <a:gd name="T40" fmla="*/ 2 w 16"/>
                  <a:gd name="T41" fmla="*/ 14 h 17"/>
                  <a:gd name="T42" fmla="*/ 2 w 16"/>
                  <a:gd name="T43" fmla="*/ 12 h 17"/>
                  <a:gd name="T44" fmla="*/ 0 w 16"/>
                  <a:gd name="T45" fmla="*/ 10 h 17"/>
                  <a:gd name="T46" fmla="*/ 0 w 16"/>
                  <a:gd name="T47" fmla="*/ 10 h 17"/>
                  <a:gd name="T48" fmla="*/ 0 w 16"/>
                  <a:gd name="T49" fmla="*/ 7 h 17"/>
                  <a:gd name="T50" fmla="*/ 0 w 16"/>
                  <a:gd name="T51" fmla="*/ 5 h 17"/>
                  <a:gd name="T52" fmla="*/ 0 w 16"/>
                  <a:gd name="T53" fmla="*/ 5 h 17"/>
                  <a:gd name="T54" fmla="*/ 2 w 16"/>
                  <a:gd name="T55" fmla="*/ 3 h 17"/>
                  <a:gd name="T56" fmla="*/ 2 w 16"/>
                  <a:gd name="T57" fmla="*/ 3 h 17"/>
                  <a:gd name="T58" fmla="*/ 4 w 16"/>
                  <a:gd name="T59" fmla="*/ 0 h 17"/>
                  <a:gd name="T60" fmla="*/ 4 w 16"/>
                  <a:gd name="T61" fmla="*/ 0 h 17"/>
                  <a:gd name="T62" fmla="*/ 7 w 16"/>
                  <a:gd name="T63" fmla="*/ 0 h 17"/>
                  <a:gd name="T64" fmla="*/ 9 w 16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0" name="Freeform 279"/>
              <p:cNvSpPr>
                <a:spLocks/>
              </p:cNvSpPr>
              <p:nvPr/>
            </p:nvSpPr>
            <p:spPr bwMode="auto">
              <a:xfrm>
                <a:off x="1754" y="3297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9 w 16"/>
                  <a:gd name="T3" fmla="*/ 0 h 17"/>
                  <a:gd name="T4" fmla="*/ 12 w 16"/>
                  <a:gd name="T5" fmla="*/ 0 h 17"/>
                  <a:gd name="T6" fmla="*/ 14 w 16"/>
                  <a:gd name="T7" fmla="*/ 0 h 17"/>
                  <a:gd name="T8" fmla="*/ 14 w 16"/>
                  <a:gd name="T9" fmla="*/ 3 h 17"/>
                  <a:gd name="T10" fmla="*/ 14 w 16"/>
                  <a:gd name="T11" fmla="*/ 3 h 17"/>
                  <a:gd name="T12" fmla="*/ 16 w 16"/>
                  <a:gd name="T13" fmla="*/ 5 h 17"/>
                  <a:gd name="T14" fmla="*/ 16 w 16"/>
                  <a:gd name="T15" fmla="*/ 5 h 17"/>
                  <a:gd name="T16" fmla="*/ 16 w 16"/>
                  <a:gd name="T17" fmla="*/ 7 h 17"/>
                  <a:gd name="T18" fmla="*/ 16 w 16"/>
                  <a:gd name="T19" fmla="*/ 10 h 17"/>
                  <a:gd name="T20" fmla="*/ 16 w 16"/>
                  <a:gd name="T21" fmla="*/ 10 h 17"/>
                  <a:gd name="T22" fmla="*/ 14 w 16"/>
                  <a:gd name="T23" fmla="*/ 12 h 17"/>
                  <a:gd name="T24" fmla="*/ 14 w 16"/>
                  <a:gd name="T25" fmla="*/ 14 h 17"/>
                  <a:gd name="T26" fmla="*/ 14 w 16"/>
                  <a:gd name="T27" fmla="*/ 14 h 17"/>
                  <a:gd name="T28" fmla="*/ 12 w 16"/>
                  <a:gd name="T29" fmla="*/ 14 h 17"/>
                  <a:gd name="T30" fmla="*/ 9 w 16"/>
                  <a:gd name="T31" fmla="*/ 14 h 17"/>
                  <a:gd name="T32" fmla="*/ 9 w 16"/>
                  <a:gd name="T33" fmla="*/ 17 h 17"/>
                  <a:gd name="T34" fmla="*/ 7 w 16"/>
                  <a:gd name="T35" fmla="*/ 14 h 17"/>
                  <a:gd name="T36" fmla="*/ 4 w 16"/>
                  <a:gd name="T37" fmla="*/ 14 h 17"/>
                  <a:gd name="T38" fmla="*/ 4 w 16"/>
                  <a:gd name="T39" fmla="*/ 14 h 17"/>
                  <a:gd name="T40" fmla="*/ 2 w 16"/>
                  <a:gd name="T41" fmla="*/ 14 h 17"/>
                  <a:gd name="T42" fmla="*/ 2 w 16"/>
                  <a:gd name="T43" fmla="*/ 12 h 17"/>
                  <a:gd name="T44" fmla="*/ 0 w 16"/>
                  <a:gd name="T45" fmla="*/ 10 h 17"/>
                  <a:gd name="T46" fmla="*/ 0 w 16"/>
                  <a:gd name="T47" fmla="*/ 10 h 17"/>
                  <a:gd name="T48" fmla="*/ 0 w 16"/>
                  <a:gd name="T49" fmla="*/ 7 h 17"/>
                  <a:gd name="T50" fmla="*/ 0 w 16"/>
                  <a:gd name="T51" fmla="*/ 5 h 17"/>
                  <a:gd name="T52" fmla="*/ 0 w 16"/>
                  <a:gd name="T53" fmla="*/ 5 h 17"/>
                  <a:gd name="T54" fmla="*/ 2 w 16"/>
                  <a:gd name="T55" fmla="*/ 3 h 17"/>
                  <a:gd name="T56" fmla="*/ 2 w 16"/>
                  <a:gd name="T57" fmla="*/ 3 h 17"/>
                  <a:gd name="T58" fmla="*/ 4 w 16"/>
                  <a:gd name="T59" fmla="*/ 0 h 17"/>
                  <a:gd name="T60" fmla="*/ 4 w 16"/>
                  <a:gd name="T61" fmla="*/ 0 h 17"/>
                  <a:gd name="T62" fmla="*/ 7 w 16"/>
                  <a:gd name="T63" fmla="*/ 0 h 17"/>
                  <a:gd name="T64" fmla="*/ 9 w 16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1" name="Freeform 280"/>
              <p:cNvSpPr>
                <a:spLocks/>
              </p:cNvSpPr>
              <p:nvPr/>
            </p:nvSpPr>
            <p:spPr bwMode="auto">
              <a:xfrm>
                <a:off x="1773" y="3350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9 w 16"/>
                  <a:gd name="T3" fmla="*/ 2 h 16"/>
                  <a:gd name="T4" fmla="*/ 9 w 16"/>
                  <a:gd name="T5" fmla="*/ 2 h 16"/>
                  <a:gd name="T6" fmla="*/ 12 w 16"/>
                  <a:gd name="T7" fmla="*/ 2 h 16"/>
                  <a:gd name="T8" fmla="*/ 14 w 16"/>
                  <a:gd name="T9" fmla="*/ 2 h 16"/>
                  <a:gd name="T10" fmla="*/ 14 w 16"/>
                  <a:gd name="T11" fmla="*/ 4 h 16"/>
                  <a:gd name="T12" fmla="*/ 14 w 16"/>
                  <a:gd name="T13" fmla="*/ 7 h 16"/>
                  <a:gd name="T14" fmla="*/ 16 w 16"/>
                  <a:gd name="T15" fmla="*/ 7 h 16"/>
                  <a:gd name="T16" fmla="*/ 16 w 16"/>
                  <a:gd name="T17" fmla="*/ 9 h 16"/>
                  <a:gd name="T18" fmla="*/ 16 w 16"/>
                  <a:gd name="T19" fmla="*/ 12 h 16"/>
                  <a:gd name="T20" fmla="*/ 14 w 16"/>
                  <a:gd name="T21" fmla="*/ 12 h 16"/>
                  <a:gd name="T22" fmla="*/ 14 w 16"/>
                  <a:gd name="T23" fmla="*/ 14 h 16"/>
                  <a:gd name="T24" fmla="*/ 14 w 16"/>
                  <a:gd name="T25" fmla="*/ 14 h 16"/>
                  <a:gd name="T26" fmla="*/ 12 w 16"/>
                  <a:gd name="T27" fmla="*/ 16 h 16"/>
                  <a:gd name="T28" fmla="*/ 9 w 16"/>
                  <a:gd name="T29" fmla="*/ 16 h 16"/>
                  <a:gd name="T30" fmla="*/ 9 w 16"/>
                  <a:gd name="T31" fmla="*/ 16 h 16"/>
                  <a:gd name="T32" fmla="*/ 7 w 16"/>
                  <a:gd name="T33" fmla="*/ 16 h 16"/>
                  <a:gd name="T34" fmla="*/ 5 w 16"/>
                  <a:gd name="T35" fmla="*/ 16 h 16"/>
                  <a:gd name="T36" fmla="*/ 5 w 16"/>
                  <a:gd name="T37" fmla="*/ 16 h 16"/>
                  <a:gd name="T38" fmla="*/ 2 w 16"/>
                  <a:gd name="T39" fmla="*/ 16 h 16"/>
                  <a:gd name="T40" fmla="*/ 2 w 16"/>
                  <a:gd name="T41" fmla="*/ 14 h 16"/>
                  <a:gd name="T42" fmla="*/ 0 w 16"/>
                  <a:gd name="T43" fmla="*/ 14 h 16"/>
                  <a:gd name="T44" fmla="*/ 0 w 16"/>
                  <a:gd name="T45" fmla="*/ 12 h 16"/>
                  <a:gd name="T46" fmla="*/ 0 w 16"/>
                  <a:gd name="T47" fmla="*/ 12 h 16"/>
                  <a:gd name="T48" fmla="*/ 0 w 16"/>
                  <a:gd name="T49" fmla="*/ 9 h 16"/>
                  <a:gd name="T50" fmla="*/ 0 w 16"/>
                  <a:gd name="T51" fmla="*/ 7 h 16"/>
                  <a:gd name="T52" fmla="*/ 0 w 16"/>
                  <a:gd name="T53" fmla="*/ 7 h 16"/>
                  <a:gd name="T54" fmla="*/ 0 w 16"/>
                  <a:gd name="T55" fmla="*/ 4 h 16"/>
                  <a:gd name="T56" fmla="*/ 2 w 16"/>
                  <a:gd name="T57" fmla="*/ 2 h 16"/>
                  <a:gd name="T58" fmla="*/ 2 w 16"/>
                  <a:gd name="T59" fmla="*/ 2 h 16"/>
                  <a:gd name="T60" fmla="*/ 5 w 16"/>
                  <a:gd name="T61" fmla="*/ 2 h 16"/>
                  <a:gd name="T62" fmla="*/ 5 w 16"/>
                  <a:gd name="T63" fmla="*/ 2 h 16"/>
                  <a:gd name="T64" fmla="*/ 7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0"/>
                    </a:move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2" name="Freeform 281"/>
              <p:cNvSpPr>
                <a:spLocks/>
              </p:cNvSpPr>
              <p:nvPr/>
            </p:nvSpPr>
            <p:spPr bwMode="auto">
              <a:xfrm>
                <a:off x="1773" y="3350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9 w 16"/>
                  <a:gd name="T3" fmla="*/ 2 h 16"/>
                  <a:gd name="T4" fmla="*/ 9 w 16"/>
                  <a:gd name="T5" fmla="*/ 2 h 16"/>
                  <a:gd name="T6" fmla="*/ 12 w 16"/>
                  <a:gd name="T7" fmla="*/ 2 h 16"/>
                  <a:gd name="T8" fmla="*/ 14 w 16"/>
                  <a:gd name="T9" fmla="*/ 2 h 16"/>
                  <a:gd name="T10" fmla="*/ 14 w 16"/>
                  <a:gd name="T11" fmla="*/ 4 h 16"/>
                  <a:gd name="T12" fmla="*/ 14 w 16"/>
                  <a:gd name="T13" fmla="*/ 7 h 16"/>
                  <a:gd name="T14" fmla="*/ 16 w 16"/>
                  <a:gd name="T15" fmla="*/ 7 h 16"/>
                  <a:gd name="T16" fmla="*/ 16 w 16"/>
                  <a:gd name="T17" fmla="*/ 9 h 16"/>
                  <a:gd name="T18" fmla="*/ 16 w 16"/>
                  <a:gd name="T19" fmla="*/ 12 h 16"/>
                  <a:gd name="T20" fmla="*/ 14 w 16"/>
                  <a:gd name="T21" fmla="*/ 12 h 16"/>
                  <a:gd name="T22" fmla="*/ 14 w 16"/>
                  <a:gd name="T23" fmla="*/ 14 h 16"/>
                  <a:gd name="T24" fmla="*/ 14 w 16"/>
                  <a:gd name="T25" fmla="*/ 14 h 16"/>
                  <a:gd name="T26" fmla="*/ 12 w 16"/>
                  <a:gd name="T27" fmla="*/ 16 h 16"/>
                  <a:gd name="T28" fmla="*/ 9 w 16"/>
                  <a:gd name="T29" fmla="*/ 16 h 16"/>
                  <a:gd name="T30" fmla="*/ 9 w 16"/>
                  <a:gd name="T31" fmla="*/ 16 h 16"/>
                  <a:gd name="T32" fmla="*/ 7 w 16"/>
                  <a:gd name="T33" fmla="*/ 16 h 16"/>
                  <a:gd name="T34" fmla="*/ 5 w 16"/>
                  <a:gd name="T35" fmla="*/ 16 h 16"/>
                  <a:gd name="T36" fmla="*/ 5 w 16"/>
                  <a:gd name="T37" fmla="*/ 16 h 16"/>
                  <a:gd name="T38" fmla="*/ 2 w 16"/>
                  <a:gd name="T39" fmla="*/ 16 h 16"/>
                  <a:gd name="T40" fmla="*/ 2 w 16"/>
                  <a:gd name="T41" fmla="*/ 14 h 16"/>
                  <a:gd name="T42" fmla="*/ 0 w 16"/>
                  <a:gd name="T43" fmla="*/ 14 h 16"/>
                  <a:gd name="T44" fmla="*/ 0 w 16"/>
                  <a:gd name="T45" fmla="*/ 12 h 16"/>
                  <a:gd name="T46" fmla="*/ 0 w 16"/>
                  <a:gd name="T47" fmla="*/ 12 h 16"/>
                  <a:gd name="T48" fmla="*/ 0 w 16"/>
                  <a:gd name="T49" fmla="*/ 9 h 16"/>
                  <a:gd name="T50" fmla="*/ 0 w 16"/>
                  <a:gd name="T51" fmla="*/ 7 h 16"/>
                  <a:gd name="T52" fmla="*/ 0 w 16"/>
                  <a:gd name="T53" fmla="*/ 7 h 16"/>
                  <a:gd name="T54" fmla="*/ 0 w 16"/>
                  <a:gd name="T55" fmla="*/ 4 h 16"/>
                  <a:gd name="T56" fmla="*/ 2 w 16"/>
                  <a:gd name="T57" fmla="*/ 2 h 16"/>
                  <a:gd name="T58" fmla="*/ 2 w 16"/>
                  <a:gd name="T59" fmla="*/ 2 h 16"/>
                  <a:gd name="T60" fmla="*/ 5 w 16"/>
                  <a:gd name="T61" fmla="*/ 2 h 16"/>
                  <a:gd name="T62" fmla="*/ 5 w 16"/>
                  <a:gd name="T63" fmla="*/ 2 h 16"/>
                  <a:gd name="T64" fmla="*/ 7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0"/>
                    </a:move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3" name="Freeform 282"/>
              <p:cNvSpPr>
                <a:spLocks/>
              </p:cNvSpPr>
              <p:nvPr/>
            </p:nvSpPr>
            <p:spPr bwMode="auto">
              <a:xfrm>
                <a:off x="1754" y="3397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9 w 16"/>
                  <a:gd name="T3" fmla="*/ 0 h 17"/>
                  <a:gd name="T4" fmla="*/ 12 w 16"/>
                  <a:gd name="T5" fmla="*/ 0 h 17"/>
                  <a:gd name="T6" fmla="*/ 14 w 16"/>
                  <a:gd name="T7" fmla="*/ 0 h 17"/>
                  <a:gd name="T8" fmla="*/ 14 w 16"/>
                  <a:gd name="T9" fmla="*/ 3 h 17"/>
                  <a:gd name="T10" fmla="*/ 14 w 16"/>
                  <a:gd name="T11" fmla="*/ 3 h 17"/>
                  <a:gd name="T12" fmla="*/ 16 w 16"/>
                  <a:gd name="T13" fmla="*/ 5 h 17"/>
                  <a:gd name="T14" fmla="*/ 16 w 16"/>
                  <a:gd name="T15" fmla="*/ 5 h 17"/>
                  <a:gd name="T16" fmla="*/ 16 w 16"/>
                  <a:gd name="T17" fmla="*/ 7 h 17"/>
                  <a:gd name="T18" fmla="*/ 16 w 16"/>
                  <a:gd name="T19" fmla="*/ 10 h 17"/>
                  <a:gd name="T20" fmla="*/ 16 w 16"/>
                  <a:gd name="T21" fmla="*/ 10 h 17"/>
                  <a:gd name="T22" fmla="*/ 14 w 16"/>
                  <a:gd name="T23" fmla="*/ 12 h 17"/>
                  <a:gd name="T24" fmla="*/ 14 w 16"/>
                  <a:gd name="T25" fmla="*/ 15 h 17"/>
                  <a:gd name="T26" fmla="*/ 14 w 16"/>
                  <a:gd name="T27" fmla="*/ 15 h 17"/>
                  <a:gd name="T28" fmla="*/ 12 w 16"/>
                  <a:gd name="T29" fmla="*/ 15 h 17"/>
                  <a:gd name="T30" fmla="*/ 9 w 16"/>
                  <a:gd name="T31" fmla="*/ 15 h 17"/>
                  <a:gd name="T32" fmla="*/ 9 w 16"/>
                  <a:gd name="T33" fmla="*/ 17 h 17"/>
                  <a:gd name="T34" fmla="*/ 7 w 16"/>
                  <a:gd name="T35" fmla="*/ 15 h 17"/>
                  <a:gd name="T36" fmla="*/ 4 w 16"/>
                  <a:gd name="T37" fmla="*/ 15 h 17"/>
                  <a:gd name="T38" fmla="*/ 4 w 16"/>
                  <a:gd name="T39" fmla="*/ 15 h 17"/>
                  <a:gd name="T40" fmla="*/ 2 w 16"/>
                  <a:gd name="T41" fmla="*/ 15 h 17"/>
                  <a:gd name="T42" fmla="*/ 2 w 16"/>
                  <a:gd name="T43" fmla="*/ 12 h 17"/>
                  <a:gd name="T44" fmla="*/ 0 w 16"/>
                  <a:gd name="T45" fmla="*/ 10 h 17"/>
                  <a:gd name="T46" fmla="*/ 0 w 16"/>
                  <a:gd name="T47" fmla="*/ 10 h 17"/>
                  <a:gd name="T48" fmla="*/ 0 w 16"/>
                  <a:gd name="T49" fmla="*/ 7 h 17"/>
                  <a:gd name="T50" fmla="*/ 0 w 16"/>
                  <a:gd name="T51" fmla="*/ 5 h 17"/>
                  <a:gd name="T52" fmla="*/ 0 w 16"/>
                  <a:gd name="T53" fmla="*/ 5 h 17"/>
                  <a:gd name="T54" fmla="*/ 2 w 16"/>
                  <a:gd name="T55" fmla="*/ 3 h 17"/>
                  <a:gd name="T56" fmla="*/ 2 w 16"/>
                  <a:gd name="T57" fmla="*/ 3 h 17"/>
                  <a:gd name="T58" fmla="*/ 4 w 16"/>
                  <a:gd name="T59" fmla="*/ 0 h 17"/>
                  <a:gd name="T60" fmla="*/ 4 w 16"/>
                  <a:gd name="T61" fmla="*/ 0 h 17"/>
                  <a:gd name="T62" fmla="*/ 7 w 16"/>
                  <a:gd name="T63" fmla="*/ 0 h 17"/>
                  <a:gd name="T64" fmla="*/ 9 w 16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4" name="Freeform 283"/>
              <p:cNvSpPr>
                <a:spLocks/>
              </p:cNvSpPr>
              <p:nvPr/>
            </p:nvSpPr>
            <p:spPr bwMode="auto">
              <a:xfrm>
                <a:off x="1754" y="3397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9 w 16"/>
                  <a:gd name="T3" fmla="*/ 0 h 17"/>
                  <a:gd name="T4" fmla="*/ 12 w 16"/>
                  <a:gd name="T5" fmla="*/ 0 h 17"/>
                  <a:gd name="T6" fmla="*/ 14 w 16"/>
                  <a:gd name="T7" fmla="*/ 0 h 17"/>
                  <a:gd name="T8" fmla="*/ 14 w 16"/>
                  <a:gd name="T9" fmla="*/ 3 h 17"/>
                  <a:gd name="T10" fmla="*/ 14 w 16"/>
                  <a:gd name="T11" fmla="*/ 3 h 17"/>
                  <a:gd name="T12" fmla="*/ 16 w 16"/>
                  <a:gd name="T13" fmla="*/ 5 h 17"/>
                  <a:gd name="T14" fmla="*/ 16 w 16"/>
                  <a:gd name="T15" fmla="*/ 5 h 17"/>
                  <a:gd name="T16" fmla="*/ 16 w 16"/>
                  <a:gd name="T17" fmla="*/ 7 h 17"/>
                  <a:gd name="T18" fmla="*/ 16 w 16"/>
                  <a:gd name="T19" fmla="*/ 10 h 17"/>
                  <a:gd name="T20" fmla="*/ 16 w 16"/>
                  <a:gd name="T21" fmla="*/ 10 h 17"/>
                  <a:gd name="T22" fmla="*/ 14 w 16"/>
                  <a:gd name="T23" fmla="*/ 12 h 17"/>
                  <a:gd name="T24" fmla="*/ 14 w 16"/>
                  <a:gd name="T25" fmla="*/ 15 h 17"/>
                  <a:gd name="T26" fmla="*/ 14 w 16"/>
                  <a:gd name="T27" fmla="*/ 15 h 17"/>
                  <a:gd name="T28" fmla="*/ 12 w 16"/>
                  <a:gd name="T29" fmla="*/ 15 h 17"/>
                  <a:gd name="T30" fmla="*/ 9 w 16"/>
                  <a:gd name="T31" fmla="*/ 15 h 17"/>
                  <a:gd name="T32" fmla="*/ 9 w 16"/>
                  <a:gd name="T33" fmla="*/ 17 h 17"/>
                  <a:gd name="T34" fmla="*/ 7 w 16"/>
                  <a:gd name="T35" fmla="*/ 15 h 17"/>
                  <a:gd name="T36" fmla="*/ 4 w 16"/>
                  <a:gd name="T37" fmla="*/ 15 h 17"/>
                  <a:gd name="T38" fmla="*/ 4 w 16"/>
                  <a:gd name="T39" fmla="*/ 15 h 17"/>
                  <a:gd name="T40" fmla="*/ 2 w 16"/>
                  <a:gd name="T41" fmla="*/ 15 h 17"/>
                  <a:gd name="T42" fmla="*/ 2 w 16"/>
                  <a:gd name="T43" fmla="*/ 12 h 17"/>
                  <a:gd name="T44" fmla="*/ 0 w 16"/>
                  <a:gd name="T45" fmla="*/ 10 h 17"/>
                  <a:gd name="T46" fmla="*/ 0 w 16"/>
                  <a:gd name="T47" fmla="*/ 10 h 17"/>
                  <a:gd name="T48" fmla="*/ 0 w 16"/>
                  <a:gd name="T49" fmla="*/ 7 h 17"/>
                  <a:gd name="T50" fmla="*/ 0 w 16"/>
                  <a:gd name="T51" fmla="*/ 5 h 17"/>
                  <a:gd name="T52" fmla="*/ 0 w 16"/>
                  <a:gd name="T53" fmla="*/ 5 h 17"/>
                  <a:gd name="T54" fmla="*/ 2 w 16"/>
                  <a:gd name="T55" fmla="*/ 3 h 17"/>
                  <a:gd name="T56" fmla="*/ 2 w 16"/>
                  <a:gd name="T57" fmla="*/ 3 h 17"/>
                  <a:gd name="T58" fmla="*/ 4 w 16"/>
                  <a:gd name="T59" fmla="*/ 0 h 17"/>
                  <a:gd name="T60" fmla="*/ 4 w 16"/>
                  <a:gd name="T61" fmla="*/ 0 h 17"/>
                  <a:gd name="T62" fmla="*/ 7 w 16"/>
                  <a:gd name="T63" fmla="*/ 0 h 17"/>
                  <a:gd name="T64" fmla="*/ 9 w 16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5" name="Freeform 284"/>
              <p:cNvSpPr>
                <a:spLocks/>
              </p:cNvSpPr>
              <p:nvPr/>
            </p:nvSpPr>
            <p:spPr bwMode="auto">
              <a:xfrm>
                <a:off x="1782" y="3464"/>
                <a:ext cx="17" cy="14"/>
              </a:xfrm>
              <a:custGeom>
                <a:avLst/>
                <a:gdLst>
                  <a:gd name="T0" fmla="*/ 7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2 w 17"/>
                  <a:gd name="T7" fmla="*/ 0 h 14"/>
                  <a:gd name="T8" fmla="*/ 15 w 17"/>
                  <a:gd name="T9" fmla="*/ 2 h 14"/>
                  <a:gd name="T10" fmla="*/ 15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10 h 14"/>
                  <a:gd name="T20" fmla="*/ 17 w 17"/>
                  <a:gd name="T21" fmla="*/ 10 h 14"/>
                  <a:gd name="T22" fmla="*/ 15 w 17"/>
                  <a:gd name="T23" fmla="*/ 12 h 14"/>
                  <a:gd name="T24" fmla="*/ 15 w 17"/>
                  <a:gd name="T25" fmla="*/ 12 h 14"/>
                  <a:gd name="T26" fmla="*/ 12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7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3 w 17"/>
                  <a:gd name="T39" fmla="*/ 14 h 14"/>
                  <a:gd name="T40" fmla="*/ 3 w 17"/>
                  <a:gd name="T41" fmla="*/ 12 h 14"/>
                  <a:gd name="T42" fmla="*/ 0 w 17"/>
                  <a:gd name="T43" fmla="*/ 12 h 14"/>
                  <a:gd name="T44" fmla="*/ 0 w 17"/>
                  <a:gd name="T45" fmla="*/ 10 h 14"/>
                  <a:gd name="T46" fmla="*/ 0 w 17"/>
                  <a:gd name="T47" fmla="*/ 10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0 w 17"/>
                  <a:gd name="T55" fmla="*/ 2 h 14"/>
                  <a:gd name="T56" fmla="*/ 3 w 17"/>
                  <a:gd name="T57" fmla="*/ 2 h 14"/>
                  <a:gd name="T58" fmla="*/ 3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7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6" name="Freeform 285"/>
              <p:cNvSpPr>
                <a:spLocks/>
              </p:cNvSpPr>
              <p:nvPr/>
            </p:nvSpPr>
            <p:spPr bwMode="auto">
              <a:xfrm>
                <a:off x="1782" y="3464"/>
                <a:ext cx="17" cy="14"/>
              </a:xfrm>
              <a:custGeom>
                <a:avLst/>
                <a:gdLst>
                  <a:gd name="T0" fmla="*/ 7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2 w 17"/>
                  <a:gd name="T7" fmla="*/ 0 h 14"/>
                  <a:gd name="T8" fmla="*/ 15 w 17"/>
                  <a:gd name="T9" fmla="*/ 2 h 14"/>
                  <a:gd name="T10" fmla="*/ 15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10 h 14"/>
                  <a:gd name="T20" fmla="*/ 17 w 17"/>
                  <a:gd name="T21" fmla="*/ 10 h 14"/>
                  <a:gd name="T22" fmla="*/ 15 w 17"/>
                  <a:gd name="T23" fmla="*/ 12 h 14"/>
                  <a:gd name="T24" fmla="*/ 15 w 17"/>
                  <a:gd name="T25" fmla="*/ 12 h 14"/>
                  <a:gd name="T26" fmla="*/ 12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7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3 w 17"/>
                  <a:gd name="T39" fmla="*/ 14 h 14"/>
                  <a:gd name="T40" fmla="*/ 3 w 17"/>
                  <a:gd name="T41" fmla="*/ 12 h 14"/>
                  <a:gd name="T42" fmla="*/ 0 w 17"/>
                  <a:gd name="T43" fmla="*/ 12 h 14"/>
                  <a:gd name="T44" fmla="*/ 0 w 17"/>
                  <a:gd name="T45" fmla="*/ 10 h 14"/>
                  <a:gd name="T46" fmla="*/ 0 w 17"/>
                  <a:gd name="T47" fmla="*/ 10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0 w 17"/>
                  <a:gd name="T55" fmla="*/ 2 h 14"/>
                  <a:gd name="T56" fmla="*/ 3 w 17"/>
                  <a:gd name="T57" fmla="*/ 2 h 14"/>
                  <a:gd name="T58" fmla="*/ 3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7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7" name="Freeform 286"/>
              <p:cNvSpPr>
                <a:spLocks/>
              </p:cNvSpPr>
              <p:nvPr/>
            </p:nvSpPr>
            <p:spPr bwMode="auto">
              <a:xfrm>
                <a:off x="1754" y="3512"/>
                <a:ext cx="16" cy="14"/>
              </a:xfrm>
              <a:custGeom>
                <a:avLst/>
                <a:gdLst>
                  <a:gd name="T0" fmla="*/ 9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4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4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9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4 w 16"/>
                  <a:gd name="T39" fmla="*/ 14 h 14"/>
                  <a:gd name="T40" fmla="*/ 2 w 16"/>
                  <a:gd name="T41" fmla="*/ 12 h 14"/>
                  <a:gd name="T42" fmla="*/ 2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2 w 16"/>
                  <a:gd name="T55" fmla="*/ 2 h 14"/>
                  <a:gd name="T56" fmla="*/ 2 w 16"/>
                  <a:gd name="T57" fmla="*/ 2 h 14"/>
                  <a:gd name="T58" fmla="*/ 4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9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8" name="Freeform 287"/>
              <p:cNvSpPr>
                <a:spLocks/>
              </p:cNvSpPr>
              <p:nvPr/>
            </p:nvSpPr>
            <p:spPr bwMode="auto">
              <a:xfrm>
                <a:off x="1754" y="3512"/>
                <a:ext cx="16" cy="14"/>
              </a:xfrm>
              <a:custGeom>
                <a:avLst/>
                <a:gdLst>
                  <a:gd name="T0" fmla="*/ 9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4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4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9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4 w 16"/>
                  <a:gd name="T39" fmla="*/ 14 h 14"/>
                  <a:gd name="T40" fmla="*/ 2 w 16"/>
                  <a:gd name="T41" fmla="*/ 12 h 14"/>
                  <a:gd name="T42" fmla="*/ 2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2 w 16"/>
                  <a:gd name="T55" fmla="*/ 2 h 14"/>
                  <a:gd name="T56" fmla="*/ 2 w 16"/>
                  <a:gd name="T57" fmla="*/ 2 h 14"/>
                  <a:gd name="T58" fmla="*/ 4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9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19" name="Freeform 288"/>
              <p:cNvSpPr>
                <a:spLocks/>
              </p:cNvSpPr>
              <p:nvPr/>
            </p:nvSpPr>
            <p:spPr bwMode="auto">
              <a:xfrm>
                <a:off x="1792" y="3547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9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5 h 17"/>
                  <a:gd name="T16" fmla="*/ 17 w 17"/>
                  <a:gd name="T17" fmla="*/ 8 h 17"/>
                  <a:gd name="T18" fmla="*/ 17 w 17"/>
                  <a:gd name="T19" fmla="*/ 10 h 17"/>
                  <a:gd name="T20" fmla="*/ 17 w 17"/>
                  <a:gd name="T21" fmla="*/ 10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9 w 17"/>
                  <a:gd name="T31" fmla="*/ 15 h 17"/>
                  <a:gd name="T32" fmla="*/ 7 w 17"/>
                  <a:gd name="T33" fmla="*/ 17 h 17"/>
                  <a:gd name="T34" fmla="*/ 7 w 17"/>
                  <a:gd name="T35" fmla="*/ 15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2 w 17"/>
                  <a:gd name="T43" fmla="*/ 12 h 17"/>
                  <a:gd name="T44" fmla="*/ 0 w 17"/>
                  <a:gd name="T45" fmla="*/ 10 h 17"/>
                  <a:gd name="T46" fmla="*/ 0 w 17"/>
                  <a:gd name="T47" fmla="*/ 10 h 17"/>
                  <a:gd name="T48" fmla="*/ 0 w 17"/>
                  <a:gd name="T49" fmla="*/ 8 h 17"/>
                  <a:gd name="T50" fmla="*/ 0 w 17"/>
                  <a:gd name="T51" fmla="*/ 5 h 17"/>
                  <a:gd name="T52" fmla="*/ 0 w 17"/>
                  <a:gd name="T53" fmla="*/ 5 h 17"/>
                  <a:gd name="T54" fmla="*/ 2 w 17"/>
                  <a:gd name="T55" fmla="*/ 3 h 17"/>
                  <a:gd name="T56" fmla="*/ 2 w 17"/>
                  <a:gd name="T57" fmla="*/ 3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0" name="Freeform 289"/>
              <p:cNvSpPr>
                <a:spLocks/>
              </p:cNvSpPr>
              <p:nvPr/>
            </p:nvSpPr>
            <p:spPr bwMode="auto">
              <a:xfrm>
                <a:off x="1792" y="3547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9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5 h 17"/>
                  <a:gd name="T16" fmla="*/ 17 w 17"/>
                  <a:gd name="T17" fmla="*/ 8 h 17"/>
                  <a:gd name="T18" fmla="*/ 17 w 17"/>
                  <a:gd name="T19" fmla="*/ 10 h 17"/>
                  <a:gd name="T20" fmla="*/ 17 w 17"/>
                  <a:gd name="T21" fmla="*/ 10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9 w 17"/>
                  <a:gd name="T31" fmla="*/ 15 h 17"/>
                  <a:gd name="T32" fmla="*/ 7 w 17"/>
                  <a:gd name="T33" fmla="*/ 17 h 17"/>
                  <a:gd name="T34" fmla="*/ 7 w 17"/>
                  <a:gd name="T35" fmla="*/ 15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2 w 17"/>
                  <a:gd name="T43" fmla="*/ 12 h 17"/>
                  <a:gd name="T44" fmla="*/ 0 w 17"/>
                  <a:gd name="T45" fmla="*/ 10 h 17"/>
                  <a:gd name="T46" fmla="*/ 0 w 17"/>
                  <a:gd name="T47" fmla="*/ 10 h 17"/>
                  <a:gd name="T48" fmla="*/ 0 w 17"/>
                  <a:gd name="T49" fmla="*/ 8 h 17"/>
                  <a:gd name="T50" fmla="*/ 0 w 17"/>
                  <a:gd name="T51" fmla="*/ 5 h 17"/>
                  <a:gd name="T52" fmla="*/ 0 w 17"/>
                  <a:gd name="T53" fmla="*/ 5 h 17"/>
                  <a:gd name="T54" fmla="*/ 2 w 17"/>
                  <a:gd name="T55" fmla="*/ 3 h 17"/>
                  <a:gd name="T56" fmla="*/ 2 w 17"/>
                  <a:gd name="T57" fmla="*/ 3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1" name="Freeform 290"/>
              <p:cNvSpPr>
                <a:spLocks/>
              </p:cNvSpPr>
              <p:nvPr/>
            </p:nvSpPr>
            <p:spPr bwMode="auto">
              <a:xfrm>
                <a:off x="1754" y="3593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9 w 16"/>
                  <a:gd name="T3" fmla="*/ 0 h 16"/>
                  <a:gd name="T4" fmla="*/ 12 w 16"/>
                  <a:gd name="T5" fmla="*/ 0 h 16"/>
                  <a:gd name="T6" fmla="*/ 14 w 16"/>
                  <a:gd name="T7" fmla="*/ 2 h 16"/>
                  <a:gd name="T8" fmla="*/ 14 w 16"/>
                  <a:gd name="T9" fmla="*/ 2 h 16"/>
                  <a:gd name="T10" fmla="*/ 14 w 16"/>
                  <a:gd name="T11" fmla="*/ 5 h 16"/>
                  <a:gd name="T12" fmla="*/ 16 w 16"/>
                  <a:gd name="T13" fmla="*/ 5 h 16"/>
                  <a:gd name="T14" fmla="*/ 16 w 16"/>
                  <a:gd name="T15" fmla="*/ 7 h 16"/>
                  <a:gd name="T16" fmla="*/ 16 w 16"/>
                  <a:gd name="T17" fmla="*/ 7 h 16"/>
                  <a:gd name="T18" fmla="*/ 16 w 16"/>
                  <a:gd name="T19" fmla="*/ 9 h 16"/>
                  <a:gd name="T20" fmla="*/ 16 w 16"/>
                  <a:gd name="T21" fmla="*/ 12 h 16"/>
                  <a:gd name="T22" fmla="*/ 14 w 16"/>
                  <a:gd name="T23" fmla="*/ 12 h 16"/>
                  <a:gd name="T24" fmla="*/ 14 w 16"/>
                  <a:gd name="T25" fmla="*/ 14 h 16"/>
                  <a:gd name="T26" fmla="*/ 14 w 16"/>
                  <a:gd name="T27" fmla="*/ 14 h 16"/>
                  <a:gd name="T28" fmla="*/ 12 w 16"/>
                  <a:gd name="T29" fmla="*/ 16 h 16"/>
                  <a:gd name="T30" fmla="*/ 9 w 16"/>
                  <a:gd name="T31" fmla="*/ 16 h 16"/>
                  <a:gd name="T32" fmla="*/ 9 w 16"/>
                  <a:gd name="T33" fmla="*/ 16 h 16"/>
                  <a:gd name="T34" fmla="*/ 7 w 16"/>
                  <a:gd name="T35" fmla="*/ 16 h 16"/>
                  <a:gd name="T36" fmla="*/ 4 w 16"/>
                  <a:gd name="T37" fmla="*/ 16 h 16"/>
                  <a:gd name="T38" fmla="*/ 4 w 16"/>
                  <a:gd name="T39" fmla="*/ 14 h 16"/>
                  <a:gd name="T40" fmla="*/ 2 w 16"/>
                  <a:gd name="T41" fmla="*/ 14 h 16"/>
                  <a:gd name="T42" fmla="*/ 2 w 16"/>
                  <a:gd name="T43" fmla="*/ 12 h 16"/>
                  <a:gd name="T44" fmla="*/ 0 w 16"/>
                  <a:gd name="T45" fmla="*/ 12 h 16"/>
                  <a:gd name="T46" fmla="*/ 0 w 16"/>
                  <a:gd name="T47" fmla="*/ 9 h 16"/>
                  <a:gd name="T48" fmla="*/ 0 w 16"/>
                  <a:gd name="T49" fmla="*/ 7 h 16"/>
                  <a:gd name="T50" fmla="*/ 0 w 16"/>
                  <a:gd name="T51" fmla="*/ 7 h 16"/>
                  <a:gd name="T52" fmla="*/ 0 w 16"/>
                  <a:gd name="T53" fmla="*/ 5 h 16"/>
                  <a:gd name="T54" fmla="*/ 2 w 16"/>
                  <a:gd name="T55" fmla="*/ 5 h 16"/>
                  <a:gd name="T56" fmla="*/ 2 w 16"/>
                  <a:gd name="T57" fmla="*/ 2 h 16"/>
                  <a:gd name="T58" fmla="*/ 4 w 16"/>
                  <a:gd name="T59" fmla="*/ 2 h 16"/>
                  <a:gd name="T60" fmla="*/ 4 w 16"/>
                  <a:gd name="T61" fmla="*/ 0 h 16"/>
                  <a:gd name="T62" fmla="*/ 7 w 16"/>
                  <a:gd name="T63" fmla="*/ 0 h 16"/>
                  <a:gd name="T64" fmla="*/ 9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2" name="Freeform 291"/>
              <p:cNvSpPr>
                <a:spLocks/>
              </p:cNvSpPr>
              <p:nvPr/>
            </p:nvSpPr>
            <p:spPr bwMode="auto">
              <a:xfrm>
                <a:off x="1754" y="3593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9 w 16"/>
                  <a:gd name="T3" fmla="*/ 0 h 16"/>
                  <a:gd name="T4" fmla="*/ 12 w 16"/>
                  <a:gd name="T5" fmla="*/ 0 h 16"/>
                  <a:gd name="T6" fmla="*/ 14 w 16"/>
                  <a:gd name="T7" fmla="*/ 2 h 16"/>
                  <a:gd name="T8" fmla="*/ 14 w 16"/>
                  <a:gd name="T9" fmla="*/ 2 h 16"/>
                  <a:gd name="T10" fmla="*/ 14 w 16"/>
                  <a:gd name="T11" fmla="*/ 5 h 16"/>
                  <a:gd name="T12" fmla="*/ 16 w 16"/>
                  <a:gd name="T13" fmla="*/ 5 h 16"/>
                  <a:gd name="T14" fmla="*/ 16 w 16"/>
                  <a:gd name="T15" fmla="*/ 7 h 16"/>
                  <a:gd name="T16" fmla="*/ 16 w 16"/>
                  <a:gd name="T17" fmla="*/ 7 h 16"/>
                  <a:gd name="T18" fmla="*/ 16 w 16"/>
                  <a:gd name="T19" fmla="*/ 9 h 16"/>
                  <a:gd name="T20" fmla="*/ 16 w 16"/>
                  <a:gd name="T21" fmla="*/ 12 h 16"/>
                  <a:gd name="T22" fmla="*/ 14 w 16"/>
                  <a:gd name="T23" fmla="*/ 12 h 16"/>
                  <a:gd name="T24" fmla="*/ 14 w 16"/>
                  <a:gd name="T25" fmla="*/ 14 h 16"/>
                  <a:gd name="T26" fmla="*/ 14 w 16"/>
                  <a:gd name="T27" fmla="*/ 14 h 16"/>
                  <a:gd name="T28" fmla="*/ 12 w 16"/>
                  <a:gd name="T29" fmla="*/ 16 h 16"/>
                  <a:gd name="T30" fmla="*/ 9 w 16"/>
                  <a:gd name="T31" fmla="*/ 16 h 16"/>
                  <a:gd name="T32" fmla="*/ 9 w 16"/>
                  <a:gd name="T33" fmla="*/ 16 h 16"/>
                  <a:gd name="T34" fmla="*/ 7 w 16"/>
                  <a:gd name="T35" fmla="*/ 16 h 16"/>
                  <a:gd name="T36" fmla="*/ 4 w 16"/>
                  <a:gd name="T37" fmla="*/ 16 h 16"/>
                  <a:gd name="T38" fmla="*/ 4 w 16"/>
                  <a:gd name="T39" fmla="*/ 14 h 16"/>
                  <a:gd name="T40" fmla="*/ 2 w 16"/>
                  <a:gd name="T41" fmla="*/ 14 h 16"/>
                  <a:gd name="T42" fmla="*/ 2 w 16"/>
                  <a:gd name="T43" fmla="*/ 12 h 16"/>
                  <a:gd name="T44" fmla="*/ 0 w 16"/>
                  <a:gd name="T45" fmla="*/ 12 h 16"/>
                  <a:gd name="T46" fmla="*/ 0 w 16"/>
                  <a:gd name="T47" fmla="*/ 9 h 16"/>
                  <a:gd name="T48" fmla="*/ 0 w 16"/>
                  <a:gd name="T49" fmla="*/ 7 h 16"/>
                  <a:gd name="T50" fmla="*/ 0 w 16"/>
                  <a:gd name="T51" fmla="*/ 7 h 16"/>
                  <a:gd name="T52" fmla="*/ 0 w 16"/>
                  <a:gd name="T53" fmla="*/ 5 h 16"/>
                  <a:gd name="T54" fmla="*/ 2 w 16"/>
                  <a:gd name="T55" fmla="*/ 5 h 16"/>
                  <a:gd name="T56" fmla="*/ 2 w 16"/>
                  <a:gd name="T57" fmla="*/ 2 h 16"/>
                  <a:gd name="T58" fmla="*/ 4 w 16"/>
                  <a:gd name="T59" fmla="*/ 2 h 16"/>
                  <a:gd name="T60" fmla="*/ 4 w 16"/>
                  <a:gd name="T61" fmla="*/ 0 h 16"/>
                  <a:gd name="T62" fmla="*/ 7 w 16"/>
                  <a:gd name="T63" fmla="*/ 0 h 16"/>
                  <a:gd name="T64" fmla="*/ 9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3" name="Freeform 292"/>
              <p:cNvSpPr>
                <a:spLocks/>
              </p:cNvSpPr>
              <p:nvPr/>
            </p:nvSpPr>
            <p:spPr bwMode="auto">
              <a:xfrm>
                <a:off x="1799" y="3123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2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3 h 14"/>
                  <a:gd name="T10" fmla="*/ 17 w 17"/>
                  <a:gd name="T11" fmla="*/ 3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10 h 14"/>
                  <a:gd name="T20" fmla="*/ 17 w 17"/>
                  <a:gd name="T21" fmla="*/ 10 h 14"/>
                  <a:gd name="T22" fmla="*/ 17 w 17"/>
                  <a:gd name="T23" fmla="*/ 12 h 14"/>
                  <a:gd name="T24" fmla="*/ 14 w 17"/>
                  <a:gd name="T25" fmla="*/ 12 h 14"/>
                  <a:gd name="T26" fmla="*/ 14 w 17"/>
                  <a:gd name="T27" fmla="*/ 14 h 14"/>
                  <a:gd name="T28" fmla="*/ 12 w 17"/>
                  <a:gd name="T29" fmla="*/ 14 h 14"/>
                  <a:gd name="T30" fmla="*/ 12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2 w 17"/>
                  <a:gd name="T41" fmla="*/ 12 h 14"/>
                  <a:gd name="T42" fmla="*/ 2 w 17"/>
                  <a:gd name="T43" fmla="*/ 12 h 14"/>
                  <a:gd name="T44" fmla="*/ 2 w 17"/>
                  <a:gd name="T45" fmla="*/ 10 h 14"/>
                  <a:gd name="T46" fmla="*/ 0 w 17"/>
                  <a:gd name="T47" fmla="*/ 10 h 14"/>
                  <a:gd name="T48" fmla="*/ 0 w 17"/>
                  <a:gd name="T49" fmla="*/ 7 h 14"/>
                  <a:gd name="T50" fmla="*/ 0 w 17"/>
                  <a:gd name="T51" fmla="*/ 5 h 14"/>
                  <a:gd name="T52" fmla="*/ 2 w 17"/>
                  <a:gd name="T53" fmla="*/ 5 h 14"/>
                  <a:gd name="T54" fmla="*/ 2 w 17"/>
                  <a:gd name="T55" fmla="*/ 3 h 14"/>
                  <a:gd name="T56" fmla="*/ 2 w 17"/>
                  <a:gd name="T57" fmla="*/ 3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4" name="Freeform 293"/>
              <p:cNvSpPr>
                <a:spLocks/>
              </p:cNvSpPr>
              <p:nvPr/>
            </p:nvSpPr>
            <p:spPr bwMode="auto">
              <a:xfrm>
                <a:off x="1799" y="3123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2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3 h 14"/>
                  <a:gd name="T10" fmla="*/ 17 w 17"/>
                  <a:gd name="T11" fmla="*/ 3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10 h 14"/>
                  <a:gd name="T20" fmla="*/ 17 w 17"/>
                  <a:gd name="T21" fmla="*/ 10 h 14"/>
                  <a:gd name="T22" fmla="*/ 17 w 17"/>
                  <a:gd name="T23" fmla="*/ 12 h 14"/>
                  <a:gd name="T24" fmla="*/ 14 w 17"/>
                  <a:gd name="T25" fmla="*/ 12 h 14"/>
                  <a:gd name="T26" fmla="*/ 14 w 17"/>
                  <a:gd name="T27" fmla="*/ 14 h 14"/>
                  <a:gd name="T28" fmla="*/ 12 w 17"/>
                  <a:gd name="T29" fmla="*/ 14 h 14"/>
                  <a:gd name="T30" fmla="*/ 12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2 w 17"/>
                  <a:gd name="T41" fmla="*/ 12 h 14"/>
                  <a:gd name="T42" fmla="*/ 2 w 17"/>
                  <a:gd name="T43" fmla="*/ 12 h 14"/>
                  <a:gd name="T44" fmla="*/ 2 w 17"/>
                  <a:gd name="T45" fmla="*/ 10 h 14"/>
                  <a:gd name="T46" fmla="*/ 0 w 17"/>
                  <a:gd name="T47" fmla="*/ 10 h 14"/>
                  <a:gd name="T48" fmla="*/ 0 w 17"/>
                  <a:gd name="T49" fmla="*/ 7 h 14"/>
                  <a:gd name="T50" fmla="*/ 0 w 17"/>
                  <a:gd name="T51" fmla="*/ 5 h 14"/>
                  <a:gd name="T52" fmla="*/ 2 w 17"/>
                  <a:gd name="T53" fmla="*/ 5 h 14"/>
                  <a:gd name="T54" fmla="*/ 2 w 17"/>
                  <a:gd name="T55" fmla="*/ 3 h 14"/>
                  <a:gd name="T56" fmla="*/ 2 w 17"/>
                  <a:gd name="T57" fmla="*/ 3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5" name="Freeform 294"/>
              <p:cNvSpPr>
                <a:spLocks/>
              </p:cNvSpPr>
              <p:nvPr/>
            </p:nvSpPr>
            <p:spPr bwMode="auto">
              <a:xfrm>
                <a:off x="1758" y="3161"/>
                <a:ext cx="17" cy="15"/>
              </a:xfrm>
              <a:custGeom>
                <a:avLst/>
                <a:gdLst>
                  <a:gd name="T0" fmla="*/ 8 w 17"/>
                  <a:gd name="T1" fmla="*/ 0 h 15"/>
                  <a:gd name="T2" fmla="*/ 10 w 17"/>
                  <a:gd name="T3" fmla="*/ 0 h 15"/>
                  <a:gd name="T4" fmla="*/ 12 w 17"/>
                  <a:gd name="T5" fmla="*/ 0 h 15"/>
                  <a:gd name="T6" fmla="*/ 12 w 17"/>
                  <a:gd name="T7" fmla="*/ 0 h 15"/>
                  <a:gd name="T8" fmla="*/ 15 w 17"/>
                  <a:gd name="T9" fmla="*/ 3 h 15"/>
                  <a:gd name="T10" fmla="*/ 15 w 17"/>
                  <a:gd name="T11" fmla="*/ 3 h 15"/>
                  <a:gd name="T12" fmla="*/ 15 w 17"/>
                  <a:gd name="T13" fmla="*/ 5 h 15"/>
                  <a:gd name="T14" fmla="*/ 17 w 17"/>
                  <a:gd name="T15" fmla="*/ 5 h 15"/>
                  <a:gd name="T16" fmla="*/ 17 w 17"/>
                  <a:gd name="T17" fmla="*/ 7 h 15"/>
                  <a:gd name="T18" fmla="*/ 17 w 17"/>
                  <a:gd name="T19" fmla="*/ 10 h 15"/>
                  <a:gd name="T20" fmla="*/ 15 w 17"/>
                  <a:gd name="T21" fmla="*/ 10 h 15"/>
                  <a:gd name="T22" fmla="*/ 15 w 17"/>
                  <a:gd name="T23" fmla="*/ 12 h 15"/>
                  <a:gd name="T24" fmla="*/ 15 w 17"/>
                  <a:gd name="T25" fmla="*/ 12 h 15"/>
                  <a:gd name="T26" fmla="*/ 12 w 17"/>
                  <a:gd name="T27" fmla="*/ 15 h 15"/>
                  <a:gd name="T28" fmla="*/ 12 w 17"/>
                  <a:gd name="T29" fmla="*/ 15 h 15"/>
                  <a:gd name="T30" fmla="*/ 10 w 17"/>
                  <a:gd name="T31" fmla="*/ 15 h 15"/>
                  <a:gd name="T32" fmla="*/ 8 w 17"/>
                  <a:gd name="T33" fmla="*/ 15 h 15"/>
                  <a:gd name="T34" fmla="*/ 5 w 17"/>
                  <a:gd name="T35" fmla="*/ 15 h 15"/>
                  <a:gd name="T36" fmla="*/ 5 w 17"/>
                  <a:gd name="T37" fmla="*/ 15 h 15"/>
                  <a:gd name="T38" fmla="*/ 3 w 17"/>
                  <a:gd name="T39" fmla="*/ 15 h 15"/>
                  <a:gd name="T40" fmla="*/ 3 w 17"/>
                  <a:gd name="T41" fmla="*/ 12 h 15"/>
                  <a:gd name="T42" fmla="*/ 0 w 17"/>
                  <a:gd name="T43" fmla="*/ 12 h 15"/>
                  <a:gd name="T44" fmla="*/ 0 w 17"/>
                  <a:gd name="T45" fmla="*/ 10 h 15"/>
                  <a:gd name="T46" fmla="*/ 0 w 17"/>
                  <a:gd name="T47" fmla="*/ 10 h 15"/>
                  <a:gd name="T48" fmla="*/ 0 w 17"/>
                  <a:gd name="T49" fmla="*/ 7 h 15"/>
                  <a:gd name="T50" fmla="*/ 0 w 17"/>
                  <a:gd name="T51" fmla="*/ 5 h 15"/>
                  <a:gd name="T52" fmla="*/ 0 w 17"/>
                  <a:gd name="T53" fmla="*/ 5 h 15"/>
                  <a:gd name="T54" fmla="*/ 0 w 17"/>
                  <a:gd name="T55" fmla="*/ 3 h 15"/>
                  <a:gd name="T56" fmla="*/ 3 w 17"/>
                  <a:gd name="T57" fmla="*/ 3 h 15"/>
                  <a:gd name="T58" fmla="*/ 3 w 17"/>
                  <a:gd name="T59" fmla="*/ 0 h 15"/>
                  <a:gd name="T60" fmla="*/ 5 w 17"/>
                  <a:gd name="T61" fmla="*/ 0 h 15"/>
                  <a:gd name="T62" fmla="*/ 5 w 17"/>
                  <a:gd name="T63" fmla="*/ 0 h 15"/>
                  <a:gd name="T64" fmla="*/ 8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6" name="Freeform 295"/>
              <p:cNvSpPr>
                <a:spLocks/>
              </p:cNvSpPr>
              <p:nvPr/>
            </p:nvSpPr>
            <p:spPr bwMode="auto">
              <a:xfrm>
                <a:off x="1758" y="3161"/>
                <a:ext cx="17" cy="15"/>
              </a:xfrm>
              <a:custGeom>
                <a:avLst/>
                <a:gdLst>
                  <a:gd name="T0" fmla="*/ 8 w 17"/>
                  <a:gd name="T1" fmla="*/ 0 h 15"/>
                  <a:gd name="T2" fmla="*/ 10 w 17"/>
                  <a:gd name="T3" fmla="*/ 0 h 15"/>
                  <a:gd name="T4" fmla="*/ 12 w 17"/>
                  <a:gd name="T5" fmla="*/ 0 h 15"/>
                  <a:gd name="T6" fmla="*/ 12 w 17"/>
                  <a:gd name="T7" fmla="*/ 0 h 15"/>
                  <a:gd name="T8" fmla="*/ 15 w 17"/>
                  <a:gd name="T9" fmla="*/ 3 h 15"/>
                  <a:gd name="T10" fmla="*/ 15 w 17"/>
                  <a:gd name="T11" fmla="*/ 3 h 15"/>
                  <a:gd name="T12" fmla="*/ 15 w 17"/>
                  <a:gd name="T13" fmla="*/ 5 h 15"/>
                  <a:gd name="T14" fmla="*/ 17 w 17"/>
                  <a:gd name="T15" fmla="*/ 5 h 15"/>
                  <a:gd name="T16" fmla="*/ 17 w 17"/>
                  <a:gd name="T17" fmla="*/ 7 h 15"/>
                  <a:gd name="T18" fmla="*/ 17 w 17"/>
                  <a:gd name="T19" fmla="*/ 10 h 15"/>
                  <a:gd name="T20" fmla="*/ 15 w 17"/>
                  <a:gd name="T21" fmla="*/ 10 h 15"/>
                  <a:gd name="T22" fmla="*/ 15 w 17"/>
                  <a:gd name="T23" fmla="*/ 12 h 15"/>
                  <a:gd name="T24" fmla="*/ 15 w 17"/>
                  <a:gd name="T25" fmla="*/ 12 h 15"/>
                  <a:gd name="T26" fmla="*/ 12 w 17"/>
                  <a:gd name="T27" fmla="*/ 15 h 15"/>
                  <a:gd name="T28" fmla="*/ 12 w 17"/>
                  <a:gd name="T29" fmla="*/ 15 h 15"/>
                  <a:gd name="T30" fmla="*/ 10 w 17"/>
                  <a:gd name="T31" fmla="*/ 15 h 15"/>
                  <a:gd name="T32" fmla="*/ 8 w 17"/>
                  <a:gd name="T33" fmla="*/ 15 h 15"/>
                  <a:gd name="T34" fmla="*/ 5 w 17"/>
                  <a:gd name="T35" fmla="*/ 15 h 15"/>
                  <a:gd name="T36" fmla="*/ 5 w 17"/>
                  <a:gd name="T37" fmla="*/ 15 h 15"/>
                  <a:gd name="T38" fmla="*/ 3 w 17"/>
                  <a:gd name="T39" fmla="*/ 15 h 15"/>
                  <a:gd name="T40" fmla="*/ 3 w 17"/>
                  <a:gd name="T41" fmla="*/ 12 h 15"/>
                  <a:gd name="T42" fmla="*/ 0 w 17"/>
                  <a:gd name="T43" fmla="*/ 12 h 15"/>
                  <a:gd name="T44" fmla="*/ 0 w 17"/>
                  <a:gd name="T45" fmla="*/ 10 h 15"/>
                  <a:gd name="T46" fmla="*/ 0 w 17"/>
                  <a:gd name="T47" fmla="*/ 10 h 15"/>
                  <a:gd name="T48" fmla="*/ 0 w 17"/>
                  <a:gd name="T49" fmla="*/ 7 h 15"/>
                  <a:gd name="T50" fmla="*/ 0 w 17"/>
                  <a:gd name="T51" fmla="*/ 5 h 15"/>
                  <a:gd name="T52" fmla="*/ 0 w 17"/>
                  <a:gd name="T53" fmla="*/ 5 h 15"/>
                  <a:gd name="T54" fmla="*/ 0 w 17"/>
                  <a:gd name="T55" fmla="*/ 3 h 15"/>
                  <a:gd name="T56" fmla="*/ 3 w 17"/>
                  <a:gd name="T57" fmla="*/ 3 h 15"/>
                  <a:gd name="T58" fmla="*/ 3 w 17"/>
                  <a:gd name="T59" fmla="*/ 0 h 15"/>
                  <a:gd name="T60" fmla="*/ 5 w 17"/>
                  <a:gd name="T61" fmla="*/ 0 h 15"/>
                  <a:gd name="T62" fmla="*/ 5 w 17"/>
                  <a:gd name="T63" fmla="*/ 0 h 15"/>
                  <a:gd name="T64" fmla="*/ 8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7" name="Freeform 296"/>
              <p:cNvSpPr>
                <a:spLocks/>
              </p:cNvSpPr>
              <p:nvPr/>
            </p:nvSpPr>
            <p:spPr bwMode="auto">
              <a:xfrm>
                <a:off x="1785" y="3180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12 w 19"/>
                  <a:gd name="T3" fmla="*/ 0 h 17"/>
                  <a:gd name="T4" fmla="*/ 12 w 19"/>
                  <a:gd name="T5" fmla="*/ 0 h 17"/>
                  <a:gd name="T6" fmla="*/ 14 w 19"/>
                  <a:gd name="T7" fmla="*/ 3 h 17"/>
                  <a:gd name="T8" fmla="*/ 14 w 19"/>
                  <a:gd name="T9" fmla="*/ 3 h 17"/>
                  <a:gd name="T10" fmla="*/ 16 w 19"/>
                  <a:gd name="T11" fmla="*/ 5 h 17"/>
                  <a:gd name="T12" fmla="*/ 16 w 19"/>
                  <a:gd name="T13" fmla="*/ 5 h 17"/>
                  <a:gd name="T14" fmla="*/ 16 w 19"/>
                  <a:gd name="T15" fmla="*/ 8 h 17"/>
                  <a:gd name="T16" fmla="*/ 19 w 19"/>
                  <a:gd name="T17" fmla="*/ 8 h 17"/>
                  <a:gd name="T18" fmla="*/ 16 w 19"/>
                  <a:gd name="T19" fmla="*/ 10 h 17"/>
                  <a:gd name="T20" fmla="*/ 16 w 19"/>
                  <a:gd name="T21" fmla="*/ 12 h 17"/>
                  <a:gd name="T22" fmla="*/ 16 w 19"/>
                  <a:gd name="T23" fmla="*/ 12 h 17"/>
                  <a:gd name="T24" fmla="*/ 14 w 19"/>
                  <a:gd name="T25" fmla="*/ 15 h 17"/>
                  <a:gd name="T26" fmla="*/ 14 w 19"/>
                  <a:gd name="T27" fmla="*/ 15 h 17"/>
                  <a:gd name="T28" fmla="*/ 12 w 19"/>
                  <a:gd name="T29" fmla="*/ 17 h 17"/>
                  <a:gd name="T30" fmla="*/ 12 w 19"/>
                  <a:gd name="T31" fmla="*/ 17 h 17"/>
                  <a:gd name="T32" fmla="*/ 9 w 19"/>
                  <a:gd name="T33" fmla="*/ 17 h 17"/>
                  <a:gd name="T34" fmla="*/ 7 w 19"/>
                  <a:gd name="T35" fmla="*/ 17 h 17"/>
                  <a:gd name="T36" fmla="*/ 7 w 19"/>
                  <a:gd name="T37" fmla="*/ 17 h 17"/>
                  <a:gd name="T38" fmla="*/ 4 w 19"/>
                  <a:gd name="T39" fmla="*/ 15 h 17"/>
                  <a:gd name="T40" fmla="*/ 2 w 19"/>
                  <a:gd name="T41" fmla="*/ 15 h 17"/>
                  <a:gd name="T42" fmla="*/ 2 w 19"/>
                  <a:gd name="T43" fmla="*/ 12 h 17"/>
                  <a:gd name="T44" fmla="*/ 2 w 19"/>
                  <a:gd name="T45" fmla="*/ 12 h 17"/>
                  <a:gd name="T46" fmla="*/ 0 w 19"/>
                  <a:gd name="T47" fmla="*/ 10 h 17"/>
                  <a:gd name="T48" fmla="*/ 0 w 19"/>
                  <a:gd name="T49" fmla="*/ 8 h 17"/>
                  <a:gd name="T50" fmla="*/ 0 w 19"/>
                  <a:gd name="T51" fmla="*/ 8 h 17"/>
                  <a:gd name="T52" fmla="*/ 2 w 19"/>
                  <a:gd name="T53" fmla="*/ 5 h 17"/>
                  <a:gd name="T54" fmla="*/ 2 w 19"/>
                  <a:gd name="T55" fmla="*/ 5 h 17"/>
                  <a:gd name="T56" fmla="*/ 2 w 19"/>
                  <a:gd name="T57" fmla="*/ 3 h 17"/>
                  <a:gd name="T58" fmla="*/ 4 w 19"/>
                  <a:gd name="T59" fmla="*/ 3 h 17"/>
                  <a:gd name="T60" fmla="*/ 7 w 19"/>
                  <a:gd name="T61" fmla="*/ 0 h 17"/>
                  <a:gd name="T62" fmla="*/ 7 w 19"/>
                  <a:gd name="T63" fmla="*/ 0 h 17"/>
                  <a:gd name="T64" fmla="*/ 9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8" name="Freeform 297"/>
              <p:cNvSpPr>
                <a:spLocks/>
              </p:cNvSpPr>
              <p:nvPr/>
            </p:nvSpPr>
            <p:spPr bwMode="auto">
              <a:xfrm>
                <a:off x="1785" y="3180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12 w 19"/>
                  <a:gd name="T3" fmla="*/ 0 h 17"/>
                  <a:gd name="T4" fmla="*/ 12 w 19"/>
                  <a:gd name="T5" fmla="*/ 0 h 17"/>
                  <a:gd name="T6" fmla="*/ 14 w 19"/>
                  <a:gd name="T7" fmla="*/ 3 h 17"/>
                  <a:gd name="T8" fmla="*/ 14 w 19"/>
                  <a:gd name="T9" fmla="*/ 3 h 17"/>
                  <a:gd name="T10" fmla="*/ 16 w 19"/>
                  <a:gd name="T11" fmla="*/ 5 h 17"/>
                  <a:gd name="T12" fmla="*/ 16 w 19"/>
                  <a:gd name="T13" fmla="*/ 5 h 17"/>
                  <a:gd name="T14" fmla="*/ 16 w 19"/>
                  <a:gd name="T15" fmla="*/ 8 h 17"/>
                  <a:gd name="T16" fmla="*/ 19 w 19"/>
                  <a:gd name="T17" fmla="*/ 8 h 17"/>
                  <a:gd name="T18" fmla="*/ 16 w 19"/>
                  <a:gd name="T19" fmla="*/ 10 h 17"/>
                  <a:gd name="T20" fmla="*/ 16 w 19"/>
                  <a:gd name="T21" fmla="*/ 12 h 17"/>
                  <a:gd name="T22" fmla="*/ 16 w 19"/>
                  <a:gd name="T23" fmla="*/ 12 h 17"/>
                  <a:gd name="T24" fmla="*/ 14 w 19"/>
                  <a:gd name="T25" fmla="*/ 15 h 17"/>
                  <a:gd name="T26" fmla="*/ 14 w 19"/>
                  <a:gd name="T27" fmla="*/ 15 h 17"/>
                  <a:gd name="T28" fmla="*/ 12 w 19"/>
                  <a:gd name="T29" fmla="*/ 17 h 17"/>
                  <a:gd name="T30" fmla="*/ 12 w 19"/>
                  <a:gd name="T31" fmla="*/ 17 h 17"/>
                  <a:gd name="T32" fmla="*/ 9 w 19"/>
                  <a:gd name="T33" fmla="*/ 17 h 17"/>
                  <a:gd name="T34" fmla="*/ 7 w 19"/>
                  <a:gd name="T35" fmla="*/ 17 h 17"/>
                  <a:gd name="T36" fmla="*/ 7 w 19"/>
                  <a:gd name="T37" fmla="*/ 17 h 17"/>
                  <a:gd name="T38" fmla="*/ 4 w 19"/>
                  <a:gd name="T39" fmla="*/ 15 h 17"/>
                  <a:gd name="T40" fmla="*/ 2 w 19"/>
                  <a:gd name="T41" fmla="*/ 15 h 17"/>
                  <a:gd name="T42" fmla="*/ 2 w 19"/>
                  <a:gd name="T43" fmla="*/ 12 h 17"/>
                  <a:gd name="T44" fmla="*/ 2 w 19"/>
                  <a:gd name="T45" fmla="*/ 12 h 17"/>
                  <a:gd name="T46" fmla="*/ 0 w 19"/>
                  <a:gd name="T47" fmla="*/ 10 h 17"/>
                  <a:gd name="T48" fmla="*/ 0 w 19"/>
                  <a:gd name="T49" fmla="*/ 8 h 17"/>
                  <a:gd name="T50" fmla="*/ 0 w 19"/>
                  <a:gd name="T51" fmla="*/ 8 h 17"/>
                  <a:gd name="T52" fmla="*/ 2 w 19"/>
                  <a:gd name="T53" fmla="*/ 5 h 17"/>
                  <a:gd name="T54" fmla="*/ 2 w 19"/>
                  <a:gd name="T55" fmla="*/ 5 h 17"/>
                  <a:gd name="T56" fmla="*/ 2 w 19"/>
                  <a:gd name="T57" fmla="*/ 3 h 17"/>
                  <a:gd name="T58" fmla="*/ 4 w 19"/>
                  <a:gd name="T59" fmla="*/ 3 h 17"/>
                  <a:gd name="T60" fmla="*/ 7 w 19"/>
                  <a:gd name="T61" fmla="*/ 0 h 17"/>
                  <a:gd name="T62" fmla="*/ 7 w 19"/>
                  <a:gd name="T63" fmla="*/ 0 h 17"/>
                  <a:gd name="T64" fmla="*/ 9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29" name="Freeform 298"/>
              <p:cNvSpPr>
                <a:spLocks/>
              </p:cNvSpPr>
              <p:nvPr/>
            </p:nvSpPr>
            <p:spPr bwMode="auto">
              <a:xfrm>
                <a:off x="1751" y="3199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3 h 17"/>
                  <a:gd name="T4" fmla="*/ 12 w 17"/>
                  <a:gd name="T5" fmla="*/ 3 h 17"/>
                  <a:gd name="T6" fmla="*/ 15 w 17"/>
                  <a:gd name="T7" fmla="*/ 3 h 17"/>
                  <a:gd name="T8" fmla="*/ 15 w 17"/>
                  <a:gd name="T9" fmla="*/ 3 h 17"/>
                  <a:gd name="T10" fmla="*/ 17 w 17"/>
                  <a:gd name="T11" fmla="*/ 5 h 17"/>
                  <a:gd name="T12" fmla="*/ 17 w 17"/>
                  <a:gd name="T13" fmla="*/ 8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2 h 17"/>
                  <a:gd name="T20" fmla="*/ 17 w 17"/>
                  <a:gd name="T21" fmla="*/ 12 h 17"/>
                  <a:gd name="T22" fmla="*/ 17 w 17"/>
                  <a:gd name="T23" fmla="*/ 15 h 17"/>
                  <a:gd name="T24" fmla="*/ 15 w 17"/>
                  <a:gd name="T25" fmla="*/ 15 h 17"/>
                  <a:gd name="T26" fmla="*/ 15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7 h 17"/>
                  <a:gd name="T40" fmla="*/ 3 w 17"/>
                  <a:gd name="T41" fmla="*/ 15 h 17"/>
                  <a:gd name="T42" fmla="*/ 3 w 17"/>
                  <a:gd name="T43" fmla="*/ 15 h 17"/>
                  <a:gd name="T44" fmla="*/ 0 w 17"/>
                  <a:gd name="T45" fmla="*/ 12 h 17"/>
                  <a:gd name="T46" fmla="*/ 0 w 17"/>
                  <a:gd name="T47" fmla="*/ 12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8 h 17"/>
                  <a:gd name="T54" fmla="*/ 3 w 17"/>
                  <a:gd name="T55" fmla="*/ 5 h 17"/>
                  <a:gd name="T56" fmla="*/ 3 w 17"/>
                  <a:gd name="T57" fmla="*/ 3 h 17"/>
                  <a:gd name="T58" fmla="*/ 5 w 17"/>
                  <a:gd name="T59" fmla="*/ 3 h 17"/>
                  <a:gd name="T60" fmla="*/ 5 w 17"/>
                  <a:gd name="T61" fmla="*/ 3 h 17"/>
                  <a:gd name="T62" fmla="*/ 7 w 17"/>
                  <a:gd name="T63" fmla="*/ 3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0" name="Freeform 299"/>
              <p:cNvSpPr>
                <a:spLocks/>
              </p:cNvSpPr>
              <p:nvPr/>
            </p:nvSpPr>
            <p:spPr bwMode="auto">
              <a:xfrm>
                <a:off x="1751" y="3199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3 h 17"/>
                  <a:gd name="T4" fmla="*/ 12 w 17"/>
                  <a:gd name="T5" fmla="*/ 3 h 17"/>
                  <a:gd name="T6" fmla="*/ 15 w 17"/>
                  <a:gd name="T7" fmla="*/ 3 h 17"/>
                  <a:gd name="T8" fmla="*/ 15 w 17"/>
                  <a:gd name="T9" fmla="*/ 3 h 17"/>
                  <a:gd name="T10" fmla="*/ 17 w 17"/>
                  <a:gd name="T11" fmla="*/ 5 h 17"/>
                  <a:gd name="T12" fmla="*/ 17 w 17"/>
                  <a:gd name="T13" fmla="*/ 8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2 h 17"/>
                  <a:gd name="T20" fmla="*/ 17 w 17"/>
                  <a:gd name="T21" fmla="*/ 12 h 17"/>
                  <a:gd name="T22" fmla="*/ 17 w 17"/>
                  <a:gd name="T23" fmla="*/ 15 h 17"/>
                  <a:gd name="T24" fmla="*/ 15 w 17"/>
                  <a:gd name="T25" fmla="*/ 15 h 17"/>
                  <a:gd name="T26" fmla="*/ 15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7 h 17"/>
                  <a:gd name="T40" fmla="*/ 3 w 17"/>
                  <a:gd name="T41" fmla="*/ 15 h 17"/>
                  <a:gd name="T42" fmla="*/ 3 w 17"/>
                  <a:gd name="T43" fmla="*/ 15 h 17"/>
                  <a:gd name="T44" fmla="*/ 0 w 17"/>
                  <a:gd name="T45" fmla="*/ 12 h 17"/>
                  <a:gd name="T46" fmla="*/ 0 w 17"/>
                  <a:gd name="T47" fmla="*/ 12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8 h 17"/>
                  <a:gd name="T54" fmla="*/ 3 w 17"/>
                  <a:gd name="T55" fmla="*/ 5 h 17"/>
                  <a:gd name="T56" fmla="*/ 3 w 17"/>
                  <a:gd name="T57" fmla="*/ 3 h 17"/>
                  <a:gd name="T58" fmla="*/ 5 w 17"/>
                  <a:gd name="T59" fmla="*/ 3 h 17"/>
                  <a:gd name="T60" fmla="*/ 5 w 17"/>
                  <a:gd name="T61" fmla="*/ 3 h 17"/>
                  <a:gd name="T62" fmla="*/ 7 w 17"/>
                  <a:gd name="T63" fmla="*/ 3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1" name="Freeform 300"/>
              <p:cNvSpPr>
                <a:spLocks/>
              </p:cNvSpPr>
              <p:nvPr/>
            </p:nvSpPr>
            <p:spPr bwMode="auto">
              <a:xfrm>
                <a:off x="1773" y="3238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9 w 16"/>
                  <a:gd name="T3" fmla="*/ 2 h 16"/>
                  <a:gd name="T4" fmla="*/ 9 w 16"/>
                  <a:gd name="T5" fmla="*/ 2 h 16"/>
                  <a:gd name="T6" fmla="*/ 12 w 16"/>
                  <a:gd name="T7" fmla="*/ 2 h 16"/>
                  <a:gd name="T8" fmla="*/ 14 w 16"/>
                  <a:gd name="T9" fmla="*/ 2 h 16"/>
                  <a:gd name="T10" fmla="*/ 14 w 16"/>
                  <a:gd name="T11" fmla="*/ 4 h 16"/>
                  <a:gd name="T12" fmla="*/ 14 w 16"/>
                  <a:gd name="T13" fmla="*/ 4 h 16"/>
                  <a:gd name="T14" fmla="*/ 16 w 16"/>
                  <a:gd name="T15" fmla="*/ 7 h 16"/>
                  <a:gd name="T16" fmla="*/ 16 w 16"/>
                  <a:gd name="T17" fmla="*/ 9 h 16"/>
                  <a:gd name="T18" fmla="*/ 16 w 16"/>
                  <a:gd name="T19" fmla="*/ 9 h 16"/>
                  <a:gd name="T20" fmla="*/ 14 w 16"/>
                  <a:gd name="T21" fmla="*/ 12 h 16"/>
                  <a:gd name="T22" fmla="*/ 14 w 16"/>
                  <a:gd name="T23" fmla="*/ 14 h 16"/>
                  <a:gd name="T24" fmla="*/ 14 w 16"/>
                  <a:gd name="T25" fmla="*/ 14 h 16"/>
                  <a:gd name="T26" fmla="*/ 12 w 16"/>
                  <a:gd name="T27" fmla="*/ 16 h 16"/>
                  <a:gd name="T28" fmla="*/ 9 w 16"/>
                  <a:gd name="T29" fmla="*/ 16 h 16"/>
                  <a:gd name="T30" fmla="*/ 9 w 16"/>
                  <a:gd name="T31" fmla="*/ 16 h 16"/>
                  <a:gd name="T32" fmla="*/ 7 w 16"/>
                  <a:gd name="T33" fmla="*/ 16 h 16"/>
                  <a:gd name="T34" fmla="*/ 5 w 16"/>
                  <a:gd name="T35" fmla="*/ 16 h 16"/>
                  <a:gd name="T36" fmla="*/ 5 w 16"/>
                  <a:gd name="T37" fmla="*/ 16 h 16"/>
                  <a:gd name="T38" fmla="*/ 2 w 16"/>
                  <a:gd name="T39" fmla="*/ 16 h 16"/>
                  <a:gd name="T40" fmla="*/ 2 w 16"/>
                  <a:gd name="T41" fmla="*/ 14 h 16"/>
                  <a:gd name="T42" fmla="*/ 0 w 16"/>
                  <a:gd name="T43" fmla="*/ 14 h 16"/>
                  <a:gd name="T44" fmla="*/ 0 w 16"/>
                  <a:gd name="T45" fmla="*/ 12 h 16"/>
                  <a:gd name="T46" fmla="*/ 0 w 16"/>
                  <a:gd name="T47" fmla="*/ 9 h 16"/>
                  <a:gd name="T48" fmla="*/ 0 w 16"/>
                  <a:gd name="T49" fmla="*/ 9 h 16"/>
                  <a:gd name="T50" fmla="*/ 0 w 16"/>
                  <a:gd name="T51" fmla="*/ 7 h 16"/>
                  <a:gd name="T52" fmla="*/ 0 w 16"/>
                  <a:gd name="T53" fmla="*/ 4 h 16"/>
                  <a:gd name="T54" fmla="*/ 0 w 16"/>
                  <a:gd name="T55" fmla="*/ 4 h 16"/>
                  <a:gd name="T56" fmla="*/ 2 w 16"/>
                  <a:gd name="T57" fmla="*/ 2 h 16"/>
                  <a:gd name="T58" fmla="*/ 2 w 16"/>
                  <a:gd name="T59" fmla="*/ 2 h 16"/>
                  <a:gd name="T60" fmla="*/ 5 w 16"/>
                  <a:gd name="T61" fmla="*/ 2 h 16"/>
                  <a:gd name="T62" fmla="*/ 5 w 16"/>
                  <a:gd name="T63" fmla="*/ 2 h 16"/>
                  <a:gd name="T64" fmla="*/ 7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0"/>
                    </a:move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2" name="Freeform 301"/>
              <p:cNvSpPr>
                <a:spLocks/>
              </p:cNvSpPr>
              <p:nvPr/>
            </p:nvSpPr>
            <p:spPr bwMode="auto">
              <a:xfrm>
                <a:off x="1773" y="3238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9 w 16"/>
                  <a:gd name="T3" fmla="*/ 2 h 16"/>
                  <a:gd name="T4" fmla="*/ 9 w 16"/>
                  <a:gd name="T5" fmla="*/ 2 h 16"/>
                  <a:gd name="T6" fmla="*/ 12 w 16"/>
                  <a:gd name="T7" fmla="*/ 2 h 16"/>
                  <a:gd name="T8" fmla="*/ 14 w 16"/>
                  <a:gd name="T9" fmla="*/ 2 h 16"/>
                  <a:gd name="T10" fmla="*/ 14 w 16"/>
                  <a:gd name="T11" fmla="*/ 4 h 16"/>
                  <a:gd name="T12" fmla="*/ 14 w 16"/>
                  <a:gd name="T13" fmla="*/ 4 h 16"/>
                  <a:gd name="T14" fmla="*/ 16 w 16"/>
                  <a:gd name="T15" fmla="*/ 7 h 16"/>
                  <a:gd name="T16" fmla="*/ 16 w 16"/>
                  <a:gd name="T17" fmla="*/ 9 h 16"/>
                  <a:gd name="T18" fmla="*/ 16 w 16"/>
                  <a:gd name="T19" fmla="*/ 9 h 16"/>
                  <a:gd name="T20" fmla="*/ 14 w 16"/>
                  <a:gd name="T21" fmla="*/ 12 h 16"/>
                  <a:gd name="T22" fmla="*/ 14 w 16"/>
                  <a:gd name="T23" fmla="*/ 14 h 16"/>
                  <a:gd name="T24" fmla="*/ 14 w 16"/>
                  <a:gd name="T25" fmla="*/ 14 h 16"/>
                  <a:gd name="T26" fmla="*/ 12 w 16"/>
                  <a:gd name="T27" fmla="*/ 16 h 16"/>
                  <a:gd name="T28" fmla="*/ 9 w 16"/>
                  <a:gd name="T29" fmla="*/ 16 h 16"/>
                  <a:gd name="T30" fmla="*/ 9 w 16"/>
                  <a:gd name="T31" fmla="*/ 16 h 16"/>
                  <a:gd name="T32" fmla="*/ 7 w 16"/>
                  <a:gd name="T33" fmla="*/ 16 h 16"/>
                  <a:gd name="T34" fmla="*/ 5 w 16"/>
                  <a:gd name="T35" fmla="*/ 16 h 16"/>
                  <a:gd name="T36" fmla="*/ 5 w 16"/>
                  <a:gd name="T37" fmla="*/ 16 h 16"/>
                  <a:gd name="T38" fmla="*/ 2 w 16"/>
                  <a:gd name="T39" fmla="*/ 16 h 16"/>
                  <a:gd name="T40" fmla="*/ 2 w 16"/>
                  <a:gd name="T41" fmla="*/ 14 h 16"/>
                  <a:gd name="T42" fmla="*/ 0 w 16"/>
                  <a:gd name="T43" fmla="*/ 14 h 16"/>
                  <a:gd name="T44" fmla="*/ 0 w 16"/>
                  <a:gd name="T45" fmla="*/ 12 h 16"/>
                  <a:gd name="T46" fmla="*/ 0 w 16"/>
                  <a:gd name="T47" fmla="*/ 9 h 16"/>
                  <a:gd name="T48" fmla="*/ 0 w 16"/>
                  <a:gd name="T49" fmla="*/ 9 h 16"/>
                  <a:gd name="T50" fmla="*/ 0 w 16"/>
                  <a:gd name="T51" fmla="*/ 7 h 16"/>
                  <a:gd name="T52" fmla="*/ 0 w 16"/>
                  <a:gd name="T53" fmla="*/ 4 h 16"/>
                  <a:gd name="T54" fmla="*/ 0 w 16"/>
                  <a:gd name="T55" fmla="*/ 4 h 16"/>
                  <a:gd name="T56" fmla="*/ 2 w 16"/>
                  <a:gd name="T57" fmla="*/ 2 h 16"/>
                  <a:gd name="T58" fmla="*/ 2 w 16"/>
                  <a:gd name="T59" fmla="*/ 2 h 16"/>
                  <a:gd name="T60" fmla="*/ 5 w 16"/>
                  <a:gd name="T61" fmla="*/ 2 h 16"/>
                  <a:gd name="T62" fmla="*/ 5 w 16"/>
                  <a:gd name="T63" fmla="*/ 2 h 16"/>
                  <a:gd name="T64" fmla="*/ 7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0"/>
                    </a:move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3" name="Freeform 302"/>
              <p:cNvSpPr>
                <a:spLocks/>
              </p:cNvSpPr>
              <p:nvPr/>
            </p:nvSpPr>
            <p:spPr bwMode="auto">
              <a:xfrm>
                <a:off x="1756" y="3106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3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8 h 17"/>
                  <a:gd name="T16" fmla="*/ 17 w 17"/>
                  <a:gd name="T17" fmla="*/ 8 h 17"/>
                  <a:gd name="T18" fmla="*/ 17 w 17"/>
                  <a:gd name="T19" fmla="*/ 10 h 17"/>
                  <a:gd name="T20" fmla="*/ 17 w 17"/>
                  <a:gd name="T21" fmla="*/ 12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10 w 17"/>
                  <a:gd name="T31" fmla="*/ 17 h 17"/>
                  <a:gd name="T32" fmla="*/ 7 w 17"/>
                  <a:gd name="T33" fmla="*/ 17 h 17"/>
                  <a:gd name="T34" fmla="*/ 7 w 17"/>
                  <a:gd name="T35" fmla="*/ 17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12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8 h 17"/>
                  <a:gd name="T50" fmla="*/ 0 w 17"/>
                  <a:gd name="T51" fmla="*/ 8 h 17"/>
                  <a:gd name="T52" fmla="*/ 0 w 17"/>
                  <a:gd name="T53" fmla="*/ 5 h 17"/>
                  <a:gd name="T54" fmla="*/ 0 w 17"/>
                  <a:gd name="T55" fmla="*/ 3 h 17"/>
                  <a:gd name="T56" fmla="*/ 2 w 17"/>
                  <a:gd name="T57" fmla="*/ 3 h 17"/>
                  <a:gd name="T58" fmla="*/ 2 w 17"/>
                  <a:gd name="T59" fmla="*/ 3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4" name="Freeform 303"/>
              <p:cNvSpPr>
                <a:spLocks/>
              </p:cNvSpPr>
              <p:nvPr/>
            </p:nvSpPr>
            <p:spPr bwMode="auto">
              <a:xfrm>
                <a:off x="1756" y="3106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3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8 h 17"/>
                  <a:gd name="T16" fmla="*/ 17 w 17"/>
                  <a:gd name="T17" fmla="*/ 8 h 17"/>
                  <a:gd name="T18" fmla="*/ 17 w 17"/>
                  <a:gd name="T19" fmla="*/ 10 h 17"/>
                  <a:gd name="T20" fmla="*/ 17 w 17"/>
                  <a:gd name="T21" fmla="*/ 12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10 w 17"/>
                  <a:gd name="T31" fmla="*/ 17 h 17"/>
                  <a:gd name="T32" fmla="*/ 7 w 17"/>
                  <a:gd name="T33" fmla="*/ 17 h 17"/>
                  <a:gd name="T34" fmla="*/ 7 w 17"/>
                  <a:gd name="T35" fmla="*/ 17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12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8 h 17"/>
                  <a:gd name="T50" fmla="*/ 0 w 17"/>
                  <a:gd name="T51" fmla="*/ 8 h 17"/>
                  <a:gd name="T52" fmla="*/ 0 w 17"/>
                  <a:gd name="T53" fmla="*/ 5 h 17"/>
                  <a:gd name="T54" fmla="*/ 0 w 17"/>
                  <a:gd name="T55" fmla="*/ 3 h 17"/>
                  <a:gd name="T56" fmla="*/ 2 w 17"/>
                  <a:gd name="T57" fmla="*/ 3 h 17"/>
                  <a:gd name="T58" fmla="*/ 2 w 17"/>
                  <a:gd name="T59" fmla="*/ 3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5" name="Freeform 304"/>
              <p:cNvSpPr>
                <a:spLocks/>
              </p:cNvSpPr>
              <p:nvPr/>
            </p:nvSpPr>
            <p:spPr bwMode="auto">
              <a:xfrm>
                <a:off x="2190" y="3426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2 h 14"/>
                  <a:gd name="T10" fmla="*/ 17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7 w 17"/>
                  <a:gd name="T23" fmla="*/ 12 h 14"/>
                  <a:gd name="T24" fmla="*/ 14 w 17"/>
                  <a:gd name="T25" fmla="*/ 12 h 14"/>
                  <a:gd name="T26" fmla="*/ 14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3 w 17"/>
                  <a:gd name="T41" fmla="*/ 12 h 14"/>
                  <a:gd name="T42" fmla="*/ 3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3 w 17"/>
                  <a:gd name="T55" fmla="*/ 2 h 14"/>
                  <a:gd name="T56" fmla="*/ 3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6" name="Freeform 305"/>
              <p:cNvSpPr>
                <a:spLocks/>
              </p:cNvSpPr>
              <p:nvPr/>
            </p:nvSpPr>
            <p:spPr bwMode="auto">
              <a:xfrm>
                <a:off x="2190" y="3426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2 h 14"/>
                  <a:gd name="T10" fmla="*/ 17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7 w 17"/>
                  <a:gd name="T23" fmla="*/ 12 h 14"/>
                  <a:gd name="T24" fmla="*/ 14 w 17"/>
                  <a:gd name="T25" fmla="*/ 12 h 14"/>
                  <a:gd name="T26" fmla="*/ 14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3 w 17"/>
                  <a:gd name="T41" fmla="*/ 12 h 14"/>
                  <a:gd name="T42" fmla="*/ 3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3 w 17"/>
                  <a:gd name="T55" fmla="*/ 2 h 14"/>
                  <a:gd name="T56" fmla="*/ 3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7" name="Freeform 306"/>
              <p:cNvSpPr>
                <a:spLocks/>
              </p:cNvSpPr>
              <p:nvPr/>
            </p:nvSpPr>
            <p:spPr bwMode="auto">
              <a:xfrm>
                <a:off x="3156" y="3512"/>
                <a:ext cx="17" cy="21"/>
              </a:xfrm>
              <a:custGeom>
                <a:avLst/>
                <a:gdLst>
                  <a:gd name="T0" fmla="*/ 7 w 17"/>
                  <a:gd name="T1" fmla="*/ 21 h 21"/>
                  <a:gd name="T2" fmla="*/ 10 w 17"/>
                  <a:gd name="T3" fmla="*/ 21 h 21"/>
                  <a:gd name="T4" fmla="*/ 12 w 17"/>
                  <a:gd name="T5" fmla="*/ 21 h 21"/>
                  <a:gd name="T6" fmla="*/ 12 w 17"/>
                  <a:gd name="T7" fmla="*/ 21 h 21"/>
                  <a:gd name="T8" fmla="*/ 15 w 17"/>
                  <a:gd name="T9" fmla="*/ 19 h 21"/>
                  <a:gd name="T10" fmla="*/ 15 w 17"/>
                  <a:gd name="T11" fmla="*/ 16 h 21"/>
                  <a:gd name="T12" fmla="*/ 17 w 17"/>
                  <a:gd name="T13" fmla="*/ 16 h 21"/>
                  <a:gd name="T14" fmla="*/ 17 w 17"/>
                  <a:gd name="T15" fmla="*/ 14 h 21"/>
                  <a:gd name="T16" fmla="*/ 17 w 17"/>
                  <a:gd name="T17" fmla="*/ 12 h 21"/>
                  <a:gd name="T18" fmla="*/ 17 w 17"/>
                  <a:gd name="T19" fmla="*/ 9 h 21"/>
                  <a:gd name="T20" fmla="*/ 17 w 17"/>
                  <a:gd name="T21" fmla="*/ 7 h 21"/>
                  <a:gd name="T22" fmla="*/ 15 w 17"/>
                  <a:gd name="T23" fmla="*/ 4 h 21"/>
                  <a:gd name="T24" fmla="*/ 15 w 17"/>
                  <a:gd name="T25" fmla="*/ 4 h 21"/>
                  <a:gd name="T26" fmla="*/ 12 w 17"/>
                  <a:gd name="T27" fmla="*/ 2 h 21"/>
                  <a:gd name="T28" fmla="*/ 12 w 17"/>
                  <a:gd name="T29" fmla="*/ 2 h 21"/>
                  <a:gd name="T30" fmla="*/ 10 w 17"/>
                  <a:gd name="T31" fmla="*/ 0 h 21"/>
                  <a:gd name="T32" fmla="*/ 7 w 17"/>
                  <a:gd name="T33" fmla="*/ 0 h 21"/>
                  <a:gd name="T34" fmla="*/ 7 w 17"/>
                  <a:gd name="T35" fmla="*/ 0 h 21"/>
                  <a:gd name="T36" fmla="*/ 5 w 17"/>
                  <a:gd name="T37" fmla="*/ 2 h 21"/>
                  <a:gd name="T38" fmla="*/ 3 w 17"/>
                  <a:gd name="T39" fmla="*/ 2 h 21"/>
                  <a:gd name="T40" fmla="*/ 3 w 17"/>
                  <a:gd name="T41" fmla="*/ 4 h 21"/>
                  <a:gd name="T42" fmla="*/ 0 w 17"/>
                  <a:gd name="T43" fmla="*/ 4 h 21"/>
                  <a:gd name="T44" fmla="*/ 0 w 17"/>
                  <a:gd name="T45" fmla="*/ 7 h 21"/>
                  <a:gd name="T46" fmla="*/ 0 w 17"/>
                  <a:gd name="T47" fmla="*/ 9 h 21"/>
                  <a:gd name="T48" fmla="*/ 0 w 17"/>
                  <a:gd name="T49" fmla="*/ 12 h 21"/>
                  <a:gd name="T50" fmla="*/ 0 w 17"/>
                  <a:gd name="T51" fmla="*/ 14 h 21"/>
                  <a:gd name="T52" fmla="*/ 0 w 17"/>
                  <a:gd name="T53" fmla="*/ 16 h 21"/>
                  <a:gd name="T54" fmla="*/ 0 w 17"/>
                  <a:gd name="T55" fmla="*/ 16 h 21"/>
                  <a:gd name="T56" fmla="*/ 3 w 17"/>
                  <a:gd name="T57" fmla="*/ 19 h 21"/>
                  <a:gd name="T58" fmla="*/ 3 w 17"/>
                  <a:gd name="T59" fmla="*/ 21 h 21"/>
                  <a:gd name="T60" fmla="*/ 5 w 17"/>
                  <a:gd name="T61" fmla="*/ 21 h 21"/>
                  <a:gd name="T62" fmla="*/ 7 w 17"/>
                  <a:gd name="T63" fmla="*/ 21 h 21"/>
                  <a:gd name="T64" fmla="*/ 7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7" y="21"/>
                    </a:moveTo>
                    <a:lnTo>
                      <a:pt x="10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8" name="Freeform 307"/>
              <p:cNvSpPr>
                <a:spLocks/>
              </p:cNvSpPr>
              <p:nvPr/>
            </p:nvSpPr>
            <p:spPr bwMode="auto">
              <a:xfrm>
                <a:off x="3156" y="3512"/>
                <a:ext cx="17" cy="21"/>
              </a:xfrm>
              <a:custGeom>
                <a:avLst/>
                <a:gdLst>
                  <a:gd name="T0" fmla="*/ 7 w 17"/>
                  <a:gd name="T1" fmla="*/ 21 h 21"/>
                  <a:gd name="T2" fmla="*/ 10 w 17"/>
                  <a:gd name="T3" fmla="*/ 21 h 21"/>
                  <a:gd name="T4" fmla="*/ 12 w 17"/>
                  <a:gd name="T5" fmla="*/ 21 h 21"/>
                  <a:gd name="T6" fmla="*/ 12 w 17"/>
                  <a:gd name="T7" fmla="*/ 21 h 21"/>
                  <a:gd name="T8" fmla="*/ 15 w 17"/>
                  <a:gd name="T9" fmla="*/ 19 h 21"/>
                  <a:gd name="T10" fmla="*/ 15 w 17"/>
                  <a:gd name="T11" fmla="*/ 16 h 21"/>
                  <a:gd name="T12" fmla="*/ 17 w 17"/>
                  <a:gd name="T13" fmla="*/ 16 h 21"/>
                  <a:gd name="T14" fmla="*/ 17 w 17"/>
                  <a:gd name="T15" fmla="*/ 14 h 21"/>
                  <a:gd name="T16" fmla="*/ 17 w 17"/>
                  <a:gd name="T17" fmla="*/ 12 h 21"/>
                  <a:gd name="T18" fmla="*/ 17 w 17"/>
                  <a:gd name="T19" fmla="*/ 9 h 21"/>
                  <a:gd name="T20" fmla="*/ 17 w 17"/>
                  <a:gd name="T21" fmla="*/ 7 h 21"/>
                  <a:gd name="T22" fmla="*/ 15 w 17"/>
                  <a:gd name="T23" fmla="*/ 4 h 21"/>
                  <a:gd name="T24" fmla="*/ 15 w 17"/>
                  <a:gd name="T25" fmla="*/ 4 h 21"/>
                  <a:gd name="T26" fmla="*/ 12 w 17"/>
                  <a:gd name="T27" fmla="*/ 2 h 21"/>
                  <a:gd name="T28" fmla="*/ 12 w 17"/>
                  <a:gd name="T29" fmla="*/ 2 h 21"/>
                  <a:gd name="T30" fmla="*/ 10 w 17"/>
                  <a:gd name="T31" fmla="*/ 0 h 21"/>
                  <a:gd name="T32" fmla="*/ 7 w 17"/>
                  <a:gd name="T33" fmla="*/ 0 h 21"/>
                  <a:gd name="T34" fmla="*/ 7 w 17"/>
                  <a:gd name="T35" fmla="*/ 0 h 21"/>
                  <a:gd name="T36" fmla="*/ 5 w 17"/>
                  <a:gd name="T37" fmla="*/ 2 h 21"/>
                  <a:gd name="T38" fmla="*/ 3 w 17"/>
                  <a:gd name="T39" fmla="*/ 2 h 21"/>
                  <a:gd name="T40" fmla="*/ 3 w 17"/>
                  <a:gd name="T41" fmla="*/ 4 h 21"/>
                  <a:gd name="T42" fmla="*/ 0 w 17"/>
                  <a:gd name="T43" fmla="*/ 4 h 21"/>
                  <a:gd name="T44" fmla="*/ 0 w 17"/>
                  <a:gd name="T45" fmla="*/ 7 h 21"/>
                  <a:gd name="T46" fmla="*/ 0 w 17"/>
                  <a:gd name="T47" fmla="*/ 9 h 21"/>
                  <a:gd name="T48" fmla="*/ 0 w 17"/>
                  <a:gd name="T49" fmla="*/ 12 h 21"/>
                  <a:gd name="T50" fmla="*/ 0 w 17"/>
                  <a:gd name="T51" fmla="*/ 14 h 21"/>
                  <a:gd name="T52" fmla="*/ 0 w 17"/>
                  <a:gd name="T53" fmla="*/ 16 h 21"/>
                  <a:gd name="T54" fmla="*/ 0 w 17"/>
                  <a:gd name="T55" fmla="*/ 16 h 21"/>
                  <a:gd name="T56" fmla="*/ 3 w 17"/>
                  <a:gd name="T57" fmla="*/ 19 h 21"/>
                  <a:gd name="T58" fmla="*/ 3 w 17"/>
                  <a:gd name="T59" fmla="*/ 21 h 21"/>
                  <a:gd name="T60" fmla="*/ 5 w 17"/>
                  <a:gd name="T61" fmla="*/ 21 h 21"/>
                  <a:gd name="T62" fmla="*/ 7 w 17"/>
                  <a:gd name="T63" fmla="*/ 21 h 21"/>
                  <a:gd name="T64" fmla="*/ 7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7" y="21"/>
                    </a:moveTo>
                    <a:lnTo>
                      <a:pt x="10" y="21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39" name="Freeform 308"/>
              <p:cNvSpPr>
                <a:spLocks/>
              </p:cNvSpPr>
              <p:nvPr/>
            </p:nvSpPr>
            <p:spPr bwMode="auto">
              <a:xfrm>
                <a:off x="3137" y="3016"/>
                <a:ext cx="45" cy="810"/>
              </a:xfrm>
              <a:custGeom>
                <a:avLst/>
                <a:gdLst>
                  <a:gd name="T0" fmla="*/ 31 w 45"/>
                  <a:gd name="T1" fmla="*/ 810 h 810"/>
                  <a:gd name="T2" fmla="*/ 26 w 45"/>
                  <a:gd name="T3" fmla="*/ 801 h 810"/>
                  <a:gd name="T4" fmla="*/ 24 w 45"/>
                  <a:gd name="T5" fmla="*/ 794 h 810"/>
                  <a:gd name="T6" fmla="*/ 19 w 45"/>
                  <a:gd name="T7" fmla="*/ 787 h 810"/>
                  <a:gd name="T8" fmla="*/ 14 w 45"/>
                  <a:gd name="T9" fmla="*/ 779 h 810"/>
                  <a:gd name="T10" fmla="*/ 12 w 45"/>
                  <a:gd name="T11" fmla="*/ 770 h 810"/>
                  <a:gd name="T12" fmla="*/ 10 w 45"/>
                  <a:gd name="T13" fmla="*/ 763 h 810"/>
                  <a:gd name="T14" fmla="*/ 7 w 45"/>
                  <a:gd name="T15" fmla="*/ 756 h 810"/>
                  <a:gd name="T16" fmla="*/ 5 w 45"/>
                  <a:gd name="T17" fmla="*/ 746 h 810"/>
                  <a:gd name="T18" fmla="*/ 3 w 45"/>
                  <a:gd name="T19" fmla="*/ 713 h 810"/>
                  <a:gd name="T20" fmla="*/ 0 w 45"/>
                  <a:gd name="T21" fmla="*/ 679 h 810"/>
                  <a:gd name="T22" fmla="*/ 0 w 45"/>
                  <a:gd name="T23" fmla="*/ 643 h 810"/>
                  <a:gd name="T24" fmla="*/ 0 w 45"/>
                  <a:gd name="T25" fmla="*/ 608 h 810"/>
                  <a:gd name="T26" fmla="*/ 0 w 45"/>
                  <a:gd name="T27" fmla="*/ 572 h 810"/>
                  <a:gd name="T28" fmla="*/ 3 w 45"/>
                  <a:gd name="T29" fmla="*/ 536 h 810"/>
                  <a:gd name="T30" fmla="*/ 3 w 45"/>
                  <a:gd name="T31" fmla="*/ 503 h 810"/>
                  <a:gd name="T32" fmla="*/ 3 w 45"/>
                  <a:gd name="T33" fmla="*/ 472 h 810"/>
                  <a:gd name="T34" fmla="*/ 10 w 45"/>
                  <a:gd name="T35" fmla="*/ 2 h 810"/>
                  <a:gd name="T36" fmla="*/ 12 w 45"/>
                  <a:gd name="T37" fmla="*/ 0 h 810"/>
                  <a:gd name="T38" fmla="*/ 26 w 45"/>
                  <a:gd name="T39" fmla="*/ 0 h 810"/>
                  <a:gd name="T40" fmla="*/ 26 w 45"/>
                  <a:gd name="T41" fmla="*/ 2 h 810"/>
                  <a:gd name="T42" fmla="*/ 26 w 45"/>
                  <a:gd name="T43" fmla="*/ 5 h 810"/>
                  <a:gd name="T44" fmla="*/ 26 w 45"/>
                  <a:gd name="T45" fmla="*/ 7 h 810"/>
                  <a:gd name="T46" fmla="*/ 26 w 45"/>
                  <a:gd name="T47" fmla="*/ 9 h 810"/>
                  <a:gd name="T48" fmla="*/ 29 w 45"/>
                  <a:gd name="T49" fmla="*/ 12 h 810"/>
                  <a:gd name="T50" fmla="*/ 29 w 45"/>
                  <a:gd name="T51" fmla="*/ 12 h 810"/>
                  <a:gd name="T52" fmla="*/ 29 w 45"/>
                  <a:gd name="T53" fmla="*/ 14 h 810"/>
                  <a:gd name="T54" fmla="*/ 29 w 45"/>
                  <a:gd name="T55" fmla="*/ 17 h 810"/>
                  <a:gd name="T56" fmla="*/ 31 w 45"/>
                  <a:gd name="T57" fmla="*/ 33 h 810"/>
                  <a:gd name="T58" fmla="*/ 34 w 45"/>
                  <a:gd name="T59" fmla="*/ 55 h 810"/>
                  <a:gd name="T60" fmla="*/ 34 w 45"/>
                  <a:gd name="T61" fmla="*/ 79 h 810"/>
                  <a:gd name="T62" fmla="*/ 31 w 45"/>
                  <a:gd name="T63" fmla="*/ 100 h 810"/>
                  <a:gd name="T64" fmla="*/ 31 w 45"/>
                  <a:gd name="T65" fmla="*/ 124 h 810"/>
                  <a:gd name="T66" fmla="*/ 29 w 45"/>
                  <a:gd name="T67" fmla="*/ 148 h 810"/>
                  <a:gd name="T68" fmla="*/ 29 w 45"/>
                  <a:gd name="T69" fmla="*/ 167 h 810"/>
                  <a:gd name="T70" fmla="*/ 26 w 45"/>
                  <a:gd name="T71" fmla="*/ 186 h 810"/>
                  <a:gd name="T72" fmla="*/ 24 w 45"/>
                  <a:gd name="T73" fmla="*/ 250 h 810"/>
                  <a:gd name="T74" fmla="*/ 22 w 45"/>
                  <a:gd name="T75" fmla="*/ 317 h 810"/>
                  <a:gd name="T76" fmla="*/ 19 w 45"/>
                  <a:gd name="T77" fmla="*/ 386 h 810"/>
                  <a:gd name="T78" fmla="*/ 19 w 45"/>
                  <a:gd name="T79" fmla="*/ 458 h 810"/>
                  <a:gd name="T80" fmla="*/ 19 w 45"/>
                  <a:gd name="T81" fmla="*/ 527 h 810"/>
                  <a:gd name="T82" fmla="*/ 24 w 45"/>
                  <a:gd name="T83" fmla="*/ 593 h 810"/>
                  <a:gd name="T84" fmla="*/ 26 w 45"/>
                  <a:gd name="T85" fmla="*/ 627 h 810"/>
                  <a:gd name="T86" fmla="*/ 31 w 45"/>
                  <a:gd name="T87" fmla="*/ 658 h 810"/>
                  <a:gd name="T88" fmla="*/ 36 w 45"/>
                  <a:gd name="T89" fmla="*/ 689 h 810"/>
                  <a:gd name="T90" fmla="*/ 43 w 45"/>
                  <a:gd name="T91" fmla="*/ 720 h 810"/>
                  <a:gd name="T92" fmla="*/ 45 w 45"/>
                  <a:gd name="T93" fmla="*/ 727 h 810"/>
                  <a:gd name="T94" fmla="*/ 45 w 45"/>
                  <a:gd name="T95" fmla="*/ 736 h 810"/>
                  <a:gd name="T96" fmla="*/ 45 w 45"/>
                  <a:gd name="T97" fmla="*/ 746 h 810"/>
                  <a:gd name="T98" fmla="*/ 45 w 45"/>
                  <a:gd name="T99" fmla="*/ 756 h 810"/>
                  <a:gd name="T100" fmla="*/ 45 w 45"/>
                  <a:gd name="T101" fmla="*/ 767 h 810"/>
                  <a:gd name="T102" fmla="*/ 45 w 45"/>
                  <a:gd name="T103" fmla="*/ 777 h 810"/>
                  <a:gd name="T104" fmla="*/ 45 w 45"/>
                  <a:gd name="T105" fmla="*/ 787 h 810"/>
                  <a:gd name="T106" fmla="*/ 45 w 45"/>
                  <a:gd name="T107" fmla="*/ 796 h 810"/>
                  <a:gd name="T108" fmla="*/ 45 w 45"/>
                  <a:gd name="T109" fmla="*/ 796 h 810"/>
                  <a:gd name="T110" fmla="*/ 45 w 45"/>
                  <a:gd name="T111" fmla="*/ 798 h 810"/>
                  <a:gd name="T112" fmla="*/ 43 w 45"/>
                  <a:gd name="T113" fmla="*/ 801 h 810"/>
                  <a:gd name="T114" fmla="*/ 41 w 45"/>
                  <a:gd name="T115" fmla="*/ 803 h 810"/>
                  <a:gd name="T116" fmla="*/ 41 w 45"/>
                  <a:gd name="T117" fmla="*/ 806 h 810"/>
                  <a:gd name="T118" fmla="*/ 38 w 45"/>
                  <a:gd name="T119" fmla="*/ 808 h 810"/>
                  <a:gd name="T120" fmla="*/ 34 w 45"/>
                  <a:gd name="T121" fmla="*/ 810 h 810"/>
                  <a:gd name="T122" fmla="*/ 31 w 45"/>
                  <a:gd name="T123" fmla="*/ 810 h 8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810"/>
                  <a:gd name="T188" fmla="*/ 45 w 45"/>
                  <a:gd name="T189" fmla="*/ 810 h 8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810">
                    <a:moveTo>
                      <a:pt x="31" y="810"/>
                    </a:moveTo>
                    <a:lnTo>
                      <a:pt x="26" y="801"/>
                    </a:lnTo>
                    <a:lnTo>
                      <a:pt x="24" y="794"/>
                    </a:lnTo>
                    <a:lnTo>
                      <a:pt x="19" y="787"/>
                    </a:lnTo>
                    <a:lnTo>
                      <a:pt x="14" y="779"/>
                    </a:lnTo>
                    <a:lnTo>
                      <a:pt x="12" y="770"/>
                    </a:lnTo>
                    <a:lnTo>
                      <a:pt x="10" y="763"/>
                    </a:lnTo>
                    <a:lnTo>
                      <a:pt x="7" y="756"/>
                    </a:lnTo>
                    <a:lnTo>
                      <a:pt x="5" y="746"/>
                    </a:lnTo>
                    <a:lnTo>
                      <a:pt x="3" y="713"/>
                    </a:lnTo>
                    <a:lnTo>
                      <a:pt x="0" y="679"/>
                    </a:lnTo>
                    <a:lnTo>
                      <a:pt x="0" y="643"/>
                    </a:lnTo>
                    <a:lnTo>
                      <a:pt x="0" y="608"/>
                    </a:lnTo>
                    <a:lnTo>
                      <a:pt x="0" y="572"/>
                    </a:lnTo>
                    <a:lnTo>
                      <a:pt x="3" y="536"/>
                    </a:lnTo>
                    <a:lnTo>
                      <a:pt x="3" y="503"/>
                    </a:lnTo>
                    <a:lnTo>
                      <a:pt x="3" y="47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31" y="33"/>
                    </a:lnTo>
                    <a:lnTo>
                      <a:pt x="34" y="55"/>
                    </a:lnTo>
                    <a:lnTo>
                      <a:pt x="34" y="79"/>
                    </a:lnTo>
                    <a:lnTo>
                      <a:pt x="31" y="100"/>
                    </a:lnTo>
                    <a:lnTo>
                      <a:pt x="31" y="124"/>
                    </a:lnTo>
                    <a:lnTo>
                      <a:pt x="29" y="148"/>
                    </a:lnTo>
                    <a:lnTo>
                      <a:pt x="29" y="167"/>
                    </a:lnTo>
                    <a:lnTo>
                      <a:pt x="26" y="186"/>
                    </a:lnTo>
                    <a:lnTo>
                      <a:pt x="24" y="250"/>
                    </a:lnTo>
                    <a:lnTo>
                      <a:pt x="22" y="317"/>
                    </a:lnTo>
                    <a:lnTo>
                      <a:pt x="19" y="386"/>
                    </a:lnTo>
                    <a:lnTo>
                      <a:pt x="19" y="458"/>
                    </a:lnTo>
                    <a:lnTo>
                      <a:pt x="19" y="527"/>
                    </a:lnTo>
                    <a:lnTo>
                      <a:pt x="24" y="593"/>
                    </a:lnTo>
                    <a:lnTo>
                      <a:pt x="26" y="627"/>
                    </a:lnTo>
                    <a:lnTo>
                      <a:pt x="31" y="658"/>
                    </a:lnTo>
                    <a:lnTo>
                      <a:pt x="36" y="689"/>
                    </a:lnTo>
                    <a:lnTo>
                      <a:pt x="43" y="720"/>
                    </a:lnTo>
                    <a:lnTo>
                      <a:pt x="45" y="727"/>
                    </a:lnTo>
                    <a:lnTo>
                      <a:pt x="45" y="736"/>
                    </a:lnTo>
                    <a:lnTo>
                      <a:pt x="45" y="746"/>
                    </a:lnTo>
                    <a:lnTo>
                      <a:pt x="45" y="756"/>
                    </a:lnTo>
                    <a:lnTo>
                      <a:pt x="45" y="767"/>
                    </a:lnTo>
                    <a:lnTo>
                      <a:pt x="45" y="777"/>
                    </a:lnTo>
                    <a:lnTo>
                      <a:pt x="45" y="787"/>
                    </a:lnTo>
                    <a:lnTo>
                      <a:pt x="45" y="796"/>
                    </a:lnTo>
                    <a:lnTo>
                      <a:pt x="45" y="798"/>
                    </a:lnTo>
                    <a:lnTo>
                      <a:pt x="43" y="801"/>
                    </a:lnTo>
                    <a:lnTo>
                      <a:pt x="41" y="803"/>
                    </a:lnTo>
                    <a:lnTo>
                      <a:pt x="41" y="806"/>
                    </a:lnTo>
                    <a:lnTo>
                      <a:pt x="38" y="808"/>
                    </a:lnTo>
                    <a:lnTo>
                      <a:pt x="34" y="810"/>
                    </a:lnTo>
                    <a:lnTo>
                      <a:pt x="31" y="81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0" name="Freeform 309"/>
              <p:cNvSpPr>
                <a:spLocks/>
              </p:cNvSpPr>
              <p:nvPr/>
            </p:nvSpPr>
            <p:spPr bwMode="auto">
              <a:xfrm>
                <a:off x="3137" y="3016"/>
                <a:ext cx="45" cy="810"/>
              </a:xfrm>
              <a:custGeom>
                <a:avLst/>
                <a:gdLst>
                  <a:gd name="T0" fmla="*/ 31 w 45"/>
                  <a:gd name="T1" fmla="*/ 810 h 810"/>
                  <a:gd name="T2" fmla="*/ 26 w 45"/>
                  <a:gd name="T3" fmla="*/ 801 h 810"/>
                  <a:gd name="T4" fmla="*/ 24 w 45"/>
                  <a:gd name="T5" fmla="*/ 794 h 810"/>
                  <a:gd name="T6" fmla="*/ 19 w 45"/>
                  <a:gd name="T7" fmla="*/ 787 h 810"/>
                  <a:gd name="T8" fmla="*/ 14 w 45"/>
                  <a:gd name="T9" fmla="*/ 779 h 810"/>
                  <a:gd name="T10" fmla="*/ 12 w 45"/>
                  <a:gd name="T11" fmla="*/ 770 h 810"/>
                  <a:gd name="T12" fmla="*/ 10 w 45"/>
                  <a:gd name="T13" fmla="*/ 763 h 810"/>
                  <a:gd name="T14" fmla="*/ 7 w 45"/>
                  <a:gd name="T15" fmla="*/ 756 h 810"/>
                  <a:gd name="T16" fmla="*/ 5 w 45"/>
                  <a:gd name="T17" fmla="*/ 746 h 810"/>
                  <a:gd name="T18" fmla="*/ 3 w 45"/>
                  <a:gd name="T19" fmla="*/ 713 h 810"/>
                  <a:gd name="T20" fmla="*/ 0 w 45"/>
                  <a:gd name="T21" fmla="*/ 679 h 810"/>
                  <a:gd name="T22" fmla="*/ 0 w 45"/>
                  <a:gd name="T23" fmla="*/ 643 h 810"/>
                  <a:gd name="T24" fmla="*/ 0 w 45"/>
                  <a:gd name="T25" fmla="*/ 608 h 810"/>
                  <a:gd name="T26" fmla="*/ 0 w 45"/>
                  <a:gd name="T27" fmla="*/ 572 h 810"/>
                  <a:gd name="T28" fmla="*/ 3 w 45"/>
                  <a:gd name="T29" fmla="*/ 536 h 810"/>
                  <a:gd name="T30" fmla="*/ 3 w 45"/>
                  <a:gd name="T31" fmla="*/ 503 h 810"/>
                  <a:gd name="T32" fmla="*/ 3 w 45"/>
                  <a:gd name="T33" fmla="*/ 472 h 810"/>
                  <a:gd name="T34" fmla="*/ 10 w 45"/>
                  <a:gd name="T35" fmla="*/ 2 h 810"/>
                  <a:gd name="T36" fmla="*/ 12 w 45"/>
                  <a:gd name="T37" fmla="*/ 0 h 810"/>
                  <a:gd name="T38" fmla="*/ 26 w 45"/>
                  <a:gd name="T39" fmla="*/ 0 h 810"/>
                  <a:gd name="T40" fmla="*/ 26 w 45"/>
                  <a:gd name="T41" fmla="*/ 2 h 810"/>
                  <a:gd name="T42" fmla="*/ 26 w 45"/>
                  <a:gd name="T43" fmla="*/ 5 h 810"/>
                  <a:gd name="T44" fmla="*/ 26 w 45"/>
                  <a:gd name="T45" fmla="*/ 7 h 810"/>
                  <a:gd name="T46" fmla="*/ 26 w 45"/>
                  <a:gd name="T47" fmla="*/ 9 h 810"/>
                  <a:gd name="T48" fmla="*/ 29 w 45"/>
                  <a:gd name="T49" fmla="*/ 12 h 810"/>
                  <a:gd name="T50" fmla="*/ 29 w 45"/>
                  <a:gd name="T51" fmla="*/ 12 h 810"/>
                  <a:gd name="T52" fmla="*/ 29 w 45"/>
                  <a:gd name="T53" fmla="*/ 14 h 810"/>
                  <a:gd name="T54" fmla="*/ 29 w 45"/>
                  <a:gd name="T55" fmla="*/ 17 h 810"/>
                  <a:gd name="T56" fmla="*/ 31 w 45"/>
                  <a:gd name="T57" fmla="*/ 33 h 810"/>
                  <a:gd name="T58" fmla="*/ 34 w 45"/>
                  <a:gd name="T59" fmla="*/ 55 h 810"/>
                  <a:gd name="T60" fmla="*/ 34 w 45"/>
                  <a:gd name="T61" fmla="*/ 79 h 810"/>
                  <a:gd name="T62" fmla="*/ 31 w 45"/>
                  <a:gd name="T63" fmla="*/ 100 h 810"/>
                  <a:gd name="T64" fmla="*/ 31 w 45"/>
                  <a:gd name="T65" fmla="*/ 124 h 810"/>
                  <a:gd name="T66" fmla="*/ 29 w 45"/>
                  <a:gd name="T67" fmla="*/ 148 h 810"/>
                  <a:gd name="T68" fmla="*/ 29 w 45"/>
                  <a:gd name="T69" fmla="*/ 167 h 810"/>
                  <a:gd name="T70" fmla="*/ 26 w 45"/>
                  <a:gd name="T71" fmla="*/ 186 h 810"/>
                  <a:gd name="T72" fmla="*/ 24 w 45"/>
                  <a:gd name="T73" fmla="*/ 250 h 810"/>
                  <a:gd name="T74" fmla="*/ 22 w 45"/>
                  <a:gd name="T75" fmla="*/ 317 h 810"/>
                  <a:gd name="T76" fmla="*/ 19 w 45"/>
                  <a:gd name="T77" fmla="*/ 386 h 810"/>
                  <a:gd name="T78" fmla="*/ 19 w 45"/>
                  <a:gd name="T79" fmla="*/ 458 h 810"/>
                  <a:gd name="T80" fmla="*/ 19 w 45"/>
                  <a:gd name="T81" fmla="*/ 527 h 810"/>
                  <a:gd name="T82" fmla="*/ 24 w 45"/>
                  <a:gd name="T83" fmla="*/ 593 h 810"/>
                  <a:gd name="T84" fmla="*/ 26 w 45"/>
                  <a:gd name="T85" fmla="*/ 627 h 810"/>
                  <a:gd name="T86" fmla="*/ 31 w 45"/>
                  <a:gd name="T87" fmla="*/ 658 h 810"/>
                  <a:gd name="T88" fmla="*/ 36 w 45"/>
                  <a:gd name="T89" fmla="*/ 689 h 810"/>
                  <a:gd name="T90" fmla="*/ 43 w 45"/>
                  <a:gd name="T91" fmla="*/ 720 h 810"/>
                  <a:gd name="T92" fmla="*/ 45 w 45"/>
                  <a:gd name="T93" fmla="*/ 727 h 810"/>
                  <a:gd name="T94" fmla="*/ 45 w 45"/>
                  <a:gd name="T95" fmla="*/ 736 h 810"/>
                  <a:gd name="T96" fmla="*/ 45 w 45"/>
                  <a:gd name="T97" fmla="*/ 746 h 810"/>
                  <a:gd name="T98" fmla="*/ 45 w 45"/>
                  <a:gd name="T99" fmla="*/ 756 h 810"/>
                  <a:gd name="T100" fmla="*/ 45 w 45"/>
                  <a:gd name="T101" fmla="*/ 767 h 810"/>
                  <a:gd name="T102" fmla="*/ 45 w 45"/>
                  <a:gd name="T103" fmla="*/ 777 h 810"/>
                  <a:gd name="T104" fmla="*/ 45 w 45"/>
                  <a:gd name="T105" fmla="*/ 787 h 810"/>
                  <a:gd name="T106" fmla="*/ 45 w 45"/>
                  <a:gd name="T107" fmla="*/ 796 h 810"/>
                  <a:gd name="T108" fmla="*/ 45 w 45"/>
                  <a:gd name="T109" fmla="*/ 796 h 810"/>
                  <a:gd name="T110" fmla="*/ 45 w 45"/>
                  <a:gd name="T111" fmla="*/ 798 h 810"/>
                  <a:gd name="T112" fmla="*/ 43 w 45"/>
                  <a:gd name="T113" fmla="*/ 801 h 810"/>
                  <a:gd name="T114" fmla="*/ 41 w 45"/>
                  <a:gd name="T115" fmla="*/ 803 h 810"/>
                  <a:gd name="T116" fmla="*/ 41 w 45"/>
                  <a:gd name="T117" fmla="*/ 806 h 810"/>
                  <a:gd name="T118" fmla="*/ 38 w 45"/>
                  <a:gd name="T119" fmla="*/ 808 h 810"/>
                  <a:gd name="T120" fmla="*/ 34 w 45"/>
                  <a:gd name="T121" fmla="*/ 810 h 810"/>
                  <a:gd name="T122" fmla="*/ 31 w 45"/>
                  <a:gd name="T123" fmla="*/ 810 h 8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810"/>
                  <a:gd name="T188" fmla="*/ 45 w 45"/>
                  <a:gd name="T189" fmla="*/ 810 h 8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810">
                    <a:moveTo>
                      <a:pt x="31" y="810"/>
                    </a:moveTo>
                    <a:lnTo>
                      <a:pt x="26" y="801"/>
                    </a:lnTo>
                    <a:lnTo>
                      <a:pt x="24" y="794"/>
                    </a:lnTo>
                    <a:lnTo>
                      <a:pt x="19" y="787"/>
                    </a:lnTo>
                    <a:lnTo>
                      <a:pt x="14" y="779"/>
                    </a:lnTo>
                    <a:lnTo>
                      <a:pt x="12" y="770"/>
                    </a:lnTo>
                    <a:lnTo>
                      <a:pt x="10" y="763"/>
                    </a:lnTo>
                    <a:lnTo>
                      <a:pt x="7" y="756"/>
                    </a:lnTo>
                    <a:lnTo>
                      <a:pt x="5" y="746"/>
                    </a:lnTo>
                    <a:lnTo>
                      <a:pt x="3" y="713"/>
                    </a:lnTo>
                    <a:lnTo>
                      <a:pt x="0" y="679"/>
                    </a:lnTo>
                    <a:lnTo>
                      <a:pt x="0" y="643"/>
                    </a:lnTo>
                    <a:lnTo>
                      <a:pt x="0" y="608"/>
                    </a:lnTo>
                    <a:lnTo>
                      <a:pt x="0" y="572"/>
                    </a:lnTo>
                    <a:lnTo>
                      <a:pt x="3" y="536"/>
                    </a:lnTo>
                    <a:lnTo>
                      <a:pt x="3" y="503"/>
                    </a:lnTo>
                    <a:lnTo>
                      <a:pt x="3" y="47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31" y="33"/>
                    </a:lnTo>
                    <a:lnTo>
                      <a:pt x="34" y="55"/>
                    </a:lnTo>
                    <a:lnTo>
                      <a:pt x="34" y="79"/>
                    </a:lnTo>
                    <a:lnTo>
                      <a:pt x="31" y="100"/>
                    </a:lnTo>
                    <a:lnTo>
                      <a:pt x="31" y="124"/>
                    </a:lnTo>
                    <a:lnTo>
                      <a:pt x="29" y="148"/>
                    </a:lnTo>
                    <a:lnTo>
                      <a:pt x="29" y="167"/>
                    </a:lnTo>
                    <a:lnTo>
                      <a:pt x="26" y="186"/>
                    </a:lnTo>
                    <a:lnTo>
                      <a:pt x="24" y="250"/>
                    </a:lnTo>
                    <a:lnTo>
                      <a:pt x="22" y="317"/>
                    </a:lnTo>
                    <a:lnTo>
                      <a:pt x="19" y="386"/>
                    </a:lnTo>
                    <a:lnTo>
                      <a:pt x="19" y="458"/>
                    </a:lnTo>
                    <a:lnTo>
                      <a:pt x="19" y="527"/>
                    </a:lnTo>
                    <a:lnTo>
                      <a:pt x="24" y="593"/>
                    </a:lnTo>
                    <a:lnTo>
                      <a:pt x="26" y="627"/>
                    </a:lnTo>
                    <a:lnTo>
                      <a:pt x="31" y="658"/>
                    </a:lnTo>
                    <a:lnTo>
                      <a:pt x="36" y="689"/>
                    </a:lnTo>
                    <a:lnTo>
                      <a:pt x="43" y="720"/>
                    </a:lnTo>
                    <a:lnTo>
                      <a:pt x="45" y="727"/>
                    </a:lnTo>
                    <a:lnTo>
                      <a:pt x="45" y="736"/>
                    </a:lnTo>
                    <a:lnTo>
                      <a:pt x="45" y="746"/>
                    </a:lnTo>
                    <a:lnTo>
                      <a:pt x="45" y="756"/>
                    </a:lnTo>
                    <a:lnTo>
                      <a:pt x="45" y="767"/>
                    </a:lnTo>
                    <a:lnTo>
                      <a:pt x="45" y="777"/>
                    </a:lnTo>
                    <a:lnTo>
                      <a:pt x="45" y="787"/>
                    </a:lnTo>
                    <a:lnTo>
                      <a:pt x="45" y="796"/>
                    </a:lnTo>
                    <a:lnTo>
                      <a:pt x="45" y="798"/>
                    </a:lnTo>
                    <a:lnTo>
                      <a:pt x="43" y="801"/>
                    </a:lnTo>
                    <a:lnTo>
                      <a:pt x="41" y="803"/>
                    </a:lnTo>
                    <a:lnTo>
                      <a:pt x="41" y="806"/>
                    </a:lnTo>
                    <a:lnTo>
                      <a:pt x="38" y="808"/>
                    </a:lnTo>
                    <a:lnTo>
                      <a:pt x="34" y="810"/>
                    </a:lnTo>
                    <a:lnTo>
                      <a:pt x="31" y="8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1" name="Freeform 310"/>
              <p:cNvSpPr>
                <a:spLocks/>
              </p:cNvSpPr>
              <p:nvPr/>
            </p:nvSpPr>
            <p:spPr bwMode="auto">
              <a:xfrm>
                <a:off x="3128" y="3481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19 h 21"/>
                  <a:gd name="T8" fmla="*/ 14 w 16"/>
                  <a:gd name="T9" fmla="*/ 19 h 21"/>
                  <a:gd name="T10" fmla="*/ 16 w 16"/>
                  <a:gd name="T11" fmla="*/ 16 h 21"/>
                  <a:gd name="T12" fmla="*/ 16 w 16"/>
                  <a:gd name="T13" fmla="*/ 14 h 21"/>
                  <a:gd name="T14" fmla="*/ 16 w 16"/>
                  <a:gd name="T15" fmla="*/ 12 h 21"/>
                  <a:gd name="T16" fmla="*/ 16 w 16"/>
                  <a:gd name="T17" fmla="*/ 9 h 21"/>
                  <a:gd name="T18" fmla="*/ 16 w 16"/>
                  <a:gd name="T19" fmla="*/ 9 h 21"/>
                  <a:gd name="T20" fmla="*/ 16 w 16"/>
                  <a:gd name="T21" fmla="*/ 7 h 21"/>
                  <a:gd name="T22" fmla="*/ 16 w 16"/>
                  <a:gd name="T23" fmla="*/ 4 h 21"/>
                  <a:gd name="T24" fmla="*/ 14 w 16"/>
                  <a:gd name="T25" fmla="*/ 2 h 21"/>
                  <a:gd name="T26" fmla="*/ 14 w 16"/>
                  <a:gd name="T27" fmla="*/ 2 h 21"/>
                  <a:gd name="T28" fmla="*/ 12 w 16"/>
                  <a:gd name="T29" fmla="*/ 0 h 21"/>
                  <a:gd name="T30" fmla="*/ 9 w 16"/>
                  <a:gd name="T31" fmla="*/ 0 h 21"/>
                  <a:gd name="T32" fmla="*/ 9 w 16"/>
                  <a:gd name="T33" fmla="*/ 0 h 21"/>
                  <a:gd name="T34" fmla="*/ 7 w 16"/>
                  <a:gd name="T35" fmla="*/ 0 h 21"/>
                  <a:gd name="T36" fmla="*/ 4 w 16"/>
                  <a:gd name="T37" fmla="*/ 0 h 21"/>
                  <a:gd name="T38" fmla="*/ 4 w 16"/>
                  <a:gd name="T39" fmla="*/ 2 h 21"/>
                  <a:gd name="T40" fmla="*/ 2 w 16"/>
                  <a:gd name="T41" fmla="*/ 2 h 21"/>
                  <a:gd name="T42" fmla="*/ 2 w 16"/>
                  <a:gd name="T43" fmla="*/ 4 h 21"/>
                  <a:gd name="T44" fmla="*/ 0 w 16"/>
                  <a:gd name="T45" fmla="*/ 7 h 21"/>
                  <a:gd name="T46" fmla="*/ 0 w 16"/>
                  <a:gd name="T47" fmla="*/ 9 h 21"/>
                  <a:gd name="T48" fmla="*/ 0 w 16"/>
                  <a:gd name="T49" fmla="*/ 9 h 21"/>
                  <a:gd name="T50" fmla="*/ 0 w 16"/>
                  <a:gd name="T51" fmla="*/ 12 h 21"/>
                  <a:gd name="T52" fmla="*/ 0 w 16"/>
                  <a:gd name="T53" fmla="*/ 14 h 21"/>
                  <a:gd name="T54" fmla="*/ 2 w 16"/>
                  <a:gd name="T55" fmla="*/ 16 h 21"/>
                  <a:gd name="T56" fmla="*/ 2 w 16"/>
                  <a:gd name="T57" fmla="*/ 19 h 21"/>
                  <a:gd name="T58" fmla="*/ 4 w 16"/>
                  <a:gd name="T59" fmla="*/ 19 h 21"/>
                  <a:gd name="T60" fmla="*/ 4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2" name="Freeform 311"/>
              <p:cNvSpPr>
                <a:spLocks/>
              </p:cNvSpPr>
              <p:nvPr/>
            </p:nvSpPr>
            <p:spPr bwMode="auto">
              <a:xfrm>
                <a:off x="3128" y="3481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19 h 21"/>
                  <a:gd name="T8" fmla="*/ 14 w 16"/>
                  <a:gd name="T9" fmla="*/ 19 h 21"/>
                  <a:gd name="T10" fmla="*/ 16 w 16"/>
                  <a:gd name="T11" fmla="*/ 16 h 21"/>
                  <a:gd name="T12" fmla="*/ 16 w 16"/>
                  <a:gd name="T13" fmla="*/ 14 h 21"/>
                  <a:gd name="T14" fmla="*/ 16 w 16"/>
                  <a:gd name="T15" fmla="*/ 12 h 21"/>
                  <a:gd name="T16" fmla="*/ 16 w 16"/>
                  <a:gd name="T17" fmla="*/ 9 h 21"/>
                  <a:gd name="T18" fmla="*/ 16 w 16"/>
                  <a:gd name="T19" fmla="*/ 9 h 21"/>
                  <a:gd name="T20" fmla="*/ 16 w 16"/>
                  <a:gd name="T21" fmla="*/ 7 h 21"/>
                  <a:gd name="T22" fmla="*/ 16 w 16"/>
                  <a:gd name="T23" fmla="*/ 4 h 21"/>
                  <a:gd name="T24" fmla="*/ 14 w 16"/>
                  <a:gd name="T25" fmla="*/ 2 h 21"/>
                  <a:gd name="T26" fmla="*/ 14 w 16"/>
                  <a:gd name="T27" fmla="*/ 2 h 21"/>
                  <a:gd name="T28" fmla="*/ 12 w 16"/>
                  <a:gd name="T29" fmla="*/ 0 h 21"/>
                  <a:gd name="T30" fmla="*/ 9 w 16"/>
                  <a:gd name="T31" fmla="*/ 0 h 21"/>
                  <a:gd name="T32" fmla="*/ 9 w 16"/>
                  <a:gd name="T33" fmla="*/ 0 h 21"/>
                  <a:gd name="T34" fmla="*/ 7 w 16"/>
                  <a:gd name="T35" fmla="*/ 0 h 21"/>
                  <a:gd name="T36" fmla="*/ 4 w 16"/>
                  <a:gd name="T37" fmla="*/ 0 h 21"/>
                  <a:gd name="T38" fmla="*/ 4 w 16"/>
                  <a:gd name="T39" fmla="*/ 2 h 21"/>
                  <a:gd name="T40" fmla="*/ 2 w 16"/>
                  <a:gd name="T41" fmla="*/ 2 h 21"/>
                  <a:gd name="T42" fmla="*/ 2 w 16"/>
                  <a:gd name="T43" fmla="*/ 4 h 21"/>
                  <a:gd name="T44" fmla="*/ 0 w 16"/>
                  <a:gd name="T45" fmla="*/ 7 h 21"/>
                  <a:gd name="T46" fmla="*/ 0 w 16"/>
                  <a:gd name="T47" fmla="*/ 9 h 21"/>
                  <a:gd name="T48" fmla="*/ 0 w 16"/>
                  <a:gd name="T49" fmla="*/ 9 h 21"/>
                  <a:gd name="T50" fmla="*/ 0 w 16"/>
                  <a:gd name="T51" fmla="*/ 12 h 21"/>
                  <a:gd name="T52" fmla="*/ 0 w 16"/>
                  <a:gd name="T53" fmla="*/ 14 h 21"/>
                  <a:gd name="T54" fmla="*/ 2 w 16"/>
                  <a:gd name="T55" fmla="*/ 16 h 21"/>
                  <a:gd name="T56" fmla="*/ 2 w 16"/>
                  <a:gd name="T57" fmla="*/ 19 h 21"/>
                  <a:gd name="T58" fmla="*/ 4 w 16"/>
                  <a:gd name="T59" fmla="*/ 19 h 21"/>
                  <a:gd name="T60" fmla="*/ 4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3" name="Freeform 312"/>
              <p:cNvSpPr>
                <a:spLocks/>
              </p:cNvSpPr>
              <p:nvPr/>
            </p:nvSpPr>
            <p:spPr bwMode="auto">
              <a:xfrm>
                <a:off x="3147" y="3409"/>
                <a:ext cx="16" cy="22"/>
              </a:xfrm>
              <a:custGeom>
                <a:avLst/>
                <a:gdLst>
                  <a:gd name="T0" fmla="*/ 7 w 16"/>
                  <a:gd name="T1" fmla="*/ 22 h 22"/>
                  <a:gd name="T2" fmla="*/ 9 w 16"/>
                  <a:gd name="T3" fmla="*/ 22 h 22"/>
                  <a:gd name="T4" fmla="*/ 12 w 16"/>
                  <a:gd name="T5" fmla="*/ 19 h 22"/>
                  <a:gd name="T6" fmla="*/ 12 w 16"/>
                  <a:gd name="T7" fmla="*/ 19 h 22"/>
                  <a:gd name="T8" fmla="*/ 14 w 16"/>
                  <a:gd name="T9" fmla="*/ 17 h 22"/>
                  <a:gd name="T10" fmla="*/ 14 w 16"/>
                  <a:gd name="T11" fmla="*/ 17 h 22"/>
                  <a:gd name="T12" fmla="*/ 16 w 16"/>
                  <a:gd name="T13" fmla="*/ 15 h 22"/>
                  <a:gd name="T14" fmla="*/ 16 w 16"/>
                  <a:gd name="T15" fmla="*/ 12 h 22"/>
                  <a:gd name="T16" fmla="*/ 16 w 16"/>
                  <a:gd name="T17" fmla="*/ 10 h 22"/>
                  <a:gd name="T18" fmla="*/ 16 w 16"/>
                  <a:gd name="T19" fmla="*/ 7 h 22"/>
                  <a:gd name="T20" fmla="*/ 16 w 16"/>
                  <a:gd name="T21" fmla="*/ 5 h 22"/>
                  <a:gd name="T22" fmla="*/ 14 w 16"/>
                  <a:gd name="T23" fmla="*/ 5 h 22"/>
                  <a:gd name="T24" fmla="*/ 14 w 16"/>
                  <a:gd name="T25" fmla="*/ 3 h 22"/>
                  <a:gd name="T26" fmla="*/ 12 w 16"/>
                  <a:gd name="T27" fmla="*/ 3 h 22"/>
                  <a:gd name="T28" fmla="*/ 12 w 16"/>
                  <a:gd name="T29" fmla="*/ 0 h 22"/>
                  <a:gd name="T30" fmla="*/ 9 w 16"/>
                  <a:gd name="T31" fmla="*/ 0 h 22"/>
                  <a:gd name="T32" fmla="*/ 7 w 16"/>
                  <a:gd name="T33" fmla="*/ 0 h 22"/>
                  <a:gd name="T34" fmla="*/ 7 w 16"/>
                  <a:gd name="T35" fmla="*/ 0 h 22"/>
                  <a:gd name="T36" fmla="*/ 4 w 16"/>
                  <a:gd name="T37" fmla="*/ 0 h 22"/>
                  <a:gd name="T38" fmla="*/ 2 w 16"/>
                  <a:gd name="T39" fmla="*/ 3 h 22"/>
                  <a:gd name="T40" fmla="*/ 2 w 16"/>
                  <a:gd name="T41" fmla="*/ 3 h 22"/>
                  <a:gd name="T42" fmla="*/ 0 w 16"/>
                  <a:gd name="T43" fmla="*/ 5 h 22"/>
                  <a:gd name="T44" fmla="*/ 0 w 16"/>
                  <a:gd name="T45" fmla="*/ 5 h 22"/>
                  <a:gd name="T46" fmla="*/ 0 w 16"/>
                  <a:gd name="T47" fmla="*/ 7 h 22"/>
                  <a:gd name="T48" fmla="*/ 0 w 16"/>
                  <a:gd name="T49" fmla="*/ 10 h 22"/>
                  <a:gd name="T50" fmla="*/ 0 w 16"/>
                  <a:gd name="T51" fmla="*/ 12 h 22"/>
                  <a:gd name="T52" fmla="*/ 0 w 16"/>
                  <a:gd name="T53" fmla="*/ 15 h 22"/>
                  <a:gd name="T54" fmla="*/ 0 w 16"/>
                  <a:gd name="T55" fmla="*/ 17 h 22"/>
                  <a:gd name="T56" fmla="*/ 2 w 16"/>
                  <a:gd name="T57" fmla="*/ 17 h 22"/>
                  <a:gd name="T58" fmla="*/ 2 w 16"/>
                  <a:gd name="T59" fmla="*/ 19 h 22"/>
                  <a:gd name="T60" fmla="*/ 4 w 16"/>
                  <a:gd name="T61" fmla="*/ 19 h 22"/>
                  <a:gd name="T62" fmla="*/ 7 w 16"/>
                  <a:gd name="T63" fmla="*/ 22 h 22"/>
                  <a:gd name="T64" fmla="*/ 7 w 16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2"/>
                  <a:gd name="T101" fmla="*/ 16 w 16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2">
                    <a:moveTo>
                      <a:pt x="7" y="22"/>
                    </a:moveTo>
                    <a:lnTo>
                      <a:pt x="9" y="22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4" name="Freeform 313"/>
              <p:cNvSpPr>
                <a:spLocks/>
              </p:cNvSpPr>
              <p:nvPr/>
            </p:nvSpPr>
            <p:spPr bwMode="auto">
              <a:xfrm>
                <a:off x="3147" y="3409"/>
                <a:ext cx="16" cy="22"/>
              </a:xfrm>
              <a:custGeom>
                <a:avLst/>
                <a:gdLst>
                  <a:gd name="T0" fmla="*/ 7 w 16"/>
                  <a:gd name="T1" fmla="*/ 22 h 22"/>
                  <a:gd name="T2" fmla="*/ 9 w 16"/>
                  <a:gd name="T3" fmla="*/ 22 h 22"/>
                  <a:gd name="T4" fmla="*/ 12 w 16"/>
                  <a:gd name="T5" fmla="*/ 19 h 22"/>
                  <a:gd name="T6" fmla="*/ 12 w 16"/>
                  <a:gd name="T7" fmla="*/ 19 h 22"/>
                  <a:gd name="T8" fmla="*/ 14 w 16"/>
                  <a:gd name="T9" fmla="*/ 17 h 22"/>
                  <a:gd name="T10" fmla="*/ 14 w 16"/>
                  <a:gd name="T11" fmla="*/ 17 h 22"/>
                  <a:gd name="T12" fmla="*/ 16 w 16"/>
                  <a:gd name="T13" fmla="*/ 15 h 22"/>
                  <a:gd name="T14" fmla="*/ 16 w 16"/>
                  <a:gd name="T15" fmla="*/ 12 h 22"/>
                  <a:gd name="T16" fmla="*/ 16 w 16"/>
                  <a:gd name="T17" fmla="*/ 10 h 22"/>
                  <a:gd name="T18" fmla="*/ 16 w 16"/>
                  <a:gd name="T19" fmla="*/ 7 h 22"/>
                  <a:gd name="T20" fmla="*/ 16 w 16"/>
                  <a:gd name="T21" fmla="*/ 5 h 22"/>
                  <a:gd name="T22" fmla="*/ 14 w 16"/>
                  <a:gd name="T23" fmla="*/ 5 h 22"/>
                  <a:gd name="T24" fmla="*/ 14 w 16"/>
                  <a:gd name="T25" fmla="*/ 3 h 22"/>
                  <a:gd name="T26" fmla="*/ 12 w 16"/>
                  <a:gd name="T27" fmla="*/ 3 h 22"/>
                  <a:gd name="T28" fmla="*/ 12 w 16"/>
                  <a:gd name="T29" fmla="*/ 0 h 22"/>
                  <a:gd name="T30" fmla="*/ 9 w 16"/>
                  <a:gd name="T31" fmla="*/ 0 h 22"/>
                  <a:gd name="T32" fmla="*/ 7 w 16"/>
                  <a:gd name="T33" fmla="*/ 0 h 22"/>
                  <a:gd name="T34" fmla="*/ 7 w 16"/>
                  <a:gd name="T35" fmla="*/ 0 h 22"/>
                  <a:gd name="T36" fmla="*/ 4 w 16"/>
                  <a:gd name="T37" fmla="*/ 0 h 22"/>
                  <a:gd name="T38" fmla="*/ 2 w 16"/>
                  <a:gd name="T39" fmla="*/ 3 h 22"/>
                  <a:gd name="T40" fmla="*/ 2 w 16"/>
                  <a:gd name="T41" fmla="*/ 3 h 22"/>
                  <a:gd name="T42" fmla="*/ 0 w 16"/>
                  <a:gd name="T43" fmla="*/ 5 h 22"/>
                  <a:gd name="T44" fmla="*/ 0 w 16"/>
                  <a:gd name="T45" fmla="*/ 5 h 22"/>
                  <a:gd name="T46" fmla="*/ 0 w 16"/>
                  <a:gd name="T47" fmla="*/ 7 h 22"/>
                  <a:gd name="T48" fmla="*/ 0 w 16"/>
                  <a:gd name="T49" fmla="*/ 10 h 22"/>
                  <a:gd name="T50" fmla="*/ 0 w 16"/>
                  <a:gd name="T51" fmla="*/ 12 h 22"/>
                  <a:gd name="T52" fmla="*/ 0 w 16"/>
                  <a:gd name="T53" fmla="*/ 15 h 22"/>
                  <a:gd name="T54" fmla="*/ 0 w 16"/>
                  <a:gd name="T55" fmla="*/ 17 h 22"/>
                  <a:gd name="T56" fmla="*/ 2 w 16"/>
                  <a:gd name="T57" fmla="*/ 17 h 22"/>
                  <a:gd name="T58" fmla="*/ 2 w 16"/>
                  <a:gd name="T59" fmla="*/ 19 h 22"/>
                  <a:gd name="T60" fmla="*/ 4 w 16"/>
                  <a:gd name="T61" fmla="*/ 19 h 22"/>
                  <a:gd name="T62" fmla="*/ 7 w 16"/>
                  <a:gd name="T63" fmla="*/ 22 h 22"/>
                  <a:gd name="T64" fmla="*/ 7 w 16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2"/>
                  <a:gd name="T101" fmla="*/ 16 w 16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2">
                    <a:moveTo>
                      <a:pt x="7" y="22"/>
                    </a:moveTo>
                    <a:lnTo>
                      <a:pt x="9" y="22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7" y="2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5" name="Freeform 314"/>
              <p:cNvSpPr>
                <a:spLocks/>
              </p:cNvSpPr>
              <p:nvPr/>
            </p:nvSpPr>
            <p:spPr bwMode="auto">
              <a:xfrm>
                <a:off x="3128" y="3347"/>
                <a:ext cx="16" cy="22"/>
              </a:xfrm>
              <a:custGeom>
                <a:avLst/>
                <a:gdLst>
                  <a:gd name="T0" fmla="*/ 9 w 16"/>
                  <a:gd name="T1" fmla="*/ 22 h 22"/>
                  <a:gd name="T2" fmla="*/ 9 w 16"/>
                  <a:gd name="T3" fmla="*/ 22 h 22"/>
                  <a:gd name="T4" fmla="*/ 12 w 16"/>
                  <a:gd name="T5" fmla="*/ 22 h 22"/>
                  <a:gd name="T6" fmla="*/ 14 w 16"/>
                  <a:gd name="T7" fmla="*/ 19 h 22"/>
                  <a:gd name="T8" fmla="*/ 14 w 16"/>
                  <a:gd name="T9" fmla="*/ 19 h 22"/>
                  <a:gd name="T10" fmla="*/ 16 w 16"/>
                  <a:gd name="T11" fmla="*/ 17 h 22"/>
                  <a:gd name="T12" fmla="*/ 16 w 16"/>
                  <a:gd name="T13" fmla="*/ 15 h 22"/>
                  <a:gd name="T14" fmla="*/ 16 w 16"/>
                  <a:gd name="T15" fmla="*/ 12 h 22"/>
                  <a:gd name="T16" fmla="*/ 16 w 16"/>
                  <a:gd name="T17" fmla="*/ 12 h 22"/>
                  <a:gd name="T18" fmla="*/ 16 w 16"/>
                  <a:gd name="T19" fmla="*/ 10 h 22"/>
                  <a:gd name="T20" fmla="*/ 16 w 16"/>
                  <a:gd name="T21" fmla="*/ 7 h 22"/>
                  <a:gd name="T22" fmla="*/ 16 w 16"/>
                  <a:gd name="T23" fmla="*/ 5 h 22"/>
                  <a:gd name="T24" fmla="*/ 14 w 16"/>
                  <a:gd name="T25" fmla="*/ 3 h 22"/>
                  <a:gd name="T26" fmla="*/ 14 w 16"/>
                  <a:gd name="T27" fmla="*/ 3 h 22"/>
                  <a:gd name="T28" fmla="*/ 12 w 16"/>
                  <a:gd name="T29" fmla="*/ 0 h 22"/>
                  <a:gd name="T30" fmla="*/ 9 w 16"/>
                  <a:gd name="T31" fmla="*/ 0 h 22"/>
                  <a:gd name="T32" fmla="*/ 9 w 16"/>
                  <a:gd name="T33" fmla="*/ 0 h 22"/>
                  <a:gd name="T34" fmla="*/ 7 w 16"/>
                  <a:gd name="T35" fmla="*/ 0 h 22"/>
                  <a:gd name="T36" fmla="*/ 4 w 16"/>
                  <a:gd name="T37" fmla="*/ 0 h 22"/>
                  <a:gd name="T38" fmla="*/ 4 w 16"/>
                  <a:gd name="T39" fmla="*/ 3 h 22"/>
                  <a:gd name="T40" fmla="*/ 2 w 16"/>
                  <a:gd name="T41" fmla="*/ 3 h 22"/>
                  <a:gd name="T42" fmla="*/ 2 w 16"/>
                  <a:gd name="T43" fmla="*/ 5 h 22"/>
                  <a:gd name="T44" fmla="*/ 0 w 16"/>
                  <a:gd name="T45" fmla="*/ 7 h 22"/>
                  <a:gd name="T46" fmla="*/ 0 w 16"/>
                  <a:gd name="T47" fmla="*/ 10 h 22"/>
                  <a:gd name="T48" fmla="*/ 0 w 16"/>
                  <a:gd name="T49" fmla="*/ 12 h 22"/>
                  <a:gd name="T50" fmla="*/ 0 w 16"/>
                  <a:gd name="T51" fmla="*/ 12 h 22"/>
                  <a:gd name="T52" fmla="*/ 0 w 16"/>
                  <a:gd name="T53" fmla="*/ 15 h 22"/>
                  <a:gd name="T54" fmla="*/ 2 w 16"/>
                  <a:gd name="T55" fmla="*/ 17 h 22"/>
                  <a:gd name="T56" fmla="*/ 2 w 16"/>
                  <a:gd name="T57" fmla="*/ 19 h 22"/>
                  <a:gd name="T58" fmla="*/ 4 w 16"/>
                  <a:gd name="T59" fmla="*/ 19 h 22"/>
                  <a:gd name="T60" fmla="*/ 4 w 16"/>
                  <a:gd name="T61" fmla="*/ 22 h 22"/>
                  <a:gd name="T62" fmla="*/ 7 w 16"/>
                  <a:gd name="T63" fmla="*/ 22 h 22"/>
                  <a:gd name="T64" fmla="*/ 9 w 16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2"/>
                  <a:gd name="T101" fmla="*/ 16 w 16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2">
                    <a:moveTo>
                      <a:pt x="9" y="22"/>
                    </a:moveTo>
                    <a:lnTo>
                      <a:pt x="9" y="22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6" name="Freeform 315"/>
              <p:cNvSpPr>
                <a:spLocks/>
              </p:cNvSpPr>
              <p:nvPr/>
            </p:nvSpPr>
            <p:spPr bwMode="auto">
              <a:xfrm>
                <a:off x="3128" y="3347"/>
                <a:ext cx="16" cy="22"/>
              </a:xfrm>
              <a:custGeom>
                <a:avLst/>
                <a:gdLst>
                  <a:gd name="T0" fmla="*/ 9 w 16"/>
                  <a:gd name="T1" fmla="*/ 22 h 22"/>
                  <a:gd name="T2" fmla="*/ 9 w 16"/>
                  <a:gd name="T3" fmla="*/ 22 h 22"/>
                  <a:gd name="T4" fmla="*/ 12 w 16"/>
                  <a:gd name="T5" fmla="*/ 22 h 22"/>
                  <a:gd name="T6" fmla="*/ 14 w 16"/>
                  <a:gd name="T7" fmla="*/ 19 h 22"/>
                  <a:gd name="T8" fmla="*/ 14 w 16"/>
                  <a:gd name="T9" fmla="*/ 19 h 22"/>
                  <a:gd name="T10" fmla="*/ 16 w 16"/>
                  <a:gd name="T11" fmla="*/ 17 h 22"/>
                  <a:gd name="T12" fmla="*/ 16 w 16"/>
                  <a:gd name="T13" fmla="*/ 15 h 22"/>
                  <a:gd name="T14" fmla="*/ 16 w 16"/>
                  <a:gd name="T15" fmla="*/ 12 h 22"/>
                  <a:gd name="T16" fmla="*/ 16 w 16"/>
                  <a:gd name="T17" fmla="*/ 12 h 22"/>
                  <a:gd name="T18" fmla="*/ 16 w 16"/>
                  <a:gd name="T19" fmla="*/ 10 h 22"/>
                  <a:gd name="T20" fmla="*/ 16 w 16"/>
                  <a:gd name="T21" fmla="*/ 7 h 22"/>
                  <a:gd name="T22" fmla="*/ 16 w 16"/>
                  <a:gd name="T23" fmla="*/ 5 h 22"/>
                  <a:gd name="T24" fmla="*/ 14 w 16"/>
                  <a:gd name="T25" fmla="*/ 3 h 22"/>
                  <a:gd name="T26" fmla="*/ 14 w 16"/>
                  <a:gd name="T27" fmla="*/ 3 h 22"/>
                  <a:gd name="T28" fmla="*/ 12 w 16"/>
                  <a:gd name="T29" fmla="*/ 0 h 22"/>
                  <a:gd name="T30" fmla="*/ 9 w 16"/>
                  <a:gd name="T31" fmla="*/ 0 h 22"/>
                  <a:gd name="T32" fmla="*/ 9 w 16"/>
                  <a:gd name="T33" fmla="*/ 0 h 22"/>
                  <a:gd name="T34" fmla="*/ 7 w 16"/>
                  <a:gd name="T35" fmla="*/ 0 h 22"/>
                  <a:gd name="T36" fmla="*/ 4 w 16"/>
                  <a:gd name="T37" fmla="*/ 0 h 22"/>
                  <a:gd name="T38" fmla="*/ 4 w 16"/>
                  <a:gd name="T39" fmla="*/ 3 h 22"/>
                  <a:gd name="T40" fmla="*/ 2 w 16"/>
                  <a:gd name="T41" fmla="*/ 3 h 22"/>
                  <a:gd name="T42" fmla="*/ 2 w 16"/>
                  <a:gd name="T43" fmla="*/ 5 h 22"/>
                  <a:gd name="T44" fmla="*/ 0 w 16"/>
                  <a:gd name="T45" fmla="*/ 7 h 22"/>
                  <a:gd name="T46" fmla="*/ 0 w 16"/>
                  <a:gd name="T47" fmla="*/ 10 h 22"/>
                  <a:gd name="T48" fmla="*/ 0 w 16"/>
                  <a:gd name="T49" fmla="*/ 12 h 22"/>
                  <a:gd name="T50" fmla="*/ 0 w 16"/>
                  <a:gd name="T51" fmla="*/ 12 h 22"/>
                  <a:gd name="T52" fmla="*/ 0 w 16"/>
                  <a:gd name="T53" fmla="*/ 15 h 22"/>
                  <a:gd name="T54" fmla="*/ 2 w 16"/>
                  <a:gd name="T55" fmla="*/ 17 h 22"/>
                  <a:gd name="T56" fmla="*/ 2 w 16"/>
                  <a:gd name="T57" fmla="*/ 19 h 22"/>
                  <a:gd name="T58" fmla="*/ 4 w 16"/>
                  <a:gd name="T59" fmla="*/ 19 h 22"/>
                  <a:gd name="T60" fmla="*/ 4 w 16"/>
                  <a:gd name="T61" fmla="*/ 22 h 22"/>
                  <a:gd name="T62" fmla="*/ 7 w 16"/>
                  <a:gd name="T63" fmla="*/ 22 h 22"/>
                  <a:gd name="T64" fmla="*/ 9 w 16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2"/>
                  <a:gd name="T101" fmla="*/ 16 w 16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2">
                    <a:moveTo>
                      <a:pt x="9" y="22"/>
                    </a:moveTo>
                    <a:lnTo>
                      <a:pt x="9" y="22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9" y="2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7" name="Freeform 316"/>
              <p:cNvSpPr>
                <a:spLocks/>
              </p:cNvSpPr>
              <p:nvPr/>
            </p:nvSpPr>
            <p:spPr bwMode="auto">
              <a:xfrm>
                <a:off x="3156" y="3259"/>
                <a:ext cx="17" cy="21"/>
              </a:xfrm>
              <a:custGeom>
                <a:avLst/>
                <a:gdLst>
                  <a:gd name="T0" fmla="*/ 7 w 17"/>
                  <a:gd name="T1" fmla="*/ 21 h 21"/>
                  <a:gd name="T2" fmla="*/ 10 w 17"/>
                  <a:gd name="T3" fmla="*/ 21 h 21"/>
                  <a:gd name="T4" fmla="*/ 12 w 17"/>
                  <a:gd name="T5" fmla="*/ 21 h 21"/>
                  <a:gd name="T6" fmla="*/ 12 w 17"/>
                  <a:gd name="T7" fmla="*/ 19 h 21"/>
                  <a:gd name="T8" fmla="*/ 15 w 17"/>
                  <a:gd name="T9" fmla="*/ 19 h 21"/>
                  <a:gd name="T10" fmla="*/ 15 w 17"/>
                  <a:gd name="T11" fmla="*/ 17 h 21"/>
                  <a:gd name="T12" fmla="*/ 17 w 17"/>
                  <a:gd name="T13" fmla="*/ 14 h 21"/>
                  <a:gd name="T14" fmla="*/ 17 w 17"/>
                  <a:gd name="T15" fmla="*/ 14 h 21"/>
                  <a:gd name="T16" fmla="*/ 17 w 17"/>
                  <a:gd name="T17" fmla="*/ 12 h 21"/>
                  <a:gd name="T18" fmla="*/ 17 w 17"/>
                  <a:gd name="T19" fmla="*/ 10 h 21"/>
                  <a:gd name="T20" fmla="*/ 17 w 17"/>
                  <a:gd name="T21" fmla="*/ 7 h 21"/>
                  <a:gd name="T22" fmla="*/ 15 w 17"/>
                  <a:gd name="T23" fmla="*/ 5 h 21"/>
                  <a:gd name="T24" fmla="*/ 15 w 17"/>
                  <a:gd name="T25" fmla="*/ 2 h 21"/>
                  <a:gd name="T26" fmla="*/ 12 w 17"/>
                  <a:gd name="T27" fmla="*/ 2 h 21"/>
                  <a:gd name="T28" fmla="*/ 12 w 17"/>
                  <a:gd name="T29" fmla="*/ 2 h 21"/>
                  <a:gd name="T30" fmla="*/ 10 w 17"/>
                  <a:gd name="T31" fmla="*/ 0 h 21"/>
                  <a:gd name="T32" fmla="*/ 7 w 17"/>
                  <a:gd name="T33" fmla="*/ 0 h 21"/>
                  <a:gd name="T34" fmla="*/ 7 w 17"/>
                  <a:gd name="T35" fmla="*/ 0 h 21"/>
                  <a:gd name="T36" fmla="*/ 5 w 17"/>
                  <a:gd name="T37" fmla="*/ 2 h 21"/>
                  <a:gd name="T38" fmla="*/ 3 w 17"/>
                  <a:gd name="T39" fmla="*/ 2 h 21"/>
                  <a:gd name="T40" fmla="*/ 3 w 17"/>
                  <a:gd name="T41" fmla="*/ 2 h 21"/>
                  <a:gd name="T42" fmla="*/ 0 w 17"/>
                  <a:gd name="T43" fmla="*/ 5 h 21"/>
                  <a:gd name="T44" fmla="*/ 0 w 17"/>
                  <a:gd name="T45" fmla="*/ 7 h 21"/>
                  <a:gd name="T46" fmla="*/ 0 w 17"/>
                  <a:gd name="T47" fmla="*/ 10 h 21"/>
                  <a:gd name="T48" fmla="*/ 0 w 17"/>
                  <a:gd name="T49" fmla="*/ 12 h 21"/>
                  <a:gd name="T50" fmla="*/ 0 w 17"/>
                  <a:gd name="T51" fmla="*/ 14 h 21"/>
                  <a:gd name="T52" fmla="*/ 0 w 17"/>
                  <a:gd name="T53" fmla="*/ 14 h 21"/>
                  <a:gd name="T54" fmla="*/ 0 w 17"/>
                  <a:gd name="T55" fmla="*/ 17 h 21"/>
                  <a:gd name="T56" fmla="*/ 3 w 17"/>
                  <a:gd name="T57" fmla="*/ 19 h 21"/>
                  <a:gd name="T58" fmla="*/ 3 w 17"/>
                  <a:gd name="T59" fmla="*/ 19 h 21"/>
                  <a:gd name="T60" fmla="*/ 5 w 17"/>
                  <a:gd name="T61" fmla="*/ 21 h 21"/>
                  <a:gd name="T62" fmla="*/ 7 w 17"/>
                  <a:gd name="T63" fmla="*/ 21 h 21"/>
                  <a:gd name="T64" fmla="*/ 7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7" y="21"/>
                    </a:move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8" name="Freeform 317"/>
              <p:cNvSpPr>
                <a:spLocks/>
              </p:cNvSpPr>
              <p:nvPr/>
            </p:nvSpPr>
            <p:spPr bwMode="auto">
              <a:xfrm>
                <a:off x="3156" y="3259"/>
                <a:ext cx="17" cy="21"/>
              </a:xfrm>
              <a:custGeom>
                <a:avLst/>
                <a:gdLst>
                  <a:gd name="T0" fmla="*/ 7 w 17"/>
                  <a:gd name="T1" fmla="*/ 21 h 21"/>
                  <a:gd name="T2" fmla="*/ 10 w 17"/>
                  <a:gd name="T3" fmla="*/ 21 h 21"/>
                  <a:gd name="T4" fmla="*/ 12 w 17"/>
                  <a:gd name="T5" fmla="*/ 21 h 21"/>
                  <a:gd name="T6" fmla="*/ 12 w 17"/>
                  <a:gd name="T7" fmla="*/ 19 h 21"/>
                  <a:gd name="T8" fmla="*/ 15 w 17"/>
                  <a:gd name="T9" fmla="*/ 19 h 21"/>
                  <a:gd name="T10" fmla="*/ 15 w 17"/>
                  <a:gd name="T11" fmla="*/ 17 h 21"/>
                  <a:gd name="T12" fmla="*/ 17 w 17"/>
                  <a:gd name="T13" fmla="*/ 14 h 21"/>
                  <a:gd name="T14" fmla="*/ 17 w 17"/>
                  <a:gd name="T15" fmla="*/ 14 h 21"/>
                  <a:gd name="T16" fmla="*/ 17 w 17"/>
                  <a:gd name="T17" fmla="*/ 12 h 21"/>
                  <a:gd name="T18" fmla="*/ 17 w 17"/>
                  <a:gd name="T19" fmla="*/ 10 h 21"/>
                  <a:gd name="T20" fmla="*/ 17 w 17"/>
                  <a:gd name="T21" fmla="*/ 7 h 21"/>
                  <a:gd name="T22" fmla="*/ 15 w 17"/>
                  <a:gd name="T23" fmla="*/ 5 h 21"/>
                  <a:gd name="T24" fmla="*/ 15 w 17"/>
                  <a:gd name="T25" fmla="*/ 2 h 21"/>
                  <a:gd name="T26" fmla="*/ 12 w 17"/>
                  <a:gd name="T27" fmla="*/ 2 h 21"/>
                  <a:gd name="T28" fmla="*/ 12 w 17"/>
                  <a:gd name="T29" fmla="*/ 2 h 21"/>
                  <a:gd name="T30" fmla="*/ 10 w 17"/>
                  <a:gd name="T31" fmla="*/ 0 h 21"/>
                  <a:gd name="T32" fmla="*/ 7 w 17"/>
                  <a:gd name="T33" fmla="*/ 0 h 21"/>
                  <a:gd name="T34" fmla="*/ 7 w 17"/>
                  <a:gd name="T35" fmla="*/ 0 h 21"/>
                  <a:gd name="T36" fmla="*/ 5 w 17"/>
                  <a:gd name="T37" fmla="*/ 2 h 21"/>
                  <a:gd name="T38" fmla="*/ 3 w 17"/>
                  <a:gd name="T39" fmla="*/ 2 h 21"/>
                  <a:gd name="T40" fmla="*/ 3 w 17"/>
                  <a:gd name="T41" fmla="*/ 2 h 21"/>
                  <a:gd name="T42" fmla="*/ 0 w 17"/>
                  <a:gd name="T43" fmla="*/ 5 h 21"/>
                  <a:gd name="T44" fmla="*/ 0 w 17"/>
                  <a:gd name="T45" fmla="*/ 7 h 21"/>
                  <a:gd name="T46" fmla="*/ 0 w 17"/>
                  <a:gd name="T47" fmla="*/ 10 h 21"/>
                  <a:gd name="T48" fmla="*/ 0 w 17"/>
                  <a:gd name="T49" fmla="*/ 12 h 21"/>
                  <a:gd name="T50" fmla="*/ 0 w 17"/>
                  <a:gd name="T51" fmla="*/ 14 h 21"/>
                  <a:gd name="T52" fmla="*/ 0 w 17"/>
                  <a:gd name="T53" fmla="*/ 14 h 21"/>
                  <a:gd name="T54" fmla="*/ 0 w 17"/>
                  <a:gd name="T55" fmla="*/ 17 h 21"/>
                  <a:gd name="T56" fmla="*/ 3 w 17"/>
                  <a:gd name="T57" fmla="*/ 19 h 21"/>
                  <a:gd name="T58" fmla="*/ 3 w 17"/>
                  <a:gd name="T59" fmla="*/ 19 h 21"/>
                  <a:gd name="T60" fmla="*/ 5 w 17"/>
                  <a:gd name="T61" fmla="*/ 21 h 21"/>
                  <a:gd name="T62" fmla="*/ 7 w 17"/>
                  <a:gd name="T63" fmla="*/ 21 h 21"/>
                  <a:gd name="T64" fmla="*/ 7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7" y="21"/>
                    </a:move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49" name="Freeform 318"/>
              <p:cNvSpPr>
                <a:spLocks/>
              </p:cNvSpPr>
              <p:nvPr/>
            </p:nvSpPr>
            <p:spPr bwMode="auto">
              <a:xfrm>
                <a:off x="3128" y="3195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19 h 21"/>
                  <a:gd name="T8" fmla="*/ 14 w 16"/>
                  <a:gd name="T9" fmla="*/ 19 h 21"/>
                  <a:gd name="T10" fmla="*/ 16 w 16"/>
                  <a:gd name="T11" fmla="*/ 16 h 21"/>
                  <a:gd name="T12" fmla="*/ 16 w 16"/>
                  <a:gd name="T13" fmla="*/ 16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9 h 21"/>
                  <a:gd name="T20" fmla="*/ 16 w 16"/>
                  <a:gd name="T21" fmla="*/ 7 h 21"/>
                  <a:gd name="T22" fmla="*/ 16 w 16"/>
                  <a:gd name="T23" fmla="*/ 4 h 21"/>
                  <a:gd name="T24" fmla="*/ 14 w 16"/>
                  <a:gd name="T25" fmla="*/ 4 h 21"/>
                  <a:gd name="T26" fmla="*/ 14 w 16"/>
                  <a:gd name="T27" fmla="*/ 2 h 21"/>
                  <a:gd name="T28" fmla="*/ 12 w 16"/>
                  <a:gd name="T29" fmla="*/ 2 h 21"/>
                  <a:gd name="T30" fmla="*/ 9 w 16"/>
                  <a:gd name="T31" fmla="*/ 0 h 21"/>
                  <a:gd name="T32" fmla="*/ 9 w 16"/>
                  <a:gd name="T33" fmla="*/ 0 h 21"/>
                  <a:gd name="T34" fmla="*/ 7 w 16"/>
                  <a:gd name="T35" fmla="*/ 0 h 21"/>
                  <a:gd name="T36" fmla="*/ 4 w 16"/>
                  <a:gd name="T37" fmla="*/ 2 h 21"/>
                  <a:gd name="T38" fmla="*/ 4 w 16"/>
                  <a:gd name="T39" fmla="*/ 2 h 21"/>
                  <a:gd name="T40" fmla="*/ 2 w 16"/>
                  <a:gd name="T41" fmla="*/ 4 h 21"/>
                  <a:gd name="T42" fmla="*/ 2 w 16"/>
                  <a:gd name="T43" fmla="*/ 4 h 21"/>
                  <a:gd name="T44" fmla="*/ 0 w 16"/>
                  <a:gd name="T45" fmla="*/ 7 h 21"/>
                  <a:gd name="T46" fmla="*/ 0 w 16"/>
                  <a:gd name="T47" fmla="*/ 9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6 h 21"/>
                  <a:gd name="T54" fmla="*/ 2 w 16"/>
                  <a:gd name="T55" fmla="*/ 16 h 21"/>
                  <a:gd name="T56" fmla="*/ 2 w 16"/>
                  <a:gd name="T57" fmla="*/ 19 h 21"/>
                  <a:gd name="T58" fmla="*/ 4 w 16"/>
                  <a:gd name="T59" fmla="*/ 19 h 21"/>
                  <a:gd name="T60" fmla="*/ 4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0" name="Freeform 319"/>
              <p:cNvSpPr>
                <a:spLocks/>
              </p:cNvSpPr>
              <p:nvPr/>
            </p:nvSpPr>
            <p:spPr bwMode="auto">
              <a:xfrm>
                <a:off x="3128" y="3195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19 h 21"/>
                  <a:gd name="T8" fmla="*/ 14 w 16"/>
                  <a:gd name="T9" fmla="*/ 19 h 21"/>
                  <a:gd name="T10" fmla="*/ 16 w 16"/>
                  <a:gd name="T11" fmla="*/ 16 h 21"/>
                  <a:gd name="T12" fmla="*/ 16 w 16"/>
                  <a:gd name="T13" fmla="*/ 16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9 h 21"/>
                  <a:gd name="T20" fmla="*/ 16 w 16"/>
                  <a:gd name="T21" fmla="*/ 7 h 21"/>
                  <a:gd name="T22" fmla="*/ 16 w 16"/>
                  <a:gd name="T23" fmla="*/ 4 h 21"/>
                  <a:gd name="T24" fmla="*/ 14 w 16"/>
                  <a:gd name="T25" fmla="*/ 4 h 21"/>
                  <a:gd name="T26" fmla="*/ 14 w 16"/>
                  <a:gd name="T27" fmla="*/ 2 h 21"/>
                  <a:gd name="T28" fmla="*/ 12 w 16"/>
                  <a:gd name="T29" fmla="*/ 2 h 21"/>
                  <a:gd name="T30" fmla="*/ 9 w 16"/>
                  <a:gd name="T31" fmla="*/ 0 h 21"/>
                  <a:gd name="T32" fmla="*/ 9 w 16"/>
                  <a:gd name="T33" fmla="*/ 0 h 21"/>
                  <a:gd name="T34" fmla="*/ 7 w 16"/>
                  <a:gd name="T35" fmla="*/ 0 h 21"/>
                  <a:gd name="T36" fmla="*/ 4 w 16"/>
                  <a:gd name="T37" fmla="*/ 2 h 21"/>
                  <a:gd name="T38" fmla="*/ 4 w 16"/>
                  <a:gd name="T39" fmla="*/ 2 h 21"/>
                  <a:gd name="T40" fmla="*/ 2 w 16"/>
                  <a:gd name="T41" fmla="*/ 4 h 21"/>
                  <a:gd name="T42" fmla="*/ 2 w 16"/>
                  <a:gd name="T43" fmla="*/ 4 h 21"/>
                  <a:gd name="T44" fmla="*/ 0 w 16"/>
                  <a:gd name="T45" fmla="*/ 7 h 21"/>
                  <a:gd name="T46" fmla="*/ 0 w 16"/>
                  <a:gd name="T47" fmla="*/ 9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6 h 21"/>
                  <a:gd name="T54" fmla="*/ 2 w 16"/>
                  <a:gd name="T55" fmla="*/ 16 h 21"/>
                  <a:gd name="T56" fmla="*/ 2 w 16"/>
                  <a:gd name="T57" fmla="*/ 19 h 21"/>
                  <a:gd name="T58" fmla="*/ 4 w 16"/>
                  <a:gd name="T59" fmla="*/ 19 h 21"/>
                  <a:gd name="T60" fmla="*/ 4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1" name="Freeform 320"/>
              <p:cNvSpPr>
                <a:spLocks/>
              </p:cNvSpPr>
              <p:nvPr/>
            </p:nvSpPr>
            <p:spPr bwMode="auto">
              <a:xfrm>
                <a:off x="3166" y="3147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19 h 21"/>
                  <a:gd name="T8" fmla="*/ 14 w 16"/>
                  <a:gd name="T9" fmla="*/ 19 h 21"/>
                  <a:gd name="T10" fmla="*/ 16 w 16"/>
                  <a:gd name="T11" fmla="*/ 17 h 21"/>
                  <a:gd name="T12" fmla="*/ 16 w 16"/>
                  <a:gd name="T13" fmla="*/ 14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10 h 21"/>
                  <a:gd name="T20" fmla="*/ 16 w 16"/>
                  <a:gd name="T21" fmla="*/ 7 h 21"/>
                  <a:gd name="T22" fmla="*/ 16 w 16"/>
                  <a:gd name="T23" fmla="*/ 5 h 21"/>
                  <a:gd name="T24" fmla="*/ 14 w 16"/>
                  <a:gd name="T25" fmla="*/ 5 h 21"/>
                  <a:gd name="T26" fmla="*/ 14 w 16"/>
                  <a:gd name="T27" fmla="*/ 2 h 21"/>
                  <a:gd name="T28" fmla="*/ 12 w 16"/>
                  <a:gd name="T29" fmla="*/ 2 h 21"/>
                  <a:gd name="T30" fmla="*/ 9 w 16"/>
                  <a:gd name="T31" fmla="*/ 0 h 21"/>
                  <a:gd name="T32" fmla="*/ 9 w 16"/>
                  <a:gd name="T33" fmla="*/ 0 h 21"/>
                  <a:gd name="T34" fmla="*/ 7 w 16"/>
                  <a:gd name="T35" fmla="*/ 0 h 21"/>
                  <a:gd name="T36" fmla="*/ 5 w 16"/>
                  <a:gd name="T37" fmla="*/ 2 h 21"/>
                  <a:gd name="T38" fmla="*/ 5 w 16"/>
                  <a:gd name="T39" fmla="*/ 2 h 21"/>
                  <a:gd name="T40" fmla="*/ 2 w 16"/>
                  <a:gd name="T41" fmla="*/ 5 h 21"/>
                  <a:gd name="T42" fmla="*/ 2 w 16"/>
                  <a:gd name="T43" fmla="*/ 5 h 21"/>
                  <a:gd name="T44" fmla="*/ 0 w 16"/>
                  <a:gd name="T45" fmla="*/ 7 h 21"/>
                  <a:gd name="T46" fmla="*/ 0 w 16"/>
                  <a:gd name="T47" fmla="*/ 10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4 h 21"/>
                  <a:gd name="T54" fmla="*/ 2 w 16"/>
                  <a:gd name="T55" fmla="*/ 17 h 21"/>
                  <a:gd name="T56" fmla="*/ 2 w 16"/>
                  <a:gd name="T57" fmla="*/ 19 h 21"/>
                  <a:gd name="T58" fmla="*/ 5 w 16"/>
                  <a:gd name="T59" fmla="*/ 19 h 21"/>
                  <a:gd name="T60" fmla="*/ 5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2" name="Freeform 321"/>
              <p:cNvSpPr>
                <a:spLocks/>
              </p:cNvSpPr>
              <p:nvPr/>
            </p:nvSpPr>
            <p:spPr bwMode="auto">
              <a:xfrm>
                <a:off x="3166" y="3147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19 h 21"/>
                  <a:gd name="T8" fmla="*/ 14 w 16"/>
                  <a:gd name="T9" fmla="*/ 19 h 21"/>
                  <a:gd name="T10" fmla="*/ 16 w 16"/>
                  <a:gd name="T11" fmla="*/ 17 h 21"/>
                  <a:gd name="T12" fmla="*/ 16 w 16"/>
                  <a:gd name="T13" fmla="*/ 14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10 h 21"/>
                  <a:gd name="T20" fmla="*/ 16 w 16"/>
                  <a:gd name="T21" fmla="*/ 7 h 21"/>
                  <a:gd name="T22" fmla="*/ 16 w 16"/>
                  <a:gd name="T23" fmla="*/ 5 h 21"/>
                  <a:gd name="T24" fmla="*/ 14 w 16"/>
                  <a:gd name="T25" fmla="*/ 5 h 21"/>
                  <a:gd name="T26" fmla="*/ 14 w 16"/>
                  <a:gd name="T27" fmla="*/ 2 h 21"/>
                  <a:gd name="T28" fmla="*/ 12 w 16"/>
                  <a:gd name="T29" fmla="*/ 2 h 21"/>
                  <a:gd name="T30" fmla="*/ 9 w 16"/>
                  <a:gd name="T31" fmla="*/ 0 h 21"/>
                  <a:gd name="T32" fmla="*/ 9 w 16"/>
                  <a:gd name="T33" fmla="*/ 0 h 21"/>
                  <a:gd name="T34" fmla="*/ 7 w 16"/>
                  <a:gd name="T35" fmla="*/ 0 h 21"/>
                  <a:gd name="T36" fmla="*/ 5 w 16"/>
                  <a:gd name="T37" fmla="*/ 2 h 21"/>
                  <a:gd name="T38" fmla="*/ 5 w 16"/>
                  <a:gd name="T39" fmla="*/ 2 h 21"/>
                  <a:gd name="T40" fmla="*/ 2 w 16"/>
                  <a:gd name="T41" fmla="*/ 5 h 21"/>
                  <a:gd name="T42" fmla="*/ 2 w 16"/>
                  <a:gd name="T43" fmla="*/ 5 h 21"/>
                  <a:gd name="T44" fmla="*/ 0 w 16"/>
                  <a:gd name="T45" fmla="*/ 7 h 21"/>
                  <a:gd name="T46" fmla="*/ 0 w 16"/>
                  <a:gd name="T47" fmla="*/ 10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4 h 21"/>
                  <a:gd name="T54" fmla="*/ 2 w 16"/>
                  <a:gd name="T55" fmla="*/ 17 h 21"/>
                  <a:gd name="T56" fmla="*/ 2 w 16"/>
                  <a:gd name="T57" fmla="*/ 19 h 21"/>
                  <a:gd name="T58" fmla="*/ 5 w 16"/>
                  <a:gd name="T59" fmla="*/ 19 h 21"/>
                  <a:gd name="T60" fmla="*/ 5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3" name="Freeform 322"/>
              <p:cNvSpPr>
                <a:spLocks/>
              </p:cNvSpPr>
              <p:nvPr/>
            </p:nvSpPr>
            <p:spPr bwMode="auto">
              <a:xfrm>
                <a:off x="3128" y="3085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21 h 21"/>
                  <a:gd name="T8" fmla="*/ 14 w 16"/>
                  <a:gd name="T9" fmla="*/ 19 h 21"/>
                  <a:gd name="T10" fmla="*/ 16 w 16"/>
                  <a:gd name="T11" fmla="*/ 17 h 21"/>
                  <a:gd name="T12" fmla="*/ 16 w 16"/>
                  <a:gd name="T13" fmla="*/ 17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10 h 21"/>
                  <a:gd name="T20" fmla="*/ 16 w 16"/>
                  <a:gd name="T21" fmla="*/ 7 h 21"/>
                  <a:gd name="T22" fmla="*/ 16 w 16"/>
                  <a:gd name="T23" fmla="*/ 5 h 21"/>
                  <a:gd name="T24" fmla="*/ 14 w 16"/>
                  <a:gd name="T25" fmla="*/ 5 h 21"/>
                  <a:gd name="T26" fmla="*/ 14 w 16"/>
                  <a:gd name="T27" fmla="*/ 2 h 21"/>
                  <a:gd name="T28" fmla="*/ 12 w 16"/>
                  <a:gd name="T29" fmla="*/ 2 h 21"/>
                  <a:gd name="T30" fmla="*/ 9 w 16"/>
                  <a:gd name="T31" fmla="*/ 2 h 21"/>
                  <a:gd name="T32" fmla="*/ 9 w 16"/>
                  <a:gd name="T33" fmla="*/ 0 h 21"/>
                  <a:gd name="T34" fmla="*/ 7 w 16"/>
                  <a:gd name="T35" fmla="*/ 2 h 21"/>
                  <a:gd name="T36" fmla="*/ 4 w 16"/>
                  <a:gd name="T37" fmla="*/ 2 h 21"/>
                  <a:gd name="T38" fmla="*/ 4 w 16"/>
                  <a:gd name="T39" fmla="*/ 2 h 21"/>
                  <a:gd name="T40" fmla="*/ 2 w 16"/>
                  <a:gd name="T41" fmla="*/ 5 h 21"/>
                  <a:gd name="T42" fmla="*/ 2 w 16"/>
                  <a:gd name="T43" fmla="*/ 5 h 21"/>
                  <a:gd name="T44" fmla="*/ 0 w 16"/>
                  <a:gd name="T45" fmla="*/ 7 h 21"/>
                  <a:gd name="T46" fmla="*/ 0 w 16"/>
                  <a:gd name="T47" fmla="*/ 10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7 h 21"/>
                  <a:gd name="T54" fmla="*/ 2 w 16"/>
                  <a:gd name="T55" fmla="*/ 17 h 21"/>
                  <a:gd name="T56" fmla="*/ 2 w 16"/>
                  <a:gd name="T57" fmla="*/ 19 h 21"/>
                  <a:gd name="T58" fmla="*/ 4 w 16"/>
                  <a:gd name="T59" fmla="*/ 21 h 21"/>
                  <a:gd name="T60" fmla="*/ 4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4" name="Freeform 323"/>
              <p:cNvSpPr>
                <a:spLocks/>
              </p:cNvSpPr>
              <p:nvPr/>
            </p:nvSpPr>
            <p:spPr bwMode="auto">
              <a:xfrm>
                <a:off x="3128" y="3085"/>
                <a:ext cx="16" cy="21"/>
              </a:xfrm>
              <a:custGeom>
                <a:avLst/>
                <a:gdLst>
                  <a:gd name="T0" fmla="*/ 9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4 w 16"/>
                  <a:gd name="T7" fmla="*/ 21 h 21"/>
                  <a:gd name="T8" fmla="*/ 14 w 16"/>
                  <a:gd name="T9" fmla="*/ 19 h 21"/>
                  <a:gd name="T10" fmla="*/ 16 w 16"/>
                  <a:gd name="T11" fmla="*/ 17 h 21"/>
                  <a:gd name="T12" fmla="*/ 16 w 16"/>
                  <a:gd name="T13" fmla="*/ 17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10 h 21"/>
                  <a:gd name="T20" fmla="*/ 16 w 16"/>
                  <a:gd name="T21" fmla="*/ 7 h 21"/>
                  <a:gd name="T22" fmla="*/ 16 w 16"/>
                  <a:gd name="T23" fmla="*/ 5 h 21"/>
                  <a:gd name="T24" fmla="*/ 14 w 16"/>
                  <a:gd name="T25" fmla="*/ 5 h 21"/>
                  <a:gd name="T26" fmla="*/ 14 w 16"/>
                  <a:gd name="T27" fmla="*/ 2 h 21"/>
                  <a:gd name="T28" fmla="*/ 12 w 16"/>
                  <a:gd name="T29" fmla="*/ 2 h 21"/>
                  <a:gd name="T30" fmla="*/ 9 w 16"/>
                  <a:gd name="T31" fmla="*/ 2 h 21"/>
                  <a:gd name="T32" fmla="*/ 9 w 16"/>
                  <a:gd name="T33" fmla="*/ 0 h 21"/>
                  <a:gd name="T34" fmla="*/ 7 w 16"/>
                  <a:gd name="T35" fmla="*/ 2 h 21"/>
                  <a:gd name="T36" fmla="*/ 4 w 16"/>
                  <a:gd name="T37" fmla="*/ 2 h 21"/>
                  <a:gd name="T38" fmla="*/ 4 w 16"/>
                  <a:gd name="T39" fmla="*/ 2 h 21"/>
                  <a:gd name="T40" fmla="*/ 2 w 16"/>
                  <a:gd name="T41" fmla="*/ 5 h 21"/>
                  <a:gd name="T42" fmla="*/ 2 w 16"/>
                  <a:gd name="T43" fmla="*/ 5 h 21"/>
                  <a:gd name="T44" fmla="*/ 0 w 16"/>
                  <a:gd name="T45" fmla="*/ 7 h 21"/>
                  <a:gd name="T46" fmla="*/ 0 w 16"/>
                  <a:gd name="T47" fmla="*/ 10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7 h 21"/>
                  <a:gd name="T54" fmla="*/ 2 w 16"/>
                  <a:gd name="T55" fmla="*/ 17 h 21"/>
                  <a:gd name="T56" fmla="*/ 2 w 16"/>
                  <a:gd name="T57" fmla="*/ 19 h 21"/>
                  <a:gd name="T58" fmla="*/ 4 w 16"/>
                  <a:gd name="T59" fmla="*/ 21 h 21"/>
                  <a:gd name="T60" fmla="*/ 4 w 16"/>
                  <a:gd name="T61" fmla="*/ 21 h 21"/>
                  <a:gd name="T62" fmla="*/ 7 w 16"/>
                  <a:gd name="T63" fmla="*/ 21 h 21"/>
                  <a:gd name="T64" fmla="*/ 9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5" name="Freeform 324"/>
              <p:cNvSpPr>
                <a:spLocks/>
              </p:cNvSpPr>
              <p:nvPr/>
            </p:nvSpPr>
            <p:spPr bwMode="auto">
              <a:xfrm>
                <a:off x="3173" y="3712"/>
                <a:ext cx="19" cy="21"/>
              </a:xfrm>
              <a:custGeom>
                <a:avLst/>
                <a:gdLst>
                  <a:gd name="T0" fmla="*/ 9 w 19"/>
                  <a:gd name="T1" fmla="*/ 21 h 21"/>
                  <a:gd name="T2" fmla="*/ 12 w 19"/>
                  <a:gd name="T3" fmla="*/ 21 h 21"/>
                  <a:gd name="T4" fmla="*/ 12 w 19"/>
                  <a:gd name="T5" fmla="*/ 21 h 21"/>
                  <a:gd name="T6" fmla="*/ 14 w 19"/>
                  <a:gd name="T7" fmla="*/ 19 h 21"/>
                  <a:gd name="T8" fmla="*/ 17 w 19"/>
                  <a:gd name="T9" fmla="*/ 19 h 21"/>
                  <a:gd name="T10" fmla="*/ 17 w 19"/>
                  <a:gd name="T11" fmla="*/ 17 h 21"/>
                  <a:gd name="T12" fmla="*/ 17 w 19"/>
                  <a:gd name="T13" fmla="*/ 14 h 21"/>
                  <a:gd name="T14" fmla="*/ 17 w 19"/>
                  <a:gd name="T15" fmla="*/ 14 h 21"/>
                  <a:gd name="T16" fmla="*/ 19 w 19"/>
                  <a:gd name="T17" fmla="*/ 12 h 21"/>
                  <a:gd name="T18" fmla="*/ 17 w 19"/>
                  <a:gd name="T19" fmla="*/ 9 h 21"/>
                  <a:gd name="T20" fmla="*/ 17 w 19"/>
                  <a:gd name="T21" fmla="*/ 7 h 21"/>
                  <a:gd name="T22" fmla="*/ 17 w 19"/>
                  <a:gd name="T23" fmla="*/ 5 h 21"/>
                  <a:gd name="T24" fmla="*/ 17 w 19"/>
                  <a:gd name="T25" fmla="*/ 5 h 21"/>
                  <a:gd name="T26" fmla="*/ 14 w 19"/>
                  <a:gd name="T27" fmla="*/ 2 h 21"/>
                  <a:gd name="T28" fmla="*/ 12 w 19"/>
                  <a:gd name="T29" fmla="*/ 2 h 21"/>
                  <a:gd name="T30" fmla="*/ 12 w 19"/>
                  <a:gd name="T31" fmla="*/ 0 h 21"/>
                  <a:gd name="T32" fmla="*/ 9 w 19"/>
                  <a:gd name="T33" fmla="*/ 0 h 21"/>
                  <a:gd name="T34" fmla="*/ 7 w 19"/>
                  <a:gd name="T35" fmla="*/ 0 h 21"/>
                  <a:gd name="T36" fmla="*/ 7 w 19"/>
                  <a:gd name="T37" fmla="*/ 2 h 21"/>
                  <a:gd name="T38" fmla="*/ 5 w 19"/>
                  <a:gd name="T39" fmla="*/ 2 h 21"/>
                  <a:gd name="T40" fmla="*/ 2 w 19"/>
                  <a:gd name="T41" fmla="*/ 5 h 21"/>
                  <a:gd name="T42" fmla="*/ 2 w 19"/>
                  <a:gd name="T43" fmla="*/ 5 h 21"/>
                  <a:gd name="T44" fmla="*/ 2 w 19"/>
                  <a:gd name="T45" fmla="*/ 7 h 21"/>
                  <a:gd name="T46" fmla="*/ 2 w 19"/>
                  <a:gd name="T47" fmla="*/ 9 h 21"/>
                  <a:gd name="T48" fmla="*/ 0 w 19"/>
                  <a:gd name="T49" fmla="*/ 12 h 21"/>
                  <a:gd name="T50" fmla="*/ 2 w 19"/>
                  <a:gd name="T51" fmla="*/ 14 h 21"/>
                  <a:gd name="T52" fmla="*/ 2 w 19"/>
                  <a:gd name="T53" fmla="*/ 14 h 21"/>
                  <a:gd name="T54" fmla="*/ 2 w 19"/>
                  <a:gd name="T55" fmla="*/ 17 h 21"/>
                  <a:gd name="T56" fmla="*/ 2 w 19"/>
                  <a:gd name="T57" fmla="*/ 19 h 21"/>
                  <a:gd name="T58" fmla="*/ 5 w 19"/>
                  <a:gd name="T59" fmla="*/ 19 h 21"/>
                  <a:gd name="T60" fmla="*/ 7 w 19"/>
                  <a:gd name="T61" fmla="*/ 21 h 21"/>
                  <a:gd name="T62" fmla="*/ 7 w 19"/>
                  <a:gd name="T63" fmla="*/ 21 h 21"/>
                  <a:gd name="T64" fmla="*/ 9 w 19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21"/>
                  <a:gd name="T101" fmla="*/ 19 w 19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21">
                    <a:moveTo>
                      <a:pt x="9" y="21"/>
                    </a:moveTo>
                    <a:lnTo>
                      <a:pt x="12" y="21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6" name="Freeform 325"/>
              <p:cNvSpPr>
                <a:spLocks/>
              </p:cNvSpPr>
              <p:nvPr/>
            </p:nvSpPr>
            <p:spPr bwMode="auto">
              <a:xfrm>
                <a:off x="3173" y="3712"/>
                <a:ext cx="19" cy="21"/>
              </a:xfrm>
              <a:custGeom>
                <a:avLst/>
                <a:gdLst>
                  <a:gd name="T0" fmla="*/ 9 w 19"/>
                  <a:gd name="T1" fmla="*/ 21 h 21"/>
                  <a:gd name="T2" fmla="*/ 12 w 19"/>
                  <a:gd name="T3" fmla="*/ 21 h 21"/>
                  <a:gd name="T4" fmla="*/ 12 w 19"/>
                  <a:gd name="T5" fmla="*/ 21 h 21"/>
                  <a:gd name="T6" fmla="*/ 14 w 19"/>
                  <a:gd name="T7" fmla="*/ 19 h 21"/>
                  <a:gd name="T8" fmla="*/ 17 w 19"/>
                  <a:gd name="T9" fmla="*/ 19 h 21"/>
                  <a:gd name="T10" fmla="*/ 17 w 19"/>
                  <a:gd name="T11" fmla="*/ 17 h 21"/>
                  <a:gd name="T12" fmla="*/ 17 w 19"/>
                  <a:gd name="T13" fmla="*/ 14 h 21"/>
                  <a:gd name="T14" fmla="*/ 17 w 19"/>
                  <a:gd name="T15" fmla="*/ 14 h 21"/>
                  <a:gd name="T16" fmla="*/ 19 w 19"/>
                  <a:gd name="T17" fmla="*/ 12 h 21"/>
                  <a:gd name="T18" fmla="*/ 17 w 19"/>
                  <a:gd name="T19" fmla="*/ 9 h 21"/>
                  <a:gd name="T20" fmla="*/ 17 w 19"/>
                  <a:gd name="T21" fmla="*/ 7 h 21"/>
                  <a:gd name="T22" fmla="*/ 17 w 19"/>
                  <a:gd name="T23" fmla="*/ 5 h 21"/>
                  <a:gd name="T24" fmla="*/ 17 w 19"/>
                  <a:gd name="T25" fmla="*/ 5 h 21"/>
                  <a:gd name="T26" fmla="*/ 14 w 19"/>
                  <a:gd name="T27" fmla="*/ 2 h 21"/>
                  <a:gd name="T28" fmla="*/ 12 w 19"/>
                  <a:gd name="T29" fmla="*/ 2 h 21"/>
                  <a:gd name="T30" fmla="*/ 12 w 19"/>
                  <a:gd name="T31" fmla="*/ 0 h 21"/>
                  <a:gd name="T32" fmla="*/ 9 w 19"/>
                  <a:gd name="T33" fmla="*/ 0 h 21"/>
                  <a:gd name="T34" fmla="*/ 7 w 19"/>
                  <a:gd name="T35" fmla="*/ 0 h 21"/>
                  <a:gd name="T36" fmla="*/ 7 w 19"/>
                  <a:gd name="T37" fmla="*/ 2 h 21"/>
                  <a:gd name="T38" fmla="*/ 5 w 19"/>
                  <a:gd name="T39" fmla="*/ 2 h 21"/>
                  <a:gd name="T40" fmla="*/ 2 w 19"/>
                  <a:gd name="T41" fmla="*/ 5 h 21"/>
                  <a:gd name="T42" fmla="*/ 2 w 19"/>
                  <a:gd name="T43" fmla="*/ 5 h 21"/>
                  <a:gd name="T44" fmla="*/ 2 w 19"/>
                  <a:gd name="T45" fmla="*/ 7 h 21"/>
                  <a:gd name="T46" fmla="*/ 2 w 19"/>
                  <a:gd name="T47" fmla="*/ 9 h 21"/>
                  <a:gd name="T48" fmla="*/ 0 w 19"/>
                  <a:gd name="T49" fmla="*/ 12 h 21"/>
                  <a:gd name="T50" fmla="*/ 2 w 19"/>
                  <a:gd name="T51" fmla="*/ 14 h 21"/>
                  <a:gd name="T52" fmla="*/ 2 w 19"/>
                  <a:gd name="T53" fmla="*/ 14 h 21"/>
                  <a:gd name="T54" fmla="*/ 2 w 19"/>
                  <a:gd name="T55" fmla="*/ 17 h 21"/>
                  <a:gd name="T56" fmla="*/ 2 w 19"/>
                  <a:gd name="T57" fmla="*/ 19 h 21"/>
                  <a:gd name="T58" fmla="*/ 5 w 19"/>
                  <a:gd name="T59" fmla="*/ 19 h 21"/>
                  <a:gd name="T60" fmla="*/ 7 w 19"/>
                  <a:gd name="T61" fmla="*/ 21 h 21"/>
                  <a:gd name="T62" fmla="*/ 7 w 19"/>
                  <a:gd name="T63" fmla="*/ 21 h 21"/>
                  <a:gd name="T64" fmla="*/ 9 w 19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21"/>
                  <a:gd name="T101" fmla="*/ 19 w 19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21">
                    <a:moveTo>
                      <a:pt x="9" y="21"/>
                    </a:moveTo>
                    <a:lnTo>
                      <a:pt x="12" y="21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9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7" name="Freeform 326"/>
              <p:cNvSpPr>
                <a:spLocks/>
              </p:cNvSpPr>
              <p:nvPr/>
            </p:nvSpPr>
            <p:spPr bwMode="auto">
              <a:xfrm>
                <a:off x="3132" y="3662"/>
                <a:ext cx="17" cy="21"/>
              </a:xfrm>
              <a:custGeom>
                <a:avLst/>
                <a:gdLst>
                  <a:gd name="T0" fmla="*/ 8 w 17"/>
                  <a:gd name="T1" fmla="*/ 21 h 21"/>
                  <a:gd name="T2" fmla="*/ 10 w 17"/>
                  <a:gd name="T3" fmla="*/ 21 h 21"/>
                  <a:gd name="T4" fmla="*/ 12 w 17"/>
                  <a:gd name="T5" fmla="*/ 21 h 21"/>
                  <a:gd name="T6" fmla="*/ 12 w 17"/>
                  <a:gd name="T7" fmla="*/ 19 h 21"/>
                  <a:gd name="T8" fmla="*/ 15 w 17"/>
                  <a:gd name="T9" fmla="*/ 19 h 21"/>
                  <a:gd name="T10" fmla="*/ 15 w 17"/>
                  <a:gd name="T11" fmla="*/ 17 h 21"/>
                  <a:gd name="T12" fmla="*/ 17 w 17"/>
                  <a:gd name="T13" fmla="*/ 14 h 21"/>
                  <a:gd name="T14" fmla="*/ 17 w 17"/>
                  <a:gd name="T15" fmla="*/ 12 h 21"/>
                  <a:gd name="T16" fmla="*/ 17 w 17"/>
                  <a:gd name="T17" fmla="*/ 9 h 21"/>
                  <a:gd name="T18" fmla="*/ 17 w 17"/>
                  <a:gd name="T19" fmla="*/ 9 h 21"/>
                  <a:gd name="T20" fmla="*/ 17 w 17"/>
                  <a:gd name="T21" fmla="*/ 7 h 21"/>
                  <a:gd name="T22" fmla="*/ 15 w 17"/>
                  <a:gd name="T23" fmla="*/ 5 h 21"/>
                  <a:gd name="T24" fmla="*/ 15 w 17"/>
                  <a:gd name="T25" fmla="*/ 2 h 21"/>
                  <a:gd name="T26" fmla="*/ 12 w 17"/>
                  <a:gd name="T27" fmla="*/ 2 h 21"/>
                  <a:gd name="T28" fmla="*/ 12 w 17"/>
                  <a:gd name="T29" fmla="*/ 0 h 21"/>
                  <a:gd name="T30" fmla="*/ 10 w 17"/>
                  <a:gd name="T31" fmla="*/ 0 h 21"/>
                  <a:gd name="T32" fmla="*/ 8 w 17"/>
                  <a:gd name="T33" fmla="*/ 0 h 21"/>
                  <a:gd name="T34" fmla="*/ 8 w 17"/>
                  <a:gd name="T35" fmla="*/ 0 h 21"/>
                  <a:gd name="T36" fmla="*/ 5 w 17"/>
                  <a:gd name="T37" fmla="*/ 0 h 21"/>
                  <a:gd name="T38" fmla="*/ 3 w 17"/>
                  <a:gd name="T39" fmla="*/ 2 h 21"/>
                  <a:gd name="T40" fmla="*/ 3 w 17"/>
                  <a:gd name="T41" fmla="*/ 2 h 21"/>
                  <a:gd name="T42" fmla="*/ 0 w 17"/>
                  <a:gd name="T43" fmla="*/ 5 h 21"/>
                  <a:gd name="T44" fmla="*/ 0 w 17"/>
                  <a:gd name="T45" fmla="*/ 7 h 21"/>
                  <a:gd name="T46" fmla="*/ 0 w 17"/>
                  <a:gd name="T47" fmla="*/ 9 h 21"/>
                  <a:gd name="T48" fmla="*/ 0 w 17"/>
                  <a:gd name="T49" fmla="*/ 9 h 21"/>
                  <a:gd name="T50" fmla="*/ 0 w 17"/>
                  <a:gd name="T51" fmla="*/ 12 h 21"/>
                  <a:gd name="T52" fmla="*/ 0 w 17"/>
                  <a:gd name="T53" fmla="*/ 14 h 21"/>
                  <a:gd name="T54" fmla="*/ 0 w 17"/>
                  <a:gd name="T55" fmla="*/ 17 h 21"/>
                  <a:gd name="T56" fmla="*/ 3 w 17"/>
                  <a:gd name="T57" fmla="*/ 19 h 21"/>
                  <a:gd name="T58" fmla="*/ 3 w 17"/>
                  <a:gd name="T59" fmla="*/ 19 h 21"/>
                  <a:gd name="T60" fmla="*/ 5 w 17"/>
                  <a:gd name="T61" fmla="*/ 21 h 21"/>
                  <a:gd name="T62" fmla="*/ 8 w 17"/>
                  <a:gd name="T63" fmla="*/ 21 h 21"/>
                  <a:gd name="T64" fmla="*/ 8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8" y="21"/>
                    </a:move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8" name="Freeform 327"/>
              <p:cNvSpPr>
                <a:spLocks/>
              </p:cNvSpPr>
              <p:nvPr/>
            </p:nvSpPr>
            <p:spPr bwMode="auto">
              <a:xfrm>
                <a:off x="3132" y="3662"/>
                <a:ext cx="17" cy="21"/>
              </a:xfrm>
              <a:custGeom>
                <a:avLst/>
                <a:gdLst>
                  <a:gd name="T0" fmla="*/ 8 w 17"/>
                  <a:gd name="T1" fmla="*/ 21 h 21"/>
                  <a:gd name="T2" fmla="*/ 10 w 17"/>
                  <a:gd name="T3" fmla="*/ 21 h 21"/>
                  <a:gd name="T4" fmla="*/ 12 w 17"/>
                  <a:gd name="T5" fmla="*/ 21 h 21"/>
                  <a:gd name="T6" fmla="*/ 12 w 17"/>
                  <a:gd name="T7" fmla="*/ 19 h 21"/>
                  <a:gd name="T8" fmla="*/ 15 w 17"/>
                  <a:gd name="T9" fmla="*/ 19 h 21"/>
                  <a:gd name="T10" fmla="*/ 15 w 17"/>
                  <a:gd name="T11" fmla="*/ 17 h 21"/>
                  <a:gd name="T12" fmla="*/ 17 w 17"/>
                  <a:gd name="T13" fmla="*/ 14 h 21"/>
                  <a:gd name="T14" fmla="*/ 17 w 17"/>
                  <a:gd name="T15" fmla="*/ 12 h 21"/>
                  <a:gd name="T16" fmla="*/ 17 w 17"/>
                  <a:gd name="T17" fmla="*/ 9 h 21"/>
                  <a:gd name="T18" fmla="*/ 17 w 17"/>
                  <a:gd name="T19" fmla="*/ 9 h 21"/>
                  <a:gd name="T20" fmla="*/ 17 w 17"/>
                  <a:gd name="T21" fmla="*/ 7 h 21"/>
                  <a:gd name="T22" fmla="*/ 15 w 17"/>
                  <a:gd name="T23" fmla="*/ 5 h 21"/>
                  <a:gd name="T24" fmla="*/ 15 w 17"/>
                  <a:gd name="T25" fmla="*/ 2 h 21"/>
                  <a:gd name="T26" fmla="*/ 12 w 17"/>
                  <a:gd name="T27" fmla="*/ 2 h 21"/>
                  <a:gd name="T28" fmla="*/ 12 w 17"/>
                  <a:gd name="T29" fmla="*/ 0 h 21"/>
                  <a:gd name="T30" fmla="*/ 10 w 17"/>
                  <a:gd name="T31" fmla="*/ 0 h 21"/>
                  <a:gd name="T32" fmla="*/ 8 w 17"/>
                  <a:gd name="T33" fmla="*/ 0 h 21"/>
                  <a:gd name="T34" fmla="*/ 8 w 17"/>
                  <a:gd name="T35" fmla="*/ 0 h 21"/>
                  <a:gd name="T36" fmla="*/ 5 w 17"/>
                  <a:gd name="T37" fmla="*/ 0 h 21"/>
                  <a:gd name="T38" fmla="*/ 3 w 17"/>
                  <a:gd name="T39" fmla="*/ 2 h 21"/>
                  <a:gd name="T40" fmla="*/ 3 w 17"/>
                  <a:gd name="T41" fmla="*/ 2 h 21"/>
                  <a:gd name="T42" fmla="*/ 0 w 17"/>
                  <a:gd name="T43" fmla="*/ 5 h 21"/>
                  <a:gd name="T44" fmla="*/ 0 w 17"/>
                  <a:gd name="T45" fmla="*/ 7 h 21"/>
                  <a:gd name="T46" fmla="*/ 0 w 17"/>
                  <a:gd name="T47" fmla="*/ 9 h 21"/>
                  <a:gd name="T48" fmla="*/ 0 w 17"/>
                  <a:gd name="T49" fmla="*/ 9 h 21"/>
                  <a:gd name="T50" fmla="*/ 0 w 17"/>
                  <a:gd name="T51" fmla="*/ 12 h 21"/>
                  <a:gd name="T52" fmla="*/ 0 w 17"/>
                  <a:gd name="T53" fmla="*/ 14 h 21"/>
                  <a:gd name="T54" fmla="*/ 0 w 17"/>
                  <a:gd name="T55" fmla="*/ 17 h 21"/>
                  <a:gd name="T56" fmla="*/ 3 w 17"/>
                  <a:gd name="T57" fmla="*/ 19 h 21"/>
                  <a:gd name="T58" fmla="*/ 3 w 17"/>
                  <a:gd name="T59" fmla="*/ 19 h 21"/>
                  <a:gd name="T60" fmla="*/ 5 w 17"/>
                  <a:gd name="T61" fmla="*/ 21 h 21"/>
                  <a:gd name="T62" fmla="*/ 8 w 17"/>
                  <a:gd name="T63" fmla="*/ 21 h 21"/>
                  <a:gd name="T64" fmla="*/ 8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8" y="21"/>
                    </a:move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8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9" name="Freeform 328"/>
              <p:cNvSpPr>
                <a:spLocks/>
              </p:cNvSpPr>
              <p:nvPr/>
            </p:nvSpPr>
            <p:spPr bwMode="auto">
              <a:xfrm>
                <a:off x="3161" y="3636"/>
                <a:ext cx="17" cy="21"/>
              </a:xfrm>
              <a:custGeom>
                <a:avLst/>
                <a:gdLst>
                  <a:gd name="T0" fmla="*/ 7 w 17"/>
                  <a:gd name="T1" fmla="*/ 21 h 21"/>
                  <a:gd name="T2" fmla="*/ 10 w 17"/>
                  <a:gd name="T3" fmla="*/ 21 h 21"/>
                  <a:gd name="T4" fmla="*/ 12 w 17"/>
                  <a:gd name="T5" fmla="*/ 19 h 21"/>
                  <a:gd name="T6" fmla="*/ 12 w 17"/>
                  <a:gd name="T7" fmla="*/ 19 h 21"/>
                  <a:gd name="T8" fmla="*/ 14 w 17"/>
                  <a:gd name="T9" fmla="*/ 16 h 21"/>
                  <a:gd name="T10" fmla="*/ 14 w 17"/>
                  <a:gd name="T11" fmla="*/ 16 h 21"/>
                  <a:gd name="T12" fmla="*/ 14 w 17"/>
                  <a:gd name="T13" fmla="*/ 14 h 21"/>
                  <a:gd name="T14" fmla="*/ 17 w 17"/>
                  <a:gd name="T15" fmla="*/ 12 h 21"/>
                  <a:gd name="T16" fmla="*/ 17 w 17"/>
                  <a:gd name="T17" fmla="*/ 9 h 21"/>
                  <a:gd name="T18" fmla="*/ 17 w 17"/>
                  <a:gd name="T19" fmla="*/ 7 h 21"/>
                  <a:gd name="T20" fmla="*/ 14 w 17"/>
                  <a:gd name="T21" fmla="*/ 7 h 21"/>
                  <a:gd name="T22" fmla="*/ 14 w 17"/>
                  <a:gd name="T23" fmla="*/ 4 h 21"/>
                  <a:gd name="T24" fmla="*/ 14 w 17"/>
                  <a:gd name="T25" fmla="*/ 2 h 21"/>
                  <a:gd name="T26" fmla="*/ 12 w 17"/>
                  <a:gd name="T27" fmla="*/ 2 h 21"/>
                  <a:gd name="T28" fmla="*/ 12 w 17"/>
                  <a:gd name="T29" fmla="*/ 0 h 21"/>
                  <a:gd name="T30" fmla="*/ 10 w 17"/>
                  <a:gd name="T31" fmla="*/ 0 h 21"/>
                  <a:gd name="T32" fmla="*/ 7 w 17"/>
                  <a:gd name="T33" fmla="*/ 0 h 21"/>
                  <a:gd name="T34" fmla="*/ 5 w 17"/>
                  <a:gd name="T35" fmla="*/ 0 h 21"/>
                  <a:gd name="T36" fmla="*/ 5 w 17"/>
                  <a:gd name="T37" fmla="*/ 0 h 21"/>
                  <a:gd name="T38" fmla="*/ 2 w 17"/>
                  <a:gd name="T39" fmla="*/ 2 h 21"/>
                  <a:gd name="T40" fmla="*/ 2 w 17"/>
                  <a:gd name="T41" fmla="*/ 2 h 21"/>
                  <a:gd name="T42" fmla="*/ 0 w 17"/>
                  <a:gd name="T43" fmla="*/ 4 h 21"/>
                  <a:gd name="T44" fmla="*/ 0 w 17"/>
                  <a:gd name="T45" fmla="*/ 7 h 21"/>
                  <a:gd name="T46" fmla="*/ 0 w 17"/>
                  <a:gd name="T47" fmla="*/ 7 h 21"/>
                  <a:gd name="T48" fmla="*/ 0 w 17"/>
                  <a:gd name="T49" fmla="*/ 9 h 21"/>
                  <a:gd name="T50" fmla="*/ 0 w 17"/>
                  <a:gd name="T51" fmla="*/ 12 h 21"/>
                  <a:gd name="T52" fmla="*/ 0 w 17"/>
                  <a:gd name="T53" fmla="*/ 14 h 21"/>
                  <a:gd name="T54" fmla="*/ 0 w 17"/>
                  <a:gd name="T55" fmla="*/ 16 h 21"/>
                  <a:gd name="T56" fmla="*/ 2 w 17"/>
                  <a:gd name="T57" fmla="*/ 16 h 21"/>
                  <a:gd name="T58" fmla="*/ 2 w 17"/>
                  <a:gd name="T59" fmla="*/ 19 h 21"/>
                  <a:gd name="T60" fmla="*/ 5 w 17"/>
                  <a:gd name="T61" fmla="*/ 19 h 21"/>
                  <a:gd name="T62" fmla="*/ 5 w 17"/>
                  <a:gd name="T63" fmla="*/ 21 h 21"/>
                  <a:gd name="T64" fmla="*/ 7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7" y="21"/>
                    </a:moveTo>
                    <a:lnTo>
                      <a:pt x="10" y="21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0" name="Freeform 329"/>
              <p:cNvSpPr>
                <a:spLocks/>
              </p:cNvSpPr>
              <p:nvPr/>
            </p:nvSpPr>
            <p:spPr bwMode="auto">
              <a:xfrm>
                <a:off x="3161" y="3636"/>
                <a:ext cx="17" cy="21"/>
              </a:xfrm>
              <a:custGeom>
                <a:avLst/>
                <a:gdLst>
                  <a:gd name="T0" fmla="*/ 7 w 17"/>
                  <a:gd name="T1" fmla="*/ 21 h 21"/>
                  <a:gd name="T2" fmla="*/ 10 w 17"/>
                  <a:gd name="T3" fmla="*/ 21 h 21"/>
                  <a:gd name="T4" fmla="*/ 12 w 17"/>
                  <a:gd name="T5" fmla="*/ 19 h 21"/>
                  <a:gd name="T6" fmla="*/ 12 w 17"/>
                  <a:gd name="T7" fmla="*/ 19 h 21"/>
                  <a:gd name="T8" fmla="*/ 14 w 17"/>
                  <a:gd name="T9" fmla="*/ 16 h 21"/>
                  <a:gd name="T10" fmla="*/ 14 w 17"/>
                  <a:gd name="T11" fmla="*/ 16 h 21"/>
                  <a:gd name="T12" fmla="*/ 14 w 17"/>
                  <a:gd name="T13" fmla="*/ 14 h 21"/>
                  <a:gd name="T14" fmla="*/ 17 w 17"/>
                  <a:gd name="T15" fmla="*/ 12 h 21"/>
                  <a:gd name="T16" fmla="*/ 17 w 17"/>
                  <a:gd name="T17" fmla="*/ 9 h 21"/>
                  <a:gd name="T18" fmla="*/ 17 w 17"/>
                  <a:gd name="T19" fmla="*/ 7 h 21"/>
                  <a:gd name="T20" fmla="*/ 14 w 17"/>
                  <a:gd name="T21" fmla="*/ 7 h 21"/>
                  <a:gd name="T22" fmla="*/ 14 w 17"/>
                  <a:gd name="T23" fmla="*/ 4 h 21"/>
                  <a:gd name="T24" fmla="*/ 14 w 17"/>
                  <a:gd name="T25" fmla="*/ 2 h 21"/>
                  <a:gd name="T26" fmla="*/ 12 w 17"/>
                  <a:gd name="T27" fmla="*/ 2 h 21"/>
                  <a:gd name="T28" fmla="*/ 12 w 17"/>
                  <a:gd name="T29" fmla="*/ 0 h 21"/>
                  <a:gd name="T30" fmla="*/ 10 w 17"/>
                  <a:gd name="T31" fmla="*/ 0 h 21"/>
                  <a:gd name="T32" fmla="*/ 7 w 17"/>
                  <a:gd name="T33" fmla="*/ 0 h 21"/>
                  <a:gd name="T34" fmla="*/ 5 w 17"/>
                  <a:gd name="T35" fmla="*/ 0 h 21"/>
                  <a:gd name="T36" fmla="*/ 5 w 17"/>
                  <a:gd name="T37" fmla="*/ 0 h 21"/>
                  <a:gd name="T38" fmla="*/ 2 w 17"/>
                  <a:gd name="T39" fmla="*/ 2 h 21"/>
                  <a:gd name="T40" fmla="*/ 2 w 17"/>
                  <a:gd name="T41" fmla="*/ 2 h 21"/>
                  <a:gd name="T42" fmla="*/ 0 w 17"/>
                  <a:gd name="T43" fmla="*/ 4 h 21"/>
                  <a:gd name="T44" fmla="*/ 0 w 17"/>
                  <a:gd name="T45" fmla="*/ 7 h 21"/>
                  <a:gd name="T46" fmla="*/ 0 w 17"/>
                  <a:gd name="T47" fmla="*/ 7 h 21"/>
                  <a:gd name="T48" fmla="*/ 0 w 17"/>
                  <a:gd name="T49" fmla="*/ 9 h 21"/>
                  <a:gd name="T50" fmla="*/ 0 w 17"/>
                  <a:gd name="T51" fmla="*/ 12 h 21"/>
                  <a:gd name="T52" fmla="*/ 0 w 17"/>
                  <a:gd name="T53" fmla="*/ 14 h 21"/>
                  <a:gd name="T54" fmla="*/ 0 w 17"/>
                  <a:gd name="T55" fmla="*/ 16 h 21"/>
                  <a:gd name="T56" fmla="*/ 2 w 17"/>
                  <a:gd name="T57" fmla="*/ 16 h 21"/>
                  <a:gd name="T58" fmla="*/ 2 w 17"/>
                  <a:gd name="T59" fmla="*/ 19 h 21"/>
                  <a:gd name="T60" fmla="*/ 5 w 17"/>
                  <a:gd name="T61" fmla="*/ 19 h 21"/>
                  <a:gd name="T62" fmla="*/ 5 w 17"/>
                  <a:gd name="T63" fmla="*/ 21 h 21"/>
                  <a:gd name="T64" fmla="*/ 7 w 17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7" y="21"/>
                    </a:moveTo>
                    <a:lnTo>
                      <a:pt x="10" y="21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7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1" name="Freeform 330"/>
              <p:cNvSpPr>
                <a:spLocks/>
              </p:cNvSpPr>
              <p:nvPr/>
            </p:nvSpPr>
            <p:spPr bwMode="auto">
              <a:xfrm>
                <a:off x="3125" y="3609"/>
                <a:ext cx="17" cy="22"/>
              </a:xfrm>
              <a:custGeom>
                <a:avLst/>
                <a:gdLst>
                  <a:gd name="T0" fmla="*/ 10 w 17"/>
                  <a:gd name="T1" fmla="*/ 22 h 22"/>
                  <a:gd name="T2" fmla="*/ 12 w 17"/>
                  <a:gd name="T3" fmla="*/ 20 h 22"/>
                  <a:gd name="T4" fmla="*/ 12 w 17"/>
                  <a:gd name="T5" fmla="*/ 20 h 22"/>
                  <a:gd name="T6" fmla="*/ 15 w 17"/>
                  <a:gd name="T7" fmla="*/ 20 h 22"/>
                  <a:gd name="T8" fmla="*/ 15 w 17"/>
                  <a:gd name="T9" fmla="*/ 17 h 22"/>
                  <a:gd name="T10" fmla="*/ 17 w 17"/>
                  <a:gd name="T11" fmla="*/ 17 h 22"/>
                  <a:gd name="T12" fmla="*/ 17 w 17"/>
                  <a:gd name="T13" fmla="*/ 15 h 22"/>
                  <a:gd name="T14" fmla="*/ 17 w 17"/>
                  <a:gd name="T15" fmla="*/ 12 h 22"/>
                  <a:gd name="T16" fmla="*/ 17 w 17"/>
                  <a:gd name="T17" fmla="*/ 10 h 22"/>
                  <a:gd name="T18" fmla="*/ 17 w 17"/>
                  <a:gd name="T19" fmla="*/ 8 h 22"/>
                  <a:gd name="T20" fmla="*/ 17 w 17"/>
                  <a:gd name="T21" fmla="*/ 5 h 22"/>
                  <a:gd name="T22" fmla="*/ 17 w 17"/>
                  <a:gd name="T23" fmla="*/ 5 h 22"/>
                  <a:gd name="T24" fmla="*/ 15 w 17"/>
                  <a:gd name="T25" fmla="*/ 3 h 22"/>
                  <a:gd name="T26" fmla="*/ 15 w 17"/>
                  <a:gd name="T27" fmla="*/ 0 h 22"/>
                  <a:gd name="T28" fmla="*/ 12 w 17"/>
                  <a:gd name="T29" fmla="*/ 0 h 22"/>
                  <a:gd name="T30" fmla="*/ 12 w 17"/>
                  <a:gd name="T31" fmla="*/ 0 h 22"/>
                  <a:gd name="T32" fmla="*/ 10 w 17"/>
                  <a:gd name="T33" fmla="*/ 0 h 22"/>
                  <a:gd name="T34" fmla="*/ 7 w 17"/>
                  <a:gd name="T35" fmla="*/ 0 h 22"/>
                  <a:gd name="T36" fmla="*/ 5 w 17"/>
                  <a:gd name="T37" fmla="*/ 0 h 22"/>
                  <a:gd name="T38" fmla="*/ 5 w 17"/>
                  <a:gd name="T39" fmla="*/ 0 h 22"/>
                  <a:gd name="T40" fmla="*/ 3 w 17"/>
                  <a:gd name="T41" fmla="*/ 3 h 22"/>
                  <a:gd name="T42" fmla="*/ 3 w 17"/>
                  <a:gd name="T43" fmla="*/ 5 h 22"/>
                  <a:gd name="T44" fmla="*/ 3 w 17"/>
                  <a:gd name="T45" fmla="*/ 5 h 22"/>
                  <a:gd name="T46" fmla="*/ 0 w 17"/>
                  <a:gd name="T47" fmla="*/ 8 h 22"/>
                  <a:gd name="T48" fmla="*/ 0 w 17"/>
                  <a:gd name="T49" fmla="*/ 10 h 22"/>
                  <a:gd name="T50" fmla="*/ 0 w 17"/>
                  <a:gd name="T51" fmla="*/ 12 h 22"/>
                  <a:gd name="T52" fmla="*/ 3 w 17"/>
                  <a:gd name="T53" fmla="*/ 15 h 22"/>
                  <a:gd name="T54" fmla="*/ 3 w 17"/>
                  <a:gd name="T55" fmla="*/ 17 h 22"/>
                  <a:gd name="T56" fmla="*/ 3 w 17"/>
                  <a:gd name="T57" fmla="*/ 17 h 22"/>
                  <a:gd name="T58" fmla="*/ 5 w 17"/>
                  <a:gd name="T59" fmla="*/ 20 h 22"/>
                  <a:gd name="T60" fmla="*/ 5 w 17"/>
                  <a:gd name="T61" fmla="*/ 20 h 22"/>
                  <a:gd name="T62" fmla="*/ 7 w 17"/>
                  <a:gd name="T63" fmla="*/ 20 h 22"/>
                  <a:gd name="T64" fmla="*/ 10 w 17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2"/>
                  <a:gd name="T101" fmla="*/ 17 w 17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2">
                    <a:moveTo>
                      <a:pt x="10" y="22"/>
                    </a:moveTo>
                    <a:lnTo>
                      <a:pt x="12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2" name="Freeform 331"/>
              <p:cNvSpPr>
                <a:spLocks/>
              </p:cNvSpPr>
              <p:nvPr/>
            </p:nvSpPr>
            <p:spPr bwMode="auto">
              <a:xfrm>
                <a:off x="3125" y="3609"/>
                <a:ext cx="17" cy="22"/>
              </a:xfrm>
              <a:custGeom>
                <a:avLst/>
                <a:gdLst>
                  <a:gd name="T0" fmla="*/ 10 w 17"/>
                  <a:gd name="T1" fmla="*/ 22 h 22"/>
                  <a:gd name="T2" fmla="*/ 12 w 17"/>
                  <a:gd name="T3" fmla="*/ 20 h 22"/>
                  <a:gd name="T4" fmla="*/ 12 w 17"/>
                  <a:gd name="T5" fmla="*/ 20 h 22"/>
                  <a:gd name="T6" fmla="*/ 15 w 17"/>
                  <a:gd name="T7" fmla="*/ 20 h 22"/>
                  <a:gd name="T8" fmla="*/ 15 w 17"/>
                  <a:gd name="T9" fmla="*/ 17 h 22"/>
                  <a:gd name="T10" fmla="*/ 17 w 17"/>
                  <a:gd name="T11" fmla="*/ 17 h 22"/>
                  <a:gd name="T12" fmla="*/ 17 w 17"/>
                  <a:gd name="T13" fmla="*/ 15 h 22"/>
                  <a:gd name="T14" fmla="*/ 17 w 17"/>
                  <a:gd name="T15" fmla="*/ 12 h 22"/>
                  <a:gd name="T16" fmla="*/ 17 w 17"/>
                  <a:gd name="T17" fmla="*/ 10 h 22"/>
                  <a:gd name="T18" fmla="*/ 17 w 17"/>
                  <a:gd name="T19" fmla="*/ 8 h 22"/>
                  <a:gd name="T20" fmla="*/ 17 w 17"/>
                  <a:gd name="T21" fmla="*/ 5 h 22"/>
                  <a:gd name="T22" fmla="*/ 17 w 17"/>
                  <a:gd name="T23" fmla="*/ 5 h 22"/>
                  <a:gd name="T24" fmla="*/ 15 w 17"/>
                  <a:gd name="T25" fmla="*/ 3 h 22"/>
                  <a:gd name="T26" fmla="*/ 15 w 17"/>
                  <a:gd name="T27" fmla="*/ 0 h 22"/>
                  <a:gd name="T28" fmla="*/ 12 w 17"/>
                  <a:gd name="T29" fmla="*/ 0 h 22"/>
                  <a:gd name="T30" fmla="*/ 12 w 17"/>
                  <a:gd name="T31" fmla="*/ 0 h 22"/>
                  <a:gd name="T32" fmla="*/ 10 w 17"/>
                  <a:gd name="T33" fmla="*/ 0 h 22"/>
                  <a:gd name="T34" fmla="*/ 7 w 17"/>
                  <a:gd name="T35" fmla="*/ 0 h 22"/>
                  <a:gd name="T36" fmla="*/ 5 w 17"/>
                  <a:gd name="T37" fmla="*/ 0 h 22"/>
                  <a:gd name="T38" fmla="*/ 5 w 17"/>
                  <a:gd name="T39" fmla="*/ 0 h 22"/>
                  <a:gd name="T40" fmla="*/ 3 w 17"/>
                  <a:gd name="T41" fmla="*/ 3 h 22"/>
                  <a:gd name="T42" fmla="*/ 3 w 17"/>
                  <a:gd name="T43" fmla="*/ 5 h 22"/>
                  <a:gd name="T44" fmla="*/ 3 w 17"/>
                  <a:gd name="T45" fmla="*/ 5 h 22"/>
                  <a:gd name="T46" fmla="*/ 0 w 17"/>
                  <a:gd name="T47" fmla="*/ 8 h 22"/>
                  <a:gd name="T48" fmla="*/ 0 w 17"/>
                  <a:gd name="T49" fmla="*/ 10 h 22"/>
                  <a:gd name="T50" fmla="*/ 0 w 17"/>
                  <a:gd name="T51" fmla="*/ 12 h 22"/>
                  <a:gd name="T52" fmla="*/ 3 w 17"/>
                  <a:gd name="T53" fmla="*/ 15 h 22"/>
                  <a:gd name="T54" fmla="*/ 3 w 17"/>
                  <a:gd name="T55" fmla="*/ 17 h 22"/>
                  <a:gd name="T56" fmla="*/ 3 w 17"/>
                  <a:gd name="T57" fmla="*/ 17 h 22"/>
                  <a:gd name="T58" fmla="*/ 5 w 17"/>
                  <a:gd name="T59" fmla="*/ 20 h 22"/>
                  <a:gd name="T60" fmla="*/ 5 w 17"/>
                  <a:gd name="T61" fmla="*/ 20 h 22"/>
                  <a:gd name="T62" fmla="*/ 7 w 17"/>
                  <a:gd name="T63" fmla="*/ 20 h 22"/>
                  <a:gd name="T64" fmla="*/ 10 w 17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2"/>
                  <a:gd name="T101" fmla="*/ 17 w 17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2">
                    <a:moveTo>
                      <a:pt x="10" y="22"/>
                    </a:moveTo>
                    <a:lnTo>
                      <a:pt x="12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10" y="2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3" name="Freeform 332"/>
              <p:cNvSpPr>
                <a:spLocks/>
              </p:cNvSpPr>
              <p:nvPr/>
            </p:nvSpPr>
            <p:spPr bwMode="auto">
              <a:xfrm>
                <a:off x="3147" y="3557"/>
                <a:ext cx="16" cy="21"/>
              </a:xfrm>
              <a:custGeom>
                <a:avLst/>
                <a:gdLst>
                  <a:gd name="T0" fmla="*/ 7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2 w 16"/>
                  <a:gd name="T7" fmla="*/ 21 h 21"/>
                  <a:gd name="T8" fmla="*/ 14 w 16"/>
                  <a:gd name="T9" fmla="*/ 19 h 21"/>
                  <a:gd name="T10" fmla="*/ 14 w 16"/>
                  <a:gd name="T11" fmla="*/ 17 h 21"/>
                  <a:gd name="T12" fmla="*/ 16 w 16"/>
                  <a:gd name="T13" fmla="*/ 17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10 h 21"/>
                  <a:gd name="T20" fmla="*/ 16 w 16"/>
                  <a:gd name="T21" fmla="*/ 7 h 21"/>
                  <a:gd name="T22" fmla="*/ 14 w 16"/>
                  <a:gd name="T23" fmla="*/ 5 h 21"/>
                  <a:gd name="T24" fmla="*/ 14 w 16"/>
                  <a:gd name="T25" fmla="*/ 5 h 21"/>
                  <a:gd name="T26" fmla="*/ 12 w 16"/>
                  <a:gd name="T27" fmla="*/ 2 h 21"/>
                  <a:gd name="T28" fmla="*/ 12 w 16"/>
                  <a:gd name="T29" fmla="*/ 2 h 21"/>
                  <a:gd name="T30" fmla="*/ 9 w 16"/>
                  <a:gd name="T31" fmla="*/ 0 h 21"/>
                  <a:gd name="T32" fmla="*/ 7 w 16"/>
                  <a:gd name="T33" fmla="*/ 0 h 21"/>
                  <a:gd name="T34" fmla="*/ 7 w 16"/>
                  <a:gd name="T35" fmla="*/ 0 h 21"/>
                  <a:gd name="T36" fmla="*/ 4 w 16"/>
                  <a:gd name="T37" fmla="*/ 2 h 21"/>
                  <a:gd name="T38" fmla="*/ 2 w 16"/>
                  <a:gd name="T39" fmla="*/ 2 h 21"/>
                  <a:gd name="T40" fmla="*/ 2 w 16"/>
                  <a:gd name="T41" fmla="*/ 5 h 21"/>
                  <a:gd name="T42" fmla="*/ 0 w 16"/>
                  <a:gd name="T43" fmla="*/ 5 h 21"/>
                  <a:gd name="T44" fmla="*/ 0 w 16"/>
                  <a:gd name="T45" fmla="*/ 7 h 21"/>
                  <a:gd name="T46" fmla="*/ 0 w 16"/>
                  <a:gd name="T47" fmla="*/ 10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7 h 21"/>
                  <a:gd name="T54" fmla="*/ 0 w 16"/>
                  <a:gd name="T55" fmla="*/ 17 h 21"/>
                  <a:gd name="T56" fmla="*/ 2 w 16"/>
                  <a:gd name="T57" fmla="*/ 19 h 21"/>
                  <a:gd name="T58" fmla="*/ 2 w 16"/>
                  <a:gd name="T59" fmla="*/ 21 h 21"/>
                  <a:gd name="T60" fmla="*/ 4 w 16"/>
                  <a:gd name="T61" fmla="*/ 21 h 21"/>
                  <a:gd name="T62" fmla="*/ 7 w 16"/>
                  <a:gd name="T63" fmla="*/ 21 h 21"/>
                  <a:gd name="T64" fmla="*/ 7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7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4" name="Freeform 333"/>
              <p:cNvSpPr>
                <a:spLocks/>
              </p:cNvSpPr>
              <p:nvPr/>
            </p:nvSpPr>
            <p:spPr bwMode="auto">
              <a:xfrm>
                <a:off x="3147" y="3557"/>
                <a:ext cx="16" cy="21"/>
              </a:xfrm>
              <a:custGeom>
                <a:avLst/>
                <a:gdLst>
                  <a:gd name="T0" fmla="*/ 7 w 16"/>
                  <a:gd name="T1" fmla="*/ 21 h 21"/>
                  <a:gd name="T2" fmla="*/ 9 w 16"/>
                  <a:gd name="T3" fmla="*/ 21 h 21"/>
                  <a:gd name="T4" fmla="*/ 12 w 16"/>
                  <a:gd name="T5" fmla="*/ 21 h 21"/>
                  <a:gd name="T6" fmla="*/ 12 w 16"/>
                  <a:gd name="T7" fmla="*/ 21 h 21"/>
                  <a:gd name="T8" fmla="*/ 14 w 16"/>
                  <a:gd name="T9" fmla="*/ 19 h 21"/>
                  <a:gd name="T10" fmla="*/ 14 w 16"/>
                  <a:gd name="T11" fmla="*/ 17 h 21"/>
                  <a:gd name="T12" fmla="*/ 16 w 16"/>
                  <a:gd name="T13" fmla="*/ 17 h 21"/>
                  <a:gd name="T14" fmla="*/ 16 w 16"/>
                  <a:gd name="T15" fmla="*/ 14 h 21"/>
                  <a:gd name="T16" fmla="*/ 16 w 16"/>
                  <a:gd name="T17" fmla="*/ 12 h 21"/>
                  <a:gd name="T18" fmla="*/ 16 w 16"/>
                  <a:gd name="T19" fmla="*/ 10 h 21"/>
                  <a:gd name="T20" fmla="*/ 16 w 16"/>
                  <a:gd name="T21" fmla="*/ 7 h 21"/>
                  <a:gd name="T22" fmla="*/ 14 w 16"/>
                  <a:gd name="T23" fmla="*/ 5 h 21"/>
                  <a:gd name="T24" fmla="*/ 14 w 16"/>
                  <a:gd name="T25" fmla="*/ 5 h 21"/>
                  <a:gd name="T26" fmla="*/ 12 w 16"/>
                  <a:gd name="T27" fmla="*/ 2 h 21"/>
                  <a:gd name="T28" fmla="*/ 12 w 16"/>
                  <a:gd name="T29" fmla="*/ 2 h 21"/>
                  <a:gd name="T30" fmla="*/ 9 w 16"/>
                  <a:gd name="T31" fmla="*/ 0 h 21"/>
                  <a:gd name="T32" fmla="*/ 7 w 16"/>
                  <a:gd name="T33" fmla="*/ 0 h 21"/>
                  <a:gd name="T34" fmla="*/ 7 w 16"/>
                  <a:gd name="T35" fmla="*/ 0 h 21"/>
                  <a:gd name="T36" fmla="*/ 4 w 16"/>
                  <a:gd name="T37" fmla="*/ 2 h 21"/>
                  <a:gd name="T38" fmla="*/ 2 w 16"/>
                  <a:gd name="T39" fmla="*/ 2 h 21"/>
                  <a:gd name="T40" fmla="*/ 2 w 16"/>
                  <a:gd name="T41" fmla="*/ 5 h 21"/>
                  <a:gd name="T42" fmla="*/ 0 w 16"/>
                  <a:gd name="T43" fmla="*/ 5 h 21"/>
                  <a:gd name="T44" fmla="*/ 0 w 16"/>
                  <a:gd name="T45" fmla="*/ 7 h 21"/>
                  <a:gd name="T46" fmla="*/ 0 w 16"/>
                  <a:gd name="T47" fmla="*/ 10 h 21"/>
                  <a:gd name="T48" fmla="*/ 0 w 16"/>
                  <a:gd name="T49" fmla="*/ 12 h 21"/>
                  <a:gd name="T50" fmla="*/ 0 w 16"/>
                  <a:gd name="T51" fmla="*/ 14 h 21"/>
                  <a:gd name="T52" fmla="*/ 0 w 16"/>
                  <a:gd name="T53" fmla="*/ 17 h 21"/>
                  <a:gd name="T54" fmla="*/ 0 w 16"/>
                  <a:gd name="T55" fmla="*/ 17 h 21"/>
                  <a:gd name="T56" fmla="*/ 2 w 16"/>
                  <a:gd name="T57" fmla="*/ 19 h 21"/>
                  <a:gd name="T58" fmla="*/ 2 w 16"/>
                  <a:gd name="T59" fmla="*/ 21 h 21"/>
                  <a:gd name="T60" fmla="*/ 4 w 16"/>
                  <a:gd name="T61" fmla="*/ 21 h 21"/>
                  <a:gd name="T62" fmla="*/ 7 w 16"/>
                  <a:gd name="T63" fmla="*/ 21 h 21"/>
                  <a:gd name="T64" fmla="*/ 7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7" y="21"/>
                    </a:moveTo>
                    <a:lnTo>
                      <a:pt x="9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7" y="2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5" name="Freeform 334"/>
              <p:cNvSpPr>
                <a:spLocks/>
              </p:cNvSpPr>
              <p:nvPr/>
            </p:nvSpPr>
            <p:spPr bwMode="auto">
              <a:xfrm>
                <a:off x="3130" y="3733"/>
                <a:ext cx="17" cy="22"/>
              </a:xfrm>
              <a:custGeom>
                <a:avLst/>
                <a:gdLst>
                  <a:gd name="T0" fmla="*/ 10 w 17"/>
                  <a:gd name="T1" fmla="*/ 22 h 22"/>
                  <a:gd name="T2" fmla="*/ 10 w 17"/>
                  <a:gd name="T3" fmla="*/ 22 h 22"/>
                  <a:gd name="T4" fmla="*/ 12 w 17"/>
                  <a:gd name="T5" fmla="*/ 22 h 22"/>
                  <a:gd name="T6" fmla="*/ 14 w 17"/>
                  <a:gd name="T7" fmla="*/ 19 h 22"/>
                  <a:gd name="T8" fmla="*/ 14 w 17"/>
                  <a:gd name="T9" fmla="*/ 19 h 22"/>
                  <a:gd name="T10" fmla="*/ 14 w 17"/>
                  <a:gd name="T11" fmla="*/ 17 h 22"/>
                  <a:gd name="T12" fmla="*/ 17 w 17"/>
                  <a:gd name="T13" fmla="*/ 15 h 22"/>
                  <a:gd name="T14" fmla="*/ 17 w 17"/>
                  <a:gd name="T15" fmla="*/ 15 h 22"/>
                  <a:gd name="T16" fmla="*/ 17 w 17"/>
                  <a:gd name="T17" fmla="*/ 12 h 22"/>
                  <a:gd name="T18" fmla="*/ 17 w 17"/>
                  <a:gd name="T19" fmla="*/ 10 h 22"/>
                  <a:gd name="T20" fmla="*/ 17 w 17"/>
                  <a:gd name="T21" fmla="*/ 8 h 22"/>
                  <a:gd name="T22" fmla="*/ 14 w 17"/>
                  <a:gd name="T23" fmla="*/ 5 h 22"/>
                  <a:gd name="T24" fmla="*/ 14 w 17"/>
                  <a:gd name="T25" fmla="*/ 3 h 22"/>
                  <a:gd name="T26" fmla="*/ 14 w 17"/>
                  <a:gd name="T27" fmla="*/ 3 h 22"/>
                  <a:gd name="T28" fmla="*/ 12 w 17"/>
                  <a:gd name="T29" fmla="*/ 3 h 22"/>
                  <a:gd name="T30" fmla="*/ 10 w 17"/>
                  <a:gd name="T31" fmla="*/ 0 h 22"/>
                  <a:gd name="T32" fmla="*/ 10 w 17"/>
                  <a:gd name="T33" fmla="*/ 0 h 22"/>
                  <a:gd name="T34" fmla="*/ 7 w 17"/>
                  <a:gd name="T35" fmla="*/ 0 h 22"/>
                  <a:gd name="T36" fmla="*/ 5 w 17"/>
                  <a:gd name="T37" fmla="*/ 3 h 22"/>
                  <a:gd name="T38" fmla="*/ 5 w 17"/>
                  <a:gd name="T39" fmla="*/ 3 h 22"/>
                  <a:gd name="T40" fmla="*/ 2 w 17"/>
                  <a:gd name="T41" fmla="*/ 3 h 22"/>
                  <a:gd name="T42" fmla="*/ 2 w 17"/>
                  <a:gd name="T43" fmla="*/ 5 h 22"/>
                  <a:gd name="T44" fmla="*/ 0 w 17"/>
                  <a:gd name="T45" fmla="*/ 8 h 22"/>
                  <a:gd name="T46" fmla="*/ 0 w 17"/>
                  <a:gd name="T47" fmla="*/ 10 h 22"/>
                  <a:gd name="T48" fmla="*/ 0 w 17"/>
                  <a:gd name="T49" fmla="*/ 12 h 22"/>
                  <a:gd name="T50" fmla="*/ 0 w 17"/>
                  <a:gd name="T51" fmla="*/ 15 h 22"/>
                  <a:gd name="T52" fmla="*/ 0 w 17"/>
                  <a:gd name="T53" fmla="*/ 15 h 22"/>
                  <a:gd name="T54" fmla="*/ 2 w 17"/>
                  <a:gd name="T55" fmla="*/ 17 h 22"/>
                  <a:gd name="T56" fmla="*/ 2 w 17"/>
                  <a:gd name="T57" fmla="*/ 19 h 22"/>
                  <a:gd name="T58" fmla="*/ 5 w 17"/>
                  <a:gd name="T59" fmla="*/ 19 h 22"/>
                  <a:gd name="T60" fmla="*/ 5 w 17"/>
                  <a:gd name="T61" fmla="*/ 22 h 22"/>
                  <a:gd name="T62" fmla="*/ 7 w 17"/>
                  <a:gd name="T63" fmla="*/ 22 h 22"/>
                  <a:gd name="T64" fmla="*/ 10 w 17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2"/>
                  <a:gd name="T101" fmla="*/ 17 w 17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6" name="Freeform 335"/>
              <p:cNvSpPr>
                <a:spLocks/>
              </p:cNvSpPr>
              <p:nvPr/>
            </p:nvSpPr>
            <p:spPr bwMode="auto">
              <a:xfrm>
                <a:off x="3130" y="3733"/>
                <a:ext cx="17" cy="22"/>
              </a:xfrm>
              <a:custGeom>
                <a:avLst/>
                <a:gdLst>
                  <a:gd name="T0" fmla="*/ 10 w 17"/>
                  <a:gd name="T1" fmla="*/ 22 h 22"/>
                  <a:gd name="T2" fmla="*/ 10 w 17"/>
                  <a:gd name="T3" fmla="*/ 22 h 22"/>
                  <a:gd name="T4" fmla="*/ 12 w 17"/>
                  <a:gd name="T5" fmla="*/ 22 h 22"/>
                  <a:gd name="T6" fmla="*/ 14 w 17"/>
                  <a:gd name="T7" fmla="*/ 19 h 22"/>
                  <a:gd name="T8" fmla="*/ 14 w 17"/>
                  <a:gd name="T9" fmla="*/ 19 h 22"/>
                  <a:gd name="T10" fmla="*/ 14 w 17"/>
                  <a:gd name="T11" fmla="*/ 17 h 22"/>
                  <a:gd name="T12" fmla="*/ 17 w 17"/>
                  <a:gd name="T13" fmla="*/ 15 h 22"/>
                  <a:gd name="T14" fmla="*/ 17 w 17"/>
                  <a:gd name="T15" fmla="*/ 15 h 22"/>
                  <a:gd name="T16" fmla="*/ 17 w 17"/>
                  <a:gd name="T17" fmla="*/ 12 h 22"/>
                  <a:gd name="T18" fmla="*/ 17 w 17"/>
                  <a:gd name="T19" fmla="*/ 10 h 22"/>
                  <a:gd name="T20" fmla="*/ 17 w 17"/>
                  <a:gd name="T21" fmla="*/ 8 h 22"/>
                  <a:gd name="T22" fmla="*/ 14 w 17"/>
                  <a:gd name="T23" fmla="*/ 5 h 22"/>
                  <a:gd name="T24" fmla="*/ 14 w 17"/>
                  <a:gd name="T25" fmla="*/ 3 h 22"/>
                  <a:gd name="T26" fmla="*/ 14 w 17"/>
                  <a:gd name="T27" fmla="*/ 3 h 22"/>
                  <a:gd name="T28" fmla="*/ 12 w 17"/>
                  <a:gd name="T29" fmla="*/ 3 h 22"/>
                  <a:gd name="T30" fmla="*/ 10 w 17"/>
                  <a:gd name="T31" fmla="*/ 0 h 22"/>
                  <a:gd name="T32" fmla="*/ 10 w 17"/>
                  <a:gd name="T33" fmla="*/ 0 h 22"/>
                  <a:gd name="T34" fmla="*/ 7 w 17"/>
                  <a:gd name="T35" fmla="*/ 0 h 22"/>
                  <a:gd name="T36" fmla="*/ 5 w 17"/>
                  <a:gd name="T37" fmla="*/ 3 h 22"/>
                  <a:gd name="T38" fmla="*/ 5 w 17"/>
                  <a:gd name="T39" fmla="*/ 3 h 22"/>
                  <a:gd name="T40" fmla="*/ 2 w 17"/>
                  <a:gd name="T41" fmla="*/ 3 h 22"/>
                  <a:gd name="T42" fmla="*/ 2 w 17"/>
                  <a:gd name="T43" fmla="*/ 5 h 22"/>
                  <a:gd name="T44" fmla="*/ 0 w 17"/>
                  <a:gd name="T45" fmla="*/ 8 h 22"/>
                  <a:gd name="T46" fmla="*/ 0 w 17"/>
                  <a:gd name="T47" fmla="*/ 10 h 22"/>
                  <a:gd name="T48" fmla="*/ 0 w 17"/>
                  <a:gd name="T49" fmla="*/ 12 h 22"/>
                  <a:gd name="T50" fmla="*/ 0 w 17"/>
                  <a:gd name="T51" fmla="*/ 15 h 22"/>
                  <a:gd name="T52" fmla="*/ 0 w 17"/>
                  <a:gd name="T53" fmla="*/ 15 h 22"/>
                  <a:gd name="T54" fmla="*/ 2 w 17"/>
                  <a:gd name="T55" fmla="*/ 17 h 22"/>
                  <a:gd name="T56" fmla="*/ 2 w 17"/>
                  <a:gd name="T57" fmla="*/ 19 h 22"/>
                  <a:gd name="T58" fmla="*/ 5 w 17"/>
                  <a:gd name="T59" fmla="*/ 19 h 22"/>
                  <a:gd name="T60" fmla="*/ 5 w 17"/>
                  <a:gd name="T61" fmla="*/ 22 h 22"/>
                  <a:gd name="T62" fmla="*/ 7 w 17"/>
                  <a:gd name="T63" fmla="*/ 22 h 22"/>
                  <a:gd name="T64" fmla="*/ 10 w 17"/>
                  <a:gd name="T65" fmla="*/ 2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2"/>
                  <a:gd name="T101" fmla="*/ 17 w 17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7" name="Freeform 336"/>
              <p:cNvSpPr>
                <a:spLocks/>
              </p:cNvSpPr>
              <p:nvPr/>
            </p:nvSpPr>
            <p:spPr bwMode="auto">
              <a:xfrm>
                <a:off x="2116" y="3142"/>
                <a:ext cx="141" cy="291"/>
              </a:xfrm>
              <a:custGeom>
                <a:avLst/>
                <a:gdLst>
                  <a:gd name="T0" fmla="*/ 5 w 141"/>
                  <a:gd name="T1" fmla="*/ 274 h 291"/>
                  <a:gd name="T2" fmla="*/ 0 w 141"/>
                  <a:gd name="T3" fmla="*/ 251 h 291"/>
                  <a:gd name="T4" fmla="*/ 5 w 141"/>
                  <a:gd name="T5" fmla="*/ 234 h 291"/>
                  <a:gd name="T6" fmla="*/ 0 w 141"/>
                  <a:gd name="T7" fmla="*/ 198 h 291"/>
                  <a:gd name="T8" fmla="*/ 7 w 141"/>
                  <a:gd name="T9" fmla="*/ 162 h 291"/>
                  <a:gd name="T10" fmla="*/ 22 w 141"/>
                  <a:gd name="T11" fmla="*/ 131 h 291"/>
                  <a:gd name="T12" fmla="*/ 46 w 141"/>
                  <a:gd name="T13" fmla="*/ 98 h 291"/>
                  <a:gd name="T14" fmla="*/ 74 w 141"/>
                  <a:gd name="T15" fmla="*/ 69 h 291"/>
                  <a:gd name="T16" fmla="*/ 96 w 141"/>
                  <a:gd name="T17" fmla="*/ 43 h 291"/>
                  <a:gd name="T18" fmla="*/ 115 w 141"/>
                  <a:gd name="T19" fmla="*/ 19 h 291"/>
                  <a:gd name="T20" fmla="*/ 139 w 141"/>
                  <a:gd name="T21" fmla="*/ 0 h 291"/>
                  <a:gd name="T22" fmla="*/ 141 w 141"/>
                  <a:gd name="T23" fmla="*/ 7 h 291"/>
                  <a:gd name="T24" fmla="*/ 141 w 141"/>
                  <a:gd name="T25" fmla="*/ 7 h 291"/>
                  <a:gd name="T26" fmla="*/ 141 w 141"/>
                  <a:gd name="T27" fmla="*/ 7 h 291"/>
                  <a:gd name="T28" fmla="*/ 141 w 141"/>
                  <a:gd name="T29" fmla="*/ 10 h 291"/>
                  <a:gd name="T30" fmla="*/ 141 w 141"/>
                  <a:gd name="T31" fmla="*/ 12 h 291"/>
                  <a:gd name="T32" fmla="*/ 141 w 141"/>
                  <a:gd name="T33" fmla="*/ 12 h 291"/>
                  <a:gd name="T34" fmla="*/ 141 w 141"/>
                  <a:gd name="T35" fmla="*/ 15 h 291"/>
                  <a:gd name="T36" fmla="*/ 139 w 141"/>
                  <a:gd name="T37" fmla="*/ 17 h 291"/>
                  <a:gd name="T38" fmla="*/ 136 w 141"/>
                  <a:gd name="T39" fmla="*/ 19 h 291"/>
                  <a:gd name="T40" fmla="*/ 100 w 141"/>
                  <a:gd name="T41" fmla="*/ 65 h 291"/>
                  <a:gd name="T42" fmla="*/ 62 w 141"/>
                  <a:gd name="T43" fmla="*/ 112 h 291"/>
                  <a:gd name="T44" fmla="*/ 43 w 141"/>
                  <a:gd name="T45" fmla="*/ 148 h 291"/>
                  <a:gd name="T46" fmla="*/ 41 w 141"/>
                  <a:gd name="T47" fmla="*/ 150 h 291"/>
                  <a:gd name="T48" fmla="*/ 41 w 141"/>
                  <a:gd name="T49" fmla="*/ 155 h 291"/>
                  <a:gd name="T50" fmla="*/ 41 w 141"/>
                  <a:gd name="T51" fmla="*/ 169 h 291"/>
                  <a:gd name="T52" fmla="*/ 38 w 141"/>
                  <a:gd name="T53" fmla="*/ 186 h 291"/>
                  <a:gd name="T54" fmla="*/ 36 w 141"/>
                  <a:gd name="T55" fmla="*/ 200 h 291"/>
                  <a:gd name="T56" fmla="*/ 34 w 141"/>
                  <a:gd name="T57" fmla="*/ 205 h 291"/>
                  <a:gd name="T58" fmla="*/ 29 w 141"/>
                  <a:gd name="T59" fmla="*/ 210 h 291"/>
                  <a:gd name="T60" fmla="*/ 29 w 141"/>
                  <a:gd name="T61" fmla="*/ 215 h 291"/>
                  <a:gd name="T62" fmla="*/ 29 w 141"/>
                  <a:gd name="T63" fmla="*/ 215 h 291"/>
                  <a:gd name="T64" fmla="*/ 29 w 141"/>
                  <a:gd name="T65" fmla="*/ 217 h 291"/>
                  <a:gd name="T66" fmla="*/ 26 w 141"/>
                  <a:gd name="T67" fmla="*/ 222 h 291"/>
                  <a:gd name="T68" fmla="*/ 22 w 141"/>
                  <a:gd name="T69" fmla="*/ 234 h 291"/>
                  <a:gd name="T70" fmla="*/ 19 w 141"/>
                  <a:gd name="T71" fmla="*/ 243 h 291"/>
                  <a:gd name="T72" fmla="*/ 19 w 141"/>
                  <a:gd name="T73" fmla="*/ 253 h 291"/>
                  <a:gd name="T74" fmla="*/ 15 w 141"/>
                  <a:gd name="T75" fmla="*/ 270 h 291"/>
                  <a:gd name="T76" fmla="*/ 15 w 141"/>
                  <a:gd name="T77" fmla="*/ 277 h 291"/>
                  <a:gd name="T78" fmla="*/ 12 w 141"/>
                  <a:gd name="T79" fmla="*/ 277 h 291"/>
                  <a:gd name="T80" fmla="*/ 12 w 141"/>
                  <a:gd name="T81" fmla="*/ 279 h 291"/>
                  <a:gd name="T82" fmla="*/ 15 w 141"/>
                  <a:gd name="T83" fmla="*/ 284 h 291"/>
                  <a:gd name="T84" fmla="*/ 12 w 141"/>
                  <a:gd name="T85" fmla="*/ 286 h 291"/>
                  <a:gd name="T86" fmla="*/ 7 w 141"/>
                  <a:gd name="T87" fmla="*/ 289 h 291"/>
                  <a:gd name="T88" fmla="*/ 7 w 141"/>
                  <a:gd name="T89" fmla="*/ 286 h 2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1"/>
                  <a:gd name="T136" fmla="*/ 0 h 291"/>
                  <a:gd name="T137" fmla="*/ 141 w 141"/>
                  <a:gd name="T138" fmla="*/ 291 h 2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1" h="291">
                    <a:moveTo>
                      <a:pt x="7" y="286"/>
                    </a:moveTo>
                    <a:lnTo>
                      <a:pt x="5" y="282"/>
                    </a:lnTo>
                    <a:lnTo>
                      <a:pt x="5" y="274"/>
                    </a:lnTo>
                    <a:lnTo>
                      <a:pt x="3" y="267"/>
                    </a:lnTo>
                    <a:lnTo>
                      <a:pt x="3" y="260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3" y="239"/>
                    </a:lnTo>
                    <a:lnTo>
                      <a:pt x="5" y="234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0" y="198"/>
                    </a:lnTo>
                    <a:lnTo>
                      <a:pt x="3" y="186"/>
                    </a:lnTo>
                    <a:lnTo>
                      <a:pt x="5" y="174"/>
                    </a:lnTo>
                    <a:lnTo>
                      <a:pt x="7" y="162"/>
                    </a:lnTo>
                    <a:lnTo>
                      <a:pt x="12" y="153"/>
                    </a:lnTo>
                    <a:lnTo>
                      <a:pt x="15" y="141"/>
                    </a:lnTo>
                    <a:lnTo>
                      <a:pt x="22" y="131"/>
                    </a:lnTo>
                    <a:lnTo>
                      <a:pt x="26" y="119"/>
                    </a:lnTo>
                    <a:lnTo>
                      <a:pt x="36" y="110"/>
                    </a:lnTo>
                    <a:lnTo>
                      <a:pt x="46" y="98"/>
                    </a:lnTo>
                    <a:lnTo>
                      <a:pt x="55" y="88"/>
                    </a:lnTo>
                    <a:lnTo>
                      <a:pt x="65" y="79"/>
                    </a:lnTo>
                    <a:lnTo>
                      <a:pt x="74" y="69"/>
                    </a:lnTo>
                    <a:lnTo>
                      <a:pt x="84" y="60"/>
                    </a:lnTo>
                    <a:lnTo>
                      <a:pt x="88" y="50"/>
                    </a:lnTo>
                    <a:lnTo>
                      <a:pt x="96" y="43"/>
                    </a:lnTo>
                    <a:lnTo>
                      <a:pt x="100" y="36"/>
                    </a:lnTo>
                    <a:lnTo>
                      <a:pt x="108" y="29"/>
                    </a:lnTo>
                    <a:lnTo>
                      <a:pt x="115" y="19"/>
                    </a:lnTo>
                    <a:lnTo>
                      <a:pt x="122" y="12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1" y="5"/>
                    </a:lnTo>
                    <a:lnTo>
                      <a:pt x="141" y="7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1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6" y="19"/>
                    </a:lnTo>
                    <a:lnTo>
                      <a:pt x="124" y="34"/>
                    </a:lnTo>
                    <a:lnTo>
                      <a:pt x="112" y="50"/>
                    </a:lnTo>
                    <a:lnTo>
                      <a:pt x="100" y="65"/>
                    </a:lnTo>
                    <a:lnTo>
                      <a:pt x="86" y="81"/>
                    </a:lnTo>
                    <a:lnTo>
                      <a:pt x="74" y="96"/>
                    </a:lnTo>
                    <a:lnTo>
                      <a:pt x="62" y="112"/>
                    </a:lnTo>
                    <a:lnTo>
                      <a:pt x="53" y="129"/>
                    </a:lnTo>
                    <a:lnTo>
                      <a:pt x="43" y="146"/>
                    </a:lnTo>
                    <a:lnTo>
                      <a:pt x="43" y="148"/>
                    </a:lnTo>
                    <a:lnTo>
                      <a:pt x="43" y="150"/>
                    </a:lnTo>
                    <a:lnTo>
                      <a:pt x="41" y="150"/>
                    </a:lnTo>
                    <a:lnTo>
                      <a:pt x="41" y="153"/>
                    </a:lnTo>
                    <a:lnTo>
                      <a:pt x="41" y="155"/>
                    </a:lnTo>
                    <a:lnTo>
                      <a:pt x="38" y="155"/>
                    </a:lnTo>
                    <a:lnTo>
                      <a:pt x="41" y="162"/>
                    </a:lnTo>
                    <a:lnTo>
                      <a:pt x="41" y="169"/>
                    </a:lnTo>
                    <a:lnTo>
                      <a:pt x="41" y="174"/>
                    </a:lnTo>
                    <a:lnTo>
                      <a:pt x="38" y="181"/>
                    </a:lnTo>
                    <a:lnTo>
                      <a:pt x="38" y="186"/>
                    </a:lnTo>
                    <a:lnTo>
                      <a:pt x="36" y="191"/>
                    </a:lnTo>
                    <a:lnTo>
                      <a:pt x="36" y="196"/>
                    </a:lnTo>
                    <a:lnTo>
                      <a:pt x="36" y="200"/>
                    </a:lnTo>
                    <a:lnTo>
                      <a:pt x="36" y="203"/>
                    </a:lnTo>
                    <a:lnTo>
                      <a:pt x="34" y="205"/>
                    </a:lnTo>
                    <a:lnTo>
                      <a:pt x="31" y="208"/>
                    </a:lnTo>
                    <a:lnTo>
                      <a:pt x="29" y="210"/>
                    </a:lnTo>
                    <a:lnTo>
                      <a:pt x="29" y="212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6" y="217"/>
                    </a:lnTo>
                    <a:lnTo>
                      <a:pt x="26" y="222"/>
                    </a:lnTo>
                    <a:lnTo>
                      <a:pt x="24" y="224"/>
                    </a:lnTo>
                    <a:lnTo>
                      <a:pt x="24" y="229"/>
                    </a:lnTo>
                    <a:lnTo>
                      <a:pt x="22" y="234"/>
                    </a:lnTo>
                    <a:lnTo>
                      <a:pt x="22" y="236"/>
                    </a:lnTo>
                    <a:lnTo>
                      <a:pt x="22" y="241"/>
                    </a:lnTo>
                    <a:lnTo>
                      <a:pt x="19" y="243"/>
                    </a:lnTo>
                    <a:lnTo>
                      <a:pt x="19" y="246"/>
                    </a:lnTo>
                    <a:lnTo>
                      <a:pt x="19" y="248"/>
                    </a:lnTo>
                    <a:lnTo>
                      <a:pt x="19" y="253"/>
                    </a:lnTo>
                    <a:lnTo>
                      <a:pt x="17" y="258"/>
                    </a:lnTo>
                    <a:lnTo>
                      <a:pt x="17" y="265"/>
                    </a:lnTo>
                    <a:lnTo>
                      <a:pt x="15" y="270"/>
                    </a:lnTo>
                    <a:lnTo>
                      <a:pt x="15" y="272"/>
                    </a:lnTo>
                    <a:lnTo>
                      <a:pt x="12" y="274"/>
                    </a:lnTo>
                    <a:lnTo>
                      <a:pt x="15" y="277"/>
                    </a:lnTo>
                    <a:lnTo>
                      <a:pt x="12" y="277"/>
                    </a:lnTo>
                    <a:lnTo>
                      <a:pt x="12" y="279"/>
                    </a:lnTo>
                    <a:lnTo>
                      <a:pt x="12" y="282"/>
                    </a:lnTo>
                    <a:lnTo>
                      <a:pt x="15" y="284"/>
                    </a:lnTo>
                    <a:lnTo>
                      <a:pt x="12" y="286"/>
                    </a:lnTo>
                    <a:lnTo>
                      <a:pt x="15" y="286"/>
                    </a:lnTo>
                    <a:lnTo>
                      <a:pt x="12" y="286"/>
                    </a:lnTo>
                    <a:lnTo>
                      <a:pt x="15" y="289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5" y="286"/>
                    </a:lnTo>
                    <a:lnTo>
                      <a:pt x="7" y="286"/>
                    </a:lnTo>
                    <a:lnTo>
                      <a:pt x="5" y="284"/>
                    </a:lnTo>
                    <a:lnTo>
                      <a:pt x="7" y="28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8" name="Freeform 337"/>
              <p:cNvSpPr>
                <a:spLocks/>
              </p:cNvSpPr>
              <p:nvPr/>
            </p:nvSpPr>
            <p:spPr bwMode="auto">
              <a:xfrm>
                <a:off x="2116" y="3142"/>
                <a:ext cx="141" cy="291"/>
              </a:xfrm>
              <a:custGeom>
                <a:avLst/>
                <a:gdLst>
                  <a:gd name="T0" fmla="*/ 5 w 141"/>
                  <a:gd name="T1" fmla="*/ 274 h 291"/>
                  <a:gd name="T2" fmla="*/ 0 w 141"/>
                  <a:gd name="T3" fmla="*/ 251 h 291"/>
                  <a:gd name="T4" fmla="*/ 5 w 141"/>
                  <a:gd name="T5" fmla="*/ 234 h 291"/>
                  <a:gd name="T6" fmla="*/ 0 w 141"/>
                  <a:gd name="T7" fmla="*/ 198 h 291"/>
                  <a:gd name="T8" fmla="*/ 7 w 141"/>
                  <a:gd name="T9" fmla="*/ 162 h 291"/>
                  <a:gd name="T10" fmla="*/ 22 w 141"/>
                  <a:gd name="T11" fmla="*/ 131 h 291"/>
                  <a:gd name="T12" fmla="*/ 46 w 141"/>
                  <a:gd name="T13" fmla="*/ 98 h 291"/>
                  <a:gd name="T14" fmla="*/ 74 w 141"/>
                  <a:gd name="T15" fmla="*/ 69 h 291"/>
                  <a:gd name="T16" fmla="*/ 96 w 141"/>
                  <a:gd name="T17" fmla="*/ 43 h 291"/>
                  <a:gd name="T18" fmla="*/ 115 w 141"/>
                  <a:gd name="T19" fmla="*/ 19 h 291"/>
                  <a:gd name="T20" fmla="*/ 139 w 141"/>
                  <a:gd name="T21" fmla="*/ 0 h 291"/>
                  <a:gd name="T22" fmla="*/ 141 w 141"/>
                  <a:gd name="T23" fmla="*/ 7 h 291"/>
                  <a:gd name="T24" fmla="*/ 141 w 141"/>
                  <a:gd name="T25" fmla="*/ 7 h 291"/>
                  <a:gd name="T26" fmla="*/ 141 w 141"/>
                  <a:gd name="T27" fmla="*/ 7 h 291"/>
                  <a:gd name="T28" fmla="*/ 141 w 141"/>
                  <a:gd name="T29" fmla="*/ 10 h 291"/>
                  <a:gd name="T30" fmla="*/ 141 w 141"/>
                  <a:gd name="T31" fmla="*/ 12 h 291"/>
                  <a:gd name="T32" fmla="*/ 141 w 141"/>
                  <a:gd name="T33" fmla="*/ 12 h 291"/>
                  <a:gd name="T34" fmla="*/ 141 w 141"/>
                  <a:gd name="T35" fmla="*/ 15 h 291"/>
                  <a:gd name="T36" fmla="*/ 139 w 141"/>
                  <a:gd name="T37" fmla="*/ 17 h 291"/>
                  <a:gd name="T38" fmla="*/ 136 w 141"/>
                  <a:gd name="T39" fmla="*/ 19 h 291"/>
                  <a:gd name="T40" fmla="*/ 100 w 141"/>
                  <a:gd name="T41" fmla="*/ 65 h 291"/>
                  <a:gd name="T42" fmla="*/ 62 w 141"/>
                  <a:gd name="T43" fmla="*/ 112 h 291"/>
                  <a:gd name="T44" fmla="*/ 43 w 141"/>
                  <a:gd name="T45" fmla="*/ 148 h 291"/>
                  <a:gd name="T46" fmla="*/ 41 w 141"/>
                  <a:gd name="T47" fmla="*/ 150 h 291"/>
                  <a:gd name="T48" fmla="*/ 41 w 141"/>
                  <a:gd name="T49" fmla="*/ 155 h 291"/>
                  <a:gd name="T50" fmla="*/ 41 w 141"/>
                  <a:gd name="T51" fmla="*/ 169 h 291"/>
                  <a:gd name="T52" fmla="*/ 38 w 141"/>
                  <a:gd name="T53" fmla="*/ 186 h 291"/>
                  <a:gd name="T54" fmla="*/ 36 w 141"/>
                  <a:gd name="T55" fmla="*/ 200 h 291"/>
                  <a:gd name="T56" fmla="*/ 34 w 141"/>
                  <a:gd name="T57" fmla="*/ 205 h 291"/>
                  <a:gd name="T58" fmla="*/ 29 w 141"/>
                  <a:gd name="T59" fmla="*/ 210 h 291"/>
                  <a:gd name="T60" fmla="*/ 29 w 141"/>
                  <a:gd name="T61" fmla="*/ 215 h 291"/>
                  <a:gd name="T62" fmla="*/ 29 w 141"/>
                  <a:gd name="T63" fmla="*/ 215 h 291"/>
                  <a:gd name="T64" fmla="*/ 29 w 141"/>
                  <a:gd name="T65" fmla="*/ 217 h 291"/>
                  <a:gd name="T66" fmla="*/ 26 w 141"/>
                  <a:gd name="T67" fmla="*/ 222 h 291"/>
                  <a:gd name="T68" fmla="*/ 22 w 141"/>
                  <a:gd name="T69" fmla="*/ 234 h 291"/>
                  <a:gd name="T70" fmla="*/ 19 w 141"/>
                  <a:gd name="T71" fmla="*/ 243 h 291"/>
                  <a:gd name="T72" fmla="*/ 19 w 141"/>
                  <a:gd name="T73" fmla="*/ 253 h 291"/>
                  <a:gd name="T74" fmla="*/ 15 w 141"/>
                  <a:gd name="T75" fmla="*/ 270 h 291"/>
                  <a:gd name="T76" fmla="*/ 15 w 141"/>
                  <a:gd name="T77" fmla="*/ 277 h 291"/>
                  <a:gd name="T78" fmla="*/ 12 w 141"/>
                  <a:gd name="T79" fmla="*/ 277 h 291"/>
                  <a:gd name="T80" fmla="*/ 12 w 141"/>
                  <a:gd name="T81" fmla="*/ 279 h 291"/>
                  <a:gd name="T82" fmla="*/ 15 w 141"/>
                  <a:gd name="T83" fmla="*/ 284 h 291"/>
                  <a:gd name="T84" fmla="*/ 12 w 141"/>
                  <a:gd name="T85" fmla="*/ 286 h 291"/>
                  <a:gd name="T86" fmla="*/ 7 w 141"/>
                  <a:gd name="T87" fmla="*/ 289 h 291"/>
                  <a:gd name="T88" fmla="*/ 7 w 141"/>
                  <a:gd name="T89" fmla="*/ 286 h 2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1"/>
                  <a:gd name="T136" fmla="*/ 0 h 291"/>
                  <a:gd name="T137" fmla="*/ 141 w 141"/>
                  <a:gd name="T138" fmla="*/ 291 h 2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1" h="291">
                    <a:moveTo>
                      <a:pt x="7" y="286"/>
                    </a:moveTo>
                    <a:lnTo>
                      <a:pt x="5" y="282"/>
                    </a:lnTo>
                    <a:lnTo>
                      <a:pt x="5" y="274"/>
                    </a:lnTo>
                    <a:lnTo>
                      <a:pt x="3" y="267"/>
                    </a:lnTo>
                    <a:lnTo>
                      <a:pt x="3" y="260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3" y="239"/>
                    </a:lnTo>
                    <a:lnTo>
                      <a:pt x="5" y="234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0" y="198"/>
                    </a:lnTo>
                    <a:lnTo>
                      <a:pt x="3" y="186"/>
                    </a:lnTo>
                    <a:lnTo>
                      <a:pt x="5" y="174"/>
                    </a:lnTo>
                    <a:lnTo>
                      <a:pt x="7" y="162"/>
                    </a:lnTo>
                    <a:lnTo>
                      <a:pt x="12" y="153"/>
                    </a:lnTo>
                    <a:lnTo>
                      <a:pt x="15" y="141"/>
                    </a:lnTo>
                    <a:lnTo>
                      <a:pt x="22" y="131"/>
                    </a:lnTo>
                    <a:lnTo>
                      <a:pt x="26" y="119"/>
                    </a:lnTo>
                    <a:lnTo>
                      <a:pt x="36" y="110"/>
                    </a:lnTo>
                    <a:lnTo>
                      <a:pt x="46" y="98"/>
                    </a:lnTo>
                    <a:lnTo>
                      <a:pt x="55" y="88"/>
                    </a:lnTo>
                    <a:lnTo>
                      <a:pt x="65" y="79"/>
                    </a:lnTo>
                    <a:lnTo>
                      <a:pt x="74" y="69"/>
                    </a:lnTo>
                    <a:lnTo>
                      <a:pt x="84" y="60"/>
                    </a:lnTo>
                    <a:lnTo>
                      <a:pt x="88" y="50"/>
                    </a:lnTo>
                    <a:lnTo>
                      <a:pt x="96" y="43"/>
                    </a:lnTo>
                    <a:lnTo>
                      <a:pt x="100" y="36"/>
                    </a:lnTo>
                    <a:lnTo>
                      <a:pt x="108" y="29"/>
                    </a:lnTo>
                    <a:lnTo>
                      <a:pt x="115" y="19"/>
                    </a:lnTo>
                    <a:lnTo>
                      <a:pt x="122" y="12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1" y="5"/>
                    </a:lnTo>
                    <a:lnTo>
                      <a:pt x="141" y="7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1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6" y="19"/>
                    </a:lnTo>
                    <a:lnTo>
                      <a:pt x="124" y="34"/>
                    </a:lnTo>
                    <a:lnTo>
                      <a:pt x="112" y="50"/>
                    </a:lnTo>
                    <a:lnTo>
                      <a:pt x="100" y="65"/>
                    </a:lnTo>
                    <a:lnTo>
                      <a:pt x="86" y="81"/>
                    </a:lnTo>
                    <a:lnTo>
                      <a:pt x="74" y="96"/>
                    </a:lnTo>
                    <a:lnTo>
                      <a:pt x="62" y="112"/>
                    </a:lnTo>
                    <a:lnTo>
                      <a:pt x="53" y="129"/>
                    </a:lnTo>
                    <a:lnTo>
                      <a:pt x="43" y="146"/>
                    </a:lnTo>
                    <a:lnTo>
                      <a:pt x="43" y="148"/>
                    </a:lnTo>
                    <a:lnTo>
                      <a:pt x="43" y="150"/>
                    </a:lnTo>
                    <a:lnTo>
                      <a:pt x="41" y="150"/>
                    </a:lnTo>
                    <a:lnTo>
                      <a:pt x="41" y="153"/>
                    </a:lnTo>
                    <a:lnTo>
                      <a:pt x="41" y="155"/>
                    </a:lnTo>
                    <a:lnTo>
                      <a:pt x="38" y="155"/>
                    </a:lnTo>
                    <a:lnTo>
                      <a:pt x="41" y="162"/>
                    </a:lnTo>
                    <a:lnTo>
                      <a:pt x="41" y="169"/>
                    </a:lnTo>
                    <a:lnTo>
                      <a:pt x="41" y="174"/>
                    </a:lnTo>
                    <a:lnTo>
                      <a:pt x="38" y="181"/>
                    </a:lnTo>
                    <a:lnTo>
                      <a:pt x="38" y="186"/>
                    </a:lnTo>
                    <a:lnTo>
                      <a:pt x="36" y="191"/>
                    </a:lnTo>
                    <a:lnTo>
                      <a:pt x="36" y="196"/>
                    </a:lnTo>
                    <a:lnTo>
                      <a:pt x="36" y="200"/>
                    </a:lnTo>
                    <a:lnTo>
                      <a:pt x="36" y="203"/>
                    </a:lnTo>
                    <a:lnTo>
                      <a:pt x="34" y="205"/>
                    </a:lnTo>
                    <a:lnTo>
                      <a:pt x="31" y="208"/>
                    </a:lnTo>
                    <a:lnTo>
                      <a:pt x="29" y="210"/>
                    </a:lnTo>
                    <a:lnTo>
                      <a:pt x="29" y="212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6" y="217"/>
                    </a:lnTo>
                    <a:lnTo>
                      <a:pt x="26" y="222"/>
                    </a:lnTo>
                    <a:lnTo>
                      <a:pt x="24" y="224"/>
                    </a:lnTo>
                    <a:lnTo>
                      <a:pt x="24" y="229"/>
                    </a:lnTo>
                    <a:lnTo>
                      <a:pt x="22" y="234"/>
                    </a:lnTo>
                    <a:lnTo>
                      <a:pt x="22" y="236"/>
                    </a:lnTo>
                    <a:lnTo>
                      <a:pt x="22" y="241"/>
                    </a:lnTo>
                    <a:lnTo>
                      <a:pt x="19" y="243"/>
                    </a:lnTo>
                    <a:lnTo>
                      <a:pt x="19" y="246"/>
                    </a:lnTo>
                    <a:lnTo>
                      <a:pt x="19" y="248"/>
                    </a:lnTo>
                    <a:lnTo>
                      <a:pt x="19" y="253"/>
                    </a:lnTo>
                    <a:lnTo>
                      <a:pt x="17" y="258"/>
                    </a:lnTo>
                    <a:lnTo>
                      <a:pt x="17" y="265"/>
                    </a:lnTo>
                    <a:lnTo>
                      <a:pt x="15" y="270"/>
                    </a:lnTo>
                    <a:lnTo>
                      <a:pt x="15" y="272"/>
                    </a:lnTo>
                    <a:lnTo>
                      <a:pt x="12" y="274"/>
                    </a:lnTo>
                    <a:lnTo>
                      <a:pt x="15" y="277"/>
                    </a:lnTo>
                    <a:lnTo>
                      <a:pt x="12" y="277"/>
                    </a:lnTo>
                    <a:lnTo>
                      <a:pt x="12" y="279"/>
                    </a:lnTo>
                    <a:lnTo>
                      <a:pt x="12" y="282"/>
                    </a:lnTo>
                    <a:lnTo>
                      <a:pt x="15" y="284"/>
                    </a:lnTo>
                    <a:lnTo>
                      <a:pt x="12" y="286"/>
                    </a:lnTo>
                    <a:lnTo>
                      <a:pt x="15" y="286"/>
                    </a:lnTo>
                    <a:lnTo>
                      <a:pt x="12" y="286"/>
                    </a:lnTo>
                    <a:lnTo>
                      <a:pt x="15" y="289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5" y="286"/>
                    </a:lnTo>
                    <a:lnTo>
                      <a:pt x="7" y="286"/>
                    </a:lnTo>
                    <a:lnTo>
                      <a:pt x="5" y="284"/>
                    </a:lnTo>
                    <a:lnTo>
                      <a:pt x="7" y="28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9" name="Freeform 338"/>
              <p:cNvSpPr>
                <a:spLocks/>
              </p:cNvSpPr>
              <p:nvPr/>
            </p:nvSpPr>
            <p:spPr bwMode="auto">
              <a:xfrm>
                <a:off x="2173" y="3211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5 w 17"/>
                  <a:gd name="T3" fmla="*/ 0 h 17"/>
                  <a:gd name="T4" fmla="*/ 8 w 17"/>
                  <a:gd name="T5" fmla="*/ 0 h 17"/>
                  <a:gd name="T6" fmla="*/ 10 w 17"/>
                  <a:gd name="T7" fmla="*/ 0 h 17"/>
                  <a:gd name="T8" fmla="*/ 10 w 17"/>
                  <a:gd name="T9" fmla="*/ 0 h 17"/>
                  <a:gd name="T10" fmla="*/ 12 w 17"/>
                  <a:gd name="T11" fmla="*/ 0 h 17"/>
                  <a:gd name="T12" fmla="*/ 12 w 17"/>
                  <a:gd name="T13" fmla="*/ 0 h 17"/>
                  <a:gd name="T14" fmla="*/ 15 w 17"/>
                  <a:gd name="T15" fmla="*/ 3 h 17"/>
                  <a:gd name="T16" fmla="*/ 15 w 17"/>
                  <a:gd name="T17" fmla="*/ 3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8 h 17"/>
                  <a:gd name="T24" fmla="*/ 17 w 17"/>
                  <a:gd name="T25" fmla="*/ 10 h 17"/>
                  <a:gd name="T26" fmla="*/ 17 w 17"/>
                  <a:gd name="T27" fmla="*/ 10 h 17"/>
                  <a:gd name="T28" fmla="*/ 15 w 17"/>
                  <a:gd name="T29" fmla="*/ 12 h 17"/>
                  <a:gd name="T30" fmla="*/ 15 w 17"/>
                  <a:gd name="T31" fmla="*/ 12 h 17"/>
                  <a:gd name="T32" fmla="*/ 12 w 17"/>
                  <a:gd name="T33" fmla="*/ 15 h 17"/>
                  <a:gd name="T34" fmla="*/ 12 w 17"/>
                  <a:gd name="T35" fmla="*/ 15 h 17"/>
                  <a:gd name="T36" fmla="*/ 10 w 17"/>
                  <a:gd name="T37" fmla="*/ 17 h 17"/>
                  <a:gd name="T38" fmla="*/ 8 w 17"/>
                  <a:gd name="T39" fmla="*/ 17 h 17"/>
                  <a:gd name="T40" fmla="*/ 8 w 17"/>
                  <a:gd name="T41" fmla="*/ 17 h 17"/>
                  <a:gd name="T42" fmla="*/ 5 w 17"/>
                  <a:gd name="T43" fmla="*/ 15 h 17"/>
                  <a:gd name="T44" fmla="*/ 5 w 17"/>
                  <a:gd name="T45" fmla="*/ 15 h 17"/>
                  <a:gd name="T46" fmla="*/ 3 w 17"/>
                  <a:gd name="T47" fmla="*/ 15 h 17"/>
                  <a:gd name="T48" fmla="*/ 3 w 17"/>
                  <a:gd name="T49" fmla="*/ 12 h 17"/>
                  <a:gd name="T50" fmla="*/ 0 w 17"/>
                  <a:gd name="T51" fmla="*/ 12 h 17"/>
                  <a:gd name="T52" fmla="*/ 0 w 17"/>
                  <a:gd name="T53" fmla="*/ 10 h 17"/>
                  <a:gd name="T54" fmla="*/ 0 w 17"/>
                  <a:gd name="T55" fmla="*/ 8 h 17"/>
                  <a:gd name="T56" fmla="*/ 0 w 17"/>
                  <a:gd name="T57" fmla="*/ 8 h 17"/>
                  <a:gd name="T58" fmla="*/ 0 w 17"/>
                  <a:gd name="T59" fmla="*/ 5 h 17"/>
                  <a:gd name="T60" fmla="*/ 3 w 17"/>
                  <a:gd name="T61" fmla="*/ 3 h 17"/>
                  <a:gd name="T62" fmla="*/ 3 w 17"/>
                  <a:gd name="T63" fmla="*/ 3 h 17"/>
                  <a:gd name="T64" fmla="*/ 5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0" name="Freeform 339"/>
              <p:cNvSpPr>
                <a:spLocks/>
              </p:cNvSpPr>
              <p:nvPr/>
            </p:nvSpPr>
            <p:spPr bwMode="auto">
              <a:xfrm>
                <a:off x="2173" y="3211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5 w 17"/>
                  <a:gd name="T3" fmla="*/ 0 h 17"/>
                  <a:gd name="T4" fmla="*/ 8 w 17"/>
                  <a:gd name="T5" fmla="*/ 0 h 17"/>
                  <a:gd name="T6" fmla="*/ 10 w 17"/>
                  <a:gd name="T7" fmla="*/ 0 h 17"/>
                  <a:gd name="T8" fmla="*/ 10 w 17"/>
                  <a:gd name="T9" fmla="*/ 0 h 17"/>
                  <a:gd name="T10" fmla="*/ 12 w 17"/>
                  <a:gd name="T11" fmla="*/ 0 h 17"/>
                  <a:gd name="T12" fmla="*/ 12 w 17"/>
                  <a:gd name="T13" fmla="*/ 0 h 17"/>
                  <a:gd name="T14" fmla="*/ 15 w 17"/>
                  <a:gd name="T15" fmla="*/ 3 h 17"/>
                  <a:gd name="T16" fmla="*/ 15 w 17"/>
                  <a:gd name="T17" fmla="*/ 3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8 h 17"/>
                  <a:gd name="T24" fmla="*/ 17 w 17"/>
                  <a:gd name="T25" fmla="*/ 10 h 17"/>
                  <a:gd name="T26" fmla="*/ 17 w 17"/>
                  <a:gd name="T27" fmla="*/ 10 h 17"/>
                  <a:gd name="T28" fmla="*/ 15 w 17"/>
                  <a:gd name="T29" fmla="*/ 12 h 17"/>
                  <a:gd name="T30" fmla="*/ 15 w 17"/>
                  <a:gd name="T31" fmla="*/ 12 h 17"/>
                  <a:gd name="T32" fmla="*/ 12 w 17"/>
                  <a:gd name="T33" fmla="*/ 15 h 17"/>
                  <a:gd name="T34" fmla="*/ 12 w 17"/>
                  <a:gd name="T35" fmla="*/ 15 h 17"/>
                  <a:gd name="T36" fmla="*/ 10 w 17"/>
                  <a:gd name="T37" fmla="*/ 17 h 17"/>
                  <a:gd name="T38" fmla="*/ 8 w 17"/>
                  <a:gd name="T39" fmla="*/ 17 h 17"/>
                  <a:gd name="T40" fmla="*/ 8 w 17"/>
                  <a:gd name="T41" fmla="*/ 17 h 17"/>
                  <a:gd name="T42" fmla="*/ 5 w 17"/>
                  <a:gd name="T43" fmla="*/ 15 h 17"/>
                  <a:gd name="T44" fmla="*/ 5 w 17"/>
                  <a:gd name="T45" fmla="*/ 15 h 17"/>
                  <a:gd name="T46" fmla="*/ 3 w 17"/>
                  <a:gd name="T47" fmla="*/ 15 h 17"/>
                  <a:gd name="T48" fmla="*/ 3 w 17"/>
                  <a:gd name="T49" fmla="*/ 12 h 17"/>
                  <a:gd name="T50" fmla="*/ 0 w 17"/>
                  <a:gd name="T51" fmla="*/ 12 h 17"/>
                  <a:gd name="T52" fmla="*/ 0 w 17"/>
                  <a:gd name="T53" fmla="*/ 10 h 17"/>
                  <a:gd name="T54" fmla="*/ 0 w 17"/>
                  <a:gd name="T55" fmla="*/ 8 h 17"/>
                  <a:gd name="T56" fmla="*/ 0 w 17"/>
                  <a:gd name="T57" fmla="*/ 8 h 17"/>
                  <a:gd name="T58" fmla="*/ 0 w 17"/>
                  <a:gd name="T59" fmla="*/ 5 h 17"/>
                  <a:gd name="T60" fmla="*/ 3 w 17"/>
                  <a:gd name="T61" fmla="*/ 3 h 17"/>
                  <a:gd name="T62" fmla="*/ 3 w 17"/>
                  <a:gd name="T63" fmla="*/ 3 h 17"/>
                  <a:gd name="T64" fmla="*/ 5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1" name="Freeform 340"/>
              <p:cNvSpPr>
                <a:spLocks/>
              </p:cNvSpPr>
              <p:nvPr/>
            </p:nvSpPr>
            <p:spPr bwMode="auto">
              <a:xfrm>
                <a:off x="2185" y="3245"/>
                <a:ext cx="17" cy="16"/>
              </a:xfrm>
              <a:custGeom>
                <a:avLst/>
                <a:gdLst>
                  <a:gd name="T0" fmla="*/ 3 w 17"/>
                  <a:gd name="T1" fmla="*/ 2 h 16"/>
                  <a:gd name="T2" fmla="*/ 5 w 17"/>
                  <a:gd name="T3" fmla="*/ 0 h 16"/>
                  <a:gd name="T4" fmla="*/ 8 w 17"/>
                  <a:gd name="T5" fmla="*/ 0 h 16"/>
                  <a:gd name="T6" fmla="*/ 8 w 17"/>
                  <a:gd name="T7" fmla="*/ 0 h 16"/>
                  <a:gd name="T8" fmla="*/ 10 w 17"/>
                  <a:gd name="T9" fmla="*/ 0 h 16"/>
                  <a:gd name="T10" fmla="*/ 12 w 17"/>
                  <a:gd name="T11" fmla="*/ 0 h 16"/>
                  <a:gd name="T12" fmla="*/ 12 w 17"/>
                  <a:gd name="T13" fmla="*/ 0 h 16"/>
                  <a:gd name="T14" fmla="*/ 15 w 17"/>
                  <a:gd name="T15" fmla="*/ 2 h 16"/>
                  <a:gd name="T16" fmla="*/ 15 w 17"/>
                  <a:gd name="T17" fmla="*/ 2 h 16"/>
                  <a:gd name="T18" fmla="*/ 15 w 17"/>
                  <a:gd name="T19" fmla="*/ 5 h 16"/>
                  <a:gd name="T20" fmla="*/ 17 w 17"/>
                  <a:gd name="T21" fmla="*/ 7 h 16"/>
                  <a:gd name="T22" fmla="*/ 17 w 17"/>
                  <a:gd name="T23" fmla="*/ 7 h 16"/>
                  <a:gd name="T24" fmla="*/ 17 w 17"/>
                  <a:gd name="T25" fmla="*/ 9 h 16"/>
                  <a:gd name="T26" fmla="*/ 15 w 17"/>
                  <a:gd name="T27" fmla="*/ 9 h 16"/>
                  <a:gd name="T28" fmla="*/ 15 w 17"/>
                  <a:gd name="T29" fmla="*/ 12 h 16"/>
                  <a:gd name="T30" fmla="*/ 15 w 17"/>
                  <a:gd name="T31" fmla="*/ 14 h 16"/>
                  <a:gd name="T32" fmla="*/ 12 w 17"/>
                  <a:gd name="T33" fmla="*/ 14 h 16"/>
                  <a:gd name="T34" fmla="*/ 10 w 17"/>
                  <a:gd name="T35" fmla="*/ 14 h 16"/>
                  <a:gd name="T36" fmla="*/ 10 w 17"/>
                  <a:gd name="T37" fmla="*/ 16 h 16"/>
                  <a:gd name="T38" fmla="*/ 8 w 17"/>
                  <a:gd name="T39" fmla="*/ 16 h 16"/>
                  <a:gd name="T40" fmla="*/ 5 w 17"/>
                  <a:gd name="T41" fmla="*/ 16 h 16"/>
                  <a:gd name="T42" fmla="*/ 5 w 17"/>
                  <a:gd name="T43" fmla="*/ 16 h 16"/>
                  <a:gd name="T44" fmla="*/ 3 w 17"/>
                  <a:gd name="T45" fmla="*/ 14 h 16"/>
                  <a:gd name="T46" fmla="*/ 3 w 17"/>
                  <a:gd name="T47" fmla="*/ 14 h 16"/>
                  <a:gd name="T48" fmla="*/ 0 w 17"/>
                  <a:gd name="T49" fmla="*/ 12 h 16"/>
                  <a:gd name="T50" fmla="*/ 0 w 17"/>
                  <a:gd name="T51" fmla="*/ 12 h 16"/>
                  <a:gd name="T52" fmla="*/ 0 w 17"/>
                  <a:gd name="T53" fmla="*/ 9 h 16"/>
                  <a:gd name="T54" fmla="*/ 0 w 17"/>
                  <a:gd name="T55" fmla="*/ 7 h 16"/>
                  <a:gd name="T56" fmla="*/ 0 w 17"/>
                  <a:gd name="T57" fmla="*/ 7 h 16"/>
                  <a:gd name="T58" fmla="*/ 0 w 17"/>
                  <a:gd name="T59" fmla="*/ 5 h 16"/>
                  <a:gd name="T60" fmla="*/ 0 w 17"/>
                  <a:gd name="T61" fmla="*/ 5 h 16"/>
                  <a:gd name="T62" fmla="*/ 3 w 17"/>
                  <a:gd name="T63" fmla="*/ 2 h 16"/>
                  <a:gd name="T64" fmla="*/ 3 w 17"/>
                  <a:gd name="T65" fmla="*/ 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3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2" name="Freeform 341"/>
              <p:cNvSpPr>
                <a:spLocks/>
              </p:cNvSpPr>
              <p:nvPr/>
            </p:nvSpPr>
            <p:spPr bwMode="auto">
              <a:xfrm>
                <a:off x="2185" y="3245"/>
                <a:ext cx="17" cy="16"/>
              </a:xfrm>
              <a:custGeom>
                <a:avLst/>
                <a:gdLst>
                  <a:gd name="T0" fmla="*/ 3 w 17"/>
                  <a:gd name="T1" fmla="*/ 2 h 16"/>
                  <a:gd name="T2" fmla="*/ 5 w 17"/>
                  <a:gd name="T3" fmla="*/ 0 h 16"/>
                  <a:gd name="T4" fmla="*/ 8 w 17"/>
                  <a:gd name="T5" fmla="*/ 0 h 16"/>
                  <a:gd name="T6" fmla="*/ 8 w 17"/>
                  <a:gd name="T7" fmla="*/ 0 h 16"/>
                  <a:gd name="T8" fmla="*/ 10 w 17"/>
                  <a:gd name="T9" fmla="*/ 0 h 16"/>
                  <a:gd name="T10" fmla="*/ 12 w 17"/>
                  <a:gd name="T11" fmla="*/ 0 h 16"/>
                  <a:gd name="T12" fmla="*/ 12 w 17"/>
                  <a:gd name="T13" fmla="*/ 0 h 16"/>
                  <a:gd name="T14" fmla="*/ 15 w 17"/>
                  <a:gd name="T15" fmla="*/ 2 h 16"/>
                  <a:gd name="T16" fmla="*/ 15 w 17"/>
                  <a:gd name="T17" fmla="*/ 2 h 16"/>
                  <a:gd name="T18" fmla="*/ 15 w 17"/>
                  <a:gd name="T19" fmla="*/ 5 h 16"/>
                  <a:gd name="T20" fmla="*/ 17 w 17"/>
                  <a:gd name="T21" fmla="*/ 7 h 16"/>
                  <a:gd name="T22" fmla="*/ 17 w 17"/>
                  <a:gd name="T23" fmla="*/ 7 h 16"/>
                  <a:gd name="T24" fmla="*/ 17 w 17"/>
                  <a:gd name="T25" fmla="*/ 9 h 16"/>
                  <a:gd name="T26" fmla="*/ 15 w 17"/>
                  <a:gd name="T27" fmla="*/ 9 h 16"/>
                  <a:gd name="T28" fmla="*/ 15 w 17"/>
                  <a:gd name="T29" fmla="*/ 12 h 16"/>
                  <a:gd name="T30" fmla="*/ 15 w 17"/>
                  <a:gd name="T31" fmla="*/ 14 h 16"/>
                  <a:gd name="T32" fmla="*/ 12 w 17"/>
                  <a:gd name="T33" fmla="*/ 14 h 16"/>
                  <a:gd name="T34" fmla="*/ 10 w 17"/>
                  <a:gd name="T35" fmla="*/ 14 h 16"/>
                  <a:gd name="T36" fmla="*/ 10 w 17"/>
                  <a:gd name="T37" fmla="*/ 16 h 16"/>
                  <a:gd name="T38" fmla="*/ 8 w 17"/>
                  <a:gd name="T39" fmla="*/ 16 h 16"/>
                  <a:gd name="T40" fmla="*/ 5 w 17"/>
                  <a:gd name="T41" fmla="*/ 16 h 16"/>
                  <a:gd name="T42" fmla="*/ 5 w 17"/>
                  <a:gd name="T43" fmla="*/ 16 h 16"/>
                  <a:gd name="T44" fmla="*/ 3 w 17"/>
                  <a:gd name="T45" fmla="*/ 14 h 16"/>
                  <a:gd name="T46" fmla="*/ 3 w 17"/>
                  <a:gd name="T47" fmla="*/ 14 h 16"/>
                  <a:gd name="T48" fmla="*/ 0 w 17"/>
                  <a:gd name="T49" fmla="*/ 12 h 16"/>
                  <a:gd name="T50" fmla="*/ 0 w 17"/>
                  <a:gd name="T51" fmla="*/ 12 h 16"/>
                  <a:gd name="T52" fmla="*/ 0 w 17"/>
                  <a:gd name="T53" fmla="*/ 9 h 16"/>
                  <a:gd name="T54" fmla="*/ 0 w 17"/>
                  <a:gd name="T55" fmla="*/ 7 h 16"/>
                  <a:gd name="T56" fmla="*/ 0 w 17"/>
                  <a:gd name="T57" fmla="*/ 7 h 16"/>
                  <a:gd name="T58" fmla="*/ 0 w 17"/>
                  <a:gd name="T59" fmla="*/ 5 h 16"/>
                  <a:gd name="T60" fmla="*/ 0 w 17"/>
                  <a:gd name="T61" fmla="*/ 5 h 16"/>
                  <a:gd name="T62" fmla="*/ 3 w 17"/>
                  <a:gd name="T63" fmla="*/ 2 h 16"/>
                  <a:gd name="T64" fmla="*/ 3 w 17"/>
                  <a:gd name="T65" fmla="*/ 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3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3" name="Freeform 342"/>
              <p:cNvSpPr>
                <a:spLocks/>
              </p:cNvSpPr>
              <p:nvPr/>
            </p:nvSpPr>
            <p:spPr bwMode="auto">
              <a:xfrm>
                <a:off x="2123" y="3273"/>
                <a:ext cx="17" cy="15"/>
              </a:xfrm>
              <a:custGeom>
                <a:avLst/>
                <a:gdLst>
                  <a:gd name="T0" fmla="*/ 5 w 17"/>
                  <a:gd name="T1" fmla="*/ 0 h 15"/>
                  <a:gd name="T2" fmla="*/ 5 w 17"/>
                  <a:gd name="T3" fmla="*/ 0 h 15"/>
                  <a:gd name="T4" fmla="*/ 8 w 17"/>
                  <a:gd name="T5" fmla="*/ 0 h 15"/>
                  <a:gd name="T6" fmla="*/ 10 w 17"/>
                  <a:gd name="T7" fmla="*/ 0 h 15"/>
                  <a:gd name="T8" fmla="*/ 10 w 17"/>
                  <a:gd name="T9" fmla="*/ 0 h 15"/>
                  <a:gd name="T10" fmla="*/ 12 w 17"/>
                  <a:gd name="T11" fmla="*/ 0 h 15"/>
                  <a:gd name="T12" fmla="*/ 15 w 17"/>
                  <a:gd name="T13" fmla="*/ 0 h 15"/>
                  <a:gd name="T14" fmla="*/ 15 w 17"/>
                  <a:gd name="T15" fmla="*/ 0 h 15"/>
                  <a:gd name="T16" fmla="*/ 15 w 17"/>
                  <a:gd name="T17" fmla="*/ 3 h 15"/>
                  <a:gd name="T18" fmla="*/ 17 w 17"/>
                  <a:gd name="T19" fmla="*/ 5 h 15"/>
                  <a:gd name="T20" fmla="*/ 17 w 17"/>
                  <a:gd name="T21" fmla="*/ 5 h 15"/>
                  <a:gd name="T22" fmla="*/ 17 w 17"/>
                  <a:gd name="T23" fmla="*/ 7 h 15"/>
                  <a:gd name="T24" fmla="*/ 17 w 17"/>
                  <a:gd name="T25" fmla="*/ 10 h 15"/>
                  <a:gd name="T26" fmla="*/ 17 w 17"/>
                  <a:gd name="T27" fmla="*/ 10 h 15"/>
                  <a:gd name="T28" fmla="*/ 15 w 17"/>
                  <a:gd name="T29" fmla="*/ 12 h 15"/>
                  <a:gd name="T30" fmla="*/ 15 w 17"/>
                  <a:gd name="T31" fmla="*/ 12 h 15"/>
                  <a:gd name="T32" fmla="*/ 12 w 17"/>
                  <a:gd name="T33" fmla="*/ 15 h 15"/>
                  <a:gd name="T34" fmla="*/ 12 w 17"/>
                  <a:gd name="T35" fmla="*/ 15 h 15"/>
                  <a:gd name="T36" fmla="*/ 10 w 17"/>
                  <a:gd name="T37" fmla="*/ 15 h 15"/>
                  <a:gd name="T38" fmla="*/ 10 w 17"/>
                  <a:gd name="T39" fmla="*/ 15 h 15"/>
                  <a:gd name="T40" fmla="*/ 8 w 17"/>
                  <a:gd name="T41" fmla="*/ 15 h 15"/>
                  <a:gd name="T42" fmla="*/ 5 w 17"/>
                  <a:gd name="T43" fmla="*/ 15 h 15"/>
                  <a:gd name="T44" fmla="*/ 5 w 17"/>
                  <a:gd name="T45" fmla="*/ 15 h 15"/>
                  <a:gd name="T46" fmla="*/ 3 w 17"/>
                  <a:gd name="T47" fmla="*/ 15 h 15"/>
                  <a:gd name="T48" fmla="*/ 3 w 17"/>
                  <a:gd name="T49" fmla="*/ 12 h 15"/>
                  <a:gd name="T50" fmla="*/ 0 w 17"/>
                  <a:gd name="T51" fmla="*/ 10 h 15"/>
                  <a:gd name="T52" fmla="*/ 0 w 17"/>
                  <a:gd name="T53" fmla="*/ 10 h 15"/>
                  <a:gd name="T54" fmla="*/ 0 w 17"/>
                  <a:gd name="T55" fmla="*/ 7 h 15"/>
                  <a:gd name="T56" fmla="*/ 0 w 17"/>
                  <a:gd name="T57" fmla="*/ 5 h 15"/>
                  <a:gd name="T58" fmla="*/ 0 w 17"/>
                  <a:gd name="T59" fmla="*/ 5 h 15"/>
                  <a:gd name="T60" fmla="*/ 3 w 17"/>
                  <a:gd name="T61" fmla="*/ 3 h 15"/>
                  <a:gd name="T62" fmla="*/ 3 w 17"/>
                  <a:gd name="T63" fmla="*/ 3 h 15"/>
                  <a:gd name="T64" fmla="*/ 5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4" name="Freeform 343"/>
              <p:cNvSpPr>
                <a:spLocks/>
              </p:cNvSpPr>
              <p:nvPr/>
            </p:nvSpPr>
            <p:spPr bwMode="auto">
              <a:xfrm>
                <a:off x="2123" y="3273"/>
                <a:ext cx="17" cy="15"/>
              </a:xfrm>
              <a:custGeom>
                <a:avLst/>
                <a:gdLst>
                  <a:gd name="T0" fmla="*/ 5 w 17"/>
                  <a:gd name="T1" fmla="*/ 0 h 15"/>
                  <a:gd name="T2" fmla="*/ 5 w 17"/>
                  <a:gd name="T3" fmla="*/ 0 h 15"/>
                  <a:gd name="T4" fmla="*/ 8 w 17"/>
                  <a:gd name="T5" fmla="*/ 0 h 15"/>
                  <a:gd name="T6" fmla="*/ 10 w 17"/>
                  <a:gd name="T7" fmla="*/ 0 h 15"/>
                  <a:gd name="T8" fmla="*/ 10 w 17"/>
                  <a:gd name="T9" fmla="*/ 0 h 15"/>
                  <a:gd name="T10" fmla="*/ 12 w 17"/>
                  <a:gd name="T11" fmla="*/ 0 h 15"/>
                  <a:gd name="T12" fmla="*/ 15 w 17"/>
                  <a:gd name="T13" fmla="*/ 0 h 15"/>
                  <a:gd name="T14" fmla="*/ 15 w 17"/>
                  <a:gd name="T15" fmla="*/ 0 h 15"/>
                  <a:gd name="T16" fmla="*/ 15 w 17"/>
                  <a:gd name="T17" fmla="*/ 3 h 15"/>
                  <a:gd name="T18" fmla="*/ 17 w 17"/>
                  <a:gd name="T19" fmla="*/ 5 h 15"/>
                  <a:gd name="T20" fmla="*/ 17 w 17"/>
                  <a:gd name="T21" fmla="*/ 5 h 15"/>
                  <a:gd name="T22" fmla="*/ 17 w 17"/>
                  <a:gd name="T23" fmla="*/ 7 h 15"/>
                  <a:gd name="T24" fmla="*/ 17 w 17"/>
                  <a:gd name="T25" fmla="*/ 10 h 15"/>
                  <a:gd name="T26" fmla="*/ 17 w 17"/>
                  <a:gd name="T27" fmla="*/ 10 h 15"/>
                  <a:gd name="T28" fmla="*/ 15 w 17"/>
                  <a:gd name="T29" fmla="*/ 12 h 15"/>
                  <a:gd name="T30" fmla="*/ 15 w 17"/>
                  <a:gd name="T31" fmla="*/ 12 h 15"/>
                  <a:gd name="T32" fmla="*/ 12 w 17"/>
                  <a:gd name="T33" fmla="*/ 15 h 15"/>
                  <a:gd name="T34" fmla="*/ 12 w 17"/>
                  <a:gd name="T35" fmla="*/ 15 h 15"/>
                  <a:gd name="T36" fmla="*/ 10 w 17"/>
                  <a:gd name="T37" fmla="*/ 15 h 15"/>
                  <a:gd name="T38" fmla="*/ 10 w 17"/>
                  <a:gd name="T39" fmla="*/ 15 h 15"/>
                  <a:gd name="T40" fmla="*/ 8 w 17"/>
                  <a:gd name="T41" fmla="*/ 15 h 15"/>
                  <a:gd name="T42" fmla="*/ 5 w 17"/>
                  <a:gd name="T43" fmla="*/ 15 h 15"/>
                  <a:gd name="T44" fmla="*/ 5 w 17"/>
                  <a:gd name="T45" fmla="*/ 15 h 15"/>
                  <a:gd name="T46" fmla="*/ 3 w 17"/>
                  <a:gd name="T47" fmla="*/ 15 h 15"/>
                  <a:gd name="T48" fmla="*/ 3 w 17"/>
                  <a:gd name="T49" fmla="*/ 12 h 15"/>
                  <a:gd name="T50" fmla="*/ 0 w 17"/>
                  <a:gd name="T51" fmla="*/ 10 h 15"/>
                  <a:gd name="T52" fmla="*/ 0 w 17"/>
                  <a:gd name="T53" fmla="*/ 10 h 15"/>
                  <a:gd name="T54" fmla="*/ 0 w 17"/>
                  <a:gd name="T55" fmla="*/ 7 h 15"/>
                  <a:gd name="T56" fmla="*/ 0 w 17"/>
                  <a:gd name="T57" fmla="*/ 5 h 15"/>
                  <a:gd name="T58" fmla="*/ 0 w 17"/>
                  <a:gd name="T59" fmla="*/ 5 h 15"/>
                  <a:gd name="T60" fmla="*/ 3 w 17"/>
                  <a:gd name="T61" fmla="*/ 3 h 15"/>
                  <a:gd name="T62" fmla="*/ 3 w 17"/>
                  <a:gd name="T63" fmla="*/ 3 h 15"/>
                  <a:gd name="T64" fmla="*/ 5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5" name="Freeform 344"/>
              <p:cNvSpPr>
                <a:spLocks/>
              </p:cNvSpPr>
              <p:nvPr/>
            </p:nvSpPr>
            <p:spPr bwMode="auto">
              <a:xfrm>
                <a:off x="2154" y="3290"/>
                <a:ext cx="17" cy="17"/>
              </a:xfrm>
              <a:custGeom>
                <a:avLst/>
                <a:gdLst>
                  <a:gd name="T0" fmla="*/ 3 w 17"/>
                  <a:gd name="T1" fmla="*/ 2 h 17"/>
                  <a:gd name="T2" fmla="*/ 5 w 17"/>
                  <a:gd name="T3" fmla="*/ 2 h 17"/>
                  <a:gd name="T4" fmla="*/ 5 w 17"/>
                  <a:gd name="T5" fmla="*/ 0 h 17"/>
                  <a:gd name="T6" fmla="*/ 8 w 17"/>
                  <a:gd name="T7" fmla="*/ 0 h 17"/>
                  <a:gd name="T8" fmla="*/ 10 w 17"/>
                  <a:gd name="T9" fmla="*/ 0 h 17"/>
                  <a:gd name="T10" fmla="*/ 10 w 17"/>
                  <a:gd name="T11" fmla="*/ 0 h 17"/>
                  <a:gd name="T12" fmla="*/ 12 w 17"/>
                  <a:gd name="T13" fmla="*/ 2 h 17"/>
                  <a:gd name="T14" fmla="*/ 15 w 17"/>
                  <a:gd name="T15" fmla="*/ 2 h 17"/>
                  <a:gd name="T16" fmla="*/ 15 w 17"/>
                  <a:gd name="T17" fmla="*/ 5 h 17"/>
                  <a:gd name="T18" fmla="*/ 15 w 17"/>
                  <a:gd name="T19" fmla="*/ 5 h 17"/>
                  <a:gd name="T20" fmla="*/ 15 w 17"/>
                  <a:gd name="T21" fmla="*/ 7 h 17"/>
                  <a:gd name="T22" fmla="*/ 17 w 17"/>
                  <a:gd name="T23" fmla="*/ 10 h 17"/>
                  <a:gd name="T24" fmla="*/ 15 w 17"/>
                  <a:gd name="T25" fmla="*/ 10 h 17"/>
                  <a:gd name="T26" fmla="*/ 15 w 17"/>
                  <a:gd name="T27" fmla="*/ 12 h 17"/>
                  <a:gd name="T28" fmla="*/ 15 w 17"/>
                  <a:gd name="T29" fmla="*/ 12 h 17"/>
                  <a:gd name="T30" fmla="*/ 15 w 17"/>
                  <a:gd name="T31" fmla="*/ 14 h 17"/>
                  <a:gd name="T32" fmla="*/ 12 w 17"/>
                  <a:gd name="T33" fmla="*/ 14 h 17"/>
                  <a:gd name="T34" fmla="*/ 10 w 17"/>
                  <a:gd name="T35" fmla="*/ 17 h 17"/>
                  <a:gd name="T36" fmla="*/ 10 w 17"/>
                  <a:gd name="T37" fmla="*/ 17 h 17"/>
                  <a:gd name="T38" fmla="*/ 8 w 17"/>
                  <a:gd name="T39" fmla="*/ 17 h 17"/>
                  <a:gd name="T40" fmla="*/ 5 w 17"/>
                  <a:gd name="T41" fmla="*/ 17 h 17"/>
                  <a:gd name="T42" fmla="*/ 5 w 17"/>
                  <a:gd name="T43" fmla="*/ 17 h 17"/>
                  <a:gd name="T44" fmla="*/ 3 w 17"/>
                  <a:gd name="T45" fmla="*/ 17 h 17"/>
                  <a:gd name="T46" fmla="*/ 3 w 17"/>
                  <a:gd name="T47" fmla="*/ 14 h 17"/>
                  <a:gd name="T48" fmla="*/ 0 w 17"/>
                  <a:gd name="T49" fmla="*/ 14 h 17"/>
                  <a:gd name="T50" fmla="*/ 0 w 17"/>
                  <a:gd name="T51" fmla="*/ 12 h 17"/>
                  <a:gd name="T52" fmla="*/ 0 w 17"/>
                  <a:gd name="T53" fmla="*/ 10 h 17"/>
                  <a:gd name="T54" fmla="*/ 0 w 17"/>
                  <a:gd name="T55" fmla="*/ 10 h 17"/>
                  <a:gd name="T56" fmla="*/ 0 w 17"/>
                  <a:gd name="T57" fmla="*/ 7 h 17"/>
                  <a:gd name="T58" fmla="*/ 0 w 17"/>
                  <a:gd name="T59" fmla="*/ 7 h 17"/>
                  <a:gd name="T60" fmla="*/ 0 w 17"/>
                  <a:gd name="T61" fmla="*/ 5 h 17"/>
                  <a:gd name="T62" fmla="*/ 3 w 17"/>
                  <a:gd name="T63" fmla="*/ 2 h 17"/>
                  <a:gd name="T64" fmla="*/ 3 w 17"/>
                  <a:gd name="T65" fmla="*/ 2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6" name="Freeform 345"/>
              <p:cNvSpPr>
                <a:spLocks/>
              </p:cNvSpPr>
              <p:nvPr/>
            </p:nvSpPr>
            <p:spPr bwMode="auto">
              <a:xfrm>
                <a:off x="2154" y="3290"/>
                <a:ext cx="17" cy="17"/>
              </a:xfrm>
              <a:custGeom>
                <a:avLst/>
                <a:gdLst>
                  <a:gd name="T0" fmla="*/ 3 w 17"/>
                  <a:gd name="T1" fmla="*/ 2 h 17"/>
                  <a:gd name="T2" fmla="*/ 5 w 17"/>
                  <a:gd name="T3" fmla="*/ 2 h 17"/>
                  <a:gd name="T4" fmla="*/ 5 w 17"/>
                  <a:gd name="T5" fmla="*/ 0 h 17"/>
                  <a:gd name="T6" fmla="*/ 8 w 17"/>
                  <a:gd name="T7" fmla="*/ 0 h 17"/>
                  <a:gd name="T8" fmla="*/ 10 w 17"/>
                  <a:gd name="T9" fmla="*/ 0 h 17"/>
                  <a:gd name="T10" fmla="*/ 10 w 17"/>
                  <a:gd name="T11" fmla="*/ 0 h 17"/>
                  <a:gd name="T12" fmla="*/ 12 w 17"/>
                  <a:gd name="T13" fmla="*/ 2 h 17"/>
                  <a:gd name="T14" fmla="*/ 15 w 17"/>
                  <a:gd name="T15" fmla="*/ 2 h 17"/>
                  <a:gd name="T16" fmla="*/ 15 w 17"/>
                  <a:gd name="T17" fmla="*/ 5 h 17"/>
                  <a:gd name="T18" fmla="*/ 15 w 17"/>
                  <a:gd name="T19" fmla="*/ 5 h 17"/>
                  <a:gd name="T20" fmla="*/ 15 w 17"/>
                  <a:gd name="T21" fmla="*/ 7 h 17"/>
                  <a:gd name="T22" fmla="*/ 17 w 17"/>
                  <a:gd name="T23" fmla="*/ 10 h 17"/>
                  <a:gd name="T24" fmla="*/ 15 w 17"/>
                  <a:gd name="T25" fmla="*/ 10 h 17"/>
                  <a:gd name="T26" fmla="*/ 15 w 17"/>
                  <a:gd name="T27" fmla="*/ 12 h 17"/>
                  <a:gd name="T28" fmla="*/ 15 w 17"/>
                  <a:gd name="T29" fmla="*/ 12 h 17"/>
                  <a:gd name="T30" fmla="*/ 15 w 17"/>
                  <a:gd name="T31" fmla="*/ 14 h 17"/>
                  <a:gd name="T32" fmla="*/ 12 w 17"/>
                  <a:gd name="T33" fmla="*/ 14 h 17"/>
                  <a:gd name="T34" fmla="*/ 10 w 17"/>
                  <a:gd name="T35" fmla="*/ 17 h 17"/>
                  <a:gd name="T36" fmla="*/ 10 w 17"/>
                  <a:gd name="T37" fmla="*/ 17 h 17"/>
                  <a:gd name="T38" fmla="*/ 8 w 17"/>
                  <a:gd name="T39" fmla="*/ 17 h 17"/>
                  <a:gd name="T40" fmla="*/ 5 w 17"/>
                  <a:gd name="T41" fmla="*/ 17 h 17"/>
                  <a:gd name="T42" fmla="*/ 5 w 17"/>
                  <a:gd name="T43" fmla="*/ 17 h 17"/>
                  <a:gd name="T44" fmla="*/ 3 w 17"/>
                  <a:gd name="T45" fmla="*/ 17 h 17"/>
                  <a:gd name="T46" fmla="*/ 3 w 17"/>
                  <a:gd name="T47" fmla="*/ 14 h 17"/>
                  <a:gd name="T48" fmla="*/ 0 w 17"/>
                  <a:gd name="T49" fmla="*/ 14 h 17"/>
                  <a:gd name="T50" fmla="*/ 0 w 17"/>
                  <a:gd name="T51" fmla="*/ 12 h 17"/>
                  <a:gd name="T52" fmla="*/ 0 w 17"/>
                  <a:gd name="T53" fmla="*/ 10 h 17"/>
                  <a:gd name="T54" fmla="*/ 0 w 17"/>
                  <a:gd name="T55" fmla="*/ 10 h 17"/>
                  <a:gd name="T56" fmla="*/ 0 w 17"/>
                  <a:gd name="T57" fmla="*/ 7 h 17"/>
                  <a:gd name="T58" fmla="*/ 0 w 17"/>
                  <a:gd name="T59" fmla="*/ 7 h 17"/>
                  <a:gd name="T60" fmla="*/ 0 w 17"/>
                  <a:gd name="T61" fmla="*/ 5 h 17"/>
                  <a:gd name="T62" fmla="*/ 3 w 17"/>
                  <a:gd name="T63" fmla="*/ 2 h 17"/>
                  <a:gd name="T64" fmla="*/ 3 w 17"/>
                  <a:gd name="T65" fmla="*/ 2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7" name="Freeform 346"/>
              <p:cNvSpPr>
                <a:spLocks/>
              </p:cNvSpPr>
              <p:nvPr/>
            </p:nvSpPr>
            <p:spPr bwMode="auto">
              <a:xfrm>
                <a:off x="2104" y="3319"/>
                <a:ext cx="17" cy="16"/>
              </a:xfrm>
              <a:custGeom>
                <a:avLst/>
                <a:gdLst>
                  <a:gd name="T0" fmla="*/ 5 w 17"/>
                  <a:gd name="T1" fmla="*/ 2 h 16"/>
                  <a:gd name="T2" fmla="*/ 5 w 17"/>
                  <a:gd name="T3" fmla="*/ 2 h 16"/>
                  <a:gd name="T4" fmla="*/ 7 w 17"/>
                  <a:gd name="T5" fmla="*/ 0 h 16"/>
                  <a:gd name="T6" fmla="*/ 10 w 17"/>
                  <a:gd name="T7" fmla="*/ 0 h 16"/>
                  <a:gd name="T8" fmla="*/ 10 w 17"/>
                  <a:gd name="T9" fmla="*/ 0 h 16"/>
                  <a:gd name="T10" fmla="*/ 12 w 17"/>
                  <a:gd name="T11" fmla="*/ 2 h 16"/>
                  <a:gd name="T12" fmla="*/ 15 w 17"/>
                  <a:gd name="T13" fmla="*/ 2 h 16"/>
                  <a:gd name="T14" fmla="*/ 15 w 17"/>
                  <a:gd name="T15" fmla="*/ 2 h 16"/>
                  <a:gd name="T16" fmla="*/ 17 w 17"/>
                  <a:gd name="T17" fmla="*/ 4 h 16"/>
                  <a:gd name="T18" fmla="*/ 17 w 17"/>
                  <a:gd name="T19" fmla="*/ 4 h 16"/>
                  <a:gd name="T20" fmla="*/ 17 w 17"/>
                  <a:gd name="T21" fmla="*/ 7 h 16"/>
                  <a:gd name="T22" fmla="*/ 17 w 17"/>
                  <a:gd name="T23" fmla="*/ 9 h 16"/>
                  <a:gd name="T24" fmla="*/ 17 w 17"/>
                  <a:gd name="T25" fmla="*/ 9 h 16"/>
                  <a:gd name="T26" fmla="*/ 17 w 17"/>
                  <a:gd name="T27" fmla="*/ 12 h 16"/>
                  <a:gd name="T28" fmla="*/ 17 w 17"/>
                  <a:gd name="T29" fmla="*/ 12 h 16"/>
                  <a:gd name="T30" fmla="*/ 15 w 17"/>
                  <a:gd name="T31" fmla="*/ 14 h 16"/>
                  <a:gd name="T32" fmla="*/ 15 w 17"/>
                  <a:gd name="T33" fmla="*/ 14 h 16"/>
                  <a:gd name="T34" fmla="*/ 12 w 17"/>
                  <a:gd name="T35" fmla="*/ 16 h 16"/>
                  <a:gd name="T36" fmla="*/ 10 w 17"/>
                  <a:gd name="T37" fmla="*/ 16 h 16"/>
                  <a:gd name="T38" fmla="*/ 10 w 17"/>
                  <a:gd name="T39" fmla="*/ 16 h 16"/>
                  <a:gd name="T40" fmla="*/ 7 w 17"/>
                  <a:gd name="T41" fmla="*/ 16 h 16"/>
                  <a:gd name="T42" fmla="*/ 5 w 17"/>
                  <a:gd name="T43" fmla="*/ 16 h 16"/>
                  <a:gd name="T44" fmla="*/ 5 w 17"/>
                  <a:gd name="T45" fmla="*/ 16 h 16"/>
                  <a:gd name="T46" fmla="*/ 3 w 17"/>
                  <a:gd name="T47" fmla="*/ 14 h 16"/>
                  <a:gd name="T48" fmla="*/ 3 w 17"/>
                  <a:gd name="T49" fmla="*/ 14 h 16"/>
                  <a:gd name="T50" fmla="*/ 3 w 17"/>
                  <a:gd name="T51" fmla="*/ 12 h 16"/>
                  <a:gd name="T52" fmla="*/ 0 w 17"/>
                  <a:gd name="T53" fmla="*/ 12 h 16"/>
                  <a:gd name="T54" fmla="*/ 0 w 17"/>
                  <a:gd name="T55" fmla="*/ 9 h 16"/>
                  <a:gd name="T56" fmla="*/ 0 w 17"/>
                  <a:gd name="T57" fmla="*/ 7 h 16"/>
                  <a:gd name="T58" fmla="*/ 3 w 17"/>
                  <a:gd name="T59" fmla="*/ 7 h 16"/>
                  <a:gd name="T60" fmla="*/ 3 w 17"/>
                  <a:gd name="T61" fmla="*/ 4 h 16"/>
                  <a:gd name="T62" fmla="*/ 3 w 17"/>
                  <a:gd name="T63" fmla="*/ 2 h 16"/>
                  <a:gd name="T64" fmla="*/ 5 w 17"/>
                  <a:gd name="T65" fmla="*/ 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5" y="2"/>
                    </a:move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8" name="Freeform 347"/>
              <p:cNvSpPr>
                <a:spLocks/>
              </p:cNvSpPr>
              <p:nvPr/>
            </p:nvSpPr>
            <p:spPr bwMode="auto">
              <a:xfrm>
                <a:off x="2104" y="3319"/>
                <a:ext cx="17" cy="16"/>
              </a:xfrm>
              <a:custGeom>
                <a:avLst/>
                <a:gdLst>
                  <a:gd name="T0" fmla="*/ 5 w 17"/>
                  <a:gd name="T1" fmla="*/ 2 h 16"/>
                  <a:gd name="T2" fmla="*/ 5 w 17"/>
                  <a:gd name="T3" fmla="*/ 2 h 16"/>
                  <a:gd name="T4" fmla="*/ 7 w 17"/>
                  <a:gd name="T5" fmla="*/ 0 h 16"/>
                  <a:gd name="T6" fmla="*/ 10 w 17"/>
                  <a:gd name="T7" fmla="*/ 0 h 16"/>
                  <a:gd name="T8" fmla="*/ 10 w 17"/>
                  <a:gd name="T9" fmla="*/ 0 h 16"/>
                  <a:gd name="T10" fmla="*/ 12 w 17"/>
                  <a:gd name="T11" fmla="*/ 2 h 16"/>
                  <a:gd name="T12" fmla="*/ 15 w 17"/>
                  <a:gd name="T13" fmla="*/ 2 h 16"/>
                  <a:gd name="T14" fmla="*/ 15 w 17"/>
                  <a:gd name="T15" fmla="*/ 2 h 16"/>
                  <a:gd name="T16" fmla="*/ 17 w 17"/>
                  <a:gd name="T17" fmla="*/ 4 h 16"/>
                  <a:gd name="T18" fmla="*/ 17 w 17"/>
                  <a:gd name="T19" fmla="*/ 4 h 16"/>
                  <a:gd name="T20" fmla="*/ 17 w 17"/>
                  <a:gd name="T21" fmla="*/ 7 h 16"/>
                  <a:gd name="T22" fmla="*/ 17 w 17"/>
                  <a:gd name="T23" fmla="*/ 9 h 16"/>
                  <a:gd name="T24" fmla="*/ 17 w 17"/>
                  <a:gd name="T25" fmla="*/ 9 h 16"/>
                  <a:gd name="T26" fmla="*/ 17 w 17"/>
                  <a:gd name="T27" fmla="*/ 12 h 16"/>
                  <a:gd name="T28" fmla="*/ 17 w 17"/>
                  <a:gd name="T29" fmla="*/ 12 h 16"/>
                  <a:gd name="T30" fmla="*/ 15 w 17"/>
                  <a:gd name="T31" fmla="*/ 14 h 16"/>
                  <a:gd name="T32" fmla="*/ 15 w 17"/>
                  <a:gd name="T33" fmla="*/ 14 h 16"/>
                  <a:gd name="T34" fmla="*/ 12 w 17"/>
                  <a:gd name="T35" fmla="*/ 16 h 16"/>
                  <a:gd name="T36" fmla="*/ 10 w 17"/>
                  <a:gd name="T37" fmla="*/ 16 h 16"/>
                  <a:gd name="T38" fmla="*/ 10 w 17"/>
                  <a:gd name="T39" fmla="*/ 16 h 16"/>
                  <a:gd name="T40" fmla="*/ 7 w 17"/>
                  <a:gd name="T41" fmla="*/ 16 h 16"/>
                  <a:gd name="T42" fmla="*/ 5 w 17"/>
                  <a:gd name="T43" fmla="*/ 16 h 16"/>
                  <a:gd name="T44" fmla="*/ 5 w 17"/>
                  <a:gd name="T45" fmla="*/ 16 h 16"/>
                  <a:gd name="T46" fmla="*/ 3 w 17"/>
                  <a:gd name="T47" fmla="*/ 14 h 16"/>
                  <a:gd name="T48" fmla="*/ 3 w 17"/>
                  <a:gd name="T49" fmla="*/ 14 h 16"/>
                  <a:gd name="T50" fmla="*/ 3 w 17"/>
                  <a:gd name="T51" fmla="*/ 12 h 16"/>
                  <a:gd name="T52" fmla="*/ 0 w 17"/>
                  <a:gd name="T53" fmla="*/ 12 h 16"/>
                  <a:gd name="T54" fmla="*/ 0 w 17"/>
                  <a:gd name="T55" fmla="*/ 9 h 16"/>
                  <a:gd name="T56" fmla="*/ 0 w 17"/>
                  <a:gd name="T57" fmla="*/ 7 h 16"/>
                  <a:gd name="T58" fmla="*/ 3 w 17"/>
                  <a:gd name="T59" fmla="*/ 7 h 16"/>
                  <a:gd name="T60" fmla="*/ 3 w 17"/>
                  <a:gd name="T61" fmla="*/ 4 h 16"/>
                  <a:gd name="T62" fmla="*/ 3 w 17"/>
                  <a:gd name="T63" fmla="*/ 2 h 16"/>
                  <a:gd name="T64" fmla="*/ 5 w 17"/>
                  <a:gd name="T65" fmla="*/ 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5" y="2"/>
                    </a:move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79" name="Freeform 348"/>
              <p:cNvSpPr>
                <a:spLocks/>
              </p:cNvSpPr>
              <p:nvPr/>
            </p:nvSpPr>
            <p:spPr bwMode="auto">
              <a:xfrm>
                <a:off x="2133" y="3354"/>
                <a:ext cx="17" cy="15"/>
              </a:xfrm>
              <a:custGeom>
                <a:avLst/>
                <a:gdLst>
                  <a:gd name="T0" fmla="*/ 5 w 17"/>
                  <a:gd name="T1" fmla="*/ 0 h 15"/>
                  <a:gd name="T2" fmla="*/ 5 w 17"/>
                  <a:gd name="T3" fmla="*/ 0 h 15"/>
                  <a:gd name="T4" fmla="*/ 7 w 17"/>
                  <a:gd name="T5" fmla="*/ 0 h 15"/>
                  <a:gd name="T6" fmla="*/ 9 w 17"/>
                  <a:gd name="T7" fmla="*/ 0 h 15"/>
                  <a:gd name="T8" fmla="*/ 9 w 17"/>
                  <a:gd name="T9" fmla="*/ 0 h 15"/>
                  <a:gd name="T10" fmla="*/ 12 w 17"/>
                  <a:gd name="T11" fmla="*/ 0 h 15"/>
                  <a:gd name="T12" fmla="*/ 14 w 17"/>
                  <a:gd name="T13" fmla="*/ 0 h 15"/>
                  <a:gd name="T14" fmla="*/ 14 w 17"/>
                  <a:gd name="T15" fmla="*/ 0 h 15"/>
                  <a:gd name="T16" fmla="*/ 17 w 17"/>
                  <a:gd name="T17" fmla="*/ 3 h 15"/>
                  <a:gd name="T18" fmla="*/ 17 w 17"/>
                  <a:gd name="T19" fmla="*/ 5 h 15"/>
                  <a:gd name="T20" fmla="*/ 17 w 17"/>
                  <a:gd name="T21" fmla="*/ 5 h 15"/>
                  <a:gd name="T22" fmla="*/ 17 w 17"/>
                  <a:gd name="T23" fmla="*/ 8 h 15"/>
                  <a:gd name="T24" fmla="*/ 17 w 17"/>
                  <a:gd name="T25" fmla="*/ 8 h 15"/>
                  <a:gd name="T26" fmla="*/ 17 w 17"/>
                  <a:gd name="T27" fmla="*/ 10 h 15"/>
                  <a:gd name="T28" fmla="*/ 17 w 17"/>
                  <a:gd name="T29" fmla="*/ 12 h 15"/>
                  <a:gd name="T30" fmla="*/ 14 w 17"/>
                  <a:gd name="T31" fmla="*/ 12 h 15"/>
                  <a:gd name="T32" fmla="*/ 14 w 17"/>
                  <a:gd name="T33" fmla="*/ 15 h 15"/>
                  <a:gd name="T34" fmla="*/ 12 w 17"/>
                  <a:gd name="T35" fmla="*/ 15 h 15"/>
                  <a:gd name="T36" fmla="*/ 9 w 17"/>
                  <a:gd name="T37" fmla="*/ 15 h 15"/>
                  <a:gd name="T38" fmla="*/ 9 w 17"/>
                  <a:gd name="T39" fmla="*/ 15 h 15"/>
                  <a:gd name="T40" fmla="*/ 7 w 17"/>
                  <a:gd name="T41" fmla="*/ 15 h 15"/>
                  <a:gd name="T42" fmla="*/ 5 w 17"/>
                  <a:gd name="T43" fmla="*/ 15 h 15"/>
                  <a:gd name="T44" fmla="*/ 5 w 17"/>
                  <a:gd name="T45" fmla="*/ 15 h 15"/>
                  <a:gd name="T46" fmla="*/ 2 w 17"/>
                  <a:gd name="T47" fmla="*/ 12 h 15"/>
                  <a:gd name="T48" fmla="*/ 2 w 17"/>
                  <a:gd name="T49" fmla="*/ 12 h 15"/>
                  <a:gd name="T50" fmla="*/ 0 w 17"/>
                  <a:gd name="T51" fmla="*/ 10 h 15"/>
                  <a:gd name="T52" fmla="*/ 0 w 17"/>
                  <a:gd name="T53" fmla="*/ 10 h 15"/>
                  <a:gd name="T54" fmla="*/ 0 w 17"/>
                  <a:gd name="T55" fmla="*/ 8 h 15"/>
                  <a:gd name="T56" fmla="*/ 0 w 17"/>
                  <a:gd name="T57" fmla="*/ 5 h 15"/>
                  <a:gd name="T58" fmla="*/ 0 w 17"/>
                  <a:gd name="T59" fmla="*/ 5 h 15"/>
                  <a:gd name="T60" fmla="*/ 2 w 17"/>
                  <a:gd name="T61" fmla="*/ 3 h 15"/>
                  <a:gd name="T62" fmla="*/ 2 w 17"/>
                  <a:gd name="T63" fmla="*/ 3 h 15"/>
                  <a:gd name="T64" fmla="*/ 5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0" name="Freeform 349"/>
              <p:cNvSpPr>
                <a:spLocks/>
              </p:cNvSpPr>
              <p:nvPr/>
            </p:nvSpPr>
            <p:spPr bwMode="auto">
              <a:xfrm>
                <a:off x="2133" y="3354"/>
                <a:ext cx="17" cy="15"/>
              </a:xfrm>
              <a:custGeom>
                <a:avLst/>
                <a:gdLst>
                  <a:gd name="T0" fmla="*/ 5 w 17"/>
                  <a:gd name="T1" fmla="*/ 0 h 15"/>
                  <a:gd name="T2" fmla="*/ 5 w 17"/>
                  <a:gd name="T3" fmla="*/ 0 h 15"/>
                  <a:gd name="T4" fmla="*/ 7 w 17"/>
                  <a:gd name="T5" fmla="*/ 0 h 15"/>
                  <a:gd name="T6" fmla="*/ 9 w 17"/>
                  <a:gd name="T7" fmla="*/ 0 h 15"/>
                  <a:gd name="T8" fmla="*/ 9 w 17"/>
                  <a:gd name="T9" fmla="*/ 0 h 15"/>
                  <a:gd name="T10" fmla="*/ 12 w 17"/>
                  <a:gd name="T11" fmla="*/ 0 h 15"/>
                  <a:gd name="T12" fmla="*/ 14 w 17"/>
                  <a:gd name="T13" fmla="*/ 0 h 15"/>
                  <a:gd name="T14" fmla="*/ 14 w 17"/>
                  <a:gd name="T15" fmla="*/ 0 h 15"/>
                  <a:gd name="T16" fmla="*/ 17 w 17"/>
                  <a:gd name="T17" fmla="*/ 3 h 15"/>
                  <a:gd name="T18" fmla="*/ 17 w 17"/>
                  <a:gd name="T19" fmla="*/ 5 h 15"/>
                  <a:gd name="T20" fmla="*/ 17 w 17"/>
                  <a:gd name="T21" fmla="*/ 5 h 15"/>
                  <a:gd name="T22" fmla="*/ 17 w 17"/>
                  <a:gd name="T23" fmla="*/ 8 h 15"/>
                  <a:gd name="T24" fmla="*/ 17 w 17"/>
                  <a:gd name="T25" fmla="*/ 8 h 15"/>
                  <a:gd name="T26" fmla="*/ 17 w 17"/>
                  <a:gd name="T27" fmla="*/ 10 h 15"/>
                  <a:gd name="T28" fmla="*/ 17 w 17"/>
                  <a:gd name="T29" fmla="*/ 12 h 15"/>
                  <a:gd name="T30" fmla="*/ 14 w 17"/>
                  <a:gd name="T31" fmla="*/ 12 h 15"/>
                  <a:gd name="T32" fmla="*/ 14 w 17"/>
                  <a:gd name="T33" fmla="*/ 15 h 15"/>
                  <a:gd name="T34" fmla="*/ 12 w 17"/>
                  <a:gd name="T35" fmla="*/ 15 h 15"/>
                  <a:gd name="T36" fmla="*/ 9 w 17"/>
                  <a:gd name="T37" fmla="*/ 15 h 15"/>
                  <a:gd name="T38" fmla="*/ 9 w 17"/>
                  <a:gd name="T39" fmla="*/ 15 h 15"/>
                  <a:gd name="T40" fmla="*/ 7 w 17"/>
                  <a:gd name="T41" fmla="*/ 15 h 15"/>
                  <a:gd name="T42" fmla="*/ 5 w 17"/>
                  <a:gd name="T43" fmla="*/ 15 h 15"/>
                  <a:gd name="T44" fmla="*/ 5 w 17"/>
                  <a:gd name="T45" fmla="*/ 15 h 15"/>
                  <a:gd name="T46" fmla="*/ 2 w 17"/>
                  <a:gd name="T47" fmla="*/ 12 h 15"/>
                  <a:gd name="T48" fmla="*/ 2 w 17"/>
                  <a:gd name="T49" fmla="*/ 12 h 15"/>
                  <a:gd name="T50" fmla="*/ 0 w 17"/>
                  <a:gd name="T51" fmla="*/ 10 h 15"/>
                  <a:gd name="T52" fmla="*/ 0 w 17"/>
                  <a:gd name="T53" fmla="*/ 10 h 15"/>
                  <a:gd name="T54" fmla="*/ 0 w 17"/>
                  <a:gd name="T55" fmla="*/ 8 h 15"/>
                  <a:gd name="T56" fmla="*/ 0 w 17"/>
                  <a:gd name="T57" fmla="*/ 5 h 15"/>
                  <a:gd name="T58" fmla="*/ 0 w 17"/>
                  <a:gd name="T59" fmla="*/ 5 h 15"/>
                  <a:gd name="T60" fmla="*/ 2 w 17"/>
                  <a:gd name="T61" fmla="*/ 3 h 15"/>
                  <a:gd name="T62" fmla="*/ 2 w 17"/>
                  <a:gd name="T63" fmla="*/ 3 h 15"/>
                  <a:gd name="T64" fmla="*/ 5 w 17"/>
                  <a:gd name="T65" fmla="*/ 0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1" name="Freeform 350"/>
              <p:cNvSpPr>
                <a:spLocks/>
              </p:cNvSpPr>
              <p:nvPr/>
            </p:nvSpPr>
            <p:spPr bwMode="auto">
              <a:xfrm>
                <a:off x="2107" y="3371"/>
                <a:ext cx="16" cy="14"/>
              </a:xfrm>
              <a:custGeom>
                <a:avLst/>
                <a:gdLst>
                  <a:gd name="T0" fmla="*/ 2 w 16"/>
                  <a:gd name="T1" fmla="*/ 0 h 14"/>
                  <a:gd name="T2" fmla="*/ 4 w 16"/>
                  <a:gd name="T3" fmla="*/ 0 h 14"/>
                  <a:gd name="T4" fmla="*/ 7 w 16"/>
                  <a:gd name="T5" fmla="*/ 0 h 14"/>
                  <a:gd name="T6" fmla="*/ 7 w 16"/>
                  <a:gd name="T7" fmla="*/ 0 h 14"/>
                  <a:gd name="T8" fmla="*/ 9 w 16"/>
                  <a:gd name="T9" fmla="*/ 0 h 14"/>
                  <a:gd name="T10" fmla="*/ 12 w 16"/>
                  <a:gd name="T11" fmla="*/ 0 h 14"/>
                  <a:gd name="T12" fmla="*/ 12 w 16"/>
                  <a:gd name="T13" fmla="*/ 0 h 14"/>
                  <a:gd name="T14" fmla="*/ 14 w 16"/>
                  <a:gd name="T15" fmla="*/ 0 h 14"/>
                  <a:gd name="T16" fmla="*/ 14 w 16"/>
                  <a:gd name="T17" fmla="*/ 2 h 14"/>
                  <a:gd name="T18" fmla="*/ 14 w 16"/>
                  <a:gd name="T19" fmla="*/ 2 h 14"/>
                  <a:gd name="T20" fmla="*/ 16 w 16"/>
                  <a:gd name="T21" fmla="*/ 5 h 14"/>
                  <a:gd name="T22" fmla="*/ 16 w 16"/>
                  <a:gd name="T23" fmla="*/ 7 h 14"/>
                  <a:gd name="T24" fmla="*/ 16 w 16"/>
                  <a:gd name="T25" fmla="*/ 7 h 14"/>
                  <a:gd name="T26" fmla="*/ 14 w 16"/>
                  <a:gd name="T27" fmla="*/ 10 h 14"/>
                  <a:gd name="T28" fmla="*/ 14 w 16"/>
                  <a:gd name="T29" fmla="*/ 12 h 14"/>
                  <a:gd name="T30" fmla="*/ 14 w 16"/>
                  <a:gd name="T31" fmla="*/ 12 h 14"/>
                  <a:gd name="T32" fmla="*/ 12 w 16"/>
                  <a:gd name="T33" fmla="*/ 14 h 14"/>
                  <a:gd name="T34" fmla="*/ 9 w 16"/>
                  <a:gd name="T35" fmla="*/ 14 h 14"/>
                  <a:gd name="T36" fmla="*/ 9 w 16"/>
                  <a:gd name="T37" fmla="*/ 14 h 14"/>
                  <a:gd name="T38" fmla="*/ 7 w 16"/>
                  <a:gd name="T39" fmla="*/ 14 h 14"/>
                  <a:gd name="T40" fmla="*/ 4 w 16"/>
                  <a:gd name="T41" fmla="*/ 14 h 14"/>
                  <a:gd name="T42" fmla="*/ 4 w 16"/>
                  <a:gd name="T43" fmla="*/ 14 h 14"/>
                  <a:gd name="T44" fmla="*/ 2 w 16"/>
                  <a:gd name="T45" fmla="*/ 14 h 14"/>
                  <a:gd name="T46" fmla="*/ 2 w 16"/>
                  <a:gd name="T47" fmla="*/ 12 h 14"/>
                  <a:gd name="T48" fmla="*/ 0 w 16"/>
                  <a:gd name="T49" fmla="*/ 12 h 14"/>
                  <a:gd name="T50" fmla="*/ 0 w 16"/>
                  <a:gd name="T51" fmla="*/ 10 h 14"/>
                  <a:gd name="T52" fmla="*/ 0 w 16"/>
                  <a:gd name="T53" fmla="*/ 10 h 14"/>
                  <a:gd name="T54" fmla="*/ 0 w 16"/>
                  <a:gd name="T55" fmla="*/ 7 h 14"/>
                  <a:gd name="T56" fmla="*/ 0 w 16"/>
                  <a:gd name="T57" fmla="*/ 5 h 14"/>
                  <a:gd name="T58" fmla="*/ 0 w 16"/>
                  <a:gd name="T59" fmla="*/ 5 h 14"/>
                  <a:gd name="T60" fmla="*/ 0 w 16"/>
                  <a:gd name="T61" fmla="*/ 2 h 14"/>
                  <a:gd name="T62" fmla="*/ 2 w 16"/>
                  <a:gd name="T63" fmla="*/ 2 h 14"/>
                  <a:gd name="T64" fmla="*/ 2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2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2" name="Freeform 351"/>
              <p:cNvSpPr>
                <a:spLocks/>
              </p:cNvSpPr>
              <p:nvPr/>
            </p:nvSpPr>
            <p:spPr bwMode="auto">
              <a:xfrm>
                <a:off x="2107" y="3371"/>
                <a:ext cx="16" cy="14"/>
              </a:xfrm>
              <a:custGeom>
                <a:avLst/>
                <a:gdLst>
                  <a:gd name="T0" fmla="*/ 2 w 16"/>
                  <a:gd name="T1" fmla="*/ 0 h 14"/>
                  <a:gd name="T2" fmla="*/ 4 w 16"/>
                  <a:gd name="T3" fmla="*/ 0 h 14"/>
                  <a:gd name="T4" fmla="*/ 7 w 16"/>
                  <a:gd name="T5" fmla="*/ 0 h 14"/>
                  <a:gd name="T6" fmla="*/ 7 w 16"/>
                  <a:gd name="T7" fmla="*/ 0 h 14"/>
                  <a:gd name="T8" fmla="*/ 9 w 16"/>
                  <a:gd name="T9" fmla="*/ 0 h 14"/>
                  <a:gd name="T10" fmla="*/ 12 w 16"/>
                  <a:gd name="T11" fmla="*/ 0 h 14"/>
                  <a:gd name="T12" fmla="*/ 12 w 16"/>
                  <a:gd name="T13" fmla="*/ 0 h 14"/>
                  <a:gd name="T14" fmla="*/ 14 w 16"/>
                  <a:gd name="T15" fmla="*/ 0 h 14"/>
                  <a:gd name="T16" fmla="*/ 14 w 16"/>
                  <a:gd name="T17" fmla="*/ 2 h 14"/>
                  <a:gd name="T18" fmla="*/ 14 w 16"/>
                  <a:gd name="T19" fmla="*/ 2 h 14"/>
                  <a:gd name="T20" fmla="*/ 16 w 16"/>
                  <a:gd name="T21" fmla="*/ 5 h 14"/>
                  <a:gd name="T22" fmla="*/ 16 w 16"/>
                  <a:gd name="T23" fmla="*/ 7 h 14"/>
                  <a:gd name="T24" fmla="*/ 16 w 16"/>
                  <a:gd name="T25" fmla="*/ 7 h 14"/>
                  <a:gd name="T26" fmla="*/ 14 w 16"/>
                  <a:gd name="T27" fmla="*/ 10 h 14"/>
                  <a:gd name="T28" fmla="*/ 14 w 16"/>
                  <a:gd name="T29" fmla="*/ 12 h 14"/>
                  <a:gd name="T30" fmla="*/ 14 w 16"/>
                  <a:gd name="T31" fmla="*/ 12 h 14"/>
                  <a:gd name="T32" fmla="*/ 12 w 16"/>
                  <a:gd name="T33" fmla="*/ 14 h 14"/>
                  <a:gd name="T34" fmla="*/ 9 w 16"/>
                  <a:gd name="T35" fmla="*/ 14 h 14"/>
                  <a:gd name="T36" fmla="*/ 9 w 16"/>
                  <a:gd name="T37" fmla="*/ 14 h 14"/>
                  <a:gd name="T38" fmla="*/ 7 w 16"/>
                  <a:gd name="T39" fmla="*/ 14 h 14"/>
                  <a:gd name="T40" fmla="*/ 4 w 16"/>
                  <a:gd name="T41" fmla="*/ 14 h 14"/>
                  <a:gd name="T42" fmla="*/ 4 w 16"/>
                  <a:gd name="T43" fmla="*/ 14 h 14"/>
                  <a:gd name="T44" fmla="*/ 2 w 16"/>
                  <a:gd name="T45" fmla="*/ 14 h 14"/>
                  <a:gd name="T46" fmla="*/ 2 w 16"/>
                  <a:gd name="T47" fmla="*/ 12 h 14"/>
                  <a:gd name="T48" fmla="*/ 0 w 16"/>
                  <a:gd name="T49" fmla="*/ 12 h 14"/>
                  <a:gd name="T50" fmla="*/ 0 w 16"/>
                  <a:gd name="T51" fmla="*/ 10 h 14"/>
                  <a:gd name="T52" fmla="*/ 0 w 16"/>
                  <a:gd name="T53" fmla="*/ 10 h 14"/>
                  <a:gd name="T54" fmla="*/ 0 w 16"/>
                  <a:gd name="T55" fmla="*/ 7 h 14"/>
                  <a:gd name="T56" fmla="*/ 0 w 16"/>
                  <a:gd name="T57" fmla="*/ 5 h 14"/>
                  <a:gd name="T58" fmla="*/ 0 w 16"/>
                  <a:gd name="T59" fmla="*/ 5 h 14"/>
                  <a:gd name="T60" fmla="*/ 0 w 16"/>
                  <a:gd name="T61" fmla="*/ 2 h 14"/>
                  <a:gd name="T62" fmla="*/ 2 w 16"/>
                  <a:gd name="T63" fmla="*/ 2 h 14"/>
                  <a:gd name="T64" fmla="*/ 2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2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3" name="Freeform 352"/>
              <p:cNvSpPr>
                <a:spLocks/>
              </p:cNvSpPr>
              <p:nvPr/>
            </p:nvSpPr>
            <p:spPr bwMode="auto">
              <a:xfrm>
                <a:off x="2231" y="3180"/>
                <a:ext cx="16" cy="17"/>
              </a:xfrm>
              <a:custGeom>
                <a:avLst/>
                <a:gdLst>
                  <a:gd name="T0" fmla="*/ 4 w 16"/>
                  <a:gd name="T1" fmla="*/ 3 h 17"/>
                  <a:gd name="T2" fmla="*/ 4 w 16"/>
                  <a:gd name="T3" fmla="*/ 3 h 17"/>
                  <a:gd name="T4" fmla="*/ 7 w 16"/>
                  <a:gd name="T5" fmla="*/ 0 h 17"/>
                  <a:gd name="T6" fmla="*/ 9 w 16"/>
                  <a:gd name="T7" fmla="*/ 0 h 17"/>
                  <a:gd name="T8" fmla="*/ 9 w 16"/>
                  <a:gd name="T9" fmla="*/ 0 h 17"/>
                  <a:gd name="T10" fmla="*/ 12 w 16"/>
                  <a:gd name="T11" fmla="*/ 0 h 17"/>
                  <a:gd name="T12" fmla="*/ 12 w 16"/>
                  <a:gd name="T13" fmla="*/ 3 h 17"/>
                  <a:gd name="T14" fmla="*/ 14 w 16"/>
                  <a:gd name="T15" fmla="*/ 3 h 17"/>
                  <a:gd name="T16" fmla="*/ 14 w 16"/>
                  <a:gd name="T17" fmla="*/ 5 h 17"/>
                  <a:gd name="T18" fmla="*/ 16 w 16"/>
                  <a:gd name="T19" fmla="*/ 5 h 17"/>
                  <a:gd name="T20" fmla="*/ 16 w 16"/>
                  <a:gd name="T21" fmla="*/ 8 h 17"/>
                  <a:gd name="T22" fmla="*/ 16 w 16"/>
                  <a:gd name="T23" fmla="*/ 8 h 17"/>
                  <a:gd name="T24" fmla="*/ 16 w 16"/>
                  <a:gd name="T25" fmla="*/ 10 h 17"/>
                  <a:gd name="T26" fmla="*/ 16 w 16"/>
                  <a:gd name="T27" fmla="*/ 12 h 17"/>
                  <a:gd name="T28" fmla="*/ 14 w 16"/>
                  <a:gd name="T29" fmla="*/ 12 h 17"/>
                  <a:gd name="T30" fmla="*/ 14 w 16"/>
                  <a:gd name="T31" fmla="*/ 15 h 17"/>
                  <a:gd name="T32" fmla="*/ 12 w 16"/>
                  <a:gd name="T33" fmla="*/ 15 h 17"/>
                  <a:gd name="T34" fmla="*/ 12 w 16"/>
                  <a:gd name="T35" fmla="*/ 17 h 17"/>
                  <a:gd name="T36" fmla="*/ 9 w 16"/>
                  <a:gd name="T37" fmla="*/ 17 h 17"/>
                  <a:gd name="T38" fmla="*/ 7 w 16"/>
                  <a:gd name="T39" fmla="*/ 17 h 17"/>
                  <a:gd name="T40" fmla="*/ 7 w 16"/>
                  <a:gd name="T41" fmla="*/ 17 h 17"/>
                  <a:gd name="T42" fmla="*/ 4 w 16"/>
                  <a:gd name="T43" fmla="*/ 17 h 17"/>
                  <a:gd name="T44" fmla="*/ 4 w 16"/>
                  <a:gd name="T45" fmla="*/ 17 h 17"/>
                  <a:gd name="T46" fmla="*/ 2 w 16"/>
                  <a:gd name="T47" fmla="*/ 15 h 17"/>
                  <a:gd name="T48" fmla="*/ 2 w 16"/>
                  <a:gd name="T49" fmla="*/ 15 h 17"/>
                  <a:gd name="T50" fmla="*/ 0 w 16"/>
                  <a:gd name="T51" fmla="*/ 12 h 17"/>
                  <a:gd name="T52" fmla="*/ 0 w 16"/>
                  <a:gd name="T53" fmla="*/ 10 h 17"/>
                  <a:gd name="T54" fmla="*/ 0 w 16"/>
                  <a:gd name="T55" fmla="*/ 10 h 17"/>
                  <a:gd name="T56" fmla="*/ 0 w 16"/>
                  <a:gd name="T57" fmla="*/ 8 h 17"/>
                  <a:gd name="T58" fmla="*/ 0 w 16"/>
                  <a:gd name="T59" fmla="*/ 5 h 17"/>
                  <a:gd name="T60" fmla="*/ 2 w 16"/>
                  <a:gd name="T61" fmla="*/ 5 h 17"/>
                  <a:gd name="T62" fmla="*/ 2 w 16"/>
                  <a:gd name="T63" fmla="*/ 3 h 17"/>
                  <a:gd name="T64" fmla="*/ 4 w 16"/>
                  <a:gd name="T65" fmla="*/ 3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4" y="3"/>
                    </a:move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4" name="Freeform 353"/>
              <p:cNvSpPr>
                <a:spLocks/>
              </p:cNvSpPr>
              <p:nvPr/>
            </p:nvSpPr>
            <p:spPr bwMode="auto">
              <a:xfrm>
                <a:off x="2231" y="3180"/>
                <a:ext cx="16" cy="17"/>
              </a:xfrm>
              <a:custGeom>
                <a:avLst/>
                <a:gdLst>
                  <a:gd name="T0" fmla="*/ 4 w 16"/>
                  <a:gd name="T1" fmla="*/ 3 h 17"/>
                  <a:gd name="T2" fmla="*/ 4 w 16"/>
                  <a:gd name="T3" fmla="*/ 3 h 17"/>
                  <a:gd name="T4" fmla="*/ 7 w 16"/>
                  <a:gd name="T5" fmla="*/ 0 h 17"/>
                  <a:gd name="T6" fmla="*/ 9 w 16"/>
                  <a:gd name="T7" fmla="*/ 0 h 17"/>
                  <a:gd name="T8" fmla="*/ 9 w 16"/>
                  <a:gd name="T9" fmla="*/ 0 h 17"/>
                  <a:gd name="T10" fmla="*/ 12 w 16"/>
                  <a:gd name="T11" fmla="*/ 0 h 17"/>
                  <a:gd name="T12" fmla="*/ 12 w 16"/>
                  <a:gd name="T13" fmla="*/ 3 h 17"/>
                  <a:gd name="T14" fmla="*/ 14 w 16"/>
                  <a:gd name="T15" fmla="*/ 3 h 17"/>
                  <a:gd name="T16" fmla="*/ 14 w 16"/>
                  <a:gd name="T17" fmla="*/ 5 h 17"/>
                  <a:gd name="T18" fmla="*/ 16 w 16"/>
                  <a:gd name="T19" fmla="*/ 5 h 17"/>
                  <a:gd name="T20" fmla="*/ 16 w 16"/>
                  <a:gd name="T21" fmla="*/ 8 h 17"/>
                  <a:gd name="T22" fmla="*/ 16 w 16"/>
                  <a:gd name="T23" fmla="*/ 8 h 17"/>
                  <a:gd name="T24" fmla="*/ 16 w 16"/>
                  <a:gd name="T25" fmla="*/ 10 h 17"/>
                  <a:gd name="T26" fmla="*/ 16 w 16"/>
                  <a:gd name="T27" fmla="*/ 12 h 17"/>
                  <a:gd name="T28" fmla="*/ 14 w 16"/>
                  <a:gd name="T29" fmla="*/ 12 h 17"/>
                  <a:gd name="T30" fmla="*/ 14 w 16"/>
                  <a:gd name="T31" fmla="*/ 15 h 17"/>
                  <a:gd name="T32" fmla="*/ 12 w 16"/>
                  <a:gd name="T33" fmla="*/ 15 h 17"/>
                  <a:gd name="T34" fmla="*/ 12 w 16"/>
                  <a:gd name="T35" fmla="*/ 17 h 17"/>
                  <a:gd name="T36" fmla="*/ 9 w 16"/>
                  <a:gd name="T37" fmla="*/ 17 h 17"/>
                  <a:gd name="T38" fmla="*/ 7 w 16"/>
                  <a:gd name="T39" fmla="*/ 17 h 17"/>
                  <a:gd name="T40" fmla="*/ 7 w 16"/>
                  <a:gd name="T41" fmla="*/ 17 h 17"/>
                  <a:gd name="T42" fmla="*/ 4 w 16"/>
                  <a:gd name="T43" fmla="*/ 17 h 17"/>
                  <a:gd name="T44" fmla="*/ 4 w 16"/>
                  <a:gd name="T45" fmla="*/ 17 h 17"/>
                  <a:gd name="T46" fmla="*/ 2 w 16"/>
                  <a:gd name="T47" fmla="*/ 15 h 17"/>
                  <a:gd name="T48" fmla="*/ 2 w 16"/>
                  <a:gd name="T49" fmla="*/ 15 h 17"/>
                  <a:gd name="T50" fmla="*/ 0 w 16"/>
                  <a:gd name="T51" fmla="*/ 12 h 17"/>
                  <a:gd name="T52" fmla="*/ 0 w 16"/>
                  <a:gd name="T53" fmla="*/ 10 h 17"/>
                  <a:gd name="T54" fmla="*/ 0 w 16"/>
                  <a:gd name="T55" fmla="*/ 10 h 17"/>
                  <a:gd name="T56" fmla="*/ 0 w 16"/>
                  <a:gd name="T57" fmla="*/ 8 h 17"/>
                  <a:gd name="T58" fmla="*/ 0 w 16"/>
                  <a:gd name="T59" fmla="*/ 5 h 17"/>
                  <a:gd name="T60" fmla="*/ 2 w 16"/>
                  <a:gd name="T61" fmla="*/ 5 h 17"/>
                  <a:gd name="T62" fmla="*/ 2 w 16"/>
                  <a:gd name="T63" fmla="*/ 3 h 17"/>
                  <a:gd name="T64" fmla="*/ 4 w 16"/>
                  <a:gd name="T65" fmla="*/ 3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4" y="3"/>
                    </a:move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5" name="Freeform 354"/>
              <p:cNvSpPr>
                <a:spLocks/>
              </p:cNvSpPr>
              <p:nvPr/>
            </p:nvSpPr>
            <p:spPr bwMode="auto">
              <a:xfrm>
                <a:off x="2338" y="3137"/>
                <a:ext cx="363" cy="70"/>
              </a:xfrm>
              <a:custGeom>
                <a:avLst/>
                <a:gdLst>
                  <a:gd name="T0" fmla="*/ 79 w 363"/>
                  <a:gd name="T1" fmla="*/ 34 h 70"/>
                  <a:gd name="T2" fmla="*/ 193 w 363"/>
                  <a:gd name="T3" fmla="*/ 24 h 70"/>
                  <a:gd name="T4" fmla="*/ 305 w 363"/>
                  <a:gd name="T5" fmla="*/ 39 h 70"/>
                  <a:gd name="T6" fmla="*/ 320 w 363"/>
                  <a:gd name="T7" fmla="*/ 43 h 70"/>
                  <a:gd name="T8" fmla="*/ 334 w 363"/>
                  <a:gd name="T9" fmla="*/ 53 h 70"/>
                  <a:gd name="T10" fmla="*/ 344 w 363"/>
                  <a:gd name="T11" fmla="*/ 58 h 70"/>
                  <a:gd name="T12" fmla="*/ 344 w 363"/>
                  <a:gd name="T13" fmla="*/ 60 h 70"/>
                  <a:gd name="T14" fmla="*/ 344 w 363"/>
                  <a:gd name="T15" fmla="*/ 62 h 70"/>
                  <a:gd name="T16" fmla="*/ 346 w 363"/>
                  <a:gd name="T17" fmla="*/ 62 h 70"/>
                  <a:gd name="T18" fmla="*/ 351 w 363"/>
                  <a:gd name="T19" fmla="*/ 65 h 70"/>
                  <a:gd name="T20" fmla="*/ 353 w 363"/>
                  <a:gd name="T21" fmla="*/ 67 h 70"/>
                  <a:gd name="T22" fmla="*/ 355 w 363"/>
                  <a:gd name="T23" fmla="*/ 67 h 70"/>
                  <a:gd name="T24" fmla="*/ 355 w 363"/>
                  <a:gd name="T25" fmla="*/ 70 h 70"/>
                  <a:gd name="T26" fmla="*/ 360 w 363"/>
                  <a:gd name="T27" fmla="*/ 70 h 70"/>
                  <a:gd name="T28" fmla="*/ 360 w 363"/>
                  <a:gd name="T29" fmla="*/ 67 h 70"/>
                  <a:gd name="T30" fmla="*/ 360 w 363"/>
                  <a:gd name="T31" fmla="*/ 65 h 70"/>
                  <a:gd name="T32" fmla="*/ 363 w 363"/>
                  <a:gd name="T33" fmla="*/ 62 h 70"/>
                  <a:gd name="T34" fmla="*/ 351 w 363"/>
                  <a:gd name="T35" fmla="*/ 43 h 70"/>
                  <a:gd name="T36" fmla="*/ 308 w 363"/>
                  <a:gd name="T37" fmla="*/ 27 h 70"/>
                  <a:gd name="T38" fmla="*/ 262 w 363"/>
                  <a:gd name="T39" fmla="*/ 17 h 70"/>
                  <a:gd name="T40" fmla="*/ 243 w 363"/>
                  <a:gd name="T41" fmla="*/ 10 h 70"/>
                  <a:gd name="T42" fmla="*/ 239 w 363"/>
                  <a:gd name="T43" fmla="*/ 10 h 70"/>
                  <a:gd name="T44" fmla="*/ 234 w 363"/>
                  <a:gd name="T45" fmla="*/ 8 h 70"/>
                  <a:gd name="T46" fmla="*/ 172 w 363"/>
                  <a:gd name="T47" fmla="*/ 3 h 70"/>
                  <a:gd name="T48" fmla="*/ 107 w 363"/>
                  <a:gd name="T49" fmla="*/ 3 h 70"/>
                  <a:gd name="T50" fmla="*/ 62 w 363"/>
                  <a:gd name="T51" fmla="*/ 8 h 70"/>
                  <a:gd name="T52" fmla="*/ 45 w 363"/>
                  <a:gd name="T53" fmla="*/ 15 h 70"/>
                  <a:gd name="T54" fmla="*/ 29 w 363"/>
                  <a:gd name="T55" fmla="*/ 20 h 70"/>
                  <a:gd name="T56" fmla="*/ 22 w 363"/>
                  <a:gd name="T57" fmla="*/ 22 h 70"/>
                  <a:gd name="T58" fmla="*/ 17 w 363"/>
                  <a:gd name="T59" fmla="*/ 24 h 70"/>
                  <a:gd name="T60" fmla="*/ 12 w 363"/>
                  <a:gd name="T61" fmla="*/ 27 h 70"/>
                  <a:gd name="T62" fmla="*/ 12 w 363"/>
                  <a:gd name="T63" fmla="*/ 29 h 70"/>
                  <a:gd name="T64" fmla="*/ 12 w 363"/>
                  <a:gd name="T65" fmla="*/ 29 h 70"/>
                  <a:gd name="T66" fmla="*/ 10 w 363"/>
                  <a:gd name="T67" fmla="*/ 29 h 70"/>
                  <a:gd name="T68" fmla="*/ 10 w 363"/>
                  <a:gd name="T69" fmla="*/ 31 h 70"/>
                  <a:gd name="T70" fmla="*/ 7 w 363"/>
                  <a:gd name="T71" fmla="*/ 31 h 70"/>
                  <a:gd name="T72" fmla="*/ 7 w 363"/>
                  <a:gd name="T73" fmla="*/ 34 h 70"/>
                  <a:gd name="T74" fmla="*/ 5 w 363"/>
                  <a:gd name="T75" fmla="*/ 36 h 70"/>
                  <a:gd name="T76" fmla="*/ 5 w 363"/>
                  <a:gd name="T77" fmla="*/ 36 h 70"/>
                  <a:gd name="T78" fmla="*/ 2 w 363"/>
                  <a:gd name="T79" fmla="*/ 39 h 70"/>
                  <a:gd name="T80" fmla="*/ 0 w 363"/>
                  <a:gd name="T81" fmla="*/ 41 h 70"/>
                  <a:gd name="T82" fmla="*/ 2 w 363"/>
                  <a:gd name="T83" fmla="*/ 41 h 70"/>
                  <a:gd name="T84" fmla="*/ 2 w 363"/>
                  <a:gd name="T85" fmla="*/ 43 h 70"/>
                  <a:gd name="T86" fmla="*/ 5 w 363"/>
                  <a:gd name="T87" fmla="*/ 43 h 70"/>
                  <a:gd name="T88" fmla="*/ 5 w 363"/>
                  <a:gd name="T89" fmla="*/ 43 h 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63"/>
                  <a:gd name="T136" fmla="*/ 0 h 70"/>
                  <a:gd name="T137" fmla="*/ 363 w 363"/>
                  <a:gd name="T138" fmla="*/ 70 h 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63" h="70">
                    <a:moveTo>
                      <a:pt x="5" y="46"/>
                    </a:moveTo>
                    <a:lnTo>
                      <a:pt x="43" y="39"/>
                    </a:lnTo>
                    <a:lnTo>
                      <a:pt x="79" y="34"/>
                    </a:lnTo>
                    <a:lnTo>
                      <a:pt x="117" y="27"/>
                    </a:lnTo>
                    <a:lnTo>
                      <a:pt x="155" y="24"/>
                    </a:lnTo>
                    <a:lnTo>
                      <a:pt x="193" y="24"/>
                    </a:lnTo>
                    <a:lnTo>
                      <a:pt x="231" y="24"/>
                    </a:lnTo>
                    <a:lnTo>
                      <a:pt x="270" y="29"/>
                    </a:lnTo>
                    <a:lnTo>
                      <a:pt x="305" y="39"/>
                    </a:lnTo>
                    <a:lnTo>
                      <a:pt x="310" y="39"/>
                    </a:lnTo>
                    <a:lnTo>
                      <a:pt x="315" y="41"/>
                    </a:lnTo>
                    <a:lnTo>
                      <a:pt x="320" y="43"/>
                    </a:lnTo>
                    <a:lnTo>
                      <a:pt x="324" y="48"/>
                    </a:lnTo>
                    <a:lnTo>
                      <a:pt x="329" y="51"/>
                    </a:lnTo>
                    <a:lnTo>
                      <a:pt x="334" y="53"/>
                    </a:lnTo>
                    <a:lnTo>
                      <a:pt x="339" y="55"/>
                    </a:lnTo>
                    <a:lnTo>
                      <a:pt x="341" y="58"/>
                    </a:lnTo>
                    <a:lnTo>
                      <a:pt x="344" y="58"/>
                    </a:lnTo>
                    <a:lnTo>
                      <a:pt x="344" y="60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5"/>
                    </a:lnTo>
                    <a:lnTo>
                      <a:pt x="351" y="65"/>
                    </a:lnTo>
                    <a:lnTo>
                      <a:pt x="353" y="65"/>
                    </a:lnTo>
                    <a:lnTo>
                      <a:pt x="353" y="67"/>
                    </a:lnTo>
                    <a:lnTo>
                      <a:pt x="355" y="67"/>
                    </a:lnTo>
                    <a:lnTo>
                      <a:pt x="355" y="70"/>
                    </a:lnTo>
                    <a:lnTo>
                      <a:pt x="360" y="70"/>
                    </a:lnTo>
                    <a:lnTo>
                      <a:pt x="360" y="67"/>
                    </a:lnTo>
                    <a:lnTo>
                      <a:pt x="360" y="65"/>
                    </a:lnTo>
                    <a:lnTo>
                      <a:pt x="363" y="65"/>
                    </a:lnTo>
                    <a:lnTo>
                      <a:pt x="363" y="62"/>
                    </a:lnTo>
                    <a:lnTo>
                      <a:pt x="363" y="55"/>
                    </a:lnTo>
                    <a:lnTo>
                      <a:pt x="351" y="43"/>
                    </a:lnTo>
                    <a:lnTo>
                      <a:pt x="339" y="36"/>
                    </a:lnTo>
                    <a:lnTo>
                      <a:pt x="324" y="31"/>
                    </a:lnTo>
                    <a:lnTo>
                      <a:pt x="308" y="27"/>
                    </a:lnTo>
                    <a:lnTo>
                      <a:pt x="293" y="24"/>
                    </a:lnTo>
                    <a:lnTo>
                      <a:pt x="277" y="20"/>
                    </a:lnTo>
                    <a:lnTo>
                      <a:pt x="262" y="17"/>
                    </a:lnTo>
                    <a:lnTo>
                      <a:pt x="248" y="12"/>
                    </a:lnTo>
                    <a:lnTo>
                      <a:pt x="246" y="12"/>
                    </a:lnTo>
                    <a:lnTo>
                      <a:pt x="243" y="10"/>
                    </a:lnTo>
                    <a:lnTo>
                      <a:pt x="241" y="10"/>
                    </a:lnTo>
                    <a:lnTo>
                      <a:pt x="239" y="10"/>
                    </a:lnTo>
                    <a:lnTo>
                      <a:pt x="236" y="8"/>
                    </a:lnTo>
                    <a:lnTo>
                      <a:pt x="234" y="8"/>
                    </a:lnTo>
                    <a:lnTo>
                      <a:pt x="212" y="5"/>
                    </a:lnTo>
                    <a:lnTo>
                      <a:pt x="193" y="3"/>
                    </a:lnTo>
                    <a:lnTo>
                      <a:pt x="172" y="3"/>
                    </a:lnTo>
                    <a:lnTo>
                      <a:pt x="150" y="0"/>
                    </a:lnTo>
                    <a:lnTo>
                      <a:pt x="129" y="3"/>
                    </a:lnTo>
                    <a:lnTo>
                      <a:pt x="107" y="3"/>
                    </a:lnTo>
                    <a:lnTo>
                      <a:pt x="86" y="5"/>
                    </a:lnTo>
                    <a:lnTo>
                      <a:pt x="67" y="8"/>
                    </a:lnTo>
                    <a:lnTo>
                      <a:pt x="62" y="8"/>
                    </a:lnTo>
                    <a:lnTo>
                      <a:pt x="57" y="10"/>
                    </a:lnTo>
                    <a:lnTo>
                      <a:pt x="50" y="12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33" y="17"/>
                    </a:lnTo>
                    <a:lnTo>
                      <a:pt x="29" y="20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5" y="4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6" name="Freeform 355"/>
              <p:cNvSpPr>
                <a:spLocks/>
              </p:cNvSpPr>
              <p:nvPr/>
            </p:nvSpPr>
            <p:spPr bwMode="auto">
              <a:xfrm>
                <a:off x="2338" y="3137"/>
                <a:ext cx="363" cy="70"/>
              </a:xfrm>
              <a:custGeom>
                <a:avLst/>
                <a:gdLst>
                  <a:gd name="T0" fmla="*/ 79 w 363"/>
                  <a:gd name="T1" fmla="*/ 34 h 70"/>
                  <a:gd name="T2" fmla="*/ 193 w 363"/>
                  <a:gd name="T3" fmla="*/ 24 h 70"/>
                  <a:gd name="T4" fmla="*/ 305 w 363"/>
                  <a:gd name="T5" fmla="*/ 39 h 70"/>
                  <a:gd name="T6" fmla="*/ 320 w 363"/>
                  <a:gd name="T7" fmla="*/ 43 h 70"/>
                  <a:gd name="T8" fmla="*/ 334 w 363"/>
                  <a:gd name="T9" fmla="*/ 53 h 70"/>
                  <a:gd name="T10" fmla="*/ 344 w 363"/>
                  <a:gd name="T11" fmla="*/ 58 h 70"/>
                  <a:gd name="T12" fmla="*/ 344 w 363"/>
                  <a:gd name="T13" fmla="*/ 60 h 70"/>
                  <a:gd name="T14" fmla="*/ 344 w 363"/>
                  <a:gd name="T15" fmla="*/ 62 h 70"/>
                  <a:gd name="T16" fmla="*/ 346 w 363"/>
                  <a:gd name="T17" fmla="*/ 62 h 70"/>
                  <a:gd name="T18" fmla="*/ 351 w 363"/>
                  <a:gd name="T19" fmla="*/ 65 h 70"/>
                  <a:gd name="T20" fmla="*/ 353 w 363"/>
                  <a:gd name="T21" fmla="*/ 67 h 70"/>
                  <a:gd name="T22" fmla="*/ 355 w 363"/>
                  <a:gd name="T23" fmla="*/ 67 h 70"/>
                  <a:gd name="T24" fmla="*/ 355 w 363"/>
                  <a:gd name="T25" fmla="*/ 70 h 70"/>
                  <a:gd name="T26" fmla="*/ 360 w 363"/>
                  <a:gd name="T27" fmla="*/ 70 h 70"/>
                  <a:gd name="T28" fmla="*/ 360 w 363"/>
                  <a:gd name="T29" fmla="*/ 67 h 70"/>
                  <a:gd name="T30" fmla="*/ 360 w 363"/>
                  <a:gd name="T31" fmla="*/ 65 h 70"/>
                  <a:gd name="T32" fmla="*/ 363 w 363"/>
                  <a:gd name="T33" fmla="*/ 62 h 70"/>
                  <a:gd name="T34" fmla="*/ 351 w 363"/>
                  <a:gd name="T35" fmla="*/ 43 h 70"/>
                  <a:gd name="T36" fmla="*/ 308 w 363"/>
                  <a:gd name="T37" fmla="*/ 27 h 70"/>
                  <a:gd name="T38" fmla="*/ 262 w 363"/>
                  <a:gd name="T39" fmla="*/ 17 h 70"/>
                  <a:gd name="T40" fmla="*/ 243 w 363"/>
                  <a:gd name="T41" fmla="*/ 10 h 70"/>
                  <a:gd name="T42" fmla="*/ 239 w 363"/>
                  <a:gd name="T43" fmla="*/ 10 h 70"/>
                  <a:gd name="T44" fmla="*/ 234 w 363"/>
                  <a:gd name="T45" fmla="*/ 8 h 70"/>
                  <a:gd name="T46" fmla="*/ 172 w 363"/>
                  <a:gd name="T47" fmla="*/ 3 h 70"/>
                  <a:gd name="T48" fmla="*/ 107 w 363"/>
                  <a:gd name="T49" fmla="*/ 3 h 70"/>
                  <a:gd name="T50" fmla="*/ 62 w 363"/>
                  <a:gd name="T51" fmla="*/ 8 h 70"/>
                  <a:gd name="T52" fmla="*/ 45 w 363"/>
                  <a:gd name="T53" fmla="*/ 15 h 70"/>
                  <a:gd name="T54" fmla="*/ 29 w 363"/>
                  <a:gd name="T55" fmla="*/ 20 h 70"/>
                  <a:gd name="T56" fmla="*/ 22 w 363"/>
                  <a:gd name="T57" fmla="*/ 22 h 70"/>
                  <a:gd name="T58" fmla="*/ 17 w 363"/>
                  <a:gd name="T59" fmla="*/ 24 h 70"/>
                  <a:gd name="T60" fmla="*/ 12 w 363"/>
                  <a:gd name="T61" fmla="*/ 27 h 70"/>
                  <a:gd name="T62" fmla="*/ 12 w 363"/>
                  <a:gd name="T63" fmla="*/ 29 h 70"/>
                  <a:gd name="T64" fmla="*/ 12 w 363"/>
                  <a:gd name="T65" fmla="*/ 29 h 70"/>
                  <a:gd name="T66" fmla="*/ 10 w 363"/>
                  <a:gd name="T67" fmla="*/ 29 h 70"/>
                  <a:gd name="T68" fmla="*/ 10 w 363"/>
                  <a:gd name="T69" fmla="*/ 31 h 70"/>
                  <a:gd name="T70" fmla="*/ 7 w 363"/>
                  <a:gd name="T71" fmla="*/ 31 h 70"/>
                  <a:gd name="T72" fmla="*/ 7 w 363"/>
                  <a:gd name="T73" fmla="*/ 34 h 70"/>
                  <a:gd name="T74" fmla="*/ 5 w 363"/>
                  <a:gd name="T75" fmla="*/ 36 h 70"/>
                  <a:gd name="T76" fmla="*/ 5 w 363"/>
                  <a:gd name="T77" fmla="*/ 36 h 70"/>
                  <a:gd name="T78" fmla="*/ 2 w 363"/>
                  <a:gd name="T79" fmla="*/ 39 h 70"/>
                  <a:gd name="T80" fmla="*/ 0 w 363"/>
                  <a:gd name="T81" fmla="*/ 41 h 70"/>
                  <a:gd name="T82" fmla="*/ 2 w 363"/>
                  <a:gd name="T83" fmla="*/ 41 h 70"/>
                  <a:gd name="T84" fmla="*/ 2 w 363"/>
                  <a:gd name="T85" fmla="*/ 43 h 70"/>
                  <a:gd name="T86" fmla="*/ 5 w 363"/>
                  <a:gd name="T87" fmla="*/ 43 h 70"/>
                  <a:gd name="T88" fmla="*/ 5 w 363"/>
                  <a:gd name="T89" fmla="*/ 43 h 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63"/>
                  <a:gd name="T136" fmla="*/ 0 h 70"/>
                  <a:gd name="T137" fmla="*/ 363 w 363"/>
                  <a:gd name="T138" fmla="*/ 70 h 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63" h="70">
                    <a:moveTo>
                      <a:pt x="5" y="46"/>
                    </a:moveTo>
                    <a:lnTo>
                      <a:pt x="43" y="39"/>
                    </a:lnTo>
                    <a:lnTo>
                      <a:pt x="79" y="34"/>
                    </a:lnTo>
                    <a:lnTo>
                      <a:pt x="117" y="27"/>
                    </a:lnTo>
                    <a:lnTo>
                      <a:pt x="155" y="24"/>
                    </a:lnTo>
                    <a:lnTo>
                      <a:pt x="193" y="24"/>
                    </a:lnTo>
                    <a:lnTo>
                      <a:pt x="231" y="24"/>
                    </a:lnTo>
                    <a:lnTo>
                      <a:pt x="270" y="29"/>
                    </a:lnTo>
                    <a:lnTo>
                      <a:pt x="305" y="39"/>
                    </a:lnTo>
                    <a:lnTo>
                      <a:pt x="310" y="39"/>
                    </a:lnTo>
                    <a:lnTo>
                      <a:pt x="315" y="41"/>
                    </a:lnTo>
                    <a:lnTo>
                      <a:pt x="320" y="43"/>
                    </a:lnTo>
                    <a:lnTo>
                      <a:pt x="324" y="48"/>
                    </a:lnTo>
                    <a:lnTo>
                      <a:pt x="329" y="51"/>
                    </a:lnTo>
                    <a:lnTo>
                      <a:pt x="334" y="53"/>
                    </a:lnTo>
                    <a:lnTo>
                      <a:pt x="339" y="55"/>
                    </a:lnTo>
                    <a:lnTo>
                      <a:pt x="341" y="58"/>
                    </a:lnTo>
                    <a:lnTo>
                      <a:pt x="344" y="58"/>
                    </a:lnTo>
                    <a:lnTo>
                      <a:pt x="344" y="60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5"/>
                    </a:lnTo>
                    <a:lnTo>
                      <a:pt x="351" y="65"/>
                    </a:lnTo>
                    <a:lnTo>
                      <a:pt x="353" y="65"/>
                    </a:lnTo>
                    <a:lnTo>
                      <a:pt x="353" y="67"/>
                    </a:lnTo>
                    <a:lnTo>
                      <a:pt x="355" y="67"/>
                    </a:lnTo>
                    <a:lnTo>
                      <a:pt x="355" y="70"/>
                    </a:lnTo>
                    <a:lnTo>
                      <a:pt x="360" y="70"/>
                    </a:lnTo>
                    <a:lnTo>
                      <a:pt x="360" y="67"/>
                    </a:lnTo>
                    <a:lnTo>
                      <a:pt x="360" y="65"/>
                    </a:lnTo>
                    <a:lnTo>
                      <a:pt x="363" y="65"/>
                    </a:lnTo>
                    <a:lnTo>
                      <a:pt x="363" y="62"/>
                    </a:lnTo>
                    <a:lnTo>
                      <a:pt x="363" y="55"/>
                    </a:lnTo>
                    <a:lnTo>
                      <a:pt x="351" y="43"/>
                    </a:lnTo>
                    <a:lnTo>
                      <a:pt x="339" y="36"/>
                    </a:lnTo>
                    <a:lnTo>
                      <a:pt x="324" y="31"/>
                    </a:lnTo>
                    <a:lnTo>
                      <a:pt x="308" y="27"/>
                    </a:lnTo>
                    <a:lnTo>
                      <a:pt x="293" y="24"/>
                    </a:lnTo>
                    <a:lnTo>
                      <a:pt x="277" y="20"/>
                    </a:lnTo>
                    <a:lnTo>
                      <a:pt x="262" y="17"/>
                    </a:lnTo>
                    <a:lnTo>
                      <a:pt x="248" y="12"/>
                    </a:lnTo>
                    <a:lnTo>
                      <a:pt x="246" y="12"/>
                    </a:lnTo>
                    <a:lnTo>
                      <a:pt x="243" y="10"/>
                    </a:lnTo>
                    <a:lnTo>
                      <a:pt x="241" y="10"/>
                    </a:lnTo>
                    <a:lnTo>
                      <a:pt x="239" y="10"/>
                    </a:lnTo>
                    <a:lnTo>
                      <a:pt x="236" y="8"/>
                    </a:lnTo>
                    <a:lnTo>
                      <a:pt x="234" y="8"/>
                    </a:lnTo>
                    <a:lnTo>
                      <a:pt x="212" y="5"/>
                    </a:lnTo>
                    <a:lnTo>
                      <a:pt x="193" y="3"/>
                    </a:lnTo>
                    <a:lnTo>
                      <a:pt x="172" y="3"/>
                    </a:lnTo>
                    <a:lnTo>
                      <a:pt x="150" y="0"/>
                    </a:lnTo>
                    <a:lnTo>
                      <a:pt x="129" y="3"/>
                    </a:lnTo>
                    <a:lnTo>
                      <a:pt x="107" y="3"/>
                    </a:lnTo>
                    <a:lnTo>
                      <a:pt x="86" y="5"/>
                    </a:lnTo>
                    <a:lnTo>
                      <a:pt x="67" y="8"/>
                    </a:lnTo>
                    <a:lnTo>
                      <a:pt x="62" y="8"/>
                    </a:lnTo>
                    <a:lnTo>
                      <a:pt x="57" y="10"/>
                    </a:lnTo>
                    <a:lnTo>
                      <a:pt x="50" y="12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33" y="17"/>
                    </a:lnTo>
                    <a:lnTo>
                      <a:pt x="29" y="20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5" y="4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7" name="Freeform 356"/>
              <p:cNvSpPr>
                <a:spLocks/>
              </p:cNvSpPr>
              <p:nvPr/>
            </p:nvSpPr>
            <p:spPr bwMode="auto">
              <a:xfrm>
                <a:off x="2646" y="3185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3 h 14"/>
                  <a:gd name="T10" fmla="*/ 14 w 16"/>
                  <a:gd name="T11" fmla="*/ 3 h 14"/>
                  <a:gd name="T12" fmla="*/ 16 w 16"/>
                  <a:gd name="T13" fmla="*/ 5 h 14"/>
                  <a:gd name="T14" fmla="*/ 16 w 16"/>
                  <a:gd name="T15" fmla="*/ 5 h 14"/>
                  <a:gd name="T16" fmla="*/ 16 w 16"/>
                  <a:gd name="T17" fmla="*/ 7 h 14"/>
                  <a:gd name="T18" fmla="*/ 16 w 16"/>
                  <a:gd name="T19" fmla="*/ 10 h 14"/>
                  <a:gd name="T20" fmla="*/ 16 w 16"/>
                  <a:gd name="T21" fmla="*/ 10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5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10 h 14"/>
                  <a:gd name="T46" fmla="*/ 0 w 16"/>
                  <a:gd name="T47" fmla="*/ 10 h 14"/>
                  <a:gd name="T48" fmla="*/ 0 w 16"/>
                  <a:gd name="T49" fmla="*/ 7 h 14"/>
                  <a:gd name="T50" fmla="*/ 0 w 16"/>
                  <a:gd name="T51" fmla="*/ 5 h 14"/>
                  <a:gd name="T52" fmla="*/ 0 w 16"/>
                  <a:gd name="T53" fmla="*/ 5 h 14"/>
                  <a:gd name="T54" fmla="*/ 0 w 16"/>
                  <a:gd name="T55" fmla="*/ 3 h 14"/>
                  <a:gd name="T56" fmla="*/ 2 w 16"/>
                  <a:gd name="T57" fmla="*/ 3 h 14"/>
                  <a:gd name="T58" fmla="*/ 2 w 16"/>
                  <a:gd name="T59" fmla="*/ 0 h 14"/>
                  <a:gd name="T60" fmla="*/ 5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8" name="Freeform 357"/>
              <p:cNvSpPr>
                <a:spLocks/>
              </p:cNvSpPr>
              <p:nvPr/>
            </p:nvSpPr>
            <p:spPr bwMode="auto">
              <a:xfrm>
                <a:off x="2646" y="3185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3 h 14"/>
                  <a:gd name="T10" fmla="*/ 14 w 16"/>
                  <a:gd name="T11" fmla="*/ 3 h 14"/>
                  <a:gd name="T12" fmla="*/ 16 w 16"/>
                  <a:gd name="T13" fmla="*/ 5 h 14"/>
                  <a:gd name="T14" fmla="*/ 16 w 16"/>
                  <a:gd name="T15" fmla="*/ 5 h 14"/>
                  <a:gd name="T16" fmla="*/ 16 w 16"/>
                  <a:gd name="T17" fmla="*/ 7 h 14"/>
                  <a:gd name="T18" fmla="*/ 16 w 16"/>
                  <a:gd name="T19" fmla="*/ 10 h 14"/>
                  <a:gd name="T20" fmla="*/ 16 w 16"/>
                  <a:gd name="T21" fmla="*/ 10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5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10 h 14"/>
                  <a:gd name="T46" fmla="*/ 0 w 16"/>
                  <a:gd name="T47" fmla="*/ 10 h 14"/>
                  <a:gd name="T48" fmla="*/ 0 w 16"/>
                  <a:gd name="T49" fmla="*/ 7 h 14"/>
                  <a:gd name="T50" fmla="*/ 0 w 16"/>
                  <a:gd name="T51" fmla="*/ 5 h 14"/>
                  <a:gd name="T52" fmla="*/ 0 w 16"/>
                  <a:gd name="T53" fmla="*/ 5 h 14"/>
                  <a:gd name="T54" fmla="*/ 0 w 16"/>
                  <a:gd name="T55" fmla="*/ 3 h 14"/>
                  <a:gd name="T56" fmla="*/ 2 w 16"/>
                  <a:gd name="T57" fmla="*/ 3 h 14"/>
                  <a:gd name="T58" fmla="*/ 2 w 16"/>
                  <a:gd name="T59" fmla="*/ 0 h 14"/>
                  <a:gd name="T60" fmla="*/ 5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89" name="Freeform 358"/>
              <p:cNvSpPr>
                <a:spLocks/>
              </p:cNvSpPr>
              <p:nvPr/>
            </p:nvSpPr>
            <p:spPr bwMode="auto">
              <a:xfrm>
                <a:off x="2653" y="3159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9 w 17"/>
                  <a:gd name="T3" fmla="*/ 0 h 17"/>
                  <a:gd name="T4" fmla="*/ 12 w 17"/>
                  <a:gd name="T5" fmla="*/ 0 h 17"/>
                  <a:gd name="T6" fmla="*/ 14 w 17"/>
                  <a:gd name="T7" fmla="*/ 0 h 17"/>
                  <a:gd name="T8" fmla="*/ 14 w 17"/>
                  <a:gd name="T9" fmla="*/ 2 h 17"/>
                  <a:gd name="T10" fmla="*/ 17 w 17"/>
                  <a:gd name="T11" fmla="*/ 2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9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4 h 17"/>
                  <a:gd name="T30" fmla="*/ 9 w 17"/>
                  <a:gd name="T31" fmla="*/ 14 h 17"/>
                  <a:gd name="T32" fmla="*/ 9 w 17"/>
                  <a:gd name="T33" fmla="*/ 17 h 17"/>
                  <a:gd name="T34" fmla="*/ 7 w 17"/>
                  <a:gd name="T35" fmla="*/ 14 h 17"/>
                  <a:gd name="T36" fmla="*/ 5 w 17"/>
                  <a:gd name="T37" fmla="*/ 14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2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2 h 17"/>
                  <a:gd name="T56" fmla="*/ 2 w 17"/>
                  <a:gd name="T57" fmla="*/ 2 h 17"/>
                  <a:gd name="T58" fmla="*/ 5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9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0" name="Freeform 359"/>
              <p:cNvSpPr>
                <a:spLocks/>
              </p:cNvSpPr>
              <p:nvPr/>
            </p:nvSpPr>
            <p:spPr bwMode="auto">
              <a:xfrm>
                <a:off x="2653" y="3159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9 w 17"/>
                  <a:gd name="T3" fmla="*/ 0 h 17"/>
                  <a:gd name="T4" fmla="*/ 12 w 17"/>
                  <a:gd name="T5" fmla="*/ 0 h 17"/>
                  <a:gd name="T6" fmla="*/ 14 w 17"/>
                  <a:gd name="T7" fmla="*/ 0 h 17"/>
                  <a:gd name="T8" fmla="*/ 14 w 17"/>
                  <a:gd name="T9" fmla="*/ 2 h 17"/>
                  <a:gd name="T10" fmla="*/ 17 w 17"/>
                  <a:gd name="T11" fmla="*/ 2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9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4 h 17"/>
                  <a:gd name="T30" fmla="*/ 9 w 17"/>
                  <a:gd name="T31" fmla="*/ 14 h 17"/>
                  <a:gd name="T32" fmla="*/ 9 w 17"/>
                  <a:gd name="T33" fmla="*/ 17 h 17"/>
                  <a:gd name="T34" fmla="*/ 7 w 17"/>
                  <a:gd name="T35" fmla="*/ 14 h 17"/>
                  <a:gd name="T36" fmla="*/ 5 w 17"/>
                  <a:gd name="T37" fmla="*/ 14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2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2 h 17"/>
                  <a:gd name="T56" fmla="*/ 2 w 17"/>
                  <a:gd name="T57" fmla="*/ 2 h 17"/>
                  <a:gd name="T58" fmla="*/ 5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9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1" name="Freeform 360"/>
              <p:cNvSpPr>
                <a:spLocks/>
              </p:cNvSpPr>
              <p:nvPr/>
            </p:nvSpPr>
            <p:spPr bwMode="auto">
              <a:xfrm>
                <a:off x="2536" y="3154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2 w 17"/>
                  <a:gd name="T3" fmla="*/ 0 h 17"/>
                  <a:gd name="T4" fmla="*/ 12 w 17"/>
                  <a:gd name="T5" fmla="*/ 0 h 17"/>
                  <a:gd name="T6" fmla="*/ 14 w 17"/>
                  <a:gd name="T7" fmla="*/ 3 h 17"/>
                  <a:gd name="T8" fmla="*/ 14 w 17"/>
                  <a:gd name="T9" fmla="*/ 3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7 h 17"/>
                  <a:gd name="T30" fmla="*/ 12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7 w 17"/>
                  <a:gd name="T37" fmla="*/ 17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2 h 17"/>
                  <a:gd name="T44" fmla="*/ 2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2 w 17"/>
                  <a:gd name="T53" fmla="*/ 5 h 17"/>
                  <a:gd name="T54" fmla="*/ 2 w 17"/>
                  <a:gd name="T55" fmla="*/ 5 h 17"/>
                  <a:gd name="T56" fmla="*/ 2 w 17"/>
                  <a:gd name="T57" fmla="*/ 3 h 17"/>
                  <a:gd name="T58" fmla="*/ 5 w 17"/>
                  <a:gd name="T59" fmla="*/ 3 h 17"/>
                  <a:gd name="T60" fmla="*/ 7 w 17"/>
                  <a:gd name="T61" fmla="*/ 0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2" name="Freeform 361"/>
              <p:cNvSpPr>
                <a:spLocks/>
              </p:cNvSpPr>
              <p:nvPr/>
            </p:nvSpPr>
            <p:spPr bwMode="auto">
              <a:xfrm>
                <a:off x="2536" y="3154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2 w 17"/>
                  <a:gd name="T3" fmla="*/ 0 h 17"/>
                  <a:gd name="T4" fmla="*/ 12 w 17"/>
                  <a:gd name="T5" fmla="*/ 0 h 17"/>
                  <a:gd name="T6" fmla="*/ 14 w 17"/>
                  <a:gd name="T7" fmla="*/ 3 h 17"/>
                  <a:gd name="T8" fmla="*/ 14 w 17"/>
                  <a:gd name="T9" fmla="*/ 3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7 h 17"/>
                  <a:gd name="T30" fmla="*/ 12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7 w 17"/>
                  <a:gd name="T37" fmla="*/ 17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2 h 17"/>
                  <a:gd name="T44" fmla="*/ 2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2 w 17"/>
                  <a:gd name="T53" fmla="*/ 5 h 17"/>
                  <a:gd name="T54" fmla="*/ 2 w 17"/>
                  <a:gd name="T55" fmla="*/ 5 h 17"/>
                  <a:gd name="T56" fmla="*/ 2 w 17"/>
                  <a:gd name="T57" fmla="*/ 3 h 17"/>
                  <a:gd name="T58" fmla="*/ 5 w 17"/>
                  <a:gd name="T59" fmla="*/ 3 h 17"/>
                  <a:gd name="T60" fmla="*/ 7 w 17"/>
                  <a:gd name="T61" fmla="*/ 0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3" name="Freeform 362"/>
              <p:cNvSpPr>
                <a:spLocks/>
              </p:cNvSpPr>
              <p:nvPr/>
            </p:nvSpPr>
            <p:spPr bwMode="auto">
              <a:xfrm>
                <a:off x="2402" y="3137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3 h 17"/>
                  <a:gd name="T4" fmla="*/ 12 w 17"/>
                  <a:gd name="T5" fmla="*/ 3 h 17"/>
                  <a:gd name="T6" fmla="*/ 15 w 17"/>
                  <a:gd name="T7" fmla="*/ 3 h 17"/>
                  <a:gd name="T8" fmla="*/ 15 w 17"/>
                  <a:gd name="T9" fmla="*/ 3 h 17"/>
                  <a:gd name="T10" fmla="*/ 17 w 17"/>
                  <a:gd name="T11" fmla="*/ 5 h 17"/>
                  <a:gd name="T12" fmla="*/ 17 w 17"/>
                  <a:gd name="T13" fmla="*/ 8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5 h 17"/>
                  <a:gd name="T24" fmla="*/ 15 w 17"/>
                  <a:gd name="T25" fmla="*/ 15 h 17"/>
                  <a:gd name="T26" fmla="*/ 15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8 w 17"/>
                  <a:gd name="T35" fmla="*/ 17 h 17"/>
                  <a:gd name="T36" fmla="*/ 5 w 17"/>
                  <a:gd name="T37" fmla="*/ 17 h 17"/>
                  <a:gd name="T38" fmla="*/ 5 w 17"/>
                  <a:gd name="T39" fmla="*/ 17 h 17"/>
                  <a:gd name="T40" fmla="*/ 3 w 17"/>
                  <a:gd name="T41" fmla="*/ 15 h 17"/>
                  <a:gd name="T42" fmla="*/ 3 w 17"/>
                  <a:gd name="T43" fmla="*/ 15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8 h 17"/>
                  <a:gd name="T54" fmla="*/ 3 w 17"/>
                  <a:gd name="T55" fmla="*/ 5 h 17"/>
                  <a:gd name="T56" fmla="*/ 3 w 17"/>
                  <a:gd name="T57" fmla="*/ 3 h 17"/>
                  <a:gd name="T58" fmla="*/ 5 w 17"/>
                  <a:gd name="T59" fmla="*/ 3 h 17"/>
                  <a:gd name="T60" fmla="*/ 5 w 17"/>
                  <a:gd name="T61" fmla="*/ 3 h 17"/>
                  <a:gd name="T62" fmla="*/ 8 w 17"/>
                  <a:gd name="T63" fmla="*/ 3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4" name="Freeform 363"/>
              <p:cNvSpPr>
                <a:spLocks/>
              </p:cNvSpPr>
              <p:nvPr/>
            </p:nvSpPr>
            <p:spPr bwMode="auto">
              <a:xfrm>
                <a:off x="2402" y="3137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3 h 17"/>
                  <a:gd name="T4" fmla="*/ 12 w 17"/>
                  <a:gd name="T5" fmla="*/ 3 h 17"/>
                  <a:gd name="T6" fmla="*/ 15 w 17"/>
                  <a:gd name="T7" fmla="*/ 3 h 17"/>
                  <a:gd name="T8" fmla="*/ 15 w 17"/>
                  <a:gd name="T9" fmla="*/ 3 h 17"/>
                  <a:gd name="T10" fmla="*/ 17 w 17"/>
                  <a:gd name="T11" fmla="*/ 5 h 17"/>
                  <a:gd name="T12" fmla="*/ 17 w 17"/>
                  <a:gd name="T13" fmla="*/ 8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5 h 17"/>
                  <a:gd name="T24" fmla="*/ 15 w 17"/>
                  <a:gd name="T25" fmla="*/ 15 h 17"/>
                  <a:gd name="T26" fmla="*/ 15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8 w 17"/>
                  <a:gd name="T35" fmla="*/ 17 h 17"/>
                  <a:gd name="T36" fmla="*/ 5 w 17"/>
                  <a:gd name="T37" fmla="*/ 17 h 17"/>
                  <a:gd name="T38" fmla="*/ 5 w 17"/>
                  <a:gd name="T39" fmla="*/ 17 h 17"/>
                  <a:gd name="T40" fmla="*/ 3 w 17"/>
                  <a:gd name="T41" fmla="*/ 15 h 17"/>
                  <a:gd name="T42" fmla="*/ 3 w 17"/>
                  <a:gd name="T43" fmla="*/ 15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8 h 17"/>
                  <a:gd name="T54" fmla="*/ 3 w 17"/>
                  <a:gd name="T55" fmla="*/ 5 h 17"/>
                  <a:gd name="T56" fmla="*/ 3 w 17"/>
                  <a:gd name="T57" fmla="*/ 3 h 17"/>
                  <a:gd name="T58" fmla="*/ 5 w 17"/>
                  <a:gd name="T59" fmla="*/ 3 h 17"/>
                  <a:gd name="T60" fmla="*/ 5 w 17"/>
                  <a:gd name="T61" fmla="*/ 3 h 17"/>
                  <a:gd name="T62" fmla="*/ 8 w 17"/>
                  <a:gd name="T63" fmla="*/ 3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5" name="Freeform 364"/>
              <p:cNvSpPr>
                <a:spLocks/>
              </p:cNvSpPr>
              <p:nvPr/>
            </p:nvSpPr>
            <p:spPr bwMode="auto">
              <a:xfrm>
                <a:off x="2603" y="3152"/>
                <a:ext cx="17" cy="16"/>
              </a:xfrm>
              <a:custGeom>
                <a:avLst/>
                <a:gdLst>
                  <a:gd name="T0" fmla="*/ 9 w 17"/>
                  <a:gd name="T1" fmla="*/ 0 h 16"/>
                  <a:gd name="T2" fmla="*/ 9 w 17"/>
                  <a:gd name="T3" fmla="*/ 0 h 16"/>
                  <a:gd name="T4" fmla="*/ 12 w 17"/>
                  <a:gd name="T5" fmla="*/ 2 h 16"/>
                  <a:gd name="T6" fmla="*/ 14 w 17"/>
                  <a:gd name="T7" fmla="*/ 2 h 16"/>
                  <a:gd name="T8" fmla="*/ 14 w 17"/>
                  <a:gd name="T9" fmla="*/ 2 h 16"/>
                  <a:gd name="T10" fmla="*/ 17 w 17"/>
                  <a:gd name="T11" fmla="*/ 5 h 16"/>
                  <a:gd name="T12" fmla="*/ 17 w 17"/>
                  <a:gd name="T13" fmla="*/ 5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2 h 16"/>
                  <a:gd name="T22" fmla="*/ 17 w 17"/>
                  <a:gd name="T23" fmla="*/ 14 h 16"/>
                  <a:gd name="T24" fmla="*/ 14 w 17"/>
                  <a:gd name="T25" fmla="*/ 14 h 16"/>
                  <a:gd name="T26" fmla="*/ 14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9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5 w 17"/>
                  <a:gd name="T39" fmla="*/ 14 h 16"/>
                  <a:gd name="T40" fmla="*/ 2 w 17"/>
                  <a:gd name="T41" fmla="*/ 14 h 16"/>
                  <a:gd name="T42" fmla="*/ 2 w 17"/>
                  <a:gd name="T43" fmla="*/ 14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5 h 16"/>
                  <a:gd name="T54" fmla="*/ 2 w 17"/>
                  <a:gd name="T55" fmla="*/ 5 h 16"/>
                  <a:gd name="T56" fmla="*/ 2 w 17"/>
                  <a:gd name="T57" fmla="*/ 2 h 16"/>
                  <a:gd name="T58" fmla="*/ 5 w 17"/>
                  <a:gd name="T59" fmla="*/ 2 h 16"/>
                  <a:gd name="T60" fmla="*/ 5 w 17"/>
                  <a:gd name="T61" fmla="*/ 2 h 16"/>
                  <a:gd name="T62" fmla="*/ 7 w 17"/>
                  <a:gd name="T63" fmla="*/ 0 h 16"/>
                  <a:gd name="T64" fmla="*/ 9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6" name="Freeform 365"/>
              <p:cNvSpPr>
                <a:spLocks/>
              </p:cNvSpPr>
              <p:nvPr/>
            </p:nvSpPr>
            <p:spPr bwMode="auto">
              <a:xfrm>
                <a:off x="2603" y="3152"/>
                <a:ext cx="17" cy="16"/>
              </a:xfrm>
              <a:custGeom>
                <a:avLst/>
                <a:gdLst>
                  <a:gd name="T0" fmla="*/ 9 w 17"/>
                  <a:gd name="T1" fmla="*/ 0 h 16"/>
                  <a:gd name="T2" fmla="*/ 9 w 17"/>
                  <a:gd name="T3" fmla="*/ 0 h 16"/>
                  <a:gd name="T4" fmla="*/ 12 w 17"/>
                  <a:gd name="T5" fmla="*/ 2 h 16"/>
                  <a:gd name="T6" fmla="*/ 14 w 17"/>
                  <a:gd name="T7" fmla="*/ 2 h 16"/>
                  <a:gd name="T8" fmla="*/ 14 w 17"/>
                  <a:gd name="T9" fmla="*/ 2 h 16"/>
                  <a:gd name="T10" fmla="*/ 17 w 17"/>
                  <a:gd name="T11" fmla="*/ 5 h 16"/>
                  <a:gd name="T12" fmla="*/ 17 w 17"/>
                  <a:gd name="T13" fmla="*/ 5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2 h 16"/>
                  <a:gd name="T22" fmla="*/ 17 w 17"/>
                  <a:gd name="T23" fmla="*/ 14 h 16"/>
                  <a:gd name="T24" fmla="*/ 14 w 17"/>
                  <a:gd name="T25" fmla="*/ 14 h 16"/>
                  <a:gd name="T26" fmla="*/ 14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9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5 w 17"/>
                  <a:gd name="T39" fmla="*/ 14 h 16"/>
                  <a:gd name="T40" fmla="*/ 2 w 17"/>
                  <a:gd name="T41" fmla="*/ 14 h 16"/>
                  <a:gd name="T42" fmla="*/ 2 w 17"/>
                  <a:gd name="T43" fmla="*/ 14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5 h 16"/>
                  <a:gd name="T54" fmla="*/ 2 w 17"/>
                  <a:gd name="T55" fmla="*/ 5 h 16"/>
                  <a:gd name="T56" fmla="*/ 2 w 17"/>
                  <a:gd name="T57" fmla="*/ 2 h 16"/>
                  <a:gd name="T58" fmla="*/ 5 w 17"/>
                  <a:gd name="T59" fmla="*/ 2 h 16"/>
                  <a:gd name="T60" fmla="*/ 5 w 17"/>
                  <a:gd name="T61" fmla="*/ 2 h 16"/>
                  <a:gd name="T62" fmla="*/ 7 w 17"/>
                  <a:gd name="T63" fmla="*/ 0 h 16"/>
                  <a:gd name="T64" fmla="*/ 9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7" name="Freeform 366"/>
              <p:cNvSpPr>
                <a:spLocks/>
              </p:cNvSpPr>
              <p:nvPr/>
            </p:nvSpPr>
            <p:spPr bwMode="auto">
              <a:xfrm>
                <a:off x="2371" y="3176"/>
                <a:ext cx="17" cy="16"/>
              </a:xfrm>
              <a:custGeom>
                <a:avLst/>
                <a:gdLst>
                  <a:gd name="T0" fmla="*/ 8 w 17"/>
                  <a:gd name="T1" fmla="*/ 0 h 16"/>
                  <a:gd name="T2" fmla="*/ 10 w 17"/>
                  <a:gd name="T3" fmla="*/ 0 h 16"/>
                  <a:gd name="T4" fmla="*/ 12 w 17"/>
                  <a:gd name="T5" fmla="*/ 2 h 16"/>
                  <a:gd name="T6" fmla="*/ 12 w 17"/>
                  <a:gd name="T7" fmla="*/ 2 h 16"/>
                  <a:gd name="T8" fmla="*/ 15 w 17"/>
                  <a:gd name="T9" fmla="*/ 2 h 16"/>
                  <a:gd name="T10" fmla="*/ 15 w 17"/>
                  <a:gd name="T11" fmla="*/ 4 h 16"/>
                  <a:gd name="T12" fmla="*/ 15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5 w 17"/>
                  <a:gd name="T21" fmla="*/ 12 h 16"/>
                  <a:gd name="T22" fmla="*/ 15 w 17"/>
                  <a:gd name="T23" fmla="*/ 14 h 16"/>
                  <a:gd name="T24" fmla="*/ 15 w 17"/>
                  <a:gd name="T25" fmla="*/ 14 h 16"/>
                  <a:gd name="T26" fmla="*/ 12 w 17"/>
                  <a:gd name="T27" fmla="*/ 16 h 16"/>
                  <a:gd name="T28" fmla="*/ 12 w 17"/>
                  <a:gd name="T29" fmla="*/ 16 h 16"/>
                  <a:gd name="T30" fmla="*/ 10 w 17"/>
                  <a:gd name="T31" fmla="*/ 16 h 16"/>
                  <a:gd name="T32" fmla="*/ 8 w 17"/>
                  <a:gd name="T33" fmla="*/ 16 h 16"/>
                  <a:gd name="T34" fmla="*/ 5 w 17"/>
                  <a:gd name="T35" fmla="*/ 16 h 16"/>
                  <a:gd name="T36" fmla="*/ 5 w 17"/>
                  <a:gd name="T37" fmla="*/ 16 h 16"/>
                  <a:gd name="T38" fmla="*/ 3 w 17"/>
                  <a:gd name="T39" fmla="*/ 16 h 16"/>
                  <a:gd name="T40" fmla="*/ 3 w 17"/>
                  <a:gd name="T41" fmla="*/ 14 h 16"/>
                  <a:gd name="T42" fmla="*/ 0 w 17"/>
                  <a:gd name="T43" fmla="*/ 14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4 h 16"/>
                  <a:gd name="T54" fmla="*/ 0 w 17"/>
                  <a:gd name="T55" fmla="*/ 4 h 16"/>
                  <a:gd name="T56" fmla="*/ 3 w 17"/>
                  <a:gd name="T57" fmla="*/ 2 h 16"/>
                  <a:gd name="T58" fmla="*/ 3 w 17"/>
                  <a:gd name="T59" fmla="*/ 2 h 16"/>
                  <a:gd name="T60" fmla="*/ 5 w 17"/>
                  <a:gd name="T61" fmla="*/ 2 h 16"/>
                  <a:gd name="T62" fmla="*/ 5 w 17"/>
                  <a:gd name="T63" fmla="*/ 0 h 16"/>
                  <a:gd name="T64" fmla="*/ 8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8" name="Freeform 367"/>
              <p:cNvSpPr>
                <a:spLocks/>
              </p:cNvSpPr>
              <p:nvPr/>
            </p:nvSpPr>
            <p:spPr bwMode="auto">
              <a:xfrm>
                <a:off x="2371" y="3176"/>
                <a:ext cx="17" cy="16"/>
              </a:xfrm>
              <a:custGeom>
                <a:avLst/>
                <a:gdLst>
                  <a:gd name="T0" fmla="*/ 8 w 17"/>
                  <a:gd name="T1" fmla="*/ 0 h 16"/>
                  <a:gd name="T2" fmla="*/ 10 w 17"/>
                  <a:gd name="T3" fmla="*/ 0 h 16"/>
                  <a:gd name="T4" fmla="*/ 12 w 17"/>
                  <a:gd name="T5" fmla="*/ 2 h 16"/>
                  <a:gd name="T6" fmla="*/ 12 w 17"/>
                  <a:gd name="T7" fmla="*/ 2 h 16"/>
                  <a:gd name="T8" fmla="*/ 15 w 17"/>
                  <a:gd name="T9" fmla="*/ 2 h 16"/>
                  <a:gd name="T10" fmla="*/ 15 w 17"/>
                  <a:gd name="T11" fmla="*/ 4 h 16"/>
                  <a:gd name="T12" fmla="*/ 15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5 w 17"/>
                  <a:gd name="T21" fmla="*/ 12 h 16"/>
                  <a:gd name="T22" fmla="*/ 15 w 17"/>
                  <a:gd name="T23" fmla="*/ 14 h 16"/>
                  <a:gd name="T24" fmla="*/ 15 w 17"/>
                  <a:gd name="T25" fmla="*/ 14 h 16"/>
                  <a:gd name="T26" fmla="*/ 12 w 17"/>
                  <a:gd name="T27" fmla="*/ 16 h 16"/>
                  <a:gd name="T28" fmla="*/ 12 w 17"/>
                  <a:gd name="T29" fmla="*/ 16 h 16"/>
                  <a:gd name="T30" fmla="*/ 10 w 17"/>
                  <a:gd name="T31" fmla="*/ 16 h 16"/>
                  <a:gd name="T32" fmla="*/ 8 w 17"/>
                  <a:gd name="T33" fmla="*/ 16 h 16"/>
                  <a:gd name="T34" fmla="*/ 5 w 17"/>
                  <a:gd name="T35" fmla="*/ 16 h 16"/>
                  <a:gd name="T36" fmla="*/ 5 w 17"/>
                  <a:gd name="T37" fmla="*/ 16 h 16"/>
                  <a:gd name="T38" fmla="*/ 3 w 17"/>
                  <a:gd name="T39" fmla="*/ 16 h 16"/>
                  <a:gd name="T40" fmla="*/ 3 w 17"/>
                  <a:gd name="T41" fmla="*/ 14 h 16"/>
                  <a:gd name="T42" fmla="*/ 0 w 17"/>
                  <a:gd name="T43" fmla="*/ 14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4 h 16"/>
                  <a:gd name="T54" fmla="*/ 0 w 17"/>
                  <a:gd name="T55" fmla="*/ 4 h 16"/>
                  <a:gd name="T56" fmla="*/ 3 w 17"/>
                  <a:gd name="T57" fmla="*/ 2 h 16"/>
                  <a:gd name="T58" fmla="*/ 3 w 17"/>
                  <a:gd name="T59" fmla="*/ 2 h 16"/>
                  <a:gd name="T60" fmla="*/ 5 w 17"/>
                  <a:gd name="T61" fmla="*/ 2 h 16"/>
                  <a:gd name="T62" fmla="*/ 5 w 17"/>
                  <a:gd name="T63" fmla="*/ 0 h 16"/>
                  <a:gd name="T64" fmla="*/ 8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8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9" name="Freeform 368"/>
              <p:cNvSpPr>
                <a:spLocks/>
              </p:cNvSpPr>
              <p:nvPr/>
            </p:nvSpPr>
            <p:spPr bwMode="auto">
              <a:xfrm>
                <a:off x="2431" y="3159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2 h 17"/>
                  <a:gd name="T10" fmla="*/ 14 w 17"/>
                  <a:gd name="T11" fmla="*/ 2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9 h 17"/>
                  <a:gd name="T20" fmla="*/ 17 w 17"/>
                  <a:gd name="T21" fmla="*/ 12 h 17"/>
                  <a:gd name="T22" fmla="*/ 14 w 17"/>
                  <a:gd name="T23" fmla="*/ 12 h 17"/>
                  <a:gd name="T24" fmla="*/ 14 w 17"/>
                  <a:gd name="T25" fmla="*/ 14 h 17"/>
                  <a:gd name="T26" fmla="*/ 12 w 17"/>
                  <a:gd name="T27" fmla="*/ 14 h 17"/>
                  <a:gd name="T28" fmla="*/ 12 w 17"/>
                  <a:gd name="T29" fmla="*/ 14 h 17"/>
                  <a:gd name="T30" fmla="*/ 10 w 17"/>
                  <a:gd name="T31" fmla="*/ 14 h 17"/>
                  <a:gd name="T32" fmla="*/ 7 w 17"/>
                  <a:gd name="T33" fmla="*/ 17 h 17"/>
                  <a:gd name="T34" fmla="*/ 7 w 17"/>
                  <a:gd name="T35" fmla="*/ 14 h 17"/>
                  <a:gd name="T36" fmla="*/ 5 w 17"/>
                  <a:gd name="T37" fmla="*/ 14 h 17"/>
                  <a:gd name="T38" fmla="*/ 2 w 17"/>
                  <a:gd name="T39" fmla="*/ 14 h 17"/>
                  <a:gd name="T40" fmla="*/ 2 w 17"/>
                  <a:gd name="T41" fmla="*/ 14 h 17"/>
                  <a:gd name="T42" fmla="*/ 0 w 17"/>
                  <a:gd name="T43" fmla="*/ 12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2 h 17"/>
                  <a:gd name="T56" fmla="*/ 2 w 17"/>
                  <a:gd name="T57" fmla="*/ 2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0" name="Freeform 369"/>
              <p:cNvSpPr>
                <a:spLocks/>
              </p:cNvSpPr>
              <p:nvPr/>
            </p:nvSpPr>
            <p:spPr bwMode="auto">
              <a:xfrm>
                <a:off x="2431" y="3159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2 h 17"/>
                  <a:gd name="T10" fmla="*/ 14 w 17"/>
                  <a:gd name="T11" fmla="*/ 2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9 h 17"/>
                  <a:gd name="T20" fmla="*/ 17 w 17"/>
                  <a:gd name="T21" fmla="*/ 12 h 17"/>
                  <a:gd name="T22" fmla="*/ 14 w 17"/>
                  <a:gd name="T23" fmla="*/ 12 h 17"/>
                  <a:gd name="T24" fmla="*/ 14 w 17"/>
                  <a:gd name="T25" fmla="*/ 14 h 17"/>
                  <a:gd name="T26" fmla="*/ 12 w 17"/>
                  <a:gd name="T27" fmla="*/ 14 h 17"/>
                  <a:gd name="T28" fmla="*/ 12 w 17"/>
                  <a:gd name="T29" fmla="*/ 14 h 17"/>
                  <a:gd name="T30" fmla="*/ 10 w 17"/>
                  <a:gd name="T31" fmla="*/ 14 h 17"/>
                  <a:gd name="T32" fmla="*/ 7 w 17"/>
                  <a:gd name="T33" fmla="*/ 17 h 17"/>
                  <a:gd name="T34" fmla="*/ 7 w 17"/>
                  <a:gd name="T35" fmla="*/ 14 h 17"/>
                  <a:gd name="T36" fmla="*/ 5 w 17"/>
                  <a:gd name="T37" fmla="*/ 14 h 17"/>
                  <a:gd name="T38" fmla="*/ 2 w 17"/>
                  <a:gd name="T39" fmla="*/ 14 h 17"/>
                  <a:gd name="T40" fmla="*/ 2 w 17"/>
                  <a:gd name="T41" fmla="*/ 14 h 17"/>
                  <a:gd name="T42" fmla="*/ 0 w 17"/>
                  <a:gd name="T43" fmla="*/ 12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2 h 17"/>
                  <a:gd name="T56" fmla="*/ 2 w 17"/>
                  <a:gd name="T57" fmla="*/ 2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1" name="Freeform 370"/>
              <p:cNvSpPr>
                <a:spLocks/>
              </p:cNvSpPr>
              <p:nvPr/>
            </p:nvSpPr>
            <p:spPr bwMode="auto">
              <a:xfrm>
                <a:off x="2550" y="3135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2 w 17"/>
                  <a:gd name="T3" fmla="*/ 0 h 14"/>
                  <a:gd name="T4" fmla="*/ 12 w 17"/>
                  <a:gd name="T5" fmla="*/ 0 h 14"/>
                  <a:gd name="T6" fmla="*/ 15 w 17"/>
                  <a:gd name="T7" fmla="*/ 0 h 14"/>
                  <a:gd name="T8" fmla="*/ 15 w 17"/>
                  <a:gd name="T9" fmla="*/ 2 h 14"/>
                  <a:gd name="T10" fmla="*/ 17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10 h 14"/>
                  <a:gd name="T20" fmla="*/ 17 w 17"/>
                  <a:gd name="T21" fmla="*/ 10 h 14"/>
                  <a:gd name="T22" fmla="*/ 17 w 17"/>
                  <a:gd name="T23" fmla="*/ 12 h 14"/>
                  <a:gd name="T24" fmla="*/ 15 w 17"/>
                  <a:gd name="T25" fmla="*/ 12 h 14"/>
                  <a:gd name="T26" fmla="*/ 15 w 17"/>
                  <a:gd name="T27" fmla="*/ 14 h 14"/>
                  <a:gd name="T28" fmla="*/ 12 w 17"/>
                  <a:gd name="T29" fmla="*/ 14 h 14"/>
                  <a:gd name="T30" fmla="*/ 12 w 17"/>
                  <a:gd name="T31" fmla="*/ 14 h 14"/>
                  <a:gd name="T32" fmla="*/ 10 w 17"/>
                  <a:gd name="T33" fmla="*/ 14 h 14"/>
                  <a:gd name="T34" fmla="*/ 8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3 w 17"/>
                  <a:gd name="T41" fmla="*/ 12 h 14"/>
                  <a:gd name="T42" fmla="*/ 3 w 17"/>
                  <a:gd name="T43" fmla="*/ 12 h 14"/>
                  <a:gd name="T44" fmla="*/ 3 w 17"/>
                  <a:gd name="T45" fmla="*/ 10 h 14"/>
                  <a:gd name="T46" fmla="*/ 0 w 17"/>
                  <a:gd name="T47" fmla="*/ 10 h 14"/>
                  <a:gd name="T48" fmla="*/ 0 w 17"/>
                  <a:gd name="T49" fmla="*/ 7 h 14"/>
                  <a:gd name="T50" fmla="*/ 0 w 17"/>
                  <a:gd name="T51" fmla="*/ 5 h 14"/>
                  <a:gd name="T52" fmla="*/ 3 w 17"/>
                  <a:gd name="T53" fmla="*/ 5 h 14"/>
                  <a:gd name="T54" fmla="*/ 3 w 17"/>
                  <a:gd name="T55" fmla="*/ 2 h 14"/>
                  <a:gd name="T56" fmla="*/ 3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8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2" name="Freeform 371"/>
              <p:cNvSpPr>
                <a:spLocks/>
              </p:cNvSpPr>
              <p:nvPr/>
            </p:nvSpPr>
            <p:spPr bwMode="auto">
              <a:xfrm>
                <a:off x="2550" y="3135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2 w 17"/>
                  <a:gd name="T3" fmla="*/ 0 h 14"/>
                  <a:gd name="T4" fmla="*/ 12 w 17"/>
                  <a:gd name="T5" fmla="*/ 0 h 14"/>
                  <a:gd name="T6" fmla="*/ 15 w 17"/>
                  <a:gd name="T7" fmla="*/ 0 h 14"/>
                  <a:gd name="T8" fmla="*/ 15 w 17"/>
                  <a:gd name="T9" fmla="*/ 2 h 14"/>
                  <a:gd name="T10" fmla="*/ 17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10 h 14"/>
                  <a:gd name="T20" fmla="*/ 17 w 17"/>
                  <a:gd name="T21" fmla="*/ 10 h 14"/>
                  <a:gd name="T22" fmla="*/ 17 w 17"/>
                  <a:gd name="T23" fmla="*/ 12 h 14"/>
                  <a:gd name="T24" fmla="*/ 15 w 17"/>
                  <a:gd name="T25" fmla="*/ 12 h 14"/>
                  <a:gd name="T26" fmla="*/ 15 w 17"/>
                  <a:gd name="T27" fmla="*/ 14 h 14"/>
                  <a:gd name="T28" fmla="*/ 12 w 17"/>
                  <a:gd name="T29" fmla="*/ 14 h 14"/>
                  <a:gd name="T30" fmla="*/ 12 w 17"/>
                  <a:gd name="T31" fmla="*/ 14 h 14"/>
                  <a:gd name="T32" fmla="*/ 10 w 17"/>
                  <a:gd name="T33" fmla="*/ 14 h 14"/>
                  <a:gd name="T34" fmla="*/ 8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3 w 17"/>
                  <a:gd name="T41" fmla="*/ 12 h 14"/>
                  <a:gd name="T42" fmla="*/ 3 w 17"/>
                  <a:gd name="T43" fmla="*/ 12 h 14"/>
                  <a:gd name="T44" fmla="*/ 3 w 17"/>
                  <a:gd name="T45" fmla="*/ 10 h 14"/>
                  <a:gd name="T46" fmla="*/ 0 w 17"/>
                  <a:gd name="T47" fmla="*/ 10 h 14"/>
                  <a:gd name="T48" fmla="*/ 0 w 17"/>
                  <a:gd name="T49" fmla="*/ 7 h 14"/>
                  <a:gd name="T50" fmla="*/ 0 w 17"/>
                  <a:gd name="T51" fmla="*/ 5 h 14"/>
                  <a:gd name="T52" fmla="*/ 3 w 17"/>
                  <a:gd name="T53" fmla="*/ 5 h 14"/>
                  <a:gd name="T54" fmla="*/ 3 w 17"/>
                  <a:gd name="T55" fmla="*/ 2 h 14"/>
                  <a:gd name="T56" fmla="*/ 3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8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3" name="Freeform 372"/>
              <p:cNvSpPr>
                <a:spLocks/>
              </p:cNvSpPr>
              <p:nvPr/>
            </p:nvSpPr>
            <p:spPr bwMode="auto">
              <a:xfrm>
                <a:off x="2472" y="3128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12 w 19"/>
                  <a:gd name="T3" fmla="*/ 0 h 17"/>
                  <a:gd name="T4" fmla="*/ 12 w 19"/>
                  <a:gd name="T5" fmla="*/ 2 h 17"/>
                  <a:gd name="T6" fmla="*/ 14 w 19"/>
                  <a:gd name="T7" fmla="*/ 2 h 17"/>
                  <a:gd name="T8" fmla="*/ 16 w 19"/>
                  <a:gd name="T9" fmla="*/ 2 h 17"/>
                  <a:gd name="T10" fmla="*/ 16 w 19"/>
                  <a:gd name="T11" fmla="*/ 5 h 17"/>
                  <a:gd name="T12" fmla="*/ 16 w 19"/>
                  <a:gd name="T13" fmla="*/ 5 h 17"/>
                  <a:gd name="T14" fmla="*/ 19 w 19"/>
                  <a:gd name="T15" fmla="*/ 7 h 17"/>
                  <a:gd name="T16" fmla="*/ 19 w 19"/>
                  <a:gd name="T17" fmla="*/ 9 h 17"/>
                  <a:gd name="T18" fmla="*/ 19 w 19"/>
                  <a:gd name="T19" fmla="*/ 9 h 17"/>
                  <a:gd name="T20" fmla="*/ 16 w 19"/>
                  <a:gd name="T21" fmla="*/ 12 h 17"/>
                  <a:gd name="T22" fmla="*/ 16 w 19"/>
                  <a:gd name="T23" fmla="*/ 12 h 17"/>
                  <a:gd name="T24" fmla="*/ 16 w 19"/>
                  <a:gd name="T25" fmla="*/ 14 h 17"/>
                  <a:gd name="T26" fmla="*/ 14 w 19"/>
                  <a:gd name="T27" fmla="*/ 14 h 17"/>
                  <a:gd name="T28" fmla="*/ 12 w 19"/>
                  <a:gd name="T29" fmla="*/ 17 h 17"/>
                  <a:gd name="T30" fmla="*/ 12 w 19"/>
                  <a:gd name="T31" fmla="*/ 17 h 17"/>
                  <a:gd name="T32" fmla="*/ 9 w 19"/>
                  <a:gd name="T33" fmla="*/ 17 h 17"/>
                  <a:gd name="T34" fmla="*/ 7 w 19"/>
                  <a:gd name="T35" fmla="*/ 17 h 17"/>
                  <a:gd name="T36" fmla="*/ 7 w 19"/>
                  <a:gd name="T37" fmla="*/ 17 h 17"/>
                  <a:gd name="T38" fmla="*/ 4 w 19"/>
                  <a:gd name="T39" fmla="*/ 14 h 17"/>
                  <a:gd name="T40" fmla="*/ 4 w 19"/>
                  <a:gd name="T41" fmla="*/ 14 h 17"/>
                  <a:gd name="T42" fmla="*/ 2 w 19"/>
                  <a:gd name="T43" fmla="*/ 12 h 17"/>
                  <a:gd name="T44" fmla="*/ 2 w 19"/>
                  <a:gd name="T45" fmla="*/ 12 h 17"/>
                  <a:gd name="T46" fmla="*/ 2 w 19"/>
                  <a:gd name="T47" fmla="*/ 9 h 17"/>
                  <a:gd name="T48" fmla="*/ 0 w 19"/>
                  <a:gd name="T49" fmla="*/ 9 h 17"/>
                  <a:gd name="T50" fmla="*/ 2 w 19"/>
                  <a:gd name="T51" fmla="*/ 7 h 17"/>
                  <a:gd name="T52" fmla="*/ 2 w 19"/>
                  <a:gd name="T53" fmla="*/ 5 h 17"/>
                  <a:gd name="T54" fmla="*/ 2 w 19"/>
                  <a:gd name="T55" fmla="*/ 5 h 17"/>
                  <a:gd name="T56" fmla="*/ 4 w 19"/>
                  <a:gd name="T57" fmla="*/ 2 h 17"/>
                  <a:gd name="T58" fmla="*/ 4 w 19"/>
                  <a:gd name="T59" fmla="*/ 2 h 17"/>
                  <a:gd name="T60" fmla="*/ 7 w 19"/>
                  <a:gd name="T61" fmla="*/ 2 h 17"/>
                  <a:gd name="T62" fmla="*/ 7 w 19"/>
                  <a:gd name="T63" fmla="*/ 0 h 17"/>
                  <a:gd name="T64" fmla="*/ 9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4" name="Freeform 373"/>
              <p:cNvSpPr>
                <a:spLocks/>
              </p:cNvSpPr>
              <p:nvPr/>
            </p:nvSpPr>
            <p:spPr bwMode="auto">
              <a:xfrm>
                <a:off x="2472" y="3128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12 w 19"/>
                  <a:gd name="T3" fmla="*/ 0 h 17"/>
                  <a:gd name="T4" fmla="*/ 12 w 19"/>
                  <a:gd name="T5" fmla="*/ 2 h 17"/>
                  <a:gd name="T6" fmla="*/ 14 w 19"/>
                  <a:gd name="T7" fmla="*/ 2 h 17"/>
                  <a:gd name="T8" fmla="*/ 16 w 19"/>
                  <a:gd name="T9" fmla="*/ 2 h 17"/>
                  <a:gd name="T10" fmla="*/ 16 w 19"/>
                  <a:gd name="T11" fmla="*/ 5 h 17"/>
                  <a:gd name="T12" fmla="*/ 16 w 19"/>
                  <a:gd name="T13" fmla="*/ 5 h 17"/>
                  <a:gd name="T14" fmla="*/ 19 w 19"/>
                  <a:gd name="T15" fmla="*/ 7 h 17"/>
                  <a:gd name="T16" fmla="*/ 19 w 19"/>
                  <a:gd name="T17" fmla="*/ 9 h 17"/>
                  <a:gd name="T18" fmla="*/ 19 w 19"/>
                  <a:gd name="T19" fmla="*/ 9 h 17"/>
                  <a:gd name="T20" fmla="*/ 16 w 19"/>
                  <a:gd name="T21" fmla="*/ 12 h 17"/>
                  <a:gd name="T22" fmla="*/ 16 w 19"/>
                  <a:gd name="T23" fmla="*/ 12 h 17"/>
                  <a:gd name="T24" fmla="*/ 16 w 19"/>
                  <a:gd name="T25" fmla="*/ 14 h 17"/>
                  <a:gd name="T26" fmla="*/ 14 w 19"/>
                  <a:gd name="T27" fmla="*/ 14 h 17"/>
                  <a:gd name="T28" fmla="*/ 12 w 19"/>
                  <a:gd name="T29" fmla="*/ 17 h 17"/>
                  <a:gd name="T30" fmla="*/ 12 w 19"/>
                  <a:gd name="T31" fmla="*/ 17 h 17"/>
                  <a:gd name="T32" fmla="*/ 9 w 19"/>
                  <a:gd name="T33" fmla="*/ 17 h 17"/>
                  <a:gd name="T34" fmla="*/ 7 w 19"/>
                  <a:gd name="T35" fmla="*/ 17 h 17"/>
                  <a:gd name="T36" fmla="*/ 7 w 19"/>
                  <a:gd name="T37" fmla="*/ 17 h 17"/>
                  <a:gd name="T38" fmla="*/ 4 w 19"/>
                  <a:gd name="T39" fmla="*/ 14 h 17"/>
                  <a:gd name="T40" fmla="*/ 4 w 19"/>
                  <a:gd name="T41" fmla="*/ 14 h 17"/>
                  <a:gd name="T42" fmla="*/ 2 w 19"/>
                  <a:gd name="T43" fmla="*/ 12 h 17"/>
                  <a:gd name="T44" fmla="*/ 2 w 19"/>
                  <a:gd name="T45" fmla="*/ 12 h 17"/>
                  <a:gd name="T46" fmla="*/ 2 w 19"/>
                  <a:gd name="T47" fmla="*/ 9 h 17"/>
                  <a:gd name="T48" fmla="*/ 0 w 19"/>
                  <a:gd name="T49" fmla="*/ 9 h 17"/>
                  <a:gd name="T50" fmla="*/ 2 w 19"/>
                  <a:gd name="T51" fmla="*/ 7 h 17"/>
                  <a:gd name="T52" fmla="*/ 2 w 19"/>
                  <a:gd name="T53" fmla="*/ 5 h 17"/>
                  <a:gd name="T54" fmla="*/ 2 w 19"/>
                  <a:gd name="T55" fmla="*/ 5 h 17"/>
                  <a:gd name="T56" fmla="*/ 4 w 19"/>
                  <a:gd name="T57" fmla="*/ 2 h 17"/>
                  <a:gd name="T58" fmla="*/ 4 w 19"/>
                  <a:gd name="T59" fmla="*/ 2 h 17"/>
                  <a:gd name="T60" fmla="*/ 7 w 19"/>
                  <a:gd name="T61" fmla="*/ 2 h 17"/>
                  <a:gd name="T62" fmla="*/ 7 w 19"/>
                  <a:gd name="T63" fmla="*/ 0 h 17"/>
                  <a:gd name="T64" fmla="*/ 9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5" name="Freeform 374"/>
              <p:cNvSpPr>
                <a:spLocks/>
              </p:cNvSpPr>
              <p:nvPr/>
            </p:nvSpPr>
            <p:spPr bwMode="auto">
              <a:xfrm>
                <a:off x="2152" y="3681"/>
                <a:ext cx="599" cy="162"/>
              </a:xfrm>
              <a:custGeom>
                <a:avLst/>
                <a:gdLst>
                  <a:gd name="T0" fmla="*/ 12 w 599"/>
                  <a:gd name="T1" fmla="*/ 12 h 162"/>
                  <a:gd name="T2" fmla="*/ 26 w 599"/>
                  <a:gd name="T3" fmla="*/ 31 h 162"/>
                  <a:gd name="T4" fmla="*/ 41 w 599"/>
                  <a:gd name="T5" fmla="*/ 48 h 162"/>
                  <a:gd name="T6" fmla="*/ 57 w 599"/>
                  <a:gd name="T7" fmla="*/ 64 h 162"/>
                  <a:gd name="T8" fmla="*/ 79 w 599"/>
                  <a:gd name="T9" fmla="*/ 79 h 162"/>
                  <a:gd name="T10" fmla="*/ 103 w 599"/>
                  <a:gd name="T11" fmla="*/ 95 h 162"/>
                  <a:gd name="T12" fmla="*/ 129 w 599"/>
                  <a:gd name="T13" fmla="*/ 110 h 162"/>
                  <a:gd name="T14" fmla="*/ 155 w 599"/>
                  <a:gd name="T15" fmla="*/ 122 h 162"/>
                  <a:gd name="T16" fmla="*/ 184 w 599"/>
                  <a:gd name="T17" fmla="*/ 129 h 162"/>
                  <a:gd name="T18" fmla="*/ 215 w 599"/>
                  <a:gd name="T19" fmla="*/ 133 h 162"/>
                  <a:gd name="T20" fmla="*/ 246 w 599"/>
                  <a:gd name="T21" fmla="*/ 133 h 162"/>
                  <a:gd name="T22" fmla="*/ 277 w 599"/>
                  <a:gd name="T23" fmla="*/ 133 h 162"/>
                  <a:gd name="T24" fmla="*/ 317 w 599"/>
                  <a:gd name="T25" fmla="*/ 136 h 162"/>
                  <a:gd name="T26" fmla="*/ 370 w 599"/>
                  <a:gd name="T27" fmla="*/ 136 h 162"/>
                  <a:gd name="T28" fmla="*/ 420 w 599"/>
                  <a:gd name="T29" fmla="*/ 133 h 162"/>
                  <a:gd name="T30" fmla="*/ 470 w 599"/>
                  <a:gd name="T31" fmla="*/ 126 h 162"/>
                  <a:gd name="T32" fmla="*/ 513 w 599"/>
                  <a:gd name="T33" fmla="*/ 114 h 162"/>
                  <a:gd name="T34" fmla="*/ 539 w 599"/>
                  <a:gd name="T35" fmla="*/ 95 h 162"/>
                  <a:gd name="T36" fmla="*/ 561 w 599"/>
                  <a:gd name="T37" fmla="*/ 69 h 162"/>
                  <a:gd name="T38" fmla="*/ 580 w 599"/>
                  <a:gd name="T39" fmla="*/ 40 h 162"/>
                  <a:gd name="T40" fmla="*/ 589 w 599"/>
                  <a:gd name="T41" fmla="*/ 24 h 162"/>
                  <a:gd name="T42" fmla="*/ 589 w 599"/>
                  <a:gd name="T43" fmla="*/ 21 h 162"/>
                  <a:gd name="T44" fmla="*/ 592 w 599"/>
                  <a:gd name="T45" fmla="*/ 19 h 162"/>
                  <a:gd name="T46" fmla="*/ 596 w 599"/>
                  <a:gd name="T47" fmla="*/ 14 h 162"/>
                  <a:gd name="T48" fmla="*/ 599 w 599"/>
                  <a:gd name="T49" fmla="*/ 14 h 162"/>
                  <a:gd name="T50" fmla="*/ 596 w 599"/>
                  <a:gd name="T51" fmla="*/ 40 h 162"/>
                  <a:gd name="T52" fmla="*/ 592 w 599"/>
                  <a:gd name="T53" fmla="*/ 64 h 162"/>
                  <a:gd name="T54" fmla="*/ 587 w 599"/>
                  <a:gd name="T55" fmla="*/ 91 h 162"/>
                  <a:gd name="T56" fmla="*/ 580 w 599"/>
                  <a:gd name="T57" fmla="*/ 114 h 162"/>
                  <a:gd name="T58" fmla="*/ 572 w 599"/>
                  <a:gd name="T59" fmla="*/ 119 h 162"/>
                  <a:gd name="T60" fmla="*/ 565 w 599"/>
                  <a:gd name="T61" fmla="*/ 126 h 162"/>
                  <a:gd name="T62" fmla="*/ 561 w 599"/>
                  <a:gd name="T63" fmla="*/ 133 h 162"/>
                  <a:gd name="T64" fmla="*/ 553 w 599"/>
                  <a:gd name="T65" fmla="*/ 138 h 162"/>
                  <a:gd name="T66" fmla="*/ 525 w 599"/>
                  <a:gd name="T67" fmla="*/ 145 h 162"/>
                  <a:gd name="T68" fmla="*/ 494 w 599"/>
                  <a:gd name="T69" fmla="*/ 148 h 162"/>
                  <a:gd name="T70" fmla="*/ 463 w 599"/>
                  <a:gd name="T71" fmla="*/ 150 h 162"/>
                  <a:gd name="T72" fmla="*/ 432 w 599"/>
                  <a:gd name="T73" fmla="*/ 153 h 162"/>
                  <a:gd name="T74" fmla="*/ 370 w 599"/>
                  <a:gd name="T75" fmla="*/ 160 h 162"/>
                  <a:gd name="T76" fmla="*/ 303 w 599"/>
                  <a:gd name="T77" fmla="*/ 162 h 162"/>
                  <a:gd name="T78" fmla="*/ 239 w 599"/>
                  <a:gd name="T79" fmla="*/ 155 h 162"/>
                  <a:gd name="T80" fmla="*/ 179 w 599"/>
                  <a:gd name="T81" fmla="*/ 141 h 162"/>
                  <a:gd name="T82" fmla="*/ 150 w 599"/>
                  <a:gd name="T83" fmla="*/ 133 h 162"/>
                  <a:gd name="T84" fmla="*/ 122 w 599"/>
                  <a:gd name="T85" fmla="*/ 126 h 162"/>
                  <a:gd name="T86" fmla="*/ 93 w 599"/>
                  <a:gd name="T87" fmla="*/ 117 h 162"/>
                  <a:gd name="T88" fmla="*/ 67 w 599"/>
                  <a:gd name="T89" fmla="*/ 105 h 162"/>
                  <a:gd name="T90" fmla="*/ 45 w 599"/>
                  <a:gd name="T91" fmla="*/ 83 h 162"/>
                  <a:gd name="T92" fmla="*/ 21 w 599"/>
                  <a:gd name="T93" fmla="*/ 57 h 162"/>
                  <a:gd name="T94" fmla="*/ 5 w 599"/>
                  <a:gd name="T95" fmla="*/ 29 h 162"/>
                  <a:gd name="T96" fmla="*/ 0 w 599"/>
                  <a:gd name="T97" fmla="*/ 0 h 162"/>
                  <a:gd name="T98" fmla="*/ 5 w 599"/>
                  <a:gd name="T99" fmla="*/ 2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9"/>
                  <a:gd name="T151" fmla="*/ 0 h 162"/>
                  <a:gd name="T152" fmla="*/ 599 w 599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9" h="162">
                    <a:moveTo>
                      <a:pt x="5" y="2"/>
                    </a:moveTo>
                    <a:lnTo>
                      <a:pt x="12" y="12"/>
                    </a:lnTo>
                    <a:lnTo>
                      <a:pt x="19" y="21"/>
                    </a:lnTo>
                    <a:lnTo>
                      <a:pt x="26" y="31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50" y="57"/>
                    </a:lnTo>
                    <a:lnTo>
                      <a:pt x="57" y="64"/>
                    </a:lnTo>
                    <a:lnTo>
                      <a:pt x="67" y="71"/>
                    </a:lnTo>
                    <a:lnTo>
                      <a:pt x="79" y="79"/>
                    </a:lnTo>
                    <a:lnTo>
                      <a:pt x="91" y="88"/>
                    </a:lnTo>
                    <a:lnTo>
                      <a:pt x="103" y="95"/>
                    </a:lnTo>
                    <a:lnTo>
                      <a:pt x="114" y="102"/>
                    </a:lnTo>
                    <a:lnTo>
                      <a:pt x="129" y="110"/>
                    </a:lnTo>
                    <a:lnTo>
                      <a:pt x="143" y="114"/>
                    </a:lnTo>
                    <a:lnTo>
                      <a:pt x="155" y="122"/>
                    </a:lnTo>
                    <a:lnTo>
                      <a:pt x="169" y="124"/>
                    </a:lnTo>
                    <a:lnTo>
                      <a:pt x="184" y="129"/>
                    </a:lnTo>
                    <a:lnTo>
                      <a:pt x="198" y="131"/>
                    </a:lnTo>
                    <a:lnTo>
                      <a:pt x="215" y="133"/>
                    </a:lnTo>
                    <a:lnTo>
                      <a:pt x="229" y="133"/>
                    </a:lnTo>
                    <a:lnTo>
                      <a:pt x="246" y="133"/>
                    </a:lnTo>
                    <a:lnTo>
                      <a:pt x="262" y="133"/>
                    </a:lnTo>
                    <a:lnTo>
                      <a:pt x="277" y="133"/>
                    </a:lnTo>
                    <a:lnTo>
                      <a:pt x="293" y="133"/>
                    </a:lnTo>
                    <a:lnTo>
                      <a:pt x="317" y="136"/>
                    </a:lnTo>
                    <a:lnTo>
                      <a:pt x="343" y="136"/>
                    </a:lnTo>
                    <a:lnTo>
                      <a:pt x="370" y="136"/>
                    </a:lnTo>
                    <a:lnTo>
                      <a:pt x="394" y="136"/>
                    </a:lnTo>
                    <a:lnTo>
                      <a:pt x="420" y="133"/>
                    </a:lnTo>
                    <a:lnTo>
                      <a:pt x="446" y="131"/>
                    </a:lnTo>
                    <a:lnTo>
                      <a:pt x="470" y="126"/>
                    </a:lnTo>
                    <a:lnTo>
                      <a:pt x="494" y="122"/>
                    </a:lnTo>
                    <a:lnTo>
                      <a:pt x="513" y="114"/>
                    </a:lnTo>
                    <a:lnTo>
                      <a:pt x="527" y="105"/>
                    </a:lnTo>
                    <a:lnTo>
                      <a:pt x="539" y="95"/>
                    </a:lnTo>
                    <a:lnTo>
                      <a:pt x="551" y="83"/>
                    </a:lnTo>
                    <a:lnTo>
                      <a:pt x="561" y="69"/>
                    </a:lnTo>
                    <a:lnTo>
                      <a:pt x="570" y="55"/>
                    </a:lnTo>
                    <a:lnTo>
                      <a:pt x="580" y="40"/>
                    </a:lnTo>
                    <a:lnTo>
                      <a:pt x="587" y="24"/>
                    </a:lnTo>
                    <a:lnTo>
                      <a:pt x="589" y="24"/>
                    </a:lnTo>
                    <a:lnTo>
                      <a:pt x="589" y="21"/>
                    </a:lnTo>
                    <a:lnTo>
                      <a:pt x="592" y="19"/>
                    </a:lnTo>
                    <a:lnTo>
                      <a:pt x="594" y="17"/>
                    </a:lnTo>
                    <a:lnTo>
                      <a:pt x="596" y="14"/>
                    </a:lnTo>
                    <a:lnTo>
                      <a:pt x="599" y="14"/>
                    </a:lnTo>
                    <a:lnTo>
                      <a:pt x="599" y="26"/>
                    </a:lnTo>
                    <a:lnTo>
                      <a:pt x="596" y="40"/>
                    </a:lnTo>
                    <a:lnTo>
                      <a:pt x="596" y="52"/>
                    </a:lnTo>
                    <a:lnTo>
                      <a:pt x="592" y="64"/>
                    </a:lnTo>
                    <a:lnTo>
                      <a:pt x="589" y="79"/>
                    </a:lnTo>
                    <a:lnTo>
                      <a:pt x="587" y="91"/>
                    </a:lnTo>
                    <a:lnTo>
                      <a:pt x="582" y="102"/>
                    </a:lnTo>
                    <a:lnTo>
                      <a:pt x="580" y="114"/>
                    </a:lnTo>
                    <a:lnTo>
                      <a:pt x="575" y="117"/>
                    </a:lnTo>
                    <a:lnTo>
                      <a:pt x="572" y="119"/>
                    </a:lnTo>
                    <a:lnTo>
                      <a:pt x="570" y="124"/>
                    </a:lnTo>
                    <a:lnTo>
                      <a:pt x="565" y="126"/>
                    </a:lnTo>
                    <a:lnTo>
                      <a:pt x="563" y="129"/>
                    </a:lnTo>
                    <a:lnTo>
                      <a:pt x="561" y="133"/>
                    </a:lnTo>
                    <a:lnTo>
                      <a:pt x="558" y="136"/>
                    </a:lnTo>
                    <a:lnTo>
                      <a:pt x="553" y="138"/>
                    </a:lnTo>
                    <a:lnTo>
                      <a:pt x="541" y="143"/>
                    </a:lnTo>
                    <a:lnTo>
                      <a:pt x="525" y="145"/>
                    </a:lnTo>
                    <a:lnTo>
                      <a:pt x="510" y="148"/>
                    </a:lnTo>
                    <a:lnTo>
                      <a:pt x="494" y="148"/>
                    </a:lnTo>
                    <a:lnTo>
                      <a:pt x="477" y="148"/>
                    </a:lnTo>
                    <a:lnTo>
                      <a:pt x="463" y="150"/>
                    </a:lnTo>
                    <a:lnTo>
                      <a:pt x="446" y="150"/>
                    </a:lnTo>
                    <a:lnTo>
                      <a:pt x="432" y="153"/>
                    </a:lnTo>
                    <a:lnTo>
                      <a:pt x="401" y="157"/>
                    </a:lnTo>
                    <a:lnTo>
                      <a:pt x="370" y="160"/>
                    </a:lnTo>
                    <a:lnTo>
                      <a:pt x="336" y="162"/>
                    </a:lnTo>
                    <a:lnTo>
                      <a:pt x="303" y="162"/>
                    </a:lnTo>
                    <a:lnTo>
                      <a:pt x="270" y="160"/>
                    </a:lnTo>
                    <a:lnTo>
                      <a:pt x="239" y="155"/>
                    </a:lnTo>
                    <a:lnTo>
                      <a:pt x="208" y="150"/>
                    </a:lnTo>
                    <a:lnTo>
                      <a:pt x="179" y="141"/>
                    </a:lnTo>
                    <a:lnTo>
                      <a:pt x="165" y="138"/>
                    </a:lnTo>
                    <a:lnTo>
                      <a:pt x="150" y="133"/>
                    </a:lnTo>
                    <a:lnTo>
                      <a:pt x="136" y="131"/>
                    </a:lnTo>
                    <a:lnTo>
                      <a:pt x="122" y="126"/>
                    </a:lnTo>
                    <a:lnTo>
                      <a:pt x="107" y="122"/>
                    </a:lnTo>
                    <a:lnTo>
                      <a:pt x="93" y="117"/>
                    </a:lnTo>
                    <a:lnTo>
                      <a:pt x="79" y="112"/>
                    </a:lnTo>
                    <a:lnTo>
                      <a:pt x="67" y="105"/>
                    </a:lnTo>
                    <a:lnTo>
                      <a:pt x="55" y="95"/>
                    </a:lnTo>
                    <a:lnTo>
                      <a:pt x="45" y="83"/>
                    </a:lnTo>
                    <a:lnTo>
                      <a:pt x="33" y="71"/>
                    </a:lnTo>
                    <a:lnTo>
                      <a:pt x="21" y="57"/>
                    </a:lnTo>
                    <a:lnTo>
                      <a:pt x="12" y="43"/>
                    </a:lnTo>
                    <a:lnTo>
                      <a:pt x="5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6" name="Freeform 375"/>
              <p:cNvSpPr>
                <a:spLocks/>
              </p:cNvSpPr>
              <p:nvPr/>
            </p:nvSpPr>
            <p:spPr bwMode="auto">
              <a:xfrm>
                <a:off x="2152" y="3681"/>
                <a:ext cx="599" cy="162"/>
              </a:xfrm>
              <a:custGeom>
                <a:avLst/>
                <a:gdLst>
                  <a:gd name="T0" fmla="*/ 12 w 599"/>
                  <a:gd name="T1" fmla="*/ 12 h 162"/>
                  <a:gd name="T2" fmla="*/ 26 w 599"/>
                  <a:gd name="T3" fmla="*/ 31 h 162"/>
                  <a:gd name="T4" fmla="*/ 41 w 599"/>
                  <a:gd name="T5" fmla="*/ 48 h 162"/>
                  <a:gd name="T6" fmla="*/ 57 w 599"/>
                  <a:gd name="T7" fmla="*/ 64 h 162"/>
                  <a:gd name="T8" fmla="*/ 79 w 599"/>
                  <a:gd name="T9" fmla="*/ 79 h 162"/>
                  <a:gd name="T10" fmla="*/ 103 w 599"/>
                  <a:gd name="T11" fmla="*/ 95 h 162"/>
                  <a:gd name="T12" fmla="*/ 129 w 599"/>
                  <a:gd name="T13" fmla="*/ 110 h 162"/>
                  <a:gd name="T14" fmla="*/ 155 w 599"/>
                  <a:gd name="T15" fmla="*/ 122 h 162"/>
                  <a:gd name="T16" fmla="*/ 184 w 599"/>
                  <a:gd name="T17" fmla="*/ 129 h 162"/>
                  <a:gd name="T18" fmla="*/ 215 w 599"/>
                  <a:gd name="T19" fmla="*/ 133 h 162"/>
                  <a:gd name="T20" fmla="*/ 246 w 599"/>
                  <a:gd name="T21" fmla="*/ 133 h 162"/>
                  <a:gd name="T22" fmla="*/ 277 w 599"/>
                  <a:gd name="T23" fmla="*/ 133 h 162"/>
                  <a:gd name="T24" fmla="*/ 317 w 599"/>
                  <a:gd name="T25" fmla="*/ 136 h 162"/>
                  <a:gd name="T26" fmla="*/ 370 w 599"/>
                  <a:gd name="T27" fmla="*/ 136 h 162"/>
                  <a:gd name="T28" fmla="*/ 420 w 599"/>
                  <a:gd name="T29" fmla="*/ 133 h 162"/>
                  <a:gd name="T30" fmla="*/ 470 w 599"/>
                  <a:gd name="T31" fmla="*/ 126 h 162"/>
                  <a:gd name="T32" fmla="*/ 513 w 599"/>
                  <a:gd name="T33" fmla="*/ 114 h 162"/>
                  <a:gd name="T34" fmla="*/ 539 w 599"/>
                  <a:gd name="T35" fmla="*/ 95 h 162"/>
                  <a:gd name="T36" fmla="*/ 561 w 599"/>
                  <a:gd name="T37" fmla="*/ 69 h 162"/>
                  <a:gd name="T38" fmla="*/ 580 w 599"/>
                  <a:gd name="T39" fmla="*/ 40 h 162"/>
                  <a:gd name="T40" fmla="*/ 589 w 599"/>
                  <a:gd name="T41" fmla="*/ 24 h 162"/>
                  <a:gd name="T42" fmla="*/ 589 w 599"/>
                  <a:gd name="T43" fmla="*/ 21 h 162"/>
                  <a:gd name="T44" fmla="*/ 592 w 599"/>
                  <a:gd name="T45" fmla="*/ 19 h 162"/>
                  <a:gd name="T46" fmla="*/ 596 w 599"/>
                  <a:gd name="T47" fmla="*/ 14 h 162"/>
                  <a:gd name="T48" fmla="*/ 599 w 599"/>
                  <a:gd name="T49" fmla="*/ 14 h 162"/>
                  <a:gd name="T50" fmla="*/ 596 w 599"/>
                  <a:gd name="T51" fmla="*/ 40 h 162"/>
                  <a:gd name="T52" fmla="*/ 592 w 599"/>
                  <a:gd name="T53" fmla="*/ 64 h 162"/>
                  <a:gd name="T54" fmla="*/ 587 w 599"/>
                  <a:gd name="T55" fmla="*/ 91 h 162"/>
                  <a:gd name="T56" fmla="*/ 580 w 599"/>
                  <a:gd name="T57" fmla="*/ 114 h 162"/>
                  <a:gd name="T58" fmla="*/ 572 w 599"/>
                  <a:gd name="T59" fmla="*/ 119 h 162"/>
                  <a:gd name="T60" fmla="*/ 565 w 599"/>
                  <a:gd name="T61" fmla="*/ 126 h 162"/>
                  <a:gd name="T62" fmla="*/ 561 w 599"/>
                  <a:gd name="T63" fmla="*/ 133 h 162"/>
                  <a:gd name="T64" fmla="*/ 553 w 599"/>
                  <a:gd name="T65" fmla="*/ 138 h 162"/>
                  <a:gd name="T66" fmla="*/ 525 w 599"/>
                  <a:gd name="T67" fmla="*/ 145 h 162"/>
                  <a:gd name="T68" fmla="*/ 494 w 599"/>
                  <a:gd name="T69" fmla="*/ 148 h 162"/>
                  <a:gd name="T70" fmla="*/ 463 w 599"/>
                  <a:gd name="T71" fmla="*/ 150 h 162"/>
                  <a:gd name="T72" fmla="*/ 432 w 599"/>
                  <a:gd name="T73" fmla="*/ 153 h 162"/>
                  <a:gd name="T74" fmla="*/ 370 w 599"/>
                  <a:gd name="T75" fmla="*/ 160 h 162"/>
                  <a:gd name="T76" fmla="*/ 303 w 599"/>
                  <a:gd name="T77" fmla="*/ 162 h 162"/>
                  <a:gd name="T78" fmla="*/ 239 w 599"/>
                  <a:gd name="T79" fmla="*/ 155 h 162"/>
                  <a:gd name="T80" fmla="*/ 179 w 599"/>
                  <a:gd name="T81" fmla="*/ 141 h 162"/>
                  <a:gd name="T82" fmla="*/ 150 w 599"/>
                  <a:gd name="T83" fmla="*/ 133 h 162"/>
                  <a:gd name="T84" fmla="*/ 122 w 599"/>
                  <a:gd name="T85" fmla="*/ 126 h 162"/>
                  <a:gd name="T86" fmla="*/ 93 w 599"/>
                  <a:gd name="T87" fmla="*/ 117 h 162"/>
                  <a:gd name="T88" fmla="*/ 67 w 599"/>
                  <a:gd name="T89" fmla="*/ 105 h 162"/>
                  <a:gd name="T90" fmla="*/ 45 w 599"/>
                  <a:gd name="T91" fmla="*/ 83 h 162"/>
                  <a:gd name="T92" fmla="*/ 21 w 599"/>
                  <a:gd name="T93" fmla="*/ 57 h 162"/>
                  <a:gd name="T94" fmla="*/ 5 w 599"/>
                  <a:gd name="T95" fmla="*/ 29 h 162"/>
                  <a:gd name="T96" fmla="*/ 0 w 599"/>
                  <a:gd name="T97" fmla="*/ 0 h 162"/>
                  <a:gd name="T98" fmla="*/ 5 w 599"/>
                  <a:gd name="T99" fmla="*/ 2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9"/>
                  <a:gd name="T151" fmla="*/ 0 h 162"/>
                  <a:gd name="T152" fmla="*/ 599 w 599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9" h="162">
                    <a:moveTo>
                      <a:pt x="5" y="2"/>
                    </a:moveTo>
                    <a:lnTo>
                      <a:pt x="12" y="12"/>
                    </a:lnTo>
                    <a:lnTo>
                      <a:pt x="19" y="21"/>
                    </a:lnTo>
                    <a:lnTo>
                      <a:pt x="26" y="31"/>
                    </a:lnTo>
                    <a:lnTo>
                      <a:pt x="33" y="40"/>
                    </a:lnTo>
                    <a:lnTo>
                      <a:pt x="41" y="48"/>
                    </a:lnTo>
                    <a:lnTo>
                      <a:pt x="50" y="57"/>
                    </a:lnTo>
                    <a:lnTo>
                      <a:pt x="57" y="64"/>
                    </a:lnTo>
                    <a:lnTo>
                      <a:pt x="67" y="71"/>
                    </a:lnTo>
                    <a:lnTo>
                      <a:pt x="79" y="79"/>
                    </a:lnTo>
                    <a:lnTo>
                      <a:pt x="91" y="88"/>
                    </a:lnTo>
                    <a:lnTo>
                      <a:pt x="103" y="95"/>
                    </a:lnTo>
                    <a:lnTo>
                      <a:pt x="114" y="102"/>
                    </a:lnTo>
                    <a:lnTo>
                      <a:pt x="129" y="110"/>
                    </a:lnTo>
                    <a:lnTo>
                      <a:pt x="143" y="114"/>
                    </a:lnTo>
                    <a:lnTo>
                      <a:pt x="155" y="122"/>
                    </a:lnTo>
                    <a:lnTo>
                      <a:pt x="169" y="124"/>
                    </a:lnTo>
                    <a:lnTo>
                      <a:pt x="184" y="129"/>
                    </a:lnTo>
                    <a:lnTo>
                      <a:pt x="198" y="131"/>
                    </a:lnTo>
                    <a:lnTo>
                      <a:pt x="215" y="133"/>
                    </a:lnTo>
                    <a:lnTo>
                      <a:pt x="229" y="133"/>
                    </a:lnTo>
                    <a:lnTo>
                      <a:pt x="246" y="133"/>
                    </a:lnTo>
                    <a:lnTo>
                      <a:pt x="262" y="133"/>
                    </a:lnTo>
                    <a:lnTo>
                      <a:pt x="277" y="133"/>
                    </a:lnTo>
                    <a:lnTo>
                      <a:pt x="293" y="133"/>
                    </a:lnTo>
                    <a:lnTo>
                      <a:pt x="317" y="136"/>
                    </a:lnTo>
                    <a:lnTo>
                      <a:pt x="343" y="136"/>
                    </a:lnTo>
                    <a:lnTo>
                      <a:pt x="370" y="136"/>
                    </a:lnTo>
                    <a:lnTo>
                      <a:pt x="394" y="136"/>
                    </a:lnTo>
                    <a:lnTo>
                      <a:pt x="420" y="133"/>
                    </a:lnTo>
                    <a:lnTo>
                      <a:pt x="446" y="131"/>
                    </a:lnTo>
                    <a:lnTo>
                      <a:pt x="470" y="126"/>
                    </a:lnTo>
                    <a:lnTo>
                      <a:pt x="494" y="122"/>
                    </a:lnTo>
                    <a:lnTo>
                      <a:pt x="513" y="114"/>
                    </a:lnTo>
                    <a:lnTo>
                      <a:pt x="527" y="105"/>
                    </a:lnTo>
                    <a:lnTo>
                      <a:pt x="539" y="95"/>
                    </a:lnTo>
                    <a:lnTo>
                      <a:pt x="551" y="83"/>
                    </a:lnTo>
                    <a:lnTo>
                      <a:pt x="561" y="69"/>
                    </a:lnTo>
                    <a:lnTo>
                      <a:pt x="570" y="55"/>
                    </a:lnTo>
                    <a:lnTo>
                      <a:pt x="580" y="40"/>
                    </a:lnTo>
                    <a:lnTo>
                      <a:pt x="587" y="24"/>
                    </a:lnTo>
                    <a:lnTo>
                      <a:pt x="589" y="24"/>
                    </a:lnTo>
                    <a:lnTo>
                      <a:pt x="589" y="21"/>
                    </a:lnTo>
                    <a:lnTo>
                      <a:pt x="592" y="19"/>
                    </a:lnTo>
                    <a:lnTo>
                      <a:pt x="594" y="17"/>
                    </a:lnTo>
                    <a:lnTo>
                      <a:pt x="596" y="14"/>
                    </a:lnTo>
                    <a:lnTo>
                      <a:pt x="599" y="14"/>
                    </a:lnTo>
                    <a:lnTo>
                      <a:pt x="599" y="26"/>
                    </a:lnTo>
                    <a:lnTo>
                      <a:pt x="596" y="40"/>
                    </a:lnTo>
                    <a:lnTo>
                      <a:pt x="596" y="52"/>
                    </a:lnTo>
                    <a:lnTo>
                      <a:pt x="592" y="64"/>
                    </a:lnTo>
                    <a:lnTo>
                      <a:pt x="589" y="79"/>
                    </a:lnTo>
                    <a:lnTo>
                      <a:pt x="587" y="91"/>
                    </a:lnTo>
                    <a:lnTo>
                      <a:pt x="582" y="102"/>
                    </a:lnTo>
                    <a:lnTo>
                      <a:pt x="580" y="114"/>
                    </a:lnTo>
                    <a:lnTo>
                      <a:pt x="575" y="117"/>
                    </a:lnTo>
                    <a:lnTo>
                      <a:pt x="572" y="119"/>
                    </a:lnTo>
                    <a:lnTo>
                      <a:pt x="570" y="124"/>
                    </a:lnTo>
                    <a:lnTo>
                      <a:pt x="565" y="126"/>
                    </a:lnTo>
                    <a:lnTo>
                      <a:pt x="563" y="129"/>
                    </a:lnTo>
                    <a:lnTo>
                      <a:pt x="561" y="133"/>
                    </a:lnTo>
                    <a:lnTo>
                      <a:pt x="558" y="136"/>
                    </a:lnTo>
                    <a:lnTo>
                      <a:pt x="553" y="138"/>
                    </a:lnTo>
                    <a:lnTo>
                      <a:pt x="541" y="143"/>
                    </a:lnTo>
                    <a:lnTo>
                      <a:pt x="525" y="145"/>
                    </a:lnTo>
                    <a:lnTo>
                      <a:pt x="510" y="148"/>
                    </a:lnTo>
                    <a:lnTo>
                      <a:pt x="494" y="148"/>
                    </a:lnTo>
                    <a:lnTo>
                      <a:pt x="477" y="148"/>
                    </a:lnTo>
                    <a:lnTo>
                      <a:pt x="463" y="150"/>
                    </a:lnTo>
                    <a:lnTo>
                      <a:pt x="446" y="150"/>
                    </a:lnTo>
                    <a:lnTo>
                      <a:pt x="432" y="153"/>
                    </a:lnTo>
                    <a:lnTo>
                      <a:pt x="401" y="157"/>
                    </a:lnTo>
                    <a:lnTo>
                      <a:pt x="370" y="160"/>
                    </a:lnTo>
                    <a:lnTo>
                      <a:pt x="336" y="162"/>
                    </a:lnTo>
                    <a:lnTo>
                      <a:pt x="303" y="162"/>
                    </a:lnTo>
                    <a:lnTo>
                      <a:pt x="270" y="160"/>
                    </a:lnTo>
                    <a:lnTo>
                      <a:pt x="239" y="155"/>
                    </a:lnTo>
                    <a:lnTo>
                      <a:pt x="208" y="150"/>
                    </a:lnTo>
                    <a:lnTo>
                      <a:pt x="179" y="141"/>
                    </a:lnTo>
                    <a:lnTo>
                      <a:pt x="165" y="138"/>
                    </a:lnTo>
                    <a:lnTo>
                      <a:pt x="150" y="133"/>
                    </a:lnTo>
                    <a:lnTo>
                      <a:pt x="136" y="131"/>
                    </a:lnTo>
                    <a:lnTo>
                      <a:pt x="122" y="126"/>
                    </a:lnTo>
                    <a:lnTo>
                      <a:pt x="107" y="122"/>
                    </a:lnTo>
                    <a:lnTo>
                      <a:pt x="93" y="117"/>
                    </a:lnTo>
                    <a:lnTo>
                      <a:pt x="79" y="112"/>
                    </a:lnTo>
                    <a:lnTo>
                      <a:pt x="67" y="105"/>
                    </a:lnTo>
                    <a:lnTo>
                      <a:pt x="55" y="95"/>
                    </a:lnTo>
                    <a:lnTo>
                      <a:pt x="45" y="83"/>
                    </a:lnTo>
                    <a:lnTo>
                      <a:pt x="33" y="71"/>
                    </a:lnTo>
                    <a:lnTo>
                      <a:pt x="21" y="57"/>
                    </a:lnTo>
                    <a:lnTo>
                      <a:pt x="12" y="43"/>
                    </a:lnTo>
                    <a:lnTo>
                      <a:pt x="5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7" name="Freeform 376"/>
              <p:cNvSpPr>
                <a:spLocks/>
              </p:cNvSpPr>
              <p:nvPr/>
            </p:nvSpPr>
            <p:spPr bwMode="auto">
              <a:xfrm>
                <a:off x="2395" y="3803"/>
                <a:ext cx="19" cy="16"/>
              </a:xfrm>
              <a:custGeom>
                <a:avLst/>
                <a:gdLst>
                  <a:gd name="T0" fmla="*/ 10 w 19"/>
                  <a:gd name="T1" fmla="*/ 0 h 16"/>
                  <a:gd name="T2" fmla="*/ 12 w 19"/>
                  <a:gd name="T3" fmla="*/ 0 h 16"/>
                  <a:gd name="T4" fmla="*/ 12 w 19"/>
                  <a:gd name="T5" fmla="*/ 0 h 16"/>
                  <a:gd name="T6" fmla="*/ 15 w 19"/>
                  <a:gd name="T7" fmla="*/ 0 h 16"/>
                  <a:gd name="T8" fmla="*/ 15 w 19"/>
                  <a:gd name="T9" fmla="*/ 2 h 16"/>
                  <a:gd name="T10" fmla="*/ 17 w 19"/>
                  <a:gd name="T11" fmla="*/ 2 h 16"/>
                  <a:gd name="T12" fmla="*/ 17 w 19"/>
                  <a:gd name="T13" fmla="*/ 4 h 16"/>
                  <a:gd name="T14" fmla="*/ 17 w 19"/>
                  <a:gd name="T15" fmla="*/ 4 h 16"/>
                  <a:gd name="T16" fmla="*/ 19 w 19"/>
                  <a:gd name="T17" fmla="*/ 7 h 16"/>
                  <a:gd name="T18" fmla="*/ 17 w 19"/>
                  <a:gd name="T19" fmla="*/ 9 h 16"/>
                  <a:gd name="T20" fmla="*/ 17 w 19"/>
                  <a:gd name="T21" fmla="*/ 9 h 16"/>
                  <a:gd name="T22" fmla="*/ 17 w 19"/>
                  <a:gd name="T23" fmla="*/ 11 h 16"/>
                  <a:gd name="T24" fmla="*/ 15 w 19"/>
                  <a:gd name="T25" fmla="*/ 14 h 16"/>
                  <a:gd name="T26" fmla="*/ 15 w 19"/>
                  <a:gd name="T27" fmla="*/ 14 h 16"/>
                  <a:gd name="T28" fmla="*/ 12 w 19"/>
                  <a:gd name="T29" fmla="*/ 14 h 16"/>
                  <a:gd name="T30" fmla="*/ 12 w 19"/>
                  <a:gd name="T31" fmla="*/ 14 h 16"/>
                  <a:gd name="T32" fmla="*/ 10 w 19"/>
                  <a:gd name="T33" fmla="*/ 16 h 16"/>
                  <a:gd name="T34" fmla="*/ 7 w 19"/>
                  <a:gd name="T35" fmla="*/ 14 h 16"/>
                  <a:gd name="T36" fmla="*/ 7 w 19"/>
                  <a:gd name="T37" fmla="*/ 14 h 16"/>
                  <a:gd name="T38" fmla="*/ 5 w 19"/>
                  <a:gd name="T39" fmla="*/ 14 h 16"/>
                  <a:gd name="T40" fmla="*/ 3 w 19"/>
                  <a:gd name="T41" fmla="*/ 14 h 16"/>
                  <a:gd name="T42" fmla="*/ 3 w 19"/>
                  <a:gd name="T43" fmla="*/ 11 h 16"/>
                  <a:gd name="T44" fmla="*/ 3 w 19"/>
                  <a:gd name="T45" fmla="*/ 9 h 16"/>
                  <a:gd name="T46" fmla="*/ 0 w 19"/>
                  <a:gd name="T47" fmla="*/ 9 h 16"/>
                  <a:gd name="T48" fmla="*/ 0 w 19"/>
                  <a:gd name="T49" fmla="*/ 7 h 16"/>
                  <a:gd name="T50" fmla="*/ 0 w 19"/>
                  <a:gd name="T51" fmla="*/ 4 h 16"/>
                  <a:gd name="T52" fmla="*/ 3 w 19"/>
                  <a:gd name="T53" fmla="*/ 4 h 16"/>
                  <a:gd name="T54" fmla="*/ 3 w 19"/>
                  <a:gd name="T55" fmla="*/ 2 h 16"/>
                  <a:gd name="T56" fmla="*/ 3 w 19"/>
                  <a:gd name="T57" fmla="*/ 2 h 16"/>
                  <a:gd name="T58" fmla="*/ 5 w 19"/>
                  <a:gd name="T59" fmla="*/ 0 h 16"/>
                  <a:gd name="T60" fmla="*/ 7 w 19"/>
                  <a:gd name="T61" fmla="*/ 0 h 16"/>
                  <a:gd name="T62" fmla="*/ 7 w 19"/>
                  <a:gd name="T63" fmla="*/ 0 h 16"/>
                  <a:gd name="T64" fmla="*/ 10 w 19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6"/>
                  <a:gd name="T101" fmla="*/ 19 w 1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6">
                    <a:moveTo>
                      <a:pt x="10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8" name="Freeform 377"/>
              <p:cNvSpPr>
                <a:spLocks/>
              </p:cNvSpPr>
              <p:nvPr/>
            </p:nvSpPr>
            <p:spPr bwMode="auto">
              <a:xfrm>
                <a:off x="2395" y="3803"/>
                <a:ext cx="19" cy="16"/>
              </a:xfrm>
              <a:custGeom>
                <a:avLst/>
                <a:gdLst>
                  <a:gd name="T0" fmla="*/ 10 w 19"/>
                  <a:gd name="T1" fmla="*/ 0 h 16"/>
                  <a:gd name="T2" fmla="*/ 12 w 19"/>
                  <a:gd name="T3" fmla="*/ 0 h 16"/>
                  <a:gd name="T4" fmla="*/ 12 w 19"/>
                  <a:gd name="T5" fmla="*/ 0 h 16"/>
                  <a:gd name="T6" fmla="*/ 15 w 19"/>
                  <a:gd name="T7" fmla="*/ 0 h 16"/>
                  <a:gd name="T8" fmla="*/ 15 w 19"/>
                  <a:gd name="T9" fmla="*/ 2 h 16"/>
                  <a:gd name="T10" fmla="*/ 17 w 19"/>
                  <a:gd name="T11" fmla="*/ 2 h 16"/>
                  <a:gd name="T12" fmla="*/ 17 w 19"/>
                  <a:gd name="T13" fmla="*/ 4 h 16"/>
                  <a:gd name="T14" fmla="*/ 17 w 19"/>
                  <a:gd name="T15" fmla="*/ 4 h 16"/>
                  <a:gd name="T16" fmla="*/ 19 w 19"/>
                  <a:gd name="T17" fmla="*/ 7 h 16"/>
                  <a:gd name="T18" fmla="*/ 17 w 19"/>
                  <a:gd name="T19" fmla="*/ 9 h 16"/>
                  <a:gd name="T20" fmla="*/ 17 w 19"/>
                  <a:gd name="T21" fmla="*/ 9 h 16"/>
                  <a:gd name="T22" fmla="*/ 17 w 19"/>
                  <a:gd name="T23" fmla="*/ 11 h 16"/>
                  <a:gd name="T24" fmla="*/ 15 w 19"/>
                  <a:gd name="T25" fmla="*/ 14 h 16"/>
                  <a:gd name="T26" fmla="*/ 15 w 19"/>
                  <a:gd name="T27" fmla="*/ 14 h 16"/>
                  <a:gd name="T28" fmla="*/ 12 w 19"/>
                  <a:gd name="T29" fmla="*/ 14 h 16"/>
                  <a:gd name="T30" fmla="*/ 12 w 19"/>
                  <a:gd name="T31" fmla="*/ 14 h 16"/>
                  <a:gd name="T32" fmla="*/ 10 w 19"/>
                  <a:gd name="T33" fmla="*/ 16 h 16"/>
                  <a:gd name="T34" fmla="*/ 7 w 19"/>
                  <a:gd name="T35" fmla="*/ 14 h 16"/>
                  <a:gd name="T36" fmla="*/ 7 w 19"/>
                  <a:gd name="T37" fmla="*/ 14 h 16"/>
                  <a:gd name="T38" fmla="*/ 5 w 19"/>
                  <a:gd name="T39" fmla="*/ 14 h 16"/>
                  <a:gd name="T40" fmla="*/ 3 w 19"/>
                  <a:gd name="T41" fmla="*/ 14 h 16"/>
                  <a:gd name="T42" fmla="*/ 3 w 19"/>
                  <a:gd name="T43" fmla="*/ 11 h 16"/>
                  <a:gd name="T44" fmla="*/ 3 w 19"/>
                  <a:gd name="T45" fmla="*/ 9 h 16"/>
                  <a:gd name="T46" fmla="*/ 0 w 19"/>
                  <a:gd name="T47" fmla="*/ 9 h 16"/>
                  <a:gd name="T48" fmla="*/ 0 w 19"/>
                  <a:gd name="T49" fmla="*/ 7 h 16"/>
                  <a:gd name="T50" fmla="*/ 0 w 19"/>
                  <a:gd name="T51" fmla="*/ 4 h 16"/>
                  <a:gd name="T52" fmla="*/ 3 w 19"/>
                  <a:gd name="T53" fmla="*/ 4 h 16"/>
                  <a:gd name="T54" fmla="*/ 3 w 19"/>
                  <a:gd name="T55" fmla="*/ 2 h 16"/>
                  <a:gd name="T56" fmla="*/ 3 w 19"/>
                  <a:gd name="T57" fmla="*/ 2 h 16"/>
                  <a:gd name="T58" fmla="*/ 5 w 19"/>
                  <a:gd name="T59" fmla="*/ 0 h 16"/>
                  <a:gd name="T60" fmla="*/ 7 w 19"/>
                  <a:gd name="T61" fmla="*/ 0 h 16"/>
                  <a:gd name="T62" fmla="*/ 7 w 19"/>
                  <a:gd name="T63" fmla="*/ 0 h 16"/>
                  <a:gd name="T64" fmla="*/ 10 w 19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6"/>
                  <a:gd name="T101" fmla="*/ 19 w 1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6">
                    <a:moveTo>
                      <a:pt x="10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9" name="Freeform 378"/>
              <p:cNvSpPr>
                <a:spLocks/>
              </p:cNvSpPr>
              <p:nvPr/>
            </p:nvSpPr>
            <p:spPr bwMode="auto">
              <a:xfrm>
                <a:off x="2317" y="3793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5 h 14"/>
                  <a:gd name="T14" fmla="*/ 16 w 16"/>
                  <a:gd name="T15" fmla="*/ 5 h 14"/>
                  <a:gd name="T16" fmla="*/ 16 w 16"/>
                  <a:gd name="T17" fmla="*/ 7 h 14"/>
                  <a:gd name="T18" fmla="*/ 16 w 16"/>
                  <a:gd name="T19" fmla="*/ 10 h 14"/>
                  <a:gd name="T20" fmla="*/ 16 w 16"/>
                  <a:gd name="T21" fmla="*/ 10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10 h 14"/>
                  <a:gd name="T46" fmla="*/ 0 w 16"/>
                  <a:gd name="T47" fmla="*/ 10 h 14"/>
                  <a:gd name="T48" fmla="*/ 0 w 16"/>
                  <a:gd name="T49" fmla="*/ 7 h 14"/>
                  <a:gd name="T50" fmla="*/ 0 w 16"/>
                  <a:gd name="T51" fmla="*/ 5 h 14"/>
                  <a:gd name="T52" fmla="*/ 0 w 16"/>
                  <a:gd name="T53" fmla="*/ 5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0" name="Freeform 379"/>
              <p:cNvSpPr>
                <a:spLocks/>
              </p:cNvSpPr>
              <p:nvPr/>
            </p:nvSpPr>
            <p:spPr bwMode="auto">
              <a:xfrm>
                <a:off x="2317" y="3793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5 h 14"/>
                  <a:gd name="T14" fmla="*/ 16 w 16"/>
                  <a:gd name="T15" fmla="*/ 5 h 14"/>
                  <a:gd name="T16" fmla="*/ 16 w 16"/>
                  <a:gd name="T17" fmla="*/ 7 h 14"/>
                  <a:gd name="T18" fmla="*/ 16 w 16"/>
                  <a:gd name="T19" fmla="*/ 10 h 14"/>
                  <a:gd name="T20" fmla="*/ 16 w 16"/>
                  <a:gd name="T21" fmla="*/ 10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10 h 14"/>
                  <a:gd name="T46" fmla="*/ 0 w 16"/>
                  <a:gd name="T47" fmla="*/ 10 h 14"/>
                  <a:gd name="T48" fmla="*/ 0 w 16"/>
                  <a:gd name="T49" fmla="*/ 7 h 14"/>
                  <a:gd name="T50" fmla="*/ 0 w 16"/>
                  <a:gd name="T51" fmla="*/ 5 h 14"/>
                  <a:gd name="T52" fmla="*/ 0 w 16"/>
                  <a:gd name="T53" fmla="*/ 5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1" name="Freeform 380"/>
              <p:cNvSpPr>
                <a:spLocks/>
              </p:cNvSpPr>
              <p:nvPr/>
            </p:nvSpPr>
            <p:spPr bwMode="auto">
              <a:xfrm>
                <a:off x="2252" y="3803"/>
                <a:ext cx="17" cy="16"/>
              </a:xfrm>
              <a:custGeom>
                <a:avLst/>
                <a:gdLst>
                  <a:gd name="T0" fmla="*/ 7 w 17"/>
                  <a:gd name="T1" fmla="*/ 0 h 16"/>
                  <a:gd name="T2" fmla="*/ 10 w 17"/>
                  <a:gd name="T3" fmla="*/ 0 h 16"/>
                  <a:gd name="T4" fmla="*/ 12 w 17"/>
                  <a:gd name="T5" fmla="*/ 0 h 16"/>
                  <a:gd name="T6" fmla="*/ 12 w 17"/>
                  <a:gd name="T7" fmla="*/ 0 h 16"/>
                  <a:gd name="T8" fmla="*/ 14 w 17"/>
                  <a:gd name="T9" fmla="*/ 2 h 16"/>
                  <a:gd name="T10" fmla="*/ 14 w 17"/>
                  <a:gd name="T11" fmla="*/ 2 h 16"/>
                  <a:gd name="T12" fmla="*/ 14 w 17"/>
                  <a:gd name="T13" fmla="*/ 4 h 16"/>
                  <a:gd name="T14" fmla="*/ 17 w 17"/>
                  <a:gd name="T15" fmla="*/ 4 h 16"/>
                  <a:gd name="T16" fmla="*/ 17 w 17"/>
                  <a:gd name="T17" fmla="*/ 7 h 16"/>
                  <a:gd name="T18" fmla="*/ 17 w 17"/>
                  <a:gd name="T19" fmla="*/ 9 h 16"/>
                  <a:gd name="T20" fmla="*/ 14 w 17"/>
                  <a:gd name="T21" fmla="*/ 9 h 16"/>
                  <a:gd name="T22" fmla="*/ 14 w 17"/>
                  <a:gd name="T23" fmla="*/ 11 h 16"/>
                  <a:gd name="T24" fmla="*/ 14 w 17"/>
                  <a:gd name="T25" fmla="*/ 14 h 16"/>
                  <a:gd name="T26" fmla="*/ 12 w 17"/>
                  <a:gd name="T27" fmla="*/ 14 h 16"/>
                  <a:gd name="T28" fmla="*/ 12 w 17"/>
                  <a:gd name="T29" fmla="*/ 14 h 16"/>
                  <a:gd name="T30" fmla="*/ 10 w 17"/>
                  <a:gd name="T31" fmla="*/ 14 h 16"/>
                  <a:gd name="T32" fmla="*/ 7 w 17"/>
                  <a:gd name="T33" fmla="*/ 16 h 16"/>
                  <a:gd name="T34" fmla="*/ 5 w 17"/>
                  <a:gd name="T35" fmla="*/ 14 h 16"/>
                  <a:gd name="T36" fmla="*/ 5 w 17"/>
                  <a:gd name="T37" fmla="*/ 14 h 16"/>
                  <a:gd name="T38" fmla="*/ 3 w 17"/>
                  <a:gd name="T39" fmla="*/ 14 h 16"/>
                  <a:gd name="T40" fmla="*/ 3 w 17"/>
                  <a:gd name="T41" fmla="*/ 14 h 16"/>
                  <a:gd name="T42" fmla="*/ 0 w 17"/>
                  <a:gd name="T43" fmla="*/ 11 h 16"/>
                  <a:gd name="T44" fmla="*/ 0 w 17"/>
                  <a:gd name="T45" fmla="*/ 9 h 16"/>
                  <a:gd name="T46" fmla="*/ 0 w 17"/>
                  <a:gd name="T47" fmla="*/ 9 h 16"/>
                  <a:gd name="T48" fmla="*/ 0 w 17"/>
                  <a:gd name="T49" fmla="*/ 7 h 16"/>
                  <a:gd name="T50" fmla="*/ 0 w 17"/>
                  <a:gd name="T51" fmla="*/ 4 h 16"/>
                  <a:gd name="T52" fmla="*/ 0 w 17"/>
                  <a:gd name="T53" fmla="*/ 4 h 16"/>
                  <a:gd name="T54" fmla="*/ 0 w 17"/>
                  <a:gd name="T55" fmla="*/ 2 h 16"/>
                  <a:gd name="T56" fmla="*/ 3 w 17"/>
                  <a:gd name="T57" fmla="*/ 2 h 16"/>
                  <a:gd name="T58" fmla="*/ 3 w 17"/>
                  <a:gd name="T59" fmla="*/ 0 h 16"/>
                  <a:gd name="T60" fmla="*/ 5 w 17"/>
                  <a:gd name="T61" fmla="*/ 0 h 16"/>
                  <a:gd name="T62" fmla="*/ 5 w 17"/>
                  <a:gd name="T63" fmla="*/ 0 h 16"/>
                  <a:gd name="T64" fmla="*/ 7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2" name="Freeform 381"/>
              <p:cNvSpPr>
                <a:spLocks/>
              </p:cNvSpPr>
              <p:nvPr/>
            </p:nvSpPr>
            <p:spPr bwMode="auto">
              <a:xfrm>
                <a:off x="2252" y="3803"/>
                <a:ext cx="17" cy="16"/>
              </a:xfrm>
              <a:custGeom>
                <a:avLst/>
                <a:gdLst>
                  <a:gd name="T0" fmla="*/ 7 w 17"/>
                  <a:gd name="T1" fmla="*/ 0 h 16"/>
                  <a:gd name="T2" fmla="*/ 10 w 17"/>
                  <a:gd name="T3" fmla="*/ 0 h 16"/>
                  <a:gd name="T4" fmla="*/ 12 w 17"/>
                  <a:gd name="T5" fmla="*/ 0 h 16"/>
                  <a:gd name="T6" fmla="*/ 12 w 17"/>
                  <a:gd name="T7" fmla="*/ 0 h 16"/>
                  <a:gd name="T8" fmla="*/ 14 w 17"/>
                  <a:gd name="T9" fmla="*/ 2 h 16"/>
                  <a:gd name="T10" fmla="*/ 14 w 17"/>
                  <a:gd name="T11" fmla="*/ 2 h 16"/>
                  <a:gd name="T12" fmla="*/ 14 w 17"/>
                  <a:gd name="T13" fmla="*/ 4 h 16"/>
                  <a:gd name="T14" fmla="*/ 17 w 17"/>
                  <a:gd name="T15" fmla="*/ 4 h 16"/>
                  <a:gd name="T16" fmla="*/ 17 w 17"/>
                  <a:gd name="T17" fmla="*/ 7 h 16"/>
                  <a:gd name="T18" fmla="*/ 17 w 17"/>
                  <a:gd name="T19" fmla="*/ 9 h 16"/>
                  <a:gd name="T20" fmla="*/ 14 w 17"/>
                  <a:gd name="T21" fmla="*/ 9 h 16"/>
                  <a:gd name="T22" fmla="*/ 14 w 17"/>
                  <a:gd name="T23" fmla="*/ 11 h 16"/>
                  <a:gd name="T24" fmla="*/ 14 w 17"/>
                  <a:gd name="T25" fmla="*/ 14 h 16"/>
                  <a:gd name="T26" fmla="*/ 12 w 17"/>
                  <a:gd name="T27" fmla="*/ 14 h 16"/>
                  <a:gd name="T28" fmla="*/ 12 w 17"/>
                  <a:gd name="T29" fmla="*/ 14 h 16"/>
                  <a:gd name="T30" fmla="*/ 10 w 17"/>
                  <a:gd name="T31" fmla="*/ 14 h 16"/>
                  <a:gd name="T32" fmla="*/ 7 w 17"/>
                  <a:gd name="T33" fmla="*/ 16 h 16"/>
                  <a:gd name="T34" fmla="*/ 5 w 17"/>
                  <a:gd name="T35" fmla="*/ 14 h 16"/>
                  <a:gd name="T36" fmla="*/ 5 w 17"/>
                  <a:gd name="T37" fmla="*/ 14 h 16"/>
                  <a:gd name="T38" fmla="*/ 3 w 17"/>
                  <a:gd name="T39" fmla="*/ 14 h 16"/>
                  <a:gd name="T40" fmla="*/ 3 w 17"/>
                  <a:gd name="T41" fmla="*/ 14 h 16"/>
                  <a:gd name="T42" fmla="*/ 0 w 17"/>
                  <a:gd name="T43" fmla="*/ 11 h 16"/>
                  <a:gd name="T44" fmla="*/ 0 w 17"/>
                  <a:gd name="T45" fmla="*/ 9 h 16"/>
                  <a:gd name="T46" fmla="*/ 0 w 17"/>
                  <a:gd name="T47" fmla="*/ 9 h 16"/>
                  <a:gd name="T48" fmla="*/ 0 w 17"/>
                  <a:gd name="T49" fmla="*/ 7 h 16"/>
                  <a:gd name="T50" fmla="*/ 0 w 17"/>
                  <a:gd name="T51" fmla="*/ 4 h 16"/>
                  <a:gd name="T52" fmla="*/ 0 w 17"/>
                  <a:gd name="T53" fmla="*/ 4 h 16"/>
                  <a:gd name="T54" fmla="*/ 0 w 17"/>
                  <a:gd name="T55" fmla="*/ 2 h 16"/>
                  <a:gd name="T56" fmla="*/ 3 w 17"/>
                  <a:gd name="T57" fmla="*/ 2 h 16"/>
                  <a:gd name="T58" fmla="*/ 3 w 17"/>
                  <a:gd name="T59" fmla="*/ 0 h 16"/>
                  <a:gd name="T60" fmla="*/ 5 w 17"/>
                  <a:gd name="T61" fmla="*/ 0 h 16"/>
                  <a:gd name="T62" fmla="*/ 5 w 17"/>
                  <a:gd name="T63" fmla="*/ 0 h 16"/>
                  <a:gd name="T64" fmla="*/ 7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3" name="Freeform 382"/>
              <p:cNvSpPr>
                <a:spLocks/>
              </p:cNvSpPr>
              <p:nvPr/>
            </p:nvSpPr>
            <p:spPr bwMode="auto">
              <a:xfrm>
                <a:off x="2190" y="3769"/>
                <a:ext cx="19" cy="17"/>
              </a:xfrm>
              <a:custGeom>
                <a:avLst/>
                <a:gdLst>
                  <a:gd name="T0" fmla="*/ 10 w 19"/>
                  <a:gd name="T1" fmla="*/ 0 h 17"/>
                  <a:gd name="T2" fmla="*/ 12 w 19"/>
                  <a:gd name="T3" fmla="*/ 0 h 17"/>
                  <a:gd name="T4" fmla="*/ 12 w 19"/>
                  <a:gd name="T5" fmla="*/ 0 h 17"/>
                  <a:gd name="T6" fmla="*/ 14 w 19"/>
                  <a:gd name="T7" fmla="*/ 3 h 17"/>
                  <a:gd name="T8" fmla="*/ 14 w 19"/>
                  <a:gd name="T9" fmla="*/ 3 h 17"/>
                  <a:gd name="T10" fmla="*/ 17 w 19"/>
                  <a:gd name="T11" fmla="*/ 3 h 17"/>
                  <a:gd name="T12" fmla="*/ 17 w 19"/>
                  <a:gd name="T13" fmla="*/ 5 h 17"/>
                  <a:gd name="T14" fmla="*/ 17 w 19"/>
                  <a:gd name="T15" fmla="*/ 7 h 17"/>
                  <a:gd name="T16" fmla="*/ 19 w 19"/>
                  <a:gd name="T17" fmla="*/ 7 h 17"/>
                  <a:gd name="T18" fmla="*/ 17 w 19"/>
                  <a:gd name="T19" fmla="*/ 10 h 17"/>
                  <a:gd name="T20" fmla="*/ 17 w 19"/>
                  <a:gd name="T21" fmla="*/ 12 h 17"/>
                  <a:gd name="T22" fmla="*/ 17 w 19"/>
                  <a:gd name="T23" fmla="*/ 12 h 17"/>
                  <a:gd name="T24" fmla="*/ 14 w 19"/>
                  <a:gd name="T25" fmla="*/ 14 h 17"/>
                  <a:gd name="T26" fmla="*/ 14 w 19"/>
                  <a:gd name="T27" fmla="*/ 14 h 17"/>
                  <a:gd name="T28" fmla="*/ 12 w 19"/>
                  <a:gd name="T29" fmla="*/ 14 h 17"/>
                  <a:gd name="T30" fmla="*/ 12 w 19"/>
                  <a:gd name="T31" fmla="*/ 17 h 17"/>
                  <a:gd name="T32" fmla="*/ 10 w 19"/>
                  <a:gd name="T33" fmla="*/ 17 h 17"/>
                  <a:gd name="T34" fmla="*/ 7 w 19"/>
                  <a:gd name="T35" fmla="*/ 17 h 17"/>
                  <a:gd name="T36" fmla="*/ 7 w 19"/>
                  <a:gd name="T37" fmla="*/ 14 h 17"/>
                  <a:gd name="T38" fmla="*/ 5 w 19"/>
                  <a:gd name="T39" fmla="*/ 14 h 17"/>
                  <a:gd name="T40" fmla="*/ 3 w 19"/>
                  <a:gd name="T41" fmla="*/ 14 h 17"/>
                  <a:gd name="T42" fmla="*/ 3 w 19"/>
                  <a:gd name="T43" fmla="*/ 12 h 17"/>
                  <a:gd name="T44" fmla="*/ 3 w 19"/>
                  <a:gd name="T45" fmla="*/ 12 h 17"/>
                  <a:gd name="T46" fmla="*/ 0 w 19"/>
                  <a:gd name="T47" fmla="*/ 10 h 17"/>
                  <a:gd name="T48" fmla="*/ 0 w 19"/>
                  <a:gd name="T49" fmla="*/ 7 h 17"/>
                  <a:gd name="T50" fmla="*/ 0 w 19"/>
                  <a:gd name="T51" fmla="*/ 7 h 17"/>
                  <a:gd name="T52" fmla="*/ 3 w 19"/>
                  <a:gd name="T53" fmla="*/ 5 h 17"/>
                  <a:gd name="T54" fmla="*/ 3 w 19"/>
                  <a:gd name="T55" fmla="*/ 3 h 17"/>
                  <a:gd name="T56" fmla="*/ 3 w 19"/>
                  <a:gd name="T57" fmla="*/ 3 h 17"/>
                  <a:gd name="T58" fmla="*/ 5 w 19"/>
                  <a:gd name="T59" fmla="*/ 3 h 17"/>
                  <a:gd name="T60" fmla="*/ 7 w 19"/>
                  <a:gd name="T61" fmla="*/ 0 h 17"/>
                  <a:gd name="T62" fmla="*/ 7 w 19"/>
                  <a:gd name="T63" fmla="*/ 0 h 17"/>
                  <a:gd name="T64" fmla="*/ 10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10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4" name="Freeform 383"/>
              <p:cNvSpPr>
                <a:spLocks/>
              </p:cNvSpPr>
              <p:nvPr/>
            </p:nvSpPr>
            <p:spPr bwMode="auto">
              <a:xfrm>
                <a:off x="2190" y="3769"/>
                <a:ext cx="19" cy="17"/>
              </a:xfrm>
              <a:custGeom>
                <a:avLst/>
                <a:gdLst>
                  <a:gd name="T0" fmla="*/ 10 w 19"/>
                  <a:gd name="T1" fmla="*/ 0 h 17"/>
                  <a:gd name="T2" fmla="*/ 12 w 19"/>
                  <a:gd name="T3" fmla="*/ 0 h 17"/>
                  <a:gd name="T4" fmla="*/ 12 w 19"/>
                  <a:gd name="T5" fmla="*/ 0 h 17"/>
                  <a:gd name="T6" fmla="*/ 14 w 19"/>
                  <a:gd name="T7" fmla="*/ 3 h 17"/>
                  <a:gd name="T8" fmla="*/ 14 w 19"/>
                  <a:gd name="T9" fmla="*/ 3 h 17"/>
                  <a:gd name="T10" fmla="*/ 17 w 19"/>
                  <a:gd name="T11" fmla="*/ 3 h 17"/>
                  <a:gd name="T12" fmla="*/ 17 w 19"/>
                  <a:gd name="T13" fmla="*/ 5 h 17"/>
                  <a:gd name="T14" fmla="*/ 17 w 19"/>
                  <a:gd name="T15" fmla="*/ 7 h 17"/>
                  <a:gd name="T16" fmla="*/ 19 w 19"/>
                  <a:gd name="T17" fmla="*/ 7 h 17"/>
                  <a:gd name="T18" fmla="*/ 17 w 19"/>
                  <a:gd name="T19" fmla="*/ 10 h 17"/>
                  <a:gd name="T20" fmla="*/ 17 w 19"/>
                  <a:gd name="T21" fmla="*/ 12 h 17"/>
                  <a:gd name="T22" fmla="*/ 17 w 19"/>
                  <a:gd name="T23" fmla="*/ 12 h 17"/>
                  <a:gd name="T24" fmla="*/ 14 w 19"/>
                  <a:gd name="T25" fmla="*/ 14 h 17"/>
                  <a:gd name="T26" fmla="*/ 14 w 19"/>
                  <a:gd name="T27" fmla="*/ 14 h 17"/>
                  <a:gd name="T28" fmla="*/ 12 w 19"/>
                  <a:gd name="T29" fmla="*/ 14 h 17"/>
                  <a:gd name="T30" fmla="*/ 12 w 19"/>
                  <a:gd name="T31" fmla="*/ 17 h 17"/>
                  <a:gd name="T32" fmla="*/ 10 w 19"/>
                  <a:gd name="T33" fmla="*/ 17 h 17"/>
                  <a:gd name="T34" fmla="*/ 7 w 19"/>
                  <a:gd name="T35" fmla="*/ 17 h 17"/>
                  <a:gd name="T36" fmla="*/ 7 w 19"/>
                  <a:gd name="T37" fmla="*/ 14 h 17"/>
                  <a:gd name="T38" fmla="*/ 5 w 19"/>
                  <a:gd name="T39" fmla="*/ 14 h 17"/>
                  <a:gd name="T40" fmla="*/ 3 w 19"/>
                  <a:gd name="T41" fmla="*/ 14 h 17"/>
                  <a:gd name="T42" fmla="*/ 3 w 19"/>
                  <a:gd name="T43" fmla="*/ 12 h 17"/>
                  <a:gd name="T44" fmla="*/ 3 w 19"/>
                  <a:gd name="T45" fmla="*/ 12 h 17"/>
                  <a:gd name="T46" fmla="*/ 0 w 19"/>
                  <a:gd name="T47" fmla="*/ 10 h 17"/>
                  <a:gd name="T48" fmla="*/ 0 w 19"/>
                  <a:gd name="T49" fmla="*/ 7 h 17"/>
                  <a:gd name="T50" fmla="*/ 0 w 19"/>
                  <a:gd name="T51" fmla="*/ 7 h 17"/>
                  <a:gd name="T52" fmla="*/ 3 w 19"/>
                  <a:gd name="T53" fmla="*/ 5 h 17"/>
                  <a:gd name="T54" fmla="*/ 3 w 19"/>
                  <a:gd name="T55" fmla="*/ 3 h 17"/>
                  <a:gd name="T56" fmla="*/ 3 w 19"/>
                  <a:gd name="T57" fmla="*/ 3 h 17"/>
                  <a:gd name="T58" fmla="*/ 5 w 19"/>
                  <a:gd name="T59" fmla="*/ 3 h 17"/>
                  <a:gd name="T60" fmla="*/ 7 w 19"/>
                  <a:gd name="T61" fmla="*/ 0 h 17"/>
                  <a:gd name="T62" fmla="*/ 7 w 19"/>
                  <a:gd name="T63" fmla="*/ 0 h 17"/>
                  <a:gd name="T64" fmla="*/ 10 w 19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10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5" name="Freeform 384"/>
              <p:cNvSpPr>
                <a:spLocks/>
              </p:cNvSpPr>
              <p:nvPr/>
            </p:nvSpPr>
            <p:spPr bwMode="auto">
              <a:xfrm>
                <a:off x="2235" y="3760"/>
                <a:ext cx="17" cy="16"/>
              </a:xfrm>
              <a:custGeom>
                <a:avLst/>
                <a:gdLst>
                  <a:gd name="T0" fmla="*/ 10 w 17"/>
                  <a:gd name="T1" fmla="*/ 0 h 16"/>
                  <a:gd name="T2" fmla="*/ 12 w 17"/>
                  <a:gd name="T3" fmla="*/ 0 h 16"/>
                  <a:gd name="T4" fmla="*/ 12 w 17"/>
                  <a:gd name="T5" fmla="*/ 0 h 16"/>
                  <a:gd name="T6" fmla="*/ 15 w 17"/>
                  <a:gd name="T7" fmla="*/ 2 h 16"/>
                  <a:gd name="T8" fmla="*/ 15 w 17"/>
                  <a:gd name="T9" fmla="*/ 2 h 16"/>
                  <a:gd name="T10" fmla="*/ 17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2 h 16"/>
                  <a:gd name="T22" fmla="*/ 17 w 17"/>
                  <a:gd name="T23" fmla="*/ 12 h 16"/>
                  <a:gd name="T24" fmla="*/ 15 w 17"/>
                  <a:gd name="T25" fmla="*/ 14 h 16"/>
                  <a:gd name="T26" fmla="*/ 15 w 17"/>
                  <a:gd name="T27" fmla="*/ 14 h 16"/>
                  <a:gd name="T28" fmla="*/ 12 w 17"/>
                  <a:gd name="T29" fmla="*/ 16 h 16"/>
                  <a:gd name="T30" fmla="*/ 12 w 17"/>
                  <a:gd name="T31" fmla="*/ 16 h 16"/>
                  <a:gd name="T32" fmla="*/ 10 w 17"/>
                  <a:gd name="T33" fmla="*/ 16 h 16"/>
                  <a:gd name="T34" fmla="*/ 8 w 17"/>
                  <a:gd name="T35" fmla="*/ 16 h 16"/>
                  <a:gd name="T36" fmla="*/ 5 w 17"/>
                  <a:gd name="T37" fmla="*/ 16 h 16"/>
                  <a:gd name="T38" fmla="*/ 5 w 17"/>
                  <a:gd name="T39" fmla="*/ 14 h 16"/>
                  <a:gd name="T40" fmla="*/ 3 w 17"/>
                  <a:gd name="T41" fmla="*/ 14 h 16"/>
                  <a:gd name="T42" fmla="*/ 3 w 17"/>
                  <a:gd name="T43" fmla="*/ 12 h 16"/>
                  <a:gd name="T44" fmla="*/ 3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3 w 17"/>
                  <a:gd name="T53" fmla="*/ 4 h 16"/>
                  <a:gd name="T54" fmla="*/ 3 w 17"/>
                  <a:gd name="T55" fmla="*/ 4 h 16"/>
                  <a:gd name="T56" fmla="*/ 3 w 17"/>
                  <a:gd name="T57" fmla="*/ 2 h 16"/>
                  <a:gd name="T58" fmla="*/ 5 w 17"/>
                  <a:gd name="T59" fmla="*/ 2 h 16"/>
                  <a:gd name="T60" fmla="*/ 5 w 17"/>
                  <a:gd name="T61" fmla="*/ 0 h 16"/>
                  <a:gd name="T62" fmla="*/ 8 w 17"/>
                  <a:gd name="T63" fmla="*/ 0 h 16"/>
                  <a:gd name="T64" fmla="*/ 10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6" name="Freeform 385"/>
              <p:cNvSpPr>
                <a:spLocks/>
              </p:cNvSpPr>
              <p:nvPr/>
            </p:nvSpPr>
            <p:spPr bwMode="auto">
              <a:xfrm>
                <a:off x="2235" y="3760"/>
                <a:ext cx="17" cy="16"/>
              </a:xfrm>
              <a:custGeom>
                <a:avLst/>
                <a:gdLst>
                  <a:gd name="T0" fmla="*/ 10 w 17"/>
                  <a:gd name="T1" fmla="*/ 0 h 16"/>
                  <a:gd name="T2" fmla="*/ 12 w 17"/>
                  <a:gd name="T3" fmla="*/ 0 h 16"/>
                  <a:gd name="T4" fmla="*/ 12 w 17"/>
                  <a:gd name="T5" fmla="*/ 0 h 16"/>
                  <a:gd name="T6" fmla="*/ 15 w 17"/>
                  <a:gd name="T7" fmla="*/ 2 h 16"/>
                  <a:gd name="T8" fmla="*/ 15 w 17"/>
                  <a:gd name="T9" fmla="*/ 2 h 16"/>
                  <a:gd name="T10" fmla="*/ 17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2 h 16"/>
                  <a:gd name="T22" fmla="*/ 17 w 17"/>
                  <a:gd name="T23" fmla="*/ 12 h 16"/>
                  <a:gd name="T24" fmla="*/ 15 w 17"/>
                  <a:gd name="T25" fmla="*/ 14 h 16"/>
                  <a:gd name="T26" fmla="*/ 15 w 17"/>
                  <a:gd name="T27" fmla="*/ 14 h 16"/>
                  <a:gd name="T28" fmla="*/ 12 w 17"/>
                  <a:gd name="T29" fmla="*/ 16 h 16"/>
                  <a:gd name="T30" fmla="*/ 12 w 17"/>
                  <a:gd name="T31" fmla="*/ 16 h 16"/>
                  <a:gd name="T32" fmla="*/ 10 w 17"/>
                  <a:gd name="T33" fmla="*/ 16 h 16"/>
                  <a:gd name="T34" fmla="*/ 8 w 17"/>
                  <a:gd name="T35" fmla="*/ 16 h 16"/>
                  <a:gd name="T36" fmla="*/ 5 w 17"/>
                  <a:gd name="T37" fmla="*/ 16 h 16"/>
                  <a:gd name="T38" fmla="*/ 5 w 17"/>
                  <a:gd name="T39" fmla="*/ 14 h 16"/>
                  <a:gd name="T40" fmla="*/ 3 w 17"/>
                  <a:gd name="T41" fmla="*/ 14 h 16"/>
                  <a:gd name="T42" fmla="*/ 3 w 17"/>
                  <a:gd name="T43" fmla="*/ 12 h 16"/>
                  <a:gd name="T44" fmla="*/ 3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3 w 17"/>
                  <a:gd name="T53" fmla="*/ 4 h 16"/>
                  <a:gd name="T54" fmla="*/ 3 w 17"/>
                  <a:gd name="T55" fmla="*/ 4 h 16"/>
                  <a:gd name="T56" fmla="*/ 3 w 17"/>
                  <a:gd name="T57" fmla="*/ 2 h 16"/>
                  <a:gd name="T58" fmla="*/ 5 w 17"/>
                  <a:gd name="T59" fmla="*/ 2 h 16"/>
                  <a:gd name="T60" fmla="*/ 5 w 17"/>
                  <a:gd name="T61" fmla="*/ 0 h 16"/>
                  <a:gd name="T62" fmla="*/ 8 w 17"/>
                  <a:gd name="T63" fmla="*/ 0 h 16"/>
                  <a:gd name="T64" fmla="*/ 10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7" name="Freeform 386"/>
              <p:cNvSpPr>
                <a:spLocks/>
              </p:cNvSpPr>
              <p:nvPr/>
            </p:nvSpPr>
            <p:spPr bwMode="auto">
              <a:xfrm>
                <a:off x="2195" y="3724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9 w 17"/>
                  <a:gd name="T3" fmla="*/ 0 h 17"/>
                  <a:gd name="T4" fmla="*/ 12 w 17"/>
                  <a:gd name="T5" fmla="*/ 0 h 17"/>
                  <a:gd name="T6" fmla="*/ 14 w 17"/>
                  <a:gd name="T7" fmla="*/ 2 h 17"/>
                  <a:gd name="T8" fmla="*/ 14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9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7 h 17"/>
                  <a:gd name="T30" fmla="*/ 9 w 17"/>
                  <a:gd name="T31" fmla="*/ 17 h 17"/>
                  <a:gd name="T32" fmla="*/ 9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2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2 h 17"/>
                  <a:gd name="T58" fmla="*/ 5 w 17"/>
                  <a:gd name="T59" fmla="*/ 2 h 17"/>
                  <a:gd name="T60" fmla="*/ 5 w 17"/>
                  <a:gd name="T61" fmla="*/ 0 h 17"/>
                  <a:gd name="T62" fmla="*/ 7 w 17"/>
                  <a:gd name="T63" fmla="*/ 0 h 17"/>
                  <a:gd name="T64" fmla="*/ 9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8" name="Freeform 387"/>
              <p:cNvSpPr>
                <a:spLocks/>
              </p:cNvSpPr>
              <p:nvPr/>
            </p:nvSpPr>
            <p:spPr bwMode="auto">
              <a:xfrm>
                <a:off x="2195" y="3724"/>
                <a:ext cx="17" cy="17"/>
              </a:xfrm>
              <a:custGeom>
                <a:avLst/>
                <a:gdLst>
                  <a:gd name="T0" fmla="*/ 9 w 17"/>
                  <a:gd name="T1" fmla="*/ 0 h 17"/>
                  <a:gd name="T2" fmla="*/ 9 w 17"/>
                  <a:gd name="T3" fmla="*/ 0 h 17"/>
                  <a:gd name="T4" fmla="*/ 12 w 17"/>
                  <a:gd name="T5" fmla="*/ 0 h 17"/>
                  <a:gd name="T6" fmla="*/ 14 w 17"/>
                  <a:gd name="T7" fmla="*/ 2 h 17"/>
                  <a:gd name="T8" fmla="*/ 14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9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4 h 17"/>
                  <a:gd name="T26" fmla="*/ 14 w 17"/>
                  <a:gd name="T27" fmla="*/ 14 h 17"/>
                  <a:gd name="T28" fmla="*/ 12 w 17"/>
                  <a:gd name="T29" fmla="*/ 17 h 17"/>
                  <a:gd name="T30" fmla="*/ 9 w 17"/>
                  <a:gd name="T31" fmla="*/ 17 h 17"/>
                  <a:gd name="T32" fmla="*/ 9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4 h 17"/>
                  <a:gd name="T40" fmla="*/ 2 w 17"/>
                  <a:gd name="T41" fmla="*/ 14 h 17"/>
                  <a:gd name="T42" fmla="*/ 2 w 17"/>
                  <a:gd name="T43" fmla="*/ 12 h 17"/>
                  <a:gd name="T44" fmla="*/ 0 w 17"/>
                  <a:gd name="T45" fmla="*/ 12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2 h 17"/>
                  <a:gd name="T58" fmla="*/ 5 w 17"/>
                  <a:gd name="T59" fmla="*/ 2 h 17"/>
                  <a:gd name="T60" fmla="*/ 5 w 17"/>
                  <a:gd name="T61" fmla="*/ 0 h 17"/>
                  <a:gd name="T62" fmla="*/ 7 w 17"/>
                  <a:gd name="T63" fmla="*/ 0 h 17"/>
                  <a:gd name="T64" fmla="*/ 9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19" name="Freeform 388"/>
              <p:cNvSpPr>
                <a:spLocks/>
              </p:cNvSpPr>
              <p:nvPr/>
            </p:nvSpPr>
            <p:spPr bwMode="auto">
              <a:xfrm>
                <a:off x="2562" y="3831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3 h 17"/>
                  <a:gd name="T6" fmla="*/ 12 w 17"/>
                  <a:gd name="T7" fmla="*/ 3 h 17"/>
                  <a:gd name="T8" fmla="*/ 15 w 17"/>
                  <a:gd name="T9" fmla="*/ 3 h 17"/>
                  <a:gd name="T10" fmla="*/ 15 w 17"/>
                  <a:gd name="T11" fmla="*/ 5 h 17"/>
                  <a:gd name="T12" fmla="*/ 15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5 w 17"/>
                  <a:gd name="T21" fmla="*/ 12 h 17"/>
                  <a:gd name="T22" fmla="*/ 15 w 17"/>
                  <a:gd name="T23" fmla="*/ 14 h 17"/>
                  <a:gd name="T24" fmla="*/ 15 w 17"/>
                  <a:gd name="T25" fmla="*/ 14 h 17"/>
                  <a:gd name="T26" fmla="*/ 12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7 w 17"/>
                  <a:gd name="T33" fmla="*/ 17 h 17"/>
                  <a:gd name="T34" fmla="*/ 5 w 17"/>
                  <a:gd name="T35" fmla="*/ 17 h 17"/>
                  <a:gd name="T36" fmla="*/ 5 w 17"/>
                  <a:gd name="T37" fmla="*/ 17 h 17"/>
                  <a:gd name="T38" fmla="*/ 3 w 17"/>
                  <a:gd name="T39" fmla="*/ 17 h 17"/>
                  <a:gd name="T40" fmla="*/ 3 w 17"/>
                  <a:gd name="T41" fmla="*/ 14 h 17"/>
                  <a:gd name="T42" fmla="*/ 0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5 h 17"/>
                  <a:gd name="T56" fmla="*/ 3 w 17"/>
                  <a:gd name="T57" fmla="*/ 3 h 17"/>
                  <a:gd name="T58" fmla="*/ 3 w 17"/>
                  <a:gd name="T59" fmla="*/ 3 h 17"/>
                  <a:gd name="T60" fmla="*/ 5 w 17"/>
                  <a:gd name="T61" fmla="*/ 3 h 17"/>
                  <a:gd name="T62" fmla="*/ 5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0" name="Freeform 389"/>
              <p:cNvSpPr>
                <a:spLocks/>
              </p:cNvSpPr>
              <p:nvPr/>
            </p:nvSpPr>
            <p:spPr bwMode="auto">
              <a:xfrm>
                <a:off x="2562" y="3831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3 h 17"/>
                  <a:gd name="T6" fmla="*/ 12 w 17"/>
                  <a:gd name="T7" fmla="*/ 3 h 17"/>
                  <a:gd name="T8" fmla="*/ 15 w 17"/>
                  <a:gd name="T9" fmla="*/ 3 h 17"/>
                  <a:gd name="T10" fmla="*/ 15 w 17"/>
                  <a:gd name="T11" fmla="*/ 5 h 17"/>
                  <a:gd name="T12" fmla="*/ 15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5 w 17"/>
                  <a:gd name="T21" fmla="*/ 12 h 17"/>
                  <a:gd name="T22" fmla="*/ 15 w 17"/>
                  <a:gd name="T23" fmla="*/ 14 h 17"/>
                  <a:gd name="T24" fmla="*/ 15 w 17"/>
                  <a:gd name="T25" fmla="*/ 14 h 17"/>
                  <a:gd name="T26" fmla="*/ 12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7 w 17"/>
                  <a:gd name="T33" fmla="*/ 17 h 17"/>
                  <a:gd name="T34" fmla="*/ 5 w 17"/>
                  <a:gd name="T35" fmla="*/ 17 h 17"/>
                  <a:gd name="T36" fmla="*/ 5 w 17"/>
                  <a:gd name="T37" fmla="*/ 17 h 17"/>
                  <a:gd name="T38" fmla="*/ 3 w 17"/>
                  <a:gd name="T39" fmla="*/ 17 h 17"/>
                  <a:gd name="T40" fmla="*/ 3 w 17"/>
                  <a:gd name="T41" fmla="*/ 14 h 17"/>
                  <a:gd name="T42" fmla="*/ 0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5 h 17"/>
                  <a:gd name="T56" fmla="*/ 3 w 17"/>
                  <a:gd name="T57" fmla="*/ 3 h 17"/>
                  <a:gd name="T58" fmla="*/ 3 w 17"/>
                  <a:gd name="T59" fmla="*/ 3 h 17"/>
                  <a:gd name="T60" fmla="*/ 5 w 17"/>
                  <a:gd name="T61" fmla="*/ 3 h 17"/>
                  <a:gd name="T62" fmla="*/ 5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1" name="Freeform 390"/>
              <p:cNvSpPr>
                <a:spLocks/>
              </p:cNvSpPr>
              <p:nvPr/>
            </p:nvSpPr>
            <p:spPr bwMode="auto">
              <a:xfrm>
                <a:off x="2350" y="3829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2 h 14"/>
                  <a:gd name="T10" fmla="*/ 17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7 w 17"/>
                  <a:gd name="T23" fmla="*/ 12 h 14"/>
                  <a:gd name="T24" fmla="*/ 14 w 17"/>
                  <a:gd name="T25" fmla="*/ 12 h 14"/>
                  <a:gd name="T26" fmla="*/ 14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2 w 17"/>
                  <a:gd name="T41" fmla="*/ 12 h 14"/>
                  <a:gd name="T42" fmla="*/ 2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2 w 17"/>
                  <a:gd name="T55" fmla="*/ 2 h 14"/>
                  <a:gd name="T56" fmla="*/ 2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2" name="Freeform 391"/>
              <p:cNvSpPr>
                <a:spLocks/>
              </p:cNvSpPr>
              <p:nvPr/>
            </p:nvSpPr>
            <p:spPr bwMode="auto">
              <a:xfrm>
                <a:off x="2350" y="3829"/>
                <a:ext cx="17" cy="14"/>
              </a:xfrm>
              <a:custGeom>
                <a:avLst/>
                <a:gdLst>
                  <a:gd name="T0" fmla="*/ 10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4 w 17"/>
                  <a:gd name="T7" fmla="*/ 0 h 14"/>
                  <a:gd name="T8" fmla="*/ 14 w 17"/>
                  <a:gd name="T9" fmla="*/ 2 h 14"/>
                  <a:gd name="T10" fmla="*/ 17 w 17"/>
                  <a:gd name="T11" fmla="*/ 2 h 14"/>
                  <a:gd name="T12" fmla="*/ 17 w 17"/>
                  <a:gd name="T13" fmla="*/ 5 h 14"/>
                  <a:gd name="T14" fmla="*/ 17 w 17"/>
                  <a:gd name="T15" fmla="*/ 5 h 14"/>
                  <a:gd name="T16" fmla="*/ 17 w 17"/>
                  <a:gd name="T17" fmla="*/ 7 h 14"/>
                  <a:gd name="T18" fmla="*/ 17 w 17"/>
                  <a:gd name="T19" fmla="*/ 9 h 14"/>
                  <a:gd name="T20" fmla="*/ 17 w 17"/>
                  <a:gd name="T21" fmla="*/ 9 h 14"/>
                  <a:gd name="T22" fmla="*/ 17 w 17"/>
                  <a:gd name="T23" fmla="*/ 12 h 14"/>
                  <a:gd name="T24" fmla="*/ 14 w 17"/>
                  <a:gd name="T25" fmla="*/ 12 h 14"/>
                  <a:gd name="T26" fmla="*/ 14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10 w 17"/>
                  <a:gd name="T33" fmla="*/ 14 h 14"/>
                  <a:gd name="T34" fmla="*/ 7 w 17"/>
                  <a:gd name="T35" fmla="*/ 14 h 14"/>
                  <a:gd name="T36" fmla="*/ 5 w 17"/>
                  <a:gd name="T37" fmla="*/ 14 h 14"/>
                  <a:gd name="T38" fmla="*/ 5 w 17"/>
                  <a:gd name="T39" fmla="*/ 14 h 14"/>
                  <a:gd name="T40" fmla="*/ 2 w 17"/>
                  <a:gd name="T41" fmla="*/ 12 h 14"/>
                  <a:gd name="T42" fmla="*/ 2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5 h 14"/>
                  <a:gd name="T52" fmla="*/ 0 w 17"/>
                  <a:gd name="T53" fmla="*/ 5 h 14"/>
                  <a:gd name="T54" fmla="*/ 2 w 17"/>
                  <a:gd name="T55" fmla="*/ 2 h 14"/>
                  <a:gd name="T56" fmla="*/ 2 w 17"/>
                  <a:gd name="T57" fmla="*/ 2 h 14"/>
                  <a:gd name="T58" fmla="*/ 5 w 17"/>
                  <a:gd name="T59" fmla="*/ 0 h 14"/>
                  <a:gd name="T60" fmla="*/ 5 w 17"/>
                  <a:gd name="T61" fmla="*/ 0 h 14"/>
                  <a:gd name="T62" fmla="*/ 7 w 17"/>
                  <a:gd name="T63" fmla="*/ 0 h 14"/>
                  <a:gd name="T64" fmla="*/ 10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3" name="Freeform 392"/>
              <p:cNvSpPr>
                <a:spLocks/>
              </p:cNvSpPr>
              <p:nvPr/>
            </p:nvSpPr>
            <p:spPr bwMode="auto">
              <a:xfrm>
                <a:off x="2455" y="3841"/>
                <a:ext cx="17" cy="16"/>
              </a:xfrm>
              <a:custGeom>
                <a:avLst/>
                <a:gdLst>
                  <a:gd name="T0" fmla="*/ 7 w 17"/>
                  <a:gd name="T1" fmla="*/ 0 h 16"/>
                  <a:gd name="T2" fmla="*/ 9 w 17"/>
                  <a:gd name="T3" fmla="*/ 0 h 16"/>
                  <a:gd name="T4" fmla="*/ 12 w 17"/>
                  <a:gd name="T5" fmla="*/ 0 h 16"/>
                  <a:gd name="T6" fmla="*/ 12 w 17"/>
                  <a:gd name="T7" fmla="*/ 2 h 16"/>
                  <a:gd name="T8" fmla="*/ 14 w 17"/>
                  <a:gd name="T9" fmla="*/ 2 h 16"/>
                  <a:gd name="T10" fmla="*/ 14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2 h 16"/>
                  <a:gd name="T22" fmla="*/ 14 w 17"/>
                  <a:gd name="T23" fmla="*/ 12 h 16"/>
                  <a:gd name="T24" fmla="*/ 14 w 17"/>
                  <a:gd name="T25" fmla="*/ 14 h 16"/>
                  <a:gd name="T26" fmla="*/ 12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7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2 w 17"/>
                  <a:gd name="T39" fmla="*/ 14 h 16"/>
                  <a:gd name="T40" fmla="*/ 2 w 17"/>
                  <a:gd name="T41" fmla="*/ 14 h 16"/>
                  <a:gd name="T42" fmla="*/ 0 w 17"/>
                  <a:gd name="T43" fmla="*/ 12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4 h 16"/>
                  <a:gd name="T54" fmla="*/ 0 w 17"/>
                  <a:gd name="T55" fmla="*/ 4 h 16"/>
                  <a:gd name="T56" fmla="*/ 2 w 17"/>
                  <a:gd name="T57" fmla="*/ 2 h 16"/>
                  <a:gd name="T58" fmla="*/ 2 w 17"/>
                  <a:gd name="T59" fmla="*/ 2 h 16"/>
                  <a:gd name="T60" fmla="*/ 5 w 17"/>
                  <a:gd name="T61" fmla="*/ 0 h 16"/>
                  <a:gd name="T62" fmla="*/ 7 w 17"/>
                  <a:gd name="T63" fmla="*/ 0 h 16"/>
                  <a:gd name="T64" fmla="*/ 7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4" name="Freeform 393"/>
              <p:cNvSpPr>
                <a:spLocks/>
              </p:cNvSpPr>
              <p:nvPr/>
            </p:nvSpPr>
            <p:spPr bwMode="auto">
              <a:xfrm>
                <a:off x="2455" y="3841"/>
                <a:ext cx="17" cy="16"/>
              </a:xfrm>
              <a:custGeom>
                <a:avLst/>
                <a:gdLst>
                  <a:gd name="T0" fmla="*/ 7 w 17"/>
                  <a:gd name="T1" fmla="*/ 0 h 16"/>
                  <a:gd name="T2" fmla="*/ 9 w 17"/>
                  <a:gd name="T3" fmla="*/ 0 h 16"/>
                  <a:gd name="T4" fmla="*/ 12 w 17"/>
                  <a:gd name="T5" fmla="*/ 0 h 16"/>
                  <a:gd name="T6" fmla="*/ 12 w 17"/>
                  <a:gd name="T7" fmla="*/ 2 h 16"/>
                  <a:gd name="T8" fmla="*/ 14 w 17"/>
                  <a:gd name="T9" fmla="*/ 2 h 16"/>
                  <a:gd name="T10" fmla="*/ 14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2 h 16"/>
                  <a:gd name="T22" fmla="*/ 14 w 17"/>
                  <a:gd name="T23" fmla="*/ 12 h 16"/>
                  <a:gd name="T24" fmla="*/ 14 w 17"/>
                  <a:gd name="T25" fmla="*/ 14 h 16"/>
                  <a:gd name="T26" fmla="*/ 12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7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2 w 17"/>
                  <a:gd name="T39" fmla="*/ 14 h 16"/>
                  <a:gd name="T40" fmla="*/ 2 w 17"/>
                  <a:gd name="T41" fmla="*/ 14 h 16"/>
                  <a:gd name="T42" fmla="*/ 0 w 17"/>
                  <a:gd name="T43" fmla="*/ 12 h 16"/>
                  <a:gd name="T44" fmla="*/ 0 w 17"/>
                  <a:gd name="T45" fmla="*/ 12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4 h 16"/>
                  <a:gd name="T54" fmla="*/ 0 w 17"/>
                  <a:gd name="T55" fmla="*/ 4 h 16"/>
                  <a:gd name="T56" fmla="*/ 2 w 17"/>
                  <a:gd name="T57" fmla="*/ 2 h 16"/>
                  <a:gd name="T58" fmla="*/ 2 w 17"/>
                  <a:gd name="T59" fmla="*/ 2 h 16"/>
                  <a:gd name="T60" fmla="*/ 5 w 17"/>
                  <a:gd name="T61" fmla="*/ 0 h 16"/>
                  <a:gd name="T62" fmla="*/ 7 w 17"/>
                  <a:gd name="T63" fmla="*/ 0 h 16"/>
                  <a:gd name="T64" fmla="*/ 7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5" name="Freeform 394"/>
              <p:cNvSpPr>
                <a:spLocks/>
              </p:cNvSpPr>
              <p:nvPr/>
            </p:nvSpPr>
            <p:spPr bwMode="auto">
              <a:xfrm>
                <a:off x="2505" y="3807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3 h 17"/>
                  <a:gd name="T6" fmla="*/ 14 w 17"/>
                  <a:gd name="T7" fmla="*/ 3 h 17"/>
                  <a:gd name="T8" fmla="*/ 14 w 17"/>
                  <a:gd name="T9" fmla="*/ 3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5 h 17"/>
                  <a:gd name="T24" fmla="*/ 14 w 17"/>
                  <a:gd name="T25" fmla="*/ 15 h 17"/>
                  <a:gd name="T26" fmla="*/ 14 w 17"/>
                  <a:gd name="T27" fmla="*/ 15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5 h 17"/>
                  <a:gd name="T40" fmla="*/ 2 w 17"/>
                  <a:gd name="T41" fmla="*/ 15 h 17"/>
                  <a:gd name="T42" fmla="*/ 2 w 17"/>
                  <a:gd name="T43" fmla="*/ 15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3 h 17"/>
                  <a:gd name="T58" fmla="*/ 5 w 17"/>
                  <a:gd name="T59" fmla="*/ 3 h 17"/>
                  <a:gd name="T60" fmla="*/ 5 w 17"/>
                  <a:gd name="T61" fmla="*/ 3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6" name="Freeform 395"/>
              <p:cNvSpPr>
                <a:spLocks/>
              </p:cNvSpPr>
              <p:nvPr/>
            </p:nvSpPr>
            <p:spPr bwMode="auto">
              <a:xfrm>
                <a:off x="2505" y="3807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3 h 17"/>
                  <a:gd name="T6" fmla="*/ 14 w 17"/>
                  <a:gd name="T7" fmla="*/ 3 h 17"/>
                  <a:gd name="T8" fmla="*/ 14 w 17"/>
                  <a:gd name="T9" fmla="*/ 3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5 h 17"/>
                  <a:gd name="T24" fmla="*/ 14 w 17"/>
                  <a:gd name="T25" fmla="*/ 15 h 17"/>
                  <a:gd name="T26" fmla="*/ 14 w 17"/>
                  <a:gd name="T27" fmla="*/ 15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5 h 17"/>
                  <a:gd name="T40" fmla="*/ 2 w 17"/>
                  <a:gd name="T41" fmla="*/ 15 h 17"/>
                  <a:gd name="T42" fmla="*/ 2 w 17"/>
                  <a:gd name="T43" fmla="*/ 15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3 h 17"/>
                  <a:gd name="T58" fmla="*/ 5 w 17"/>
                  <a:gd name="T59" fmla="*/ 3 h 17"/>
                  <a:gd name="T60" fmla="*/ 5 w 17"/>
                  <a:gd name="T61" fmla="*/ 3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7" name="Freeform 396"/>
              <p:cNvSpPr>
                <a:spLocks/>
              </p:cNvSpPr>
              <p:nvPr/>
            </p:nvSpPr>
            <p:spPr bwMode="auto">
              <a:xfrm>
                <a:off x="2662" y="3824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2 w 17"/>
                  <a:gd name="T3" fmla="*/ 2 h 17"/>
                  <a:gd name="T4" fmla="*/ 12 w 17"/>
                  <a:gd name="T5" fmla="*/ 2 h 17"/>
                  <a:gd name="T6" fmla="*/ 15 w 17"/>
                  <a:gd name="T7" fmla="*/ 2 h 17"/>
                  <a:gd name="T8" fmla="*/ 15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4 h 17"/>
                  <a:gd name="T24" fmla="*/ 15 w 17"/>
                  <a:gd name="T25" fmla="*/ 14 h 17"/>
                  <a:gd name="T26" fmla="*/ 15 w 17"/>
                  <a:gd name="T27" fmla="*/ 17 h 17"/>
                  <a:gd name="T28" fmla="*/ 12 w 17"/>
                  <a:gd name="T29" fmla="*/ 17 h 17"/>
                  <a:gd name="T30" fmla="*/ 12 w 17"/>
                  <a:gd name="T31" fmla="*/ 17 h 17"/>
                  <a:gd name="T32" fmla="*/ 10 w 17"/>
                  <a:gd name="T33" fmla="*/ 17 h 17"/>
                  <a:gd name="T34" fmla="*/ 8 w 17"/>
                  <a:gd name="T35" fmla="*/ 17 h 17"/>
                  <a:gd name="T36" fmla="*/ 8 w 17"/>
                  <a:gd name="T37" fmla="*/ 17 h 17"/>
                  <a:gd name="T38" fmla="*/ 5 w 17"/>
                  <a:gd name="T39" fmla="*/ 17 h 17"/>
                  <a:gd name="T40" fmla="*/ 3 w 17"/>
                  <a:gd name="T41" fmla="*/ 14 h 17"/>
                  <a:gd name="T42" fmla="*/ 3 w 17"/>
                  <a:gd name="T43" fmla="*/ 14 h 17"/>
                  <a:gd name="T44" fmla="*/ 3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3 w 17"/>
                  <a:gd name="T53" fmla="*/ 5 h 17"/>
                  <a:gd name="T54" fmla="*/ 3 w 17"/>
                  <a:gd name="T55" fmla="*/ 5 h 17"/>
                  <a:gd name="T56" fmla="*/ 3 w 17"/>
                  <a:gd name="T57" fmla="*/ 2 h 17"/>
                  <a:gd name="T58" fmla="*/ 5 w 17"/>
                  <a:gd name="T59" fmla="*/ 2 h 17"/>
                  <a:gd name="T60" fmla="*/ 8 w 17"/>
                  <a:gd name="T61" fmla="*/ 2 h 17"/>
                  <a:gd name="T62" fmla="*/ 8 w 17"/>
                  <a:gd name="T63" fmla="*/ 2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2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8" name="Freeform 397"/>
              <p:cNvSpPr>
                <a:spLocks/>
              </p:cNvSpPr>
              <p:nvPr/>
            </p:nvSpPr>
            <p:spPr bwMode="auto">
              <a:xfrm>
                <a:off x="2662" y="3824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2 w 17"/>
                  <a:gd name="T3" fmla="*/ 2 h 17"/>
                  <a:gd name="T4" fmla="*/ 12 w 17"/>
                  <a:gd name="T5" fmla="*/ 2 h 17"/>
                  <a:gd name="T6" fmla="*/ 15 w 17"/>
                  <a:gd name="T7" fmla="*/ 2 h 17"/>
                  <a:gd name="T8" fmla="*/ 15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4 h 17"/>
                  <a:gd name="T24" fmla="*/ 15 w 17"/>
                  <a:gd name="T25" fmla="*/ 14 h 17"/>
                  <a:gd name="T26" fmla="*/ 15 w 17"/>
                  <a:gd name="T27" fmla="*/ 17 h 17"/>
                  <a:gd name="T28" fmla="*/ 12 w 17"/>
                  <a:gd name="T29" fmla="*/ 17 h 17"/>
                  <a:gd name="T30" fmla="*/ 12 w 17"/>
                  <a:gd name="T31" fmla="*/ 17 h 17"/>
                  <a:gd name="T32" fmla="*/ 10 w 17"/>
                  <a:gd name="T33" fmla="*/ 17 h 17"/>
                  <a:gd name="T34" fmla="*/ 8 w 17"/>
                  <a:gd name="T35" fmla="*/ 17 h 17"/>
                  <a:gd name="T36" fmla="*/ 8 w 17"/>
                  <a:gd name="T37" fmla="*/ 17 h 17"/>
                  <a:gd name="T38" fmla="*/ 5 w 17"/>
                  <a:gd name="T39" fmla="*/ 17 h 17"/>
                  <a:gd name="T40" fmla="*/ 3 w 17"/>
                  <a:gd name="T41" fmla="*/ 14 h 17"/>
                  <a:gd name="T42" fmla="*/ 3 w 17"/>
                  <a:gd name="T43" fmla="*/ 14 h 17"/>
                  <a:gd name="T44" fmla="*/ 3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3 w 17"/>
                  <a:gd name="T53" fmla="*/ 5 h 17"/>
                  <a:gd name="T54" fmla="*/ 3 w 17"/>
                  <a:gd name="T55" fmla="*/ 5 h 17"/>
                  <a:gd name="T56" fmla="*/ 3 w 17"/>
                  <a:gd name="T57" fmla="*/ 2 h 17"/>
                  <a:gd name="T58" fmla="*/ 5 w 17"/>
                  <a:gd name="T59" fmla="*/ 2 h 17"/>
                  <a:gd name="T60" fmla="*/ 8 w 17"/>
                  <a:gd name="T61" fmla="*/ 2 h 17"/>
                  <a:gd name="T62" fmla="*/ 8 w 17"/>
                  <a:gd name="T63" fmla="*/ 2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2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9" name="Freeform 398"/>
              <p:cNvSpPr>
                <a:spLocks/>
              </p:cNvSpPr>
              <p:nvPr/>
            </p:nvSpPr>
            <p:spPr bwMode="auto">
              <a:xfrm>
                <a:off x="2734" y="3752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4 w 17"/>
                  <a:gd name="T7" fmla="*/ 3 h 17"/>
                  <a:gd name="T8" fmla="*/ 14 w 17"/>
                  <a:gd name="T9" fmla="*/ 3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5 h 17"/>
                  <a:gd name="T26" fmla="*/ 14 w 17"/>
                  <a:gd name="T27" fmla="*/ 15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5 h 17"/>
                  <a:gd name="T40" fmla="*/ 2 w 17"/>
                  <a:gd name="T41" fmla="*/ 15 h 17"/>
                  <a:gd name="T42" fmla="*/ 2 w 17"/>
                  <a:gd name="T43" fmla="*/ 12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3 h 17"/>
                  <a:gd name="T58" fmla="*/ 5 w 17"/>
                  <a:gd name="T59" fmla="*/ 3 h 17"/>
                  <a:gd name="T60" fmla="*/ 5 w 17"/>
                  <a:gd name="T61" fmla="*/ 0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0" name="Freeform 399"/>
              <p:cNvSpPr>
                <a:spLocks/>
              </p:cNvSpPr>
              <p:nvPr/>
            </p:nvSpPr>
            <p:spPr bwMode="auto">
              <a:xfrm>
                <a:off x="2734" y="3752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4 w 17"/>
                  <a:gd name="T7" fmla="*/ 3 h 17"/>
                  <a:gd name="T8" fmla="*/ 14 w 17"/>
                  <a:gd name="T9" fmla="*/ 3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8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2 h 17"/>
                  <a:gd name="T24" fmla="*/ 14 w 17"/>
                  <a:gd name="T25" fmla="*/ 15 h 17"/>
                  <a:gd name="T26" fmla="*/ 14 w 17"/>
                  <a:gd name="T27" fmla="*/ 15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5 h 17"/>
                  <a:gd name="T40" fmla="*/ 2 w 17"/>
                  <a:gd name="T41" fmla="*/ 15 h 17"/>
                  <a:gd name="T42" fmla="*/ 2 w 17"/>
                  <a:gd name="T43" fmla="*/ 12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8 h 17"/>
                  <a:gd name="T52" fmla="*/ 0 w 17"/>
                  <a:gd name="T53" fmla="*/ 5 h 17"/>
                  <a:gd name="T54" fmla="*/ 2 w 17"/>
                  <a:gd name="T55" fmla="*/ 5 h 17"/>
                  <a:gd name="T56" fmla="*/ 2 w 17"/>
                  <a:gd name="T57" fmla="*/ 3 h 17"/>
                  <a:gd name="T58" fmla="*/ 5 w 17"/>
                  <a:gd name="T59" fmla="*/ 3 h 17"/>
                  <a:gd name="T60" fmla="*/ 5 w 17"/>
                  <a:gd name="T61" fmla="*/ 0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1" name="Freeform 400"/>
              <p:cNvSpPr>
                <a:spLocks/>
              </p:cNvSpPr>
              <p:nvPr/>
            </p:nvSpPr>
            <p:spPr bwMode="auto">
              <a:xfrm>
                <a:off x="2572" y="3803"/>
                <a:ext cx="17" cy="16"/>
              </a:xfrm>
              <a:custGeom>
                <a:avLst/>
                <a:gdLst>
                  <a:gd name="T0" fmla="*/ 9 w 17"/>
                  <a:gd name="T1" fmla="*/ 0 h 16"/>
                  <a:gd name="T2" fmla="*/ 9 w 17"/>
                  <a:gd name="T3" fmla="*/ 0 h 16"/>
                  <a:gd name="T4" fmla="*/ 12 w 17"/>
                  <a:gd name="T5" fmla="*/ 0 h 16"/>
                  <a:gd name="T6" fmla="*/ 14 w 17"/>
                  <a:gd name="T7" fmla="*/ 2 h 16"/>
                  <a:gd name="T8" fmla="*/ 14 w 17"/>
                  <a:gd name="T9" fmla="*/ 2 h 16"/>
                  <a:gd name="T10" fmla="*/ 17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1 h 16"/>
                  <a:gd name="T22" fmla="*/ 17 w 17"/>
                  <a:gd name="T23" fmla="*/ 11 h 16"/>
                  <a:gd name="T24" fmla="*/ 14 w 17"/>
                  <a:gd name="T25" fmla="*/ 14 h 16"/>
                  <a:gd name="T26" fmla="*/ 14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9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5 w 17"/>
                  <a:gd name="T39" fmla="*/ 14 h 16"/>
                  <a:gd name="T40" fmla="*/ 2 w 17"/>
                  <a:gd name="T41" fmla="*/ 14 h 16"/>
                  <a:gd name="T42" fmla="*/ 2 w 17"/>
                  <a:gd name="T43" fmla="*/ 11 h 16"/>
                  <a:gd name="T44" fmla="*/ 0 w 17"/>
                  <a:gd name="T45" fmla="*/ 11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4 h 16"/>
                  <a:gd name="T54" fmla="*/ 2 w 17"/>
                  <a:gd name="T55" fmla="*/ 4 h 16"/>
                  <a:gd name="T56" fmla="*/ 2 w 17"/>
                  <a:gd name="T57" fmla="*/ 2 h 16"/>
                  <a:gd name="T58" fmla="*/ 5 w 17"/>
                  <a:gd name="T59" fmla="*/ 2 h 16"/>
                  <a:gd name="T60" fmla="*/ 5 w 17"/>
                  <a:gd name="T61" fmla="*/ 0 h 16"/>
                  <a:gd name="T62" fmla="*/ 7 w 17"/>
                  <a:gd name="T63" fmla="*/ 0 h 16"/>
                  <a:gd name="T64" fmla="*/ 9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2" name="Freeform 401"/>
              <p:cNvSpPr>
                <a:spLocks/>
              </p:cNvSpPr>
              <p:nvPr/>
            </p:nvSpPr>
            <p:spPr bwMode="auto">
              <a:xfrm>
                <a:off x="2572" y="3803"/>
                <a:ext cx="17" cy="16"/>
              </a:xfrm>
              <a:custGeom>
                <a:avLst/>
                <a:gdLst>
                  <a:gd name="T0" fmla="*/ 9 w 17"/>
                  <a:gd name="T1" fmla="*/ 0 h 16"/>
                  <a:gd name="T2" fmla="*/ 9 w 17"/>
                  <a:gd name="T3" fmla="*/ 0 h 16"/>
                  <a:gd name="T4" fmla="*/ 12 w 17"/>
                  <a:gd name="T5" fmla="*/ 0 h 16"/>
                  <a:gd name="T6" fmla="*/ 14 w 17"/>
                  <a:gd name="T7" fmla="*/ 2 h 16"/>
                  <a:gd name="T8" fmla="*/ 14 w 17"/>
                  <a:gd name="T9" fmla="*/ 2 h 16"/>
                  <a:gd name="T10" fmla="*/ 17 w 17"/>
                  <a:gd name="T11" fmla="*/ 4 h 16"/>
                  <a:gd name="T12" fmla="*/ 17 w 17"/>
                  <a:gd name="T13" fmla="*/ 4 h 16"/>
                  <a:gd name="T14" fmla="*/ 17 w 17"/>
                  <a:gd name="T15" fmla="*/ 7 h 16"/>
                  <a:gd name="T16" fmla="*/ 17 w 17"/>
                  <a:gd name="T17" fmla="*/ 9 h 16"/>
                  <a:gd name="T18" fmla="*/ 17 w 17"/>
                  <a:gd name="T19" fmla="*/ 9 h 16"/>
                  <a:gd name="T20" fmla="*/ 17 w 17"/>
                  <a:gd name="T21" fmla="*/ 11 h 16"/>
                  <a:gd name="T22" fmla="*/ 17 w 17"/>
                  <a:gd name="T23" fmla="*/ 11 h 16"/>
                  <a:gd name="T24" fmla="*/ 14 w 17"/>
                  <a:gd name="T25" fmla="*/ 14 h 16"/>
                  <a:gd name="T26" fmla="*/ 14 w 17"/>
                  <a:gd name="T27" fmla="*/ 14 h 16"/>
                  <a:gd name="T28" fmla="*/ 12 w 17"/>
                  <a:gd name="T29" fmla="*/ 16 h 16"/>
                  <a:gd name="T30" fmla="*/ 9 w 17"/>
                  <a:gd name="T31" fmla="*/ 16 h 16"/>
                  <a:gd name="T32" fmla="*/ 9 w 17"/>
                  <a:gd name="T33" fmla="*/ 16 h 16"/>
                  <a:gd name="T34" fmla="*/ 7 w 17"/>
                  <a:gd name="T35" fmla="*/ 16 h 16"/>
                  <a:gd name="T36" fmla="*/ 5 w 17"/>
                  <a:gd name="T37" fmla="*/ 16 h 16"/>
                  <a:gd name="T38" fmla="*/ 5 w 17"/>
                  <a:gd name="T39" fmla="*/ 14 h 16"/>
                  <a:gd name="T40" fmla="*/ 2 w 17"/>
                  <a:gd name="T41" fmla="*/ 14 h 16"/>
                  <a:gd name="T42" fmla="*/ 2 w 17"/>
                  <a:gd name="T43" fmla="*/ 11 h 16"/>
                  <a:gd name="T44" fmla="*/ 0 w 17"/>
                  <a:gd name="T45" fmla="*/ 11 h 16"/>
                  <a:gd name="T46" fmla="*/ 0 w 17"/>
                  <a:gd name="T47" fmla="*/ 9 h 16"/>
                  <a:gd name="T48" fmla="*/ 0 w 17"/>
                  <a:gd name="T49" fmla="*/ 9 h 16"/>
                  <a:gd name="T50" fmla="*/ 0 w 17"/>
                  <a:gd name="T51" fmla="*/ 7 h 16"/>
                  <a:gd name="T52" fmla="*/ 0 w 17"/>
                  <a:gd name="T53" fmla="*/ 4 h 16"/>
                  <a:gd name="T54" fmla="*/ 2 w 17"/>
                  <a:gd name="T55" fmla="*/ 4 h 16"/>
                  <a:gd name="T56" fmla="*/ 2 w 17"/>
                  <a:gd name="T57" fmla="*/ 2 h 16"/>
                  <a:gd name="T58" fmla="*/ 5 w 17"/>
                  <a:gd name="T59" fmla="*/ 2 h 16"/>
                  <a:gd name="T60" fmla="*/ 5 w 17"/>
                  <a:gd name="T61" fmla="*/ 0 h 16"/>
                  <a:gd name="T62" fmla="*/ 7 w 17"/>
                  <a:gd name="T63" fmla="*/ 0 h 16"/>
                  <a:gd name="T64" fmla="*/ 9 w 17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3" name="Freeform 402"/>
              <p:cNvSpPr>
                <a:spLocks/>
              </p:cNvSpPr>
              <p:nvPr/>
            </p:nvSpPr>
            <p:spPr bwMode="auto">
              <a:xfrm>
                <a:off x="2221" y="3674"/>
                <a:ext cx="19" cy="14"/>
              </a:xfrm>
              <a:custGeom>
                <a:avLst/>
                <a:gdLst>
                  <a:gd name="T0" fmla="*/ 10 w 19"/>
                  <a:gd name="T1" fmla="*/ 0 h 14"/>
                  <a:gd name="T2" fmla="*/ 12 w 19"/>
                  <a:gd name="T3" fmla="*/ 0 h 14"/>
                  <a:gd name="T4" fmla="*/ 12 w 19"/>
                  <a:gd name="T5" fmla="*/ 0 h 14"/>
                  <a:gd name="T6" fmla="*/ 14 w 19"/>
                  <a:gd name="T7" fmla="*/ 0 h 14"/>
                  <a:gd name="T8" fmla="*/ 17 w 19"/>
                  <a:gd name="T9" fmla="*/ 2 h 14"/>
                  <a:gd name="T10" fmla="*/ 17 w 19"/>
                  <a:gd name="T11" fmla="*/ 2 h 14"/>
                  <a:gd name="T12" fmla="*/ 17 w 19"/>
                  <a:gd name="T13" fmla="*/ 5 h 14"/>
                  <a:gd name="T14" fmla="*/ 19 w 19"/>
                  <a:gd name="T15" fmla="*/ 5 h 14"/>
                  <a:gd name="T16" fmla="*/ 19 w 19"/>
                  <a:gd name="T17" fmla="*/ 7 h 14"/>
                  <a:gd name="T18" fmla="*/ 19 w 19"/>
                  <a:gd name="T19" fmla="*/ 9 h 14"/>
                  <a:gd name="T20" fmla="*/ 17 w 19"/>
                  <a:gd name="T21" fmla="*/ 9 h 14"/>
                  <a:gd name="T22" fmla="*/ 17 w 19"/>
                  <a:gd name="T23" fmla="*/ 12 h 14"/>
                  <a:gd name="T24" fmla="*/ 17 w 19"/>
                  <a:gd name="T25" fmla="*/ 12 h 14"/>
                  <a:gd name="T26" fmla="*/ 14 w 19"/>
                  <a:gd name="T27" fmla="*/ 14 h 14"/>
                  <a:gd name="T28" fmla="*/ 12 w 19"/>
                  <a:gd name="T29" fmla="*/ 14 h 14"/>
                  <a:gd name="T30" fmla="*/ 12 w 19"/>
                  <a:gd name="T31" fmla="*/ 14 h 14"/>
                  <a:gd name="T32" fmla="*/ 10 w 19"/>
                  <a:gd name="T33" fmla="*/ 14 h 14"/>
                  <a:gd name="T34" fmla="*/ 7 w 19"/>
                  <a:gd name="T35" fmla="*/ 14 h 14"/>
                  <a:gd name="T36" fmla="*/ 7 w 19"/>
                  <a:gd name="T37" fmla="*/ 14 h 14"/>
                  <a:gd name="T38" fmla="*/ 5 w 19"/>
                  <a:gd name="T39" fmla="*/ 14 h 14"/>
                  <a:gd name="T40" fmla="*/ 5 w 19"/>
                  <a:gd name="T41" fmla="*/ 12 h 14"/>
                  <a:gd name="T42" fmla="*/ 3 w 19"/>
                  <a:gd name="T43" fmla="*/ 12 h 14"/>
                  <a:gd name="T44" fmla="*/ 3 w 19"/>
                  <a:gd name="T45" fmla="*/ 9 h 14"/>
                  <a:gd name="T46" fmla="*/ 3 w 19"/>
                  <a:gd name="T47" fmla="*/ 9 h 14"/>
                  <a:gd name="T48" fmla="*/ 0 w 19"/>
                  <a:gd name="T49" fmla="*/ 7 h 14"/>
                  <a:gd name="T50" fmla="*/ 3 w 19"/>
                  <a:gd name="T51" fmla="*/ 5 h 14"/>
                  <a:gd name="T52" fmla="*/ 3 w 19"/>
                  <a:gd name="T53" fmla="*/ 5 h 14"/>
                  <a:gd name="T54" fmla="*/ 3 w 19"/>
                  <a:gd name="T55" fmla="*/ 2 h 14"/>
                  <a:gd name="T56" fmla="*/ 5 w 19"/>
                  <a:gd name="T57" fmla="*/ 2 h 14"/>
                  <a:gd name="T58" fmla="*/ 5 w 19"/>
                  <a:gd name="T59" fmla="*/ 0 h 14"/>
                  <a:gd name="T60" fmla="*/ 7 w 19"/>
                  <a:gd name="T61" fmla="*/ 0 h 14"/>
                  <a:gd name="T62" fmla="*/ 7 w 19"/>
                  <a:gd name="T63" fmla="*/ 0 h 14"/>
                  <a:gd name="T64" fmla="*/ 10 w 19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4"/>
                  <a:gd name="T101" fmla="*/ 19 w 19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4">
                    <a:moveTo>
                      <a:pt x="10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4" name="Freeform 403"/>
              <p:cNvSpPr>
                <a:spLocks/>
              </p:cNvSpPr>
              <p:nvPr/>
            </p:nvSpPr>
            <p:spPr bwMode="auto">
              <a:xfrm>
                <a:off x="2221" y="3674"/>
                <a:ext cx="19" cy="14"/>
              </a:xfrm>
              <a:custGeom>
                <a:avLst/>
                <a:gdLst>
                  <a:gd name="T0" fmla="*/ 10 w 19"/>
                  <a:gd name="T1" fmla="*/ 0 h 14"/>
                  <a:gd name="T2" fmla="*/ 12 w 19"/>
                  <a:gd name="T3" fmla="*/ 0 h 14"/>
                  <a:gd name="T4" fmla="*/ 12 w 19"/>
                  <a:gd name="T5" fmla="*/ 0 h 14"/>
                  <a:gd name="T6" fmla="*/ 14 w 19"/>
                  <a:gd name="T7" fmla="*/ 0 h 14"/>
                  <a:gd name="T8" fmla="*/ 17 w 19"/>
                  <a:gd name="T9" fmla="*/ 2 h 14"/>
                  <a:gd name="T10" fmla="*/ 17 w 19"/>
                  <a:gd name="T11" fmla="*/ 2 h 14"/>
                  <a:gd name="T12" fmla="*/ 17 w 19"/>
                  <a:gd name="T13" fmla="*/ 5 h 14"/>
                  <a:gd name="T14" fmla="*/ 19 w 19"/>
                  <a:gd name="T15" fmla="*/ 5 h 14"/>
                  <a:gd name="T16" fmla="*/ 19 w 19"/>
                  <a:gd name="T17" fmla="*/ 7 h 14"/>
                  <a:gd name="T18" fmla="*/ 19 w 19"/>
                  <a:gd name="T19" fmla="*/ 9 h 14"/>
                  <a:gd name="T20" fmla="*/ 17 w 19"/>
                  <a:gd name="T21" fmla="*/ 9 h 14"/>
                  <a:gd name="T22" fmla="*/ 17 w 19"/>
                  <a:gd name="T23" fmla="*/ 12 h 14"/>
                  <a:gd name="T24" fmla="*/ 17 w 19"/>
                  <a:gd name="T25" fmla="*/ 12 h 14"/>
                  <a:gd name="T26" fmla="*/ 14 w 19"/>
                  <a:gd name="T27" fmla="*/ 14 h 14"/>
                  <a:gd name="T28" fmla="*/ 12 w 19"/>
                  <a:gd name="T29" fmla="*/ 14 h 14"/>
                  <a:gd name="T30" fmla="*/ 12 w 19"/>
                  <a:gd name="T31" fmla="*/ 14 h 14"/>
                  <a:gd name="T32" fmla="*/ 10 w 19"/>
                  <a:gd name="T33" fmla="*/ 14 h 14"/>
                  <a:gd name="T34" fmla="*/ 7 w 19"/>
                  <a:gd name="T35" fmla="*/ 14 h 14"/>
                  <a:gd name="T36" fmla="*/ 7 w 19"/>
                  <a:gd name="T37" fmla="*/ 14 h 14"/>
                  <a:gd name="T38" fmla="*/ 5 w 19"/>
                  <a:gd name="T39" fmla="*/ 14 h 14"/>
                  <a:gd name="T40" fmla="*/ 5 w 19"/>
                  <a:gd name="T41" fmla="*/ 12 h 14"/>
                  <a:gd name="T42" fmla="*/ 3 w 19"/>
                  <a:gd name="T43" fmla="*/ 12 h 14"/>
                  <a:gd name="T44" fmla="*/ 3 w 19"/>
                  <a:gd name="T45" fmla="*/ 9 h 14"/>
                  <a:gd name="T46" fmla="*/ 3 w 19"/>
                  <a:gd name="T47" fmla="*/ 9 h 14"/>
                  <a:gd name="T48" fmla="*/ 0 w 19"/>
                  <a:gd name="T49" fmla="*/ 7 h 14"/>
                  <a:gd name="T50" fmla="*/ 3 w 19"/>
                  <a:gd name="T51" fmla="*/ 5 h 14"/>
                  <a:gd name="T52" fmla="*/ 3 w 19"/>
                  <a:gd name="T53" fmla="*/ 5 h 14"/>
                  <a:gd name="T54" fmla="*/ 3 w 19"/>
                  <a:gd name="T55" fmla="*/ 2 h 14"/>
                  <a:gd name="T56" fmla="*/ 5 w 19"/>
                  <a:gd name="T57" fmla="*/ 2 h 14"/>
                  <a:gd name="T58" fmla="*/ 5 w 19"/>
                  <a:gd name="T59" fmla="*/ 0 h 14"/>
                  <a:gd name="T60" fmla="*/ 7 w 19"/>
                  <a:gd name="T61" fmla="*/ 0 h 14"/>
                  <a:gd name="T62" fmla="*/ 7 w 19"/>
                  <a:gd name="T63" fmla="*/ 0 h 14"/>
                  <a:gd name="T64" fmla="*/ 10 w 19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4"/>
                  <a:gd name="T101" fmla="*/ 19 w 19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4">
                    <a:moveTo>
                      <a:pt x="10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35" name="Freeform 404"/>
              <p:cNvSpPr>
                <a:spLocks/>
              </p:cNvSpPr>
              <p:nvPr/>
            </p:nvSpPr>
            <p:spPr bwMode="auto">
              <a:xfrm>
                <a:off x="2181" y="3636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8" name="Group 405"/>
            <p:cNvGrpSpPr>
              <a:grpSpLocks/>
            </p:cNvGrpSpPr>
            <p:nvPr/>
          </p:nvGrpSpPr>
          <p:grpSpPr bwMode="auto">
            <a:xfrm>
              <a:off x="3022600" y="3516313"/>
              <a:ext cx="2132013" cy="1544637"/>
              <a:chOff x="1904" y="2851"/>
              <a:chExt cx="1343" cy="973"/>
            </a:xfrm>
          </p:grpSpPr>
          <p:sp>
            <p:nvSpPr>
              <p:cNvPr id="30836" name="Freeform 406"/>
              <p:cNvSpPr>
                <a:spLocks/>
              </p:cNvSpPr>
              <p:nvPr/>
            </p:nvSpPr>
            <p:spPr bwMode="auto">
              <a:xfrm>
                <a:off x="2181" y="3636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37" name="Freeform 407"/>
              <p:cNvSpPr>
                <a:spLocks/>
              </p:cNvSpPr>
              <p:nvPr/>
            </p:nvSpPr>
            <p:spPr bwMode="auto">
              <a:xfrm>
                <a:off x="2181" y="3636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38" name="Freeform 408"/>
              <p:cNvSpPr>
                <a:spLocks/>
              </p:cNvSpPr>
              <p:nvPr/>
            </p:nvSpPr>
            <p:spPr bwMode="auto">
              <a:xfrm>
                <a:off x="2181" y="3636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39" name="Freeform 409"/>
              <p:cNvSpPr>
                <a:spLocks/>
              </p:cNvSpPr>
              <p:nvPr/>
            </p:nvSpPr>
            <p:spPr bwMode="auto">
              <a:xfrm>
                <a:off x="2181" y="3636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0" name="Freeform 410"/>
              <p:cNvSpPr>
                <a:spLocks/>
              </p:cNvSpPr>
              <p:nvPr/>
            </p:nvSpPr>
            <p:spPr bwMode="auto">
              <a:xfrm>
                <a:off x="2181" y="3636"/>
                <a:ext cx="16" cy="14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0 h 14"/>
                  <a:gd name="T4" fmla="*/ 12 w 16"/>
                  <a:gd name="T5" fmla="*/ 0 h 14"/>
                  <a:gd name="T6" fmla="*/ 12 w 16"/>
                  <a:gd name="T7" fmla="*/ 0 h 14"/>
                  <a:gd name="T8" fmla="*/ 14 w 16"/>
                  <a:gd name="T9" fmla="*/ 2 h 14"/>
                  <a:gd name="T10" fmla="*/ 14 w 16"/>
                  <a:gd name="T11" fmla="*/ 2 h 14"/>
                  <a:gd name="T12" fmla="*/ 16 w 16"/>
                  <a:gd name="T13" fmla="*/ 4 h 14"/>
                  <a:gd name="T14" fmla="*/ 16 w 16"/>
                  <a:gd name="T15" fmla="*/ 4 h 14"/>
                  <a:gd name="T16" fmla="*/ 16 w 16"/>
                  <a:gd name="T17" fmla="*/ 7 h 14"/>
                  <a:gd name="T18" fmla="*/ 16 w 16"/>
                  <a:gd name="T19" fmla="*/ 9 h 14"/>
                  <a:gd name="T20" fmla="*/ 16 w 16"/>
                  <a:gd name="T21" fmla="*/ 9 h 14"/>
                  <a:gd name="T22" fmla="*/ 14 w 16"/>
                  <a:gd name="T23" fmla="*/ 12 h 14"/>
                  <a:gd name="T24" fmla="*/ 14 w 16"/>
                  <a:gd name="T25" fmla="*/ 12 h 14"/>
                  <a:gd name="T26" fmla="*/ 12 w 16"/>
                  <a:gd name="T27" fmla="*/ 14 h 14"/>
                  <a:gd name="T28" fmla="*/ 12 w 16"/>
                  <a:gd name="T29" fmla="*/ 14 h 14"/>
                  <a:gd name="T30" fmla="*/ 9 w 16"/>
                  <a:gd name="T31" fmla="*/ 14 h 14"/>
                  <a:gd name="T32" fmla="*/ 7 w 16"/>
                  <a:gd name="T33" fmla="*/ 14 h 14"/>
                  <a:gd name="T34" fmla="*/ 7 w 16"/>
                  <a:gd name="T35" fmla="*/ 14 h 14"/>
                  <a:gd name="T36" fmla="*/ 4 w 16"/>
                  <a:gd name="T37" fmla="*/ 14 h 14"/>
                  <a:gd name="T38" fmla="*/ 2 w 16"/>
                  <a:gd name="T39" fmla="*/ 14 h 14"/>
                  <a:gd name="T40" fmla="*/ 2 w 16"/>
                  <a:gd name="T41" fmla="*/ 12 h 14"/>
                  <a:gd name="T42" fmla="*/ 0 w 16"/>
                  <a:gd name="T43" fmla="*/ 12 h 14"/>
                  <a:gd name="T44" fmla="*/ 0 w 16"/>
                  <a:gd name="T45" fmla="*/ 9 h 14"/>
                  <a:gd name="T46" fmla="*/ 0 w 16"/>
                  <a:gd name="T47" fmla="*/ 9 h 14"/>
                  <a:gd name="T48" fmla="*/ 0 w 16"/>
                  <a:gd name="T49" fmla="*/ 7 h 14"/>
                  <a:gd name="T50" fmla="*/ 0 w 16"/>
                  <a:gd name="T51" fmla="*/ 4 h 14"/>
                  <a:gd name="T52" fmla="*/ 0 w 16"/>
                  <a:gd name="T53" fmla="*/ 4 h 14"/>
                  <a:gd name="T54" fmla="*/ 0 w 16"/>
                  <a:gd name="T55" fmla="*/ 2 h 14"/>
                  <a:gd name="T56" fmla="*/ 2 w 16"/>
                  <a:gd name="T57" fmla="*/ 2 h 14"/>
                  <a:gd name="T58" fmla="*/ 2 w 16"/>
                  <a:gd name="T59" fmla="*/ 0 h 14"/>
                  <a:gd name="T60" fmla="*/ 4 w 16"/>
                  <a:gd name="T61" fmla="*/ 0 h 14"/>
                  <a:gd name="T62" fmla="*/ 7 w 16"/>
                  <a:gd name="T63" fmla="*/ 0 h 14"/>
                  <a:gd name="T64" fmla="*/ 7 w 16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1" name="Freeform 411"/>
              <p:cNvSpPr>
                <a:spLocks/>
              </p:cNvSpPr>
              <p:nvPr/>
            </p:nvSpPr>
            <p:spPr bwMode="auto">
              <a:xfrm>
                <a:off x="2698" y="3750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2 h 17"/>
                  <a:gd name="T6" fmla="*/ 15 w 17"/>
                  <a:gd name="T7" fmla="*/ 2 h 17"/>
                  <a:gd name="T8" fmla="*/ 15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4 h 17"/>
                  <a:gd name="T24" fmla="*/ 15 w 17"/>
                  <a:gd name="T25" fmla="*/ 14 h 17"/>
                  <a:gd name="T26" fmla="*/ 15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7 h 17"/>
                  <a:gd name="T40" fmla="*/ 3 w 17"/>
                  <a:gd name="T41" fmla="*/ 14 h 17"/>
                  <a:gd name="T42" fmla="*/ 3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3 w 17"/>
                  <a:gd name="T55" fmla="*/ 5 h 17"/>
                  <a:gd name="T56" fmla="*/ 3 w 17"/>
                  <a:gd name="T57" fmla="*/ 2 h 17"/>
                  <a:gd name="T58" fmla="*/ 5 w 17"/>
                  <a:gd name="T59" fmla="*/ 2 h 17"/>
                  <a:gd name="T60" fmla="*/ 5 w 17"/>
                  <a:gd name="T61" fmla="*/ 2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2" name="Freeform 412"/>
              <p:cNvSpPr>
                <a:spLocks/>
              </p:cNvSpPr>
              <p:nvPr/>
            </p:nvSpPr>
            <p:spPr bwMode="auto">
              <a:xfrm>
                <a:off x="2698" y="3750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0 h 17"/>
                  <a:gd name="T4" fmla="*/ 12 w 17"/>
                  <a:gd name="T5" fmla="*/ 2 h 17"/>
                  <a:gd name="T6" fmla="*/ 15 w 17"/>
                  <a:gd name="T7" fmla="*/ 2 h 17"/>
                  <a:gd name="T8" fmla="*/ 15 w 17"/>
                  <a:gd name="T9" fmla="*/ 2 h 17"/>
                  <a:gd name="T10" fmla="*/ 17 w 17"/>
                  <a:gd name="T11" fmla="*/ 5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12 h 17"/>
                  <a:gd name="T22" fmla="*/ 17 w 17"/>
                  <a:gd name="T23" fmla="*/ 14 h 17"/>
                  <a:gd name="T24" fmla="*/ 15 w 17"/>
                  <a:gd name="T25" fmla="*/ 14 h 17"/>
                  <a:gd name="T26" fmla="*/ 15 w 17"/>
                  <a:gd name="T27" fmla="*/ 17 h 17"/>
                  <a:gd name="T28" fmla="*/ 12 w 17"/>
                  <a:gd name="T29" fmla="*/ 17 h 17"/>
                  <a:gd name="T30" fmla="*/ 10 w 17"/>
                  <a:gd name="T31" fmla="*/ 17 h 17"/>
                  <a:gd name="T32" fmla="*/ 10 w 17"/>
                  <a:gd name="T33" fmla="*/ 17 h 17"/>
                  <a:gd name="T34" fmla="*/ 7 w 17"/>
                  <a:gd name="T35" fmla="*/ 17 h 17"/>
                  <a:gd name="T36" fmla="*/ 5 w 17"/>
                  <a:gd name="T37" fmla="*/ 17 h 17"/>
                  <a:gd name="T38" fmla="*/ 5 w 17"/>
                  <a:gd name="T39" fmla="*/ 17 h 17"/>
                  <a:gd name="T40" fmla="*/ 3 w 17"/>
                  <a:gd name="T41" fmla="*/ 14 h 17"/>
                  <a:gd name="T42" fmla="*/ 3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3 w 17"/>
                  <a:gd name="T55" fmla="*/ 5 h 17"/>
                  <a:gd name="T56" fmla="*/ 3 w 17"/>
                  <a:gd name="T57" fmla="*/ 2 h 17"/>
                  <a:gd name="T58" fmla="*/ 5 w 17"/>
                  <a:gd name="T59" fmla="*/ 2 h 17"/>
                  <a:gd name="T60" fmla="*/ 5 w 17"/>
                  <a:gd name="T61" fmla="*/ 2 h 17"/>
                  <a:gd name="T62" fmla="*/ 7 w 17"/>
                  <a:gd name="T63" fmla="*/ 0 h 17"/>
                  <a:gd name="T64" fmla="*/ 1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3" name="Freeform 413"/>
              <p:cNvSpPr>
                <a:spLocks/>
              </p:cNvSpPr>
              <p:nvPr/>
            </p:nvSpPr>
            <p:spPr bwMode="auto">
              <a:xfrm>
                <a:off x="2720" y="3791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12 w 16"/>
                  <a:gd name="T3" fmla="*/ 0 h 16"/>
                  <a:gd name="T4" fmla="*/ 12 w 16"/>
                  <a:gd name="T5" fmla="*/ 0 h 16"/>
                  <a:gd name="T6" fmla="*/ 14 w 16"/>
                  <a:gd name="T7" fmla="*/ 2 h 16"/>
                  <a:gd name="T8" fmla="*/ 14 w 16"/>
                  <a:gd name="T9" fmla="*/ 2 h 16"/>
                  <a:gd name="T10" fmla="*/ 16 w 16"/>
                  <a:gd name="T11" fmla="*/ 4 h 16"/>
                  <a:gd name="T12" fmla="*/ 16 w 16"/>
                  <a:gd name="T13" fmla="*/ 4 h 16"/>
                  <a:gd name="T14" fmla="*/ 16 w 16"/>
                  <a:gd name="T15" fmla="*/ 7 h 16"/>
                  <a:gd name="T16" fmla="*/ 16 w 16"/>
                  <a:gd name="T17" fmla="*/ 9 h 16"/>
                  <a:gd name="T18" fmla="*/ 16 w 16"/>
                  <a:gd name="T19" fmla="*/ 9 h 16"/>
                  <a:gd name="T20" fmla="*/ 16 w 16"/>
                  <a:gd name="T21" fmla="*/ 12 h 16"/>
                  <a:gd name="T22" fmla="*/ 16 w 16"/>
                  <a:gd name="T23" fmla="*/ 12 h 16"/>
                  <a:gd name="T24" fmla="*/ 14 w 16"/>
                  <a:gd name="T25" fmla="*/ 14 h 16"/>
                  <a:gd name="T26" fmla="*/ 14 w 16"/>
                  <a:gd name="T27" fmla="*/ 14 h 16"/>
                  <a:gd name="T28" fmla="*/ 12 w 16"/>
                  <a:gd name="T29" fmla="*/ 16 h 16"/>
                  <a:gd name="T30" fmla="*/ 12 w 16"/>
                  <a:gd name="T31" fmla="*/ 16 h 16"/>
                  <a:gd name="T32" fmla="*/ 9 w 16"/>
                  <a:gd name="T33" fmla="*/ 16 h 16"/>
                  <a:gd name="T34" fmla="*/ 7 w 16"/>
                  <a:gd name="T35" fmla="*/ 16 h 16"/>
                  <a:gd name="T36" fmla="*/ 4 w 16"/>
                  <a:gd name="T37" fmla="*/ 16 h 16"/>
                  <a:gd name="T38" fmla="*/ 4 w 16"/>
                  <a:gd name="T39" fmla="*/ 14 h 16"/>
                  <a:gd name="T40" fmla="*/ 2 w 16"/>
                  <a:gd name="T41" fmla="*/ 14 h 16"/>
                  <a:gd name="T42" fmla="*/ 2 w 16"/>
                  <a:gd name="T43" fmla="*/ 12 h 16"/>
                  <a:gd name="T44" fmla="*/ 2 w 16"/>
                  <a:gd name="T45" fmla="*/ 12 h 16"/>
                  <a:gd name="T46" fmla="*/ 0 w 16"/>
                  <a:gd name="T47" fmla="*/ 9 h 16"/>
                  <a:gd name="T48" fmla="*/ 0 w 16"/>
                  <a:gd name="T49" fmla="*/ 9 h 16"/>
                  <a:gd name="T50" fmla="*/ 0 w 16"/>
                  <a:gd name="T51" fmla="*/ 7 h 16"/>
                  <a:gd name="T52" fmla="*/ 2 w 16"/>
                  <a:gd name="T53" fmla="*/ 4 h 16"/>
                  <a:gd name="T54" fmla="*/ 2 w 16"/>
                  <a:gd name="T55" fmla="*/ 4 h 16"/>
                  <a:gd name="T56" fmla="*/ 2 w 16"/>
                  <a:gd name="T57" fmla="*/ 2 h 16"/>
                  <a:gd name="T58" fmla="*/ 4 w 16"/>
                  <a:gd name="T59" fmla="*/ 2 h 16"/>
                  <a:gd name="T60" fmla="*/ 4 w 16"/>
                  <a:gd name="T61" fmla="*/ 0 h 16"/>
                  <a:gd name="T62" fmla="*/ 7 w 16"/>
                  <a:gd name="T63" fmla="*/ 0 h 16"/>
                  <a:gd name="T64" fmla="*/ 9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9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4" name="Freeform 414"/>
              <p:cNvSpPr>
                <a:spLocks/>
              </p:cNvSpPr>
              <p:nvPr/>
            </p:nvSpPr>
            <p:spPr bwMode="auto">
              <a:xfrm>
                <a:off x="2720" y="3791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12 w 16"/>
                  <a:gd name="T3" fmla="*/ 0 h 16"/>
                  <a:gd name="T4" fmla="*/ 12 w 16"/>
                  <a:gd name="T5" fmla="*/ 0 h 16"/>
                  <a:gd name="T6" fmla="*/ 14 w 16"/>
                  <a:gd name="T7" fmla="*/ 2 h 16"/>
                  <a:gd name="T8" fmla="*/ 14 w 16"/>
                  <a:gd name="T9" fmla="*/ 2 h 16"/>
                  <a:gd name="T10" fmla="*/ 16 w 16"/>
                  <a:gd name="T11" fmla="*/ 4 h 16"/>
                  <a:gd name="T12" fmla="*/ 16 w 16"/>
                  <a:gd name="T13" fmla="*/ 4 h 16"/>
                  <a:gd name="T14" fmla="*/ 16 w 16"/>
                  <a:gd name="T15" fmla="*/ 7 h 16"/>
                  <a:gd name="T16" fmla="*/ 16 w 16"/>
                  <a:gd name="T17" fmla="*/ 9 h 16"/>
                  <a:gd name="T18" fmla="*/ 16 w 16"/>
                  <a:gd name="T19" fmla="*/ 9 h 16"/>
                  <a:gd name="T20" fmla="*/ 16 w 16"/>
                  <a:gd name="T21" fmla="*/ 12 h 16"/>
                  <a:gd name="T22" fmla="*/ 16 w 16"/>
                  <a:gd name="T23" fmla="*/ 12 h 16"/>
                  <a:gd name="T24" fmla="*/ 14 w 16"/>
                  <a:gd name="T25" fmla="*/ 14 h 16"/>
                  <a:gd name="T26" fmla="*/ 14 w 16"/>
                  <a:gd name="T27" fmla="*/ 14 h 16"/>
                  <a:gd name="T28" fmla="*/ 12 w 16"/>
                  <a:gd name="T29" fmla="*/ 16 h 16"/>
                  <a:gd name="T30" fmla="*/ 12 w 16"/>
                  <a:gd name="T31" fmla="*/ 16 h 16"/>
                  <a:gd name="T32" fmla="*/ 9 w 16"/>
                  <a:gd name="T33" fmla="*/ 16 h 16"/>
                  <a:gd name="T34" fmla="*/ 7 w 16"/>
                  <a:gd name="T35" fmla="*/ 16 h 16"/>
                  <a:gd name="T36" fmla="*/ 4 w 16"/>
                  <a:gd name="T37" fmla="*/ 16 h 16"/>
                  <a:gd name="T38" fmla="*/ 4 w 16"/>
                  <a:gd name="T39" fmla="*/ 14 h 16"/>
                  <a:gd name="T40" fmla="*/ 2 w 16"/>
                  <a:gd name="T41" fmla="*/ 14 h 16"/>
                  <a:gd name="T42" fmla="*/ 2 w 16"/>
                  <a:gd name="T43" fmla="*/ 12 h 16"/>
                  <a:gd name="T44" fmla="*/ 2 w 16"/>
                  <a:gd name="T45" fmla="*/ 12 h 16"/>
                  <a:gd name="T46" fmla="*/ 0 w 16"/>
                  <a:gd name="T47" fmla="*/ 9 h 16"/>
                  <a:gd name="T48" fmla="*/ 0 w 16"/>
                  <a:gd name="T49" fmla="*/ 9 h 16"/>
                  <a:gd name="T50" fmla="*/ 0 w 16"/>
                  <a:gd name="T51" fmla="*/ 7 h 16"/>
                  <a:gd name="T52" fmla="*/ 2 w 16"/>
                  <a:gd name="T53" fmla="*/ 4 h 16"/>
                  <a:gd name="T54" fmla="*/ 2 w 16"/>
                  <a:gd name="T55" fmla="*/ 4 h 16"/>
                  <a:gd name="T56" fmla="*/ 2 w 16"/>
                  <a:gd name="T57" fmla="*/ 2 h 16"/>
                  <a:gd name="T58" fmla="*/ 4 w 16"/>
                  <a:gd name="T59" fmla="*/ 2 h 16"/>
                  <a:gd name="T60" fmla="*/ 4 w 16"/>
                  <a:gd name="T61" fmla="*/ 0 h 16"/>
                  <a:gd name="T62" fmla="*/ 7 w 16"/>
                  <a:gd name="T63" fmla="*/ 0 h 16"/>
                  <a:gd name="T64" fmla="*/ 9 w 16"/>
                  <a:gd name="T65" fmla="*/ 0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9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5" name="Freeform 415"/>
              <p:cNvSpPr>
                <a:spLocks/>
              </p:cNvSpPr>
              <p:nvPr/>
            </p:nvSpPr>
            <p:spPr bwMode="auto">
              <a:xfrm>
                <a:off x="2185" y="3576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0 w 17"/>
                  <a:gd name="T3" fmla="*/ 0 h 17"/>
                  <a:gd name="T4" fmla="*/ 10 w 17"/>
                  <a:gd name="T5" fmla="*/ 2 h 17"/>
                  <a:gd name="T6" fmla="*/ 12 w 17"/>
                  <a:gd name="T7" fmla="*/ 2 h 17"/>
                  <a:gd name="T8" fmla="*/ 15 w 17"/>
                  <a:gd name="T9" fmla="*/ 2 h 17"/>
                  <a:gd name="T10" fmla="*/ 15 w 17"/>
                  <a:gd name="T11" fmla="*/ 5 h 17"/>
                  <a:gd name="T12" fmla="*/ 15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5 w 17"/>
                  <a:gd name="T21" fmla="*/ 12 h 17"/>
                  <a:gd name="T22" fmla="*/ 15 w 17"/>
                  <a:gd name="T23" fmla="*/ 14 h 17"/>
                  <a:gd name="T24" fmla="*/ 15 w 17"/>
                  <a:gd name="T25" fmla="*/ 14 h 17"/>
                  <a:gd name="T26" fmla="*/ 12 w 17"/>
                  <a:gd name="T27" fmla="*/ 17 h 17"/>
                  <a:gd name="T28" fmla="*/ 10 w 17"/>
                  <a:gd name="T29" fmla="*/ 17 h 17"/>
                  <a:gd name="T30" fmla="*/ 10 w 17"/>
                  <a:gd name="T31" fmla="*/ 17 h 17"/>
                  <a:gd name="T32" fmla="*/ 8 w 17"/>
                  <a:gd name="T33" fmla="*/ 17 h 17"/>
                  <a:gd name="T34" fmla="*/ 5 w 17"/>
                  <a:gd name="T35" fmla="*/ 17 h 17"/>
                  <a:gd name="T36" fmla="*/ 5 w 17"/>
                  <a:gd name="T37" fmla="*/ 17 h 17"/>
                  <a:gd name="T38" fmla="*/ 3 w 17"/>
                  <a:gd name="T39" fmla="*/ 17 h 17"/>
                  <a:gd name="T40" fmla="*/ 3 w 17"/>
                  <a:gd name="T41" fmla="*/ 14 h 17"/>
                  <a:gd name="T42" fmla="*/ 0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5 h 17"/>
                  <a:gd name="T56" fmla="*/ 3 w 17"/>
                  <a:gd name="T57" fmla="*/ 2 h 17"/>
                  <a:gd name="T58" fmla="*/ 3 w 17"/>
                  <a:gd name="T59" fmla="*/ 2 h 17"/>
                  <a:gd name="T60" fmla="*/ 5 w 17"/>
                  <a:gd name="T61" fmla="*/ 2 h 17"/>
                  <a:gd name="T62" fmla="*/ 5 w 17"/>
                  <a:gd name="T63" fmla="*/ 0 h 17"/>
                  <a:gd name="T64" fmla="*/ 8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6" name="Freeform 416"/>
              <p:cNvSpPr>
                <a:spLocks/>
              </p:cNvSpPr>
              <p:nvPr/>
            </p:nvSpPr>
            <p:spPr bwMode="auto">
              <a:xfrm>
                <a:off x="2185" y="3576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0 w 17"/>
                  <a:gd name="T3" fmla="*/ 0 h 17"/>
                  <a:gd name="T4" fmla="*/ 10 w 17"/>
                  <a:gd name="T5" fmla="*/ 2 h 17"/>
                  <a:gd name="T6" fmla="*/ 12 w 17"/>
                  <a:gd name="T7" fmla="*/ 2 h 17"/>
                  <a:gd name="T8" fmla="*/ 15 w 17"/>
                  <a:gd name="T9" fmla="*/ 2 h 17"/>
                  <a:gd name="T10" fmla="*/ 15 w 17"/>
                  <a:gd name="T11" fmla="*/ 5 h 17"/>
                  <a:gd name="T12" fmla="*/ 15 w 17"/>
                  <a:gd name="T13" fmla="*/ 5 h 17"/>
                  <a:gd name="T14" fmla="*/ 17 w 17"/>
                  <a:gd name="T15" fmla="*/ 7 h 17"/>
                  <a:gd name="T16" fmla="*/ 17 w 17"/>
                  <a:gd name="T17" fmla="*/ 10 h 17"/>
                  <a:gd name="T18" fmla="*/ 17 w 17"/>
                  <a:gd name="T19" fmla="*/ 10 h 17"/>
                  <a:gd name="T20" fmla="*/ 15 w 17"/>
                  <a:gd name="T21" fmla="*/ 12 h 17"/>
                  <a:gd name="T22" fmla="*/ 15 w 17"/>
                  <a:gd name="T23" fmla="*/ 14 h 17"/>
                  <a:gd name="T24" fmla="*/ 15 w 17"/>
                  <a:gd name="T25" fmla="*/ 14 h 17"/>
                  <a:gd name="T26" fmla="*/ 12 w 17"/>
                  <a:gd name="T27" fmla="*/ 17 h 17"/>
                  <a:gd name="T28" fmla="*/ 10 w 17"/>
                  <a:gd name="T29" fmla="*/ 17 h 17"/>
                  <a:gd name="T30" fmla="*/ 10 w 17"/>
                  <a:gd name="T31" fmla="*/ 17 h 17"/>
                  <a:gd name="T32" fmla="*/ 8 w 17"/>
                  <a:gd name="T33" fmla="*/ 17 h 17"/>
                  <a:gd name="T34" fmla="*/ 5 w 17"/>
                  <a:gd name="T35" fmla="*/ 17 h 17"/>
                  <a:gd name="T36" fmla="*/ 5 w 17"/>
                  <a:gd name="T37" fmla="*/ 17 h 17"/>
                  <a:gd name="T38" fmla="*/ 3 w 17"/>
                  <a:gd name="T39" fmla="*/ 17 h 17"/>
                  <a:gd name="T40" fmla="*/ 3 w 17"/>
                  <a:gd name="T41" fmla="*/ 14 h 17"/>
                  <a:gd name="T42" fmla="*/ 0 w 17"/>
                  <a:gd name="T43" fmla="*/ 14 h 17"/>
                  <a:gd name="T44" fmla="*/ 0 w 17"/>
                  <a:gd name="T45" fmla="*/ 12 h 17"/>
                  <a:gd name="T46" fmla="*/ 0 w 17"/>
                  <a:gd name="T47" fmla="*/ 10 h 17"/>
                  <a:gd name="T48" fmla="*/ 0 w 17"/>
                  <a:gd name="T49" fmla="*/ 10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5 h 17"/>
                  <a:gd name="T56" fmla="*/ 3 w 17"/>
                  <a:gd name="T57" fmla="*/ 2 h 17"/>
                  <a:gd name="T58" fmla="*/ 3 w 17"/>
                  <a:gd name="T59" fmla="*/ 2 h 17"/>
                  <a:gd name="T60" fmla="*/ 5 w 17"/>
                  <a:gd name="T61" fmla="*/ 2 h 17"/>
                  <a:gd name="T62" fmla="*/ 5 w 17"/>
                  <a:gd name="T63" fmla="*/ 0 h 17"/>
                  <a:gd name="T64" fmla="*/ 8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8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7" name="Freeform 417"/>
              <p:cNvSpPr>
                <a:spLocks/>
              </p:cNvSpPr>
              <p:nvPr/>
            </p:nvSpPr>
            <p:spPr bwMode="auto">
              <a:xfrm>
                <a:off x="2159" y="3462"/>
                <a:ext cx="17" cy="14"/>
              </a:xfrm>
              <a:custGeom>
                <a:avLst/>
                <a:gdLst>
                  <a:gd name="T0" fmla="*/ 7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2 w 17"/>
                  <a:gd name="T7" fmla="*/ 0 h 14"/>
                  <a:gd name="T8" fmla="*/ 14 w 17"/>
                  <a:gd name="T9" fmla="*/ 2 h 14"/>
                  <a:gd name="T10" fmla="*/ 14 w 17"/>
                  <a:gd name="T11" fmla="*/ 2 h 14"/>
                  <a:gd name="T12" fmla="*/ 14 w 17"/>
                  <a:gd name="T13" fmla="*/ 4 h 14"/>
                  <a:gd name="T14" fmla="*/ 17 w 17"/>
                  <a:gd name="T15" fmla="*/ 4 h 14"/>
                  <a:gd name="T16" fmla="*/ 17 w 17"/>
                  <a:gd name="T17" fmla="*/ 7 h 14"/>
                  <a:gd name="T18" fmla="*/ 17 w 17"/>
                  <a:gd name="T19" fmla="*/ 9 h 14"/>
                  <a:gd name="T20" fmla="*/ 14 w 17"/>
                  <a:gd name="T21" fmla="*/ 9 h 14"/>
                  <a:gd name="T22" fmla="*/ 14 w 17"/>
                  <a:gd name="T23" fmla="*/ 12 h 14"/>
                  <a:gd name="T24" fmla="*/ 14 w 17"/>
                  <a:gd name="T25" fmla="*/ 12 h 14"/>
                  <a:gd name="T26" fmla="*/ 12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7 w 17"/>
                  <a:gd name="T33" fmla="*/ 14 h 14"/>
                  <a:gd name="T34" fmla="*/ 5 w 17"/>
                  <a:gd name="T35" fmla="*/ 14 h 14"/>
                  <a:gd name="T36" fmla="*/ 5 w 17"/>
                  <a:gd name="T37" fmla="*/ 14 h 14"/>
                  <a:gd name="T38" fmla="*/ 3 w 17"/>
                  <a:gd name="T39" fmla="*/ 14 h 14"/>
                  <a:gd name="T40" fmla="*/ 3 w 17"/>
                  <a:gd name="T41" fmla="*/ 12 h 14"/>
                  <a:gd name="T42" fmla="*/ 0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4 h 14"/>
                  <a:gd name="T52" fmla="*/ 0 w 17"/>
                  <a:gd name="T53" fmla="*/ 4 h 14"/>
                  <a:gd name="T54" fmla="*/ 0 w 17"/>
                  <a:gd name="T55" fmla="*/ 2 h 14"/>
                  <a:gd name="T56" fmla="*/ 3 w 17"/>
                  <a:gd name="T57" fmla="*/ 2 h 14"/>
                  <a:gd name="T58" fmla="*/ 3 w 17"/>
                  <a:gd name="T59" fmla="*/ 0 h 14"/>
                  <a:gd name="T60" fmla="*/ 5 w 17"/>
                  <a:gd name="T61" fmla="*/ 0 h 14"/>
                  <a:gd name="T62" fmla="*/ 5 w 17"/>
                  <a:gd name="T63" fmla="*/ 0 h 14"/>
                  <a:gd name="T64" fmla="*/ 7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8" name="Freeform 418"/>
              <p:cNvSpPr>
                <a:spLocks/>
              </p:cNvSpPr>
              <p:nvPr/>
            </p:nvSpPr>
            <p:spPr bwMode="auto">
              <a:xfrm>
                <a:off x="2159" y="3462"/>
                <a:ext cx="17" cy="14"/>
              </a:xfrm>
              <a:custGeom>
                <a:avLst/>
                <a:gdLst>
                  <a:gd name="T0" fmla="*/ 7 w 17"/>
                  <a:gd name="T1" fmla="*/ 0 h 14"/>
                  <a:gd name="T2" fmla="*/ 10 w 17"/>
                  <a:gd name="T3" fmla="*/ 0 h 14"/>
                  <a:gd name="T4" fmla="*/ 12 w 17"/>
                  <a:gd name="T5" fmla="*/ 0 h 14"/>
                  <a:gd name="T6" fmla="*/ 12 w 17"/>
                  <a:gd name="T7" fmla="*/ 0 h 14"/>
                  <a:gd name="T8" fmla="*/ 14 w 17"/>
                  <a:gd name="T9" fmla="*/ 2 h 14"/>
                  <a:gd name="T10" fmla="*/ 14 w 17"/>
                  <a:gd name="T11" fmla="*/ 2 h 14"/>
                  <a:gd name="T12" fmla="*/ 14 w 17"/>
                  <a:gd name="T13" fmla="*/ 4 h 14"/>
                  <a:gd name="T14" fmla="*/ 17 w 17"/>
                  <a:gd name="T15" fmla="*/ 4 h 14"/>
                  <a:gd name="T16" fmla="*/ 17 w 17"/>
                  <a:gd name="T17" fmla="*/ 7 h 14"/>
                  <a:gd name="T18" fmla="*/ 17 w 17"/>
                  <a:gd name="T19" fmla="*/ 9 h 14"/>
                  <a:gd name="T20" fmla="*/ 14 w 17"/>
                  <a:gd name="T21" fmla="*/ 9 h 14"/>
                  <a:gd name="T22" fmla="*/ 14 w 17"/>
                  <a:gd name="T23" fmla="*/ 12 h 14"/>
                  <a:gd name="T24" fmla="*/ 14 w 17"/>
                  <a:gd name="T25" fmla="*/ 12 h 14"/>
                  <a:gd name="T26" fmla="*/ 12 w 17"/>
                  <a:gd name="T27" fmla="*/ 14 h 14"/>
                  <a:gd name="T28" fmla="*/ 12 w 17"/>
                  <a:gd name="T29" fmla="*/ 14 h 14"/>
                  <a:gd name="T30" fmla="*/ 10 w 17"/>
                  <a:gd name="T31" fmla="*/ 14 h 14"/>
                  <a:gd name="T32" fmla="*/ 7 w 17"/>
                  <a:gd name="T33" fmla="*/ 14 h 14"/>
                  <a:gd name="T34" fmla="*/ 5 w 17"/>
                  <a:gd name="T35" fmla="*/ 14 h 14"/>
                  <a:gd name="T36" fmla="*/ 5 w 17"/>
                  <a:gd name="T37" fmla="*/ 14 h 14"/>
                  <a:gd name="T38" fmla="*/ 3 w 17"/>
                  <a:gd name="T39" fmla="*/ 14 h 14"/>
                  <a:gd name="T40" fmla="*/ 3 w 17"/>
                  <a:gd name="T41" fmla="*/ 12 h 14"/>
                  <a:gd name="T42" fmla="*/ 0 w 17"/>
                  <a:gd name="T43" fmla="*/ 12 h 14"/>
                  <a:gd name="T44" fmla="*/ 0 w 17"/>
                  <a:gd name="T45" fmla="*/ 9 h 14"/>
                  <a:gd name="T46" fmla="*/ 0 w 17"/>
                  <a:gd name="T47" fmla="*/ 9 h 14"/>
                  <a:gd name="T48" fmla="*/ 0 w 17"/>
                  <a:gd name="T49" fmla="*/ 7 h 14"/>
                  <a:gd name="T50" fmla="*/ 0 w 17"/>
                  <a:gd name="T51" fmla="*/ 4 h 14"/>
                  <a:gd name="T52" fmla="*/ 0 w 17"/>
                  <a:gd name="T53" fmla="*/ 4 h 14"/>
                  <a:gd name="T54" fmla="*/ 0 w 17"/>
                  <a:gd name="T55" fmla="*/ 2 h 14"/>
                  <a:gd name="T56" fmla="*/ 3 w 17"/>
                  <a:gd name="T57" fmla="*/ 2 h 14"/>
                  <a:gd name="T58" fmla="*/ 3 w 17"/>
                  <a:gd name="T59" fmla="*/ 0 h 14"/>
                  <a:gd name="T60" fmla="*/ 5 w 17"/>
                  <a:gd name="T61" fmla="*/ 0 h 14"/>
                  <a:gd name="T62" fmla="*/ 5 w 17"/>
                  <a:gd name="T63" fmla="*/ 0 h 14"/>
                  <a:gd name="T64" fmla="*/ 7 w 1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49" name="Freeform 419"/>
              <p:cNvSpPr>
                <a:spLocks/>
              </p:cNvSpPr>
              <p:nvPr/>
            </p:nvSpPr>
            <p:spPr bwMode="auto">
              <a:xfrm>
                <a:off x="2183" y="3509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10 h 17"/>
                  <a:gd name="T20" fmla="*/ 17 w 17"/>
                  <a:gd name="T21" fmla="*/ 10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10 w 17"/>
                  <a:gd name="T31" fmla="*/ 15 h 17"/>
                  <a:gd name="T32" fmla="*/ 7 w 17"/>
                  <a:gd name="T33" fmla="*/ 17 h 17"/>
                  <a:gd name="T34" fmla="*/ 7 w 17"/>
                  <a:gd name="T35" fmla="*/ 15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12 h 17"/>
                  <a:gd name="T44" fmla="*/ 0 w 17"/>
                  <a:gd name="T45" fmla="*/ 10 h 17"/>
                  <a:gd name="T46" fmla="*/ 0 w 17"/>
                  <a:gd name="T47" fmla="*/ 10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3 h 17"/>
                  <a:gd name="T56" fmla="*/ 2 w 17"/>
                  <a:gd name="T57" fmla="*/ 3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0" name="Freeform 420"/>
              <p:cNvSpPr>
                <a:spLocks/>
              </p:cNvSpPr>
              <p:nvPr/>
            </p:nvSpPr>
            <p:spPr bwMode="auto">
              <a:xfrm>
                <a:off x="2183" y="3509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2 w 17"/>
                  <a:gd name="T7" fmla="*/ 0 h 17"/>
                  <a:gd name="T8" fmla="*/ 14 w 17"/>
                  <a:gd name="T9" fmla="*/ 3 h 17"/>
                  <a:gd name="T10" fmla="*/ 14 w 17"/>
                  <a:gd name="T11" fmla="*/ 3 h 17"/>
                  <a:gd name="T12" fmla="*/ 17 w 17"/>
                  <a:gd name="T13" fmla="*/ 5 h 17"/>
                  <a:gd name="T14" fmla="*/ 17 w 17"/>
                  <a:gd name="T15" fmla="*/ 7 h 17"/>
                  <a:gd name="T16" fmla="*/ 17 w 17"/>
                  <a:gd name="T17" fmla="*/ 7 h 17"/>
                  <a:gd name="T18" fmla="*/ 17 w 17"/>
                  <a:gd name="T19" fmla="*/ 10 h 17"/>
                  <a:gd name="T20" fmla="*/ 17 w 17"/>
                  <a:gd name="T21" fmla="*/ 10 h 17"/>
                  <a:gd name="T22" fmla="*/ 14 w 17"/>
                  <a:gd name="T23" fmla="*/ 12 h 17"/>
                  <a:gd name="T24" fmla="*/ 14 w 17"/>
                  <a:gd name="T25" fmla="*/ 15 h 17"/>
                  <a:gd name="T26" fmla="*/ 12 w 17"/>
                  <a:gd name="T27" fmla="*/ 15 h 17"/>
                  <a:gd name="T28" fmla="*/ 12 w 17"/>
                  <a:gd name="T29" fmla="*/ 15 h 17"/>
                  <a:gd name="T30" fmla="*/ 10 w 17"/>
                  <a:gd name="T31" fmla="*/ 15 h 17"/>
                  <a:gd name="T32" fmla="*/ 7 w 17"/>
                  <a:gd name="T33" fmla="*/ 17 h 17"/>
                  <a:gd name="T34" fmla="*/ 7 w 17"/>
                  <a:gd name="T35" fmla="*/ 15 h 17"/>
                  <a:gd name="T36" fmla="*/ 5 w 17"/>
                  <a:gd name="T37" fmla="*/ 15 h 17"/>
                  <a:gd name="T38" fmla="*/ 2 w 17"/>
                  <a:gd name="T39" fmla="*/ 15 h 17"/>
                  <a:gd name="T40" fmla="*/ 2 w 17"/>
                  <a:gd name="T41" fmla="*/ 15 h 17"/>
                  <a:gd name="T42" fmla="*/ 0 w 17"/>
                  <a:gd name="T43" fmla="*/ 12 h 17"/>
                  <a:gd name="T44" fmla="*/ 0 w 17"/>
                  <a:gd name="T45" fmla="*/ 10 h 17"/>
                  <a:gd name="T46" fmla="*/ 0 w 17"/>
                  <a:gd name="T47" fmla="*/ 10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5 h 17"/>
                  <a:gd name="T54" fmla="*/ 0 w 17"/>
                  <a:gd name="T55" fmla="*/ 3 h 17"/>
                  <a:gd name="T56" fmla="*/ 2 w 17"/>
                  <a:gd name="T57" fmla="*/ 3 h 17"/>
                  <a:gd name="T58" fmla="*/ 2 w 17"/>
                  <a:gd name="T59" fmla="*/ 0 h 17"/>
                  <a:gd name="T60" fmla="*/ 5 w 17"/>
                  <a:gd name="T61" fmla="*/ 0 h 17"/>
                  <a:gd name="T62" fmla="*/ 7 w 17"/>
                  <a:gd name="T63" fmla="*/ 0 h 17"/>
                  <a:gd name="T64" fmla="*/ 7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1" name="Freeform 421"/>
              <p:cNvSpPr>
                <a:spLocks/>
              </p:cNvSpPr>
              <p:nvPr/>
            </p:nvSpPr>
            <p:spPr bwMode="auto">
              <a:xfrm>
                <a:off x="2162" y="3550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11 w 16"/>
                  <a:gd name="T3" fmla="*/ 2 h 17"/>
                  <a:gd name="T4" fmla="*/ 11 w 16"/>
                  <a:gd name="T5" fmla="*/ 2 h 17"/>
                  <a:gd name="T6" fmla="*/ 14 w 16"/>
                  <a:gd name="T7" fmla="*/ 2 h 17"/>
                  <a:gd name="T8" fmla="*/ 14 w 16"/>
                  <a:gd name="T9" fmla="*/ 2 h 17"/>
                  <a:gd name="T10" fmla="*/ 16 w 16"/>
                  <a:gd name="T11" fmla="*/ 5 h 17"/>
                  <a:gd name="T12" fmla="*/ 16 w 16"/>
                  <a:gd name="T13" fmla="*/ 7 h 17"/>
                  <a:gd name="T14" fmla="*/ 16 w 16"/>
                  <a:gd name="T15" fmla="*/ 7 h 17"/>
                  <a:gd name="T16" fmla="*/ 16 w 16"/>
                  <a:gd name="T17" fmla="*/ 9 h 17"/>
                  <a:gd name="T18" fmla="*/ 16 w 16"/>
                  <a:gd name="T19" fmla="*/ 12 h 17"/>
                  <a:gd name="T20" fmla="*/ 16 w 16"/>
                  <a:gd name="T21" fmla="*/ 12 h 17"/>
                  <a:gd name="T22" fmla="*/ 16 w 16"/>
                  <a:gd name="T23" fmla="*/ 14 h 17"/>
                  <a:gd name="T24" fmla="*/ 14 w 16"/>
                  <a:gd name="T25" fmla="*/ 14 h 17"/>
                  <a:gd name="T26" fmla="*/ 14 w 16"/>
                  <a:gd name="T27" fmla="*/ 17 h 17"/>
                  <a:gd name="T28" fmla="*/ 11 w 16"/>
                  <a:gd name="T29" fmla="*/ 17 h 17"/>
                  <a:gd name="T30" fmla="*/ 11 w 16"/>
                  <a:gd name="T31" fmla="*/ 17 h 17"/>
                  <a:gd name="T32" fmla="*/ 9 w 16"/>
                  <a:gd name="T33" fmla="*/ 17 h 17"/>
                  <a:gd name="T34" fmla="*/ 7 w 16"/>
                  <a:gd name="T35" fmla="*/ 17 h 17"/>
                  <a:gd name="T36" fmla="*/ 4 w 16"/>
                  <a:gd name="T37" fmla="*/ 17 h 17"/>
                  <a:gd name="T38" fmla="*/ 4 w 16"/>
                  <a:gd name="T39" fmla="*/ 17 h 17"/>
                  <a:gd name="T40" fmla="*/ 2 w 16"/>
                  <a:gd name="T41" fmla="*/ 14 h 17"/>
                  <a:gd name="T42" fmla="*/ 2 w 16"/>
                  <a:gd name="T43" fmla="*/ 14 h 17"/>
                  <a:gd name="T44" fmla="*/ 2 w 16"/>
                  <a:gd name="T45" fmla="*/ 12 h 17"/>
                  <a:gd name="T46" fmla="*/ 0 w 16"/>
                  <a:gd name="T47" fmla="*/ 12 h 17"/>
                  <a:gd name="T48" fmla="*/ 0 w 16"/>
                  <a:gd name="T49" fmla="*/ 9 h 17"/>
                  <a:gd name="T50" fmla="*/ 0 w 16"/>
                  <a:gd name="T51" fmla="*/ 7 h 17"/>
                  <a:gd name="T52" fmla="*/ 2 w 16"/>
                  <a:gd name="T53" fmla="*/ 7 h 17"/>
                  <a:gd name="T54" fmla="*/ 2 w 16"/>
                  <a:gd name="T55" fmla="*/ 5 h 17"/>
                  <a:gd name="T56" fmla="*/ 2 w 16"/>
                  <a:gd name="T57" fmla="*/ 2 h 17"/>
                  <a:gd name="T58" fmla="*/ 4 w 16"/>
                  <a:gd name="T59" fmla="*/ 2 h 17"/>
                  <a:gd name="T60" fmla="*/ 4 w 16"/>
                  <a:gd name="T61" fmla="*/ 2 h 17"/>
                  <a:gd name="T62" fmla="*/ 7 w 16"/>
                  <a:gd name="T63" fmla="*/ 2 h 17"/>
                  <a:gd name="T64" fmla="*/ 9 w 16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9" y="0"/>
                    </a:moveTo>
                    <a:lnTo>
                      <a:pt x="11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2" name="Freeform 422"/>
              <p:cNvSpPr>
                <a:spLocks/>
              </p:cNvSpPr>
              <p:nvPr/>
            </p:nvSpPr>
            <p:spPr bwMode="auto">
              <a:xfrm>
                <a:off x="2162" y="3550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11 w 16"/>
                  <a:gd name="T3" fmla="*/ 2 h 17"/>
                  <a:gd name="T4" fmla="*/ 11 w 16"/>
                  <a:gd name="T5" fmla="*/ 2 h 17"/>
                  <a:gd name="T6" fmla="*/ 14 w 16"/>
                  <a:gd name="T7" fmla="*/ 2 h 17"/>
                  <a:gd name="T8" fmla="*/ 14 w 16"/>
                  <a:gd name="T9" fmla="*/ 2 h 17"/>
                  <a:gd name="T10" fmla="*/ 16 w 16"/>
                  <a:gd name="T11" fmla="*/ 5 h 17"/>
                  <a:gd name="T12" fmla="*/ 16 w 16"/>
                  <a:gd name="T13" fmla="*/ 7 h 17"/>
                  <a:gd name="T14" fmla="*/ 16 w 16"/>
                  <a:gd name="T15" fmla="*/ 7 h 17"/>
                  <a:gd name="T16" fmla="*/ 16 w 16"/>
                  <a:gd name="T17" fmla="*/ 9 h 17"/>
                  <a:gd name="T18" fmla="*/ 16 w 16"/>
                  <a:gd name="T19" fmla="*/ 12 h 17"/>
                  <a:gd name="T20" fmla="*/ 16 w 16"/>
                  <a:gd name="T21" fmla="*/ 12 h 17"/>
                  <a:gd name="T22" fmla="*/ 16 w 16"/>
                  <a:gd name="T23" fmla="*/ 14 h 17"/>
                  <a:gd name="T24" fmla="*/ 14 w 16"/>
                  <a:gd name="T25" fmla="*/ 14 h 17"/>
                  <a:gd name="T26" fmla="*/ 14 w 16"/>
                  <a:gd name="T27" fmla="*/ 17 h 17"/>
                  <a:gd name="T28" fmla="*/ 11 w 16"/>
                  <a:gd name="T29" fmla="*/ 17 h 17"/>
                  <a:gd name="T30" fmla="*/ 11 w 16"/>
                  <a:gd name="T31" fmla="*/ 17 h 17"/>
                  <a:gd name="T32" fmla="*/ 9 w 16"/>
                  <a:gd name="T33" fmla="*/ 17 h 17"/>
                  <a:gd name="T34" fmla="*/ 7 w 16"/>
                  <a:gd name="T35" fmla="*/ 17 h 17"/>
                  <a:gd name="T36" fmla="*/ 4 w 16"/>
                  <a:gd name="T37" fmla="*/ 17 h 17"/>
                  <a:gd name="T38" fmla="*/ 4 w 16"/>
                  <a:gd name="T39" fmla="*/ 17 h 17"/>
                  <a:gd name="T40" fmla="*/ 2 w 16"/>
                  <a:gd name="T41" fmla="*/ 14 h 17"/>
                  <a:gd name="T42" fmla="*/ 2 w 16"/>
                  <a:gd name="T43" fmla="*/ 14 h 17"/>
                  <a:gd name="T44" fmla="*/ 2 w 16"/>
                  <a:gd name="T45" fmla="*/ 12 h 17"/>
                  <a:gd name="T46" fmla="*/ 0 w 16"/>
                  <a:gd name="T47" fmla="*/ 12 h 17"/>
                  <a:gd name="T48" fmla="*/ 0 w 16"/>
                  <a:gd name="T49" fmla="*/ 9 h 17"/>
                  <a:gd name="T50" fmla="*/ 0 w 16"/>
                  <a:gd name="T51" fmla="*/ 7 h 17"/>
                  <a:gd name="T52" fmla="*/ 2 w 16"/>
                  <a:gd name="T53" fmla="*/ 7 h 17"/>
                  <a:gd name="T54" fmla="*/ 2 w 16"/>
                  <a:gd name="T55" fmla="*/ 5 h 17"/>
                  <a:gd name="T56" fmla="*/ 2 w 16"/>
                  <a:gd name="T57" fmla="*/ 2 h 17"/>
                  <a:gd name="T58" fmla="*/ 4 w 16"/>
                  <a:gd name="T59" fmla="*/ 2 h 17"/>
                  <a:gd name="T60" fmla="*/ 4 w 16"/>
                  <a:gd name="T61" fmla="*/ 2 h 17"/>
                  <a:gd name="T62" fmla="*/ 7 w 16"/>
                  <a:gd name="T63" fmla="*/ 2 h 17"/>
                  <a:gd name="T64" fmla="*/ 9 w 16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9" y="0"/>
                    </a:moveTo>
                    <a:lnTo>
                      <a:pt x="11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3" name="Freeform 423"/>
              <p:cNvSpPr>
                <a:spLocks/>
              </p:cNvSpPr>
              <p:nvPr/>
            </p:nvSpPr>
            <p:spPr bwMode="auto">
              <a:xfrm>
                <a:off x="3199" y="3357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7 w 17"/>
                  <a:gd name="T3" fmla="*/ 0 h 19"/>
                  <a:gd name="T4" fmla="*/ 7 w 17"/>
                  <a:gd name="T5" fmla="*/ 0 h 19"/>
                  <a:gd name="T6" fmla="*/ 5 w 17"/>
                  <a:gd name="T7" fmla="*/ 2 h 19"/>
                  <a:gd name="T8" fmla="*/ 3 w 17"/>
                  <a:gd name="T9" fmla="*/ 2 h 19"/>
                  <a:gd name="T10" fmla="*/ 3 w 17"/>
                  <a:gd name="T11" fmla="*/ 5 h 19"/>
                  <a:gd name="T12" fmla="*/ 3 w 17"/>
                  <a:gd name="T13" fmla="*/ 7 h 19"/>
                  <a:gd name="T14" fmla="*/ 0 w 17"/>
                  <a:gd name="T15" fmla="*/ 7 h 19"/>
                  <a:gd name="T16" fmla="*/ 0 w 17"/>
                  <a:gd name="T17" fmla="*/ 9 h 19"/>
                  <a:gd name="T18" fmla="*/ 0 w 17"/>
                  <a:gd name="T19" fmla="*/ 12 h 19"/>
                  <a:gd name="T20" fmla="*/ 3 w 17"/>
                  <a:gd name="T21" fmla="*/ 14 h 19"/>
                  <a:gd name="T22" fmla="*/ 3 w 17"/>
                  <a:gd name="T23" fmla="*/ 14 h 19"/>
                  <a:gd name="T24" fmla="*/ 3 w 17"/>
                  <a:gd name="T25" fmla="*/ 16 h 19"/>
                  <a:gd name="T26" fmla="*/ 5 w 17"/>
                  <a:gd name="T27" fmla="*/ 16 h 19"/>
                  <a:gd name="T28" fmla="*/ 7 w 17"/>
                  <a:gd name="T29" fmla="*/ 19 h 19"/>
                  <a:gd name="T30" fmla="*/ 7 w 17"/>
                  <a:gd name="T31" fmla="*/ 19 h 19"/>
                  <a:gd name="T32" fmla="*/ 10 w 17"/>
                  <a:gd name="T33" fmla="*/ 19 h 19"/>
                  <a:gd name="T34" fmla="*/ 12 w 17"/>
                  <a:gd name="T35" fmla="*/ 19 h 19"/>
                  <a:gd name="T36" fmla="*/ 12 w 17"/>
                  <a:gd name="T37" fmla="*/ 19 h 19"/>
                  <a:gd name="T38" fmla="*/ 14 w 17"/>
                  <a:gd name="T39" fmla="*/ 16 h 19"/>
                  <a:gd name="T40" fmla="*/ 14 w 17"/>
                  <a:gd name="T41" fmla="*/ 16 h 19"/>
                  <a:gd name="T42" fmla="*/ 17 w 17"/>
                  <a:gd name="T43" fmla="*/ 14 h 19"/>
                  <a:gd name="T44" fmla="*/ 17 w 17"/>
                  <a:gd name="T45" fmla="*/ 14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7 h 19"/>
                  <a:gd name="T52" fmla="*/ 17 w 17"/>
                  <a:gd name="T53" fmla="*/ 7 h 19"/>
                  <a:gd name="T54" fmla="*/ 17 w 17"/>
                  <a:gd name="T55" fmla="*/ 5 h 19"/>
                  <a:gd name="T56" fmla="*/ 14 w 17"/>
                  <a:gd name="T57" fmla="*/ 2 h 19"/>
                  <a:gd name="T58" fmla="*/ 14 w 17"/>
                  <a:gd name="T59" fmla="*/ 2 h 19"/>
                  <a:gd name="T60" fmla="*/ 12 w 17"/>
                  <a:gd name="T61" fmla="*/ 0 h 19"/>
                  <a:gd name="T62" fmla="*/ 12 w 17"/>
                  <a:gd name="T63" fmla="*/ 0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4" name="Freeform 424"/>
              <p:cNvSpPr>
                <a:spLocks/>
              </p:cNvSpPr>
              <p:nvPr/>
            </p:nvSpPr>
            <p:spPr bwMode="auto">
              <a:xfrm>
                <a:off x="3199" y="3357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7 w 17"/>
                  <a:gd name="T3" fmla="*/ 0 h 19"/>
                  <a:gd name="T4" fmla="*/ 7 w 17"/>
                  <a:gd name="T5" fmla="*/ 0 h 19"/>
                  <a:gd name="T6" fmla="*/ 5 w 17"/>
                  <a:gd name="T7" fmla="*/ 2 h 19"/>
                  <a:gd name="T8" fmla="*/ 3 w 17"/>
                  <a:gd name="T9" fmla="*/ 2 h 19"/>
                  <a:gd name="T10" fmla="*/ 3 w 17"/>
                  <a:gd name="T11" fmla="*/ 5 h 19"/>
                  <a:gd name="T12" fmla="*/ 3 w 17"/>
                  <a:gd name="T13" fmla="*/ 7 h 19"/>
                  <a:gd name="T14" fmla="*/ 0 w 17"/>
                  <a:gd name="T15" fmla="*/ 7 h 19"/>
                  <a:gd name="T16" fmla="*/ 0 w 17"/>
                  <a:gd name="T17" fmla="*/ 9 h 19"/>
                  <a:gd name="T18" fmla="*/ 0 w 17"/>
                  <a:gd name="T19" fmla="*/ 12 h 19"/>
                  <a:gd name="T20" fmla="*/ 3 w 17"/>
                  <a:gd name="T21" fmla="*/ 14 h 19"/>
                  <a:gd name="T22" fmla="*/ 3 w 17"/>
                  <a:gd name="T23" fmla="*/ 14 h 19"/>
                  <a:gd name="T24" fmla="*/ 3 w 17"/>
                  <a:gd name="T25" fmla="*/ 16 h 19"/>
                  <a:gd name="T26" fmla="*/ 5 w 17"/>
                  <a:gd name="T27" fmla="*/ 16 h 19"/>
                  <a:gd name="T28" fmla="*/ 7 w 17"/>
                  <a:gd name="T29" fmla="*/ 19 h 19"/>
                  <a:gd name="T30" fmla="*/ 7 w 17"/>
                  <a:gd name="T31" fmla="*/ 19 h 19"/>
                  <a:gd name="T32" fmla="*/ 10 w 17"/>
                  <a:gd name="T33" fmla="*/ 19 h 19"/>
                  <a:gd name="T34" fmla="*/ 12 w 17"/>
                  <a:gd name="T35" fmla="*/ 19 h 19"/>
                  <a:gd name="T36" fmla="*/ 12 w 17"/>
                  <a:gd name="T37" fmla="*/ 19 h 19"/>
                  <a:gd name="T38" fmla="*/ 14 w 17"/>
                  <a:gd name="T39" fmla="*/ 16 h 19"/>
                  <a:gd name="T40" fmla="*/ 14 w 17"/>
                  <a:gd name="T41" fmla="*/ 16 h 19"/>
                  <a:gd name="T42" fmla="*/ 17 w 17"/>
                  <a:gd name="T43" fmla="*/ 14 h 19"/>
                  <a:gd name="T44" fmla="*/ 17 w 17"/>
                  <a:gd name="T45" fmla="*/ 14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7 h 19"/>
                  <a:gd name="T52" fmla="*/ 17 w 17"/>
                  <a:gd name="T53" fmla="*/ 7 h 19"/>
                  <a:gd name="T54" fmla="*/ 17 w 17"/>
                  <a:gd name="T55" fmla="*/ 5 h 19"/>
                  <a:gd name="T56" fmla="*/ 14 w 17"/>
                  <a:gd name="T57" fmla="*/ 2 h 19"/>
                  <a:gd name="T58" fmla="*/ 14 w 17"/>
                  <a:gd name="T59" fmla="*/ 2 h 19"/>
                  <a:gd name="T60" fmla="*/ 12 w 17"/>
                  <a:gd name="T61" fmla="*/ 0 h 19"/>
                  <a:gd name="T62" fmla="*/ 12 w 17"/>
                  <a:gd name="T63" fmla="*/ 0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5" name="Freeform 425"/>
              <p:cNvSpPr>
                <a:spLocks/>
              </p:cNvSpPr>
              <p:nvPr/>
            </p:nvSpPr>
            <p:spPr bwMode="auto">
              <a:xfrm>
                <a:off x="3190" y="3095"/>
                <a:ext cx="47" cy="729"/>
              </a:xfrm>
              <a:custGeom>
                <a:avLst/>
                <a:gdLst>
                  <a:gd name="T0" fmla="*/ 14 w 47"/>
                  <a:gd name="T1" fmla="*/ 0 h 729"/>
                  <a:gd name="T2" fmla="*/ 19 w 47"/>
                  <a:gd name="T3" fmla="*/ 7 h 729"/>
                  <a:gd name="T4" fmla="*/ 23 w 47"/>
                  <a:gd name="T5" fmla="*/ 14 h 729"/>
                  <a:gd name="T6" fmla="*/ 26 w 47"/>
                  <a:gd name="T7" fmla="*/ 21 h 729"/>
                  <a:gd name="T8" fmla="*/ 31 w 47"/>
                  <a:gd name="T9" fmla="*/ 26 h 729"/>
                  <a:gd name="T10" fmla="*/ 33 w 47"/>
                  <a:gd name="T11" fmla="*/ 33 h 729"/>
                  <a:gd name="T12" fmla="*/ 35 w 47"/>
                  <a:gd name="T13" fmla="*/ 40 h 729"/>
                  <a:gd name="T14" fmla="*/ 38 w 47"/>
                  <a:gd name="T15" fmla="*/ 50 h 729"/>
                  <a:gd name="T16" fmla="*/ 40 w 47"/>
                  <a:gd name="T17" fmla="*/ 57 h 729"/>
                  <a:gd name="T18" fmla="*/ 45 w 47"/>
                  <a:gd name="T19" fmla="*/ 85 h 729"/>
                  <a:gd name="T20" fmla="*/ 45 w 47"/>
                  <a:gd name="T21" fmla="*/ 116 h 729"/>
                  <a:gd name="T22" fmla="*/ 47 w 47"/>
                  <a:gd name="T23" fmla="*/ 147 h 729"/>
                  <a:gd name="T24" fmla="*/ 45 w 47"/>
                  <a:gd name="T25" fmla="*/ 181 h 729"/>
                  <a:gd name="T26" fmla="*/ 45 w 47"/>
                  <a:gd name="T27" fmla="*/ 212 h 729"/>
                  <a:gd name="T28" fmla="*/ 45 w 47"/>
                  <a:gd name="T29" fmla="*/ 245 h 729"/>
                  <a:gd name="T30" fmla="*/ 43 w 47"/>
                  <a:gd name="T31" fmla="*/ 276 h 729"/>
                  <a:gd name="T32" fmla="*/ 43 w 47"/>
                  <a:gd name="T33" fmla="*/ 305 h 729"/>
                  <a:gd name="T34" fmla="*/ 35 w 47"/>
                  <a:gd name="T35" fmla="*/ 727 h 729"/>
                  <a:gd name="T36" fmla="*/ 35 w 47"/>
                  <a:gd name="T37" fmla="*/ 729 h 729"/>
                  <a:gd name="T38" fmla="*/ 21 w 47"/>
                  <a:gd name="T39" fmla="*/ 729 h 729"/>
                  <a:gd name="T40" fmla="*/ 21 w 47"/>
                  <a:gd name="T41" fmla="*/ 727 h 729"/>
                  <a:gd name="T42" fmla="*/ 19 w 47"/>
                  <a:gd name="T43" fmla="*/ 724 h 729"/>
                  <a:gd name="T44" fmla="*/ 19 w 47"/>
                  <a:gd name="T45" fmla="*/ 724 h 729"/>
                  <a:gd name="T46" fmla="*/ 19 w 47"/>
                  <a:gd name="T47" fmla="*/ 722 h 729"/>
                  <a:gd name="T48" fmla="*/ 19 w 47"/>
                  <a:gd name="T49" fmla="*/ 719 h 729"/>
                  <a:gd name="T50" fmla="*/ 16 w 47"/>
                  <a:gd name="T51" fmla="*/ 717 h 729"/>
                  <a:gd name="T52" fmla="*/ 16 w 47"/>
                  <a:gd name="T53" fmla="*/ 717 h 729"/>
                  <a:gd name="T54" fmla="*/ 16 w 47"/>
                  <a:gd name="T55" fmla="*/ 715 h 729"/>
                  <a:gd name="T56" fmla="*/ 14 w 47"/>
                  <a:gd name="T57" fmla="*/ 698 h 729"/>
                  <a:gd name="T58" fmla="*/ 14 w 47"/>
                  <a:gd name="T59" fmla="*/ 679 h 729"/>
                  <a:gd name="T60" fmla="*/ 14 w 47"/>
                  <a:gd name="T61" fmla="*/ 660 h 729"/>
                  <a:gd name="T62" fmla="*/ 14 w 47"/>
                  <a:gd name="T63" fmla="*/ 638 h 729"/>
                  <a:gd name="T64" fmla="*/ 16 w 47"/>
                  <a:gd name="T65" fmla="*/ 617 h 729"/>
                  <a:gd name="T66" fmla="*/ 16 w 47"/>
                  <a:gd name="T67" fmla="*/ 595 h 729"/>
                  <a:gd name="T68" fmla="*/ 19 w 47"/>
                  <a:gd name="T69" fmla="*/ 579 h 729"/>
                  <a:gd name="T70" fmla="*/ 19 w 47"/>
                  <a:gd name="T71" fmla="*/ 562 h 729"/>
                  <a:gd name="T72" fmla="*/ 21 w 47"/>
                  <a:gd name="T73" fmla="*/ 503 h 729"/>
                  <a:gd name="T74" fmla="*/ 23 w 47"/>
                  <a:gd name="T75" fmla="*/ 443 h 729"/>
                  <a:gd name="T76" fmla="*/ 26 w 47"/>
                  <a:gd name="T77" fmla="*/ 381 h 729"/>
                  <a:gd name="T78" fmla="*/ 28 w 47"/>
                  <a:gd name="T79" fmla="*/ 317 h 729"/>
                  <a:gd name="T80" fmla="*/ 26 w 47"/>
                  <a:gd name="T81" fmla="*/ 255 h 729"/>
                  <a:gd name="T82" fmla="*/ 23 w 47"/>
                  <a:gd name="T83" fmla="*/ 193 h 729"/>
                  <a:gd name="T84" fmla="*/ 19 w 47"/>
                  <a:gd name="T85" fmla="*/ 164 h 729"/>
                  <a:gd name="T86" fmla="*/ 14 w 47"/>
                  <a:gd name="T87" fmla="*/ 135 h 729"/>
                  <a:gd name="T88" fmla="*/ 9 w 47"/>
                  <a:gd name="T89" fmla="*/ 107 h 729"/>
                  <a:gd name="T90" fmla="*/ 2 w 47"/>
                  <a:gd name="T91" fmla="*/ 81 h 729"/>
                  <a:gd name="T92" fmla="*/ 2 w 47"/>
                  <a:gd name="T93" fmla="*/ 73 h 729"/>
                  <a:gd name="T94" fmla="*/ 0 w 47"/>
                  <a:gd name="T95" fmla="*/ 64 h 729"/>
                  <a:gd name="T96" fmla="*/ 0 w 47"/>
                  <a:gd name="T97" fmla="*/ 57 h 729"/>
                  <a:gd name="T98" fmla="*/ 0 w 47"/>
                  <a:gd name="T99" fmla="*/ 47 h 729"/>
                  <a:gd name="T100" fmla="*/ 0 w 47"/>
                  <a:gd name="T101" fmla="*/ 38 h 729"/>
                  <a:gd name="T102" fmla="*/ 0 w 47"/>
                  <a:gd name="T103" fmla="*/ 28 h 729"/>
                  <a:gd name="T104" fmla="*/ 0 w 47"/>
                  <a:gd name="T105" fmla="*/ 19 h 729"/>
                  <a:gd name="T106" fmla="*/ 0 w 47"/>
                  <a:gd name="T107" fmla="*/ 11 h 729"/>
                  <a:gd name="T108" fmla="*/ 0 w 47"/>
                  <a:gd name="T109" fmla="*/ 11 h 729"/>
                  <a:gd name="T110" fmla="*/ 2 w 47"/>
                  <a:gd name="T111" fmla="*/ 9 h 729"/>
                  <a:gd name="T112" fmla="*/ 2 w 47"/>
                  <a:gd name="T113" fmla="*/ 7 h 729"/>
                  <a:gd name="T114" fmla="*/ 4 w 47"/>
                  <a:gd name="T115" fmla="*/ 4 h 729"/>
                  <a:gd name="T116" fmla="*/ 7 w 47"/>
                  <a:gd name="T117" fmla="*/ 2 h 729"/>
                  <a:gd name="T118" fmla="*/ 9 w 47"/>
                  <a:gd name="T119" fmla="*/ 0 h 729"/>
                  <a:gd name="T120" fmla="*/ 12 w 47"/>
                  <a:gd name="T121" fmla="*/ 0 h 729"/>
                  <a:gd name="T122" fmla="*/ 14 w 47"/>
                  <a:gd name="T123" fmla="*/ 0 h 7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29"/>
                  <a:gd name="T188" fmla="*/ 47 w 47"/>
                  <a:gd name="T189" fmla="*/ 729 h 7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29">
                    <a:moveTo>
                      <a:pt x="14" y="0"/>
                    </a:moveTo>
                    <a:lnTo>
                      <a:pt x="19" y="7"/>
                    </a:lnTo>
                    <a:lnTo>
                      <a:pt x="23" y="14"/>
                    </a:lnTo>
                    <a:lnTo>
                      <a:pt x="26" y="21"/>
                    </a:lnTo>
                    <a:lnTo>
                      <a:pt x="31" y="26"/>
                    </a:lnTo>
                    <a:lnTo>
                      <a:pt x="33" y="33"/>
                    </a:lnTo>
                    <a:lnTo>
                      <a:pt x="35" y="40"/>
                    </a:lnTo>
                    <a:lnTo>
                      <a:pt x="38" y="50"/>
                    </a:lnTo>
                    <a:lnTo>
                      <a:pt x="40" y="57"/>
                    </a:lnTo>
                    <a:lnTo>
                      <a:pt x="45" y="85"/>
                    </a:lnTo>
                    <a:lnTo>
                      <a:pt x="45" y="116"/>
                    </a:lnTo>
                    <a:lnTo>
                      <a:pt x="47" y="147"/>
                    </a:lnTo>
                    <a:lnTo>
                      <a:pt x="45" y="181"/>
                    </a:lnTo>
                    <a:lnTo>
                      <a:pt x="45" y="212"/>
                    </a:lnTo>
                    <a:lnTo>
                      <a:pt x="45" y="245"/>
                    </a:lnTo>
                    <a:lnTo>
                      <a:pt x="43" y="276"/>
                    </a:lnTo>
                    <a:lnTo>
                      <a:pt x="43" y="305"/>
                    </a:lnTo>
                    <a:lnTo>
                      <a:pt x="35" y="727"/>
                    </a:lnTo>
                    <a:lnTo>
                      <a:pt x="35" y="729"/>
                    </a:lnTo>
                    <a:lnTo>
                      <a:pt x="21" y="729"/>
                    </a:lnTo>
                    <a:lnTo>
                      <a:pt x="21" y="727"/>
                    </a:lnTo>
                    <a:lnTo>
                      <a:pt x="19" y="724"/>
                    </a:lnTo>
                    <a:lnTo>
                      <a:pt x="19" y="722"/>
                    </a:lnTo>
                    <a:lnTo>
                      <a:pt x="19" y="719"/>
                    </a:lnTo>
                    <a:lnTo>
                      <a:pt x="16" y="717"/>
                    </a:lnTo>
                    <a:lnTo>
                      <a:pt x="16" y="715"/>
                    </a:lnTo>
                    <a:lnTo>
                      <a:pt x="14" y="698"/>
                    </a:lnTo>
                    <a:lnTo>
                      <a:pt x="14" y="679"/>
                    </a:lnTo>
                    <a:lnTo>
                      <a:pt x="14" y="660"/>
                    </a:lnTo>
                    <a:lnTo>
                      <a:pt x="14" y="638"/>
                    </a:lnTo>
                    <a:lnTo>
                      <a:pt x="16" y="617"/>
                    </a:lnTo>
                    <a:lnTo>
                      <a:pt x="16" y="595"/>
                    </a:lnTo>
                    <a:lnTo>
                      <a:pt x="19" y="579"/>
                    </a:lnTo>
                    <a:lnTo>
                      <a:pt x="19" y="562"/>
                    </a:lnTo>
                    <a:lnTo>
                      <a:pt x="21" y="503"/>
                    </a:lnTo>
                    <a:lnTo>
                      <a:pt x="23" y="443"/>
                    </a:lnTo>
                    <a:lnTo>
                      <a:pt x="26" y="381"/>
                    </a:lnTo>
                    <a:lnTo>
                      <a:pt x="28" y="317"/>
                    </a:lnTo>
                    <a:lnTo>
                      <a:pt x="26" y="255"/>
                    </a:lnTo>
                    <a:lnTo>
                      <a:pt x="23" y="193"/>
                    </a:lnTo>
                    <a:lnTo>
                      <a:pt x="19" y="164"/>
                    </a:lnTo>
                    <a:lnTo>
                      <a:pt x="14" y="135"/>
                    </a:lnTo>
                    <a:lnTo>
                      <a:pt x="9" y="107"/>
                    </a:lnTo>
                    <a:lnTo>
                      <a:pt x="2" y="81"/>
                    </a:lnTo>
                    <a:lnTo>
                      <a:pt x="2" y="73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6" name="Freeform 426"/>
              <p:cNvSpPr>
                <a:spLocks/>
              </p:cNvSpPr>
              <p:nvPr/>
            </p:nvSpPr>
            <p:spPr bwMode="auto">
              <a:xfrm>
                <a:off x="3190" y="3095"/>
                <a:ext cx="47" cy="729"/>
              </a:xfrm>
              <a:custGeom>
                <a:avLst/>
                <a:gdLst>
                  <a:gd name="T0" fmla="*/ 14 w 47"/>
                  <a:gd name="T1" fmla="*/ 0 h 729"/>
                  <a:gd name="T2" fmla="*/ 19 w 47"/>
                  <a:gd name="T3" fmla="*/ 7 h 729"/>
                  <a:gd name="T4" fmla="*/ 23 w 47"/>
                  <a:gd name="T5" fmla="*/ 14 h 729"/>
                  <a:gd name="T6" fmla="*/ 26 w 47"/>
                  <a:gd name="T7" fmla="*/ 21 h 729"/>
                  <a:gd name="T8" fmla="*/ 31 w 47"/>
                  <a:gd name="T9" fmla="*/ 26 h 729"/>
                  <a:gd name="T10" fmla="*/ 33 w 47"/>
                  <a:gd name="T11" fmla="*/ 33 h 729"/>
                  <a:gd name="T12" fmla="*/ 35 w 47"/>
                  <a:gd name="T13" fmla="*/ 40 h 729"/>
                  <a:gd name="T14" fmla="*/ 38 w 47"/>
                  <a:gd name="T15" fmla="*/ 50 h 729"/>
                  <a:gd name="T16" fmla="*/ 40 w 47"/>
                  <a:gd name="T17" fmla="*/ 57 h 729"/>
                  <a:gd name="T18" fmla="*/ 45 w 47"/>
                  <a:gd name="T19" fmla="*/ 85 h 729"/>
                  <a:gd name="T20" fmla="*/ 45 w 47"/>
                  <a:gd name="T21" fmla="*/ 116 h 729"/>
                  <a:gd name="T22" fmla="*/ 47 w 47"/>
                  <a:gd name="T23" fmla="*/ 147 h 729"/>
                  <a:gd name="T24" fmla="*/ 45 w 47"/>
                  <a:gd name="T25" fmla="*/ 181 h 729"/>
                  <a:gd name="T26" fmla="*/ 45 w 47"/>
                  <a:gd name="T27" fmla="*/ 212 h 729"/>
                  <a:gd name="T28" fmla="*/ 45 w 47"/>
                  <a:gd name="T29" fmla="*/ 245 h 729"/>
                  <a:gd name="T30" fmla="*/ 43 w 47"/>
                  <a:gd name="T31" fmla="*/ 276 h 729"/>
                  <a:gd name="T32" fmla="*/ 43 w 47"/>
                  <a:gd name="T33" fmla="*/ 305 h 729"/>
                  <a:gd name="T34" fmla="*/ 35 w 47"/>
                  <a:gd name="T35" fmla="*/ 727 h 729"/>
                  <a:gd name="T36" fmla="*/ 35 w 47"/>
                  <a:gd name="T37" fmla="*/ 729 h 729"/>
                  <a:gd name="T38" fmla="*/ 21 w 47"/>
                  <a:gd name="T39" fmla="*/ 729 h 729"/>
                  <a:gd name="T40" fmla="*/ 21 w 47"/>
                  <a:gd name="T41" fmla="*/ 727 h 729"/>
                  <a:gd name="T42" fmla="*/ 19 w 47"/>
                  <a:gd name="T43" fmla="*/ 724 h 729"/>
                  <a:gd name="T44" fmla="*/ 19 w 47"/>
                  <a:gd name="T45" fmla="*/ 724 h 729"/>
                  <a:gd name="T46" fmla="*/ 19 w 47"/>
                  <a:gd name="T47" fmla="*/ 722 h 729"/>
                  <a:gd name="T48" fmla="*/ 19 w 47"/>
                  <a:gd name="T49" fmla="*/ 719 h 729"/>
                  <a:gd name="T50" fmla="*/ 16 w 47"/>
                  <a:gd name="T51" fmla="*/ 717 h 729"/>
                  <a:gd name="T52" fmla="*/ 16 w 47"/>
                  <a:gd name="T53" fmla="*/ 717 h 729"/>
                  <a:gd name="T54" fmla="*/ 16 w 47"/>
                  <a:gd name="T55" fmla="*/ 715 h 729"/>
                  <a:gd name="T56" fmla="*/ 14 w 47"/>
                  <a:gd name="T57" fmla="*/ 698 h 729"/>
                  <a:gd name="T58" fmla="*/ 14 w 47"/>
                  <a:gd name="T59" fmla="*/ 679 h 729"/>
                  <a:gd name="T60" fmla="*/ 14 w 47"/>
                  <a:gd name="T61" fmla="*/ 660 h 729"/>
                  <a:gd name="T62" fmla="*/ 14 w 47"/>
                  <a:gd name="T63" fmla="*/ 638 h 729"/>
                  <a:gd name="T64" fmla="*/ 16 w 47"/>
                  <a:gd name="T65" fmla="*/ 617 h 729"/>
                  <a:gd name="T66" fmla="*/ 16 w 47"/>
                  <a:gd name="T67" fmla="*/ 595 h 729"/>
                  <a:gd name="T68" fmla="*/ 19 w 47"/>
                  <a:gd name="T69" fmla="*/ 579 h 729"/>
                  <a:gd name="T70" fmla="*/ 19 w 47"/>
                  <a:gd name="T71" fmla="*/ 562 h 729"/>
                  <a:gd name="T72" fmla="*/ 21 w 47"/>
                  <a:gd name="T73" fmla="*/ 503 h 729"/>
                  <a:gd name="T74" fmla="*/ 23 w 47"/>
                  <a:gd name="T75" fmla="*/ 443 h 729"/>
                  <a:gd name="T76" fmla="*/ 26 w 47"/>
                  <a:gd name="T77" fmla="*/ 381 h 729"/>
                  <a:gd name="T78" fmla="*/ 28 w 47"/>
                  <a:gd name="T79" fmla="*/ 317 h 729"/>
                  <a:gd name="T80" fmla="*/ 26 w 47"/>
                  <a:gd name="T81" fmla="*/ 255 h 729"/>
                  <a:gd name="T82" fmla="*/ 23 w 47"/>
                  <a:gd name="T83" fmla="*/ 193 h 729"/>
                  <a:gd name="T84" fmla="*/ 19 w 47"/>
                  <a:gd name="T85" fmla="*/ 164 h 729"/>
                  <a:gd name="T86" fmla="*/ 14 w 47"/>
                  <a:gd name="T87" fmla="*/ 135 h 729"/>
                  <a:gd name="T88" fmla="*/ 9 w 47"/>
                  <a:gd name="T89" fmla="*/ 107 h 729"/>
                  <a:gd name="T90" fmla="*/ 2 w 47"/>
                  <a:gd name="T91" fmla="*/ 81 h 729"/>
                  <a:gd name="T92" fmla="*/ 2 w 47"/>
                  <a:gd name="T93" fmla="*/ 73 h 729"/>
                  <a:gd name="T94" fmla="*/ 0 w 47"/>
                  <a:gd name="T95" fmla="*/ 64 h 729"/>
                  <a:gd name="T96" fmla="*/ 0 w 47"/>
                  <a:gd name="T97" fmla="*/ 57 h 729"/>
                  <a:gd name="T98" fmla="*/ 0 w 47"/>
                  <a:gd name="T99" fmla="*/ 47 h 729"/>
                  <a:gd name="T100" fmla="*/ 0 w 47"/>
                  <a:gd name="T101" fmla="*/ 38 h 729"/>
                  <a:gd name="T102" fmla="*/ 0 w 47"/>
                  <a:gd name="T103" fmla="*/ 28 h 729"/>
                  <a:gd name="T104" fmla="*/ 0 w 47"/>
                  <a:gd name="T105" fmla="*/ 19 h 729"/>
                  <a:gd name="T106" fmla="*/ 0 w 47"/>
                  <a:gd name="T107" fmla="*/ 11 h 729"/>
                  <a:gd name="T108" fmla="*/ 0 w 47"/>
                  <a:gd name="T109" fmla="*/ 11 h 729"/>
                  <a:gd name="T110" fmla="*/ 2 w 47"/>
                  <a:gd name="T111" fmla="*/ 9 h 729"/>
                  <a:gd name="T112" fmla="*/ 2 w 47"/>
                  <a:gd name="T113" fmla="*/ 7 h 729"/>
                  <a:gd name="T114" fmla="*/ 4 w 47"/>
                  <a:gd name="T115" fmla="*/ 4 h 729"/>
                  <a:gd name="T116" fmla="*/ 7 w 47"/>
                  <a:gd name="T117" fmla="*/ 2 h 729"/>
                  <a:gd name="T118" fmla="*/ 9 w 47"/>
                  <a:gd name="T119" fmla="*/ 0 h 729"/>
                  <a:gd name="T120" fmla="*/ 12 w 47"/>
                  <a:gd name="T121" fmla="*/ 0 h 729"/>
                  <a:gd name="T122" fmla="*/ 14 w 47"/>
                  <a:gd name="T123" fmla="*/ 0 h 7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29"/>
                  <a:gd name="T188" fmla="*/ 47 w 47"/>
                  <a:gd name="T189" fmla="*/ 729 h 7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29">
                    <a:moveTo>
                      <a:pt x="14" y="0"/>
                    </a:moveTo>
                    <a:lnTo>
                      <a:pt x="19" y="7"/>
                    </a:lnTo>
                    <a:lnTo>
                      <a:pt x="23" y="14"/>
                    </a:lnTo>
                    <a:lnTo>
                      <a:pt x="26" y="21"/>
                    </a:lnTo>
                    <a:lnTo>
                      <a:pt x="31" y="26"/>
                    </a:lnTo>
                    <a:lnTo>
                      <a:pt x="33" y="33"/>
                    </a:lnTo>
                    <a:lnTo>
                      <a:pt x="35" y="40"/>
                    </a:lnTo>
                    <a:lnTo>
                      <a:pt x="38" y="50"/>
                    </a:lnTo>
                    <a:lnTo>
                      <a:pt x="40" y="57"/>
                    </a:lnTo>
                    <a:lnTo>
                      <a:pt x="45" y="85"/>
                    </a:lnTo>
                    <a:lnTo>
                      <a:pt x="45" y="116"/>
                    </a:lnTo>
                    <a:lnTo>
                      <a:pt x="47" y="147"/>
                    </a:lnTo>
                    <a:lnTo>
                      <a:pt x="45" y="181"/>
                    </a:lnTo>
                    <a:lnTo>
                      <a:pt x="45" y="212"/>
                    </a:lnTo>
                    <a:lnTo>
                      <a:pt x="45" y="245"/>
                    </a:lnTo>
                    <a:lnTo>
                      <a:pt x="43" y="276"/>
                    </a:lnTo>
                    <a:lnTo>
                      <a:pt x="43" y="305"/>
                    </a:lnTo>
                    <a:lnTo>
                      <a:pt x="35" y="727"/>
                    </a:lnTo>
                    <a:lnTo>
                      <a:pt x="35" y="729"/>
                    </a:lnTo>
                    <a:lnTo>
                      <a:pt x="21" y="729"/>
                    </a:lnTo>
                    <a:lnTo>
                      <a:pt x="21" y="727"/>
                    </a:lnTo>
                    <a:lnTo>
                      <a:pt x="19" y="724"/>
                    </a:lnTo>
                    <a:lnTo>
                      <a:pt x="19" y="722"/>
                    </a:lnTo>
                    <a:lnTo>
                      <a:pt x="19" y="719"/>
                    </a:lnTo>
                    <a:lnTo>
                      <a:pt x="16" y="717"/>
                    </a:lnTo>
                    <a:lnTo>
                      <a:pt x="16" y="715"/>
                    </a:lnTo>
                    <a:lnTo>
                      <a:pt x="14" y="698"/>
                    </a:lnTo>
                    <a:lnTo>
                      <a:pt x="14" y="679"/>
                    </a:lnTo>
                    <a:lnTo>
                      <a:pt x="14" y="660"/>
                    </a:lnTo>
                    <a:lnTo>
                      <a:pt x="14" y="638"/>
                    </a:lnTo>
                    <a:lnTo>
                      <a:pt x="16" y="617"/>
                    </a:lnTo>
                    <a:lnTo>
                      <a:pt x="16" y="595"/>
                    </a:lnTo>
                    <a:lnTo>
                      <a:pt x="19" y="579"/>
                    </a:lnTo>
                    <a:lnTo>
                      <a:pt x="19" y="562"/>
                    </a:lnTo>
                    <a:lnTo>
                      <a:pt x="21" y="503"/>
                    </a:lnTo>
                    <a:lnTo>
                      <a:pt x="23" y="443"/>
                    </a:lnTo>
                    <a:lnTo>
                      <a:pt x="26" y="381"/>
                    </a:lnTo>
                    <a:lnTo>
                      <a:pt x="28" y="317"/>
                    </a:lnTo>
                    <a:lnTo>
                      <a:pt x="26" y="255"/>
                    </a:lnTo>
                    <a:lnTo>
                      <a:pt x="23" y="193"/>
                    </a:lnTo>
                    <a:lnTo>
                      <a:pt x="19" y="164"/>
                    </a:lnTo>
                    <a:lnTo>
                      <a:pt x="14" y="135"/>
                    </a:lnTo>
                    <a:lnTo>
                      <a:pt x="9" y="107"/>
                    </a:lnTo>
                    <a:lnTo>
                      <a:pt x="2" y="81"/>
                    </a:lnTo>
                    <a:lnTo>
                      <a:pt x="2" y="73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7" name="Freeform 427"/>
              <p:cNvSpPr>
                <a:spLocks/>
              </p:cNvSpPr>
              <p:nvPr/>
            </p:nvSpPr>
            <p:spPr bwMode="auto">
              <a:xfrm>
                <a:off x="3228" y="3385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5 w 16"/>
                  <a:gd name="T7" fmla="*/ 3 h 19"/>
                  <a:gd name="T8" fmla="*/ 2 w 16"/>
                  <a:gd name="T9" fmla="*/ 3 h 19"/>
                  <a:gd name="T10" fmla="*/ 2 w 16"/>
                  <a:gd name="T11" fmla="*/ 5 h 19"/>
                  <a:gd name="T12" fmla="*/ 0 w 16"/>
                  <a:gd name="T13" fmla="*/ 8 h 19"/>
                  <a:gd name="T14" fmla="*/ 0 w 16"/>
                  <a:gd name="T15" fmla="*/ 8 h 19"/>
                  <a:gd name="T16" fmla="*/ 0 w 16"/>
                  <a:gd name="T17" fmla="*/ 10 h 19"/>
                  <a:gd name="T18" fmla="*/ 0 w 16"/>
                  <a:gd name="T19" fmla="*/ 12 h 19"/>
                  <a:gd name="T20" fmla="*/ 0 w 16"/>
                  <a:gd name="T21" fmla="*/ 15 h 19"/>
                  <a:gd name="T22" fmla="*/ 2 w 16"/>
                  <a:gd name="T23" fmla="*/ 15 h 19"/>
                  <a:gd name="T24" fmla="*/ 2 w 16"/>
                  <a:gd name="T25" fmla="*/ 17 h 19"/>
                  <a:gd name="T26" fmla="*/ 5 w 16"/>
                  <a:gd name="T27" fmla="*/ 19 h 19"/>
                  <a:gd name="T28" fmla="*/ 5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9 h 19"/>
                  <a:gd name="T40" fmla="*/ 14 w 16"/>
                  <a:gd name="T41" fmla="*/ 17 h 19"/>
                  <a:gd name="T42" fmla="*/ 16 w 16"/>
                  <a:gd name="T43" fmla="*/ 15 h 19"/>
                  <a:gd name="T44" fmla="*/ 16 w 16"/>
                  <a:gd name="T45" fmla="*/ 15 h 19"/>
                  <a:gd name="T46" fmla="*/ 16 w 16"/>
                  <a:gd name="T47" fmla="*/ 12 h 19"/>
                  <a:gd name="T48" fmla="*/ 16 w 16"/>
                  <a:gd name="T49" fmla="*/ 10 h 19"/>
                  <a:gd name="T50" fmla="*/ 16 w 16"/>
                  <a:gd name="T51" fmla="*/ 8 h 19"/>
                  <a:gd name="T52" fmla="*/ 16 w 16"/>
                  <a:gd name="T53" fmla="*/ 8 h 19"/>
                  <a:gd name="T54" fmla="*/ 16 w 16"/>
                  <a:gd name="T55" fmla="*/ 5 h 19"/>
                  <a:gd name="T56" fmla="*/ 14 w 16"/>
                  <a:gd name="T57" fmla="*/ 3 h 19"/>
                  <a:gd name="T58" fmla="*/ 14 w 16"/>
                  <a:gd name="T59" fmla="*/ 3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8" name="Freeform 428"/>
              <p:cNvSpPr>
                <a:spLocks/>
              </p:cNvSpPr>
              <p:nvPr/>
            </p:nvSpPr>
            <p:spPr bwMode="auto">
              <a:xfrm>
                <a:off x="3228" y="3385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5 w 16"/>
                  <a:gd name="T7" fmla="*/ 3 h 19"/>
                  <a:gd name="T8" fmla="*/ 2 w 16"/>
                  <a:gd name="T9" fmla="*/ 3 h 19"/>
                  <a:gd name="T10" fmla="*/ 2 w 16"/>
                  <a:gd name="T11" fmla="*/ 5 h 19"/>
                  <a:gd name="T12" fmla="*/ 0 w 16"/>
                  <a:gd name="T13" fmla="*/ 8 h 19"/>
                  <a:gd name="T14" fmla="*/ 0 w 16"/>
                  <a:gd name="T15" fmla="*/ 8 h 19"/>
                  <a:gd name="T16" fmla="*/ 0 w 16"/>
                  <a:gd name="T17" fmla="*/ 10 h 19"/>
                  <a:gd name="T18" fmla="*/ 0 w 16"/>
                  <a:gd name="T19" fmla="*/ 12 h 19"/>
                  <a:gd name="T20" fmla="*/ 0 w 16"/>
                  <a:gd name="T21" fmla="*/ 15 h 19"/>
                  <a:gd name="T22" fmla="*/ 2 w 16"/>
                  <a:gd name="T23" fmla="*/ 15 h 19"/>
                  <a:gd name="T24" fmla="*/ 2 w 16"/>
                  <a:gd name="T25" fmla="*/ 17 h 19"/>
                  <a:gd name="T26" fmla="*/ 5 w 16"/>
                  <a:gd name="T27" fmla="*/ 19 h 19"/>
                  <a:gd name="T28" fmla="*/ 5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9 h 19"/>
                  <a:gd name="T40" fmla="*/ 14 w 16"/>
                  <a:gd name="T41" fmla="*/ 17 h 19"/>
                  <a:gd name="T42" fmla="*/ 16 w 16"/>
                  <a:gd name="T43" fmla="*/ 15 h 19"/>
                  <a:gd name="T44" fmla="*/ 16 w 16"/>
                  <a:gd name="T45" fmla="*/ 15 h 19"/>
                  <a:gd name="T46" fmla="*/ 16 w 16"/>
                  <a:gd name="T47" fmla="*/ 12 h 19"/>
                  <a:gd name="T48" fmla="*/ 16 w 16"/>
                  <a:gd name="T49" fmla="*/ 10 h 19"/>
                  <a:gd name="T50" fmla="*/ 16 w 16"/>
                  <a:gd name="T51" fmla="*/ 8 h 19"/>
                  <a:gd name="T52" fmla="*/ 16 w 16"/>
                  <a:gd name="T53" fmla="*/ 8 h 19"/>
                  <a:gd name="T54" fmla="*/ 16 w 16"/>
                  <a:gd name="T55" fmla="*/ 5 h 19"/>
                  <a:gd name="T56" fmla="*/ 14 w 16"/>
                  <a:gd name="T57" fmla="*/ 3 h 19"/>
                  <a:gd name="T58" fmla="*/ 14 w 16"/>
                  <a:gd name="T59" fmla="*/ 3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59" name="Freeform 429"/>
              <p:cNvSpPr>
                <a:spLocks/>
              </p:cNvSpPr>
              <p:nvPr/>
            </p:nvSpPr>
            <p:spPr bwMode="auto">
              <a:xfrm>
                <a:off x="3211" y="3450"/>
                <a:ext cx="17" cy="19"/>
              </a:xfrm>
              <a:custGeom>
                <a:avLst/>
                <a:gdLst>
                  <a:gd name="T0" fmla="*/ 7 w 17"/>
                  <a:gd name="T1" fmla="*/ 0 h 19"/>
                  <a:gd name="T2" fmla="*/ 5 w 17"/>
                  <a:gd name="T3" fmla="*/ 0 h 19"/>
                  <a:gd name="T4" fmla="*/ 5 w 17"/>
                  <a:gd name="T5" fmla="*/ 2 h 19"/>
                  <a:gd name="T6" fmla="*/ 2 w 17"/>
                  <a:gd name="T7" fmla="*/ 2 h 19"/>
                  <a:gd name="T8" fmla="*/ 2 w 17"/>
                  <a:gd name="T9" fmla="*/ 5 h 19"/>
                  <a:gd name="T10" fmla="*/ 0 w 17"/>
                  <a:gd name="T11" fmla="*/ 5 h 19"/>
                  <a:gd name="T12" fmla="*/ 0 w 17"/>
                  <a:gd name="T13" fmla="*/ 7 h 19"/>
                  <a:gd name="T14" fmla="*/ 0 w 17"/>
                  <a:gd name="T15" fmla="*/ 9 h 19"/>
                  <a:gd name="T16" fmla="*/ 0 w 17"/>
                  <a:gd name="T17" fmla="*/ 9 h 19"/>
                  <a:gd name="T18" fmla="*/ 0 w 17"/>
                  <a:gd name="T19" fmla="*/ 12 h 19"/>
                  <a:gd name="T20" fmla="*/ 0 w 17"/>
                  <a:gd name="T21" fmla="*/ 14 h 19"/>
                  <a:gd name="T22" fmla="*/ 0 w 17"/>
                  <a:gd name="T23" fmla="*/ 16 h 19"/>
                  <a:gd name="T24" fmla="*/ 2 w 17"/>
                  <a:gd name="T25" fmla="*/ 16 h 19"/>
                  <a:gd name="T26" fmla="*/ 2 w 17"/>
                  <a:gd name="T27" fmla="*/ 19 h 19"/>
                  <a:gd name="T28" fmla="*/ 5 w 17"/>
                  <a:gd name="T29" fmla="*/ 19 h 19"/>
                  <a:gd name="T30" fmla="*/ 5 w 17"/>
                  <a:gd name="T31" fmla="*/ 19 h 19"/>
                  <a:gd name="T32" fmla="*/ 7 w 17"/>
                  <a:gd name="T33" fmla="*/ 19 h 19"/>
                  <a:gd name="T34" fmla="*/ 10 w 17"/>
                  <a:gd name="T35" fmla="*/ 19 h 19"/>
                  <a:gd name="T36" fmla="*/ 12 w 17"/>
                  <a:gd name="T37" fmla="*/ 19 h 19"/>
                  <a:gd name="T38" fmla="*/ 12 w 17"/>
                  <a:gd name="T39" fmla="*/ 19 h 19"/>
                  <a:gd name="T40" fmla="*/ 14 w 17"/>
                  <a:gd name="T41" fmla="*/ 16 h 19"/>
                  <a:gd name="T42" fmla="*/ 14 w 17"/>
                  <a:gd name="T43" fmla="*/ 16 h 19"/>
                  <a:gd name="T44" fmla="*/ 14 w 17"/>
                  <a:gd name="T45" fmla="*/ 14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9 h 19"/>
                  <a:gd name="T52" fmla="*/ 14 w 17"/>
                  <a:gd name="T53" fmla="*/ 7 h 19"/>
                  <a:gd name="T54" fmla="*/ 14 w 17"/>
                  <a:gd name="T55" fmla="*/ 5 h 19"/>
                  <a:gd name="T56" fmla="*/ 14 w 17"/>
                  <a:gd name="T57" fmla="*/ 5 h 19"/>
                  <a:gd name="T58" fmla="*/ 12 w 17"/>
                  <a:gd name="T59" fmla="*/ 2 h 19"/>
                  <a:gd name="T60" fmla="*/ 12 w 17"/>
                  <a:gd name="T61" fmla="*/ 2 h 19"/>
                  <a:gd name="T62" fmla="*/ 10 w 17"/>
                  <a:gd name="T63" fmla="*/ 0 h 19"/>
                  <a:gd name="T64" fmla="*/ 7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7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0" name="Freeform 430"/>
              <p:cNvSpPr>
                <a:spLocks/>
              </p:cNvSpPr>
              <p:nvPr/>
            </p:nvSpPr>
            <p:spPr bwMode="auto">
              <a:xfrm>
                <a:off x="3211" y="3450"/>
                <a:ext cx="17" cy="19"/>
              </a:xfrm>
              <a:custGeom>
                <a:avLst/>
                <a:gdLst>
                  <a:gd name="T0" fmla="*/ 7 w 17"/>
                  <a:gd name="T1" fmla="*/ 0 h 19"/>
                  <a:gd name="T2" fmla="*/ 5 w 17"/>
                  <a:gd name="T3" fmla="*/ 0 h 19"/>
                  <a:gd name="T4" fmla="*/ 5 w 17"/>
                  <a:gd name="T5" fmla="*/ 2 h 19"/>
                  <a:gd name="T6" fmla="*/ 2 w 17"/>
                  <a:gd name="T7" fmla="*/ 2 h 19"/>
                  <a:gd name="T8" fmla="*/ 2 w 17"/>
                  <a:gd name="T9" fmla="*/ 5 h 19"/>
                  <a:gd name="T10" fmla="*/ 0 w 17"/>
                  <a:gd name="T11" fmla="*/ 5 h 19"/>
                  <a:gd name="T12" fmla="*/ 0 w 17"/>
                  <a:gd name="T13" fmla="*/ 7 h 19"/>
                  <a:gd name="T14" fmla="*/ 0 w 17"/>
                  <a:gd name="T15" fmla="*/ 9 h 19"/>
                  <a:gd name="T16" fmla="*/ 0 w 17"/>
                  <a:gd name="T17" fmla="*/ 9 h 19"/>
                  <a:gd name="T18" fmla="*/ 0 w 17"/>
                  <a:gd name="T19" fmla="*/ 12 h 19"/>
                  <a:gd name="T20" fmla="*/ 0 w 17"/>
                  <a:gd name="T21" fmla="*/ 14 h 19"/>
                  <a:gd name="T22" fmla="*/ 0 w 17"/>
                  <a:gd name="T23" fmla="*/ 16 h 19"/>
                  <a:gd name="T24" fmla="*/ 2 w 17"/>
                  <a:gd name="T25" fmla="*/ 16 h 19"/>
                  <a:gd name="T26" fmla="*/ 2 w 17"/>
                  <a:gd name="T27" fmla="*/ 19 h 19"/>
                  <a:gd name="T28" fmla="*/ 5 w 17"/>
                  <a:gd name="T29" fmla="*/ 19 h 19"/>
                  <a:gd name="T30" fmla="*/ 5 w 17"/>
                  <a:gd name="T31" fmla="*/ 19 h 19"/>
                  <a:gd name="T32" fmla="*/ 7 w 17"/>
                  <a:gd name="T33" fmla="*/ 19 h 19"/>
                  <a:gd name="T34" fmla="*/ 10 w 17"/>
                  <a:gd name="T35" fmla="*/ 19 h 19"/>
                  <a:gd name="T36" fmla="*/ 12 w 17"/>
                  <a:gd name="T37" fmla="*/ 19 h 19"/>
                  <a:gd name="T38" fmla="*/ 12 w 17"/>
                  <a:gd name="T39" fmla="*/ 19 h 19"/>
                  <a:gd name="T40" fmla="*/ 14 w 17"/>
                  <a:gd name="T41" fmla="*/ 16 h 19"/>
                  <a:gd name="T42" fmla="*/ 14 w 17"/>
                  <a:gd name="T43" fmla="*/ 16 h 19"/>
                  <a:gd name="T44" fmla="*/ 14 w 17"/>
                  <a:gd name="T45" fmla="*/ 14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9 h 19"/>
                  <a:gd name="T52" fmla="*/ 14 w 17"/>
                  <a:gd name="T53" fmla="*/ 7 h 19"/>
                  <a:gd name="T54" fmla="*/ 14 w 17"/>
                  <a:gd name="T55" fmla="*/ 5 h 19"/>
                  <a:gd name="T56" fmla="*/ 14 w 17"/>
                  <a:gd name="T57" fmla="*/ 5 h 19"/>
                  <a:gd name="T58" fmla="*/ 12 w 17"/>
                  <a:gd name="T59" fmla="*/ 2 h 19"/>
                  <a:gd name="T60" fmla="*/ 12 w 17"/>
                  <a:gd name="T61" fmla="*/ 2 h 19"/>
                  <a:gd name="T62" fmla="*/ 10 w 17"/>
                  <a:gd name="T63" fmla="*/ 0 h 19"/>
                  <a:gd name="T64" fmla="*/ 7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7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1" name="Freeform 431"/>
              <p:cNvSpPr>
                <a:spLocks/>
              </p:cNvSpPr>
              <p:nvPr/>
            </p:nvSpPr>
            <p:spPr bwMode="auto">
              <a:xfrm>
                <a:off x="3228" y="3507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5 w 16"/>
                  <a:gd name="T7" fmla="*/ 0 h 19"/>
                  <a:gd name="T8" fmla="*/ 2 w 16"/>
                  <a:gd name="T9" fmla="*/ 2 h 19"/>
                  <a:gd name="T10" fmla="*/ 2 w 16"/>
                  <a:gd name="T11" fmla="*/ 2 h 19"/>
                  <a:gd name="T12" fmla="*/ 0 w 16"/>
                  <a:gd name="T13" fmla="*/ 5 h 19"/>
                  <a:gd name="T14" fmla="*/ 0 w 16"/>
                  <a:gd name="T15" fmla="*/ 7 h 19"/>
                  <a:gd name="T16" fmla="*/ 0 w 16"/>
                  <a:gd name="T17" fmla="*/ 9 h 19"/>
                  <a:gd name="T18" fmla="*/ 0 w 16"/>
                  <a:gd name="T19" fmla="*/ 9 h 19"/>
                  <a:gd name="T20" fmla="*/ 0 w 16"/>
                  <a:gd name="T21" fmla="*/ 12 h 19"/>
                  <a:gd name="T22" fmla="*/ 2 w 16"/>
                  <a:gd name="T23" fmla="*/ 14 h 19"/>
                  <a:gd name="T24" fmla="*/ 2 w 16"/>
                  <a:gd name="T25" fmla="*/ 14 h 19"/>
                  <a:gd name="T26" fmla="*/ 5 w 16"/>
                  <a:gd name="T27" fmla="*/ 17 h 19"/>
                  <a:gd name="T28" fmla="*/ 5 w 16"/>
                  <a:gd name="T29" fmla="*/ 17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7 h 19"/>
                  <a:gd name="T38" fmla="*/ 14 w 16"/>
                  <a:gd name="T39" fmla="*/ 17 h 19"/>
                  <a:gd name="T40" fmla="*/ 14 w 16"/>
                  <a:gd name="T41" fmla="*/ 14 h 19"/>
                  <a:gd name="T42" fmla="*/ 16 w 16"/>
                  <a:gd name="T43" fmla="*/ 14 h 19"/>
                  <a:gd name="T44" fmla="*/ 16 w 16"/>
                  <a:gd name="T45" fmla="*/ 12 h 19"/>
                  <a:gd name="T46" fmla="*/ 16 w 16"/>
                  <a:gd name="T47" fmla="*/ 9 h 19"/>
                  <a:gd name="T48" fmla="*/ 16 w 16"/>
                  <a:gd name="T49" fmla="*/ 9 h 19"/>
                  <a:gd name="T50" fmla="*/ 16 w 16"/>
                  <a:gd name="T51" fmla="*/ 7 h 19"/>
                  <a:gd name="T52" fmla="*/ 16 w 16"/>
                  <a:gd name="T53" fmla="*/ 5 h 19"/>
                  <a:gd name="T54" fmla="*/ 16 w 16"/>
                  <a:gd name="T55" fmla="*/ 2 h 19"/>
                  <a:gd name="T56" fmla="*/ 14 w 16"/>
                  <a:gd name="T57" fmla="*/ 2 h 19"/>
                  <a:gd name="T58" fmla="*/ 14 w 16"/>
                  <a:gd name="T59" fmla="*/ 0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2" name="Freeform 432"/>
              <p:cNvSpPr>
                <a:spLocks/>
              </p:cNvSpPr>
              <p:nvPr/>
            </p:nvSpPr>
            <p:spPr bwMode="auto">
              <a:xfrm>
                <a:off x="3228" y="3507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5 w 16"/>
                  <a:gd name="T7" fmla="*/ 0 h 19"/>
                  <a:gd name="T8" fmla="*/ 2 w 16"/>
                  <a:gd name="T9" fmla="*/ 2 h 19"/>
                  <a:gd name="T10" fmla="*/ 2 w 16"/>
                  <a:gd name="T11" fmla="*/ 2 h 19"/>
                  <a:gd name="T12" fmla="*/ 0 w 16"/>
                  <a:gd name="T13" fmla="*/ 5 h 19"/>
                  <a:gd name="T14" fmla="*/ 0 w 16"/>
                  <a:gd name="T15" fmla="*/ 7 h 19"/>
                  <a:gd name="T16" fmla="*/ 0 w 16"/>
                  <a:gd name="T17" fmla="*/ 9 h 19"/>
                  <a:gd name="T18" fmla="*/ 0 w 16"/>
                  <a:gd name="T19" fmla="*/ 9 h 19"/>
                  <a:gd name="T20" fmla="*/ 0 w 16"/>
                  <a:gd name="T21" fmla="*/ 12 h 19"/>
                  <a:gd name="T22" fmla="*/ 2 w 16"/>
                  <a:gd name="T23" fmla="*/ 14 h 19"/>
                  <a:gd name="T24" fmla="*/ 2 w 16"/>
                  <a:gd name="T25" fmla="*/ 14 h 19"/>
                  <a:gd name="T26" fmla="*/ 5 w 16"/>
                  <a:gd name="T27" fmla="*/ 17 h 19"/>
                  <a:gd name="T28" fmla="*/ 5 w 16"/>
                  <a:gd name="T29" fmla="*/ 17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7 h 19"/>
                  <a:gd name="T38" fmla="*/ 14 w 16"/>
                  <a:gd name="T39" fmla="*/ 17 h 19"/>
                  <a:gd name="T40" fmla="*/ 14 w 16"/>
                  <a:gd name="T41" fmla="*/ 14 h 19"/>
                  <a:gd name="T42" fmla="*/ 16 w 16"/>
                  <a:gd name="T43" fmla="*/ 14 h 19"/>
                  <a:gd name="T44" fmla="*/ 16 w 16"/>
                  <a:gd name="T45" fmla="*/ 12 h 19"/>
                  <a:gd name="T46" fmla="*/ 16 w 16"/>
                  <a:gd name="T47" fmla="*/ 9 h 19"/>
                  <a:gd name="T48" fmla="*/ 16 w 16"/>
                  <a:gd name="T49" fmla="*/ 9 h 19"/>
                  <a:gd name="T50" fmla="*/ 16 w 16"/>
                  <a:gd name="T51" fmla="*/ 7 h 19"/>
                  <a:gd name="T52" fmla="*/ 16 w 16"/>
                  <a:gd name="T53" fmla="*/ 5 h 19"/>
                  <a:gd name="T54" fmla="*/ 16 w 16"/>
                  <a:gd name="T55" fmla="*/ 2 h 19"/>
                  <a:gd name="T56" fmla="*/ 14 w 16"/>
                  <a:gd name="T57" fmla="*/ 2 h 19"/>
                  <a:gd name="T58" fmla="*/ 14 w 16"/>
                  <a:gd name="T59" fmla="*/ 0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3" name="Freeform 433"/>
              <p:cNvSpPr>
                <a:spLocks/>
              </p:cNvSpPr>
              <p:nvPr/>
            </p:nvSpPr>
            <p:spPr bwMode="auto">
              <a:xfrm>
                <a:off x="3199" y="3586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7 w 17"/>
                  <a:gd name="T3" fmla="*/ 0 h 19"/>
                  <a:gd name="T4" fmla="*/ 7 w 17"/>
                  <a:gd name="T5" fmla="*/ 0 h 19"/>
                  <a:gd name="T6" fmla="*/ 5 w 17"/>
                  <a:gd name="T7" fmla="*/ 2 h 19"/>
                  <a:gd name="T8" fmla="*/ 3 w 17"/>
                  <a:gd name="T9" fmla="*/ 2 h 19"/>
                  <a:gd name="T10" fmla="*/ 3 w 17"/>
                  <a:gd name="T11" fmla="*/ 4 h 19"/>
                  <a:gd name="T12" fmla="*/ 3 w 17"/>
                  <a:gd name="T13" fmla="*/ 4 h 19"/>
                  <a:gd name="T14" fmla="*/ 0 w 17"/>
                  <a:gd name="T15" fmla="*/ 7 h 19"/>
                  <a:gd name="T16" fmla="*/ 0 w 17"/>
                  <a:gd name="T17" fmla="*/ 9 h 19"/>
                  <a:gd name="T18" fmla="*/ 0 w 17"/>
                  <a:gd name="T19" fmla="*/ 12 h 19"/>
                  <a:gd name="T20" fmla="*/ 3 w 17"/>
                  <a:gd name="T21" fmla="*/ 12 h 19"/>
                  <a:gd name="T22" fmla="*/ 3 w 17"/>
                  <a:gd name="T23" fmla="*/ 14 h 19"/>
                  <a:gd name="T24" fmla="*/ 3 w 17"/>
                  <a:gd name="T25" fmla="*/ 16 h 19"/>
                  <a:gd name="T26" fmla="*/ 5 w 17"/>
                  <a:gd name="T27" fmla="*/ 16 h 19"/>
                  <a:gd name="T28" fmla="*/ 7 w 17"/>
                  <a:gd name="T29" fmla="*/ 19 h 19"/>
                  <a:gd name="T30" fmla="*/ 7 w 17"/>
                  <a:gd name="T31" fmla="*/ 19 h 19"/>
                  <a:gd name="T32" fmla="*/ 10 w 17"/>
                  <a:gd name="T33" fmla="*/ 19 h 19"/>
                  <a:gd name="T34" fmla="*/ 12 w 17"/>
                  <a:gd name="T35" fmla="*/ 19 h 19"/>
                  <a:gd name="T36" fmla="*/ 12 w 17"/>
                  <a:gd name="T37" fmla="*/ 19 h 19"/>
                  <a:gd name="T38" fmla="*/ 14 w 17"/>
                  <a:gd name="T39" fmla="*/ 16 h 19"/>
                  <a:gd name="T40" fmla="*/ 14 w 17"/>
                  <a:gd name="T41" fmla="*/ 16 h 19"/>
                  <a:gd name="T42" fmla="*/ 17 w 17"/>
                  <a:gd name="T43" fmla="*/ 14 h 19"/>
                  <a:gd name="T44" fmla="*/ 17 w 17"/>
                  <a:gd name="T45" fmla="*/ 12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7 h 19"/>
                  <a:gd name="T52" fmla="*/ 17 w 17"/>
                  <a:gd name="T53" fmla="*/ 4 h 19"/>
                  <a:gd name="T54" fmla="*/ 17 w 17"/>
                  <a:gd name="T55" fmla="*/ 4 h 19"/>
                  <a:gd name="T56" fmla="*/ 14 w 17"/>
                  <a:gd name="T57" fmla="*/ 2 h 19"/>
                  <a:gd name="T58" fmla="*/ 14 w 17"/>
                  <a:gd name="T59" fmla="*/ 2 h 19"/>
                  <a:gd name="T60" fmla="*/ 12 w 17"/>
                  <a:gd name="T61" fmla="*/ 0 h 19"/>
                  <a:gd name="T62" fmla="*/ 12 w 17"/>
                  <a:gd name="T63" fmla="*/ 0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4" name="Freeform 434"/>
              <p:cNvSpPr>
                <a:spLocks/>
              </p:cNvSpPr>
              <p:nvPr/>
            </p:nvSpPr>
            <p:spPr bwMode="auto">
              <a:xfrm>
                <a:off x="3199" y="3586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7 w 17"/>
                  <a:gd name="T3" fmla="*/ 0 h 19"/>
                  <a:gd name="T4" fmla="*/ 7 w 17"/>
                  <a:gd name="T5" fmla="*/ 0 h 19"/>
                  <a:gd name="T6" fmla="*/ 5 w 17"/>
                  <a:gd name="T7" fmla="*/ 2 h 19"/>
                  <a:gd name="T8" fmla="*/ 3 w 17"/>
                  <a:gd name="T9" fmla="*/ 2 h 19"/>
                  <a:gd name="T10" fmla="*/ 3 w 17"/>
                  <a:gd name="T11" fmla="*/ 4 h 19"/>
                  <a:gd name="T12" fmla="*/ 3 w 17"/>
                  <a:gd name="T13" fmla="*/ 4 h 19"/>
                  <a:gd name="T14" fmla="*/ 0 w 17"/>
                  <a:gd name="T15" fmla="*/ 7 h 19"/>
                  <a:gd name="T16" fmla="*/ 0 w 17"/>
                  <a:gd name="T17" fmla="*/ 9 h 19"/>
                  <a:gd name="T18" fmla="*/ 0 w 17"/>
                  <a:gd name="T19" fmla="*/ 12 h 19"/>
                  <a:gd name="T20" fmla="*/ 3 w 17"/>
                  <a:gd name="T21" fmla="*/ 12 h 19"/>
                  <a:gd name="T22" fmla="*/ 3 w 17"/>
                  <a:gd name="T23" fmla="*/ 14 h 19"/>
                  <a:gd name="T24" fmla="*/ 3 w 17"/>
                  <a:gd name="T25" fmla="*/ 16 h 19"/>
                  <a:gd name="T26" fmla="*/ 5 w 17"/>
                  <a:gd name="T27" fmla="*/ 16 h 19"/>
                  <a:gd name="T28" fmla="*/ 7 w 17"/>
                  <a:gd name="T29" fmla="*/ 19 h 19"/>
                  <a:gd name="T30" fmla="*/ 7 w 17"/>
                  <a:gd name="T31" fmla="*/ 19 h 19"/>
                  <a:gd name="T32" fmla="*/ 10 w 17"/>
                  <a:gd name="T33" fmla="*/ 19 h 19"/>
                  <a:gd name="T34" fmla="*/ 12 w 17"/>
                  <a:gd name="T35" fmla="*/ 19 h 19"/>
                  <a:gd name="T36" fmla="*/ 12 w 17"/>
                  <a:gd name="T37" fmla="*/ 19 h 19"/>
                  <a:gd name="T38" fmla="*/ 14 w 17"/>
                  <a:gd name="T39" fmla="*/ 16 h 19"/>
                  <a:gd name="T40" fmla="*/ 14 w 17"/>
                  <a:gd name="T41" fmla="*/ 16 h 19"/>
                  <a:gd name="T42" fmla="*/ 17 w 17"/>
                  <a:gd name="T43" fmla="*/ 14 h 19"/>
                  <a:gd name="T44" fmla="*/ 17 w 17"/>
                  <a:gd name="T45" fmla="*/ 12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7 h 19"/>
                  <a:gd name="T52" fmla="*/ 17 w 17"/>
                  <a:gd name="T53" fmla="*/ 4 h 19"/>
                  <a:gd name="T54" fmla="*/ 17 w 17"/>
                  <a:gd name="T55" fmla="*/ 4 h 19"/>
                  <a:gd name="T56" fmla="*/ 14 w 17"/>
                  <a:gd name="T57" fmla="*/ 2 h 19"/>
                  <a:gd name="T58" fmla="*/ 14 w 17"/>
                  <a:gd name="T59" fmla="*/ 2 h 19"/>
                  <a:gd name="T60" fmla="*/ 12 w 17"/>
                  <a:gd name="T61" fmla="*/ 0 h 19"/>
                  <a:gd name="T62" fmla="*/ 12 w 17"/>
                  <a:gd name="T63" fmla="*/ 0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5" name="Freeform 435"/>
              <p:cNvSpPr>
                <a:spLocks/>
              </p:cNvSpPr>
              <p:nvPr/>
            </p:nvSpPr>
            <p:spPr bwMode="auto">
              <a:xfrm>
                <a:off x="3228" y="3643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5 w 16"/>
                  <a:gd name="T7" fmla="*/ 2 h 19"/>
                  <a:gd name="T8" fmla="*/ 2 w 16"/>
                  <a:gd name="T9" fmla="*/ 2 h 19"/>
                  <a:gd name="T10" fmla="*/ 2 w 16"/>
                  <a:gd name="T11" fmla="*/ 5 h 19"/>
                  <a:gd name="T12" fmla="*/ 0 w 16"/>
                  <a:gd name="T13" fmla="*/ 5 h 19"/>
                  <a:gd name="T14" fmla="*/ 0 w 16"/>
                  <a:gd name="T15" fmla="*/ 7 h 19"/>
                  <a:gd name="T16" fmla="*/ 0 w 16"/>
                  <a:gd name="T17" fmla="*/ 9 h 19"/>
                  <a:gd name="T18" fmla="*/ 0 w 16"/>
                  <a:gd name="T19" fmla="*/ 12 h 19"/>
                  <a:gd name="T20" fmla="*/ 0 w 16"/>
                  <a:gd name="T21" fmla="*/ 14 h 19"/>
                  <a:gd name="T22" fmla="*/ 2 w 16"/>
                  <a:gd name="T23" fmla="*/ 14 h 19"/>
                  <a:gd name="T24" fmla="*/ 2 w 16"/>
                  <a:gd name="T25" fmla="*/ 16 h 19"/>
                  <a:gd name="T26" fmla="*/ 5 w 16"/>
                  <a:gd name="T27" fmla="*/ 16 h 19"/>
                  <a:gd name="T28" fmla="*/ 5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6 h 19"/>
                  <a:gd name="T40" fmla="*/ 14 w 16"/>
                  <a:gd name="T41" fmla="*/ 16 h 19"/>
                  <a:gd name="T42" fmla="*/ 16 w 16"/>
                  <a:gd name="T43" fmla="*/ 14 h 19"/>
                  <a:gd name="T44" fmla="*/ 16 w 16"/>
                  <a:gd name="T45" fmla="*/ 14 h 19"/>
                  <a:gd name="T46" fmla="*/ 16 w 16"/>
                  <a:gd name="T47" fmla="*/ 12 h 19"/>
                  <a:gd name="T48" fmla="*/ 16 w 16"/>
                  <a:gd name="T49" fmla="*/ 9 h 19"/>
                  <a:gd name="T50" fmla="*/ 16 w 16"/>
                  <a:gd name="T51" fmla="*/ 7 h 19"/>
                  <a:gd name="T52" fmla="*/ 16 w 16"/>
                  <a:gd name="T53" fmla="*/ 5 h 19"/>
                  <a:gd name="T54" fmla="*/ 16 w 16"/>
                  <a:gd name="T55" fmla="*/ 5 h 19"/>
                  <a:gd name="T56" fmla="*/ 14 w 16"/>
                  <a:gd name="T57" fmla="*/ 2 h 19"/>
                  <a:gd name="T58" fmla="*/ 14 w 16"/>
                  <a:gd name="T59" fmla="*/ 2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6" name="Freeform 436"/>
              <p:cNvSpPr>
                <a:spLocks/>
              </p:cNvSpPr>
              <p:nvPr/>
            </p:nvSpPr>
            <p:spPr bwMode="auto">
              <a:xfrm>
                <a:off x="3228" y="3643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5 w 16"/>
                  <a:gd name="T7" fmla="*/ 2 h 19"/>
                  <a:gd name="T8" fmla="*/ 2 w 16"/>
                  <a:gd name="T9" fmla="*/ 2 h 19"/>
                  <a:gd name="T10" fmla="*/ 2 w 16"/>
                  <a:gd name="T11" fmla="*/ 5 h 19"/>
                  <a:gd name="T12" fmla="*/ 0 w 16"/>
                  <a:gd name="T13" fmla="*/ 5 h 19"/>
                  <a:gd name="T14" fmla="*/ 0 w 16"/>
                  <a:gd name="T15" fmla="*/ 7 h 19"/>
                  <a:gd name="T16" fmla="*/ 0 w 16"/>
                  <a:gd name="T17" fmla="*/ 9 h 19"/>
                  <a:gd name="T18" fmla="*/ 0 w 16"/>
                  <a:gd name="T19" fmla="*/ 12 h 19"/>
                  <a:gd name="T20" fmla="*/ 0 w 16"/>
                  <a:gd name="T21" fmla="*/ 14 h 19"/>
                  <a:gd name="T22" fmla="*/ 2 w 16"/>
                  <a:gd name="T23" fmla="*/ 14 h 19"/>
                  <a:gd name="T24" fmla="*/ 2 w 16"/>
                  <a:gd name="T25" fmla="*/ 16 h 19"/>
                  <a:gd name="T26" fmla="*/ 5 w 16"/>
                  <a:gd name="T27" fmla="*/ 16 h 19"/>
                  <a:gd name="T28" fmla="*/ 5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6 h 19"/>
                  <a:gd name="T40" fmla="*/ 14 w 16"/>
                  <a:gd name="T41" fmla="*/ 16 h 19"/>
                  <a:gd name="T42" fmla="*/ 16 w 16"/>
                  <a:gd name="T43" fmla="*/ 14 h 19"/>
                  <a:gd name="T44" fmla="*/ 16 w 16"/>
                  <a:gd name="T45" fmla="*/ 14 h 19"/>
                  <a:gd name="T46" fmla="*/ 16 w 16"/>
                  <a:gd name="T47" fmla="*/ 12 h 19"/>
                  <a:gd name="T48" fmla="*/ 16 w 16"/>
                  <a:gd name="T49" fmla="*/ 9 h 19"/>
                  <a:gd name="T50" fmla="*/ 16 w 16"/>
                  <a:gd name="T51" fmla="*/ 7 h 19"/>
                  <a:gd name="T52" fmla="*/ 16 w 16"/>
                  <a:gd name="T53" fmla="*/ 5 h 19"/>
                  <a:gd name="T54" fmla="*/ 16 w 16"/>
                  <a:gd name="T55" fmla="*/ 5 h 19"/>
                  <a:gd name="T56" fmla="*/ 14 w 16"/>
                  <a:gd name="T57" fmla="*/ 2 h 19"/>
                  <a:gd name="T58" fmla="*/ 14 w 16"/>
                  <a:gd name="T59" fmla="*/ 2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7" name="Freeform 437"/>
              <p:cNvSpPr>
                <a:spLocks/>
              </p:cNvSpPr>
              <p:nvPr/>
            </p:nvSpPr>
            <p:spPr bwMode="auto">
              <a:xfrm>
                <a:off x="3190" y="3686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4 w 16"/>
                  <a:gd name="T5" fmla="*/ 0 h 19"/>
                  <a:gd name="T6" fmla="*/ 4 w 16"/>
                  <a:gd name="T7" fmla="*/ 2 h 19"/>
                  <a:gd name="T8" fmla="*/ 2 w 16"/>
                  <a:gd name="T9" fmla="*/ 2 h 19"/>
                  <a:gd name="T10" fmla="*/ 2 w 16"/>
                  <a:gd name="T11" fmla="*/ 4 h 19"/>
                  <a:gd name="T12" fmla="*/ 0 w 16"/>
                  <a:gd name="T13" fmla="*/ 7 h 19"/>
                  <a:gd name="T14" fmla="*/ 0 w 16"/>
                  <a:gd name="T15" fmla="*/ 7 h 19"/>
                  <a:gd name="T16" fmla="*/ 0 w 16"/>
                  <a:gd name="T17" fmla="*/ 9 h 19"/>
                  <a:gd name="T18" fmla="*/ 0 w 16"/>
                  <a:gd name="T19" fmla="*/ 12 h 19"/>
                  <a:gd name="T20" fmla="*/ 0 w 16"/>
                  <a:gd name="T21" fmla="*/ 14 h 19"/>
                  <a:gd name="T22" fmla="*/ 2 w 16"/>
                  <a:gd name="T23" fmla="*/ 14 h 19"/>
                  <a:gd name="T24" fmla="*/ 2 w 16"/>
                  <a:gd name="T25" fmla="*/ 16 h 19"/>
                  <a:gd name="T26" fmla="*/ 4 w 16"/>
                  <a:gd name="T27" fmla="*/ 19 h 19"/>
                  <a:gd name="T28" fmla="*/ 4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9 h 19"/>
                  <a:gd name="T40" fmla="*/ 14 w 16"/>
                  <a:gd name="T41" fmla="*/ 16 h 19"/>
                  <a:gd name="T42" fmla="*/ 16 w 16"/>
                  <a:gd name="T43" fmla="*/ 14 h 19"/>
                  <a:gd name="T44" fmla="*/ 16 w 16"/>
                  <a:gd name="T45" fmla="*/ 14 h 19"/>
                  <a:gd name="T46" fmla="*/ 16 w 16"/>
                  <a:gd name="T47" fmla="*/ 12 h 19"/>
                  <a:gd name="T48" fmla="*/ 16 w 16"/>
                  <a:gd name="T49" fmla="*/ 9 h 19"/>
                  <a:gd name="T50" fmla="*/ 16 w 16"/>
                  <a:gd name="T51" fmla="*/ 7 h 19"/>
                  <a:gd name="T52" fmla="*/ 16 w 16"/>
                  <a:gd name="T53" fmla="*/ 7 h 19"/>
                  <a:gd name="T54" fmla="*/ 16 w 16"/>
                  <a:gd name="T55" fmla="*/ 4 h 19"/>
                  <a:gd name="T56" fmla="*/ 14 w 16"/>
                  <a:gd name="T57" fmla="*/ 2 h 19"/>
                  <a:gd name="T58" fmla="*/ 14 w 16"/>
                  <a:gd name="T59" fmla="*/ 2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8" name="Freeform 438"/>
              <p:cNvSpPr>
                <a:spLocks/>
              </p:cNvSpPr>
              <p:nvPr/>
            </p:nvSpPr>
            <p:spPr bwMode="auto">
              <a:xfrm>
                <a:off x="3190" y="3686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4 w 16"/>
                  <a:gd name="T5" fmla="*/ 0 h 19"/>
                  <a:gd name="T6" fmla="*/ 4 w 16"/>
                  <a:gd name="T7" fmla="*/ 2 h 19"/>
                  <a:gd name="T8" fmla="*/ 2 w 16"/>
                  <a:gd name="T9" fmla="*/ 2 h 19"/>
                  <a:gd name="T10" fmla="*/ 2 w 16"/>
                  <a:gd name="T11" fmla="*/ 4 h 19"/>
                  <a:gd name="T12" fmla="*/ 0 w 16"/>
                  <a:gd name="T13" fmla="*/ 7 h 19"/>
                  <a:gd name="T14" fmla="*/ 0 w 16"/>
                  <a:gd name="T15" fmla="*/ 7 h 19"/>
                  <a:gd name="T16" fmla="*/ 0 w 16"/>
                  <a:gd name="T17" fmla="*/ 9 h 19"/>
                  <a:gd name="T18" fmla="*/ 0 w 16"/>
                  <a:gd name="T19" fmla="*/ 12 h 19"/>
                  <a:gd name="T20" fmla="*/ 0 w 16"/>
                  <a:gd name="T21" fmla="*/ 14 h 19"/>
                  <a:gd name="T22" fmla="*/ 2 w 16"/>
                  <a:gd name="T23" fmla="*/ 14 h 19"/>
                  <a:gd name="T24" fmla="*/ 2 w 16"/>
                  <a:gd name="T25" fmla="*/ 16 h 19"/>
                  <a:gd name="T26" fmla="*/ 4 w 16"/>
                  <a:gd name="T27" fmla="*/ 19 h 19"/>
                  <a:gd name="T28" fmla="*/ 4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9 h 19"/>
                  <a:gd name="T40" fmla="*/ 14 w 16"/>
                  <a:gd name="T41" fmla="*/ 16 h 19"/>
                  <a:gd name="T42" fmla="*/ 16 w 16"/>
                  <a:gd name="T43" fmla="*/ 14 h 19"/>
                  <a:gd name="T44" fmla="*/ 16 w 16"/>
                  <a:gd name="T45" fmla="*/ 14 h 19"/>
                  <a:gd name="T46" fmla="*/ 16 w 16"/>
                  <a:gd name="T47" fmla="*/ 12 h 19"/>
                  <a:gd name="T48" fmla="*/ 16 w 16"/>
                  <a:gd name="T49" fmla="*/ 9 h 19"/>
                  <a:gd name="T50" fmla="*/ 16 w 16"/>
                  <a:gd name="T51" fmla="*/ 7 h 19"/>
                  <a:gd name="T52" fmla="*/ 16 w 16"/>
                  <a:gd name="T53" fmla="*/ 7 h 19"/>
                  <a:gd name="T54" fmla="*/ 16 w 16"/>
                  <a:gd name="T55" fmla="*/ 4 h 19"/>
                  <a:gd name="T56" fmla="*/ 14 w 16"/>
                  <a:gd name="T57" fmla="*/ 2 h 19"/>
                  <a:gd name="T58" fmla="*/ 14 w 16"/>
                  <a:gd name="T59" fmla="*/ 2 h 19"/>
                  <a:gd name="T60" fmla="*/ 12 w 16"/>
                  <a:gd name="T61" fmla="*/ 0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9" name="Freeform 439"/>
              <p:cNvSpPr>
                <a:spLocks/>
              </p:cNvSpPr>
              <p:nvPr/>
            </p:nvSpPr>
            <p:spPr bwMode="auto">
              <a:xfrm>
                <a:off x="3228" y="3741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2 h 19"/>
                  <a:gd name="T6" fmla="*/ 5 w 16"/>
                  <a:gd name="T7" fmla="*/ 2 h 19"/>
                  <a:gd name="T8" fmla="*/ 2 w 16"/>
                  <a:gd name="T9" fmla="*/ 4 h 19"/>
                  <a:gd name="T10" fmla="*/ 2 w 16"/>
                  <a:gd name="T11" fmla="*/ 4 h 19"/>
                  <a:gd name="T12" fmla="*/ 0 w 16"/>
                  <a:gd name="T13" fmla="*/ 7 h 19"/>
                  <a:gd name="T14" fmla="*/ 0 w 16"/>
                  <a:gd name="T15" fmla="*/ 9 h 19"/>
                  <a:gd name="T16" fmla="*/ 0 w 16"/>
                  <a:gd name="T17" fmla="*/ 9 h 19"/>
                  <a:gd name="T18" fmla="*/ 0 w 16"/>
                  <a:gd name="T19" fmla="*/ 11 h 19"/>
                  <a:gd name="T20" fmla="*/ 0 w 16"/>
                  <a:gd name="T21" fmla="*/ 14 h 19"/>
                  <a:gd name="T22" fmla="*/ 2 w 16"/>
                  <a:gd name="T23" fmla="*/ 16 h 19"/>
                  <a:gd name="T24" fmla="*/ 2 w 16"/>
                  <a:gd name="T25" fmla="*/ 16 h 19"/>
                  <a:gd name="T26" fmla="*/ 5 w 16"/>
                  <a:gd name="T27" fmla="*/ 19 h 19"/>
                  <a:gd name="T28" fmla="*/ 5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9 h 19"/>
                  <a:gd name="T40" fmla="*/ 14 w 16"/>
                  <a:gd name="T41" fmla="*/ 16 h 19"/>
                  <a:gd name="T42" fmla="*/ 16 w 16"/>
                  <a:gd name="T43" fmla="*/ 16 h 19"/>
                  <a:gd name="T44" fmla="*/ 16 w 16"/>
                  <a:gd name="T45" fmla="*/ 14 h 19"/>
                  <a:gd name="T46" fmla="*/ 16 w 16"/>
                  <a:gd name="T47" fmla="*/ 11 h 19"/>
                  <a:gd name="T48" fmla="*/ 16 w 16"/>
                  <a:gd name="T49" fmla="*/ 9 h 19"/>
                  <a:gd name="T50" fmla="*/ 16 w 16"/>
                  <a:gd name="T51" fmla="*/ 9 h 19"/>
                  <a:gd name="T52" fmla="*/ 16 w 16"/>
                  <a:gd name="T53" fmla="*/ 7 h 19"/>
                  <a:gd name="T54" fmla="*/ 16 w 16"/>
                  <a:gd name="T55" fmla="*/ 4 h 19"/>
                  <a:gd name="T56" fmla="*/ 14 w 16"/>
                  <a:gd name="T57" fmla="*/ 4 h 19"/>
                  <a:gd name="T58" fmla="*/ 14 w 16"/>
                  <a:gd name="T59" fmla="*/ 2 h 19"/>
                  <a:gd name="T60" fmla="*/ 12 w 16"/>
                  <a:gd name="T61" fmla="*/ 2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0" name="Freeform 440"/>
              <p:cNvSpPr>
                <a:spLocks/>
              </p:cNvSpPr>
              <p:nvPr/>
            </p:nvSpPr>
            <p:spPr bwMode="auto">
              <a:xfrm>
                <a:off x="3228" y="3741"/>
                <a:ext cx="16" cy="19"/>
              </a:xfrm>
              <a:custGeom>
                <a:avLst/>
                <a:gdLst>
                  <a:gd name="T0" fmla="*/ 9 w 16"/>
                  <a:gd name="T1" fmla="*/ 0 h 19"/>
                  <a:gd name="T2" fmla="*/ 7 w 16"/>
                  <a:gd name="T3" fmla="*/ 0 h 19"/>
                  <a:gd name="T4" fmla="*/ 5 w 16"/>
                  <a:gd name="T5" fmla="*/ 2 h 19"/>
                  <a:gd name="T6" fmla="*/ 5 w 16"/>
                  <a:gd name="T7" fmla="*/ 2 h 19"/>
                  <a:gd name="T8" fmla="*/ 2 w 16"/>
                  <a:gd name="T9" fmla="*/ 4 h 19"/>
                  <a:gd name="T10" fmla="*/ 2 w 16"/>
                  <a:gd name="T11" fmla="*/ 4 h 19"/>
                  <a:gd name="T12" fmla="*/ 0 w 16"/>
                  <a:gd name="T13" fmla="*/ 7 h 19"/>
                  <a:gd name="T14" fmla="*/ 0 w 16"/>
                  <a:gd name="T15" fmla="*/ 9 h 19"/>
                  <a:gd name="T16" fmla="*/ 0 w 16"/>
                  <a:gd name="T17" fmla="*/ 9 h 19"/>
                  <a:gd name="T18" fmla="*/ 0 w 16"/>
                  <a:gd name="T19" fmla="*/ 11 h 19"/>
                  <a:gd name="T20" fmla="*/ 0 w 16"/>
                  <a:gd name="T21" fmla="*/ 14 h 19"/>
                  <a:gd name="T22" fmla="*/ 2 w 16"/>
                  <a:gd name="T23" fmla="*/ 16 h 19"/>
                  <a:gd name="T24" fmla="*/ 2 w 16"/>
                  <a:gd name="T25" fmla="*/ 16 h 19"/>
                  <a:gd name="T26" fmla="*/ 5 w 16"/>
                  <a:gd name="T27" fmla="*/ 19 h 19"/>
                  <a:gd name="T28" fmla="*/ 5 w 16"/>
                  <a:gd name="T29" fmla="*/ 19 h 19"/>
                  <a:gd name="T30" fmla="*/ 7 w 16"/>
                  <a:gd name="T31" fmla="*/ 19 h 19"/>
                  <a:gd name="T32" fmla="*/ 9 w 16"/>
                  <a:gd name="T33" fmla="*/ 19 h 19"/>
                  <a:gd name="T34" fmla="*/ 9 w 16"/>
                  <a:gd name="T35" fmla="*/ 19 h 19"/>
                  <a:gd name="T36" fmla="*/ 12 w 16"/>
                  <a:gd name="T37" fmla="*/ 19 h 19"/>
                  <a:gd name="T38" fmla="*/ 14 w 16"/>
                  <a:gd name="T39" fmla="*/ 19 h 19"/>
                  <a:gd name="T40" fmla="*/ 14 w 16"/>
                  <a:gd name="T41" fmla="*/ 16 h 19"/>
                  <a:gd name="T42" fmla="*/ 16 w 16"/>
                  <a:gd name="T43" fmla="*/ 16 h 19"/>
                  <a:gd name="T44" fmla="*/ 16 w 16"/>
                  <a:gd name="T45" fmla="*/ 14 h 19"/>
                  <a:gd name="T46" fmla="*/ 16 w 16"/>
                  <a:gd name="T47" fmla="*/ 11 h 19"/>
                  <a:gd name="T48" fmla="*/ 16 w 16"/>
                  <a:gd name="T49" fmla="*/ 9 h 19"/>
                  <a:gd name="T50" fmla="*/ 16 w 16"/>
                  <a:gd name="T51" fmla="*/ 9 h 19"/>
                  <a:gd name="T52" fmla="*/ 16 w 16"/>
                  <a:gd name="T53" fmla="*/ 7 h 19"/>
                  <a:gd name="T54" fmla="*/ 16 w 16"/>
                  <a:gd name="T55" fmla="*/ 4 h 19"/>
                  <a:gd name="T56" fmla="*/ 14 w 16"/>
                  <a:gd name="T57" fmla="*/ 4 h 19"/>
                  <a:gd name="T58" fmla="*/ 14 w 16"/>
                  <a:gd name="T59" fmla="*/ 2 h 19"/>
                  <a:gd name="T60" fmla="*/ 12 w 16"/>
                  <a:gd name="T61" fmla="*/ 2 h 19"/>
                  <a:gd name="T62" fmla="*/ 9 w 16"/>
                  <a:gd name="T63" fmla="*/ 0 h 19"/>
                  <a:gd name="T64" fmla="*/ 9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9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1" name="Freeform 441"/>
              <p:cNvSpPr>
                <a:spLocks/>
              </p:cNvSpPr>
              <p:nvPr/>
            </p:nvSpPr>
            <p:spPr bwMode="auto">
              <a:xfrm>
                <a:off x="3182" y="3176"/>
                <a:ext cx="17" cy="21"/>
              </a:xfrm>
              <a:custGeom>
                <a:avLst/>
                <a:gdLst>
                  <a:gd name="T0" fmla="*/ 8 w 17"/>
                  <a:gd name="T1" fmla="*/ 0 h 21"/>
                  <a:gd name="T2" fmla="*/ 8 w 17"/>
                  <a:gd name="T3" fmla="*/ 2 h 21"/>
                  <a:gd name="T4" fmla="*/ 5 w 17"/>
                  <a:gd name="T5" fmla="*/ 2 h 21"/>
                  <a:gd name="T6" fmla="*/ 3 w 17"/>
                  <a:gd name="T7" fmla="*/ 2 h 21"/>
                  <a:gd name="T8" fmla="*/ 3 w 17"/>
                  <a:gd name="T9" fmla="*/ 4 h 21"/>
                  <a:gd name="T10" fmla="*/ 0 w 17"/>
                  <a:gd name="T11" fmla="*/ 4 h 21"/>
                  <a:gd name="T12" fmla="*/ 0 w 17"/>
                  <a:gd name="T13" fmla="*/ 7 h 21"/>
                  <a:gd name="T14" fmla="*/ 0 w 17"/>
                  <a:gd name="T15" fmla="*/ 9 h 21"/>
                  <a:gd name="T16" fmla="*/ 0 w 17"/>
                  <a:gd name="T17" fmla="*/ 12 h 21"/>
                  <a:gd name="T18" fmla="*/ 0 w 17"/>
                  <a:gd name="T19" fmla="*/ 12 h 21"/>
                  <a:gd name="T20" fmla="*/ 0 w 17"/>
                  <a:gd name="T21" fmla="*/ 14 h 21"/>
                  <a:gd name="T22" fmla="*/ 0 w 17"/>
                  <a:gd name="T23" fmla="*/ 16 h 21"/>
                  <a:gd name="T24" fmla="*/ 3 w 17"/>
                  <a:gd name="T25" fmla="*/ 16 h 21"/>
                  <a:gd name="T26" fmla="*/ 3 w 17"/>
                  <a:gd name="T27" fmla="*/ 19 h 21"/>
                  <a:gd name="T28" fmla="*/ 5 w 17"/>
                  <a:gd name="T29" fmla="*/ 19 h 21"/>
                  <a:gd name="T30" fmla="*/ 8 w 17"/>
                  <a:gd name="T31" fmla="*/ 19 h 21"/>
                  <a:gd name="T32" fmla="*/ 8 w 17"/>
                  <a:gd name="T33" fmla="*/ 21 h 21"/>
                  <a:gd name="T34" fmla="*/ 10 w 17"/>
                  <a:gd name="T35" fmla="*/ 19 h 21"/>
                  <a:gd name="T36" fmla="*/ 12 w 17"/>
                  <a:gd name="T37" fmla="*/ 19 h 21"/>
                  <a:gd name="T38" fmla="*/ 12 w 17"/>
                  <a:gd name="T39" fmla="*/ 19 h 21"/>
                  <a:gd name="T40" fmla="*/ 15 w 17"/>
                  <a:gd name="T41" fmla="*/ 16 h 21"/>
                  <a:gd name="T42" fmla="*/ 15 w 17"/>
                  <a:gd name="T43" fmla="*/ 16 h 21"/>
                  <a:gd name="T44" fmla="*/ 17 w 17"/>
                  <a:gd name="T45" fmla="*/ 14 h 21"/>
                  <a:gd name="T46" fmla="*/ 17 w 17"/>
                  <a:gd name="T47" fmla="*/ 12 h 21"/>
                  <a:gd name="T48" fmla="*/ 17 w 17"/>
                  <a:gd name="T49" fmla="*/ 12 h 21"/>
                  <a:gd name="T50" fmla="*/ 17 w 17"/>
                  <a:gd name="T51" fmla="*/ 9 h 21"/>
                  <a:gd name="T52" fmla="*/ 17 w 17"/>
                  <a:gd name="T53" fmla="*/ 7 h 21"/>
                  <a:gd name="T54" fmla="*/ 15 w 17"/>
                  <a:gd name="T55" fmla="*/ 4 h 21"/>
                  <a:gd name="T56" fmla="*/ 15 w 17"/>
                  <a:gd name="T57" fmla="*/ 4 h 21"/>
                  <a:gd name="T58" fmla="*/ 12 w 17"/>
                  <a:gd name="T59" fmla="*/ 2 h 21"/>
                  <a:gd name="T60" fmla="*/ 12 w 17"/>
                  <a:gd name="T61" fmla="*/ 2 h 21"/>
                  <a:gd name="T62" fmla="*/ 10 w 17"/>
                  <a:gd name="T63" fmla="*/ 2 h 21"/>
                  <a:gd name="T64" fmla="*/ 8 w 17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8" y="0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2" name="Freeform 442"/>
              <p:cNvSpPr>
                <a:spLocks/>
              </p:cNvSpPr>
              <p:nvPr/>
            </p:nvSpPr>
            <p:spPr bwMode="auto">
              <a:xfrm>
                <a:off x="3182" y="3176"/>
                <a:ext cx="17" cy="21"/>
              </a:xfrm>
              <a:custGeom>
                <a:avLst/>
                <a:gdLst>
                  <a:gd name="T0" fmla="*/ 8 w 17"/>
                  <a:gd name="T1" fmla="*/ 0 h 21"/>
                  <a:gd name="T2" fmla="*/ 8 w 17"/>
                  <a:gd name="T3" fmla="*/ 2 h 21"/>
                  <a:gd name="T4" fmla="*/ 5 w 17"/>
                  <a:gd name="T5" fmla="*/ 2 h 21"/>
                  <a:gd name="T6" fmla="*/ 3 w 17"/>
                  <a:gd name="T7" fmla="*/ 2 h 21"/>
                  <a:gd name="T8" fmla="*/ 3 w 17"/>
                  <a:gd name="T9" fmla="*/ 4 h 21"/>
                  <a:gd name="T10" fmla="*/ 0 w 17"/>
                  <a:gd name="T11" fmla="*/ 4 h 21"/>
                  <a:gd name="T12" fmla="*/ 0 w 17"/>
                  <a:gd name="T13" fmla="*/ 7 h 21"/>
                  <a:gd name="T14" fmla="*/ 0 w 17"/>
                  <a:gd name="T15" fmla="*/ 9 h 21"/>
                  <a:gd name="T16" fmla="*/ 0 w 17"/>
                  <a:gd name="T17" fmla="*/ 12 h 21"/>
                  <a:gd name="T18" fmla="*/ 0 w 17"/>
                  <a:gd name="T19" fmla="*/ 12 h 21"/>
                  <a:gd name="T20" fmla="*/ 0 w 17"/>
                  <a:gd name="T21" fmla="*/ 14 h 21"/>
                  <a:gd name="T22" fmla="*/ 0 w 17"/>
                  <a:gd name="T23" fmla="*/ 16 h 21"/>
                  <a:gd name="T24" fmla="*/ 3 w 17"/>
                  <a:gd name="T25" fmla="*/ 16 h 21"/>
                  <a:gd name="T26" fmla="*/ 3 w 17"/>
                  <a:gd name="T27" fmla="*/ 19 h 21"/>
                  <a:gd name="T28" fmla="*/ 5 w 17"/>
                  <a:gd name="T29" fmla="*/ 19 h 21"/>
                  <a:gd name="T30" fmla="*/ 8 w 17"/>
                  <a:gd name="T31" fmla="*/ 19 h 21"/>
                  <a:gd name="T32" fmla="*/ 8 w 17"/>
                  <a:gd name="T33" fmla="*/ 21 h 21"/>
                  <a:gd name="T34" fmla="*/ 10 w 17"/>
                  <a:gd name="T35" fmla="*/ 19 h 21"/>
                  <a:gd name="T36" fmla="*/ 12 w 17"/>
                  <a:gd name="T37" fmla="*/ 19 h 21"/>
                  <a:gd name="T38" fmla="*/ 12 w 17"/>
                  <a:gd name="T39" fmla="*/ 19 h 21"/>
                  <a:gd name="T40" fmla="*/ 15 w 17"/>
                  <a:gd name="T41" fmla="*/ 16 h 21"/>
                  <a:gd name="T42" fmla="*/ 15 w 17"/>
                  <a:gd name="T43" fmla="*/ 16 h 21"/>
                  <a:gd name="T44" fmla="*/ 17 w 17"/>
                  <a:gd name="T45" fmla="*/ 14 h 21"/>
                  <a:gd name="T46" fmla="*/ 17 w 17"/>
                  <a:gd name="T47" fmla="*/ 12 h 21"/>
                  <a:gd name="T48" fmla="*/ 17 w 17"/>
                  <a:gd name="T49" fmla="*/ 12 h 21"/>
                  <a:gd name="T50" fmla="*/ 17 w 17"/>
                  <a:gd name="T51" fmla="*/ 9 h 21"/>
                  <a:gd name="T52" fmla="*/ 17 w 17"/>
                  <a:gd name="T53" fmla="*/ 7 h 21"/>
                  <a:gd name="T54" fmla="*/ 15 w 17"/>
                  <a:gd name="T55" fmla="*/ 4 h 21"/>
                  <a:gd name="T56" fmla="*/ 15 w 17"/>
                  <a:gd name="T57" fmla="*/ 4 h 21"/>
                  <a:gd name="T58" fmla="*/ 12 w 17"/>
                  <a:gd name="T59" fmla="*/ 2 h 21"/>
                  <a:gd name="T60" fmla="*/ 12 w 17"/>
                  <a:gd name="T61" fmla="*/ 2 h 21"/>
                  <a:gd name="T62" fmla="*/ 10 w 17"/>
                  <a:gd name="T63" fmla="*/ 2 h 21"/>
                  <a:gd name="T64" fmla="*/ 8 w 17"/>
                  <a:gd name="T65" fmla="*/ 0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1"/>
                  <a:gd name="T101" fmla="*/ 17 w 17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1">
                    <a:moveTo>
                      <a:pt x="8" y="0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3" name="Freeform 443"/>
              <p:cNvSpPr>
                <a:spLocks/>
              </p:cNvSpPr>
              <p:nvPr/>
            </p:nvSpPr>
            <p:spPr bwMode="auto">
              <a:xfrm>
                <a:off x="3223" y="3223"/>
                <a:ext cx="19" cy="19"/>
              </a:xfrm>
              <a:custGeom>
                <a:avLst/>
                <a:gdLst>
                  <a:gd name="T0" fmla="*/ 10 w 19"/>
                  <a:gd name="T1" fmla="*/ 0 h 19"/>
                  <a:gd name="T2" fmla="*/ 7 w 19"/>
                  <a:gd name="T3" fmla="*/ 0 h 19"/>
                  <a:gd name="T4" fmla="*/ 7 w 19"/>
                  <a:gd name="T5" fmla="*/ 0 h 19"/>
                  <a:gd name="T6" fmla="*/ 5 w 19"/>
                  <a:gd name="T7" fmla="*/ 0 h 19"/>
                  <a:gd name="T8" fmla="*/ 2 w 19"/>
                  <a:gd name="T9" fmla="*/ 3 h 19"/>
                  <a:gd name="T10" fmla="*/ 2 w 19"/>
                  <a:gd name="T11" fmla="*/ 3 h 19"/>
                  <a:gd name="T12" fmla="*/ 2 w 19"/>
                  <a:gd name="T13" fmla="*/ 5 h 19"/>
                  <a:gd name="T14" fmla="*/ 2 w 19"/>
                  <a:gd name="T15" fmla="*/ 7 h 19"/>
                  <a:gd name="T16" fmla="*/ 0 w 19"/>
                  <a:gd name="T17" fmla="*/ 10 h 19"/>
                  <a:gd name="T18" fmla="*/ 2 w 19"/>
                  <a:gd name="T19" fmla="*/ 10 h 19"/>
                  <a:gd name="T20" fmla="*/ 2 w 19"/>
                  <a:gd name="T21" fmla="*/ 12 h 19"/>
                  <a:gd name="T22" fmla="*/ 2 w 19"/>
                  <a:gd name="T23" fmla="*/ 15 h 19"/>
                  <a:gd name="T24" fmla="*/ 2 w 19"/>
                  <a:gd name="T25" fmla="*/ 17 h 19"/>
                  <a:gd name="T26" fmla="*/ 5 w 19"/>
                  <a:gd name="T27" fmla="*/ 17 h 19"/>
                  <a:gd name="T28" fmla="*/ 7 w 19"/>
                  <a:gd name="T29" fmla="*/ 17 h 19"/>
                  <a:gd name="T30" fmla="*/ 7 w 19"/>
                  <a:gd name="T31" fmla="*/ 19 h 19"/>
                  <a:gd name="T32" fmla="*/ 10 w 19"/>
                  <a:gd name="T33" fmla="*/ 19 h 19"/>
                  <a:gd name="T34" fmla="*/ 12 w 19"/>
                  <a:gd name="T35" fmla="*/ 19 h 19"/>
                  <a:gd name="T36" fmla="*/ 12 w 19"/>
                  <a:gd name="T37" fmla="*/ 17 h 19"/>
                  <a:gd name="T38" fmla="*/ 14 w 19"/>
                  <a:gd name="T39" fmla="*/ 17 h 19"/>
                  <a:gd name="T40" fmla="*/ 17 w 19"/>
                  <a:gd name="T41" fmla="*/ 17 h 19"/>
                  <a:gd name="T42" fmla="*/ 17 w 19"/>
                  <a:gd name="T43" fmla="*/ 15 h 19"/>
                  <a:gd name="T44" fmla="*/ 17 w 19"/>
                  <a:gd name="T45" fmla="*/ 12 h 19"/>
                  <a:gd name="T46" fmla="*/ 17 w 19"/>
                  <a:gd name="T47" fmla="*/ 10 h 19"/>
                  <a:gd name="T48" fmla="*/ 19 w 19"/>
                  <a:gd name="T49" fmla="*/ 10 h 19"/>
                  <a:gd name="T50" fmla="*/ 17 w 19"/>
                  <a:gd name="T51" fmla="*/ 7 h 19"/>
                  <a:gd name="T52" fmla="*/ 17 w 19"/>
                  <a:gd name="T53" fmla="*/ 5 h 19"/>
                  <a:gd name="T54" fmla="*/ 17 w 19"/>
                  <a:gd name="T55" fmla="*/ 3 h 19"/>
                  <a:gd name="T56" fmla="*/ 17 w 19"/>
                  <a:gd name="T57" fmla="*/ 3 h 19"/>
                  <a:gd name="T58" fmla="*/ 14 w 19"/>
                  <a:gd name="T59" fmla="*/ 0 h 19"/>
                  <a:gd name="T60" fmla="*/ 12 w 19"/>
                  <a:gd name="T61" fmla="*/ 0 h 19"/>
                  <a:gd name="T62" fmla="*/ 12 w 19"/>
                  <a:gd name="T63" fmla="*/ 0 h 19"/>
                  <a:gd name="T64" fmla="*/ 10 w 19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9"/>
                  <a:gd name="T101" fmla="*/ 19 w 19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4" name="Freeform 444"/>
              <p:cNvSpPr>
                <a:spLocks/>
              </p:cNvSpPr>
              <p:nvPr/>
            </p:nvSpPr>
            <p:spPr bwMode="auto">
              <a:xfrm>
                <a:off x="3223" y="3223"/>
                <a:ext cx="19" cy="19"/>
              </a:xfrm>
              <a:custGeom>
                <a:avLst/>
                <a:gdLst>
                  <a:gd name="T0" fmla="*/ 10 w 19"/>
                  <a:gd name="T1" fmla="*/ 0 h 19"/>
                  <a:gd name="T2" fmla="*/ 7 w 19"/>
                  <a:gd name="T3" fmla="*/ 0 h 19"/>
                  <a:gd name="T4" fmla="*/ 7 w 19"/>
                  <a:gd name="T5" fmla="*/ 0 h 19"/>
                  <a:gd name="T6" fmla="*/ 5 w 19"/>
                  <a:gd name="T7" fmla="*/ 0 h 19"/>
                  <a:gd name="T8" fmla="*/ 2 w 19"/>
                  <a:gd name="T9" fmla="*/ 3 h 19"/>
                  <a:gd name="T10" fmla="*/ 2 w 19"/>
                  <a:gd name="T11" fmla="*/ 3 h 19"/>
                  <a:gd name="T12" fmla="*/ 2 w 19"/>
                  <a:gd name="T13" fmla="*/ 5 h 19"/>
                  <a:gd name="T14" fmla="*/ 2 w 19"/>
                  <a:gd name="T15" fmla="*/ 7 h 19"/>
                  <a:gd name="T16" fmla="*/ 0 w 19"/>
                  <a:gd name="T17" fmla="*/ 10 h 19"/>
                  <a:gd name="T18" fmla="*/ 2 w 19"/>
                  <a:gd name="T19" fmla="*/ 10 h 19"/>
                  <a:gd name="T20" fmla="*/ 2 w 19"/>
                  <a:gd name="T21" fmla="*/ 12 h 19"/>
                  <a:gd name="T22" fmla="*/ 2 w 19"/>
                  <a:gd name="T23" fmla="*/ 15 h 19"/>
                  <a:gd name="T24" fmla="*/ 2 w 19"/>
                  <a:gd name="T25" fmla="*/ 17 h 19"/>
                  <a:gd name="T26" fmla="*/ 5 w 19"/>
                  <a:gd name="T27" fmla="*/ 17 h 19"/>
                  <a:gd name="T28" fmla="*/ 7 w 19"/>
                  <a:gd name="T29" fmla="*/ 17 h 19"/>
                  <a:gd name="T30" fmla="*/ 7 w 19"/>
                  <a:gd name="T31" fmla="*/ 19 h 19"/>
                  <a:gd name="T32" fmla="*/ 10 w 19"/>
                  <a:gd name="T33" fmla="*/ 19 h 19"/>
                  <a:gd name="T34" fmla="*/ 12 w 19"/>
                  <a:gd name="T35" fmla="*/ 19 h 19"/>
                  <a:gd name="T36" fmla="*/ 12 w 19"/>
                  <a:gd name="T37" fmla="*/ 17 h 19"/>
                  <a:gd name="T38" fmla="*/ 14 w 19"/>
                  <a:gd name="T39" fmla="*/ 17 h 19"/>
                  <a:gd name="T40" fmla="*/ 17 w 19"/>
                  <a:gd name="T41" fmla="*/ 17 h 19"/>
                  <a:gd name="T42" fmla="*/ 17 w 19"/>
                  <a:gd name="T43" fmla="*/ 15 h 19"/>
                  <a:gd name="T44" fmla="*/ 17 w 19"/>
                  <a:gd name="T45" fmla="*/ 12 h 19"/>
                  <a:gd name="T46" fmla="*/ 17 w 19"/>
                  <a:gd name="T47" fmla="*/ 10 h 19"/>
                  <a:gd name="T48" fmla="*/ 19 w 19"/>
                  <a:gd name="T49" fmla="*/ 10 h 19"/>
                  <a:gd name="T50" fmla="*/ 17 w 19"/>
                  <a:gd name="T51" fmla="*/ 7 h 19"/>
                  <a:gd name="T52" fmla="*/ 17 w 19"/>
                  <a:gd name="T53" fmla="*/ 5 h 19"/>
                  <a:gd name="T54" fmla="*/ 17 w 19"/>
                  <a:gd name="T55" fmla="*/ 3 h 19"/>
                  <a:gd name="T56" fmla="*/ 17 w 19"/>
                  <a:gd name="T57" fmla="*/ 3 h 19"/>
                  <a:gd name="T58" fmla="*/ 14 w 19"/>
                  <a:gd name="T59" fmla="*/ 0 h 19"/>
                  <a:gd name="T60" fmla="*/ 12 w 19"/>
                  <a:gd name="T61" fmla="*/ 0 h 19"/>
                  <a:gd name="T62" fmla="*/ 12 w 19"/>
                  <a:gd name="T63" fmla="*/ 0 h 19"/>
                  <a:gd name="T64" fmla="*/ 10 w 19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9"/>
                  <a:gd name="T101" fmla="*/ 19 w 19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5" name="Freeform 445"/>
              <p:cNvSpPr>
                <a:spLocks/>
              </p:cNvSpPr>
              <p:nvPr/>
            </p:nvSpPr>
            <p:spPr bwMode="auto">
              <a:xfrm>
                <a:off x="3197" y="3247"/>
                <a:ext cx="16" cy="19"/>
              </a:xfrm>
              <a:custGeom>
                <a:avLst/>
                <a:gdLst>
                  <a:gd name="T0" fmla="*/ 7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2 w 16"/>
                  <a:gd name="T7" fmla="*/ 0 h 19"/>
                  <a:gd name="T8" fmla="*/ 2 w 16"/>
                  <a:gd name="T9" fmla="*/ 3 h 19"/>
                  <a:gd name="T10" fmla="*/ 0 w 16"/>
                  <a:gd name="T11" fmla="*/ 3 h 19"/>
                  <a:gd name="T12" fmla="*/ 0 w 16"/>
                  <a:gd name="T13" fmla="*/ 5 h 19"/>
                  <a:gd name="T14" fmla="*/ 0 w 16"/>
                  <a:gd name="T15" fmla="*/ 7 h 19"/>
                  <a:gd name="T16" fmla="*/ 0 w 16"/>
                  <a:gd name="T17" fmla="*/ 10 h 19"/>
                  <a:gd name="T18" fmla="*/ 0 w 16"/>
                  <a:gd name="T19" fmla="*/ 12 h 19"/>
                  <a:gd name="T20" fmla="*/ 0 w 16"/>
                  <a:gd name="T21" fmla="*/ 12 h 19"/>
                  <a:gd name="T22" fmla="*/ 0 w 16"/>
                  <a:gd name="T23" fmla="*/ 14 h 19"/>
                  <a:gd name="T24" fmla="*/ 2 w 16"/>
                  <a:gd name="T25" fmla="*/ 17 h 19"/>
                  <a:gd name="T26" fmla="*/ 2 w 16"/>
                  <a:gd name="T27" fmla="*/ 17 h 19"/>
                  <a:gd name="T28" fmla="*/ 5 w 16"/>
                  <a:gd name="T29" fmla="*/ 17 h 19"/>
                  <a:gd name="T30" fmla="*/ 7 w 16"/>
                  <a:gd name="T31" fmla="*/ 19 h 19"/>
                  <a:gd name="T32" fmla="*/ 7 w 16"/>
                  <a:gd name="T33" fmla="*/ 19 h 19"/>
                  <a:gd name="T34" fmla="*/ 9 w 16"/>
                  <a:gd name="T35" fmla="*/ 19 h 19"/>
                  <a:gd name="T36" fmla="*/ 12 w 16"/>
                  <a:gd name="T37" fmla="*/ 17 h 19"/>
                  <a:gd name="T38" fmla="*/ 12 w 16"/>
                  <a:gd name="T39" fmla="*/ 17 h 19"/>
                  <a:gd name="T40" fmla="*/ 14 w 16"/>
                  <a:gd name="T41" fmla="*/ 17 h 19"/>
                  <a:gd name="T42" fmla="*/ 14 w 16"/>
                  <a:gd name="T43" fmla="*/ 14 h 19"/>
                  <a:gd name="T44" fmla="*/ 16 w 16"/>
                  <a:gd name="T45" fmla="*/ 12 h 19"/>
                  <a:gd name="T46" fmla="*/ 16 w 16"/>
                  <a:gd name="T47" fmla="*/ 12 h 19"/>
                  <a:gd name="T48" fmla="*/ 16 w 16"/>
                  <a:gd name="T49" fmla="*/ 10 h 19"/>
                  <a:gd name="T50" fmla="*/ 16 w 16"/>
                  <a:gd name="T51" fmla="*/ 7 h 19"/>
                  <a:gd name="T52" fmla="*/ 16 w 16"/>
                  <a:gd name="T53" fmla="*/ 5 h 19"/>
                  <a:gd name="T54" fmla="*/ 14 w 16"/>
                  <a:gd name="T55" fmla="*/ 3 h 19"/>
                  <a:gd name="T56" fmla="*/ 14 w 16"/>
                  <a:gd name="T57" fmla="*/ 3 h 19"/>
                  <a:gd name="T58" fmla="*/ 12 w 16"/>
                  <a:gd name="T59" fmla="*/ 0 h 19"/>
                  <a:gd name="T60" fmla="*/ 12 w 16"/>
                  <a:gd name="T61" fmla="*/ 0 h 19"/>
                  <a:gd name="T62" fmla="*/ 9 w 16"/>
                  <a:gd name="T63" fmla="*/ 0 h 19"/>
                  <a:gd name="T64" fmla="*/ 7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6" name="Freeform 446"/>
              <p:cNvSpPr>
                <a:spLocks/>
              </p:cNvSpPr>
              <p:nvPr/>
            </p:nvSpPr>
            <p:spPr bwMode="auto">
              <a:xfrm>
                <a:off x="3197" y="3247"/>
                <a:ext cx="16" cy="19"/>
              </a:xfrm>
              <a:custGeom>
                <a:avLst/>
                <a:gdLst>
                  <a:gd name="T0" fmla="*/ 7 w 16"/>
                  <a:gd name="T1" fmla="*/ 0 h 19"/>
                  <a:gd name="T2" fmla="*/ 7 w 16"/>
                  <a:gd name="T3" fmla="*/ 0 h 19"/>
                  <a:gd name="T4" fmla="*/ 5 w 16"/>
                  <a:gd name="T5" fmla="*/ 0 h 19"/>
                  <a:gd name="T6" fmla="*/ 2 w 16"/>
                  <a:gd name="T7" fmla="*/ 0 h 19"/>
                  <a:gd name="T8" fmla="*/ 2 w 16"/>
                  <a:gd name="T9" fmla="*/ 3 h 19"/>
                  <a:gd name="T10" fmla="*/ 0 w 16"/>
                  <a:gd name="T11" fmla="*/ 3 h 19"/>
                  <a:gd name="T12" fmla="*/ 0 w 16"/>
                  <a:gd name="T13" fmla="*/ 5 h 19"/>
                  <a:gd name="T14" fmla="*/ 0 w 16"/>
                  <a:gd name="T15" fmla="*/ 7 h 19"/>
                  <a:gd name="T16" fmla="*/ 0 w 16"/>
                  <a:gd name="T17" fmla="*/ 10 h 19"/>
                  <a:gd name="T18" fmla="*/ 0 w 16"/>
                  <a:gd name="T19" fmla="*/ 12 h 19"/>
                  <a:gd name="T20" fmla="*/ 0 w 16"/>
                  <a:gd name="T21" fmla="*/ 12 h 19"/>
                  <a:gd name="T22" fmla="*/ 0 w 16"/>
                  <a:gd name="T23" fmla="*/ 14 h 19"/>
                  <a:gd name="T24" fmla="*/ 2 w 16"/>
                  <a:gd name="T25" fmla="*/ 17 h 19"/>
                  <a:gd name="T26" fmla="*/ 2 w 16"/>
                  <a:gd name="T27" fmla="*/ 17 h 19"/>
                  <a:gd name="T28" fmla="*/ 5 w 16"/>
                  <a:gd name="T29" fmla="*/ 17 h 19"/>
                  <a:gd name="T30" fmla="*/ 7 w 16"/>
                  <a:gd name="T31" fmla="*/ 19 h 19"/>
                  <a:gd name="T32" fmla="*/ 7 w 16"/>
                  <a:gd name="T33" fmla="*/ 19 h 19"/>
                  <a:gd name="T34" fmla="*/ 9 w 16"/>
                  <a:gd name="T35" fmla="*/ 19 h 19"/>
                  <a:gd name="T36" fmla="*/ 12 w 16"/>
                  <a:gd name="T37" fmla="*/ 17 h 19"/>
                  <a:gd name="T38" fmla="*/ 12 w 16"/>
                  <a:gd name="T39" fmla="*/ 17 h 19"/>
                  <a:gd name="T40" fmla="*/ 14 w 16"/>
                  <a:gd name="T41" fmla="*/ 17 h 19"/>
                  <a:gd name="T42" fmla="*/ 14 w 16"/>
                  <a:gd name="T43" fmla="*/ 14 h 19"/>
                  <a:gd name="T44" fmla="*/ 16 w 16"/>
                  <a:gd name="T45" fmla="*/ 12 h 19"/>
                  <a:gd name="T46" fmla="*/ 16 w 16"/>
                  <a:gd name="T47" fmla="*/ 12 h 19"/>
                  <a:gd name="T48" fmla="*/ 16 w 16"/>
                  <a:gd name="T49" fmla="*/ 10 h 19"/>
                  <a:gd name="T50" fmla="*/ 16 w 16"/>
                  <a:gd name="T51" fmla="*/ 7 h 19"/>
                  <a:gd name="T52" fmla="*/ 16 w 16"/>
                  <a:gd name="T53" fmla="*/ 5 h 19"/>
                  <a:gd name="T54" fmla="*/ 14 w 16"/>
                  <a:gd name="T55" fmla="*/ 3 h 19"/>
                  <a:gd name="T56" fmla="*/ 14 w 16"/>
                  <a:gd name="T57" fmla="*/ 3 h 19"/>
                  <a:gd name="T58" fmla="*/ 12 w 16"/>
                  <a:gd name="T59" fmla="*/ 0 h 19"/>
                  <a:gd name="T60" fmla="*/ 12 w 16"/>
                  <a:gd name="T61" fmla="*/ 0 h 19"/>
                  <a:gd name="T62" fmla="*/ 9 w 16"/>
                  <a:gd name="T63" fmla="*/ 0 h 19"/>
                  <a:gd name="T64" fmla="*/ 7 w 16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7" name="Freeform 447"/>
              <p:cNvSpPr>
                <a:spLocks/>
              </p:cNvSpPr>
              <p:nvPr/>
            </p:nvSpPr>
            <p:spPr bwMode="auto">
              <a:xfrm>
                <a:off x="3230" y="3271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7 w 17"/>
                  <a:gd name="T3" fmla="*/ 0 h 19"/>
                  <a:gd name="T4" fmla="*/ 5 w 17"/>
                  <a:gd name="T5" fmla="*/ 0 h 19"/>
                  <a:gd name="T6" fmla="*/ 5 w 17"/>
                  <a:gd name="T7" fmla="*/ 0 h 19"/>
                  <a:gd name="T8" fmla="*/ 3 w 17"/>
                  <a:gd name="T9" fmla="*/ 2 h 19"/>
                  <a:gd name="T10" fmla="*/ 3 w 17"/>
                  <a:gd name="T11" fmla="*/ 5 h 19"/>
                  <a:gd name="T12" fmla="*/ 0 w 17"/>
                  <a:gd name="T13" fmla="*/ 5 h 19"/>
                  <a:gd name="T14" fmla="*/ 0 w 17"/>
                  <a:gd name="T15" fmla="*/ 7 h 19"/>
                  <a:gd name="T16" fmla="*/ 0 w 17"/>
                  <a:gd name="T17" fmla="*/ 9 h 19"/>
                  <a:gd name="T18" fmla="*/ 0 w 17"/>
                  <a:gd name="T19" fmla="*/ 12 h 19"/>
                  <a:gd name="T20" fmla="*/ 0 w 17"/>
                  <a:gd name="T21" fmla="*/ 12 h 19"/>
                  <a:gd name="T22" fmla="*/ 3 w 17"/>
                  <a:gd name="T23" fmla="*/ 14 h 19"/>
                  <a:gd name="T24" fmla="*/ 3 w 17"/>
                  <a:gd name="T25" fmla="*/ 17 h 19"/>
                  <a:gd name="T26" fmla="*/ 5 w 17"/>
                  <a:gd name="T27" fmla="*/ 17 h 19"/>
                  <a:gd name="T28" fmla="*/ 5 w 17"/>
                  <a:gd name="T29" fmla="*/ 19 h 19"/>
                  <a:gd name="T30" fmla="*/ 7 w 17"/>
                  <a:gd name="T31" fmla="*/ 19 h 19"/>
                  <a:gd name="T32" fmla="*/ 10 w 17"/>
                  <a:gd name="T33" fmla="*/ 19 h 19"/>
                  <a:gd name="T34" fmla="*/ 10 w 17"/>
                  <a:gd name="T35" fmla="*/ 19 h 19"/>
                  <a:gd name="T36" fmla="*/ 12 w 17"/>
                  <a:gd name="T37" fmla="*/ 19 h 19"/>
                  <a:gd name="T38" fmla="*/ 14 w 17"/>
                  <a:gd name="T39" fmla="*/ 17 h 19"/>
                  <a:gd name="T40" fmla="*/ 14 w 17"/>
                  <a:gd name="T41" fmla="*/ 17 h 19"/>
                  <a:gd name="T42" fmla="*/ 14 w 17"/>
                  <a:gd name="T43" fmla="*/ 14 h 19"/>
                  <a:gd name="T44" fmla="*/ 17 w 17"/>
                  <a:gd name="T45" fmla="*/ 12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7 h 19"/>
                  <a:gd name="T52" fmla="*/ 17 w 17"/>
                  <a:gd name="T53" fmla="*/ 5 h 19"/>
                  <a:gd name="T54" fmla="*/ 14 w 17"/>
                  <a:gd name="T55" fmla="*/ 5 h 19"/>
                  <a:gd name="T56" fmla="*/ 14 w 17"/>
                  <a:gd name="T57" fmla="*/ 2 h 19"/>
                  <a:gd name="T58" fmla="*/ 14 w 17"/>
                  <a:gd name="T59" fmla="*/ 0 h 19"/>
                  <a:gd name="T60" fmla="*/ 12 w 17"/>
                  <a:gd name="T61" fmla="*/ 0 h 19"/>
                  <a:gd name="T62" fmla="*/ 10 w 17"/>
                  <a:gd name="T63" fmla="*/ 0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8" name="Freeform 448"/>
              <p:cNvSpPr>
                <a:spLocks/>
              </p:cNvSpPr>
              <p:nvPr/>
            </p:nvSpPr>
            <p:spPr bwMode="auto">
              <a:xfrm>
                <a:off x="3230" y="3271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7 w 17"/>
                  <a:gd name="T3" fmla="*/ 0 h 19"/>
                  <a:gd name="T4" fmla="*/ 5 w 17"/>
                  <a:gd name="T5" fmla="*/ 0 h 19"/>
                  <a:gd name="T6" fmla="*/ 5 w 17"/>
                  <a:gd name="T7" fmla="*/ 0 h 19"/>
                  <a:gd name="T8" fmla="*/ 3 w 17"/>
                  <a:gd name="T9" fmla="*/ 2 h 19"/>
                  <a:gd name="T10" fmla="*/ 3 w 17"/>
                  <a:gd name="T11" fmla="*/ 5 h 19"/>
                  <a:gd name="T12" fmla="*/ 0 w 17"/>
                  <a:gd name="T13" fmla="*/ 5 h 19"/>
                  <a:gd name="T14" fmla="*/ 0 w 17"/>
                  <a:gd name="T15" fmla="*/ 7 h 19"/>
                  <a:gd name="T16" fmla="*/ 0 w 17"/>
                  <a:gd name="T17" fmla="*/ 9 h 19"/>
                  <a:gd name="T18" fmla="*/ 0 w 17"/>
                  <a:gd name="T19" fmla="*/ 12 h 19"/>
                  <a:gd name="T20" fmla="*/ 0 w 17"/>
                  <a:gd name="T21" fmla="*/ 12 h 19"/>
                  <a:gd name="T22" fmla="*/ 3 w 17"/>
                  <a:gd name="T23" fmla="*/ 14 h 19"/>
                  <a:gd name="T24" fmla="*/ 3 w 17"/>
                  <a:gd name="T25" fmla="*/ 17 h 19"/>
                  <a:gd name="T26" fmla="*/ 5 w 17"/>
                  <a:gd name="T27" fmla="*/ 17 h 19"/>
                  <a:gd name="T28" fmla="*/ 5 w 17"/>
                  <a:gd name="T29" fmla="*/ 19 h 19"/>
                  <a:gd name="T30" fmla="*/ 7 w 17"/>
                  <a:gd name="T31" fmla="*/ 19 h 19"/>
                  <a:gd name="T32" fmla="*/ 10 w 17"/>
                  <a:gd name="T33" fmla="*/ 19 h 19"/>
                  <a:gd name="T34" fmla="*/ 10 w 17"/>
                  <a:gd name="T35" fmla="*/ 19 h 19"/>
                  <a:gd name="T36" fmla="*/ 12 w 17"/>
                  <a:gd name="T37" fmla="*/ 19 h 19"/>
                  <a:gd name="T38" fmla="*/ 14 w 17"/>
                  <a:gd name="T39" fmla="*/ 17 h 19"/>
                  <a:gd name="T40" fmla="*/ 14 w 17"/>
                  <a:gd name="T41" fmla="*/ 17 h 19"/>
                  <a:gd name="T42" fmla="*/ 14 w 17"/>
                  <a:gd name="T43" fmla="*/ 14 h 19"/>
                  <a:gd name="T44" fmla="*/ 17 w 17"/>
                  <a:gd name="T45" fmla="*/ 12 h 19"/>
                  <a:gd name="T46" fmla="*/ 17 w 17"/>
                  <a:gd name="T47" fmla="*/ 12 h 19"/>
                  <a:gd name="T48" fmla="*/ 17 w 17"/>
                  <a:gd name="T49" fmla="*/ 9 h 19"/>
                  <a:gd name="T50" fmla="*/ 17 w 17"/>
                  <a:gd name="T51" fmla="*/ 7 h 19"/>
                  <a:gd name="T52" fmla="*/ 17 w 17"/>
                  <a:gd name="T53" fmla="*/ 5 h 19"/>
                  <a:gd name="T54" fmla="*/ 14 w 17"/>
                  <a:gd name="T55" fmla="*/ 5 h 19"/>
                  <a:gd name="T56" fmla="*/ 14 w 17"/>
                  <a:gd name="T57" fmla="*/ 2 h 19"/>
                  <a:gd name="T58" fmla="*/ 14 w 17"/>
                  <a:gd name="T59" fmla="*/ 0 h 19"/>
                  <a:gd name="T60" fmla="*/ 12 w 17"/>
                  <a:gd name="T61" fmla="*/ 0 h 19"/>
                  <a:gd name="T62" fmla="*/ 10 w 17"/>
                  <a:gd name="T63" fmla="*/ 0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79" name="Freeform 449"/>
              <p:cNvSpPr>
                <a:spLocks/>
              </p:cNvSpPr>
              <p:nvPr/>
            </p:nvSpPr>
            <p:spPr bwMode="auto">
              <a:xfrm>
                <a:off x="3211" y="3316"/>
                <a:ext cx="17" cy="19"/>
              </a:xfrm>
              <a:custGeom>
                <a:avLst/>
                <a:gdLst>
                  <a:gd name="T0" fmla="*/ 7 w 17"/>
                  <a:gd name="T1" fmla="*/ 0 h 19"/>
                  <a:gd name="T2" fmla="*/ 5 w 17"/>
                  <a:gd name="T3" fmla="*/ 0 h 19"/>
                  <a:gd name="T4" fmla="*/ 5 w 17"/>
                  <a:gd name="T5" fmla="*/ 0 h 19"/>
                  <a:gd name="T6" fmla="*/ 2 w 17"/>
                  <a:gd name="T7" fmla="*/ 3 h 19"/>
                  <a:gd name="T8" fmla="*/ 2 w 17"/>
                  <a:gd name="T9" fmla="*/ 3 h 19"/>
                  <a:gd name="T10" fmla="*/ 0 w 17"/>
                  <a:gd name="T11" fmla="*/ 5 h 19"/>
                  <a:gd name="T12" fmla="*/ 0 w 17"/>
                  <a:gd name="T13" fmla="*/ 5 h 19"/>
                  <a:gd name="T14" fmla="*/ 0 w 17"/>
                  <a:gd name="T15" fmla="*/ 7 h 19"/>
                  <a:gd name="T16" fmla="*/ 0 w 17"/>
                  <a:gd name="T17" fmla="*/ 10 h 19"/>
                  <a:gd name="T18" fmla="*/ 0 w 17"/>
                  <a:gd name="T19" fmla="*/ 12 h 19"/>
                  <a:gd name="T20" fmla="*/ 0 w 17"/>
                  <a:gd name="T21" fmla="*/ 15 h 19"/>
                  <a:gd name="T22" fmla="*/ 0 w 17"/>
                  <a:gd name="T23" fmla="*/ 15 h 19"/>
                  <a:gd name="T24" fmla="*/ 2 w 17"/>
                  <a:gd name="T25" fmla="*/ 17 h 19"/>
                  <a:gd name="T26" fmla="*/ 2 w 17"/>
                  <a:gd name="T27" fmla="*/ 17 h 19"/>
                  <a:gd name="T28" fmla="*/ 5 w 17"/>
                  <a:gd name="T29" fmla="*/ 19 h 19"/>
                  <a:gd name="T30" fmla="*/ 5 w 17"/>
                  <a:gd name="T31" fmla="*/ 19 h 19"/>
                  <a:gd name="T32" fmla="*/ 7 w 17"/>
                  <a:gd name="T33" fmla="*/ 19 h 19"/>
                  <a:gd name="T34" fmla="*/ 10 w 17"/>
                  <a:gd name="T35" fmla="*/ 19 h 19"/>
                  <a:gd name="T36" fmla="*/ 12 w 17"/>
                  <a:gd name="T37" fmla="*/ 19 h 19"/>
                  <a:gd name="T38" fmla="*/ 12 w 17"/>
                  <a:gd name="T39" fmla="*/ 17 h 19"/>
                  <a:gd name="T40" fmla="*/ 14 w 17"/>
                  <a:gd name="T41" fmla="*/ 17 h 19"/>
                  <a:gd name="T42" fmla="*/ 14 w 17"/>
                  <a:gd name="T43" fmla="*/ 15 h 19"/>
                  <a:gd name="T44" fmla="*/ 14 w 17"/>
                  <a:gd name="T45" fmla="*/ 15 h 19"/>
                  <a:gd name="T46" fmla="*/ 17 w 17"/>
                  <a:gd name="T47" fmla="*/ 12 h 19"/>
                  <a:gd name="T48" fmla="*/ 17 w 17"/>
                  <a:gd name="T49" fmla="*/ 10 h 19"/>
                  <a:gd name="T50" fmla="*/ 17 w 17"/>
                  <a:gd name="T51" fmla="*/ 7 h 19"/>
                  <a:gd name="T52" fmla="*/ 14 w 17"/>
                  <a:gd name="T53" fmla="*/ 5 h 19"/>
                  <a:gd name="T54" fmla="*/ 14 w 17"/>
                  <a:gd name="T55" fmla="*/ 5 h 19"/>
                  <a:gd name="T56" fmla="*/ 14 w 17"/>
                  <a:gd name="T57" fmla="*/ 3 h 19"/>
                  <a:gd name="T58" fmla="*/ 12 w 17"/>
                  <a:gd name="T59" fmla="*/ 3 h 19"/>
                  <a:gd name="T60" fmla="*/ 12 w 17"/>
                  <a:gd name="T61" fmla="*/ 0 h 19"/>
                  <a:gd name="T62" fmla="*/ 10 w 17"/>
                  <a:gd name="T63" fmla="*/ 0 h 19"/>
                  <a:gd name="T64" fmla="*/ 7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0" name="Freeform 450"/>
              <p:cNvSpPr>
                <a:spLocks/>
              </p:cNvSpPr>
              <p:nvPr/>
            </p:nvSpPr>
            <p:spPr bwMode="auto">
              <a:xfrm>
                <a:off x="3211" y="3316"/>
                <a:ext cx="17" cy="19"/>
              </a:xfrm>
              <a:custGeom>
                <a:avLst/>
                <a:gdLst>
                  <a:gd name="T0" fmla="*/ 7 w 17"/>
                  <a:gd name="T1" fmla="*/ 0 h 19"/>
                  <a:gd name="T2" fmla="*/ 5 w 17"/>
                  <a:gd name="T3" fmla="*/ 0 h 19"/>
                  <a:gd name="T4" fmla="*/ 5 w 17"/>
                  <a:gd name="T5" fmla="*/ 0 h 19"/>
                  <a:gd name="T6" fmla="*/ 2 w 17"/>
                  <a:gd name="T7" fmla="*/ 3 h 19"/>
                  <a:gd name="T8" fmla="*/ 2 w 17"/>
                  <a:gd name="T9" fmla="*/ 3 h 19"/>
                  <a:gd name="T10" fmla="*/ 0 w 17"/>
                  <a:gd name="T11" fmla="*/ 5 h 19"/>
                  <a:gd name="T12" fmla="*/ 0 w 17"/>
                  <a:gd name="T13" fmla="*/ 5 h 19"/>
                  <a:gd name="T14" fmla="*/ 0 w 17"/>
                  <a:gd name="T15" fmla="*/ 7 h 19"/>
                  <a:gd name="T16" fmla="*/ 0 w 17"/>
                  <a:gd name="T17" fmla="*/ 10 h 19"/>
                  <a:gd name="T18" fmla="*/ 0 w 17"/>
                  <a:gd name="T19" fmla="*/ 12 h 19"/>
                  <a:gd name="T20" fmla="*/ 0 w 17"/>
                  <a:gd name="T21" fmla="*/ 15 h 19"/>
                  <a:gd name="T22" fmla="*/ 0 w 17"/>
                  <a:gd name="T23" fmla="*/ 15 h 19"/>
                  <a:gd name="T24" fmla="*/ 2 w 17"/>
                  <a:gd name="T25" fmla="*/ 17 h 19"/>
                  <a:gd name="T26" fmla="*/ 2 w 17"/>
                  <a:gd name="T27" fmla="*/ 17 h 19"/>
                  <a:gd name="T28" fmla="*/ 5 w 17"/>
                  <a:gd name="T29" fmla="*/ 19 h 19"/>
                  <a:gd name="T30" fmla="*/ 5 w 17"/>
                  <a:gd name="T31" fmla="*/ 19 h 19"/>
                  <a:gd name="T32" fmla="*/ 7 w 17"/>
                  <a:gd name="T33" fmla="*/ 19 h 19"/>
                  <a:gd name="T34" fmla="*/ 10 w 17"/>
                  <a:gd name="T35" fmla="*/ 19 h 19"/>
                  <a:gd name="T36" fmla="*/ 12 w 17"/>
                  <a:gd name="T37" fmla="*/ 19 h 19"/>
                  <a:gd name="T38" fmla="*/ 12 w 17"/>
                  <a:gd name="T39" fmla="*/ 17 h 19"/>
                  <a:gd name="T40" fmla="*/ 14 w 17"/>
                  <a:gd name="T41" fmla="*/ 17 h 19"/>
                  <a:gd name="T42" fmla="*/ 14 w 17"/>
                  <a:gd name="T43" fmla="*/ 15 h 19"/>
                  <a:gd name="T44" fmla="*/ 14 w 17"/>
                  <a:gd name="T45" fmla="*/ 15 h 19"/>
                  <a:gd name="T46" fmla="*/ 17 w 17"/>
                  <a:gd name="T47" fmla="*/ 12 h 19"/>
                  <a:gd name="T48" fmla="*/ 17 w 17"/>
                  <a:gd name="T49" fmla="*/ 10 h 19"/>
                  <a:gd name="T50" fmla="*/ 17 w 17"/>
                  <a:gd name="T51" fmla="*/ 7 h 19"/>
                  <a:gd name="T52" fmla="*/ 14 w 17"/>
                  <a:gd name="T53" fmla="*/ 5 h 19"/>
                  <a:gd name="T54" fmla="*/ 14 w 17"/>
                  <a:gd name="T55" fmla="*/ 5 h 19"/>
                  <a:gd name="T56" fmla="*/ 14 w 17"/>
                  <a:gd name="T57" fmla="*/ 3 h 19"/>
                  <a:gd name="T58" fmla="*/ 12 w 17"/>
                  <a:gd name="T59" fmla="*/ 3 h 19"/>
                  <a:gd name="T60" fmla="*/ 12 w 17"/>
                  <a:gd name="T61" fmla="*/ 0 h 19"/>
                  <a:gd name="T62" fmla="*/ 10 w 17"/>
                  <a:gd name="T63" fmla="*/ 0 h 19"/>
                  <a:gd name="T64" fmla="*/ 7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7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1" name="Freeform 451"/>
              <p:cNvSpPr>
                <a:spLocks/>
              </p:cNvSpPr>
              <p:nvPr/>
            </p:nvSpPr>
            <p:spPr bwMode="auto">
              <a:xfrm>
                <a:off x="3225" y="3157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8 w 17"/>
                  <a:gd name="T3" fmla="*/ 2 h 19"/>
                  <a:gd name="T4" fmla="*/ 5 w 17"/>
                  <a:gd name="T5" fmla="*/ 2 h 19"/>
                  <a:gd name="T6" fmla="*/ 5 w 17"/>
                  <a:gd name="T7" fmla="*/ 2 h 19"/>
                  <a:gd name="T8" fmla="*/ 3 w 17"/>
                  <a:gd name="T9" fmla="*/ 4 h 19"/>
                  <a:gd name="T10" fmla="*/ 3 w 17"/>
                  <a:gd name="T11" fmla="*/ 4 h 19"/>
                  <a:gd name="T12" fmla="*/ 3 w 17"/>
                  <a:gd name="T13" fmla="*/ 7 h 19"/>
                  <a:gd name="T14" fmla="*/ 0 w 17"/>
                  <a:gd name="T15" fmla="*/ 9 h 19"/>
                  <a:gd name="T16" fmla="*/ 0 w 17"/>
                  <a:gd name="T17" fmla="*/ 9 h 19"/>
                  <a:gd name="T18" fmla="*/ 0 w 17"/>
                  <a:gd name="T19" fmla="*/ 11 h 19"/>
                  <a:gd name="T20" fmla="*/ 3 w 17"/>
                  <a:gd name="T21" fmla="*/ 14 h 19"/>
                  <a:gd name="T22" fmla="*/ 3 w 17"/>
                  <a:gd name="T23" fmla="*/ 16 h 19"/>
                  <a:gd name="T24" fmla="*/ 3 w 17"/>
                  <a:gd name="T25" fmla="*/ 16 h 19"/>
                  <a:gd name="T26" fmla="*/ 5 w 17"/>
                  <a:gd name="T27" fmla="*/ 19 h 19"/>
                  <a:gd name="T28" fmla="*/ 5 w 17"/>
                  <a:gd name="T29" fmla="*/ 19 h 19"/>
                  <a:gd name="T30" fmla="*/ 8 w 17"/>
                  <a:gd name="T31" fmla="*/ 19 h 19"/>
                  <a:gd name="T32" fmla="*/ 10 w 17"/>
                  <a:gd name="T33" fmla="*/ 19 h 19"/>
                  <a:gd name="T34" fmla="*/ 12 w 17"/>
                  <a:gd name="T35" fmla="*/ 19 h 19"/>
                  <a:gd name="T36" fmla="*/ 12 w 17"/>
                  <a:gd name="T37" fmla="*/ 19 h 19"/>
                  <a:gd name="T38" fmla="*/ 15 w 17"/>
                  <a:gd name="T39" fmla="*/ 19 h 19"/>
                  <a:gd name="T40" fmla="*/ 15 w 17"/>
                  <a:gd name="T41" fmla="*/ 16 h 19"/>
                  <a:gd name="T42" fmla="*/ 17 w 17"/>
                  <a:gd name="T43" fmla="*/ 16 h 19"/>
                  <a:gd name="T44" fmla="*/ 17 w 17"/>
                  <a:gd name="T45" fmla="*/ 14 h 19"/>
                  <a:gd name="T46" fmla="*/ 17 w 17"/>
                  <a:gd name="T47" fmla="*/ 11 h 19"/>
                  <a:gd name="T48" fmla="*/ 17 w 17"/>
                  <a:gd name="T49" fmla="*/ 9 h 19"/>
                  <a:gd name="T50" fmla="*/ 17 w 17"/>
                  <a:gd name="T51" fmla="*/ 9 h 19"/>
                  <a:gd name="T52" fmla="*/ 17 w 17"/>
                  <a:gd name="T53" fmla="*/ 7 h 19"/>
                  <a:gd name="T54" fmla="*/ 17 w 17"/>
                  <a:gd name="T55" fmla="*/ 4 h 19"/>
                  <a:gd name="T56" fmla="*/ 15 w 17"/>
                  <a:gd name="T57" fmla="*/ 4 h 19"/>
                  <a:gd name="T58" fmla="*/ 15 w 17"/>
                  <a:gd name="T59" fmla="*/ 2 h 19"/>
                  <a:gd name="T60" fmla="*/ 12 w 17"/>
                  <a:gd name="T61" fmla="*/ 2 h 19"/>
                  <a:gd name="T62" fmla="*/ 12 w 17"/>
                  <a:gd name="T63" fmla="*/ 2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2" name="Freeform 452"/>
              <p:cNvSpPr>
                <a:spLocks/>
              </p:cNvSpPr>
              <p:nvPr/>
            </p:nvSpPr>
            <p:spPr bwMode="auto">
              <a:xfrm>
                <a:off x="3225" y="3157"/>
                <a:ext cx="17" cy="19"/>
              </a:xfrm>
              <a:custGeom>
                <a:avLst/>
                <a:gdLst>
                  <a:gd name="T0" fmla="*/ 10 w 17"/>
                  <a:gd name="T1" fmla="*/ 0 h 19"/>
                  <a:gd name="T2" fmla="*/ 8 w 17"/>
                  <a:gd name="T3" fmla="*/ 2 h 19"/>
                  <a:gd name="T4" fmla="*/ 5 w 17"/>
                  <a:gd name="T5" fmla="*/ 2 h 19"/>
                  <a:gd name="T6" fmla="*/ 5 w 17"/>
                  <a:gd name="T7" fmla="*/ 2 h 19"/>
                  <a:gd name="T8" fmla="*/ 3 w 17"/>
                  <a:gd name="T9" fmla="*/ 4 h 19"/>
                  <a:gd name="T10" fmla="*/ 3 w 17"/>
                  <a:gd name="T11" fmla="*/ 4 h 19"/>
                  <a:gd name="T12" fmla="*/ 3 w 17"/>
                  <a:gd name="T13" fmla="*/ 7 h 19"/>
                  <a:gd name="T14" fmla="*/ 0 w 17"/>
                  <a:gd name="T15" fmla="*/ 9 h 19"/>
                  <a:gd name="T16" fmla="*/ 0 w 17"/>
                  <a:gd name="T17" fmla="*/ 9 h 19"/>
                  <a:gd name="T18" fmla="*/ 0 w 17"/>
                  <a:gd name="T19" fmla="*/ 11 h 19"/>
                  <a:gd name="T20" fmla="*/ 3 w 17"/>
                  <a:gd name="T21" fmla="*/ 14 h 19"/>
                  <a:gd name="T22" fmla="*/ 3 w 17"/>
                  <a:gd name="T23" fmla="*/ 16 h 19"/>
                  <a:gd name="T24" fmla="*/ 3 w 17"/>
                  <a:gd name="T25" fmla="*/ 16 h 19"/>
                  <a:gd name="T26" fmla="*/ 5 w 17"/>
                  <a:gd name="T27" fmla="*/ 19 h 19"/>
                  <a:gd name="T28" fmla="*/ 5 w 17"/>
                  <a:gd name="T29" fmla="*/ 19 h 19"/>
                  <a:gd name="T30" fmla="*/ 8 w 17"/>
                  <a:gd name="T31" fmla="*/ 19 h 19"/>
                  <a:gd name="T32" fmla="*/ 10 w 17"/>
                  <a:gd name="T33" fmla="*/ 19 h 19"/>
                  <a:gd name="T34" fmla="*/ 12 w 17"/>
                  <a:gd name="T35" fmla="*/ 19 h 19"/>
                  <a:gd name="T36" fmla="*/ 12 w 17"/>
                  <a:gd name="T37" fmla="*/ 19 h 19"/>
                  <a:gd name="T38" fmla="*/ 15 w 17"/>
                  <a:gd name="T39" fmla="*/ 19 h 19"/>
                  <a:gd name="T40" fmla="*/ 15 w 17"/>
                  <a:gd name="T41" fmla="*/ 16 h 19"/>
                  <a:gd name="T42" fmla="*/ 17 w 17"/>
                  <a:gd name="T43" fmla="*/ 16 h 19"/>
                  <a:gd name="T44" fmla="*/ 17 w 17"/>
                  <a:gd name="T45" fmla="*/ 14 h 19"/>
                  <a:gd name="T46" fmla="*/ 17 w 17"/>
                  <a:gd name="T47" fmla="*/ 11 h 19"/>
                  <a:gd name="T48" fmla="*/ 17 w 17"/>
                  <a:gd name="T49" fmla="*/ 9 h 19"/>
                  <a:gd name="T50" fmla="*/ 17 w 17"/>
                  <a:gd name="T51" fmla="*/ 9 h 19"/>
                  <a:gd name="T52" fmla="*/ 17 w 17"/>
                  <a:gd name="T53" fmla="*/ 7 h 19"/>
                  <a:gd name="T54" fmla="*/ 17 w 17"/>
                  <a:gd name="T55" fmla="*/ 4 h 19"/>
                  <a:gd name="T56" fmla="*/ 15 w 17"/>
                  <a:gd name="T57" fmla="*/ 4 h 19"/>
                  <a:gd name="T58" fmla="*/ 15 w 17"/>
                  <a:gd name="T59" fmla="*/ 2 h 19"/>
                  <a:gd name="T60" fmla="*/ 12 w 17"/>
                  <a:gd name="T61" fmla="*/ 2 h 19"/>
                  <a:gd name="T62" fmla="*/ 12 w 17"/>
                  <a:gd name="T63" fmla="*/ 2 h 19"/>
                  <a:gd name="T64" fmla="*/ 10 w 17"/>
                  <a:gd name="T65" fmla="*/ 0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0" y="0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3" name="Freeform 453"/>
              <p:cNvSpPr>
                <a:spLocks/>
              </p:cNvSpPr>
              <p:nvPr/>
            </p:nvSpPr>
            <p:spPr bwMode="auto">
              <a:xfrm>
                <a:off x="2247" y="3042"/>
                <a:ext cx="602" cy="162"/>
              </a:xfrm>
              <a:custGeom>
                <a:avLst/>
                <a:gdLst>
                  <a:gd name="T0" fmla="*/ 12 w 602"/>
                  <a:gd name="T1" fmla="*/ 150 h 162"/>
                  <a:gd name="T2" fmla="*/ 27 w 602"/>
                  <a:gd name="T3" fmla="*/ 131 h 162"/>
                  <a:gd name="T4" fmla="*/ 43 w 602"/>
                  <a:gd name="T5" fmla="*/ 112 h 162"/>
                  <a:gd name="T6" fmla="*/ 60 w 602"/>
                  <a:gd name="T7" fmla="*/ 95 h 162"/>
                  <a:gd name="T8" fmla="*/ 79 w 602"/>
                  <a:gd name="T9" fmla="*/ 81 h 162"/>
                  <a:gd name="T10" fmla="*/ 103 w 602"/>
                  <a:gd name="T11" fmla="*/ 64 h 162"/>
                  <a:gd name="T12" fmla="*/ 129 w 602"/>
                  <a:gd name="T13" fmla="*/ 50 h 162"/>
                  <a:gd name="T14" fmla="*/ 155 w 602"/>
                  <a:gd name="T15" fmla="*/ 41 h 162"/>
                  <a:gd name="T16" fmla="*/ 184 w 602"/>
                  <a:gd name="T17" fmla="*/ 31 h 162"/>
                  <a:gd name="T18" fmla="*/ 215 w 602"/>
                  <a:gd name="T19" fmla="*/ 29 h 162"/>
                  <a:gd name="T20" fmla="*/ 246 w 602"/>
                  <a:gd name="T21" fmla="*/ 26 h 162"/>
                  <a:gd name="T22" fmla="*/ 279 w 602"/>
                  <a:gd name="T23" fmla="*/ 26 h 162"/>
                  <a:gd name="T24" fmla="*/ 318 w 602"/>
                  <a:gd name="T25" fmla="*/ 26 h 162"/>
                  <a:gd name="T26" fmla="*/ 370 w 602"/>
                  <a:gd name="T27" fmla="*/ 24 h 162"/>
                  <a:gd name="T28" fmla="*/ 423 w 602"/>
                  <a:gd name="T29" fmla="*/ 26 h 162"/>
                  <a:gd name="T30" fmla="*/ 473 w 602"/>
                  <a:gd name="T31" fmla="*/ 34 h 162"/>
                  <a:gd name="T32" fmla="*/ 513 w 602"/>
                  <a:gd name="T33" fmla="*/ 45 h 162"/>
                  <a:gd name="T34" fmla="*/ 542 w 602"/>
                  <a:gd name="T35" fmla="*/ 67 h 162"/>
                  <a:gd name="T36" fmla="*/ 563 w 602"/>
                  <a:gd name="T37" fmla="*/ 91 h 162"/>
                  <a:gd name="T38" fmla="*/ 580 w 602"/>
                  <a:gd name="T39" fmla="*/ 122 h 162"/>
                  <a:gd name="T40" fmla="*/ 590 w 602"/>
                  <a:gd name="T41" fmla="*/ 136 h 162"/>
                  <a:gd name="T42" fmla="*/ 592 w 602"/>
                  <a:gd name="T43" fmla="*/ 138 h 162"/>
                  <a:gd name="T44" fmla="*/ 594 w 602"/>
                  <a:gd name="T45" fmla="*/ 143 h 162"/>
                  <a:gd name="T46" fmla="*/ 597 w 602"/>
                  <a:gd name="T47" fmla="*/ 146 h 162"/>
                  <a:gd name="T48" fmla="*/ 602 w 602"/>
                  <a:gd name="T49" fmla="*/ 146 h 162"/>
                  <a:gd name="T50" fmla="*/ 599 w 602"/>
                  <a:gd name="T51" fmla="*/ 122 h 162"/>
                  <a:gd name="T52" fmla="*/ 594 w 602"/>
                  <a:gd name="T53" fmla="*/ 95 h 162"/>
                  <a:gd name="T54" fmla="*/ 587 w 602"/>
                  <a:gd name="T55" fmla="*/ 69 h 162"/>
                  <a:gd name="T56" fmla="*/ 580 w 602"/>
                  <a:gd name="T57" fmla="*/ 45 h 162"/>
                  <a:gd name="T58" fmla="*/ 573 w 602"/>
                  <a:gd name="T59" fmla="*/ 41 h 162"/>
                  <a:gd name="T60" fmla="*/ 568 w 602"/>
                  <a:gd name="T61" fmla="*/ 34 h 162"/>
                  <a:gd name="T62" fmla="*/ 561 w 602"/>
                  <a:gd name="T63" fmla="*/ 29 h 162"/>
                  <a:gd name="T64" fmla="*/ 556 w 602"/>
                  <a:gd name="T65" fmla="*/ 24 h 162"/>
                  <a:gd name="T66" fmla="*/ 528 w 602"/>
                  <a:gd name="T67" fmla="*/ 14 h 162"/>
                  <a:gd name="T68" fmla="*/ 494 w 602"/>
                  <a:gd name="T69" fmla="*/ 12 h 162"/>
                  <a:gd name="T70" fmla="*/ 463 w 602"/>
                  <a:gd name="T71" fmla="*/ 12 h 162"/>
                  <a:gd name="T72" fmla="*/ 435 w 602"/>
                  <a:gd name="T73" fmla="*/ 7 h 162"/>
                  <a:gd name="T74" fmla="*/ 370 w 602"/>
                  <a:gd name="T75" fmla="*/ 0 h 162"/>
                  <a:gd name="T76" fmla="*/ 303 w 602"/>
                  <a:gd name="T77" fmla="*/ 0 h 162"/>
                  <a:gd name="T78" fmla="*/ 239 w 602"/>
                  <a:gd name="T79" fmla="*/ 5 h 162"/>
                  <a:gd name="T80" fmla="*/ 179 w 602"/>
                  <a:gd name="T81" fmla="*/ 19 h 162"/>
                  <a:gd name="T82" fmla="*/ 153 w 602"/>
                  <a:gd name="T83" fmla="*/ 26 h 162"/>
                  <a:gd name="T84" fmla="*/ 122 w 602"/>
                  <a:gd name="T85" fmla="*/ 34 h 162"/>
                  <a:gd name="T86" fmla="*/ 93 w 602"/>
                  <a:gd name="T87" fmla="*/ 43 h 162"/>
                  <a:gd name="T88" fmla="*/ 67 w 602"/>
                  <a:gd name="T89" fmla="*/ 57 h 162"/>
                  <a:gd name="T90" fmla="*/ 46 w 602"/>
                  <a:gd name="T91" fmla="*/ 76 h 162"/>
                  <a:gd name="T92" fmla="*/ 24 w 602"/>
                  <a:gd name="T93" fmla="*/ 103 h 162"/>
                  <a:gd name="T94" fmla="*/ 8 w 602"/>
                  <a:gd name="T95" fmla="*/ 131 h 162"/>
                  <a:gd name="T96" fmla="*/ 0 w 602"/>
                  <a:gd name="T97" fmla="*/ 162 h 162"/>
                  <a:gd name="T98" fmla="*/ 5 w 602"/>
                  <a:gd name="T99" fmla="*/ 157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2"/>
                  <a:gd name="T151" fmla="*/ 0 h 162"/>
                  <a:gd name="T152" fmla="*/ 602 w 602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2" h="162">
                    <a:moveTo>
                      <a:pt x="5" y="157"/>
                    </a:moveTo>
                    <a:lnTo>
                      <a:pt x="12" y="150"/>
                    </a:lnTo>
                    <a:lnTo>
                      <a:pt x="19" y="141"/>
                    </a:lnTo>
                    <a:lnTo>
                      <a:pt x="27" y="131"/>
                    </a:lnTo>
                    <a:lnTo>
                      <a:pt x="34" y="122"/>
                    </a:lnTo>
                    <a:lnTo>
                      <a:pt x="43" y="112"/>
                    </a:lnTo>
                    <a:lnTo>
                      <a:pt x="51" y="103"/>
                    </a:lnTo>
                    <a:lnTo>
                      <a:pt x="60" y="95"/>
                    </a:lnTo>
                    <a:lnTo>
                      <a:pt x="67" y="88"/>
                    </a:lnTo>
                    <a:lnTo>
                      <a:pt x="79" y="81"/>
                    </a:lnTo>
                    <a:lnTo>
                      <a:pt x="91" y="74"/>
                    </a:lnTo>
                    <a:lnTo>
                      <a:pt x="103" y="64"/>
                    </a:lnTo>
                    <a:lnTo>
                      <a:pt x="117" y="57"/>
                    </a:lnTo>
                    <a:lnTo>
                      <a:pt x="129" y="50"/>
                    </a:lnTo>
                    <a:lnTo>
                      <a:pt x="144" y="45"/>
                    </a:lnTo>
                    <a:lnTo>
                      <a:pt x="155" y="41"/>
                    </a:lnTo>
                    <a:lnTo>
                      <a:pt x="170" y="36"/>
                    </a:lnTo>
                    <a:lnTo>
                      <a:pt x="184" y="31"/>
                    </a:lnTo>
                    <a:lnTo>
                      <a:pt x="198" y="29"/>
                    </a:lnTo>
                    <a:lnTo>
                      <a:pt x="215" y="29"/>
                    </a:lnTo>
                    <a:lnTo>
                      <a:pt x="232" y="26"/>
                    </a:lnTo>
                    <a:lnTo>
                      <a:pt x="246" y="26"/>
                    </a:lnTo>
                    <a:lnTo>
                      <a:pt x="263" y="26"/>
                    </a:lnTo>
                    <a:lnTo>
                      <a:pt x="279" y="26"/>
                    </a:lnTo>
                    <a:lnTo>
                      <a:pt x="294" y="26"/>
                    </a:lnTo>
                    <a:lnTo>
                      <a:pt x="318" y="26"/>
                    </a:lnTo>
                    <a:lnTo>
                      <a:pt x="344" y="24"/>
                    </a:lnTo>
                    <a:lnTo>
                      <a:pt x="370" y="24"/>
                    </a:lnTo>
                    <a:lnTo>
                      <a:pt x="396" y="24"/>
                    </a:lnTo>
                    <a:lnTo>
                      <a:pt x="423" y="26"/>
                    </a:lnTo>
                    <a:lnTo>
                      <a:pt x="446" y="29"/>
                    </a:lnTo>
                    <a:lnTo>
                      <a:pt x="473" y="34"/>
                    </a:lnTo>
                    <a:lnTo>
                      <a:pt x="497" y="38"/>
                    </a:lnTo>
                    <a:lnTo>
                      <a:pt x="513" y="45"/>
                    </a:lnTo>
                    <a:lnTo>
                      <a:pt x="528" y="55"/>
                    </a:lnTo>
                    <a:lnTo>
                      <a:pt x="542" y="67"/>
                    </a:lnTo>
                    <a:lnTo>
                      <a:pt x="551" y="79"/>
                    </a:lnTo>
                    <a:lnTo>
                      <a:pt x="563" y="91"/>
                    </a:lnTo>
                    <a:lnTo>
                      <a:pt x="570" y="105"/>
                    </a:lnTo>
                    <a:lnTo>
                      <a:pt x="580" y="122"/>
                    </a:lnTo>
                    <a:lnTo>
                      <a:pt x="590" y="136"/>
                    </a:lnTo>
                    <a:lnTo>
                      <a:pt x="590" y="138"/>
                    </a:lnTo>
                    <a:lnTo>
                      <a:pt x="592" y="138"/>
                    </a:lnTo>
                    <a:lnTo>
                      <a:pt x="592" y="141"/>
                    </a:lnTo>
                    <a:lnTo>
                      <a:pt x="594" y="143"/>
                    </a:lnTo>
                    <a:lnTo>
                      <a:pt x="597" y="143"/>
                    </a:lnTo>
                    <a:lnTo>
                      <a:pt x="597" y="146"/>
                    </a:lnTo>
                    <a:lnTo>
                      <a:pt x="599" y="146"/>
                    </a:lnTo>
                    <a:lnTo>
                      <a:pt x="602" y="146"/>
                    </a:lnTo>
                    <a:lnTo>
                      <a:pt x="599" y="134"/>
                    </a:lnTo>
                    <a:lnTo>
                      <a:pt x="599" y="122"/>
                    </a:lnTo>
                    <a:lnTo>
                      <a:pt x="597" y="107"/>
                    </a:lnTo>
                    <a:lnTo>
                      <a:pt x="594" y="95"/>
                    </a:lnTo>
                    <a:lnTo>
                      <a:pt x="590" y="84"/>
                    </a:lnTo>
                    <a:lnTo>
                      <a:pt x="587" y="69"/>
                    </a:lnTo>
                    <a:lnTo>
                      <a:pt x="585" y="57"/>
                    </a:lnTo>
                    <a:lnTo>
                      <a:pt x="580" y="45"/>
                    </a:lnTo>
                    <a:lnTo>
                      <a:pt x="578" y="43"/>
                    </a:lnTo>
                    <a:lnTo>
                      <a:pt x="573" y="41"/>
                    </a:lnTo>
                    <a:lnTo>
                      <a:pt x="570" y="38"/>
                    </a:lnTo>
                    <a:lnTo>
                      <a:pt x="568" y="34"/>
                    </a:lnTo>
                    <a:lnTo>
                      <a:pt x="566" y="31"/>
                    </a:lnTo>
                    <a:lnTo>
                      <a:pt x="561" y="29"/>
                    </a:lnTo>
                    <a:lnTo>
                      <a:pt x="559" y="26"/>
                    </a:lnTo>
                    <a:lnTo>
                      <a:pt x="556" y="24"/>
                    </a:lnTo>
                    <a:lnTo>
                      <a:pt x="542" y="19"/>
                    </a:lnTo>
                    <a:lnTo>
                      <a:pt x="528" y="14"/>
                    </a:lnTo>
                    <a:lnTo>
                      <a:pt x="511" y="14"/>
                    </a:lnTo>
                    <a:lnTo>
                      <a:pt x="494" y="12"/>
                    </a:lnTo>
                    <a:lnTo>
                      <a:pt x="480" y="12"/>
                    </a:lnTo>
                    <a:lnTo>
                      <a:pt x="463" y="12"/>
                    </a:lnTo>
                    <a:lnTo>
                      <a:pt x="449" y="10"/>
                    </a:lnTo>
                    <a:lnTo>
                      <a:pt x="435" y="7"/>
                    </a:lnTo>
                    <a:lnTo>
                      <a:pt x="404" y="3"/>
                    </a:lnTo>
                    <a:lnTo>
                      <a:pt x="370" y="0"/>
                    </a:lnTo>
                    <a:lnTo>
                      <a:pt x="337" y="0"/>
                    </a:lnTo>
                    <a:lnTo>
                      <a:pt x="303" y="0"/>
                    </a:lnTo>
                    <a:lnTo>
                      <a:pt x="272" y="3"/>
                    </a:lnTo>
                    <a:lnTo>
                      <a:pt x="239" y="5"/>
                    </a:lnTo>
                    <a:lnTo>
                      <a:pt x="208" y="12"/>
                    </a:lnTo>
                    <a:lnTo>
                      <a:pt x="179" y="19"/>
                    </a:lnTo>
                    <a:lnTo>
                      <a:pt x="167" y="24"/>
                    </a:lnTo>
                    <a:lnTo>
                      <a:pt x="153" y="26"/>
                    </a:lnTo>
                    <a:lnTo>
                      <a:pt x="136" y="31"/>
                    </a:lnTo>
                    <a:lnTo>
                      <a:pt x="122" y="34"/>
                    </a:lnTo>
                    <a:lnTo>
                      <a:pt x="108" y="38"/>
                    </a:lnTo>
                    <a:lnTo>
                      <a:pt x="93" y="43"/>
                    </a:lnTo>
                    <a:lnTo>
                      <a:pt x="79" y="50"/>
                    </a:lnTo>
                    <a:lnTo>
                      <a:pt x="67" y="57"/>
                    </a:lnTo>
                    <a:lnTo>
                      <a:pt x="58" y="64"/>
                    </a:lnTo>
                    <a:lnTo>
                      <a:pt x="46" y="76"/>
                    </a:lnTo>
                    <a:lnTo>
                      <a:pt x="34" y="88"/>
                    </a:lnTo>
                    <a:lnTo>
                      <a:pt x="24" y="103"/>
                    </a:lnTo>
                    <a:lnTo>
                      <a:pt x="15" y="117"/>
                    </a:lnTo>
                    <a:lnTo>
                      <a:pt x="8" y="131"/>
                    </a:lnTo>
                    <a:lnTo>
                      <a:pt x="3" y="148"/>
                    </a:lnTo>
                    <a:lnTo>
                      <a:pt x="0" y="162"/>
                    </a:lnTo>
                    <a:lnTo>
                      <a:pt x="5" y="15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4" name="Freeform 454"/>
              <p:cNvSpPr>
                <a:spLocks/>
              </p:cNvSpPr>
              <p:nvPr/>
            </p:nvSpPr>
            <p:spPr bwMode="auto">
              <a:xfrm>
                <a:off x="2247" y="3042"/>
                <a:ext cx="602" cy="162"/>
              </a:xfrm>
              <a:custGeom>
                <a:avLst/>
                <a:gdLst>
                  <a:gd name="T0" fmla="*/ 12 w 602"/>
                  <a:gd name="T1" fmla="*/ 150 h 162"/>
                  <a:gd name="T2" fmla="*/ 27 w 602"/>
                  <a:gd name="T3" fmla="*/ 131 h 162"/>
                  <a:gd name="T4" fmla="*/ 43 w 602"/>
                  <a:gd name="T5" fmla="*/ 112 h 162"/>
                  <a:gd name="T6" fmla="*/ 60 w 602"/>
                  <a:gd name="T7" fmla="*/ 95 h 162"/>
                  <a:gd name="T8" fmla="*/ 79 w 602"/>
                  <a:gd name="T9" fmla="*/ 81 h 162"/>
                  <a:gd name="T10" fmla="*/ 103 w 602"/>
                  <a:gd name="T11" fmla="*/ 64 h 162"/>
                  <a:gd name="T12" fmla="*/ 129 w 602"/>
                  <a:gd name="T13" fmla="*/ 50 h 162"/>
                  <a:gd name="T14" fmla="*/ 155 w 602"/>
                  <a:gd name="T15" fmla="*/ 41 h 162"/>
                  <a:gd name="T16" fmla="*/ 184 w 602"/>
                  <a:gd name="T17" fmla="*/ 31 h 162"/>
                  <a:gd name="T18" fmla="*/ 215 w 602"/>
                  <a:gd name="T19" fmla="*/ 29 h 162"/>
                  <a:gd name="T20" fmla="*/ 246 w 602"/>
                  <a:gd name="T21" fmla="*/ 26 h 162"/>
                  <a:gd name="T22" fmla="*/ 279 w 602"/>
                  <a:gd name="T23" fmla="*/ 26 h 162"/>
                  <a:gd name="T24" fmla="*/ 318 w 602"/>
                  <a:gd name="T25" fmla="*/ 26 h 162"/>
                  <a:gd name="T26" fmla="*/ 370 w 602"/>
                  <a:gd name="T27" fmla="*/ 24 h 162"/>
                  <a:gd name="T28" fmla="*/ 423 w 602"/>
                  <a:gd name="T29" fmla="*/ 26 h 162"/>
                  <a:gd name="T30" fmla="*/ 473 w 602"/>
                  <a:gd name="T31" fmla="*/ 34 h 162"/>
                  <a:gd name="T32" fmla="*/ 513 w 602"/>
                  <a:gd name="T33" fmla="*/ 45 h 162"/>
                  <a:gd name="T34" fmla="*/ 542 w 602"/>
                  <a:gd name="T35" fmla="*/ 67 h 162"/>
                  <a:gd name="T36" fmla="*/ 563 w 602"/>
                  <a:gd name="T37" fmla="*/ 91 h 162"/>
                  <a:gd name="T38" fmla="*/ 580 w 602"/>
                  <a:gd name="T39" fmla="*/ 122 h 162"/>
                  <a:gd name="T40" fmla="*/ 590 w 602"/>
                  <a:gd name="T41" fmla="*/ 136 h 162"/>
                  <a:gd name="T42" fmla="*/ 592 w 602"/>
                  <a:gd name="T43" fmla="*/ 138 h 162"/>
                  <a:gd name="T44" fmla="*/ 594 w 602"/>
                  <a:gd name="T45" fmla="*/ 143 h 162"/>
                  <a:gd name="T46" fmla="*/ 597 w 602"/>
                  <a:gd name="T47" fmla="*/ 146 h 162"/>
                  <a:gd name="T48" fmla="*/ 602 w 602"/>
                  <a:gd name="T49" fmla="*/ 146 h 162"/>
                  <a:gd name="T50" fmla="*/ 599 w 602"/>
                  <a:gd name="T51" fmla="*/ 122 h 162"/>
                  <a:gd name="T52" fmla="*/ 594 w 602"/>
                  <a:gd name="T53" fmla="*/ 95 h 162"/>
                  <a:gd name="T54" fmla="*/ 587 w 602"/>
                  <a:gd name="T55" fmla="*/ 69 h 162"/>
                  <a:gd name="T56" fmla="*/ 580 w 602"/>
                  <a:gd name="T57" fmla="*/ 45 h 162"/>
                  <a:gd name="T58" fmla="*/ 573 w 602"/>
                  <a:gd name="T59" fmla="*/ 41 h 162"/>
                  <a:gd name="T60" fmla="*/ 568 w 602"/>
                  <a:gd name="T61" fmla="*/ 34 h 162"/>
                  <a:gd name="T62" fmla="*/ 561 w 602"/>
                  <a:gd name="T63" fmla="*/ 29 h 162"/>
                  <a:gd name="T64" fmla="*/ 556 w 602"/>
                  <a:gd name="T65" fmla="*/ 24 h 162"/>
                  <a:gd name="T66" fmla="*/ 528 w 602"/>
                  <a:gd name="T67" fmla="*/ 14 h 162"/>
                  <a:gd name="T68" fmla="*/ 494 w 602"/>
                  <a:gd name="T69" fmla="*/ 12 h 162"/>
                  <a:gd name="T70" fmla="*/ 463 w 602"/>
                  <a:gd name="T71" fmla="*/ 12 h 162"/>
                  <a:gd name="T72" fmla="*/ 435 w 602"/>
                  <a:gd name="T73" fmla="*/ 7 h 162"/>
                  <a:gd name="T74" fmla="*/ 370 w 602"/>
                  <a:gd name="T75" fmla="*/ 0 h 162"/>
                  <a:gd name="T76" fmla="*/ 303 w 602"/>
                  <a:gd name="T77" fmla="*/ 0 h 162"/>
                  <a:gd name="T78" fmla="*/ 239 w 602"/>
                  <a:gd name="T79" fmla="*/ 5 h 162"/>
                  <a:gd name="T80" fmla="*/ 179 w 602"/>
                  <a:gd name="T81" fmla="*/ 19 h 162"/>
                  <a:gd name="T82" fmla="*/ 153 w 602"/>
                  <a:gd name="T83" fmla="*/ 26 h 162"/>
                  <a:gd name="T84" fmla="*/ 122 w 602"/>
                  <a:gd name="T85" fmla="*/ 34 h 162"/>
                  <a:gd name="T86" fmla="*/ 93 w 602"/>
                  <a:gd name="T87" fmla="*/ 43 h 162"/>
                  <a:gd name="T88" fmla="*/ 67 w 602"/>
                  <a:gd name="T89" fmla="*/ 57 h 162"/>
                  <a:gd name="T90" fmla="*/ 46 w 602"/>
                  <a:gd name="T91" fmla="*/ 76 h 162"/>
                  <a:gd name="T92" fmla="*/ 24 w 602"/>
                  <a:gd name="T93" fmla="*/ 103 h 162"/>
                  <a:gd name="T94" fmla="*/ 8 w 602"/>
                  <a:gd name="T95" fmla="*/ 131 h 162"/>
                  <a:gd name="T96" fmla="*/ 0 w 602"/>
                  <a:gd name="T97" fmla="*/ 162 h 162"/>
                  <a:gd name="T98" fmla="*/ 5 w 602"/>
                  <a:gd name="T99" fmla="*/ 157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2"/>
                  <a:gd name="T151" fmla="*/ 0 h 162"/>
                  <a:gd name="T152" fmla="*/ 602 w 602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2" h="162">
                    <a:moveTo>
                      <a:pt x="5" y="157"/>
                    </a:moveTo>
                    <a:lnTo>
                      <a:pt x="12" y="150"/>
                    </a:lnTo>
                    <a:lnTo>
                      <a:pt x="19" y="141"/>
                    </a:lnTo>
                    <a:lnTo>
                      <a:pt x="27" y="131"/>
                    </a:lnTo>
                    <a:lnTo>
                      <a:pt x="34" y="122"/>
                    </a:lnTo>
                    <a:lnTo>
                      <a:pt x="43" y="112"/>
                    </a:lnTo>
                    <a:lnTo>
                      <a:pt x="51" y="103"/>
                    </a:lnTo>
                    <a:lnTo>
                      <a:pt x="60" y="95"/>
                    </a:lnTo>
                    <a:lnTo>
                      <a:pt x="67" y="88"/>
                    </a:lnTo>
                    <a:lnTo>
                      <a:pt x="79" y="81"/>
                    </a:lnTo>
                    <a:lnTo>
                      <a:pt x="91" y="74"/>
                    </a:lnTo>
                    <a:lnTo>
                      <a:pt x="103" y="64"/>
                    </a:lnTo>
                    <a:lnTo>
                      <a:pt x="117" y="57"/>
                    </a:lnTo>
                    <a:lnTo>
                      <a:pt x="129" y="50"/>
                    </a:lnTo>
                    <a:lnTo>
                      <a:pt x="144" y="45"/>
                    </a:lnTo>
                    <a:lnTo>
                      <a:pt x="155" y="41"/>
                    </a:lnTo>
                    <a:lnTo>
                      <a:pt x="170" y="36"/>
                    </a:lnTo>
                    <a:lnTo>
                      <a:pt x="184" y="31"/>
                    </a:lnTo>
                    <a:lnTo>
                      <a:pt x="198" y="29"/>
                    </a:lnTo>
                    <a:lnTo>
                      <a:pt x="215" y="29"/>
                    </a:lnTo>
                    <a:lnTo>
                      <a:pt x="232" y="26"/>
                    </a:lnTo>
                    <a:lnTo>
                      <a:pt x="246" y="26"/>
                    </a:lnTo>
                    <a:lnTo>
                      <a:pt x="263" y="26"/>
                    </a:lnTo>
                    <a:lnTo>
                      <a:pt x="279" y="26"/>
                    </a:lnTo>
                    <a:lnTo>
                      <a:pt x="294" y="26"/>
                    </a:lnTo>
                    <a:lnTo>
                      <a:pt x="318" y="26"/>
                    </a:lnTo>
                    <a:lnTo>
                      <a:pt x="344" y="24"/>
                    </a:lnTo>
                    <a:lnTo>
                      <a:pt x="370" y="24"/>
                    </a:lnTo>
                    <a:lnTo>
                      <a:pt x="396" y="24"/>
                    </a:lnTo>
                    <a:lnTo>
                      <a:pt x="423" y="26"/>
                    </a:lnTo>
                    <a:lnTo>
                      <a:pt x="446" y="29"/>
                    </a:lnTo>
                    <a:lnTo>
                      <a:pt x="473" y="34"/>
                    </a:lnTo>
                    <a:lnTo>
                      <a:pt x="497" y="38"/>
                    </a:lnTo>
                    <a:lnTo>
                      <a:pt x="513" y="45"/>
                    </a:lnTo>
                    <a:lnTo>
                      <a:pt x="528" y="55"/>
                    </a:lnTo>
                    <a:lnTo>
                      <a:pt x="542" y="67"/>
                    </a:lnTo>
                    <a:lnTo>
                      <a:pt x="551" y="79"/>
                    </a:lnTo>
                    <a:lnTo>
                      <a:pt x="563" y="91"/>
                    </a:lnTo>
                    <a:lnTo>
                      <a:pt x="570" y="105"/>
                    </a:lnTo>
                    <a:lnTo>
                      <a:pt x="580" y="122"/>
                    </a:lnTo>
                    <a:lnTo>
                      <a:pt x="590" y="136"/>
                    </a:lnTo>
                    <a:lnTo>
                      <a:pt x="590" y="138"/>
                    </a:lnTo>
                    <a:lnTo>
                      <a:pt x="592" y="138"/>
                    </a:lnTo>
                    <a:lnTo>
                      <a:pt x="592" y="141"/>
                    </a:lnTo>
                    <a:lnTo>
                      <a:pt x="594" y="143"/>
                    </a:lnTo>
                    <a:lnTo>
                      <a:pt x="597" y="143"/>
                    </a:lnTo>
                    <a:lnTo>
                      <a:pt x="597" y="146"/>
                    </a:lnTo>
                    <a:lnTo>
                      <a:pt x="599" y="146"/>
                    </a:lnTo>
                    <a:lnTo>
                      <a:pt x="602" y="146"/>
                    </a:lnTo>
                    <a:lnTo>
                      <a:pt x="599" y="134"/>
                    </a:lnTo>
                    <a:lnTo>
                      <a:pt x="599" y="122"/>
                    </a:lnTo>
                    <a:lnTo>
                      <a:pt x="597" y="107"/>
                    </a:lnTo>
                    <a:lnTo>
                      <a:pt x="594" y="95"/>
                    </a:lnTo>
                    <a:lnTo>
                      <a:pt x="590" y="84"/>
                    </a:lnTo>
                    <a:lnTo>
                      <a:pt x="587" y="69"/>
                    </a:lnTo>
                    <a:lnTo>
                      <a:pt x="585" y="57"/>
                    </a:lnTo>
                    <a:lnTo>
                      <a:pt x="580" y="45"/>
                    </a:lnTo>
                    <a:lnTo>
                      <a:pt x="578" y="43"/>
                    </a:lnTo>
                    <a:lnTo>
                      <a:pt x="573" y="41"/>
                    </a:lnTo>
                    <a:lnTo>
                      <a:pt x="570" y="38"/>
                    </a:lnTo>
                    <a:lnTo>
                      <a:pt x="568" y="34"/>
                    </a:lnTo>
                    <a:lnTo>
                      <a:pt x="566" y="31"/>
                    </a:lnTo>
                    <a:lnTo>
                      <a:pt x="561" y="29"/>
                    </a:lnTo>
                    <a:lnTo>
                      <a:pt x="559" y="26"/>
                    </a:lnTo>
                    <a:lnTo>
                      <a:pt x="556" y="24"/>
                    </a:lnTo>
                    <a:lnTo>
                      <a:pt x="542" y="19"/>
                    </a:lnTo>
                    <a:lnTo>
                      <a:pt x="528" y="14"/>
                    </a:lnTo>
                    <a:lnTo>
                      <a:pt x="511" y="14"/>
                    </a:lnTo>
                    <a:lnTo>
                      <a:pt x="494" y="12"/>
                    </a:lnTo>
                    <a:lnTo>
                      <a:pt x="480" y="12"/>
                    </a:lnTo>
                    <a:lnTo>
                      <a:pt x="463" y="12"/>
                    </a:lnTo>
                    <a:lnTo>
                      <a:pt x="449" y="10"/>
                    </a:lnTo>
                    <a:lnTo>
                      <a:pt x="435" y="7"/>
                    </a:lnTo>
                    <a:lnTo>
                      <a:pt x="404" y="3"/>
                    </a:lnTo>
                    <a:lnTo>
                      <a:pt x="370" y="0"/>
                    </a:lnTo>
                    <a:lnTo>
                      <a:pt x="337" y="0"/>
                    </a:lnTo>
                    <a:lnTo>
                      <a:pt x="303" y="0"/>
                    </a:lnTo>
                    <a:lnTo>
                      <a:pt x="272" y="3"/>
                    </a:lnTo>
                    <a:lnTo>
                      <a:pt x="239" y="5"/>
                    </a:lnTo>
                    <a:lnTo>
                      <a:pt x="208" y="12"/>
                    </a:lnTo>
                    <a:lnTo>
                      <a:pt x="179" y="19"/>
                    </a:lnTo>
                    <a:lnTo>
                      <a:pt x="167" y="24"/>
                    </a:lnTo>
                    <a:lnTo>
                      <a:pt x="153" y="26"/>
                    </a:lnTo>
                    <a:lnTo>
                      <a:pt x="136" y="31"/>
                    </a:lnTo>
                    <a:lnTo>
                      <a:pt x="122" y="34"/>
                    </a:lnTo>
                    <a:lnTo>
                      <a:pt x="108" y="38"/>
                    </a:lnTo>
                    <a:lnTo>
                      <a:pt x="93" y="43"/>
                    </a:lnTo>
                    <a:lnTo>
                      <a:pt x="79" y="50"/>
                    </a:lnTo>
                    <a:lnTo>
                      <a:pt x="67" y="57"/>
                    </a:lnTo>
                    <a:lnTo>
                      <a:pt x="58" y="64"/>
                    </a:lnTo>
                    <a:lnTo>
                      <a:pt x="46" y="76"/>
                    </a:lnTo>
                    <a:lnTo>
                      <a:pt x="34" y="88"/>
                    </a:lnTo>
                    <a:lnTo>
                      <a:pt x="24" y="103"/>
                    </a:lnTo>
                    <a:lnTo>
                      <a:pt x="15" y="117"/>
                    </a:lnTo>
                    <a:lnTo>
                      <a:pt x="8" y="131"/>
                    </a:lnTo>
                    <a:lnTo>
                      <a:pt x="3" y="148"/>
                    </a:lnTo>
                    <a:lnTo>
                      <a:pt x="0" y="162"/>
                    </a:lnTo>
                    <a:lnTo>
                      <a:pt x="5" y="15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5" name="Freeform 455"/>
              <p:cNvSpPr>
                <a:spLocks/>
              </p:cNvSpPr>
              <p:nvPr/>
            </p:nvSpPr>
            <p:spPr bwMode="auto">
              <a:xfrm>
                <a:off x="2493" y="3066"/>
                <a:ext cx="17" cy="14"/>
              </a:xfrm>
              <a:custGeom>
                <a:avLst/>
                <a:gdLst>
                  <a:gd name="T0" fmla="*/ 7 w 17"/>
                  <a:gd name="T1" fmla="*/ 14 h 14"/>
                  <a:gd name="T2" fmla="*/ 10 w 17"/>
                  <a:gd name="T3" fmla="*/ 14 h 14"/>
                  <a:gd name="T4" fmla="*/ 12 w 17"/>
                  <a:gd name="T5" fmla="*/ 14 h 14"/>
                  <a:gd name="T6" fmla="*/ 12 w 17"/>
                  <a:gd name="T7" fmla="*/ 14 h 14"/>
                  <a:gd name="T8" fmla="*/ 14 w 17"/>
                  <a:gd name="T9" fmla="*/ 12 h 14"/>
                  <a:gd name="T10" fmla="*/ 14 w 17"/>
                  <a:gd name="T11" fmla="*/ 12 h 14"/>
                  <a:gd name="T12" fmla="*/ 17 w 17"/>
                  <a:gd name="T13" fmla="*/ 10 h 14"/>
                  <a:gd name="T14" fmla="*/ 17 w 17"/>
                  <a:gd name="T15" fmla="*/ 10 h 14"/>
                  <a:gd name="T16" fmla="*/ 17 w 17"/>
                  <a:gd name="T17" fmla="*/ 7 h 14"/>
                  <a:gd name="T18" fmla="*/ 17 w 17"/>
                  <a:gd name="T19" fmla="*/ 5 h 14"/>
                  <a:gd name="T20" fmla="*/ 17 w 17"/>
                  <a:gd name="T21" fmla="*/ 5 h 14"/>
                  <a:gd name="T22" fmla="*/ 14 w 17"/>
                  <a:gd name="T23" fmla="*/ 2 h 14"/>
                  <a:gd name="T24" fmla="*/ 14 w 17"/>
                  <a:gd name="T25" fmla="*/ 2 h 14"/>
                  <a:gd name="T26" fmla="*/ 12 w 17"/>
                  <a:gd name="T27" fmla="*/ 0 h 14"/>
                  <a:gd name="T28" fmla="*/ 12 w 17"/>
                  <a:gd name="T29" fmla="*/ 0 h 14"/>
                  <a:gd name="T30" fmla="*/ 10 w 17"/>
                  <a:gd name="T31" fmla="*/ 0 h 14"/>
                  <a:gd name="T32" fmla="*/ 7 w 17"/>
                  <a:gd name="T33" fmla="*/ 0 h 14"/>
                  <a:gd name="T34" fmla="*/ 7 w 17"/>
                  <a:gd name="T35" fmla="*/ 0 h 14"/>
                  <a:gd name="T36" fmla="*/ 5 w 17"/>
                  <a:gd name="T37" fmla="*/ 0 h 14"/>
                  <a:gd name="T38" fmla="*/ 2 w 17"/>
                  <a:gd name="T39" fmla="*/ 0 h 14"/>
                  <a:gd name="T40" fmla="*/ 2 w 17"/>
                  <a:gd name="T41" fmla="*/ 2 h 14"/>
                  <a:gd name="T42" fmla="*/ 0 w 17"/>
                  <a:gd name="T43" fmla="*/ 2 h 14"/>
                  <a:gd name="T44" fmla="*/ 0 w 17"/>
                  <a:gd name="T45" fmla="*/ 5 h 14"/>
                  <a:gd name="T46" fmla="*/ 0 w 17"/>
                  <a:gd name="T47" fmla="*/ 5 h 14"/>
                  <a:gd name="T48" fmla="*/ 0 w 17"/>
                  <a:gd name="T49" fmla="*/ 7 h 14"/>
                  <a:gd name="T50" fmla="*/ 0 w 17"/>
                  <a:gd name="T51" fmla="*/ 10 h 14"/>
                  <a:gd name="T52" fmla="*/ 0 w 17"/>
                  <a:gd name="T53" fmla="*/ 10 h 14"/>
                  <a:gd name="T54" fmla="*/ 0 w 17"/>
                  <a:gd name="T55" fmla="*/ 12 h 14"/>
                  <a:gd name="T56" fmla="*/ 2 w 17"/>
                  <a:gd name="T57" fmla="*/ 12 h 14"/>
                  <a:gd name="T58" fmla="*/ 2 w 17"/>
                  <a:gd name="T59" fmla="*/ 14 h 14"/>
                  <a:gd name="T60" fmla="*/ 5 w 17"/>
                  <a:gd name="T61" fmla="*/ 14 h 14"/>
                  <a:gd name="T62" fmla="*/ 7 w 17"/>
                  <a:gd name="T63" fmla="*/ 14 h 14"/>
                  <a:gd name="T64" fmla="*/ 7 w 17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14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6" name="Freeform 456"/>
              <p:cNvSpPr>
                <a:spLocks/>
              </p:cNvSpPr>
              <p:nvPr/>
            </p:nvSpPr>
            <p:spPr bwMode="auto">
              <a:xfrm>
                <a:off x="2493" y="3066"/>
                <a:ext cx="17" cy="14"/>
              </a:xfrm>
              <a:custGeom>
                <a:avLst/>
                <a:gdLst>
                  <a:gd name="T0" fmla="*/ 7 w 17"/>
                  <a:gd name="T1" fmla="*/ 14 h 14"/>
                  <a:gd name="T2" fmla="*/ 10 w 17"/>
                  <a:gd name="T3" fmla="*/ 14 h 14"/>
                  <a:gd name="T4" fmla="*/ 12 w 17"/>
                  <a:gd name="T5" fmla="*/ 14 h 14"/>
                  <a:gd name="T6" fmla="*/ 12 w 17"/>
                  <a:gd name="T7" fmla="*/ 14 h 14"/>
                  <a:gd name="T8" fmla="*/ 14 w 17"/>
                  <a:gd name="T9" fmla="*/ 12 h 14"/>
                  <a:gd name="T10" fmla="*/ 14 w 17"/>
                  <a:gd name="T11" fmla="*/ 12 h 14"/>
                  <a:gd name="T12" fmla="*/ 17 w 17"/>
                  <a:gd name="T13" fmla="*/ 10 h 14"/>
                  <a:gd name="T14" fmla="*/ 17 w 17"/>
                  <a:gd name="T15" fmla="*/ 10 h 14"/>
                  <a:gd name="T16" fmla="*/ 17 w 17"/>
                  <a:gd name="T17" fmla="*/ 7 h 14"/>
                  <a:gd name="T18" fmla="*/ 17 w 17"/>
                  <a:gd name="T19" fmla="*/ 5 h 14"/>
                  <a:gd name="T20" fmla="*/ 17 w 17"/>
                  <a:gd name="T21" fmla="*/ 5 h 14"/>
                  <a:gd name="T22" fmla="*/ 14 w 17"/>
                  <a:gd name="T23" fmla="*/ 2 h 14"/>
                  <a:gd name="T24" fmla="*/ 14 w 17"/>
                  <a:gd name="T25" fmla="*/ 2 h 14"/>
                  <a:gd name="T26" fmla="*/ 12 w 17"/>
                  <a:gd name="T27" fmla="*/ 0 h 14"/>
                  <a:gd name="T28" fmla="*/ 12 w 17"/>
                  <a:gd name="T29" fmla="*/ 0 h 14"/>
                  <a:gd name="T30" fmla="*/ 10 w 17"/>
                  <a:gd name="T31" fmla="*/ 0 h 14"/>
                  <a:gd name="T32" fmla="*/ 7 w 17"/>
                  <a:gd name="T33" fmla="*/ 0 h 14"/>
                  <a:gd name="T34" fmla="*/ 7 w 17"/>
                  <a:gd name="T35" fmla="*/ 0 h 14"/>
                  <a:gd name="T36" fmla="*/ 5 w 17"/>
                  <a:gd name="T37" fmla="*/ 0 h 14"/>
                  <a:gd name="T38" fmla="*/ 2 w 17"/>
                  <a:gd name="T39" fmla="*/ 0 h 14"/>
                  <a:gd name="T40" fmla="*/ 2 w 17"/>
                  <a:gd name="T41" fmla="*/ 2 h 14"/>
                  <a:gd name="T42" fmla="*/ 0 w 17"/>
                  <a:gd name="T43" fmla="*/ 2 h 14"/>
                  <a:gd name="T44" fmla="*/ 0 w 17"/>
                  <a:gd name="T45" fmla="*/ 5 h 14"/>
                  <a:gd name="T46" fmla="*/ 0 w 17"/>
                  <a:gd name="T47" fmla="*/ 5 h 14"/>
                  <a:gd name="T48" fmla="*/ 0 w 17"/>
                  <a:gd name="T49" fmla="*/ 7 h 14"/>
                  <a:gd name="T50" fmla="*/ 0 w 17"/>
                  <a:gd name="T51" fmla="*/ 10 h 14"/>
                  <a:gd name="T52" fmla="*/ 0 w 17"/>
                  <a:gd name="T53" fmla="*/ 10 h 14"/>
                  <a:gd name="T54" fmla="*/ 0 w 17"/>
                  <a:gd name="T55" fmla="*/ 12 h 14"/>
                  <a:gd name="T56" fmla="*/ 2 w 17"/>
                  <a:gd name="T57" fmla="*/ 12 h 14"/>
                  <a:gd name="T58" fmla="*/ 2 w 17"/>
                  <a:gd name="T59" fmla="*/ 14 h 14"/>
                  <a:gd name="T60" fmla="*/ 5 w 17"/>
                  <a:gd name="T61" fmla="*/ 14 h 14"/>
                  <a:gd name="T62" fmla="*/ 7 w 17"/>
                  <a:gd name="T63" fmla="*/ 14 h 14"/>
                  <a:gd name="T64" fmla="*/ 7 w 17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4"/>
                  <a:gd name="T101" fmla="*/ 17 w 1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4">
                    <a:moveTo>
                      <a:pt x="7" y="14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7" name="Freeform 457"/>
              <p:cNvSpPr>
                <a:spLocks/>
              </p:cNvSpPr>
              <p:nvPr/>
            </p:nvSpPr>
            <p:spPr bwMode="auto">
              <a:xfrm>
                <a:off x="2412" y="3076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10 w 17"/>
                  <a:gd name="T3" fmla="*/ 16 h 16"/>
                  <a:gd name="T4" fmla="*/ 12 w 17"/>
                  <a:gd name="T5" fmla="*/ 14 h 16"/>
                  <a:gd name="T6" fmla="*/ 14 w 17"/>
                  <a:gd name="T7" fmla="*/ 14 h 16"/>
                  <a:gd name="T8" fmla="*/ 14 w 17"/>
                  <a:gd name="T9" fmla="*/ 14 h 16"/>
                  <a:gd name="T10" fmla="*/ 17 w 17"/>
                  <a:gd name="T11" fmla="*/ 11 h 16"/>
                  <a:gd name="T12" fmla="*/ 17 w 17"/>
                  <a:gd name="T13" fmla="*/ 11 h 16"/>
                  <a:gd name="T14" fmla="*/ 17 w 17"/>
                  <a:gd name="T15" fmla="*/ 9 h 16"/>
                  <a:gd name="T16" fmla="*/ 17 w 17"/>
                  <a:gd name="T17" fmla="*/ 7 h 16"/>
                  <a:gd name="T18" fmla="*/ 17 w 17"/>
                  <a:gd name="T19" fmla="*/ 7 h 16"/>
                  <a:gd name="T20" fmla="*/ 17 w 17"/>
                  <a:gd name="T21" fmla="*/ 4 h 16"/>
                  <a:gd name="T22" fmla="*/ 17 w 17"/>
                  <a:gd name="T23" fmla="*/ 2 h 16"/>
                  <a:gd name="T24" fmla="*/ 14 w 17"/>
                  <a:gd name="T25" fmla="*/ 2 h 16"/>
                  <a:gd name="T26" fmla="*/ 14 w 17"/>
                  <a:gd name="T27" fmla="*/ 2 h 16"/>
                  <a:gd name="T28" fmla="*/ 12 w 17"/>
                  <a:gd name="T29" fmla="*/ 0 h 16"/>
                  <a:gd name="T30" fmla="*/ 10 w 17"/>
                  <a:gd name="T31" fmla="*/ 0 h 16"/>
                  <a:gd name="T32" fmla="*/ 10 w 17"/>
                  <a:gd name="T33" fmla="*/ 0 h 16"/>
                  <a:gd name="T34" fmla="*/ 7 w 17"/>
                  <a:gd name="T35" fmla="*/ 0 h 16"/>
                  <a:gd name="T36" fmla="*/ 5 w 17"/>
                  <a:gd name="T37" fmla="*/ 0 h 16"/>
                  <a:gd name="T38" fmla="*/ 5 w 17"/>
                  <a:gd name="T39" fmla="*/ 2 h 16"/>
                  <a:gd name="T40" fmla="*/ 2 w 17"/>
                  <a:gd name="T41" fmla="*/ 2 h 16"/>
                  <a:gd name="T42" fmla="*/ 2 w 17"/>
                  <a:gd name="T43" fmla="*/ 2 h 16"/>
                  <a:gd name="T44" fmla="*/ 0 w 17"/>
                  <a:gd name="T45" fmla="*/ 4 h 16"/>
                  <a:gd name="T46" fmla="*/ 0 w 17"/>
                  <a:gd name="T47" fmla="*/ 7 h 16"/>
                  <a:gd name="T48" fmla="*/ 0 w 17"/>
                  <a:gd name="T49" fmla="*/ 7 h 16"/>
                  <a:gd name="T50" fmla="*/ 0 w 17"/>
                  <a:gd name="T51" fmla="*/ 9 h 16"/>
                  <a:gd name="T52" fmla="*/ 0 w 17"/>
                  <a:gd name="T53" fmla="*/ 11 h 16"/>
                  <a:gd name="T54" fmla="*/ 2 w 17"/>
                  <a:gd name="T55" fmla="*/ 11 h 16"/>
                  <a:gd name="T56" fmla="*/ 2 w 17"/>
                  <a:gd name="T57" fmla="*/ 14 h 16"/>
                  <a:gd name="T58" fmla="*/ 5 w 17"/>
                  <a:gd name="T59" fmla="*/ 14 h 16"/>
                  <a:gd name="T60" fmla="*/ 5 w 17"/>
                  <a:gd name="T61" fmla="*/ 14 h 16"/>
                  <a:gd name="T62" fmla="*/ 7 w 17"/>
                  <a:gd name="T63" fmla="*/ 16 h 16"/>
                  <a:gd name="T64" fmla="*/ 10 w 17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0" y="16"/>
                    </a:moveTo>
                    <a:lnTo>
                      <a:pt x="10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8" name="Freeform 458"/>
              <p:cNvSpPr>
                <a:spLocks/>
              </p:cNvSpPr>
              <p:nvPr/>
            </p:nvSpPr>
            <p:spPr bwMode="auto">
              <a:xfrm>
                <a:off x="2412" y="3076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10 w 17"/>
                  <a:gd name="T3" fmla="*/ 16 h 16"/>
                  <a:gd name="T4" fmla="*/ 12 w 17"/>
                  <a:gd name="T5" fmla="*/ 14 h 16"/>
                  <a:gd name="T6" fmla="*/ 14 w 17"/>
                  <a:gd name="T7" fmla="*/ 14 h 16"/>
                  <a:gd name="T8" fmla="*/ 14 w 17"/>
                  <a:gd name="T9" fmla="*/ 14 h 16"/>
                  <a:gd name="T10" fmla="*/ 17 w 17"/>
                  <a:gd name="T11" fmla="*/ 11 h 16"/>
                  <a:gd name="T12" fmla="*/ 17 w 17"/>
                  <a:gd name="T13" fmla="*/ 11 h 16"/>
                  <a:gd name="T14" fmla="*/ 17 w 17"/>
                  <a:gd name="T15" fmla="*/ 9 h 16"/>
                  <a:gd name="T16" fmla="*/ 17 w 17"/>
                  <a:gd name="T17" fmla="*/ 7 h 16"/>
                  <a:gd name="T18" fmla="*/ 17 w 17"/>
                  <a:gd name="T19" fmla="*/ 7 h 16"/>
                  <a:gd name="T20" fmla="*/ 17 w 17"/>
                  <a:gd name="T21" fmla="*/ 4 h 16"/>
                  <a:gd name="T22" fmla="*/ 17 w 17"/>
                  <a:gd name="T23" fmla="*/ 2 h 16"/>
                  <a:gd name="T24" fmla="*/ 14 w 17"/>
                  <a:gd name="T25" fmla="*/ 2 h 16"/>
                  <a:gd name="T26" fmla="*/ 14 w 17"/>
                  <a:gd name="T27" fmla="*/ 2 h 16"/>
                  <a:gd name="T28" fmla="*/ 12 w 17"/>
                  <a:gd name="T29" fmla="*/ 0 h 16"/>
                  <a:gd name="T30" fmla="*/ 10 w 17"/>
                  <a:gd name="T31" fmla="*/ 0 h 16"/>
                  <a:gd name="T32" fmla="*/ 10 w 17"/>
                  <a:gd name="T33" fmla="*/ 0 h 16"/>
                  <a:gd name="T34" fmla="*/ 7 w 17"/>
                  <a:gd name="T35" fmla="*/ 0 h 16"/>
                  <a:gd name="T36" fmla="*/ 5 w 17"/>
                  <a:gd name="T37" fmla="*/ 0 h 16"/>
                  <a:gd name="T38" fmla="*/ 5 w 17"/>
                  <a:gd name="T39" fmla="*/ 2 h 16"/>
                  <a:gd name="T40" fmla="*/ 2 w 17"/>
                  <a:gd name="T41" fmla="*/ 2 h 16"/>
                  <a:gd name="T42" fmla="*/ 2 w 17"/>
                  <a:gd name="T43" fmla="*/ 2 h 16"/>
                  <a:gd name="T44" fmla="*/ 0 w 17"/>
                  <a:gd name="T45" fmla="*/ 4 h 16"/>
                  <a:gd name="T46" fmla="*/ 0 w 17"/>
                  <a:gd name="T47" fmla="*/ 7 h 16"/>
                  <a:gd name="T48" fmla="*/ 0 w 17"/>
                  <a:gd name="T49" fmla="*/ 7 h 16"/>
                  <a:gd name="T50" fmla="*/ 0 w 17"/>
                  <a:gd name="T51" fmla="*/ 9 h 16"/>
                  <a:gd name="T52" fmla="*/ 0 w 17"/>
                  <a:gd name="T53" fmla="*/ 11 h 16"/>
                  <a:gd name="T54" fmla="*/ 2 w 17"/>
                  <a:gd name="T55" fmla="*/ 11 h 16"/>
                  <a:gd name="T56" fmla="*/ 2 w 17"/>
                  <a:gd name="T57" fmla="*/ 14 h 16"/>
                  <a:gd name="T58" fmla="*/ 5 w 17"/>
                  <a:gd name="T59" fmla="*/ 14 h 16"/>
                  <a:gd name="T60" fmla="*/ 5 w 17"/>
                  <a:gd name="T61" fmla="*/ 14 h 16"/>
                  <a:gd name="T62" fmla="*/ 7 w 17"/>
                  <a:gd name="T63" fmla="*/ 16 h 16"/>
                  <a:gd name="T64" fmla="*/ 10 w 17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0" y="16"/>
                    </a:moveTo>
                    <a:lnTo>
                      <a:pt x="10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0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9" name="Freeform 459"/>
              <p:cNvSpPr>
                <a:spLocks/>
              </p:cNvSpPr>
              <p:nvPr/>
            </p:nvSpPr>
            <p:spPr bwMode="auto">
              <a:xfrm>
                <a:off x="2348" y="3066"/>
                <a:ext cx="16" cy="14"/>
              </a:xfrm>
              <a:custGeom>
                <a:avLst/>
                <a:gdLst>
                  <a:gd name="T0" fmla="*/ 7 w 16"/>
                  <a:gd name="T1" fmla="*/ 14 h 14"/>
                  <a:gd name="T2" fmla="*/ 9 w 16"/>
                  <a:gd name="T3" fmla="*/ 14 h 14"/>
                  <a:gd name="T4" fmla="*/ 12 w 16"/>
                  <a:gd name="T5" fmla="*/ 14 h 14"/>
                  <a:gd name="T6" fmla="*/ 12 w 16"/>
                  <a:gd name="T7" fmla="*/ 14 h 14"/>
                  <a:gd name="T8" fmla="*/ 14 w 16"/>
                  <a:gd name="T9" fmla="*/ 12 h 14"/>
                  <a:gd name="T10" fmla="*/ 14 w 16"/>
                  <a:gd name="T11" fmla="*/ 12 h 14"/>
                  <a:gd name="T12" fmla="*/ 16 w 16"/>
                  <a:gd name="T13" fmla="*/ 10 h 14"/>
                  <a:gd name="T14" fmla="*/ 16 w 16"/>
                  <a:gd name="T15" fmla="*/ 10 h 14"/>
                  <a:gd name="T16" fmla="*/ 16 w 16"/>
                  <a:gd name="T17" fmla="*/ 7 h 14"/>
                  <a:gd name="T18" fmla="*/ 16 w 16"/>
                  <a:gd name="T19" fmla="*/ 5 h 14"/>
                  <a:gd name="T20" fmla="*/ 16 w 16"/>
                  <a:gd name="T21" fmla="*/ 5 h 14"/>
                  <a:gd name="T22" fmla="*/ 14 w 16"/>
                  <a:gd name="T23" fmla="*/ 2 h 14"/>
                  <a:gd name="T24" fmla="*/ 14 w 16"/>
                  <a:gd name="T25" fmla="*/ 2 h 14"/>
                  <a:gd name="T26" fmla="*/ 12 w 16"/>
                  <a:gd name="T27" fmla="*/ 0 h 14"/>
                  <a:gd name="T28" fmla="*/ 12 w 16"/>
                  <a:gd name="T29" fmla="*/ 0 h 14"/>
                  <a:gd name="T30" fmla="*/ 9 w 16"/>
                  <a:gd name="T31" fmla="*/ 0 h 14"/>
                  <a:gd name="T32" fmla="*/ 7 w 16"/>
                  <a:gd name="T33" fmla="*/ 0 h 14"/>
                  <a:gd name="T34" fmla="*/ 7 w 16"/>
                  <a:gd name="T35" fmla="*/ 0 h 14"/>
                  <a:gd name="T36" fmla="*/ 4 w 16"/>
                  <a:gd name="T37" fmla="*/ 0 h 14"/>
                  <a:gd name="T38" fmla="*/ 2 w 16"/>
                  <a:gd name="T39" fmla="*/ 0 h 14"/>
                  <a:gd name="T40" fmla="*/ 2 w 16"/>
                  <a:gd name="T41" fmla="*/ 2 h 14"/>
                  <a:gd name="T42" fmla="*/ 2 w 16"/>
                  <a:gd name="T43" fmla="*/ 2 h 14"/>
                  <a:gd name="T44" fmla="*/ 0 w 16"/>
                  <a:gd name="T45" fmla="*/ 5 h 14"/>
                  <a:gd name="T46" fmla="*/ 0 w 16"/>
                  <a:gd name="T47" fmla="*/ 5 h 14"/>
                  <a:gd name="T48" fmla="*/ 0 w 16"/>
                  <a:gd name="T49" fmla="*/ 7 h 14"/>
                  <a:gd name="T50" fmla="*/ 0 w 16"/>
                  <a:gd name="T51" fmla="*/ 10 h 14"/>
                  <a:gd name="T52" fmla="*/ 0 w 16"/>
                  <a:gd name="T53" fmla="*/ 10 h 14"/>
                  <a:gd name="T54" fmla="*/ 2 w 16"/>
                  <a:gd name="T55" fmla="*/ 12 h 14"/>
                  <a:gd name="T56" fmla="*/ 2 w 16"/>
                  <a:gd name="T57" fmla="*/ 12 h 14"/>
                  <a:gd name="T58" fmla="*/ 2 w 16"/>
                  <a:gd name="T59" fmla="*/ 14 h 14"/>
                  <a:gd name="T60" fmla="*/ 4 w 16"/>
                  <a:gd name="T61" fmla="*/ 14 h 14"/>
                  <a:gd name="T62" fmla="*/ 7 w 16"/>
                  <a:gd name="T63" fmla="*/ 14 h 14"/>
                  <a:gd name="T64" fmla="*/ 7 w 16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14"/>
                    </a:moveTo>
                    <a:lnTo>
                      <a:pt x="9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0" name="Freeform 460"/>
              <p:cNvSpPr>
                <a:spLocks/>
              </p:cNvSpPr>
              <p:nvPr/>
            </p:nvSpPr>
            <p:spPr bwMode="auto">
              <a:xfrm>
                <a:off x="2348" y="3066"/>
                <a:ext cx="16" cy="14"/>
              </a:xfrm>
              <a:custGeom>
                <a:avLst/>
                <a:gdLst>
                  <a:gd name="T0" fmla="*/ 7 w 16"/>
                  <a:gd name="T1" fmla="*/ 14 h 14"/>
                  <a:gd name="T2" fmla="*/ 9 w 16"/>
                  <a:gd name="T3" fmla="*/ 14 h 14"/>
                  <a:gd name="T4" fmla="*/ 12 w 16"/>
                  <a:gd name="T5" fmla="*/ 14 h 14"/>
                  <a:gd name="T6" fmla="*/ 12 w 16"/>
                  <a:gd name="T7" fmla="*/ 14 h 14"/>
                  <a:gd name="T8" fmla="*/ 14 w 16"/>
                  <a:gd name="T9" fmla="*/ 12 h 14"/>
                  <a:gd name="T10" fmla="*/ 14 w 16"/>
                  <a:gd name="T11" fmla="*/ 12 h 14"/>
                  <a:gd name="T12" fmla="*/ 16 w 16"/>
                  <a:gd name="T13" fmla="*/ 10 h 14"/>
                  <a:gd name="T14" fmla="*/ 16 w 16"/>
                  <a:gd name="T15" fmla="*/ 10 h 14"/>
                  <a:gd name="T16" fmla="*/ 16 w 16"/>
                  <a:gd name="T17" fmla="*/ 7 h 14"/>
                  <a:gd name="T18" fmla="*/ 16 w 16"/>
                  <a:gd name="T19" fmla="*/ 5 h 14"/>
                  <a:gd name="T20" fmla="*/ 16 w 16"/>
                  <a:gd name="T21" fmla="*/ 5 h 14"/>
                  <a:gd name="T22" fmla="*/ 14 w 16"/>
                  <a:gd name="T23" fmla="*/ 2 h 14"/>
                  <a:gd name="T24" fmla="*/ 14 w 16"/>
                  <a:gd name="T25" fmla="*/ 2 h 14"/>
                  <a:gd name="T26" fmla="*/ 12 w 16"/>
                  <a:gd name="T27" fmla="*/ 0 h 14"/>
                  <a:gd name="T28" fmla="*/ 12 w 16"/>
                  <a:gd name="T29" fmla="*/ 0 h 14"/>
                  <a:gd name="T30" fmla="*/ 9 w 16"/>
                  <a:gd name="T31" fmla="*/ 0 h 14"/>
                  <a:gd name="T32" fmla="*/ 7 w 16"/>
                  <a:gd name="T33" fmla="*/ 0 h 14"/>
                  <a:gd name="T34" fmla="*/ 7 w 16"/>
                  <a:gd name="T35" fmla="*/ 0 h 14"/>
                  <a:gd name="T36" fmla="*/ 4 w 16"/>
                  <a:gd name="T37" fmla="*/ 0 h 14"/>
                  <a:gd name="T38" fmla="*/ 2 w 16"/>
                  <a:gd name="T39" fmla="*/ 0 h 14"/>
                  <a:gd name="T40" fmla="*/ 2 w 16"/>
                  <a:gd name="T41" fmla="*/ 2 h 14"/>
                  <a:gd name="T42" fmla="*/ 2 w 16"/>
                  <a:gd name="T43" fmla="*/ 2 h 14"/>
                  <a:gd name="T44" fmla="*/ 0 w 16"/>
                  <a:gd name="T45" fmla="*/ 5 h 14"/>
                  <a:gd name="T46" fmla="*/ 0 w 16"/>
                  <a:gd name="T47" fmla="*/ 5 h 14"/>
                  <a:gd name="T48" fmla="*/ 0 w 16"/>
                  <a:gd name="T49" fmla="*/ 7 h 14"/>
                  <a:gd name="T50" fmla="*/ 0 w 16"/>
                  <a:gd name="T51" fmla="*/ 10 h 14"/>
                  <a:gd name="T52" fmla="*/ 0 w 16"/>
                  <a:gd name="T53" fmla="*/ 10 h 14"/>
                  <a:gd name="T54" fmla="*/ 2 w 16"/>
                  <a:gd name="T55" fmla="*/ 12 h 14"/>
                  <a:gd name="T56" fmla="*/ 2 w 16"/>
                  <a:gd name="T57" fmla="*/ 12 h 14"/>
                  <a:gd name="T58" fmla="*/ 2 w 16"/>
                  <a:gd name="T59" fmla="*/ 14 h 14"/>
                  <a:gd name="T60" fmla="*/ 4 w 16"/>
                  <a:gd name="T61" fmla="*/ 14 h 14"/>
                  <a:gd name="T62" fmla="*/ 7 w 16"/>
                  <a:gd name="T63" fmla="*/ 14 h 14"/>
                  <a:gd name="T64" fmla="*/ 7 w 16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4"/>
                  <a:gd name="T101" fmla="*/ 16 w 1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4">
                    <a:moveTo>
                      <a:pt x="7" y="14"/>
                    </a:moveTo>
                    <a:lnTo>
                      <a:pt x="9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1" name="Freeform 461"/>
              <p:cNvSpPr>
                <a:spLocks/>
              </p:cNvSpPr>
              <p:nvPr/>
            </p:nvSpPr>
            <p:spPr bwMode="auto">
              <a:xfrm>
                <a:off x="2288" y="3099"/>
                <a:ext cx="17" cy="15"/>
              </a:xfrm>
              <a:custGeom>
                <a:avLst/>
                <a:gdLst>
                  <a:gd name="T0" fmla="*/ 7 w 17"/>
                  <a:gd name="T1" fmla="*/ 15 h 15"/>
                  <a:gd name="T2" fmla="*/ 10 w 17"/>
                  <a:gd name="T3" fmla="*/ 15 h 15"/>
                  <a:gd name="T4" fmla="*/ 12 w 17"/>
                  <a:gd name="T5" fmla="*/ 15 h 15"/>
                  <a:gd name="T6" fmla="*/ 12 w 17"/>
                  <a:gd name="T7" fmla="*/ 15 h 15"/>
                  <a:gd name="T8" fmla="*/ 14 w 17"/>
                  <a:gd name="T9" fmla="*/ 12 h 15"/>
                  <a:gd name="T10" fmla="*/ 14 w 17"/>
                  <a:gd name="T11" fmla="*/ 12 h 15"/>
                  <a:gd name="T12" fmla="*/ 17 w 17"/>
                  <a:gd name="T13" fmla="*/ 10 h 15"/>
                  <a:gd name="T14" fmla="*/ 17 w 17"/>
                  <a:gd name="T15" fmla="*/ 10 h 15"/>
                  <a:gd name="T16" fmla="*/ 17 w 17"/>
                  <a:gd name="T17" fmla="*/ 7 h 15"/>
                  <a:gd name="T18" fmla="*/ 17 w 17"/>
                  <a:gd name="T19" fmla="*/ 5 h 15"/>
                  <a:gd name="T20" fmla="*/ 17 w 17"/>
                  <a:gd name="T21" fmla="*/ 5 h 15"/>
                  <a:gd name="T22" fmla="*/ 14 w 17"/>
                  <a:gd name="T23" fmla="*/ 3 h 15"/>
                  <a:gd name="T24" fmla="*/ 14 w 17"/>
                  <a:gd name="T25" fmla="*/ 3 h 15"/>
                  <a:gd name="T26" fmla="*/ 12 w 17"/>
                  <a:gd name="T27" fmla="*/ 0 h 15"/>
                  <a:gd name="T28" fmla="*/ 12 w 17"/>
                  <a:gd name="T29" fmla="*/ 0 h 15"/>
                  <a:gd name="T30" fmla="*/ 10 w 17"/>
                  <a:gd name="T31" fmla="*/ 0 h 15"/>
                  <a:gd name="T32" fmla="*/ 7 w 17"/>
                  <a:gd name="T33" fmla="*/ 0 h 15"/>
                  <a:gd name="T34" fmla="*/ 7 w 17"/>
                  <a:gd name="T35" fmla="*/ 0 h 15"/>
                  <a:gd name="T36" fmla="*/ 5 w 17"/>
                  <a:gd name="T37" fmla="*/ 0 h 15"/>
                  <a:gd name="T38" fmla="*/ 2 w 17"/>
                  <a:gd name="T39" fmla="*/ 0 h 15"/>
                  <a:gd name="T40" fmla="*/ 2 w 17"/>
                  <a:gd name="T41" fmla="*/ 3 h 15"/>
                  <a:gd name="T42" fmla="*/ 0 w 17"/>
                  <a:gd name="T43" fmla="*/ 3 h 15"/>
                  <a:gd name="T44" fmla="*/ 0 w 17"/>
                  <a:gd name="T45" fmla="*/ 5 h 15"/>
                  <a:gd name="T46" fmla="*/ 0 w 17"/>
                  <a:gd name="T47" fmla="*/ 5 h 15"/>
                  <a:gd name="T48" fmla="*/ 0 w 17"/>
                  <a:gd name="T49" fmla="*/ 7 h 15"/>
                  <a:gd name="T50" fmla="*/ 0 w 17"/>
                  <a:gd name="T51" fmla="*/ 10 h 15"/>
                  <a:gd name="T52" fmla="*/ 0 w 17"/>
                  <a:gd name="T53" fmla="*/ 10 h 15"/>
                  <a:gd name="T54" fmla="*/ 0 w 17"/>
                  <a:gd name="T55" fmla="*/ 12 h 15"/>
                  <a:gd name="T56" fmla="*/ 2 w 17"/>
                  <a:gd name="T57" fmla="*/ 12 h 15"/>
                  <a:gd name="T58" fmla="*/ 2 w 17"/>
                  <a:gd name="T59" fmla="*/ 15 h 15"/>
                  <a:gd name="T60" fmla="*/ 5 w 17"/>
                  <a:gd name="T61" fmla="*/ 15 h 15"/>
                  <a:gd name="T62" fmla="*/ 7 w 17"/>
                  <a:gd name="T63" fmla="*/ 15 h 15"/>
                  <a:gd name="T64" fmla="*/ 7 w 17"/>
                  <a:gd name="T65" fmla="*/ 15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7" y="15"/>
                    </a:moveTo>
                    <a:lnTo>
                      <a:pt x="10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2" name="Freeform 462"/>
              <p:cNvSpPr>
                <a:spLocks/>
              </p:cNvSpPr>
              <p:nvPr/>
            </p:nvSpPr>
            <p:spPr bwMode="auto">
              <a:xfrm>
                <a:off x="2288" y="3099"/>
                <a:ext cx="17" cy="15"/>
              </a:xfrm>
              <a:custGeom>
                <a:avLst/>
                <a:gdLst>
                  <a:gd name="T0" fmla="*/ 7 w 17"/>
                  <a:gd name="T1" fmla="*/ 15 h 15"/>
                  <a:gd name="T2" fmla="*/ 10 w 17"/>
                  <a:gd name="T3" fmla="*/ 15 h 15"/>
                  <a:gd name="T4" fmla="*/ 12 w 17"/>
                  <a:gd name="T5" fmla="*/ 15 h 15"/>
                  <a:gd name="T6" fmla="*/ 12 w 17"/>
                  <a:gd name="T7" fmla="*/ 15 h 15"/>
                  <a:gd name="T8" fmla="*/ 14 w 17"/>
                  <a:gd name="T9" fmla="*/ 12 h 15"/>
                  <a:gd name="T10" fmla="*/ 14 w 17"/>
                  <a:gd name="T11" fmla="*/ 12 h 15"/>
                  <a:gd name="T12" fmla="*/ 17 w 17"/>
                  <a:gd name="T13" fmla="*/ 10 h 15"/>
                  <a:gd name="T14" fmla="*/ 17 w 17"/>
                  <a:gd name="T15" fmla="*/ 10 h 15"/>
                  <a:gd name="T16" fmla="*/ 17 w 17"/>
                  <a:gd name="T17" fmla="*/ 7 h 15"/>
                  <a:gd name="T18" fmla="*/ 17 w 17"/>
                  <a:gd name="T19" fmla="*/ 5 h 15"/>
                  <a:gd name="T20" fmla="*/ 17 w 17"/>
                  <a:gd name="T21" fmla="*/ 5 h 15"/>
                  <a:gd name="T22" fmla="*/ 14 w 17"/>
                  <a:gd name="T23" fmla="*/ 3 h 15"/>
                  <a:gd name="T24" fmla="*/ 14 w 17"/>
                  <a:gd name="T25" fmla="*/ 3 h 15"/>
                  <a:gd name="T26" fmla="*/ 12 w 17"/>
                  <a:gd name="T27" fmla="*/ 0 h 15"/>
                  <a:gd name="T28" fmla="*/ 12 w 17"/>
                  <a:gd name="T29" fmla="*/ 0 h 15"/>
                  <a:gd name="T30" fmla="*/ 10 w 17"/>
                  <a:gd name="T31" fmla="*/ 0 h 15"/>
                  <a:gd name="T32" fmla="*/ 7 w 17"/>
                  <a:gd name="T33" fmla="*/ 0 h 15"/>
                  <a:gd name="T34" fmla="*/ 7 w 17"/>
                  <a:gd name="T35" fmla="*/ 0 h 15"/>
                  <a:gd name="T36" fmla="*/ 5 w 17"/>
                  <a:gd name="T37" fmla="*/ 0 h 15"/>
                  <a:gd name="T38" fmla="*/ 2 w 17"/>
                  <a:gd name="T39" fmla="*/ 0 h 15"/>
                  <a:gd name="T40" fmla="*/ 2 w 17"/>
                  <a:gd name="T41" fmla="*/ 3 h 15"/>
                  <a:gd name="T42" fmla="*/ 0 w 17"/>
                  <a:gd name="T43" fmla="*/ 3 h 15"/>
                  <a:gd name="T44" fmla="*/ 0 w 17"/>
                  <a:gd name="T45" fmla="*/ 5 h 15"/>
                  <a:gd name="T46" fmla="*/ 0 w 17"/>
                  <a:gd name="T47" fmla="*/ 5 h 15"/>
                  <a:gd name="T48" fmla="*/ 0 w 17"/>
                  <a:gd name="T49" fmla="*/ 7 h 15"/>
                  <a:gd name="T50" fmla="*/ 0 w 17"/>
                  <a:gd name="T51" fmla="*/ 10 h 15"/>
                  <a:gd name="T52" fmla="*/ 0 w 17"/>
                  <a:gd name="T53" fmla="*/ 10 h 15"/>
                  <a:gd name="T54" fmla="*/ 0 w 17"/>
                  <a:gd name="T55" fmla="*/ 12 h 15"/>
                  <a:gd name="T56" fmla="*/ 2 w 17"/>
                  <a:gd name="T57" fmla="*/ 12 h 15"/>
                  <a:gd name="T58" fmla="*/ 2 w 17"/>
                  <a:gd name="T59" fmla="*/ 15 h 15"/>
                  <a:gd name="T60" fmla="*/ 5 w 17"/>
                  <a:gd name="T61" fmla="*/ 15 h 15"/>
                  <a:gd name="T62" fmla="*/ 7 w 17"/>
                  <a:gd name="T63" fmla="*/ 15 h 15"/>
                  <a:gd name="T64" fmla="*/ 7 w 17"/>
                  <a:gd name="T65" fmla="*/ 15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5"/>
                  <a:gd name="T101" fmla="*/ 17 w 17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5">
                    <a:moveTo>
                      <a:pt x="7" y="15"/>
                    </a:moveTo>
                    <a:lnTo>
                      <a:pt x="10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7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3" name="Freeform 463"/>
              <p:cNvSpPr>
                <a:spLocks/>
              </p:cNvSpPr>
              <p:nvPr/>
            </p:nvSpPr>
            <p:spPr bwMode="auto">
              <a:xfrm>
                <a:off x="2333" y="3106"/>
                <a:ext cx="17" cy="17"/>
              </a:xfrm>
              <a:custGeom>
                <a:avLst/>
                <a:gdLst>
                  <a:gd name="T0" fmla="*/ 7 w 17"/>
                  <a:gd name="T1" fmla="*/ 17 h 17"/>
                  <a:gd name="T2" fmla="*/ 10 w 17"/>
                  <a:gd name="T3" fmla="*/ 17 h 17"/>
                  <a:gd name="T4" fmla="*/ 12 w 17"/>
                  <a:gd name="T5" fmla="*/ 17 h 17"/>
                  <a:gd name="T6" fmla="*/ 12 w 17"/>
                  <a:gd name="T7" fmla="*/ 17 h 17"/>
                  <a:gd name="T8" fmla="*/ 15 w 17"/>
                  <a:gd name="T9" fmla="*/ 15 h 17"/>
                  <a:gd name="T10" fmla="*/ 15 w 17"/>
                  <a:gd name="T11" fmla="*/ 15 h 17"/>
                  <a:gd name="T12" fmla="*/ 15 w 17"/>
                  <a:gd name="T13" fmla="*/ 12 h 17"/>
                  <a:gd name="T14" fmla="*/ 17 w 17"/>
                  <a:gd name="T15" fmla="*/ 10 h 17"/>
                  <a:gd name="T16" fmla="*/ 17 w 17"/>
                  <a:gd name="T17" fmla="*/ 10 h 17"/>
                  <a:gd name="T18" fmla="*/ 17 w 17"/>
                  <a:gd name="T19" fmla="*/ 8 h 17"/>
                  <a:gd name="T20" fmla="*/ 15 w 17"/>
                  <a:gd name="T21" fmla="*/ 5 h 17"/>
                  <a:gd name="T22" fmla="*/ 15 w 17"/>
                  <a:gd name="T23" fmla="*/ 5 h 17"/>
                  <a:gd name="T24" fmla="*/ 15 w 17"/>
                  <a:gd name="T25" fmla="*/ 3 h 17"/>
                  <a:gd name="T26" fmla="*/ 12 w 17"/>
                  <a:gd name="T27" fmla="*/ 3 h 17"/>
                  <a:gd name="T28" fmla="*/ 12 w 17"/>
                  <a:gd name="T29" fmla="*/ 3 h 17"/>
                  <a:gd name="T30" fmla="*/ 10 w 17"/>
                  <a:gd name="T31" fmla="*/ 0 h 17"/>
                  <a:gd name="T32" fmla="*/ 7 w 17"/>
                  <a:gd name="T33" fmla="*/ 0 h 17"/>
                  <a:gd name="T34" fmla="*/ 5 w 17"/>
                  <a:gd name="T35" fmla="*/ 0 h 17"/>
                  <a:gd name="T36" fmla="*/ 5 w 17"/>
                  <a:gd name="T37" fmla="*/ 3 h 17"/>
                  <a:gd name="T38" fmla="*/ 3 w 17"/>
                  <a:gd name="T39" fmla="*/ 3 h 17"/>
                  <a:gd name="T40" fmla="*/ 3 w 17"/>
                  <a:gd name="T41" fmla="*/ 3 h 17"/>
                  <a:gd name="T42" fmla="*/ 0 w 17"/>
                  <a:gd name="T43" fmla="*/ 5 h 17"/>
                  <a:gd name="T44" fmla="*/ 0 w 17"/>
                  <a:gd name="T45" fmla="*/ 5 h 17"/>
                  <a:gd name="T46" fmla="*/ 0 w 17"/>
                  <a:gd name="T47" fmla="*/ 8 h 17"/>
                  <a:gd name="T48" fmla="*/ 0 w 17"/>
                  <a:gd name="T49" fmla="*/ 10 h 17"/>
                  <a:gd name="T50" fmla="*/ 0 w 17"/>
                  <a:gd name="T51" fmla="*/ 10 h 17"/>
                  <a:gd name="T52" fmla="*/ 0 w 17"/>
                  <a:gd name="T53" fmla="*/ 12 h 17"/>
                  <a:gd name="T54" fmla="*/ 0 w 17"/>
                  <a:gd name="T55" fmla="*/ 15 h 17"/>
                  <a:gd name="T56" fmla="*/ 3 w 17"/>
                  <a:gd name="T57" fmla="*/ 15 h 17"/>
                  <a:gd name="T58" fmla="*/ 3 w 17"/>
                  <a:gd name="T59" fmla="*/ 17 h 17"/>
                  <a:gd name="T60" fmla="*/ 5 w 17"/>
                  <a:gd name="T61" fmla="*/ 17 h 17"/>
                  <a:gd name="T62" fmla="*/ 5 w 17"/>
                  <a:gd name="T63" fmla="*/ 17 h 17"/>
                  <a:gd name="T64" fmla="*/ 7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17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4" name="Freeform 464"/>
              <p:cNvSpPr>
                <a:spLocks/>
              </p:cNvSpPr>
              <p:nvPr/>
            </p:nvSpPr>
            <p:spPr bwMode="auto">
              <a:xfrm>
                <a:off x="2333" y="3106"/>
                <a:ext cx="17" cy="17"/>
              </a:xfrm>
              <a:custGeom>
                <a:avLst/>
                <a:gdLst>
                  <a:gd name="T0" fmla="*/ 7 w 17"/>
                  <a:gd name="T1" fmla="*/ 17 h 17"/>
                  <a:gd name="T2" fmla="*/ 10 w 17"/>
                  <a:gd name="T3" fmla="*/ 17 h 17"/>
                  <a:gd name="T4" fmla="*/ 12 w 17"/>
                  <a:gd name="T5" fmla="*/ 17 h 17"/>
                  <a:gd name="T6" fmla="*/ 12 w 17"/>
                  <a:gd name="T7" fmla="*/ 17 h 17"/>
                  <a:gd name="T8" fmla="*/ 15 w 17"/>
                  <a:gd name="T9" fmla="*/ 15 h 17"/>
                  <a:gd name="T10" fmla="*/ 15 w 17"/>
                  <a:gd name="T11" fmla="*/ 15 h 17"/>
                  <a:gd name="T12" fmla="*/ 15 w 17"/>
                  <a:gd name="T13" fmla="*/ 12 h 17"/>
                  <a:gd name="T14" fmla="*/ 17 w 17"/>
                  <a:gd name="T15" fmla="*/ 10 h 17"/>
                  <a:gd name="T16" fmla="*/ 17 w 17"/>
                  <a:gd name="T17" fmla="*/ 10 h 17"/>
                  <a:gd name="T18" fmla="*/ 17 w 17"/>
                  <a:gd name="T19" fmla="*/ 8 h 17"/>
                  <a:gd name="T20" fmla="*/ 15 w 17"/>
                  <a:gd name="T21" fmla="*/ 5 h 17"/>
                  <a:gd name="T22" fmla="*/ 15 w 17"/>
                  <a:gd name="T23" fmla="*/ 5 h 17"/>
                  <a:gd name="T24" fmla="*/ 15 w 17"/>
                  <a:gd name="T25" fmla="*/ 3 h 17"/>
                  <a:gd name="T26" fmla="*/ 12 w 17"/>
                  <a:gd name="T27" fmla="*/ 3 h 17"/>
                  <a:gd name="T28" fmla="*/ 12 w 17"/>
                  <a:gd name="T29" fmla="*/ 3 h 17"/>
                  <a:gd name="T30" fmla="*/ 10 w 17"/>
                  <a:gd name="T31" fmla="*/ 0 h 17"/>
                  <a:gd name="T32" fmla="*/ 7 w 17"/>
                  <a:gd name="T33" fmla="*/ 0 h 17"/>
                  <a:gd name="T34" fmla="*/ 5 w 17"/>
                  <a:gd name="T35" fmla="*/ 0 h 17"/>
                  <a:gd name="T36" fmla="*/ 5 w 17"/>
                  <a:gd name="T37" fmla="*/ 3 h 17"/>
                  <a:gd name="T38" fmla="*/ 3 w 17"/>
                  <a:gd name="T39" fmla="*/ 3 h 17"/>
                  <a:gd name="T40" fmla="*/ 3 w 17"/>
                  <a:gd name="T41" fmla="*/ 3 h 17"/>
                  <a:gd name="T42" fmla="*/ 0 w 17"/>
                  <a:gd name="T43" fmla="*/ 5 h 17"/>
                  <a:gd name="T44" fmla="*/ 0 w 17"/>
                  <a:gd name="T45" fmla="*/ 5 h 17"/>
                  <a:gd name="T46" fmla="*/ 0 w 17"/>
                  <a:gd name="T47" fmla="*/ 8 h 17"/>
                  <a:gd name="T48" fmla="*/ 0 w 17"/>
                  <a:gd name="T49" fmla="*/ 10 h 17"/>
                  <a:gd name="T50" fmla="*/ 0 w 17"/>
                  <a:gd name="T51" fmla="*/ 10 h 17"/>
                  <a:gd name="T52" fmla="*/ 0 w 17"/>
                  <a:gd name="T53" fmla="*/ 12 h 17"/>
                  <a:gd name="T54" fmla="*/ 0 w 17"/>
                  <a:gd name="T55" fmla="*/ 15 h 17"/>
                  <a:gd name="T56" fmla="*/ 3 w 17"/>
                  <a:gd name="T57" fmla="*/ 15 h 17"/>
                  <a:gd name="T58" fmla="*/ 3 w 17"/>
                  <a:gd name="T59" fmla="*/ 17 h 17"/>
                  <a:gd name="T60" fmla="*/ 5 w 17"/>
                  <a:gd name="T61" fmla="*/ 17 h 17"/>
                  <a:gd name="T62" fmla="*/ 5 w 17"/>
                  <a:gd name="T63" fmla="*/ 17 h 17"/>
                  <a:gd name="T64" fmla="*/ 7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17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5" name="Freeform 465"/>
              <p:cNvSpPr>
                <a:spLocks/>
              </p:cNvSpPr>
              <p:nvPr/>
            </p:nvSpPr>
            <p:spPr bwMode="auto">
              <a:xfrm>
                <a:off x="2290" y="3142"/>
                <a:ext cx="19" cy="17"/>
              </a:xfrm>
              <a:custGeom>
                <a:avLst/>
                <a:gdLst>
                  <a:gd name="T0" fmla="*/ 10 w 19"/>
                  <a:gd name="T1" fmla="*/ 17 h 17"/>
                  <a:gd name="T2" fmla="*/ 12 w 19"/>
                  <a:gd name="T3" fmla="*/ 17 h 17"/>
                  <a:gd name="T4" fmla="*/ 12 w 19"/>
                  <a:gd name="T5" fmla="*/ 17 h 17"/>
                  <a:gd name="T6" fmla="*/ 15 w 19"/>
                  <a:gd name="T7" fmla="*/ 17 h 17"/>
                  <a:gd name="T8" fmla="*/ 15 w 19"/>
                  <a:gd name="T9" fmla="*/ 15 h 17"/>
                  <a:gd name="T10" fmla="*/ 17 w 19"/>
                  <a:gd name="T11" fmla="*/ 15 h 17"/>
                  <a:gd name="T12" fmla="*/ 17 w 19"/>
                  <a:gd name="T13" fmla="*/ 12 h 17"/>
                  <a:gd name="T14" fmla="*/ 17 w 19"/>
                  <a:gd name="T15" fmla="*/ 12 h 17"/>
                  <a:gd name="T16" fmla="*/ 19 w 19"/>
                  <a:gd name="T17" fmla="*/ 10 h 17"/>
                  <a:gd name="T18" fmla="*/ 17 w 19"/>
                  <a:gd name="T19" fmla="*/ 7 h 17"/>
                  <a:gd name="T20" fmla="*/ 17 w 19"/>
                  <a:gd name="T21" fmla="*/ 7 h 17"/>
                  <a:gd name="T22" fmla="*/ 17 w 19"/>
                  <a:gd name="T23" fmla="*/ 5 h 17"/>
                  <a:gd name="T24" fmla="*/ 15 w 19"/>
                  <a:gd name="T25" fmla="*/ 3 h 17"/>
                  <a:gd name="T26" fmla="*/ 15 w 19"/>
                  <a:gd name="T27" fmla="*/ 3 h 17"/>
                  <a:gd name="T28" fmla="*/ 12 w 19"/>
                  <a:gd name="T29" fmla="*/ 3 h 17"/>
                  <a:gd name="T30" fmla="*/ 12 w 19"/>
                  <a:gd name="T31" fmla="*/ 3 h 17"/>
                  <a:gd name="T32" fmla="*/ 10 w 19"/>
                  <a:gd name="T33" fmla="*/ 0 h 17"/>
                  <a:gd name="T34" fmla="*/ 8 w 19"/>
                  <a:gd name="T35" fmla="*/ 3 h 17"/>
                  <a:gd name="T36" fmla="*/ 8 w 19"/>
                  <a:gd name="T37" fmla="*/ 3 h 17"/>
                  <a:gd name="T38" fmla="*/ 5 w 19"/>
                  <a:gd name="T39" fmla="*/ 3 h 17"/>
                  <a:gd name="T40" fmla="*/ 3 w 19"/>
                  <a:gd name="T41" fmla="*/ 3 h 17"/>
                  <a:gd name="T42" fmla="*/ 3 w 19"/>
                  <a:gd name="T43" fmla="*/ 5 h 17"/>
                  <a:gd name="T44" fmla="*/ 3 w 19"/>
                  <a:gd name="T45" fmla="*/ 7 h 17"/>
                  <a:gd name="T46" fmla="*/ 0 w 19"/>
                  <a:gd name="T47" fmla="*/ 7 h 17"/>
                  <a:gd name="T48" fmla="*/ 0 w 19"/>
                  <a:gd name="T49" fmla="*/ 10 h 17"/>
                  <a:gd name="T50" fmla="*/ 0 w 19"/>
                  <a:gd name="T51" fmla="*/ 12 h 17"/>
                  <a:gd name="T52" fmla="*/ 3 w 19"/>
                  <a:gd name="T53" fmla="*/ 12 h 17"/>
                  <a:gd name="T54" fmla="*/ 3 w 19"/>
                  <a:gd name="T55" fmla="*/ 15 h 17"/>
                  <a:gd name="T56" fmla="*/ 3 w 19"/>
                  <a:gd name="T57" fmla="*/ 15 h 17"/>
                  <a:gd name="T58" fmla="*/ 5 w 19"/>
                  <a:gd name="T59" fmla="*/ 17 h 17"/>
                  <a:gd name="T60" fmla="*/ 8 w 19"/>
                  <a:gd name="T61" fmla="*/ 17 h 17"/>
                  <a:gd name="T62" fmla="*/ 8 w 19"/>
                  <a:gd name="T63" fmla="*/ 17 h 17"/>
                  <a:gd name="T64" fmla="*/ 10 w 1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10" y="17"/>
                    </a:move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6" name="Freeform 466"/>
              <p:cNvSpPr>
                <a:spLocks/>
              </p:cNvSpPr>
              <p:nvPr/>
            </p:nvSpPr>
            <p:spPr bwMode="auto">
              <a:xfrm>
                <a:off x="2290" y="3142"/>
                <a:ext cx="19" cy="17"/>
              </a:xfrm>
              <a:custGeom>
                <a:avLst/>
                <a:gdLst>
                  <a:gd name="T0" fmla="*/ 10 w 19"/>
                  <a:gd name="T1" fmla="*/ 17 h 17"/>
                  <a:gd name="T2" fmla="*/ 12 w 19"/>
                  <a:gd name="T3" fmla="*/ 17 h 17"/>
                  <a:gd name="T4" fmla="*/ 12 w 19"/>
                  <a:gd name="T5" fmla="*/ 17 h 17"/>
                  <a:gd name="T6" fmla="*/ 15 w 19"/>
                  <a:gd name="T7" fmla="*/ 17 h 17"/>
                  <a:gd name="T8" fmla="*/ 15 w 19"/>
                  <a:gd name="T9" fmla="*/ 15 h 17"/>
                  <a:gd name="T10" fmla="*/ 17 w 19"/>
                  <a:gd name="T11" fmla="*/ 15 h 17"/>
                  <a:gd name="T12" fmla="*/ 17 w 19"/>
                  <a:gd name="T13" fmla="*/ 12 h 17"/>
                  <a:gd name="T14" fmla="*/ 17 w 19"/>
                  <a:gd name="T15" fmla="*/ 12 h 17"/>
                  <a:gd name="T16" fmla="*/ 19 w 19"/>
                  <a:gd name="T17" fmla="*/ 10 h 17"/>
                  <a:gd name="T18" fmla="*/ 17 w 19"/>
                  <a:gd name="T19" fmla="*/ 7 h 17"/>
                  <a:gd name="T20" fmla="*/ 17 w 19"/>
                  <a:gd name="T21" fmla="*/ 7 h 17"/>
                  <a:gd name="T22" fmla="*/ 17 w 19"/>
                  <a:gd name="T23" fmla="*/ 5 h 17"/>
                  <a:gd name="T24" fmla="*/ 15 w 19"/>
                  <a:gd name="T25" fmla="*/ 3 h 17"/>
                  <a:gd name="T26" fmla="*/ 15 w 19"/>
                  <a:gd name="T27" fmla="*/ 3 h 17"/>
                  <a:gd name="T28" fmla="*/ 12 w 19"/>
                  <a:gd name="T29" fmla="*/ 3 h 17"/>
                  <a:gd name="T30" fmla="*/ 12 w 19"/>
                  <a:gd name="T31" fmla="*/ 3 h 17"/>
                  <a:gd name="T32" fmla="*/ 10 w 19"/>
                  <a:gd name="T33" fmla="*/ 0 h 17"/>
                  <a:gd name="T34" fmla="*/ 8 w 19"/>
                  <a:gd name="T35" fmla="*/ 3 h 17"/>
                  <a:gd name="T36" fmla="*/ 8 w 19"/>
                  <a:gd name="T37" fmla="*/ 3 h 17"/>
                  <a:gd name="T38" fmla="*/ 5 w 19"/>
                  <a:gd name="T39" fmla="*/ 3 h 17"/>
                  <a:gd name="T40" fmla="*/ 3 w 19"/>
                  <a:gd name="T41" fmla="*/ 3 h 17"/>
                  <a:gd name="T42" fmla="*/ 3 w 19"/>
                  <a:gd name="T43" fmla="*/ 5 h 17"/>
                  <a:gd name="T44" fmla="*/ 3 w 19"/>
                  <a:gd name="T45" fmla="*/ 7 h 17"/>
                  <a:gd name="T46" fmla="*/ 0 w 19"/>
                  <a:gd name="T47" fmla="*/ 7 h 17"/>
                  <a:gd name="T48" fmla="*/ 0 w 19"/>
                  <a:gd name="T49" fmla="*/ 10 h 17"/>
                  <a:gd name="T50" fmla="*/ 0 w 19"/>
                  <a:gd name="T51" fmla="*/ 12 h 17"/>
                  <a:gd name="T52" fmla="*/ 3 w 19"/>
                  <a:gd name="T53" fmla="*/ 12 h 17"/>
                  <a:gd name="T54" fmla="*/ 3 w 19"/>
                  <a:gd name="T55" fmla="*/ 15 h 17"/>
                  <a:gd name="T56" fmla="*/ 3 w 19"/>
                  <a:gd name="T57" fmla="*/ 15 h 17"/>
                  <a:gd name="T58" fmla="*/ 5 w 19"/>
                  <a:gd name="T59" fmla="*/ 17 h 17"/>
                  <a:gd name="T60" fmla="*/ 8 w 19"/>
                  <a:gd name="T61" fmla="*/ 17 h 17"/>
                  <a:gd name="T62" fmla="*/ 8 w 19"/>
                  <a:gd name="T63" fmla="*/ 17 h 17"/>
                  <a:gd name="T64" fmla="*/ 10 w 1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10" y="17"/>
                    </a:move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7" name="Freeform 467"/>
              <p:cNvSpPr>
                <a:spLocks/>
              </p:cNvSpPr>
              <p:nvPr/>
            </p:nvSpPr>
            <p:spPr bwMode="auto">
              <a:xfrm>
                <a:off x="2658" y="3035"/>
                <a:ext cx="16" cy="17"/>
              </a:xfrm>
              <a:custGeom>
                <a:avLst/>
                <a:gdLst>
                  <a:gd name="T0" fmla="*/ 7 w 16"/>
                  <a:gd name="T1" fmla="*/ 17 h 17"/>
                  <a:gd name="T2" fmla="*/ 9 w 16"/>
                  <a:gd name="T3" fmla="*/ 17 h 17"/>
                  <a:gd name="T4" fmla="*/ 12 w 16"/>
                  <a:gd name="T5" fmla="*/ 17 h 17"/>
                  <a:gd name="T6" fmla="*/ 12 w 16"/>
                  <a:gd name="T7" fmla="*/ 14 h 17"/>
                  <a:gd name="T8" fmla="*/ 14 w 16"/>
                  <a:gd name="T9" fmla="*/ 14 h 17"/>
                  <a:gd name="T10" fmla="*/ 14 w 16"/>
                  <a:gd name="T11" fmla="*/ 12 h 17"/>
                  <a:gd name="T12" fmla="*/ 16 w 16"/>
                  <a:gd name="T13" fmla="*/ 12 h 17"/>
                  <a:gd name="T14" fmla="*/ 16 w 16"/>
                  <a:gd name="T15" fmla="*/ 10 h 17"/>
                  <a:gd name="T16" fmla="*/ 16 w 16"/>
                  <a:gd name="T17" fmla="*/ 10 h 17"/>
                  <a:gd name="T18" fmla="*/ 16 w 16"/>
                  <a:gd name="T19" fmla="*/ 7 h 17"/>
                  <a:gd name="T20" fmla="*/ 16 w 16"/>
                  <a:gd name="T21" fmla="*/ 5 h 17"/>
                  <a:gd name="T22" fmla="*/ 14 w 16"/>
                  <a:gd name="T23" fmla="*/ 5 h 17"/>
                  <a:gd name="T24" fmla="*/ 14 w 16"/>
                  <a:gd name="T25" fmla="*/ 2 h 17"/>
                  <a:gd name="T26" fmla="*/ 12 w 16"/>
                  <a:gd name="T27" fmla="*/ 2 h 17"/>
                  <a:gd name="T28" fmla="*/ 12 w 16"/>
                  <a:gd name="T29" fmla="*/ 0 h 17"/>
                  <a:gd name="T30" fmla="*/ 9 w 16"/>
                  <a:gd name="T31" fmla="*/ 0 h 17"/>
                  <a:gd name="T32" fmla="*/ 7 w 16"/>
                  <a:gd name="T33" fmla="*/ 0 h 17"/>
                  <a:gd name="T34" fmla="*/ 7 w 16"/>
                  <a:gd name="T35" fmla="*/ 0 h 17"/>
                  <a:gd name="T36" fmla="*/ 4 w 16"/>
                  <a:gd name="T37" fmla="*/ 0 h 17"/>
                  <a:gd name="T38" fmla="*/ 2 w 16"/>
                  <a:gd name="T39" fmla="*/ 2 h 17"/>
                  <a:gd name="T40" fmla="*/ 2 w 16"/>
                  <a:gd name="T41" fmla="*/ 2 h 17"/>
                  <a:gd name="T42" fmla="*/ 2 w 16"/>
                  <a:gd name="T43" fmla="*/ 5 h 17"/>
                  <a:gd name="T44" fmla="*/ 0 w 16"/>
                  <a:gd name="T45" fmla="*/ 5 h 17"/>
                  <a:gd name="T46" fmla="*/ 0 w 16"/>
                  <a:gd name="T47" fmla="*/ 7 h 17"/>
                  <a:gd name="T48" fmla="*/ 0 w 16"/>
                  <a:gd name="T49" fmla="*/ 10 h 17"/>
                  <a:gd name="T50" fmla="*/ 0 w 16"/>
                  <a:gd name="T51" fmla="*/ 10 h 17"/>
                  <a:gd name="T52" fmla="*/ 0 w 16"/>
                  <a:gd name="T53" fmla="*/ 12 h 17"/>
                  <a:gd name="T54" fmla="*/ 2 w 16"/>
                  <a:gd name="T55" fmla="*/ 12 h 17"/>
                  <a:gd name="T56" fmla="*/ 2 w 16"/>
                  <a:gd name="T57" fmla="*/ 14 h 17"/>
                  <a:gd name="T58" fmla="*/ 2 w 16"/>
                  <a:gd name="T59" fmla="*/ 14 h 17"/>
                  <a:gd name="T60" fmla="*/ 4 w 16"/>
                  <a:gd name="T61" fmla="*/ 17 h 17"/>
                  <a:gd name="T62" fmla="*/ 7 w 16"/>
                  <a:gd name="T63" fmla="*/ 17 h 17"/>
                  <a:gd name="T64" fmla="*/ 7 w 1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7" y="17"/>
                    </a:moveTo>
                    <a:lnTo>
                      <a:pt x="9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8" name="Freeform 468"/>
              <p:cNvSpPr>
                <a:spLocks/>
              </p:cNvSpPr>
              <p:nvPr/>
            </p:nvSpPr>
            <p:spPr bwMode="auto">
              <a:xfrm>
                <a:off x="2658" y="3035"/>
                <a:ext cx="16" cy="17"/>
              </a:xfrm>
              <a:custGeom>
                <a:avLst/>
                <a:gdLst>
                  <a:gd name="T0" fmla="*/ 7 w 16"/>
                  <a:gd name="T1" fmla="*/ 17 h 17"/>
                  <a:gd name="T2" fmla="*/ 9 w 16"/>
                  <a:gd name="T3" fmla="*/ 17 h 17"/>
                  <a:gd name="T4" fmla="*/ 12 w 16"/>
                  <a:gd name="T5" fmla="*/ 17 h 17"/>
                  <a:gd name="T6" fmla="*/ 12 w 16"/>
                  <a:gd name="T7" fmla="*/ 14 h 17"/>
                  <a:gd name="T8" fmla="*/ 14 w 16"/>
                  <a:gd name="T9" fmla="*/ 14 h 17"/>
                  <a:gd name="T10" fmla="*/ 14 w 16"/>
                  <a:gd name="T11" fmla="*/ 12 h 17"/>
                  <a:gd name="T12" fmla="*/ 16 w 16"/>
                  <a:gd name="T13" fmla="*/ 12 h 17"/>
                  <a:gd name="T14" fmla="*/ 16 w 16"/>
                  <a:gd name="T15" fmla="*/ 10 h 17"/>
                  <a:gd name="T16" fmla="*/ 16 w 16"/>
                  <a:gd name="T17" fmla="*/ 10 h 17"/>
                  <a:gd name="T18" fmla="*/ 16 w 16"/>
                  <a:gd name="T19" fmla="*/ 7 h 17"/>
                  <a:gd name="T20" fmla="*/ 16 w 16"/>
                  <a:gd name="T21" fmla="*/ 5 h 17"/>
                  <a:gd name="T22" fmla="*/ 14 w 16"/>
                  <a:gd name="T23" fmla="*/ 5 h 17"/>
                  <a:gd name="T24" fmla="*/ 14 w 16"/>
                  <a:gd name="T25" fmla="*/ 2 h 17"/>
                  <a:gd name="T26" fmla="*/ 12 w 16"/>
                  <a:gd name="T27" fmla="*/ 2 h 17"/>
                  <a:gd name="T28" fmla="*/ 12 w 16"/>
                  <a:gd name="T29" fmla="*/ 0 h 17"/>
                  <a:gd name="T30" fmla="*/ 9 w 16"/>
                  <a:gd name="T31" fmla="*/ 0 h 17"/>
                  <a:gd name="T32" fmla="*/ 7 w 16"/>
                  <a:gd name="T33" fmla="*/ 0 h 17"/>
                  <a:gd name="T34" fmla="*/ 7 w 16"/>
                  <a:gd name="T35" fmla="*/ 0 h 17"/>
                  <a:gd name="T36" fmla="*/ 4 w 16"/>
                  <a:gd name="T37" fmla="*/ 0 h 17"/>
                  <a:gd name="T38" fmla="*/ 2 w 16"/>
                  <a:gd name="T39" fmla="*/ 2 h 17"/>
                  <a:gd name="T40" fmla="*/ 2 w 16"/>
                  <a:gd name="T41" fmla="*/ 2 h 17"/>
                  <a:gd name="T42" fmla="*/ 2 w 16"/>
                  <a:gd name="T43" fmla="*/ 5 h 17"/>
                  <a:gd name="T44" fmla="*/ 0 w 16"/>
                  <a:gd name="T45" fmla="*/ 5 h 17"/>
                  <a:gd name="T46" fmla="*/ 0 w 16"/>
                  <a:gd name="T47" fmla="*/ 7 h 17"/>
                  <a:gd name="T48" fmla="*/ 0 w 16"/>
                  <a:gd name="T49" fmla="*/ 10 h 17"/>
                  <a:gd name="T50" fmla="*/ 0 w 16"/>
                  <a:gd name="T51" fmla="*/ 10 h 17"/>
                  <a:gd name="T52" fmla="*/ 0 w 16"/>
                  <a:gd name="T53" fmla="*/ 12 h 17"/>
                  <a:gd name="T54" fmla="*/ 2 w 16"/>
                  <a:gd name="T55" fmla="*/ 12 h 17"/>
                  <a:gd name="T56" fmla="*/ 2 w 16"/>
                  <a:gd name="T57" fmla="*/ 14 h 17"/>
                  <a:gd name="T58" fmla="*/ 2 w 16"/>
                  <a:gd name="T59" fmla="*/ 14 h 17"/>
                  <a:gd name="T60" fmla="*/ 4 w 16"/>
                  <a:gd name="T61" fmla="*/ 17 h 17"/>
                  <a:gd name="T62" fmla="*/ 7 w 16"/>
                  <a:gd name="T63" fmla="*/ 17 h 17"/>
                  <a:gd name="T64" fmla="*/ 7 w 1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7" y="17"/>
                    </a:moveTo>
                    <a:lnTo>
                      <a:pt x="9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7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9" name="Freeform 469"/>
              <p:cNvSpPr>
                <a:spLocks/>
              </p:cNvSpPr>
              <p:nvPr/>
            </p:nvSpPr>
            <p:spPr bwMode="auto">
              <a:xfrm>
                <a:off x="2445" y="3040"/>
                <a:ext cx="19" cy="16"/>
              </a:xfrm>
              <a:custGeom>
                <a:avLst/>
                <a:gdLst>
                  <a:gd name="T0" fmla="*/ 10 w 19"/>
                  <a:gd name="T1" fmla="*/ 16 h 16"/>
                  <a:gd name="T2" fmla="*/ 12 w 19"/>
                  <a:gd name="T3" fmla="*/ 16 h 16"/>
                  <a:gd name="T4" fmla="*/ 12 w 19"/>
                  <a:gd name="T5" fmla="*/ 14 h 16"/>
                  <a:gd name="T6" fmla="*/ 15 w 19"/>
                  <a:gd name="T7" fmla="*/ 14 h 16"/>
                  <a:gd name="T8" fmla="*/ 15 w 19"/>
                  <a:gd name="T9" fmla="*/ 14 h 16"/>
                  <a:gd name="T10" fmla="*/ 17 w 19"/>
                  <a:gd name="T11" fmla="*/ 12 h 16"/>
                  <a:gd name="T12" fmla="*/ 17 w 19"/>
                  <a:gd name="T13" fmla="*/ 12 h 16"/>
                  <a:gd name="T14" fmla="*/ 17 w 19"/>
                  <a:gd name="T15" fmla="*/ 9 h 16"/>
                  <a:gd name="T16" fmla="*/ 19 w 19"/>
                  <a:gd name="T17" fmla="*/ 7 h 16"/>
                  <a:gd name="T18" fmla="*/ 17 w 19"/>
                  <a:gd name="T19" fmla="*/ 7 h 16"/>
                  <a:gd name="T20" fmla="*/ 17 w 19"/>
                  <a:gd name="T21" fmla="*/ 5 h 16"/>
                  <a:gd name="T22" fmla="*/ 17 w 19"/>
                  <a:gd name="T23" fmla="*/ 2 h 16"/>
                  <a:gd name="T24" fmla="*/ 15 w 19"/>
                  <a:gd name="T25" fmla="*/ 2 h 16"/>
                  <a:gd name="T26" fmla="*/ 15 w 19"/>
                  <a:gd name="T27" fmla="*/ 0 h 16"/>
                  <a:gd name="T28" fmla="*/ 12 w 19"/>
                  <a:gd name="T29" fmla="*/ 0 h 16"/>
                  <a:gd name="T30" fmla="*/ 12 w 19"/>
                  <a:gd name="T31" fmla="*/ 0 h 16"/>
                  <a:gd name="T32" fmla="*/ 10 w 19"/>
                  <a:gd name="T33" fmla="*/ 0 h 16"/>
                  <a:gd name="T34" fmla="*/ 8 w 19"/>
                  <a:gd name="T35" fmla="*/ 0 h 16"/>
                  <a:gd name="T36" fmla="*/ 8 w 19"/>
                  <a:gd name="T37" fmla="*/ 0 h 16"/>
                  <a:gd name="T38" fmla="*/ 5 w 19"/>
                  <a:gd name="T39" fmla="*/ 0 h 16"/>
                  <a:gd name="T40" fmla="*/ 3 w 19"/>
                  <a:gd name="T41" fmla="*/ 2 h 16"/>
                  <a:gd name="T42" fmla="*/ 3 w 19"/>
                  <a:gd name="T43" fmla="*/ 2 h 16"/>
                  <a:gd name="T44" fmla="*/ 3 w 19"/>
                  <a:gd name="T45" fmla="*/ 5 h 16"/>
                  <a:gd name="T46" fmla="*/ 0 w 19"/>
                  <a:gd name="T47" fmla="*/ 7 h 16"/>
                  <a:gd name="T48" fmla="*/ 0 w 19"/>
                  <a:gd name="T49" fmla="*/ 7 h 16"/>
                  <a:gd name="T50" fmla="*/ 0 w 19"/>
                  <a:gd name="T51" fmla="*/ 9 h 16"/>
                  <a:gd name="T52" fmla="*/ 3 w 19"/>
                  <a:gd name="T53" fmla="*/ 12 h 16"/>
                  <a:gd name="T54" fmla="*/ 3 w 19"/>
                  <a:gd name="T55" fmla="*/ 12 h 16"/>
                  <a:gd name="T56" fmla="*/ 3 w 19"/>
                  <a:gd name="T57" fmla="*/ 14 h 16"/>
                  <a:gd name="T58" fmla="*/ 5 w 19"/>
                  <a:gd name="T59" fmla="*/ 14 h 16"/>
                  <a:gd name="T60" fmla="*/ 8 w 19"/>
                  <a:gd name="T61" fmla="*/ 14 h 16"/>
                  <a:gd name="T62" fmla="*/ 8 w 19"/>
                  <a:gd name="T63" fmla="*/ 16 h 16"/>
                  <a:gd name="T64" fmla="*/ 10 w 19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6"/>
                  <a:gd name="T101" fmla="*/ 19 w 1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6">
                    <a:moveTo>
                      <a:pt x="10" y="16"/>
                    </a:moveTo>
                    <a:lnTo>
                      <a:pt x="12" y="16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0" name="Freeform 470"/>
              <p:cNvSpPr>
                <a:spLocks/>
              </p:cNvSpPr>
              <p:nvPr/>
            </p:nvSpPr>
            <p:spPr bwMode="auto">
              <a:xfrm>
                <a:off x="2445" y="3040"/>
                <a:ext cx="19" cy="16"/>
              </a:xfrm>
              <a:custGeom>
                <a:avLst/>
                <a:gdLst>
                  <a:gd name="T0" fmla="*/ 10 w 19"/>
                  <a:gd name="T1" fmla="*/ 16 h 16"/>
                  <a:gd name="T2" fmla="*/ 12 w 19"/>
                  <a:gd name="T3" fmla="*/ 16 h 16"/>
                  <a:gd name="T4" fmla="*/ 12 w 19"/>
                  <a:gd name="T5" fmla="*/ 14 h 16"/>
                  <a:gd name="T6" fmla="*/ 15 w 19"/>
                  <a:gd name="T7" fmla="*/ 14 h 16"/>
                  <a:gd name="T8" fmla="*/ 15 w 19"/>
                  <a:gd name="T9" fmla="*/ 14 h 16"/>
                  <a:gd name="T10" fmla="*/ 17 w 19"/>
                  <a:gd name="T11" fmla="*/ 12 h 16"/>
                  <a:gd name="T12" fmla="*/ 17 w 19"/>
                  <a:gd name="T13" fmla="*/ 12 h 16"/>
                  <a:gd name="T14" fmla="*/ 17 w 19"/>
                  <a:gd name="T15" fmla="*/ 9 h 16"/>
                  <a:gd name="T16" fmla="*/ 19 w 19"/>
                  <a:gd name="T17" fmla="*/ 7 h 16"/>
                  <a:gd name="T18" fmla="*/ 17 w 19"/>
                  <a:gd name="T19" fmla="*/ 7 h 16"/>
                  <a:gd name="T20" fmla="*/ 17 w 19"/>
                  <a:gd name="T21" fmla="*/ 5 h 16"/>
                  <a:gd name="T22" fmla="*/ 17 w 19"/>
                  <a:gd name="T23" fmla="*/ 2 h 16"/>
                  <a:gd name="T24" fmla="*/ 15 w 19"/>
                  <a:gd name="T25" fmla="*/ 2 h 16"/>
                  <a:gd name="T26" fmla="*/ 15 w 19"/>
                  <a:gd name="T27" fmla="*/ 0 h 16"/>
                  <a:gd name="T28" fmla="*/ 12 w 19"/>
                  <a:gd name="T29" fmla="*/ 0 h 16"/>
                  <a:gd name="T30" fmla="*/ 12 w 19"/>
                  <a:gd name="T31" fmla="*/ 0 h 16"/>
                  <a:gd name="T32" fmla="*/ 10 w 19"/>
                  <a:gd name="T33" fmla="*/ 0 h 16"/>
                  <a:gd name="T34" fmla="*/ 8 w 19"/>
                  <a:gd name="T35" fmla="*/ 0 h 16"/>
                  <a:gd name="T36" fmla="*/ 8 w 19"/>
                  <a:gd name="T37" fmla="*/ 0 h 16"/>
                  <a:gd name="T38" fmla="*/ 5 w 19"/>
                  <a:gd name="T39" fmla="*/ 0 h 16"/>
                  <a:gd name="T40" fmla="*/ 3 w 19"/>
                  <a:gd name="T41" fmla="*/ 2 h 16"/>
                  <a:gd name="T42" fmla="*/ 3 w 19"/>
                  <a:gd name="T43" fmla="*/ 2 h 16"/>
                  <a:gd name="T44" fmla="*/ 3 w 19"/>
                  <a:gd name="T45" fmla="*/ 5 h 16"/>
                  <a:gd name="T46" fmla="*/ 0 w 19"/>
                  <a:gd name="T47" fmla="*/ 7 h 16"/>
                  <a:gd name="T48" fmla="*/ 0 w 19"/>
                  <a:gd name="T49" fmla="*/ 7 h 16"/>
                  <a:gd name="T50" fmla="*/ 0 w 19"/>
                  <a:gd name="T51" fmla="*/ 9 h 16"/>
                  <a:gd name="T52" fmla="*/ 3 w 19"/>
                  <a:gd name="T53" fmla="*/ 12 h 16"/>
                  <a:gd name="T54" fmla="*/ 3 w 19"/>
                  <a:gd name="T55" fmla="*/ 12 h 16"/>
                  <a:gd name="T56" fmla="*/ 3 w 19"/>
                  <a:gd name="T57" fmla="*/ 14 h 16"/>
                  <a:gd name="T58" fmla="*/ 5 w 19"/>
                  <a:gd name="T59" fmla="*/ 14 h 16"/>
                  <a:gd name="T60" fmla="*/ 8 w 19"/>
                  <a:gd name="T61" fmla="*/ 14 h 16"/>
                  <a:gd name="T62" fmla="*/ 8 w 19"/>
                  <a:gd name="T63" fmla="*/ 16 h 16"/>
                  <a:gd name="T64" fmla="*/ 10 w 19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6"/>
                  <a:gd name="T101" fmla="*/ 19 w 1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6">
                    <a:moveTo>
                      <a:pt x="10" y="16"/>
                    </a:moveTo>
                    <a:lnTo>
                      <a:pt x="12" y="16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1" name="Freeform 471"/>
              <p:cNvSpPr>
                <a:spLocks/>
              </p:cNvSpPr>
              <p:nvPr/>
            </p:nvSpPr>
            <p:spPr bwMode="auto">
              <a:xfrm>
                <a:off x="2550" y="3025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7 h 17"/>
                  <a:gd name="T4" fmla="*/ 12 w 17"/>
                  <a:gd name="T5" fmla="*/ 17 h 17"/>
                  <a:gd name="T6" fmla="*/ 15 w 17"/>
                  <a:gd name="T7" fmla="*/ 17 h 17"/>
                  <a:gd name="T8" fmla="*/ 15 w 17"/>
                  <a:gd name="T9" fmla="*/ 15 h 17"/>
                  <a:gd name="T10" fmla="*/ 17 w 17"/>
                  <a:gd name="T11" fmla="*/ 15 h 17"/>
                  <a:gd name="T12" fmla="*/ 17 w 17"/>
                  <a:gd name="T13" fmla="*/ 12 h 17"/>
                  <a:gd name="T14" fmla="*/ 17 w 17"/>
                  <a:gd name="T15" fmla="*/ 10 h 17"/>
                  <a:gd name="T16" fmla="*/ 17 w 17"/>
                  <a:gd name="T17" fmla="*/ 10 h 17"/>
                  <a:gd name="T18" fmla="*/ 17 w 17"/>
                  <a:gd name="T19" fmla="*/ 8 h 17"/>
                  <a:gd name="T20" fmla="*/ 17 w 17"/>
                  <a:gd name="T21" fmla="*/ 5 h 17"/>
                  <a:gd name="T22" fmla="*/ 17 w 17"/>
                  <a:gd name="T23" fmla="*/ 5 h 17"/>
                  <a:gd name="T24" fmla="*/ 15 w 17"/>
                  <a:gd name="T25" fmla="*/ 3 h 17"/>
                  <a:gd name="T26" fmla="*/ 15 w 17"/>
                  <a:gd name="T27" fmla="*/ 3 h 17"/>
                  <a:gd name="T28" fmla="*/ 12 w 17"/>
                  <a:gd name="T29" fmla="*/ 3 h 17"/>
                  <a:gd name="T30" fmla="*/ 10 w 17"/>
                  <a:gd name="T31" fmla="*/ 0 h 17"/>
                  <a:gd name="T32" fmla="*/ 10 w 17"/>
                  <a:gd name="T33" fmla="*/ 0 h 17"/>
                  <a:gd name="T34" fmla="*/ 8 w 17"/>
                  <a:gd name="T35" fmla="*/ 0 h 17"/>
                  <a:gd name="T36" fmla="*/ 5 w 17"/>
                  <a:gd name="T37" fmla="*/ 3 h 17"/>
                  <a:gd name="T38" fmla="*/ 5 w 17"/>
                  <a:gd name="T39" fmla="*/ 3 h 17"/>
                  <a:gd name="T40" fmla="*/ 3 w 17"/>
                  <a:gd name="T41" fmla="*/ 3 h 17"/>
                  <a:gd name="T42" fmla="*/ 3 w 17"/>
                  <a:gd name="T43" fmla="*/ 5 h 17"/>
                  <a:gd name="T44" fmla="*/ 0 w 17"/>
                  <a:gd name="T45" fmla="*/ 5 h 17"/>
                  <a:gd name="T46" fmla="*/ 0 w 17"/>
                  <a:gd name="T47" fmla="*/ 8 h 17"/>
                  <a:gd name="T48" fmla="*/ 0 w 17"/>
                  <a:gd name="T49" fmla="*/ 10 h 17"/>
                  <a:gd name="T50" fmla="*/ 0 w 17"/>
                  <a:gd name="T51" fmla="*/ 10 h 17"/>
                  <a:gd name="T52" fmla="*/ 0 w 17"/>
                  <a:gd name="T53" fmla="*/ 12 h 17"/>
                  <a:gd name="T54" fmla="*/ 3 w 17"/>
                  <a:gd name="T55" fmla="*/ 15 h 17"/>
                  <a:gd name="T56" fmla="*/ 3 w 17"/>
                  <a:gd name="T57" fmla="*/ 15 h 17"/>
                  <a:gd name="T58" fmla="*/ 5 w 17"/>
                  <a:gd name="T59" fmla="*/ 17 h 17"/>
                  <a:gd name="T60" fmla="*/ 5 w 17"/>
                  <a:gd name="T61" fmla="*/ 17 h 17"/>
                  <a:gd name="T62" fmla="*/ 8 w 17"/>
                  <a:gd name="T63" fmla="*/ 17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2" name="Freeform 472"/>
              <p:cNvSpPr>
                <a:spLocks/>
              </p:cNvSpPr>
              <p:nvPr/>
            </p:nvSpPr>
            <p:spPr bwMode="auto">
              <a:xfrm>
                <a:off x="2550" y="3025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7 h 17"/>
                  <a:gd name="T4" fmla="*/ 12 w 17"/>
                  <a:gd name="T5" fmla="*/ 17 h 17"/>
                  <a:gd name="T6" fmla="*/ 15 w 17"/>
                  <a:gd name="T7" fmla="*/ 17 h 17"/>
                  <a:gd name="T8" fmla="*/ 15 w 17"/>
                  <a:gd name="T9" fmla="*/ 15 h 17"/>
                  <a:gd name="T10" fmla="*/ 17 w 17"/>
                  <a:gd name="T11" fmla="*/ 15 h 17"/>
                  <a:gd name="T12" fmla="*/ 17 w 17"/>
                  <a:gd name="T13" fmla="*/ 12 h 17"/>
                  <a:gd name="T14" fmla="*/ 17 w 17"/>
                  <a:gd name="T15" fmla="*/ 10 h 17"/>
                  <a:gd name="T16" fmla="*/ 17 w 17"/>
                  <a:gd name="T17" fmla="*/ 10 h 17"/>
                  <a:gd name="T18" fmla="*/ 17 w 17"/>
                  <a:gd name="T19" fmla="*/ 8 h 17"/>
                  <a:gd name="T20" fmla="*/ 17 w 17"/>
                  <a:gd name="T21" fmla="*/ 5 h 17"/>
                  <a:gd name="T22" fmla="*/ 17 w 17"/>
                  <a:gd name="T23" fmla="*/ 5 h 17"/>
                  <a:gd name="T24" fmla="*/ 15 w 17"/>
                  <a:gd name="T25" fmla="*/ 3 h 17"/>
                  <a:gd name="T26" fmla="*/ 15 w 17"/>
                  <a:gd name="T27" fmla="*/ 3 h 17"/>
                  <a:gd name="T28" fmla="*/ 12 w 17"/>
                  <a:gd name="T29" fmla="*/ 3 h 17"/>
                  <a:gd name="T30" fmla="*/ 10 w 17"/>
                  <a:gd name="T31" fmla="*/ 0 h 17"/>
                  <a:gd name="T32" fmla="*/ 10 w 17"/>
                  <a:gd name="T33" fmla="*/ 0 h 17"/>
                  <a:gd name="T34" fmla="*/ 8 w 17"/>
                  <a:gd name="T35" fmla="*/ 0 h 17"/>
                  <a:gd name="T36" fmla="*/ 5 w 17"/>
                  <a:gd name="T37" fmla="*/ 3 h 17"/>
                  <a:gd name="T38" fmla="*/ 5 w 17"/>
                  <a:gd name="T39" fmla="*/ 3 h 17"/>
                  <a:gd name="T40" fmla="*/ 3 w 17"/>
                  <a:gd name="T41" fmla="*/ 3 h 17"/>
                  <a:gd name="T42" fmla="*/ 3 w 17"/>
                  <a:gd name="T43" fmla="*/ 5 h 17"/>
                  <a:gd name="T44" fmla="*/ 0 w 17"/>
                  <a:gd name="T45" fmla="*/ 5 h 17"/>
                  <a:gd name="T46" fmla="*/ 0 w 17"/>
                  <a:gd name="T47" fmla="*/ 8 h 17"/>
                  <a:gd name="T48" fmla="*/ 0 w 17"/>
                  <a:gd name="T49" fmla="*/ 10 h 17"/>
                  <a:gd name="T50" fmla="*/ 0 w 17"/>
                  <a:gd name="T51" fmla="*/ 10 h 17"/>
                  <a:gd name="T52" fmla="*/ 0 w 17"/>
                  <a:gd name="T53" fmla="*/ 12 h 17"/>
                  <a:gd name="T54" fmla="*/ 3 w 17"/>
                  <a:gd name="T55" fmla="*/ 15 h 17"/>
                  <a:gd name="T56" fmla="*/ 3 w 17"/>
                  <a:gd name="T57" fmla="*/ 15 h 17"/>
                  <a:gd name="T58" fmla="*/ 5 w 17"/>
                  <a:gd name="T59" fmla="*/ 17 h 17"/>
                  <a:gd name="T60" fmla="*/ 5 w 17"/>
                  <a:gd name="T61" fmla="*/ 17 h 17"/>
                  <a:gd name="T62" fmla="*/ 8 w 17"/>
                  <a:gd name="T63" fmla="*/ 17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3" name="Freeform 473"/>
              <p:cNvSpPr>
                <a:spLocks/>
              </p:cNvSpPr>
              <p:nvPr/>
            </p:nvSpPr>
            <p:spPr bwMode="auto">
              <a:xfrm>
                <a:off x="2600" y="3059"/>
                <a:ext cx="20" cy="17"/>
              </a:xfrm>
              <a:custGeom>
                <a:avLst/>
                <a:gdLst>
                  <a:gd name="T0" fmla="*/ 10 w 20"/>
                  <a:gd name="T1" fmla="*/ 17 h 17"/>
                  <a:gd name="T2" fmla="*/ 12 w 20"/>
                  <a:gd name="T3" fmla="*/ 17 h 17"/>
                  <a:gd name="T4" fmla="*/ 12 w 20"/>
                  <a:gd name="T5" fmla="*/ 17 h 17"/>
                  <a:gd name="T6" fmla="*/ 15 w 20"/>
                  <a:gd name="T7" fmla="*/ 14 h 17"/>
                  <a:gd name="T8" fmla="*/ 15 w 20"/>
                  <a:gd name="T9" fmla="*/ 14 h 17"/>
                  <a:gd name="T10" fmla="*/ 17 w 20"/>
                  <a:gd name="T11" fmla="*/ 12 h 17"/>
                  <a:gd name="T12" fmla="*/ 17 w 20"/>
                  <a:gd name="T13" fmla="*/ 12 h 17"/>
                  <a:gd name="T14" fmla="*/ 17 w 20"/>
                  <a:gd name="T15" fmla="*/ 9 h 17"/>
                  <a:gd name="T16" fmla="*/ 20 w 20"/>
                  <a:gd name="T17" fmla="*/ 9 h 17"/>
                  <a:gd name="T18" fmla="*/ 17 w 20"/>
                  <a:gd name="T19" fmla="*/ 7 h 17"/>
                  <a:gd name="T20" fmla="*/ 17 w 20"/>
                  <a:gd name="T21" fmla="*/ 5 h 17"/>
                  <a:gd name="T22" fmla="*/ 17 w 20"/>
                  <a:gd name="T23" fmla="*/ 5 h 17"/>
                  <a:gd name="T24" fmla="*/ 15 w 20"/>
                  <a:gd name="T25" fmla="*/ 2 h 17"/>
                  <a:gd name="T26" fmla="*/ 15 w 20"/>
                  <a:gd name="T27" fmla="*/ 2 h 17"/>
                  <a:gd name="T28" fmla="*/ 12 w 20"/>
                  <a:gd name="T29" fmla="*/ 2 h 17"/>
                  <a:gd name="T30" fmla="*/ 12 w 20"/>
                  <a:gd name="T31" fmla="*/ 0 h 17"/>
                  <a:gd name="T32" fmla="*/ 10 w 20"/>
                  <a:gd name="T33" fmla="*/ 0 h 17"/>
                  <a:gd name="T34" fmla="*/ 8 w 20"/>
                  <a:gd name="T35" fmla="*/ 0 h 17"/>
                  <a:gd name="T36" fmla="*/ 8 w 20"/>
                  <a:gd name="T37" fmla="*/ 2 h 17"/>
                  <a:gd name="T38" fmla="*/ 5 w 20"/>
                  <a:gd name="T39" fmla="*/ 2 h 17"/>
                  <a:gd name="T40" fmla="*/ 3 w 20"/>
                  <a:gd name="T41" fmla="*/ 2 h 17"/>
                  <a:gd name="T42" fmla="*/ 3 w 20"/>
                  <a:gd name="T43" fmla="*/ 5 h 17"/>
                  <a:gd name="T44" fmla="*/ 3 w 20"/>
                  <a:gd name="T45" fmla="*/ 5 h 17"/>
                  <a:gd name="T46" fmla="*/ 0 w 20"/>
                  <a:gd name="T47" fmla="*/ 7 h 17"/>
                  <a:gd name="T48" fmla="*/ 0 w 20"/>
                  <a:gd name="T49" fmla="*/ 9 h 17"/>
                  <a:gd name="T50" fmla="*/ 0 w 20"/>
                  <a:gd name="T51" fmla="*/ 9 h 17"/>
                  <a:gd name="T52" fmla="*/ 3 w 20"/>
                  <a:gd name="T53" fmla="*/ 12 h 17"/>
                  <a:gd name="T54" fmla="*/ 3 w 20"/>
                  <a:gd name="T55" fmla="*/ 12 h 17"/>
                  <a:gd name="T56" fmla="*/ 3 w 20"/>
                  <a:gd name="T57" fmla="*/ 14 h 17"/>
                  <a:gd name="T58" fmla="*/ 5 w 20"/>
                  <a:gd name="T59" fmla="*/ 14 h 17"/>
                  <a:gd name="T60" fmla="*/ 8 w 20"/>
                  <a:gd name="T61" fmla="*/ 17 h 17"/>
                  <a:gd name="T62" fmla="*/ 8 w 20"/>
                  <a:gd name="T63" fmla="*/ 17 h 17"/>
                  <a:gd name="T64" fmla="*/ 10 w 20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7"/>
                  <a:gd name="T101" fmla="*/ 20 w 20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7">
                    <a:moveTo>
                      <a:pt x="10" y="17"/>
                    </a:moveTo>
                    <a:lnTo>
                      <a:pt x="12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4" name="Freeform 474"/>
              <p:cNvSpPr>
                <a:spLocks/>
              </p:cNvSpPr>
              <p:nvPr/>
            </p:nvSpPr>
            <p:spPr bwMode="auto">
              <a:xfrm>
                <a:off x="2600" y="3059"/>
                <a:ext cx="20" cy="17"/>
              </a:xfrm>
              <a:custGeom>
                <a:avLst/>
                <a:gdLst>
                  <a:gd name="T0" fmla="*/ 10 w 20"/>
                  <a:gd name="T1" fmla="*/ 17 h 17"/>
                  <a:gd name="T2" fmla="*/ 12 w 20"/>
                  <a:gd name="T3" fmla="*/ 17 h 17"/>
                  <a:gd name="T4" fmla="*/ 12 w 20"/>
                  <a:gd name="T5" fmla="*/ 17 h 17"/>
                  <a:gd name="T6" fmla="*/ 15 w 20"/>
                  <a:gd name="T7" fmla="*/ 14 h 17"/>
                  <a:gd name="T8" fmla="*/ 15 w 20"/>
                  <a:gd name="T9" fmla="*/ 14 h 17"/>
                  <a:gd name="T10" fmla="*/ 17 w 20"/>
                  <a:gd name="T11" fmla="*/ 12 h 17"/>
                  <a:gd name="T12" fmla="*/ 17 w 20"/>
                  <a:gd name="T13" fmla="*/ 12 h 17"/>
                  <a:gd name="T14" fmla="*/ 17 w 20"/>
                  <a:gd name="T15" fmla="*/ 9 h 17"/>
                  <a:gd name="T16" fmla="*/ 20 w 20"/>
                  <a:gd name="T17" fmla="*/ 9 h 17"/>
                  <a:gd name="T18" fmla="*/ 17 w 20"/>
                  <a:gd name="T19" fmla="*/ 7 h 17"/>
                  <a:gd name="T20" fmla="*/ 17 w 20"/>
                  <a:gd name="T21" fmla="*/ 5 h 17"/>
                  <a:gd name="T22" fmla="*/ 17 w 20"/>
                  <a:gd name="T23" fmla="*/ 5 h 17"/>
                  <a:gd name="T24" fmla="*/ 15 w 20"/>
                  <a:gd name="T25" fmla="*/ 2 h 17"/>
                  <a:gd name="T26" fmla="*/ 15 w 20"/>
                  <a:gd name="T27" fmla="*/ 2 h 17"/>
                  <a:gd name="T28" fmla="*/ 12 w 20"/>
                  <a:gd name="T29" fmla="*/ 2 h 17"/>
                  <a:gd name="T30" fmla="*/ 12 w 20"/>
                  <a:gd name="T31" fmla="*/ 0 h 17"/>
                  <a:gd name="T32" fmla="*/ 10 w 20"/>
                  <a:gd name="T33" fmla="*/ 0 h 17"/>
                  <a:gd name="T34" fmla="*/ 8 w 20"/>
                  <a:gd name="T35" fmla="*/ 0 h 17"/>
                  <a:gd name="T36" fmla="*/ 8 w 20"/>
                  <a:gd name="T37" fmla="*/ 2 h 17"/>
                  <a:gd name="T38" fmla="*/ 5 w 20"/>
                  <a:gd name="T39" fmla="*/ 2 h 17"/>
                  <a:gd name="T40" fmla="*/ 3 w 20"/>
                  <a:gd name="T41" fmla="*/ 2 h 17"/>
                  <a:gd name="T42" fmla="*/ 3 w 20"/>
                  <a:gd name="T43" fmla="*/ 5 h 17"/>
                  <a:gd name="T44" fmla="*/ 3 w 20"/>
                  <a:gd name="T45" fmla="*/ 5 h 17"/>
                  <a:gd name="T46" fmla="*/ 0 w 20"/>
                  <a:gd name="T47" fmla="*/ 7 h 17"/>
                  <a:gd name="T48" fmla="*/ 0 w 20"/>
                  <a:gd name="T49" fmla="*/ 9 h 17"/>
                  <a:gd name="T50" fmla="*/ 0 w 20"/>
                  <a:gd name="T51" fmla="*/ 9 h 17"/>
                  <a:gd name="T52" fmla="*/ 3 w 20"/>
                  <a:gd name="T53" fmla="*/ 12 h 17"/>
                  <a:gd name="T54" fmla="*/ 3 w 20"/>
                  <a:gd name="T55" fmla="*/ 12 h 17"/>
                  <a:gd name="T56" fmla="*/ 3 w 20"/>
                  <a:gd name="T57" fmla="*/ 14 h 17"/>
                  <a:gd name="T58" fmla="*/ 5 w 20"/>
                  <a:gd name="T59" fmla="*/ 14 h 17"/>
                  <a:gd name="T60" fmla="*/ 8 w 20"/>
                  <a:gd name="T61" fmla="*/ 17 h 17"/>
                  <a:gd name="T62" fmla="*/ 8 w 20"/>
                  <a:gd name="T63" fmla="*/ 17 h 17"/>
                  <a:gd name="T64" fmla="*/ 10 w 20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7"/>
                  <a:gd name="T101" fmla="*/ 20 w 20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7">
                    <a:moveTo>
                      <a:pt x="10" y="17"/>
                    </a:moveTo>
                    <a:lnTo>
                      <a:pt x="12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5" name="Freeform 475"/>
              <p:cNvSpPr>
                <a:spLocks/>
              </p:cNvSpPr>
              <p:nvPr/>
            </p:nvSpPr>
            <p:spPr bwMode="auto">
              <a:xfrm>
                <a:off x="2760" y="3042"/>
                <a:ext cx="17" cy="17"/>
              </a:xfrm>
              <a:custGeom>
                <a:avLst/>
                <a:gdLst>
                  <a:gd name="T0" fmla="*/ 7 w 17"/>
                  <a:gd name="T1" fmla="*/ 17 h 17"/>
                  <a:gd name="T2" fmla="*/ 10 w 17"/>
                  <a:gd name="T3" fmla="*/ 17 h 17"/>
                  <a:gd name="T4" fmla="*/ 12 w 17"/>
                  <a:gd name="T5" fmla="*/ 17 h 17"/>
                  <a:gd name="T6" fmla="*/ 12 w 17"/>
                  <a:gd name="T7" fmla="*/ 14 h 17"/>
                  <a:gd name="T8" fmla="*/ 15 w 17"/>
                  <a:gd name="T9" fmla="*/ 14 h 17"/>
                  <a:gd name="T10" fmla="*/ 15 w 17"/>
                  <a:gd name="T11" fmla="*/ 12 h 17"/>
                  <a:gd name="T12" fmla="*/ 17 w 17"/>
                  <a:gd name="T13" fmla="*/ 12 h 17"/>
                  <a:gd name="T14" fmla="*/ 17 w 17"/>
                  <a:gd name="T15" fmla="*/ 10 h 17"/>
                  <a:gd name="T16" fmla="*/ 17 w 17"/>
                  <a:gd name="T17" fmla="*/ 7 h 17"/>
                  <a:gd name="T18" fmla="*/ 17 w 17"/>
                  <a:gd name="T19" fmla="*/ 7 h 17"/>
                  <a:gd name="T20" fmla="*/ 17 w 17"/>
                  <a:gd name="T21" fmla="*/ 5 h 17"/>
                  <a:gd name="T22" fmla="*/ 15 w 17"/>
                  <a:gd name="T23" fmla="*/ 5 h 17"/>
                  <a:gd name="T24" fmla="*/ 15 w 17"/>
                  <a:gd name="T25" fmla="*/ 3 h 17"/>
                  <a:gd name="T26" fmla="*/ 12 w 17"/>
                  <a:gd name="T27" fmla="*/ 3 h 17"/>
                  <a:gd name="T28" fmla="*/ 12 w 17"/>
                  <a:gd name="T29" fmla="*/ 0 h 17"/>
                  <a:gd name="T30" fmla="*/ 10 w 17"/>
                  <a:gd name="T31" fmla="*/ 0 h 17"/>
                  <a:gd name="T32" fmla="*/ 7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3 w 17"/>
                  <a:gd name="T39" fmla="*/ 3 h 17"/>
                  <a:gd name="T40" fmla="*/ 3 w 17"/>
                  <a:gd name="T41" fmla="*/ 3 h 17"/>
                  <a:gd name="T42" fmla="*/ 0 w 17"/>
                  <a:gd name="T43" fmla="*/ 5 h 17"/>
                  <a:gd name="T44" fmla="*/ 0 w 17"/>
                  <a:gd name="T45" fmla="*/ 5 h 17"/>
                  <a:gd name="T46" fmla="*/ 0 w 17"/>
                  <a:gd name="T47" fmla="*/ 7 h 17"/>
                  <a:gd name="T48" fmla="*/ 0 w 17"/>
                  <a:gd name="T49" fmla="*/ 7 h 17"/>
                  <a:gd name="T50" fmla="*/ 0 w 17"/>
                  <a:gd name="T51" fmla="*/ 10 h 17"/>
                  <a:gd name="T52" fmla="*/ 0 w 17"/>
                  <a:gd name="T53" fmla="*/ 12 h 17"/>
                  <a:gd name="T54" fmla="*/ 0 w 17"/>
                  <a:gd name="T55" fmla="*/ 12 h 17"/>
                  <a:gd name="T56" fmla="*/ 3 w 17"/>
                  <a:gd name="T57" fmla="*/ 14 h 17"/>
                  <a:gd name="T58" fmla="*/ 3 w 17"/>
                  <a:gd name="T59" fmla="*/ 14 h 17"/>
                  <a:gd name="T60" fmla="*/ 5 w 17"/>
                  <a:gd name="T61" fmla="*/ 17 h 17"/>
                  <a:gd name="T62" fmla="*/ 7 w 17"/>
                  <a:gd name="T63" fmla="*/ 17 h 17"/>
                  <a:gd name="T64" fmla="*/ 7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17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6" name="Freeform 476"/>
              <p:cNvSpPr>
                <a:spLocks/>
              </p:cNvSpPr>
              <p:nvPr/>
            </p:nvSpPr>
            <p:spPr bwMode="auto">
              <a:xfrm>
                <a:off x="2760" y="3042"/>
                <a:ext cx="17" cy="17"/>
              </a:xfrm>
              <a:custGeom>
                <a:avLst/>
                <a:gdLst>
                  <a:gd name="T0" fmla="*/ 7 w 17"/>
                  <a:gd name="T1" fmla="*/ 17 h 17"/>
                  <a:gd name="T2" fmla="*/ 10 w 17"/>
                  <a:gd name="T3" fmla="*/ 17 h 17"/>
                  <a:gd name="T4" fmla="*/ 12 w 17"/>
                  <a:gd name="T5" fmla="*/ 17 h 17"/>
                  <a:gd name="T6" fmla="*/ 12 w 17"/>
                  <a:gd name="T7" fmla="*/ 14 h 17"/>
                  <a:gd name="T8" fmla="*/ 15 w 17"/>
                  <a:gd name="T9" fmla="*/ 14 h 17"/>
                  <a:gd name="T10" fmla="*/ 15 w 17"/>
                  <a:gd name="T11" fmla="*/ 12 h 17"/>
                  <a:gd name="T12" fmla="*/ 17 w 17"/>
                  <a:gd name="T13" fmla="*/ 12 h 17"/>
                  <a:gd name="T14" fmla="*/ 17 w 17"/>
                  <a:gd name="T15" fmla="*/ 10 h 17"/>
                  <a:gd name="T16" fmla="*/ 17 w 17"/>
                  <a:gd name="T17" fmla="*/ 7 h 17"/>
                  <a:gd name="T18" fmla="*/ 17 w 17"/>
                  <a:gd name="T19" fmla="*/ 7 h 17"/>
                  <a:gd name="T20" fmla="*/ 17 w 17"/>
                  <a:gd name="T21" fmla="*/ 5 h 17"/>
                  <a:gd name="T22" fmla="*/ 15 w 17"/>
                  <a:gd name="T23" fmla="*/ 5 h 17"/>
                  <a:gd name="T24" fmla="*/ 15 w 17"/>
                  <a:gd name="T25" fmla="*/ 3 h 17"/>
                  <a:gd name="T26" fmla="*/ 12 w 17"/>
                  <a:gd name="T27" fmla="*/ 3 h 17"/>
                  <a:gd name="T28" fmla="*/ 12 w 17"/>
                  <a:gd name="T29" fmla="*/ 0 h 17"/>
                  <a:gd name="T30" fmla="*/ 10 w 17"/>
                  <a:gd name="T31" fmla="*/ 0 h 17"/>
                  <a:gd name="T32" fmla="*/ 7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3 w 17"/>
                  <a:gd name="T39" fmla="*/ 3 h 17"/>
                  <a:gd name="T40" fmla="*/ 3 w 17"/>
                  <a:gd name="T41" fmla="*/ 3 h 17"/>
                  <a:gd name="T42" fmla="*/ 0 w 17"/>
                  <a:gd name="T43" fmla="*/ 5 h 17"/>
                  <a:gd name="T44" fmla="*/ 0 w 17"/>
                  <a:gd name="T45" fmla="*/ 5 h 17"/>
                  <a:gd name="T46" fmla="*/ 0 w 17"/>
                  <a:gd name="T47" fmla="*/ 7 h 17"/>
                  <a:gd name="T48" fmla="*/ 0 w 17"/>
                  <a:gd name="T49" fmla="*/ 7 h 17"/>
                  <a:gd name="T50" fmla="*/ 0 w 17"/>
                  <a:gd name="T51" fmla="*/ 10 h 17"/>
                  <a:gd name="T52" fmla="*/ 0 w 17"/>
                  <a:gd name="T53" fmla="*/ 12 h 17"/>
                  <a:gd name="T54" fmla="*/ 0 w 17"/>
                  <a:gd name="T55" fmla="*/ 12 h 17"/>
                  <a:gd name="T56" fmla="*/ 3 w 17"/>
                  <a:gd name="T57" fmla="*/ 14 h 17"/>
                  <a:gd name="T58" fmla="*/ 3 w 17"/>
                  <a:gd name="T59" fmla="*/ 14 h 17"/>
                  <a:gd name="T60" fmla="*/ 5 w 17"/>
                  <a:gd name="T61" fmla="*/ 17 h 17"/>
                  <a:gd name="T62" fmla="*/ 7 w 17"/>
                  <a:gd name="T63" fmla="*/ 17 h 17"/>
                  <a:gd name="T64" fmla="*/ 7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17"/>
                    </a:moveTo>
                    <a:lnTo>
                      <a:pt x="10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7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7" name="Freeform 477"/>
              <p:cNvSpPr>
                <a:spLocks/>
              </p:cNvSpPr>
              <p:nvPr/>
            </p:nvSpPr>
            <p:spPr bwMode="auto">
              <a:xfrm>
                <a:off x="2829" y="3114"/>
                <a:ext cx="20" cy="16"/>
              </a:xfrm>
              <a:custGeom>
                <a:avLst/>
                <a:gdLst>
                  <a:gd name="T0" fmla="*/ 10 w 20"/>
                  <a:gd name="T1" fmla="*/ 16 h 16"/>
                  <a:gd name="T2" fmla="*/ 12 w 20"/>
                  <a:gd name="T3" fmla="*/ 16 h 16"/>
                  <a:gd name="T4" fmla="*/ 12 w 20"/>
                  <a:gd name="T5" fmla="*/ 16 h 16"/>
                  <a:gd name="T6" fmla="*/ 15 w 20"/>
                  <a:gd name="T7" fmla="*/ 14 h 16"/>
                  <a:gd name="T8" fmla="*/ 17 w 20"/>
                  <a:gd name="T9" fmla="*/ 14 h 16"/>
                  <a:gd name="T10" fmla="*/ 17 w 20"/>
                  <a:gd name="T11" fmla="*/ 14 h 16"/>
                  <a:gd name="T12" fmla="*/ 17 w 20"/>
                  <a:gd name="T13" fmla="*/ 12 h 16"/>
                  <a:gd name="T14" fmla="*/ 20 w 20"/>
                  <a:gd name="T15" fmla="*/ 9 h 16"/>
                  <a:gd name="T16" fmla="*/ 20 w 20"/>
                  <a:gd name="T17" fmla="*/ 9 h 16"/>
                  <a:gd name="T18" fmla="*/ 20 w 20"/>
                  <a:gd name="T19" fmla="*/ 7 h 16"/>
                  <a:gd name="T20" fmla="*/ 17 w 20"/>
                  <a:gd name="T21" fmla="*/ 4 h 16"/>
                  <a:gd name="T22" fmla="*/ 17 w 20"/>
                  <a:gd name="T23" fmla="*/ 4 h 16"/>
                  <a:gd name="T24" fmla="*/ 17 w 20"/>
                  <a:gd name="T25" fmla="*/ 2 h 16"/>
                  <a:gd name="T26" fmla="*/ 15 w 20"/>
                  <a:gd name="T27" fmla="*/ 2 h 16"/>
                  <a:gd name="T28" fmla="*/ 12 w 20"/>
                  <a:gd name="T29" fmla="*/ 2 h 16"/>
                  <a:gd name="T30" fmla="*/ 12 w 20"/>
                  <a:gd name="T31" fmla="*/ 0 h 16"/>
                  <a:gd name="T32" fmla="*/ 10 w 20"/>
                  <a:gd name="T33" fmla="*/ 0 h 16"/>
                  <a:gd name="T34" fmla="*/ 8 w 20"/>
                  <a:gd name="T35" fmla="*/ 0 h 16"/>
                  <a:gd name="T36" fmla="*/ 8 w 20"/>
                  <a:gd name="T37" fmla="*/ 2 h 16"/>
                  <a:gd name="T38" fmla="*/ 5 w 20"/>
                  <a:gd name="T39" fmla="*/ 2 h 16"/>
                  <a:gd name="T40" fmla="*/ 5 w 20"/>
                  <a:gd name="T41" fmla="*/ 2 h 16"/>
                  <a:gd name="T42" fmla="*/ 3 w 20"/>
                  <a:gd name="T43" fmla="*/ 4 h 16"/>
                  <a:gd name="T44" fmla="*/ 3 w 20"/>
                  <a:gd name="T45" fmla="*/ 4 h 16"/>
                  <a:gd name="T46" fmla="*/ 3 w 20"/>
                  <a:gd name="T47" fmla="*/ 7 h 16"/>
                  <a:gd name="T48" fmla="*/ 0 w 20"/>
                  <a:gd name="T49" fmla="*/ 9 h 16"/>
                  <a:gd name="T50" fmla="*/ 3 w 20"/>
                  <a:gd name="T51" fmla="*/ 9 h 16"/>
                  <a:gd name="T52" fmla="*/ 3 w 20"/>
                  <a:gd name="T53" fmla="*/ 12 h 16"/>
                  <a:gd name="T54" fmla="*/ 3 w 20"/>
                  <a:gd name="T55" fmla="*/ 14 h 16"/>
                  <a:gd name="T56" fmla="*/ 5 w 20"/>
                  <a:gd name="T57" fmla="*/ 14 h 16"/>
                  <a:gd name="T58" fmla="*/ 5 w 20"/>
                  <a:gd name="T59" fmla="*/ 14 h 16"/>
                  <a:gd name="T60" fmla="*/ 8 w 20"/>
                  <a:gd name="T61" fmla="*/ 16 h 16"/>
                  <a:gd name="T62" fmla="*/ 8 w 20"/>
                  <a:gd name="T63" fmla="*/ 16 h 16"/>
                  <a:gd name="T64" fmla="*/ 10 w 20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6"/>
                  <a:gd name="T101" fmla="*/ 20 w 20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6">
                    <a:moveTo>
                      <a:pt x="10" y="16"/>
                    </a:moveTo>
                    <a:lnTo>
                      <a:pt x="12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8" name="Freeform 478"/>
              <p:cNvSpPr>
                <a:spLocks/>
              </p:cNvSpPr>
              <p:nvPr/>
            </p:nvSpPr>
            <p:spPr bwMode="auto">
              <a:xfrm>
                <a:off x="2829" y="3114"/>
                <a:ext cx="20" cy="16"/>
              </a:xfrm>
              <a:custGeom>
                <a:avLst/>
                <a:gdLst>
                  <a:gd name="T0" fmla="*/ 10 w 20"/>
                  <a:gd name="T1" fmla="*/ 16 h 16"/>
                  <a:gd name="T2" fmla="*/ 12 w 20"/>
                  <a:gd name="T3" fmla="*/ 16 h 16"/>
                  <a:gd name="T4" fmla="*/ 12 w 20"/>
                  <a:gd name="T5" fmla="*/ 16 h 16"/>
                  <a:gd name="T6" fmla="*/ 15 w 20"/>
                  <a:gd name="T7" fmla="*/ 14 h 16"/>
                  <a:gd name="T8" fmla="*/ 17 w 20"/>
                  <a:gd name="T9" fmla="*/ 14 h 16"/>
                  <a:gd name="T10" fmla="*/ 17 w 20"/>
                  <a:gd name="T11" fmla="*/ 14 h 16"/>
                  <a:gd name="T12" fmla="*/ 17 w 20"/>
                  <a:gd name="T13" fmla="*/ 12 h 16"/>
                  <a:gd name="T14" fmla="*/ 20 w 20"/>
                  <a:gd name="T15" fmla="*/ 9 h 16"/>
                  <a:gd name="T16" fmla="*/ 20 w 20"/>
                  <a:gd name="T17" fmla="*/ 9 h 16"/>
                  <a:gd name="T18" fmla="*/ 20 w 20"/>
                  <a:gd name="T19" fmla="*/ 7 h 16"/>
                  <a:gd name="T20" fmla="*/ 17 w 20"/>
                  <a:gd name="T21" fmla="*/ 4 h 16"/>
                  <a:gd name="T22" fmla="*/ 17 w 20"/>
                  <a:gd name="T23" fmla="*/ 4 h 16"/>
                  <a:gd name="T24" fmla="*/ 17 w 20"/>
                  <a:gd name="T25" fmla="*/ 2 h 16"/>
                  <a:gd name="T26" fmla="*/ 15 w 20"/>
                  <a:gd name="T27" fmla="*/ 2 h 16"/>
                  <a:gd name="T28" fmla="*/ 12 w 20"/>
                  <a:gd name="T29" fmla="*/ 2 h 16"/>
                  <a:gd name="T30" fmla="*/ 12 w 20"/>
                  <a:gd name="T31" fmla="*/ 0 h 16"/>
                  <a:gd name="T32" fmla="*/ 10 w 20"/>
                  <a:gd name="T33" fmla="*/ 0 h 16"/>
                  <a:gd name="T34" fmla="*/ 8 w 20"/>
                  <a:gd name="T35" fmla="*/ 0 h 16"/>
                  <a:gd name="T36" fmla="*/ 8 w 20"/>
                  <a:gd name="T37" fmla="*/ 2 h 16"/>
                  <a:gd name="T38" fmla="*/ 5 w 20"/>
                  <a:gd name="T39" fmla="*/ 2 h 16"/>
                  <a:gd name="T40" fmla="*/ 5 w 20"/>
                  <a:gd name="T41" fmla="*/ 2 h 16"/>
                  <a:gd name="T42" fmla="*/ 3 w 20"/>
                  <a:gd name="T43" fmla="*/ 4 h 16"/>
                  <a:gd name="T44" fmla="*/ 3 w 20"/>
                  <a:gd name="T45" fmla="*/ 4 h 16"/>
                  <a:gd name="T46" fmla="*/ 3 w 20"/>
                  <a:gd name="T47" fmla="*/ 7 h 16"/>
                  <a:gd name="T48" fmla="*/ 0 w 20"/>
                  <a:gd name="T49" fmla="*/ 9 h 16"/>
                  <a:gd name="T50" fmla="*/ 3 w 20"/>
                  <a:gd name="T51" fmla="*/ 9 h 16"/>
                  <a:gd name="T52" fmla="*/ 3 w 20"/>
                  <a:gd name="T53" fmla="*/ 12 h 16"/>
                  <a:gd name="T54" fmla="*/ 3 w 20"/>
                  <a:gd name="T55" fmla="*/ 14 h 16"/>
                  <a:gd name="T56" fmla="*/ 5 w 20"/>
                  <a:gd name="T57" fmla="*/ 14 h 16"/>
                  <a:gd name="T58" fmla="*/ 5 w 20"/>
                  <a:gd name="T59" fmla="*/ 14 h 16"/>
                  <a:gd name="T60" fmla="*/ 8 w 20"/>
                  <a:gd name="T61" fmla="*/ 16 h 16"/>
                  <a:gd name="T62" fmla="*/ 8 w 20"/>
                  <a:gd name="T63" fmla="*/ 16 h 16"/>
                  <a:gd name="T64" fmla="*/ 10 w 20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6"/>
                  <a:gd name="T101" fmla="*/ 20 w 20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6">
                    <a:moveTo>
                      <a:pt x="10" y="16"/>
                    </a:moveTo>
                    <a:lnTo>
                      <a:pt x="12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10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9" name="Freeform 479"/>
              <p:cNvSpPr>
                <a:spLocks/>
              </p:cNvSpPr>
              <p:nvPr/>
            </p:nvSpPr>
            <p:spPr bwMode="auto">
              <a:xfrm>
                <a:off x="2670" y="3064"/>
                <a:ext cx="16" cy="16"/>
              </a:xfrm>
              <a:custGeom>
                <a:avLst/>
                <a:gdLst>
                  <a:gd name="T0" fmla="*/ 7 w 16"/>
                  <a:gd name="T1" fmla="*/ 16 h 16"/>
                  <a:gd name="T2" fmla="*/ 9 w 16"/>
                  <a:gd name="T3" fmla="*/ 16 h 16"/>
                  <a:gd name="T4" fmla="*/ 9 w 16"/>
                  <a:gd name="T5" fmla="*/ 16 h 16"/>
                  <a:gd name="T6" fmla="*/ 12 w 16"/>
                  <a:gd name="T7" fmla="*/ 14 h 16"/>
                  <a:gd name="T8" fmla="*/ 14 w 16"/>
                  <a:gd name="T9" fmla="*/ 14 h 16"/>
                  <a:gd name="T10" fmla="*/ 14 w 16"/>
                  <a:gd name="T11" fmla="*/ 14 h 16"/>
                  <a:gd name="T12" fmla="*/ 14 w 16"/>
                  <a:gd name="T13" fmla="*/ 12 h 16"/>
                  <a:gd name="T14" fmla="*/ 16 w 16"/>
                  <a:gd name="T15" fmla="*/ 9 h 16"/>
                  <a:gd name="T16" fmla="*/ 16 w 16"/>
                  <a:gd name="T17" fmla="*/ 9 h 16"/>
                  <a:gd name="T18" fmla="*/ 16 w 16"/>
                  <a:gd name="T19" fmla="*/ 7 h 16"/>
                  <a:gd name="T20" fmla="*/ 14 w 16"/>
                  <a:gd name="T21" fmla="*/ 4 h 16"/>
                  <a:gd name="T22" fmla="*/ 14 w 16"/>
                  <a:gd name="T23" fmla="*/ 4 h 16"/>
                  <a:gd name="T24" fmla="*/ 14 w 16"/>
                  <a:gd name="T25" fmla="*/ 2 h 16"/>
                  <a:gd name="T26" fmla="*/ 12 w 16"/>
                  <a:gd name="T27" fmla="*/ 2 h 16"/>
                  <a:gd name="T28" fmla="*/ 9 w 16"/>
                  <a:gd name="T29" fmla="*/ 2 h 16"/>
                  <a:gd name="T30" fmla="*/ 9 w 16"/>
                  <a:gd name="T31" fmla="*/ 0 h 16"/>
                  <a:gd name="T32" fmla="*/ 7 w 16"/>
                  <a:gd name="T33" fmla="*/ 0 h 16"/>
                  <a:gd name="T34" fmla="*/ 4 w 16"/>
                  <a:gd name="T35" fmla="*/ 0 h 16"/>
                  <a:gd name="T36" fmla="*/ 4 w 16"/>
                  <a:gd name="T37" fmla="*/ 2 h 16"/>
                  <a:gd name="T38" fmla="*/ 2 w 16"/>
                  <a:gd name="T39" fmla="*/ 2 h 16"/>
                  <a:gd name="T40" fmla="*/ 2 w 16"/>
                  <a:gd name="T41" fmla="*/ 2 h 16"/>
                  <a:gd name="T42" fmla="*/ 0 w 16"/>
                  <a:gd name="T43" fmla="*/ 4 h 16"/>
                  <a:gd name="T44" fmla="*/ 0 w 16"/>
                  <a:gd name="T45" fmla="*/ 4 h 16"/>
                  <a:gd name="T46" fmla="*/ 0 w 16"/>
                  <a:gd name="T47" fmla="*/ 7 h 16"/>
                  <a:gd name="T48" fmla="*/ 0 w 16"/>
                  <a:gd name="T49" fmla="*/ 9 h 16"/>
                  <a:gd name="T50" fmla="*/ 0 w 16"/>
                  <a:gd name="T51" fmla="*/ 9 h 16"/>
                  <a:gd name="T52" fmla="*/ 0 w 16"/>
                  <a:gd name="T53" fmla="*/ 12 h 16"/>
                  <a:gd name="T54" fmla="*/ 0 w 16"/>
                  <a:gd name="T55" fmla="*/ 14 h 16"/>
                  <a:gd name="T56" fmla="*/ 2 w 16"/>
                  <a:gd name="T57" fmla="*/ 14 h 16"/>
                  <a:gd name="T58" fmla="*/ 2 w 16"/>
                  <a:gd name="T59" fmla="*/ 14 h 16"/>
                  <a:gd name="T60" fmla="*/ 4 w 16"/>
                  <a:gd name="T61" fmla="*/ 16 h 16"/>
                  <a:gd name="T62" fmla="*/ 4 w 16"/>
                  <a:gd name="T63" fmla="*/ 16 h 16"/>
                  <a:gd name="T64" fmla="*/ 7 w 1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16"/>
                    </a:moveTo>
                    <a:lnTo>
                      <a:pt x="9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0" name="Freeform 480"/>
              <p:cNvSpPr>
                <a:spLocks/>
              </p:cNvSpPr>
              <p:nvPr/>
            </p:nvSpPr>
            <p:spPr bwMode="auto">
              <a:xfrm>
                <a:off x="2670" y="3064"/>
                <a:ext cx="16" cy="16"/>
              </a:xfrm>
              <a:custGeom>
                <a:avLst/>
                <a:gdLst>
                  <a:gd name="T0" fmla="*/ 7 w 16"/>
                  <a:gd name="T1" fmla="*/ 16 h 16"/>
                  <a:gd name="T2" fmla="*/ 9 w 16"/>
                  <a:gd name="T3" fmla="*/ 16 h 16"/>
                  <a:gd name="T4" fmla="*/ 9 w 16"/>
                  <a:gd name="T5" fmla="*/ 16 h 16"/>
                  <a:gd name="T6" fmla="*/ 12 w 16"/>
                  <a:gd name="T7" fmla="*/ 14 h 16"/>
                  <a:gd name="T8" fmla="*/ 14 w 16"/>
                  <a:gd name="T9" fmla="*/ 14 h 16"/>
                  <a:gd name="T10" fmla="*/ 14 w 16"/>
                  <a:gd name="T11" fmla="*/ 14 h 16"/>
                  <a:gd name="T12" fmla="*/ 14 w 16"/>
                  <a:gd name="T13" fmla="*/ 12 h 16"/>
                  <a:gd name="T14" fmla="*/ 16 w 16"/>
                  <a:gd name="T15" fmla="*/ 9 h 16"/>
                  <a:gd name="T16" fmla="*/ 16 w 16"/>
                  <a:gd name="T17" fmla="*/ 9 h 16"/>
                  <a:gd name="T18" fmla="*/ 16 w 16"/>
                  <a:gd name="T19" fmla="*/ 7 h 16"/>
                  <a:gd name="T20" fmla="*/ 14 w 16"/>
                  <a:gd name="T21" fmla="*/ 4 h 16"/>
                  <a:gd name="T22" fmla="*/ 14 w 16"/>
                  <a:gd name="T23" fmla="*/ 4 h 16"/>
                  <a:gd name="T24" fmla="*/ 14 w 16"/>
                  <a:gd name="T25" fmla="*/ 2 h 16"/>
                  <a:gd name="T26" fmla="*/ 12 w 16"/>
                  <a:gd name="T27" fmla="*/ 2 h 16"/>
                  <a:gd name="T28" fmla="*/ 9 w 16"/>
                  <a:gd name="T29" fmla="*/ 2 h 16"/>
                  <a:gd name="T30" fmla="*/ 9 w 16"/>
                  <a:gd name="T31" fmla="*/ 0 h 16"/>
                  <a:gd name="T32" fmla="*/ 7 w 16"/>
                  <a:gd name="T33" fmla="*/ 0 h 16"/>
                  <a:gd name="T34" fmla="*/ 4 w 16"/>
                  <a:gd name="T35" fmla="*/ 0 h 16"/>
                  <a:gd name="T36" fmla="*/ 4 w 16"/>
                  <a:gd name="T37" fmla="*/ 2 h 16"/>
                  <a:gd name="T38" fmla="*/ 2 w 16"/>
                  <a:gd name="T39" fmla="*/ 2 h 16"/>
                  <a:gd name="T40" fmla="*/ 2 w 16"/>
                  <a:gd name="T41" fmla="*/ 2 h 16"/>
                  <a:gd name="T42" fmla="*/ 0 w 16"/>
                  <a:gd name="T43" fmla="*/ 4 h 16"/>
                  <a:gd name="T44" fmla="*/ 0 w 16"/>
                  <a:gd name="T45" fmla="*/ 4 h 16"/>
                  <a:gd name="T46" fmla="*/ 0 w 16"/>
                  <a:gd name="T47" fmla="*/ 7 h 16"/>
                  <a:gd name="T48" fmla="*/ 0 w 16"/>
                  <a:gd name="T49" fmla="*/ 9 h 16"/>
                  <a:gd name="T50" fmla="*/ 0 w 16"/>
                  <a:gd name="T51" fmla="*/ 9 h 16"/>
                  <a:gd name="T52" fmla="*/ 0 w 16"/>
                  <a:gd name="T53" fmla="*/ 12 h 16"/>
                  <a:gd name="T54" fmla="*/ 0 w 16"/>
                  <a:gd name="T55" fmla="*/ 14 h 16"/>
                  <a:gd name="T56" fmla="*/ 2 w 16"/>
                  <a:gd name="T57" fmla="*/ 14 h 16"/>
                  <a:gd name="T58" fmla="*/ 2 w 16"/>
                  <a:gd name="T59" fmla="*/ 14 h 16"/>
                  <a:gd name="T60" fmla="*/ 4 w 16"/>
                  <a:gd name="T61" fmla="*/ 16 h 16"/>
                  <a:gd name="T62" fmla="*/ 4 w 16"/>
                  <a:gd name="T63" fmla="*/ 16 h 16"/>
                  <a:gd name="T64" fmla="*/ 7 w 1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7" y="16"/>
                    </a:moveTo>
                    <a:lnTo>
                      <a:pt x="9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1" name="Freeform 481"/>
              <p:cNvSpPr>
                <a:spLocks/>
              </p:cNvSpPr>
              <p:nvPr/>
            </p:nvSpPr>
            <p:spPr bwMode="auto">
              <a:xfrm>
                <a:off x="2319" y="3195"/>
                <a:ext cx="17" cy="16"/>
              </a:xfrm>
              <a:custGeom>
                <a:avLst/>
                <a:gdLst>
                  <a:gd name="T0" fmla="*/ 7 w 17"/>
                  <a:gd name="T1" fmla="*/ 16 h 16"/>
                  <a:gd name="T2" fmla="*/ 10 w 17"/>
                  <a:gd name="T3" fmla="*/ 14 h 16"/>
                  <a:gd name="T4" fmla="*/ 12 w 17"/>
                  <a:gd name="T5" fmla="*/ 14 h 16"/>
                  <a:gd name="T6" fmla="*/ 12 w 17"/>
                  <a:gd name="T7" fmla="*/ 14 h 16"/>
                  <a:gd name="T8" fmla="*/ 14 w 17"/>
                  <a:gd name="T9" fmla="*/ 14 h 16"/>
                  <a:gd name="T10" fmla="*/ 14 w 17"/>
                  <a:gd name="T11" fmla="*/ 12 h 16"/>
                  <a:gd name="T12" fmla="*/ 17 w 17"/>
                  <a:gd name="T13" fmla="*/ 12 h 16"/>
                  <a:gd name="T14" fmla="*/ 17 w 17"/>
                  <a:gd name="T15" fmla="*/ 9 h 16"/>
                  <a:gd name="T16" fmla="*/ 17 w 17"/>
                  <a:gd name="T17" fmla="*/ 7 h 16"/>
                  <a:gd name="T18" fmla="*/ 17 w 17"/>
                  <a:gd name="T19" fmla="*/ 7 h 16"/>
                  <a:gd name="T20" fmla="*/ 17 w 17"/>
                  <a:gd name="T21" fmla="*/ 4 h 16"/>
                  <a:gd name="T22" fmla="*/ 14 w 17"/>
                  <a:gd name="T23" fmla="*/ 2 h 16"/>
                  <a:gd name="T24" fmla="*/ 14 w 17"/>
                  <a:gd name="T25" fmla="*/ 2 h 16"/>
                  <a:gd name="T26" fmla="*/ 12 w 17"/>
                  <a:gd name="T27" fmla="*/ 0 h 16"/>
                  <a:gd name="T28" fmla="*/ 12 w 17"/>
                  <a:gd name="T29" fmla="*/ 0 h 16"/>
                  <a:gd name="T30" fmla="*/ 10 w 17"/>
                  <a:gd name="T31" fmla="*/ 0 h 16"/>
                  <a:gd name="T32" fmla="*/ 7 w 17"/>
                  <a:gd name="T33" fmla="*/ 0 h 16"/>
                  <a:gd name="T34" fmla="*/ 7 w 17"/>
                  <a:gd name="T35" fmla="*/ 0 h 16"/>
                  <a:gd name="T36" fmla="*/ 5 w 17"/>
                  <a:gd name="T37" fmla="*/ 0 h 16"/>
                  <a:gd name="T38" fmla="*/ 2 w 17"/>
                  <a:gd name="T39" fmla="*/ 0 h 16"/>
                  <a:gd name="T40" fmla="*/ 2 w 17"/>
                  <a:gd name="T41" fmla="*/ 2 h 16"/>
                  <a:gd name="T42" fmla="*/ 0 w 17"/>
                  <a:gd name="T43" fmla="*/ 2 h 16"/>
                  <a:gd name="T44" fmla="*/ 0 w 17"/>
                  <a:gd name="T45" fmla="*/ 4 h 16"/>
                  <a:gd name="T46" fmla="*/ 0 w 17"/>
                  <a:gd name="T47" fmla="*/ 7 h 16"/>
                  <a:gd name="T48" fmla="*/ 0 w 17"/>
                  <a:gd name="T49" fmla="*/ 7 h 16"/>
                  <a:gd name="T50" fmla="*/ 0 w 17"/>
                  <a:gd name="T51" fmla="*/ 9 h 16"/>
                  <a:gd name="T52" fmla="*/ 0 w 17"/>
                  <a:gd name="T53" fmla="*/ 12 h 16"/>
                  <a:gd name="T54" fmla="*/ 0 w 17"/>
                  <a:gd name="T55" fmla="*/ 12 h 16"/>
                  <a:gd name="T56" fmla="*/ 2 w 17"/>
                  <a:gd name="T57" fmla="*/ 14 h 16"/>
                  <a:gd name="T58" fmla="*/ 2 w 17"/>
                  <a:gd name="T59" fmla="*/ 14 h 16"/>
                  <a:gd name="T60" fmla="*/ 5 w 17"/>
                  <a:gd name="T61" fmla="*/ 14 h 16"/>
                  <a:gd name="T62" fmla="*/ 7 w 17"/>
                  <a:gd name="T63" fmla="*/ 14 h 16"/>
                  <a:gd name="T64" fmla="*/ 7 w 17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16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2" name="Freeform 482"/>
              <p:cNvSpPr>
                <a:spLocks/>
              </p:cNvSpPr>
              <p:nvPr/>
            </p:nvSpPr>
            <p:spPr bwMode="auto">
              <a:xfrm>
                <a:off x="2319" y="3195"/>
                <a:ext cx="17" cy="16"/>
              </a:xfrm>
              <a:custGeom>
                <a:avLst/>
                <a:gdLst>
                  <a:gd name="T0" fmla="*/ 7 w 17"/>
                  <a:gd name="T1" fmla="*/ 16 h 16"/>
                  <a:gd name="T2" fmla="*/ 10 w 17"/>
                  <a:gd name="T3" fmla="*/ 14 h 16"/>
                  <a:gd name="T4" fmla="*/ 12 w 17"/>
                  <a:gd name="T5" fmla="*/ 14 h 16"/>
                  <a:gd name="T6" fmla="*/ 12 w 17"/>
                  <a:gd name="T7" fmla="*/ 14 h 16"/>
                  <a:gd name="T8" fmla="*/ 14 w 17"/>
                  <a:gd name="T9" fmla="*/ 14 h 16"/>
                  <a:gd name="T10" fmla="*/ 14 w 17"/>
                  <a:gd name="T11" fmla="*/ 12 h 16"/>
                  <a:gd name="T12" fmla="*/ 17 w 17"/>
                  <a:gd name="T13" fmla="*/ 12 h 16"/>
                  <a:gd name="T14" fmla="*/ 17 w 17"/>
                  <a:gd name="T15" fmla="*/ 9 h 16"/>
                  <a:gd name="T16" fmla="*/ 17 w 17"/>
                  <a:gd name="T17" fmla="*/ 7 h 16"/>
                  <a:gd name="T18" fmla="*/ 17 w 17"/>
                  <a:gd name="T19" fmla="*/ 7 h 16"/>
                  <a:gd name="T20" fmla="*/ 17 w 17"/>
                  <a:gd name="T21" fmla="*/ 4 h 16"/>
                  <a:gd name="T22" fmla="*/ 14 w 17"/>
                  <a:gd name="T23" fmla="*/ 2 h 16"/>
                  <a:gd name="T24" fmla="*/ 14 w 17"/>
                  <a:gd name="T25" fmla="*/ 2 h 16"/>
                  <a:gd name="T26" fmla="*/ 12 w 17"/>
                  <a:gd name="T27" fmla="*/ 0 h 16"/>
                  <a:gd name="T28" fmla="*/ 12 w 17"/>
                  <a:gd name="T29" fmla="*/ 0 h 16"/>
                  <a:gd name="T30" fmla="*/ 10 w 17"/>
                  <a:gd name="T31" fmla="*/ 0 h 16"/>
                  <a:gd name="T32" fmla="*/ 7 w 17"/>
                  <a:gd name="T33" fmla="*/ 0 h 16"/>
                  <a:gd name="T34" fmla="*/ 7 w 17"/>
                  <a:gd name="T35" fmla="*/ 0 h 16"/>
                  <a:gd name="T36" fmla="*/ 5 w 17"/>
                  <a:gd name="T37" fmla="*/ 0 h 16"/>
                  <a:gd name="T38" fmla="*/ 2 w 17"/>
                  <a:gd name="T39" fmla="*/ 0 h 16"/>
                  <a:gd name="T40" fmla="*/ 2 w 17"/>
                  <a:gd name="T41" fmla="*/ 2 h 16"/>
                  <a:gd name="T42" fmla="*/ 0 w 17"/>
                  <a:gd name="T43" fmla="*/ 2 h 16"/>
                  <a:gd name="T44" fmla="*/ 0 w 17"/>
                  <a:gd name="T45" fmla="*/ 4 h 16"/>
                  <a:gd name="T46" fmla="*/ 0 w 17"/>
                  <a:gd name="T47" fmla="*/ 7 h 16"/>
                  <a:gd name="T48" fmla="*/ 0 w 17"/>
                  <a:gd name="T49" fmla="*/ 7 h 16"/>
                  <a:gd name="T50" fmla="*/ 0 w 17"/>
                  <a:gd name="T51" fmla="*/ 9 h 16"/>
                  <a:gd name="T52" fmla="*/ 0 w 17"/>
                  <a:gd name="T53" fmla="*/ 12 h 16"/>
                  <a:gd name="T54" fmla="*/ 0 w 17"/>
                  <a:gd name="T55" fmla="*/ 12 h 16"/>
                  <a:gd name="T56" fmla="*/ 2 w 17"/>
                  <a:gd name="T57" fmla="*/ 14 h 16"/>
                  <a:gd name="T58" fmla="*/ 2 w 17"/>
                  <a:gd name="T59" fmla="*/ 14 h 16"/>
                  <a:gd name="T60" fmla="*/ 5 w 17"/>
                  <a:gd name="T61" fmla="*/ 14 h 16"/>
                  <a:gd name="T62" fmla="*/ 7 w 17"/>
                  <a:gd name="T63" fmla="*/ 14 h 16"/>
                  <a:gd name="T64" fmla="*/ 7 w 17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7" y="16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3" name="Freeform 483"/>
              <p:cNvSpPr>
                <a:spLocks/>
              </p:cNvSpPr>
              <p:nvPr/>
            </p:nvSpPr>
            <p:spPr bwMode="auto">
              <a:xfrm>
                <a:off x="2276" y="3233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4 h 17"/>
                  <a:gd name="T4" fmla="*/ 12 w 17"/>
                  <a:gd name="T5" fmla="*/ 14 h 17"/>
                  <a:gd name="T6" fmla="*/ 14 w 17"/>
                  <a:gd name="T7" fmla="*/ 14 h 17"/>
                  <a:gd name="T8" fmla="*/ 14 w 17"/>
                  <a:gd name="T9" fmla="*/ 14 h 17"/>
                  <a:gd name="T10" fmla="*/ 17 w 17"/>
                  <a:gd name="T11" fmla="*/ 12 h 17"/>
                  <a:gd name="T12" fmla="*/ 17 w 17"/>
                  <a:gd name="T13" fmla="*/ 9 h 17"/>
                  <a:gd name="T14" fmla="*/ 17 w 17"/>
                  <a:gd name="T15" fmla="*/ 9 h 17"/>
                  <a:gd name="T16" fmla="*/ 17 w 17"/>
                  <a:gd name="T17" fmla="*/ 7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2 h 17"/>
                  <a:gd name="T24" fmla="*/ 14 w 17"/>
                  <a:gd name="T25" fmla="*/ 2 h 17"/>
                  <a:gd name="T26" fmla="*/ 14 w 17"/>
                  <a:gd name="T27" fmla="*/ 0 h 17"/>
                  <a:gd name="T28" fmla="*/ 12 w 17"/>
                  <a:gd name="T29" fmla="*/ 0 h 17"/>
                  <a:gd name="T30" fmla="*/ 10 w 17"/>
                  <a:gd name="T31" fmla="*/ 0 h 17"/>
                  <a:gd name="T32" fmla="*/ 10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5 w 17"/>
                  <a:gd name="T39" fmla="*/ 0 h 17"/>
                  <a:gd name="T40" fmla="*/ 2 w 17"/>
                  <a:gd name="T41" fmla="*/ 2 h 17"/>
                  <a:gd name="T42" fmla="*/ 2 w 17"/>
                  <a:gd name="T43" fmla="*/ 2 h 17"/>
                  <a:gd name="T44" fmla="*/ 0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9 h 17"/>
                  <a:gd name="T52" fmla="*/ 0 w 17"/>
                  <a:gd name="T53" fmla="*/ 9 h 17"/>
                  <a:gd name="T54" fmla="*/ 2 w 17"/>
                  <a:gd name="T55" fmla="*/ 12 h 17"/>
                  <a:gd name="T56" fmla="*/ 2 w 17"/>
                  <a:gd name="T57" fmla="*/ 14 h 17"/>
                  <a:gd name="T58" fmla="*/ 5 w 17"/>
                  <a:gd name="T59" fmla="*/ 14 h 17"/>
                  <a:gd name="T60" fmla="*/ 5 w 17"/>
                  <a:gd name="T61" fmla="*/ 14 h 17"/>
                  <a:gd name="T62" fmla="*/ 7 w 17"/>
                  <a:gd name="T63" fmla="*/ 14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4" name="Freeform 484"/>
              <p:cNvSpPr>
                <a:spLocks/>
              </p:cNvSpPr>
              <p:nvPr/>
            </p:nvSpPr>
            <p:spPr bwMode="auto">
              <a:xfrm>
                <a:off x="2276" y="3233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4 h 17"/>
                  <a:gd name="T4" fmla="*/ 12 w 17"/>
                  <a:gd name="T5" fmla="*/ 14 h 17"/>
                  <a:gd name="T6" fmla="*/ 14 w 17"/>
                  <a:gd name="T7" fmla="*/ 14 h 17"/>
                  <a:gd name="T8" fmla="*/ 14 w 17"/>
                  <a:gd name="T9" fmla="*/ 14 h 17"/>
                  <a:gd name="T10" fmla="*/ 17 w 17"/>
                  <a:gd name="T11" fmla="*/ 12 h 17"/>
                  <a:gd name="T12" fmla="*/ 17 w 17"/>
                  <a:gd name="T13" fmla="*/ 9 h 17"/>
                  <a:gd name="T14" fmla="*/ 17 w 17"/>
                  <a:gd name="T15" fmla="*/ 9 h 17"/>
                  <a:gd name="T16" fmla="*/ 17 w 17"/>
                  <a:gd name="T17" fmla="*/ 7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2 h 17"/>
                  <a:gd name="T24" fmla="*/ 14 w 17"/>
                  <a:gd name="T25" fmla="*/ 2 h 17"/>
                  <a:gd name="T26" fmla="*/ 14 w 17"/>
                  <a:gd name="T27" fmla="*/ 0 h 17"/>
                  <a:gd name="T28" fmla="*/ 12 w 17"/>
                  <a:gd name="T29" fmla="*/ 0 h 17"/>
                  <a:gd name="T30" fmla="*/ 10 w 17"/>
                  <a:gd name="T31" fmla="*/ 0 h 17"/>
                  <a:gd name="T32" fmla="*/ 10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5 w 17"/>
                  <a:gd name="T39" fmla="*/ 0 h 17"/>
                  <a:gd name="T40" fmla="*/ 2 w 17"/>
                  <a:gd name="T41" fmla="*/ 2 h 17"/>
                  <a:gd name="T42" fmla="*/ 2 w 17"/>
                  <a:gd name="T43" fmla="*/ 2 h 17"/>
                  <a:gd name="T44" fmla="*/ 0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9 h 17"/>
                  <a:gd name="T52" fmla="*/ 0 w 17"/>
                  <a:gd name="T53" fmla="*/ 9 h 17"/>
                  <a:gd name="T54" fmla="*/ 2 w 17"/>
                  <a:gd name="T55" fmla="*/ 12 h 17"/>
                  <a:gd name="T56" fmla="*/ 2 w 17"/>
                  <a:gd name="T57" fmla="*/ 14 h 17"/>
                  <a:gd name="T58" fmla="*/ 5 w 17"/>
                  <a:gd name="T59" fmla="*/ 14 h 17"/>
                  <a:gd name="T60" fmla="*/ 5 w 17"/>
                  <a:gd name="T61" fmla="*/ 14 h 17"/>
                  <a:gd name="T62" fmla="*/ 7 w 17"/>
                  <a:gd name="T63" fmla="*/ 14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5" name="Freeform 485"/>
              <p:cNvSpPr>
                <a:spLocks/>
              </p:cNvSpPr>
              <p:nvPr/>
            </p:nvSpPr>
            <p:spPr bwMode="auto">
              <a:xfrm>
                <a:off x="2276" y="3233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4 h 17"/>
                  <a:gd name="T4" fmla="*/ 12 w 17"/>
                  <a:gd name="T5" fmla="*/ 14 h 17"/>
                  <a:gd name="T6" fmla="*/ 14 w 17"/>
                  <a:gd name="T7" fmla="*/ 14 h 17"/>
                  <a:gd name="T8" fmla="*/ 14 w 17"/>
                  <a:gd name="T9" fmla="*/ 14 h 17"/>
                  <a:gd name="T10" fmla="*/ 17 w 17"/>
                  <a:gd name="T11" fmla="*/ 12 h 17"/>
                  <a:gd name="T12" fmla="*/ 17 w 17"/>
                  <a:gd name="T13" fmla="*/ 9 h 17"/>
                  <a:gd name="T14" fmla="*/ 17 w 17"/>
                  <a:gd name="T15" fmla="*/ 9 h 17"/>
                  <a:gd name="T16" fmla="*/ 17 w 17"/>
                  <a:gd name="T17" fmla="*/ 7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2 h 17"/>
                  <a:gd name="T24" fmla="*/ 14 w 17"/>
                  <a:gd name="T25" fmla="*/ 2 h 17"/>
                  <a:gd name="T26" fmla="*/ 14 w 17"/>
                  <a:gd name="T27" fmla="*/ 0 h 17"/>
                  <a:gd name="T28" fmla="*/ 12 w 17"/>
                  <a:gd name="T29" fmla="*/ 0 h 17"/>
                  <a:gd name="T30" fmla="*/ 10 w 17"/>
                  <a:gd name="T31" fmla="*/ 0 h 17"/>
                  <a:gd name="T32" fmla="*/ 10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5 w 17"/>
                  <a:gd name="T39" fmla="*/ 0 h 17"/>
                  <a:gd name="T40" fmla="*/ 2 w 17"/>
                  <a:gd name="T41" fmla="*/ 2 h 17"/>
                  <a:gd name="T42" fmla="*/ 2 w 17"/>
                  <a:gd name="T43" fmla="*/ 2 h 17"/>
                  <a:gd name="T44" fmla="*/ 0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9 h 17"/>
                  <a:gd name="T52" fmla="*/ 0 w 17"/>
                  <a:gd name="T53" fmla="*/ 9 h 17"/>
                  <a:gd name="T54" fmla="*/ 2 w 17"/>
                  <a:gd name="T55" fmla="*/ 12 h 17"/>
                  <a:gd name="T56" fmla="*/ 2 w 17"/>
                  <a:gd name="T57" fmla="*/ 14 h 17"/>
                  <a:gd name="T58" fmla="*/ 5 w 17"/>
                  <a:gd name="T59" fmla="*/ 14 h 17"/>
                  <a:gd name="T60" fmla="*/ 5 w 17"/>
                  <a:gd name="T61" fmla="*/ 14 h 17"/>
                  <a:gd name="T62" fmla="*/ 7 w 17"/>
                  <a:gd name="T63" fmla="*/ 14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6" name="Freeform 486"/>
              <p:cNvSpPr>
                <a:spLocks/>
              </p:cNvSpPr>
              <p:nvPr/>
            </p:nvSpPr>
            <p:spPr bwMode="auto">
              <a:xfrm>
                <a:off x="2276" y="3233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4 h 17"/>
                  <a:gd name="T4" fmla="*/ 12 w 17"/>
                  <a:gd name="T5" fmla="*/ 14 h 17"/>
                  <a:gd name="T6" fmla="*/ 14 w 17"/>
                  <a:gd name="T7" fmla="*/ 14 h 17"/>
                  <a:gd name="T8" fmla="*/ 14 w 17"/>
                  <a:gd name="T9" fmla="*/ 14 h 17"/>
                  <a:gd name="T10" fmla="*/ 17 w 17"/>
                  <a:gd name="T11" fmla="*/ 12 h 17"/>
                  <a:gd name="T12" fmla="*/ 17 w 17"/>
                  <a:gd name="T13" fmla="*/ 9 h 17"/>
                  <a:gd name="T14" fmla="*/ 17 w 17"/>
                  <a:gd name="T15" fmla="*/ 9 h 17"/>
                  <a:gd name="T16" fmla="*/ 17 w 17"/>
                  <a:gd name="T17" fmla="*/ 7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2 h 17"/>
                  <a:gd name="T24" fmla="*/ 14 w 17"/>
                  <a:gd name="T25" fmla="*/ 2 h 17"/>
                  <a:gd name="T26" fmla="*/ 14 w 17"/>
                  <a:gd name="T27" fmla="*/ 0 h 17"/>
                  <a:gd name="T28" fmla="*/ 12 w 17"/>
                  <a:gd name="T29" fmla="*/ 0 h 17"/>
                  <a:gd name="T30" fmla="*/ 10 w 17"/>
                  <a:gd name="T31" fmla="*/ 0 h 17"/>
                  <a:gd name="T32" fmla="*/ 10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5 w 17"/>
                  <a:gd name="T39" fmla="*/ 0 h 17"/>
                  <a:gd name="T40" fmla="*/ 2 w 17"/>
                  <a:gd name="T41" fmla="*/ 2 h 17"/>
                  <a:gd name="T42" fmla="*/ 2 w 17"/>
                  <a:gd name="T43" fmla="*/ 2 h 17"/>
                  <a:gd name="T44" fmla="*/ 0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9 h 17"/>
                  <a:gd name="T52" fmla="*/ 0 w 17"/>
                  <a:gd name="T53" fmla="*/ 9 h 17"/>
                  <a:gd name="T54" fmla="*/ 2 w 17"/>
                  <a:gd name="T55" fmla="*/ 12 h 17"/>
                  <a:gd name="T56" fmla="*/ 2 w 17"/>
                  <a:gd name="T57" fmla="*/ 14 h 17"/>
                  <a:gd name="T58" fmla="*/ 5 w 17"/>
                  <a:gd name="T59" fmla="*/ 14 h 17"/>
                  <a:gd name="T60" fmla="*/ 5 w 17"/>
                  <a:gd name="T61" fmla="*/ 14 h 17"/>
                  <a:gd name="T62" fmla="*/ 7 w 17"/>
                  <a:gd name="T63" fmla="*/ 14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7" name="Freeform 487"/>
              <p:cNvSpPr>
                <a:spLocks/>
              </p:cNvSpPr>
              <p:nvPr/>
            </p:nvSpPr>
            <p:spPr bwMode="auto">
              <a:xfrm>
                <a:off x="2276" y="3233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4 h 17"/>
                  <a:gd name="T4" fmla="*/ 12 w 17"/>
                  <a:gd name="T5" fmla="*/ 14 h 17"/>
                  <a:gd name="T6" fmla="*/ 14 w 17"/>
                  <a:gd name="T7" fmla="*/ 14 h 17"/>
                  <a:gd name="T8" fmla="*/ 14 w 17"/>
                  <a:gd name="T9" fmla="*/ 14 h 17"/>
                  <a:gd name="T10" fmla="*/ 17 w 17"/>
                  <a:gd name="T11" fmla="*/ 12 h 17"/>
                  <a:gd name="T12" fmla="*/ 17 w 17"/>
                  <a:gd name="T13" fmla="*/ 9 h 17"/>
                  <a:gd name="T14" fmla="*/ 17 w 17"/>
                  <a:gd name="T15" fmla="*/ 9 h 17"/>
                  <a:gd name="T16" fmla="*/ 17 w 17"/>
                  <a:gd name="T17" fmla="*/ 7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2 h 17"/>
                  <a:gd name="T24" fmla="*/ 14 w 17"/>
                  <a:gd name="T25" fmla="*/ 2 h 17"/>
                  <a:gd name="T26" fmla="*/ 14 w 17"/>
                  <a:gd name="T27" fmla="*/ 0 h 17"/>
                  <a:gd name="T28" fmla="*/ 12 w 17"/>
                  <a:gd name="T29" fmla="*/ 0 h 17"/>
                  <a:gd name="T30" fmla="*/ 10 w 17"/>
                  <a:gd name="T31" fmla="*/ 0 h 17"/>
                  <a:gd name="T32" fmla="*/ 10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5 w 17"/>
                  <a:gd name="T39" fmla="*/ 0 h 17"/>
                  <a:gd name="T40" fmla="*/ 2 w 17"/>
                  <a:gd name="T41" fmla="*/ 2 h 17"/>
                  <a:gd name="T42" fmla="*/ 2 w 17"/>
                  <a:gd name="T43" fmla="*/ 2 h 17"/>
                  <a:gd name="T44" fmla="*/ 0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9 h 17"/>
                  <a:gd name="T52" fmla="*/ 0 w 17"/>
                  <a:gd name="T53" fmla="*/ 9 h 17"/>
                  <a:gd name="T54" fmla="*/ 2 w 17"/>
                  <a:gd name="T55" fmla="*/ 12 h 17"/>
                  <a:gd name="T56" fmla="*/ 2 w 17"/>
                  <a:gd name="T57" fmla="*/ 14 h 17"/>
                  <a:gd name="T58" fmla="*/ 5 w 17"/>
                  <a:gd name="T59" fmla="*/ 14 h 17"/>
                  <a:gd name="T60" fmla="*/ 5 w 17"/>
                  <a:gd name="T61" fmla="*/ 14 h 17"/>
                  <a:gd name="T62" fmla="*/ 7 w 17"/>
                  <a:gd name="T63" fmla="*/ 14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8" name="Freeform 488"/>
              <p:cNvSpPr>
                <a:spLocks/>
              </p:cNvSpPr>
              <p:nvPr/>
            </p:nvSpPr>
            <p:spPr bwMode="auto">
              <a:xfrm>
                <a:off x="2276" y="3233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10 w 17"/>
                  <a:gd name="T3" fmla="*/ 14 h 17"/>
                  <a:gd name="T4" fmla="*/ 12 w 17"/>
                  <a:gd name="T5" fmla="*/ 14 h 17"/>
                  <a:gd name="T6" fmla="*/ 14 w 17"/>
                  <a:gd name="T7" fmla="*/ 14 h 17"/>
                  <a:gd name="T8" fmla="*/ 14 w 17"/>
                  <a:gd name="T9" fmla="*/ 14 h 17"/>
                  <a:gd name="T10" fmla="*/ 17 w 17"/>
                  <a:gd name="T11" fmla="*/ 12 h 17"/>
                  <a:gd name="T12" fmla="*/ 17 w 17"/>
                  <a:gd name="T13" fmla="*/ 9 h 17"/>
                  <a:gd name="T14" fmla="*/ 17 w 17"/>
                  <a:gd name="T15" fmla="*/ 9 h 17"/>
                  <a:gd name="T16" fmla="*/ 17 w 17"/>
                  <a:gd name="T17" fmla="*/ 7 h 17"/>
                  <a:gd name="T18" fmla="*/ 17 w 17"/>
                  <a:gd name="T19" fmla="*/ 5 h 17"/>
                  <a:gd name="T20" fmla="*/ 17 w 17"/>
                  <a:gd name="T21" fmla="*/ 5 h 17"/>
                  <a:gd name="T22" fmla="*/ 17 w 17"/>
                  <a:gd name="T23" fmla="*/ 2 h 17"/>
                  <a:gd name="T24" fmla="*/ 14 w 17"/>
                  <a:gd name="T25" fmla="*/ 2 h 17"/>
                  <a:gd name="T26" fmla="*/ 14 w 17"/>
                  <a:gd name="T27" fmla="*/ 0 h 17"/>
                  <a:gd name="T28" fmla="*/ 12 w 17"/>
                  <a:gd name="T29" fmla="*/ 0 h 17"/>
                  <a:gd name="T30" fmla="*/ 10 w 17"/>
                  <a:gd name="T31" fmla="*/ 0 h 17"/>
                  <a:gd name="T32" fmla="*/ 10 w 17"/>
                  <a:gd name="T33" fmla="*/ 0 h 17"/>
                  <a:gd name="T34" fmla="*/ 7 w 17"/>
                  <a:gd name="T35" fmla="*/ 0 h 17"/>
                  <a:gd name="T36" fmla="*/ 5 w 17"/>
                  <a:gd name="T37" fmla="*/ 0 h 17"/>
                  <a:gd name="T38" fmla="*/ 5 w 17"/>
                  <a:gd name="T39" fmla="*/ 0 h 17"/>
                  <a:gd name="T40" fmla="*/ 2 w 17"/>
                  <a:gd name="T41" fmla="*/ 2 h 17"/>
                  <a:gd name="T42" fmla="*/ 2 w 17"/>
                  <a:gd name="T43" fmla="*/ 2 h 17"/>
                  <a:gd name="T44" fmla="*/ 0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9 h 17"/>
                  <a:gd name="T52" fmla="*/ 0 w 17"/>
                  <a:gd name="T53" fmla="*/ 9 h 17"/>
                  <a:gd name="T54" fmla="*/ 2 w 17"/>
                  <a:gd name="T55" fmla="*/ 12 h 17"/>
                  <a:gd name="T56" fmla="*/ 2 w 17"/>
                  <a:gd name="T57" fmla="*/ 14 h 17"/>
                  <a:gd name="T58" fmla="*/ 5 w 17"/>
                  <a:gd name="T59" fmla="*/ 14 h 17"/>
                  <a:gd name="T60" fmla="*/ 5 w 17"/>
                  <a:gd name="T61" fmla="*/ 14 h 17"/>
                  <a:gd name="T62" fmla="*/ 7 w 17"/>
                  <a:gd name="T63" fmla="*/ 14 h 17"/>
                  <a:gd name="T64" fmla="*/ 10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0" y="17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9" name="Freeform 489"/>
              <p:cNvSpPr>
                <a:spLocks/>
              </p:cNvSpPr>
              <p:nvPr/>
            </p:nvSpPr>
            <p:spPr bwMode="auto">
              <a:xfrm>
                <a:off x="2794" y="3116"/>
                <a:ext cx="19" cy="17"/>
              </a:xfrm>
              <a:custGeom>
                <a:avLst/>
                <a:gdLst>
                  <a:gd name="T0" fmla="*/ 9 w 19"/>
                  <a:gd name="T1" fmla="*/ 17 h 17"/>
                  <a:gd name="T2" fmla="*/ 12 w 19"/>
                  <a:gd name="T3" fmla="*/ 17 h 17"/>
                  <a:gd name="T4" fmla="*/ 12 w 19"/>
                  <a:gd name="T5" fmla="*/ 17 h 17"/>
                  <a:gd name="T6" fmla="*/ 14 w 19"/>
                  <a:gd name="T7" fmla="*/ 14 h 17"/>
                  <a:gd name="T8" fmla="*/ 14 w 19"/>
                  <a:gd name="T9" fmla="*/ 14 h 17"/>
                  <a:gd name="T10" fmla="*/ 16 w 19"/>
                  <a:gd name="T11" fmla="*/ 12 h 17"/>
                  <a:gd name="T12" fmla="*/ 16 w 19"/>
                  <a:gd name="T13" fmla="*/ 12 h 17"/>
                  <a:gd name="T14" fmla="*/ 16 w 19"/>
                  <a:gd name="T15" fmla="*/ 10 h 17"/>
                  <a:gd name="T16" fmla="*/ 19 w 19"/>
                  <a:gd name="T17" fmla="*/ 10 h 17"/>
                  <a:gd name="T18" fmla="*/ 16 w 19"/>
                  <a:gd name="T19" fmla="*/ 7 h 17"/>
                  <a:gd name="T20" fmla="*/ 16 w 19"/>
                  <a:gd name="T21" fmla="*/ 5 h 17"/>
                  <a:gd name="T22" fmla="*/ 16 w 19"/>
                  <a:gd name="T23" fmla="*/ 5 h 17"/>
                  <a:gd name="T24" fmla="*/ 14 w 19"/>
                  <a:gd name="T25" fmla="*/ 2 h 17"/>
                  <a:gd name="T26" fmla="*/ 14 w 19"/>
                  <a:gd name="T27" fmla="*/ 2 h 17"/>
                  <a:gd name="T28" fmla="*/ 12 w 19"/>
                  <a:gd name="T29" fmla="*/ 0 h 17"/>
                  <a:gd name="T30" fmla="*/ 12 w 19"/>
                  <a:gd name="T31" fmla="*/ 0 h 17"/>
                  <a:gd name="T32" fmla="*/ 9 w 19"/>
                  <a:gd name="T33" fmla="*/ 0 h 17"/>
                  <a:gd name="T34" fmla="*/ 7 w 19"/>
                  <a:gd name="T35" fmla="*/ 0 h 17"/>
                  <a:gd name="T36" fmla="*/ 7 w 19"/>
                  <a:gd name="T37" fmla="*/ 0 h 17"/>
                  <a:gd name="T38" fmla="*/ 4 w 19"/>
                  <a:gd name="T39" fmla="*/ 2 h 17"/>
                  <a:gd name="T40" fmla="*/ 2 w 19"/>
                  <a:gd name="T41" fmla="*/ 2 h 17"/>
                  <a:gd name="T42" fmla="*/ 2 w 19"/>
                  <a:gd name="T43" fmla="*/ 5 h 17"/>
                  <a:gd name="T44" fmla="*/ 2 w 19"/>
                  <a:gd name="T45" fmla="*/ 5 h 17"/>
                  <a:gd name="T46" fmla="*/ 0 w 19"/>
                  <a:gd name="T47" fmla="*/ 7 h 17"/>
                  <a:gd name="T48" fmla="*/ 0 w 19"/>
                  <a:gd name="T49" fmla="*/ 10 h 17"/>
                  <a:gd name="T50" fmla="*/ 0 w 19"/>
                  <a:gd name="T51" fmla="*/ 10 h 17"/>
                  <a:gd name="T52" fmla="*/ 2 w 19"/>
                  <a:gd name="T53" fmla="*/ 12 h 17"/>
                  <a:gd name="T54" fmla="*/ 2 w 19"/>
                  <a:gd name="T55" fmla="*/ 12 h 17"/>
                  <a:gd name="T56" fmla="*/ 2 w 19"/>
                  <a:gd name="T57" fmla="*/ 14 h 17"/>
                  <a:gd name="T58" fmla="*/ 4 w 19"/>
                  <a:gd name="T59" fmla="*/ 14 h 17"/>
                  <a:gd name="T60" fmla="*/ 7 w 19"/>
                  <a:gd name="T61" fmla="*/ 17 h 17"/>
                  <a:gd name="T62" fmla="*/ 7 w 19"/>
                  <a:gd name="T63" fmla="*/ 17 h 17"/>
                  <a:gd name="T64" fmla="*/ 9 w 1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17"/>
                    </a:moveTo>
                    <a:lnTo>
                      <a:pt x="12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0" name="Freeform 490"/>
              <p:cNvSpPr>
                <a:spLocks/>
              </p:cNvSpPr>
              <p:nvPr/>
            </p:nvSpPr>
            <p:spPr bwMode="auto">
              <a:xfrm>
                <a:off x="2794" y="3116"/>
                <a:ext cx="19" cy="17"/>
              </a:xfrm>
              <a:custGeom>
                <a:avLst/>
                <a:gdLst>
                  <a:gd name="T0" fmla="*/ 9 w 19"/>
                  <a:gd name="T1" fmla="*/ 17 h 17"/>
                  <a:gd name="T2" fmla="*/ 12 w 19"/>
                  <a:gd name="T3" fmla="*/ 17 h 17"/>
                  <a:gd name="T4" fmla="*/ 12 w 19"/>
                  <a:gd name="T5" fmla="*/ 17 h 17"/>
                  <a:gd name="T6" fmla="*/ 14 w 19"/>
                  <a:gd name="T7" fmla="*/ 14 h 17"/>
                  <a:gd name="T8" fmla="*/ 14 w 19"/>
                  <a:gd name="T9" fmla="*/ 14 h 17"/>
                  <a:gd name="T10" fmla="*/ 16 w 19"/>
                  <a:gd name="T11" fmla="*/ 12 h 17"/>
                  <a:gd name="T12" fmla="*/ 16 w 19"/>
                  <a:gd name="T13" fmla="*/ 12 h 17"/>
                  <a:gd name="T14" fmla="*/ 16 w 19"/>
                  <a:gd name="T15" fmla="*/ 10 h 17"/>
                  <a:gd name="T16" fmla="*/ 19 w 19"/>
                  <a:gd name="T17" fmla="*/ 10 h 17"/>
                  <a:gd name="T18" fmla="*/ 16 w 19"/>
                  <a:gd name="T19" fmla="*/ 7 h 17"/>
                  <a:gd name="T20" fmla="*/ 16 w 19"/>
                  <a:gd name="T21" fmla="*/ 5 h 17"/>
                  <a:gd name="T22" fmla="*/ 16 w 19"/>
                  <a:gd name="T23" fmla="*/ 5 h 17"/>
                  <a:gd name="T24" fmla="*/ 14 w 19"/>
                  <a:gd name="T25" fmla="*/ 2 h 17"/>
                  <a:gd name="T26" fmla="*/ 14 w 19"/>
                  <a:gd name="T27" fmla="*/ 2 h 17"/>
                  <a:gd name="T28" fmla="*/ 12 w 19"/>
                  <a:gd name="T29" fmla="*/ 0 h 17"/>
                  <a:gd name="T30" fmla="*/ 12 w 19"/>
                  <a:gd name="T31" fmla="*/ 0 h 17"/>
                  <a:gd name="T32" fmla="*/ 9 w 19"/>
                  <a:gd name="T33" fmla="*/ 0 h 17"/>
                  <a:gd name="T34" fmla="*/ 7 w 19"/>
                  <a:gd name="T35" fmla="*/ 0 h 17"/>
                  <a:gd name="T36" fmla="*/ 7 w 19"/>
                  <a:gd name="T37" fmla="*/ 0 h 17"/>
                  <a:gd name="T38" fmla="*/ 4 w 19"/>
                  <a:gd name="T39" fmla="*/ 2 h 17"/>
                  <a:gd name="T40" fmla="*/ 2 w 19"/>
                  <a:gd name="T41" fmla="*/ 2 h 17"/>
                  <a:gd name="T42" fmla="*/ 2 w 19"/>
                  <a:gd name="T43" fmla="*/ 5 h 17"/>
                  <a:gd name="T44" fmla="*/ 2 w 19"/>
                  <a:gd name="T45" fmla="*/ 5 h 17"/>
                  <a:gd name="T46" fmla="*/ 0 w 19"/>
                  <a:gd name="T47" fmla="*/ 7 h 17"/>
                  <a:gd name="T48" fmla="*/ 0 w 19"/>
                  <a:gd name="T49" fmla="*/ 10 h 17"/>
                  <a:gd name="T50" fmla="*/ 0 w 19"/>
                  <a:gd name="T51" fmla="*/ 10 h 17"/>
                  <a:gd name="T52" fmla="*/ 2 w 19"/>
                  <a:gd name="T53" fmla="*/ 12 h 17"/>
                  <a:gd name="T54" fmla="*/ 2 w 19"/>
                  <a:gd name="T55" fmla="*/ 12 h 17"/>
                  <a:gd name="T56" fmla="*/ 2 w 19"/>
                  <a:gd name="T57" fmla="*/ 14 h 17"/>
                  <a:gd name="T58" fmla="*/ 4 w 19"/>
                  <a:gd name="T59" fmla="*/ 14 h 17"/>
                  <a:gd name="T60" fmla="*/ 7 w 19"/>
                  <a:gd name="T61" fmla="*/ 17 h 17"/>
                  <a:gd name="T62" fmla="*/ 7 w 19"/>
                  <a:gd name="T63" fmla="*/ 17 h 17"/>
                  <a:gd name="T64" fmla="*/ 9 w 1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17"/>
                  <a:gd name="T101" fmla="*/ 19 w 1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17">
                    <a:moveTo>
                      <a:pt x="9" y="17"/>
                    </a:moveTo>
                    <a:lnTo>
                      <a:pt x="12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9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1" name="Freeform 491"/>
              <p:cNvSpPr>
                <a:spLocks/>
              </p:cNvSpPr>
              <p:nvPr/>
            </p:nvSpPr>
            <p:spPr bwMode="auto">
              <a:xfrm>
                <a:off x="2817" y="3076"/>
                <a:ext cx="17" cy="16"/>
              </a:xfrm>
              <a:custGeom>
                <a:avLst/>
                <a:gdLst>
                  <a:gd name="T0" fmla="*/ 8 w 17"/>
                  <a:gd name="T1" fmla="*/ 16 h 16"/>
                  <a:gd name="T2" fmla="*/ 10 w 17"/>
                  <a:gd name="T3" fmla="*/ 16 h 16"/>
                  <a:gd name="T4" fmla="*/ 12 w 17"/>
                  <a:gd name="T5" fmla="*/ 16 h 16"/>
                  <a:gd name="T6" fmla="*/ 12 w 17"/>
                  <a:gd name="T7" fmla="*/ 16 h 16"/>
                  <a:gd name="T8" fmla="*/ 15 w 17"/>
                  <a:gd name="T9" fmla="*/ 14 h 16"/>
                  <a:gd name="T10" fmla="*/ 15 w 17"/>
                  <a:gd name="T11" fmla="*/ 14 h 16"/>
                  <a:gd name="T12" fmla="*/ 15 w 17"/>
                  <a:gd name="T13" fmla="*/ 11 h 16"/>
                  <a:gd name="T14" fmla="*/ 17 w 17"/>
                  <a:gd name="T15" fmla="*/ 9 h 16"/>
                  <a:gd name="T16" fmla="*/ 17 w 17"/>
                  <a:gd name="T17" fmla="*/ 9 h 16"/>
                  <a:gd name="T18" fmla="*/ 17 w 17"/>
                  <a:gd name="T19" fmla="*/ 7 h 16"/>
                  <a:gd name="T20" fmla="*/ 15 w 17"/>
                  <a:gd name="T21" fmla="*/ 4 h 16"/>
                  <a:gd name="T22" fmla="*/ 15 w 17"/>
                  <a:gd name="T23" fmla="*/ 4 h 16"/>
                  <a:gd name="T24" fmla="*/ 15 w 17"/>
                  <a:gd name="T25" fmla="*/ 2 h 16"/>
                  <a:gd name="T26" fmla="*/ 12 w 17"/>
                  <a:gd name="T27" fmla="*/ 2 h 16"/>
                  <a:gd name="T28" fmla="*/ 12 w 17"/>
                  <a:gd name="T29" fmla="*/ 2 h 16"/>
                  <a:gd name="T30" fmla="*/ 10 w 17"/>
                  <a:gd name="T31" fmla="*/ 0 h 16"/>
                  <a:gd name="T32" fmla="*/ 8 w 17"/>
                  <a:gd name="T33" fmla="*/ 0 h 16"/>
                  <a:gd name="T34" fmla="*/ 5 w 17"/>
                  <a:gd name="T35" fmla="*/ 0 h 16"/>
                  <a:gd name="T36" fmla="*/ 5 w 17"/>
                  <a:gd name="T37" fmla="*/ 2 h 16"/>
                  <a:gd name="T38" fmla="*/ 3 w 17"/>
                  <a:gd name="T39" fmla="*/ 2 h 16"/>
                  <a:gd name="T40" fmla="*/ 3 w 17"/>
                  <a:gd name="T41" fmla="*/ 2 h 16"/>
                  <a:gd name="T42" fmla="*/ 0 w 17"/>
                  <a:gd name="T43" fmla="*/ 4 h 16"/>
                  <a:gd name="T44" fmla="*/ 0 w 17"/>
                  <a:gd name="T45" fmla="*/ 4 h 16"/>
                  <a:gd name="T46" fmla="*/ 0 w 17"/>
                  <a:gd name="T47" fmla="*/ 7 h 16"/>
                  <a:gd name="T48" fmla="*/ 0 w 17"/>
                  <a:gd name="T49" fmla="*/ 9 h 16"/>
                  <a:gd name="T50" fmla="*/ 0 w 17"/>
                  <a:gd name="T51" fmla="*/ 9 h 16"/>
                  <a:gd name="T52" fmla="*/ 0 w 17"/>
                  <a:gd name="T53" fmla="*/ 11 h 16"/>
                  <a:gd name="T54" fmla="*/ 0 w 17"/>
                  <a:gd name="T55" fmla="*/ 14 h 16"/>
                  <a:gd name="T56" fmla="*/ 3 w 17"/>
                  <a:gd name="T57" fmla="*/ 14 h 16"/>
                  <a:gd name="T58" fmla="*/ 3 w 17"/>
                  <a:gd name="T59" fmla="*/ 16 h 16"/>
                  <a:gd name="T60" fmla="*/ 5 w 17"/>
                  <a:gd name="T61" fmla="*/ 16 h 16"/>
                  <a:gd name="T62" fmla="*/ 5 w 17"/>
                  <a:gd name="T63" fmla="*/ 16 h 16"/>
                  <a:gd name="T64" fmla="*/ 8 w 17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8" y="16"/>
                    </a:moveTo>
                    <a:lnTo>
                      <a:pt x="10" y="16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2" name="Freeform 492"/>
              <p:cNvSpPr>
                <a:spLocks/>
              </p:cNvSpPr>
              <p:nvPr/>
            </p:nvSpPr>
            <p:spPr bwMode="auto">
              <a:xfrm>
                <a:off x="2817" y="3076"/>
                <a:ext cx="17" cy="16"/>
              </a:xfrm>
              <a:custGeom>
                <a:avLst/>
                <a:gdLst>
                  <a:gd name="T0" fmla="*/ 8 w 17"/>
                  <a:gd name="T1" fmla="*/ 16 h 16"/>
                  <a:gd name="T2" fmla="*/ 10 w 17"/>
                  <a:gd name="T3" fmla="*/ 16 h 16"/>
                  <a:gd name="T4" fmla="*/ 12 w 17"/>
                  <a:gd name="T5" fmla="*/ 16 h 16"/>
                  <a:gd name="T6" fmla="*/ 12 w 17"/>
                  <a:gd name="T7" fmla="*/ 16 h 16"/>
                  <a:gd name="T8" fmla="*/ 15 w 17"/>
                  <a:gd name="T9" fmla="*/ 14 h 16"/>
                  <a:gd name="T10" fmla="*/ 15 w 17"/>
                  <a:gd name="T11" fmla="*/ 14 h 16"/>
                  <a:gd name="T12" fmla="*/ 15 w 17"/>
                  <a:gd name="T13" fmla="*/ 11 h 16"/>
                  <a:gd name="T14" fmla="*/ 17 w 17"/>
                  <a:gd name="T15" fmla="*/ 9 h 16"/>
                  <a:gd name="T16" fmla="*/ 17 w 17"/>
                  <a:gd name="T17" fmla="*/ 9 h 16"/>
                  <a:gd name="T18" fmla="*/ 17 w 17"/>
                  <a:gd name="T19" fmla="*/ 7 h 16"/>
                  <a:gd name="T20" fmla="*/ 15 w 17"/>
                  <a:gd name="T21" fmla="*/ 4 h 16"/>
                  <a:gd name="T22" fmla="*/ 15 w 17"/>
                  <a:gd name="T23" fmla="*/ 4 h 16"/>
                  <a:gd name="T24" fmla="*/ 15 w 17"/>
                  <a:gd name="T25" fmla="*/ 2 h 16"/>
                  <a:gd name="T26" fmla="*/ 12 w 17"/>
                  <a:gd name="T27" fmla="*/ 2 h 16"/>
                  <a:gd name="T28" fmla="*/ 12 w 17"/>
                  <a:gd name="T29" fmla="*/ 2 h 16"/>
                  <a:gd name="T30" fmla="*/ 10 w 17"/>
                  <a:gd name="T31" fmla="*/ 0 h 16"/>
                  <a:gd name="T32" fmla="*/ 8 w 17"/>
                  <a:gd name="T33" fmla="*/ 0 h 16"/>
                  <a:gd name="T34" fmla="*/ 5 w 17"/>
                  <a:gd name="T35" fmla="*/ 0 h 16"/>
                  <a:gd name="T36" fmla="*/ 5 w 17"/>
                  <a:gd name="T37" fmla="*/ 2 h 16"/>
                  <a:gd name="T38" fmla="*/ 3 w 17"/>
                  <a:gd name="T39" fmla="*/ 2 h 16"/>
                  <a:gd name="T40" fmla="*/ 3 w 17"/>
                  <a:gd name="T41" fmla="*/ 2 h 16"/>
                  <a:gd name="T42" fmla="*/ 0 w 17"/>
                  <a:gd name="T43" fmla="*/ 4 h 16"/>
                  <a:gd name="T44" fmla="*/ 0 w 17"/>
                  <a:gd name="T45" fmla="*/ 4 h 16"/>
                  <a:gd name="T46" fmla="*/ 0 w 17"/>
                  <a:gd name="T47" fmla="*/ 7 h 16"/>
                  <a:gd name="T48" fmla="*/ 0 w 17"/>
                  <a:gd name="T49" fmla="*/ 9 h 16"/>
                  <a:gd name="T50" fmla="*/ 0 w 17"/>
                  <a:gd name="T51" fmla="*/ 9 h 16"/>
                  <a:gd name="T52" fmla="*/ 0 w 17"/>
                  <a:gd name="T53" fmla="*/ 11 h 16"/>
                  <a:gd name="T54" fmla="*/ 0 w 17"/>
                  <a:gd name="T55" fmla="*/ 14 h 16"/>
                  <a:gd name="T56" fmla="*/ 3 w 17"/>
                  <a:gd name="T57" fmla="*/ 14 h 16"/>
                  <a:gd name="T58" fmla="*/ 3 w 17"/>
                  <a:gd name="T59" fmla="*/ 16 h 16"/>
                  <a:gd name="T60" fmla="*/ 5 w 17"/>
                  <a:gd name="T61" fmla="*/ 16 h 16"/>
                  <a:gd name="T62" fmla="*/ 5 w 17"/>
                  <a:gd name="T63" fmla="*/ 16 h 16"/>
                  <a:gd name="T64" fmla="*/ 8 w 17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8" y="16"/>
                    </a:moveTo>
                    <a:lnTo>
                      <a:pt x="10" y="16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8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3" name="Freeform 493"/>
              <p:cNvSpPr>
                <a:spLocks/>
              </p:cNvSpPr>
              <p:nvPr/>
            </p:nvSpPr>
            <p:spPr bwMode="auto">
              <a:xfrm>
                <a:off x="2159" y="3366"/>
                <a:ext cx="17" cy="17"/>
              </a:xfrm>
              <a:custGeom>
                <a:avLst/>
                <a:gdLst>
                  <a:gd name="T0" fmla="*/ 7 w 17"/>
                  <a:gd name="T1" fmla="*/ 15 h 17"/>
                  <a:gd name="T2" fmla="*/ 10 w 17"/>
                  <a:gd name="T3" fmla="*/ 17 h 17"/>
                  <a:gd name="T4" fmla="*/ 10 w 17"/>
                  <a:gd name="T5" fmla="*/ 17 h 17"/>
                  <a:gd name="T6" fmla="*/ 12 w 17"/>
                  <a:gd name="T7" fmla="*/ 15 h 17"/>
                  <a:gd name="T8" fmla="*/ 14 w 17"/>
                  <a:gd name="T9" fmla="*/ 15 h 17"/>
                  <a:gd name="T10" fmla="*/ 14 w 17"/>
                  <a:gd name="T11" fmla="*/ 15 h 17"/>
                  <a:gd name="T12" fmla="*/ 17 w 17"/>
                  <a:gd name="T13" fmla="*/ 12 h 17"/>
                  <a:gd name="T14" fmla="*/ 17 w 17"/>
                  <a:gd name="T15" fmla="*/ 12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7 h 17"/>
                  <a:gd name="T22" fmla="*/ 17 w 17"/>
                  <a:gd name="T23" fmla="*/ 5 h 17"/>
                  <a:gd name="T24" fmla="*/ 17 w 17"/>
                  <a:gd name="T25" fmla="*/ 5 h 17"/>
                  <a:gd name="T26" fmla="*/ 17 w 17"/>
                  <a:gd name="T27" fmla="*/ 3 h 17"/>
                  <a:gd name="T28" fmla="*/ 14 w 17"/>
                  <a:gd name="T29" fmla="*/ 3 h 17"/>
                  <a:gd name="T30" fmla="*/ 12 w 17"/>
                  <a:gd name="T31" fmla="*/ 0 h 17"/>
                  <a:gd name="T32" fmla="*/ 12 w 17"/>
                  <a:gd name="T33" fmla="*/ 0 h 17"/>
                  <a:gd name="T34" fmla="*/ 10 w 17"/>
                  <a:gd name="T35" fmla="*/ 0 h 17"/>
                  <a:gd name="T36" fmla="*/ 7 w 17"/>
                  <a:gd name="T37" fmla="*/ 0 h 17"/>
                  <a:gd name="T38" fmla="*/ 7 w 17"/>
                  <a:gd name="T39" fmla="*/ 0 h 17"/>
                  <a:gd name="T40" fmla="*/ 5 w 17"/>
                  <a:gd name="T41" fmla="*/ 0 h 17"/>
                  <a:gd name="T42" fmla="*/ 5 w 17"/>
                  <a:gd name="T43" fmla="*/ 3 h 17"/>
                  <a:gd name="T44" fmla="*/ 3 w 17"/>
                  <a:gd name="T45" fmla="*/ 3 h 17"/>
                  <a:gd name="T46" fmla="*/ 3 w 17"/>
                  <a:gd name="T47" fmla="*/ 5 h 17"/>
                  <a:gd name="T48" fmla="*/ 0 w 17"/>
                  <a:gd name="T49" fmla="*/ 5 h 17"/>
                  <a:gd name="T50" fmla="*/ 0 w 17"/>
                  <a:gd name="T51" fmla="*/ 7 h 17"/>
                  <a:gd name="T52" fmla="*/ 0 w 17"/>
                  <a:gd name="T53" fmla="*/ 7 h 17"/>
                  <a:gd name="T54" fmla="*/ 0 w 17"/>
                  <a:gd name="T55" fmla="*/ 10 h 17"/>
                  <a:gd name="T56" fmla="*/ 3 w 17"/>
                  <a:gd name="T57" fmla="*/ 12 h 17"/>
                  <a:gd name="T58" fmla="*/ 3 w 17"/>
                  <a:gd name="T59" fmla="*/ 12 h 17"/>
                  <a:gd name="T60" fmla="*/ 5 w 17"/>
                  <a:gd name="T61" fmla="*/ 15 h 17"/>
                  <a:gd name="T62" fmla="*/ 5 w 17"/>
                  <a:gd name="T63" fmla="*/ 15 h 17"/>
                  <a:gd name="T64" fmla="*/ 7 w 17"/>
                  <a:gd name="T65" fmla="*/ 1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15"/>
                    </a:moveTo>
                    <a:lnTo>
                      <a:pt x="10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4" name="Freeform 494"/>
              <p:cNvSpPr>
                <a:spLocks/>
              </p:cNvSpPr>
              <p:nvPr/>
            </p:nvSpPr>
            <p:spPr bwMode="auto">
              <a:xfrm>
                <a:off x="2159" y="3366"/>
                <a:ext cx="17" cy="17"/>
              </a:xfrm>
              <a:custGeom>
                <a:avLst/>
                <a:gdLst>
                  <a:gd name="T0" fmla="*/ 7 w 17"/>
                  <a:gd name="T1" fmla="*/ 15 h 17"/>
                  <a:gd name="T2" fmla="*/ 10 w 17"/>
                  <a:gd name="T3" fmla="*/ 17 h 17"/>
                  <a:gd name="T4" fmla="*/ 10 w 17"/>
                  <a:gd name="T5" fmla="*/ 17 h 17"/>
                  <a:gd name="T6" fmla="*/ 12 w 17"/>
                  <a:gd name="T7" fmla="*/ 15 h 17"/>
                  <a:gd name="T8" fmla="*/ 14 w 17"/>
                  <a:gd name="T9" fmla="*/ 15 h 17"/>
                  <a:gd name="T10" fmla="*/ 14 w 17"/>
                  <a:gd name="T11" fmla="*/ 15 h 17"/>
                  <a:gd name="T12" fmla="*/ 17 w 17"/>
                  <a:gd name="T13" fmla="*/ 12 h 17"/>
                  <a:gd name="T14" fmla="*/ 17 w 17"/>
                  <a:gd name="T15" fmla="*/ 12 h 17"/>
                  <a:gd name="T16" fmla="*/ 17 w 17"/>
                  <a:gd name="T17" fmla="*/ 10 h 17"/>
                  <a:gd name="T18" fmla="*/ 17 w 17"/>
                  <a:gd name="T19" fmla="*/ 10 h 17"/>
                  <a:gd name="T20" fmla="*/ 17 w 17"/>
                  <a:gd name="T21" fmla="*/ 7 h 17"/>
                  <a:gd name="T22" fmla="*/ 17 w 17"/>
                  <a:gd name="T23" fmla="*/ 5 h 17"/>
                  <a:gd name="T24" fmla="*/ 17 w 17"/>
                  <a:gd name="T25" fmla="*/ 5 h 17"/>
                  <a:gd name="T26" fmla="*/ 17 w 17"/>
                  <a:gd name="T27" fmla="*/ 3 h 17"/>
                  <a:gd name="T28" fmla="*/ 14 w 17"/>
                  <a:gd name="T29" fmla="*/ 3 h 17"/>
                  <a:gd name="T30" fmla="*/ 12 w 17"/>
                  <a:gd name="T31" fmla="*/ 0 h 17"/>
                  <a:gd name="T32" fmla="*/ 12 w 17"/>
                  <a:gd name="T33" fmla="*/ 0 h 17"/>
                  <a:gd name="T34" fmla="*/ 10 w 17"/>
                  <a:gd name="T35" fmla="*/ 0 h 17"/>
                  <a:gd name="T36" fmla="*/ 7 w 17"/>
                  <a:gd name="T37" fmla="*/ 0 h 17"/>
                  <a:gd name="T38" fmla="*/ 7 w 17"/>
                  <a:gd name="T39" fmla="*/ 0 h 17"/>
                  <a:gd name="T40" fmla="*/ 5 w 17"/>
                  <a:gd name="T41" fmla="*/ 0 h 17"/>
                  <a:gd name="T42" fmla="*/ 5 w 17"/>
                  <a:gd name="T43" fmla="*/ 3 h 17"/>
                  <a:gd name="T44" fmla="*/ 3 w 17"/>
                  <a:gd name="T45" fmla="*/ 3 h 17"/>
                  <a:gd name="T46" fmla="*/ 3 w 17"/>
                  <a:gd name="T47" fmla="*/ 5 h 17"/>
                  <a:gd name="T48" fmla="*/ 0 w 17"/>
                  <a:gd name="T49" fmla="*/ 5 h 17"/>
                  <a:gd name="T50" fmla="*/ 0 w 17"/>
                  <a:gd name="T51" fmla="*/ 7 h 17"/>
                  <a:gd name="T52" fmla="*/ 0 w 17"/>
                  <a:gd name="T53" fmla="*/ 7 h 17"/>
                  <a:gd name="T54" fmla="*/ 0 w 17"/>
                  <a:gd name="T55" fmla="*/ 10 h 17"/>
                  <a:gd name="T56" fmla="*/ 3 w 17"/>
                  <a:gd name="T57" fmla="*/ 12 h 17"/>
                  <a:gd name="T58" fmla="*/ 3 w 17"/>
                  <a:gd name="T59" fmla="*/ 12 h 17"/>
                  <a:gd name="T60" fmla="*/ 5 w 17"/>
                  <a:gd name="T61" fmla="*/ 15 h 17"/>
                  <a:gd name="T62" fmla="*/ 5 w 17"/>
                  <a:gd name="T63" fmla="*/ 15 h 17"/>
                  <a:gd name="T64" fmla="*/ 7 w 17"/>
                  <a:gd name="T65" fmla="*/ 1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15"/>
                    </a:moveTo>
                    <a:lnTo>
                      <a:pt x="10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5" name="Freeform 495"/>
              <p:cNvSpPr>
                <a:spLocks/>
              </p:cNvSpPr>
              <p:nvPr/>
            </p:nvSpPr>
            <p:spPr bwMode="auto">
              <a:xfrm>
                <a:off x="2059" y="3352"/>
                <a:ext cx="83" cy="317"/>
              </a:xfrm>
              <a:custGeom>
                <a:avLst/>
                <a:gdLst>
                  <a:gd name="T0" fmla="*/ 29 w 83"/>
                  <a:gd name="T1" fmla="*/ 14 h 317"/>
                  <a:gd name="T2" fmla="*/ 19 w 83"/>
                  <a:gd name="T3" fmla="*/ 36 h 317"/>
                  <a:gd name="T4" fmla="*/ 17 w 83"/>
                  <a:gd name="T5" fmla="*/ 55 h 317"/>
                  <a:gd name="T6" fmla="*/ 2 w 83"/>
                  <a:gd name="T7" fmla="*/ 86 h 317"/>
                  <a:gd name="T8" fmla="*/ 0 w 83"/>
                  <a:gd name="T9" fmla="*/ 122 h 317"/>
                  <a:gd name="T10" fmla="*/ 2 w 83"/>
                  <a:gd name="T11" fmla="*/ 157 h 317"/>
                  <a:gd name="T12" fmla="*/ 17 w 83"/>
                  <a:gd name="T13" fmla="*/ 195 h 317"/>
                  <a:gd name="T14" fmla="*/ 36 w 83"/>
                  <a:gd name="T15" fmla="*/ 231 h 317"/>
                  <a:gd name="T16" fmla="*/ 48 w 83"/>
                  <a:gd name="T17" fmla="*/ 262 h 317"/>
                  <a:gd name="T18" fmla="*/ 62 w 83"/>
                  <a:gd name="T19" fmla="*/ 291 h 317"/>
                  <a:gd name="T20" fmla="*/ 76 w 83"/>
                  <a:gd name="T21" fmla="*/ 317 h 317"/>
                  <a:gd name="T22" fmla="*/ 83 w 83"/>
                  <a:gd name="T23" fmla="*/ 310 h 317"/>
                  <a:gd name="T24" fmla="*/ 83 w 83"/>
                  <a:gd name="T25" fmla="*/ 310 h 317"/>
                  <a:gd name="T26" fmla="*/ 83 w 83"/>
                  <a:gd name="T27" fmla="*/ 310 h 317"/>
                  <a:gd name="T28" fmla="*/ 83 w 83"/>
                  <a:gd name="T29" fmla="*/ 307 h 317"/>
                  <a:gd name="T30" fmla="*/ 83 w 83"/>
                  <a:gd name="T31" fmla="*/ 307 h 317"/>
                  <a:gd name="T32" fmla="*/ 83 w 83"/>
                  <a:gd name="T33" fmla="*/ 305 h 317"/>
                  <a:gd name="T34" fmla="*/ 83 w 83"/>
                  <a:gd name="T35" fmla="*/ 303 h 317"/>
                  <a:gd name="T36" fmla="*/ 83 w 83"/>
                  <a:gd name="T37" fmla="*/ 300 h 317"/>
                  <a:gd name="T38" fmla="*/ 81 w 83"/>
                  <a:gd name="T39" fmla="*/ 298 h 317"/>
                  <a:gd name="T40" fmla="*/ 60 w 83"/>
                  <a:gd name="T41" fmla="*/ 243 h 317"/>
                  <a:gd name="T42" fmla="*/ 38 w 83"/>
                  <a:gd name="T43" fmla="*/ 186 h 317"/>
                  <a:gd name="T44" fmla="*/ 29 w 83"/>
                  <a:gd name="T45" fmla="*/ 148 h 317"/>
                  <a:gd name="T46" fmla="*/ 29 w 83"/>
                  <a:gd name="T47" fmla="*/ 145 h 317"/>
                  <a:gd name="T48" fmla="*/ 29 w 83"/>
                  <a:gd name="T49" fmla="*/ 141 h 317"/>
                  <a:gd name="T50" fmla="*/ 33 w 83"/>
                  <a:gd name="T51" fmla="*/ 126 h 317"/>
                  <a:gd name="T52" fmla="*/ 36 w 83"/>
                  <a:gd name="T53" fmla="*/ 110 h 317"/>
                  <a:gd name="T54" fmla="*/ 38 w 83"/>
                  <a:gd name="T55" fmla="*/ 95 h 317"/>
                  <a:gd name="T56" fmla="*/ 38 w 83"/>
                  <a:gd name="T57" fmla="*/ 88 h 317"/>
                  <a:gd name="T58" fmla="*/ 36 w 83"/>
                  <a:gd name="T59" fmla="*/ 83 h 317"/>
                  <a:gd name="T60" fmla="*/ 36 w 83"/>
                  <a:gd name="T61" fmla="*/ 81 h 317"/>
                  <a:gd name="T62" fmla="*/ 36 w 83"/>
                  <a:gd name="T63" fmla="*/ 79 h 317"/>
                  <a:gd name="T64" fmla="*/ 36 w 83"/>
                  <a:gd name="T65" fmla="*/ 79 h 317"/>
                  <a:gd name="T66" fmla="*/ 36 w 83"/>
                  <a:gd name="T67" fmla="*/ 72 h 317"/>
                  <a:gd name="T68" fmla="*/ 36 w 83"/>
                  <a:gd name="T69" fmla="*/ 60 h 317"/>
                  <a:gd name="T70" fmla="*/ 36 w 83"/>
                  <a:gd name="T71" fmla="*/ 50 h 317"/>
                  <a:gd name="T72" fmla="*/ 38 w 83"/>
                  <a:gd name="T73" fmla="*/ 38 h 317"/>
                  <a:gd name="T74" fmla="*/ 38 w 83"/>
                  <a:gd name="T75" fmla="*/ 24 h 317"/>
                  <a:gd name="T76" fmla="*/ 38 w 83"/>
                  <a:gd name="T77" fmla="*/ 17 h 317"/>
                  <a:gd name="T78" fmla="*/ 38 w 83"/>
                  <a:gd name="T79" fmla="*/ 14 h 317"/>
                  <a:gd name="T80" fmla="*/ 38 w 83"/>
                  <a:gd name="T81" fmla="*/ 12 h 317"/>
                  <a:gd name="T82" fmla="*/ 41 w 83"/>
                  <a:gd name="T83" fmla="*/ 10 h 317"/>
                  <a:gd name="T84" fmla="*/ 41 w 83"/>
                  <a:gd name="T85" fmla="*/ 5 h 317"/>
                  <a:gd name="T86" fmla="*/ 36 w 83"/>
                  <a:gd name="T87" fmla="*/ 2 h 317"/>
                  <a:gd name="T88" fmla="*/ 36 w 83"/>
                  <a:gd name="T89" fmla="*/ 5 h 3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"/>
                  <a:gd name="T136" fmla="*/ 0 h 317"/>
                  <a:gd name="T137" fmla="*/ 83 w 83"/>
                  <a:gd name="T138" fmla="*/ 317 h 3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" h="317">
                    <a:moveTo>
                      <a:pt x="36" y="2"/>
                    </a:moveTo>
                    <a:lnTo>
                      <a:pt x="33" y="10"/>
                    </a:lnTo>
                    <a:lnTo>
                      <a:pt x="29" y="14"/>
                    </a:lnTo>
                    <a:lnTo>
                      <a:pt x="26" y="21"/>
                    </a:lnTo>
                    <a:lnTo>
                      <a:pt x="21" y="29"/>
                    </a:lnTo>
                    <a:lnTo>
                      <a:pt x="19" y="36"/>
                    </a:lnTo>
                    <a:lnTo>
                      <a:pt x="17" y="43"/>
                    </a:lnTo>
                    <a:lnTo>
                      <a:pt x="17" y="50"/>
                    </a:lnTo>
                    <a:lnTo>
                      <a:pt x="17" y="55"/>
                    </a:lnTo>
                    <a:lnTo>
                      <a:pt x="12" y="64"/>
                    </a:lnTo>
                    <a:lnTo>
                      <a:pt x="7" y="74"/>
                    </a:lnTo>
                    <a:lnTo>
                      <a:pt x="2" y="86"/>
                    </a:lnTo>
                    <a:lnTo>
                      <a:pt x="2" y="98"/>
                    </a:lnTo>
                    <a:lnTo>
                      <a:pt x="0" y="110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2" y="157"/>
                    </a:lnTo>
                    <a:lnTo>
                      <a:pt x="7" y="169"/>
                    </a:lnTo>
                    <a:lnTo>
                      <a:pt x="12" y="181"/>
                    </a:lnTo>
                    <a:lnTo>
                      <a:pt x="17" y="195"/>
                    </a:lnTo>
                    <a:lnTo>
                      <a:pt x="24" y="207"/>
                    </a:lnTo>
                    <a:lnTo>
                      <a:pt x="31" y="219"/>
                    </a:lnTo>
                    <a:lnTo>
                      <a:pt x="36" y="231"/>
                    </a:lnTo>
                    <a:lnTo>
                      <a:pt x="41" y="243"/>
                    </a:lnTo>
                    <a:lnTo>
                      <a:pt x="45" y="253"/>
                    </a:lnTo>
                    <a:lnTo>
                      <a:pt x="48" y="262"/>
                    </a:lnTo>
                    <a:lnTo>
                      <a:pt x="52" y="272"/>
                    </a:lnTo>
                    <a:lnTo>
                      <a:pt x="57" y="281"/>
                    </a:lnTo>
                    <a:lnTo>
                      <a:pt x="62" y="291"/>
                    </a:lnTo>
                    <a:lnTo>
                      <a:pt x="67" y="300"/>
                    </a:lnTo>
                    <a:lnTo>
                      <a:pt x="72" y="307"/>
                    </a:lnTo>
                    <a:lnTo>
                      <a:pt x="76" y="317"/>
                    </a:lnTo>
                    <a:lnTo>
                      <a:pt x="81" y="312"/>
                    </a:lnTo>
                    <a:lnTo>
                      <a:pt x="83" y="310"/>
                    </a:lnTo>
                    <a:lnTo>
                      <a:pt x="83" y="307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83" y="300"/>
                    </a:lnTo>
                    <a:lnTo>
                      <a:pt x="81" y="298"/>
                    </a:lnTo>
                    <a:lnTo>
                      <a:pt x="76" y="279"/>
                    </a:lnTo>
                    <a:lnTo>
                      <a:pt x="67" y="262"/>
                    </a:lnTo>
                    <a:lnTo>
                      <a:pt x="60" y="243"/>
                    </a:lnTo>
                    <a:lnTo>
                      <a:pt x="52" y="224"/>
                    </a:lnTo>
                    <a:lnTo>
                      <a:pt x="45" y="205"/>
                    </a:lnTo>
                    <a:lnTo>
                      <a:pt x="38" y="186"/>
                    </a:lnTo>
                    <a:lnTo>
                      <a:pt x="33" y="169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29" y="141"/>
                    </a:lnTo>
                    <a:lnTo>
                      <a:pt x="29" y="138"/>
                    </a:lnTo>
                    <a:lnTo>
                      <a:pt x="31" y="133"/>
                    </a:lnTo>
                    <a:lnTo>
                      <a:pt x="33" y="126"/>
                    </a:lnTo>
                    <a:lnTo>
                      <a:pt x="33" y="122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36" y="103"/>
                    </a:lnTo>
                    <a:lnTo>
                      <a:pt x="38" y="98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8"/>
                    </a:lnTo>
                    <a:lnTo>
                      <a:pt x="36" y="88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6" y="60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3"/>
                    </a:lnTo>
                    <a:lnTo>
                      <a:pt x="38" y="38"/>
                    </a:lnTo>
                    <a:lnTo>
                      <a:pt x="38" y="33"/>
                    </a:lnTo>
                    <a:lnTo>
                      <a:pt x="38" y="29"/>
                    </a:lnTo>
                    <a:lnTo>
                      <a:pt x="38" y="24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6" name="Freeform 496"/>
              <p:cNvSpPr>
                <a:spLocks/>
              </p:cNvSpPr>
              <p:nvPr/>
            </p:nvSpPr>
            <p:spPr bwMode="auto">
              <a:xfrm>
                <a:off x="2059" y="3352"/>
                <a:ext cx="83" cy="317"/>
              </a:xfrm>
              <a:custGeom>
                <a:avLst/>
                <a:gdLst>
                  <a:gd name="T0" fmla="*/ 29 w 83"/>
                  <a:gd name="T1" fmla="*/ 14 h 317"/>
                  <a:gd name="T2" fmla="*/ 19 w 83"/>
                  <a:gd name="T3" fmla="*/ 36 h 317"/>
                  <a:gd name="T4" fmla="*/ 17 w 83"/>
                  <a:gd name="T5" fmla="*/ 55 h 317"/>
                  <a:gd name="T6" fmla="*/ 2 w 83"/>
                  <a:gd name="T7" fmla="*/ 86 h 317"/>
                  <a:gd name="T8" fmla="*/ 0 w 83"/>
                  <a:gd name="T9" fmla="*/ 122 h 317"/>
                  <a:gd name="T10" fmla="*/ 2 w 83"/>
                  <a:gd name="T11" fmla="*/ 157 h 317"/>
                  <a:gd name="T12" fmla="*/ 17 w 83"/>
                  <a:gd name="T13" fmla="*/ 195 h 317"/>
                  <a:gd name="T14" fmla="*/ 36 w 83"/>
                  <a:gd name="T15" fmla="*/ 231 h 317"/>
                  <a:gd name="T16" fmla="*/ 48 w 83"/>
                  <a:gd name="T17" fmla="*/ 262 h 317"/>
                  <a:gd name="T18" fmla="*/ 62 w 83"/>
                  <a:gd name="T19" fmla="*/ 291 h 317"/>
                  <a:gd name="T20" fmla="*/ 76 w 83"/>
                  <a:gd name="T21" fmla="*/ 317 h 317"/>
                  <a:gd name="T22" fmla="*/ 83 w 83"/>
                  <a:gd name="T23" fmla="*/ 310 h 317"/>
                  <a:gd name="T24" fmla="*/ 83 w 83"/>
                  <a:gd name="T25" fmla="*/ 310 h 317"/>
                  <a:gd name="T26" fmla="*/ 83 w 83"/>
                  <a:gd name="T27" fmla="*/ 310 h 317"/>
                  <a:gd name="T28" fmla="*/ 83 w 83"/>
                  <a:gd name="T29" fmla="*/ 307 h 317"/>
                  <a:gd name="T30" fmla="*/ 83 w 83"/>
                  <a:gd name="T31" fmla="*/ 307 h 317"/>
                  <a:gd name="T32" fmla="*/ 83 w 83"/>
                  <a:gd name="T33" fmla="*/ 305 h 317"/>
                  <a:gd name="T34" fmla="*/ 83 w 83"/>
                  <a:gd name="T35" fmla="*/ 303 h 317"/>
                  <a:gd name="T36" fmla="*/ 83 w 83"/>
                  <a:gd name="T37" fmla="*/ 300 h 317"/>
                  <a:gd name="T38" fmla="*/ 81 w 83"/>
                  <a:gd name="T39" fmla="*/ 298 h 317"/>
                  <a:gd name="T40" fmla="*/ 60 w 83"/>
                  <a:gd name="T41" fmla="*/ 243 h 317"/>
                  <a:gd name="T42" fmla="*/ 38 w 83"/>
                  <a:gd name="T43" fmla="*/ 186 h 317"/>
                  <a:gd name="T44" fmla="*/ 29 w 83"/>
                  <a:gd name="T45" fmla="*/ 148 h 317"/>
                  <a:gd name="T46" fmla="*/ 29 w 83"/>
                  <a:gd name="T47" fmla="*/ 145 h 317"/>
                  <a:gd name="T48" fmla="*/ 29 w 83"/>
                  <a:gd name="T49" fmla="*/ 141 h 317"/>
                  <a:gd name="T50" fmla="*/ 33 w 83"/>
                  <a:gd name="T51" fmla="*/ 126 h 317"/>
                  <a:gd name="T52" fmla="*/ 36 w 83"/>
                  <a:gd name="T53" fmla="*/ 110 h 317"/>
                  <a:gd name="T54" fmla="*/ 38 w 83"/>
                  <a:gd name="T55" fmla="*/ 95 h 317"/>
                  <a:gd name="T56" fmla="*/ 38 w 83"/>
                  <a:gd name="T57" fmla="*/ 88 h 317"/>
                  <a:gd name="T58" fmla="*/ 36 w 83"/>
                  <a:gd name="T59" fmla="*/ 83 h 317"/>
                  <a:gd name="T60" fmla="*/ 36 w 83"/>
                  <a:gd name="T61" fmla="*/ 81 h 317"/>
                  <a:gd name="T62" fmla="*/ 36 w 83"/>
                  <a:gd name="T63" fmla="*/ 79 h 317"/>
                  <a:gd name="T64" fmla="*/ 36 w 83"/>
                  <a:gd name="T65" fmla="*/ 79 h 317"/>
                  <a:gd name="T66" fmla="*/ 36 w 83"/>
                  <a:gd name="T67" fmla="*/ 72 h 317"/>
                  <a:gd name="T68" fmla="*/ 36 w 83"/>
                  <a:gd name="T69" fmla="*/ 60 h 317"/>
                  <a:gd name="T70" fmla="*/ 36 w 83"/>
                  <a:gd name="T71" fmla="*/ 50 h 317"/>
                  <a:gd name="T72" fmla="*/ 38 w 83"/>
                  <a:gd name="T73" fmla="*/ 38 h 317"/>
                  <a:gd name="T74" fmla="*/ 38 w 83"/>
                  <a:gd name="T75" fmla="*/ 24 h 317"/>
                  <a:gd name="T76" fmla="*/ 38 w 83"/>
                  <a:gd name="T77" fmla="*/ 17 h 317"/>
                  <a:gd name="T78" fmla="*/ 38 w 83"/>
                  <a:gd name="T79" fmla="*/ 14 h 317"/>
                  <a:gd name="T80" fmla="*/ 38 w 83"/>
                  <a:gd name="T81" fmla="*/ 12 h 317"/>
                  <a:gd name="T82" fmla="*/ 41 w 83"/>
                  <a:gd name="T83" fmla="*/ 10 h 317"/>
                  <a:gd name="T84" fmla="*/ 41 w 83"/>
                  <a:gd name="T85" fmla="*/ 5 h 317"/>
                  <a:gd name="T86" fmla="*/ 36 w 83"/>
                  <a:gd name="T87" fmla="*/ 2 h 317"/>
                  <a:gd name="T88" fmla="*/ 36 w 83"/>
                  <a:gd name="T89" fmla="*/ 5 h 3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"/>
                  <a:gd name="T136" fmla="*/ 0 h 317"/>
                  <a:gd name="T137" fmla="*/ 83 w 83"/>
                  <a:gd name="T138" fmla="*/ 317 h 3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" h="317">
                    <a:moveTo>
                      <a:pt x="36" y="2"/>
                    </a:moveTo>
                    <a:lnTo>
                      <a:pt x="33" y="10"/>
                    </a:lnTo>
                    <a:lnTo>
                      <a:pt x="29" y="14"/>
                    </a:lnTo>
                    <a:lnTo>
                      <a:pt x="26" y="21"/>
                    </a:lnTo>
                    <a:lnTo>
                      <a:pt x="21" y="29"/>
                    </a:lnTo>
                    <a:lnTo>
                      <a:pt x="19" y="36"/>
                    </a:lnTo>
                    <a:lnTo>
                      <a:pt x="17" y="43"/>
                    </a:lnTo>
                    <a:lnTo>
                      <a:pt x="17" y="50"/>
                    </a:lnTo>
                    <a:lnTo>
                      <a:pt x="17" y="55"/>
                    </a:lnTo>
                    <a:lnTo>
                      <a:pt x="12" y="64"/>
                    </a:lnTo>
                    <a:lnTo>
                      <a:pt x="7" y="74"/>
                    </a:lnTo>
                    <a:lnTo>
                      <a:pt x="2" y="86"/>
                    </a:lnTo>
                    <a:lnTo>
                      <a:pt x="2" y="98"/>
                    </a:lnTo>
                    <a:lnTo>
                      <a:pt x="0" y="110"/>
                    </a:lnTo>
                    <a:lnTo>
                      <a:pt x="0" y="122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2" y="157"/>
                    </a:lnTo>
                    <a:lnTo>
                      <a:pt x="7" y="169"/>
                    </a:lnTo>
                    <a:lnTo>
                      <a:pt x="12" y="181"/>
                    </a:lnTo>
                    <a:lnTo>
                      <a:pt x="17" y="195"/>
                    </a:lnTo>
                    <a:lnTo>
                      <a:pt x="24" y="207"/>
                    </a:lnTo>
                    <a:lnTo>
                      <a:pt x="31" y="219"/>
                    </a:lnTo>
                    <a:lnTo>
                      <a:pt x="36" y="231"/>
                    </a:lnTo>
                    <a:lnTo>
                      <a:pt x="41" y="243"/>
                    </a:lnTo>
                    <a:lnTo>
                      <a:pt x="45" y="253"/>
                    </a:lnTo>
                    <a:lnTo>
                      <a:pt x="48" y="262"/>
                    </a:lnTo>
                    <a:lnTo>
                      <a:pt x="52" y="272"/>
                    </a:lnTo>
                    <a:lnTo>
                      <a:pt x="57" y="281"/>
                    </a:lnTo>
                    <a:lnTo>
                      <a:pt x="62" y="291"/>
                    </a:lnTo>
                    <a:lnTo>
                      <a:pt x="67" y="300"/>
                    </a:lnTo>
                    <a:lnTo>
                      <a:pt x="72" y="307"/>
                    </a:lnTo>
                    <a:lnTo>
                      <a:pt x="76" y="317"/>
                    </a:lnTo>
                    <a:lnTo>
                      <a:pt x="81" y="312"/>
                    </a:lnTo>
                    <a:lnTo>
                      <a:pt x="83" y="310"/>
                    </a:lnTo>
                    <a:lnTo>
                      <a:pt x="83" y="307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83" y="300"/>
                    </a:lnTo>
                    <a:lnTo>
                      <a:pt x="81" y="298"/>
                    </a:lnTo>
                    <a:lnTo>
                      <a:pt x="76" y="279"/>
                    </a:lnTo>
                    <a:lnTo>
                      <a:pt x="67" y="262"/>
                    </a:lnTo>
                    <a:lnTo>
                      <a:pt x="60" y="243"/>
                    </a:lnTo>
                    <a:lnTo>
                      <a:pt x="52" y="224"/>
                    </a:lnTo>
                    <a:lnTo>
                      <a:pt x="45" y="205"/>
                    </a:lnTo>
                    <a:lnTo>
                      <a:pt x="38" y="186"/>
                    </a:lnTo>
                    <a:lnTo>
                      <a:pt x="33" y="169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29" y="141"/>
                    </a:lnTo>
                    <a:lnTo>
                      <a:pt x="29" y="138"/>
                    </a:lnTo>
                    <a:lnTo>
                      <a:pt x="31" y="133"/>
                    </a:lnTo>
                    <a:lnTo>
                      <a:pt x="33" y="126"/>
                    </a:lnTo>
                    <a:lnTo>
                      <a:pt x="33" y="122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36" y="103"/>
                    </a:lnTo>
                    <a:lnTo>
                      <a:pt x="38" y="98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8"/>
                    </a:lnTo>
                    <a:lnTo>
                      <a:pt x="36" y="88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6" y="60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3"/>
                    </a:lnTo>
                    <a:lnTo>
                      <a:pt x="38" y="38"/>
                    </a:lnTo>
                    <a:lnTo>
                      <a:pt x="38" y="33"/>
                    </a:lnTo>
                    <a:lnTo>
                      <a:pt x="38" y="29"/>
                    </a:lnTo>
                    <a:lnTo>
                      <a:pt x="38" y="24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6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7" name="Freeform 497"/>
              <p:cNvSpPr>
                <a:spLocks/>
              </p:cNvSpPr>
              <p:nvPr/>
            </p:nvSpPr>
            <p:spPr bwMode="auto">
              <a:xfrm>
                <a:off x="2080" y="3564"/>
                <a:ext cx="17" cy="17"/>
              </a:xfrm>
              <a:custGeom>
                <a:avLst/>
                <a:gdLst>
                  <a:gd name="T0" fmla="*/ 3 w 17"/>
                  <a:gd name="T1" fmla="*/ 14 h 17"/>
                  <a:gd name="T2" fmla="*/ 5 w 17"/>
                  <a:gd name="T3" fmla="*/ 17 h 17"/>
                  <a:gd name="T4" fmla="*/ 5 w 17"/>
                  <a:gd name="T5" fmla="*/ 17 h 17"/>
                  <a:gd name="T6" fmla="*/ 8 w 17"/>
                  <a:gd name="T7" fmla="*/ 17 h 17"/>
                  <a:gd name="T8" fmla="*/ 10 w 17"/>
                  <a:gd name="T9" fmla="*/ 17 h 17"/>
                  <a:gd name="T10" fmla="*/ 10 w 17"/>
                  <a:gd name="T11" fmla="*/ 17 h 17"/>
                  <a:gd name="T12" fmla="*/ 12 w 17"/>
                  <a:gd name="T13" fmla="*/ 17 h 17"/>
                  <a:gd name="T14" fmla="*/ 15 w 17"/>
                  <a:gd name="T15" fmla="*/ 17 h 17"/>
                  <a:gd name="T16" fmla="*/ 15 w 17"/>
                  <a:gd name="T17" fmla="*/ 17 h 17"/>
                  <a:gd name="T18" fmla="*/ 17 w 17"/>
                  <a:gd name="T19" fmla="*/ 14 h 17"/>
                  <a:gd name="T20" fmla="*/ 17 w 17"/>
                  <a:gd name="T21" fmla="*/ 14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10 h 17"/>
                  <a:gd name="T28" fmla="*/ 17 w 17"/>
                  <a:gd name="T29" fmla="*/ 7 h 17"/>
                  <a:gd name="T30" fmla="*/ 17 w 17"/>
                  <a:gd name="T31" fmla="*/ 5 h 17"/>
                  <a:gd name="T32" fmla="*/ 17 w 17"/>
                  <a:gd name="T33" fmla="*/ 5 h 17"/>
                  <a:gd name="T34" fmla="*/ 15 w 17"/>
                  <a:gd name="T35" fmla="*/ 3 h 17"/>
                  <a:gd name="T36" fmla="*/ 12 w 17"/>
                  <a:gd name="T37" fmla="*/ 3 h 17"/>
                  <a:gd name="T38" fmla="*/ 12 w 17"/>
                  <a:gd name="T39" fmla="*/ 3 h 17"/>
                  <a:gd name="T40" fmla="*/ 10 w 17"/>
                  <a:gd name="T41" fmla="*/ 0 h 17"/>
                  <a:gd name="T42" fmla="*/ 10 w 17"/>
                  <a:gd name="T43" fmla="*/ 0 h 17"/>
                  <a:gd name="T44" fmla="*/ 8 w 17"/>
                  <a:gd name="T45" fmla="*/ 3 h 17"/>
                  <a:gd name="T46" fmla="*/ 5 w 17"/>
                  <a:gd name="T47" fmla="*/ 3 h 17"/>
                  <a:gd name="T48" fmla="*/ 5 w 17"/>
                  <a:gd name="T49" fmla="*/ 3 h 17"/>
                  <a:gd name="T50" fmla="*/ 3 w 17"/>
                  <a:gd name="T51" fmla="*/ 5 h 17"/>
                  <a:gd name="T52" fmla="*/ 3 w 17"/>
                  <a:gd name="T53" fmla="*/ 5 h 17"/>
                  <a:gd name="T54" fmla="*/ 3 w 17"/>
                  <a:gd name="T55" fmla="*/ 7 h 17"/>
                  <a:gd name="T56" fmla="*/ 0 w 17"/>
                  <a:gd name="T57" fmla="*/ 7 h 17"/>
                  <a:gd name="T58" fmla="*/ 3 w 17"/>
                  <a:gd name="T59" fmla="*/ 10 h 17"/>
                  <a:gd name="T60" fmla="*/ 3 w 17"/>
                  <a:gd name="T61" fmla="*/ 12 h 17"/>
                  <a:gd name="T62" fmla="*/ 3 w 17"/>
                  <a:gd name="T63" fmla="*/ 12 h 17"/>
                  <a:gd name="T64" fmla="*/ 3 w 17"/>
                  <a:gd name="T65" fmla="*/ 14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4"/>
                    </a:move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8" name="Freeform 498"/>
              <p:cNvSpPr>
                <a:spLocks/>
              </p:cNvSpPr>
              <p:nvPr/>
            </p:nvSpPr>
            <p:spPr bwMode="auto">
              <a:xfrm>
                <a:off x="2080" y="3564"/>
                <a:ext cx="17" cy="17"/>
              </a:xfrm>
              <a:custGeom>
                <a:avLst/>
                <a:gdLst>
                  <a:gd name="T0" fmla="*/ 3 w 17"/>
                  <a:gd name="T1" fmla="*/ 14 h 17"/>
                  <a:gd name="T2" fmla="*/ 5 w 17"/>
                  <a:gd name="T3" fmla="*/ 17 h 17"/>
                  <a:gd name="T4" fmla="*/ 5 w 17"/>
                  <a:gd name="T5" fmla="*/ 17 h 17"/>
                  <a:gd name="T6" fmla="*/ 8 w 17"/>
                  <a:gd name="T7" fmla="*/ 17 h 17"/>
                  <a:gd name="T8" fmla="*/ 10 w 17"/>
                  <a:gd name="T9" fmla="*/ 17 h 17"/>
                  <a:gd name="T10" fmla="*/ 10 w 17"/>
                  <a:gd name="T11" fmla="*/ 17 h 17"/>
                  <a:gd name="T12" fmla="*/ 12 w 17"/>
                  <a:gd name="T13" fmla="*/ 17 h 17"/>
                  <a:gd name="T14" fmla="*/ 15 w 17"/>
                  <a:gd name="T15" fmla="*/ 17 h 17"/>
                  <a:gd name="T16" fmla="*/ 15 w 17"/>
                  <a:gd name="T17" fmla="*/ 17 h 17"/>
                  <a:gd name="T18" fmla="*/ 17 w 17"/>
                  <a:gd name="T19" fmla="*/ 14 h 17"/>
                  <a:gd name="T20" fmla="*/ 17 w 17"/>
                  <a:gd name="T21" fmla="*/ 14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10 h 17"/>
                  <a:gd name="T28" fmla="*/ 17 w 17"/>
                  <a:gd name="T29" fmla="*/ 7 h 17"/>
                  <a:gd name="T30" fmla="*/ 17 w 17"/>
                  <a:gd name="T31" fmla="*/ 5 h 17"/>
                  <a:gd name="T32" fmla="*/ 17 w 17"/>
                  <a:gd name="T33" fmla="*/ 5 h 17"/>
                  <a:gd name="T34" fmla="*/ 15 w 17"/>
                  <a:gd name="T35" fmla="*/ 3 h 17"/>
                  <a:gd name="T36" fmla="*/ 12 w 17"/>
                  <a:gd name="T37" fmla="*/ 3 h 17"/>
                  <a:gd name="T38" fmla="*/ 12 w 17"/>
                  <a:gd name="T39" fmla="*/ 3 h 17"/>
                  <a:gd name="T40" fmla="*/ 10 w 17"/>
                  <a:gd name="T41" fmla="*/ 0 h 17"/>
                  <a:gd name="T42" fmla="*/ 10 w 17"/>
                  <a:gd name="T43" fmla="*/ 0 h 17"/>
                  <a:gd name="T44" fmla="*/ 8 w 17"/>
                  <a:gd name="T45" fmla="*/ 3 h 17"/>
                  <a:gd name="T46" fmla="*/ 5 w 17"/>
                  <a:gd name="T47" fmla="*/ 3 h 17"/>
                  <a:gd name="T48" fmla="*/ 5 w 17"/>
                  <a:gd name="T49" fmla="*/ 3 h 17"/>
                  <a:gd name="T50" fmla="*/ 3 w 17"/>
                  <a:gd name="T51" fmla="*/ 5 h 17"/>
                  <a:gd name="T52" fmla="*/ 3 w 17"/>
                  <a:gd name="T53" fmla="*/ 5 h 17"/>
                  <a:gd name="T54" fmla="*/ 3 w 17"/>
                  <a:gd name="T55" fmla="*/ 7 h 17"/>
                  <a:gd name="T56" fmla="*/ 0 w 17"/>
                  <a:gd name="T57" fmla="*/ 7 h 17"/>
                  <a:gd name="T58" fmla="*/ 3 w 17"/>
                  <a:gd name="T59" fmla="*/ 10 h 17"/>
                  <a:gd name="T60" fmla="*/ 3 w 17"/>
                  <a:gd name="T61" fmla="*/ 12 h 17"/>
                  <a:gd name="T62" fmla="*/ 3 w 17"/>
                  <a:gd name="T63" fmla="*/ 12 h 17"/>
                  <a:gd name="T64" fmla="*/ 3 w 17"/>
                  <a:gd name="T65" fmla="*/ 14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4"/>
                    </a:move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9" name="Freeform 499"/>
              <p:cNvSpPr>
                <a:spLocks/>
              </p:cNvSpPr>
              <p:nvPr/>
            </p:nvSpPr>
            <p:spPr bwMode="auto">
              <a:xfrm>
                <a:off x="2102" y="3536"/>
                <a:ext cx="17" cy="16"/>
              </a:xfrm>
              <a:custGeom>
                <a:avLst/>
                <a:gdLst>
                  <a:gd name="T0" fmla="*/ 2 w 17"/>
                  <a:gd name="T1" fmla="*/ 14 h 16"/>
                  <a:gd name="T2" fmla="*/ 2 w 17"/>
                  <a:gd name="T3" fmla="*/ 14 h 16"/>
                  <a:gd name="T4" fmla="*/ 5 w 17"/>
                  <a:gd name="T5" fmla="*/ 16 h 16"/>
                  <a:gd name="T6" fmla="*/ 7 w 17"/>
                  <a:gd name="T7" fmla="*/ 16 h 16"/>
                  <a:gd name="T8" fmla="*/ 7 w 17"/>
                  <a:gd name="T9" fmla="*/ 16 h 16"/>
                  <a:gd name="T10" fmla="*/ 9 w 17"/>
                  <a:gd name="T11" fmla="*/ 16 h 16"/>
                  <a:gd name="T12" fmla="*/ 12 w 17"/>
                  <a:gd name="T13" fmla="*/ 16 h 16"/>
                  <a:gd name="T14" fmla="*/ 12 w 17"/>
                  <a:gd name="T15" fmla="*/ 16 h 16"/>
                  <a:gd name="T16" fmla="*/ 14 w 17"/>
                  <a:gd name="T17" fmla="*/ 16 h 16"/>
                  <a:gd name="T18" fmla="*/ 14 w 17"/>
                  <a:gd name="T19" fmla="*/ 14 h 16"/>
                  <a:gd name="T20" fmla="*/ 17 w 17"/>
                  <a:gd name="T21" fmla="*/ 14 h 16"/>
                  <a:gd name="T22" fmla="*/ 17 w 17"/>
                  <a:gd name="T23" fmla="*/ 11 h 16"/>
                  <a:gd name="T24" fmla="*/ 17 w 17"/>
                  <a:gd name="T25" fmla="*/ 9 h 16"/>
                  <a:gd name="T26" fmla="*/ 17 w 17"/>
                  <a:gd name="T27" fmla="*/ 9 h 16"/>
                  <a:gd name="T28" fmla="*/ 17 w 17"/>
                  <a:gd name="T29" fmla="*/ 7 h 16"/>
                  <a:gd name="T30" fmla="*/ 17 w 17"/>
                  <a:gd name="T31" fmla="*/ 4 h 16"/>
                  <a:gd name="T32" fmla="*/ 14 w 17"/>
                  <a:gd name="T33" fmla="*/ 4 h 16"/>
                  <a:gd name="T34" fmla="*/ 14 w 17"/>
                  <a:gd name="T35" fmla="*/ 2 h 16"/>
                  <a:gd name="T36" fmla="*/ 12 w 17"/>
                  <a:gd name="T37" fmla="*/ 2 h 16"/>
                  <a:gd name="T38" fmla="*/ 9 w 17"/>
                  <a:gd name="T39" fmla="*/ 2 h 16"/>
                  <a:gd name="T40" fmla="*/ 9 w 17"/>
                  <a:gd name="T41" fmla="*/ 0 h 16"/>
                  <a:gd name="T42" fmla="*/ 7 w 17"/>
                  <a:gd name="T43" fmla="*/ 0 h 16"/>
                  <a:gd name="T44" fmla="*/ 7 w 17"/>
                  <a:gd name="T45" fmla="*/ 0 h 16"/>
                  <a:gd name="T46" fmla="*/ 5 w 17"/>
                  <a:gd name="T47" fmla="*/ 2 h 16"/>
                  <a:gd name="T48" fmla="*/ 2 w 17"/>
                  <a:gd name="T49" fmla="*/ 2 h 16"/>
                  <a:gd name="T50" fmla="*/ 2 w 17"/>
                  <a:gd name="T51" fmla="*/ 2 h 16"/>
                  <a:gd name="T52" fmla="*/ 0 w 17"/>
                  <a:gd name="T53" fmla="*/ 4 h 16"/>
                  <a:gd name="T54" fmla="*/ 0 w 17"/>
                  <a:gd name="T55" fmla="*/ 7 h 16"/>
                  <a:gd name="T56" fmla="*/ 0 w 17"/>
                  <a:gd name="T57" fmla="*/ 7 h 16"/>
                  <a:gd name="T58" fmla="*/ 0 w 17"/>
                  <a:gd name="T59" fmla="*/ 9 h 16"/>
                  <a:gd name="T60" fmla="*/ 0 w 17"/>
                  <a:gd name="T61" fmla="*/ 11 h 16"/>
                  <a:gd name="T62" fmla="*/ 0 w 17"/>
                  <a:gd name="T63" fmla="*/ 11 h 16"/>
                  <a:gd name="T64" fmla="*/ 2 w 17"/>
                  <a:gd name="T65" fmla="*/ 1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2" y="14"/>
                    </a:moveTo>
                    <a:lnTo>
                      <a:pt x="2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0" name="Freeform 500"/>
              <p:cNvSpPr>
                <a:spLocks/>
              </p:cNvSpPr>
              <p:nvPr/>
            </p:nvSpPr>
            <p:spPr bwMode="auto">
              <a:xfrm>
                <a:off x="2102" y="3536"/>
                <a:ext cx="17" cy="16"/>
              </a:xfrm>
              <a:custGeom>
                <a:avLst/>
                <a:gdLst>
                  <a:gd name="T0" fmla="*/ 2 w 17"/>
                  <a:gd name="T1" fmla="*/ 14 h 16"/>
                  <a:gd name="T2" fmla="*/ 2 w 17"/>
                  <a:gd name="T3" fmla="*/ 14 h 16"/>
                  <a:gd name="T4" fmla="*/ 5 w 17"/>
                  <a:gd name="T5" fmla="*/ 16 h 16"/>
                  <a:gd name="T6" fmla="*/ 7 w 17"/>
                  <a:gd name="T7" fmla="*/ 16 h 16"/>
                  <a:gd name="T8" fmla="*/ 7 w 17"/>
                  <a:gd name="T9" fmla="*/ 16 h 16"/>
                  <a:gd name="T10" fmla="*/ 9 w 17"/>
                  <a:gd name="T11" fmla="*/ 16 h 16"/>
                  <a:gd name="T12" fmla="*/ 12 w 17"/>
                  <a:gd name="T13" fmla="*/ 16 h 16"/>
                  <a:gd name="T14" fmla="*/ 12 w 17"/>
                  <a:gd name="T15" fmla="*/ 16 h 16"/>
                  <a:gd name="T16" fmla="*/ 14 w 17"/>
                  <a:gd name="T17" fmla="*/ 16 h 16"/>
                  <a:gd name="T18" fmla="*/ 14 w 17"/>
                  <a:gd name="T19" fmla="*/ 14 h 16"/>
                  <a:gd name="T20" fmla="*/ 17 w 17"/>
                  <a:gd name="T21" fmla="*/ 14 h 16"/>
                  <a:gd name="T22" fmla="*/ 17 w 17"/>
                  <a:gd name="T23" fmla="*/ 11 h 16"/>
                  <a:gd name="T24" fmla="*/ 17 w 17"/>
                  <a:gd name="T25" fmla="*/ 9 h 16"/>
                  <a:gd name="T26" fmla="*/ 17 w 17"/>
                  <a:gd name="T27" fmla="*/ 9 h 16"/>
                  <a:gd name="T28" fmla="*/ 17 w 17"/>
                  <a:gd name="T29" fmla="*/ 7 h 16"/>
                  <a:gd name="T30" fmla="*/ 17 w 17"/>
                  <a:gd name="T31" fmla="*/ 4 h 16"/>
                  <a:gd name="T32" fmla="*/ 14 w 17"/>
                  <a:gd name="T33" fmla="*/ 4 h 16"/>
                  <a:gd name="T34" fmla="*/ 14 w 17"/>
                  <a:gd name="T35" fmla="*/ 2 h 16"/>
                  <a:gd name="T36" fmla="*/ 12 w 17"/>
                  <a:gd name="T37" fmla="*/ 2 h 16"/>
                  <a:gd name="T38" fmla="*/ 9 w 17"/>
                  <a:gd name="T39" fmla="*/ 2 h 16"/>
                  <a:gd name="T40" fmla="*/ 9 w 17"/>
                  <a:gd name="T41" fmla="*/ 0 h 16"/>
                  <a:gd name="T42" fmla="*/ 7 w 17"/>
                  <a:gd name="T43" fmla="*/ 0 h 16"/>
                  <a:gd name="T44" fmla="*/ 7 w 17"/>
                  <a:gd name="T45" fmla="*/ 0 h 16"/>
                  <a:gd name="T46" fmla="*/ 5 w 17"/>
                  <a:gd name="T47" fmla="*/ 2 h 16"/>
                  <a:gd name="T48" fmla="*/ 2 w 17"/>
                  <a:gd name="T49" fmla="*/ 2 h 16"/>
                  <a:gd name="T50" fmla="*/ 2 w 17"/>
                  <a:gd name="T51" fmla="*/ 2 h 16"/>
                  <a:gd name="T52" fmla="*/ 0 w 17"/>
                  <a:gd name="T53" fmla="*/ 4 h 16"/>
                  <a:gd name="T54" fmla="*/ 0 w 17"/>
                  <a:gd name="T55" fmla="*/ 7 h 16"/>
                  <a:gd name="T56" fmla="*/ 0 w 17"/>
                  <a:gd name="T57" fmla="*/ 7 h 16"/>
                  <a:gd name="T58" fmla="*/ 0 w 17"/>
                  <a:gd name="T59" fmla="*/ 9 h 16"/>
                  <a:gd name="T60" fmla="*/ 0 w 17"/>
                  <a:gd name="T61" fmla="*/ 11 h 16"/>
                  <a:gd name="T62" fmla="*/ 0 w 17"/>
                  <a:gd name="T63" fmla="*/ 11 h 16"/>
                  <a:gd name="T64" fmla="*/ 2 w 17"/>
                  <a:gd name="T65" fmla="*/ 1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2" y="14"/>
                    </a:moveTo>
                    <a:lnTo>
                      <a:pt x="2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1" name="Freeform 501"/>
              <p:cNvSpPr>
                <a:spLocks/>
              </p:cNvSpPr>
              <p:nvPr/>
            </p:nvSpPr>
            <p:spPr bwMode="auto">
              <a:xfrm>
                <a:off x="2052" y="3493"/>
                <a:ext cx="17" cy="16"/>
              </a:xfrm>
              <a:custGeom>
                <a:avLst/>
                <a:gdLst>
                  <a:gd name="T0" fmla="*/ 2 w 17"/>
                  <a:gd name="T1" fmla="*/ 12 h 16"/>
                  <a:gd name="T2" fmla="*/ 2 w 17"/>
                  <a:gd name="T3" fmla="*/ 14 h 16"/>
                  <a:gd name="T4" fmla="*/ 5 w 17"/>
                  <a:gd name="T5" fmla="*/ 14 h 16"/>
                  <a:gd name="T6" fmla="*/ 5 w 17"/>
                  <a:gd name="T7" fmla="*/ 14 h 16"/>
                  <a:gd name="T8" fmla="*/ 7 w 17"/>
                  <a:gd name="T9" fmla="*/ 16 h 16"/>
                  <a:gd name="T10" fmla="*/ 9 w 17"/>
                  <a:gd name="T11" fmla="*/ 16 h 16"/>
                  <a:gd name="T12" fmla="*/ 9 w 17"/>
                  <a:gd name="T13" fmla="*/ 16 h 16"/>
                  <a:gd name="T14" fmla="*/ 12 w 17"/>
                  <a:gd name="T15" fmla="*/ 14 h 16"/>
                  <a:gd name="T16" fmla="*/ 14 w 17"/>
                  <a:gd name="T17" fmla="*/ 14 h 16"/>
                  <a:gd name="T18" fmla="*/ 14 w 17"/>
                  <a:gd name="T19" fmla="*/ 12 h 16"/>
                  <a:gd name="T20" fmla="*/ 14 w 17"/>
                  <a:gd name="T21" fmla="*/ 12 h 16"/>
                  <a:gd name="T22" fmla="*/ 17 w 17"/>
                  <a:gd name="T23" fmla="*/ 9 h 16"/>
                  <a:gd name="T24" fmla="*/ 17 w 17"/>
                  <a:gd name="T25" fmla="*/ 9 h 16"/>
                  <a:gd name="T26" fmla="*/ 17 w 17"/>
                  <a:gd name="T27" fmla="*/ 7 h 16"/>
                  <a:gd name="T28" fmla="*/ 17 w 17"/>
                  <a:gd name="T29" fmla="*/ 4 h 16"/>
                  <a:gd name="T30" fmla="*/ 14 w 17"/>
                  <a:gd name="T31" fmla="*/ 4 h 16"/>
                  <a:gd name="T32" fmla="*/ 14 w 17"/>
                  <a:gd name="T33" fmla="*/ 2 h 16"/>
                  <a:gd name="T34" fmla="*/ 14 w 17"/>
                  <a:gd name="T35" fmla="*/ 2 h 16"/>
                  <a:gd name="T36" fmla="*/ 12 w 17"/>
                  <a:gd name="T37" fmla="*/ 0 h 16"/>
                  <a:gd name="T38" fmla="*/ 9 w 17"/>
                  <a:gd name="T39" fmla="*/ 0 h 16"/>
                  <a:gd name="T40" fmla="*/ 9 w 17"/>
                  <a:gd name="T41" fmla="*/ 0 h 16"/>
                  <a:gd name="T42" fmla="*/ 7 w 17"/>
                  <a:gd name="T43" fmla="*/ 0 h 16"/>
                  <a:gd name="T44" fmla="*/ 5 w 17"/>
                  <a:gd name="T45" fmla="*/ 0 h 16"/>
                  <a:gd name="T46" fmla="*/ 5 w 17"/>
                  <a:gd name="T47" fmla="*/ 0 h 16"/>
                  <a:gd name="T48" fmla="*/ 2 w 17"/>
                  <a:gd name="T49" fmla="*/ 0 h 16"/>
                  <a:gd name="T50" fmla="*/ 2 w 17"/>
                  <a:gd name="T51" fmla="*/ 2 h 16"/>
                  <a:gd name="T52" fmla="*/ 0 w 17"/>
                  <a:gd name="T53" fmla="*/ 2 h 16"/>
                  <a:gd name="T54" fmla="*/ 0 w 17"/>
                  <a:gd name="T55" fmla="*/ 4 h 16"/>
                  <a:gd name="T56" fmla="*/ 0 w 17"/>
                  <a:gd name="T57" fmla="*/ 7 h 16"/>
                  <a:gd name="T58" fmla="*/ 0 w 17"/>
                  <a:gd name="T59" fmla="*/ 7 h 16"/>
                  <a:gd name="T60" fmla="*/ 0 w 17"/>
                  <a:gd name="T61" fmla="*/ 9 h 16"/>
                  <a:gd name="T62" fmla="*/ 0 w 17"/>
                  <a:gd name="T63" fmla="*/ 12 h 16"/>
                  <a:gd name="T64" fmla="*/ 2 w 17"/>
                  <a:gd name="T65" fmla="*/ 1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2" y="12"/>
                    </a:moveTo>
                    <a:lnTo>
                      <a:pt x="2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2" name="Freeform 502"/>
              <p:cNvSpPr>
                <a:spLocks/>
              </p:cNvSpPr>
              <p:nvPr/>
            </p:nvSpPr>
            <p:spPr bwMode="auto">
              <a:xfrm>
                <a:off x="2052" y="3493"/>
                <a:ext cx="17" cy="16"/>
              </a:xfrm>
              <a:custGeom>
                <a:avLst/>
                <a:gdLst>
                  <a:gd name="T0" fmla="*/ 2 w 17"/>
                  <a:gd name="T1" fmla="*/ 12 h 16"/>
                  <a:gd name="T2" fmla="*/ 2 w 17"/>
                  <a:gd name="T3" fmla="*/ 14 h 16"/>
                  <a:gd name="T4" fmla="*/ 5 w 17"/>
                  <a:gd name="T5" fmla="*/ 14 h 16"/>
                  <a:gd name="T6" fmla="*/ 5 w 17"/>
                  <a:gd name="T7" fmla="*/ 14 h 16"/>
                  <a:gd name="T8" fmla="*/ 7 w 17"/>
                  <a:gd name="T9" fmla="*/ 16 h 16"/>
                  <a:gd name="T10" fmla="*/ 9 w 17"/>
                  <a:gd name="T11" fmla="*/ 16 h 16"/>
                  <a:gd name="T12" fmla="*/ 9 w 17"/>
                  <a:gd name="T13" fmla="*/ 16 h 16"/>
                  <a:gd name="T14" fmla="*/ 12 w 17"/>
                  <a:gd name="T15" fmla="*/ 14 h 16"/>
                  <a:gd name="T16" fmla="*/ 14 w 17"/>
                  <a:gd name="T17" fmla="*/ 14 h 16"/>
                  <a:gd name="T18" fmla="*/ 14 w 17"/>
                  <a:gd name="T19" fmla="*/ 12 h 16"/>
                  <a:gd name="T20" fmla="*/ 14 w 17"/>
                  <a:gd name="T21" fmla="*/ 12 h 16"/>
                  <a:gd name="T22" fmla="*/ 17 w 17"/>
                  <a:gd name="T23" fmla="*/ 9 h 16"/>
                  <a:gd name="T24" fmla="*/ 17 w 17"/>
                  <a:gd name="T25" fmla="*/ 9 h 16"/>
                  <a:gd name="T26" fmla="*/ 17 w 17"/>
                  <a:gd name="T27" fmla="*/ 7 h 16"/>
                  <a:gd name="T28" fmla="*/ 17 w 17"/>
                  <a:gd name="T29" fmla="*/ 4 h 16"/>
                  <a:gd name="T30" fmla="*/ 14 w 17"/>
                  <a:gd name="T31" fmla="*/ 4 h 16"/>
                  <a:gd name="T32" fmla="*/ 14 w 17"/>
                  <a:gd name="T33" fmla="*/ 2 h 16"/>
                  <a:gd name="T34" fmla="*/ 14 w 17"/>
                  <a:gd name="T35" fmla="*/ 2 h 16"/>
                  <a:gd name="T36" fmla="*/ 12 w 17"/>
                  <a:gd name="T37" fmla="*/ 0 h 16"/>
                  <a:gd name="T38" fmla="*/ 9 w 17"/>
                  <a:gd name="T39" fmla="*/ 0 h 16"/>
                  <a:gd name="T40" fmla="*/ 9 w 17"/>
                  <a:gd name="T41" fmla="*/ 0 h 16"/>
                  <a:gd name="T42" fmla="*/ 7 w 17"/>
                  <a:gd name="T43" fmla="*/ 0 h 16"/>
                  <a:gd name="T44" fmla="*/ 5 w 17"/>
                  <a:gd name="T45" fmla="*/ 0 h 16"/>
                  <a:gd name="T46" fmla="*/ 5 w 17"/>
                  <a:gd name="T47" fmla="*/ 0 h 16"/>
                  <a:gd name="T48" fmla="*/ 2 w 17"/>
                  <a:gd name="T49" fmla="*/ 0 h 16"/>
                  <a:gd name="T50" fmla="*/ 2 w 17"/>
                  <a:gd name="T51" fmla="*/ 2 h 16"/>
                  <a:gd name="T52" fmla="*/ 0 w 17"/>
                  <a:gd name="T53" fmla="*/ 2 h 16"/>
                  <a:gd name="T54" fmla="*/ 0 w 17"/>
                  <a:gd name="T55" fmla="*/ 4 h 16"/>
                  <a:gd name="T56" fmla="*/ 0 w 17"/>
                  <a:gd name="T57" fmla="*/ 7 h 16"/>
                  <a:gd name="T58" fmla="*/ 0 w 17"/>
                  <a:gd name="T59" fmla="*/ 7 h 16"/>
                  <a:gd name="T60" fmla="*/ 0 w 17"/>
                  <a:gd name="T61" fmla="*/ 9 h 16"/>
                  <a:gd name="T62" fmla="*/ 0 w 17"/>
                  <a:gd name="T63" fmla="*/ 12 h 16"/>
                  <a:gd name="T64" fmla="*/ 2 w 17"/>
                  <a:gd name="T65" fmla="*/ 1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2" y="12"/>
                    </a:moveTo>
                    <a:lnTo>
                      <a:pt x="2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3" name="Freeform 503"/>
              <p:cNvSpPr>
                <a:spLocks/>
              </p:cNvSpPr>
              <p:nvPr/>
            </p:nvSpPr>
            <p:spPr bwMode="auto">
              <a:xfrm>
                <a:off x="2085" y="3483"/>
                <a:ext cx="17" cy="17"/>
              </a:xfrm>
              <a:custGeom>
                <a:avLst/>
                <a:gdLst>
                  <a:gd name="T0" fmla="*/ 3 w 17"/>
                  <a:gd name="T1" fmla="*/ 14 h 17"/>
                  <a:gd name="T2" fmla="*/ 3 w 17"/>
                  <a:gd name="T3" fmla="*/ 14 h 17"/>
                  <a:gd name="T4" fmla="*/ 5 w 17"/>
                  <a:gd name="T5" fmla="*/ 14 h 17"/>
                  <a:gd name="T6" fmla="*/ 7 w 17"/>
                  <a:gd name="T7" fmla="*/ 17 h 17"/>
                  <a:gd name="T8" fmla="*/ 7 w 17"/>
                  <a:gd name="T9" fmla="*/ 17 h 17"/>
                  <a:gd name="T10" fmla="*/ 10 w 17"/>
                  <a:gd name="T11" fmla="*/ 17 h 17"/>
                  <a:gd name="T12" fmla="*/ 12 w 17"/>
                  <a:gd name="T13" fmla="*/ 17 h 17"/>
                  <a:gd name="T14" fmla="*/ 12 w 17"/>
                  <a:gd name="T15" fmla="*/ 17 h 17"/>
                  <a:gd name="T16" fmla="*/ 15 w 17"/>
                  <a:gd name="T17" fmla="*/ 14 h 17"/>
                  <a:gd name="T18" fmla="*/ 15 w 17"/>
                  <a:gd name="T19" fmla="*/ 14 h 17"/>
                  <a:gd name="T20" fmla="*/ 17 w 17"/>
                  <a:gd name="T21" fmla="*/ 12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7 h 17"/>
                  <a:gd name="T28" fmla="*/ 17 w 17"/>
                  <a:gd name="T29" fmla="*/ 7 h 17"/>
                  <a:gd name="T30" fmla="*/ 17 w 17"/>
                  <a:gd name="T31" fmla="*/ 5 h 17"/>
                  <a:gd name="T32" fmla="*/ 15 w 17"/>
                  <a:gd name="T33" fmla="*/ 2 h 17"/>
                  <a:gd name="T34" fmla="*/ 15 w 17"/>
                  <a:gd name="T35" fmla="*/ 2 h 17"/>
                  <a:gd name="T36" fmla="*/ 12 w 17"/>
                  <a:gd name="T37" fmla="*/ 0 h 17"/>
                  <a:gd name="T38" fmla="*/ 12 w 17"/>
                  <a:gd name="T39" fmla="*/ 0 h 17"/>
                  <a:gd name="T40" fmla="*/ 10 w 17"/>
                  <a:gd name="T41" fmla="*/ 0 h 17"/>
                  <a:gd name="T42" fmla="*/ 7 w 17"/>
                  <a:gd name="T43" fmla="*/ 0 h 17"/>
                  <a:gd name="T44" fmla="*/ 7 w 17"/>
                  <a:gd name="T45" fmla="*/ 0 h 17"/>
                  <a:gd name="T46" fmla="*/ 5 w 17"/>
                  <a:gd name="T47" fmla="*/ 0 h 17"/>
                  <a:gd name="T48" fmla="*/ 3 w 17"/>
                  <a:gd name="T49" fmla="*/ 2 h 17"/>
                  <a:gd name="T50" fmla="*/ 3 w 17"/>
                  <a:gd name="T51" fmla="*/ 2 h 17"/>
                  <a:gd name="T52" fmla="*/ 3 w 17"/>
                  <a:gd name="T53" fmla="*/ 5 h 17"/>
                  <a:gd name="T54" fmla="*/ 0 w 17"/>
                  <a:gd name="T55" fmla="*/ 5 h 17"/>
                  <a:gd name="T56" fmla="*/ 0 w 17"/>
                  <a:gd name="T57" fmla="*/ 7 h 17"/>
                  <a:gd name="T58" fmla="*/ 0 w 17"/>
                  <a:gd name="T59" fmla="*/ 10 h 17"/>
                  <a:gd name="T60" fmla="*/ 0 w 17"/>
                  <a:gd name="T61" fmla="*/ 10 h 17"/>
                  <a:gd name="T62" fmla="*/ 3 w 17"/>
                  <a:gd name="T63" fmla="*/ 12 h 17"/>
                  <a:gd name="T64" fmla="*/ 3 w 17"/>
                  <a:gd name="T65" fmla="*/ 14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4"/>
                    </a:moveTo>
                    <a:lnTo>
                      <a:pt x="3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4" name="Freeform 504"/>
              <p:cNvSpPr>
                <a:spLocks/>
              </p:cNvSpPr>
              <p:nvPr/>
            </p:nvSpPr>
            <p:spPr bwMode="auto">
              <a:xfrm>
                <a:off x="2085" y="3483"/>
                <a:ext cx="17" cy="17"/>
              </a:xfrm>
              <a:custGeom>
                <a:avLst/>
                <a:gdLst>
                  <a:gd name="T0" fmla="*/ 3 w 17"/>
                  <a:gd name="T1" fmla="*/ 14 h 17"/>
                  <a:gd name="T2" fmla="*/ 3 w 17"/>
                  <a:gd name="T3" fmla="*/ 14 h 17"/>
                  <a:gd name="T4" fmla="*/ 5 w 17"/>
                  <a:gd name="T5" fmla="*/ 14 h 17"/>
                  <a:gd name="T6" fmla="*/ 7 w 17"/>
                  <a:gd name="T7" fmla="*/ 17 h 17"/>
                  <a:gd name="T8" fmla="*/ 7 w 17"/>
                  <a:gd name="T9" fmla="*/ 17 h 17"/>
                  <a:gd name="T10" fmla="*/ 10 w 17"/>
                  <a:gd name="T11" fmla="*/ 17 h 17"/>
                  <a:gd name="T12" fmla="*/ 12 w 17"/>
                  <a:gd name="T13" fmla="*/ 17 h 17"/>
                  <a:gd name="T14" fmla="*/ 12 w 17"/>
                  <a:gd name="T15" fmla="*/ 17 h 17"/>
                  <a:gd name="T16" fmla="*/ 15 w 17"/>
                  <a:gd name="T17" fmla="*/ 14 h 17"/>
                  <a:gd name="T18" fmla="*/ 15 w 17"/>
                  <a:gd name="T19" fmla="*/ 14 h 17"/>
                  <a:gd name="T20" fmla="*/ 17 w 17"/>
                  <a:gd name="T21" fmla="*/ 12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7 h 17"/>
                  <a:gd name="T28" fmla="*/ 17 w 17"/>
                  <a:gd name="T29" fmla="*/ 7 h 17"/>
                  <a:gd name="T30" fmla="*/ 17 w 17"/>
                  <a:gd name="T31" fmla="*/ 5 h 17"/>
                  <a:gd name="T32" fmla="*/ 15 w 17"/>
                  <a:gd name="T33" fmla="*/ 2 h 17"/>
                  <a:gd name="T34" fmla="*/ 15 w 17"/>
                  <a:gd name="T35" fmla="*/ 2 h 17"/>
                  <a:gd name="T36" fmla="*/ 12 w 17"/>
                  <a:gd name="T37" fmla="*/ 0 h 17"/>
                  <a:gd name="T38" fmla="*/ 12 w 17"/>
                  <a:gd name="T39" fmla="*/ 0 h 17"/>
                  <a:gd name="T40" fmla="*/ 10 w 17"/>
                  <a:gd name="T41" fmla="*/ 0 h 17"/>
                  <a:gd name="T42" fmla="*/ 7 w 17"/>
                  <a:gd name="T43" fmla="*/ 0 h 17"/>
                  <a:gd name="T44" fmla="*/ 7 w 17"/>
                  <a:gd name="T45" fmla="*/ 0 h 17"/>
                  <a:gd name="T46" fmla="*/ 5 w 17"/>
                  <a:gd name="T47" fmla="*/ 0 h 17"/>
                  <a:gd name="T48" fmla="*/ 3 w 17"/>
                  <a:gd name="T49" fmla="*/ 2 h 17"/>
                  <a:gd name="T50" fmla="*/ 3 w 17"/>
                  <a:gd name="T51" fmla="*/ 2 h 17"/>
                  <a:gd name="T52" fmla="*/ 3 w 17"/>
                  <a:gd name="T53" fmla="*/ 5 h 17"/>
                  <a:gd name="T54" fmla="*/ 0 w 17"/>
                  <a:gd name="T55" fmla="*/ 5 h 17"/>
                  <a:gd name="T56" fmla="*/ 0 w 17"/>
                  <a:gd name="T57" fmla="*/ 7 h 17"/>
                  <a:gd name="T58" fmla="*/ 0 w 17"/>
                  <a:gd name="T59" fmla="*/ 10 h 17"/>
                  <a:gd name="T60" fmla="*/ 0 w 17"/>
                  <a:gd name="T61" fmla="*/ 10 h 17"/>
                  <a:gd name="T62" fmla="*/ 3 w 17"/>
                  <a:gd name="T63" fmla="*/ 12 h 17"/>
                  <a:gd name="T64" fmla="*/ 3 w 17"/>
                  <a:gd name="T65" fmla="*/ 14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4"/>
                    </a:moveTo>
                    <a:lnTo>
                      <a:pt x="3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3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5" name="Freeform 505"/>
              <p:cNvSpPr>
                <a:spLocks/>
              </p:cNvSpPr>
              <p:nvPr/>
            </p:nvSpPr>
            <p:spPr bwMode="auto">
              <a:xfrm>
                <a:off x="2047" y="3443"/>
                <a:ext cx="17" cy="16"/>
              </a:xfrm>
              <a:custGeom>
                <a:avLst/>
                <a:gdLst>
                  <a:gd name="T0" fmla="*/ 2 w 17"/>
                  <a:gd name="T1" fmla="*/ 12 h 16"/>
                  <a:gd name="T2" fmla="*/ 5 w 17"/>
                  <a:gd name="T3" fmla="*/ 14 h 16"/>
                  <a:gd name="T4" fmla="*/ 5 w 17"/>
                  <a:gd name="T5" fmla="*/ 14 h 16"/>
                  <a:gd name="T6" fmla="*/ 7 w 17"/>
                  <a:gd name="T7" fmla="*/ 14 h 16"/>
                  <a:gd name="T8" fmla="*/ 7 w 17"/>
                  <a:gd name="T9" fmla="*/ 14 h 16"/>
                  <a:gd name="T10" fmla="*/ 10 w 17"/>
                  <a:gd name="T11" fmla="*/ 16 h 16"/>
                  <a:gd name="T12" fmla="*/ 12 w 17"/>
                  <a:gd name="T13" fmla="*/ 14 h 16"/>
                  <a:gd name="T14" fmla="*/ 12 w 17"/>
                  <a:gd name="T15" fmla="*/ 14 h 16"/>
                  <a:gd name="T16" fmla="*/ 14 w 17"/>
                  <a:gd name="T17" fmla="*/ 14 h 16"/>
                  <a:gd name="T18" fmla="*/ 14 w 17"/>
                  <a:gd name="T19" fmla="*/ 12 h 16"/>
                  <a:gd name="T20" fmla="*/ 17 w 17"/>
                  <a:gd name="T21" fmla="*/ 12 h 16"/>
                  <a:gd name="T22" fmla="*/ 17 w 17"/>
                  <a:gd name="T23" fmla="*/ 9 h 16"/>
                  <a:gd name="T24" fmla="*/ 17 w 17"/>
                  <a:gd name="T25" fmla="*/ 9 h 16"/>
                  <a:gd name="T26" fmla="*/ 17 w 17"/>
                  <a:gd name="T27" fmla="*/ 7 h 16"/>
                  <a:gd name="T28" fmla="*/ 17 w 17"/>
                  <a:gd name="T29" fmla="*/ 4 h 16"/>
                  <a:gd name="T30" fmla="*/ 17 w 17"/>
                  <a:gd name="T31" fmla="*/ 4 h 16"/>
                  <a:gd name="T32" fmla="*/ 14 w 17"/>
                  <a:gd name="T33" fmla="*/ 2 h 16"/>
                  <a:gd name="T34" fmla="*/ 14 w 17"/>
                  <a:gd name="T35" fmla="*/ 0 h 16"/>
                  <a:gd name="T36" fmla="*/ 12 w 17"/>
                  <a:gd name="T37" fmla="*/ 0 h 16"/>
                  <a:gd name="T38" fmla="*/ 12 w 17"/>
                  <a:gd name="T39" fmla="*/ 0 h 16"/>
                  <a:gd name="T40" fmla="*/ 10 w 17"/>
                  <a:gd name="T41" fmla="*/ 0 h 16"/>
                  <a:gd name="T42" fmla="*/ 7 w 17"/>
                  <a:gd name="T43" fmla="*/ 0 h 16"/>
                  <a:gd name="T44" fmla="*/ 7 w 17"/>
                  <a:gd name="T45" fmla="*/ 0 h 16"/>
                  <a:gd name="T46" fmla="*/ 5 w 17"/>
                  <a:gd name="T47" fmla="*/ 0 h 16"/>
                  <a:gd name="T48" fmla="*/ 2 w 17"/>
                  <a:gd name="T49" fmla="*/ 0 h 16"/>
                  <a:gd name="T50" fmla="*/ 2 w 17"/>
                  <a:gd name="T51" fmla="*/ 2 h 16"/>
                  <a:gd name="T52" fmla="*/ 2 w 17"/>
                  <a:gd name="T53" fmla="*/ 2 h 16"/>
                  <a:gd name="T54" fmla="*/ 0 w 17"/>
                  <a:gd name="T55" fmla="*/ 4 h 16"/>
                  <a:gd name="T56" fmla="*/ 0 w 17"/>
                  <a:gd name="T57" fmla="*/ 7 h 16"/>
                  <a:gd name="T58" fmla="*/ 0 w 17"/>
                  <a:gd name="T59" fmla="*/ 7 h 16"/>
                  <a:gd name="T60" fmla="*/ 0 w 17"/>
                  <a:gd name="T61" fmla="*/ 9 h 16"/>
                  <a:gd name="T62" fmla="*/ 2 w 17"/>
                  <a:gd name="T63" fmla="*/ 12 h 16"/>
                  <a:gd name="T64" fmla="*/ 2 w 17"/>
                  <a:gd name="T65" fmla="*/ 1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2" y="12"/>
                    </a:move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6" name="Freeform 506"/>
              <p:cNvSpPr>
                <a:spLocks/>
              </p:cNvSpPr>
              <p:nvPr/>
            </p:nvSpPr>
            <p:spPr bwMode="auto">
              <a:xfrm>
                <a:off x="2047" y="3443"/>
                <a:ext cx="17" cy="16"/>
              </a:xfrm>
              <a:custGeom>
                <a:avLst/>
                <a:gdLst>
                  <a:gd name="T0" fmla="*/ 2 w 17"/>
                  <a:gd name="T1" fmla="*/ 12 h 16"/>
                  <a:gd name="T2" fmla="*/ 5 w 17"/>
                  <a:gd name="T3" fmla="*/ 14 h 16"/>
                  <a:gd name="T4" fmla="*/ 5 w 17"/>
                  <a:gd name="T5" fmla="*/ 14 h 16"/>
                  <a:gd name="T6" fmla="*/ 7 w 17"/>
                  <a:gd name="T7" fmla="*/ 14 h 16"/>
                  <a:gd name="T8" fmla="*/ 7 w 17"/>
                  <a:gd name="T9" fmla="*/ 14 h 16"/>
                  <a:gd name="T10" fmla="*/ 10 w 17"/>
                  <a:gd name="T11" fmla="*/ 16 h 16"/>
                  <a:gd name="T12" fmla="*/ 12 w 17"/>
                  <a:gd name="T13" fmla="*/ 14 h 16"/>
                  <a:gd name="T14" fmla="*/ 12 w 17"/>
                  <a:gd name="T15" fmla="*/ 14 h 16"/>
                  <a:gd name="T16" fmla="*/ 14 w 17"/>
                  <a:gd name="T17" fmla="*/ 14 h 16"/>
                  <a:gd name="T18" fmla="*/ 14 w 17"/>
                  <a:gd name="T19" fmla="*/ 12 h 16"/>
                  <a:gd name="T20" fmla="*/ 17 w 17"/>
                  <a:gd name="T21" fmla="*/ 12 h 16"/>
                  <a:gd name="T22" fmla="*/ 17 w 17"/>
                  <a:gd name="T23" fmla="*/ 9 h 16"/>
                  <a:gd name="T24" fmla="*/ 17 w 17"/>
                  <a:gd name="T25" fmla="*/ 9 h 16"/>
                  <a:gd name="T26" fmla="*/ 17 w 17"/>
                  <a:gd name="T27" fmla="*/ 7 h 16"/>
                  <a:gd name="T28" fmla="*/ 17 w 17"/>
                  <a:gd name="T29" fmla="*/ 4 h 16"/>
                  <a:gd name="T30" fmla="*/ 17 w 17"/>
                  <a:gd name="T31" fmla="*/ 4 h 16"/>
                  <a:gd name="T32" fmla="*/ 14 w 17"/>
                  <a:gd name="T33" fmla="*/ 2 h 16"/>
                  <a:gd name="T34" fmla="*/ 14 w 17"/>
                  <a:gd name="T35" fmla="*/ 0 h 16"/>
                  <a:gd name="T36" fmla="*/ 12 w 17"/>
                  <a:gd name="T37" fmla="*/ 0 h 16"/>
                  <a:gd name="T38" fmla="*/ 12 w 17"/>
                  <a:gd name="T39" fmla="*/ 0 h 16"/>
                  <a:gd name="T40" fmla="*/ 10 w 17"/>
                  <a:gd name="T41" fmla="*/ 0 h 16"/>
                  <a:gd name="T42" fmla="*/ 7 w 17"/>
                  <a:gd name="T43" fmla="*/ 0 h 16"/>
                  <a:gd name="T44" fmla="*/ 7 w 17"/>
                  <a:gd name="T45" fmla="*/ 0 h 16"/>
                  <a:gd name="T46" fmla="*/ 5 w 17"/>
                  <a:gd name="T47" fmla="*/ 0 h 16"/>
                  <a:gd name="T48" fmla="*/ 2 w 17"/>
                  <a:gd name="T49" fmla="*/ 0 h 16"/>
                  <a:gd name="T50" fmla="*/ 2 w 17"/>
                  <a:gd name="T51" fmla="*/ 2 h 16"/>
                  <a:gd name="T52" fmla="*/ 2 w 17"/>
                  <a:gd name="T53" fmla="*/ 2 h 16"/>
                  <a:gd name="T54" fmla="*/ 0 w 17"/>
                  <a:gd name="T55" fmla="*/ 4 h 16"/>
                  <a:gd name="T56" fmla="*/ 0 w 17"/>
                  <a:gd name="T57" fmla="*/ 7 h 16"/>
                  <a:gd name="T58" fmla="*/ 0 w 17"/>
                  <a:gd name="T59" fmla="*/ 7 h 16"/>
                  <a:gd name="T60" fmla="*/ 0 w 17"/>
                  <a:gd name="T61" fmla="*/ 9 h 16"/>
                  <a:gd name="T62" fmla="*/ 2 w 17"/>
                  <a:gd name="T63" fmla="*/ 12 h 16"/>
                  <a:gd name="T64" fmla="*/ 2 w 17"/>
                  <a:gd name="T65" fmla="*/ 12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2" y="12"/>
                    </a:move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7" name="Freeform 507"/>
              <p:cNvSpPr>
                <a:spLocks/>
              </p:cNvSpPr>
              <p:nvPr/>
            </p:nvSpPr>
            <p:spPr bwMode="auto">
              <a:xfrm>
                <a:off x="2085" y="3416"/>
                <a:ext cx="17" cy="17"/>
              </a:xfrm>
              <a:custGeom>
                <a:avLst/>
                <a:gdLst>
                  <a:gd name="T0" fmla="*/ 3 w 17"/>
                  <a:gd name="T1" fmla="*/ 15 h 17"/>
                  <a:gd name="T2" fmla="*/ 3 w 17"/>
                  <a:gd name="T3" fmla="*/ 17 h 17"/>
                  <a:gd name="T4" fmla="*/ 5 w 17"/>
                  <a:gd name="T5" fmla="*/ 17 h 17"/>
                  <a:gd name="T6" fmla="*/ 5 w 17"/>
                  <a:gd name="T7" fmla="*/ 17 h 17"/>
                  <a:gd name="T8" fmla="*/ 7 w 17"/>
                  <a:gd name="T9" fmla="*/ 17 h 17"/>
                  <a:gd name="T10" fmla="*/ 10 w 17"/>
                  <a:gd name="T11" fmla="*/ 17 h 17"/>
                  <a:gd name="T12" fmla="*/ 10 w 17"/>
                  <a:gd name="T13" fmla="*/ 17 h 17"/>
                  <a:gd name="T14" fmla="*/ 12 w 17"/>
                  <a:gd name="T15" fmla="*/ 17 h 17"/>
                  <a:gd name="T16" fmla="*/ 12 w 17"/>
                  <a:gd name="T17" fmla="*/ 17 h 17"/>
                  <a:gd name="T18" fmla="*/ 15 w 17"/>
                  <a:gd name="T19" fmla="*/ 15 h 17"/>
                  <a:gd name="T20" fmla="*/ 15 w 17"/>
                  <a:gd name="T21" fmla="*/ 15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10 h 17"/>
                  <a:gd name="T28" fmla="*/ 17 w 17"/>
                  <a:gd name="T29" fmla="*/ 8 h 17"/>
                  <a:gd name="T30" fmla="*/ 15 w 17"/>
                  <a:gd name="T31" fmla="*/ 5 h 17"/>
                  <a:gd name="T32" fmla="*/ 15 w 17"/>
                  <a:gd name="T33" fmla="*/ 5 h 17"/>
                  <a:gd name="T34" fmla="*/ 12 w 17"/>
                  <a:gd name="T35" fmla="*/ 3 h 17"/>
                  <a:gd name="T36" fmla="*/ 12 w 17"/>
                  <a:gd name="T37" fmla="*/ 3 h 17"/>
                  <a:gd name="T38" fmla="*/ 10 w 17"/>
                  <a:gd name="T39" fmla="*/ 3 h 17"/>
                  <a:gd name="T40" fmla="*/ 10 w 17"/>
                  <a:gd name="T41" fmla="*/ 0 h 17"/>
                  <a:gd name="T42" fmla="*/ 7 w 17"/>
                  <a:gd name="T43" fmla="*/ 0 h 17"/>
                  <a:gd name="T44" fmla="*/ 5 w 17"/>
                  <a:gd name="T45" fmla="*/ 3 h 17"/>
                  <a:gd name="T46" fmla="*/ 5 w 17"/>
                  <a:gd name="T47" fmla="*/ 3 h 17"/>
                  <a:gd name="T48" fmla="*/ 3 w 17"/>
                  <a:gd name="T49" fmla="*/ 3 h 17"/>
                  <a:gd name="T50" fmla="*/ 3 w 17"/>
                  <a:gd name="T51" fmla="*/ 5 h 17"/>
                  <a:gd name="T52" fmla="*/ 0 w 17"/>
                  <a:gd name="T53" fmla="*/ 5 h 17"/>
                  <a:gd name="T54" fmla="*/ 0 w 17"/>
                  <a:gd name="T55" fmla="*/ 8 h 17"/>
                  <a:gd name="T56" fmla="*/ 0 w 17"/>
                  <a:gd name="T57" fmla="*/ 8 h 17"/>
                  <a:gd name="T58" fmla="*/ 0 w 17"/>
                  <a:gd name="T59" fmla="*/ 10 h 17"/>
                  <a:gd name="T60" fmla="*/ 0 w 17"/>
                  <a:gd name="T61" fmla="*/ 12 h 17"/>
                  <a:gd name="T62" fmla="*/ 0 w 17"/>
                  <a:gd name="T63" fmla="*/ 12 h 17"/>
                  <a:gd name="T64" fmla="*/ 3 w 17"/>
                  <a:gd name="T65" fmla="*/ 1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5"/>
                    </a:move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8" name="Freeform 508"/>
              <p:cNvSpPr>
                <a:spLocks/>
              </p:cNvSpPr>
              <p:nvPr/>
            </p:nvSpPr>
            <p:spPr bwMode="auto">
              <a:xfrm>
                <a:off x="2085" y="3416"/>
                <a:ext cx="17" cy="17"/>
              </a:xfrm>
              <a:custGeom>
                <a:avLst/>
                <a:gdLst>
                  <a:gd name="T0" fmla="*/ 3 w 17"/>
                  <a:gd name="T1" fmla="*/ 15 h 17"/>
                  <a:gd name="T2" fmla="*/ 3 w 17"/>
                  <a:gd name="T3" fmla="*/ 17 h 17"/>
                  <a:gd name="T4" fmla="*/ 5 w 17"/>
                  <a:gd name="T5" fmla="*/ 17 h 17"/>
                  <a:gd name="T6" fmla="*/ 5 w 17"/>
                  <a:gd name="T7" fmla="*/ 17 h 17"/>
                  <a:gd name="T8" fmla="*/ 7 w 17"/>
                  <a:gd name="T9" fmla="*/ 17 h 17"/>
                  <a:gd name="T10" fmla="*/ 10 w 17"/>
                  <a:gd name="T11" fmla="*/ 17 h 17"/>
                  <a:gd name="T12" fmla="*/ 10 w 17"/>
                  <a:gd name="T13" fmla="*/ 17 h 17"/>
                  <a:gd name="T14" fmla="*/ 12 w 17"/>
                  <a:gd name="T15" fmla="*/ 17 h 17"/>
                  <a:gd name="T16" fmla="*/ 12 w 17"/>
                  <a:gd name="T17" fmla="*/ 17 h 17"/>
                  <a:gd name="T18" fmla="*/ 15 w 17"/>
                  <a:gd name="T19" fmla="*/ 15 h 17"/>
                  <a:gd name="T20" fmla="*/ 15 w 17"/>
                  <a:gd name="T21" fmla="*/ 15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10 h 17"/>
                  <a:gd name="T28" fmla="*/ 17 w 17"/>
                  <a:gd name="T29" fmla="*/ 8 h 17"/>
                  <a:gd name="T30" fmla="*/ 15 w 17"/>
                  <a:gd name="T31" fmla="*/ 5 h 17"/>
                  <a:gd name="T32" fmla="*/ 15 w 17"/>
                  <a:gd name="T33" fmla="*/ 5 h 17"/>
                  <a:gd name="T34" fmla="*/ 12 w 17"/>
                  <a:gd name="T35" fmla="*/ 3 h 17"/>
                  <a:gd name="T36" fmla="*/ 12 w 17"/>
                  <a:gd name="T37" fmla="*/ 3 h 17"/>
                  <a:gd name="T38" fmla="*/ 10 w 17"/>
                  <a:gd name="T39" fmla="*/ 3 h 17"/>
                  <a:gd name="T40" fmla="*/ 10 w 17"/>
                  <a:gd name="T41" fmla="*/ 0 h 17"/>
                  <a:gd name="T42" fmla="*/ 7 w 17"/>
                  <a:gd name="T43" fmla="*/ 0 h 17"/>
                  <a:gd name="T44" fmla="*/ 5 w 17"/>
                  <a:gd name="T45" fmla="*/ 3 h 17"/>
                  <a:gd name="T46" fmla="*/ 5 w 17"/>
                  <a:gd name="T47" fmla="*/ 3 h 17"/>
                  <a:gd name="T48" fmla="*/ 3 w 17"/>
                  <a:gd name="T49" fmla="*/ 3 h 17"/>
                  <a:gd name="T50" fmla="*/ 3 w 17"/>
                  <a:gd name="T51" fmla="*/ 5 h 17"/>
                  <a:gd name="T52" fmla="*/ 0 w 17"/>
                  <a:gd name="T53" fmla="*/ 5 h 17"/>
                  <a:gd name="T54" fmla="*/ 0 w 17"/>
                  <a:gd name="T55" fmla="*/ 8 h 17"/>
                  <a:gd name="T56" fmla="*/ 0 w 17"/>
                  <a:gd name="T57" fmla="*/ 8 h 17"/>
                  <a:gd name="T58" fmla="*/ 0 w 17"/>
                  <a:gd name="T59" fmla="*/ 10 h 17"/>
                  <a:gd name="T60" fmla="*/ 0 w 17"/>
                  <a:gd name="T61" fmla="*/ 12 h 17"/>
                  <a:gd name="T62" fmla="*/ 0 w 17"/>
                  <a:gd name="T63" fmla="*/ 12 h 17"/>
                  <a:gd name="T64" fmla="*/ 3 w 17"/>
                  <a:gd name="T65" fmla="*/ 1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5"/>
                    </a:move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9" name="Freeform 509"/>
              <p:cNvSpPr>
                <a:spLocks/>
              </p:cNvSpPr>
              <p:nvPr/>
            </p:nvSpPr>
            <p:spPr bwMode="auto">
              <a:xfrm>
                <a:off x="2064" y="3393"/>
                <a:ext cx="16" cy="16"/>
              </a:xfrm>
              <a:custGeom>
                <a:avLst/>
                <a:gdLst>
                  <a:gd name="T0" fmla="*/ 2 w 16"/>
                  <a:gd name="T1" fmla="*/ 14 h 16"/>
                  <a:gd name="T2" fmla="*/ 2 w 16"/>
                  <a:gd name="T3" fmla="*/ 14 h 16"/>
                  <a:gd name="T4" fmla="*/ 5 w 16"/>
                  <a:gd name="T5" fmla="*/ 16 h 16"/>
                  <a:gd name="T6" fmla="*/ 5 w 16"/>
                  <a:gd name="T7" fmla="*/ 16 h 16"/>
                  <a:gd name="T8" fmla="*/ 7 w 16"/>
                  <a:gd name="T9" fmla="*/ 16 h 16"/>
                  <a:gd name="T10" fmla="*/ 9 w 16"/>
                  <a:gd name="T11" fmla="*/ 16 h 16"/>
                  <a:gd name="T12" fmla="*/ 9 w 16"/>
                  <a:gd name="T13" fmla="*/ 16 h 16"/>
                  <a:gd name="T14" fmla="*/ 12 w 16"/>
                  <a:gd name="T15" fmla="*/ 16 h 16"/>
                  <a:gd name="T16" fmla="*/ 12 w 16"/>
                  <a:gd name="T17" fmla="*/ 16 h 16"/>
                  <a:gd name="T18" fmla="*/ 14 w 16"/>
                  <a:gd name="T19" fmla="*/ 14 h 16"/>
                  <a:gd name="T20" fmla="*/ 14 w 16"/>
                  <a:gd name="T21" fmla="*/ 14 h 16"/>
                  <a:gd name="T22" fmla="*/ 16 w 16"/>
                  <a:gd name="T23" fmla="*/ 11 h 16"/>
                  <a:gd name="T24" fmla="*/ 16 w 16"/>
                  <a:gd name="T25" fmla="*/ 9 h 16"/>
                  <a:gd name="T26" fmla="*/ 16 w 16"/>
                  <a:gd name="T27" fmla="*/ 9 h 16"/>
                  <a:gd name="T28" fmla="*/ 16 w 16"/>
                  <a:gd name="T29" fmla="*/ 7 h 16"/>
                  <a:gd name="T30" fmla="*/ 14 w 16"/>
                  <a:gd name="T31" fmla="*/ 4 h 16"/>
                  <a:gd name="T32" fmla="*/ 14 w 16"/>
                  <a:gd name="T33" fmla="*/ 4 h 16"/>
                  <a:gd name="T34" fmla="*/ 12 w 16"/>
                  <a:gd name="T35" fmla="*/ 2 h 16"/>
                  <a:gd name="T36" fmla="*/ 12 w 16"/>
                  <a:gd name="T37" fmla="*/ 2 h 16"/>
                  <a:gd name="T38" fmla="*/ 9 w 16"/>
                  <a:gd name="T39" fmla="*/ 2 h 16"/>
                  <a:gd name="T40" fmla="*/ 9 w 16"/>
                  <a:gd name="T41" fmla="*/ 0 h 16"/>
                  <a:gd name="T42" fmla="*/ 7 w 16"/>
                  <a:gd name="T43" fmla="*/ 0 h 16"/>
                  <a:gd name="T44" fmla="*/ 5 w 16"/>
                  <a:gd name="T45" fmla="*/ 0 h 16"/>
                  <a:gd name="T46" fmla="*/ 5 w 16"/>
                  <a:gd name="T47" fmla="*/ 2 h 16"/>
                  <a:gd name="T48" fmla="*/ 2 w 16"/>
                  <a:gd name="T49" fmla="*/ 2 h 16"/>
                  <a:gd name="T50" fmla="*/ 2 w 16"/>
                  <a:gd name="T51" fmla="*/ 4 h 16"/>
                  <a:gd name="T52" fmla="*/ 0 w 16"/>
                  <a:gd name="T53" fmla="*/ 4 h 16"/>
                  <a:gd name="T54" fmla="*/ 0 w 16"/>
                  <a:gd name="T55" fmla="*/ 7 h 16"/>
                  <a:gd name="T56" fmla="*/ 0 w 16"/>
                  <a:gd name="T57" fmla="*/ 7 h 16"/>
                  <a:gd name="T58" fmla="*/ 0 w 16"/>
                  <a:gd name="T59" fmla="*/ 9 h 16"/>
                  <a:gd name="T60" fmla="*/ 0 w 16"/>
                  <a:gd name="T61" fmla="*/ 11 h 16"/>
                  <a:gd name="T62" fmla="*/ 0 w 16"/>
                  <a:gd name="T63" fmla="*/ 11 h 16"/>
                  <a:gd name="T64" fmla="*/ 2 w 16"/>
                  <a:gd name="T65" fmla="*/ 1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2" y="14"/>
                    </a:moveTo>
                    <a:lnTo>
                      <a:pt x="2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0" name="Freeform 510"/>
              <p:cNvSpPr>
                <a:spLocks/>
              </p:cNvSpPr>
              <p:nvPr/>
            </p:nvSpPr>
            <p:spPr bwMode="auto">
              <a:xfrm>
                <a:off x="2064" y="3393"/>
                <a:ext cx="16" cy="16"/>
              </a:xfrm>
              <a:custGeom>
                <a:avLst/>
                <a:gdLst>
                  <a:gd name="T0" fmla="*/ 2 w 16"/>
                  <a:gd name="T1" fmla="*/ 14 h 16"/>
                  <a:gd name="T2" fmla="*/ 2 w 16"/>
                  <a:gd name="T3" fmla="*/ 14 h 16"/>
                  <a:gd name="T4" fmla="*/ 5 w 16"/>
                  <a:gd name="T5" fmla="*/ 16 h 16"/>
                  <a:gd name="T6" fmla="*/ 5 w 16"/>
                  <a:gd name="T7" fmla="*/ 16 h 16"/>
                  <a:gd name="T8" fmla="*/ 7 w 16"/>
                  <a:gd name="T9" fmla="*/ 16 h 16"/>
                  <a:gd name="T10" fmla="*/ 9 w 16"/>
                  <a:gd name="T11" fmla="*/ 16 h 16"/>
                  <a:gd name="T12" fmla="*/ 9 w 16"/>
                  <a:gd name="T13" fmla="*/ 16 h 16"/>
                  <a:gd name="T14" fmla="*/ 12 w 16"/>
                  <a:gd name="T15" fmla="*/ 16 h 16"/>
                  <a:gd name="T16" fmla="*/ 12 w 16"/>
                  <a:gd name="T17" fmla="*/ 16 h 16"/>
                  <a:gd name="T18" fmla="*/ 14 w 16"/>
                  <a:gd name="T19" fmla="*/ 14 h 16"/>
                  <a:gd name="T20" fmla="*/ 14 w 16"/>
                  <a:gd name="T21" fmla="*/ 14 h 16"/>
                  <a:gd name="T22" fmla="*/ 16 w 16"/>
                  <a:gd name="T23" fmla="*/ 11 h 16"/>
                  <a:gd name="T24" fmla="*/ 16 w 16"/>
                  <a:gd name="T25" fmla="*/ 9 h 16"/>
                  <a:gd name="T26" fmla="*/ 16 w 16"/>
                  <a:gd name="T27" fmla="*/ 9 h 16"/>
                  <a:gd name="T28" fmla="*/ 16 w 16"/>
                  <a:gd name="T29" fmla="*/ 7 h 16"/>
                  <a:gd name="T30" fmla="*/ 14 w 16"/>
                  <a:gd name="T31" fmla="*/ 4 h 16"/>
                  <a:gd name="T32" fmla="*/ 14 w 16"/>
                  <a:gd name="T33" fmla="*/ 4 h 16"/>
                  <a:gd name="T34" fmla="*/ 12 w 16"/>
                  <a:gd name="T35" fmla="*/ 2 h 16"/>
                  <a:gd name="T36" fmla="*/ 12 w 16"/>
                  <a:gd name="T37" fmla="*/ 2 h 16"/>
                  <a:gd name="T38" fmla="*/ 9 w 16"/>
                  <a:gd name="T39" fmla="*/ 2 h 16"/>
                  <a:gd name="T40" fmla="*/ 9 w 16"/>
                  <a:gd name="T41" fmla="*/ 0 h 16"/>
                  <a:gd name="T42" fmla="*/ 7 w 16"/>
                  <a:gd name="T43" fmla="*/ 0 h 16"/>
                  <a:gd name="T44" fmla="*/ 5 w 16"/>
                  <a:gd name="T45" fmla="*/ 0 h 16"/>
                  <a:gd name="T46" fmla="*/ 5 w 16"/>
                  <a:gd name="T47" fmla="*/ 2 h 16"/>
                  <a:gd name="T48" fmla="*/ 2 w 16"/>
                  <a:gd name="T49" fmla="*/ 2 h 16"/>
                  <a:gd name="T50" fmla="*/ 2 w 16"/>
                  <a:gd name="T51" fmla="*/ 4 h 16"/>
                  <a:gd name="T52" fmla="*/ 0 w 16"/>
                  <a:gd name="T53" fmla="*/ 4 h 16"/>
                  <a:gd name="T54" fmla="*/ 0 w 16"/>
                  <a:gd name="T55" fmla="*/ 7 h 16"/>
                  <a:gd name="T56" fmla="*/ 0 w 16"/>
                  <a:gd name="T57" fmla="*/ 7 h 16"/>
                  <a:gd name="T58" fmla="*/ 0 w 16"/>
                  <a:gd name="T59" fmla="*/ 9 h 16"/>
                  <a:gd name="T60" fmla="*/ 0 w 16"/>
                  <a:gd name="T61" fmla="*/ 11 h 16"/>
                  <a:gd name="T62" fmla="*/ 0 w 16"/>
                  <a:gd name="T63" fmla="*/ 11 h 16"/>
                  <a:gd name="T64" fmla="*/ 2 w 16"/>
                  <a:gd name="T65" fmla="*/ 1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2" y="14"/>
                    </a:moveTo>
                    <a:lnTo>
                      <a:pt x="2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1" name="Freeform 511"/>
              <p:cNvSpPr>
                <a:spLocks/>
              </p:cNvSpPr>
              <p:nvPr/>
            </p:nvSpPr>
            <p:spPr bwMode="auto">
              <a:xfrm>
                <a:off x="2128" y="3609"/>
                <a:ext cx="17" cy="17"/>
              </a:xfrm>
              <a:custGeom>
                <a:avLst/>
                <a:gdLst>
                  <a:gd name="T0" fmla="*/ 3 w 17"/>
                  <a:gd name="T1" fmla="*/ 15 h 17"/>
                  <a:gd name="T2" fmla="*/ 3 w 17"/>
                  <a:gd name="T3" fmla="*/ 17 h 17"/>
                  <a:gd name="T4" fmla="*/ 5 w 17"/>
                  <a:gd name="T5" fmla="*/ 17 h 17"/>
                  <a:gd name="T6" fmla="*/ 5 w 17"/>
                  <a:gd name="T7" fmla="*/ 17 h 17"/>
                  <a:gd name="T8" fmla="*/ 7 w 17"/>
                  <a:gd name="T9" fmla="*/ 17 h 17"/>
                  <a:gd name="T10" fmla="*/ 10 w 17"/>
                  <a:gd name="T11" fmla="*/ 17 h 17"/>
                  <a:gd name="T12" fmla="*/ 10 w 17"/>
                  <a:gd name="T13" fmla="*/ 17 h 17"/>
                  <a:gd name="T14" fmla="*/ 12 w 17"/>
                  <a:gd name="T15" fmla="*/ 17 h 17"/>
                  <a:gd name="T16" fmla="*/ 12 w 17"/>
                  <a:gd name="T17" fmla="*/ 17 h 17"/>
                  <a:gd name="T18" fmla="*/ 14 w 17"/>
                  <a:gd name="T19" fmla="*/ 15 h 17"/>
                  <a:gd name="T20" fmla="*/ 14 w 17"/>
                  <a:gd name="T21" fmla="*/ 15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10 h 17"/>
                  <a:gd name="T28" fmla="*/ 14 w 17"/>
                  <a:gd name="T29" fmla="*/ 8 h 17"/>
                  <a:gd name="T30" fmla="*/ 14 w 17"/>
                  <a:gd name="T31" fmla="*/ 5 h 17"/>
                  <a:gd name="T32" fmla="*/ 14 w 17"/>
                  <a:gd name="T33" fmla="*/ 5 h 17"/>
                  <a:gd name="T34" fmla="*/ 12 w 17"/>
                  <a:gd name="T35" fmla="*/ 3 h 17"/>
                  <a:gd name="T36" fmla="*/ 12 w 17"/>
                  <a:gd name="T37" fmla="*/ 3 h 17"/>
                  <a:gd name="T38" fmla="*/ 10 w 17"/>
                  <a:gd name="T39" fmla="*/ 3 h 17"/>
                  <a:gd name="T40" fmla="*/ 10 w 17"/>
                  <a:gd name="T41" fmla="*/ 3 h 17"/>
                  <a:gd name="T42" fmla="*/ 7 w 17"/>
                  <a:gd name="T43" fmla="*/ 0 h 17"/>
                  <a:gd name="T44" fmla="*/ 5 w 17"/>
                  <a:gd name="T45" fmla="*/ 3 h 17"/>
                  <a:gd name="T46" fmla="*/ 5 w 17"/>
                  <a:gd name="T47" fmla="*/ 3 h 17"/>
                  <a:gd name="T48" fmla="*/ 3 w 17"/>
                  <a:gd name="T49" fmla="*/ 3 h 17"/>
                  <a:gd name="T50" fmla="*/ 3 w 17"/>
                  <a:gd name="T51" fmla="*/ 5 h 17"/>
                  <a:gd name="T52" fmla="*/ 0 w 17"/>
                  <a:gd name="T53" fmla="*/ 5 h 17"/>
                  <a:gd name="T54" fmla="*/ 0 w 17"/>
                  <a:gd name="T55" fmla="*/ 8 h 17"/>
                  <a:gd name="T56" fmla="*/ 0 w 17"/>
                  <a:gd name="T57" fmla="*/ 8 h 17"/>
                  <a:gd name="T58" fmla="*/ 0 w 17"/>
                  <a:gd name="T59" fmla="*/ 10 h 17"/>
                  <a:gd name="T60" fmla="*/ 0 w 17"/>
                  <a:gd name="T61" fmla="*/ 12 h 17"/>
                  <a:gd name="T62" fmla="*/ 0 w 17"/>
                  <a:gd name="T63" fmla="*/ 12 h 17"/>
                  <a:gd name="T64" fmla="*/ 3 w 17"/>
                  <a:gd name="T65" fmla="*/ 1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5"/>
                    </a:move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2" name="Freeform 512"/>
              <p:cNvSpPr>
                <a:spLocks/>
              </p:cNvSpPr>
              <p:nvPr/>
            </p:nvSpPr>
            <p:spPr bwMode="auto">
              <a:xfrm>
                <a:off x="2128" y="3609"/>
                <a:ext cx="17" cy="17"/>
              </a:xfrm>
              <a:custGeom>
                <a:avLst/>
                <a:gdLst>
                  <a:gd name="T0" fmla="*/ 3 w 17"/>
                  <a:gd name="T1" fmla="*/ 15 h 17"/>
                  <a:gd name="T2" fmla="*/ 3 w 17"/>
                  <a:gd name="T3" fmla="*/ 17 h 17"/>
                  <a:gd name="T4" fmla="*/ 5 w 17"/>
                  <a:gd name="T5" fmla="*/ 17 h 17"/>
                  <a:gd name="T6" fmla="*/ 5 w 17"/>
                  <a:gd name="T7" fmla="*/ 17 h 17"/>
                  <a:gd name="T8" fmla="*/ 7 w 17"/>
                  <a:gd name="T9" fmla="*/ 17 h 17"/>
                  <a:gd name="T10" fmla="*/ 10 w 17"/>
                  <a:gd name="T11" fmla="*/ 17 h 17"/>
                  <a:gd name="T12" fmla="*/ 10 w 17"/>
                  <a:gd name="T13" fmla="*/ 17 h 17"/>
                  <a:gd name="T14" fmla="*/ 12 w 17"/>
                  <a:gd name="T15" fmla="*/ 17 h 17"/>
                  <a:gd name="T16" fmla="*/ 12 w 17"/>
                  <a:gd name="T17" fmla="*/ 17 h 17"/>
                  <a:gd name="T18" fmla="*/ 14 w 17"/>
                  <a:gd name="T19" fmla="*/ 15 h 17"/>
                  <a:gd name="T20" fmla="*/ 14 w 17"/>
                  <a:gd name="T21" fmla="*/ 15 h 17"/>
                  <a:gd name="T22" fmla="*/ 17 w 17"/>
                  <a:gd name="T23" fmla="*/ 12 h 17"/>
                  <a:gd name="T24" fmla="*/ 17 w 17"/>
                  <a:gd name="T25" fmla="*/ 10 h 17"/>
                  <a:gd name="T26" fmla="*/ 17 w 17"/>
                  <a:gd name="T27" fmla="*/ 10 h 17"/>
                  <a:gd name="T28" fmla="*/ 14 w 17"/>
                  <a:gd name="T29" fmla="*/ 8 h 17"/>
                  <a:gd name="T30" fmla="*/ 14 w 17"/>
                  <a:gd name="T31" fmla="*/ 5 h 17"/>
                  <a:gd name="T32" fmla="*/ 14 w 17"/>
                  <a:gd name="T33" fmla="*/ 5 h 17"/>
                  <a:gd name="T34" fmla="*/ 12 w 17"/>
                  <a:gd name="T35" fmla="*/ 3 h 17"/>
                  <a:gd name="T36" fmla="*/ 12 w 17"/>
                  <a:gd name="T37" fmla="*/ 3 h 17"/>
                  <a:gd name="T38" fmla="*/ 10 w 17"/>
                  <a:gd name="T39" fmla="*/ 3 h 17"/>
                  <a:gd name="T40" fmla="*/ 10 w 17"/>
                  <a:gd name="T41" fmla="*/ 3 h 17"/>
                  <a:gd name="T42" fmla="*/ 7 w 17"/>
                  <a:gd name="T43" fmla="*/ 0 h 17"/>
                  <a:gd name="T44" fmla="*/ 5 w 17"/>
                  <a:gd name="T45" fmla="*/ 3 h 17"/>
                  <a:gd name="T46" fmla="*/ 5 w 17"/>
                  <a:gd name="T47" fmla="*/ 3 h 17"/>
                  <a:gd name="T48" fmla="*/ 3 w 17"/>
                  <a:gd name="T49" fmla="*/ 3 h 17"/>
                  <a:gd name="T50" fmla="*/ 3 w 17"/>
                  <a:gd name="T51" fmla="*/ 5 h 17"/>
                  <a:gd name="T52" fmla="*/ 0 w 17"/>
                  <a:gd name="T53" fmla="*/ 5 h 17"/>
                  <a:gd name="T54" fmla="*/ 0 w 17"/>
                  <a:gd name="T55" fmla="*/ 8 h 17"/>
                  <a:gd name="T56" fmla="*/ 0 w 17"/>
                  <a:gd name="T57" fmla="*/ 8 h 17"/>
                  <a:gd name="T58" fmla="*/ 0 w 17"/>
                  <a:gd name="T59" fmla="*/ 10 h 17"/>
                  <a:gd name="T60" fmla="*/ 0 w 17"/>
                  <a:gd name="T61" fmla="*/ 12 h 17"/>
                  <a:gd name="T62" fmla="*/ 0 w 17"/>
                  <a:gd name="T63" fmla="*/ 12 h 17"/>
                  <a:gd name="T64" fmla="*/ 3 w 17"/>
                  <a:gd name="T65" fmla="*/ 1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3" y="15"/>
                    </a:move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3" name="Freeform 513"/>
              <p:cNvSpPr>
                <a:spLocks/>
              </p:cNvSpPr>
              <p:nvPr/>
            </p:nvSpPr>
            <p:spPr bwMode="auto">
              <a:xfrm>
                <a:off x="2140" y="3321"/>
                <a:ext cx="17" cy="17"/>
              </a:xfrm>
              <a:custGeom>
                <a:avLst/>
                <a:gdLst>
                  <a:gd name="T0" fmla="*/ 5 w 17"/>
                  <a:gd name="T1" fmla="*/ 17 h 17"/>
                  <a:gd name="T2" fmla="*/ 7 w 17"/>
                  <a:gd name="T3" fmla="*/ 17 h 17"/>
                  <a:gd name="T4" fmla="*/ 10 w 17"/>
                  <a:gd name="T5" fmla="*/ 17 h 17"/>
                  <a:gd name="T6" fmla="*/ 10 w 17"/>
                  <a:gd name="T7" fmla="*/ 17 h 17"/>
                  <a:gd name="T8" fmla="*/ 12 w 17"/>
                  <a:gd name="T9" fmla="*/ 17 h 17"/>
                  <a:gd name="T10" fmla="*/ 14 w 17"/>
                  <a:gd name="T11" fmla="*/ 14 h 17"/>
                  <a:gd name="T12" fmla="*/ 14 w 17"/>
                  <a:gd name="T13" fmla="*/ 14 h 17"/>
                  <a:gd name="T14" fmla="*/ 17 w 17"/>
                  <a:gd name="T15" fmla="*/ 12 h 17"/>
                  <a:gd name="T16" fmla="*/ 17 w 17"/>
                  <a:gd name="T17" fmla="*/ 12 h 17"/>
                  <a:gd name="T18" fmla="*/ 17 w 17"/>
                  <a:gd name="T19" fmla="*/ 10 h 17"/>
                  <a:gd name="T20" fmla="*/ 17 w 17"/>
                  <a:gd name="T21" fmla="*/ 10 h 17"/>
                  <a:gd name="T22" fmla="*/ 17 w 17"/>
                  <a:gd name="T23" fmla="*/ 7 h 17"/>
                  <a:gd name="T24" fmla="*/ 14 w 17"/>
                  <a:gd name="T25" fmla="*/ 5 h 17"/>
                  <a:gd name="T26" fmla="*/ 14 w 17"/>
                  <a:gd name="T27" fmla="*/ 5 h 17"/>
                  <a:gd name="T28" fmla="*/ 14 w 17"/>
                  <a:gd name="T29" fmla="*/ 2 h 17"/>
                  <a:gd name="T30" fmla="*/ 12 w 17"/>
                  <a:gd name="T31" fmla="*/ 2 h 17"/>
                  <a:gd name="T32" fmla="*/ 10 w 17"/>
                  <a:gd name="T33" fmla="*/ 2 h 17"/>
                  <a:gd name="T34" fmla="*/ 10 w 17"/>
                  <a:gd name="T35" fmla="*/ 0 h 17"/>
                  <a:gd name="T36" fmla="*/ 7 w 17"/>
                  <a:gd name="T37" fmla="*/ 0 h 17"/>
                  <a:gd name="T38" fmla="*/ 5 w 17"/>
                  <a:gd name="T39" fmla="*/ 2 h 17"/>
                  <a:gd name="T40" fmla="*/ 5 w 17"/>
                  <a:gd name="T41" fmla="*/ 2 h 17"/>
                  <a:gd name="T42" fmla="*/ 2 w 17"/>
                  <a:gd name="T43" fmla="*/ 2 h 17"/>
                  <a:gd name="T44" fmla="*/ 2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10 h 17"/>
                  <a:gd name="T54" fmla="*/ 0 w 17"/>
                  <a:gd name="T55" fmla="*/ 12 h 17"/>
                  <a:gd name="T56" fmla="*/ 0 w 17"/>
                  <a:gd name="T57" fmla="*/ 12 h 17"/>
                  <a:gd name="T58" fmla="*/ 2 w 17"/>
                  <a:gd name="T59" fmla="*/ 14 h 17"/>
                  <a:gd name="T60" fmla="*/ 2 w 17"/>
                  <a:gd name="T61" fmla="*/ 14 h 17"/>
                  <a:gd name="T62" fmla="*/ 5 w 17"/>
                  <a:gd name="T63" fmla="*/ 17 h 17"/>
                  <a:gd name="T64" fmla="*/ 5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17"/>
                    </a:move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4" name="Freeform 514"/>
              <p:cNvSpPr>
                <a:spLocks/>
              </p:cNvSpPr>
              <p:nvPr/>
            </p:nvSpPr>
            <p:spPr bwMode="auto">
              <a:xfrm>
                <a:off x="2140" y="3321"/>
                <a:ext cx="17" cy="17"/>
              </a:xfrm>
              <a:custGeom>
                <a:avLst/>
                <a:gdLst>
                  <a:gd name="T0" fmla="*/ 5 w 17"/>
                  <a:gd name="T1" fmla="*/ 17 h 17"/>
                  <a:gd name="T2" fmla="*/ 7 w 17"/>
                  <a:gd name="T3" fmla="*/ 17 h 17"/>
                  <a:gd name="T4" fmla="*/ 10 w 17"/>
                  <a:gd name="T5" fmla="*/ 17 h 17"/>
                  <a:gd name="T6" fmla="*/ 10 w 17"/>
                  <a:gd name="T7" fmla="*/ 17 h 17"/>
                  <a:gd name="T8" fmla="*/ 12 w 17"/>
                  <a:gd name="T9" fmla="*/ 17 h 17"/>
                  <a:gd name="T10" fmla="*/ 14 w 17"/>
                  <a:gd name="T11" fmla="*/ 14 h 17"/>
                  <a:gd name="T12" fmla="*/ 14 w 17"/>
                  <a:gd name="T13" fmla="*/ 14 h 17"/>
                  <a:gd name="T14" fmla="*/ 17 w 17"/>
                  <a:gd name="T15" fmla="*/ 12 h 17"/>
                  <a:gd name="T16" fmla="*/ 17 w 17"/>
                  <a:gd name="T17" fmla="*/ 12 h 17"/>
                  <a:gd name="T18" fmla="*/ 17 w 17"/>
                  <a:gd name="T19" fmla="*/ 10 h 17"/>
                  <a:gd name="T20" fmla="*/ 17 w 17"/>
                  <a:gd name="T21" fmla="*/ 10 h 17"/>
                  <a:gd name="T22" fmla="*/ 17 w 17"/>
                  <a:gd name="T23" fmla="*/ 7 h 17"/>
                  <a:gd name="T24" fmla="*/ 14 w 17"/>
                  <a:gd name="T25" fmla="*/ 5 h 17"/>
                  <a:gd name="T26" fmla="*/ 14 w 17"/>
                  <a:gd name="T27" fmla="*/ 5 h 17"/>
                  <a:gd name="T28" fmla="*/ 14 w 17"/>
                  <a:gd name="T29" fmla="*/ 2 h 17"/>
                  <a:gd name="T30" fmla="*/ 12 w 17"/>
                  <a:gd name="T31" fmla="*/ 2 h 17"/>
                  <a:gd name="T32" fmla="*/ 10 w 17"/>
                  <a:gd name="T33" fmla="*/ 2 h 17"/>
                  <a:gd name="T34" fmla="*/ 10 w 17"/>
                  <a:gd name="T35" fmla="*/ 0 h 17"/>
                  <a:gd name="T36" fmla="*/ 7 w 17"/>
                  <a:gd name="T37" fmla="*/ 0 h 17"/>
                  <a:gd name="T38" fmla="*/ 5 w 17"/>
                  <a:gd name="T39" fmla="*/ 2 h 17"/>
                  <a:gd name="T40" fmla="*/ 5 w 17"/>
                  <a:gd name="T41" fmla="*/ 2 h 17"/>
                  <a:gd name="T42" fmla="*/ 2 w 17"/>
                  <a:gd name="T43" fmla="*/ 2 h 17"/>
                  <a:gd name="T44" fmla="*/ 2 w 17"/>
                  <a:gd name="T45" fmla="*/ 5 h 17"/>
                  <a:gd name="T46" fmla="*/ 0 w 17"/>
                  <a:gd name="T47" fmla="*/ 5 h 17"/>
                  <a:gd name="T48" fmla="*/ 0 w 17"/>
                  <a:gd name="T49" fmla="*/ 7 h 17"/>
                  <a:gd name="T50" fmla="*/ 0 w 17"/>
                  <a:gd name="T51" fmla="*/ 7 h 17"/>
                  <a:gd name="T52" fmla="*/ 0 w 17"/>
                  <a:gd name="T53" fmla="*/ 10 h 17"/>
                  <a:gd name="T54" fmla="*/ 0 w 17"/>
                  <a:gd name="T55" fmla="*/ 12 h 17"/>
                  <a:gd name="T56" fmla="*/ 0 w 17"/>
                  <a:gd name="T57" fmla="*/ 12 h 17"/>
                  <a:gd name="T58" fmla="*/ 2 w 17"/>
                  <a:gd name="T59" fmla="*/ 14 h 17"/>
                  <a:gd name="T60" fmla="*/ 2 w 17"/>
                  <a:gd name="T61" fmla="*/ 14 h 17"/>
                  <a:gd name="T62" fmla="*/ 5 w 17"/>
                  <a:gd name="T63" fmla="*/ 17 h 17"/>
                  <a:gd name="T64" fmla="*/ 5 w 1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17"/>
                    </a:move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5" name="Freeform 515"/>
              <p:cNvSpPr>
                <a:spLocks/>
              </p:cNvSpPr>
              <p:nvPr/>
            </p:nvSpPr>
            <p:spPr bwMode="auto">
              <a:xfrm>
                <a:off x="2221" y="3152"/>
                <a:ext cx="26" cy="16"/>
              </a:xfrm>
              <a:custGeom>
                <a:avLst/>
                <a:gdLst>
                  <a:gd name="T0" fmla="*/ 14 w 26"/>
                  <a:gd name="T1" fmla="*/ 16 h 16"/>
                  <a:gd name="T2" fmla="*/ 17 w 26"/>
                  <a:gd name="T3" fmla="*/ 16 h 16"/>
                  <a:gd name="T4" fmla="*/ 19 w 26"/>
                  <a:gd name="T5" fmla="*/ 16 h 16"/>
                  <a:gd name="T6" fmla="*/ 19 w 26"/>
                  <a:gd name="T7" fmla="*/ 14 h 16"/>
                  <a:gd name="T8" fmla="*/ 22 w 26"/>
                  <a:gd name="T9" fmla="*/ 14 h 16"/>
                  <a:gd name="T10" fmla="*/ 24 w 26"/>
                  <a:gd name="T11" fmla="*/ 12 h 16"/>
                  <a:gd name="T12" fmla="*/ 24 w 26"/>
                  <a:gd name="T13" fmla="*/ 12 h 16"/>
                  <a:gd name="T14" fmla="*/ 26 w 26"/>
                  <a:gd name="T15" fmla="*/ 9 h 16"/>
                  <a:gd name="T16" fmla="*/ 26 w 26"/>
                  <a:gd name="T17" fmla="*/ 9 h 16"/>
                  <a:gd name="T18" fmla="*/ 26 w 26"/>
                  <a:gd name="T19" fmla="*/ 7 h 16"/>
                  <a:gd name="T20" fmla="*/ 24 w 26"/>
                  <a:gd name="T21" fmla="*/ 5 h 16"/>
                  <a:gd name="T22" fmla="*/ 24 w 26"/>
                  <a:gd name="T23" fmla="*/ 5 h 16"/>
                  <a:gd name="T24" fmla="*/ 22 w 26"/>
                  <a:gd name="T25" fmla="*/ 2 h 16"/>
                  <a:gd name="T26" fmla="*/ 19 w 26"/>
                  <a:gd name="T27" fmla="*/ 2 h 16"/>
                  <a:gd name="T28" fmla="*/ 19 w 26"/>
                  <a:gd name="T29" fmla="*/ 0 h 16"/>
                  <a:gd name="T30" fmla="*/ 17 w 26"/>
                  <a:gd name="T31" fmla="*/ 0 h 16"/>
                  <a:gd name="T32" fmla="*/ 14 w 26"/>
                  <a:gd name="T33" fmla="*/ 0 h 16"/>
                  <a:gd name="T34" fmla="*/ 12 w 26"/>
                  <a:gd name="T35" fmla="*/ 0 h 16"/>
                  <a:gd name="T36" fmla="*/ 10 w 26"/>
                  <a:gd name="T37" fmla="*/ 0 h 16"/>
                  <a:gd name="T38" fmla="*/ 7 w 26"/>
                  <a:gd name="T39" fmla="*/ 2 h 16"/>
                  <a:gd name="T40" fmla="*/ 5 w 26"/>
                  <a:gd name="T41" fmla="*/ 2 h 16"/>
                  <a:gd name="T42" fmla="*/ 3 w 26"/>
                  <a:gd name="T43" fmla="*/ 5 h 16"/>
                  <a:gd name="T44" fmla="*/ 3 w 26"/>
                  <a:gd name="T45" fmla="*/ 5 h 16"/>
                  <a:gd name="T46" fmla="*/ 0 w 26"/>
                  <a:gd name="T47" fmla="*/ 7 h 16"/>
                  <a:gd name="T48" fmla="*/ 0 w 26"/>
                  <a:gd name="T49" fmla="*/ 9 h 16"/>
                  <a:gd name="T50" fmla="*/ 0 w 26"/>
                  <a:gd name="T51" fmla="*/ 9 h 16"/>
                  <a:gd name="T52" fmla="*/ 3 w 26"/>
                  <a:gd name="T53" fmla="*/ 12 h 16"/>
                  <a:gd name="T54" fmla="*/ 3 w 26"/>
                  <a:gd name="T55" fmla="*/ 12 h 16"/>
                  <a:gd name="T56" fmla="*/ 5 w 26"/>
                  <a:gd name="T57" fmla="*/ 14 h 16"/>
                  <a:gd name="T58" fmla="*/ 7 w 26"/>
                  <a:gd name="T59" fmla="*/ 14 h 16"/>
                  <a:gd name="T60" fmla="*/ 10 w 26"/>
                  <a:gd name="T61" fmla="*/ 16 h 16"/>
                  <a:gd name="T62" fmla="*/ 12 w 26"/>
                  <a:gd name="T63" fmla="*/ 16 h 16"/>
                  <a:gd name="T64" fmla="*/ 14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4" y="16"/>
                    </a:moveTo>
                    <a:lnTo>
                      <a:pt x="17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6" name="Freeform 516"/>
              <p:cNvSpPr>
                <a:spLocks/>
              </p:cNvSpPr>
              <p:nvPr/>
            </p:nvSpPr>
            <p:spPr bwMode="auto">
              <a:xfrm>
                <a:off x="2221" y="3152"/>
                <a:ext cx="26" cy="16"/>
              </a:xfrm>
              <a:custGeom>
                <a:avLst/>
                <a:gdLst>
                  <a:gd name="T0" fmla="*/ 14 w 26"/>
                  <a:gd name="T1" fmla="*/ 16 h 16"/>
                  <a:gd name="T2" fmla="*/ 17 w 26"/>
                  <a:gd name="T3" fmla="*/ 16 h 16"/>
                  <a:gd name="T4" fmla="*/ 19 w 26"/>
                  <a:gd name="T5" fmla="*/ 16 h 16"/>
                  <a:gd name="T6" fmla="*/ 19 w 26"/>
                  <a:gd name="T7" fmla="*/ 14 h 16"/>
                  <a:gd name="T8" fmla="*/ 22 w 26"/>
                  <a:gd name="T9" fmla="*/ 14 h 16"/>
                  <a:gd name="T10" fmla="*/ 24 w 26"/>
                  <a:gd name="T11" fmla="*/ 12 h 16"/>
                  <a:gd name="T12" fmla="*/ 24 w 26"/>
                  <a:gd name="T13" fmla="*/ 12 h 16"/>
                  <a:gd name="T14" fmla="*/ 26 w 26"/>
                  <a:gd name="T15" fmla="*/ 9 h 16"/>
                  <a:gd name="T16" fmla="*/ 26 w 26"/>
                  <a:gd name="T17" fmla="*/ 9 h 16"/>
                  <a:gd name="T18" fmla="*/ 26 w 26"/>
                  <a:gd name="T19" fmla="*/ 7 h 16"/>
                  <a:gd name="T20" fmla="*/ 24 w 26"/>
                  <a:gd name="T21" fmla="*/ 5 h 16"/>
                  <a:gd name="T22" fmla="*/ 24 w 26"/>
                  <a:gd name="T23" fmla="*/ 5 h 16"/>
                  <a:gd name="T24" fmla="*/ 22 w 26"/>
                  <a:gd name="T25" fmla="*/ 2 h 16"/>
                  <a:gd name="T26" fmla="*/ 19 w 26"/>
                  <a:gd name="T27" fmla="*/ 2 h 16"/>
                  <a:gd name="T28" fmla="*/ 19 w 26"/>
                  <a:gd name="T29" fmla="*/ 0 h 16"/>
                  <a:gd name="T30" fmla="*/ 17 w 26"/>
                  <a:gd name="T31" fmla="*/ 0 h 16"/>
                  <a:gd name="T32" fmla="*/ 14 w 26"/>
                  <a:gd name="T33" fmla="*/ 0 h 16"/>
                  <a:gd name="T34" fmla="*/ 12 w 26"/>
                  <a:gd name="T35" fmla="*/ 0 h 16"/>
                  <a:gd name="T36" fmla="*/ 10 w 26"/>
                  <a:gd name="T37" fmla="*/ 0 h 16"/>
                  <a:gd name="T38" fmla="*/ 7 w 26"/>
                  <a:gd name="T39" fmla="*/ 2 h 16"/>
                  <a:gd name="T40" fmla="*/ 5 w 26"/>
                  <a:gd name="T41" fmla="*/ 2 h 16"/>
                  <a:gd name="T42" fmla="*/ 3 w 26"/>
                  <a:gd name="T43" fmla="*/ 5 h 16"/>
                  <a:gd name="T44" fmla="*/ 3 w 26"/>
                  <a:gd name="T45" fmla="*/ 5 h 16"/>
                  <a:gd name="T46" fmla="*/ 0 w 26"/>
                  <a:gd name="T47" fmla="*/ 7 h 16"/>
                  <a:gd name="T48" fmla="*/ 0 w 26"/>
                  <a:gd name="T49" fmla="*/ 9 h 16"/>
                  <a:gd name="T50" fmla="*/ 0 w 26"/>
                  <a:gd name="T51" fmla="*/ 9 h 16"/>
                  <a:gd name="T52" fmla="*/ 3 w 26"/>
                  <a:gd name="T53" fmla="*/ 12 h 16"/>
                  <a:gd name="T54" fmla="*/ 3 w 26"/>
                  <a:gd name="T55" fmla="*/ 12 h 16"/>
                  <a:gd name="T56" fmla="*/ 5 w 26"/>
                  <a:gd name="T57" fmla="*/ 14 h 16"/>
                  <a:gd name="T58" fmla="*/ 7 w 26"/>
                  <a:gd name="T59" fmla="*/ 14 h 16"/>
                  <a:gd name="T60" fmla="*/ 10 w 26"/>
                  <a:gd name="T61" fmla="*/ 16 h 16"/>
                  <a:gd name="T62" fmla="*/ 12 w 26"/>
                  <a:gd name="T63" fmla="*/ 16 h 16"/>
                  <a:gd name="T64" fmla="*/ 14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4" y="16"/>
                    </a:moveTo>
                    <a:lnTo>
                      <a:pt x="17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7" name="Freeform 517"/>
              <p:cNvSpPr>
                <a:spLocks/>
              </p:cNvSpPr>
              <p:nvPr/>
            </p:nvSpPr>
            <p:spPr bwMode="auto">
              <a:xfrm>
                <a:off x="2140" y="3118"/>
                <a:ext cx="26" cy="17"/>
              </a:xfrm>
              <a:custGeom>
                <a:avLst/>
                <a:gdLst>
                  <a:gd name="T0" fmla="*/ 14 w 26"/>
                  <a:gd name="T1" fmla="*/ 17 h 17"/>
                  <a:gd name="T2" fmla="*/ 17 w 26"/>
                  <a:gd name="T3" fmla="*/ 17 h 17"/>
                  <a:gd name="T4" fmla="*/ 19 w 26"/>
                  <a:gd name="T5" fmla="*/ 15 h 17"/>
                  <a:gd name="T6" fmla="*/ 19 w 26"/>
                  <a:gd name="T7" fmla="*/ 15 h 17"/>
                  <a:gd name="T8" fmla="*/ 22 w 26"/>
                  <a:gd name="T9" fmla="*/ 15 h 17"/>
                  <a:gd name="T10" fmla="*/ 24 w 26"/>
                  <a:gd name="T11" fmla="*/ 12 h 17"/>
                  <a:gd name="T12" fmla="*/ 24 w 26"/>
                  <a:gd name="T13" fmla="*/ 12 h 17"/>
                  <a:gd name="T14" fmla="*/ 26 w 26"/>
                  <a:gd name="T15" fmla="*/ 10 h 17"/>
                  <a:gd name="T16" fmla="*/ 26 w 26"/>
                  <a:gd name="T17" fmla="*/ 8 h 17"/>
                  <a:gd name="T18" fmla="*/ 26 w 26"/>
                  <a:gd name="T19" fmla="*/ 8 h 17"/>
                  <a:gd name="T20" fmla="*/ 24 w 26"/>
                  <a:gd name="T21" fmla="*/ 5 h 17"/>
                  <a:gd name="T22" fmla="*/ 24 w 26"/>
                  <a:gd name="T23" fmla="*/ 3 h 17"/>
                  <a:gd name="T24" fmla="*/ 22 w 26"/>
                  <a:gd name="T25" fmla="*/ 3 h 17"/>
                  <a:gd name="T26" fmla="*/ 19 w 26"/>
                  <a:gd name="T27" fmla="*/ 3 h 17"/>
                  <a:gd name="T28" fmla="*/ 19 w 26"/>
                  <a:gd name="T29" fmla="*/ 0 h 17"/>
                  <a:gd name="T30" fmla="*/ 17 w 26"/>
                  <a:gd name="T31" fmla="*/ 0 h 17"/>
                  <a:gd name="T32" fmla="*/ 14 w 26"/>
                  <a:gd name="T33" fmla="*/ 0 h 17"/>
                  <a:gd name="T34" fmla="*/ 12 w 26"/>
                  <a:gd name="T35" fmla="*/ 0 h 17"/>
                  <a:gd name="T36" fmla="*/ 10 w 26"/>
                  <a:gd name="T37" fmla="*/ 0 h 17"/>
                  <a:gd name="T38" fmla="*/ 7 w 26"/>
                  <a:gd name="T39" fmla="*/ 3 h 17"/>
                  <a:gd name="T40" fmla="*/ 5 w 26"/>
                  <a:gd name="T41" fmla="*/ 3 h 17"/>
                  <a:gd name="T42" fmla="*/ 2 w 26"/>
                  <a:gd name="T43" fmla="*/ 3 h 17"/>
                  <a:gd name="T44" fmla="*/ 2 w 26"/>
                  <a:gd name="T45" fmla="*/ 5 h 17"/>
                  <a:gd name="T46" fmla="*/ 0 w 26"/>
                  <a:gd name="T47" fmla="*/ 8 h 17"/>
                  <a:gd name="T48" fmla="*/ 0 w 26"/>
                  <a:gd name="T49" fmla="*/ 8 h 17"/>
                  <a:gd name="T50" fmla="*/ 0 w 26"/>
                  <a:gd name="T51" fmla="*/ 10 h 17"/>
                  <a:gd name="T52" fmla="*/ 2 w 26"/>
                  <a:gd name="T53" fmla="*/ 12 h 17"/>
                  <a:gd name="T54" fmla="*/ 2 w 26"/>
                  <a:gd name="T55" fmla="*/ 12 h 17"/>
                  <a:gd name="T56" fmla="*/ 5 w 26"/>
                  <a:gd name="T57" fmla="*/ 15 h 17"/>
                  <a:gd name="T58" fmla="*/ 7 w 26"/>
                  <a:gd name="T59" fmla="*/ 15 h 17"/>
                  <a:gd name="T60" fmla="*/ 10 w 26"/>
                  <a:gd name="T61" fmla="*/ 15 h 17"/>
                  <a:gd name="T62" fmla="*/ 12 w 26"/>
                  <a:gd name="T63" fmla="*/ 17 h 17"/>
                  <a:gd name="T64" fmla="*/ 14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4" y="17"/>
                    </a:moveTo>
                    <a:lnTo>
                      <a:pt x="17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8" name="Freeform 518"/>
              <p:cNvSpPr>
                <a:spLocks/>
              </p:cNvSpPr>
              <p:nvPr/>
            </p:nvSpPr>
            <p:spPr bwMode="auto">
              <a:xfrm>
                <a:off x="2140" y="3118"/>
                <a:ext cx="26" cy="17"/>
              </a:xfrm>
              <a:custGeom>
                <a:avLst/>
                <a:gdLst>
                  <a:gd name="T0" fmla="*/ 14 w 26"/>
                  <a:gd name="T1" fmla="*/ 17 h 17"/>
                  <a:gd name="T2" fmla="*/ 17 w 26"/>
                  <a:gd name="T3" fmla="*/ 17 h 17"/>
                  <a:gd name="T4" fmla="*/ 19 w 26"/>
                  <a:gd name="T5" fmla="*/ 15 h 17"/>
                  <a:gd name="T6" fmla="*/ 19 w 26"/>
                  <a:gd name="T7" fmla="*/ 15 h 17"/>
                  <a:gd name="T8" fmla="*/ 22 w 26"/>
                  <a:gd name="T9" fmla="*/ 15 h 17"/>
                  <a:gd name="T10" fmla="*/ 24 w 26"/>
                  <a:gd name="T11" fmla="*/ 12 h 17"/>
                  <a:gd name="T12" fmla="*/ 24 w 26"/>
                  <a:gd name="T13" fmla="*/ 12 h 17"/>
                  <a:gd name="T14" fmla="*/ 26 w 26"/>
                  <a:gd name="T15" fmla="*/ 10 h 17"/>
                  <a:gd name="T16" fmla="*/ 26 w 26"/>
                  <a:gd name="T17" fmla="*/ 8 h 17"/>
                  <a:gd name="T18" fmla="*/ 26 w 26"/>
                  <a:gd name="T19" fmla="*/ 8 h 17"/>
                  <a:gd name="T20" fmla="*/ 24 w 26"/>
                  <a:gd name="T21" fmla="*/ 5 h 17"/>
                  <a:gd name="T22" fmla="*/ 24 w 26"/>
                  <a:gd name="T23" fmla="*/ 3 h 17"/>
                  <a:gd name="T24" fmla="*/ 22 w 26"/>
                  <a:gd name="T25" fmla="*/ 3 h 17"/>
                  <a:gd name="T26" fmla="*/ 19 w 26"/>
                  <a:gd name="T27" fmla="*/ 3 h 17"/>
                  <a:gd name="T28" fmla="*/ 19 w 26"/>
                  <a:gd name="T29" fmla="*/ 0 h 17"/>
                  <a:gd name="T30" fmla="*/ 17 w 26"/>
                  <a:gd name="T31" fmla="*/ 0 h 17"/>
                  <a:gd name="T32" fmla="*/ 14 w 26"/>
                  <a:gd name="T33" fmla="*/ 0 h 17"/>
                  <a:gd name="T34" fmla="*/ 12 w 26"/>
                  <a:gd name="T35" fmla="*/ 0 h 17"/>
                  <a:gd name="T36" fmla="*/ 10 w 26"/>
                  <a:gd name="T37" fmla="*/ 0 h 17"/>
                  <a:gd name="T38" fmla="*/ 7 w 26"/>
                  <a:gd name="T39" fmla="*/ 3 h 17"/>
                  <a:gd name="T40" fmla="*/ 5 w 26"/>
                  <a:gd name="T41" fmla="*/ 3 h 17"/>
                  <a:gd name="T42" fmla="*/ 2 w 26"/>
                  <a:gd name="T43" fmla="*/ 3 h 17"/>
                  <a:gd name="T44" fmla="*/ 2 w 26"/>
                  <a:gd name="T45" fmla="*/ 5 h 17"/>
                  <a:gd name="T46" fmla="*/ 0 w 26"/>
                  <a:gd name="T47" fmla="*/ 8 h 17"/>
                  <a:gd name="T48" fmla="*/ 0 w 26"/>
                  <a:gd name="T49" fmla="*/ 8 h 17"/>
                  <a:gd name="T50" fmla="*/ 0 w 26"/>
                  <a:gd name="T51" fmla="*/ 10 h 17"/>
                  <a:gd name="T52" fmla="*/ 2 w 26"/>
                  <a:gd name="T53" fmla="*/ 12 h 17"/>
                  <a:gd name="T54" fmla="*/ 2 w 26"/>
                  <a:gd name="T55" fmla="*/ 12 h 17"/>
                  <a:gd name="T56" fmla="*/ 5 w 26"/>
                  <a:gd name="T57" fmla="*/ 15 h 17"/>
                  <a:gd name="T58" fmla="*/ 7 w 26"/>
                  <a:gd name="T59" fmla="*/ 15 h 17"/>
                  <a:gd name="T60" fmla="*/ 10 w 26"/>
                  <a:gd name="T61" fmla="*/ 15 h 17"/>
                  <a:gd name="T62" fmla="*/ 12 w 26"/>
                  <a:gd name="T63" fmla="*/ 17 h 17"/>
                  <a:gd name="T64" fmla="*/ 14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4" y="17"/>
                    </a:moveTo>
                    <a:lnTo>
                      <a:pt x="17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9" name="Freeform 519"/>
              <p:cNvSpPr>
                <a:spLocks/>
              </p:cNvSpPr>
              <p:nvPr/>
            </p:nvSpPr>
            <p:spPr bwMode="auto">
              <a:xfrm>
                <a:off x="2140" y="3118"/>
                <a:ext cx="26" cy="17"/>
              </a:xfrm>
              <a:custGeom>
                <a:avLst/>
                <a:gdLst>
                  <a:gd name="T0" fmla="*/ 14 w 26"/>
                  <a:gd name="T1" fmla="*/ 17 h 17"/>
                  <a:gd name="T2" fmla="*/ 17 w 26"/>
                  <a:gd name="T3" fmla="*/ 17 h 17"/>
                  <a:gd name="T4" fmla="*/ 19 w 26"/>
                  <a:gd name="T5" fmla="*/ 15 h 17"/>
                  <a:gd name="T6" fmla="*/ 19 w 26"/>
                  <a:gd name="T7" fmla="*/ 15 h 17"/>
                  <a:gd name="T8" fmla="*/ 22 w 26"/>
                  <a:gd name="T9" fmla="*/ 15 h 17"/>
                  <a:gd name="T10" fmla="*/ 24 w 26"/>
                  <a:gd name="T11" fmla="*/ 12 h 17"/>
                  <a:gd name="T12" fmla="*/ 24 w 26"/>
                  <a:gd name="T13" fmla="*/ 12 h 17"/>
                  <a:gd name="T14" fmla="*/ 26 w 26"/>
                  <a:gd name="T15" fmla="*/ 10 h 17"/>
                  <a:gd name="T16" fmla="*/ 26 w 26"/>
                  <a:gd name="T17" fmla="*/ 8 h 17"/>
                  <a:gd name="T18" fmla="*/ 26 w 26"/>
                  <a:gd name="T19" fmla="*/ 8 h 17"/>
                  <a:gd name="T20" fmla="*/ 24 w 26"/>
                  <a:gd name="T21" fmla="*/ 5 h 17"/>
                  <a:gd name="T22" fmla="*/ 24 w 26"/>
                  <a:gd name="T23" fmla="*/ 3 h 17"/>
                  <a:gd name="T24" fmla="*/ 22 w 26"/>
                  <a:gd name="T25" fmla="*/ 3 h 17"/>
                  <a:gd name="T26" fmla="*/ 19 w 26"/>
                  <a:gd name="T27" fmla="*/ 3 h 17"/>
                  <a:gd name="T28" fmla="*/ 19 w 26"/>
                  <a:gd name="T29" fmla="*/ 0 h 17"/>
                  <a:gd name="T30" fmla="*/ 17 w 26"/>
                  <a:gd name="T31" fmla="*/ 0 h 17"/>
                  <a:gd name="T32" fmla="*/ 14 w 26"/>
                  <a:gd name="T33" fmla="*/ 0 h 17"/>
                  <a:gd name="T34" fmla="*/ 12 w 26"/>
                  <a:gd name="T35" fmla="*/ 0 h 17"/>
                  <a:gd name="T36" fmla="*/ 10 w 26"/>
                  <a:gd name="T37" fmla="*/ 0 h 17"/>
                  <a:gd name="T38" fmla="*/ 7 w 26"/>
                  <a:gd name="T39" fmla="*/ 3 h 17"/>
                  <a:gd name="T40" fmla="*/ 5 w 26"/>
                  <a:gd name="T41" fmla="*/ 3 h 17"/>
                  <a:gd name="T42" fmla="*/ 2 w 26"/>
                  <a:gd name="T43" fmla="*/ 3 h 17"/>
                  <a:gd name="T44" fmla="*/ 2 w 26"/>
                  <a:gd name="T45" fmla="*/ 5 h 17"/>
                  <a:gd name="T46" fmla="*/ 0 w 26"/>
                  <a:gd name="T47" fmla="*/ 8 h 17"/>
                  <a:gd name="T48" fmla="*/ 0 w 26"/>
                  <a:gd name="T49" fmla="*/ 8 h 17"/>
                  <a:gd name="T50" fmla="*/ 0 w 26"/>
                  <a:gd name="T51" fmla="*/ 10 h 17"/>
                  <a:gd name="T52" fmla="*/ 2 w 26"/>
                  <a:gd name="T53" fmla="*/ 12 h 17"/>
                  <a:gd name="T54" fmla="*/ 2 w 26"/>
                  <a:gd name="T55" fmla="*/ 12 h 17"/>
                  <a:gd name="T56" fmla="*/ 5 w 26"/>
                  <a:gd name="T57" fmla="*/ 15 h 17"/>
                  <a:gd name="T58" fmla="*/ 7 w 26"/>
                  <a:gd name="T59" fmla="*/ 15 h 17"/>
                  <a:gd name="T60" fmla="*/ 10 w 26"/>
                  <a:gd name="T61" fmla="*/ 15 h 17"/>
                  <a:gd name="T62" fmla="*/ 12 w 26"/>
                  <a:gd name="T63" fmla="*/ 17 h 17"/>
                  <a:gd name="T64" fmla="*/ 14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4" y="17"/>
                    </a:moveTo>
                    <a:lnTo>
                      <a:pt x="17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0" name="Freeform 520"/>
              <p:cNvSpPr>
                <a:spLocks/>
              </p:cNvSpPr>
              <p:nvPr/>
            </p:nvSpPr>
            <p:spPr bwMode="auto">
              <a:xfrm>
                <a:off x="2140" y="3118"/>
                <a:ext cx="26" cy="17"/>
              </a:xfrm>
              <a:custGeom>
                <a:avLst/>
                <a:gdLst>
                  <a:gd name="T0" fmla="*/ 14 w 26"/>
                  <a:gd name="T1" fmla="*/ 17 h 17"/>
                  <a:gd name="T2" fmla="*/ 17 w 26"/>
                  <a:gd name="T3" fmla="*/ 17 h 17"/>
                  <a:gd name="T4" fmla="*/ 19 w 26"/>
                  <a:gd name="T5" fmla="*/ 15 h 17"/>
                  <a:gd name="T6" fmla="*/ 19 w 26"/>
                  <a:gd name="T7" fmla="*/ 15 h 17"/>
                  <a:gd name="T8" fmla="*/ 22 w 26"/>
                  <a:gd name="T9" fmla="*/ 15 h 17"/>
                  <a:gd name="T10" fmla="*/ 24 w 26"/>
                  <a:gd name="T11" fmla="*/ 12 h 17"/>
                  <a:gd name="T12" fmla="*/ 24 w 26"/>
                  <a:gd name="T13" fmla="*/ 12 h 17"/>
                  <a:gd name="T14" fmla="*/ 26 w 26"/>
                  <a:gd name="T15" fmla="*/ 10 h 17"/>
                  <a:gd name="T16" fmla="*/ 26 w 26"/>
                  <a:gd name="T17" fmla="*/ 8 h 17"/>
                  <a:gd name="T18" fmla="*/ 26 w 26"/>
                  <a:gd name="T19" fmla="*/ 8 h 17"/>
                  <a:gd name="T20" fmla="*/ 24 w 26"/>
                  <a:gd name="T21" fmla="*/ 5 h 17"/>
                  <a:gd name="T22" fmla="*/ 24 w 26"/>
                  <a:gd name="T23" fmla="*/ 3 h 17"/>
                  <a:gd name="T24" fmla="*/ 22 w 26"/>
                  <a:gd name="T25" fmla="*/ 3 h 17"/>
                  <a:gd name="T26" fmla="*/ 19 w 26"/>
                  <a:gd name="T27" fmla="*/ 3 h 17"/>
                  <a:gd name="T28" fmla="*/ 19 w 26"/>
                  <a:gd name="T29" fmla="*/ 0 h 17"/>
                  <a:gd name="T30" fmla="*/ 17 w 26"/>
                  <a:gd name="T31" fmla="*/ 0 h 17"/>
                  <a:gd name="T32" fmla="*/ 14 w 26"/>
                  <a:gd name="T33" fmla="*/ 0 h 17"/>
                  <a:gd name="T34" fmla="*/ 12 w 26"/>
                  <a:gd name="T35" fmla="*/ 0 h 17"/>
                  <a:gd name="T36" fmla="*/ 10 w 26"/>
                  <a:gd name="T37" fmla="*/ 0 h 17"/>
                  <a:gd name="T38" fmla="*/ 7 w 26"/>
                  <a:gd name="T39" fmla="*/ 3 h 17"/>
                  <a:gd name="T40" fmla="*/ 5 w 26"/>
                  <a:gd name="T41" fmla="*/ 3 h 17"/>
                  <a:gd name="T42" fmla="*/ 2 w 26"/>
                  <a:gd name="T43" fmla="*/ 3 h 17"/>
                  <a:gd name="T44" fmla="*/ 2 w 26"/>
                  <a:gd name="T45" fmla="*/ 5 h 17"/>
                  <a:gd name="T46" fmla="*/ 0 w 26"/>
                  <a:gd name="T47" fmla="*/ 8 h 17"/>
                  <a:gd name="T48" fmla="*/ 0 w 26"/>
                  <a:gd name="T49" fmla="*/ 8 h 17"/>
                  <a:gd name="T50" fmla="*/ 0 w 26"/>
                  <a:gd name="T51" fmla="*/ 10 h 17"/>
                  <a:gd name="T52" fmla="*/ 2 w 26"/>
                  <a:gd name="T53" fmla="*/ 12 h 17"/>
                  <a:gd name="T54" fmla="*/ 2 w 26"/>
                  <a:gd name="T55" fmla="*/ 12 h 17"/>
                  <a:gd name="T56" fmla="*/ 5 w 26"/>
                  <a:gd name="T57" fmla="*/ 15 h 17"/>
                  <a:gd name="T58" fmla="*/ 7 w 26"/>
                  <a:gd name="T59" fmla="*/ 15 h 17"/>
                  <a:gd name="T60" fmla="*/ 10 w 26"/>
                  <a:gd name="T61" fmla="*/ 15 h 17"/>
                  <a:gd name="T62" fmla="*/ 12 w 26"/>
                  <a:gd name="T63" fmla="*/ 17 h 17"/>
                  <a:gd name="T64" fmla="*/ 14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4" y="17"/>
                    </a:moveTo>
                    <a:lnTo>
                      <a:pt x="17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1" name="Freeform 521"/>
              <p:cNvSpPr>
                <a:spLocks/>
              </p:cNvSpPr>
              <p:nvPr/>
            </p:nvSpPr>
            <p:spPr bwMode="auto">
              <a:xfrm>
                <a:off x="2190" y="3185"/>
                <a:ext cx="24" cy="14"/>
              </a:xfrm>
              <a:custGeom>
                <a:avLst/>
                <a:gdLst>
                  <a:gd name="T0" fmla="*/ 12 w 24"/>
                  <a:gd name="T1" fmla="*/ 14 h 14"/>
                  <a:gd name="T2" fmla="*/ 14 w 24"/>
                  <a:gd name="T3" fmla="*/ 14 h 14"/>
                  <a:gd name="T4" fmla="*/ 17 w 24"/>
                  <a:gd name="T5" fmla="*/ 14 h 14"/>
                  <a:gd name="T6" fmla="*/ 19 w 24"/>
                  <a:gd name="T7" fmla="*/ 14 h 14"/>
                  <a:gd name="T8" fmla="*/ 19 w 24"/>
                  <a:gd name="T9" fmla="*/ 12 h 14"/>
                  <a:gd name="T10" fmla="*/ 22 w 24"/>
                  <a:gd name="T11" fmla="*/ 12 h 14"/>
                  <a:gd name="T12" fmla="*/ 22 w 24"/>
                  <a:gd name="T13" fmla="*/ 10 h 14"/>
                  <a:gd name="T14" fmla="*/ 24 w 24"/>
                  <a:gd name="T15" fmla="*/ 10 h 14"/>
                  <a:gd name="T16" fmla="*/ 24 w 24"/>
                  <a:gd name="T17" fmla="*/ 7 h 14"/>
                  <a:gd name="T18" fmla="*/ 24 w 24"/>
                  <a:gd name="T19" fmla="*/ 5 h 14"/>
                  <a:gd name="T20" fmla="*/ 22 w 24"/>
                  <a:gd name="T21" fmla="*/ 5 h 14"/>
                  <a:gd name="T22" fmla="*/ 22 w 24"/>
                  <a:gd name="T23" fmla="*/ 3 h 14"/>
                  <a:gd name="T24" fmla="*/ 19 w 24"/>
                  <a:gd name="T25" fmla="*/ 3 h 14"/>
                  <a:gd name="T26" fmla="*/ 19 w 24"/>
                  <a:gd name="T27" fmla="*/ 0 h 14"/>
                  <a:gd name="T28" fmla="*/ 17 w 24"/>
                  <a:gd name="T29" fmla="*/ 0 h 14"/>
                  <a:gd name="T30" fmla="*/ 14 w 24"/>
                  <a:gd name="T31" fmla="*/ 0 h 14"/>
                  <a:gd name="T32" fmla="*/ 12 w 24"/>
                  <a:gd name="T33" fmla="*/ 0 h 14"/>
                  <a:gd name="T34" fmla="*/ 10 w 24"/>
                  <a:gd name="T35" fmla="*/ 0 h 14"/>
                  <a:gd name="T36" fmla="*/ 7 w 24"/>
                  <a:gd name="T37" fmla="*/ 0 h 14"/>
                  <a:gd name="T38" fmla="*/ 5 w 24"/>
                  <a:gd name="T39" fmla="*/ 0 h 14"/>
                  <a:gd name="T40" fmla="*/ 3 w 24"/>
                  <a:gd name="T41" fmla="*/ 3 h 14"/>
                  <a:gd name="T42" fmla="*/ 0 w 24"/>
                  <a:gd name="T43" fmla="*/ 3 h 14"/>
                  <a:gd name="T44" fmla="*/ 0 w 24"/>
                  <a:gd name="T45" fmla="*/ 5 h 14"/>
                  <a:gd name="T46" fmla="*/ 0 w 24"/>
                  <a:gd name="T47" fmla="*/ 5 h 14"/>
                  <a:gd name="T48" fmla="*/ 0 w 24"/>
                  <a:gd name="T49" fmla="*/ 7 h 14"/>
                  <a:gd name="T50" fmla="*/ 0 w 24"/>
                  <a:gd name="T51" fmla="*/ 10 h 14"/>
                  <a:gd name="T52" fmla="*/ 0 w 24"/>
                  <a:gd name="T53" fmla="*/ 10 h 14"/>
                  <a:gd name="T54" fmla="*/ 0 w 24"/>
                  <a:gd name="T55" fmla="*/ 12 h 14"/>
                  <a:gd name="T56" fmla="*/ 3 w 24"/>
                  <a:gd name="T57" fmla="*/ 12 h 14"/>
                  <a:gd name="T58" fmla="*/ 5 w 24"/>
                  <a:gd name="T59" fmla="*/ 14 h 14"/>
                  <a:gd name="T60" fmla="*/ 7 w 24"/>
                  <a:gd name="T61" fmla="*/ 14 h 14"/>
                  <a:gd name="T62" fmla="*/ 10 w 24"/>
                  <a:gd name="T63" fmla="*/ 14 h 14"/>
                  <a:gd name="T64" fmla="*/ 12 w 24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4"/>
                  <a:gd name="T101" fmla="*/ 24 w 24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4">
                    <a:moveTo>
                      <a:pt x="12" y="14"/>
                    </a:move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2" name="Freeform 522"/>
              <p:cNvSpPr>
                <a:spLocks/>
              </p:cNvSpPr>
              <p:nvPr/>
            </p:nvSpPr>
            <p:spPr bwMode="auto">
              <a:xfrm>
                <a:off x="2190" y="3185"/>
                <a:ext cx="24" cy="14"/>
              </a:xfrm>
              <a:custGeom>
                <a:avLst/>
                <a:gdLst>
                  <a:gd name="T0" fmla="*/ 12 w 24"/>
                  <a:gd name="T1" fmla="*/ 14 h 14"/>
                  <a:gd name="T2" fmla="*/ 14 w 24"/>
                  <a:gd name="T3" fmla="*/ 14 h 14"/>
                  <a:gd name="T4" fmla="*/ 17 w 24"/>
                  <a:gd name="T5" fmla="*/ 14 h 14"/>
                  <a:gd name="T6" fmla="*/ 19 w 24"/>
                  <a:gd name="T7" fmla="*/ 14 h 14"/>
                  <a:gd name="T8" fmla="*/ 19 w 24"/>
                  <a:gd name="T9" fmla="*/ 12 h 14"/>
                  <a:gd name="T10" fmla="*/ 22 w 24"/>
                  <a:gd name="T11" fmla="*/ 12 h 14"/>
                  <a:gd name="T12" fmla="*/ 22 w 24"/>
                  <a:gd name="T13" fmla="*/ 10 h 14"/>
                  <a:gd name="T14" fmla="*/ 24 w 24"/>
                  <a:gd name="T15" fmla="*/ 10 h 14"/>
                  <a:gd name="T16" fmla="*/ 24 w 24"/>
                  <a:gd name="T17" fmla="*/ 7 h 14"/>
                  <a:gd name="T18" fmla="*/ 24 w 24"/>
                  <a:gd name="T19" fmla="*/ 5 h 14"/>
                  <a:gd name="T20" fmla="*/ 22 w 24"/>
                  <a:gd name="T21" fmla="*/ 5 h 14"/>
                  <a:gd name="T22" fmla="*/ 22 w 24"/>
                  <a:gd name="T23" fmla="*/ 3 h 14"/>
                  <a:gd name="T24" fmla="*/ 19 w 24"/>
                  <a:gd name="T25" fmla="*/ 3 h 14"/>
                  <a:gd name="T26" fmla="*/ 19 w 24"/>
                  <a:gd name="T27" fmla="*/ 0 h 14"/>
                  <a:gd name="T28" fmla="*/ 17 w 24"/>
                  <a:gd name="T29" fmla="*/ 0 h 14"/>
                  <a:gd name="T30" fmla="*/ 14 w 24"/>
                  <a:gd name="T31" fmla="*/ 0 h 14"/>
                  <a:gd name="T32" fmla="*/ 12 w 24"/>
                  <a:gd name="T33" fmla="*/ 0 h 14"/>
                  <a:gd name="T34" fmla="*/ 10 w 24"/>
                  <a:gd name="T35" fmla="*/ 0 h 14"/>
                  <a:gd name="T36" fmla="*/ 7 w 24"/>
                  <a:gd name="T37" fmla="*/ 0 h 14"/>
                  <a:gd name="T38" fmla="*/ 5 w 24"/>
                  <a:gd name="T39" fmla="*/ 0 h 14"/>
                  <a:gd name="T40" fmla="*/ 3 w 24"/>
                  <a:gd name="T41" fmla="*/ 3 h 14"/>
                  <a:gd name="T42" fmla="*/ 0 w 24"/>
                  <a:gd name="T43" fmla="*/ 3 h 14"/>
                  <a:gd name="T44" fmla="*/ 0 w 24"/>
                  <a:gd name="T45" fmla="*/ 5 h 14"/>
                  <a:gd name="T46" fmla="*/ 0 w 24"/>
                  <a:gd name="T47" fmla="*/ 5 h 14"/>
                  <a:gd name="T48" fmla="*/ 0 w 24"/>
                  <a:gd name="T49" fmla="*/ 7 h 14"/>
                  <a:gd name="T50" fmla="*/ 0 w 24"/>
                  <a:gd name="T51" fmla="*/ 10 h 14"/>
                  <a:gd name="T52" fmla="*/ 0 w 24"/>
                  <a:gd name="T53" fmla="*/ 10 h 14"/>
                  <a:gd name="T54" fmla="*/ 0 w 24"/>
                  <a:gd name="T55" fmla="*/ 12 h 14"/>
                  <a:gd name="T56" fmla="*/ 3 w 24"/>
                  <a:gd name="T57" fmla="*/ 12 h 14"/>
                  <a:gd name="T58" fmla="*/ 5 w 24"/>
                  <a:gd name="T59" fmla="*/ 14 h 14"/>
                  <a:gd name="T60" fmla="*/ 7 w 24"/>
                  <a:gd name="T61" fmla="*/ 14 h 14"/>
                  <a:gd name="T62" fmla="*/ 10 w 24"/>
                  <a:gd name="T63" fmla="*/ 14 h 14"/>
                  <a:gd name="T64" fmla="*/ 12 w 24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4"/>
                  <a:gd name="T101" fmla="*/ 24 w 24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4">
                    <a:moveTo>
                      <a:pt x="12" y="14"/>
                    </a:move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3" name="Freeform 523"/>
              <p:cNvSpPr>
                <a:spLocks/>
              </p:cNvSpPr>
              <p:nvPr/>
            </p:nvSpPr>
            <p:spPr bwMode="auto">
              <a:xfrm>
                <a:off x="2083" y="2966"/>
                <a:ext cx="870" cy="162"/>
              </a:xfrm>
              <a:custGeom>
                <a:avLst/>
                <a:gdLst>
                  <a:gd name="T0" fmla="*/ 17 w 870"/>
                  <a:gd name="T1" fmla="*/ 150 h 162"/>
                  <a:gd name="T2" fmla="*/ 38 w 870"/>
                  <a:gd name="T3" fmla="*/ 131 h 162"/>
                  <a:gd name="T4" fmla="*/ 62 w 870"/>
                  <a:gd name="T5" fmla="*/ 112 h 162"/>
                  <a:gd name="T6" fmla="*/ 86 w 870"/>
                  <a:gd name="T7" fmla="*/ 95 h 162"/>
                  <a:gd name="T8" fmla="*/ 114 w 870"/>
                  <a:gd name="T9" fmla="*/ 81 h 162"/>
                  <a:gd name="T10" fmla="*/ 150 w 870"/>
                  <a:gd name="T11" fmla="*/ 64 h 162"/>
                  <a:gd name="T12" fmla="*/ 188 w 870"/>
                  <a:gd name="T13" fmla="*/ 52 h 162"/>
                  <a:gd name="T14" fmla="*/ 226 w 870"/>
                  <a:gd name="T15" fmla="*/ 40 h 162"/>
                  <a:gd name="T16" fmla="*/ 267 w 870"/>
                  <a:gd name="T17" fmla="*/ 31 h 162"/>
                  <a:gd name="T18" fmla="*/ 310 w 870"/>
                  <a:gd name="T19" fmla="*/ 28 h 162"/>
                  <a:gd name="T20" fmla="*/ 358 w 870"/>
                  <a:gd name="T21" fmla="*/ 26 h 162"/>
                  <a:gd name="T22" fmla="*/ 403 w 870"/>
                  <a:gd name="T23" fmla="*/ 26 h 162"/>
                  <a:gd name="T24" fmla="*/ 460 w 870"/>
                  <a:gd name="T25" fmla="*/ 26 h 162"/>
                  <a:gd name="T26" fmla="*/ 537 w 870"/>
                  <a:gd name="T27" fmla="*/ 24 h 162"/>
                  <a:gd name="T28" fmla="*/ 610 w 870"/>
                  <a:gd name="T29" fmla="*/ 26 h 162"/>
                  <a:gd name="T30" fmla="*/ 684 w 870"/>
                  <a:gd name="T31" fmla="*/ 33 h 162"/>
                  <a:gd name="T32" fmla="*/ 744 w 870"/>
                  <a:gd name="T33" fmla="*/ 48 h 162"/>
                  <a:gd name="T34" fmla="*/ 785 w 870"/>
                  <a:gd name="T35" fmla="*/ 67 h 162"/>
                  <a:gd name="T36" fmla="*/ 816 w 870"/>
                  <a:gd name="T37" fmla="*/ 90 h 162"/>
                  <a:gd name="T38" fmla="*/ 842 w 870"/>
                  <a:gd name="T39" fmla="*/ 121 h 162"/>
                  <a:gd name="T40" fmla="*/ 854 w 870"/>
                  <a:gd name="T41" fmla="*/ 136 h 162"/>
                  <a:gd name="T42" fmla="*/ 856 w 870"/>
                  <a:gd name="T43" fmla="*/ 138 h 162"/>
                  <a:gd name="T44" fmla="*/ 861 w 870"/>
                  <a:gd name="T45" fmla="*/ 143 h 162"/>
                  <a:gd name="T46" fmla="*/ 866 w 870"/>
                  <a:gd name="T47" fmla="*/ 145 h 162"/>
                  <a:gd name="T48" fmla="*/ 870 w 870"/>
                  <a:gd name="T49" fmla="*/ 145 h 162"/>
                  <a:gd name="T50" fmla="*/ 868 w 870"/>
                  <a:gd name="T51" fmla="*/ 121 h 162"/>
                  <a:gd name="T52" fmla="*/ 861 w 870"/>
                  <a:gd name="T53" fmla="*/ 95 h 162"/>
                  <a:gd name="T54" fmla="*/ 851 w 870"/>
                  <a:gd name="T55" fmla="*/ 71 h 162"/>
                  <a:gd name="T56" fmla="*/ 842 w 870"/>
                  <a:gd name="T57" fmla="*/ 45 h 162"/>
                  <a:gd name="T58" fmla="*/ 832 w 870"/>
                  <a:gd name="T59" fmla="*/ 40 h 162"/>
                  <a:gd name="T60" fmla="*/ 823 w 870"/>
                  <a:gd name="T61" fmla="*/ 33 h 162"/>
                  <a:gd name="T62" fmla="*/ 816 w 870"/>
                  <a:gd name="T63" fmla="*/ 28 h 162"/>
                  <a:gd name="T64" fmla="*/ 806 w 870"/>
                  <a:gd name="T65" fmla="*/ 24 h 162"/>
                  <a:gd name="T66" fmla="*/ 763 w 870"/>
                  <a:gd name="T67" fmla="*/ 14 h 162"/>
                  <a:gd name="T68" fmla="*/ 718 w 870"/>
                  <a:gd name="T69" fmla="*/ 12 h 162"/>
                  <a:gd name="T70" fmla="*/ 672 w 870"/>
                  <a:gd name="T71" fmla="*/ 12 h 162"/>
                  <a:gd name="T72" fmla="*/ 627 w 870"/>
                  <a:gd name="T73" fmla="*/ 9 h 162"/>
                  <a:gd name="T74" fmla="*/ 537 w 870"/>
                  <a:gd name="T75" fmla="*/ 0 h 162"/>
                  <a:gd name="T76" fmla="*/ 441 w 870"/>
                  <a:gd name="T77" fmla="*/ 0 h 162"/>
                  <a:gd name="T78" fmla="*/ 348 w 870"/>
                  <a:gd name="T79" fmla="*/ 5 h 162"/>
                  <a:gd name="T80" fmla="*/ 260 w 870"/>
                  <a:gd name="T81" fmla="*/ 19 h 162"/>
                  <a:gd name="T82" fmla="*/ 219 w 870"/>
                  <a:gd name="T83" fmla="*/ 26 h 162"/>
                  <a:gd name="T84" fmla="*/ 176 w 870"/>
                  <a:gd name="T85" fmla="*/ 33 h 162"/>
                  <a:gd name="T86" fmla="*/ 133 w 870"/>
                  <a:gd name="T87" fmla="*/ 43 h 162"/>
                  <a:gd name="T88" fmla="*/ 98 w 870"/>
                  <a:gd name="T89" fmla="*/ 57 h 162"/>
                  <a:gd name="T90" fmla="*/ 64 w 870"/>
                  <a:gd name="T91" fmla="*/ 76 h 162"/>
                  <a:gd name="T92" fmla="*/ 33 w 870"/>
                  <a:gd name="T93" fmla="*/ 102 h 162"/>
                  <a:gd name="T94" fmla="*/ 9 w 870"/>
                  <a:gd name="T95" fmla="*/ 131 h 162"/>
                  <a:gd name="T96" fmla="*/ 0 w 870"/>
                  <a:gd name="T97" fmla="*/ 162 h 162"/>
                  <a:gd name="T98" fmla="*/ 7 w 870"/>
                  <a:gd name="T99" fmla="*/ 157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70"/>
                  <a:gd name="T151" fmla="*/ 0 h 162"/>
                  <a:gd name="T152" fmla="*/ 870 w 870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70" h="162">
                    <a:moveTo>
                      <a:pt x="7" y="157"/>
                    </a:moveTo>
                    <a:lnTo>
                      <a:pt x="17" y="150"/>
                    </a:lnTo>
                    <a:lnTo>
                      <a:pt x="28" y="140"/>
                    </a:lnTo>
                    <a:lnTo>
                      <a:pt x="38" y="131"/>
                    </a:lnTo>
                    <a:lnTo>
                      <a:pt x="50" y="121"/>
                    </a:lnTo>
                    <a:lnTo>
                      <a:pt x="62" y="112"/>
                    </a:lnTo>
                    <a:lnTo>
                      <a:pt x="74" y="102"/>
                    </a:lnTo>
                    <a:lnTo>
                      <a:pt x="86" y="95"/>
                    </a:lnTo>
                    <a:lnTo>
                      <a:pt x="98" y="88"/>
                    </a:lnTo>
                    <a:lnTo>
                      <a:pt x="114" y="81"/>
                    </a:lnTo>
                    <a:lnTo>
                      <a:pt x="131" y="74"/>
                    </a:lnTo>
                    <a:lnTo>
                      <a:pt x="150" y="64"/>
                    </a:lnTo>
                    <a:lnTo>
                      <a:pt x="169" y="57"/>
                    </a:lnTo>
                    <a:lnTo>
                      <a:pt x="188" y="52"/>
                    </a:lnTo>
                    <a:lnTo>
                      <a:pt x="207" y="45"/>
                    </a:lnTo>
                    <a:lnTo>
                      <a:pt x="226" y="40"/>
                    </a:lnTo>
                    <a:lnTo>
                      <a:pt x="246" y="36"/>
                    </a:lnTo>
                    <a:lnTo>
                      <a:pt x="267" y="31"/>
                    </a:lnTo>
                    <a:lnTo>
                      <a:pt x="288" y="28"/>
                    </a:lnTo>
                    <a:lnTo>
                      <a:pt x="310" y="28"/>
                    </a:lnTo>
                    <a:lnTo>
                      <a:pt x="334" y="26"/>
                    </a:lnTo>
                    <a:lnTo>
                      <a:pt x="358" y="26"/>
                    </a:lnTo>
                    <a:lnTo>
                      <a:pt x="381" y="26"/>
                    </a:lnTo>
                    <a:lnTo>
                      <a:pt x="403" y="26"/>
                    </a:lnTo>
                    <a:lnTo>
                      <a:pt x="424" y="26"/>
                    </a:lnTo>
                    <a:lnTo>
                      <a:pt x="460" y="26"/>
                    </a:lnTo>
                    <a:lnTo>
                      <a:pt x="498" y="24"/>
                    </a:lnTo>
                    <a:lnTo>
                      <a:pt x="537" y="24"/>
                    </a:lnTo>
                    <a:lnTo>
                      <a:pt x="575" y="24"/>
                    </a:lnTo>
                    <a:lnTo>
                      <a:pt x="610" y="26"/>
                    </a:lnTo>
                    <a:lnTo>
                      <a:pt x="649" y="28"/>
                    </a:lnTo>
                    <a:lnTo>
                      <a:pt x="684" y="33"/>
                    </a:lnTo>
                    <a:lnTo>
                      <a:pt x="718" y="40"/>
                    </a:lnTo>
                    <a:lnTo>
                      <a:pt x="744" y="48"/>
                    </a:lnTo>
                    <a:lnTo>
                      <a:pt x="766" y="55"/>
                    </a:lnTo>
                    <a:lnTo>
                      <a:pt x="785" y="67"/>
                    </a:lnTo>
                    <a:lnTo>
                      <a:pt x="801" y="79"/>
                    </a:lnTo>
                    <a:lnTo>
                      <a:pt x="816" y="90"/>
                    </a:lnTo>
                    <a:lnTo>
                      <a:pt x="830" y="105"/>
                    </a:lnTo>
                    <a:lnTo>
                      <a:pt x="842" y="121"/>
                    </a:lnTo>
                    <a:lnTo>
                      <a:pt x="854" y="136"/>
                    </a:lnTo>
                    <a:lnTo>
                      <a:pt x="856" y="138"/>
                    </a:lnTo>
                    <a:lnTo>
                      <a:pt x="859" y="140"/>
                    </a:lnTo>
                    <a:lnTo>
                      <a:pt x="861" y="143"/>
                    </a:lnTo>
                    <a:lnTo>
                      <a:pt x="863" y="143"/>
                    </a:lnTo>
                    <a:lnTo>
                      <a:pt x="866" y="145"/>
                    </a:lnTo>
                    <a:lnTo>
                      <a:pt x="868" y="145"/>
                    </a:lnTo>
                    <a:lnTo>
                      <a:pt x="870" y="145"/>
                    </a:lnTo>
                    <a:lnTo>
                      <a:pt x="870" y="133"/>
                    </a:lnTo>
                    <a:lnTo>
                      <a:pt x="868" y="121"/>
                    </a:lnTo>
                    <a:lnTo>
                      <a:pt x="866" y="107"/>
                    </a:lnTo>
                    <a:lnTo>
                      <a:pt x="861" y="95"/>
                    </a:lnTo>
                    <a:lnTo>
                      <a:pt x="856" y="83"/>
                    </a:lnTo>
                    <a:lnTo>
                      <a:pt x="851" y="71"/>
                    </a:lnTo>
                    <a:lnTo>
                      <a:pt x="847" y="57"/>
                    </a:lnTo>
                    <a:lnTo>
                      <a:pt x="842" y="45"/>
                    </a:lnTo>
                    <a:lnTo>
                      <a:pt x="837" y="43"/>
                    </a:lnTo>
                    <a:lnTo>
                      <a:pt x="832" y="40"/>
                    </a:lnTo>
                    <a:lnTo>
                      <a:pt x="828" y="38"/>
                    </a:lnTo>
                    <a:lnTo>
                      <a:pt x="823" y="33"/>
                    </a:lnTo>
                    <a:lnTo>
                      <a:pt x="818" y="31"/>
                    </a:lnTo>
                    <a:lnTo>
                      <a:pt x="816" y="28"/>
                    </a:lnTo>
                    <a:lnTo>
                      <a:pt x="811" y="26"/>
                    </a:lnTo>
                    <a:lnTo>
                      <a:pt x="806" y="24"/>
                    </a:lnTo>
                    <a:lnTo>
                      <a:pt x="785" y="19"/>
                    </a:lnTo>
                    <a:lnTo>
                      <a:pt x="763" y="14"/>
                    </a:lnTo>
                    <a:lnTo>
                      <a:pt x="742" y="14"/>
                    </a:lnTo>
                    <a:lnTo>
                      <a:pt x="718" y="12"/>
                    </a:lnTo>
                    <a:lnTo>
                      <a:pt x="694" y="12"/>
                    </a:lnTo>
                    <a:lnTo>
                      <a:pt x="672" y="12"/>
                    </a:lnTo>
                    <a:lnTo>
                      <a:pt x="649" y="9"/>
                    </a:lnTo>
                    <a:lnTo>
                      <a:pt x="627" y="9"/>
                    </a:lnTo>
                    <a:lnTo>
                      <a:pt x="584" y="5"/>
                    </a:lnTo>
                    <a:lnTo>
                      <a:pt x="537" y="0"/>
                    </a:lnTo>
                    <a:lnTo>
                      <a:pt x="489" y="0"/>
                    </a:lnTo>
                    <a:lnTo>
                      <a:pt x="441" y="0"/>
                    </a:lnTo>
                    <a:lnTo>
                      <a:pt x="393" y="2"/>
                    </a:lnTo>
                    <a:lnTo>
                      <a:pt x="348" y="5"/>
                    </a:lnTo>
                    <a:lnTo>
                      <a:pt x="303" y="12"/>
                    </a:lnTo>
                    <a:lnTo>
                      <a:pt x="260" y="19"/>
                    </a:lnTo>
                    <a:lnTo>
                      <a:pt x="241" y="24"/>
                    </a:lnTo>
                    <a:lnTo>
                      <a:pt x="219" y="26"/>
                    </a:lnTo>
                    <a:lnTo>
                      <a:pt x="198" y="31"/>
                    </a:lnTo>
                    <a:lnTo>
                      <a:pt x="176" y="33"/>
                    </a:lnTo>
                    <a:lnTo>
                      <a:pt x="155" y="38"/>
                    </a:lnTo>
                    <a:lnTo>
                      <a:pt x="133" y="43"/>
                    </a:lnTo>
                    <a:lnTo>
                      <a:pt x="114" y="50"/>
                    </a:lnTo>
                    <a:lnTo>
                      <a:pt x="98" y="57"/>
                    </a:lnTo>
                    <a:lnTo>
                      <a:pt x="81" y="64"/>
                    </a:lnTo>
                    <a:lnTo>
                      <a:pt x="64" y="76"/>
                    </a:lnTo>
                    <a:lnTo>
                      <a:pt x="48" y="88"/>
                    </a:lnTo>
                    <a:lnTo>
                      <a:pt x="33" y="102"/>
                    </a:lnTo>
                    <a:lnTo>
                      <a:pt x="19" y="117"/>
                    </a:lnTo>
                    <a:lnTo>
                      <a:pt x="9" y="131"/>
                    </a:lnTo>
                    <a:lnTo>
                      <a:pt x="2" y="148"/>
                    </a:lnTo>
                    <a:lnTo>
                      <a:pt x="0" y="162"/>
                    </a:lnTo>
                    <a:lnTo>
                      <a:pt x="2" y="162"/>
                    </a:lnTo>
                    <a:lnTo>
                      <a:pt x="7" y="15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4" name="Freeform 524"/>
              <p:cNvSpPr>
                <a:spLocks/>
              </p:cNvSpPr>
              <p:nvPr/>
            </p:nvSpPr>
            <p:spPr bwMode="auto">
              <a:xfrm>
                <a:off x="2083" y="2966"/>
                <a:ext cx="870" cy="162"/>
              </a:xfrm>
              <a:custGeom>
                <a:avLst/>
                <a:gdLst>
                  <a:gd name="T0" fmla="*/ 17 w 870"/>
                  <a:gd name="T1" fmla="*/ 150 h 162"/>
                  <a:gd name="T2" fmla="*/ 38 w 870"/>
                  <a:gd name="T3" fmla="*/ 131 h 162"/>
                  <a:gd name="T4" fmla="*/ 62 w 870"/>
                  <a:gd name="T5" fmla="*/ 112 h 162"/>
                  <a:gd name="T6" fmla="*/ 86 w 870"/>
                  <a:gd name="T7" fmla="*/ 95 h 162"/>
                  <a:gd name="T8" fmla="*/ 114 w 870"/>
                  <a:gd name="T9" fmla="*/ 81 h 162"/>
                  <a:gd name="T10" fmla="*/ 150 w 870"/>
                  <a:gd name="T11" fmla="*/ 64 h 162"/>
                  <a:gd name="T12" fmla="*/ 188 w 870"/>
                  <a:gd name="T13" fmla="*/ 52 h 162"/>
                  <a:gd name="T14" fmla="*/ 226 w 870"/>
                  <a:gd name="T15" fmla="*/ 40 h 162"/>
                  <a:gd name="T16" fmla="*/ 267 w 870"/>
                  <a:gd name="T17" fmla="*/ 31 h 162"/>
                  <a:gd name="T18" fmla="*/ 310 w 870"/>
                  <a:gd name="T19" fmla="*/ 28 h 162"/>
                  <a:gd name="T20" fmla="*/ 358 w 870"/>
                  <a:gd name="T21" fmla="*/ 26 h 162"/>
                  <a:gd name="T22" fmla="*/ 403 w 870"/>
                  <a:gd name="T23" fmla="*/ 26 h 162"/>
                  <a:gd name="T24" fmla="*/ 460 w 870"/>
                  <a:gd name="T25" fmla="*/ 26 h 162"/>
                  <a:gd name="T26" fmla="*/ 537 w 870"/>
                  <a:gd name="T27" fmla="*/ 24 h 162"/>
                  <a:gd name="T28" fmla="*/ 610 w 870"/>
                  <a:gd name="T29" fmla="*/ 26 h 162"/>
                  <a:gd name="T30" fmla="*/ 684 w 870"/>
                  <a:gd name="T31" fmla="*/ 33 h 162"/>
                  <a:gd name="T32" fmla="*/ 744 w 870"/>
                  <a:gd name="T33" fmla="*/ 48 h 162"/>
                  <a:gd name="T34" fmla="*/ 785 w 870"/>
                  <a:gd name="T35" fmla="*/ 67 h 162"/>
                  <a:gd name="T36" fmla="*/ 816 w 870"/>
                  <a:gd name="T37" fmla="*/ 90 h 162"/>
                  <a:gd name="T38" fmla="*/ 842 w 870"/>
                  <a:gd name="T39" fmla="*/ 121 h 162"/>
                  <a:gd name="T40" fmla="*/ 854 w 870"/>
                  <a:gd name="T41" fmla="*/ 136 h 162"/>
                  <a:gd name="T42" fmla="*/ 856 w 870"/>
                  <a:gd name="T43" fmla="*/ 138 h 162"/>
                  <a:gd name="T44" fmla="*/ 861 w 870"/>
                  <a:gd name="T45" fmla="*/ 143 h 162"/>
                  <a:gd name="T46" fmla="*/ 866 w 870"/>
                  <a:gd name="T47" fmla="*/ 145 h 162"/>
                  <a:gd name="T48" fmla="*/ 870 w 870"/>
                  <a:gd name="T49" fmla="*/ 145 h 162"/>
                  <a:gd name="T50" fmla="*/ 868 w 870"/>
                  <a:gd name="T51" fmla="*/ 121 h 162"/>
                  <a:gd name="T52" fmla="*/ 861 w 870"/>
                  <a:gd name="T53" fmla="*/ 95 h 162"/>
                  <a:gd name="T54" fmla="*/ 851 w 870"/>
                  <a:gd name="T55" fmla="*/ 71 h 162"/>
                  <a:gd name="T56" fmla="*/ 842 w 870"/>
                  <a:gd name="T57" fmla="*/ 45 h 162"/>
                  <a:gd name="T58" fmla="*/ 832 w 870"/>
                  <a:gd name="T59" fmla="*/ 40 h 162"/>
                  <a:gd name="T60" fmla="*/ 823 w 870"/>
                  <a:gd name="T61" fmla="*/ 33 h 162"/>
                  <a:gd name="T62" fmla="*/ 816 w 870"/>
                  <a:gd name="T63" fmla="*/ 28 h 162"/>
                  <a:gd name="T64" fmla="*/ 806 w 870"/>
                  <a:gd name="T65" fmla="*/ 24 h 162"/>
                  <a:gd name="T66" fmla="*/ 763 w 870"/>
                  <a:gd name="T67" fmla="*/ 14 h 162"/>
                  <a:gd name="T68" fmla="*/ 718 w 870"/>
                  <a:gd name="T69" fmla="*/ 12 h 162"/>
                  <a:gd name="T70" fmla="*/ 672 w 870"/>
                  <a:gd name="T71" fmla="*/ 12 h 162"/>
                  <a:gd name="T72" fmla="*/ 627 w 870"/>
                  <a:gd name="T73" fmla="*/ 9 h 162"/>
                  <a:gd name="T74" fmla="*/ 537 w 870"/>
                  <a:gd name="T75" fmla="*/ 0 h 162"/>
                  <a:gd name="T76" fmla="*/ 441 w 870"/>
                  <a:gd name="T77" fmla="*/ 0 h 162"/>
                  <a:gd name="T78" fmla="*/ 348 w 870"/>
                  <a:gd name="T79" fmla="*/ 5 h 162"/>
                  <a:gd name="T80" fmla="*/ 260 w 870"/>
                  <a:gd name="T81" fmla="*/ 19 h 162"/>
                  <a:gd name="T82" fmla="*/ 219 w 870"/>
                  <a:gd name="T83" fmla="*/ 26 h 162"/>
                  <a:gd name="T84" fmla="*/ 176 w 870"/>
                  <a:gd name="T85" fmla="*/ 33 h 162"/>
                  <a:gd name="T86" fmla="*/ 133 w 870"/>
                  <a:gd name="T87" fmla="*/ 43 h 162"/>
                  <a:gd name="T88" fmla="*/ 98 w 870"/>
                  <a:gd name="T89" fmla="*/ 57 h 162"/>
                  <a:gd name="T90" fmla="*/ 64 w 870"/>
                  <a:gd name="T91" fmla="*/ 76 h 162"/>
                  <a:gd name="T92" fmla="*/ 33 w 870"/>
                  <a:gd name="T93" fmla="*/ 102 h 162"/>
                  <a:gd name="T94" fmla="*/ 9 w 870"/>
                  <a:gd name="T95" fmla="*/ 131 h 162"/>
                  <a:gd name="T96" fmla="*/ 0 w 870"/>
                  <a:gd name="T97" fmla="*/ 162 h 162"/>
                  <a:gd name="T98" fmla="*/ 7 w 870"/>
                  <a:gd name="T99" fmla="*/ 157 h 1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70"/>
                  <a:gd name="T151" fmla="*/ 0 h 162"/>
                  <a:gd name="T152" fmla="*/ 870 w 870"/>
                  <a:gd name="T153" fmla="*/ 162 h 1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70" h="162">
                    <a:moveTo>
                      <a:pt x="7" y="157"/>
                    </a:moveTo>
                    <a:lnTo>
                      <a:pt x="17" y="150"/>
                    </a:lnTo>
                    <a:lnTo>
                      <a:pt x="28" y="140"/>
                    </a:lnTo>
                    <a:lnTo>
                      <a:pt x="38" y="131"/>
                    </a:lnTo>
                    <a:lnTo>
                      <a:pt x="50" y="121"/>
                    </a:lnTo>
                    <a:lnTo>
                      <a:pt x="62" y="112"/>
                    </a:lnTo>
                    <a:lnTo>
                      <a:pt x="74" y="102"/>
                    </a:lnTo>
                    <a:lnTo>
                      <a:pt x="86" y="95"/>
                    </a:lnTo>
                    <a:lnTo>
                      <a:pt x="98" y="88"/>
                    </a:lnTo>
                    <a:lnTo>
                      <a:pt x="114" y="81"/>
                    </a:lnTo>
                    <a:lnTo>
                      <a:pt x="131" y="74"/>
                    </a:lnTo>
                    <a:lnTo>
                      <a:pt x="150" y="64"/>
                    </a:lnTo>
                    <a:lnTo>
                      <a:pt x="169" y="57"/>
                    </a:lnTo>
                    <a:lnTo>
                      <a:pt x="188" y="52"/>
                    </a:lnTo>
                    <a:lnTo>
                      <a:pt x="207" y="45"/>
                    </a:lnTo>
                    <a:lnTo>
                      <a:pt x="226" y="40"/>
                    </a:lnTo>
                    <a:lnTo>
                      <a:pt x="246" y="36"/>
                    </a:lnTo>
                    <a:lnTo>
                      <a:pt x="267" y="31"/>
                    </a:lnTo>
                    <a:lnTo>
                      <a:pt x="288" y="28"/>
                    </a:lnTo>
                    <a:lnTo>
                      <a:pt x="310" y="28"/>
                    </a:lnTo>
                    <a:lnTo>
                      <a:pt x="334" y="26"/>
                    </a:lnTo>
                    <a:lnTo>
                      <a:pt x="358" y="26"/>
                    </a:lnTo>
                    <a:lnTo>
                      <a:pt x="381" y="26"/>
                    </a:lnTo>
                    <a:lnTo>
                      <a:pt x="403" y="26"/>
                    </a:lnTo>
                    <a:lnTo>
                      <a:pt x="424" y="26"/>
                    </a:lnTo>
                    <a:lnTo>
                      <a:pt x="460" y="26"/>
                    </a:lnTo>
                    <a:lnTo>
                      <a:pt x="498" y="24"/>
                    </a:lnTo>
                    <a:lnTo>
                      <a:pt x="537" y="24"/>
                    </a:lnTo>
                    <a:lnTo>
                      <a:pt x="575" y="24"/>
                    </a:lnTo>
                    <a:lnTo>
                      <a:pt x="610" y="26"/>
                    </a:lnTo>
                    <a:lnTo>
                      <a:pt x="649" y="28"/>
                    </a:lnTo>
                    <a:lnTo>
                      <a:pt x="684" y="33"/>
                    </a:lnTo>
                    <a:lnTo>
                      <a:pt x="718" y="40"/>
                    </a:lnTo>
                    <a:lnTo>
                      <a:pt x="744" y="48"/>
                    </a:lnTo>
                    <a:lnTo>
                      <a:pt x="766" y="55"/>
                    </a:lnTo>
                    <a:lnTo>
                      <a:pt x="785" y="67"/>
                    </a:lnTo>
                    <a:lnTo>
                      <a:pt x="801" y="79"/>
                    </a:lnTo>
                    <a:lnTo>
                      <a:pt x="816" y="90"/>
                    </a:lnTo>
                    <a:lnTo>
                      <a:pt x="830" y="105"/>
                    </a:lnTo>
                    <a:lnTo>
                      <a:pt x="842" y="121"/>
                    </a:lnTo>
                    <a:lnTo>
                      <a:pt x="854" y="136"/>
                    </a:lnTo>
                    <a:lnTo>
                      <a:pt x="856" y="138"/>
                    </a:lnTo>
                    <a:lnTo>
                      <a:pt x="859" y="140"/>
                    </a:lnTo>
                    <a:lnTo>
                      <a:pt x="861" y="143"/>
                    </a:lnTo>
                    <a:lnTo>
                      <a:pt x="863" y="143"/>
                    </a:lnTo>
                    <a:lnTo>
                      <a:pt x="866" y="145"/>
                    </a:lnTo>
                    <a:lnTo>
                      <a:pt x="868" y="145"/>
                    </a:lnTo>
                    <a:lnTo>
                      <a:pt x="870" y="145"/>
                    </a:lnTo>
                    <a:lnTo>
                      <a:pt x="870" y="133"/>
                    </a:lnTo>
                    <a:lnTo>
                      <a:pt x="868" y="121"/>
                    </a:lnTo>
                    <a:lnTo>
                      <a:pt x="866" y="107"/>
                    </a:lnTo>
                    <a:lnTo>
                      <a:pt x="861" y="95"/>
                    </a:lnTo>
                    <a:lnTo>
                      <a:pt x="856" y="83"/>
                    </a:lnTo>
                    <a:lnTo>
                      <a:pt x="851" y="71"/>
                    </a:lnTo>
                    <a:lnTo>
                      <a:pt x="847" y="57"/>
                    </a:lnTo>
                    <a:lnTo>
                      <a:pt x="842" y="45"/>
                    </a:lnTo>
                    <a:lnTo>
                      <a:pt x="837" y="43"/>
                    </a:lnTo>
                    <a:lnTo>
                      <a:pt x="832" y="40"/>
                    </a:lnTo>
                    <a:lnTo>
                      <a:pt x="828" y="38"/>
                    </a:lnTo>
                    <a:lnTo>
                      <a:pt x="823" y="33"/>
                    </a:lnTo>
                    <a:lnTo>
                      <a:pt x="818" y="31"/>
                    </a:lnTo>
                    <a:lnTo>
                      <a:pt x="816" y="28"/>
                    </a:lnTo>
                    <a:lnTo>
                      <a:pt x="811" y="26"/>
                    </a:lnTo>
                    <a:lnTo>
                      <a:pt x="806" y="24"/>
                    </a:lnTo>
                    <a:lnTo>
                      <a:pt x="785" y="19"/>
                    </a:lnTo>
                    <a:lnTo>
                      <a:pt x="763" y="14"/>
                    </a:lnTo>
                    <a:lnTo>
                      <a:pt x="742" y="14"/>
                    </a:lnTo>
                    <a:lnTo>
                      <a:pt x="718" y="12"/>
                    </a:lnTo>
                    <a:lnTo>
                      <a:pt x="694" y="12"/>
                    </a:lnTo>
                    <a:lnTo>
                      <a:pt x="672" y="12"/>
                    </a:lnTo>
                    <a:lnTo>
                      <a:pt x="649" y="9"/>
                    </a:lnTo>
                    <a:lnTo>
                      <a:pt x="627" y="9"/>
                    </a:lnTo>
                    <a:lnTo>
                      <a:pt x="584" y="5"/>
                    </a:lnTo>
                    <a:lnTo>
                      <a:pt x="537" y="0"/>
                    </a:lnTo>
                    <a:lnTo>
                      <a:pt x="489" y="0"/>
                    </a:lnTo>
                    <a:lnTo>
                      <a:pt x="441" y="0"/>
                    </a:lnTo>
                    <a:lnTo>
                      <a:pt x="393" y="2"/>
                    </a:lnTo>
                    <a:lnTo>
                      <a:pt x="348" y="5"/>
                    </a:lnTo>
                    <a:lnTo>
                      <a:pt x="303" y="12"/>
                    </a:lnTo>
                    <a:lnTo>
                      <a:pt x="260" y="19"/>
                    </a:lnTo>
                    <a:lnTo>
                      <a:pt x="241" y="24"/>
                    </a:lnTo>
                    <a:lnTo>
                      <a:pt x="219" y="26"/>
                    </a:lnTo>
                    <a:lnTo>
                      <a:pt x="198" y="31"/>
                    </a:lnTo>
                    <a:lnTo>
                      <a:pt x="176" y="33"/>
                    </a:lnTo>
                    <a:lnTo>
                      <a:pt x="155" y="38"/>
                    </a:lnTo>
                    <a:lnTo>
                      <a:pt x="133" y="43"/>
                    </a:lnTo>
                    <a:lnTo>
                      <a:pt x="114" y="50"/>
                    </a:lnTo>
                    <a:lnTo>
                      <a:pt x="98" y="57"/>
                    </a:lnTo>
                    <a:lnTo>
                      <a:pt x="81" y="64"/>
                    </a:lnTo>
                    <a:lnTo>
                      <a:pt x="64" y="76"/>
                    </a:lnTo>
                    <a:lnTo>
                      <a:pt x="48" y="88"/>
                    </a:lnTo>
                    <a:lnTo>
                      <a:pt x="33" y="102"/>
                    </a:lnTo>
                    <a:lnTo>
                      <a:pt x="19" y="117"/>
                    </a:lnTo>
                    <a:lnTo>
                      <a:pt x="9" y="131"/>
                    </a:lnTo>
                    <a:lnTo>
                      <a:pt x="2" y="148"/>
                    </a:lnTo>
                    <a:lnTo>
                      <a:pt x="0" y="162"/>
                    </a:lnTo>
                    <a:lnTo>
                      <a:pt x="2" y="162"/>
                    </a:lnTo>
                    <a:lnTo>
                      <a:pt x="7" y="15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5" name="Freeform 525"/>
              <p:cNvSpPr>
                <a:spLocks/>
              </p:cNvSpPr>
              <p:nvPr/>
            </p:nvSpPr>
            <p:spPr bwMode="auto">
              <a:xfrm>
                <a:off x="2438" y="2990"/>
                <a:ext cx="24" cy="16"/>
              </a:xfrm>
              <a:custGeom>
                <a:avLst/>
                <a:gdLst>
                  <a:gd name="T0" fmla="*/ 12 w 24"/>
                  <a:gd name="T1" fmla="*/ 16 h 16"/>
                  <a:gd name="T2" fmla="*/ 15 w 24"/>
                  <a:gd name="T3" fmla="*/ 14 h 16"/>
                  <a:gd name="T4" fmla="*/ 17 w 24"/>
                  <a:gd name="T5" fmla="*/ 14 h 16"/>
                  <a:gd name="T6" fmla="*/ 19 w 24"/>
                  <a:gd name="T7" fmla="*/ 14 h 16"/>
                  <a:gd name="T8" fmla="*/ 22 w 24"/>
                  <a:gd name="T9" fmla="*/ 14 h 16"/>
                  <a:gd name="T10" fmla="*/ 22 w 24"/>
                  <a:gd name="T11" fmla="*/ 12 h 16"/>
                  <a:gd name="T12" fmla="*/ 24 w 24"/>
                  <a:gd name="T13" fmla="*/ 12 h 16"/>
                  <a:gd name="T14" fmla="*/ 24 w 24"/>
                  <a:gd name="T15" fmla="*/ 9 h 16"/>
                  <a:gd name="T16" fmla="*/ 24 w 24"/>
                  <a:gd name="T17" fmla="*/ 7 h 16"/>
                  <a:gd name="T18" fmla="*/ 24 w 24"/>
                  <a:gd name="T19" fmla="*/ 7 h 16"/>
                  <a:gd name="T20" fmla="*/ 24 w 24"/>
                  <a:gd name="T21" fmla="*/ 4 h 16"/>
                  <a:gd name="T22" fmla="*/ 22 w 24"/>
                  <a:gd name="T23" fmla="*/ 2 h 16"/>
                  <a:gd name="T24" fmla="*/ 22 w 24"/>
                  <a:gd name="T25" fmla="*/ 2 h 16"/>
                  <a:gd name="T26" fmla="*/ 19 w 24"/>
                  <a:gd name="T27" fmla="*/ 0 h 16"/>
                  <a:gd name="T28" fmla="*/ 17 w 24"/>
                  <a:gd name="T29" fmla="*/ 0 h 16"/>
                  <a:gd name="T30" fmla="*/ 15 w 24"/>
                  <a:gd name="T31" fmla="*/ 0 h 16"/>
                  <a:gd name="T32" fmla="*/ 12 w 24"/>
                  <a:gd name="T33" fmla="*/ 0 h 16"/>
                  <a:gd name="T34" fmla="*/ 10 w 24"/>
                  <a:gd name="T35" fmla="*/ 0 h 16"/>
                  <a:gd name="T36" fmla="*/ 7 w 24"/>
                  <a:gd name="T37" fmla="*/ 0 h 16"/>
                  <a:gd name="T38" fmla="*/ 5 w 24"/>
                  <a:gd name="T39" fmla="*/ 0 h 16"/>
                  <a:gd name="T40" fmla="*/ 5 w 24"/>
                  <a:gd name="T41" fmla="*/ 2 h 16"/>
                  <a:gd name="T42" fmla="*/ 3 w 24"/>
                  <a:gd name="T43" fmla="*/ 2 h 16"/>
                  <a:gd name="T44" fmla="*/ 0 w 24"/>
                  <a:gd name="T45" fmla="*/ 4 h 16"/>
                  <a:gd name="T46" fmla="*/ 0 w 24"/>
                  <a:gd name="T47" fmla="*/ 7 h 16"/>
                  <a:gd name="T48" fmla="*/ 0 w 24"/>
                  <a:gd name="T49" fmla="*/ 7 h 16"/>
                  <a:gd name="T50" fmla="*/ 0 w 24"/>
                  <a:gd name="T51" fmla="*/ 9 h 16"/>
                  <a:gd name="T52" fmla="*/ 0 w 24"/>
                  <a:gd name="T53" fmla="*/ 12 h 16"/>
                  <a:gd name="T54" fmla="*/ 3 w 24"/>
                  <a:gd name="T55" fmla="*/ 12 h 16"/>
                  <a:gd name="T56" fmla="*/ 5 w 24"/>
                  <a:gd name="T57" fmla="*/ 14 h 16"/>
                  <a:gd name="T58" fmla="*/ 5 w 24"/>
                  <a:gd name="T59" fmla="*/ 14 h 16"/>
                  <a:gd name="T60" fmla="*/ 7 w 24"/>
                  <a:gd name="T61" fmla="*/ 14 h 16"/>
                  <a:gd name="T62" fmla="*/ 10 w 24"/>
                  <a:gd name="T63" fmla="*/ 14 h 16"/>
                  <a:gd name="T64" fmla="*/ 12 w 24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6"/>
                  <a:gd name="T101" fmla="*/ 24 w 2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6">
                    <a:moveTo>
                      <a:pt x="12" y="16"/>
                    </a:move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6" name="Freeform 526"/>
              <p:cNvSpPr>
                <a:spLocks/>
              </p:cNvSpPr>
              <p:nvPr/>
            </p:nvSpPr>
            <p:spPr bwMode="auto">
              <a:xfrm>
                <a:off x="2438" y="2990"/>
                <a:ext cx="24" cy="16"/>
              </a:xfrm>
              <a:custGeom>
                <a:avLst/>
                <a:gdLst>
                  <a:gd name="T0" fmla="*/ 12 w 24"/>
                  <a:gd name="T1" fmla="*/ 16 h 16"/>
                  <a:gd name="T2" fmla="*/ 15 w 24"/>
                  <a:gd name="T3" fmla="*/ 14 h 16"/>
                  <a:gd name="T4" fmla="*/ 17 w 24"/>
                  <a:gd name="T5" fmla="*/ 14 h 16"/>
                  <a:gd name="T6" fmla="*/ 19 w 24"/>
                  <a:gd name="T7" fmla="*/ 14 h 16"/>
                  <a:gd name="T8" fmla="*/ 22 w 24"/>
                  <a:gd name="T9" fmla="*/ 14 h 16"/>
                  <a:gd name="T10" fmla="*/ 22 w 24"/>
                  <a:gd name="T11" fmla="*/ 12 h 16"/>
                  <a:gd name="T12" fmla="*/ 24 w 24"/>
                  <a:gd name="T13" fmla="*/ 12 h 16"/>
                  <a:gd name="T14" fmla="*/ 24 w 24"/>
                  <a:gd name="T15" fmla="*/ 9 h 16"/>
                  <a:gd name="T16" fmla="*/ 24 w 24"/>
                  <a:gd name="T17" fmla="*/ 7 h 16"/>
                  <a:gd name="T18" fmla="*/ 24 w 24"/>
                  <a:gd name="T19" fmla="*/ 7 h 16"/>
                  <a:gd name="T20" fmla="*/ 24 w 24"/>
                  <a:gd name="T21" fmla="*/ 4 h 16"/>
                  <a:gd name="T22" fmla="*/ 22 w 24"/>
                  <a:gd name="T23" fmla="*/ 2 h 16"/>
                  <a:gd name="T24" fmla="*/ 22 w 24"/>
                  <a:gd name="T25" fmla="*/ 2 h 16"/>
                  <a:gd name="T26" fmla="*/ 19 w 24"/>
                  <a:gd name="T27" fmla="*/ 0 h 16"/>
                  <a:gd name="T28" fmla="*/ 17 w 24"/>
                  <a:gd name="T29" fmla="*/ 0 h 16"/>
                  <a:gd name="T30" fmla="*/ 15 w 24"/>
                  <a:gd name="T31" fmla="*/ 0 h 16"/>
                  <a:gd name="T32" fmla="*/ 12 w 24"/>
                  <a:gd name="T33" fmla="*/ 0 h 16"/>
                  <a:gd name="T34" fmla="*/ 10 w 24"/>
                  <a:gd name="T35" fmla="*/ 0 h 16"/>
                  <a:gd name="T36" fmla="*/ 7 w 24"/>
                  <a:gd name="T37" fmla="*/ 0 h 16"/>
                  <a:gd name="T38" fmla="*/ 5 w 24"/>
                  <a:gd name="T39" fmla="*/ 0 h 16"/>
                  <a:gd name="T40" fmla="*/ 5 w 24"/>
                  <a:gd name="T41" fmla="*/ 2 h 16"/>
                  <a:gd name="T42" fmla="*/ 3 w 24"/>
                  <a:gd name="T43" fmla="*/ 2 h 16"/>
                  <a:gd name="T44" fmla="*/ 0 w 24"/>
                  <a:gd name="T45" fmla="*/ 4 h 16"/>
                  <a:gd name="T46" fmla="*/ 0 w 24"/>
                  <a:gd name="T47" fmla="*/ 7 h 16"/>
                  <a:gd name="T48" fmla="*/ 0 w 24"/>
                  <a:gd name="T49" fmla="*/ 7 h 16"/>
                  <a:gd name="T50" fmla="*/ 0 w 24"/>
                  <a:gd name="T51" fmla="*/ 9 h 16"/>
                  <a:gd name="T52" fmla="*/ 0 w 24"/>
                  <a:gd name="T53" fmla="*/ 12 h 16"/>
                  <a:gd name="T54" fmla="*/ 3 w 24"/>
                  <a:gd name="T55" fmla="*/ 12 h 16"/>
                  <a:gd name="T56" fmla="*/ 5 w 24"/>
                  <a:gd name="T57" fmla="*/ 14 h 16"/>
                  <a:gd name="T58" fmla="*/ 5 w 24"/>
                  <a:gd name="T59" fmla="*/ 14 h 16"/>
                  <a:gd name="T60" fmla="*/ 7 w 24"/>
                  <a:gd name="T61" fmla="*/ 14 h 16"/>
                  <a:gd name="T62" fmla="*/ 10 w 24"/>
                  <a:gd name="T63" fmla="*/ 14 h 16"/>
                  <a:gd name="T64" fmla="*/ 12 w 24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6"/>
                  <a:gd name="T101" fmla="*/ 24 w 2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6">
                    <a:moveTo>
                      <a:pt x="12" y="16"/>
                    </a:move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7" name="Freeform 527"/>
              <p:cNvSpPr>
                <a:spLocks/>
              </p:cNvSpPr>
              <p:nvPr/>
            </p:nvSpPr>
            <p:spPr bwMode="auto">
              <a:xfrm>
                <a:off x="2321" y="2999"/>
                <a:ext cx="27" cy="17"/>
              </a:xfrm>
              <a:custGeom>
                <a:avLst/>
                <a:gdLst>
                  <a:gd name="T0" fmla="*/ 15 w 27"/>
                  <a:gd name="T1" fmla="*/ 17 h 17"/>
                  <a:gd name="T2" fmla="*/ 17 w 27"/>
                  <a:gd name="T3" fmla="*/ 17 h 17"/>
                  <a:gd name="T4" fmla="*/ 19 w 27"/>
                  <a:gd name="T5" fmla="*/ 15 h 17"/>
                  <a:gd name="T6" fmla="*/ 19 w 27"/>
                  <a:gd name="T7" fmla="*/ 15 h 17"/>
                  <a:gd name="T8" fmla="*/ 22 w 27"/>
                  <a:gd name="T9" fmla="*/ 15 h 17"/>
                  <a:gd name="T10" fmla="*/ 24 w 27"/>
                  <a:gd name="T11" fmla="*/ 12 h 17"/>
                  <a:gd name="T12" fmla="*/ 24 w 27"/>
                  <a:gd name="T13" fmla="*/ 12 h 17"/>
                  <a:gd name="T14" fmla="*/ 27 w 27"/>
                  <a:gd name="T15" fmla="*/ 10 h 17"/>
                  <a:gd name="T16" fmla="*/ 27 w 27"/>
                  <a:gd name="T17" fmla="*/ 7 h 17"/>
                  <a:gd name="T18" fmla="*/ 27 w 27"/>
                  <a:gd name="T19" fmla="*/ 7 h 17"/>
                  <a:gd name="T20" fmla="*/ 24 w 27"/>
                  <a:gd name="T21" fmla="*/ 5 h 17"/>
                  <a:gd name="T22" fmla="*/ 24 w 27"/>
                  <a:gd name="T23" fmla="*/ 5 h 17"/>
                  <a:gd name="T24" fmla="*/ 22 w 27"/>
                  <a:gd name="T25" fmla="*/ 3 h 17"/>
                  <a:gd name="T26" fmla="*/ 19 w 27"/>
                  <a:gd name="T27" fmla="*/ 3 h 17"/>
                  <a:gd name="T28" fmla="*/ 19 w 27"/>
                  <a:gd name="T29" fmla="*/ 0 h 17"/>
                  <a:gd name="T30" fmla="*/ 17 w 27"/>
                  <a:gd name="T31" fmla="*/ 0 h 17"/>
                  <a:gd name="T32" fmla="*/ 15 w 27"/>
                  <a:gd name="T33" fmla="*/ 0 h 17"/>
                  <a:gd name="T34" fmla="*/ 10 w 27"/>
                  <a:gd name="T35" fmla="*/ 0 h 17"/>
                  <a:gd name="T36" fmla="*/ 10 w 27"/>
                  <a:gd name="T37" fmla="*/ 0 h 17"/>
                  <a:gd name="T38" fmla="*/ 8 w 27"/>
                  <a:gd name="T39" fmla="*/ 3 h 17"/>
                  <a:gd name="T40" fmla="*/ 5 w 27"/>
                  <a:gd name="T41" fmla="*/ 3 h 17"/>
                  <a:gd name="T42" fmla="*/ 3 w 27"/>
                  <a:gd name="T43" fmla="*/ 5 h 17"/>
                  <a:gd name="T44" fmla="*/ 3 w 27"/>
                  <a:gd name="T45" fmla="*/ 5 h 17"/>
                  <a:gd name="T46" fmla="*/ 0 w 27"/>
                  <a:gd name="T47" fmla="*/ 7 h 17"/>
                  <a:gd name="T48" fmla="*/ 0 w 27"/>
                  <a:gd name="T49" fmla="*/ 7 h 17"/>
                  <a:gd name="T50" fmla="*/ 0 w 27"/>
                  <a:gd name="T51" fmla="*/ 10 h 17"/>
                  <a:gd name="T52" fmla="*/ 3 w 27"/>
                  <a:gd name="T53" fmla="*/ 12 h 17"/>
                  <a:gd name="T54" fmla="*/ 3 w 27"/>
                  <a:gd name="T55" fmla="*/ 12 h 17"/>
                  <a:gd name="T56" fmla="*/ 5 w 27"/>
                  <a:gd name="T57" fmla="*/ 15 h 17"/>
                  <a:gd name="T58" fmla="*/ 8 w 27"/>
                  <a:gd name="T59" fmla="*/ 15 h 17"/>
                  <a:gd name="T60" fmla="*/ 10 w 27"/>
                  <a:gd name="T61" fmla="*/ 15 h 17"/>
                  <a:gd name="T62" fmla="*/ 10 w 27"/>
                  <a:gd name="T63" fmla="*/ 17 h 17"/>
                  <a:gd name="T64" fmla="*/ 15 w 2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17"/>
                  <a:gd name="T101" fmla="*/ 27 w 2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17">
                    <a:moveTo>
                      <a:pt x="15" y="17"/>
                    </a:moveTo>
                    <a:lnTo>
                      <a:pt x="17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8" name="Freeform 528"/>
              <p:cNvSpPr>
                <a:spLocks/>
              </p:cNvSpPr>
              <p:nvPr/>
            </p:nvSpPr>
            <p:spPr bwMode="auto">
              <a:xfrm>
                <a:off x="2321" y="2999"/>
                <a:ext cx="27" cy="17"/>
              </a:xfrm>
              <a:custGeom>
                <a:avLst/>
                <a:gdLst>
                  <a:gd name="T0" fmla="*/ 15 w 27"/>
                  <a:gd name="T1" fmla="*/ 17 h 17"/>
                  <a:gd name="T2" fmla="*/ 17 w 27"/>
                  <a:gd name="T3" fmla="*/ 17 h 17"/>
                  <a:gd name="T4" fmla="*/ 19 w 27"/>
                  <a:gd name="T5" fmla="*/ 15 h 17"/>
                  <a:gd name="T6" fmla="*/ 19 w 27"/>
                  <a:gd name="T7" fmla="*/ 15 h 17"/>
                  <a:gd name="T8" fmla="*/ 22 w 27"/>
                  <a:gd name="T9" fmla="*/ 15 h 17"/>
                  <a:gd name="T10" fmla="*/ 24 w 27"/>
                  <a:gd name="T11" fmla="*/ 12 h 17"/>
                  <a:gd name="T12" fmla="*/ 24 w 27"/>
                  <a:gd name="T13" fmla="*/ 12 h 17"/>
                  <a:gd name="T14" fmla="*/ 27 w 27"/>
                  <a:gd name="T15" fmla="*/ 10 h 17"/>
                  <a:gd name="T16" fmla="*/ 27 w 27"/>
                  <a:gd name="T17" fmla="*/ 7 h 17"/>
                  <a:gd name="T18" fmla="*/ 27 w 27"/>
                  <a:gd name="T19" fmla="*/ 7 h 17"/>
                  <a:gd name="T20" fmla="*/ 24 w 27"/>
                  <a:gd name="T21" fmla="*/ 5 h 17"/>
                  <a:gd name="T22" fmla="*/ 24 w 27"/>
                  <a:gd name="T23" fmla="*/ 5 h 17"/>
                  <a:gd name="T24" fmla="*/ 22 w 27"/>
                  <a:gd name="T25" fmla="*/ 3 h 17"/>
                  <a:gd name="T26" fmla="*/ 19 w 27"/>
                  <a:gd name="T27" fmla="*/ 3 h 17"/>
                  <a:gd name="T28" fmla="*/ 19 w 27"/>
                  <a:gd name="T29" fmla="*/ 0 h 17"/>
                  <a:gd name="T30" fmla="*/ 17 w 27"/>
                  <a:gd name="T31" fmla="*/ 0 h 17"/>
                  <a:gd name="T32" fmla="*/ 15 w 27"/>
                  <a:gd name="T33" fmla="*/ 0 h 17"/>
                  <a:gd name="T34" fmla="*/ 10 w 27"/>
                  <a:gd name="T35" fmla="*/ 0 h 17"/>
                  <a:gd name="T36" fmla="*/ 10 w 27"/>
                  <a:gd name="T37" fmla="*/ 0 h 17"/>
                  <a:gd name="T38" fmla="*/ 8 w 27"/>
                  <a:gd name="T39" fmla="*/ 3 h 17"/>
                  <a:gd name="T40" fmla="*/ 5 w 27"/>
                  <a:gd name="T41" fmla="*/ 3 h 17"/>
                  <a:gd name="T42" fmla="*/ 3 w 27"/>
                  <a:gd name="T43" fmla="*/ 5 h 17"/>
                  <a:gd name="T44" fmla="*/ 3 w 27"/>
                  <a:gd name="T45" fmla="*/ 5 h 17"/>
                  <a:gd name="T46" fmla="*/ 0 w 27"/>
                  <a:gd name="T47" fmla="*/ 7 h 17"/>
                  <a:gd name="T48" fmla="*/ 0 w 27"/>
                  <a:gd name="T49" fmla="*/ 7 h 17"/>
                  <a:gd name="T50" fmla="*/ 0 w 27"/>
                  <a:gd name="T51" fmla="*/ 10 h 17"/>
                  <a:gd name="T52" fmla="*/ 3 w 27"/>
                  <a:gd name="T53" fmla="*/ 12 h 17"/>
                  <a:gd name="T54" fmla="*/ 3 w 27"/>
                  <a:gd name="T55" fmla="*/ 12 h 17"/>
                  <a:gd name="T56" fmla="*/ 5 w 27"/>
                  <a:gd name="T57" fmla="*/ 15 h 17"/>
                  <a:gd name="T58" fmla="*/ 8 w 27"/>
                  <a:gd name="T59" fmla="*/ 15 h 17"/>
                  <a:gd name="T60" fmla="*/ 10 w 27"/>
                  <a:gd name="T61" fmla="*/ 15 h 17"/>
                  <a:gd name="T62" fmla="*/ 10 w 27"/>
                  <a:gd name="T63" fmla="*/ 17 h 17"/>
                  <a:gd name="T64" fmla="*/ 15 w 27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17"/>
                  <a:gd name="T101" fmla="*/ 27 w 2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17">
                    <a:moveTo>
                      <a:pt x="15" y="17"/>
                    </a:moveTo>
                    <a:lnTo>
                      <a:pt x="17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5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59" name="Freeform 529"/>
              <p:cNvSpPr>
                <a:spLocks/>
              </p:cNvSpPr>
              <p:nvPr/>
            </p:nvSpPr>
            <p:spPr bwMode="auto">
              <a:xfrm>
                <a:off x="2228" y="2990"/>
                <a:ext cx="24" cy="16"/>
              </a:xfrm>
              <a:custGeom>
                <a:avLst/>
                <a:gdLst>
                  <a:gd name="T0" fmla="*/ 12 w 24"/>
                  <a:gd name="T1" fmla="*/ 16 h 16"/>
                  <a:gd name="T2" fmla="*/ 15 w 24"/>
                  <a:gd name="T3" fmla="*/ 14 h 16"/>
                  <a:gd name="T4" fmla="*/ 17 w 24"/>
                  <a:gd name="T5" fmla="*/ 14 h 16"/>
                  <a:gd name="T6" fmla="*/ 19 w 24"/>
                  <a:gd name="T7" fmla="*/ 14 h 16"/>
                  <a:gd name="T8" fmla="*/ 22 w 24"/>
                  <a:gd name="T9" fmla="*/ 14 h 16"/>
                  <a:gd name="T10" fmla="*/ 22 w 24"/>
                  <a:gd name="T11" fmla="*/ 12 h 16"/>
                  <a:gd name="T12" fmla="*/ 24 w 24"/>
                  <a:gd name="T13" fmla="*/ 12 h 16"/>
                  <a:gd name="T14" fmla="*/ 24 w 24"/>
                  <a:gd name="T15" fmla="*/ 9 h 16"/>
                  <a:gd name="T16" fmla="*/ 24 w 24"/>
                  <a:gd name="T17" fmla="*/ 7 h 16"/>
                  <a:gd name="T18" fmla="*/ 24 w 24"/>
                  <a:gd name="T19" fmla="*/ 7 h 16"/>
                  <a:gd name="T20" fmla="*/ 24 w 24"/>
                  <a:gd name="T21" fmla="*/ 4 h 16"/>
                  <a:gd name="T22" fmla="*/ 22 w 24"/>
                  <a:gd name="T23" fmla="*/ 2 h 16"/>
                  <a:gd name="T24" fmla="*/ 22 w 24"/>
                  <a:gd name="T25" fmla="*/ 2 h 16"/>
                  <a:gd name="T26" fmla="*/ 19 w 24"/>
                  <a:gd name="T27" fmla="*/ 0 h 16"/>
                  <a:gd name="T28" fmla="*/ 17 w 24"/>
                  <a:gd name="T29" fmla="*/ 0 h 16"/>
                  <a:gd name="T30" fmla="*/ 15 w 24"/>
                  <a:gd name="T31" fmla="*/ 0 h 16"/>
                  <a:gd name="T32" fmla="*/ 12 w 24"/>
                  <a:gd name="T33" fmla="*/ 0 h 16"/>
                  <a:gd name="T34" fmla="*/ 10 w 24"/>
                  <a:gd name="T35" fmla="*/ 0 h 16"/>
                  <a:gd name="T36" fmla="*/ 7 w 24"/>
                  <a:gd name="T37" fmla="*/ 0 h 16"/>
                  <a:gd name="T38" fmla="*/ 5 w 24"/>
                  <a:gd name="T39" fmla="*/ 0 h 16"/>
                  <a:gd name="T40" fmla="*/ 3 w 24"/>
                  <a:gd name="T41" fmla="*/ 2 h 16"/>
                  <a:gd name="T42" fmla="*/ 3 w 24"/>
                  <a:gd name="T43" fmla="*/ 2 h 16"/>
                  <a:gd name="T44" fmla="*/ 0 w 24"/>
                  <a:gd name="T45" fmla="*/ 4 h 16"/>
                  <a:gd name="T46" fmla="*/ 0 w 24"/>
                  <a:gd name="T47" fmla="*/ 7 h 16"/>
                  <a:gd name="T48" fmla="*/ 0 w 24"/>
                  <a:gd name="T49" fmla="*/ 7 h 16"/>
                  <a:gd name="T50" fmla="*/ 0 w 24"/>
                  <a:gd name="T51" fmla="*/ 9 h 16"/>
                  <a:gd name="T52" fmla="*/ 0 w 24"/>
                  <a:gd name="T53" fmla="*/ 12 h 16"/>
                  <a:gd name="T54" fmla="*/ 3 w 24"/>
                  <a:gd name="T55" fmla="*/ 12 h 16"/>
                  <a:gd name="T56" fmla="*/ 3 w 24"/>
                  <a:gd name="T57" fmla="*/ 14 h 16"/>
                  <a:gd name="T58" fmla="*/ 5 w 24"/>
                  <a:gd name="T59" fmla="*/ 14 h 16"/>
                  <a:gd name="T60" fmla="*/ 7 w 24"/>
                  <a:gd name="T61" fmla="*/ 14 h 16"/>
                  <a:gd name="T62" fmla="*/ 10 w 24"/>
                  <a:gd name="T63" fmla="*/ 14 h 16"/>
                  <a:gd name="T64" fmla="*/ 12 w 24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6"/>
                  <a:gd name="T101" fmla="*/ 24 w 2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6">
                    <a:moveTo>
                      <a:pt x="12" y="16"/>
                    </a:move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0" name="Freeform 530"/>
              <p:cNvSpPr>
                <a:spLocks/>
              </p:cNvSpPr>
              <p:nvPr/>
            </p:nvSpPr>
            <p:spPr bwMode="auto">
              <a:xfrm>
                <a:off x="2228" y="2990"/>
                <a:ext cx="24" cy="16"/>
              </a:xfrm>
              <a:custGeom>
                <a:avLst/>
                <a:gdLst>
                  <a:gd name="T0" fmla="*/ 12 w 24"/>
                  <a:gd name="T1" fmla="*/ 16 h 16"/>
                  <a:gd name="T2" fmla="*/ 15 w 24"/>
                  <a:gd name="T3" fmla="*/ 14 h 16"/>
                  <a:gd name="T4" fmla="*/ 17 w 24"/>
                  <a:gd name="T5" fmla="*/ 14 h 16"/>
                  <a:gd name="T6" fmla="*/ 19 w 24"/>
                  <a:gd name="T7" fmla="*/ 14 h 16"/>
                  <a:gd name="T8" fmla="*/ 22 w 24"/>
                  <a:gd name="T9" fmla="*/ 14 h 16"/>
                  <a:gd name="T10" fmla="*/ 22 w 24"/>
                  <a:gd name="T11" fmla="*/ 12 h 16"/>
                  <a:gd name="T12" fmla="*/ 24 w 24"/>
                  <a:gd name="T13" fmla="*/ 12 h 16"/>
                  <a:gd name="T14" fmla="*/ 24 w 24"/>
                  <a:gd name="T15" fmla="*/ 9 h 16"/>
                  <a:gd name="T16" fmla="*/ 24 w 24"/>
                  <a:gd name="T17" fmla="*/ 7 h 16"/>
                  <a:gd name="T18" fmla="*/ 24 w 24"/>
                  <a:gd name="T19" fmla="*/ 7 h 16"/>
                  <a:gd name="T20" fmla="*/ 24 w 24"/>
                  <a:gd name="T21" fmla="*/ 4 h 16"/>
                  <a:gd name="T22" fmla="*/ 22 w 24"/>
                  <a:gd name="T23" fmla="*/ 2 h 16"/>
                  <a:gd name="T24" fmla="*/ 22 w 24"/>
                  <a:gd name="T25" fmla="*/ 2 h 16"/>
                  <a:gd name="T26" fmla="*/ 19 w 24"/>
                  <a:gd name="T27" fmla="*/ 0 h 16"/>
                  <a:gd name="T28" fmla="*/ 17 w 24"/>
                  <a:gd name="T29" fmla="*/ 0 h 16"/>
                  <a:gd name="T30" fmla="*/ 15 w 24"/>
                  <a:gd name="T31" fmla="*/ 0 h 16"/>
                  <a:gd name="T32" fmla="*/ 12 w 24"/>
                  <a:gd name="T33" fmla="*/ 0 h 16"/>
                  <a:gd name="T34" fmla="*/ 10 w 24"/>
                  <a:gd name="T35" fmla="*/ 0 h 16"/>
                  <a:gd name="T36" fmla="*/ 7 w 24"/>
                  <a:gd name="T37" fmla="*/ 0 h 16"/>
                  <a:gd name="T38" fmla="*/ 5 w 24"/>
                  <a:gd name="T39" fmla="*/ 0 h 16"/>
                  <a:gd name="T40" fmla="*/ 3 w 24"/>
                  <a:gd name="T41" fmla="*/ 2 h 16"/>
                  <a:gd name="T42" fmla="*/ 3 w 24"/>
                  <a:gd name="T43" fmla="*/ 2 h 16"/>
                  <a:gd name="T44" fmla="*/ 0 w 24"/>
                  <a:gd name="T45" fmla="*/ 4 h 16"/>
                  <a:gd name="T46" fmla="*/ 0 w 24"/>
                  <a:gd name="T47" fmla="*/ 7 h 16"/>
                  <a:gd name="T48" fmla="*/ 0 w 24"/>
                  <a:gd name="T49" fmla="*/ 7 h 16"/>
                  <a:gd name="T50" fmla="*/ 0 w 24"/>
                  <a:gd name="T51" fmla="*/ 9 h 16"/>
                  <a:gd name="T52" fmla="*/ 0 w 24"/>
                  <a:gd name="T53" fmla="*/ 12 h 16"/>
                  <a:gd name="T54" fmla="*/ 3 w 24"/>
                  <a:gd name="T55" fmla="*/ 12 h 16"/>
                  <a:gd name="T56" fmla="*/ 3 w 24"/>
                  <a:gd name="T57" fmla="*/ 14 h 16"/>
                  <a:gd name="T58" fmla="*/ 5 w 24"/>
                  <a:gd name="T59" fmla="*/ 14 h 16"/>
                  <a:gd name="T60" fmla="*/ 7 w 24"/>
                  <a:gd name="T61" fmla="*/ 14 h 16"/>
                  <a:gd name="T62" fmla="*/ 10 w 24"/>
                  <a:gd name="T63" fmla="*/ 14 h 16"/>
                  <a:gd name="T64" fmla="*/ 12 w 24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6"/>
                  <a:gd name="T101" fmla="*/ 24 w 2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6">
                    <a:moveTo>
                      <a:pt x="12" y="16"/>
                    </a:move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1" name="Freeform 531"/>
              <p:cNvSpPr>
                <a:spLocks/>
              </p:cNvSpPr>
              <p:nvPr/>
            </p:nvSpPr>
            <p:spPr bwMode="auto">
              <a:xfrm>
                <a:off x="2140" y="3023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14 w 26"/>
                  <a:gd name="T3" fmla="*/ 14 h 14"/>
                  <a:gd name="T4" fmla="*/ 17 w 26"/>
                  <a:gd name="T5" fmla="*/ 14 h 14"/>
                  <a:gd name="T6" fmla="*/ 19 w 26"/>
                  <a:gd name="T7" fmla="*/ 14 h 14"/>
                  <a:gd name="T8" fmla="*/ 22 w 26"/>
                  <a:gd name="T9" fmla="*/ 12 h 14"/>
                  <a:gd name="T10" fmla="*/ 24 w 26"/>
                  <a:gd name="T11" fmla="*/ 12 h 14"/>
                  <a:gd name="T12" fmla="*/ 24 w 26"/>
                  <a:gd name="T13" fmla="*/ 10 h 14"/>
                  <a:gd name="T14" fmla="*/ 26 w 26"/>
                  <a:gd name="T15" fmla="*/ 10 h 14"/>
                  <a:gd name="T16" fmla="*/ 26 w 26"/>
                  <a:gd name="T17" fmla="*/ 7 h 14"/>
                  <a:gd name="T18" fmla="*/ 26 w 26"/>
                  <a:gd name="T19" fmla="*/ 5 h 14"/>
                  <a:gd name="T20" fmla="*/ 24 w 26"/>
                  <a:gd name="T21" fmla="*/ 5 h 14"/>
                  <a:gd name="T22" fmla="*/ 24 w 26"/>
                  <a:gd name="T23" fmla="*/ 2 h 14"/>
                  <a:gd name="T24" fmla="*/ 22 w 26"/>
                  <a:gd name="T25" fmla="*/ 2 h 14"/>
                  <a:gd name="T26" fmla="*/ 19 w 26"/>
                  <a:gd name="T27" fmla="*/ 0 h 14"/>
                  <a:gd name="T28" fmla="*/ 17 w 26"/>
                  <a:gd name="T29" fmla="*/ 0 h 14"/>
                  <a:gd name="T30" fmla="*/ 14 w 26"/>
                  <a:gd name="T31" fmla="*/ 0 h 14"/>
                  <a:gd name="T32" fmla="*/ 12 w 26"/>
                  <a:gd name="T33" fmla="*/ 0 h 14"/>
                  <a:gd name="T34" fmla="*/ 10 w 26"/>
                  <a:gd name="T35" fmla="*/ 0 h 14"/>
                  <a:gd name="T36" fmla="*/ 7 w 26"/>
                  <a:gd name="T37" fmla="*/ 0 h 14"/>
                  <a:gd name="T38" fmla="*/ 7 w 26"/>
                  <a:gd name="T39" fmla="*/ 0 h 14"/>
                  <a:gd name="T40" fmla="*/ 5 w 26"/>
                  <a:gd name="T41" fmla="*/ 2 h 14"/>
                  <a:gd name="T42" fmla="*/ 2 w 26"/>
                  <a:gd name="T43" fmla="*/ 2 h 14"/>
                  <a:gd name="T44" fmla="*/ 2 w 26"/>
                  <a:gd name="T45" fmla="*/ 5 h 14"/>
                  <a:gd name="T46" fmla="*/ 0 w 26"/>
                  <a:gd name="T47" fmla="*/ 5 h 14"/>
                  <a:gd name="T48" fmla="*/ 0 w 26"/>
                  <a:gd name="T49" fmla="*/ 7 h 14"/>
                  <a:gd name="T50" fmla="*/ 0 w 26"/>
                  <a:gd name="T51" fmla="*/ 10 h 14"/>
                  <a:gd name="T52" fmla="*/ 2 w 26"/>
                  <a:gd name="T53" fmla="*/ 10 h 14"/>
                  <a:gd name="T54" fmla="*/ 2 w 26"/>
                  <a:gd name="T55" fmla="*/ 12 h 14"/>
                  <a:gd name="T56" fmla="*/ 5 w 26"/>
                  <a:gd name="T57" fmla="*/ 12 h 14"/>
                  <a:gd name="T58" fmla="*/ 7 w 26"/>
                  <a:gd name="T59" fmla="*/ 14 h 14"/>
                  <a:gd name="T60" fmla="*/ 7 w 26"/>
                  <a:gd name="T61" fmla="*/ 14 h 14"/>
                  <a:gd name="T62" fmla="*/ 10 w 26"/>
                  <a:gd name="T63" fmla="*/ 14 h 14"/>
                  <a:gd name="T64" fmla="*/ 12 w 26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4"/>
                  <a:gd name="T101" fmla="*/ 26 w 2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4">
                    <a:moveTo>
                      <a:pt x="12" y="14"/>
                    </a:move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2" name="Freeform 532"/>
              <p:cNvSpPr>
                <a:spLocks/>
              </p:cNvSpPr>
              <p:nvPr/>
            </p:nvSpPr>
            <p:spPr bwMode="auto">
              <a:xfrm>
                <a:off x="2140" y="3023"/>
                <a:ext cx="26" cy="14"/>
              </a:xfrm>
              <a:custGeom>
                <a:avLst/>
                <a:gdLst>
                  <a:gd name="T0" fmla="*/ 12 w 26"/>
                  <a:gd name="T1" fmla="*/ 14 h 14"/>
                  <a:gd name="T2" fmla="*/ 14 w 26"/>
                  <a:gd name="T3" fmla="*/ 14 h 14"/>
                  <a:gd name="T4" fmla="*/ 17 w 26"/>
                  <a:gd name="T5" fmla="*/ 14 h 14"/>
                  <a:gd name="T6" fmla="*/ 19 w 26"/>
                  <a:gd name="T7" fmla="*/ 14 h 14"/>
                  <a:gd name="T8" fmla="*/ 22 w 26"/>
                  <a:gd name="T9" fmla="*/ 12 h 14"/>
                  <a:gd name="T10" fmla="*/ 24 w 26"/>
                  <a:gd name="T11" fmla="*/ 12 h 14"/>
                  <a:gd name="T12" fmla="*/ 24 w 26"/>
                  <a:gd name="T13" fmla="*/ 10 h 14"/>
                  <a:gd name="T14" fmla="*/ 26 w 26"/>
                  <a:gd name="T15" fmla="*/ 10 h 14"/>
                  <a:gd name="T16" fmla="*/ 26 w 26"/>
                  <a:gd name="T17" fmla="*/ 7 h 14"/>
                  <a:gd name="T18" fmla="*/ 26 w 26"/>
                  <a:gd name="T19" fmla="*/ 5 h 14"/>
                  <a:gd name="T20" fmla="*/ 24 w 26"/>
                  <a:gd name="T21" fmla="*/ 5 h 14"/>
                  <a:gd name="T22" fmla="*/ 24 w 26"/>
                  <a:gd name="T23" fmla="*/ 2 h 14"/>
                  <a:gd name="T24" fmla="*/ 22 w 26"/>
                  <a:gd name="T25" fmla="*/ 2 h 14"/>
                  <a:gd name="T26" fmla="*/ 19 w 26"/>
                  <a:gd name="T27" fmla="*/ 0 h 14"/>
                  <a:gd name="T28" fmla="*/ 17 w 26"/>
                  <a:gd name="T29" fmla="*/ 0 h 14"/>
                  <a:gd name="T30" fmla="*/ 14 w 26"/>
                  <a:gd name="T31" fmla="*/ 0 h 14"/>
                  <a:gd name="T32" fmla="*/ 12 w 26"/>
                  <a:gd name="T33" fmla="*/ 0 h 14"/>
                  <a:gd name="T34" fmla="*/ 10 w 26"/>
                  <a:gd name="T35" fmla="*/ 0 h 14"/>
                  <a:gd name="T36" fmla="*/ 7 w 26"/>
                  <a:gd name="T37" fmla="*/ 0 h 14"/>
                  <a:gd name="T38" fmla="*/ 7 w 26"/>
                  <a:gd name="T39" fmla="*/ 0 h 14"/>
                  <a:gd name="T40" fmla="*/ 5 w 26"/>
                  <a:gd name="T41" fmla="*/ 2 h 14"/>
                  <a:gd name="T42" fmla="*/ 2 w 26"/>
                  <a:gd name="T43" fmla="*/ 2 h 14"/>
                  <a:gd name="T44" fmla="*/ 2 w 26"/>
                  <a:gd name="T45" fmla="*/ 5 h 14"/>
                  <a:gd name="T46" fmla="*/ 0 w 26"/>
                  <a:gd name="T47" fmla="*/ 5 h 14"/>
                  <a:gd name="T48" fmla="*/ 0 w 26"/>
                  <a:gd name="T49" fmla="*/ 7 h 14"/>
                  <a:gd name="T50" fmla="*/ 0 w 26"/>
                  <a:gd name="T51" fmla="*/ 10 h 14"/>
                  <a:gd name="T52" fmla="*/ 2 w 26"/>
                  <a:gd name="T53" fmla="*/ 10 h 14"/>
                  <a:gd name="T54" fmla="*/ 2 w 26"/>
                  <a:gd name="T55" fmla="*/ 12 h 14"/>
                  <a:gd name="T56" fmla="*/ 5 w 26"/>
                  <a:gd name="T57" fmla="*/ 12 h 14"/>
                  <a:gd name="T58" fmla="*/ 7 w 26"/>
                  <a:gd name="T59" fmla="*/ 14 h 14"/>
                  <a:gd name="T60" fmla="*/ 7 w 26"/>
                  <a:gd name="T61" fmla="*/ 14 h 14"/>
                  <a:gd name="T62" fmla="*/ 10 w 26"/>
                  <a:gd name="T63" fmla="*/ 14 h 14"/>
                  <a:gd name="T64" fmla="*/ 12 w 26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4"/>
                  <a:gd name="T101" fmla="*/ 26 w 26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4">
                    <a:moveTo>
                      <a:pt x="12" y="14"/>
                    </a:move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3" name="Freeform 533"/>
              <p:cNvSpPr>
                <a:spLocks/>
              </p:cNvSpPr>
              <p:nvPr/>
            </p:nvSpPr>
            <p:spPr bwMode="auto">
              <a:xfrm>
                <a:off x="2207" y="3030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4 w 24"/>
                  <a:gd name="T3" fmla="*/ 17 h 17"/>
                  <a:gd name="T4" fmla="*/ 17 w 24"/>
                  <a:gd name="T5" fmla="*/ 17 h 17"/>
                  <a:gd name="T6" fmla="*/ 19 w 24"/>
                  <a:gd name="T7" fmla="*/ 17 h 17"/>
                  <a:gd name="T8" fmla="*/ 19 w 24"/>
                  <a:gd name="T9" fmla="*/ 15 h 17"/>
                  <a:gd name="T10" fmla="*/ 21 w 24"/>
                  <a:gd name="T11" fmla="*/ 15 h 17"/>
                  <a:gd name="T12" fmla="*/ 24 w 24"/>
                  <a:gd name="T13" fmla="*/ 12 h 17"/>
                  <a:gd name="T14" fmla="*/ 24 w 24"/>
                  <a:gd name="T15" fmla="*/ 10 h 17"/>
                  <a:gd name="T16" fmla="*/ 24 w 24"/>
                  <a:gd name="T17" fmla="*/ 10 h 17"/>
                  <a:gd name="T18" fmla="*/ 24 w 24"/>
                  <a:gd name="T19" fmla="*/ 7 h 17"/>
                  <a:gd name="T20" fmla="*/ 24 w 24"/>
                  <a:gd name="T21" fmla="*/ 7 h 17"/>
                  <a:gd name="T22" fmla="*/ 21 w 24"/>
                  <a:gd name="T23" fmla="*/ 5 h 17"/>
                  <a:gd name="T24" fmla="*/ 19 w 24"/>
                  <a:gd name="T25" fmla="*/ 3 h 17"/>
                  <a:gd name="T26" fmla="*/ 19 w 24"/>
                  <a:gd name="T27" fmla="*/ 3 h 17"/>
                  <a:gd name="T28" fmla="*/ 17 w 24"/>
                  <a:gd name="T29" fmla="*/ 3 h 17"/>
                  <a:gd name="T30" fmla="*/ 14 w 24"/>
                  <a:gd name="T31" fmla="*/ 3 h 17"/>
                  <a:gd name="T32" fmla="*/ 12 w 24"/>
                  <a:gd name="T33" fmla="*/ 0 h 17"/>
                  <a:gd name="T34" fmla="*/ 9 w 24"/>
                  <a:gd name="T35" fmla="*/ 3 h 17"/>
                  <a:gd name="T36" fmla="*/ 7 w 24"/>
                  <a:gd name="T37" fmla="*/ 3 h 17"/>
                  <a:gd name="T38" fmla="*/ 5 w 24"/>
                  <a:gd name="T39" fmla="*/ 3 h 17"/>
                  <a:gd name="T40" fmla="*/ 2 w 24"/>
                  <a:gd name="T41" fmla="*/ 3 h 17"/>
                  <a:gd name="T42" fmla="*/ 2 w 24"/>
                  <a:gd name="T43" fmla="*/ 5 h 17"/>
                  <a:gd name="T44" fmla="*/ 0 w 24"/>
                  <a:gd name="T45" fmla="*/ 7 h 17"/>
                  <a:gd name="T46" fmla="*/ 0 w 24"/>
                  <a:gd name="T47" fmla="*/ 7 h 17"/>
                  <a:gd name="T48" fmla="*/ 0 w 24"/>
                  <a:gd name="T49" fmla="*/ 10 h 17"/>
                  <a:gd name="T50" fmla="*/ 0 w 24"/>
                  <a:gd name="T51" fmla="*/ 10 h 17"/>
                  <a:gd name="T52" fmla="*/ 0 w 24"/>
                  <a:gd name="T53" fmla="*/ 12 h 17"/>
                  <a:gd name="T54" fmla="*/ 2 w 24"/>
                  <a:gd name="T55" fmla="*/ 15 h 17"/>
                  <a:gd name="T56" fmla="*/ 2 w 24"/>
                  <a:gd name="T57" fmla="*/ 15 h 17"/>
                  <a:gd name="T58" fmla="*/ 5 w 24"/>
                  <a:gd name="T59" fmla="*/ 17 h 17"/>
                  <a:gd name="T60" fmla="*/ 7 w 24"/>
                  <a:gd name="T61" fmla="*/ 17 h 17"/>
                  <a:gd name="T62" fmla="*/ 9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4" name="Freeform 534"/>
              <p:cNvSpPr>
                <a:spLocks/>
              </p:cNvSpPr>
              <p:nvPr/>
            </p:nvSpPr>
            <p:spPr bwMode="auto">
              <a:xfrm>
                <a:off x="2207" y="3030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4 w 24"/>
                  <a:gd name="T3" fmla="*/ 17 h 17"/>
                  <a:gd name="T4" fmla="*/ 17 w 24"/>
                  <a:gd name="T5" fmla="*/ 17 h 17"/>
                  <a:gd name="T6" fmla="*/ 19 w 24"/>
                  <a:gd name="T7" fmla="*/ 17 h 17"/>
                  <a:gd name="T8" fmla="*/ 19 w 24"/>
                  <a:gd name="T9" fmla="*/ 15 h 17"/>
                  <a:gd name="T10" fmla="*/ 21 w 24"/>
                  <a:gd name="T11" fmla="*/ 15 h 17"/>
                  <a:gd name="T12" fmla="*/ 24 w 24"/>
                  <a:gd name="T13" fmla="*/ 12 h 17"/>
                  <a:gd name="T14" fmla="*/ 24 w 24"/>
                  <a:gd name="T15" fmla="*/ 10 h 17"/>
                  <a:gd name="T16" fmla="*/ 24 w 24"/>
                  <a:gd name="T17" fmla="*/ 10 h 17"/>
                  <a:gd name="T18" fmla="*/ 24 w 24"/>
                  <a:gd name="T19" fmla="*/ 7 h 17"/>
                  <a:gd name="T20" fmla="*/ 24 w 24"/>
                  <a:gd name="T21" fmla="*/ 7 h 17"/>
                  <a:gd name="T22" fmla="*/ 21 w 24"/>
                  <a:gd name="T23" fmla="*/ 5 h 17"/>
                  <a:gd name="T24" fmla="*/ 19 w 24"/>
                  <a:gd name="T25" fmla="*/ 3 h 17"/>
                  <a:gd name="T26" fmla="*/ 19 w 24"/>
                  <a:gd name="T27" fmla="*/ 3 h 17"/>
                  <a:gd name="T28" fmla="*/ 17 w 24"/>
                  <a:gd name="T29" fmla="*/ 3 h 17"/>
                  <a:gd name="T30" fmla="*/ 14 w 24"/>
                  <a:gd name="T31" fmla="*/ 3 h 17"/>
                  <a:gd name="T32" fmla="*/ 12 w 24"/>
                  <a:gd name="T33" fmla="*/ 0 h 17"/>
                  <a:gd name="T34" fmla="*/ 9 w 24"/>
                  <a:gd name="T35" fmla="*/ 3 h 17"/>
                  <a:gd name="T36" fmla="*/ 7 w 24"/>
                  <a:gd name="T37" fmla="*/ 3 h 17"/>
                  <a:gd name="T38" fmla="*/ 5 w 24"/>
                  <a:gd name="T39" fmla="*/ 3 h 17"/>
                  <a:gd name="T40" fmla="*/ 2 w 24"/>
                  <a:gd name="T41" fmla="*/ 3 h 17"/>
                  <a:gd name="T42" fmla="*/ 2 w 24"/>
                  <a:gd name="T43" fmla="*/ 5 h 17"/>
                  <a:gd name="T44" fmla="*/ 0 w 24"/>
                  <a:gd name="T45" fmla="*/ 7 h 17"/>
                  <a:gd name="T46" fmla="*/ 0 w 24"/>
                  <a:gd name="T47" fmla="*/ 7 h 17"/>
                  <a:gd name="T48" fmla="*/ 0 w 24"/>
                  <a:gd name="T49" fmla="*/ 10 h 17"/>
                  <a:gd name="T50" fmla="*/ 0 w 24"/>
                  <a:gd name="T51" fmla="*/ 10 h 17"/>
                  <a:gd name="T52" fmla="*/ 0 w 24"/>
                  <a:gd name="T53" fmla="*/ 12 h 17"/>
                  <a:gd name="T54" fmla="*/ 2 w 24"/>
                  <a:gd name="T55" fmla="*/ 15 h 17"/>
                  <a:gd name="T56" fmla="*/ 2 w 24"/>
                  <a:gd name="T57" fmla="*/ 15 h 17"/>
                  <a:gd name="T58" fmla="*/ 5 w 24"/>
                  <a:gd name="T59" fmla="*/ 17 h 17"/>
                  <a:gd name="T60" fmla="*/ 7 w 24"/>
                  <a:gd name="T61" fmla="*/ 17 h 17"/>
                  <a:gd name="T62" fmla="*/ 9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5" name="Freeform 535"/>
              <p:cNvSpPr>
                <a:spLocks/>
              </p:cNvSpPr>
              <p:nvPr/>
            </p:nvSpPr>
            <p:spPr bwMode="auto">
              <a:xfrm>
                <a:off x="2147" y="3068"/>
                <a:ext cx="24" cy="15"/>
              </a:xfrm>
              <a:custGeom>
                <a:avLst/>
                <a:gdLst>
                  <a:gd name="T0" fmla="*/ 12 w 24"/>
                  <a:gd name="T1" fmla="*/ 15 h 15"/>
                  <a:gd name="T2" fmla="*/ 15 w 24"/>
                  <a:gd name="T3" fmla="*/ 15 h 15"/>
                  <a:gd name="T4" fmla="*/ 17 w 24"/>
                  <a:gd name="T5" fmla="*/ 15 h 15"/>
                  <a:gd name="T6" fmla="*/ 19 w 24"/>
                  <a:gd name="T7" fmla="*/ 15 h 15"/>
                  <a:gd name="T8" fmla="*/ 22 w 24"/>
                  <a:gd name="T9" fmla="*/ 12 h 15"/>
                  <a:gd name="T10" fmla="*/ 22 w 24"/>
                  <a:gd name="T11" fmla="*/ 12 h 15"/>
                  <a:gd name="T12" fmla="*/ 24 w 24"/>
                  <a:gd name="T13" fmla="*/ 10 h 15"/>
                  <a:gd name="T14" fmla="*/ 24 w 24"/>
                  <a:gd name="T15" fmla="*/ 10 h 15"/>
                  <a:gd name="T16" fmla="*/ 24 w 24"/>
                  <a:gd name="T17" fmla="*/ 8 h 15"/>
                  <a:gd name="T18" fmla="*/ 24 w 24"/>
                  <a:gd name="T19" fmla="*/ 5 h 15"/>
                  <a:gd name="T20" fmla="*/ 24 w 24"/>
                  <a:gd name="T21" fmla="*/ 5 h 15"/>
                  <a:gd name="T22" fmla="*/ 22 w 24"/>
                  <a:gd name="T23" fmla="*/ 3 h 15"/>
                  <a:gd name="T24" fmla="*/ 22 w 24"/>
                  <a:gd name="T25" fmla="*/ 3 h 15"/>
                  <a:gd name="T26" fmla="*/ 19 w 24"/>
                  <a:gd name="T27" fmla="*/ 0 h 15"/>
                  <a:gd name="T28" fmla="*/ 17 w 24"/>
                  <a:gd name="T29" fmla="*/ 0 h 15"/>
                  <a:gd name="T30" fmla="*/ 15 w 24"/>
                  <a:gd name="T31" fmla="*/ 0 h 15"/>
                  <a:gd name="T32" fmla="*/ 12 w 24"/>
                  <a:gd name="T33" fmla="*/ 0 h 15"/>
                  <a:gd name="T34" fmla="*/ 10 w 24"/>
                  <a:gd name="T35" fmla="*/ 0 h 15"/>
                  <a:gd name="T36" fmla="*/ 7 w 24"/>
                  <a:gd name="T37" fmla="*/ 0 h 15"/>
                  <a:gd name="T38" fmla="*/ 5 w 24"/>
                  <a:gd name="T39" fmla="*/ 0 h 15"/>
                  <a:gd name="T40" fmla="*/ 3 w 24"/>
                  <a:gd name="T41" fmla="*/ 3 h 15"/>
                  <a:gd name="T42" fmla="*/ 3 w 24"/>
                  <a:gd name="T43" fmla="*/ 3 h 15"/>
                  <a:gd name="T44" fmla="*/ 0 w 24"/>
                  <a:gd name="T45" fmla="*/ 5 h 15"/>
                  <a:gd name="T46" fmla="*/ 0 w 24"/>
                  <a:gd name="T47" fmla="*/ 5 h 15"/>
                  <a:gd name="T48" fmla="*/ 0 w 24"/>
                  <a:gd name="T49" fmla="*/ 8 h 15"/>
                  <a:gd name="T50" fmla="*/ 0 w 24"/>
                  <a:gd name="T51" fmla="*/ 10 h 15"/>
                  <a:gd name="T52" fmla="*/ 0 w 24"/>
                  <a:gd name="T53" fmla="*/ 10 h 15"/>
                  <a:gd name="T54" fmla="*/ 3 w 24"/>
                  <a:gd name="T55" fmla="*/ 12 h 15"/>
                  <a:gd name="T56" fmla="*/ 3 w 24"/>
                  <a:gd name="T57" fmla="*/ 12 h 15"/>
                  <a:gd name="T58" fmla="*/ 5 w 24"/>
                  <a:gd name="T59" fmla="*/ 15 h 15"/>
                  <a:gd name="T60" fmla="*/ 7 w 24"/>
                  <a:gd name="T61" fmla="*/ 15 h 15"/>
                  <a:gd name="T62" fmla="*/ 10 w 24"/>
                  <a:gd name="T63" fmla="*/ 15 h 15"/>
                  <a:gd name="T64" fmla="*/ 12 w 24"/>
                  <a:gd name="T65" fmla="*/ 15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5"/>
                  <a:gd name="T101" fmla="*/ 24 w 24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5">
                    <a:moveTo>
                      <a:pt x="12" y="15"/>
                    </a:moveTo>
                    <a:lnTo>
                      <a:pt x="15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6" name="Freeform 536"/>
              <p:cNvSpPr>
                <a:spLocks/>
              </p:cNvSpPr>
              <p:nvPr/>
            </p:nvSpPr>
            <p:spPr bwMode="auto">
              <a:xfrm>
                <a:off x="2147" y="3068"/>
                <a:ext cx="24" cy="15"/>
              </a:xfrm>
              <a:custGeom>
                <a:avLst/>
                <a:gdLst>
                  <a:gd name="T0" fmla="*/ 12 w 24"/>
                  <a:gd name="T1" fmla="*/ 15 h 15"/>
                  <a:gd name="T2" fmla="*/ 15 w 24"/>
                  <a:gd name="T3" fmla="*/ 15 h 15"/>
                  <a:gd name="T4" fmla="*/ 17 w 24"/>
                  <a:gd name="T5" fmla="*/ 15 h 15"/>
                  <a:gd name="T6" fmla="*/ 19 w 24"/>
                  <a:gd name="T7" fmla="*/ 15 h 15"/>
                  <a:gd name="T8" fmla="*/ 22 w 24"/>
                  <a:gd name="T9" fmla="*/ 12 h 15"/>
                  <a:gd name="T10" fmla="*/ 22 w 24"/>
                  <a:gd name="T11" fmla="*/ 12 h 15"/>
                  <a:gd name="T12" fmla="*/ 24 w 24"/>
                  <a:gd name="T13" fmla="*/ 10 h 15"/>
                  <a:gd name="T14" fmla="*/ 24 w 24"/>
                  <a:gd name="T15" fmla="*/ 10 h 15"/>
                  <a:gd name="T16" fmla="*/ 24 w 24"/>
                  <a:gd name="T17" fmla="*/ 8 h 15"/>
                  <a:gd name="T18" fmla="*/ 24 w 24"/>
                  <a:gd name="T19" fmla="*/ 5 h 15"/>
                  <a:gd name="T20" fmla="*/ 24 w 24"/>
                  <a:gd name="T21" fmla="*/ 5 h 15"/>
                  <a:gd name="T22" fmla="*/ 22 w 24"/>
                  <a:gd name="T23" fmla="*/ 3 h 15"/>
                  <a:gd name="T24" fmla="*/ 22 w 24"/>
                  <a:gd name="T25" fmla="*/ 3 h 15"/>
                  <a:gd name="T26" fmla="*/ 19 w 24"/>
                  <a:gd name="T27" fmla="*/ 0 h 15"/>
                  <a:gd name="T28" fmla="*/ 17 w 24"/>
                  <a:gd name="T29" fmla="*/ 0 h 15"/>
                  <a:gd name="T30" fmla="*/ 15 w 24"/>
                  <a:gd name="T31" fmla="*/ 0 h 15"/>
                  <a:gd name="T32" fmla="*/ 12 w 24"/>
                  <a:gd name="T33" fmla="*/ 0 h 15"/>
                  <a:gd name="T34" fmla="*/ 10 w 24"/>
                  <a:gd name="T35" fmla="*/ 0 h 15"/>
                  <a:gd name="T36" fmla="*/ 7 w 24"/>
                  <a:gd name="T37" fmla="*/ 0 h 15"/>
                  <a:gd name="T38" fmla="*/ 5 w 24"/>
                  <a:gd name="T39" fmla="*/ 0 h 15"/>
                  <a:gd name="T40" fmla="*/ 3 w 24"/>
                  <a:gd name="T41" fmla="*/ 3 h 15"/>
                  <a:gd name="T42" fmla="*/ 3 w 24"/>
                  <a:gd name="T43" fmla="*/ 3 h 15"/>
                  <a:gd name="T44" fmla="*/ 0 w 24"/>
                  <a:gd name="T45" fmla="*/ 5 h 15"/>
                  <a:gd name="T46" fmla="*/ 0 w 24"/>
                  <a:gd name="T47" fmla="*/ 5 h 15"/>
                  <a:gd name="T48" fmla="*/ 0 w 24"/>
                  <a:gd name="T49" fmla="*/ 8 h 15"/>
                  <a:gd name="T50" fmla="*/ 0 w 24"/>
                  <a:gd name="T51" fmla="*/ 10 h 15"/>
                  <a:gd name="T52" fmla="*/ 0 w 24"/>
                  <a:gd name="T53" fmla="*/ 10 h 15"/>
                  <a:gd name="T54" fmla="*/ 3 w 24"/>
                  <a:gd name="T55" fmla="*/ 12 h 15"/>
                  <a:gd name="T56" fmla="*/ 3 w 24"/>
                  <a:gd name="T57" fmla="*/ 12 h 15"/>
                  <a:gd name="T58" fmla="*/ 5 w 24"/>
                  <a:gd name="T59" fmla="*/ 15 h 15"/>
                  <a:gd name="T60" fmla="*/ 7 w 24"/>
                  <a:gd name="T61" fmla="*/ 15 h 15"/>
                  <a:gd name="T62" fmla="*/ 10 w 24"/>
                  <a:gd name="T63" fmla="*/ 15 h 15"/>
                  <a:gd name="T64" fmla="*/ 12 w 24"/>
                  <a:gd name="T65" fmla="*/ 15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5"/>
                  <a:gd name="T101" fmla="*/ 24 w 24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5">
                    <a:moveTo>
                      <a:pt x="12" y="15"/>
                    </a:moveTo>
                    <a:lnTo>
                      <a:pt x="15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7" name="Freeform 537"/>
              <p:cNvSpPr>
                <a:spLocks/>
              </p:cNvSpPr>
              <p:nvPr/>
            </p:nvSpPr>
            <p:spPr bwMode="auto">
              <a:xfrm>
                <a:off x="2677" y="2959"/>
                <a:ext cx="26" cy="16"/>
              </a:xfrm>
              <a:custGeom>
                <a:avLst/>
                <a:gdLst>
                  <a:gd name="T0" fmla="*/ 14 w 26"/>
                  <a:gd name="T1" fmla="*/ 16 h 16"/>
                  <a:gd name="T2" fmla="*/ 16 w 26"/>
                  <a:gd name="T3" fmla="*/ 16 h 16"/>
                  <a:gd name="T4" fmla="*/ 19 w 26"/>
                  <a:gd name="T5" fmla="*/ 16 h 16"/>
                  <a:gd name="T6" fmla="*/ 19 w 26"/>
                  <a:gd name="T7" fmla="*/ 14 h 16"/>
                  <a:gd name="T8" fmla="*/ 21 w 26"/>
                  <a:gd name="T9" fmla="*/ 14 h 16"/>
                  <a:gd name="T10" fmla="*/ 24 w 26"/>
                  <a:gd name="T11" fmla="*/ 12 h 16"/>
                  <a:gd name="T12" fmla="*/ 24 w 26"/>
                  <a:gd name="T13" fmla="*/ 12 h 16"/>
                  <a:gd name="T14" fmla="*/ 26 w 26"/>
                  <a:gd name="T15" fmla="*/ 9 h 16"/>
                  <a:gd name="T16" fmla="*/ 26 w 26"/>
                  <a:gd name="T17" fmla="*/ 9 h 16"/>
                  <a:gd name="T18" fmla="*/ 26 w 26"/>
                  <a:gd name="T19" fmla="*/ 7 h 16"/>
                  <a:gd name="T20" fmla="*/ 24 w 26"/>
                  <a:gd name="T21" fmla="*/ 4 h 16"/>
                  <a:gd name="T22" fmla="*/ 24 w 26"/>
                  <a:gd name="T23" fmla="*/ 4 h 16"/>
                  <a:gd name="T24" fmla="*/ 21 w 26"/>
                  <a:gd name="T25" fmla="*/ 2 h 16"/>
                  <a:gd name="T26" fmla="*/ 19 w 26"/>
                  <a:gd name="T27" fmla="*/ 2 h 16"/>
                  <a:gd name="T28" fmla="*/ 19 w 26"/>
                  <a:gd name="T29" fmla="*/ 2 h 16"/>
                  <a:gd name="T30" fmla="*/ 16 w 26"/>
                  <a:gd name="T31" fmla="*/ 0 h 16"/>
                  <a:gd name="T32" fmla="*/ 14 w 26"/>
                  <a:gd name="T33" fmla="*/ 0 h 16"/>
                  <a:gd name="T34" fmla="*/ 12 w 26"/>
                  <a:gd name="T35" fmla="*/ 0 h 16"/>
                  <a:gd name="T36" fmla="*/ 9 w 26"/>
                  <a:gd name="T37" fmla="*/ 2 h 16"/>
                  <a:gd name="T38" fmla="*/ 7 w 26"/>
                  <a:gd name="T39" fmla="*/ 2 h 16"/>
                  <a:gd name="T40" fmla="*/ 5 w 26"/>
                  <a:gd name="T41" fmla="*/ 2 h 16"/>
                  <a:gd name="T42" fmla="*/ 2 w 26"/>
                  <a:gd name="T43" fmla="*/ 4 h 16"/>
                  <a:gd name="T44" fmla="*/ 2 w 26"/>
                  <a:gd name="T45" fmla="*/ 4 h 16"/>
                  <a:gd name="T46" fmla="*/ 2 w 26"/>
                  <a:gd name="T47" fmla="*/ 7 h 16"/>
                  <a:gd name="T48" fmla="*/ 0 w 26"/>
                  <a:gd name="T49" fmla="*/ 9 h 16"/>
                  <a:gd name="T50" fmla="*/ 2 w 26"/>
                  <a:gd name="T51" fmla="*/ 9 h 16"/>
                  <a:gd name="T52" fmla="*/ 2 w 26"/>
                  <a:gd name="T53" fmla="*/ 12 h 16"/>
                  <a:gd name="T54" fmla="*/ 2 w 26"/>
                  <a:gd name="T55" fmla="*/ 12 h 16"/>
                  <a:gd name="T56" fmla="*/ 5 w 26"/>
                  <a:gd name="T57" fmla="*/ 14 h 16"/>
                  <a:gd name="T58" fmla="*/ 7 w 26"/>
                  <a:gd name="T59" fmla="*/ 14 h 16"/>
                  <a:gd name="T60" fmla="*/ 9 w 26"/>
                  <a:gd name="T61" fmla="*/ 16 h 16"/>
                  <a:gd name="T62" fmla="*/ 12 w 26"/>
                  <a:gd name="T63" fmla="*/ 16 h 16"/>
                  <a:gd name="T64" fmla="*/ 14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4" y="16"/>
                    </a:moveTo>
                    <a:lnTo>
                      <a:pt x="16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8" name="Freeform 538"/>
              <p:cNvSpPr>
                <a:spLocks/>
              </p:cNvSpPr>
              <p:nvPr/>
            </p:nvSpPr>
            <p:spPr bwMode="auto">
              <a:xfrm>
                <a:off x="2677" y="2959"/>
                <a:ext cx="26" cy="16"/>
              </a:xfrm>
              <a:custGeom>
                <a:avLst/>
                <a:gdLst>
                  <a:gd name="T0" fmla="*/ 14 w 26"/>
                  <a:gd name="T1" fmla="*/ 16 h 16"/>
                  <a:gd name="T2" fmla="*/ 16 w 26"/>
                  <a:gd name="T3" fmla="*/ 16 h 16"/>
                  <a:gd name="T4" fmla="*/ 19 w 26"/>
                  <a:gd name="T5" fmla="*/ 16 h 16"/>
                  <a:gd name="T6" fmla="*/ 19 w 26"/>
                  <a:gd name="T7" fmla="*/ 14 h 16"/>
                  <a:gd name="T8" fmla="*/ 21 w 26"/>
                  <a:gd name="T9" fmla="*/ 14 h 16"/>
                  <a:gd name="T10" fmla="*/ 24 w 26"/>
                  <a:gd name="T11" fmla="*/ 12 h 16"/>
                  <a:gd name="T12" fmla="*/ 24 w 26"/>
                  <a:gd name="T13" fmla="*/ 12 h 16"/>
                  <a:gd name="T14" fmla="*/ 26 w 26"/>
                  <a:gd name="T15" fmla="*/ 9 h 16"/>
                  <a:gd name="T16" fmla="*/ 26 w 26"/>
                  <a:gd name="T17" fmla="*/ 9 h 16"/>
                  <a:gd name="T18" fmla="*/ 26 w 26"/>
                  <a:gd name="T19" fmla="*/ 7 h 16"/>
                  <a:gd name="T20" fmla="*/ 24 w 26"/>
                  <a:gd name="T21" fmla="*/ 4 h 16"/>
                  <a:gd name="T22" fmla="*/ 24 w 26"/>
                  <a:gd name="T23" fmla="*/ 4 h 16"/>
                  <a:gd name="T24" fmla="*/ 21 w 26"/>
                  <a:gd name="T25" fmla="*/ 2 h 16"/>
                  <a:gd name="T26" fmla="*/ 19 w 26"/>
                  <a:gd name="T27" fmla="*/ 2 h 16"/>
                  <a:gd name="T28" fmla="*/ 19 w 26"/>
                  <a:gd name="T29" fmla="*/ 2 h 16"/>
                  <a:gd name="T30" fmla="*/ 16 w 26"/>
                  <a:gd name="T31" fmla="*/ 0 h 16"/>
                  <a:gd name="T32" fmla="*/ 14 w 26"/>
                  <a:gd name="T33" fmla="*/ 0 h 16"/>
                  <a:gd name="T34" fmla="*/ 12 w 26"/>
                  <a:gd name="T35" fmla="*/ 0 h 16"/>
                  <a:gd name="T36" fmla="*/ 9 w 26"/>
                  <a:gd name="T37" fmla="*/ 2 h 16"/>
                  <a:gd name="T38" fmla="*/ 7 w 26"/>
                  <a:gd name="T39" fmla="*/ 2 h 16"/>
                  <a:gd name="T40" fmla="*/ 5 w 26"/>
                  <a:gd name="T41" fmla="*/ 2 h 16"/>
                  <a:gd name="T42" fmla="*/ 2 w 26"/>
                  <a:gd name="T43" fmla="*/ 4 h 16"/>
                  <a:gd name="T44" fmla="*/ 2 w 26"/>
                  <a:gd name="T45" fmla="*/ 4 h 16"/>
                  <a:gd name="T46" fmla="*/ 2 w 26"/>
                  <a:gd name="T47" fmla="*/ 7 h 16"/>
                  <a:gd name="T48" fmla="*/ 0 w 26"/>
                  <a:gd name="T49" fmla="*/ 9 h 16"/>
                  <a:gd name="T50" fmla="*/ 2 w 26"/>
                  <a:gd name="T51" fmla="*/ 9 h 16"/>
                  <a:gd name="T52" fmla="*/ 2 w 26"/>
                  <a:gd name="T53" fmla="*/ 12 h 16"/>
                  <a:gd name="T54" fmla="*/ 2 w 26"/>
                  <a:gd name="T55" fmla="*/ 12 h 16"/>
                  <a:gd name="T56" fmla="*/ 5 w 26"/>
                  <a:gd name="T57" fmla="*/ 14 h 16"/>
                  <a:gd name="T58" fmla="*/ 7 w 26"/>
                  <a:gd name="T59" fmla="*/ 14 h 16"/>
                  <a:gd name="T60" fmla="*/ 9 w 26"/>
                  <a:gd name="T61" fmla="*/ 16 h 16"/>
                  <a:gd name="T62" fmla="*/ 12 w 26"/>
                  <a:gd name="T63" fmla="*/ 16 h 16"/>
                  <a:gd name="T64" fmla="*/ 14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4" y="16"/>
                    </a:moveTo>
                    <a:lnTo>
                      <a:pt x="16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69" name="Freeform 539"/>
              <p:cNvSpPr>
                <a:spLocks/>
              </p:cNvSpPr>
              <p:nvPr/>
            </p:nvSpPr>
            <p:spPr bwMode="auto">
              <a:xfrm>
                <a:off x="2371" y="2963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5 w 24"/>
                  <a:gd name="T3" fmla="*/ 17 h 17"/>
                  <a:gd name="T4" fmla="*/ 17 w 24"/>
                  <a:gd name="T5" fmla="*/ 15 h 17"/>
                  <a:gd name="T6" fmla="*/ 20 w 24"/>
                  <a:gd name="T7" fmla="*/ 15 h 17"/>
                  <a:gd name="T8" fmla="*/ 22 w 24"/>
                  <a:gd name="T9" fmla="*/ 15 h 17"/>
                  <a:gd name="T10" fmla="*/ 22 w 24"/>
                  <a:gd name="T11" fmla="*/ 12 h 17"/>
                  <a:gd name="T12" fmla="*/ 24 w 24"/>
                  <a:gd name="T13" fmla="*/ 12 h 17"/>
                  <a:gd name="T14" fmla="*/ 24 w 24"/>
                  <a:gd name="T15" fmla="*/ 10 h 17"/>
                  <a:gd name="T16" fmla="*/ 24 w 24"/>
                  <a:gd name="T17" fmla="*/ 8 h 17"/>
                  <a:gd name="T18" fmla="*/ 24 w 24"/>
                  <a:gd name="T19" fmla="*/ 8 h 17"/>
                  <a:gd name="T20" fmla="*/ 24 w 24"/>
                  <a:gd name="T21" fmla="*/ 5 h 17"/>
                  <a:gd name="T22" fmla="*/ 22 w 24"/>
                  <a:gd name="T23" fmla="*/ 3 h 17"/>
                  <a:gd name="T24" fmla="*/ 22 w 24"/>
                  <a:gd name="T25" fmla="*/ 3 h 17"/>
                  <a:gd name="T26" fmla="*/ 20 w 24"/>
                  <a:gd name="T27" fmla="*/ 3 h 17"/>
                  <a:gd name="T28" fmla="*/ 17 w 24"/>
                  <a:gd name="T29" fmla="*/ 0 h 17"/>
                  <a:gd name="T30" fmla="*/ 15 w 24"/>
                  <a:gd name="T31" fmla="*/ 0 h 17"/>
                  <a:gd name="T32" fmla="*/ 12 w 24"/>
                  <a:gd name="T33" fmla="*/ 0 h 17"/>
                  <a:gd name="T34" fmla="*/ 10 w 24"/>
                  <a:gd name="T35" fmla="*/ 0 h 17"/>
                  <a:gd name="T36" fmla="*/ 8 w 24"/>
                  <a:gd name="T37" fmla="*/ 0 h 17"/>
                  <a:gd name="T38" fmla="*/ 5 w 24"/>
                  <a:gd name="T39" fmla="*/ 3 h 17"/>
                  <a:gd name="T40" fmla="*/ 5 w 24"/>
                  <a:gd name="T41" fmla="*/ 3 h 17"/>
                  <a:gd name="T42" fmla="*/ 3 w 24"/>
                  <a:gd name="T43" fmla="*/ 3 h 17"/>
                  <a:gd name="T44" fmla="*/ 0 w 24"/>
                  <a:gd name="T45" fmla="*/ 5 h 17"/>
                  <a:gd name="T46" fmla="*/ 0 w 24"/>
                  <a:gd name="T47" fmla="*/ 8 h 17"/>
                  <a:gd name="T48" fmla="*/ 0 w 24"/>
                  <a:gd name="T49" fmla="*/ 8 h 17"/>
                  <a:gd name="T50" fmla="*/ 0 w 24"/>
                  <a:gd name="T51" fmla="*/ 10 h 17"/>
                  <a:gd name="T52" fmla="*/ 0 w 24"/>
                  <a:gd name="T53" fmla="*/ 12 h 17"/>
                  <a:gd name="T54" fmla="*/ 3 w 24"/>
                  <a:gd name="T55" fmla="*/ 12 h 17"/>
                  <a:gd name="T56" fmla="*/ 5 w 24"/>
                  <a:gd name="T57" fmla="*/ 15 h 17"/>
                  <a:gd name="T58" fmla="*/ 5 w 24"/>
                  <a:gd name="T59" fmla="*/ 15 h 17"/>
                  <a:gd name="T60" fmla="*/ 8 w 24"/>
                  <a:gd name="T61" fmla="*/ 15 h 17"/>
                  <a:gd name="T62" fmla="*/ 10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5" y="17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0" name="Freeform 540"/>
              <p:cNvSpPr>
                <a:spLocks/>
              </p:cNvSpPr>
              <p:nvPr/>
            </p:nvSpPr>
            <p:spPr bwMode="auto">
              <a:xfrm>
                <a:off x="2371" y="2963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5 w 24"/>
                  <a:gd name="T3" fmla="*/ 17 h 17"/>
                  <a:gd name="T4" fmla="*/ 17 w 24"/>
                  <a:gd name="T5" fmla="*/ 15 h 17"/>
                  <a:gd name="T6" fmla="*/ 20 w 24"/>
                  <a:gd name="T7" fmla="*/ 15 h 17"/>
                  <a:gd name="T8" fmla="*/ 22 w 24"/>
                  <a:gd name="T9" fmla="*/ 15 h 17"/>
                  <a:gd name="T10" fmla="*/ 22 w 24"/>
                  <a:gd name="T11" fmla="*/ 12 h 17"/>
                  <a:gd name="T12" fmla="*/ 24 w 24"/>
                  <a:gd name="T13" fmla="*/ 12 h 17"/>
                  <a:gd name="T14" fmla="*/ 24 w 24"/>
                  <a:gd name="T15" fmla="*/ 10 h 17"/>
                  <a:gd name="T16" fmla="*/ 24 w 24"/>
                  <a:gd name="T17" fmla="*/ 8 h 17"/>
                  <a:gd name="T18" fmla="*/ 24 w 24"/>
                  <a:gd name="T19" fmla="*/ 8 h 17"/>
                  <a:gd name="T20" fmla="*/ 24 w 24"/>
                  <a:gd name="T21" fmla="*/ 5 h 17"/>
                  <a:gd name="T22" fmla="*/ 22 w 24"/>
                  <a:gd name="T23" fmla="*/ 3 h 17"/>
                  <a:gd name="T24" fmla="*/ 22 w 24"/>
                  <a:gd name="T25" fmla="*/ 3 h 17"/>
                  <a:gd name="T26" fmla="*/ 20 w 24"/>
                  <a:gd name="T27" fmla="*/ 3 h 17"/>
                  <a:gd name="T28" fmla="*/ 17 w 24"/>
                  <a:gd name="T29" fmla="*/ 0 h 17"/>
                  <a:gd name="T30" fmla="*/ 15 w 24"/>
                  <a:gd name="T31" fmla="*/ 0 h 17"/>
                  <a:gd name="T32" fmla="*/ 12 w 24"/>
                  <a:gd name="T33" fmla="*/ 0 h 17"/>
                  <a:gd name="T34" fmla="*/ 10 w 24"/>
                  <a:gd name="T35" fmla="*/ 0 h 17"/>
                  <a:gd name="T36" fmla="*/ 8 w 24"/>
                  <a:gd name="T37" fmla="*/ 0 h 17"/>
                  <a:gd name="T38" fmla="*/ 5 w 24"/>
                  <a:gd name="T39" fmla="*/ 3 h 17"/>
                  <a:gd name="T40" fmla="*/ 5 w 24"/>
                  <a:gd name="T41" fmla="*/ 3 h 17"/>
                  <a:gd name="T42" fmla="*/ 3 w 24"/>
                  <a:gd name="T43" fmla="*/ 3 h 17"/>
                  <a:gd name="T44" fmla="*/ 0 w 24"/>
                  <a:gd name="T45" fmla="*/ 5 h 17"/>
                  <a:gd name="T46" fmla="*/ 0 w 24"/>
                  <a:gd name="T47" fmla="*/ 8 h 17"/>
                  <a:gd name="T48" fmla="*/ 0 w 24"/>
                  <a:gd name="T49" fmla="*/ 8 h 17"/>
                  <a:gd name="T50" fmla="*/ 0 w 24"/>
                  <a:gd name="T51" fmla="*/ 10 h 17"/>
                  <a:gd name="T52" fmla="*/ 0 w 24"/>
                  <a:gd name="T53" fmla="*/ 12 h 17"/>
                  <a:gd name="T54" fmla="*/ 3 w 24"/>
                  <a:gd name="T55" fmla="*/ 12 h 17"/>
                  <a:gd name="T56" fmla="*/ 5 w 24"/>
                  <a:gd name="T57" fmla="*/ 15 h 17"/>
                  <a:gd name="T58" fmla="*/ 5 w 24"/>
                  <a:gd name="T59" fmla="*/ 15 h 17"/>
                  <a:gd name="T60" fmla="*/ 8 w 24"/>
                  <a:gd name="T61" fmla="*/ 15 h 17"/>
                  <a:gd name="T62" fmla="*/ 10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5" y="17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1" name="Freeform 541"/>
              <p:cNvSpPr>
                <a:spLocks/>
              </p:cNvSpPr>
              <p:nvPr/>
            </p:nvSpPr>
            <p:spPr bwMode="auto">
              <a:xfrm>
                <a:off x="2522" y="2949"/>
                <a:ext cx="26" cy="17"/>
              </a:xfrm>
              <a:custGeom>
                <a:avLst/>
                <a:gdLst>
                  <a:gd name="T0" fmla="*/ 14 w 26"/>
                  <a:gd name="T1" fmla="*/ 17 h 17"/>
                  <a:gd name="T2" fmla="*/ 16 w 26"/>
                  <a:gd name="T3" fmla="*/ 17 h 17"/>
                  <a:gd name="T4" fmla="*/ 19 w 26"/>
                  <a:gd name="T5" fmla="*/ 17 h 17"/>
                  <a:gd name="T6" fmla="*/ 19 w 26"/>
                  <a:gd name="T7" fmla="*/ 17 h 17"/>
                  <a:gd name="T8" fmla="*/ 21 w 26"/>
                  <a:gd name="T9" fmla="*/ 14 h 17"/>
                  <a:gd name="T10" fmla="*/ 24 w 26"/>
                  <a:gd name="T11" fmla="*/ 14 h 17"/>
                  <a:gd name="T12" fmla="*/ 24 w 26"/>
                  <a:gd name="T13" fmla="*/ 12 h 17"/>
                  <a:gd name="T14" fmla="*/ 26 w 26"/>
                  <a:gd name="T15" fmla="*/ 12 h 17"/>
                  <a:gd name="T16" fmla="*/ 26 w 26"/>
                  <a:gd name="T17" fmla="*/ 10 h 17"/>
                  <a:gd name="T18" fmla="*/ 26 w 26"/>
                  <a:gd name="T19" fmla="*/ 7 h 17"/>
                  <a:gd name="T20" fmla="*/ 24 w 26"/>
                  <a:gd name="T21" fmla="*/ 7 h 17"/>
                  <a:gd name="T22" fmla="*/ 24 w 26"/>
                  <a:gd name="T23" fmla="*/ 5 h 17"/>
                  <a:gd name="T24" fmla="*/ 21 w 26"/>
                  <a:gd name="T25" fmla="*/ 3 h 17"/>
                  <a:gd name="T26" fmla="*/ 19 w 26"/>
                  <a:gd name="T27" fmla="*/ 3 h 17"/>
                  <a:gd name="T28" fmla="*/ 19 w 26"/>
                  <a:gd name="T29" fmla="*/ 3 h 17"/>
                  <a:gd name="T30" fmla="*/ 16 w 26"/>
                  <a:gd name="T31" fmla="*/ 3 h 17"/>
                  <a:gd name="T32" fmla="*/ 14 w 26"/>
                  <a:gd name="T33" fmla="*/ 0 h 17"/>
                  <a:gd name="T34" fmla="*/ 9 w 26"/>
                  <a:gd name="T35" fmla="*/ 3 h 17"/>
                  <a:gd name="T36" fmla="*/ 7 w 26"/>
                  <a:gd name="T37" fmla="*/ 3 h 17"/>
                  <a:gd name="T38" fmla="*/ 7 w 26"/>
                  <a:gd name="T39" fmla="*/ 3 h 17"/>
                  <a:gd name="T40" fmla="*/ 4 w 26"/>
                  <a:gd name="T41" fmla="*/ 3 h 17"/>
                  <a:gd name="T42" fmla="*/ 2 w 26"/>
                  <a:gd name="T43" fmla="*/ 5 h 17"/>
                  <a:gd name="T44" fmla="*/ 2 w 26"/>
                  <a:gd name="T45" fmla="*/ 7 h 17"/>
                  <a:gd name="T46" fmla="*/ 0 w 26"/>
                  <a:gd name="T47" fmla="*/ 7 h 17"/>
                  <a:gd name="T48" fmla="*/ 0 w 26"/>
                  <a:gd name="T49" fmla="*/ 10 h 17"/>
                  <a:gd name="T50" fmla="*/ 0 w 26"/>
                  <a:gd name="T51" fmla="*/ 12 h 17"/>
                  <a:gd name="T52" fmla="*/ 2 w 26"/>
                  <a:gd name="T53" fmla="*/ 12 h 17"/>
                  <a:gd name="T54" fmla="*/ 2 w 26"/>
                  <a:gd name="T55" fmla="*/ 14 h 17"/>
                  <a:gd name="T56" fmla="*/ 4 w 26"/>
                  <a:gd name="T57" fmla="*/ 14 h 17"/>
                  <a:gd name="T58" fmla="*/ 7 w 26"/>
                  <a:gd name="T59" fmla="*/ 17 h 17"/>
                  <a:gd name="T60" fmla="*/ 7 w 26"/>
                  <a:gd name="T61" fmla="*/ 17 h 17"/>
                  <a:gd name="T62" fmla="*/ 9 w 26"/>
                  <a:gd name="T63" fmla="*/ 17 h 17"/>
                  <a:gd name="T64" fmla="*/ 14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4" y="17"/>
                    </a:moveTo>
                    <a:lnTo>
                      <a:pt x="16" y="17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2" name="Freeform 542"/>
              <p:cNvSpPr>
                <a:spLocks/>
              </p:cNvSpPr>
              <p:nvPr/>
            </p:nvSpPr>
            <p:spPr bwMode="auto">
              <a:xfrm>
                <a:off x="2522" y="2949"/>
                <a:ext cx="26" cy="17"/>
              </a:xfrm>
              <a:custGeom>
                <a:avLst/>
                <a:gdLst>
                  <a:gd name="T0" fmla="*/ 14 w 26"/>
                  <a:gd name="T1" fmla="*/ 17 h 17"/>
                  <a:gd name="T2" fmla="*/ 16 w 26"/>
                  <a:gd name="T3" fmla="*/ 17 h 17"/>
                  <a:gd name="T4" fmla="*/ 19 w 26"/>
                  <a:gd name="T5" fmla="*/ 17 h 17"/>
                  <a:gd name="T6" fmla="*/ 19 w 26"/>
                  <a:gd name="T7" fmla="*/ 17 h 17"/>
                  <a:gd name="T8" fmla="*/ 21 w 26"/>
                  <a:gd name="T9" fmla="*/ 14 h 17"/>
                  <a:gd name="T10" fmla="*/ 24 w 26"/>
                  <a:gd name="T11" fmla="*/ 14 h 17"/>
                  <a:gd name="T12" fmla="*/ 24 w 26"/>
                  <a:gd name="T13" fmla="*/ 12 h 17"/>
                  <a:gd name="T14" fmla="*/ 26 w 26"/>
                  <a:gd name="T15" fmla="*/ 12 h 17"/>
                  <a:gd name="T16" fmla="*/ 26 w 26"/>
                  <a:gd name="T17" fmla="*/ 10 h 17"/>
                  <a:gd name="T18" fmla="*/ 26 w 26"/>
                  <a:gd name="T19" fmla="*/ 7 h 17"/>
                  <a:gd name="T20" fmla="*/ 24 w 26"/>
                  <a:gd name="T21" fmla="*/ 7 h 17"/>
                  <a:gd name="T22" fmla="*/ 24 w 26"/>
                  <a:gd name="T23" fmla="*/ 5 h 17"/>
                  <a:gd name="T24" fmla="*/ 21 w 26"/>
                  <a:gd name="T25" fmla="*/ 3 h 17"/>
                  <a:gd name="T26" fmla="*/ 19 w 26"/>
                  <a:gd name="T27" fmla="*/ 3 h 17"/>
                  <a:gd name="T28" fmla="*/ 19 w 26"/>
                  <a:gd name="T29" fmla="*/ 3 h 17"/>
                  <a:gd name="T30" fmla="*/ 16 w 26"/>
                  <a:gd name="T31" fmla="*/ 3 h 17"/>
                  <a:gd name="T32" fmla="*/ 14 w 26"/>
                  <a:gd name="T33" fmla="*/ 0 h 17"/>
                  <a:gd name="T34" fmla="*/ 9 w 26"/>
                  <a:gd name="T35" fmla="*/ 3 h 17"/>
                  <a:gd name="T36" fmla="*/ 7 w 26"/>
                  <a:gd name="T37" fmla="*/ 3 h 17"/>
                  <a:gd name="T38" fmla="*/ 7 w 26"/>
                  <a:gd name="T39" fmla="*/ 3 h 17"/>
                  <a:gd name="T40" fmla="*/ 4 w 26"/>
                  <a:gd name="T41" fmla="*/ 3 h 17"/>
                  <a:gd name="T42" fmla="*/ 2 w 26"/>
                  <a:gd name="T43" fmla="*/ 5 h 17"/>
                  <a:gd name="T44" fmla="*/ 2 w 26"/>
                  <a:gd name="T45" fmla="*/ 7 h 17"/>
                  <a:gd name="T46" fmla="*/ 0 w 26"/>
                  <a:gd name="T47" fmla="*/ 7 h 17"/>
                  <a:gd name="T48" fmla="*/ 0 w 26"/>
                  <a:gd name="T49" fmla="*/ 10 h 17"/>
                  <a:gd name="T50" fmla="*/ 0 w 26"/>
                  <a:gd name="T51" fmla="*/ 12 h 17"/>
                  <a:gd name="T52" fmla="*/ 2 w 26"/>
                  <a:gd name="T53" fmla="*/ 12 h 17"/>
                  <a:gd name="T54" fmla="*/ 2 w 26"/>
                  <a:gd name="T55" fmla="*/ 14 h 17"/>
                  <a:gd name="T56" fmla="*/ 4 w 26"/>
                  <a:gd name="T57" fmla="*/ 14 h 17"/>
                  <a:gd name="T58" fmla="*/ 7 w 26"/>
                  <a:gd name="T59" fmla="*/ 17 h 17"/>
                  <a:gd name="T60" fmla="*/ 7 w 26"/>
                  <a:gd name="T61" fmla="*/ 17 h 17"/>
                  <a:gd name="T62" fmla="*/ 9 w 26"/>
                  <a:gd name="T63" fmla="*/ 17 h 17"/>
                  <a:gd name="T64" fmla="*/ 14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4" y="17"/>
                    </a:moveTo>
                    <a:lnTo>
                      <a:pt x="16" y="17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3" name="Freeform 543"/>
              <p:cNvSpPr>
                <a:spLocks/>
              </p:cNvSpPr>
              <p:nvPr/>
            </p:nvSpPr>
            <p:spPr bwMode="auto">
              <a:xfrm>
                <a:off x="2596" y="2983"/>
                <a:ext cx="26" cy="16"/>
              </a:xfrm>
              <a:custGeom>
                <a:avLst/>
                <a:gdLst>
                  <a:gd name="T0" fmla="*/ 14 w 26"/>
                  <a:gd name="T1" fmla="*/ 16 h 16"/>
                  <a:gd name="T2" fmla="*/ 16 w 26"/>
                  <a:gd name="T3" fmla="*/ 16 h 16"/>
                  <a:gd name="T4" fmla="*/ 19 w 26"/>
                  <a:gd name="T5" fmla="*/ 16 h 16"/>
                  <a:gd name="T6" fmla="*/ 19 w 26"/>
                  <a:gd name="T7" fmla="*/ 14 h 16"/>
                  <a:gd name="T8" fmla="*/ 21 w 26"/>
                  <a:gd name="T9" fmla="*/ 14 h 16"/>
                  <a:gd name="T10" fmla="*/ 24 w 26"/>
                  <a:gd name="T11" fmla="*/ 14 h 16"/>
                  <a:gd name="T12" fmla="*/ 24 w 26"/>
                  <a:gd name="T13" fmla="*/ 11 h 16"/>
                  <a:gd name="T14" fmla="*/ 26 w 26"/>
                  <a:gd name="T15" fmla="*/ 9 h 16"/>
                  <a:gd name="T16" fmla="*/ 26 w 26"/>
                  <a:gd name="T17" fmla="*/ 9 h 16"/>
                  <a:gd name="T18" fmla="*/ 26 w 26"/>
                  <a:gd name="T19" fmla="*/ 7 h 16"/>
                  <a:gd name="T20" fmla="*/ 24 w 26"/>
                  <a:gd name="T21" fmla="*/ 4 h 16"/>
                  <a:gd name="T22" fmla="*/ 24 w 26"/>
                  <a:gd name="T23" fmla="*/ 4 h 16"/>
                  <a:gd name="T24" fmla="*/ 21 w 26"/>
                  <a:gd name="T25" fmla="*/ 2 h 16"/>
                  <a:gd name="T26" fmla="*/ 19 w 26"/>
                  <a:gd name="T27" fmla="*/ 2 h 16"/>
                  <a:gd name="T28" fmla="*/ 19 w 26"/>
                  <a:gd name="T29" fmla="*/ 2 h 16"/>
                  <a:gd name="T30" fmla="*/ 16 w 26"/>
                  <a:gd name="T31" fmla="*/ 0 h 16"/>
                  <a:gd name="T32" fmla="*/ 14 w 26"/>
                  <a:gd name="T33" fmla="*/ 0 h 16"/>
                  <a:gd name="T34" fmla="*/ 9 w 26"/>
                  <a:gd name="T35" fmla="*/ 0 h 16"/>
                  <a:gd name="T36" fmla="*/ 9 w 26"/>
                  <a:gd name="T37" fmla="*/ 2 h 16"/>
                  <a:gd name="T38" fmla="*/ 7 w 26"/>
                  <a:gd name="T39" fmla="*/ 2 h 16"/>
                  <a:gd name="T40" fmla="*/ 4 w 26"/>
                  <a:gd name="T41" fmla="*/ 2 h 16"/>
                  <a:gd name="T42" fmla="*/ 2 w 26"/>
                  <a:gd name="T43" fmla="*/ 4 h 16"/>
                  <a:gd name="T44" fmla="*/ 2 w 26"/>
                  <a:gd name="T45" fmla="*/ 4 h 16"/>
                  <a:gd name="T46" fmla="*/ 0 w 26"/>
                  <a:gd name="T47" fmla="*/ 7 h 16"/>
                  <a:gd name="T48" fmla="*/ 0 w 26"/>
                  <a:gd name="T49" fmla="*/ 9 h 16"/>
                  <a:gd name="T50" fmla="*/ 0 w 26"/>
                  <a:gd name="T51" fmla="*/ 9 h 16"/>
                  <a:gd name="T52" fmla="*/ 2 w 26"/>
                  <a:gd name="T53" fmla="*/ 11 h 16"/>
                  <a:gd name="T54" fmla="*/ 2 w 26"/>
                  <a:gd name="T55" fmla="*/ 14 h 16"/>
                  <a:gd name="T56" fmla="*/ 4 w 26"/>
                  <a:gd name="T57" fmla="*/ 14 h 16"/>
                  <a:gd name="T58" fmla="*/ 7 w 26"/>
                  <a:gd name="T59" fmla="*/ 14 h 16"/>
                  <a:gd name="T60" fmla="*/ 9 w 26"/>
                  <a:gd name="T61" fmla="*/ 16 h 16"/>
                  <a:gd name="T62" fmla="*/ 9 w 26"/>
                  <a:gd name="T63" fmla="*/ 16 h 16"/>
                  <a:gd name="T64" fmla="*/ 14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4" y="16"/>
                    </a:moveTo>
                    <a:lnTo>
                      <a:pt x="16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4" name="Freeform 544"/>
              <p:cNvSpPr>
                <a:spLocks/>
              </p:cNvSpPr>
              <p:nvPr/>
            </p:nvSpPr>
            <p:spPr bwMode="auto">
              <a:xfrm>
                <a:off x="2596" y="2983"/>
                <a:ext cx="26" cy="16"/>
              </a:xfrm>
              <a:custGeom>
                <a:avLst/>
                <a:gdLst>
                  <a:gd name="T0" fmla="*/ 14 w 26"/>
                  <a:gd name="T1" fmla="*/ 16 h 16"/>
                  <a:gd name="T2" fmla="*/ 16 w 26"/>
                  <a:gd name="T3" fmla="*/ 16 h 16"/>
                  <a:gd name="T4" fmla="*/ 19 w 26"/>
                  <a:gd name="T5" fmla="*/ 16 h 16"/>
                  <a:gd name="T6" fmla="*/ 19 w 26"/>
                  <a:gd name="T7" fmla="*/ 14 h 16"/>
                  <a:gd name="T8" fmla="*/ 21 w 26"/>
                  <a:gd name="T9" fmla="*/ 14 h 16"/>
                  <a:gd name="T10" fmla="*/ 24 w 26"/>
                  <a:gd name="T11" fmla="*/ 14 h 16"/>
                  <a:gd name="T12" fmla="*/ 24 w 26"/>
                  <a:gd name="T13" fmla="*/ 11 h 16"/>
                  <a:gd name="T14" fmla="*/ 26 w 26"/>
                  <a:gd name="T15" fmla="*/ 9 h 16"/>
                  <a:gd name="T16" fmla="*/ 26 w 26"/>
                  <a:gd name="T17" fmla="*/ 9 h 16"/>
                  <a:gd name="T18" fmla="*/ 26 w 26"/>
                  <a:gd name="T19" fmla="*/ 7 h 16"/>
                  <a:gd name="T20" fmla="*/ 24 w 26"/>
                  <a:gd name="T21" fmla="*/ 4 h 16"/>
                  <a:gd name="T22" fmla="*/ 24 w 26"/>
                  <a:gd name="T23" fmla="*/ 4 h 16"/>
                  <a:gd name="T24" fmla="*/ 21 w 26"/>
                  <a:gd name="T25" fmla="*/ 2 h 16"/>
                  <a:gd name="T26" fmla="*/ 19 w 26"/>
                  <a:gd name="T27" fmla="*/ 2 h 16"/>
                  <a:gd name="T28" fmla="*/ 19 w 26"/>
                  <a:gd name="T29" fmla="*/ 2 h 16"/>
                  <a:gd name="T30" fmla="*/ 16 w 26"/>
                  <a:gd name="T31" fmla="*/ 0 h 16"/>
                  <a:gd name="T32" fmla="*/ 14 w 26"/>
                  <a:gd name="T33" fmla="*/ 0 h 16"/>
                  <a:gd name="T34" fmla="*/ 9 w 26"/>
                  <a:gd name="T35" fmla="*/ 0 h 16"/>
                  <a:gd name="T36" fmla="*/ 9 w 26"/>
                  <a:gd name="T37" fmla="*/ 2 h 16"/>
                  <a:gd name="T38" fmla="*/ 7 w 26"/>
                  <a:gd name="T39" fmla="*/ 2 h 16"/>
                  <a:gd name="T40" fmla="*/ 4 w 26"/>
                  <a:gd name="T41" fmla="*/ 2 h 16"/>
                  <a:gd name="T42" fmla="*/ 2 w 26"/>
                  <a:gd name="T43" fmla="*/ 4 h 16"/>
                  <a:gd name="T44" fmla="*/ 2 w 26"/>
                  <a:gd name="T45" fmla="*/ 4 h 16"/>
                  <a:gd name="T46" fmla="*/ 0 w 26"/>
                  <a:gd name="T47" fmla="*/ 7 h 16"/>
                  <a:gd name="T48" fmla="*/ 0 w 26"/>
                  <a:gd name="T49" fmla="*/ 9 h 16"/>
                  <a:gd name="T50" fmla="*/ 0 w 26"/>
                  <a:gd name="T51" fmla="*/ 9 h 16"/>
                  <a:gd name="T52" fmla="*/ 2 w 26"/>
                  <a:gd name="T53" fmla="*/ 11 h 16"/>
                  <a:gd name="T54" fmla="*/ 2 w 26"/>
                  <a:gd name="T55" fmla="*/ 14 h 16"/>
                  <a:gd name="T56" fmla="*/ 4 w 26"/>
                  <a:gd name="T57" fmla="*/ 14 h 16"/>
                  <a:gd name="T58" fmla="*/ 7 w 26"/>
                  <a:gd name="T59" fmla="*/ 14 h 16"/>
                  <a:gd name="T60" fmla="*/ 9 w 26"/>
                  <a:gd name="T61" fmla="*/ 16 h 16"/>
                  <a:gd name="T62" fmla="*/ 9 w 26"/>
                  <a:gd name="T63" fmla="*/ 16 h 16"/>
                  <a:gd name="T64" fmla="*/ 14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4" y="16"/>
                    </a:moveTo>
                    <a:lnTo>
                      <a:pt x="16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4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5" name="Freeform 545"/>
              <p:cNvSpPr>
                <a:spLocks/>
              </p:cNvSpPr>
              <p:nvPr/>
            </p:nvSpPr>
            <p:spPr bwMode="auto">
              <a:xfrm>
                <a:off x="2827" y="2966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4 w 24"/>
                  <a:gd name="T3" fmla="*/ 17 h 17"/>
                  <a:gd name="T4" fmla="*/ 17 w 24"/>
                  <a:gd name="T5" fmla="*/ 17 h 17"/>
                  <a:gd name="T6" fmla="*/ 19 w 24"/>
                  <a:gd name="T7" fmla="*/ 14 h 17"/>
                  <a:gd name="T8" fmla="*/ 19 w 24"/>
                  <a:gd name="T9" fmla="*/ 14 h 17"/>
                  <a:gd name="T10" fmla="*/ 22 w 24"/>
                  <a:gd name="T11" fmla="*/ 12 h 17"/>
                  <a:gd name="T12" fmla="*/ 22 w 24"/>
                  <a:gd name="T13" fmla="*/ 12 h 17"/>
                  <a:gd name="T14" fmla="*/ 24 w 24"/>
                  <a:gd name="T15" fmla="*/ 9 h 17"/>
                  <a:gd name="T16" fmla="*/ 24 w 24"/>
                  <a:gd name="T17" fmla="*/ 9 h 17"/>
                  <a:gd name="T18" fmla="*/ 24 w 24"/>
                  <a:gd name="T19" fmla="*/ 7 h 17"/>
                  <a:gd name="T20" fmla="*/ 22 w 24"/>
                  <a:gd name="T21" fmla="*/ 5 h 17"/>
                  <a:gd name="T22" fmla="*/ 22 w 24"/>
                  <a:gd name="T23" fmla="*/ 5 h 17"/>
                  <a:gd name="T24" fmla="*/ 19 w 24"/>
                  <a:gd name="T25" fmla="*/ 2 h 17"/>
                  <a:gd name="T26" fmla="*/ 19 w 24"/>
                  <a:gd name="T27" fmla="*/ 2 h 17"/>
                  <a:gd name="T28" fmla="*/ 17 w 24"/>
                  <a:gd name="T29" fmla="*/ 0 h 17"/>
                  <a:gd name="T30" fmla="*/ 14 w 24"/>
                  <a:gd name="T31" fmla="*/ 0 h 17"/>
                  <a:gd name="T32" fmla="*/ 12 w 24"/>
                  <a:gd name="T33" fmla="*/ 0 h 17"/>
                  <a:gd name="T34" fmla="*/ 10 w 24"/>
                  <a:gd name="T35" fmla="*/ 0 h 17"/>
                  <a:gd name="T36" fmla="*/ 7 w 24"/>
                  <a:gd name="T37" fmla="*/ 0 h 17"/>
                  <a:gd name="T38" fmla="*/ 5 w 24"/>
                  <a:gd name="T39" fmla="*/ 2 h 17"/>
                  <a:gd name="T40" fmla="*/ 2 w 24"/>
                  <a:gd name="T41" fmla="*/ 2 h 17"/>
                  <a:gd name="T42" fmla="*/ 0 w 24"/>
                  <a:gd name="T43" fmla="*/ 5 h 17"/>
                  <a:gd name="T44" fmla="*/ 0 w 24"/>
                  <a:gd name="T45" fmla="*/ 5 h 17"/>
                  <a:gd name="T46" fmla="*/ 0 w 24"/>
                  <a:gd name="T47" fmla="*/ 7 h 17"/>
                  <a:gd name="T48" fmla="*/ 0 w 24"/>
                  <a:gd name="T49" fmla="*/ 9 h 17"/>
                  <a:gd name="T50" fmla="*/ 0 w 24"/>
                  <a:gd name="T51" fmla="*/ 9 h 17"/>
                  <a:gd name="T52" fmla="*/ 0 w 24"/>
                  <a:gd name="T53" fmla="*/ 12 h 17"/>
                  <a:gd name="T54" fmla="*/ 0 w 24"/>
                  <a:gd name="T55" fmla="*/ 12 h 17"/>
                  <a:gd name="T56" fmla="*/ 2 w 24"/>
                  <a:gd name="T57" fmla="*/ 14 h 17"/>
                  <a:gd name="T58" fmla="*/ 5 w 24"/>
                  <a:gd name="T59" fmla="*/ 14 h 17"/>
                  <a:gd name="T60" fmla="*/ 7 w 24"/>
                  <a:gd name="T61" fmla="*/ 17 h 17"/>
                  <a:gd name="T62" fmla="*/ 10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22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6" name="Freeform 546"/>
              <p:cNvSpPr>
                <a:spLocks/>
              </p:cNvSpPr>
              <p:nvPr/>
            </p:nvSpPr>
            <p:spPr bwMode="auto">
              <a:xfrm>
                <a:off x="2827" y="2966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4 w 24"/>
                  <a:gd name="T3" fmla="*/ 17 h 17"/>
                  <a:gd name="T4" fmla="*/ 17 w 24"/>
                  <a:gd name="T5" fmla="*/ 17 h 17"/>
                  <a:gd name="T6" fmla="*/ 19 w 24"/>
                  <a:gd name="T7" fmla="*/ 14 h 17"/>
                  <a:gd name="T8" fmla="*/ 19 w 24"/>
                  <a:gd name="T9" fmla="*/ 14 h 17"/>
                  <a:gd name="T10" fmla="*/ 22 w 24"/>
                  <a:gd name="T11" fmla="*/ 12 h 17"/>
                  <a:gd name="T12" fmla="*/ 22 w 24"/>
                  <a:gd name="T13" fmla="*/ 12 h 17"/>
                  <a:gd name="T14" fmla="*/ 24 w 24"/>
                  <a:gd name="T15" fmla="*/ 9 h 17"/>
                  <a:gd name="T16" fmla="*/ 24 w 24"/>
                  <a:gd name="T17" fmla="*/ 9 h 17"/>
                  <a:gd name="T18" fmla="*/ 24 w 24"/>
                  <a:gd name="T19" fmla="*/ 7 h 17"/>
                  <a:gd name="T20" fmla="*/ 22 w 24"/>
                  <a:gd name="T21" fmla="*/ 5 h 17"/>
                  <a:gd name="T22" fmla="*/ 22 w 24"/>
                  <a:gd name="T23" fmla="*/ 5 h 17"/>
                  <a:gd name="T24" fmla="*/ 19 w 24"/>
                  <a:gd name="T25" fmla="*/ 2 h 17"/>
                  <a:gd name="T26" fmla="*/ 19 w 24"/>
                  <a:gd name="T27" fmla="*/ 2 h 17"/>
                  <a:gd name="T28" fmla="*/ 17 w 24"/>
                  <a:gd name="T29" fmla="*/ 0 h 17"/>
                  <a:gd name="T30" fmla="*/ 14 w 24"/>
                  <a:gd name="T31" fmla="*/ 0 h 17"/>
                  <a:gd name="T32" fmla="*/ 12 w 24"/>
                  <a:gd name="T33" fmla="*/ 0 h 17"/>
                  <a:gd name="T34" fmla="*/ 10 w 24"/>
                  <a:gd name="T35" fmla="*/ 0 h 17"/>
                  <a:gd name="T36" fmla="*/ 7 w 24"/>
                  <a:gd name="T37" fmla="*/ 0 h 17"/>
                  <a:gd name="T38" fmla="*/ 5 w 24"/>
                  <a:gd name="T39" fmla="*/ 2 h 17"/>
                  <a:gd name="T40" fmla="*/ 2 w 24"/>
                  <a:gd name="T41" fmla="*/ 2 h 17"/>
                  <a:gd name="T42" fmla="*/ 0 w 24"/>
                  <a:gd name="T43" fmla="*/ 5 h 17"/>
                  <a:gd name="T44" fmla="*/ 0 w 24"/>
                  <a:gd name="T45" fmla="*/ 5 h 17"/>
                  <a:gd name="T46" fmla="*/ 0 w 24"/>
                  <a:gd name="T47" fmla="*/ 7 h 17"/>
                  <a:gd name="T48" fmla="*/ 0 w 24"/>
                  <a:gd name="T49" fmla="*/ 9 h 17"/>
                  <a:gd name="T50" fmla="*/ 0 w 24"/>
                  <a:gd name="T51" fmla="*/ 9 h 17"/>
                  <a:gd name="T52" fmla="*/ 0 w 24"/>
                  <a:gd name="T53" fmla="*/ 12 h 17"/>
                  <a:gd name="T54" fmla="*/ 0 w 24"/>
                  <a:gd name="T55" fmla="*/ 12 h 17"/>
                  <a:gd name="T56" fmla="*/ 2 w 24"/>
                  <a:gd name="T57" fmla="*/ 14 h 17"/>
                  <a:gd name="T58" fmla="*/ 5 w 24"/>
                  <a:gd name="T59" fmla="*/ 14 h 17"/>
                  <a:gd name="T60" fmla="*/ 7 w 24"/>
                  <a:gd name="T61" fmla="*/ 17 h 17"/>
                  <a:gd name="T62" fmla="*/ 10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22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7" name="Freeform 547"/>
              <p:cNvSpPr>
                <a:spLocks/>
              </p:cNvSpPr>
              <p:nvPr/>
            </p:nvSpPr>
            <p:spPr bwMode="auto">
              <a:xfrm>
                <a:off x="2930" y="3037"/>
                <a:ext cx="23" cy="17"/>
              </a:xfrm>
              <a:custGeom>
                <a:avLst/>
                <a:gdLst>
                  <a:gd name="T0" fmla="*/ 12 w 23"/>
                  <a:gd name="T1" fmla="*/ 17 h 17"/>
                  <a:gd name="T2" fmla="*/ 14 w 23"/>
                  <a:gd name="T3" fmla="*/ 17 h 17"/>
                  <a:gd name="T4" fmla="*/ 16 w 23"/>
                  <a:gd name="T5" fmla="*/ 17 h 17"/>
                  <a:gd name="T6" fmla="*/ 19 w 23"/>
                  <a:gd name="T7" fmla="*/ 17 h 17"/>
                  <a:gd name="T8" fmla="*/ 21 w 23"/>
                  <a:gd name="T9" fmla="*/ 15 h 17"/>
                  <a:gd name="T10" fmla="*/ 21 w 23"/>
                  <a:gd name="T11" fmla="*/ 15 h 17"/>
                  <a:gd name="T12" fmla="*/ 23 w 23"/>
                  <a:gd name="T13" fmla="*/ 12 h 17"/>
                  <a:gd name="T14" fmla="*/ 23 w 23"/>
                  <a:gd name="T15" fmla="*/ 10 h 17"/>
                  <a:gd name="T16" fmla="*/ 23 w 23"/>
                  <a:gd name="T17" fmla="*/ 10 h 17"/>
                  <a:gd name="T18" fmla="*/ 23 w 23"/>
                  <a:gd name="T19" fmla="*/ 8 h 17"/>
                  <a:gd name="T20" fmla="*/ 23 w 23"/>
                  <a:gd name="T21" fmla="*/ 5 h 17"/>
                  <a:gd name="T22" fmla="*/ 21 w 23"/>
                  <a:gd name="T23" fmla="*/ 5 h 17"/>
                  <a:gd name="T24" fmla="*/ 21 w 23"/>
                  <a:gd name="T25" fmla="*/ 3 h 17"/>
                  <a:gd name="T26" fmla="*/ 19 w 23"/>
                  <a:gd name="T27" fmla="*/ 3 h 17"/>
                  <a:gd name="T28" fmla="*/ 16 w 23"/>
                  <a:gd name="T29" fmla="*/ 3 h 17"/>
                  <a:gd name="T30" fmla="*/ 14 w 23"/>
                  <a:gd name="T31" fmla="*/ 0 h 17"/>
                  <a:gd name="T32" fmla="*/ 12 w 23"/>
                  <a:gd name="T33" fmla="*/ 0 h 17"/>
                  <a:gd name="T34" fmla="*/ 9 w 23"/>
                  <a:gd name="T35" fmla="*/ 0 h 17"/>
                  <a:gd name="T36" fmla="*/ 7 w 23"/>
                  <a:gd name="T37" fmla="*/ 3 h 17"/>
                  <a:gd name="T38" fmla="*/ 4 w 23"/>
                  <a:gd name="T39" fmla="*/ 3 h 17"/>
                  <a:gd name="T40" fmla="*/ 2 w 23"/>
                  <a:gd name="T41" fmla="*/ 3 h 17"/>
                  <a:gd name="T42" fmla="*/ 2 w 23"/>
                  <a:gd name="T43" fmla="*/ 5 h 17"/>
                  <a:gd name="T44" fmla="*/ 0 w 23"/>
                  <a:gd name="T45" fmla="*/ 5 h 17"/>
                  <a:gd name="T46" fmla="*/ 0 w 23"/>
                  <a:gd name="T47" fmla="*/ 8 h 17"/>
                  <a:gd name="T48" fmla="*/ 0 w 23"/>
                  <a:gd name="T49" fmla="*/ 10 h 17"/>
                  <a:gd name="T50" fmla="*/ 0 w 23"/>
                  <a:gd name="T51" fmla="*/ 10 h 17"/>
                  <a:gd name="T52" fmla="*/ 0 w 23"/>
                  <a:gd name="T53" fmla="*/ 12 h 17"/>
                  <a:gd name="T54" fmla="*/ 2 w 23"/>
                  <a:gd name="T55" fmla="*/ 15 h 17"/>
                  <a:gd name="T56" fmla="*/ 2 w 23"/>
                  <a:gd name="T57" fmla="*/ 15 h 17"/>
                  <a:gd name="T58" fmla="*/ 4 w 23"/>
                  <a:gd name="T59" fmla="*/ 17 h 17"/>
                  <a:gd name="T60" fmla="*/ 7 w 23"/>
                  <a:gd name="T61" fmla="*/ 17 h 17"/>
                  <a:gd name="T62" fmla="*/ 9 w 23"/>
                  <a:gd name="T63" fmla="*/ 17 h 17"/>
                  <a:gd name="T64" fmla="*/ 12 w 23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17"/>
                  <a:gd name="T101" fmla="*/ 23 w 23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8" name="Freeform 548"/>
              <p:cNvSpPr>
                <a:spLocks/>
              </p:cNvSpPr>
              <p:nvPr/>
            </p:nvSpPr>
            <p:spPr bwMode="auto">
              <a:xfrm>
                <a:off x="2930" y="3037"/>
                <a:ext cx="23" cy="17"/>
              </a:xfrm>
              <a:custGeom>
                <a:avLst/>
                <a:gdLst>
                  <a:gd name="T0" fmla="*/ 12 w 23"/>
                  <a:gd name="T1" fmla="*/ 17 h 17"/>
                  <a:gd name="T2" fmla="*/ 14 w 23"/>
                  <a:gd name="T3" fmla="*/ 17 h 17"/>
                  <a:gd name="T4" fmla="*/ 16 w 23"/>
                  <a:gd name="T5" fmla="*/ 17 h 17"/>
                  <a:gd name="T6" fmla="*/ 19 w 23"/>
                  <a:gd name="T7" fmla="*/ 17 h 17"/>
                  <a:gd name="T8" fmla="*/ 21 w 23"/>
                  <a:gd name="T9" fmla="*/ 15 h 17"/>
                  <a:gd name="T10" fmla="*/ 21 w 23"/>
                  <a:gd name="T11" fmla="*/ 15 h 17"/>
                  <a:gd name="T12" fmla="*/ 23 w 23"/>
                  <a:gd name="T13" fmla="*/ 12 h 17"/>
                  <a:gd name="T14" fmla="*/ 23 w 23"/>
                  <a:gd name="T15" fmla="*/ 10 h 17"/>
                  <a:gd name="T16" fmla="*/ 23 w 23"/>
                  <a:gd name="T17" fmla="*/ 10 h 17"/>
                  <a:gd name="T18" fmla="*/ 23 w 23"/>
                  <a:gd name="T19" fmla="*/ 8 h 17"/>
                  <a:gd name="T20" fmla="*/ 23 w 23"/>
                  <a:gd name="T21" fmla="*/ 5 h 17"/>
                  <a:gd name="T22" fmla="*/ 21 w 23"/>
                  <a:gd name="T23" fmla="*/ 5 h 17"/>
                  <a:gd name="T24" fmla="*/ 21 w 23"/>
                  <a:gd name="T25" fmla="*/ 3 h 17"/>
                  <a:gd name="T26" fmla="*/ 19 w 23"/>
                  <a:gd name="T27" fmla="*/ 3 h 17"/>
                  <a:gd name="T28" fmla="*/ 16 w 23"/>
                  <a:gd name="T29" fmla="*/ 3 h 17"/>
                  <a:gd name="T30" fmla="*/ 14 w 23"/>
                  <a:gd name="T31" fmla="*/ 0 h 17"/>
                  <a:gd name="T32" fmla="*/ 12 w 23"/>
                  <a:gd name="T33" fmla="*/ 0 h 17"/>
                  <a:gd name="T34" fmla="*/ 9 w 23"/>
                  <a:gd name="T35" fmla="*/ 0 h 17"/>
                  <a:gd name="T36" fmla="*/ 7 w 23"/>
                  <a:gd name="T37" fmla="*/ 3 h 17"/>
                  <a:gd name="T38" fmla="*/ 4 w 23"/>
                  <a:gd name="T39" fmla="*/ 3 h 17"/>
                  <a:gd name="T40" fmla="*/ 2 w 23"/>
                  <a:gd name="T41" fmla="*/ 3 h 17"/>
                  <a:gd name="T42" fmla="*/ 2 w 23"/>
                  <a:gd name="T43" fmla="*/ 5 h 17"/>
                  <a:gd name="T44" fmla="*/ 0 w 23"/>
                  <a:gd name="T45" fmla="*/ 5 h 17"/>
                  <a:gd name="T46" fmla="*/ 0 w 23"/>
                  <a:gd name="T47" fmla="*/ 8 h 17"/>
                  <a:gd name="T48" fmla="*/ 0 w 23"/>
                  <a:gd name="T49" fmla="*/ 10 h 17"/>
                  <a:gd name="T50" fmla="*/ 0 w 23"/>
                  <a:gd name="T51" fmla="*/ 10 h 17"/>
                  <a:gd name="T52" fmla="*/ 0 w 23"/>
                  <a:gd name="T53" fmla="*/ 12 h 17"/>
                  <a:gd name="T54" fmla="*/ 2 w 23"/>
                  <a:gd name="T55" fmla="*/ 15 h 17"/>
                  <a:gd name="T56" fmla="*/ 2 w 23"/>
                  <a:gd name="T57" fmla="*/ 15 h 17"/>
                  <a:gd name="T58" fmla="*/ 4 w 23"/>
                  <a:gd name="T59" fmla="*/ 17 h 17"/>
                  <a:gd name="T60" fmla="*/ 7 w 23"/>
                  <a:gd name="T61" fmla="*/ 17 h 17"/>
                  <a:gd name="T62" fmla="*/ 9 w 23"/>
                  <a:gd name="T63" fmla="*/ 17 h 17"/>
                  <a:gd name="T64" fmla="*/ 12 w 23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17"/>
                  <a:gd name="T101" fmla="*/ 23 w 23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9" name="Freeform 549"/>
              <p:cNvSpPr>
                <a:spLocks/>
              </p:cNvSpPr>
              <p:nvPr/>
            </p:nvSpPr>
            <p:spPr bwMode="auto">
              <a:xfrm>
                <a:off x="2693" y="2987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5 w 24"/>
                  <a:gd name="T3" fmla="*/ 17 h 17"/>
                  <a:gd name="T4" fmla="*/ 17 w 24"/>
                  <a:gd name="T5" fmla="*/ 17 h 17"/>
                  <a:gd name="T6" fmla="*/ 20 w 24"/>
                  <a:gd name="T7" fmla="*/ 17 h 17"/>
                  <a:gd name="T8" fmla="*/ 22 w 24"/>
                  <a:gd name="T9" fmla="*/ 15 h 17"/>
                  <a:gd name="T10" fmla="*/ 24 w 24"/>
                  <a:gd name="T11" fmla="*/ 15 h 17"/>
                  <a:gd name="T12" fmla="*/ 24 w 24"/>
                  <a:gd name="T13" fmla="*/ 12 h 17"/>
                  <a:gd name="T14" fmla="*/ 24 w 24"/>
                  <a:gd name="T15" fmla="*/ 10 h 17"/>
                  <a:gd name="T16" fmla="*/ 24 w 24"/>
                  <a:gd name="T17" fmla="*/ 10 h 17"/>
                  <a:gd name="T18" fmla="*/ 24 w 24"/>
                  <a:gd name="T19" fmla="*/ 7 h 17"/>
                  <a:gd name="T20" fmla="*/ 24 w 24"/>
                  <a:gd name="T21" fmla="*/ 5 h 17"/>
                  <a:gd name="T22" fmla="*/ 24 w 24"/>
                  <a:gd name="T23" fmla="*/ 5 h 17"/>
                  <a:gd name="T24" fmla="*/ 22 w 24"/>
                  <a:gd name="T25" fmla="*/ 3 h 17"/>
                  <a:gd name="T26" fmla="*/ 20 w 24"/>
                  <a:gd name="T27" fmla="*/ 3 h 17"/>
                  <a:gd name="T28" fmla="*/ 17 w 24"/>
                  <a:gd name="T29" fmla="*/ 3 h 17"/>
                  <a:gd name="T30" fmla="*/ 15 w 24"/>
                  <a:gd name="T31" fmla="*/ 3 h 17"/>
                  <a:gd name="T32" fmla="*/ 12 w 24"/>
                  <a:gd name="T33" fmla="*/ 0 h 17"/>
                  <a:gd name="T34" fmla="*/ 10 w 24"/>
                  <a:gd name="T35" fmla="*/ 3 h 17"/>
                  <a:gd name="T36" fmla="*/ 8 w 24"/>
                  <a:gd name="T37" fmla="*/ 3 h 17"/>
                  <a:gd name="T38" fmla="*/ 5 w 24"/>
                  <a:gd name="T39" fmla="*/ 3 h 17"/>
                  <a:gd name="T40" fmla="*/ 5 w 24"/>
                  <a:gd name="T41" fmla="*/ 3 h 17"/>
                  <a:gd name="T42" fmla="*/ 3 w 24"/>
                  <a:gd name="T43" fmla="*/ 5 h 17"/>
                  <a:gd name="T44" fmla="*/ 3 w 24"/>
                  <a:gd name="T45" fmla="*/ 5 h 17"/>
                  <a:gd name="T46" fmla="*/ 0 w 24"/>
                  <a:gd name="T47" fmla="*/ 7 h 17"/>
                  <a:gd name="T48" fmla="*/ 0 w 24"/>
                  <a:gd name="T49" fmla="*/ 10 h 17"/>
                  <a:gd name="T50" fmla="*/ 0 w 24"/>
                  <a:gd name="T51" fmla="*/ 10 h 17"/>
                  <a:gd name="T52" fmla="*/ 3 w 24"/>
                  <a:gd name="T53" fmla="*/ 12 h 17"/>
                  <a:gd name="T54" fmla="*/ 3 w 24"/>
                  <a:gd name="T55" fmla="*/ 15 h 17"/>
                  <a:gd name="T56" fmla="*/ 5 w 24"/>
                  <a:gd name="T57" fmla="*/ 15 h 17"/>
                  <a:gd name="T58" fmla="*/ 5 w 24"/>
                  <a:gd name="T59" fmla="*/ 17 h 17"/>
                  <a:gd name="T60" fmla="*/ 8 w 24"/>
                  <a:gd name="T61" fmla="*/ 17 h 17"/>
                  <a:gd name="T62" fmla="*/ 10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5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0" name="Freeform 550"/>
              <p:cNvSpPr>
                <a:spLocks/>
              </p:cNvSpPr>
              <p:nvPr/>
            </p:nvSpPr>
            <p:spPr bwMode="auto">
              <a:xfrm>
                <a:off x="2693" y="2987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15 w 24"/>
                  <a:gd name="T3" fmla="*/ 17 h 17"/>
                  <a:gd name="T4" fmla="*/ 17 w 24"/>
                  <a:gd name="T5" fmla="*/ 17 h 17"/>
                  <a:gd name="T6" fmla="*/ 20 w 24"/>
                  <a:gd name="T7" fmla="*/ 17 h 17"/>
                  <a:gd name="T8" fmla="*/ 22 w 24"/>
                  <a:gd name="T9" fmla="*/ 15 h 17"/>
                  <a:gd name="T10" fmla="*/ 24 w 24"/>
                  <a:gd name="T11" fmla="*/ 15 h 17"/>
                  <a:gd name="T12" fmla="*/ 24 w 24"/>
                  <a:gd name="T13" fmla="*/ 12 h 17"/>
                  <a:gd name="T14" fmla="*/ 24 w 24"/>
                  <a:gd name="T15" fmla="*/ 10 h 17"/>
                  <a:gd name="T16" fmla="*/ 24 w 24"/>
                  <a:gd name="T17" fmla="*/ 10 h 17"/>
                  <a:gd name="T18" fmla="*/ 24 w 24"/>
                  <a:gd name="T19" fmla="*/ 7 h 17"/>
                  <a:gd name="T20" fmla="*/ 24 w 24"/>
                  <a:gd name="T21" fmla="*/ 5 h 17"/>
                  <a:gd name="T22" fmla="*/ 24 w 24"/>
                  <a:gd name="T23" fmla="*/ 5 h 17"/>
                  <a:gd name="T24" fmla="*/ 22 w 24"/>
                  <a:gd name="T25" fmla="*/ 3 h 17"/>
                  <a:gd name="T26" fmla="*/ 20 w 24"/>
                  <a:gd name="T27" fmla="*/ 3 h 17"/>
                  <a:gd name="T28" fmla="*/ 17 w 24"/>
                  <a:gd name="T29" fmla="*/ 3 h 17"/>
                  <a:gd name="T30" fmla="*/ 15 w 24"/>
                  <a:gd name="T31" fmla="*/ 3 h 17"/>
                  <a:gd name="T32" fmla="*/ 12 w 24"/>
                  <a:gd name="T33" fmla="*/ 0 h 17"/>
                  <a:gd name="T34" fmla="*/ 10 w 24"/>
                  <a:gd name="T35" fmla="*/ 3 h 17"/>
                  <a:gd name="T36" fmla="*/ 8 w 24"/>
                  <a:gd name="T37" fmla="*/ 3 h 17"/>
                  <a:gd name="T38" fmla="*/ 5 w 24"/>
                  <a:gd name="T39" fmla="*/ 3 h 17"/>
                  <a:gd name="T40" fmla="*/ 5 w 24"/>
                  <a:gd name="T41" fmla="*/ 3 h 17"/>
                  <a:gd name="T42" fmla="*/ 3 w 24"/>
                  <a:gd name="T43" fmla="*/ 5 h 17"/>
                  <a:gd name="T44" fmla="*/ 3 w 24"/>
                  <a:gd name="T45" fmla="*/ 5 h 17"/>
                  <a:gd name="T46" fmla="*/ 0 w 24"/>
                  <a:gd name="T47" fmla="*/ 7 h 17"/>
                  <a:gd name="T48" fmla="*/ 0 w 24"/>
                  <a:gd name="T49" fmla="*/ 10 h 17"/>
                  <a:gd name="T50" fmla="*/ 0 w 24"/>
                  <a:gd name="T51" fmla="*/ 10 h 17"/>
                  <a:gd name="T52" fmla="*/ 3 w 24"/>
                  <a:gd name="T53" fmla="*/ 12 h 17"/>
                  <a:gd name="T54" fmla="*/ 3 w 24"/>
                  <a:gd name="T55" fmla="*/ 15 h 17"/>
                  <a:gd name="T56" fmla="*/ 5 w 24"/>
                  <a:gd name="T57" fmla="*/ 15 h 17"/>
                  <a:gd name="T58" fmla="*/ 5 w 24"/>
                  <a:gd name="T59" fmla="*/ 17 h 17"/>
                  <a:gd name="T60" fmla="*/ 8 w 24"/>
                  <a:gd name="T61" fmla="*/ 17 h 17"/>
                  <a:gd name="T62" fmla="*/ 10 w 24"/>
                  <a:gd name="T63" fmla="*/ 17 h 17"/>
                  <a:gd name="T64" fmla="*/ 12 w 24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"/>
                  <a:gd name="T101" fmla="*/ 24 w 2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">
                    <a:moveTo>
                      <a:pt x="12" y="17"/>
                    </a:moveTo>
                    <a:lnTo>
                      <a:pt x="15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1" name="Freeform 551"/>
              <p:cNvSpPr>
                <a:spLocks/>
              </p:cNvSpPr>
              <p:nvPr/>
            </p:nvSpPr>
            <p:spPr bwMode="auto">
              <a:xfrm>
                <a:off x="2877" y="3040"/>
                <a:ext cx="24" cy="16"/>
              </a:xfrm>
              <a:custGeom>
                <a:avLst/>
                <a:gdLst>
                  <a:gd name="T0" fmla="*/ 12 w 24"/>
                  <a:gd name="T1" fmla="*/ 16 h 16"/>
                  <a:gd name="T2" fmla="*/ 14 w 24"/>
                  <a:gd name="T3" fmla="*/ 16 h 16"/>
                  <a:gd name="T4" fmla="*/ 17 w 24"/>
                  <a:gd name="T5" fmla="*/ 16 h 16"/>
                  <a:gd name="T6" fmla="*/ 19 w 24"/>
                  <a:gd name="T7" fmla="*/ 14 h 16"/>
                  <a:gd name="T8" fmla="*/ 22 w 24"/>
                  <a:gd name="T9" fmla="*/ 14 h 16"/>
                  <a:gd name="T10" fmla="*/ 22 w 24"/>
                  <a:gd name="T11" fmla="*/ 12 h 16"/>
                  <a:gd name="T12" fmla="*/ 24 w 24"/>
                  <a:gd name="T13" fmla="*/ 12 h 16"/>
                  <a:gd name="T14" fmla="*/ 24 w 24"/>
                  <a:gd name="T15" fmla="*/ 9 h 16"/>
                  <a:gd name="T16" fmla="*/ 24 w 24"/>
                  <a:gd name="T17" fmla="*/ 9 h 16"/>
                  <a:gd name="T18" fmla="*/ 24 w 24"/>
                  <a:gd name="T19" fmla="*/ 7 h 16"/>
                  <a:gd name="T20" fmla="*/ 24 w 24"/>
                  <a:gd name="T21" fmla="*/ 5 h 16"/>
                  <a:gd name="T22" fmla="*/ 22 w 24"/>
                  <a:gd name="T23" fmla="*/ 5 h 16"/>
                  <a:gd name="T24" fmla="*/ 22 w 24"/>
                  <a:gd name="T25" fmla="*/ 2 h 16"/>
                  <a:gd name="T26" fmla="*/ 19 w 24"/>
                  <a:gd name="T27" fmla="*/ 2 h 16"/>
                  <a:gd name="T28" fmla="*/ 17 w 24"/>
                  <a:gd name="T29" fmla="*/ 2 h 16"/>
                  <a:gd name="T30" fmla="*/ 14 w 24"/>
                  <a:gd name="T31" fmla="*/ 0 h 16"/>
                  <a:gd name="T32" fmla="*/ 12 w 24"/>
                  <a:gd name="T33" fmla="*/ 0 h 16"/>
                  <a:gd name="T34" fmla="*/ 10 w 24"/>
                  <a:gd name="T35" fmla="*/ 0 h 16"/>
                  <a:gd name="T36" fmla="*/ 7 w 24"/>
                  <a:gd name="T37" fmla="*/ 2 h 16"/>
                  <a:gd name="T38" fmla="*/ 5 w 24"/>
                  <a:gd name="T39" fmla="*/ 2 h 16"/>
                  <a:gd name="T40" fmla="*/ 3 w 24"/>
                  <a:gd name="T41" fmla="*/ 2 h 16"/>
                  <a:gd name="T42" fmla="*/ 3 w 24"/>
                  <a:gd name="T43" fmla="*/ 5 h 16"/>
                  <a:gd name="T44" fmla="*/ 0 w 24"/>
                  <a:gd name="T45" fmla="*/ 5 h 16"/>
                  <a:gd name="T46" fmla="*/ 0 w 24"/>
                  <a:gd name="T47" fmla="*/ 7 h 16"/>
                  <a:gd name="T48" fmla="*/ 0 w 24"/>
                  <a:gd name="T49" fmla="*/ 9 h 16"/>
                  <a:gd name="T50" fmla="*/ 0 w 24"/>
                  <a:gd name="T51" fmla="*/ 9 h 16"/>
                  <a:gd name="T52" fmla="*/ 0 w 24"/>
                  <a:gd name="T53" fmla="*/ 12 h 16"/>
                  <a:gd name="T54" fmla="*/ 3 w 24"/>
                  <a:gd name="T55" fmla="*/ 12 h 16"/>
                  <a:gd name="T56" fmla="*/ 3 w 24"/>
                  <a:gd name="T57" fmla="*/ 14 h 16"/>
                  <a:gd name="T58" fmla="*/ 5 w 24"/>
                  <a:gd name="T59" fmla="*/ 14 h 16"/>
                  <a:gd name="T60" fmla="*/ 7 w 24"/>
                  <a:gd name="T61" fmla="*/ 16 h 16"/>
                  <a:gd name="T62" fmla="*/ 10 w 24"/>
                  <a:gd name="T63" fmla="*/ 16 h 16"/>
                  <a:gd name="T64" fmla="*/ 12 w 24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6"/>
                  <a:gd name="T101" fmla="*/ 24 w 2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6">
                    <a:moveTo>
                      <a:pt x="12" y="16"/>
                    </a:moveTo>
                    <a:lnTo>
                      <a:pt x="14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2" name="Freeform 552"/>
              <p:cNvSpPr>
                <a:spLocks/>
              </p:cNvSpPr>
              <p:nvPr/>
            </p:nvSpPr>
            <p:spPr bwMode="auto">
              <a:xfrm>
                <a:off x="2877" y="3040"/>
                <a:ext cx="24" cy="16"/>
              </a:xfrm>
              <a:custGeom>
                <a:avLst/>
                <a:gdLst>
                  <a:gd name="T0" fmla="*/ 12 w 24"/>
                  <a:gd name="T1" fmla="*/ 16 h 16"/>
                  <a:gd name="T2" fmla="*/ 14 w 24"/>
                  <a:gd name="T3" fmla="*/ 16 h 16"/>
                  <a:gd name="T4" fmla="*/ 17 w 24"/>
                  <a:gd name="T5" fmla="*/ 16 h 16"/>
                  <a:gd name="T6" fmla="*/ 19 w 24"/>
                  <a:gd name="T7" fmla="*/ 14 h 16"/>
                  <a:gd name="T8" fmla="*/ 22 w 24"/>
                  <a:gd name="T9" fmla="*/ 14 h 16"/>
                  <a:gd name="T10" fmla="*/ 22 w 24"/>
                  <a:gd name="T11" fmla="*/ 12 h 16"/>
                  <a:gd name="T12" fmla="*/ 24 w 24"/>
                  <a:gd name="T13" fmla="*/ 12 h 16"/>
                  <a:gd name="T14" fmla="*/ 24 w 24"/>
                  <a:gd name="T15" fmla="*/ 9 h 16"/>
                  <a:gd name="T16" fmla="*/ 24 w 24"/>
                  <a:gd name="T17" fmla="*/ 9 h 16"/>
                  <a:gd name="T18" fmla="*/ 24 w 24"/>
                  <a:gd name="T19" fmla="*/ 7 h 16"/>
                  <a:gd name="T20" fmla="*/ 24 w 24"/>
                  <a:gd name="T21" fmla="*/ 5 h 16"/>
                  <a:gd name="T22" fmla="*/ 22 w 24"/>
                  <a:gd name="T23" fmla="*/ 5 h 16"/>
                  <a:gd name="T24" fmla="*/ 22 w 24"/>
                  <a:gd name="T25" fmla="*/ 2 h 16"/>
                  <a:gd name="T26" fmla="*/ 19 w 24"/>
                  <a:gd name="T27" fmla="*/ 2 h 16"/>
                  <a:gd name="T28" fmla="*/ 17 w 24"/>
                  <a:gd name="T29" fmla="*/ 2 h 16"/>
                  <a:gd name="T30" fmla="*/ 14 w 24"/>
                  <a:gd name="T31" fmla="*/ 0 h 16"/>
                  <a:gd name="T32" fmla="*/ 12 w 24"/>
                  <a:gd name="T33" fmla="*/ 0 h 16"/>
                  <a:gd name="T34" fmla="*/ 10 w 24"/>
                  <a:gd name="T35" fmla="*/ 0 h 16"/>
                  <a:gd name="T36" fmla="*/ 7 w 24"/>
                  <a:gd name="T37" fmla="*/ 2 h 16"/>
                  <a:gd name="T38" fmla="*/ 5 w 24"/>
                  <a:gd name="T39" fmla="*/ 2 h 16"/>
                  <a:gd name="T40" fmla="*/ 3 w 24"/>
                  <a:gd name="T41" fmla="*/ 2 h 16"/>
                  <a:gd name="T42" fmla="*/ 3 w 24"/>
                  <a:gd name="T43" fmla="*/ 5 h 16"/>
                  <a:gd name="T44" fmla="*/ 0 w 24"/>
                  <a:gd name="T45" fmla="*/ 5 h 16"/>
                  <a:gd name="T46" fmla="*/ 0 w 24"/>
                  <a:gd name="T47" fmla="*/ 7 h 16"/>
                  <a:gd name="T48" fmla="*/ 0 w 24"/>
                  <a:gd name="T49" fmla="*/ 9 h 16"/>
                  <a:gd name="T50" fmla="*/ 0 w 24"/>
                  <a:gd name="T51" fmla="*/ 9 h 16"/>
                  <a:gd name="T52" fmla="*/ 0 w 24"/>
                  <a:gd name="T53" fmla="*/ 12 h 16"/>
                  <a:gd name="T54" fmla="*/ 3 w 24"/>
                  <a:gd name="T55" fmla="*/ 12 h 16"/>
                  <a:gd name="T56" fmla="*/ 3 w 24"/>
                  <a:gd name="T57" fmla="*/ 14 h 16"/>
                  <a:gd name="T58" fmla="*/ 5 w 24"/>
                  <a:gd name="T59" fmla="*/ 14 h 16"/>
                  <a:gd name="T60" fmla="*/ 7 w 24"/>
                  <a:gd name="T61" fmla="*/ 16 h 16"/>
                  <a:gd name="T62" fmla="*/ 10 w 24"/>
                  <a:gd name="T63" fmla="*/ 16 h 16"/>
                  <a:gd name="T64" fmla="*/ 12 w 24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6"/>
                  <a:gd name="T101" fmla="*/ 24 w 2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6">
                    <a:moveTo>
                      <a:pt x="12" y="16"/>
                    </a:moveTo>
                    <a:lnTo>
                      <a:pt x="14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2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3" name="Freeform 553"/>
              <p:cNvSpPr>
                <a:spLocks/>
              </p:cNvSpPr>
              <p:nvPr/>
            </p:nvSpPr>
            <p:spPr bwMode="auto">
              <a:xfrm>
                <a:off x="2908" y="2999"/>
                <a:ext cx="26" cy="17"/>
              </a:xfrm>
              <a:custGeom>
                <a:avLst/>
                <a:gdLst>
                  <a:gd name="T0" fmla="*/ 12 w 26"/>
                  <a:gd name="T1" fmla="*/ 17 h 17"/>
                  <a:gd name="T2" fmla="*/ 14 w 26"/>
                  <a:gd name="T3" fmla="*/ 17 h 17"/>
                  <a:gd name="T4" fmla="*/ 17 w 26"/>
                  <a:gd name="T5" fmla="*/ 17 h 17"/>
                  <a:gd name="T6" fmla="*/ 19 w 26"/>
                  <a:gd name="T7" fmla="*/ 17 h 17"/>
                  <a:gd name="T8" fmla="*/ 22 w 26"/>
                  <a:gd name="T9" fmla="*/ 15 h 17"/>
                  <a:gd name="T10" fmla="*/ 24 w 26"/>
                  <a:gd name="T11" fmla="*/ 15 h 17"/>
                  <a:gd name="T12" fmla="*/ 24 w 26"/>
                  <a:gd name="T13" fmla="*/ 12 h 17"/>
                  <a:gd name="T14" fmla="*/ 26 w 26"/>
                  <a:gd name="T15" fmla="*/ 10 h 17"/>
                  <a:gd name="T16" fmla="*/ 26 w 26"/>
                  <a:gd name="T17" fmla="*/ 10 h 17"/>
                  <a:gd name="T18" fmla="*/ 26 w 26"/>
                  <a:gd name="T19" fmla="*/ 7 h 17"/>
                  <a:gd name="T20" fmla="*/ 24 w 26"/>
                  <a:gd name="T21" fmla="*/ 7 h 17"/>
                  <a:gd name="T22" fmla="*/ 24 w 26"/>
                  <a:gd name="T23" fmla="*/ 5 h 17"/>
                  <a:gd name="T24" fmla="*/ 22 w 26"/>
                  <a:gd name="T25" fmla="*/ 3 h 17"/>
                  <a:gd name="T26" fmla="*/ 19 w 26"/>
                  <a:gd name="T27" fmla="*/ 3 h 17"/>
                  <a:gd name="T28" fmla="*/ 17 w 26"/>
                  <a:gd name="T29" fmla="*/ 3 h 17"/>
                  <a:gd name="T30" fmla="*/ 14 w 26"/>
                  <a:gd name="T31" fmla="*/ 3 h 17"/>
                  <a:gd name="T32" fmla="*/ 12 w 26"/>
                  <a:gd name="T33" fmla="*/ 0 h 17"/>
                  <a:gd name="T34" fmla="*/ 10 w 26"/>
                  <a:gd name="T35" fmla="*/ 3 h 17"/>
                  <a:gd name="T36" fmla="*/ 7 w 26"/>
                  <a:gd name="T37" fmla="*/ 3 h 17"/>
                  <a:gd name="T38" fmla="*/ 7 w 26"/>
                  <a:gd name="T39" fmla="*/ 3 h 17"/>
                  <a:gd name="T40" fmla="*/ 5 w 26"/>
                  <a:gd name="T41" fmla="*/ 3 h 17"/>
                  <a:gd name="T42" fmla="*/ 3 w 26"/>
                  <a:gd name="T43" fmla="*/ 5 h 17"/>
                  <a:gd name="T44" fmla="*/ 3 w 26"/>
                  <a:gd name="T45" fmla="*/ 7 h 17"/>
                  <a:gd name="T46" fmla="*/ 0 w 26"/>
                  <a:gd name="T47" fmla="*/ 7 h 17"/>
                  <a:gd name="T48" fmla="*/ 0 w 26"/>
                  <a:gd name="T49" fmla="*/ 10 h 17"/>
                  <a:gd name="T50" fmla="*/ 0 w 26"/>
                  <a:gd name="T51" fmla="*/ 10 h 17"/>
                  <a:gd name="T52" fmla="*/ 3 w 26"/>
                  <a:gd name="T53" fmla="*/ 12 h 17"/>
                  <a:gd name="T54" fmla="*/ 3 w 26"/>
                  <a:gd name="T55" fmla="*/ 15 h 17"/>
                  <a:gd name="T56" fmla="*/ 5 w 26"/>
                  <a:gd name="T57" fmla="*/ 15 h 17"/>
                  <a:gd name="T58" fmla="*/ 7 w 26"/>
                  <a:gd name="T59" fmla="*/ 17 h 17"/>
                  <a:gd name="T60" fmla="*/ 7 w 26"/>
                  <a:gd name="T61" fmla="*/ 17 h 17"/>
                  <a:gd name="T62" fmla="*/ 10 w 26"/>
                  <a:gd name="T63" fmla="*/ 17 h 17"/>
                  <a:gd name="T64" fmla="*/ 12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4" name="Freeform 554"/>
              <p:cNvSpPr>
                <a:spLocks/>
              </p:cNvSpPr>
              <p:nvPr/>
            </p:nvSpPr>
            <p:spPr bwMode="auto">
              <a:xfrm>
                <a:off x="2908" y="2999"/>
                <a:ext cx="26" cy="17"/>
              </a:xfrm>
              <a:custGeom>
                <a:avLst/>
                <a:gdLst>
                  <a:gd name="T0" fmla="*/ 12 w 26"/>
                  <a:gd name="T1" fmla="*/ 17 h 17"/>
                  <a:gd name="T2" fmla="*/ 14 w 26"/>
                  <a:gd name="T3" fmla="*/ 17 h 17"/>
                  <a:gd name="T4" fmla="*/ 17 w 26"/>
                  <a:gd name="T5" fmla="*/ 17 h 17"/>
                  <a:gd name="T6" fmla="*/ 19 w 26"/>
                  <a:gd name="T7" fmla="*/ 17 h 17"/>
                  <a:gd name="T8" fmla="*/ 22 w 26"/>
                  <a:gd name="T9" fmla="*/ 15 h 17"/>
                  <a:gd name="T10" fmla="*/ 24 w 26"/>
                  <a:gd name="T11" fmla="*/ 15 h 17"/>
                  <a:gd name="T12" fmla="*/ 24 w 26"/>
                  <a:gd name="T13" fmla="*/ 12 h 17"/>
                  <a:gd name="T14" fmla="*/ 26 w 26"/>
                  <a:gd name="T15" fmla="*/ 10 h 17"/>
                  <a:gd name="T16" fmla="*/ 26 w 26"/>
                  <a:gd name="T17" fmla="*/ 10 h 17"/>
                  <a:gd name="T18" fmla="*/ 26 w 26"/>
                  <a:gd name="T19" fmla="*/ 7 h 17"/>
                  <a:gd name="T20" fmla="*/ 24 w 26"/>
                  <a:gd name="T21" fmla="*/ 7 h 17"/>
                  <a:gd name="T22" fmla="*/ 24 w 26"/>
                  <a:gd name="T23" fmla="*/ 5 h 17"/>
                  <a:gd name="T24" fmla="*/ 22 w 26"/>
                  <a:gd name="T25" fmla="*/ 3 h 17"/>
                  <a:gd name="T26" fmla="*/ 19 w 26"/>
                  <a:gd name="T27" fmla="*/ 3 h 17"/>
                  <a:gd name="T28" fmla="*/ 17 w 26"/>
                  <a:gd name="T29" fmla="*/ 3 h 17"/>
                  <a:gd name="T30" fmla="*/ 14 w 26"/>
                  <a:gd name="T31" fmla="*/ 3 h 17"/>
                  <a:gd name="T32" fmla="*/ 12 w 26"/>
                  <a:gd name="T33" fmla="*/ 0 h 17"/>
                  <a:gd name="T34" fmla="*/ 10 w 26"/>
                  <a:gd name="T35" fmla="*/ 3 h 17"/>
                  <a:gd name="T36" fmla="*/ 7 w 26"/>
                  <a:gd name="T37" fmla="*/ 3 h 17"/>
                  <a:gd name="T38" fmla="*/ 7 w 26"/>
                  <a:gd name="T39" fmla="*/ 3 h 17"/>
                  <a:gd name="T40" fmla="*/ 5 w 26"/>
                  <a:gd name="T41" fmla="*/ 3 h 17"/>
                  <a:gd name="T42" fmla="*/ 3 w 26"/>
                  <a:gd name="T43" fmla="*/ 5 h 17"/>
                  <a:gd name="T44" fmla="*/ 3 w 26"/>
                  <a:gd name="T45" fmla="*/ 7 h 17"/>
                  <a:gd name="T46" fmla="*/ 0 w 26"/>
                  <a:gd name="T47" fmla="*/ 7 h 17"/>
                  <a:gd name="T48" fmla="*/ 0 w 26"/>
                  <a:gd name="T49" fmla="*/ 10 h 17"/>
                  <a:gd name="T50" fmla="*/ 0 w 26"/>
                  <a:gd name="T51" fmla="*/ 10 h 17"/>
                  <a:gd name="T52" fmla="*/ 3 w 26"/>
                  <a:gd name="T53" fmla="*/ 12 h 17"/>
                  <a:gd name="T54" fmla="*/ 3 w 26"/>
                  <a:gd name="T55" fmla="*/ 15 h 17"/>
                  <a:gd name="T56" fmla="*/ 5 w 26"/>
                  <a:gd name="T57" fmla="*/ 15 h 17"/>
                  <a:gd name="T58" fmla="*/ 7 w 26"/>
                  <a:gd name="T59" fmla="*/ 17 h 17"/>
                  <a:gd name="T60" fmla="*/ 7 w 26"/>
                  <a:gd name="T61" fmla="*/ 17 h 17"/>
                  <a:gd name="T62" fmla="*/ 10 w 26"/>
                  <a:gd name="T63" fmla="*/ 17 h 17"/>
                  <a:gd name="T64" fmla="*/ 12 w 26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"/>
                  <a:gd name="T101" fmla="*/ 26 w 2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">
                    <a:moveTo>
                      <a:pt x="12" y="17"/>
                    </a:moveTo>
                    <a:lnTo>
                      <a:pt x="14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5" name="Freeform 555"/>
              <p:cNvSpPr>
                <a:spLocks/>
              </p:cNvSpPr>
              <p:nvPr/>
            </p:nvSpPr>
            <p:spPr bwMode="auto">
              <a:xfrm>
                <a:off x="2128" y="2866"/>
                <a:ext cx="1007" cy="164"/>
              </a:xfrm>
              <a:custGeom>
                <a:avLst/>
                <a:gdLst>
                  <a:gd name="T0" fmla="*/ 985 w 1007"/>
                  <a:gd name="T1" fmla="*/ 150 h 164"/>
                  <a:gd name="T2" fmla="*/ 961 w 1007"/>
                  <a:gd name="T3" fmla="*/ 133 h 164"/>
                  <a:gd name="T4" fmla="*/ 935 w 1007"/>
                  <a:gd name="T5" fmla="*/ 114 h 164"/>
                  <a:gd name="T6" fmla="*/ 907 w 1007"/>
                  <a:gd name="T7" fmla="*/ 97 h 164"/>
                  <a:gd name="T8" fmla="*/ 873 w 1007"/>
                  <a:gd name="T9" fmla="*/ 83 h 164"/>
                  <a:gd name="T10" fmla="*/ 833 w 1007"/>
                  <a:gd name="T11" fmla="*/ 66 h 164"/>
                  <a:gd name="T12" fmla="*/ 787 w 1007"/>
                  <a:gd name="T13" fmla="*/ 52 h 164"/>
                  <a:gd name="T14" fmla="*/ 744 w 1007"/>
                  <a:gd name="T15" fmla="*/ 43 h 164"/>
                  <a:gd name="T16" fmla="*/ 699 w 1007"/>
                  <a:gd name="T17" fmla="*/ 33 h 164"/>
                  <a:gd name="T18" fmla="*/ 647 w 1007"/>
                  <a:gd name="T19" fmla="*/ 28 h 164"/>
                  <a:gd name="T20" fmla="*/ 592 w 1007"/>
                  <a:gd name="T21" fmla="*/ 28 h 164"/>
                  <a:gd name="T22" fmla="*/ 539 w 1007"/>
                  <a:gd name="T23" fmla="*/ 28 h 164"/>
                  <a:gd name="T24" fmla="*/ 472 w 1007"/>
                  <a:gd name="T25" fmla="*/ 28 h 164"/>
                  <a:gd name="T26" fmla="*/ 387 w 1007"/>
                  <a:gd name="T27" fmla="*/ 26 h 164"/>
                  <a:gd name="T28" fmla="*/ 298 w 1007"/>
                  <a:gd name="T29" fmla="*/ 28 h 164"/>
                  <a:gd name="T30" fmla="*/ 215 w 1007"/>
                  <a:gd name="T31" fmla="*/ 35 h 164"/>
                  <a:gd name="T32" fmla="*/ 146 w 1007"/>
                  <a:gd name="T33" fmla="*/ 47 h 164"/>
                  <a:gd name="T34" fmla="*/ 98 w 1007"/>
                  <a:gd name="T35" fmla="*/ 69 h 164"/>
                  <a:gd name="T36" fmla="*/ 62 w 1007"/>
                  <a:gd name="T37" fmla="*/ 93 h 164"/>
                  <a:gd name="T38" fmla="*/ 34 w 1007"/>
                  <a:gd name="T39" fmla="*/ 124 h 164"/>
                  <a:gd name="T40" fmla="*/ 17 w 1007"/>
                  <a:gd name="T41" fmla="*/ 138 h 164"/>
                  <a:gd name="T42" fmla="*/ 14 w 1007"/>
                  <a:gd name="T43" fmla="*/ 140 h 164"/>
                  <a:gd name="T44" fmla="*/ 10 w 1007"/>
                  <a:gd name="T45" fmla="*/ 145 h 164"/>
                  <a:gd name="T46" fmla="*/ 5 w 1007"/>
                  <a:gd name="T47" fmla="*/ 148 h 164"/>
                  <a:gd name="T48" fmla="*/ 0 w 1007"/>
                  <a:gd name="T49" fmla="*/ 148 h 164"/>
                  <a:gd name="T50" fmla="*/ 3 w 1007"/>
                  <a:gd name="T51" fmla="*/ 124 h 164"/>
                  <a:gd name="T52" fmla="*/ 10 w 1007"/>
                  <a:gd name="T53" fmla="*/ 97 h 164"/>
                  <a:gd name="T54" fmla="*/ 22 w 1007"/>
                  <a:gd name="T55" fmla="*/ 71 h 164"/>
                  <a:gd name="T56" fmla="*/ 34 w 1007"/>
                  <a:gd name="T57" fmla="*/ 47 h 164"/>
                  <a:gd name="T58" fmla="*/ 43 w 1007"/>
                  <a:gd name="T59" fmla="*/ 43 h 164"/>
                  <a:gd name="T60" fmla="*/ 55 w 1007"/>
                  <a:gd name="T61" fmla="*/ 35 h 164"/>
                  <a:gd name="T62" fmla="*/ 65 w 1007"/>
                  <a:gd name="T63" fmla="*/ 31 h 164"/>
                  <a:gd name="T64" fmla="*/ 74 w 1007"/>
                  <a:gd name="T65" fmla="*/ 26 h 164"/>
                  <a:gd name="T66" fmla="*/ 122 w 1007"/>
                  <a:gd name="T67" fmla="*/ 16 h 164"/>
                  <a:gd name="T68" fmla="*/ 177 w 1007"/>
                  <a:gd name="T69" fmla="*/ 14 h 164"/>
                  <a:gd name="T70" fmla="*/ 229 w 1007"/>
                  <a:gd name="T71" fmla="*/ 14 h 164"/>
                  <a:gd name="T72" fmla="*/ 279 w 1007"/>
                  <a:gd name="T73" fmla="*/ 9 h 164"/>
                  <a:gd name="T74" fmla="*/ 384 w 1007"/>
                  <a:gd name="T75" fmla="*/ 2 h 164"/>
                  <a:gd name="T76" fmla="*/ 496 w 1007"/>
                  <a:gd name="T77" fmla="*/ 2 h 164"/>
                  <a:gd name="T78" fmla="*/ 604 w 1007"/>
                  <a:gd name="T79" fmla="*/ 7 h 164"/>
                  <a:gd name="T80" fmla="*/ 706 w 1007"/>
                  <a:gd name="T81" fmla="*/ 21 h 164"/>
                  <a:gd name="T82" fmla="*/ 752 w 1007"/>
                  <a:gd name="T83" fmla="*/ 28 h 164"/>
                  <a:gd name="T84" fmla="*/ 802 w 1007"/>
                  <a:gd name="T85" fmla="*/ 35 h 164"/>
                  <a:gd name="T86" fmla="*/ 849 w 1007"/>
                  <a:gd name="T87" fmla="*/ 45 h 164"/>
                  <a:gd name="T88" fmla="*/ 892 w 1007"/>
                  <a:gd name="T89" fmla="*/ 59 h 164"/>
                  <a:gd name="T90" fmla="*/ 930 w 1007"/>
                  <a:gd name="T91" fmla="*/ 78 h 164"/>
                  <a:gd name="T92" fmla="*/ 966 w 1007"/>
                  <a:gd name="T93" fmla="*/ 105 h 164"/>
                  <a:gd name="T94" fmla="*/ 995 w 1007"/>
                  <a:gd name="T95" fmla="*/ 133 h 164"/>
                  <a:gd name="T96" fmla="*/ 1007 w 1007"/>
                  <a:gd name="T97" fmla="*/ 164 h 164"/>
                  <a:gd name="T98" fmla="*/ 997 w 1007"/>
                  <a:gd name="T99" fmla="*/ 159 h 1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"/>
                  <a:gd name="T151" fmla="*/ 0 h 164"/>
                  <a:gd name="T152" fmla="*/ 1007 w 1007"/>
                  <a:gd name="T153" fmla="*/ 164 h 16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" h="164">
                    <a:moveTo>
                      <a:pt x="997" y="159"/>
                    </a:moveTo>
                    <a:lnTo>
                      <a:pt x="985" y="150"/>
                    </a:lnTo>
                    <a:lnTo>
                      <a:pt x="973" y="143"/>
                    </a:lnTo>
                    <a:lnTo>
                      <a:pt x="961" y="133"/>
                    </a:lnTo>
                    <a:lnTo>
                      <a:pt x="949" y="124"/>
                    </a:lnTo>
                    <a:lnTo>
                      <a:pt x="935" y="114"/>
                    </a:lnTo>
                    <a:lnTo>
                      <a:pt x="921" y="105"/>
                    </a:lnTo>
                    <a:lnTo>
                      <a:pt x="907" y="97"/>
                    </a:lnTo>
                    <a:lnTo>
                      <a:pt x="892" y="90"/>
                    </a:lnTo>
                    <a:lnTo>
                      <a:pt x="873" y="83"/>
                    </a:lnTo>
                    <a:lnTo>
                      <a:pt x="854" y="76"/>
                    </a:lnTo>
                    <a:lnTo>
                      <a:pt x="833" y="66"/>
                    </a:lnTo>
                    <a:lnTo>
                      <a:pt x="811" y="59"/>
                    </a:lnTo>
                    <a:lnTo>
                      <a:pt x="787" y="52"/>
                    </a:lnTo>
                    <a:lnTo>
                      <a:pt x="766" y="47"/>
                    </a:lnTo>
                    <a:lnTo>
                      <a:pt x="744" y="43"/>
                    </a:lnTo>
                    <a:lnTo>
                      <a:pt x="723" y="38"/>
                    </a:lnTo>
                    <a:lnTo>
                      <a:pt x="699" y="33"/>
                    </a:lnTo>
                    <a:lnTo>
                      <a:pt x="673" y="31"/>
                    </a:lnTo>
                    <a:lnTo>
                      <a:pt x="647" y="28"/>
                    </a:lnTo>
                    <a:lnTo>
                      <a:pt x="618" y="28"/>
                    </a:lnTo>
                    <a:lnTo>
                      <a:pt x="592" y="28"/>
                    </a:lnTo>
                    <a:lnTo>
                      <a:pt x="565" y="28"/>
                    </a:lnTo>
                    <a:lnTo>
                      <a:pt x="539" y="28"/>
                    </a:lnTo>
                    <a:lnTo>
                      <a:pt x="515" y="28"/>
                    </a:lnTo>
                    <a:lnTo>
                      <a:pt x="472" y="28"/>
                    </a:lnTo>
                    <a:lnTo>
                      <a:pt x="430" y="26"/>
                    </a:lnTo>
                    <a:lnTo>
                      <a:pt x="387" y="26"/>
                    </a:lnTo>
                    <a:lnTo>
                      <a:pt x="341" y="26"/>
                    </a:lnTo>
                    <a:lnTo>
                      <a:pt x="298" y="28"/>
                    </a:lnTo>
                    <a:lnTo>
                      <a:pt x="255" y="31"/>
                    </a:lnTo>
                    <a:lnTo>
                      <a:pt x="215" y="35"/>
                    </a:lnTo>
                    <a:lnTo>
                      <a:pt x="174" y="40"/>
                    </a:lnTo>
                    <a:lnTo>
                      <a:pt x="146" y="47"/>
                    </a:lnTo>
                    <a:lnTo>
                      <a:pt x="122" y="57"/>
                    </a:lnTo>
                    <a:lnTo>
                      <a:pt x="98" y="69"/>
                    </a:lnTo>
                    <a:lnTo>
                      <a:pt x="79" y="81"/>
                    </a:lnTo>
                    <a:lnTo>
                      <a:pt x="62" y="93"/>
                    </a:lnTo>
                    <a:lnTo>
                      <a:pt x="48" y="107"/>
                    </a:lnTo>
                    <a:lnTo>
                      <a:pt x="34" y="124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2" y="143"/>
                    </a:lnTo>
                    <a:lnTo>
                      <a:pt x="10" y="145"/>
                    </a:lnTo>
                    <a:lnTo>
                      <a:pt x="7" y="145"/>
                    </a:lnTo>
                    <a:lnTo>
                      <a:pt x="5" y="148"/>
                    </a:lnTo>
                    <a:lnTo>
                      <a:pt x="0" y="148"/>
                    </a:lnTo>
                    <a:lnTo>
                      <a:pt x="0" y="136"/>
                    </a:lnTo>
                    <a:lnTo>
                      <a:pt x="3" y="124"/>
                    </a:lnTo>
                    <a:lnTo>
                      <a:pt x="5" y="109"/>
                    </a:lnTo>
                    <a:lnTo>
                      <a:pt x="10" y="97"/>
                    </a:lnTo>
                    <a:lnTo>
                      <a:pt x="14" y="86"/>
                    </a:lnTo>
                    <a:lnTo>
                      <a:pt x="22" y="71"/>
                    </a:lnTo>
                    <a:lnTo>
                      <a:pt x="26" y="59"/>
                    </a:lnTo>
                    <a:lnTo>
                      <a:pt x="34" y="47"/>
                    </a:lnTo>
                    <a:lnTo>
                      <a:pt x="38" y="45"/>
                    </a:lnTo>
                    <a:lnTo>
                      <a:pt x="43" y="43"/>
                    </a:lnTo>
                    <a:lnTo>
                      <a:pt x="50" y="40"/>
                    </a:lnTo>
                    <a:lnTo>
                      <a:pt x="55" y="35"/>
                    </a:lnTo>
                    <a:lnTo>
                      <a:pt x="60" y="33"/>
                    </a:lnTo>
                    <a:lnTo>
                      <a:pt x="65" y="31"/>
                    </a:lnTo>
                    <a:lnTo>
                      <a:pt x="69" y="26"/>
                    </a:lnTo>
                    <a:lnTo>
                      <a:pt x="74" y="26"/>
                    </a:lnTo>
                    <a:lnTo>
                      <a:pt x="98" y="21"/>
                    </a:lnTo>
                    <a:lnTo>
                      <a:pt x="122" y="16"/>
                    </a:lnTo>
                    <a:lnTo>
                      <a:pt x="148" y="16"/>
                    </a:lnTo>
                    <a:lnTo>
                      <a:pt x="177" y="14"/>
                    </a:lnTo>
                    <a:lnTo>
                      <a:pt x="203" y="14"/>
                    </a:lnTo>
                    <a:lnTo>
                      <a:pt x="229" y="14"/>
                    </a:lnTo>
                    <a:lnTo>
                      <a:pt x="255" y="12"/>
                    </a:lnTo>
                    <a:lnTo>
                      <a:pt x="279" y="9"/>
                    </a:lnTo>
                    <a:lnTo>
                      <a:pt x="332" y="5"/>
                    </a:lnTo>
                    <a:lnTo>
                      <a:pt x="384" y="2"/>
                    </a:lnTo>
                    <a:lnTo>
                      <a:pt x="441" y="0"/>
                    </a:lnTo>
                    <a:lnTo>
                      <a:pt x="496" y="2"/>
                    </a:lnTo>
                    <a:lnTo>
                      <a:pt x="551" y="2"/>
                    </a:lnTo>
                    <a:lnTo>
                      <a:pt x="604" y="7"/>
                    </a:lnTo>
                    <a:lnTo>
                      <a:pt x="656" y="14"/>
                    </a:lnTo>
                    <a:lnTo>
                      <a:pt x="706" y="21"/>
                    </a:lnTo>
                    <a:lnTo>
                      <a:pt x="728" y="26"/>
                    </a:lnTo>
                    <a:lnTo>
                      <a:pt x="752" y="28"/>
                    </a:lnTo>
                    <a:lnTo>
                      <a:pt x="775" y="33"/>
                    </a:lnTo>
                    <a:lnTo>
                      <a:pt x="802" y="35"/>
                    </a:lnTo>
                    <a:lnTo>
                      <a:pt x="825" y="40"/>
                    </a:lnTo>
                    <a:lnTo>
                      <a:pt x="849" y="45"/>
                    </a:lnTo>
                    <a:lnTo>
                      <a:pt x="873" y="52"/>
                    </a:lnTo>
                    <a:lnTo>
                      <a:pt x="892" y="59"/>
                    </a:lnTo>
                    <a:lnTo>
                      <a:pt x="911" y="66"/>
                    </a:lnTo>
                    <a:lnTo>
                      <a:pt x="930" y="78"/>
                    </a:lnTo>
                    <a:lnTo>
                      <a:pt x="949" y="90"/>
                    </a:lnTo>
                    <a:lnTo>
                      <a:pt x="966" y="105"/>
                    </a:lnTo>
                    <a:lnTo>
                      <a:pt x="983" y="119"/>
                    </a:lnTo>
                    <a:lnTo>
                      <a:pt x="995" y="133"/>
                    </a:lnTo>
                    <a:lnTo>
                      <a:pt x="1004" y="150"/>
                    </a:lnTo>
                    <a:lnTo>
                      <a:pt x="1007" y="164"/>
                    </a:lnTo>
                    <a:lnTo>
                      <a:pt x="1004" y="164"/>
                    </a:lnTo>
                    <a:lnTo>
                      <a:pt x="997" y="15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6" name="Freeform 556"/>
              <p:cNvSpPr>
                <a:spLocks/>
              </p:cNvSpPr>
              <p:nvPr/>
            </p:nvSpPr>
            <p:spPr bwMode="auto">
              <a:xfrm>
                <a:off x="2128" y="2866"/>
                <a:ext cx="1007" cy="164"/>
              </a:xfrm>
              <a:custGeom>
                <a:avLst/>
                <a:gdLst>
                  <a:gd name="T0" fmla="*/ 985 w 1007"/>
                  <a:gd name="T1" fmla="*/ 150 h 164"/>
                  <a:gd name="T2" fmla="*/ 961 w 1007"/>
                  <a:gd name="T3" fmla="*/ 133 h 164"/>
                  <a:gd name="T4" fmla="*/ 935 w 1007"/>
                  <a:gd name="T5" fmla="*/ 114 h 164"/>
                  <a:gd name="T6" fmla="*/ 907 w 1007"/>
                  <a:gd name="T7" fmla="*/ 97 h 164"/>
                  <a:gd name="T8" fmla="*/ 873 w 1007"/>
                  <a:gd name="T9" fmla="*/ 83 h 164"/>
                  <a:gd name="T10" fmla="*/ 833 w 1007"/>
                  <a:gd name="T11" fmla="*/ 66 h 164"/>
                  <a:gd name="T12" fmla="*/ 787 w 1007"/>
                  <a:gd name="T13" fmla="*/ 52 h 164"/>
                  <a:gd name="T14" fmla="*/ 744 w 1007"/>
                  <a:gd name="T15" fmla="*/ 43 h 164"/>
                  <a:gd name="T16" fmla="*/ 699 w 1007"/>
                  <a:gd name="T17" fmla="*/ 33 h 164"/>
                  <a:gd name="T18" fmla="*/ 647 w 1007"/>
                  <a:gd name="T19" fmla="*/ 28 h 164"/>
                  <a:gd name="T20" fmla="*/ 592 w 1007"/>
                  <a:gd name="T21" fmla="*/ 28 h 164"/>
                  <a:gd name="T22" fmla="*/ 539 w 1007"/>
                  <a:gd name="T23" fmla="*/ 28 h 164"/>
                  <a:gd name="T24" fmla="*/ 472 w 1007"/>
                  <a:gd name="T25" fmla="*/ 28 h 164"/>
                  <a:gd name="T26" fmla="*/ 387 w 1007"/>
                  <a:gd name="T27" fmla="*/ 26 h 164"/>
                  <a:gd name="T28" fmla="*/ 298 w 1007"/>
                  <a:gd name="T29" fmla="*/ 28 h 164"/>
                  <a:gd name="T30" fmla="*/ 215 w 1007"/>
                  <a:gd name="T31" fmla="*/ 35 h 164"/>
                  <a:gd name="T32" fmla="*/ 146 w 1007"/>
                  <a:gd name="T33" fmla="*/ 47 h 164"/>
                  <a:gd name="T34" fmla="*/ 98 w 1007"/>
                  <a:gd name="T35" fmla="*/ 69 h 164"/>
                  <a:gd name="T36" fmla="*/ 62 w 1007"/>
                  <a:gd name="T37" fmla="*/ 93 h 164"/>
                  <a:gd name="T38" fmla="*/ 34 w 1007"/>
                  <a:gd name="T39" fmla="*/ 124 h 164"/>
                  <a:gd name="T40" fmla="*/ 17 w 1007"/>
                  <a:gd name="T41" fmla="*/ 138 h 164"/>
                  <a:gd name="T42" fmla="*/ 14 w 1007"/>
                  <a:gd name="T43" fmla="*/ 140 h 164"/>
                  <a:gd name="T44" fmla="*/ 10 w 1007"/>
                  <a:gd name="T45" fmla="*/ 145 h 164"/>
                  <a:gd name="T46" fmla="*/ 5 w 1007"/>
                  <a:gd name="T47" fmla="*/ 148 h 164"/>
                  <a:gd name="T48" fmla="*/ 0 w 1007"/>
                  <a:gd name="T49" fmla="*/ 148 h 164"/>
                  <a:gd name="T50" fmla="*/ 3 w 1007"/>
                  <a:gd name="T51" fmla="*/ 124 h 164"/>
                  <a:gd name="T52" fmla="*/ 10 w 1007"/>
                  <a:gd name="T53" fmla="*/ 97 h 164"/>
                  <a:gd name="T54" fmla="*/ 22 w 1007"/>
                  <a:gd name="T55" fmla="*/ 71 h 164"/>
                  <a:gd name="T56" fmla="*/ 34 w 1007"/>
                  <a:gd name="T57" fmla="*/ 47 h 164"/>
                  <a:gd name="T58" fmla="*/ 43 w 1007"/>
                  <a:gd name="T59" fmla="*/ 43 h 164"/>
                  <a:gd name="T60" fmla="*/ 55 w 1007"/>
                  <a:gd name="T61" fmla="*/ 35 h 164"/>
                  <a:gd name="T62" fmla="*/ 65 w 1007"/>
                  <a:gd name="T63" fmla="*/ 31 h 164"/>
                  <a:gd name="T64" fmla="*/ 74 w 1007"/>
                  <a:gd name="T65" fmla="*/ 26 h 164"/>
                  <a:gd name="T66" fmla="*/ 122 w 1007"/>
                  <a:gd name="T67" fmla="*/ 16 h 164"/>
                  <a:gd name="T68" fmla="*/ 177 w 1007"/>
                  <a:gd name="T69" fmla="*/ 14 h 164"/>
                  <a:gd name="T70" fmla="*/ 229 w 1007"/>
                  <a:gd name="T71" fmla="*/ 14 h 164"/>
                  <a:gd name="T72" fmla="*/ 279 w 1007"/>
                  <a:gd name="T73" fmla="*/ 9 h 164"/>
                  <a:gd name="T74" fmla="*/ 384 w 1007"/>
                  <a:gd name="T75" fmla="*/ 2 h 164"/>
                  <a:gd name="T76" fmla="*/ 496 w 1007"/>
                  <a:gd name="T77" fmla="*/ 2 h 164"/>
                  <a:gd name="T78" fmla="*/ 604 w 1007"/>
                  <a:gd name="T79" fmla="*/ 7 h 164"/>
                  <a:gd name="T80" fmla="*/ 706 w 1007"/>
                  <a:gd name="T81" fmla="*/ 21 h 164"/>
                  <a:gd name="T82" fmla="*/ 752 w 1007"/>
                  <a:gd name="T83" fmla="*/ 28 h 164"/>
                  <a:gd name="T84" fmla="*/ 802 w 1007"/>
                  <a:gd name="T85" fmla="*/ 35 h 164"/>
                  <a:gd name="T86" fmla="*/ 849 w 1007"/>
                  <a:gd name="T87" fmla="*/ 45 h 164"/>
                  <a:gd name="T88" fmla="*/ 892 w 1007"/>
                  <a:gd name="T89" fmla="*/ 59 h 164"/>
                  <a:gd name="T90" fmla="*/ 930 w 1007"/>
                  <a:gd name="T91" fmla="*/ 78 h 164"/>
                  <a:gd name="T92" fmla="*/ 966 w 1007"/>
                  <a:gd name="T93" fmla="*/ 105 h 164"/>
                  <a:gd name="T94" fmla="*/ 995 w 1007"/>
                  <a:gd name="T95" fmla="*/ 133 h 164"/>
                  <a:gd name="T96" fmla="*/ 1007 w 1007"/>
                  <a:gd name="T97" fmla="*/ 164 h 164"/>
                  <a:gd name="T98" fmla="*/ 997 w 1007"/>
                  <a:gd name="T99" fmla="*/ 159 h 1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"/>
                  <a:gd name="T151" fmla="*/ 0 h 164"/>
                  <a:gd name="T152" fmla="*/ 1007 w 1007"/>
                  <a:gd name="T153" fmla="*/ 164 h 16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" h="164">
                    <a:moveTo>
                      <a:pt x="997" y="159"/>
                    </a:moveTo>
                    <a:lnTo>
                      <a:pt x="985" y="150"/>
                    </a:lnTo>
                    <a:lnTo>
                      <a:pt x="973" y="143"/>
                    </a:lnTo>
                    <a:lnTo>
                      <a:pt x="961" y="133"/>
                    </a:lnTo>
                    <a:lnTo>
                      <a:pt x="949" y="124"/>
                    </a:lnTo>
                    <a:lnTo>
                      <a:pt x="935" y="114"/>
                    </a:lnTo>
                    <a:lnTo>
                      <a:pt x="921" y="105"/>
                    </a:lnTo>
                    <a:lnTo>
                      <a:pt x="907" y="97"/>
                    </a:lnTo>
                    <a:lnTo>
                      <a:pt x="892" y="90"/>
                    </a:lnTo>
                    <a:lnTo>
                      <a:pt x="873" y="83"/>
                    </a:lnTo>
                    <a:lnTo>
                      <a:pt x="854" y="76"/>
                    </a:lnTo>
                    <a:lnTo>
                      <a:pt x="833" y="66"/>
                    </a:lnTo>
                    <a:lnTo>
                      <a:pt x="811" y="59"/>
                    </a:lnTo>
                    <a:lnTo>
                      <a:pt x="787" y="52"/>
                    </a:lnTo>
                    <a:lnTo>
                      <a:pt x="766" y="47"/>
                    </a:lnTo>
                    <a:lnTo>
                      <a:pt x="744" y="43"/>
                    </a:lnTo>
                    <a:lnTo>
                      <a:pt x="723" y="38"/>
                    </a:lnTo>
                    <a:lnTo>
                      <a:pt x="699" y="33"/>
                    </a:lnTo>
                    <a:lnTo>
                      <a:pt x="673" y="31"/>
                    </a:lnTo>
                    <a:lnTo>
                      <a:pt x="647" y="28"/>
                    </a:lnTo>
                    <a:lnTo>
                      <a:pt x="618" y="28"/>
                    </a:lnTo>
                    <a:lnTo>
                      <a:pt x="592" y="28"/>
                    </a:lnTo>
                    <a:lnTo>
                      <a:pt x="565" y="28"/>
                    </a:lnTo>
                    <a:lnTo>
                      <a:pt x="539" y="28"/>
                    </a:lnTo>
                    <a:lnTo>
                      <a:pt x="515" y="28"/>
                    </a:lnTo>
                    <a:lnTo>
                      <a:pt x="472" y="28"/>
                    </a:lnTo>
                    <a:lnTo>
                      <a:pt x="430" y="26"/>
                    </a:lnTo>
                    <a:lnTo>
                      <a:pt x="387" y="26"/>
                    </a:lnTo>
                    <a:lnTo>
                      <a:pt x="341" y="26"/>
                    </a:lnTo>
                    <a:lnTo>
                      <a:pt x="298" y="28"/>
                    </a:lnTo>
                    <a:lnTo>
                      <a:pt x="255" y="31"/>
                    </a:lnTo>
                    <a:lnTo>
                      <a:pt x="215" y="35"/>
                    </a:lnTo>
                    <a:lnTo>
                      <a:pt x="174" y="40"/>
                    </a:lnTo>
                    <a:lnTo>
                      <a:pt x="146" y="47"/>
                    </a:lnTo>
                    <a:lnTo>
                      <a:pt x="122" y="57"/>
                    </a:lnTo>
                    <a:lnTo>
                      <a:pt x="98" y="69"/>
                    </a:lnTo>
                    <a:lnTo>
                      <a:pt x="79" y="81"/>
                    </a:lnTo>
                    <a:lnTo>
                      <a:pt x="62" y="93"/>
                    </a:lnTo>
                    <a:lnTo>
                      <a:pt x="48" y="107"/>
                    </a:lnTo>
                    <a:lnTo>
                      <a:pt x="34" y="124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2" y="143"/>
                    </a:lnTo>
                    <a:lnTo>
                      <a:pt x="10" y="145"/>
                    </a:lnTo>
                    <a:lnTo>
                      <a:pt x="7" y="145"/>
                    </a:lnTo>
                    <a:lnTo>
                      <a:pt x="5" y="148"/>
                    </a:lnTo>
                    <a:lnTo>
                      <a:pt x="0" y="148"/>
                    </a:lnTo>
                    <a:lnTo>
                      <a:pt x="0" y="136"/>
                    </a:lnTo>
                    <a:lnTo>
                      <a:pt x="3" y="124"/>
                    </a:lnTo>
                    <a:lnTo>
                      <a:pt x="5" y="109"/>
                    </a:lnTo>
                    <a:lnTo>
                      <a:pt x="10" y="97"/>
                    </a:lnTo>
                    <a:lnTo>
                      <a:pt x="14" y="86"/>
                    </a:lnTo>
                    <a:lnTo>
                      <a:pt x="22" y="71"/>
                    </a:lnTo>
                    <a:lnTo>
                      <a:pt x="26" y="59"/>
                    </a:lnTo>
                    <a:lnTo>
                      <a:pt x="34" y="47"/>
                    </a:lnTo>
                    <a:lnTo>
                      <a:pt x="38" y="45"/>
                    </a:lnTo>
                    <a:lnTo>
                      <a:pt x="43" y="43"/>
                    </a:lnTo>
                    <a:lnTo>
                      <a:pt x="50" y="40"/>
                    </a:lnTo>
                    <a:lnTo>
                      <a:pt x="55" y="35"/>
                    </a:lnTo>
                    <a:lnTo>
                      <a:pt x="60" y="33"/>
                    </a:lnTo>
                    <a:lnTo>
                      <a:pt x="65" y="31"/>
                    </a:lnTo>
                    <a:lnTo>
                      <a:pt x="69" y="26"/>
                    </a:lnTo>
                    <a:lnTo>
                      <a:pt x="74" y="26"/>
                    </a:lnTo>
                    <a:lnTo>
                      <a:pt x="98" y="21"/>
                    </a:lnTo>
                    <a:lnTo>
                      <a:pt x="122" y="16"/>
                    </a:lnTo>
                    <a:lnTo>
                      <a:pt x="148" y="16"/>
                    </a:lnTo>
                    <a:lnTo>
                      <a:pt x="177" y="14"/>
                    </a:lnTo>
                    <a:lnTo>
                      <a:pt x="203" y="14"/>
                    </a:lnTo>
                    <a:lnTo>
                      <a:pt x="229" y="14"/>
                    </a:lnTo>
                    <a:lnTo>
                      <a:pt x="255" y="12"/>
                    </a:lnTo>
                    <a:lnTo>
                      <a:pt x="279" y="9"/>
                    </a:lnTo>
                    <a:lnTo>
                      <a:pt x="332" y="5"/>
                    </a:lnTo>
                    <a:lnTo>
                      <a:pt x="384" y="2"/>
                    </a:lnTo>
                    <a:lnTo>
                      <a:pt x="441" y="0"/>
                    </a:lnTo>
                    <a:lnTo>
                      <a:pt x="496" y="2"/>
                    </a:lnTo>
                    <a:lnTo>
                      <a:pt x="551" y="2"/>
                    </a:lnTo>
                    <a:lnTo>
                      <a:pt x="604" y="7"/>
                    </a:lnTo>
                    <a:lnTo>
                      <a:pt x="656" y="14"/>
                    </a:lnTo>
                    <a:lnTo>
                      <a:pt x="706" y="21"/>
                    </a:lnTo>
                    <a:lnTo>
                      <a:pt x="728" y="26"/>
                    </a:lnTo>
                    <a:lnTo>
                      <a:pt x="752" y="28"/>
                    </a:lnTo>
                    <a:lnTo>
                      <a:pt x="775" y="33"/>
                    </a:lnTo>
                    <a:lnTo>
                      <a:pt x="802" y="35"/>
                    </a:lnTo>
                    <a:lnTo>
                      <a:pt x="825" y="40"/>
                    </a:lnTo>
                    <a:lnTo>
                      <a:pt x="849" y="45"/>
                    </a:lnTo>
                    <a:lnTo>
                      <a:pt x="873" y="52"/>
                    </a:lnTo>
                    <a:lnTo>
                      <a:pt x="892" y="59"/>
                    </a:lnTo>
                    <a:lnTo>
                      <a:pt x="911" y="66"/>
                    </a:lnTo>
                    <a:lnTo>
                      <a:pt x="930" y="78"/>
                    </a:lnTo>
                    <a:lnTo>
                      <a:pt x="949" y="90"/>
                    </a:lnTo>
                    <a:lnTo>
                      <a:pt x="966" y="105"/>
                    </a:lnTo>
                    <a:lnTo>
                      <a:pt x="983" y="119"/>
                    </a:lnTo>
                    <a:lnTo>
                      <a:pt x="995" y="133"/>
                    </a:lnTo>
                    <a:lnTo>
                      <a:pt x="1004" y="150"/>
                    </a:lnTo>
                    <a:lnTo>
                      <a:pt x="1007" y="164"/>
                    </a:lnTo>
                    <a:lnTo>
                      <a:pt x="1004" y="164"/>
                    </a:lnTo>
                    <a:lnTo>
                      <a:pt x="997" y="15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7" name="Freeform 557"/>
              <p:cNvSpPr>
                <a:spLocks/>
              </p:cNvSpPr>
              <p:nvPr/>
            </p:nvSpPr>
            <p:spPr bwMode="auto">
              <a:xfrm>
                <a:off x="2693" y="2892"/>
                <a:ext cx="29" cy="14"/>
              </a:xfrm>
              <a:custGeom>
                <a:avLst/>
                <a:gdLst>
                  <a:gd name="T0" fmla="*/ 15 w 29"/>
                  <a:gd name="T1" fmla="*/ 14 h 14"/>
                  <a:gd name="T2" fmla="*/ 12 w 29"/>
                  <a:gd name="T3" fmla="*/ 14 h 14"/>
                  <a:gd name="T4" fmla="*/ 10 w 29"/>
                  <a:gd name="T5" fmla="*/ 14 h 14"/>
                  <a:gd name="T6" fmla="*/ 8 w 29"/>
                  <a:gd name="T7" fmla="*/ 14 h 14"/>
                  <a:gd name="T8" fmla="*/ 5 w 29"/>
                  <a:gd name="T9" fmla="*/ 12 h 14"/>
                  <a:gd name="T10" fmla="*/ 3 w 29"/>
                  <a:gd name="T11" fmla="*/ 12 h 14"/>
                  <a:gd name="T12" fmla="*/ 3 w 29"/>
                  <a:gd name="T13" fmla="*/ 9 h 14"/>
                  <a:gd name="T14" fmla="*/ 0 w 29"/>
                  <a:gd name="T15" fmla="*/ 9 h 14"/>
                  <a:gd name="T16" fmla="*/ 0 w 29"/>
                  <a:gd name="T17" fmla="*/ 7 h 14"/>
                  <a:gd name="T18" fmla="*/ 0 w 29"/>
                  <a:gd name="T19" fmla="*/ 5 h 14"/>
                  <a:gd name="T20" fmla="*/ 3 w 29"/>
                  <a:gd name="T21" fmla="*/ 5 h 14"/>
                  <a:gd name="T22" fmla="*/ 3 w 29"/>
                  <a:gd name="T23" fmla="*/ 2 h 14"/>
                  <a:gd name="T24" fmla="*/ 5 w 29"/>
                  <a:gd name="T25" fmla="*/ 2 h 14"/>
                  <a:gd name="T26" fmla="*/ 8 w 29"/>
                  <a:gd name="T27" fmla="*/ 0 h 14"/>
                  <a:gd name="T28" fmla="*/ 10 w 29"/>
                  <a:gd name="T29" fmla="*/ 0 h 14"/>
                  <a:gd name="T30" fmla="*/ 12 w 29"/>
                  <a:gd name="T31" fmla="*/ 0 h 14"/>
                  <a:gd name="T32" fmla="*/ 15 w 29"/>
                  <a:gd name="T33" fmla="*/ 0 h 14"/>
                  <a:gd name="T34" fmla="*/ 20 w 29"/>
                  <a:gd name="T35" fmla="*/ 0 h 14"/>
                  <a:gd name="T36" fmla="*/ 22 w 29"/>
                  <a:gd name="T37" fmla="*/ 0 h 14"/>
                  <a:gd name="T38" fmla="*/ 24 w 29"/>
                  <a:gd name="T39" fmla="*/ 0 h 14"/>
                  <a:gd name="T40" fmla="*/ 27 w 29"/>
                  <a:gd name="T41" fmla="*/ 2 h 14"/>
                  <a:gd name="T42" fmla="*/ 27 w 29"/>
                  <a:gd name="T43" fmla="*/ 2 h 14"/>
                  <a:gd name="T44" fmla="*/ 29 w 29"/>
                  <a:gd name="T45" fmla="*/ 5 h 14"/>
                  <a:gd name="T46" fmla="*/ 29 w 29"/>
                  <a:gd name="T47" fmla="*/ 5 h 14"/>
                  <a:gd name="T48" fmla="*/ 29 w 29"/>
                  <a:gd name="T49" fmla="*/ 7 h 14"/>
                  <a:gd name="T50" fmla="*/ 29 w 29"/>
                  <a:gd name="T51" fmla="*/ 9 h 14"/>
                  <a:gd name="T52" fmla="*/ 29 w 29"/>
                  <a:gd name="T53" fmla="*/ 9 h 14"/>
                  <a:gd name="T54" fmla="*/ 27 w 29"/>
                  <a:gd name="T55" fmla="*/ 12 h 14"/>
                  <a:gd name="T56" fmla="*/ 27 w 29"/>
                  <a:gd name="T57" fmla="*/ 12 h 14"/>
                  <a:gd name="T58" fmla="*/ 24 w 29"/>
                  <a:gd name="T59" fmla="*/ 14 h 14"/>
                  <a:gd name="T60" fmla="*/ 22 w 29"/>
                  <a:gd name="T61" fmla="*/ 14 h 14"/>
                  <a:gd name="T62" fmla="*/ 20 w 29"/>
                  <a:gd name="T63" fmla="*/ 14 h 14"/>
                  <a:gd name="T64" fmla="*/ 15 w 29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4"/>
                  <a:gd name="T101" fmla="*/ 29 w 29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4">
                    <a:moveTo>
                      <a:pt x="15" y="14"/>
                    </a:moveTo>
                    <a:lnTo>
                      <a:pt x="12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8" name="Freeform 558"/>
              <p:cNvSpPr>
                <a:spLocks/>
              </p:cNvSpPr>
              <p:nvPr/>
            </p:nvSpPr>
            <p:spPr bwMode="auto">
              <a:xfrm>
                <a:off x="2693" y="2892"/>
                <a:ext cx="29" cy="14"/>
              </a:xfrm>
              <a:custGeom>
                <a:avLst/>
                <a:gdLst>
                  <a:gd name="T0" fmla="*/ 15 w 29"/>
                  <a:gd name="T1" fmla="*/ 14 h 14"/>
                  <a:gd name="T2" fmla="*/ 12 w 29"/>
                  <a:gd name="T3" fmla="*/ 14 h 14"/>
                  <a:gd name="T4" fmla="*/ 10 w 29"/>
                  <a:gd name="T5" fmla="*/ 14 h 14"/>
                  <a:gd name="T6" fmla="*/ 8 w 29"/>
                  <a:gd name="T7" fmla="*/ 14 h 14"/>
                  <a:gd name="T8" fmla="*/ 5 w 29"/>
                  <a:gd name="T9" fmla="*/ 12 h 14"/>
                  <a:gd name="T10" fmla="*/ 3 w 29"/>
                  <a:gd name="T11" fmla="*/ 12 h 14"/>
                  <a:gd name="T12" fmla="*/ 3 w 29"/>
                  <a:gd name="T13" fmla="*/ 9 h 14"/>
                  <a:gd name="T14" fmla="*/ 0 w 29"/>
                  <a:gd name="T15" fmla="*/ 9 h 14"/>
                  <a:gd name="T16" fmla="*/ 0 w 29"/>
                  <a:gd name="T17" fmla="*/ 7 h 14"/>
                  <a:gd name="T18" fmla="*/ 0 w 29"/>
                  <a:gd name="T19" fmla="*/ 5 h 14"/>
                  <a:gd name="T20" fmla="*/ 3 w 29"/>
                  <a:gd name="T21" fmla="*/ 5 h 14"/>
                  <a:gd name="T22" fmla="*/ 3 w 29"/>
                  <a:gd name="T23" fmla="*/ 2 h 14"/>
                  <a:gd name="T24" fmla="*/ 5 w 29"/>
                  <a:gd name="T25" fmla="*/ 2 h 14"/>
                  <a:gd name="T26" fmla="*/ 8 w 29"/>
                  <a:gd name="T27" fmla="*/ 0 h 14"/>
                  <a:gd name="T28" fmla="*/ 10 w 29"/>
                  <a:gd name="T29" fmla="*/ 0 h 14"/>
                  <a:gd name="T30" fmla="*/ 12 w 29"/>
                  <a:gd name="T31" fmla="*/ 0 h 14"/>
                  <a:gd name="T32" fmla="*/ 15 w 29"/>
                  <a:gd name="T33" fmla="*/ 0 h 14"/>
                  <a:gd name="T34" fmla="*/ 20 w 29"/>
                  <a:gd name="T35" fmla="*/ 0 h 14"/>
                  <a:gd name="T36" fmla="*/ 22 w 29"/>
                  <a:gd name="T37" fmla="*/ 0 h 14"/>
                  <a:gd name="T38" fmla="*/ 24 w 29"/>
                  <a:gd name="T39" fmla="*/ 0 h 14"/>
                  <a:gd name="T40" fmla="*/ 27 w 29"/>
                  <a:gd name="T41" fmla="*/ 2 h 14"/>
                  <a:gd name="T42" fmla="*/ 27 w 29"/>
                  <a:gd name="T43" fmla="*/ 2 h 14"/>
                  <a:gd name="T44" fmla="*/ 29 w 29"/>
                  <a:gd name="T45" fmla="*/ 5 h 14"/>
                  <a:gd name="T46" fmla="*/ 29 w 29"/>
                  <a:gd name="T47" fmla="*/ 5 h 14"/>
                  <a:gd name="T48" fmla="*/ 29 w 29"/>
                  <a:gd name="T49" fmla="*/ 7 h 14"/>
                  <a:gd name="T50" fmla="*/ 29 w 29"/>
                  <a:gd name="T51" fmla="*/ 9 h 14"/>
                  <a:gd name="T52" fmla="*/ 29 w 29"/>
                  <a:gd name="T53" fmla="*/ 9 h 14"/>
                  <a:gd name="T54" fmla="*/ 27 w 29"/>
                  <a:gd name="T55" fmla="*/ 12 h 14"/>
                  <a:gd name="T56" fmla="*/ 27 w 29"/>
                  <a:gd name="T57" fmla="*/ 12 h 14"/>
                  <a:gd name="T58" fmla="*/ 24 w 29"/>
                  <a:gd name="T59" fmla="*/ 14 h 14"/>
                  <a:gd name="T60" fmla="*/ 22 w 29"/>
                  <a:gd name="T61" fmla="*/ 14 h 14"/>
                  <a:gd name="T62" fmla="*/ 20 w 29"/>
                  <a:gd name="T63" fmla="*/ 14 h 14"/>
                  <a:gd name="T64" fmla="*/ 15 w 29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4"/>
                  <a:gd name="T101" fmla="*/ 29 w 29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4">
                    <a:moveTo>
                      <a:pt x="15" y="14"/>
                    </a:moveTo>
                    <a:lnTo>
                      <a:pt x="12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9" name="Freeform 559"/>
              <p:cNvSpPr>
                <a:spLocks/>
              </p:cNvSpPr>
              <p:nvPr/>
            </p:nvSpPr>
            <p:spPr bwMode="auto">
              <a:xfrm>
                <a:off x="2829" y="2901"/>
                <a:ext cx="29" cy="17"/>
              </a:xfrm>
              <a:custGeom>
                <a:avLst/>
                <a:gdLst>
                  <a:gd name="T0" fmla="*/ 15 w 29"/>
                  <a:gd name="T1" fmla="*/ 17 h 17"/>
                  <a:gd name="T2" fmla="*/ 10 w 29"/>
                  <a:gd name="T3" fmla="*/ 17 h 17"/>
                  <a:gd name="T4" fmla="*/ 8 w 29"/>
                  <a:gd name="T5" fmla="*/ 15 h 17"/>
                  <a:gd name="T6" fmla="*/ 5 w 29"/>
                  <a:gd name="T7" fmla="*/ 15 h 17"/>
                  <a:gd name="T8" fmla="*/ 3 w 29"/>
                  <a:gd name="T9" fmla="*/ 15 h 17"/>
                  <a:gd name="T10" fmla="*/ 3 w 29"/>
                  <a:gd name="T11" fmla="*/ 12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8 h 17"/>
                  <a:gd name="T18" fmla="*/ 0 w 29"/>
                  <a:gd name="T19" fmla="*/ 8 h 17"/>
                  <a:gd name="T20" fmla="*/ 0 w 29"/>
                  <a:gd name="T21" fmla="*/ 5 h 17"/>
                  <a:gd name="T22" fmla="*/ 3 w 29"/>
                  <a:gd name="T23" fmla="*/ 3 h 17"/>
                  <a:gd name="T24" fmla="*/ 3 w 29"/>
                  <a:gd name="T25" fmla="*/ 3 h 17"/>
                  <a:gd name="T26" fmla="*/ 5 w 29"/>
                  <a:gd name="T27" fmla="*/ 0 h 17"/>
                  <a:gd name="T28" fmla="*/ 8 w 29"/>
                  <a:gd name="T29" fmla="*/ 0 h 17"/>
                  <a:gd name="T30" fmla="*/ 10 w 29"/>
                  <a:gd name="T31" fmla="*/ 0 h 17"/>
                  <a:gd name="T32" fmla="*/ 15 w 29"/>
                  <a:gd name="T33" fmla="*/ 0 h 17"/>
                  <a:gd name="T34" fmla="*/ 17 w 29"/>
                  <a:gd name="T35" fmla="*/ 0 h 17"/>
                  <a:gd name="T36" fmla="*/ 20 w 29"/>
                  <a:gd name="T37" fmla="*/ 0 h 17"/>
                  <a:gd name="T38" fmla="*/ 22 w 29"/>
                  <a:gd name="T39" fmla="*/ 0 h 17"/>
                  <a:gd name="T40" fmla="*/ 24 w 29"/>
                  <a:gd name="T41" fmla="*/ 3 h 17"/>
                  <a:gd name="T42" fmla="*/ 27 w 29"/>
                  <a:gd name="T43" fmla="*/ 3 h 17"/>
                  <a:gd name="T44" fmla="*/ 27 w 29"/>
                  <a:gd name="T45" fmla="*/ 5 h 17"/>
                  <a:gd name="T46" fmla="*/ 27 w 29"/>
                  <a:gd name="T47" fmla="*/ 8 h 17"/>
                  <a:gd name="T48" fmla="*/ 29 w 29"/>
                  <a:gd name="T49" fmla="*/ 8 h 17"/>
                  <a:gd name="T50" fmla="*/ 27 w 29"/>
                  <a:gd name="T51" fmla="*/ 10 h 17"/>
                  <a:gd name="T52" fmla="*/ 27 w 29"/>
                  <a:gd name="T53" fmla="*/ 12 h 17"/>
                  <a:gd name="T54" fmla="*/ 27 w 29"/>
                  <a:gd name="T55" fmla="*/ 12 h 17"/>
                  <a:gd name="T56" fmla="*/ 24 w 29"/>
                  <a:gd name="T57" fmla="*/ 15 h 17"/>
                  <a:gd name="T58" fmla="*/ 22 w 29"/>
                  <a:gd name="T59" fmla="*/ 15 h 17"/>
                  <a:gd name="T60" fmla="*/ 20 w 29"/>
                  <a:gd name="T61" fmla="*/ 15 h 17"/>
                  <a:gd name="T62" fmla="*/ 17 w 29"/>
                  <a:gd name="T63" fmla="*/ 17 h 17"/>
                  <a:gd name="T64" fmla="*/ 15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5" y="17"/>
                    </a:moveTo>
                    <a:lnTo>
                      <a:pt x="10" y="17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7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0" name="Freeform 560"/>
              <p:cNvSpPr>
                <a:spLocks/>
              </p:cNvSpPr>
              <p:nvPr/>
            </p:nvSpPr>
            <p:spPr bwMode="auto">
              <a:xfrm>
                <a:off x="2829" y="2901"/>
                <a:ext cx="29" cy="17"/>
              </a:xfrm>
              <a:custGeom>
                <a:avLst/>
                <a:gdLst>
                  <a:gd name="T0" fmla="*/ 15 w 29"/>
                  <a:gd name="T1" fmla="*/ 17 h 17"/>
                  <a:gd name="T2" fmla="*/ 10 w 29"/>
                  <a:gd name="T3" fmla="*/ 17 h 17"/>
                  <a:gd name="T4" fmla="*/ 8 w 29"/>
                  <a:gd name="T5" fmla="*/ 15 h 17"/>
                  <a:gd name="T6" fmla="*/ 5 w 29"/>
                  <a:gd name="T7" fmla="*/ 15 h 17"/>
                  <a:gd name="T8" fmla="*/ 3 w 29"/>
                  <a:gd name="T9" fmla="*/ 15 h 17"/>
                  <a:gd name="T10" fmla="*/ 3 w 29"/>
                  <a:gd name="T11" fmla="*/ 12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8 h 17"/>
                  <a:gd name="T18" fmla="*/ 0 w 29"/>
                  <a:gd name="T19" fmla="*/ 8 h 17"/>
                  <a:gd name="T20" fmla="*/ 0 w 29"/>
                  <a:gd name="T21" fmla="*/ 5 h 17"/>
                  <a:gd name="T22" fmla="*/ 3 w 29"/>
                  <a:gd name="T23" fmla="*/ 3 h 17"/>
                  <a:gd name="T24" fmla="*/ 3 w 29"/>
                  <a:gd name="T25" fmla="*/ 3 h 17"/>
                  <a:gd name="T26" fmla="*/ 5 w 29"/>
                  <a:gd name="T27" fmla="*/ 0 h 17"/>
                  <a:gd name="T28" fmla="*/ 8 w 29"/>
                  <a:gd name="T29" fmla="*/ 0 h 17"/>
                  <a:gd name="T30" fmla="*/ 10 w 29"/>
                  <a:gd name="T31" fmla="*/ 0 h 17"/>
                  <a:gd name="T32" fmla="*/ 15 w 29"/>
                  <a:gd name="T33" fmla="*/ 0 h 17"/>
                  <a:gd name="T34" fmla="*/ 17 w 29"/>
                  <a:gd name="T35" fmla="*/ 0 h 17"/>
                  <a:gd name="T36" fmla="*/ 20 w 29"/>
                  <a:gd name="T37" fmla="*/ 0 h 17"/>
                  <a:gd name="T38" fmla="*/ 22 w 29"/>
                  <a:gd name="T39" fmla="*/ 0 h 17"/>
                  <a:gd name="T40" fmla="*/ 24 w 29"/>
                  <a:gd name="T41" fmla="*/ 3 h 17"/>
                  <a:gd name="T42" fmla="*/ 27 w 29"/>
                  <a:gd name="T43" fmla="*/ 3 h 17"/>
                  <a:gd name="T44" fmla="*/ 27 w 29"/>
                  <a:gd name="T45" fmla="*/ 5 h 17"/>
                  <a:gd name="T46" fmla="*/ 27 w 29"/>
                  <a:gd name="T47" fmla="*/ 8 h 17"/>
                  <a:gd name="T48" fmla="*/ 29 w 29"/>
                  <a:gd name="T49" fmla="*/ 8 h 17"/>
                  <a:gd name="T50" fmla="*/ 27 w 29"/>
                  <a:gd name="T51" fmla="*/ 10 h 17"/>
                  <a:gd name="T52" fmla="*/ 27 w 29"/>
                  <a:gd name="T53" fmla="*/ 12 h 17"/>
                  <a:gd name="T54" fmla="*/ 27 w 29"/>
                  <a:gd name="T55" fmla="*/ 12 h 17"/>
                  <a:gd name="T56" fmla="*/ 24 w 29"/>
                  <a:gd name="T57" fmla="*/ 15 h 17"/>
                  <a:gd name="T58" fmla="*/ 22 w 29"/>
                  <a:gd name="T59" fmla="*/ 15 h 17"/>
                  <a:gd name="T60" fmla="*/ 20 w 29"/>
                  <a:gd name="T61" fmla="*/ 15 h 17"/>
                  <a:gd name="T62" fmla="*/ 17 w 29"/>
                  <a:gd name="T63" fmla="*/ 17 h 17"/>
                  <a:gd name="T64" fmla="*/ 15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5" y="17"/>
                    </a:moveTo>
                    <a:lnTo>
                      <a:pt x="10" y="17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7" y="17"/>
                    </a:lnTo>
                    <a:lnTo>
                      <a:pt x="15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1" name="Freeform 561"/>
              <p:cNvSpPr>
                <a:spLocks/>
              </p:cNvSpPr>
              <p:nvPr/>
            </p:nvSpPr>
            <p:spPr bwMode="auto">
              <a:xfrm>
                <a:off x="2937" y="2892"/>
                <a:ext cx="28" cy="14"/>
              </a:xfrm>
              <a:custGeom>
                <a:avLst/>
                <a:gdLst>
                  <a:gd name="T0" fmla="*/ 14 w 28"/>
                  <a:gd name="T1" fmla="*/ 14 h 14"/>
                  <a:gd name="T2" fmla="*/ 12 w 28"/>
                  <a:gd name="T3" fmla="*/ 14 h 14"/>
                  <a:gd name="T4" fmla="*/ 9 w 28"/>
                  <a:gd name="T5" fmla="*/ 14 h 14"/>
                  <a:gd name="T6" fmla="*/ 7 w 28"/>
                  <a:gd name="T7" fmla="*/ 14 h 14"/>
                  <a:gd name="T8" fmla="*/ 5 w 28"/>
                  <a:gd name="T9" fmla="*/ 12 h 14"/>
                  <a:gd name="T10" fmla="*/ 2 w 28"/>
                  <a:gd name="T11" fmla="*/ 12 h 14"/>
                  <a:gd name="T12" fmla="*/ 2 w 28"/>
                  <a:gd name="T13" fmla="*/ 9 h 14"/>
                  <a:gd name="T14" fmla="*/ 2 w 28"/>
                  <a:gd name="T15" fmla="*/ 9 h 14"/>
                  <a:gd name="T16" fmla="*/ 0 w 28"/>
                  <a:gd name="T17" fmla="*/ 7 h 14"/>
                  <a:gd name="T18" fmla="*/ 2 w 28"/>
                  <a:gd name="T19" fmla="*/ 5 h 14"/>
                  <a:gd name="T20" fmla="*/ 2 w 28"/>
                  <a:gd name="T21" fmla="*/ 5 h 14"/>
                  <a:gd name="T22" fmla="*/ 2 w 28"/>
                  <a:gd name="T23" fmla="*/ 2 h 14"/>
                  <a:gd name="T24" fmla="*/ 5 w 28"/>
                  <a:gd name="T25" fmla="*/ 2 h 14"/>
                  <a:gd name="T26" fmla="*/ 7 w 28"/>
                  <a:gd name="T27" fmla="*/ 0 h 14"/>
                  <a:gd name="T28" fmla="*/ 9 w 28"/>
                  <a:gd name="T29" fmla="*/ 0 h 14"/>
                  <a:gd name="T30" fmla="*/ 12 w 28"/>
                  <a:gd name="T31" fmla="*/ 0 h 14"/>
                  <a:gd name="T32" fmla="*/ 14 w 28"/>
                  <a:gd name="T33" fmla="*/ 0 h 14"/>
                  <a:gd name="T34" fmla="*/ 19 w 28"/>
                  <a:gd name="T35" fmla="*/ 0 h 14"/>
                  <a:gd name="T36" fmla="*/ 21 w 28"/>
                  <a:gd name="T37" fmla="*/ 0 h 14"/>
                  <a:gd name="T38" fmla="*/ 24 w 28"/>
                  <a:gd name="T39" fmla="*/ 0 h 14"/>
                  <a:gd name="T40" fmla="*/ 26 w 28"/>
                  <a:gd name="T41" fmla="*/ 2 h 14"/>
                  <a:gd name="T42" fmla="*/ 26 w 28"/>
                  <a:gd name="T43" fmla="*/ 2 h 14"/>
                  <a:gd name="T44" fmla="*/ 28 w 28"/>
                  <a:gd name="T45" fmla="*/ 5 h 14"/>
                  <a:gd name="T46" fmla="*/ 28 w 28"/>
                  <a:gd name="T47" fmla="*/ 5 h 14"/>
                  <a:gd name="T48" fmla="*/ 28 w 28"/>
                  <a:gd name="T49" fmla="*/ 7 h 14"/>
                  <a:gd name="T50" fmla="*/ 28 w 28"/>
                  <a:gd name="T51" fmla="*/ 9 h 14"/>
                  <a:gd name="T52" fmla="*/ 28 w 28"/>
                  <a:gd name="T53" fmla="*/ 9 h 14"/>
                  <a:gd name="T54" fmla="*/ 26 w 28"/>
                  <a:gd name="T55" fmla="*/ 12 h 14"/>
                  <a:gd name="T56" fmla="*/ 26 w 28"/>
                  <a:gd name="T57" fmla="*/ 12 h 14"/>
                  <a:gd name="T58" fmla="*/ 24 w 28"/>
                  <a:gd name="T59" fmla="*/ 14 h 14"/>
                  <a:gd name="T60" fmla="*/ 21 w 28"/>
                  <a:gd name="T61" fmla="*/ 14 h 14"/>
                  <a:gd name="T62" fmla="*/ 19 w 28"/>
                  <a:gd name="T63" fmla="*/ 14 h 14"/>
                  <a:gd name="T64" fmla="*/ 14 w 28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4"/>
                  <a:gd name="T101" fmla="*/ 28 w 28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4">
                    <a:moveTo>
                      <a:pt x="14" y="14"/>
                    </a:move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2" name="Freeform 562"/>
              <p:cNvSpPr>
                <a:spLocks/>
              </p:cNvSpPr>
              <p:nvPr/>
            </p:nvSpPr>
            <p:spPr bwMode="auto">
              <a:xfrm>
                <a:off x="2937" y="2892"/>
                <a:ext cx="28" cy="14"/>
              </a:xfrm>
              <a:custGeom>
                <a:avLst/>
                <a:gdLst>
                  <a:gd name="T0" fmla="*/ 14 w 28"/>
                  <a:gd name="T1" fmla="*/ 14 h 14"/>
                  <a:gd name="T2" fmla="*/ 12 w 28"/>
                  <a:gd name="T3" fmla="*/ 14 h 14"/>
                  <a:gd name="T4" fmla="*/ 9 w 28"/>
                  <a:gd name="T5" fmla="*/ 14 h 14"/>
                  <a:gd name="T6" fmla="*/ 7 w 28"/>
                  <a:gd name="T7" fmla="*/ 14 h 14"/>
                  <a:gd name="T8" fmla="*/ 5 w 28"/>
                  <a:gd name="T9" fmla="*/ 12 h 14"/>
                  <a:gd name="T10" fmla="*/ 2 w 28"/>
                  <a:gd name="T11" fmla="*/ 12 h 14"/>
                  <a:gd name="T12" fmla="*/ 2 w 28"/>
                  <a:gd name="T13" fmla="*/ 9 h 14"/>
                  <a:gd name="T14" fmla="*/ 2 w 28"/>
                  <a:gd name="T15" fmla="*/ 9 h 14"/>
                  <a:gd name="T16" fmla="*/ 0 w 28"/>
                  <a:gd name="T17" fmla="*/ 7 h 14"/>
                  <a:gd name="T18" fmla="*/ 2 w 28"/>
                  <a:gd name="T19" fmla="*/ 5 h 14"/>
                  <a:gd name="T20" fmla="*/ 2 w 28"/>
                  <a:gd name="T21" fmla="*/ 5 h 14"/>
                  <a:gd name="T22" fmla="*/ 2 w 28"/>
                  <a:gd name="T23" fmla="*/ 2 h 14"/>
                  <a:gd name="T24" fmla="*/ 5 w 28"/>
                  <a:gd name="T25" fmla="*/ 2 h 14"/>
                  <a:gd name="T26" fmla="*/ 7 w 28"/>
                  <a:gd name="T27" fmla="*/ 0 h 14"/>
                  <a:gd name="T28" fmla="*/ 9 w 28"/>
                  <a:gd name="T29" fmla="*/ 0 h 14"/>
                  <a:gd name="T30" fmla="*/ 12 w 28"/>
                  <a:gd name="T31" fmla="*/ 0 h 14"/>
                  <a:gd name="T32" fmla="*/ 14 w 28"/>
                  <a:gd name="T33" fmla="*/ 0 h 14"/>
                  <a:gd name="T34" fmla="*/ 19 w 28"/>
                  <a:gd name="T35" fmla="*/ 0 h 14"/>
                  <a:gd name="T36" fmla="*/ 21 w 28"/>
                  <a:gd name="T37" fmla="*/ 0 h 14"/>
                  <a:gd name="T38" fmla="*/ 24 w 28"/>
                  <a:gd name="T39" fmla="*/ 0 h 14"/>
                  <a:gd name="T40" fmla="*/ 26 w 28"/>
                  <a:gd name="T41" fmla="*/ 2 h 14"/>
                  <a:gd name="T42" fmla="*/ 26 w 28"/>
                  <a:gd name="T43" fmla="*/ 2 h 14"/>
                  <a:gd name="T44" fmla="*/ 28 w 28"/>
                  <a:gd name="T45" fmla="*/ 5 h 14"/>
                  <a:gd name="T46" fmla="*/ 28 w 28"/>
                  <a:gd name="T47" fmla="*/ 5 h 14"/>
                  <a:gd name="T48" fmla="*/ 28 w 28"/>
                  <a:gd name="T49" fmla="*/ 7 h 14"/>
                  <a:gd name="T50" fmla="*/ 28 w 28"/>
                  <a:gd name="T51" fmla="*/ 9 h 14"/>
                  <a:gd name="T52" fmla="*/ 28 w 28"/>
                  <a:gd name="T53" fmla="*/ 9 h 14"/>
                  <a:gd name="T54" fmla="*/ 26 w 28"/>
                  <a:gd name="T55" fmla="*/ 12 h 14"/>
                  <a:gd name="T56" fmla="*/ 26 w 28"/>
                  <a:gd name="T57" fmla="*/ 12 h 14"/>
                  <a:gd name="T58" fmla="*/ 24 w 28"/>
                  <a:gd name="T59" fmla="*/ 14 h 14"/>
                  <a:gd name="T60" fmla="*/ 21 w 28"/>
                  <a:gd name="T61" fmla="*/ 14 h 14"/>
                  <a:gd name="T62" fmla="*/ 19 w 28"/>
                  <a:gd name="T63" fmla="*/ 14 h 14"/>
                  <a:gd name="T64" fmla="*/ 14 w 28"/>
                  <a:gd name="T65" fmla="*/ 14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4"/>
                  <a:gd name="T101" fmla="*/ 28 w 28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4">
                    <a:moveTo>
                      <a:pt x="14" y="14"/>
                    </a:move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4" y="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3" name="Freeform 563"/>
              <p:cNvSpPr>
                <a:spLocks/>
              </p:cNvSpPr>
              <p:nvPr/>
            </p:nvSpPr>
            <p:spPr bwMode="auto">
              <a:xfrm>
                <a:off x="3039" y="2925"/>
                <a:ext cx="29" cy="15"/>
              </a:xfrm>
              <a:custGeom>
                <a:avLst/>
                <a:gdLst>
                  <a:gd name="T0" fmla="*/ 15 w 29"/>
                  <a:gd name="T1" fmla="*/ 15 h 15"/>
                  <a:gd name="T2" fmla="*/ 10 w 29"/>
                  <a:gd name="T3" fmla="*/ 15 h 15"/>
                  <a:gd name="T4" fmla="*/ 7 w 29"/>
                  <a:gd name="T5" fmla="*/ 15 h 15"/>
                  <a:gd name="T6" fmla="*/ 5 w 29"/>
                  <a:gd name="T7" fmla="*/ 15 h 15"/>
                  <a:gd name="T8" fmla="*/ 3 w 29"/>
                  <a:gd name="T9" fmla="*/ 12 h 15"/>
                  <a:gd name="T10" fmla="*/ 3 w 29"/>
                  <a:gd name="T11" fmla="*/ 12 h 15"/>
                  <a:gd name="T12" fmla="*/ 0 w 29"/>
                  <a:gd name="T13" fmla="*/ 10 h 15"/>
                  <a:gd name="T14" fmla="*/ 0 w 29"/>
                  <a:gd name="T15" fmla="*/ 10 h 15"/>
                  <a:gd name="T16" fmla="*/ 0 w 29"/>
                  <a:gd name="T17" fmla="*/ 7 h 15"/>
                  <a:gd name="T18" fmla="*/ 0 w 29"/>
                  <a:gd name="T19" fmla="*/ 5 h 15"/>
                  <a:gd name="T20" fmla="*/ 0 w 29"/>
                  <a:gd name="T21" fmla="*/ 5 h 15"/>
                  <a:gd name="T22" fmla="*/ 3 w 29"/>
                  <a:gd name="T23" fmla="*/ 3 h 15"/>
                  <a:gd name="T24" fmla="*/ 3 w 29"/>
                  <a:gd name="T25" fmla="*/ 3 h 15"/>
                  <a:gd name="T26" fmla="*/ 5 w 29"/>
                  <a:gd name="T27" fmla="*/ 0 h 15"/>
                  <a:gd name="T28" fmla="*/ 7 w 29"/>
                  <a:gd name="T29" fmla="*/ 0 h 15"/>
                  <a:gd name="T30" fmla="*/ 10 w 29"/>
                  <a:gd name="T31" fmla="*/ 0 h 15"/>
                  <a:gd name="T32" fmla="*/ 15 w 29"/>
                  <a:gd name="T33" fmla="*/ 0 h 15"/>
                  <a:gd name="T34" fmla="*/ 17 w 29"/>
                  <a:gd name="T35" fmla="*/ 0 h 15"/>
                  <a:gd name="T36" fmla="*/ 19 w 29"/>
                  <a:gd name="T37" fmla="*/ 0 h 15"/>
                  <a:gd name="T38" fmla="*/ 22 w 29"/>
                  <a:gd name="T39" fmla="*/ 0 h 15"/>
                  <a:gd name="T40" fmla="*/ 24 w 29"/>
                  <a:gd name="T41" fmla="*/ 3 h 15"/>
                  <a:gd name="T42" fmla="*/ 27 w 29"/>
                  <a:gd name="T43" fmla="*/ 3 h 15"/>
                  <a:gd name="T44" fmla="*/ 27 w 29"/>
                  <a:gd name="T45" fmla="*/ 5 h 15"/>
                  <a:gd name="T46" fmla="*/ 27 w 29"/>
                  <a:gd name="T47" fmla="*/ 5 h 15"/>
                  <a:gd name="T48" fmla="*/ 29 w 29"/>
                  <a:gd name="T49" fmla="*/ 7 h 15"/>
                  <a:gd name="T50" fmla="*/ 27 w 29"/>
                  <a:gd name="T51" fmla="*/ 10 h 15"/>
                  <a:gd name="T52" fmla="*/ 27 w 29"/>
                  <a:gd name="T53" fmla="*/ 10 h 15"/>
                  <a:gd name="T54" fmla="*/ 27 w 29"/>
                  <a:gd name="T55" fmla="*/ 12 h 15"/>
                  <a:gd name="T56" fmla="*/ 24 w 29"/>
                  <a:gd name="T57" fmla="*/ 12 h 15"/>
                  <a:gd name="T58" fmla="*/ 22 w 29"/>
                  <a:gd name="T59" fmla="*/ 15 h 15"/>
                  <a:gd name="T60" fmla="*/ 19 w 29"/>
                  <a:gd name="T61" fmla="*/ 15 h 15"/>
                  <a:gd name="T62" fmla="*/ 17 w 29"/>
                  <a:gd name="T63" fmla="*/ 15 h 15"/>
                  <a:gd name="T64" fmla="*/ 15 w 29"/>
                  <a:gd name="T65" fmla="*/ 15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5"/>
                  <a:gd name="T101" fmla="*/ 29 w 29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5">
                    <a:moveTo>
                      <a:pt x="15" y="15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4" name="Freeform 564"/>
              <p:cNvSpPr>
                <a:spLocks/>
              </p:cNvSpPr>
              <p:nvPr/>
            </p:nvSpPr>
            <p:spPr bwMode="auto">
              <a:xfrm>
                <a:off x="3039" y="2925"/>
                <a:ext cx="29" cy="15"/>
              </a:xfrm>
              <a:custGeom>
                <a:avLst/>
                <a:gdLst>
                  <a:gd name="T0" fmla="*/ 15 w 29"/>
                  <a:gd name="T1" fmla="*/ 15 h 15"/>
                  <a:gd name="T2" fmla="*/ 10 w 29"/>
                  <a:gd name="T3" fmla="*/ 15 h 15"/>
                  <a:gd name="T4" fmla="*/ 7 w 29"/>
                  <a:gd name="T5" fmla="*/ 15 h 15"/>
                  <a:gd name="T6" fmla="*/ 5 w 29"/>
                  <a:gd name="T7" fmla="*/ 15 h 15"/>
                  <a:gd name="T8" fmla="*/ 3 w 29"/>
                  <a:gd name="T9" fmla="*/ 12 h 15"/>
                  <a:gd name="T10" fmla="*/ 3 w 29"/>
                  <a:gd name="T11" fmla="*/ 12 h 15"/>
                  <a:gd name="T12" fmla="*/ 0 w 29"/>
                  <a:gd name="T13" fmla="*/ 10 h 15"/>
                  <a:gd name="T14" fmla="*/ 0 w 29"/>
                  <a:gd name="T15" fmla="*/ 10 h 15"/>
                  <a:gd name="T16" fmla="*/ 0 w 29"/>
                  <a:gd name="T17" fmla="*/ 7 h 15"/>
                  <a:gd name="T18" fmla="*/ 0 w 29"/>
                  <a:gd name="T19" fmla="*/ 5 h 15"/>
                  <a:gd name="T20" fmla="*/ 0 w 29"/>
                  <a:gd name="T21" fmla="*/ 5 h 15"/>
                  <a:gd name="T22" fmla="*/ 3 w 29"/>
                  <a:gd name="T23" fmla="*/ 3 h 15"/>
                  <a:gd name="T24" fmla="*/ 3 w 29"/>
                  <a:gd name="T25" fmla="*/ 3 h 15"/>
                  <a:gd name="T26" fmla="*/ 5 w 29"/>
                  <a:gd name="T27" fmla="*/ 0 h 15"/>
                  <a:gd name="T28" fmla="*/ 7 w 29"/>
                  <a:gd name="T29" fmla="*/ 0 h 15"/>
                  <a:gd name="T30" fmla="*/ 10 w 29"/>
                  <a:gd name="T31" fmla="*/ 0 h 15"/>
                  <a:gd name="T32" fmla="*/ 15 w 29"/>
                  <a:gd name="T33" fmla="*/ 0 h 15"/>
                  <a:gd name="T34" fmla="*/ 17 w 29"/>
                  <a:gd name="T35" fmla="*/ 0 h 15"/>
                  <a:gd name="T36" fmla="*/ 19 w 29"/>
                  <a:gd name="T37" fmla="*/ 0 h 15"/>
                  <a:gd name="T38" fmla="*/ 22 w 29"/>
                  <a:gd name="T39" fmla="*/ 0 h 15"/>
                  <a:gd name="T40" fmla="*/ 24 w 29"/>
                  <a:gd name="T41" fmla="*/ 3 h 15"/>
                  <a:gd name="T42" fmla="*/ 27 w 29"/>
                  <a:gd name="T43" fmla="*/ 3 h 15"/>
                  <a:gd name="T44" fmla="*/ 27 w 29"/>
                  <a:gd name="T45" fmla="*/ 5 h 15"/>
                  <a:gd name="T46" fmla="*/ 27 w 29"/>
                  <a:gd name="T47" fmla="*/ 5 h 15"/>
                  <a:gd name="T48" fmla="*/ 29 w 29"/>
                  <a:gd name="T49" fmla="*/ 7 h 15"/>
                  <a:gd name="T50" fmla="*/ 27 w 29"/>
                  <a:gd name="T51" fmla="*/ 10 h 15"/>
                  <a:gd name="T52" fmla="*/ 27 w 29"/>
                  <a:gd name="T53" fmla="*/ 10 h 15"/>
                  <a:gd name="T54" fmla="*/ 27 w 29"/>
                  <a:gd name="T55" fmla="*/ 12 h 15"/>
                  <a:gd name="T56" fmla="*/ 24 w 29"/>
                  <a:gd name="T57" fmla="*/ 12 h 15"/>
                  <a:gd name="T58" fmla="*/ 22 w 29"/>
                  <a:gd name="T59" fmla="*/ 15 h 15"/>
                  <a:gd name="T60" fmla="*/ 19 w 29"/>
                  <a:gd name="T61" fmla="*/ 15 h 15"/>
                  <a:gd name="T62" fmla="*/ 17 w 29"/>
                  <a:gd name="T63" fmla="*/ 15 h 15"/>
                  <a:gd name="T64" fmla="*/ 15 w 29"/>
                  <a:gd name="T65" fmla="*/ 15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5"/>
                  <a:gd name="T101" fmla="*/ 29 w 29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5">
                    <a:moveTo>
                      <a:pt x="15" y="15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5" name="Freeform 565"/>
              <p:cNvSpPr>
                <a:spLocks/>
              </p:cNvSpPr>
              <p:nvPr/>
            </p:nvSpPr>
            <p:spPr bwMode="auto">
              <a:xfrm>
                <a:off x="2963" y="2932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2 w 29"/>
                  <a:gd name="T3" fmla="*/ 17 h 17"/>
                  <a:gd name="T4" fmla="*/ 10 w 29"/>
                  <a:gd name="T5" fmla="*/ 17 h 17"/>
                  <a:gd name="T6" fmla="*/ 7 w 29"/>
                  <a:gd name="T7" fmla="*/ 15 h 17"/>
                  <a:gd name="T8" fmla="*/ 5 w 29"/>
                  <a:gd name="T9" fmla="*/ 15 h 17"/>
                  <a:gd name="T10" fmla="*/ 2 w 29"/>
                  <a:gd name="T11" fmla="*/ 15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10 h 17"/>
                  <a:gd name="T18" fmla="*/ 0 w 29"/>
                  <a:gd name="T19" fmla="*/ 8 h 17"/>
                  <a:gd name="T20" fmla="*/ 0 w 29"/>
                  <a:gd name="T21" fmla="*/ 5 h 17"/>
                  <a:gd name="T22" fmla="*/ 2 w 29"/>
                  <a:gd name="T23" fmla="*/ 5 h 17"/>
                  <a:gd name="T24" fmla="*/ 5 w 29"/>
                  <a:gd name="T25" fmla="*/ 3 h 17"/>
                  <a:gd name="T26" fmla="*/ 7 w 29"/>
                  <a:gd name="T27" fmla="*/ 3 h 17"/>
                  <a:gd name="T28" fmla="*/ 10 w 29"/>
                  <a:gd name="T29" fmla="*/ 3 h 17"/>
                  <a:gd name="T30" fmla="*/ 12 w 29"/>
                  <a:gd name="T31" fmla="*/ 0 h 17"/>
                  <a:gd name="T32" fmla="*/ 14 w 29"/>
                  <a:gd name="T33" fmla="*/ 0 h 17"/>
                  <a:gd name="T34" fmla="*/ 17 w 29"/>
                  <a:gd name="T35" fmla="*/ 0 h 17"/>
                  <a:gd name="T36" fmla="*/ 19 w 29"/>
                  <a:gd name="T37" fmla="*/ 3 h 17"/>
                  <a:gd name="T38" fmla="*/ 21 w 29"/>
                  <a:gd name="T39" fmla="*/ 3 h 17"/>
                  <a:gd name="T40" fmla="*/ 24 w 29"/>
                  <a:gd name="T41" fmla="*/ 3 h 17"/>
                  <a:gd name="T42" fmla="*/ 26 w 29"/>
                  <a:gd name="T43" fmla="*/ 5 h 17"/>
                  <a:gd name="T44" fmla="*/ 26 w 29"/>
                  <a:gd name="T45" fmla="*/ 5 h 17"/>
                  <a:gd name="T46" fmla="*/ 29 w 29"/>
                  <a:gd name="T47" fmla="*/ 8 h 17"/>
                  <a:gd name="T48" fmla="*/ 29 w 29"/>
                  <a:gd name="T49" fmla="*/ 10 h 17"/>
                  <a:gd name="T50" fmla="*/ 29 w 29"/>
                  <a:gd name="T51" fmla="*/ 10 h 17"/>
                  <a:gd name="T52" fmla="*/ 26 w 29"/>
                  <a:gd name="T53" fmla="*/ 12 h 17"/>
                  <a:gd name="T54" fmla="*/ 26 w 29"/>
                  <a:gd name="T55" fmla="*/ 15 h 17"/>
                  <a:gd name="T56" fmla="*/ 24 w 29"/>
                  <a:gd name="T57" fmla="*/ 15 h 17"/>
                  <a:gd name="T58" fmla="*/ 21 w 29"/>
                  <a:gd name="T59" fmla="*/ 15 h 17"/>
                  <a:gd name="T60" fmla="*/ 19 w 29"/>
                  <a:gd name="T61" fmla="*/ 17 h 17"/>
                  <a:gd name="T62" fmla="*/ 17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6" name="Freeform 566"/>
              <p:cNvSpPr>
                <a:spLocks/>
              </p:cNvSpPr>
              <p:nvPr/>
            </p:nvSpPr>
            <p:spPr bwMode="auto">
              <a:xfrm>
                <a:off x="2963" y="2932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2 w 29"/>
                  <a:gd name="T3" fmla="*/ 17 h 17"/>
                  <a:gd name="T4" fmla="*/ 10 w 29"/>
                  <a:gd name="T5" fmla="*/ 17 h 17"/>
                  <a:gd name="T6" fmla="*/ 7 w 29"/>
                  <a:gd name="T7" fmla="*/ 15 h 17"/>
                  <a:gd name="T8" fmla="*/ 5 w 29"/>
                  <a:gd name="T9" fmla="*/ 15 h 17"/>
                  <a:gd name="T10" fmla="*/ 2 w 29"/>
                  <a:gd name="T11" fmla="*/ 15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10 h 17"/>
                  <a:gd name="T18" fmla="*/ 0 w 29"/>
                  <a:gd name="T19" fmla="*/ 8 h 17"/>
                  <a:gd name="T20" fmla="*/ 0 w 29"/>
                  <a:gd name="T21" fmla="*/ 5 h 17"/>
                  <a:gd name="T22" fmla="*/ 2 w 29"/>
                  <a:gd name="T23" fmla="*/ 5 h 17"/>
                  <a:gd name="T24" fmla="*/ 5 w 29"/>
                  <a:gd name="T25" fmla="*/ 3 h 17"/>
                  <a:gd name="T26" fmla="*/ 7 w 29"/>
                  <a:gd name="T27" fmla="*/ 3 h 17"/>
                  <a:gd name="T28" fmla="*/ 10 w 29"/>
                  <a:gd name="T29" fmla="*/ 3 h 17"/>
                  <a:gd name="T30" fmla="*/ 12 w 29"/>
                  <a:gd name="T31" fmla="*/ 0 h 17"/>
                  <a:gd name="T32" fmla="*/ 14 w 29"/>
                  <a:gd name="T33" fmla="*/ 0 h 17"/>
                  <a:gd name="T34" fmla="*/ 17 w 29"/>
                  <a:gd name="T35" fmla="*/ 0 h 17"/>
                  <a:gd name="T36" fmla="*/ 19 w 29"/>
                  <a:gd name="T37" fmla="*/ 3 h 17"/>
                  <a:gd name="T38" fmla="*/ 21 w 29"/>
                  <a:gd name="T39" fmla="*/ 3 h 17"/>
                  <a:gd name="T40" fmla="*/ 24 w 29"/>
                  <a:gd name="T41" fmla="*/ 3 h 17"/>
                  <a:gd name="T42" fmla="*/ 26 w 29"/>
                  <a:gd name="T43" fmla="*/ 5 h 17"/>
                  <a:gd name="T44" fmla="*/ 26 w 29"/>
                  <a:gd name="T45" fmla="*/ 5 h 17"/>
                  <a:gd name="T46" fmla="*/ 29 w 29"/>
                  <a:gd name="T47" fmla="*/ 8 h 17"/>
                  <a:gd name="T48" fmla="*/ 29 w 29"/>
                  <a:gd name="T49" fmla="*/ 10 h 17"/>
                  <a:gd name="T50" fmla="*/ 29 w 29"/>
                  <a:gd name="T51" fmla="*/ 10 h 17"/>
                  <a:gd name="T52" fmla="*/ 26 w 29"/>
                  <a:gd name="T53" fmla="*/ 12 h 17"/>
                  <a:gd name="T54" fmla="*/ 26 w 29"/>
                  <a:gd name="T55" fmla="*/ 15 h 17"/>
                  <a:gd name="T56" fmla="*/ 24 w 29"/>
                  <a:gd name="T57" fmla="*/ 15 h 17"/>
                  <a:gd name="T58" fmla="*/ 21 w 29"/>
                  <a:gd name="T59" fmla="*/ 15 h 17"/>
                  <a:gd name="T60" fmla="*/ 19 w 29"/>
                  <a:gd name="T61" fmla="*/ 17 h 17"/>
                  <a:gd name="T62" fmla="*/ 17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7" name="Freeform 567"/>
              <p:cNvSpPr>
                <a:spLocks/>
              </p:cNvSpPr>
              <p:nvPr/>
            </p:nvSpPr>
            <p:spPr bwMode="auto">
              <a:xfrm>
                <a:off x="3032" y="2968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2 w 29"/>
                  <a:gd name="T3" fmla="*/ 17 h 17"/>
                  <a:gd name="T4" fmla="*/ 7 w 29"/>
                  <a:gd name="T5" fmla="*/ 17 h 17"/>
                  <a:gd name="T6" fmla="*/ 5 w 29"/>
                  <a:gd name="T7" fmla="*/ 17 h 17"/>
                  <a:gd name="T8" fmla="*/ 5 w 29"/>
                  <a:gd name="T9" fmla="*/ 15 h 17"/>
                  <a:gd name="T10" fmla="*/ 3 w 29"/>
                  <a:gd name="T11" fmla="*/ 15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10 h 17"/>
                  <a:gd name="T18" fmla="*/ 0 w 29"/>
                  <a:gd name="T19" fmla="*/ 7 h 17"/>
                  <a:gd name="T20" fmla="*/ 0 w 29"/>
                  <a:gd name="T21" fmla="*/ 5 h 17"/>
                  <a:gd name="T22" fmla="*/ 3 w 29"/>
                  <a:gd name="T23" fmla="*/ 5 h 17"/>
                  <a:gd name="T24" fmla="*/ 5 w 29"/>
                  <a:gd name="T25" fmla="*/ 3 h 17"/>
                  <a:gd name="T26" fmla="*/ 5 w 29"/>
                  <a:gd name="T27" fmla="*/ 3 h 17"/>
                  <a:gd name="T28" fmla="*/ 7 w 29"/>
                  <a:gd name="T29" fmla="*/ 3 h 17"/>
                  <a:gd name="T30" fmla="*/ 12 w 29"/>
                  <a:gd name="T31" fmla="*/ 0 h 17"/>
                  <a:gd name="T32" fmla="*/ 14 w 29"/>
                  <a:gd name="T33" fmla="*/ 0 h 17"/>
                  <a:gd name="T34" fmla="*/ 17 w 29"/>
                  <a:gd name="T35" fmla="*/ 0 h 17"/>
                  <a:gd name="T36" fmla="*/ 19 w 29"/>
                  <a:gd name="T37" fmla="*/ 3 h 17"/>
                  <a:gd name="T38" fmla="*/ 22 w 29"/>
                  <a:gd name="T39" fmla="*/ 3 h 17"/>
                  <a:gd name="T40" fmla="*/ 24 w 29"/>
                  <a:gd name="T41" fmla="*/ 3 h 17"/>
                  <a:gd name="T42" fmla="*/ 26 w 29"/>
                  <a:gd name="T43" fmla="*/ 5 h 17"/>
                  <a:gd name="T44" fmla="*/ 26 w 29"/>
                  <a:gd name="T45" fmla="*/ 5 h 17"/>
                  <a:gd name="T46" fmla="*/ 29 w 29"/>
                  <a:gd name="T47" fmla="*/ 7 h 17"/>
                  <a:gd name="T48" fmla="*/ 29 w 29"/>
                  <a:gd name="T49" fmla="*/ 10 h 17"/>
                  <a:gd name="T50" fmla="*/ 29 w 29"/>
                  <a:gd name="T51" fmla="*/ 10 h 17"/>
                  <a:gd name="T52" fmla="*/ 26 w 29"/>
                  <a:gd name="T53" fmla="*/ 12 h 17"/>
                  <a:gd name="T54" fmla="*/ 26 w 29"/>
                  <a:gd name="T55" fmla="*/ 15 h 17"/>
                  <a:gd name="T56" fmla="*/ 24 w 29"/>
                  <a:gd name="T57" fmla="*/ 15 h 17"/>
                  <a:gd name="T58" fmla="*/ 22 w 29"/>
                  <a:gd name="T59" fmla="*/ 17 h 17"/>
                  <a:gd name="T60" fmla="*/ 19 w 29"/>
                  <a:gd name="T61" fmla="*/ 17 h 17"/>
                  <a:gd name="T62" fmla="*/ 17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8" name="Freeform 568"/>
              <p:cNvSpPr>
                <a:spLocks/>
              </p:cNvSpPr>
              <p:nvPr/>
            </p:nvSpPr>
            <p:spPr bwMode="auto">
              <a:xfrm>
                <a:off x="3032" y="2968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2 w 29"/>
                  <a:gd name="T3" fmla="*/ 17 h 17"/>
                  <a:gd name="T4" fmla="*/ 7 w 29"/>
                  <a:gd name="T5" fmla="*/ 17 h 17"/>
                  <a:gd name="T6" fmla="*/ 5 w 29"/>
                  <a:gd name="T7" fmla="*/ 17 h 17"/>
                  <a:gd name="T8" fmla="*/ 5 w 29"/>
                  <a:gd name="T9" fmla="*/ 15 h 17"/>
                  <a:gd name="T10" fmla="*/ 3 w 29"/>
                  <a:gd name="T11" fmla="*/ 15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10 h 17"/>
                  <a:gd name="T18" fmla="*/ 0 w 29"/>
                  <a:gd name="T19" fmla="*/ 7 h 17"/>
                  <a:gd name="T20" fmla="*/ 0 w 29"/>
                  <a:gd name="T21" fmla="*/ 5 h 17"/>
                  <a:gd name="T22" fmla="*/ 3 w 29"/>
                  <a:gd name="T23" fmla="*/ 5 h 17"/>
                  <a:gd name="T24" fmla="*/ 5 w 29"/>
                  <a:gd name="T25" fmla="*/ 3 h 17"/>
                  <a:gd name="T26" fmla="*/ 5 w 29"/>
                  <a:gd name="T27" fmla="*/ 3 h 17"/>
                  <a:gd name="T28" fmla="*/ 7 w 29"/>
                  <a:gd name="T29" fmla="*/ 3 h 17"/>
                  <a:gd name="T30" fmla="*/ 12 w 29"/>
                  <a:gd name="T31" fmla="*/ 0 h 17"/>
                  <a:gd name="T32" fmla="*/ 14 w 29"/>
                  <a:gd name="T33" fmla="*/ 0 h 17"/>
                  <a:gd name="T34" fmla="*/ 17 w 29"/>
                  <a:gd name="T35" fmla="*/ 0 h 17"/>
                  <a:gd name="T36" fmla="*/ 19 w 29"/>
                  <a:gd name="T37" fmla="*/ 3 h 17"/>
                  <a:gd name="T38" fmla="*/ 22 w 29"/>
                  <a:gd name="T39" fmla="*/ 3 h 17"/>
                  <a:gd name="T40" fmla="*/ 24 w 29"/>
                  <a:gd name="T41" fmla="*/ 3 h 17"/>
                  <a:gd name="T42" fmla="*/ 26 w 29"/>
                  <a:gd name="T43" fmla="*/ 5 h 17"/>
                  <a:gd name="T44" fmla="*/ 26 w 29"/>
                  <a:gd name="T45" fmla="*/ 5 h 17"/>
                  <a:gd name="T46" fmla="*/ 29 w 29"/>
                  <a:gd name="T47" fmla="*/ 7 h 17"/>
                  <a:gd name="T48" fmla="*/ 29 w 29"/>
                  <a:gd name="T49" fmla="*/ 10 h 17"/>
                  <a:gd name="T50" fmla="*/ 29 w 29"/>
                  <a:gd name="T51" fmla="*/ 10 h 17"/>
                  <a:gd name="T52" fmla="*/ 26 w 29"/>
                  <a:gd name="T53" fmla="*/ 12 h 17"/>
                  <a:gd name="T54" fmla="*/ 26 w 29"/>
                  <a:gd name="T55" fmla="*/ 15 h 17"/>
                  <a:gd name="T56" fmla="*/ 24 w 29"/>
                  <a:gd name="T57" fmla="*/ 15 h 17"/>
                  <a:gd name="T58" fmla="*/ 22 w 29"/>
                  <a:gd name="T59" fmla="*/ 17 h 17"/>
                  <a:gd name="T60" fmla="*/ 19 w 29"/>
                  <a:gd name="T61" fmla="*/ 17 h 17"/>
                  <a:gd name="T62" fmla="*/ 17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9" name="Freeform 569"/>
              <p:cNvSpPr>
                <a:spLocks/>
              </p:cNvSpPr>
              <p:nvPr/>
            </p:nvSpPr>
            <p:spPr bwMode="auto">
              <a:xfrm>
                <a:off x="2417" y="2861"/>
                <a:ext cx="28" cy="17"/>
              </a:xfrm>
              <a:custGeom>
                <a:avLst/>
                <a:gdLst>
                  <a:gd name="T0" fmla="*/ 14 w 28"/>
                  <a:gd name="T1" fmla="*/ 17 h 17"/>
                  <a:gd name="T2" fmla="*/ 12 w 28"/>
                  <a:gd name="T3" fmla="*/ 17 h 17"/>
                  <a:gd name="T4" fmla="*/ 9 w 28"/>
                  <a:gd name="T5" fmla="*/ 17 h 17"/>
                  <a:gd name="T6" fmla="*/ 7 w 28"/>
                  <a:gd name="T7" fmla="*/ 14 h 17"/>
                  <a:gd name="T8" fmla="*/ 5 w 28"/>
                  <a:gd name="T9" fmla="*/ 14 h 17"/>
                  <a:gd name="T10" fmla="*/ 2 w 28"/>
                  <a:gd name="T11" fmla="*/ 12 h 17"/>
                  <a:gd name="T12" fmla="*/ 2 w 28"/>
                  <a:gd name="T13" fmla="*/ 12 h 17"/>
                  <a:gd name="T14" fmla="*/ 0 w 28"/>
                  <a:gd name="T15" fmla="*/ 10 h 17"/>
                  <a:gd name="T16" fmla="*/ 0 w 28"/>
                  <a:gd name="T17" fmla="*/ 7 h 17"/>
                  <a:gd name="T18" fmla="*/ 0 w 28"/>
                  <a:gd name="T19" fmla="*/ 7 h 17"/>
                  <a:gd name="T20" fmla="*/ 2 w 28"/>
                  <a:gd name="T21" fmla="*/ 5 h 17"/>
                  <a:gd name="T22" fmla="*/ 2 w 28"/>
                  <a:gd name="T23" fmla="*/ 5 h 17"/>
                  <a:gd name="T24" fmla="*/ 5 w 28"/>
                  <a:gd name="T25" fmla="*/ 2 h 17"/>
                  <a:gd name="T26" fmla="*/ 7 w 28"/>
                  <a:gd name="T27" fmla="*/ 2 h 17"/>
                  <a:gd name="T28" fmla="*/ 9 w 28"/>
                  <a:gd name="T29" fmla="*/ 0 h 17"/>
                  <a:gd name="T30" fmla="*/ 12 w 28"/>
                  <a:gd name="T31" fmla="*/ 0 h 17"/>
                  <a:gd name="T32" fmla="*/ 14 w 28"/>
                  <a:gd name="T33" fmla="*/ 0 h 17"/>
                  <a:gd name="T34" fmla="*/ 16 w 28"/>
                  <a:gd name="T35" fmla="*/ 0 h 17"/>
                  <a:gd name="T36" fmla="*/ 21 w 28"/>
                  <a:gd name="T37" fmla="*/ 0 h 17"/>
                  <a:gd name="T38" fmla="*/ 24 w 28"/>
                  <a:gd name="T39" fmla="*/ 2 h 17"/>
                  <a:gd name="T40" fmla="*/ 24 w 28"/>
                  <a:gd name="T41" fmla="*/ 2 h 17"/>
                  <a:gd name="T42" fmla="*/ 26 w 28"/>
                  <a:gd name="T43" fmla="*/ 5 h 17"/>
                  <a:gd name="T44" fmla="*/ 28 w 28"/>
                  <a:gd name="T45" fmla="*/ 5 h 17"/>
                  <a:gd name="T46" fmla="*/ 28 w 28"/>
                  <a:gd name="T47" fmla="*/ 7 h 17"/>
                  <a:gd name="T48" fmla="*/ 28 w 28"/>
                  <a:gd name="T49" fmla="*/ 7 h 17"/>
                  <a:gd name="T50" fmla="*/ 28 w 28"/>
                  <a:gd name="T51" fmla="*/ 10 h 17"/>
                  <a:gd name="T52" fmla="*/ 28 w 28"/>
                  <a:gd name="T53" fmla="*/ 12 h 17"/>
                  <a:gd name="T54" fmla="*/ 26 w 28"/>
                  <a:gd name="T55" fmla="*/ 12 h 17"/>
                  <a:gd name="T56" fmla="*/ 24 w 28"/>
                  <a:gd name="T57" fmla="*/ 14 h 17"/>
                  <a:gd name="T58" fmla="*/ 24 w 28"/>
                  <a:gd name="T59" fmla="*/ 14 h 17"/>
                  <a:gd name="T60" fmla="*/ 21 w 28"/>
                  <a:gd name="T61" fmla="*/ 17 h 17"/>
                  <a:gd name="T62" fmla="*/ 16 w 28"/>
                  <a:gd name="T63" fmla="*/ 17 h 17"/>
                  <a:gd name="T64" fmla="*/ 14 w 28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7"/>
                  <a:gd name="T101" fmla="*/ 28 w 28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0" name="Freeform 570"/>
              <p:cNvSpPr>
                <a:spLocks/>
              </p:cNvSpPr>
              <p:nvPr/>
            </p:nvSpPr>
            <p:spPr bwMode="auto">
              <a:xfrm>
                <a:off x="2417" y="2861"/>
                <a:ext cx="28" cy="17"/>
              </a:xfrm>
              <a:custGeom>
                <a:avLst/>
                <a:gdLst>
                  <a:gd name="T0" fmla="*/ 14 w 28"/>
                  <a:gd name="T1" fmla="*/ 17 h 17"/>
                  <a:gd name="T2" fmla="*/ 12 w 28"/>
                  <a:gd name="T3" fmla="*/ 17 h 17"/>
                  <a:gd name="T4" fmla="*/ 9 w 28"/>
                  <a:gd name="T5" fmla="*/ 17 h 17"/>
                  <a:gd name="T6" fmla="*/ 7 w 28"/>
                  <a:gd name="T7" fmla="*/ 14 h 17"/>
                  <a:gd name="T8" fmla="*/ 5 w 28"/>
                  <a:gd name="T9" fmla="*/ 14 h 17"/>
                  <a:gd name="T10" fmla="*/ 2 w 28"/>
                  <a:gd name="T11" fmla="*/ 12 h 17"/>
                  <a:gd name="T12" fmla="*/ 2 w 28"/>
                  <a:gd name="T13" fmla="*/ 12 h 17"/>
                  <a:gd name="T14" fmla="*/ 0 w 28"/>
                  <a:gd name="T15" fmla="*/ 10 h 17"/>
                  <a:gd name="T16" fmla="*/ 0 w 28"/>
                  <a:gd name="T17" fmla="*/ 7 h 17"/>
                  <a:gd name="T18" fmla="*/ 0 w 28"/>
                  <a:gd name="T19" fmla="*/ 7 h 17"/>
                  <a:gd name="T20" fmla="*/ 2 w 28"/>
                  <a:gd name="T21" fmla="*/ 5 h 17"/>
                  <a:gd name="T22" fmla="*/ 2 w 28"/>
                  <a:gd name="T23" fmla="*/ 5 h 17"/>
                  <a:gd name="T24" fmla="*/ 5 w 28"/>
                  <a:gd name="T25" fmla="*/ 2 h 17"/>
                  <a:gd name="T26" fmla="*/ 7 w 28"/>
                  <a:gd name="T27" fmla="*/ 2 h 17"/>
                  <a:gd name="T28" fmla="*/ 9 w 28"/>
                  <a:gd name="T29" fmla="*/ 0 h 17"/>
                  <a:gd name="T30" fmla="*/ 12 w 28"/>
                  <a:gd name="T31" fmla="*/ 0 h 17"/>
                  <a:gd name="T32" fmla="*/ 14 w 28"/>
                  <a:gd name="T33" fmla="*/ 0 h 17"/>
                  <a:gd name="T34" fmla="*/ 16 w 28"/>
                  <a:gd name="T35" fmla="*/ 0 h 17"/>
                  <a:gd name="T36" fmla="*/ 21 w 28"/>
                  <a:gd name="T37" fmla="*/ 0 h 17"/>
                  <a:gd name="T38" fmla="*/ 24 w 28"/>
                  <a:gd name="T39" fmla="*/ 2 h 17"/>
                  <a:gd name="T40" fmla="*/ 24 w 28"/>
                  <a:gd name="T41" fmla="*/ 2 h 17"/>
                  <a:gd name="T42" fmla="*/ 26 w 28"/>
                  <a:gd name="T43" fmla="*/ 5 h 17"/>
                  <a:gd name="T44" fmla="*/ 28 w 28"/>
                  <a:gd name="T45" fmla="*/ 5 h 17"/>
                  <a:gd name="T46" fmla="*/ 28 w 28"/>
                  <a:gd name="T47" fmla="*/ 7 h 17"/>
                  <a:gd name="T48" fmla="*/ 28 w 28"/>
                  <a:gd name="T49" fmla="*/ 7 h 17"/>
                  <a:gd name="T50" fmla="*/ 28 w 28"/>
                  <a:gd name="T51" fmla="*/ 10 h 17"/>
                  <a:gd name="T52" fmla="*/ 28 w 28"/>
                  <a:gd name="T53" fmla="*/ 12 h 17"/>
                  <a:gd name="T54" fmla="*/ 26 w 28"/>
                  <a:gd name="T55" fmla="*/ 12 h 17"/>
                  <a:gd name="T56" fmla="*/ 24 w 28"/>
                  <a:gd name="T57" fmla="*/ 14 h 17"/>
                  <a:gd name="T58" fmla="*/ 24 w 28"/>
                  <a:gd name="T59" fmla="*/ 14 h 17"/>
                  <a:gd name="T60" fmla="*/ 21 w 28"/>
                  <a:gd name="T61" fmla="*/ 17 h 17"/>
                  <a:gd name="T62" fmla="*/ 16 w 28"/>
                  <a:gd name="T63" fmla="*/ 17 h 17"/>
                  <a:gd name="T64" fmla="*/ 14 w 28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7"/>
                  <a:gd name="T101" fmla="*/ 28 w 28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1" name="Freeform 571"/>
              <p:cNvSpPr>
                <a:spLocks/>
              </p:cNvSpPr>
              <p:nvPr/>
            </p:nvSpPr>
            <p:spPr bwMode="auto">
              <a:xfrm>
                <a:off x="2772" y="2866"/>
                <a:ext cx="29" cy="16"/>
              </a:xfrm>
              <a:custGeom>
                <a:avLst/>
                <a:gdLst>
                  <a:gd name="T0" fmla="*/ 14 w 29"/>
                  <a:gd name="T1" fmla="*/ 16 h 16"/>
                  <a:gd name="T2" fmla="*/ 12 w 29"/>
                  <a:gd name="T3" fmla="*/ 14 h 16"/>
                  <a:gd name="T4" fmla="*/ 7 w 29"/>
                  <a:gd name="T5" fmla="*/ 14 h 16"/>
                  <a:gd name="T6" fmla="*/ 5 w 29"/>
                  <a:gd name="T7" fmla="*/ 14 h 16"/>
                  <a:gd name="T8" fmla="*/ 3 w 29"/>
                  <a:gd name="T9" fmla="*/ 14 h 16"/>
                  <a:gd name="T10" fmla="*/ 3 w 29"/>
                  <a:gd name="T11" fmla="*/ 12 h 16"/>
                  <a:gd name="T12" fmla="*/ 0 w 29"/>
                  <a:gd name="T13" fmla="*/ 9 h 16"/>
                  <a:gd name="T14" fmla="*/ 0 w 29"/>
                  <a:gd name="T15" fmla="*/ 9 h 16"/>
                  <a:gd name="T16" fmla="*/ 0 w 29"/>
                  <a:gd name="T17" fmla="*/ 7 h 16"/>
                  <a:gd name="T18" fmla="*/ 0 w 29"/>
                  <a:gd name="T19" fmla="*/ 5 h 16"/>
                  <a:gd name="T20" fmla="*/ 0 w 29"/>
                  <a:gd name="T21" fmla="*/ 5 h 16"/>
                  <a:gd name="T22" fmla="*/ 3 w 29"/>
                  <a:gd name="T23" fmla="*/ 2 h 16"/>
                  <a:gd name="T24" fmla="*/ 3 w 29"/>
                  <a:gd name="T25" fmla="*/ 2 h 16"/>
                  <a:gd name="T26" fmla="*/ 5 w 29"/>
                  <a:gd name="T27" fmla="*/ 0 h 16"/>
                  <a:gd name="T28" fmla="*/ 7 w 29"/>
                  <a:gd name="T29" fmla="*/ 0 h 16"/>
                  <a:gd name="T30" fmla="*/ 12 w 29"/>
                  <a:gd name="T31" fmla="*/ 0 h 16"/>
                  <a:gd name="T32" fmla="*/ 14 w 29"/>
                  <a:gd name="T33" fmla="*/ 0 h 16"/>
                  <a:gd name="T34" fmla="*/ 17 w 29"/>
                  <a:gd name="T35" fmla="*/ 0 h 16"/>
                  <a:gd name="T36" fmla="*/ 19 w 29"/>
                  <a:gd name="T37" fmla="*/ 0 h 16"/>
                  <a:gd name="T38" fmla="*/ 22 w 29"/>
                  <a:gd name="T39" fmla="*/ 0 h 16"/>
                  <a:gd name="T40" fmla="*/ 24 w 29"/>
                  <a:gd name="T41" fmla="*/ 2 h 16"/>
                  <a:gd name="T42" fmla="*/ 26 w 29"/>
                  <a:gd name="T43" fmla="*/ 2 h 16"/>
                  <a:gd name="T44" fmla="*/ 26 w 29"/>
                  <a:gd name="T45" fmla="*/ 5 h 16"/>
                  <a:gd name="T46" fmla="*/ 29 w 29"/>
                  <a:gd name="T47" fmla="*/ 5 h 16"/>
                  <a:gd name="T48" fmla="*/ 29 w 29"/>
                  <a:gd name="T49" fmla="*/ 7 h 16"/>
                  <a:gd name="T50" fmla="*/ 29 w 29"/>
                  <a:gd name="T51" fmla="*/ 9 h 16"/>
                  <a:gd name="T52" fmla="*/ 26 w 29"/>
                  <a:gd name="T53" fmla="*/ 9 h 16"/>
                  <a:gd name="T54" fmla="*/ 26 w 29"/>
                  <a:gd name="T55" fmla="*/ 12 h 16"/>
                  <a:gd name="T56" fmla="*/ 24 w 29"/>
                  <a:gd name="T57" fmla="*/ 14 h 16"/>
                  <a:gd name="T58" fmla="*/ 22 w 29"/>
                  <a:gd name="T59" fmla="*/ 14 h 16"/>
                  <a:gd name="T60" fmla="*/ 19 w 29"/>
                  <a:gd name="T61" fmla="*/ 14 h 16"/>
                  <a:gd name="T62" fmla="*/ 17 w 29"/>
                  <a:gd name="T63" fmla="*/ 14 h 16"/>
                  <a:gd name="T64" fmla="*/ 14 w 29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6"/>
                  <a:gd name="T101" fmla="*/ 29 w 2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6">
                    <a:moveTo>
                      <a:pt x="14" y="16"/>
                    </a:moveTo>
                    <a:lnTo>
                      <a:pt x="12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2" name="Freeform 572"/>
              <p:cNvSpPr>
                <a:spLocks/>
              </p:cNvSpPr>
              <p:nvPr/>
            </p:nvSpPr>
            <p:spPr bwMode="auto">
              <a:xfrm>
                <a:off x="2772" y="2866"/>
                <a:ext cx="29" cy="16"/>
              </a:xfrm>
              <a:custGeom>
                <a:avLst/>
                <a:gdLst>
                  <a:gd name="T0" fmla="*/ 14 w 29"/>
                  <a:gd name="T1" fmla="*/ 16 h 16"/>
                  <a:gd name="T2" fmla="*/ 12 w 29"/>
                  <a:gd name="T3" fmla="*/ 14 h 16"/>
                  <a:gd name="T4" fmla="*/ 7 w 29"/>
                  <a:gd name="T5" fmla="*/ 14 h 16"/>
                  <a:gd name="T6" fmla="*/ 5 w 29"/>
                  <a:gd name="T7" fmla="*/ 14 h 16"/>
                  <a:gd name="T8" fmla="*/ 3 w 29"/>
                  <a:gd name="T9" fmla="*/ 14 h 16"/>
                  <a:gd name="T10" fmla="*/ 3 w 29"/>
                  <a:gd name="T11" fmla="*/ 12 h 16"/>
                  <a:gd name="T12" fmla="*/ 0 w 29"/>
                  <a:gd name="T13" fmla="*/ 9 h 16"/>
                  <a:gd name="T14" fmla="*/ 0 w 29"/>
                  <a:gd name="T15" fmla="*/ 9 h 16"/>
                  <a:gd name="T16" fmla="*/ 0 w 29"/>
                  <a:gd name="T17" fmla="*/ 7 h 16"/>
                  <a:gd name="T18" fmla="*/ 0 w 29"/>
                  <a:gd name="T19" fmla="*/ 5 h 16"/>
                  <a:gd name="T20" fmla="*/ 0 w 29"/>
                  <a:gd name="T21" fmla="*/ 5 h 16"/>
                  <a:gd name="T22" fmla="*/ 3 w 29"/>
                  <a:gd name="T23" fmla="*/ 2 h 16"/>
                  <a:gd name="T24" fmla="*/ 3 w 29"/>
                  <a:gd name="T25" fmla="*/ 2 h 16"/>
                  <a:gd name="T26" fmla="*/ 5 w 29"/>
                  <a:gd name="T27" fmla="*/ 0 h 16"/>
                  <a:gd name="T28" fmla="*/ 7 w 29"/>
                  <a:gd name="T29" fmla="*/ 0 h 16"/>
                  <a:gd name="T30" fmla="*/ 12 w 29"/>
                  <a:gd name="T31" fmla="*/ 0 h 16"/>
                  <a:gd name="T32" fmla="*/ 14 w 29"/>
                  <a:gd name="T33" fmla="*/ 0 h 16"/>
                  <a:gd name="T34" fmla="*/ 17 w 29"/>
                  <a:gd name="T35" fmla="*/ 0 h 16"/>
                  <a:gd name="T36" fmla="*/ 19 w 29"/>
                  <a:gd name="T37" fmla="*/ 0 h 16"/>
                  <a:gd name="T38" fmla="*/ 22 w 29"/>
                  <a:gd name="T39" fmla="*/ 0 h 16"/>
                  <a:gd name="T40" fmla="*/ 24 w 29"/>
                  <a:gd name="T41" fmla="*/ 2 h 16"/>
                  <a:gd name="T42" fmla="*/ 26 w 29"/>
                  <a:gd name="T43" fmla="*/ 2 h 16"/>
                  <a:gd name="T44" fmla="*/ 26 w 29"/>
                  <a:gd name="T45" fmla="*/ 5 h 16"/>
                  <a:gd name="T46" fmla="*/ 29 w 29"/>
                  <a:gd name="T47" fmla="*/ 5 h 16"/>
                  <a:gd name="T48" fmla="*/ 29 w 29"/>
                  <a:gd name="T49" fmla="*/ 7 h 16"/>
                  <a:gd name="T50" fmla="*/ 29 w 29"/>
                  <a:gd name="T51" fmla="*/ 9 h 16"/>
                  <a:gd name="T52" fmla="*/ 26 w 29"/>
                  <a:gd name="T53" fmla="*/ 9 h 16"/>
                  <a:gd name="T54" fmla="*/ 26 w 29"/>
                  <a:gd name="T55" fmla="*/ 12 h 16"/>
                  <a:gd name="T56" fmla="*/ 24 w 29"/>
                  <a:gd name="T57" fmla="*/ 14 h 16"/>
                  <a:gd name="T58" fmla="*/ 22 w 29"/>
                  <a:gd name="T59" fmla="*/ 14 h 16"/>
                  <a:gd name="T60" fmla="*/ 19 w 29"/>
                  <a:gd name="T61" fmla="*/ 14 h 16"/>
                  <a:gd name="T62" fmla="*/ 17 w 29"/>
                  <a:gd name="T63" fmla="*/ 14 h 16"/>
                  <a:gd name="T64" fmla="*/ 14 w 29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6"/>
                  <a:gd name="T101" fmla="*/ 29 w 2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6">
                    <a:moveTo>
                      <a:pt x="14" y="16"/>
                    </a:moveTo>
                    <a:lnTo>
                      <a:pt x="12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3" name="Freeform 573"/>
              <p:cNvSpPr>
                <a:spLocks/>
              </p:cNvSpPr>
              <p:nvPr/>
            </p:nvSpPr>
            <p:spPr bwMode="auto">
              <a:xfrm>
                <a:off x="2598" y="2851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0 w 29"/>
                  <a:gd name="T3" fmla="*/ 17 h 17"/>
                  <a:gd name="T4" fmla="*/ 7 w 29"/>
                  <a:gd name="T5" fmla="*/ 17 h 17"/>
                  <a:gd name="T6" fmla="*/ 5 w 29"/>
                  <a:gd name="T7" fmla="*/ 15 h 17"/>
                  <a:gd name="T8" fmla="*/ 2 w 29"/>
                  <a:gd name="T9" fmla="*/ 15 h 17"/>
                  <a:gd name="T10" fmla="*/ 2 w 29"/>
                  <a:gd name="T11" fmla="*/ 15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10 h 17"/>
                  <a:gd name="T18" fmla="*/ 0 w 29"/>
                  <a:gd name="T19" fmla="*/ 8 h 17"/>
                  <a:gd name="T20" fmla="*/ 0 w 29"/>
                  <a:gd name="T21" fmla="*/ 5 h 17"/>
                  <a:gd name="T22" fmla="*/ 2 w 29"/>
                  <a:gd name="T23" fmla="*/ 5 h 17"/>
                  <a:gd name="T24" fmla="*/ 2 w 29"/>
                  <a:gd name="T25" fmla="*/ 3 h 17"/>
                  <a:gd name="T26" fmla="*/ 5 w 29"/>
                  <a:gd name="T27" fmla="*/ 3 h 17"/>
                  <a:gd name="T28" fmla="*/ 7 w 29"/>
                  <a:gd name="T29" fmla="*/ 3 h 17"/>
                  <a:gd name="T30" fmla="*/ 10 w 29"/>
                  <a:gd name="T31" fmla="*/ 0 h 17"/>
                  <a:gd name="T32" fmla="*/ 14 w 29"/>
                  <a:gd name="T33" fmla="*/ 0 h 17"/>
                  <a:gd name="T34" fmla="*/ 17 w 29"/>
                  <a:gd name="T35" fmla="*/ 0 h 17"/>
                  <a:gd name="T36" fmla="*/ 19 w 29"/>
                  <a:gd name="T37" fmla="*/ 3 h 17"/>
                  <a:gd name="T38" fmla="*/ 22 w 29"/>
                  <a:gd name="T39" fmla="*/ 3 h 17"/>
                  <a:gd name="T40" fmla="*/ 24 w 29"/>
                  <a:gd name="T41" fmla="*/ 3 h 17"/>
                  <a:gd name="T42" fmla="*/ 24 w 29"/>
                  <a:gd name="T43" fmla="*/ 5 h 17"/>
                  <a:gd name="T44" fmla="*/ 26 w 29"/>
                  <a:gd name="T45" fmla="*/ 5 h 17"/>
                  <a:gd name="T46" fmla="*/ 26 w 29"/>
                  <a:gd name="T47" fmla="*/ 8 h 17"/>
                  <a:gd name="T48" fmla="*/ 29 w 29"/>
                  <a:gd name="T49" fmla="*/ 10 h 17"/>
                  <a:gd name="T50" fmla="*/ 26 w 29"/>
                  <a:gd name="T51" fmla="*/ 10 h 17"/>
                  <a:gd name="T52" fmla="*/ 26 w 29"/>
                  <a:gd name="T53" fmla="*/ 12 h 17"/>
                  <a:gd name="T54" fmla="*/ 24 w 29"/>
                  <a:gd name="T55" fmla="*/ 15 h 17"/>
                  <a:gd name="T56" fmla="*/ 24 w 29"/>
                  <a:gd name="T57" fmla="*/ 15 h 17"/>
                  <a:gd name="T58" fmla="*/ 22 w 29"/>
                  <a:gd name="T59" fmla="*/ 15 h 17"/>
                  <a:gd name="T60" fmla="*/ 19 w 29"/>
                  <a:gd name="T61" fmla="*/ 17 h 17"/>
                  <a:gd name="T62" fmla="*/ 17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4" name="Freeform 574"/>
              <p:cNvSpPr>
                <a:spLocks/>
              </p:cNvSpPr>
              <p:nvPr/>
            </p:nvSpPr>
            <p:spPr bwMode="auto">
              <a:xfrm>
                <a:off x="2598" y="2851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0 w 29"/>
                  <a:gd name="T3" fmla="*/ 17 h 17"/>
                  <a:gd name="T4" fmla="*/ 7 w 29"/>
                  <a:gd name="T5" fmla="*/ 17 h 17"/>
                  <a:gd name="T6" fmla="*/ 5 w 29"/>
                  <a:gd name="T7" fmla="*/ 15 h 17"/>
                  <a:gd name="T8" fmla="*/ 2 w 29"/>
                  <a:gd name="T9" fmla="*/ 15 h 17"/>
                  <a:gd name="T10" fmla="*/ 2 w 29"/>
                  <a:gd name="T11" fmla="*/ 15 h 17"/>
                  <a:gd name="T12" fmla="*/ 0 w 29"/>
                  <a:gd name="T13" fmla="*/ 12 h 17"/>
                  <a:gd name="T14" fmla="*/ 0 w 29"/>
                  <a:gd name="T15" fmla="*/ 10 h 17"/>
                  <a:gd name="T16" fmla="*/ 0 w 29"/>
                  <a:gd name="T17" fmla="*/ 10 h 17"/>
                  <a:gd name="T18" fmla="*/ 0 w 29"/>
                  <a:gd name="T19" fmla="*/ 8 h 17"/>
                  <a:gd name="T20" fmla="*/ 0 w 29"/>
                  <a:gd name="T21" fmla="*/ 5 h 17"/>
                  <a:gd name="T22" fmla="*/ 2 w 29"/>
                  <a:gd name="T23" fmla="*/ 5 h 17"/>
                  <a:gd name="T24" fmla="*/ 2 w 29"/>
                  <a:gd name="T25" fmla="*/ 3 h 17"/>
                  <a:gd name="T26" fmla="*/ 5 w 29"/>
                  <a:gd name="T27" fmla="*/ 3 h 17"/>
                  <a:gd name="T28" fmla="*/ 7 w 29"/>
                  <a:gd name="T29" fmla="*/ 3 h 17"/>
                  <a:gd name="T30" fmla="*/ 10 w 29"/>
                  <a:gd name="T31" fmla="*/ 0 h 17"/>
                  <a:gd name="T32" fmla="*/ 14 w 29"/>
                  <a:gd name="T33" fmla="*/ 0 h 17"/>
                  <a:gd name="T34" fmla="*/ 17 w 29"/>
                  <a:gd name="T35" fmla="*/ 0 h 17"/>
                  <a:gd name="T36" fmla="*/ 19 w 29"/>
                  <a:gd name="T37" fmla="*/ 3 h 17"/>
                  <a:gd name="T38" fmla="*/ 22 w 29"/>
                  <a:gd name="T39" fmla="*/ 3 h 17"/>
                  <a:gd name="T40" fmla="*/ 24 w 29"/>
                  <a:gd name="T41" fmla="*/ 3 h 17"/>
                  <a:gd name="T42" fmla="*/ 24 w 29"/>
                  <a:gd name="T43" fmla="*/ 5 h 17"/>
                  <a:gd name="T44" fmla="*/ 26 w 29"/>
                  <a:gd name="T45" fmla="*/ 5 h 17"/>
                  <a:gd name="T46" fmla="*/ 26 w 29"/>
                  <a:gd name="T47" fmla="*/ 8 h 17"/>
                  <a:gd name="T48" fmla="*/ 29 w 29"/>
                  <a:gd name="T49" fmla="*/ 10 h 17"/>
                  <a:gd name="T50" fmla="*/ 26 w 29"/>
                  <a:gd name="T51" fmla="*/ 10 h 17"/>
                  <a:gd name="T52" fmla="*/ 26 w 29"/>
                  <a:gd name="T53" fmla="*/ 12 h 17"/>
                  <a:gd name="T54" fmla="*/ 24 w 29"/>
                  <a:gd name="T55" fmla="*/ 15 h 17"/>
                  <a:gd name="T56" fmla="*/ 24 w 29"/>
                  <a:gd name="T57" fmla="*/ 15 h 17"/>
                  <a:gd name="T58" fmla="*/ 22 w 29"/>
                  <a:gd name="T59" fmla="*/ 15 h 17"/>
                  <a:gd name="T60" fmla="*/ 19 w 29"/>
                  <a:gd name="T61" fmla="*/ 17 h 17"/>
                  <a:gd name="T62" fmla="*/ 17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5" name="Freeform 575"/>
              <p:cNvSpPr>
                <a:spLocks/>
              </p:cNvSpPr>
              <p:nvPr/>
            </p:nvSpPr>
            <p:spPr bwMode="auto">
              <a:xfrm>
                <a:off x="2512" y="2885"/>
                <a:ext cx="29" cy="16"/>
              </a:xfrm>
              <a:custGeom>
                <a:avLst/>
                <a:gdLst>
                  <a:gd name="T0" fmla="*/ 14 w 29"/>
                  <a:gd name="T1" fmla="*/ 16 h 16"/>
                  <a:gd name="T2" fmla="*/ 10 w 29"/>
                  <a:gd name="T3" fmla="*/ 16 h 16"/>
                  <a:gd name="T4" fmla="*/ 7 w 29"/>
                  <a:gd name="T5" fmla="*/ 16 h 16"/>
                  <a:gd name="T6" fmla="*/ 5 w 29"/>
                  <a:gd name="T7" fmla="*/ 14 h 16"/>
                  <a:gd name="T8" fmla="*/ 3 w 29"/>
                  <a:gd name="T9" fmla="*/ 14 h 16"/>
                  <a:gd name="T10" fmla="*/ 3 w 29"/>
                  <a:gd name="T11" fmla="*/ 12 h 16"/>
                  <a:gd name="T12" fmla="*/ 0 w 29"/>
                  <a:gd name="T13" fmla="*/ 12 h 16"/>
                  <a:gd name="T14" fmla="*/ 0 w 29"/>
                  <a:gd name="T15" fmla="*/ 9 h 16"/>
                  <a:gd name="T16" fmla="*/ 0 w 29"/>
                  <a:gd name="T17" fmla="*/ 9 h 16"/>
                  <a:gd name="T18" fmla="*/ 0 w 29"/>
                  <a:gd name="T19" fmla="*/ 7 h 16"/>
                  <a:gd name="T20" fmla="*/ 0 w 29"/>
                  <a:gd name="T21" fmla="*/ 5 h 16"/>
                  <a:gd name="T22" fmla="*/ 3 w 29"/>
                  <a:gd name="T23" fmla="*/ 5 h 16"/>
                  <a:gd name="T24" fmla="*/ 3 w 29"/>
                  <a:gd name="T25" fmla="*/ 2 h 16"/>
                  <a:gd name="T26" fmla="*/ 5 w 29"/>
                  <a:gd name="T27" fmla="*/ 2 h 16"/>
                  <a:gd name="T28" fmla="*/ 7 w 29"/>
                  <a:gd name="T29" fmla="*/ 0 h 16"/>
                  <a:gd name="T30" fmla="*/ 10 w 29"/>
                  <a:gd name="T31" fmla="*/ 0 h 16"/>
                  <a:gd name="T32" fmla="*/ 14 w 29"/>
                  <a:gd name="T33" fmla="*/ 0 h 16"/>
                  <a:gd name="T34" fmla="*/ 17 w 29"/>
                  <a:gd name="T35" fmla="*/ 0 h 16"/>
                  <a:gd name="T36" fmla="*/ 19 w 29"/>
                  <a:gd name="T37" fmla="*/ 0 h 16"/>
                  <a:gd name="T38" fmla="*/ 22 w 29"/>
                  <a:gd name="T39" fmla="*/ 2 h 16"/>
                  <a:gd name="T40" fmla="*/ 24 w 29"/>
                  <a:gd name="T41" fmla="*/ 2 h 16"/>
                  <a:gd name="T42" fmla="*/ 26 w 29"/>
                  <a:gd name="T43" fmla="*/ 5 h 16"/>
                  <a:gd name="T44" fmla="*/ 26 w 29"/>
                  <a:gd name="T45" fmla="*/ 5 h 16"/>
                  <a:gd name="T46" fmla="*/ 29 w 29"/>
                  <a:gd name="T47" fmla="*/ 7 h 16"/>
                  <a:gd name="T48" fmla="*/ 29 w 29"/>
                  <a:gd name="T49" fmla="*/ 9 h 16"/>
                  <a:gd name="T50" fmla="*/ 29 w 29"/>
                  <a:gd name="T51" fmla="*/ 9 h 16"/>
                  <a:gd name="T52" fmla="*/ 26 w 29"/>
                  <a:gd name="T53" fmla="*/ 12 h 16"/>
                  <a:gd name="T54" fmla="*/ 26 w 29"/>
                  <a:gd name="T55" fmla="*/ 12 h 16"/>
                  <a:gd name="T56" fmla="*/ 24 w 29"/>
                  <a:gd name="T57" fmla="*/ 14 h 16"/>
                  <a:gd name="T58" fmla="*/ 22 w 29"/>
                  <a:gd name="T59" fmla="*/ 14 h 16"/>
                  <a:gd name="T60" fmla="*/ 19 w 29"/>
                  <a:gd name="T61" fmla="*/ 16 h 16"/>
                  <a:gd name="T62" fmla="*/ 17 w 29"/>
                  <a:gd name="T63" fmla="*/ 16 h 16"/>
                  <a:gd name="T64" fmla="*/ 14 w 29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6"/>
                  <a:gd name="T101" fmla="*/ 29 w 2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6">
                    <a:moveTo>
                      <a:pt x="14" y="16"/>
                    </a:moveTo>
                    <a:lnTo>
                      <a:pt x="10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6" name="Freeform 576"/>
              <p:cNvSpPr>
                <a:spLocks/>
              </p:cNvSpPr>
              <p:nvPr/>
            </p:nvSpPr>
            <p:spPr bwMode="auto">
              <a:xfrm>
                <a:off x="2512" y="2885"/>
                <a:ext cx="29" cy="16"/>
              </a:xfrm>
              <a:custGeom>
                <a:avLst/>
                <a:gdLst>
                  <a:gd name="T0" fmla="*/ 14 w 29"/>
                  <a:gd name="T1" fmla="*/ 16 h 16"/>
                  <a:gd name="T2" fmla="*/ 10 w 29"/>
                  <a:gd name="T3" fmla="*/ 16 h 16"/>
                  <a:gd name="T4" fmla="*/ 7 w 29"/>
                  <a:gd name="T5" fmla="*/ 16 h 16"/>
                  <a:gd name="T6" fmla="*/ 5 w 29"/>
                  <a:gd name="T7" fmla="*/ 14 h 16"/>
                  <a:gd name="T8" fmla="*/ 3 w 29"/>
                  <a:gd name="T9" fmla="*/ 14 h 16"/>
                  <a:gd name="T10" fmla="*/ 3 w 29"/>
                  <a:gd name="T11" fmla="*/ 12 h 16"/>
                  <a:gd name="T12" fmla="*/ 0 w 29"/>
                  <a:gd name="T13" fmla="*/ 12 h 16"/>
                  <a:gd name="T14" fmla="*/ 0 w 29"/>
                  <a:gd name="T15" fmla="*/ 9 h 16"/>
                  <a:gd name="T16" fmla="*/ 0 w 29"/>
                  <a:gd name="T17" fmla="*/ 9 h 16"/>
                  <a:gd name="T18" fmla="*/ 0 w 29"/>
                  <a:gd name="T19" fmla="*/ 7 h 16"/>
                  <a:gd name="T20" fmla="*/ 0 w 29"/>
                  <a:gd name="T21" fmla="*/ 5 h 16"/>
                  <a:gd name="T22" fmla="*/ 3 w 29"/>
                  <a:gd name="T23" fmla="*/ 5 h 16"/>
                  <a:gd name="T24" fmla="*/ 3 w 29"/>
                  <a:gd name="T25" fmla="*/ 2 h 16"/>
                  <a:gd name="T26" fmla="*/ 5 w 29"/>
                  <a:gd name="T27" fmla="*/ 2 h 16"/>
                  <a:gd name="T28" fmla="*/ 7 w 29"/>
                  <a:gd name="T29" fmla="*/ 0 h 16"/>
                  <a:gd name="T30" fmla="*/ 10 w 29"/>
                  <a:gd name="T31" fmla="*/ 0 h 16"/>
                  <a:gd name="T32" fmla="*/ 14 w 29"/>
                  <a:gd name="T33" fmla="*/ 0 h 16"/>
                  <a:gd name="T34" fmla="*/ 17 w 29"/>
                  <a:gd name="T35" fmla="*/ 0 h 16"/>
                  <a:gd name="T36" fmla="*/ 19 w 29"/>
                  <a:gd name="T37" fmla="*/ 0 h 16"/>
                  <a:gd name="T38" fmla="*/ 22 w 29"/>
                  <a:gd name="T39" fmla="*/ 2 h 16"/>
                  <a:gd name="T40" fmla="*/ 24 w 29"/>
                  <a:gd name="T41" fmla="*/ 2 h 16"/>
                  <a:gd name="T42" fmla="*/ 26 w 29"/>
                  <a:gd name="T43" fmla="*/ 5 h 16"/>
                  <a:gd name="T44" fmla="*/ 26 w 29"/>
                  <a:gd name="T45" fmla="*/ 5 h 16"/>
                  <a:gd name="T46" fmla="*/ 29 w 29"/>
                  <a:gd name="T47" fmla="*/ 7 h 16"/>
                  <a:gd name="T48" fmla="*/ 29 w 29"/>
                  <a:gd name="T49" fmla="*/ 9 h 16"/>
                  <a:gd name="T50" fmla="*/ 29 w 29"/>
                  <a:gd name="T51" fmla="*/ 9 h 16"/>
                  <a:gd name="T52" fmla="*/ 26 w 29"/>
                  <a:gd name="T53" fmla="*/ 12 h 16"/>
                  <a:gd name="T54" fmla="*/ 26 w 29"/>
                  <a:gd name="T55" fmla="*/ 12 h 16"/>
                  <a:gd name="T56" fmla="*/ 24 w 29"/>
                  <a:gd name="T57" fmla="*/ 14 h 16"/>
                  <a:gd name="T58" fmla="*/ 22 w 29"/>
                  <a:gd name="T59" fmla="*/ 14 h 16"/>
                  <a:gd name="T60" fmla="*/ 19 w 29"/>
                  <a:gd name="T61" fmla="*/ 16 h 16"/>
                  <a:gd name="T62" fmla="*/ 17 w 29"/>
                  <a:gd name="T63" fmla="*/ 16 h 16"/>
                  <a:gd name="T64" fmla="*/ 14 w 29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6"/>
                  <a:gd name="T101" fmla="*/ 29 w 29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6">
                    <a:moveTo>
                      <a:pt x="14" y="16"/>
                    </a:moveTo>
                    <a:lnTo>
                      <a:pt x="10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4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7" name="Freeform 577"/>
              <p:cNvSpPr>
                <a:spLocks/>
              </p:cNvSpPr>
              <p:nvPr/>
            </p:nvSpPr>
            <p:spPr bwMode="auto">
              <a:xfrm>
                <a:off x="2245" y="2868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2 w 29"/>
                  <a:gd name="T3" fmla="*/ 17 h 17"/>
                  <a:gd name="T4" fmla="*/ 10 w 29"/>
                  <a:gd name="T5" fmla="*/ 14 h 17"/>
                  <a:gd name="T6" fmla="*/ 7 w 29"/>
                  <a:gd name="T7" fmla="*/ 14 h 17"/>
                  <a:gd name="T8" fmla="*/ 5 w 29"/>
                  <a:gd name="T9" fmla="*/ 14 h 17"/>
                  <a:gd name="T10" fmla="*/ 5 w 29"/>
                  <a:gd name="T11" fmla="*/ 12 h 17"/>
                  <a:gd name="T12" fmla="*/ 2 w 29"/>
                  <a:gd name="T13" fmla="*/ 12 h 17"/>
                  <a:gd name="T14" fmla="*/ 2 w 29"/>
                  <a:gd name="T15" fmla="*/ 10 h 17"/>
                  <a:gd name="T16" fmla="*/ 0 w 29"/>
                  <a:gd name="T17" fmla="*/ 7 h 17"/>
                  <a:gd name="T18" fmla="*/ 2 w 29"/>
                  <a:gd name="T19" fmla="*/ 7 h 17"/>
                  <a:gd name="T20" fmla="*/ 2 w 29"/>
                  <a:gd name="T21" fmla="*/ 5 h 17"/>
                  <a:gd name="T22" fmla="*/ 5 w 29"/>
                  <a:gd name="T23" fmla="*/ 5 h 17"/>
                  <a:gd name="T24" fmla="*/ 5 w 29"/>
                  <a:gd name="T25" fmla="*/ 3 h 17"/>
                  <a:gd name="T26" fmla="*/ 7 w 29"/>
                  <a:gd name="T27" fmla="*/ 3 h 17"/>
                  <a:gd name="T28" fmla="*/ 10 w 29"/>
                  <a:gd name="T29" fmla="*/ 0 h 17"/>
                  <a:gd name="T30" fmla="*/ 12 w 29"/>
                  <a:gd name="T31" fmla="*/ 0 h 17"/>
                  <a:gd name="T32" fmla="*/ 14 w 29"/>
                  <a:gd name="T33" fmla="*/ 0 h 17"/>
                  <a:gd name="T34" fmla="*/ 19 w 29"/>
                  <a:gd name="T35" fmla="*/ 0 h 17"/>
                  <a:gd name="T36" fmla="*/ 21 w 29"/>
                  <a:gd name="T37" fmla="*/ 0 h 17"/>
                  <a:gd name="T38" fmla="*/ 24 w 29"/>
                  <a:gd name="T39" fmla="*/ 3 h 17"/>
                  <a:gd name="T40" fmla="*/ 26 w 29"/>
                  <a:gd name="T41" fmla="*/ 3 h 17"/>
                  <a:gd name="T42" fmla="*/ 26 w 29"/>
                  <a:gd name="T43" fmla="*/ 5 h 17"/>
                  <a:gd name="T44" fmla="*/ 29 w 29"/>
                  <a:gd name="T45" fmla="*/ 5 h 17"/>
                  <a:gd name="T46" fmla="*/ 29 w 29"/>
                  <a:gd name="T47" fmla="*/ 7 h 17"/>
                  <a:gd name="T48" fmla="*/ 29 w 29"/>
                  <a:gd name="T49" fmla="*/ 7 h 17"/>
                  <a:gd name="T50" fmla="*/ 29 w 29"/>
                  <a:gd name="T51" fmla="*/ 10 h 17"/>
                  <a:gd name="T52" fmla="*/ 29 w 29"/>
                  <a:gd name="T53" fmla="*/ 12 h 17"/>
                  <a:gd name="T54" fmla="*/ 26 w 29"/>
                  <a:gd name="T55" fmla="*/ 12 h 17"/>
                  <a:gd name="T56" fmla="*/ 26 w 29"/>
                  <a:gd name="T57" fmla="*/ 14 h 17"/>
                  <a:gd name="T58" fmla="*/ 24 w 29"/>
                  <a:gd name="T59" fmla="*/ 14 h 17"/>
                  <a:gd name="T60" fmla="*/ 21 w 29"/>
                  <a:gd name="T61" fmla="*/ 14 h 17"/>
                  <a:gd name="T62" fmla="*/ 19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8" name="Freeform 578"/>
              <p:cNvSpPr>
                <a:spLocks/>
              </p:cNvSpPr>
              <p:nvPr/>
            </p:nvSpPr>
            <p:spPr bwMode="auto">
              <a:xfrm>
                <a:off x="2245" y="2868"/>
                <a:ext cx="29" cy="17"/>
              </a:xfrm>
              <a:custGeom>
                <a:avLst/>
                <a:gdLst>
                  <a:gd name="T0" fmla="*/ 14 w 29"/>
                  <a:gd name="T1" fmla="*/ 17 h 17"/>
                  <a:gd name="T2" fmla="*/ 12 w 29"/>
                  <a:gd name="T3" fmla="*/ 17 h 17"/>
                  <a:gd name="T4" fmla="*/ 10 w 29"/>
                  <a:gd name="T5" fmla="*/ 14 h 17"/>
                  <a:gd name="T6" fmla="*/ 7 w 29"/>
                  <a:gd name="T7" fmla="*/ 14 h 17"/>
                  <a:gd name="T8" fmla="*/ 5 w 29"/>
                  <a:gd name="T9" fmla="*/ 14 h 17"/>
                  <a:gd name="T10" fmla="*/ 5 w 29"/>
                  <a:gd name="T11" fmla="*/ 12 h 17"/>
                  <a:gd name="T12" fmla="*/ 2 w 29"/>
                  <a:gd name="T13" fmla="*/ 12 h 17"/>
                  <a:gd name="T14" fmla="*/ 2 w 29"/>
                  <a:gd name="T15" fmla="*/ 10 h 17"/>
                  <a:gd name="T16" fmla="*/ 0 w 29"/>
                  <a:gd name="T17" fmla="*/ 7 h 17"/>
                  <a:gd name="T18" fmla="*/ 2 w 29"/>
                  <a:gd name="T19" fmla="*/ 7 h 17"/>
                  <a:gd name="T20" fmla="*/ 2 w 29"/>
                  <a:gd name="T21" fmla="*/ 5 h 17"/>
                  <a:gd name="T22" fmla="*/ 5 w 29"/>
                  <a:gd name="T23" fmla="*/ 5 h 17"/>
                  <a:gd name="T24" fmla="*/ 5 w 29"/>
                  <a:gd name="T25" fmla="*/ 3 h 17"/>
                  <a:gd name="T26" fmla="*/ 7 w 29"/>
                  <a:gd name="T27" fmla="*/ 3 h 17"/>
                  <a:gd name="T28" fmla="*/ 10 w 29"/>
                  <a:gd name="T29" fmla="*/ 0 h 17"/>
                  <a:gd name="T30" fmla="*/ 12 w 29"/>
                  <a:gd name="T31" fmla="*/ 0 h 17"/>
                  <a:gd name="T32" fmla="*/ 14 w 29"/>
                  <a:gd name="T33" fmla="*/ 0 h 17"/>
                  <a:gd name="T34" fmla="*/ 19 w 29"/>
                  <a:gd name="T35" fmla="*/ 0 h 17"/>
                  <a:gd name="T36" fmla="*/ 21 w 29"/>
                  <a:gd name="T37" fmla="*/ 0 h 17"/>
                  <a:gd name="T38" fmla="*/ 24 w 29"/>
                  <a:gd name="T39" fmla="*/ 3 h 17"/>
                  <a:gd name="T40" fmla="*/ 26 w 29"/>
                  <a:gd name="T41" fmla="*/ 3 h 17"/>
                  <a:gd name="T42" fmla="*/ 26 w 29"/>
                  <a:gd name="T43" fmla="*/ 5 h 17"/>
                  <a:gd name="T44" fmla="*/ 29 w 29"/>
                  <a:gd name="T45" fmla="*/ 5 h 17"/>
                  <a:gd name="T46" fmla="*/ 29 w 29"/>
                  <a:gd name="T47" fmla="*/ 7 h 17"/>
                  <a:gd name="T48" fmla="*/ 29 w 29"/>
                  <a:gd name="T49" fmla="*/ 7 h 17"/>
                  <a:gd name="T50" fmla="*/ 29 w 29"/>
                  <a:gd name="T51" fmla="*/ 10 h 17"/>
                  <a:gd name="T52" fmla="*/ 29 w 29"/>
                  <a:gd name="T53" fmla="*/ 12 h 17"/>
                  <a:gd name="T54" fmla="*/ 26 w 29"/>
                  <a:gd name="T55" fmla="*/ 12 h 17"/>
                  <a:gd name="T56" fmla="*/ 26 w 29"/>
                  <a:gd name="T57" fmla="*/ 14 h 17"/>
                  <a:gd name="T58" fmla="*/ 24 w 29"/>
                  <a:gd name="T59" fmla="*/ 14 h 17"/>
                  <a:gd name="T60" fmla="*/ 21 w 29"/>
                  <a:gd name="T61" fmla="*/ 14 h 17"/>
                  <a:gd name="T62" fmla="*/ 19 w 29"/>
                  <a:gd name="T63" fmla="*/ 17 h 17"/>
                  <a:gd name="T64" fmla="*/ 14 w 29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7"/>
                  <a:gd name="T101" fmla="*/ 29 w 29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09" name="Freeform 579"/>
              <p:cNvSpPr>
                <a:spLocks/>
              </p:cNvSpPr>
              <p:nvPr/>
            </p:nvSpPr>
            <p:spPr bwMode="auto">
              <a:xfrm>
                <a:off x="2126" y="2940"/>
                <a:ext cx="28" cy="16"/>
              </a:xfrm>
              <a:custGeom>
                <a:avLst/>
                <a:gdLst>
                  <a:gd name="T0" fmla="*/ 14 w 28"/>
                  <a:gd name="T1" fmla="*/ 16 h 16"/>
                  <a:gd name="T2" fmla="*/ 12 w 28"/>
                  <a:gd name="T3" fmla="*/ 16 h 16"/>
                  <a:gd name="T4" fmla="*/ 9 w 28"/>
                  <a:gd name="T5" fmla="*/ 16 h 16"/>
                  <a:gd name="T6" fmla="*/ 7 w 28"/>
                  <a:gd name="T7" fmla="*/ 14 h 16"/>
                  <a:gd name="T8" fmla="*/ 5 w 28"/>
                  <a:gd name="T9" fmla="*/ 14 h 16"/>
                  <a:gd name="T10" fmla="*/ 2 w 28"/>
                  <a:gd name="T11" fmla="*/ 12 h 16"/>
                  <a:gd name="T12" fmla="*/ 2 w 28"/>
                  <a:gd name="T13" fmla="*/ 12 h 16"/>
                  <a:gd name="T14" fmla="*/ 2 w 28"/>
                  <a:gd name="T15" fmla="*/ 9 h 16"/>
                  <a:gd name="T16" fmla="*/ 0 w 28"/>
                  <a:gd name="T17" fmla="*/ 9 h 16"/>
                  <a:gd name="T18" fmla="*/ 2 w 28"/>
                  <a:gd name="T19" fmla="*/ 7 h 16"/>
                  <a:gd name="T20" fmla="*/ 2 w 28"/>
                  <a:gd name="T21" fmla="*/ 4 h 16"/>
                  <a:gd name="T22" fmla="*/ 2 w 28"/>
                  <a:gd name="T23" fmla="*/ 4 h 16"/>
                  <a:gd name="T24" fmla="*/ 5 w 28"/>
                  <a:gd name="T25" fmla="*/ 2 h 16"/>
                  <a:gd name="T26" fmla="*/ 7 w 28"/>
                  <a:gd name="T27" fmla="*/ 2 h 16"/>
                  <a:gd name="T28" fmla="*/ 9 w 28"/>
                  <a:gd name="T29" fmla="*/ 2 h 16"/>
                  <a:gd name="T30" fmla="*/ 12 w 28"/>
                  <a:gd name="T31" fmla="*/ 0 h 16"/>
                  <a:gd name="T32" fmla="*/ 14 w 28"/>
                  <a:gd name="T33" fmla="*/ 0 h 16"/>
                  <a:gd name="T34" fmla="*/ 19 w 28"/>
                  <a:gd name="T35" fmla="*/ 0 h 16"/>
                  <a:gd name="T36" fmla="*/ 21 w 28"/>
                  <a:gd name="T37" fmla="*/ 2 h 16"/>
                  <a:gd name="T38" fmla="*/ 24 w 28"/>
                  <a:gd name="T39" fmla="*/ 2 h 16"/>
                  <a:gd name="T40" fmla="*/ 26 w 28"/>
                  <a:gd name="T41" fmla="*/ 2 h 16"/>
                  <a:gd name="T42" fmla="*/ 26 w 28"/>
                  <a:gd name="T43" fmla="*/ 4 h 16"/>
                  <a:gd name="T44" fmla="*/ 28 w 28"/>
                  <a:gd name="T45" fmla="*/ 4 h 16"/>
                  <a:gd name="T46" fmla="*/ 28 w 28"/>
                  <a:gd name="T47" fmla="*/ 7 h 16"/>
                  <a:gd name="T48" fmla="*/ 28 w 28"/>
                  <a:gd name="T49" fmla="*/ 9 h 16"/>
                  <a:gd name="T50" fmla="*/ 28 w 28"/>
                  <a:gd name="T51" fmla="*/ 9 h 16"/>
                  <a:gd name="T52" fmla="*/ 28 w 28"/>
                  <a:gd name="T53" fmla="*/ 12 h 16"/>
                  <a:gd name="T54" fmla="*/ 26 w 28"/>
                  <a:gd name="T55" fmla="*/ 12 h 16"/>
                  <a:gd name="T56" fmla="*/ 26 w 28"/>
                  <a:gd name="T57" fmla="*/ 14 h 16"/>
                  <a:gd name="T58" fmla="*/ 24 w 28"/>
                  <a:gd name="T59" fmla="*/ 14 h 16"/>
                  <a:gd name="T60" fmla="*/ 21 w 28"/>
                  <a:gd name="T61" fmla="*/ 16 h 16"/>
                  <a:gd name="T62" fmla="*/ 19 w 28"/>
                  <a:gd name="T63" fmla="*/ 16 h 16"/>
                  <a:gd name="T64" fmla="*/ 14 w 28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6"/>
                  <a:gd name="T101" fmla="*/ 28 w 28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6">
                    <a:moveTo>
                      <a:pt x="14" y="16"/>
                    </a:moveTo>
                    <a:lnTo>
                      <a:pt x="12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0" name="Freeform 580"/>
              <p:cNvSpPr>
                <a:spLocks/>
              </p:cNvSpPr>
              <p:nvPr/>
            </p:nvSpPr>
            <p:spPr bwMode="auto">
              <a:xfrm>
                <a:off x="2126" y="2940"/>
                <a:ext cx="28" cy="16"/>
              </a:xfrm>
              <a:custGeom>
                <a:avLst/>
                <a:gdLst>
                  <a:gd name="T0" fmla="*/ 14 w 28"/>
                  <a:gd name="T1" fmla="*/ 16 h 16"/>
                  <a:gd name="T2" fmla="*/ 12 w 28"/>
                  <a:gd name="T3" fmla="*/ 16 h 16"/>
                  <a:gd name="T4" fmla="*/ 9 w 28"/>
                  <a:gd name="T5" fmla="*/ 16 h 16"/>
                  <a:gd name="T6" fmla="*/ 7 w 28"/>
                  <a:gd name="T7" fmla="*/ 14 h 16"/>
                  <a:gd name="T8" fmla="*/ 5 w 28"/>
                  <a:gd name="T9" fmla="*/ 14 h 16"/>
                  <a:gd name="T10" fmla="*/ 2 w 28"/>
                  <a:gd name="T11" fmla="*/ 12 h 16"/>
                  <a:gd name="T12" fmla="*/ 2 w 28"/>
                  <a:gd name="T13" fmla="*/ 12 h 16"/>
                  <a:gd name="T14" fmla="*/ 2 w 28"/>
                  <a:gd name="T15" fmla="*/ 9 h 16"/>
                  <a:gd name="T16" fmla="*/ 0 w 28"/>
                  <a:gd name="T17" fmla="*/ 9 h 16"/>
                  <a:gd name="T18" fmla="*/ 2 w 28"/>
                  <a:gd name="T19" fmla="*/ 7 h 16"/>
                  <a:gd name="T20" fmla="*/ 2 w 28"/>
                  <a:gd name="T21" fmla="*/ 4 h 16"/>
                  <a:gd name="T22" fmla="*/ 2 w 28"/>
                  <a:gd name="T23" fmla="*/ 4 h 16"/>
                  <a:gd name="T24" fmla="*/ 5 w 28"/>
                  <a:gd name="T25" fmla="*/ 2 h 16"/>
                  <a:gd name="T26" fmla="*/ 7 w 28"/>
                  <a:gd name="T27" fmla="*/ 2 h 16"/>
                  <a:gd name="T28" fmla="*/ 9 w 28"/>
                  <a:gd name="T29" fmla="*/ 2 h 16"/>
                  <a:gd name="T30" fmla="*/ 12 w 28"/>
                  <a:gd name="T31" fmla="*/ 0 h 16"/>
                  <a:gd name="T32" fmla="*/ 14 w 28"/>
                  <a:gd name="T33" fmla="*/ 0 h 16"/>
                  <a:gd name="T34" fmla="*/ 19 w 28"/>
                  <a:gd name="T35" fmla="*/ 0 h 16"/>
                  <a:gd name="T36" fmla="*/ 21 w 28"/>
                  <a:gd name="T37" fmla="*/ 2 h 16"/>
                  <a:gd name="T38" fmla="*/ 24 w 28"/>
                  <a:gd name="T39" fmla="*/ 2 h 16"/>
                  <a:gd name="T40" fmla="*/ 26 w 28"/>
                  <a:gd name="T41" fmla="*/ 2 h 16"/>
                  <a:gd name="T42" fmla="*/ 26 w 28"/>
                  <a:gd name="T43" fmla="*/ 4 h 16"/>
                  <a:gd name="T44" fmla="*/ 28 w 28"/>
                  <a:gd name="T45" fmla="*/ 4 h 16"/>
                  <a:gd name="T46" fmla="*/ 28 w 28"/>
                  <a:gd name="T47" fmla="*/ 7 h 16"/>
                  <a:gd name="T48" fmla="*/ 28 w 28"/>
                  <a:gd name="T49" fmla="*/ 9 h 16"/>
                  <a:gd name="T50" fmla="*/ 28 w 28"/>
                  <a:gd name="T51" fmla="*/ 9 h 16"/>
                  <a:gd name="T52" fmla="*/ 28 w 28"/>
                  <a:gd name="T53" fmla="*/ 12 h 16"/>
                  <a:gd name="T54" fmla="*/ 26 w 28"/>
                  <a:gd name="T55" fmla="*/ 12 h 16"/>
                  <a:gd name="T56" fmla="*/ 26 w 28"/>
                  <a:gd name="T57" fmla="*/ 14 h 16"/>
                  <a:gd name="T58" fmla="*/ 24 w 28"/>
                  <a:gd name="T59" fmla="*/ 14 h 16"/>
                  <a:gd name="T60" fmla="*/ 21 w 28"/>
                  <a:gd name="T61" fmla="*/ 16 h 16"/>
                  <a:gd name="T62" fmla="*/ 19 w 28"/>
                  <a:gd name="T63" fmla="*/ 16 h 16"/>
                  <a:gd name="T64" fmla="*/ 14 w 28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6"/>
                  <a:gd name="T101" fmla="*/ 28 w 28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6">
                    <a:moveTo>
                      <a:pt x="14" y="16"/>
                    </a:moveTo>
                    <a:lnTo>
                      <a:pt x="12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4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1" name="Freeform 581"/>
              <p:cNvSpPr>
                <a:spLocks/>
              </p:cNvSpPr>
              <p:nvPr/>
            </p:nvSpPr>
            <p:spPr bwMode="auto">
              <a:xfrm>
                <a:off x="2400" y="2890"/>
                <a:ext cx="26" cy="16"/>
              </a:xfrm>
              <a:custGeom>
                <a:avLst/>
                <a:gdLst>
                  <a:gd name="T0" fmla="*/ 12 w 26"/>
                  <a:gd name="T1" fmla="*/ 16 h 16"/>
                  <a:gd name="T2" fmla="*/ 10 w 26"/>
                  <a:gd name="T3" fmla="*/ 16 h 16"/>
                  <a:gd name="T4" fmla="*/ 7 w 26"/>
                  <a:gd name="T5" fmla="*/ 16 h 16"/>
                  <a:gd name="T6" fmla="*/ 5 w 26"/>
                  <a:gd name="T7" fmla="*/ 14 h 16"/>
                  <a:gd name="T8" fmla="*/ 2 w 26"/>
                  <a:gd name="T9" fmla="*/ 14 h 16"/>
                  <a:gd name="T10" fmla="*/ 2 w 26"/>
                  <a:gd name="T11" fmla="*/ 14 h 16"/>
                  <a:gd name="T12" fmla="*/ 0 w 26"/>
                  <a:gd name="T13" fmla="*/ 11 h 16"/>
                  <a:gd name="T14" fmla="*/ 0 w 26"/>
                  <a:gd name="T15" fmla="*/ 9 h 16"/>
                  <a:gd name="T16" fmla="*/ 0 w 26"/>
                  <a:gd name="T17" fmla="*/ 9 h 16"/>
                  <a:gd name="T18" fmla="*/ 0 w 26"/>
                  <a:gd name="T19" fmla="*/ 7 h 16"/>
                  <a:gd name="T20" fmla="*/ 0 w 26"/>
                  <a:gd name="T21" fmla="*/ 4 h 16"/>
                  <a:gd name="T22" fmla="*/ 2 w 26"/>
                  <a:gd name="T23" fmla="*/ 4 h 16"/>
                  <a:gd name="T24" fmla="*/ 2 w 26"/>
                  <a:gd name="T25" fmla="*/ 2 h 16"/>
                  <a:gd name="T26" fmla="*/ 5 w 26"/>
                  <a:gd name="T27" fmla="*/ 2 h 16"/>
                  <a:gd name="T28" fmla="*/ 7 w 26"/>
                  <a:gd name="T29" fmla="*/ 2 h 16"/>
                  <a:gd name="T30" fmla="*/ 10 w 26"/>
                  <a:gd name="T31" fmla="*/ 0 h 16"/>
                  <a:gd name="T32" fmla="*/ 12 w 26"/>
                  <a:gd name="T33" fmla="*/ 0 h 16"/>
                  <a:gd name="T34" fmla="*/ 17 w 26"/>
                  <a:gd name="T35" fmla="*/ 0 h 16"/>
                  <a:gd name="T36" fmla="*/ 19 w 26"/>
                  <a:gd name="T37" fmla="*/ 2 h 16"/>
                  <a:gd name="T38" fmla="*/ 22 w 26"/>
                  <a:gd name="T39" fmla="*/ 2 h 16"/>
                  <a:gd name="T40" fmla="*/ 24 w 26"/>
                  <a:gd name="T41" fmla="*/ 2 h 16"/>
                  <a:gd name="T42" fmla="*/ 24 w 26"/>
                  <a:gd name="T43" fmla="*/ 4 h 16"/>
                  <a:gd name="T44" fmla="*/ 26 w 26"/>
                  <a:gd name="T45" fmla="*/ 4 h 16"/>
                  <a:gd name="T46" fmla="*/ 26 w 26"/>
                  <a:gd name="T47" fmla="*/ 7 h 16"/>
                  <a:gd name="T48" fmla="*/ 26 w 26"/>
                  <a:gd name="T49" fmla="*/ 9 h 16"/>
                  <a:gd name="T50" fmla="*/ 26 w 26"/>
                  <a:gd name="T51" fmla="*/ 9 h 16"/>
                  <a:gd name="T52" fmla="*/ 26 w 26"/>
                  <a:gd name="T53" fmla="*/ 11 h 16"/>
                  <a:gd name="T54" fmla="*/ 24 w 26"/>
                  <a:gd name="T55" fmla="*/ 14 h 16"/>
                  <a:gd name="T56" fmla="*/ 24 w 26"/>
                  <a:gd name="T57" fmla="*/ 14 h 16"/>
                  <a:gd name="T58" fmla="*/ 22 w 26"/>
                  <a:gd name="T59" fmla="*/ 14 h 16"/>
                  <a:gd name="T60" fmla="*/ 19 w 26"/>
                  <a:gd name="T61" fmla="*/ 16 h 16"/>
                  <a:gd name="T62" fmla="*/ 17 w 26"/>
                  <a:gd name="T63" fmla="*/ 16 h 16"/>
                  <a:gd name="T64" fmla="*/ 12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2" y="16"/>
                    </a:moveTo>
                    <a:lnTo>
                      <a:pt x="10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2" name="Freeform 582"/>
              <p:cNvSpPr>
                <a:spLocks/>
              </p:cNvSpPr>
              <p:nvPr/>
            </p:nvSpPr>
            <p:spPr bwMode="auto">
              <a:xfrm>
                <a:off x="2400" y="2890"/>
                <a:ext cx="26" cy="16"/>
              </a:xfrm>
              <a:custGeom>
                <a:avLst/>
                <a:gdLst>
                  <a:gd name="T0" fmla="*/ 12 w 26"/>
                  <a:gd name="T1" fmla="*/ 16 h 16"/>
                  <a:gd name="T2" fmla="*/ 10 w 26"/>
                  <a:gd name="T3" fmla="*/ 16 h 16"/>
                  <a:gd name="T4" fmla="*/ 7 w 26"/>
                  <a:gd name="T5" fmla="*/ 16 h 16"/>
                  <a:gd name="T6" fmla="*/ 5 w 26"/>
                  <a:gd name="T7" fmla="*/ 14 h 16"/>
                  <a:gd name="T8" fmla="*/ 2 w 26"/>
                  <a:gd name="T9" fmla="*/ 14 h 16"/>
                  <a:gd name="T10" fmla="*/ 2 w 26"/>
                  <a:gd name="T11" fmla="*/ 14 h 16"/>
                  <a:gd name="T12" fmla="*/ 0 w 26"/>
                  <a:gd name="T13" fmla="*/ 11 h 16"/>
                  <a:gd name="T14" fmla="*/ 0 w 26"/>
                  <a:gd name="T15" fmla="*/ 9 h 16"/>
                  <a:gd name="T16" fmla="*/ 0 w 26"/>
                  <a:gd name="T17" fmla="*/ 9 h 16"/>
                  <a:gd name="T18" fmla="*/ 0 w 26"/>
                  <a:gd name="T19" fmla="*/ 7 h 16"/>
                  <a:gd name="T20" fmla="*/ 0 w 26"/>
                  <a:gd name="T21" fmla="*/ 4 h 16"/>
                  <a:gd name="T22" fmla="*/ 2 w 26"/>
                  <a:gd name="T23" fmla="*/ 4 h 16"/>
                  <a:gd name="T24" fmla="*/ 2 w 26"/>
                  <a:gd name="T25" fmla="*/ 2 h 16"/>
                  <a:gd name="T26" fmla="*/ 5 w 26"/>
                  <a:gd name="T27" fmla="*/ 2 h 16"/>
                  <a:gd name="T28" fmla="*/ 7 w 26"/>
                  <a:gd name="T29" fmla="*/ 2 h 16"/>
                  <a:gd name="T30" fmla="*/ 10 w 26"/>
                  <a:gd name="T31" fmla="*/ 0 h 16"/>
                  <a:gd name="T32" fmla="*/ 12 w 26"/>
                  <a:gd name="T33" fmla="*/ 0 h 16"/>
                  <a:gd name="T34" fmla="*/ 17 w 26"/>
                  <a:gd name="T35" fmla="*/ 0 h 16"/>
                  <a:gd name="T36" fmla="*/ 19 w 26"/>
                  <a:gd name="T37" fmla="*/ 2 h 16"/>
                  <a:gd name="T38" fmla="*/ 22 w 26"/>
                  <a:gd name="T39" fmla="*/ 2 h 16"/>
                  <a:gd name="T40" fmla="*/ 24 w 26"/>
                  <a:gd name="T41" fmla="*/ 2 h 16"/>
                  <a:gd name="T42" fmla="*/ 24 w 26"/>
                  <a:gd name="T43" fmla="*/ 4 h 16"/>
                  <a:gd name="T44" fmla="*/ 26 w 26"/>
                  <a:gd name="T45" fmla="*/ 4 h 16"/>
                  <a:gd name="T46" fmla="*/ 26 w 26"/>
                  <a:gd name="T47" fmla="*/ 7 h 16"/>
                  <a:gd name="T48" fmla="*/ 26 w 26"/>
                  <a:gd name="T49" fmla="*/ 9 h 16"/>
                  <a:gd name="T50" fmla="*/ 26 w 26"/>
                  <a:gd name="T51" fmla="*/ 9 h 16"/>
                  <a:gd name="T52" fmla="*/ 26 w 26"/>
                  <a:gd name="T53" fmla="*/ 11 h 16"/>
                  <a:gd name="T54" fmla="*/ 24 w 26"/>
                  <a:gd name="T55" fmla="*/ 14 h 16"/>
                  <a:gd name="T56" fmla="*/ 24 w 26"/>
                  <a:gd name="T57" fmla="*/ 14 h 16"/>
                  <a:gd name="T58" fmla="*/ 22 w 26"/>
                  <a:gd name="T59" fmla="*/ 14 h 16"/>
                  <a:gd name="T60" fmla="*/ 19 w 26"/>
                  <a:gd name="T61" fmla="*/ 16 h 16"/>
                  <a:gd name="T62" fmla="*/ 17 w 26"/>
                  <a:gd name="T63" fmla="*/ 16 h 16"/>
                  <a:gd name="T64" fmla="*/ 12 w 26"/>
                  <a:gd name="T65" fmla="*/ 1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6"/>
                  <a:gd name="T101" fmla="*/ 26 w 2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6">
                    <a:moveTo>
                      <a:pt x="12" y="16"/>
                    </a:moveTo>
                    <a:lnTo>
                      <a:pt x="10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2" y="1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3" name="Freeform 583"/>
              <p:cNvSpPr>
                <a:spLocks/>
              </p:cNvSpPr>
              <p:nvPr/>
            </p:nvSpPr>
            <p:spPr bwMode="auto">
              <a:xfrm>
                <a:off x="2188" y="2942"/>
                <a:ext cx="28" cy="17"/>
              </a:xfrm>
              <a:custGeom>
                <a:avLst/>
                <a:gdLst>
                  <a:gd name="T0" fmla="*/ 14 w 28"/>
                  <a:gd name="T1" fmla="*/ 17 h 17"/>
                  <a:gd name="T2" fmla="*/ 12 w 28"/>
                  <a:gd name="T3" fmla="*/ 17 h 17"/>
                  <a:gd name="T4" fmla="*/ 7 w 28"/>
                  <a:gd name="T5" fmla="*/ 17 h 17"/>
                  <a:gd name="T6" fmla="*/ 5 w 28"/>
                  <a:gd name="T7" fmla="*/ 14 h 17"/>
                  <a:gd name="T8" fmla="*/ 5 w 28"/>
                  <a:gd name="T9" fmla="*/ 14 h 17"/>
                  <a:gd name="T10" fmla="*/ 2 w 28"/>
                  <a:gd name="T11" fmla="*/ 12 h 17"/>
                  <a:gd name="T12" fmla="*/ 0 w 28"/>
                  <a:gd name="T13" fmla="*/ 12 h 17"/>
                  <a:gd name="T14" fmla="*/ 0 w 28"/>
                  <a:gd name="T15" fmla="*/ 10 h 17"/>
                  <a:gd name="T16" fmla="*/ 0 w 28"/>
                  <a:gd name="T17" fmla="*/ 7 h 17"/>
                  <a:gd name="T18" fmla="*/ 0 w 28"/>
                  <a:gd name="T19" fmla="*/ 7 h 17"/>
                  <a:gd name="T20" fmla="*/ 0 w 28"/>
                  <a:gd name="T21" fmla="*/ 5 h 17"/>
                  <a:gd name="T22" fmla="*/ 2 w 28"/>
                  <a:gd name="T23" fmla="*/ 5 h 17"/>
                  <a:gd name="T24" fmla="*/ 5 w 28"/>
                  <a:gd name="T25" fmla="*/ 2 h 17"/>
                  <a:gd name="T26" fmla="*/ 5 w 28"/>
                  <a:gd name="T27" fmla="*/ 2 h 17"/>
                  <a:gd name="T28" fmla="*/ 7 w 28"/>
                  <a:gd name="T29" fmla="*/ 0 h 17"/>
                  <a:gd name="T30" fmla="*/ 12 w 28"/>
                  <a:gd name="T31" fmla="*/ 0 h 17"/>
                  <a:gd name="T32" fmla="*/ 14 w 28"/>
                  <a:gd name="T33" fmla="*/ 0 h 17"/>
                  <a:gd name="T34" fmla="*/ 16 w 28"/>
                  <a:gd name="T35" fmla="*/ 0 h 17"/>
                  <a:gd name="T36" fmla="*/ 19 w 28"/>
                  <a:gd name="T37" fmla="*/ 0 h 17"/>
                  <a:gd name="T38" fmla="*/ 21 w 28"/>
                  <a:gd name="T39" fmla="*/ 2 h 17"/>
                  <a:gd name="T40" fmla="*/ 24 w 28"/>
                  <a:gd name="T41" fmla="*/ 2 h 17"/>
                  <a:gd name="T42" fmla="*/ 26 w 28"/>
                  <a:gd name="T43" fmla="*/ 5 h 17"/>
                  <a:gd name="T44" fmla="*/ 26 w 28"/>
                  <a:gd name="T45" fmla="*/ 5 h 17"/>
                  <a:gd name="T46" fmla="*/ 28 w 28"/>
                  <a:gd name="T47" fmla="*/ 7 h 17"/>
                  <a:gd name="T48" fmla="*/ 28 w 28"/>
                  <a:gd name="T49" fmla="*/ 7 h 17"/>
                  <a:gd name="T50" fmla="*/ 28 w 28"/>
                  <a:gd name="T51" fmla="*/ 10 h 17"/>
                  <a:gd name="T52" fmla="*/ 26 w 28"/>
                  <a:gd name="T53" fmla="*/ 12 h 17"/>
                  <a:gd name="T54" fmla="*/ 26 w 28"/>
                  <a:gd name="T55" fmla="*/ 12 h 17"/>
                  <a:gd name="T56" fmla="*/ 24 w 28"/>
                  <a:gd name="T57" fmla="*/ 14 h 17"/>
                  <a:gd name="T58" fmla="*/ 21 w 28"/>
                  <a:gd name="T59" fmla="*/ 14 h 17"/>
                  <a:gd name="T60" fmla="*/ 19 w 28"/>
                  <a:gd name="T61" fmla="*/ 17 h 17"/>
                  <a:gd name="T62" fmla="*/ 16 w 28"/>
                  <a:gd name="T63" fmla="*/ 17 h 17"/>
                  <a:gd name="T64" fmla="*/ 14 w 28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7"/>
                  <a:gd name="T101" fmla="*/ 28 w 28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4" name="Freeform 584"/>
              <p:cNvSpPr>
                <a:spLocks/>
              </p:cNvSpPr>
              <p:nvPr/>
            </p:nvSpPr>
            <p:spPr bwMode="auto">
              <a:xfrm>
                <a:off x="2188" y="2942"/>
                <a:ext cx="28" cy="17"/>
              </a:xfrm>
              <a:custGeom>
                <a:avLst/>
                <a:gdLst>
                  <a:gd name="T0" fmla="*/ 14 w 28"/>
                  <a:gd name="T1" fmla="*/ 17 h 17"/>
                  <a:gd name="T2" fmla="*/ 12 w 28"/>
                  <a:gd name="T3" fmla="*/ 17 h 17"/>
                  <a:gd name="T4" fmla="*/ 7 w 28"/>
                  <a:gd name="T5" fmla="*/ 17 h 17"/>
                  <a:gd name="T6" fmla="*/ 5 w 28"/>
                  <a:gd name="T7" fmla="*/ 14 h 17"/>
                  <a:gd name="T8" fmla="*/ 5 w 28"/>
                  <a:gd name="T9" fmla="*/ 14 h 17"/>
                  <a:gd name="T10" fmla="*/ 2 w 28"/>
                  <a:gd name="T11" fmla="*/ 12 h 17"/>
                  <a:gd name="T12" fmla="*/ 0 w 28"/>
                  <a:gd name="T13" fmla="*/ 12 h 17"/>
                  <a:gd name="T14" fmla="*/ 0 w 28"/>
                  <a:gd name="T15" fmla="*/ 10 h 17"/>
                  <a:gd name="T16" fmla="*/ 0 w 28"/>
                  <a:gd name="T17" fmla="*/ 7 h 17"/>
                  <a:gd name="T18" fmla="*/ 0 w 28"/>
                  <a:gd name="T19" fmla="*/ 7 h 17"/>
                  <a:gd name="T20" fmla="*/ 0 w 28"/>
                  <a:gd name="T21" fmla="*/ 5 h 17"/>
                  <a:gd name="T22" fmla="*/ 2 w 28"/>
                  <a:gd name="T23" fmla="*/ 5 h 17"/>
                  <a:gd name="T24" fmla="*/ 5 w 28"/>
                  <a:gd name="T25" fmla="*/ 2 h 17"/>
                  <a:gd name="T26" fmla="*/ 5 w 28"/>
                  <a:gd name="T27" fmla="*/ 2 h 17"/>
                  <a:gd name="T28" fmla="*/ 7 w 28"/>
                  <a:gd name="T29" fmla="*/ 0 h 17"/>
                  <a:gd name="T30" fmla="*/ 12 w 28"/>
                  <a:gd name="T31" fmla="*/ 0 h 17"/>
                  <a:gd name="T32" fmla="*/ 14 w 28"/>
                  <a:gd name="T33" fmla="*/ 0 h 17"/>
                  <a:gd name="T34" fmla="*/ 16 w 28"/>
                  <a:gd name="T35" fmla="*/ 0 h 17"/>
                  <a:gd name="T36" fmla="*/ 19 w 28"/>
                  <a:gd name="T37" fmla="*/ 0 h 17"/>
                  <a:gd name="T38" fmla="*/ 21 w 28"/>
                  <a:gd name="T39" fmla="*/ 2 h 17"/>
                  <a:gd name="T40" fmla="*/ 24 w 28"/>
                  <a:gd name="T41" fmla="*/ 2 h 17"/>
                  <a:gd name="T42" fmla="*/ 26 w 28"/>
                  <a:gd name="T43" fmla="*/ 5 h 17"/>
                  <a:gd name="T44" fmla="*/ 26 w 28"/>
                  <a:gd name="T45" fmla="*/ 5 h 17"/>
                  <a:gd name="T46" fmla="*/ 28 w 28"/>
                  <a:gd name="T47" fmla="*/ 7 h 17"/>
                  <a:gd name="T48" fmla="*/ 28 w 28"/>
                  <a:gd name="T49" fmla="*/ 7 h 17"/>
                  <a:gd name="T50" fmla="*/ 28 w 28"/>
                  <a:gd name="T51" fmla="*/ 10 h 17"/>
                  <a:gd name="T52" fmla="*/ 26 w 28"/>
                  <a:gd name="T53" fmla="*/ 12 h 17"/>
                  <a:gd name="T54" fmla="*/ 26 w 28"/>
                  <a:gd name="T55" fmla="*/ 12 h 17"/>
                  <a:gd name="T56" fmla="*/ 24 w 28"/>
                  <a:gd name="T57" fmla="*/ 14 h 17"/>
                  <a:gd name="T58" fmla="*/ 21 w 28"/>
                  <a:gd name="T59" fmla="*/ 14 h 17"/>
                  <a:gd name="T60" fmla="*/ 19 w 28"/>
                  <a:gd name="T61" fmla="*/ 17 h 17"/>
                  <a:gd name="T62" fmla="*/ 16 w 28"/>
                  <a:gd name="T63" fmla="*/ 17 h 17"/>
                  <a:gd name="T64" fmla="*/ 14 w 28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7"/>
                  <a:gd name="T101" fmla="*/ 28 w 28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5" name="Freeform 585"/>
              <p:cNvSpPr>
                <a:spLocks/>
              </p:cNvSpPr>
              <p:nvPr/>
            </p:nvSpPr>
            <p:spPr bwMode="auto">
              <a:xfrm>
                <a:off x="2150" y="2901"/>
                <a:ext cx="28" cy="17"/>
              </a:xfrm>
              <a:custGeom>
                <a:avLst/>
                <a:gdLst>
                  <a:gd name="T0" fmla="*/ 14 w 28"/>
                  <a:gd name="T1" fmla="*/ 17 h 17"/>
                  <a:gd name="T2" fmla="*/ 12 w 28"/>
                  <a:gd name="T3" fmla="*/ 17 h 17"/>
                  <a:gd name="T4" fmla="*/ 9 w 28"/>
                  <a:gd name="T5" fmla="*/ 17 h 17"/>
                  <a:gd name="T6" fmla="*/ 7 w 28"/>
                  <a:gd name="T7" fmla="*/ 15 h 17"/>
                  <a:gd name="T8" fmla="*/ 4 w 28"/>
                  <a:gd name="T9" fmla="*/ 15 h 17"/>
                  <a:gd name="T10" fmla="*/ 2 w 28"/>
                  <a:gd name="T11" fmla="*/ 15 h 17"/>
                  <a:gd name="T12" fmla="*/ 2 w 28"/>
                  <a:gd name="T13" fmla="*/ 12 h 17"/>
                  <a:gd name="T14" fmla="*/ 0 w 28"/>
                  <a:gd name="T15" fmla="*/ 10 h 17"/>
                  <a:gd name="T16" fmla="*/ 0 w 28"/>
                  <a:gd name="T17" fmla="*/ 10 h 17"/>
                  <a:gd name="T18" fmla="*/ 0 w 28"/>
                  <a:gd name="T19" fmla="*/ 8 h 17"/>
                  <a:gd name="T20" fmla="*/ 2 w 28"/>
                  <a:gd name="T21" fmla="*/ 5 h 17"/>
                  <a:gd name="T22" fmla="*/ 2 w 28"/>
                  <a:gd name="T23" fmla="*/ 5 h 17"/>
                  <a:gd name="T24" fmla="*/ 4 w 28"/>
                  <a:gd name="T25" fmla="*/ 3 h 17"/>
                  <a:gd name="T26" fmla="*/ 7 w 28"/>
                  <a:gd name="T27" fmla="*/ 3 h 17"/>
                  <a:gd name="T28" fmla="*/ 9 w 28"/>
                  <a:gd name="T29" fmla="*/ 3 h 17"/>
                  <a:gd name="T30" fmla="*/ 12 w 28"/>
                  <a:gd name="T31" fmla="*/ 0 h 17"/>
                  <a:gd name="T32" fmla="*/ 14 w 28"/>
                  <a:gd name="T33" fmla="*/ 0 h 17"/>
                  <a:gd name="T34" fmla="*/ 16 w 28"/>
                  <a:gd name="T35" fmla="*/ 0 h 17"/>
                  <a:gd name="T36" fmla="*/ 21 w 28"/>
                  <a:gd name="T37" fmla="*/ 3 h 17"/>
                  <a:gd name="T38" fmla="*/ 23 w 28"/>
                  <a:gd name="T39" fmla="*/ 3 h 17"/>
                  <a:gd name="T40" fmla="*/ 23 w 28"/>
                  <a:gd name="T41" fmla="*/ 3 h 17"/>
                  <a:gd name="T42" fmla="*/ 26 w 28"/>
                  <a:gd name="T43" fmla="*/ 5 h 17"/>
                  <a:gd name="T44" fmla="*/ 28 w 28"/>
                  <a:gd name="T45" fmla="*/ 5 h 17"/>
                  <a:gd name="T46" fmla="*/ 28 w 28"/>
                  <a:gd name="T47" fmla="*/ 8 h 17"/>
                  <a:gd name="T48" fmla="*/ 28 w 28"/>
                  <a:gd name="T49" fmla="*/ 10 h 17"/>
                  <a:gd name="T50" fmla="*/ 28 w 28"/>
                  <a:gd name="T51" fmla="*/ 10 h 17"/>
                  <a:gd name="T52" fmla="*/ 28 w 28"/>
                  <a:gd name="T53" fmla="*/ 12 h 17"/>
                  <a:gd name="T54" fmla="*/ 26 w 28"/>
                  <a:gd name="T55" fmla="*/ 15 h 17"/>
                  <a:gd name="T56" fmla="*/ 23 w 28"/>
                  <a:gd name="T57" fmla="*/ 15 h 17"/>
                  <a:gd name="T58" fmla="*/ 23 w 28"/>
                  <a:gd name="T59" fmla="*/ 15 h 17"/>
                  <a:gd name="T60" fmla="*/ 21 w 28"/>
                  <a:gd name="T61" fmla="*/ 17 h 17"/>
                  <a:gd name="T62" fmla="*/ 16 w 28"/>
                  <a:gd name="T63" fmla="*/ 17 h 17"/>
                  <a:gd name="T64" fmla="*/ 14 w 28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7"/>
                  <a:gd name="T101" fmla="*/ 28 w 28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6" y="15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6" name="Freeform 586"/>
              <p:cNvSpPr>
                <a:spLocks/>
              </p:cNvSpPr>
              <p:nvPr/>
            </p:nvSpPr>
            <p:spPr bwMode="auto">
              <a:xfrm>
                <a:off x="2150" y="2901"/>
                <a:ext cx="28" cy="17"/>
              </a:xfrm>
              <a:custGeom>
                <a:avLst/>
                <a:gdLst>
                  <a:gd name="T0" fmla="*/ 14 w 28"/>
                  <a:gd name="T1" fmla="*/ 17 h 17"/>
                  <a:gd name="T2" fmla="*/ 12 w 28"/>
                  <a:gd name="T3" fmla="*/ 17 h 17"/>
                  <a:gd name="T4" fmla="*/ 9 w 28"/>
                  <a:gd name="T5" fmla="*/ 17 h 17"/>
                  <a:gd name="T6" fmla="*/ 7 w 28"/>
                  <a:gd name="T7" fmla="*/ 15 h 17"/>
                  <a:gd name="T8" fmla="*/ 4 w 28"/>
                  <a:gd name="T9" fmla="*/ 15 h 17"/>
                  <a:gd name="T10" fmla="*/ 2 w 28"/>
                  <a:gd name="T11" fmla="*/ 15 h 17"/>
                  <a:gd name="T12" fmla="*/ 2 w 28"/>
                  <a:gd name="T13" fmla="*/ 12 h 17"/>
                  <a:gd name="T14" fmla="*/ 0 w 28"/>
                  <a:gd name="T15" fmla="*/ 10 h 17"/>
                  <a:gd name="T16" fmla="*/ 0 w 28"/>
                  <a:gd name="T17" fmla="*/ 10 h 17"/>
                  <a:gd name="T18" fmla="*/ 0 w 28"/>
                  <a:gd name="T19" fmla="*/ 8 h 17"/>
                  <a:gd name="T20" fmla="*/ 2 w 28"/>
                  <a:gd name="T21" fmla="*/ 5 h 17"/>
                  <a:gd name="T22" fmla="*/ 2 w 28"/>
                  <a:gd name="T23" fmla="*/ 5 h 17"/>
                  <a:gd name="T24" fmla="*/ 4 w 28"/>
                  <a:gd name="T25" fmla="*/ 3 h 17"/>
                  <a:gd name="T26" fmla="*/ 7 w 28"/>
                  <a:gd name="T27" fmla="*/ 3 h 17"/>
                  <a:gd name="T28" fmla="*/ 9 w 28"/>
                  <a:gd name="T29" fmla="*/ 3 h 17"/>
                  <a:gd name="T30" fmla="*/ 12 w 28"/>
                  <a:gd name="T31" fmla="*/ 0 h 17"/>
                  <a:gd name="T32" fmla="*/ 14 w 28"/>
                  <a:gd name="T33" fmla="*/ 0 h 17"/>
                  <a:gd name="T34" fmla="*/ 16 w 28"/>
                  <a:gd name="T35" fmla="*/ 0 h 17"/>
                  <a:gd name="T36" fmla="*/ 21 w 28"/>
                  <a:gd name="T37" fmla="*/ 3 h 17"/>
                  <a:gd name="T38" fmla="*/ 23 w 28"/>
                  <a:gd name="T39" fmla="*/ 3 h 17"/>
                  <a:gd name="T40" fmla="*/ 23 w 28"/>
                  <a:gd name="T41" fmla="*/ 3 h 17"/>
                  <a:gd name="T42" fmla="*/ 26 w 28"/>
                  <a:gd name="T43" fmla="*/ 5 h 17"/>
                  <a:gd name="T44" fmla="*/ 28 w 28"/>
                  <a:gd name="T45" fmla="*/ 5 h 17"/>
                  <a:gd name="T46" fmla="*/ 28 w 28"/>
                  <a:gd name="T47" fmla="*/ 8 h 17"/>
                  <a:gd name="T48" fmla="*/ 28 w 28"/>
                  <a:gd name="T49" fmla="*/ 10 h 17"/>
                  <a:gd name="T50" fmla="*/ 28 w 28"/>
                  <a:gd name="T51" fmla="*/ 10 h 17"/>
                  <a:gd name="T52" fmla="*/ 28 w 28"/>
                  <a:gd name="T53" fmla="*/ 12 h 17"/>
                  <a:gd name="T54" fmla="*/ 26 w 28"/>
                  <a:gd name="T55" fmla="*/ 15 h 17"/>
                  <a:gd name="T56" fmla="*/ 23 w 28"/>
                  <a:gd name="T57" fmla="*/ 15 h 17"/>
                  <a:gd name="T58" fmla="*/ 23 w 28"/>
                  <a:gd name="T59" fmla="*/ 15 h 17"/>
                  <a:gd name="T60" fmla="*/ 21 w 28"/>
                  <a:gd name="T61" fmla="*/ 17 h 17"/>
                  <a:gd name="T62" fmla="*/ 16 w 28"/>
                  <a:gd name="T63" fmla="*/ 17 h 17"/>
                  <a:gd name="T64" fmla="*/ 14 w 28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7"/>
                  <a:gd name="T101" fmla="*/ 28 w 28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6" y="15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4" y="1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7" name="Freeform 587"/>
              <p:cNvSpPr>
                <a:spLocks/>
              </p:cNvSpPr>
              <p:nvPr/>
            </p:nvSpPr>
            <p:spPr bwMode="auto">
              <a:xfrm>
                <a:off x="1918" y="3152"/>
                <a:ext cx="208" cy="596"/>
              </a:xfrm>
              <a:custGeom>
                <a:avLst/>
                <a:gdLst>
                  <a:gd name="T0" fmla="*/ 100 w 208"/>
                  <a:gd name="T1" fmla="*/ 14 h 596"/>
                  <a:gd name="T2" fmla="*/ 84 w 208"/>
                  <a:gd name="T3" fmla="*/ 33 h 596"/>
                  <a:gd name="T4" fmla="*/ 69 w 208"/>
                  <a:gd name="T5" fmla="*/ 52 h 596"/>
                  <a:gd name="T6" fmla="*/ 55 w 208"/>
                  <a:gd name="T7" fmla="*/ 71 h 596"/>
                  <a:gd name="T8" fmla="*/ 46 w 208"/>
                  <a:gd name="T9" fmla="*/ 93 h 596"/>
                  <a:gd name="T10" fmla="*/ 34 w 208"/>
                  <a:gd name="T11" fmla="*/ 119 h 596"/>
                  <a:gd name="T12" fmla="*/ 26 w 208"/>
                  <a:gd name="T13" fmla="*/ 148 h 596"/>
                  <a:gd name="T14" fmla="*/ 19 w 208"/>
                  <a:gd name="T15" fmla="*/ 176 h 596"/>
                  <a:gd name="T16" fmla="*/ 17 w 208"/>
                  <a:gd name="T17" fmla="*/ 205 h 596"/>
                  <a:gd name="T18" fmla="*/ 17 w 208"/>
                  <a:gd name="T19" fmla="*/ 236 h 596"/>
                  <a:gd name="T20" fmla="*/ 24 w 208"/>
                  <a:gd name="T21" fmla="*/ 269 h 596"/>
                  <a:gd name="T22" fmla="*/ 29 w 208"/>
                  <a:gd name="T23" fmla="*/ 300 h 596"/>
                  <a:gd name="T24" fmla="*/ 36 w 208"/>
                  <a:gd name="T25" fmla="*/ 338 h 596"/>
                  <a:gd name="T26" fmla="*/ 43 w 208"/>
                  <a:gd name="T27" fmla="*/ 388 h 596"/>
                  <a:gd name="T28" fmla="*/ 55 w 208"/>
                  <a:gd name="T29" fmla="*/ 441 h 596"/>
                  <a:gd name="T30" fmla="*/ 72 w 208"/>
                  <a:gd name="T31" fmla="*/ 488 h 596"/>
                  <a:gd name="T32" fmla="*/ 93 w 208"/>
                  <a:gd name="T33" fmla="*/ 527 h 596"/>
                  <a:gd name="T34" fmla="*/ 117 w 208"/>
                  <a:gd name="T35" fmla="*/ 550 h 596"/>
                  <a:gd name="T36" fmla="*/ 146 w 208"/>
                  <a:gd name="T37" fmla="*/ 565 h 596"/>
                  <a:gd name="T38" fmla="*/ 177 w 208"/>
                  <a:gd name="T39" fmla="*/ 577 h 596"/>
                  <a:gd name="T40" fmla="*/ 196 w 208"/>
                  <a:gd name="T41" fmla="*/ 584 h 596"/>
                  <a:gd name="T42" fmla="*/ 198 w 208"/>
                  <a:gd name="T43" fmla="*/ 584 h 596"/>
                  <a:gd name="T44" fmla="*/ 201 w 208"/>
                  <a:gd name="T45" fmla="*/ 586 h 596"/>
                  <a:gd name="T46" fmla="*/ 205 w 208"/>
                  <a:gd name="T47" fmla="*/ 591 h 596"/>
                  <a:gd name="T48" fmla="*/ 208 w 208"/>
                  <a:gd name="T49" fmla="*/ 593 h 596"/>
                  <a:gd name="T50" fmla="*/ 182 w 208"/>
                  <a:gd name="T51" fmla="*/ 596 h 596"/>
                  <a:gd name="T52" fmla="*/ 155 w 208"/>
                  <a:gd name="T53" fmla="*/ 596 h 596"/>
                  <a:gd name="T54" fmla="*/ 129 w 208"/>
                  <a:gd name="T55" fmla="*/ 593 h 596"/>
                  <a:gd name="T56" fmla="*/ 103 w 208"/>
                  <a:gd name="T57" fmla="*/ 591 h 596"/>
                  <a:gd name="T58" fmla="*/ 98 w 208"/>
                  <a:gd name="T59" fmla="*/ 586 h 596"/>
                  <a:gd name="T60" fmla="*/ 91 w 208"/>
                  <a:gd name="T61" fmla="*/ 581 h 596"/>
                  <a:gd name="T62" fmla="*/ 84 w 208"/>
                  <a:gd name="T63" fmla="*/ 577 h 596"/>
                  <a:gd name="T64" fmla="*/ 77 w 208"/>
                  <a:gd name="T65" fmla="*/ 572 h 596"/>
                  <a:gd name="T66" fmla="*/ 65 w 208"/>
                  <a:gd name="T67" fmla="*/ 546 h 596"/>
                  <a:gd name="T68" fmla="*/ 55 w 208"/>
                  <a:gd name="T69" fmla="*/ 515 h 596"/>
                  <a:gd name="T70" fmla="*/ 48 w 208"/>
                  <a:gd name="T71" fmla="*/ 484 h 596"/>
                  <a:gd name="T72" fmla="*/ 41 w 208"/>
                  <a:gd name="T73" fmla="*/ 455 h 596"/>
                  <a:gd name="T74" fmla="*/ 19 w 208"/>
                  <a:gd name="T75" fmla="*/ 393 h 596"/>
                  <a:gd name="T76" fmla="*/ 7 w 208"/>
                  <a:gd name="T77" fmla="*/ 329 h 596"/>
                  <a:gd name="T78" fmla="*/ 0 w 208"/>
                  <a:gd name="T79" fmla="*/ 264 h 596"/>
                  <a:gd name="T80" fmla="*/ 3 w 208"/>
                  <a:gd name="T81" fmla="*/ 202 h 596"/>
                  <a:gd name="T82" fmla="*/ 5 w 208"/>
                  <a:gd name="T83" fmla="*/ 176 h 596"/>
                  <a:gd name="T84" fmla="*/ 7 w 208"/>
                  <a:gd name="T85" fmla="*/ 145 h 596"/>
                  <a:gd name="T86" fmla="*/ 10 w 208"/>
                  <a:gd name="T87" fmla="*/ 114 h 596"/>
                  <a:gd name="T88" fmla="*/ 19 w 208"/>
                  <a:gd name="T89" fmla="*/ 88 h 596"/>
                  <a:gd name="T90" fmla="*/ 34 w 208"/>
                  <a:gd name="T91" fmla="*/ 62 h 596"/>
                  <a:gd name="T92" fmla="*/ 55 w 208"/>
                  <a:gd name="T93" fmla="*/ 36 h 596"/>
                  <a:gd name="T94" fmla="*/ 81 w 208"/>
                  <a:gd name="T95" fmla="*/ 12 h 596"/>
                  <a:gd name="T96" fmla="*/ 110 w 208"/>
                  <a:gd name="T97" fmla="*/ 0 h 596"/>
                  <a:gd name="T98" fmla="*/ 108 w 208"/>
                  <a:gd name="T99" fmla="*/ 7 h 5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8"/>
                  <a:gd name="T151" fmla="*/ 0 h 596"/>
                  <a:gd name="T152" fmla="*/ 208 w 208"/>
                  <a:gd name="T153" fmla="*/ 596 h 5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8" h="596">
                    <a:moveTo>
                      <a:pt x="108" y="7"/>
                    </a:moveTo>
                    <a:lnTo>
                      <a:pt x="100" y="14"/>
                    </a:lnTo>
                    <a:lnTo>
                      <a:pt x="91" y="24"/>
                    </a:lnTo>
                    <a:lnTo>
                      <a:pt x="84" y="33"/>
                    </a:lnTo>
                    <a:lnTo>
                      <a:pt x="77" y="43"/>
                    </a:lnTo>
                    <a:lnTo>
                      <a:pt x="69" y="52"/>
                    </a:lnTo>
                    <a:lnTo>
                      <a:pt x="62" y="62"/>
                    </a:lnTo>
                    <a:lnTo>
                      <a:pt x="55" y="71"/>
                    </a:lnTo>
                    <a:lnTo>
                      <a:pt x="50" y="81"/>
                    </a:lnTo>
                    <a:lnTo>
                      <a:pt x="46" y="93"/>
                    </a:lnTo>
                    <a:lnTo>
                      <a:pt x="38" y="107"/>
                    </a:lnTo>
                    <a:lnTo>
                      <a:pt x="34" y="119"/>
                    </a:lnTo>
                    <a:lnTo>
                      <a:pt x="29" y="133"/>
                    </a:lnTo>
                    <a:lnTo>
                      <a:pt x="26" y="148"/>
                    </a:lnTo>
                    <a:lnTo>
                      <a:pt x="22" y="162"/>
                    </a:lnTo>
                    <a:lnTo>
                      <a:pt x="19" y="176"/>
                    </a:lnTo>
                    <a:lnTo>
                      <a:pt x="17" y="190"/>
                    </a:lnTo>
                    <a:lnTo>
                      <a:pt x="17" y="205"/>
                    </a:lnTo>
                    <a:lnTo>
                      <a:pt x="17" y="221"/>
                    </a:lnTo>
                    <a:lnTo>
                      <a:pt x="17" y="236"/>
                    </a:lnTo>
                    <a:lnTo>
                      <a:pt x="19" y="252"/>
                    </a:lnTo>
                    <a:lnTo>
                      <a:pt x="24" y="269"/>
                    </a:lnTo>
                    <a:lnTo>
                      <a:pt x="26" y="283"/>
                    </a:lnTo>
                    <a:lnTo>
                      <a:pt x="29" y="300"/>
                    </a:lnTo>
                    <a:lnTo>
                      <a:pt x="31" y="314"/>
                    </a:lnTo>
                    <a:lnTo>
                      <a:pt x="36" y="338"/>
                    </a:lnTo>
                    <a:lnTo>
                      <a:pt x="38" y="364"/>
                    </a:lnTo>
                    <a:lnTo>
                      <a:pt x="43" y="388"/>
                    </a:lnTo>
                    <a:lnTo>
                      <a:pt x="48" y="415"/>
                    </a:lnTo>
                    <a:lnTo>
                      <a:pt x="55" y="441"/>
                    </a:lnTo>
                    <a:lnTo>
                      <a:pt x="62" y="465"/>
                    </a:lnTo>
                    <a:lnTo>
                      <a:pt x="72" y="488"/>
                    </a:lnTo>
                    <a:lnTo>
                      <a:pt x="81" y="510"/>
                    </a:lnTo>
                    <a:lnTo>
                      <a:pt x="93" y="527"/>
                    </a:lnTo>
                    <a:lnTo>
                      <a:pt x="103" y="538"/>
                    </a:lnTo>
                    <a:lnTo>
                      <a:pt x="117" y="550"/>
                    </a:lnTo>
                    <a:lnTo>
                      <a:pt x="131" y="558"/>
                    </a:lnTo>
                    <a:lnTo>
                      <a:pt x="146" y="565"/>
                    </a:lnTo>
                    <a:lnTo>
                      <a:pt x="162" y="572"/>
                    </a:lnTo>
                    <a:lnTo>
                      <a:pt x="177" y="577"/>
                    </a:lnTo>
                    <a:lnTo>
                      <a:pt x="193" y="584"/>
                    </a:lnTo>
                    <a:lnTo>
                      <a:pt x="196" y="584"/>
                    </a:lnTo>
                    <a:lnTo>
                      <a:pt x="198" y="584"/>
                    </a:lnTo>
                    <a:lnTo>
                      <a:pt x="201" y="586"/>
                    </a:lnTo>
                    <a:lnTo>
                      <a:pt x="203" y="589"/>
                    </a:lnTo>
                    <a:lnTo>
                      <a:pt x="205" y="591"/>
                    </a:lnTo>
                    <a:lnTo>
                      <a:pt x="208" y="593"/>
                    </a:lnTo>
                    <a:lnTo>
                      <a:pt x="193" y="596"/>
                    </a:lnTo>
                    <a:lnTo>
                      <a:pt x="182" y="596"/>
                    </a:lnTo>
                    <a:lnTo>
                      <a:pt x="170" y="596"/>
                    </a:lnTo>
                    <a:lnTo>
                      <a:pt x="155" y="596"/>
                    </a:lnTo>
                    <a:lnTo>
                      <a:pt x="143" y="596"/>
                    </a:lnTo>
                    <a:lnTo>
                      <a:pt x="129" y="593"/>
                    </a:lnTo>
                    <a:lnTo>
                      <a:pt x="117" y="593"/>
                    </a:lnTo>
                    <a:lnTo>
                      <a:pt x="103" y="591"/>
                    </a:lnTo>
                    <a:lnTo>
                      <a:pt x="100" y="589"/>
                    </a:lnTo>
                    <a:lnTo>
                      <a:pt x="98" y="586"/>
                    </a:lnTo>
                    <a:lnTo>
                      <a:pt x="93" y="584"/>
                    </a:lnTo>
                    <a:lnTo>
                      <a:pt x="91" y="581"/>
                    </a:lnTo>
                    <a:lnTo>
                      <a:pt x="86" y="579"/>
                    </a:lnTo>
                    <a:lnTo>
                      <a:pt x="84" y="577"/>
                    </a:lnTo>
                    <a:lnTo>
                      <a:pt x="79" y="574"/>
                    </a:lnTo>
                    <a:lnTo>
                      <a:pt x="77" y="572"/>
                    </a:lnTo>
                    <a:lnTo>
                      <a:pt x="69" y="560"/>
                    </a:lnTo>
                    <a:lnTo>
                      <a:pt x="65" y="546"/>
                    </a:lnTo>
                    <a:lnTo>
                      <a:pt x="60" y="529"/>
                    </a:lnTo>
                    <a:lnTo>
                      <a:pt x="55" y="515"/>
                    </a:lnTo>
                    <a:lnTo>
                      <a:pt x="53" y="498"/>
                    </a:lnTo>
                    <a:lnTo>
                      <a:pt x="48" y="484"/>
                    </a:lnTo>
                    <a:lnTo>
                      <a:pt x="46" y="469"/>
                    </a:lnTo>
                    <a:lnTo>
                      <a:pt x="41" y="455"/>
                    </a:lnTo>
                    <a:lnTo>
                      <a:pt x="29" y="424"/>
                    </a:lnTo>
                    <a:lnTo>
                      <a:pt x="19" y="393"/>
                    </a:lnTo>
                    <a:lnTo>
                      <a:pt x="12" y="362"/>
                    </a:lnTo>
                    <a:lnTo>
                      <a:pt x="7" y="329"/>
                    </a:lnTo>
                    <a:lnTo>
                      <a:pt x="3" y="298"/>
                    </a:lnTo>
                    <a:lnTo>
                      <a:pt x="0" y="264"/>
                    </a:lnTo>
                    <a:lnTo>
                      <a:pt x="0" y="233"/>
                    </a:lnTo>
                    <a:lnTo>
                      <a:pt x="3" y="202"/>
                    </a:lnTo>
                    <a:lnTo>
                      <a:pt x="5" y="190"/>
                    </a:lnTo>
                    <a:lnTo>
                      <a:pt x="5" y="176"/>
                    </a:lnTo>
                    <a:lnTo>
                      <a:pt x="5" y="159"/>
                    </a:lnTo>
                    <a:lnTo>
                      <a:pt x="7" y="145"/>
                    </a:lnTo>
                    <a:lnTo>
                      <a:pt x="10" y="128"/>
                    </a:lnTo>
                    <a:lnTo>
                      <a:pt x="10" y="114"/>
                    </a:lnTo>
                    <a:lnTo>
                      <a:pt x="15" y="100"/>
                    </a:lnTo>
                    <a:lnTo>
                      <a:pt x="19" y="88"/>
                    </a:lnTo>
                    <a:lnTo>
                      <a:pt x="26" y="74"/>
                    </a:lnTo>
                    <a:lnTo>
                      <a:pt x="34" y="62"/>
                    </a:lnTo>
                    <a:lnTo>
                      <a:pt x="43" y="47"/>
                    </a:lnTo>
                    <a:lnTo>
                      <a:pt x="55" y="36"/>
                    </a:lnTo>
                    <a:lnTo>
                      <a:pt x="69" y="24"/>
                    </a:lnTo>
                    <a:lnTo>
                      <a:pt x="81" y="12"/>
                    </a:lnTo>
                    <a:lnTo>
                      <a:pt x="96" y="5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8" name="Freeform 588"/>
              <p:cNvSpPr>
                <a:spLocks/>
              </p:cNvSpPr>
              <p:nvPr/>
            </p:nvSpPr>
            <p:spPr bwMode="auto">
              <a:xfrm>
                <a:off x="1918" y="3152"/>
                <a:ext cx="208" cy="596"/>
              </a:xfrm>
              <a:custGeom>
                <a:avLst/>
                <a:gdLst>
                  <a:gd name="T0" fmla="*/ 100 w 208"/>
                  <a:gd name="T1" fmla="*/ 14 h 596"/>
                  <a:gd name="T2" fmla="*/ 84 w 208"/>
                  <a:gd name="T3" fmla="*/ 33 h 596"/>
                  <a:gd name="T4" fmla="*/ 69 w 208"/>
                  <a:gd name="T5" fmla="*/ 52 h 596"/>
                  <a:gd name="T6" fmla="*/ 55 w 208"/>
                  <a:gd name="T7" fmla="*/ 71 h 596"/>
                  <a:gd name="T8" fmla="*/ 46 w 208"/>
                  <a:gd name="T9" fmla="*/ 93 h 596"/>
                  <a:gd name="T10" fmla="*/ 34 w 208"/>
                  <a:gd name="T11" fmla="*/ 119 h 596"/>
                  <a:gd name="T12" fmla="*/ 26 w 208"/>
                  <a:gd name="T13" fmla="*/ 148 h 596"/>
                  <a:gd name="T14" fmla="*/ 19 w 208"/>
                  <a:gd name="T15" fmla="*/ 176 h 596"/>
                  <a:gd name="T16" fmla="*/ 17 w 208"/>
                  <a:gd name="T17" fmla="*/ 205 h 596"/>
                  <a:gd name="T18" fmla="*/ 17 w 208"/>
                  <a:gd name="T19" fmla="*/ 236 h 596"/>
                  <a:gd name="T20" fmla="*/ 24 w 208"/>
                  <a:gd name="T21" fmla="*/ 269 h 596"/>
                  <a:gd name="T22" fmla="*/ 29 w 208"/>
                  <a:gd name="T23" fmla="*/ 300 h 596"/>
                  <a:gd name="T24" fmla="*/ 36 w 208"/>
                  <a:gd name="T25" fmla="*/ 338 h 596"/>
                  <a:gd name="T26" fmla="*/ 43 w 208"/>
                  <a:gd name="T27" fmla="*/ 388 h 596"/>
                  <a:gd name="T28" fmla="*/ 55 w 208"/>
                  <a:gd name="T29" fmla="*/ 441 h 596"/>
                  <a:gd name="T30" fmla="*/ 72 w 208"/>
                  <a:gd name="T31" fmla="*/ 488 h 596"/>
                  <a:gd name="T32" fmla="*/ 93 w 208"/>
                  <a:gd name="T33" fmla="*/ 527 h 596"/>
                  <a:gd name="T34" fmla="*/ 117 w 208"/>
                  <a:gd name="T35" fmla="*/ 550 h 596"/>
                  <a:gd name="T36" fmla="*/ 146 w 208"/>
                  <a:gd name="T37" fmla="*/ 565 h 596"/>
                  <a:gd name="T38" fmla="*/ 177 w 208"/>
                  <a:gd name="T39" fmla="*/ 577 h 596"/>
                  <a:gd name="T40" fmla="*/ 196 w 208"/>
                  <a:gd name="T41" fmla="*/ 584 h 596"/>
                  <a:gd name="T42" fmla="*/ 198 w 208"/>
                  <a:gd name="T43" fmla="*/ 584 h 596"/>
                  <a:gd name="T44" fmla="*/ 201 w 208"/>
                  <a:gd name="T45" fmla="*/ 586 h 596"/>
                  <a:gd name="T46" fmla="*/ 205 w 208"/>
                  <a:gd name="T47" fmla="*/ 591 h 596"/>
                  <a:gd name="T48" fmla="*/ 208 w 208"/>
                  <a:gd name="T49" fmla="*/ 593 h 596"/>
                  <a:gd name="T50" fmla="*/ 182 w 208"/>
                  <a:gd name="T51" fmla="*/ 596 h 596"/>
                  <a:gd name="T52" fmla="*/ 155 w 208"/>
                  <a:gd name="T53" fmla="*/ 596 h 596"/>
                  <a:gd name="T54" fmla="*/ 129 w 208"/>
                  <a:gd name="T55" fmla="*/ 593 h 596"/>
                  <a:gd name="T56" fmla="*/ 103 w 208"/>
                  <a:gd name="T57" fmla="*/ 591 h 596"/>
                  <a:gd name="T58" fmla="*/ 98 w 208"/>
                  <a:gd name="T59" fmla="*/ 586 h 596"/>
                  <a:gd name="T60" fmla="*/ 91 w 208"/>
                  <a:gd name="T61" fmla="*/ 581 h 596"/>
                  <a:gd name="T62" fmla="*/ 84 w 208"/>
                  <a:gd name="T63" fmla="*/ 577 h 596"/>
                  <a:gd name="T64" fmla="*/ 77 w 208"/>
                  <a:gd name="T65" fmla="*/ 572 h 596"/>
                  <a:gd name="T66" fmla="*/ 65 w 208"/>
                  <a:gd name="T67" fmla="*/ 546 h 596"/>
                  <a:gd name="T68" fmla="*/ 55 w 208"/>
                  <a:gd name="T69" fmla="*/ 515 h 596"/>
                  <a:gd name="T70" fmla="*/ 48 w 208"/>
                  <a:gd name="T71" fmla="*/ 484 h 596"/>
                  <a:gd name="T72" fmla="*/ 41 w 208"/>
                  <a:gd name="T73" fmla="*/ 455 h 596"/>
                  <a:gd name="T74" fmla="*/ 19 w 208"/>
                  <a:gd name="T75" fmla="*/ 393 h 596"/>
                  <a:gd name="T76" fmla="*/ 7 w 208"/>
                  <a:gd name="T77" fmla="*/ 329 h 596"/>
                  <a:gd name="T78" fmla="*/ 0 w 208"/>
                  <a:gd name="T79" fmla="*/ 264 h 596"/>
                  <a:gd name="T80" fmla="*/ 3 w 208"/>
                  <a:gd name="T81" fmla="*/ 202 h 596"/>
                  <a:gd name="T82" fmla="*/ 5 w 208"/>
                  <a:gd name="T83" fmla="*/ 176 h 596"/>
                  <a:gd name="T84" fmla="*/ 7 w 208"/>
                  <a:gd name="T85" fmla="*/ 145 h 596"/>
                  <a:gd name="T86" fmla="*/ 10 w 208"/>
                  <a:gd name="T87" fmla="*/ 114 h 596"/>
                  <a:gd name="T88" fmla="*/ 19 w 208"/>
                  <a:gd name="T89" fmla="*/ 88 h 596"/>
                  <a:gd name="T90" fmla="*/ 34 w 208"/>
                  <a:gd name="T91" fmla="*/ 62 h 596"/>
                  <a:gd name="T92" fmla="*/ 55 w 208"/>
                  <a:gd name="T93" fmla="*/ 36 h 596"/>
                  <a:gd name="T94" fmla="*/ 81 w 208"/>
                  <a:gd name="T95" fmla="*/ 12 h 596"/>
                  <a:gd name="T96" fmla="*/ 110 w 208"/>
                  <a:gd name="T97" fmla="*/ 0 h 596"/>
                  <a:gd name="T98" fmla="*/ 108 w 208"/>
                  <a:gd name="T99" fmla="*/ 7 h 5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8"/>
                  <a:gd name="T151" fmla="*/ 0 h 596"/>
                  <a:gd name="T152" fmla="*/ 208 w 208"/>
                  <a:gd name="T153" fmla="*/ 596 h 5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8" h="596">
                    <a:moveTo>
                      <a:pt x="108" y="7"/>
                    </a:moveTo>
                    <a:lnTo>
                      <a:pt x="100" y="14"/>
                    </a:lnTo>
                    <a:lnTo>
                      <a:pt x="91" y="24"/>
                    </a:lnTo>
                    <a:lnTo>
                      <a:pt x="84" y="33"/>
                    </a:lnTo>
                    <a:lnTo>
                      <a:pt x="77" y="43"/>
                    </a:lnTo>
                    <a:lnTo>
                      <a:pt x="69" y="52"/>
                    </a:lnTo>
                    <a:lnTo>
                      <a:pt x="62" y="62"/>
                    </a:lnTo>
                    <a:lnTo>
                      <a:pt x="55" y="71"/>
                    </a:lnTo>
                    <a:lnTo>
                      <a:pt x="50" y="81"/>
                    </a:lnTo>
                    <a:lnTo>
                      <a:pt x="46" y="93"/>
                    </a:lnTo>
                    <a:lnTo>
                      <a:pt x="38" y="107"/>
                    </a:lnTo>
                    <a:lnTo>
                      <a:pt x="34" y="119"/>
                    </a:lnTo>
                    <a:lnTo>
                      <a:pt x="29" y="133"/>
                    </a:lnTo>
                    <a:lnTo>
                      <a:pt x="26" y="148"/>
                    </a:lnTo>
                    <a:lnTo>
                      <a:pt x="22" y="162"/>
                    </a:lnTo>
                    <a:lnTo>
                      <a:pt x="19" y="176"/>
                    </a:lnTo>
                    <a:lnTo>
                      <a:pt x="17" y="190"/>
                    </a:lnTo>
                    <a:lnTo>
                      <a:pt x="17" y="205"/>
                    </a:lnTo>
                    <a:lnTo>
                      <a:pt x="17" y="221"/>
                    </a:lnTo>
                    <a:lnTo>
                      <a:pt x="17" y="236"/>
                    </a:lnTo>
                    <a:lnTo>
                      <a:pt x="19" y="252"/>
                    </a:lnTo>
                    <a:lnTo>
                      <a:pt x="24" y="269"/>
                    </a:lnTo>
                    <a:lnTo>
                      <a:pt x="26" y="283"/>
                    </a:lnTo>
                    <a:lnTo>
                      <a:pt x="29" y="300"/>
                    </a:lnTo>
                    <a:lnTo>
                      <a:pt x="31" y="314"/>
                    </a:lnTo>
                    <a:lnTo>
                      <a:pt x="36" y="338"/>
                    </a:lnTo>
                    <a:lnTo>
                      <a:pt x="38" y="364"/>
                    </a:lnTo>
                    <a:lnTo>
                      <a:pt x="43" y="388"/>
                    </a:lnTo>
                    <a:lnTo>
                      <a:pt x="48" y="415"/>
                    </a:lnTo>
                    <a:lnTo>
                      <a:pt x="55" y="441"/>
                    </a:lnTo>
                    <a:lnTo>
                      <a:pt x="62" y="465"/>
                    </a:lnTo>
                    <a:lnTo>
                      <a:pt x="72" y="488"/>
                    </a:lnTo>
                    <a:lnTo>
                      <a:pt x="81" y="510"/>
                    </a:lnTo>
                    <a:lnTo>
                      <a:pt x="93" y="527"/>
                    </a:lnTo>
                    <a:lnTo>
                      <a:pt x="103" y="538"/>
                    </a:lnTo>
                    <a:lnTo>
                      <a:pt x="117" y="550"/>
                    </a:lnTo>
                    <a:lnTo>
                      <a:pt x="131" y="558"/>
                    </a:lnTo>
                    <a:lnTo>
                      <a:pt x="146" y="565"/>
                    </a:lnTo>
                    <a:lnTo>
                      <a:pt x="162" y="572"/>
                    </a:lnTo>
                    <a:lnTo>
                      <a:pt x="177" y="577"/>
                    </a:lnTo>
                    <a:lnTo>
                      <a:pt x="193" y="584"/>
                    </a:lnTo>
                    <a:lnTo>
                      <a:pt x="196" y="584"/>
                    </a:lnTo>
                    <a:lnTo>
                      <a:pt x="198" y="584"/>
                    </a:lnTo>
                    <a:lnTo>
                      <a:pt x="201" y="586"/>
                    </a:lnTo>
                    <a:lnTo>
                      <a:pt x="203" y="589"/>
                    </a:lnTo>
                    <a:lnTo>
                      <a:pt x="205" y="591"/>
                    </a:lnTo>
                    <a:lnTo>
                      <a:pt x="208" y="593"/>
                    </a:lnTo>
                    <a:lnTo>
                      <a:pt x="193" y="596"/>
                    </a:lnTo>
                    <a:lnTo>
                      <a:pt x="182" y="596"/>
                    </a:lnTo>
                    <a:lnTo>
                      <a:pt x="170" y="596"/>
                    </a:lnTo>
                    <a:lnTo>
                      <a:pt x="155" y="596"/>
                    </a:lnTo>
                    <a:lnTo>
                      <a:pt x="143" y="596"/>
                    </a:lnTo>
                    <a:lnTo>
                      <a:pt x="129" y="593"/>
                    </a:lnTo>
                    <a:lnTo>
                      <a:pt x="117" y="593"/>
                    </a:lnTo>
                    <a:lnTo>
                      <a:pt x="103" y="591"/>
                    </a:lnTo>
                    <a:lnTo>
                      <a:pt x="100" y="589"/>
                    </a:lnTo>
                    <a:lnTo>
                      <a:pt x="98" y="586"/>
                    </a:lnTo>
                    <a:lnTo>
                      <a:pt x="93" y="584"/>
                    </a:lnTo>
                    <a:lnTo>
                      <a:pt x="91" y="581"/>
                    </a:lnTo>
                    <a:lnTo>
                      <a:pt x="86" y="579"/>
                    </a:lnTo>
                    <a:lnTo>
                      <a:pt x="84" y="577"/>
                    </a:lnTo>
                    <a:lnTo>
                      <a:pt x="79" y="574"/>
                    </a:lnTo>
                    <a:lnTo>
                      <a:pt x="77" y="572"/>
                    </a:lnTo>
                    <a:lnTo>
                      <a:pt x="69" y="560"/>
                    </a:lnTo>
                    <a:lnTo>
                      <a:pt x="65" y="546"/>
                    </a:lnTo>
                    <a:lnTo>
                      <a:pt x="60" y="529"/>
                    </a:lnTo>
                    <a:lnTo>
                      <a:pt x="55" y="515"/>
                    </a:lnTo>
                    <a:lnTo>
                      <a:pt x="53" y="498"/>
                    </a:lnTo>
                    <a:lnTo>
                      <a:pt x="48" y="484"/>
                    </a:lnTo>
                    <a:lnTo>
                      <a:pt x="46" y="469"/>
                    </a:lnTo>
                    <a:lnTo>
                      <a:pt x="41" y="455"/>
                    </a:lnTo>
                    <a:lnTo>
                      <a:pt x="29" y="424"/>
                    </a:lnTo>
                    <a:lnTo>
                      <a:pt x="19" y="393"/>
                    </a:lnTo>
                    <a:lnTo>
                      <a:pt x="12" y="362"/>
                    </a:lnTo>
                    <a:lnTo>
                      <a:pt x="7" y="329"/>
                    </a:lnTo>
                    <a:lnTo>
                      <a:pt x="3" y="298"/>
                    </a:lnTo>
                    <a:lnTo>
                      <a:pt x="0" y="264"/>
                    </a:lnTo>
                    <a:lnTo>
                      <a:pt x="0" y="233"/>
                    </a:lnTo>
                    <a:lnTo>
                      <a:pt x="3" y="202"/>
                    </a:lnTo>
                    <a:lnTo>
                      <a:pt x="5" y="190"/>
                    </a:lnTo>
                    <a:lnTo>
                      <a:pt x="5" y="176"/>
                    </a:lnTo>
                    <a:lnTo>
                      <a:pt x="5" y="159"/>
                    </a:lnTo>
                    <a:lnTo>
                      <a:pt x="7" y="145"/>
                    </a:lnTo>
                    <a:lnTo>
                      <a:pt x="10" y="128"/>
                    </a:lnTo>
                    <a:lnTo>
                      <a:pt x="10" y="114"/>
                    </a:lnTo>
                    <a:lnTo>
                      <a:pt x="15" y="100"/>
                    </a:lnTo>
                    <a:lnTo>
                      <a:pt x="19" y="88"/>
                    </a:lnTo>
                    <a:lnTo>
                      <a:pt x="26" y="74"/>
                    </a:lnTo>
                    <a:lnTo>
                      <a:pt x="34" y="62"/>
                    </a:lnTo>
                    <a:lnTo>
                      <a:pt x="43" y="47"/>
                    </a:lnTo>
                    <a:lnTo>
                      <a:pt x="55" y="36"/>
                    </a:lnTo>
                    <a:lnTo>
                      <a:pt x="69" y="24"/>
                    </a:lnTo>
                    <a:lnTo>
                      <a:pt x="81" y="12"/>
                    </a:lnTo>
                    <a:lnTo>
                      <a:pt x="96" y="5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08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19" name="Freeform 589"/>
              <p:cNvSpPr>
                <a:spLocks/>
              </p:cNvSpPr>
              <p:nvPr/>
            </p:nvSpPr>
            <p:spPr bwMode="auto">
              <a:xfrm>
                <a:off x="1940" y="3416"/>
                <a:ext cx="14" cy="19"/>
              </a:xfrm>
              <a:custGeom>
                <a:avLst/>
                <a:gdLst>
                  <a:gd name="T0" fmla="*/ 14 w 14"/>
                  <a:gd name="T1" fmla="*/ 8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4 w 14"/>
                  <a:gd name="T21" fmla="*/ 17 h 19"/>
                  <a:gd name="T22" fmla="*/ 4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8 h 19"/>
                  <a:gd name="T38" fmla="*/ 0 w 14"/>
                  <a:gd name="T39" fmla="*/ 8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4 w 14"/>
                  <a:gd name="T47" fmla="*/ 3 h 19"/>
                  <a:gd name="T48" fmla="*/ 4 w 14"/>
                  <a:gd name="T49" fmla="*/ 3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8 h 19"/>
                  <a:gd name="T64" fmla="*/ 14 w 14"/>
                  <a:gd name="T65" fmla="*/ 8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8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0" name="Freeform 590"/>
              <p:cNvSpPr>
                <a:spLocks/>
              </p:cNvSpPr>
              <p:nvPr/>
            </p:nvSpPr>
            <p:spPr bwMode="auto">
              <a:xfrm>
                <a:off x="1940" y="3416"/>
                <a:ext cx="14" cy="19"/>
              </a:xfrm>
              <a:custGeom>
                <a:avLst/>
                <a:gdLst>
                  <a:gd name="T0" fmla="*/ 14 w 14"/>
                  <a:gd name="T1" fmla="*/ 8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4 w 14"/>
                  <a:gd name="T21" fmla="*/ 17 h 19"/>
                  <a:gd name="T22" fmla="*/ 4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8 h 19"/>
                  <a:gd name="T38" fmla="*/ 0 w 14"/>
                  <a:gd name="T39" fmla="*/ 8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4 w 14"/>
                  <a:gd name="T47" fmla="*/ 3 h 19"/>
                  <a:gd name="T48" fmla="*/ 4 w 14"/>
                  <a:gd name="T49" fmla="*/ 3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8 h 19"/>
                  <a:gd name="T64" fmla="*/ 14 w 14"/>
                  <a:gd name="T65" fmla="*/ 8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8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1" name="Freeform 591"/>
              <p:cNvSpPr>
                <a:spLocks/>
              </p:cNvSpPr>
              <p:nvPr/>
            </p:nvSpPr>
            <p:spPr bwMode="auto">
              <a:xfrm>
                <a:off x="1935" y="3338"/>
                <a:ext cx="14" cy="16"/>
              </a:xfrm>
              <a:custGeom>
                <a:avLst/>
                <a:gdLst>
                  <a:gd name="T0" fmla="*/ 14 w 14"/>
                  <a:gd name="T1" fmla="*/ 7 h 16"/>
                  <a:gd name="T2" fmla="*/ 14 w 14"/>
                  <a:gd name="T3" fmla="*/ 7 h 16"/>
                  <a:gd name="T4" fmla="*/ 14 w 14"/>
                  <a:gd name="T5" fmla="*/ 9 h 16"/>
                  <a:gd name="T6" fmla="*/ 14 w 14"/>
                  <a:gd name="T7" fmla="*/ 12 h 16"/>
                  <a:gd name="T8" fmla="*/ 14 w 14"/>
                  <a:gd name="T9" fmla="*/ 12 h 16"/>
                  <a:gd name="T10" fmla="*/ 12 w 14"/>
                  <a:gd name="T11" fmla="*/ 14 h 16"/>
                  <a:gd name="T12" fmla="*/ 12 w 14"/>
                  <a:gd name="T13" fmla="*/ 14 h 16"/>
                  <a:gd name="T14" fmla="*/ 9 w 14"/>
                  <a:gd name="T15" fmla="*/ 16 h 16"/>
                  <a:gd name="T16" fmla="*/ 9 w 14"/>
                  <a:gd name="T17" fmla="*/ 16 h 16"/>
                  <a:gd name="T18" fmla="*/ 7 w 14"/>
                  <a:gd name="T19" fmla="*/ 16 h 16"/>
                  <a:gd name="T20" fmla="*/ 5 w 14"/>
                  <a:gd name="T21" fmla="*/ 16 h 16"/>
                  <a:gd name="T22" fmla="*/ 5 w 14"/>
                  <a:gd name="T23" fmla="*/ 16 h 16"/>
                  <a:gd name="T24" fmla="*/ 2 w 14"/>
                  <a:gd name="T25" fmla="*/ 14 h 16"/>
                  <a:gd name="T26" fmla="*/ 2 w 14"/>
                  <a:gd name="T27" fmla="*/ 14 h 16"/>
                  <a:gd name="T28" fmla="*/ 0 w 14"/>
                  <a:gd name="T29" fmla="*/ 12 h 16"/>
                  <a:gd name="T30" fmla="*/ 0 w 14"/>
                  <a:gd name="T31" fmla="*/ 12 h 16"/>
                  <a:gd name="T32" fmla="*/ 0 w 14"/>
                  <a:gd name="T33" fmla="*/ 9 h 16"/>
                  <a:gd name="T34" fmla="*/ 0 w 14"/>
                  <a:gd name="T35" fmla="*/ 7 h 16"/>
                  <a:gd name="T36" fmla="*/ 0 w 14"/>
                  <a:gd name="T37" fmla="*/ 4 h 16"/>
                  <a:gd name="T38" fmla="*/ 0 w 14"/>
                  <a:gd name="T39" fmla="*/ 4 h 16"/>
                  <a:gd name="T40" fmla="*/ 0 w 14"/>
                  <a:gd name="T41" fmla="*/ 2 h 16"/>
                  <a:gd name="T42" fmla="*/ 2 w 14"/>
                  <a:gd name="T43" fmla="*/ 2 h 16"/>
                  <a:gd name="T44" fmla="*/ 2 w 14"/>
                  <a:gd name="T45" fmla="*/ 0 h 16"/>
                  <a:gd name="T46" fmla="*/ 5 w 14"/>
                  <a:gd name="T47" fmla="*/ 0 h 16"/>
                  <a:gd name="T48" fmla="*/ 5 w 14"/>
                  <a:gd name="T49" fmla="*/ 0 h 16"/>
                  <a:gd name="T50" fmla="*/ 7 w 14"/>
                  <a:gd name="T51" fmla="*/ 0 h 16"/>
                  <a:gd name="T52" fmla="*/ 9 w 14"/>
                  <a:gd name="T53" fmla="*/ 0 h 16"/>
                  <a:gd name="T54" fmla="*/ 9 w 14"/>
                  <a:gd name="T55" fmla="*/ 0 h 16"/>
                  <a:gd name="T56" fmla="*/ 12 w 14"/>
                  <a:gd name="T57" fmla="*/ 0 h 16"/>
                  <a:gd name="T58" fmla="*/ 12 w 14"/>
                  <a:gd name="T59" fmla="*/ 2 h 16"/>
                  <a:gd name="T60" fmla="*/ 14 w 14"/>
                  <a:gd name="T61" fmla="*/ 2 h 16"/>
                  <a:gd name="T62" fmla="*/ 14 w 14"/>
                  <a:gd name="T63" fmla="*/ 4 h 16"/>
                  <a:gd name="T64" fmla="*/ 14 w 14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6"/>
                  <a:gd name="T101" fmla="*/ 14 w 1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6">
                    <a:moveTo>
                      <a:pt x="14" y="7"/>
                    </a:moveTo>
                    <a:lnTo>
                      <a:pt x="14" y="7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2" name="Freeform 592"/>
              <p:cNvSpPr>
                <a:spLocks/>
              </p:cNvSpPr>
              <p:nvPr/>
            </p:nvSpPr>
            <p:spPr bwMode="auto">
              <a:xfrm>
                <a:off x="1935" y="3338"/>
                <a:ext cx="14" cy="16"/>
              </a:xfrm>
              <a:custGeom>
                <a:avLst/>
                <a:gdLst>
                  <a:gd name="T0" fmla="*/ 14 w 14"/>
                  <a:gd name="T1" fmla="*/ 7 h 16"/>
                  <a:gd name="T2" fmla="*/ 14 w 14"/>
                  <a:gd name="T3" fmla="*/ 7 h 16"/>
                  <a:gd name="T4" fmla="*/ 14 w 14"/>
                  <a:gd name="T5" fmla="*/ 9 h 16"/>
                  <a:gd name="T6" fmla="*/ 14 w 14"/>
                  <a:gd name="T7" fmla="*/ 12 h 16"/>
                  <a:gd name="T8" fmla="*/ 14 w 14"/>
                  <a:gd name="T9" fmla="*/ 12 h 16"/>
                  <a:gd name="T10" fmla="*/ 12 w 14"/>
                  <a:gd name="T11" fmla="*/ 14 h 16"/>
                  <a:gd name="T12" fmla="*/ 12 w 14"/>
                  <a:gd name="T13" fmla="*/ 14 h 16"/>
                  <a:gd name="T14" fmla="*/ 9 w 14"/>
                  <a:gd name="T15" fmla="*/ 16 h 16"/>
                  <a:gd name="T16" fmla="*/ 9 w 14"/>
                  <a:gd name="T17" fmla="*/ 16 h 16"/>
                  <a:gd name="T18" fmla="*/ 7 w 14"/>
                  <a:gd name="T19" fmla="*/ 16 h 16"/>
                  <a:gd name="T20" fmla="*/ 5 w 14"/>
                  <a:gd name="T21" fmla="*/ 16 h 16"/>
                  <a:gd name="T22" fmla="*/ 5 w 14"/>
                  <a:gd name="T23" fmla="*/ 16 h 16"/>
                  <a:gd name="T24" fmla="*/ 2 w 14"/>
                  <a:gd name="T25" fmla="*/ 14 h 16"/>
                  <a:gd name="T26" fmla="*/ 2 w 14"/>
                  <a:gd name="T27" fmla="*/ 14 h 16"/>
                  <a:gd name="T28" fmla="*/ 0 w 14"/>
                  <a:gd name="T29" fmla="*/ 12 h 16"/>
                  <a:gd name="T30" fmla="*/ 0 w 14"/>
                  <a:gd name="T31" fmla="*/ 12 h 16"/>
                  <a:gd name="T32" fmla="*/ 0 w 14"/>
                  <a:gd name="T33" fmla="*/ 9 h 16"/>
                  <a:gd name="T34" fmla="*/ 0 w 14"/>
                  <a:gd name="T35" fmla="*/ 7 h 16"/>
                  <a:gd name="T36" fmla="*/ 0 w 14"/>
                  <a:gd name="T37" fmla="*/ 4 h 16"/>
                  <a:gd name="T38" fmla="*/ 0 w 14"/>
                  <a:gd name="T39" fmla="*/ 4 h 16"/>
                  <a:gd name="T40" fmla="*/ 0 w 14"/>
                  <a:gd name="T41" fmla="*/ 2 h 16"/>
                  <a:gd name="T42" fmla="*/ 2 w 14"/>
                  <a:gd name="T43" fmla="*/ 2 h 16"/>
                  <a:gd name="T44" fmla="*/ 2 w 14"/>
                  <a:gd name="T45" fmla="*/ 0 h 16"/>
                  <a:gd name="T46" fmla="*/ 5 w 14"/>
                  <a:gd name="T47" fmla="*/ 0 h 16"/>
                  <a:gd name="T48" fmla="*/ 5 w 14"/>
                  <a:gd name="T49" fmla="*/ 0 h 16"/>
                  <a:gd name="T50" fmla="*/ 7 w 14"/>
                  <a:gd name="T51" fmla="*/ 0 h 16"/>
                  <a:gd name="T52" fmla="*/ 9 w 14"/>
                  <a:gd name="T53" fmla="*/ 0 h 16"/>
                  <a:gd name="T54" fmla="*/ 9 w 14"/>
                  <a:gd name="T55" fmla="*/ 0 h 16"/>
                  <a:gd name="T56" fmla="*/ 12 w 14"/>
                  <a:gd name="T57" fmla="*/ 0 h 16"/>
                  <a:gd name="T58" fmla="*/ 12 w 14"/>
                  <a:gd name="T59" fmla="*/ 2 h 16"/>
                  <a:gd name="T60" fmla="*/ 14 w 14"/>
                  <a:gd name="T61" fmla="*/ 2 h 16"/>
                  <a:gd name="T62" fmla="*/ 14 w 14"/>
                  <a:gd name="T63" fmla="*/ 4 h 16"/>
                  <a:gd name="T64" fmla="*/ 14 w 14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6"/>
                  <a:gd name="T101" fmla="*/ 14 w 14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6">
                    <a:moveTo>
                      <a:pt x="14" y="7"/>
                    </a:moveTo>
                    <a:lnTo>
                      <a:pt x="14" y="7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3" name="Freeform 593"/>
              <p:cNvSpPr>
                <a:spLocks/>
              </p:cNvSpPr>
              <p:nvPr/>
            </p:nvSpPr>
            <p:spPr bwMode="auto">
              <a:xfrm>
                <a:off x="1911" y="3276"/>
                <a:ext cx="17" cy="16"/>
              </a:xfrm>
              <a:custGeom>
                <a:avLst/>
                <a:gdLst>
                  <a:gd name="T0" fmla="*/ 17 w 17"/>
                  <a:gd name="T1" fmla="*/ 7 h 16"/>
                  <a:gd name="T2" fmla="*/ 17 w 17"/>
                  <a:gd name="T3" fmla="*/ 7 h 16"/>
                  <a:gd name="T4" fmla="*/ 17 w 17"/>
                  <a:gd name="T5" fmla="*/ 9 h 16"/>
                  <a:gd name="T6" fmla="*/ 17 w 17"/>
                  <a:gd name="T7" fmla="*/ 12 h 16"/>
                  <a:gd name="T8" fmla="*/ 14 w 17"/>
                  <a:gd name="T9" fmla="*/ 12 h 16"/>
                  <a:gd name="T10" fmla="*/ 14 w 17"/>
                  <a:gd name="T11" fmla="*/ 14 h 16"/>
                  <a:gd name="T12" fmla="*/ 14 w 17"/>
                  <a:gd name="T13" fmla="*/ 14 h 16"/>
                  <a:gd name="T14" fmla="*/ 12 w 17"/>
                  <a:gd name="T15" fmla="*/ 16 h 16"/>
                  <a:gd name="T16" fmla="*/ 10 w 17"/>
                  <a:gd name="T17" fmla="*/ 16 h 16"/>
                  <a:gd name="T18" fmla="*/ 10 w 17"/>
                  <a:gd name="T19" fmla="*/ 16 h 16"/>
                  <a:gd name="T20" fmla="*/ 7 w 17"/>
                  <a:gd name="T21" fmla="*/ 16 h 16"/>
                  <a:gd name="T22" fmla="*/ 5 w 17"/>
                  <a:gd name="T23" fmla="*/ 16 h 16"/>
                  <a:gd name="T24" fmla="*/ 5 w 17"/>
                  <a:gd name="T25" fmla="*/ 14 h 16"/>
                  <a:gd name="T26" fmla="*/ 2 w 17"/>
                  <a:gd name="T27" fmla="*/ 14 h 16"/>
                  <a:gd name="T28" fmla="*/ 2 w 17"/>
                  <a:gd name="T29" fmla="*/ 12 h 16"/>
                  <a:gd name="T30" fmla="*/ 2 w 17"/>
                  <a:gd name="T31" fmla="*/ 12 h 16"/>
                  <a:gd name="T32" fmla="*/ 0 w 17"/>
                  <a:gd name="T33" fmla="*/ 9 h 16"/>
                  <a:gd name="T34" fmla="*/ 0 w 17"/>
                  <a:gd name="T35" fmla="*/ 7 h 16"/>
                  <a:gd name="T36" fmla="*/ 0 w 17"/>
                  <a:gd name="T37" fmla="*/ 4 h 16"/>
                  <a:gd name="T38" fmla="*/ 2 w 17"/>
                  <a:gd name="T39" fmla="*/ 4 h 16"/>
                  <a:gd name="T40" fmla="*/ 2 w 17"/>
                  <a:gd name="T41" fmla="*/ 2 h 16"/>
                  <a:gd name="T42" fmla="*/ 2 w 17"/>
                  <a:gd name="T43" fmla="*/ 2 h 16"/>
                  <a:gd name="T44" fmla="*/ 5 w 17"/>
                  <a:gd name="T45" fmla="*/ 0 h 16"/>
                  <a:gd name="T46" fmla="*/ 5 w 17"/>
                  <a:gd name="T47" fmla="*/ 0 h 16"/>
                  <a:gd name="T48" fmla="*/ 7 w 17"/>
                  <a:gd name="T49" fmla="*/ 0 h 16"/>
                  <a:gd name="T50" fmla="*/ 10 w 17"/>
                  <a:gd name="T51" fmla="*/ 0 h 16"/>
                  <a:gd name="T52" fmla="*/ 10 w 17"/>
                  <a:gd name="T53" fmla="*/ 0 h 16"/>
                  <a:gd name="T54" fmla="*/ 12 w 17"/>
                  <a:gd name="T55" fmla="*/ 0 h 16"/>
                  <a:gd name="T56" fmla="*/ 14 w 17"/>
                  <a:gd name="T57" fmla="*/ 0 h 16"/>
                  <a:gd name="T58" fmla="*/ 14 w 17"/>
                  <a:gd name="T59" fmla="*/ 2 h 16"/>
                  <a:gd name="T60" fmla="*/ 14 w 17"/>
                  <a:gd name="T61" fmla="*/ 2 h 16"/>
                  <a:gd name="T62" fmla="*/ 17 w 17"/>
                  <a:gd name="T63" fmla="*/ 4 h 16"/>
                  <a:gd name="T64" fmla="*/ 17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7" y="7"/>
                    </a:move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4" name="Freeform 594"/>
              <p:cNvSpPr>
                <a:spLocks/>
              </p:cNvSpPr>
              <p:nvPr/>
            </p:nvSpPr>
            <p:spPr bwMode="auto">
              <a:xfrm>
                <a:off x="1911" y="3276"/>
                <a:ext cx="17" cy="16"/>
              </a:xfrm>
              <a:custGeom>
                <a:avLst/>
                <a:gdLst>
                  <a:gd name="T0" fmla="*/ 17 w 17"/>
                  <a:gd name="T1" fmla="*/ 7 h 16"/>
                  <a:gd name="T2" fmla="*/ 17 w 17"/>
                  <a:gd name="T3" fmla="*/ 7 h 16"/>
                  <a:gd name="T4" fmla="*/ 17 w 17"/>
                  <a:gd name="T5" fmla="*/ 9 h 16"/>
                  <a:gd name="T6" fmla="*/ 17 w 17"/>
                  <a:gd name="T7" fmla="*/ 12 h 16"/>
                  <a:gd name="T8" fmla="*/ 14 w 17"/>
                  <a:gd name="T9" fmla="*/ 12 h 16"/>
                  <a:gd name="T10" fmla="*/ 14 w 17"/>
                  <a:gd name="T11" fmla="*/ 14 h 16"/>
                  <a:gd name="T12" fmla="*/ 14 w 17"/>
                  <a:gd name="T13" fmla="*/ 14 h 16"/>
                  <a:gd name="T14" fmla="*/ 12 w 17"/>
                  <a:gd name="T15" fmla="*/ 16 h 16"/>
                  <a:gd name="T16" fmla="*/ 10 w 17"/>
                  <a:gd name="T17" fmla="*/ 16 h 16"/>
                  <a:gd name="T18" fmla="*/ 10 w 17"/>
                  <a:gd name="T19" fmla="*/ 16 h 16"/>
                  <a:gd name="T20" fmla="*/ 7 w 17"/>
                  <a:gd name="T21" fmla="*/ 16 h 16"/>
                  <a:gd name="T22" fmla="*/ 5 w 17"/>
                  <a:gd name="T23" fmla="*/ 16 h 16"/>
                  <a:gd name="T24" fmla="*/ 5 w 17"/>
                  <a:gd name="T25" fmla="*/ 14 h 16"/>
                  <a:gd name="T26" fmla="*/ 2 w 17"/>
                  <a:gd name="T27" fmla="*/ 14 h 16"/>
                  <a:gd name="T28" fmla="*/ 2 w 17"/>
                  <a:gd name="T29" fmla="*/ 12 h 16"/>
                  <a:gd name="T30" fmla="*/ 2 w 17"/>
                  <a:gd name="T31" fmla="*/ 12 h 16"/>
                  <a:gd name="T32" fmla="*/ 0 w 17"/>
                  <a:gd name="T33" fmla="*/ 9 h 16"/>
                  <a:gd name="T34" fmla="*/ 0 w 17"/>
                  <a:gd name="T35" fmla="*/ 7 h 16"/>
                  <a:gd name="T36" fmla="*/ 0 w 17"/>
                  <a:gd name="T37" fmla="*/ 4 h 16"/>
                  <a:gd name="T38" fmla="*/ 2 w 17"/>
                  <a:gd name="T39" fmla="*/ 4 h 16"/>
                  <a:gd name="T40" fmla="*/ 2 w 17"/>
                  <a:gd name="T41" fmla="*/ 2 h 16"/>
                  <a:gd name="T42" fmla="*/ 2 w 17"/>
                  <a:gd name="T43" fmla="*/ 2 h 16"/>
                  <a:gd name="T44" fmla="*/ 5 w 17"/>
                  <a:gd name="T45" fmla="*/ 0 h 16"/>
                  <a:gd name="T46" fmla="*/ 5 w 17"/>
                  <a:gd name="T47" fmla="*/ 0 h 16"/>
                  <a:gd name="T48" fmla="*/ 7 w 17"/>
                  <a:gd name="T49" fmla="*/ 0 h 16"/>
                  <a:gd name="T50" fmla="*/ 10 w 17"/>
                  <a:gd name="T51" fmla="*/ 0 h 16"/>
                  <a:gd name="T52" fmla="*/ 10 w 17"/>
                  <a:gd name="T53" fmla="*/ 0 h 16"/>
                  <a:gd name="T54" fmla="*/ 12 w 17"/>
                  <a:gd name="T55" fmla="*/ 0 h 16"/>
                  <a:gd name="T56" fmla="*/ 14 w 17"/>
                  <a:gd name="T57" fmla="*/ 0 h 16"/>
                  <a:gd name="T58" fmla="*/ 14 w 17"/>
                  <a:gd name="T59" fmla="*/ 2 h 16"/>
                  <a:gd name="T60" fmla="*/ 14 w 17"/>
                  <a:gd name="T61" fmla="*/ 2 h 16"/>
                  <a:gd name="T62" fmla="*/ 17 w 17"/>
                  <a:gd name="T63" fmla="*/ 4 h 16"/>
                  <a:gd name="T64" fmla="*/ 17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7" y="7"/>
                    </a:move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4"/>
                    </a:lnTo>
                    <a:lnTo>
                      <a:pt x="1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5" name="Freeform 595"/>
              <p:cNvSpPr>
                <a:spLocks/>
              </p:cNvSpPr>
              <p:nvPr/>
            </p:nvSpPr>
            <p:spPr bwMode="auto">
              <a:xfrm>
                <a:off x="1933" y="3209"/>
                <a:ext cx="16" cy="19"/>
              </a:xfrm>
              <a:custGeom>
                <a:avLst/>
                <a:gdLst>
                  <a:gd name="T0" fmla="*/ 16 w 16"/>
                  <a:gd name="T1" fmla="*/ 7 h 19"/>
                  <a:gd name="T2" fmla="*/ 16 w 16"/>
                  <a:gd name="T3" fmla="*/ 10 h 19"/>
                  <a:gd name="T4" fmla="*/ 16 w 16"/>
                  <a:gd name="T5" fmla="*/ 12 h 19"/>
                  <a:gd name="T6" fmla="*/ 16 w 16"/>
                  <a:gd name="T7" fmla="*/ 12 h 19"/>
                  <a:gd name="T8" fmla="*/ 14 w 16"/>
                  <a:gd name="T9" fmla="*/ 14 h 19"/>
                  <a:gd name="T10" fmla="*/ 14 w 16"/>
                  <a:gd name="T11" fmla="*/ 17 h 19"/>
                  <a:gd name="T12" fmla="*/ 11 w 16"/>
                  <a:gd name="T13" fmla="*/ 17 h 19"/>
                  <a:gd name="T14" fmla="*/ 11 w 16"/>
                  <a:gd name="T15" fmla="*/ 17 h 19"/>
                  <a:gd name="T16" fmla="*/ 9 w 16"/>
                  <a:gd name="T17" fmla="*/ 17 h 19"/>
                  <a:gd name="T18" fmla="*/ 9 w 16"/>
                  <a:gd name="T19" fmla="*/ 19 h 19"/>
                  <a:gd name="T20" fmla="*/ 7 w 16"/>
                  <a:gd name="T21" fmla="*/ 17 h 19"/>
                  <a:gd name="T22" fmla="*/ 4 w 16"/>
                  <a:gd name="T23" fmla="*/ 17 h 19"/>
                  <a:gd name="T24" fmla="*/ 4 w 16"/>
                  <a:gd name="T25" fmla="*/ 17 h 19"/>
                  <a:gd name="T26" fmla="*/ 2 w 16"/>
                  <a:gd name="T27" fmla="*/ 14 h 19"/>
                  <a:gd name="T28" fmla="*/ 2 w 16"/>
                  <a:gd name="T29" fmla="*/ 14 h 19"/>
                  <a:gd name="T30" fmla="*/ 0 w 16"/>
                  <a:gd name="T31" fmla="*/ 12 h 19"/>
                  <a:gd name="T32" fmla="*/ 0 w 16"/>
                  <a:gd name="T33" fmla="*/ 12 h 19"/>
                  <a:gd name="T34" fmla="*/ 0 w 16"/>
                  <a:gd name="T35" fmla="*/ 10 h 19"/>
                  <a:gd name="T36" fmla="*/ 0 w 16"/>
                  <a:gd name="T37" fmla="*/ 7 h 19"/>
                  <a:gd name="T38" fmla="*/ 0 w 16"/>
                  <a:gd name="T39" fmla="*/ 7 h 19"/>
                  <a:gd name="T40" fmla="*/ 2 w 16"/>
                  <a:gd name="T41" fmla="*/ 5 h 19"/>
                  <a:gd name="T42" fmla="*/ 2 w 16"/>
                  <a:gd name="T43" fmla="*/ 2 h 19"/>
                  <a:gd name="T44" fmla="*/ 4 w 16"/>
                  <a:gd name="T45" fmla="*/ 2 h 19"/>
                  <a:gd name="T46" fmla="*/ 4 w 16"/>
                  <a:gd name="T47" fmla="*/ 2 h 19"/>
                  <a:gd name="T48" fmla="*/ 7 w 16"/>
                  <a:gd name="T49" fmla="*/ 0 h 19"/>
                  <a:gd name="T50" fmla="*/ 9 w 16"/>
                  <a:gd name="T51" fmla="*/ 0 h 19"/>
                  <a:gd name="T52" fmla="*/ 9 w 16"/>
                  <a:gd name="T53" fmla="*/ 2 h 19"/>
                  <a:gd name="T54" fmla="*/ 11 w 16"/>
                  <a:gd name="T55" fmla="*/ 2 h 19"/>
                  <a:gd name="T56" fmla="*/ 11 w 16"/>
                  <a:gd name="T57" fmla="*/ 2 h 19"/>
                  <a:gd name="T58" fmla="*/ 14 w 16"/>
                  <a:gd name="T59" fmla="*/ 5 h 19"/>
                  <a:gd name="T60" fmla="*/ 14 w 16"/>
                  <a:gd name="T61" fmla="*/ 5 h 19"/>
                  <a:gd name="T62" fmla="*/ 16 w 16"/>
                  <a:gd name="T63" fmla="*/ 7 h 19"/>
                  <a:gd name="T64" fmla="*/ 16 w 16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16" y="7"/>
                    </a:moveTo>
                    <a:lnTo>
                      <a:pt x="16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6" name="Freeform 596"/>
              <p:cNvSpPr>
                <a:spLocks/>
              </p:cNvSpPr>
              <p:nvPr/>
            </p:nvSpPr>
            <p:spPr bwMode="auto">
              <a:xfrm>
                <a:off x="1933" y="3209"/>
                <a:ext cx="16" cy="19"/>
              </a:xfrm>
              <a:custGeom>
                <a:avLst/>
                <a:gdLst>
                  <a:gd name="T0" fmla="*/ 16 w 16"/>
                  <a:gd name="T1" fmla="*/ 7 h 19"/>
                  <a:gd name="T2" fmla="*/ 16 w 16"/>
                  <a:gd name="T3" fmla="*/ 10 h 19"/>
                  <a:gd name="T4" fmla="*/ 16 w 16"/>
                  <a:gd name="T5" fmla="*/ 12 h 19"/>
                  <a:gd name="T6" fmla="*/ 16 w 16"/>
                  <a:gd name="T7" fmla="*/ 12 h 19"/>
                  <a:gd name="T8" fmla="*/ 14 w 16"/>
                  <a:gd name="T9" fmla="*/ 14 h 19"/>
                  <a:gd name="T10" fmla="*/ 14 w 16"/>
                  <a:gd name="T11" fmla="*/ 17 h 19"/>
                  <a:gd name="T12" fmla="*/ 11 w 16"/>
                  <a:gd name="T13" fmla="*/ 17 h 19"/>
                  <a:gd name="T14" fmla="*/ 11 w 16"/>
                  <a:gd name="T15" fmla="*/ 17 h 19"/>
                  <a:gd name="T16" fmla="*/ 9 w 16"/>
                  <a:gd name="T17" fmla="*/ 17 h 19"/>
                  <a:gd name="T18" fmla="*/ 9 w 16"/>
                  <a:gd name="T19" fmla="*/ 19 h 19"/>
                  <a:gd name="T20" fmla="*/ 7 w 16"/>
                  <a:gd name="T21" fmla="*/ 17 h 19"/>
                  <a:gd name="T22" fmla="*/ 4 w 16"/>
                  <a:gd name="T23" fmla="*/ 17 h 19"/>
                  <a:gd name="T24" fmla="*/ 4 w 16"/>
                  <a:gd name="T25" fmla="*/ 17 h 19"/>
                  <a:gd name="T26" fmla="*/ 2 w 16"/>
                  <a:gd name="T27" fmla="*/ 14 h 19"/>
                  <a:gd name="T28" fmla="*/ 2 w 16"/>
                  <a:gd name="T29" fmla="*/ 14 h 19"/>
                  <a:gd name="T30" fmla="*/ 0 w 16"/>
                  <a:gd name="T31" fmla="*/ 12 h 19"/>
                  <a:gd name="T32" fmla="*/ 0 w 16"/>
                  <a:gd name="T33" fmla="*/ 12 h 19"/>
                  <a:gd name="T34" fmla="*/ 0 w 16"/>
                  <a:gd name="T35" fmla="*/ 10 h 19"/>
                  <a:gd name="T36" fmla="*/ 0 w 16"/>
                  <a:gd name="T37" fmla="*/ 7 h 19"/>
                  <a:gd name="T38" fmla="*/ 0 w 16"/>
                  <a:gd name="T39" fmla="*/ 7 h 19"/>
                  <a:gd name="T40" fmla="*/ 2 w 16"/>
                  <a:gd name="T41" fmla="*/ 5 h 19"/>
                  <a:gd name="T42" fmla="*/ 2 w 16"/>
                  <a:gd name="T43" fmla="*/ 2 h 19"/>
                  <a:gd name="T44" fmla="*/ 4 w 16"/>
                  <a:gd name="T45" fmla="*/ 2 h 19"/>
                  <a:gd name="T46" fmla="*/ 4 w 16"/>
                  <a:gd name="T47" fmla="*/ 2 h 19"/>
                  <a:gd name="T48" fmla="*/ 7 w 16"/>
                  <a:gd name="T49" fmla="*/ 0 h 19"/>
                  <a:gd name="T50" fmla="*/ 9 w 16"/>
                  <a:gd name="T51" fmla="*/ 0 h 19"/>
                  <a:gd name="T52" fmla="*/ 9 w 16"/>
                  <a:gd name="T53" fmla="*/ 2 h 19"/>
                  <a:gd name="T54" fmla="*/ 11 w 16"/>
                  <a:gd name="T55" fmla="*/ 2 h 19"/>
                  <a:gd name="T56" fmla="*/ 11 w 16"/>
                  <a:gd name="T57" fmla="*/ 2 h 19"/>
                  <a:gd name="T58" fmla="*/ 14 w 16"/>
                  <a:gd name="T59" fmla="*/ 5 h 19"/>
                  <a:gd name="T60" fmla="*/ 14 w 16"/>
                  <a:gd name="T61" fmla="*/ 5 h 19"/>
                  <a:gd name="T62" fmla="*/ 16 w 16"/>
                  <a:gd name="T63" fmla="*/ 7 h 19"/>
                  <a:gd name="T64" fmla="*/ 16 w 16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16" y="7"/>
                    </a:moveTo>
                    <a:lnTo>
                      <a:pt x="16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6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7" name="Freeform 597"/>
              <p:cNvSpPr>
                <a:spLocks/>
              </p:cNvSpPr>
              <p:nvPr/>
            </p:nvSpPr>
            <p:spPr bwMode="auto">
              <a:xfrm>
                <a:off x="1949" y="3252"/>
                <a:ext cx="17" cy="17"/>
              </a:xfrm>
              <a:custGeom>
                <a:avLst/>
                <a:gdLst>
                  <a:gd name="T0" fmla="*/ 17 w 17"/>
                  <a:gd name="T1" fmla="*/ 7 h 17"/>
                  <a:gd name="T2" fmla="*/ 17 w 17"/>
                  <a:gd name="T3" fmla="*/ 9 h 17"/>
                  <a:gd name="T4" fmla="*/ 17 w 17"/>
                  <a:gd name="T5" fmla="*/ 12 h 17"/>
                  <a:gd name="T6" fmla="*/ 17 w 17"/>
                  <a:gd name="T7" fmla="*/ 12 h 17"/>
                  <a:gd name="T8" fmla="*/ 17 w 17"/>
                  <a:gd name="T9" fmla="*/ 14 h 17"/>
                  <a:gd name="T10" fmla="*/ 15 w 17"/>
                  <a:gd name="T11" fmla="*/ 14 h 17"/>
                  <a:gd name="T12" fmla="*/ 15 w 17"/>
                  <a:gd name="T13" fmla="*/ 17 h 17"/>
                  <a:gd name="T14" fmla="*/ 12 w 17"/>
                  <a:gd name="T15" fmla="*/ 17 h 17"/>
                  <a:gd name="T16" fmla="*/ 10 w 17"/>
                  <a:gd name="T17" fmla="*/ 17 h 17"/>
                  <a:gd name="T18" fmla="*/ 10 w 17"/>
                  <a:gd name="T19" fmla="*/ 17 h 17"/>
                  <a:gd name="T20" fmla="*/ 7 w 17"/>
                  <a:gd name="T21" fmla="*/ 17 h 17"/>
                  <a:gd name="T22" fmla="*/ 7 w 17"/>
                  <a:gd name="T23" fmla="*/ 17 h 17"/>
                  <a:gd name="T24" fmla="*/ 5 w 17"/>
                  <a:gd name="T25" fmla="*/ 17 h 17"/>
                  <a:gd name="T26" fmla="*/ 3 w 17"/>
                  <a:gd name="T27" fmla="*/ 14 h 17"/>
                  <a:gd name="T28" fmla="*/ 3 w 17"/>
                  <a:gd name="T29" fmla="*/ 14 h 17"/>
                  <a:gd name="T30" fmla="*/ 3 w 17"/>
                  <a:gd name="T31" fmla="*/ 12 h 17"/>
                  <a:gd name="T32" fmla="*/ 3 w 17"/>
                  <a:gd name="T33" fmla="*/ 9 h 17"/>
                  <a:gd name="T34" fmla="*/ 0 w 17"/>
                  <a:gd name="T35" fmla="*/ 9 h 17"/>
                  <a:gd name="T36" fmla="*/ 3 w 17"/>
                  <a:gd name="T37" fmla="*/ 7 h 17"/>
                  <a:gd name="T38" fmla="*/ 3 w 17"/>
                  <a:gd name="T39" fmla="*/ 5 h 17"/>
                  <a:gd name="T40" fmla="*/ 3 w 17"/>
                  <a:gd name="T41" fmla="*/ 5 h 17"/>
                  <a:gd name="T42" fmla="*/ 3 w 17"/>
                  <a:gd name="T43" fmla="*/ 2 h 17"/>
                  <a:gd name="T44" fmla="*/ 5 w 17"/>
                  <a:gd name="T45" fmla="*/ 2 h 17"/>
                  <a:gd name="T46" fmla="*/ 7 w 17"/>
                  <a:gd name="T47" fmla="*/ 2 h 17"/>
                  <a:gd name="T48" fmla="*/ 7 w 17"/>
                  <a:gd name="T49" fmla="*/ 0 h 17"/>
                  <a:gd name="T50" fmla="*/ 10 w 17"/>
                  <a:gd name="T51" fmla="*/ 0 h 17"/>
                  <a:gd name="T52" fmla="*/ 10 w 17"/>
                  <a:gd name="T53" fmla="*/ 0 h 17"/>
                  <a:gd name="T54" fmla="*/ 12 w 17"/>
                  <a:gd name="T55" fmla="*/ 2 h 17"/>
                  <a:gd name="T56" fmla="*/ 15 w 17"/>
                  <a:gd name="T57" fmla="*/ 2 h 17"/>
                  <a:gd name="T58" fmla="*/ 15 w 17"/>
                  <a:gd name="T59" fmla="*/ 2 h 17"/>
                  <a:gd name="T60" fmla="*/ 17 w 17"/>
                  <a:gd name="T61" fmla="*/ 5 h 17"/>
                  <a:gd name="T62" fmla="*/ 17 w 17"/>
                  <a:gd name="T63" fmla="*/ 5 h 17"/>
                  <a:gd name="T64" fmla="*/ 17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7" y="7"/>
                    </a:moveTo>
                    <a:lnTo>
                      <a:pt x="17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8" name="Freeform 598"/>
              <p:cNvSpPr>
                <a:spLocks/>
              </p:cNvSpPr>
              <p:nvPr/>
            </p:nvSpPr>
            <p:spPr bwMode="auto">
              <a:xfrm>
                <a:off x="1949" y="3252"/>
                <a:ext cx="17" cy="17"/>
              </a:xfrm>
              <a:custGeom>
                <a:avLst/>
                <a:gdLst>
                  <a:gd name="T0" fmla="*/ 17 w 17"/>
                  <a:gd name="T1" fmla="*/ 7 h 17"/>
                  <a:gd name="T2" fmla="*/ 17 w 17"/>
                  <a:gd name="T3" fmla="*/ 9 h 17"/>
                  <a:gd name="T4" fmla="*/ 17 w 17"/>
                  <a:gd name="T5" fmla="*/ 12 h 17"/>
                  <a:gd name="T6" fmla="*/ 17 w 17"/>
                  <a:gd name="T7" fmla="*/ 12 h 17"/>
                  <a:gd name="T8" fmla="*/ 17 w 17"/>
                  <a:gd name="T9" fmla="*/ 14 h 17"/>
                  <a:gd name="T10" fmla="*/ 15 w 17"/>
                  <a:gd name="T11" fmla="*/ 14 h 17"/>
                  <a:gd name="T12" fmla="*/ 15 w 17"/>
                  <a:gd name="T13" fmla="*/ 17 h 17"/>
                  <a:gd name="T14" fmla="*/ 12 w 17"/>
                  <a:gd name="T15" fmla="*/ 17 h 17"/>
                  <a:gd name="T16" fmla="*/ 10 w 17"/>
                  <a:gd name="T17" fmla="*/ 17 h 17"/>
                  <a:gd name="T18" fmla="*/ 10 w 17"/>
                  <a:gd name="T19" fmla="*/ 17 h 17"/>
                  <a:gd name="T20" fmla="*/ 7 w 17"/>
                  <a:gd name="T21" fmla="*/ 17 h 17"/>
                  <a:gd name="T22" fmla="*/ 7 w 17"/>
                  <a:gd name="T23" fmla="*/ 17 h 17"/>
                  <a:gd name="T24" fmla="*/ 5 w 17"/>
                  <a:gd name="T25" fmla="*/ 17 h 17"/>
                  <a:gd name="T26" fmla="*/ 3 w 17"/>
                  <a:gd name="T27" fmla="*/ 14 h 17"/>
                  <a:gd name="T28" fmla="*/ 3 w 17"/>
                  <a:gd name="T29" fmla="*/ 14 h 17"/>
                  <a:gd name="T30" fmla="*/ 3 w 17"/>
                  <a:gd name="T31" fmla="*/ 12 h 17"/>
                  <a:gd name="T32" fmla="*/ 3 w 17"/>
                  <a:gd name="T33" fmla="*/ 9 h 17"/>
                  <a:gd name="T34" fmla="*/ 0 w 17"/>
                  <a:gd name="T35" fmla="*/ 9 h 17"/>
                  <a:gd name="T36" fmla="*/ 3 w 17"/>
                  <a:gd name="T37" fmla="*/ 7 h 17"/>
                  <a:gd name="T38" fmla="*/ 3 w 17"/>
                  <a:gd name="T39" fmla="*/ 5 h 17"/>
                  <a:gd name="T40" fmla="*/ 3 w 17"/>
                  <a:gd name="T41" fmla="*/ 5 h 17"/>
                  <a:gd name="T42" fmla="*/ 3 w 17"/>
                  <a:gd name="T43" fmla="*/ 2 h 17"/>
                  <a:gd name="T44" fmla="*/ 5 w 17"/>
                  <a:gd name="T45" fmla="*/ 2 h 17"/>
                  <a:gd name="T46" fmla="*/ 7 w 17"/>
                  <a:gd name="T47" fmla="*/ 2 h 17"/>
                  <a:gd name="T48" fmla="*/ 7 w 17"/>
                  <a:gd name="T49" fmla="*/ 0 h 17"/>
                  <a:gd name="T50" fmla="*/ 10 w 17"/>
                  <a:gd name="T51" fmla="*/ 0 h 17"/>
                  <a:gd name="T52" fmla="*/ 10 w 17"/>
                  <a:gd name="T53" fmla="*/ 0 h 17"/>
                  <a:gd name="T54" fmla="*/ 12 w 17"/>
                  <a:gd name="T55" fmla="*/ 2 h 17"/>
                  <a:gd name="T56" fmla="*/ 15 w 17"/>
                  <a:gd name="T57" fmla="*/ 2 h 17"/>
                  <a:gd name="T58" fmla="*/ 15 w 17"/>
                  <a:gd name="T59" fmla="*/ 2 h 17"/>
                  <a:gd name="T60" fmla="*/ 17 w 17"/>
                  <a:gd name="T61" fmla="*/ 5 h 17"/>
                  <a:gd name="T62" fmla="*/ 17 w 17"/>
                  <a:gd name="T63" fmla="*/ 5 h 17"/>
                  <a:gd name="T64" fmla="*/ 17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7" y="7"/>
                    </a:moveTo>
                    <a:lnTo>
                      <a:pt x="17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" name="Freeform 599"/>
              <p:cNvSpPr>
                <a:spLocks/>
              </p:cNvSpPr>
              <p:nvPr/>
            </p:nvSpPr>
            <p:spPr bwMode="auto">
              <a:xfrm>
                <a:off x="1978" y="3207"/>
                <a:ext cx="17" cy="16"/>
              </a:xfrm>
              <a:custGeom>
                <a:avLst/>
                <a:gdLst>
                  <a:gd name="T0" fmla="*/ 17 w 17"/>
                  <a:gd name="T1" fmla="*/ 4 h 16"/>
                  <a:gd name="T2" fmla="*/ 17 w 17"/>
                  <a:gd name="T3" fmla="*/ 7 h 16"/>
                  <a:gd name="T4" fmla="*/ 17 w 17"/>
                  <a:gd name="T5" fmla="*/ 9 h 16"/>
                  <a:gd name="T6" fmla="*/ 17 w 17"/>
                  <a:gd name="T7" fmla="*/ 12 h 16"/>
                  <a:gd name="T8" fmla="*/ 14 w 17"/>
                  <a:gd name="T9" fmla="*/ 12 h 16"/>
                  <a:gd name="T10" fmla="*/ 14 w 17"/>
                  <a:gd name="T11" fmla="*/ 14 h 16"/>
                  <a:gd name="T12" fmla="*/ 12 w 17"/>
                  <a:gd name="T13" fmla="*/ 14 h 16"/>
                  <a:gd name="T14" fmla="*/ 12 w 17"/>
                  <a:gd name="T15" fmla="*/ 14 h 16"/>
                  <a:gd name="T16" fmla="*/ 9 w 17"/>
                  <a:gd name="T17" fmla="*/ 16 h 16"/>
                  <a:gd name="T18" fmla="*/ 7 w 17"/>
                  <a:gd name="T19" fmla="*/ 16 h 16"/>
                  <a:gd name="T20" fmla="*/ 7 w 17"/>
                  <a:gd name="T21" fmla="*/ 16 h 16"/>
                  <a:gd name="T22" fmla="*/ 5 w 17"/>
                  <a:gd name="T23" fmla="*/ 14 h 16"/>
                  <a:gd name="T24" fmla="*/ 5 w 17"/>
                  <a:gd name="T25" fmla="*/ 14 h 16"/>
                  <a:gd name="T26" fmla="*/ 2 w 17"/>
                  <a:gd name="T27" fmla="*/ 14 h 16"/>
                  <a:gd name="T28" fmla="*/ 2 w 17"/>
                  <a:gd name="T29" fmla="*/ 12 h 16"/>
                  <a:gd name="T30" fmla="*/ 0 w 17"/>
                  <a:gd name="T31" fmla="*/ 9 h 16"/>
                  <a:gd name="T32" fmla="*/ 0 w 17"/>
                  <a:gd name="T33" fmla="*/ 9 h 16"/>
                  <a:gd name="T34" fmla="*/ 0 w 17"/>
                  <a:gd name="T35" fmla="*/ 7 h 16"/>
                  <a:gd name="T36" fmla="*/ 0 w 17"/>
                  <a:gd name="T37" fmla="*/ 4 h 16"/>
                  <a:gd name="T38" fmla="*/ 0 w 17"/>
                  <a:gd name="T39" fmla="*/ 4 h 16"/>
                  <a:gd name="T40" fmla="*/ 2 w 17"/>
                  <a:gd name="T41" fmla="*/ 2 h 16"/>
                  <a:gd name="T42" fmla="*/ 2 w 17"/>
                  <a:gd name="T43" fmla="*/ 2 h 16"/>
                  <a:gd name="T44" fmla="*/ 5 w 17"/>
                  <a:gd name="T45" fmla="*/ 0 h 16"/>
                  <a:gd name="T46" fmla="*/ 5 w 17"/>
                  <a:gd name="T47" fmla="*/ 0 h 16"/>
                  <a:gd name="T48" fmla="*/ 7 w 17"/>
                  <a:gd name="T49" fmla="*/ 0 h 16"/>
                  <a:gd name="T50" fmla="*/ 7 w 17"/>
                  <a:gd name="T51" fmla="*/ 0 h 16"/>
                  <a:gd name="T52" fmla="*/ 9 w 17"/>
                  <a:gd name="T53" fmla="*/ 0 h 16"/>
                  <a:gd name="T54" fmla="*/ 12 w 17"/>
                  <a:gd name="T55" fmla="*/ 0 h 16"/>
                  <a:gd name="T56" fmla="*/ 12 w 17"/>
                  <a:gd name="T57" fmla="*/ 0 h 16"/>
                  <a:gd name="T58" fmla="*/ 14 w 17"/>
                  <a:gd name="T59" fmla="*/ 2 h 16"/>
                  <a:gd name="T60" fmla="*/ 14 w 17"/>
                  <a:gd name="T61" fmla="*/ 2 h 16"/>
                  <a:gd name="T62" fmla="*/ 17 w 17"/>
                  <a:gd name="T63" fmla="*/ 4 h 16"/>
                  <a:gd name="T64" fmla="*/ 17 w 17"/>
                  <a:gd name="T65" fmla="*/ 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7" y="4"/>
                    </a:move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" name="Freeform 600"/>
              <p:cNvSpPr>
                <a:spLocks/>
              </p:cNvSpPr>
              <p:nvPr/>
            </p:nvSpPr>
            <p:spPr bwMode="auto">
              <a:xfrm>
                <a:off x="1978" y="3207"/>
                <a:ext cx="17" cy="16"/>
              </a:xfrm>
              <a:custGeom>
                <a:avLst/>
                <a:gdLst>
                  <a:gd name="T0" fmla="*/ 17 w 17"/>
                  <a:gd name="T1" fmla="*/ 4 h 16"/>
                  <a:gd name="T2" fmla="*/ 17 w 17"/>
                  <a:gd name="T3" fmla="*/ 7 h 16"/>
                  <a:gd name="T4" fmla="*/ 17 w 17"/>
                  <a:gd name="T5" fmla="*/ 9 h 16"/>
                  <a:gd name="T6" fmla="*/ 17 w 17"/>
                  <a:gd name="T7" fmla="*/ 12 h 16"/>
                  <a:gd name="T8" fmla="*/ 14 w 17"/>
                  <a:gd name="T9" fmla="*/ 12 h 16"/>
                  <a:gd name="T10" fmla="*/ 14 w 17"/>
                  <a:gd name="T11" fmla="*/ 14 h 16"/>
                  <a:gd name="T12" fmla="*/ 12 w 17"/>
                  <a:gd name="T13" fmla="*/ 14 h 16"/>
                  <a:gd name="T14" fmla="*/ 12 w 17"/>
                  <a:gd name="T15" fmla="*/ 14 h 16"/>
                  <a:gd name="T16" fmla="*/ 9 w 17"/>
                  <a:gd name="T17" fmla="*/ 16 h 16"/>
                  <a:gd name="T18" fmla="*/ 7 w 17"/>
                  <a:gd name="T19" fmla="*/ 16 h 16"/>
                  <a:gd name="T20" fmla="*/ 7 w 17"/>
                  <a:gd name="T21" fmla="*/ 16 h 16"/>
                  <a:gd name="T22" fmla="*/ 5 w 17"/>
                  <a:gd name="T23" fmla="*/ 14 h 16"/>
                  <a:gd name="T24" fmla="*/ 5 w 17"/>
                  <a:gd name="T25" fmla="*/ 14 h 16"/>
                  <a:gd name="T26" fmla="*/ 2 w 17"/>
                  <a:gd name="T27" fmla="*/ 14 h 16"/>
                  <a:gd name="T28" fmla="*/ 2 w 17"/>
                  <a:gd name="T29" fmla="*/ 12 h 16"/>
                  <a:gd name="T30" fmla="*/ 0 w 17"/>
                  <a:gd name="T31" fmla="*/ 9 h 16"/>
                  <a:gd name="T32" fmla="*/ 0 w 17"/>
                  <a:gd name="T33" fmla="*/ 9 h 16"/>
                  <a:gd name="T34" fmla="*/ 0 w 17"/>
                  <a:gd name="T35" fmla="*/ 7 h 16"/>
                  <a:gd name="T36" fmla="*/ 0 w 17"/>
                  <a:gd name="T37" fmla="*/ 4 h 16"/>
                  <a:gd name="T38" fmla="*/ 0 w 17"/>
                  <a:gd name="T39" fmla="*/ 4 h 16"/>
                  <a:gd name="T40" fmla="*/ 2 w 17"/>
                  <a:gd name="T41" fmla="*/ 2 h 16"/>
                  <a:gd name="T42" fmla="*/ 2 w 17"/>
                  <a:gd name="T43" fmla="*/ 2 h 16"/>
                  <a:gd name="T44" fmla="*/ 5 w 17"/>
                  <a:gd name="T45" fmla="*/ 0 h 16"/>
                  <a:gd name="T46" fmla="*/ 5 w 17"/>
                  <a:gd name="T47" fmla="*/ 0 h 16"/>
                  <a:gd name="T48" fmla="*/ 7 w 17"/>
                  <a:gd name="T49" fmla="*/ 0 h 16"/>
                  <a:gd name="T50" fmla="*/ 7 w 17"/>
                  <a:gd name="T51" fmla="*/ 0 h 16"/>
                  <a:gd name="T52" fmla="*/ 9 w 17"/>
                  <a:gd name="T53" fmla="*/ 0 h 16"/>
                  <a:gd name="T54" fmla="*/ 12 w 17"/>
                  <a:gd name="T55" fmla="*/ 0 h 16"/>
                  <a:gd name="T56" fmla="*/ 12 w 17"/>
                  <a:gd name="T57" fmla="*/ 0 h 16"/>
                  <a:gd name="T58" fmla="*/ 14 w 17"/>
                  <a:gd name="T59" fmla="*/ 2 h 16"/>
                  <a:gd name="T60" fmla="*/ 14 w 17"/>
                  <a:gd name="T61" fmla="*/ 2 h 16"/>
                  <a:gd name="T62" fmla="*/ 17 w 17"/>
                  <a:gd name="T63" fmla="*/ 4 h 16"/>
                  <a:gd name="T64" fmla="*/ 17 w 17"/>
                  <a:gd name="T65" fmla="*/ 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7" y="4"/>
                    </a:move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" name="Freeform 601"/>
              <p:cNvSpPr>
                <a:spLocks/>
              </p:cNvSpPr>
              <p:nvPr/>
            </p:nvSpPr>
            <p:spPr bwMode="auto">
              <a:xfrm>
                <a:off x="1940" y="3586"/>
                <a:ext cx="16" cy="16"/>
              </a:xfrm>
              <a:custGeom>
                <a:avLst/>
                <a:gdLst>
                  <a:gd name="T0" fmla="*/ 16 w 16"/>
                  <a:gd name="T1" fmla="*/ 7 h 16"/>
                  <a:gd name="T2" fmla="*/ 16 w 16"/>
                  <a:gd name="T3" fmla="*/ 7 h 16"/>
                  <a:gd name="T4" fmla="*/ 16 w 16"/>
                  <a:gd name="T5" fmla="*/ 9 h 16"/>
                  <a:gd name="T6" fmla="*/ 16 w 16"/>
                  <a:gd name="T7" fmla="*/ 12 h 16"/>
                  <a:gd name="T8" fmla="*/ 14 w 16"/>
                  <a:gd name="T9" fmla="*/ 12 h 16"/>
                  <a:gd name="T10" fmla="*/ 14 w 16"/>
                  <a:gd name="T11" fmla="*/ 14 h 16"/>
                  <a:gd name="T12" fmla="*/ 12 w 16"/>
                  <a:gd name="T13" fmla="*/ 14 h 16"/>
                  <a:gd name="T14" fmla="*/ 12 w 16"/>
                  <a:gd name="T15" fmla="*/ 16 h 16"/>
                  <a:gd name="T16" fmla="*/ 9 w 16"/>
                  <a:gd name="T17" fmla="*/ 16 h 16"/>
                  <a:gd name="T18" fmla="*/ 9 w 16"/>
                  <a:gd name="T19" fmla="*/ 16 h 16"/>
                  <a:gd name="T20" fmla="*/ 7 w 16"/>
                  <a:gd name="T21" fmla="*/ 16 h 16"/>
                  <a:gd name="T22" fmla="*/ 4 w 16"/>
                  <a:gd name="T23" fmla="*/ 16 h 16"/>
                  <a:gd name="T24" fmla="*/ 4 w 16"/>
                  <a:gd name="T25" fmla="*/ 14 h 16"/>
                  <a:gd name="T26" fmla="*/ 2 w 16"/>
                  <a:gd name="T27" fmla="*/ 14 h 16"/>
                  <a:gd name="T28" fmla="*/ 2 w 16"/>
                  <a:gd name="T29" fmla="*/ 12 h 16"/>
                  <a:gd name="T30" fmla="*/ 2 w 16"/>
                  <a:gd name="T31" fmla="*/ 12 h 16"/>
                  <a:gd name="T32" fmla="*/ 0 w 16"/>
                  <a:gd name="T33" fmla="*/ 9 h 16"/>
                  <a:gd name="T34" fmla="*/ 0 w 16"/>
                  <a:gd name="T35" fmla="*/ 7 h 16"/>
                  <a:gd name="T36" fmla="*/ 0 w 16"/>
                  <a:gd name="T37" fmla="*/ 7 h 16"/>
                  <a:gd name="T38" fmla="*/ 0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4 w 16"/>
                  <a:gd name="T45" fmla="*/ 0 h 16"/>
                  <a:gd name="T46" fmla="*/ 4 w 16"/>
                  <a:gd name="T47" fmla="*/ 0 h 16"/>
                  <a:gd name="T48" fmla="*/ 7 w 16"/>
                  <a:gd name="T49" fmla="*/ 0 h 16"/>
                  <a:gd name="T50" fmla="*/ 9 w 16"/>
                  <a:gd name="T51" fmla="*/ 0 h 16"/>
                  <a:gd name="T52" fmla="*/ 9 w 16"/>
                  <a:gd name="T53" fmla="*/ 0 h 16"/>
                  <a:gd name="T54" fmla="*/ 12 w 16"/>
                  <a:gd name="T55" fmla="*/ 0 h 16"/>
                  <a:gd name="T56" fmla="*/ 12 w 16"/>
                  <a:gd name="T57" fmla="*/ 0 h 16"/>
                  <a:gd name="T58" fmla="*/ 14 w 16"/>
                  <a:gd name="T59" fmla="*/ 2 h 16"/>
                  <a:gd name="T60" fmla="*/ 14 w 16"/>
                  <a:gd name="T61" fmla="*/ 2 h 16"/>
                  <a:gd name="T62" fmla="*/ 16 w 16"/>
                  <a:gd name="T63" fmla="*/ 4 h 16"/>
                  <a:gd name="T64" fmla="*/ 16 w 16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16" y="7"/>
                    </a:move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" name="Freeform 602"/>
              <p:cNvSpPr>
                <a:spLocks/>
              </p:cNvSpPr>
              <p:nvPr/>
            </p:nvSpPr>
            <p:spPr bwMode="auto">
              <a:xfrm>
                <a:off x="1940" y="3586"/>
                <a:ext cx="16" cy="16"/>
              </a:xfrm>
              <a:custGeom>
                <a:avLst/>
                <a:gdLst>
                  <a:gd name="T0" fmla="*/ 16 w 16"/>
                  <a:gd name="T1" fmla="*/ 7 h 16"/>
                  <a:gd name="T2" fmla="*/ 16 w 16"/>
                  <a:gd name="T3" fmla="*/ 7 h 16"/>
                  <a:gd name="T4" fmla="*/ 16 w 16"/>
                  <a:gd name="T5" fmla="*/ 9 h 16"/>
                  <a:gd name="T6" fmla="*/ 16 w 16"/>
                  <a:gd name="T7" fmla="*/ 12 h 16"/>
                  <a:gd name="T8" fmla="*/ 14 w 16"/>
                  <a:gd name="T9" fmla="*/ 12 h 16"/>
                  <a:gd name="T10" fmla="*/ 14 w 16"/>
                  <a:gd name="T11" fmla="*/ 14 h 16"/>
                  <a:gd name="T12" fmla="*/ 12 w 16"/>
                  <a:gd name="T13" fmla="*/ 14 h 16"/>
                  <a:gd name="T14" fmla="*/ 12 w 16"/>
                  <a:gd name="T15" fmla="*/ 16 h 16"/>
                  <a:gd name="T16" fmla="*/ 9 w 16"/>
                  <a:gd name="T17" fmla="*/ 16 h 16"/>
                  <a:gd name="T18" fmla="*/ 9 w 16"/>
                  <a:gd name="T19" fmla="*/ 16 h 16"/>
                  <a:gd name="T20" fmla="*/ 7 w 16"/>
                  <a:gd name="T21" fmla="*/ 16 h 16"/>
                  <a:gd name="T22" fmla="*/ 4 w 16"/>
                  <a:gd name="T23" fmla="*/ 16 h 16"/>
                  <a:gd name="T24" fmla="*/ 4 w 16"/>
                  <a:gd name="T25" fmla="*/ 14 h 16"/>
                  <a:gd name="T26" fmla="*/ 2 w 16"/>
                  <a:gd name="T27" fmla="*/ 14 h 16"/>
                  <a:gd name="T28" fmla="*/ 2 w 16"/>
                  <a:gd name="T29" fmla="*/ 12 h 16"/>
                  <a:gd name="T30" fmla="*/ 2 w 16"/>
                  <a:gd name="T31" fmla="*/ 12 h 16"/>
                  <a:gd name="T32" fmla="*/ 0 w 16"/>
                  <a:gd name="T33" fmla="*/ 9 h 16"/>
                  <a:gd name="T34" fmla="*/ 0 w 16"/>
                  <a:gd name="T35" fmla="*/ 7 h 16"/>
                  <a:gd name="T36" fmla="*/ 0 w 16"/>
                  <a:gd name="T37" fmla="*/ 7 h 16"/>
                  <a:gd name="T38" fmla="*/ 0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4 w 16"/>
                  <a:gd name="T45" fmla="*/ 0 h 16"/>
                  <a:gd name="T46" fmla="*/ 4 w 16"/>
                  <a:gd name="T47" fmla="*/ 0 h 16"/>
                  <a:gd name="T48" fmla="*/ 7 w 16"/>
                  <a:gd name="T49" fmla="*/ 0 h 16"/>
                  <a:gd name="T50" fmla="*/ 9 w 16"/>
                  <a:gd name="T51" fmla="*/ 0 h 16"/>
                  <a:gd name="T52" fmla="*/ 9 w 16"/>
                  <a:gd name="T53" fmla="*/ 0 h 16"/>
                  <a:gd name="T54" fmla="*/ 12 w 16"/>
                  <a:gd name="T55" fmla="*/ 0 h 16"/>
                  <a:gd name="T56" fmla="*/ 12 w 16"/>
                  <a:gd name="T57" fmla="*/ 0 h 16"/>
                  <a:gd name="T58" fmla="*/ 14 w 16"/>
                  <a:gd name="T59" fmla="*/ 2 h 16"/>
                  <a:gd name="T60" fmla="*/ 14 w 16"/>
                  <a:gd name="T61" fmla="*/ 2 h 16"/>
                  <a:gd name="T62" fmla="*/ 16 w 16"/>
                  <a:gd name="T63" fmla="*/ 4 h 16"/>
                  <a:gd name="T64" fmla="*/ 16 w 16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16" y="7"/>
                    </a:moveTo>
                    <a:lnTo>
                      <a:pt x="16" y="7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3" name="Freeform 603"/>
              <p:cNvSpPr>
                <a:spLocks/>
              </p:cNvSpPr>
              <p:nvPr/>
            </p:nvSpPr>
            <p:spPr bwMode="auto">
              <a:xfrm>
                <a:off x="1904" y="3378"/>
                <a:ext cx="17" cy="17"/>
              </a:xfrm>
              <a:custGeom>
                <a:avLst/>
                <a:gdLst>
                  <a:gd name="T0" fmla="*/ 17 w 17"/>
                  <a:gd name="T1" fmla="*/ 5 h 17"/>
                  <a:gd name="T2" fmla="*/ 17 w 17"/>
                  <a:gd name="T3" fmla="*/ 7 h 17"/>
                  <a:gd name="T4" fmla="*/ 17 w 17"/>
                  <a:gd name="T5" fmla="*/ 10 h 17"/>
                  <a:gd name="T6" fmla="*/ 17 w 17"/>
                  <a:gd name="T7" fmla="*/ 12 h 17"/>
                  <a:gd name="T8" fmla="*/ 17 w 17"/>
                  <a:gd name="T9" fmla="*/ 12 h 17"/>
                  <a:gd name="T10" fmla="*/ 14 w 17"/>
                  <a:gd name="T11" fmla="*/ 15 h 17"/>
                  <a:gd name="T12" fmla="*/ 14 w 17"/>
                  <a:gd name="T13" fmla="*/ 15 h 17"/>
                  <a:gd name="T14" fmla="*/ 12 w 17"/>
                  <a:gd name="T15" fmla="*/ 15 h 17"/>
                  <a:gd name="T16" fmla="*/ 9 w 17"/>
                  <a:gd name="T17" fmla="*/ 17 h 17"/>
                  <a:gd name="T18" fmla="*/ 9 w 17"/>
                  <a:gd name="T19" fmla="*/ 17 h 17"/>
                  <a:gd name="T20" fmla="*/ 7 w 17"/>
                  <a:gd name="T21" fmla="*/ 17 h 17"/>
                  <a:gd name="T22" fmla="*/ 5 w 17"/>
                  <a:gd name="T23" fmla="*/ 15 h 17"/>
                  <a:gd name="T24" fmla="*/ 5 w 17"/>
                  <a:gd name="T25" fmla="*/ 15 h 17"/>
                  <a:gd name="T26" fmla="*/ 2 w 17"/>
                  <a:gd name="T27" fmla="*/ 15 h 17"/>
                  <a:gd name="T28" fmla="*/ 2 w 17"/>
                  <a:gd name="T29" fmla="*/ 12 h 17"/>
                  <a:gd name="T30" fmla="*/ 2 w 17"/>
                  <a:gd name="T31" fmla="*/ 10 h 17"/>
                  <a:gd name="T32" fmla="*/ 0 w 17"/>
                  <a:gd name="T33" fmla="*/ 10 h 17"/>
                  <a:gd name="T34" fmla="*/ 0 w 17"/>
                  <a:gd name="T35" fmla="*/ 7 h 17"/>
                  <a:gd name="T36" fmla="*/ 0 w 17"/>
                  <a:gd name="T37" fmla="*/ 5 h 17"/>
                  <a:gd name="T38" fmla="*/ 2 w 17"/>
                  <a:gd name="T39" fmla="*/ 5 h 17"/>
                  <a:gd name="T40" fmla="*/ 2 w 17"/>
                  <a:gd name="T41" fmla="*/ 3 h 17"/>
                  <a:gd name="T42" fmla="*/ 2 w 17"/>
                  <a:gd name="T43" fmla="*/ 3 h 17"/>
                  <a:gd name="T44" fmla="*/ 5 w 17"/>
                  <a:gd name="T45" fmla="*/ 0 h 17"/>
                  <a:gd name="T46" fmla="*/ 5 w 17"/>
                  <a:gd name="T47" fmla="*/ 0 h 17"/>
                  <a:gd name="T48" fmla="*/ 7 w 17"/>
                  <a:gd name="T49" fmla="*/ 0 h 17"/>
                  <a:gd name="T50" fmla="*/ 9 w 17"/>
                  <a:gd name="T51" fmla="*/ 0 h 17"/>
                  <a:gd name="T52" fmla="*/ 9 w 17"/>
                  <a:gd name="T53" fmla="*/ 0 h 17"/>
                  <a:gd name="T54" fmla="*/ 12 w 17"/>
                  <a:gd name="T55" fmla="*/ 0 h 17"/>
                  <a:gd name="T56" fmla="*/ 14 w 17"/>
                  <a:gd name="T57" fmla="*/ 0 h 17"/>
                  <a:gd name="T58" fmla="*/ 14 w 17"/>
                  <a:gd name="T59" fmla="*/ 3 h 17"/>
                  <a:gd name="T60" fmla="*/ 17 w 17"/>
                  <a:gd name="T61" fmla="*/ 3 h 17"/>
                  <a:gd name="T62" fmla="*/ 17 w 17"/>
                  <a:gd name="T63" fmla="*/ 5 h 17"/>
                  <a:gd name="T64" fmla="*/ 17 w 17"/>
                  <a:gd name="T65" fmla="*/ 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7" y="5"/>
                    </a:move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4" name="Freeform 604"/>
              <p:cNvSpPr>
                <a:spLocks/>
              </p:cNvSpPr>
              <p:nvPr/>
            </p:nvSpPr>
            <p:spPr bwMode="auto">
              <a:xfrm>
                <a:off x="1904" y="3378"/>
                <a:ext cx="17" cy="17"/>
              </a:xfrm>
              <a:custGeom>
                <a:avLst/>
                <a:gdLst>
                  <a:gd name="T0" fmla="*/ 17 w 17"/>
                  <a:gd name="T1" fmla="*/ 5 h 17"/>
                  <a:gd name="T2" fmla="*/ 17 w 17"/>
                  <a:gd name="T3" fmla="*/ 7 h 17"/>
                  <a:gd name="T4" fmla="*/ 17 w 17"/>
                  <a:gd name="T5" fmla="*/ 10 h 17"/>
                  <a:gd name="T6" fmla="*/ 17 w 17"/>
                  <a:gd name="T7" fmla="*/ 12 h 17"/>
                  <a:gd name="T8" fmla="*/ 17 w 17"/>
                  <a:gd name="T9" fmla="*/ 12 h 17"/>
                  <a:gd name="T10" fmla="*/ 14 w 17"/>
                  <a:gd name="T11" fmla="*/ 15 h 17"/>
                  <a:gd name="T12" fmla="*/ 14 w 17"/>
                  <a:gd name="T13" fmla="*/ 15 h 17"/>
                  <a:gd name="T14" fmla="*/ 12 w 17"/>
                  <a:gd name="T15" fmla="*/ 15 h 17"/>
                  <a:gd name="T16" fmla="*/ 9 w 17"/>
                  <a:gd name="T17" fmla="*/ 17 h 17"/>
                  <a:gd name="T18" fmla="*/ 9 w 17"/>
                  <a:gd name="T19" fmla="*/ 17 h 17"/>
                  <a:gd name="T20" fmla="*/ 7 w 17"/>
                  <a:gd name="T21" fmla="*/ 17 h 17"/>
                  <a:gd name="T22" fmla="*/ 5 w 17"/>
                  <a:gd name="T23" fmla="*/ 15 h 17"/>
                  <a:gd name="T24" fmla="*/ 5 w 17"/>
                  <a:gd name="T25" fmla="*/ 15 h 17"/>
                  <a:gd name="T26" fmla="*/ 2 w 17"/>
                  <a:gd name="T27" fmla="*/ 15 h 17"/>
                  <a:gd name="T28" fmla="*/ 2 w 17"/>
                  <a:gd name="T29" fmla="*/ 12 h 17"/>
                  <a:gd name="T30" fmla="*/ 2 w 17"/>
                  <a:gd name="T31" fmla="*/ 10 h 17"/>
                  <a:gd name="T32" fmla="*/ 0 w 17"/>
                  <a:gd name="T33" fmla="*/ 10 h 17"/>
                  <a:gd name="T34" fmla="*/ 0 w 17"/>
                  <a:gd name="T35" fmla="*/ 7 h 17"/>
                  <a:gd name="T36" fmla="*/ 0 w 17"/>
                  <a:gd name="T37" fmla="*/ 5 h 17"/>
                  <a:gd name="T38" fmla="*/ 2 w 17"/>
                  <a:gd name="T39" fmla="*/ 5 h 17"/>
                  <a:gd name="T40" fmla="*/ 2 w 17"/>
                  <a:gd name="T41" fmla="*/ 3 h 17"/>
                  <a:gd name="T42" fmla="*/ 2 w 17"/>
                  <a:gd name="T43" fmla="*/ 3 h 17"/>
                  <a:gd name="T44" fmla="*/ 5 w 17"/>
                  <a:gd name="T45" fmla="*/ 0 h 17"/>
                  <a:gd name="T46" fmla="*/ 5 w 17"/>
                  <a:gd name="T47" fmla="*/ 0 h 17"/>
                  <a:gd name="T48" fmla="*/ 7 w 17"/>
                  <a:gd name="T49" fmla="*/ 0 h 17"/>
                  <a:gd name="T50" fmla="*/ 9 w 17"/>
                  <a:gd name="T51" fmla="*/ 0 h 17"/>
                  <a:gd name="T52" fmla="*/ 9 w 17"/>
                  <a:gd name="T53" fmla="*/ 0 h 17"/>
                  <a:gd name="T54" fmla="*/ 12 w 17"/>
                  <a:gd name="T55" fmla="*/ 0 h 17"/>
                  <a:gd name="T56" fmla="*/ 14 w 17"/>
                  <a:gd name="T57" fmla="*/ 0 h 17"/>
                  <a:gd name="T58" fmla="*/ 14 w 17"/>
                  <a:gd name="T59" fmla="*/ 3 h 17"/>
                  <a:gd name="T60" fmla="*/ 17 w 17"/>
                  <a:gd name="T61" fmla="*/ 3 h 17"/>
                  <a:gd name="T62" fmla="*/ 17 w 17"/>
                  <a:gd name="T63" fmla="*/ 5 h 17"/>
                  <a:gd name="T64" fmla="*/ 17 w 17"/>
                  <a:gd name="T65" fmla="*/ 5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7" y="5"/>
                    </a:move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5" name="Freeform 605"/>
              <p:cNvSpPr>
                <a:spLocks/>
              </p:cNvSpPr>
              <p:nvPr/>
            </p:nvSpPr>
            <p:spPr bwMode="auto">
              <a:xfrm>
                <a:off x="1911" y="3481"/>
                <a:ext cx="17" cy="19"/>
              </a:xfrm>
              <a:custGeom>
                <a:avLst/>
                <a:gdLst>
                  <a:gd name="T0" fmla="*/ 17 w 17"/>
                  <a:gd name="T1" fmla="*/ 7 h 19"/>
                  <a:gd name="T2" fmla="*/ 17 w 17"/>
                  <a:gd name="T3" fmla="*/ 9 h 19"/>
                  <a:gd name="T4" fmla="*/ 17 w 17"/>
                  <a:gd name="T5" fmla="*/ 12 h 19"/>
                  <a:gd name="T6" fmla="*/ 17 w 17"/>
                  <a:gd name="T7" fmla="*/ 12 h 19"/>
                  <a:gd name="T8" fmla="*/ 14 w 17"/>
                  <a:gd name="T9" fmla="*/ 14 h 19"/>
                  <a:gd name="T10" fmla="*/ 14 w 17"/>
                  <a:gd name="T11" fmla="*/ 16 h 19"/>
                  <a:gd name="T12" fmla="*/ 12 w 17"/>
                  <a:gd name="T13" fmla="*/ 16 h 19"/>
                  <a:gd name="T14" fmla="*/ 12 w 17"/>
                  <a:gd name="T15" fmla="*/ 16 h 19"/>
                  <a:gd name="T16" fmla="*/ 10 w 17"/>
                  <a:gd name="T17" fmla="*/ 16 h 19"/>
                  <a:gd name="T18" fmla="*/ 10 w 17"/>
                  <a:gd name="T19" fmla="*/ 19 h 19"/>
                  <a:gd name="T20" fmla="*/ 7 w 17"/>
                  <a:gd name="T21" fmla="*/ 16 h 19"/>
                  <a:gd name="T22" fmla="*/ 5 w 17"/>
                  <a:gd name="T23" fmla="*/ 16 h 19"/>
                  <a:gd name="T24" fmla="*/ 5 w 17"/>
                  <a:gd name="T25" fmla="*/ 16 h 19"/>
                  <a:gd name="T26" fmla="*/ 2 w 17"/>
                  <a:gd name="T27" fmla="*/ 14 h 19"/>
                  <a:gd name="T28" fmla="*/ 2 w 17"/>
                  <a:gd name="T29" fmla="*/ 14 h 19"/>
                  <a:gd name="T30" fmla="*/ 0 w 17"/>
                  <a:gd name="T31" fmla="*/ 12 h 19"/>
                  <a:gd name="T32" fmla="*/ 0 w 17"/>
                  <a:gd name="T33" fmla="*/ 12 h 19"/>
                  <a:gd name="T34" fmla="*/ 0 w 17"/>
                  <a:gd name="T35" fmla="*/ 9 h 19"/>
                  <a:gd name="T36" fmla="*/ 0 w 17"/>
                  <a:gd name="T37" fmla="*/ 7 h 19"/>
                  <a:gd name="T38" fmla="*/ 0 w 17"/>
                  <a:gd name="T39" fmla="*/ 7 h 19"/>
                  <a:gd name="T40" fmla="*/ 2 w 17"/>
                  <a:gd name="T41" fmla="*/ 4 h 19"/>
                  <a:gd name="T42" fmla="*/ 2 w 17"/>
                  <a:gd name="T43" fmla="*/ 2 h 19"/>
                  <a:gd name="T44" fmla="*/ 5 w 17"/>
                  <a:gd name="T45" fmla="*/ 2 h 19"/>
                  <a:gd name="T46" fmla="*/ 5 w 17"/>
                  <a:gd name="T47" fmla="*/ 2 h 19"/>
                  <a:gd name="T48" fmla="*/ 7 w 17"/>
                  <a:gd name="T49" fmla="*/ 0 h 19"/>
                  <a:gd name="T50" fmla="*/ 10 w 17"/>
                  <a:gd name="T51" fmla="*/ 0 h 19"/>
                  <a:gd name="T52" fmla="*/ 10 w 17"/>
                  <a:gd name="T53" fmla="*/ 2 h 19"/>
                  <a:gd name="T54" fmla="*/ 12 w 17"/>
                  <a:gd name="T55" fmla="*/ 2 h 19"/>
                  <a:gd name="T56" fmla="*/ 12 w 17"/>
                  <a:gd name="T57" fmla="*/ 2 h 19"/>
                  <a:gd name="T58" fmla="*/ 14 w 17"/>
                  <a:gd name="T59" fmla="*/ 2 h 19"/>
                  <a:gd name="T60" fmla="*/ 14 w 17"/>
                  <a:gd name="T61" fmla="*/ 4 h 19"/>
                  <a:gd name="T62" fmla="*/ 17 w 17"/>
                  <a:gd name="T63" fmla="*/ 7 h 19"/>
                  <a:gd name="T64" fmla="*/ 17 w 17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7" y="7"/>
                    </a:move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9" name="Freeform 606"/>
            <p:cNvSpPr>
              <a:spLocks/>
            </p:cNvSpPr>
            <p:nvPr/>
          </p:nvSpPr>
          <p:spPr bwMode="auto">
            <a:xfrm>
              <a:off x="3033713" y="4516438"/>
              <a:ext cx="26987" cy="30162"/>
            </a:xfrm>
            <a:custGeom>
              <a:avLst/>
              <a:gdLst>
                <a:gd name="T0" fmla="*/ 2147483647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2147483647 h 19"/>
                <a:gd name="T20" fmla="*/ 2147483647 w 17"/>
                <a:gd name="T21" fmla="*/ 2147483647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2147483647 h 19"/>
                <a:gd name="T30" fmla="*/ 0 w 17"/>
                <a:gd name="T31" fmla="*/ 2147483647 h 19"/>
                <a:gd name="T32" fmla="*/ 0 w 17"/>
                <a:gd name="T33" fmla="*/ 2147483647 h 19"/>
                <a:gd name="T34" fmla="*/ 0 w 17"/>
                <a:gd name="T35" fmla="*/ 2147483647 h 19"/>
                <a:gd name="T36" fmla="*/ 0 w 17"/>
                <a:gd name="T37" fmla="*/ 2147483647 h 19"/>
                <a:gd name="T38" fmla="*/ 0 w 17"/>
                <a:gd name="T39" fmla="*/ 2147483647 h 19"/>
                <a:gd name="T40" fmla="*/ 2147483647 w 17"/>
                <a:gd name="T41" fmla="*/ 2147483647 h 19"/>
                <a:gd name="T42" fmla="*/ 2147483647 w 17"/>
                <a:gd name="T43" fmla="*/ 2147483647 h 19"/>
                <a:gd name="T44" fmla="*/ 2147483647 w 17"/>
                <a:gd name="T45" fmla="*/ 2147483647 h 19"/>
                <a:gd name="T46" fmla="*/ 2147483647 w 17"/>
                <a:gd name="T47" fmla="*/ 2147483647 h 19"/>
                <a:gd name="T48" fmla="*/ 2147483647 w 17"/>
                <a:gd name="T49" fmla="*/ 0 h 19"/>
                <a:gd name="T50" fmla="*/ 2147483647 w 17"/>
                <a:gd name="T51" fmla="*/ 0 h 19"/>
                <a:gd name="T52" fmla="*/ 2147483647 w 17"/>
                <a:gd name="T53" fmla="*/ 2147483647 h 19"/>
                <a:gd name="T54" fmla="*/ 2147483647 w 17"/>
                <a:gd name="T55" fmla="*/ 2147483647 h 19"/>
                <a:gd name="T56" fmla="*/ 2147483647 w 17"/>
                <a:gd name="T57" fmla="*/ 2147483647 h 19"/>
                <a:gd name="T58" fmla="*/ 2147483647 w 17"/>
                <a:gd name="T59" fmla="*/ 2147483647 h 19"/>
                <a:gd name="T60" fmla="*/ 2147483647 w 17"/>
                <a:gd name="T61" fmla="*/ 2147483647 h 19"/>
                <a:gd name="T62" fmla="*/ 2147483647 w 17"/>
                <a:gd name="T63" fmla="*/ 2147483647 h 19"/>
                <a:gd name="T64" fmla="*/ 2147483647 w 17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9"/>
                <a:gd name="T101" fmla="*/ 17 w 17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9">
                  <a:moveTo>
                    <a:pt x="17" y="7"/>
                  </a:move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7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607"/>
            <p:cNvSpPr>
              <a:spLocks/>
            </p:cNvSpPr>
            <p:nvPr/>
          </p:nvSpPr>
          <p:spPr bwMode="auto">
            <a:xfrm>
              <a:off x="3101975" y="4587875"/>
              <a:ext cx="22225" cy="26988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0 w 14"/>
                <a:gd name="T29" fmla="*/ 2147483647 h 17"/>
                <a:gd name="T30" fmla="*/ 0 w 14"/>
                <a:gd name="T31" fmla="*/ 2147483647 h 17"/>
                <a:gd name="T32" fmla="*/ 0 w 14"/>
                <a:gd name="T33" fmla="*/ 2147483647 h 17"/>
                <a:gd name="T34" fmla="*/ 0 w 14"/>
                <a:gd name="T35" fmla="*/ 2147483647 h 17"/>
                <a:gd name="T36" fmla="*/ 0 w 14"/>
                <a:gd name="T37" fmla="*/ 2147483647 h 17"/>
                <a:gd name="T38" fmla="*/ 0 w 14"/>
                <a:gd name="T39" fmla="*/ 2147483647 h 17"/>
                <a:gd name="T40" fmla="*/ 0 w 14"/>
                <a:gd name="T41" fmla="*/ 2147483647 h 17"/>
                <a:gd name="T42" fmla="*/ 2147483647 w 14"/>
                <a:gd name="T43" fmla="*/ 2147483647 h 17"/>
                <a:gd name="T44" fmla="*/ 2147483647 w 14"/>
                <a:gd name="T45" fmla="*/ 0 h 17"/>
                <a:gd name="T46" fmla="*/ 2147483647 w 14"/>
                <a:gd name="T47" fmla="*/ 0 h 17"/>
                <a:gd name="T48" fmla="*/ 2147483647 w 14"/>
                <a:gd name="T49" fmla="*/ 0 h 17"/>
                <a:gd name="T50" fmla="*/ 2147483647 w 14"/>
                <a:gd name="T51" fmla="*/ 0 h 17"/>
                <a:gd name="T52" fmla="*/ 2147483647 w 14"/>
                <a:gd name="T53" fmla="*/ 0 h 17"/>
                <a:gd name="T54" fmla="*/ 2147483647 w 14"/>
                <a:gd name="T55" fmla="*/ 0 h 17"/>
                <a:gd name="T56" fmla="*/ 2147483647 w 14"/>
                <a:gd name="T57" fmla="*/ 0 h 17"/>
                <a:gd name="T58" fmla="*/ 2147483647 w 14"/>
                <a:gd name="T59" fmla="*/ 2147483647 h 17"/>
                <a:gd name="T60" fmla="*/ 2147483647 w 14"/>
                <a:gd name="T61" fmla="*/ 2147483647 h 17"/>
                <a:gd name="T62" fmla="*/ 2147483647 w 14"/>
                <a:gd name="T63" fmla="*/ 2147483647 h 17"/>
                <a:gd name="T64" fmla="*/ 2147483647 w 14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7"/>
                <a:gd name="T101" fmla="*/ 14 w 14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7">
                  <a:moveTo>
                    <a:pt x="14" y="7"/>
                  </a:moveTo>
                  <a:lnTo>
                    <a:pt x="14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608"/>
            <p:cNvSpPr>
              <a:spLocks/>
            </p:cNvSpPr>
            <p:nvPr/>
          </p:nvSpPr>
          <p:spPr bwMode="auto">
            <a:xfrm>
              <a:off x="3101975" y="4587875"/>
              <a:ext cx="22225" cy="26988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0 w 14"/>
                <a:gd name="T29" fmla="*/ 2147483647 h 17"/>
                <a:gd name="T30" fmla="*/ 0 w 14"/>
                <a:gd name="T31" fmla="*/ 2147483647 h 17"/>
                <a:gd name="T32" fmla="*/ 0 w 14"/>
                <a:gd name="T33" fmla="*/ 2147483647 h 17"/>
                <a:gd name="T34" fmla="*/ 0 w 14"/>
                <a:gd name="T35" fmla="*/ 2147483647 h 17"/>
                <a:gd name="T36" fmla="*/ 0 w 14"/>
                <a:gd name="T37" fmla="*/ 2147483647 h 17"/>
                <a:gd name="T38" fmla="*/ 0 w 14"/>
                <a:gd name="T39" fmla="*/ 2147483647 h 17"/>
                <a:gd name="T40" fmla="*/ 0 w 14"/>
                <a:gd name="T41" fmla="*/ 2147483647 h 17"/>
                <a:gd name="T42" fmla="*/ 2147483647 w 14"/>
                <a:gd name="T43" fmla="*/ 2147483647 h 17"/>
                <a:gd name="T44" fmla="*/ 2147483647 w 14"/>
                <a:gd name="T45" fmla="*/ 0 h 17"/>
                <a:gd name="T46" fmla="*/ 2147483647 w 14"/>
                <a:gd name="T47" fmla="*/ 0 h 17"/>
                <a:gd name="T48" fmla="*/ 2147483647 w 14"/>
                <a:gd name="T49" fmla="*/ 0 h 17"/>
                <a:gd name="T50" fmla="*/ 2147483647 w 14"/>
                <a:gd name="T51" fmla="*/ 0 h 17"/>
                <a:gd name="T52" fmla="*/ 2147483647 w 14"/>
                <a:gd name="T53" fmla="*/ 0 h 17"/>
                <a:gd name="T54" fmla="*/ 2147483647 w 14"/>
                <a:gd name="T55" fmla="*/ 0 h 17"/>
                <a:gd name="T56" fmla="*/ 2147483647 w 14"/>
                <a:gd name="T57" fmla="*/ 0 h 17"/>
                <a:gd name="T58" fmla="*/ 2147483647 w 14"/>
                <a:gd name="T59" fmla="*/ 2147483647 h 17"/>
                <a:gd name="T60" fmla="*/ 2147483647 w 14"/>
                <a:gd name="T61" fmla="*/ 2147483647 h 17"/>
                <a:gd name="T62" fmla="*/ 2147483647 w 14"/>
                <a:gd name="T63" fmla="*/ 2147483647 h 17"/>
                <a:gd name="T64" fmla="*/ 2147483647 w 14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7"/>
                <a:gd name="T101" fmla="*/ 14 w 14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7">
                  <a:moveTo>
                    <a:pt x="14" y="7"/>
                  </a:moveTo>
                  <a:lnTo>
                    <a:pt x="14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609"/>
            <p:cNvSpPr>
              <a:spLocks/>
            </p:cNvSpPr>
            <p:nvPr/>
          </p:nvSpPr>
          <p:spPr bwMode="auto">
            <a:xfrm>
              <a:off x="3121025" y="4837113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0 w 17"/>
                <a:gd name="T31" fmla="*/ 2147483647 h 17"/>
                <a:gd name="T32" fmla="*/ 0 w 17"/>
                <a:gd name="T33" fmla="*/ 2147483647 h 17"/>
                <a:gd name="T34" fmla="*/ 0 w 17"/>
                <a:gd name="T35" fmla="*/ 2147483647 h 17"/>
                <a:gd name="T36" fmla="*/ 0 w 17"/>
                <a:gd name="T37" fmla="*/ 2147483647 h 17"/>
                <a:gd name="T38" fmla="*/ 0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2147483647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2147483647 w 17"/>
                <a:gd name="T61" fmla="*/ 2147483647 h 17"/>
                <a:gd name="T62" fmla="*/ 2147483647 w 17"/>
                <a:gd name="T63" fmla="*/ 2147483647 h 17"/>
                <a:gd name="T64" fmla="*/ 2147483647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17" y="7"/>
                  </a:moveTo>
                  <a:lnTo>
                    <a:pt x="17" y="10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610"/>
            <p:cNvSpPr>
              <a:spLocks/>
            </p:cNvSpPr>
            <p:nvPr/>
          </p:nvSpPr>
          <p:spPr bwMode="auto">
            <a:xfrm>
              <a:off x="3121025" y="4837113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0 w 17"/>
                <a:gd name="T31" fmla="*/ 2147483647 h 17"/>
                <a:gd name="T32" fmla="*/ 0 w 17"/>
                <a:gd name="T33" fmla="*/ 2147483647 h 17"/>
                <a:gd name="T34" fmla="*/ 0 w 17"/>
                <a:gd name="T35" fmla="*/ 2147483647 h 17"/>
                <a:gd name="T36" fmla="*/ 0 w 17"/>
                <a:gd name="T37" fmla="*/ 2147483647 h 17"/>
                <a:gd name="T38" fmla="*/ 0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2147483647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2147483647 w 17"/>
                <a:gd name="T61" fmla="*/ 2147483647 h 17"/>
                <a:gd name="T62" fmla="*/ 2147483647 w 17"/>
                <a:gd name="T63" fmla="*/ 2147483647 h 17"/>
                <a:gd name="T64" fmla="*/ 2147483647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17" y="7"/>
                  </a:moveTo>
                  <a:lnTo>
                    <a:pt x="17" y="10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7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Freeform 611"/>
            <p:cNvSpPr>
              <a:spLocks/>
            </p:cNvSpPr>
            <p:nvPr/>
          </p:nvSpPr>
          <p:spPr bwMode="auto">
            <a:xfrm>
              <a:off x="3252788" y="4929188"/>
              <a:ext cx="26987" cy="25400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0 w 17"/>
                <a:gd name="T33" fmla="*/ 2147483647 h 16"/>
                <a:gd name="T34" fmla="*/ 0 w 17"/>
                <a:gd name="T35" fmla="*/ 2147483647 h 16"/>
                <a:gd name="T36" fmla="*/ 0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2147483647 h 16"/>
                <a:gd name="T44" fmla="*/ 2147483647 w 17"/>
                <a:gd name="T45" fmla="*/ 2147483647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0 h 16"/>
                <a:gd name="T54" fmla="*/ 2147483647 w 17"/>
                <a:gd name="T55" fmla="*/ 0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2147483647 w 17"/>
                <a:gd name="T63" fmla="*/ 2147483647 h 16"/>
                <a:gd name="T64" fmla="*/ 2147483647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17" y="7"/>
                  </a:moveTo>
                  <a:lnTo>
                    <a:pt x="17" y="9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Freeform 612"/>
            <p:cNvSpPr>
              <a:spLocks/>
            </p:cNvSpPr>
            <p:nvPr/>
          </p:nvSpPr>
          <p:spPr bwMode="auto">
            <a:xfrm>
              <a:off x="3252788" y="4929188"/>
              <a:ext cx="26987" cy="25400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0 w 17"/>
                <a:gd name="T33" fmla="*/ 2147483647 h 16"/>
                <a:gd name="T34" fmla="*/ 0 w 17"/>
                <a:gd name="T35" fmla="*/ 2147483647 h 16"/>
                <a:gd name="T36" fmla="*/ 0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2147483647 h 16"/>
                <a:gd name="T44" fmla="*/ 2147483647 w 17"/>
                <a:gd name="T45" fmla="*/ 2147483647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0 h 16"/>
                <a:gd name="T54" fmla="*/ 2147483647 w 17"/>
                <a:gd name="T55" fmla="*/ 0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2147483647 w 17"/>
                <a:gd name="T63" fmla="*/ 2147483647 h 16"/>
                <a:gd name="T64" fmla="*/ 2147483647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17" y="7"/>
                  </a:moveTo>
                  <a:lnTo>
                    <a:pt x="17" y="9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613"/>
            <p:cNvSpPr>
              <a:spLocks/>
            </p:cNvSpPr>
            <p:nvPr/>
          </p:nvSpPr>
          <p:spPr bwMode="auto">
            <a:xfrm>
              <a:off x="3128963" y="4689475"/>
              <a:ext cx="25400" cy="26988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0 w 16"/>
                <a:gd name="T31" fmla="*/ 2147483647 h 17"/>
                <a:gd name="T32" fmla="*/ 0 w 16"/>
                <a:gd name="T33" fmla="*/ 2147483647 h 17"/>
                <a:gd name="T34" fmla="*/ 0 w 16"/>
                <a:gd name="T35" fmla="*/ 2147483647 h 17"/>
                <a:gd name="T36" fmla="*/ 0 w 16"/>
                <a:gd name="T37" fmla="*/ 2147483647 h 17"/>
                <a:gd name="T38" fmla="*/ 0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2147483647 h 17"/>
                <a:gd name="T46" fmla="*/ 2147483647 w 16"/>
                <a:gd name="T47" fmla="*/ 0 h 17"/>
                <a:gd name="T48" fmla="*/ 2147483647 w 16"/>
                <a:gd name="T49" fmla="*/ 0 h 17"/>
                <a:gd name="T50" fmla="*/ 2147483647 w 16"/>
                <a:gd name="T51" fmla="*/ 0 h 17"/>
                <a:gd name="T52" fmla="*/ 2147483647 w 16"/>
                <a:gd name="T53" fmla="*/ 0 h 17"/>
                <a:gd name="T54" fmla="*/ 2147483647 w 16"/>
                <a:gd name="T55" fmla="*/ 0 h 17"/>
                <a:gd name="T56" fmla="*/ 2147483647 w 16"/>
                <a:gd name="T57" fmla="*/ 2147483647 h 17"/>
                <a:gd name="T58" fmla="*/ 2147483647 w 16"/>
                <a:gd name="T59" fmla="*/ 2147483647 h 17"/>
                <a:gd name="T60" fmla="*/ 2147483647 w 16"/>
                <a:gd name="T61" fmla="*/ 2147483647 h 17"/>
                <a:gd name="T62" fmla="*/ 2147483647 w 16"/>
                <a:gd name="T63" fmla="*/ 2147483647 h 17"/>
                <a:gd name="T64" fmla="*/ 2147483647 w 16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7"/>
                <a:gd name="T101" fmla="*/ 16 w 1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7">
                  <a:moveTo>
                    <a:pt x="16" y="8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614"/>
            <p:cNvSpPr>
              <a:spLocks/>
            </p:cNvSpPr>
            <p:nvPr/>
          </p:nvSpPr>
          <p:spPr bwMode="auto">
            <a:xfrm>
              <a:off x="3128963" y="4689475"/>
              <a:ext cx="25400" cy="26988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0 w 16"/>
                <a:gd name="T31" fmla="*/ 2147483647 h 17"/>
                <a:gd name="T32" fmla="*/ 0 w 16"/>
                <a:gd name="T33" fmla="*/ 2147483647 h 17"/>
                <a:gd name="T34" fmla="*/ 0 w 16"/>
                <a:gd name="T35" fmla="*/ 2147483647 h 17"/>
                <a:gd name="T36" fmla="*/ 0 w 16"/>
                <a:gd name="T37" fmla="*/ 2147483647 h 17"/>
                <a:gd name="T38" fmla="*/ 0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2147483647 h 17"/>
                <a:gd name="T46" fmla="*/ 2147483647 w 16"/>
                <a:gd name="T47" fmla="*/ 0 h 17"/>
                <a:gd name="T48" fmla="*/ 2147483647 w 16"/>
                <a:gd name="T49" fmla="*/ 0 h 17"/>
                <a:gd name="T50" fmla="*/ 2147483647 w 16"/>
                <a:gd name="T51" fmla="*/ 0 h 17"/>
                <a:gd name="T52" fmla="*/ 2147483647 w 16"/>
                <a:gd name="T53" fmla="*/ 0 h 17"/>
                <a:gd name="T54" fmla="*/ 2147483647 w 16"/>
                <a:gd name="T55" fmla="*/ 0 h 17"/>
                <a:gd name="T56" fmla="*/ 2147483647 w 16"/>
                <a:gd name="T57" fmla="*/ 2147483647 h 17"/>
                <a:gd name="T58" fmla="*/ 2147483647 w 16"/>
                <a:gd name="T59" fmla="*/ 2147483647 h 17"/>
                <a:gd name="T60" fmla="*/ 2147483647 w 16"/>
                <a:gd name="T61" fmla="*/ 2147483647 h 17"/>
                <a:gd name="T62" fmla="*/ 2147483647 w 16"/>
                <a:gd name="T63" fmla="*/ 2147483647 h 17"/>
                <a:gd name="T64" fmla="*/ 2147483647 w 16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7"/>
                <a:gd name="T101" fmla="*/ 16 w 1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7">
                  <a:moveTo>
                    <a:pt x="16" y="8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615"/>
            <p:cNvSpPr>
              <a:spLocks/>
            </p:cNvSpPr>
            <p:nvPr/>
          </p:nvSpPr>
          <p:spPr bwMode="auto">
            <a:xfrm>
              <a:off x="3227388" y="4106863"/>
              <a:ext cx="25400" cy="26987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0 w 16"/>
                <a:gd name="T31" fmla="*/ 2147483647 h 17"/>
                <a:gd name="T32" fmla="*/ 0 w 16"/>
                <a:gd name="T33" fmla="*/ 2147483647 h 17"/>
                <a:gd name="T34" fmla="*/ 0 w 16"/>
                <a:gd name="T35" fmla="*/ 2147483647 h 17"/>
                <a:gd name="T36" fmla="*/ 0 w 16"/>
                <a:gd name="T37" fmla="*/ 2147483647 h 17"/>
                <a:gd name="T38" fmla="*/ 0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0 h 17"/>
                <a:gd name="T46" fmla="*/ 2147483647 w 16"/>
                <a:gd name="T47" fmla="*/ 0 h 17"/>
                <a:gd name="T48" fmla="*/ 2147483647 w 16"/>
                <a:gd name="T49" fmla="*/ 0 h 17"/>
                <a:gd name="T50" fmla="*/ 2147483647 w 16"/>
                <a:gd name="T51" fmla="*/ 0 h 17"/>
                <a:gd name="T52" fmla="*/ 2147483647 w 16"/>
                <a:gd name="T53" fmla="*/ 0 h 17"/>
                <a:gd name="T54" fmla="*/ 2147483647 w 16"/>
                <a:gd name="T55" fmla="*/ 0 h 17"/>
                <a:gd name="T56" fmla="*/ 2147483647 w 16"/>
                <a:gd name="T57" fmla="*/ 0 h 17"/>
                <a:gd name="T58" fmla="*/ 2147483647 w 16"/>
                <a:gd name="T59" fmla="*/ 2147483647 h 17"/>
                <a:gd name="T60" fmla="*/ 2147483647 w 16"/>
                <a:gd name="T61" fmla="*/ 2147483647 h 17"/>
                <a:gd name="T62" fmla="*/ 2147483647 w 16"/>
                <a:gd name="T63" fmla="*/ 2147483647 h 17"/>
                <a:gd name="T64" fmla="*/ 2147483647 w 16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7"/>
                <a:gd name="T101" fmla="*/ 16 w 1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7">
                  <a:moveTo>
                    <a:pt x="16" y="7"/>
                  </a:move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616"/>
            <p:cNvSpPr>
              <a:spLocks/>
            </p:cNvSpPr>
            <p:nvPr/>
          </p:nvSpPr>
          <p:spPr bwMode="auto">
            <a:xfrm>
              <a:off x="3227388" y="4106863"/>
              <a:ext cx="25400" cy="26987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0 w 16"/>
                <a:gd name="T31" fmla="*/ 2147483647 h 17"/>
                <a:gd name="T32" fmla="*/ 0 w 16"/>
                <a:gd name="T33" fmla="*/ 2147483647 h 17"/>
                <a:gd name="T34" fmla="*/ 0 w 16"/>
                <a:gd name="T35" fmla="*/ 2147483647 h 17"/>
                <a:gd name="T36" fmla="*/ 0 w 16"/>
                <a:gd name="T37" fmla="*/ 2147483647 h 17"/>
                <a:gd name="T38" fmla="*/ 0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0 h 17"/>
                <a:gd name="T46" fmla="*/ 2147483647 w 16"/>
                <a:gd name="T47" fmla="*/ 0 h 17"/>
                <a:gd name="T48" fmla="*/ 2147483647 w 16"/>
                <a:gd name="T49" fmla="*/ 0 h 17"/>
                <a:gd name="T50" fmla="*/ 2147483647 w 16"/>
                <a:gd name="T51" fmla="*/ 0 h 17"/>
                <a:gd name="T52" fmla="*/ 2147483647 w 16"/>
                <a:gd name="T53" fmla="*/ 0 h 17"/>
                <a:gd name="T54" fmla="*/ 2147483647 w 16"/>
                <a:gd name="T55" fmla="*/ 0 h 17"/>
                <a:gd name="T56" fmla="*/ 2147483647 w 16"/>
                <a:gd name="T57" fmla="*/ 0 h 17"/>
                <a:gd name="T58" fmla="*/ 2147483647 w 16"/>
                <a:gd name="T59" fmla="*/ 2147483647 h 17"/>
                <a:gd name="T60" fmla="*/ 2147483647 w 16"/>
                <a:gd name="T61" fmla="*/ 2147483647 h 17"/>
                <a:gd name="T62" fmla="*/ 2147483647 w 16"/>
                <a:gd name="T63" fmla="*/ 2147483647 h 17"/>
                <a:gd name="T64" fmla="*/ 2147483647 w 16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7"/>
                <a:gd name="T101" fmla="*/ 16 w 1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7">
                  <a:moveTo>
                    <a:pt x="16" y="7"/>
                  </a:move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617"/>
            <p:cNvSpPr>
              <a:spLocks/>
            </p:cNvSpPr>
            <p:nvPr/>
          </p:nvSpPr>
          <p:spPr bwMode="auto">
            <a:xfrm>
              <a:off x="3276600" y="4027488"/>
              <a:ext cx="22225" cy="3016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0 w 14"/>
                <a:gd name="T29" fmla="*/ 2147483647 h 19"/>
                <a:gd name="T30" fmla="*/ 0 w 14"/>
                <a:gd name="T31" fmla="*/ 2147483647 h 19"/>
                <a:gd name="T32" fmla="*/ 0 w 14"/>
                <a:gd name="T33" fmla="*/ 2147483647 h 19"/>
                <a:gd name="T34" fmla="*/ 0 w 14"/>
                <a:gd name="T35" fmla="*/ 2147483647 h 19"/>
                <a:gd name="T36" fmla="*/ 0 w 14"/>
                <a:gd name="T37" fmla="*/ 2147483647 h 19"/>
                <a:gd name="T38" fmla="*/ 0 w 14"/>
                <a:gd name="T39" fmla="*/ 2147483647 h 19"/>
                <a:gd name="T40" fmla="*/ 0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0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2147483647 w 14"/>
                <a:gd name="T59" fmla="*/ 2147483647 h 19"/>
                <a:gd name="T60" fmla="*/ 2147483647 w 14"/>
                <a:gd name="T61" fmla="*/ 2147483647 h 19"/>
                <a:gd name="T62" fmla="*/ 2147483647 w 14"/>
                <a:gd name="T63" fmla="*/ 2147483647 h 19"/>
                <a:gd name="T64" fmla="*/ 2147483647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14" y="7"/>
                  </a:moveTo>
                  <a:lnTo>
                    <a:pt x="14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618"/>
            <p:cNvSpPr>
              <a:spLocks/>
            </p:cNvSpPr>
            <p:nvPr/>
          </p:nvSpPr>
          <p:spPr bwMode="auto">
            <a:xfrm>
              <a:off x="3276600" y="4027488"/>
              <a:ext cx="22225" cy="3016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0 w 14"/>
                <a:gd name="T29" fmla="*/ 2147483647 h 19"/>
                <a:gd name="T30" fmla="*/ 0 w 14"/>
                <a:gd name="T31" fmla="*/ 2147483647 h 19"/>
                <a:gd name="T32" fmla="*/ 0 w 14"/>
                <a:gd name="T33" fmla="*/ 2147483647 h 19"/>
                <a:gd name="T34" fmla="*/ 0 w 14"/>
                <a:gd name="T35" fmla="*/ 2147483647 h 19"/>
                <a:gd name="T36" fmla="*/ 0 w 14"/>
                <a:gd name="T37" fmla="*/ 2147483647 h 19"/>
                <a:gd name="T38" fmla="*/ 0 w 14"/>
                <a:gd name="T39" fmla="*/ 2147483647 h 19"/>
                <a:gd name="T40" fmla="*/ 0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0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2147483647 w 14"/>
                <a:gd name="T59" fmla="*/ 2147483647 h 19"/>
                <a:gd name="T60" fmla="*/ 2147483647 w 14"/>
                <a:gd name="T61" fmla="*/ 2147483647 h 19"/>
                <a:gd name="T62" fmla="*/ 2147483647 w 14"/>
                <a:gd name="T63" fmla="*/ 2147483647 h 19"/>
                <a:gd name="T64" fmla="*/ 2147483647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14" y="7"/>
                  </a:moveTo>
                  <a:lnTo>
                    <a:pt x="14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Freeform 619"/>
            <p:cNvSpPr>
              <a:spLocks/>
            </p:cNvSpPr>
            <p:nvPr/>
          </p:nvSpPr>
          <p:spPr bwMode="auto">
            <a:xfrm>
              <a:off x="3276600" y="4027488"/>
              <a:ext cx="22225" cy="3016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0 w 14"/>
                <a:gd name="T29" fmla="*/ 2147483647 h 19"/>
                <a:gd name="T30" fmla="*/ 0 w 14"/>
                <a:gd name="T31" fmla="*/ 2147483647 h 19"/>
                <a:gd name="T32" fmla="*/ 0 w 14"/>
                <a:gd name="T33" fmla="*/ 2147483647 h 19"/>
                <a:gd name="T34" fmla="*/ 0 w 14"/>
                <a:gd name="T35" fmla="*/ 2147483647 h 19"/>
                <a:gd name="T36" fmla="*/ 0 w 14"/>
                <a:gd name="T37" fmla="*/ 2147483647 h 19"/>
                <a:gd name="T38" fmla="*/ 0 w 14"/>
                <a:gd name="T39" fmla="*/ 2147483647 h 19"/>
                <a:gd name="T40" fmla="*/ 0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0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2147483647 w 14"/>
                <a:gd name="T59" fmla="*/ 2147483647 h 19"/>
                <a:gd name="T60" fmla="*/ 2147483647 w 14"/>
                <a:gd name="T61" fmla="*/ 2147483647 h 19"/>
                <a:gd name="T62" fmla="*/ 2147483647 w 14"/>
                <a:gd name="T63" fmla="*/ 2147483647 h 19"/>
                <a:gd name="T64" fmla="*/ 2147483647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14" y="7"/>
                  </a:moveTo>
                  <a:lnTo>
                    <a:pt x="14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3" name="Freeform 620"/>
            <p:cNvSpPr>
              <a:spLocks/>
            </p:cNvSpPr>
            <p:nvPr/>
          </p:nvSpPr>
          <p:spPr bwMode="auto">
            <a:xfrm>
              <a:off x="3276600" y="4027488"/>
              <a:ext cx="22225" cy="3016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0 w 14"/>
                <a:gd name="T29" fmla="*/ 2147483647 h 19"/>
                <a:gd name="T30" fmla="*/ 0 w 14"/>
                <a:gd name="T31" fmla="*/ 2147483647 h 19"/>
                <a:gd name="T32" fmla="*/ 0 w 14"/>
                <a:gd name="T33" fmla="*/ 2147483647 h 19"/>
                <a:gd name="T34" fmla="*/ 0 w 14"/>
                <a:gd name="T35" fmla="*/ 2147483647 h 19"/>
                <a:gd name="T36" fmla="*/ 0 w 14"/>
                <a:gd name="T37" fmla="*/ 2147483647 h 19"/>
                <a:gd name="T38" fmla="*/ 0 w 14"/>
                <a:gd name="T39" fmla="*/ 2147483647 h 19"/>
                <a:gd name="T40" fmla="*/ 0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0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2147483647 w 14"/>
                <a:gd name="T59" fmla="*/ 2147483647 h 19"/>
                <a:gd name="T60" fmla="*/ 2147483647 w 14"/>
                <a:gd name="T61" fmla="*/ 2147483647 h 19"/>
                <a:gd name="T62" fmla="*/ 2147483647 w 14"/>
                <a:gd name="T63" fmla="*/ 2147483647 h 19"/>
                <a:gd name="T64" fmla="*/ 2147483647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14" y="7"/>
                  </a:moveTo>
                  <a:lnTo>
                    <a:pt x="14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4" name="Freeform 621"/>
            <p:cNvSpPr>
              <a:spLocks/>
            </p:cNvSpPr>
            <p:nvPr/>
          </p:nvSpPr>
          <p:spPr bwMode="auto">
            <a:xfrm>
              <a:off x="3276600" y="4027488"/>
              <a:ext cx="22225" cy="3016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0 w 14"/>
                <a:gd name="T29" fmla="*/ 2147483647 h 19"/>
                <a:gd name="T30" fmla="*/ 0 w 14"/>
                <a:gd name="T31" fmla="*/ 2147483647 h 19"/>
                <a:gd name="T32" fmla="*/ 0 w 14"/>
                <a:gd name="T33" fmla="*/ 2147483647 h 19"/>
                <a:gd name="T34" fmla="*/ 0 w 14"/>
                <a:gd name="T35" fmla="*/ 2147483647 h 19"/>
                <a:gd name="T36" fmla="*/ 0 w 14"/>
                <a:gd name="T37" fmla="*/ 2147483647 h 19"/>
                <a:gd name="T38" fmla="*/ 0 w 14"/>
                <a:gd name="T39" fmla="*/ 2147483647 h 19"/>
                <a:gd name="T40" fmla="*/ 0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0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2147483647 w 14"/>
                <a:gd name="T59" fmla="*/ 2147483647 h 19"/>
                <a:gd name="T60" fmla="*/ 2147483647 w 14"/>
                <a:gd name="T61" fmla="*/ 2147483647 h 19"/>
                <a:gd name="T62" fmla="*/ 2147483647 w 14"/>
                <a:gd name="T63" fmla="*/ 2147483647 h 19"/>
                <a:gd name="T64" fmla="*/ 2147483647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14" y="7"/>
                  </a:moveTo>
                  <a:lnTo>
                    <a:pt x="14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5" name="Freeform 622"/>
            <p:cNvSpPr>
              <a:spLocks/>
            </p:cNvSpPr>
            <p:nvPr/>
          </p:nvSpPr>
          <p:spPr bwMode="auto">
            <a:xfrm>
              <a:off x="3276600" y="4027488"/>
              <a:ext cx="22225" cy="30162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0 w 14"/>
                <a:gd name="T29" fmla="*/ 2147483647 h 19"/>
                <a:gd name="T30" fmla="*/ 0 w 14"/>
                <a:gd name="T31" fmla="*/ 2147483647 h 19"/>
                <a:gd name="T32" fmla="*/ 0 w 14"/>
                <a:gd name="T33" fmla="*/ 2147483647 h 19"/>
                <a:gd name="T34" fmla="*/ 0 w 14"/>
                <a:gd name="T35" fmla="*/ 2147483647 h 19"/>
                <a:gd name="T36" fmla="*/ 0 w 14"/>
                <a:gd name="T37" fmla="*/ 2147483647 h 19"/>
                <a:gd name="T38" fmla="*/ 0 w 14"/>
                <a:gd name="T39" fmla="*/ 2147483647 h 19"/>
                <a:gd name="T40" fmla="*/ 0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0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2147483647 w 14"/>
                <a:gd name="T59" fmla="*/ 2147483647 h 19"/>
                <a:gd name="T60" fmla="*/ 2147483647 w 14"/>
                <a:gd name="T61" fmla="*/ 2147483647 h 19"/>
                <a:gd name="T62" fmla="*/ 2147483647 w 14"/>
                <a:gd name="T63" fmla="*/ 2147483647 h 19"/>
                <a:gd name="T64" fmla="*/ 2147483647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14" y="7"/>
                  </a:moveTo>
                  <a:lnTo>
                    <a:pt x="14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6" name="Freeform 623"/>
            <p:cNvSpPr>
              <a:spLocks/>
            </p:cNvSpPr>
            <p:nvPr/>
          </p:nvSpPr>
          <p:spPr bwMode="auto">
            <a:xfrm>
              <a:off x="3246438" y="4872038"/>
              <a:ext cx="25400" cy="25400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0 w 16"/>
                <a:gd name="T33" fmla="*/ 2147483647 h 16"/>
                <a:gd name="T34" fmla="*/ 0 w 16"/>
                <a:gd name="T35" fmla="*/ 2147483647 h 16"/>
                <a:gd name="T36" fmla="*/ 0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2147483647 h 16"/>
                <a:gd name="T44" fmla="*/ 2147483647 w 16"/>
                <a:gd name="T45" fmla="*/ 2147483647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0 h 16"/>
                <a:gd name="T52" fmla="*/ 2147483647 w 16"/>
                <a:gd name="T53" fmla="*/ 0 h 16"/>
                <a:gd name="T54" fmla="*/ 2147483647 w 16"/>
                <a:gd name="T55" fmla="*/ 0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16" y="7"/>
                  </a:moveTo>
                  <a:lnTo>
                    <a:pt x="16" y="9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7" name="Freeform 624"/>
            <p:cNvSpPr>
              <a:spLocks/>
            </p:cNvSpPr>
            <p:nvPr/>
          </p:nvSpPr>
          <p:spPr bwMode="auto">
            <a:xfrm>
              <a:off x="3246438" y="4872038"/>
              <a:ext cx="25400" cy="25400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0 w 16"/>
                <a:gd name="T33" fmla="*/ 2147483647 h 16"/>
                <a:gd name="T34" fmla="*/ 0 w 16"/>
                <a:gd name="T35" fmla="*/ 2147483647 h 16"/>
                <a:gd name="T36" fmla="*/ 0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2147483647 h 16"/>
                <a:gd name="T44" fmla="*/ 2147483647 w 16"/>
                <a:gd name="T45" fmla="*/ 2147483647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0 h 16"/>
                <a:gd name="T52" fmla="*/ 2147483647 w 16"/>
                <a:gd name="T53" fmla="*/ 0 h 16"/>
                <a:gd name="T54" fmla="*/ 2147483647 w 16"/>
                <a:gd name="T55" fmla="*/ 0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16" y="7"/>
                  </a:moveTo>
                  <a:lnTo>
                    <a:pt x="16" y="9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Freeform 625"/>
            <p:cNvSpPr>
              <a:spLocks/>
            </p:cNvSpPr>
            <p:nvPr/>
          </p:nvSpPr>
          <p:spPr bwMode="auto">
            <a:xfrm>
              <a:off x="3192463" y="4916488"/>
              <a:ext cx="23812" cy="26987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0 w 15"/>
                <a:gd name="T29" fmla="*/ 2147483647 h 17"/>
                <a:gd name="T30" fmla="*/ 0 w 15"/>
                <a:gd name="T31" fmla="*/ 2147483647 h 17"/>
                <a:gd name="T32" fmla="*/ 0 w 15"/>
                <a:gd name="T33" fmla="*/ 2147483647 h 17"/>
                <a:gd name="T34" fmla="*/ 0 w 15"/>
                <a:gd name="T35" fmla="*/ 2147483647 h 17"/>
                <a:gd name="T36" fmla="*/ 0 w 15"/>
                <a:gd name="T37" fmla="*/ 2147483647 h 17"/>
                <a:gd name="T38" fmla="*/ 0 w 15"/>
                <a:gd name="T39" fmla="*/ 2147483647 h 17"/>
                <a:gd name="T40" fmla="*/ 0 w 15"/>
                <a:gd name="T41" fmla="*/ 2147483647 h 17"/>
                <a:gd name="T42" fmla="*/ 2147483647 w 15"/>
                <a:gd name="T43" fmla="*/ 2147483647 h 17"/>
                <a:gd name="T44" fmla="*/ 2147483647 w 15"/>
                <a:gd name="T45" fmla="*/ 2147483647 h 17"/>
                <a:gd name="T46" fmla="*/ 2147483647 w 15"/>
                <a:gd name="T47" fmla="*/ 0 h 17"/>
                <a:gd name="T48" fmla="*/ 2147483647 w 15"/>
                <a:gd name="T49" fmla="*/ 0 h 17"/>
                <a:gd name="T50" fmla="*/ 2147483647 w 15"/>
                <a:gd name="T51" fmla="*/ 0 h 17"/>
                <a:gd name="T52" fmla="*/ 2147483647 w 15"/>
                <a:gd name="T53" fmla="*/ 0 h 17"/>
                <a:gd name="T54" fmla="*/ 2147483647 w 15"/>
                <a:gd name="T55" fmla="*/ 0 h 17"/>
                <a:gd name="T56" fmla="*/ 2147483647 w 15"/>
                <a:gd name="T57" fmla="*/ 2147483647 h 17"/>
                <a:gd name="T58" fmla="*/ 2147483647 w 15"/>
                <a:gd name="T59" fmla="*/ 2147483647 h 17"/>
                <a:gd name="T60" fmla="*/ 2147483647 w 15"/>
                <a:gd name="T61" fmla="*/ 2147483647 h 17"/>
                <a:gd name="T62" fmla="*/ 2147483647 w 15"/>
                <a:gd name="T63" fmla="*/ 2147483647 h 17"/>
                <a:gd name="T64" fmla="*/ 2147483647 w 15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7"/>
                <a:gd name="T101" fmla="*/ 15 w 15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7">
                  <a:moveTo>
                    <a:pt x="15" y="8"/>
                  </a:moveTo>
                  <a:lnTo>
                    <a:pt x="15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9" name="Freeform 626"/>
            <p:cNvSpPr>
              <a:spLocks/>
            </p:cNvSpPr>
            <p:nvPr/>
          </p:nvSpPr>
          <p:spPr bwMode="auto">
            <a:xfrm>
              <a:off x="3192463" y="4916488"/>
              <a:ext cx="23812" cy="26987"/>
            </a:xfrm>
            <a:custGeom>
              <a:avLst/>
              <a:gdLst>
                <a:gd name="T0" fmla="*/ 2147483647 w 15"/>
                <a:gd name="T1" fmla="*/ 2147483647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0 w 15"/>
                <a:gd name="T29" fmla="*/ 2147483647 h 17"/>
                <a:gd name="T30" fmla="*/ 0 w 15"/>
                <a:gd name="T31" fmla="*/ 2147483647 h 17"/>
                <a:gd name="T32" fmla="*/ 0 w 15"/>
                <a:gd name="T33" fmla="*/ 2147483647 h 17"/>
                <a:gd name="T34" fmla="*/ 0 w 15"/>
                <a:gd name="T35" fmla="*/ 2147483647 h 17"/>
                <a:gd name="T36" fmla="*/ 0 w 15"/>
                <a:gd name="T37" fmla="*/ 2147483647 h 17"/>
                <a:gd name="T38" fmla="*/ 0 w 15"/>
                <a:gd name="T39" fmla="*/ 2147483647 h 17"/>
                <a:gd name="T40" fmla="*/ 0 w 15"/>
                <a:gd name="T41" fmla="*/ 2147483647 h 17"/>
                <a:gd name="T42" fmla="*/ 2147483647 w 15"/>
                <a:gd name="T43" fmla="*/ 2147483647 h 17"/>
                <a:gd name="T44" fmla="*/ 2147483647 w 15"/>
                <a:gd name="T45" fmla="*/ 2147483647 h 17"/>
                <a:gd name="T46" fmla="*/ 2147483647 w 15"/>
                <a:gd name="T47" fmla="*/ 0 h 17"/>
                <a:gd name="T48" fmla="*/ 2147483647 w 15"/>
                <a:gd name="T49" fmla="*/ 0 h 17"/>
                <a:gd name="T50" fmla="*/ 2147483647 w 15"/>
                <a:gd name="T51" fmla="*/ 0 h 17"/>
                <a:gd name="T52" fmla="*/ 2147483647 w 15"/>
                <a:gd name="T53" fmla="*/ 0 h 17"/>
                <a:gd name="T54" fmla="*/ 2147483647 w 15"/>
                <a:gd name="T55" fmla="*/ 0 h 17"/>
                <a:gd name="T56" fmla="*/ 2147483647 w 15"/>
                <a:gd name="T57" fmla="*/ 2147483647 h 17"/>
                <a:gd name="T58" fmla="*/ 2147483647 w 15"/>
                <a:gd name="T59" fmla="*/ 2147483647 h 17"/>
                <a:gd name="T60" fmla="*/ 2147483647 w 15"/>
                <a:gd name="T61" fmla="*/ 2147483647 h 17"/>
                <a:gd name="T62" fmla="*/ 2147483647 w 15"/>
                <a:gd name="T63" fmla="*/ 2147483647 h 17"/>
                <a:gd name="T64" fmla="*/ 2147483647 w 15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7"/>
                <a:gd name="T101" fmla="*/ 15 w 15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7">
                  <a:moveTo>
                    <a:pt x="15" y="8"/>
                  </a:moveTo>
                  <a:lnTo>
                    <a:pt x="15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0" name="Freeform 627"/>
            <p:cNvSpPr>
              <a:spLocks/>
            </p:cNvSpPr>
            <p:nvPr/>
          </p:nvSpPr>
          <p:spPr bwMode="auto">
            <a:xfrm>
              <a:off x="4514850" y="4038600"/>
              <a:ext cx="249238" cy="950913"/>
            </a:xfrm>
            <a:custGeom>
              <a:avLst/>
              <a:gdLst>
                <a:gd name="T0" fmla="*/ 2147483647 w 157"/>
                <a:gd name="T1" fmla="*/ 2147483647 h 599"/>
                <a:gd name="T2" fmla="*/ 2147483647 w 157"/>
                <a:gd name="T3" fmla="*/ 2147483647 h 599"/>
                <a:gd name="T4" fmla="*/ 2147483647 w 157"/>
                <a:gd name="T5" fmla="*/ 2147483647 h 599"/>
                <a:gd name="T6" fmla="*/ 2147483647 w 157"/>
                <a:gd name="T7" fmla="*/ 2147483647 h 599"/>
                <a:gd name="T8" fmla="*/ 2147483647 w 157"/>
                <a:gd name="T9" fmla="*/ 2147483647 h 599"/>
                <a:gd name="T10" fmla="*/ 2147483647 w 157"/>
                <a:gd name="T11" fmla="*/ 2147483647 h 599"/>
                <a:gd name="T12" fmla="*/ 2147483647 w 157"/>
                <a:gd name="T13" fmla="*/ 2147483647 h 599"/>
                <a:gd name="T14" fmla="*/ 2147483647 w 157"/>
                <a:gd name="T15" fmla="*/ 2147483647 h 599"/>
                <a:gd name="T16" fmla="*/ 2147483647 w 157"/>
                <a:gd name="T17" fmla="*/ 2147483647 h 599"/>
                <a:gd name="T18" fmla="*/ 2147483647 w 157"/>
                <a:gd name="T19" fmla="*/ 2147483647 h 599"/>
                <a:gd name="T20" fmla="*/ 2147483647 w 157"/>
                <a:gd name="T21" fmla="*/ 2147483647 h 599"/>
                <a:gd name="T22" fmla="*/ 2147483647 w 157"/>
                <a:gd name="T23" fmla="*/ 2147483647 h 599"/>
                <a:gd name="T24" fmla="*/ 2147483647 w 157"/>
                <a:gd name="T25" fmla="*/ 2147483647 h 599"/>
                <a:gd name="T26" fmla="*/ 2147483647 w 157"/>
                <a:gd name="T27" fmla="*/ 2147483647 h 599"/>
                <a:gd name="T28" fmla="*/ 2147483647 w 157"/>
                <a:gd name="T29" fmla="*/ 2147483647 h 599"/>
                <a:gd name="T30" fmla="*/ 2147483647 w 157"/>
                <a:gd name="T31" fmla="*/ 2147483647 h 599"/>
                <a:gd name="T32" fmla="*/ 2147483647 w 157"/>
                <a:gd name="T33" fmla="*/ 2147483647 h 599"/>
                <a:gd name="T34" fmla="*/ 2147483647 w 157"/>
                <a:gd name="T35" fmla="*/ 2147483647 h 599"/>
                <a:gd name="T36" fmla="*/ 2147483647 w 157"/>
                <a:gd name="T37" fmla="*/ 2147483647 h 599"/>
                <a:gd name="T38" fmla="*/ 2147483647 w 157"/>
                <a:gd name="T39" fmla="*/ 2147483647 h 599"/>
                <a:gd name="T40" fmla="*/ 2147483647 w 157"/>
                <a:gd name="T41" fmla="*/ 2147483647 h 599"/>
                <a:gd name="T42" fmla="*/ 2147483647 w 157"/>
                <a:gd name="T43" fmla="*/ 2147483647 h 599"/>
                <a:gd name="T44" fmla="*/ 2147483647 w 157"/>
                <a:gd name="T45" fmla="*/ 2147483647 h 599"/>
                <a:gd name="T46" fmla="*/ 2147483647 w 157"/>
                <a:gd name="T47" fmla="*/ 2147483647 h 599"/>
                <a:gd name="T48" fmla="*/ 2147483647 w 157"/>
                <a:gd name="T49" fmla="*/ 2147483647 h 599"/>
                <a:gd name="T50" fmla="*/ 2147483647 w 157"/>
                <a:gd name="T51" fmla="*/ 2147483647 h 599"/>
                <a:gd name="T52" fmla="*/ 2147483647 w 157"/>
                <a:gd name="T53" fmla="*/ 2147483647 h 599"/>
                <a:gd name="T54" fmla="*/ 2147483647 w 157"/>
                <a:gd name="T55" fmla="*/ 2147483647 h 599"/>
                <a:gd name="T56" fmla="*/ 2147483647 w 157"/>
                <a:gd name="T57" fmla="*/ 2147483647 h 599"/>
                <a:gd name="T58" fmla="*/ 2147483647 w 157"/>
                <a:gd name="T59" fmla="*/ 2147483647 h 599"/>
                <a:gd name="T60" fmla="*/ 2147483647 w 157"/>
                <a:gd name="T61" fmla="*/ 2147483647 h 599"/>
                <a:gd name="T62" fmla="*/ 2147483647 w 157"/>
                <a:gd name="T63" fmla="*/ 2147483647 h 599"/>
                <a:gd name="T64" fmla="*/ 2147483647 w 157"/>
                <a:gd name="T65" fmla="*/ 2147483647 h 599"/>
                <a:gd name="T66" fmla="*/ 2147483647 w 157"/>
                <a:gd name="T67" fmla="*/ 2147483647 h 599"/>
                <a:gd name="T68" fmla="*/ 2147483647 w 157"/>
                <a:gd name="T69" fmla="*/ 2147483647 h 599"/>
                <a:gd name="T70" fmla="*/ 2147483647 w 157"/>
                <a:gd name="T71" fmla="*/ 2147483647 h 599"/>
                <a:gd name="T72" fmla="*/ 2147483647 w 157"/>
                <a:gd name="T73" fmla="*/ 2147483647 h 599"/>
                <a:gd name="T74" fmla="*/ 2147483647 w 157"/>
                <a:gd name="T75" fmla="*/ 2147483647 h 599"/>
                <a:gd name="T76" fmla="*/ 2147483647 w 157"/>
                <a:gd name="T77" fmla="*/ 2147483647 h 599"/>
                <a:gd name="T78" fmla="*/ 2147483647 w 157"/>
                <a:gd name="T79" fmla="*/ 2147483647 h 599"/>
                <a:gd name="T80" fmla="*/ 2147483647 w 157"/>
                <a:gd name="T81" fmla="*/ 2147483647 h 599"/>
                <a:gd name="T82" fmla="*/ 2147483647 w 157"/>
                <a:gd name="T83" fmla="*/ 2147483647 h 599"/>
                <a:gd name="T84" fmla="*/ 2147483647 w 157"/>
                <a:gd name="T85" fmla="*/ 2147483647 h 599"/>
                <a:gd name="T86" fmla="*/ 2147483647 w 157"/>
                <a:gd name="T87" fmla="*/ 2147483647 h 599"/>
                <a:gd name="T88" fmla="*/ 2147483647 w 157"/>
                <a:gd name="T89" fmla="*/ 2147483647 h 599"/>
                <a:gd name="T90" fmla="*/ 2147483647 w 157"/>
                <a:gd name="T91" fmla="*/ 2147483647 h 599"/>
                <a:gd name="T92" fmla="*/ 2147483647 w 157"/>
                <a:gd name="T93" fmla="*/ 2147483647 h 599"/>
                <a:gd name="T94" fmla="*/ 2147483647 w 157"/>
                <a:gd name="T95" fmla="*/ 2147483647 h 599"/>
                <a:gd name="T96" fmla="*/ 0 w 157"/>
                <a:gd name="T97" fmla="*/ 0 h 599"/>
                <a:gd name="T98" fmla="*/ 2147483647 w 157"/>
                <a:gd name="T99" fmla="*/ 2147483647 h 5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"/>
                <a:gd name="T151" fmla="*/ 0 h 599"/>
                <a:gd name="T152" fmla="*/ 157 w 157"/>
                <a:gd name="T153" fmla="*/ 599 h 5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" h="599">
                  <a:moveTo>
                    <a:pt x="2" y="5"/>
                  </a:moveTo>
                  <a:lnTo>
                    <a:pt x="12" y="12"/>
                  </a:lnTo>
                  <a:lnTo>
                    <a:pt x="21" y="19"/>
                  </a:lnTo>
                  <a:lnTo>
                    <a:pt x="31" y="27"/>
                  </a:lnTo>
                  <a:lnTo>
                    <a:pt x="40" y="34"/>
                  </a:lnTo>
                  <a:lnTo>
                    <a:pt x="47" y="43"/>
                  </a:lnTo>
                  <a:lnTo>
                    <a:pt x="57" y="50"/>
                  </a:lnTo>
                  <a:lnTo>
                    <a:pt x="64" y="60"/>
                  </a:lnTo>
                  <a:lnTo>
                    <a:pt x="71" y="70"/>
                  </a:lnTo>
                  <a:lnTo>
                    <a:pt x="78" y="79"/>
                  </a:lnTo>
                  <a:lnTo>
                    <a:pt x="86" y="91"/>
                  </a:lnTo>
                  <a:lnTo>
                    <a:pt x="93" y="105"/>
                  </a:lnTo>
                  <a:lnTo>
                    <a:pt x="100" y="117"/>
                  </a:lnTo>
                  <a:lnTo>
                    <a:pt x="107" y="131"/>
                  </a:lnTo>
                  <a:lnTo>
                    <a:pt x="114" y="146"/>
                  </a:lnTo>
                  <a:lnTo>
                    <a:pt x="119" y="158"/>
                  </a:lnTo>
                  <a:lnTo>
                    <a:pt x="124" y="172"/>
                  </a:lnTo>
                  <a:lnTo>
                    <a:pt x="126" y="186"/>
                  </a:lnTo>
                  <a:lnTo>
                    <a:pt x="129" y="201"/>
                  </a:lnTo>
                  <a:lnTo>
                    <a:pt x="129" y="217"/>
                  </a:lnTo>
                  <a:lnTo>
                    <a:pt x="131" y="232"/>
                  </a:lnTo>
                  <a:lnTo>
                    <a:pt x="131" y="248"/>
                  </a:lnTo>
                  <a:lnTo>
                    <a:pt x="129" y="265"/>
                  </a:lnTo>
                  <a:lnTo>
                    <a:pt x="129" y="279"/>
                  </a:lnTo>
                  <a:lnTo>
                    <a:pt x="129" y="296"/>
                  </a:lnTo>
                  <a:lnTo>
                    <a:pt x="129" y="320"/>
                  </a:lnTo>
                  <a:lnTo>
                    <a:pt x="131" y="346"/>
                  </a:lnTo>
                  <a:lnTo>
                    <a:pt x="129" y="372"/>
                  </a:lnTo>
                  <a:lnTo>
                    <a:pt x="129" y="398"/>
                  </a:lnTo>
                  <a:lnTo>
                    <a:pt x="126" y="422"/>
                  </a:lnTo>
                  <a:lnTo>
                    <a:pt x="124" y="449"/>
                  </a:lnTo>
                  <a:lnTo>
                    <a:pt x="119" y="472"/>
                  </a:lnTo>
                  <a:lnTo>
                    <a:pt x="112" y="496"/>
                  </a:lnTo>
                  <a:lnTo>
                    <a:pt x="105" y="513"/>
                  </a:lnTo>
                  <a:lnTo>
                    <a:pt x="95" y="530"/>
                  </a:lnTo>
                  <a:lnTo>
                    <a:pt x="86" y="541"/>
                  </a:lnTo>
                  <a:lnTo>
                    <a:pt x="71" y="553"/>
                  </a:lnTo>
                  <a:lnTo>
                    <a:pt x="59" y="563"/>
                  </a:lnTo>
                  <a:lnTo>
                    <a:pt x="45" y="572"/>
                  </a:lnTo>
                  <a:lnTo>
                    <a:pt x="28" y="580"/>
                  </a:lnTo>
                  <a:lnTo>
                    <a:pt x="14" y="587"/>
                  </a:lnTo>
                  <a:lnTo>
                    <a:pt x="14" y="589"/>
                  </a:lnTo>
                  <a:lnTo>
                    <a:pt x="12" y="589"/>
                  </a:lnTo>
                  <a:lnTo>
                    <a:pt x="9" y="589"/>
                  </a:lnTo>
                  <a:lnTo>
                    <a:pt x="9" y="592"/>
                  </a:lnTo>
                  <a:lnTo>
                    <a:pt x="7" y="594"/>
                  </a:lnTo>
                  <a:lnTo>
                    <a:pt x="5" y="594"/>
                  </a:lnTo>
                  <a:lnTo>
                    <a:pt x="5" y="596"/>
                  </a:lnTo>
                  <a:lnTo>
                    <a:pt x="5" y="599"/>
                  </a:lnTo>
                  <a:lnTo>
                    <a:pt x="2" y="599"/>
                  </a:lnTo>
                  <a:lnTo>
                    <a:pt x="16" y="599"/>
                  </a:lnTo>
                  <a:lnTo>
                    <a:pt x="28" y="599"/>
                  </a:lnTo>
                  <a:lnTo>
                    <a:pt x="40" y="596"/>
                  </a:lnTo>
                  <a:lnTo>
                    <a:pt x="55" y="594"/>
                  </a:lnTo>
                  <a:lnTo>
                    <a:pt x="67" y="592"/>
                  </a:lnTo>
                  <a:lnTo>
                    <a:pt x="78" y="587"/>
                  </a:lnTo>
                  <a:lnTo>
                    <a:pt x="93" y="584"/>
                  </a:lnTo>
                  <a:lnTo>
                    <a:pt x="105" y="582"/>
                  </a:lnTo>
                  <a:lnTo>
                    <a:pt x="107" y="577"/>
                  </a:lnTo>
                  <a:lnTo>
                    <a:pt x="109" y="575"/>
                  </a:lnTo>
                  <a:lnTo>
                    <a:pt x="112" y="572"/>
                  </a:lnTo>
                  <a:lnTo>
                    <a:pt x="117" y="568"/>
                  </a:lnTo>
                  <a:lnTo>
                    <a:pt x="119" y="565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26" y="556"/>
                  </a:lnTo>
                  <a:lnTo>
                    <a:pt x="133" y="544"/>
                  </a:lnTo>
                  <a:lnTo>
                    <a:pt x="136" y="530"/>
                  </a:lnTo>
                  <a:lnTo>
                    <a:pt x="138" y="513"/>
                  </a:lnTo>
                  <a:lnTo>
                    <a:pt x="138" y="496"/>
                  </a:lnTo>
                  <a:lnTo>
                    <a:pt x="140" y="482"/>
                  </a:lnTo>
                  <a:lnTo>
                    <a:pt x="140" y="465"/>
                  </a:lnTo>
                  <a:lnTo>
                    <a:pt x="143" y="449"/>
                  </a:lnTo>
                  <a:lnTo>
                    <a:pt x="145" y="434"/>
                  </a:lnTo>
                  <a:lnTo>
                    <a:pt x="150" y="403"/>
                  </a:lnTo>
                  <a:lnTo>
                    <a:pt x="155" y="372"/>
                  </a:lnTo>
                  <a:lnTo>
                    <a:pt x="155" y="339"/>
                  </a:lnTo>
                  <a:lnTo>
                    <a:pt x="157" y="308"/>
                  </a:lnTo>
                  <a:lnTo>
                    <a:pt x="155" y="275"/>
                  </a:lnTo>
                  <a:lnTo>
                    <a:pt x="152" y="241"/>
                  </a:lnTo>
                  <a:lnTo>
                    <a:pt x="145" y="210"/>
                  </a:lnTo>
                  <a:lnTo>
                    <a:pt x="138" y="182"/>
                  </a:lnTo>
                  <a:lnTo>
                    <a:pt x="136" y="167"/>
                  </a:lnTo>
                  <a:lnTo>
                    <a:pt x="131" y="153"/>
                  </a:lnTo>
                  <a:lnTo>
                    <a:pt x="129" y="139"/>
                  </a:lnTo>
                  <a:lnTo>
                    <a:pt x="124" y="124"/>
                  </a:lnTo>
                  <a:lnTo>
                    <a:pt x="121" y="110"/>
                  </a:lnTo>
                  <a:lnTo>
                    <a:pt x="117" y="96"/>
                  </a:lnTo>
                  <a:lnTo>
                    <a:pt x="109" y="81"/>
                  </a:lnTo>
                  <a:lnTo>
                    <a:pt x="105" y="70"/>
                  </a:lnTo>
                  <a:lnTo>
                    <a:pt x="95" y="58"/>
                  </a:lnTo>
                  <a:lnTo>
                    <a:pt x="86" y="46"/>
                  </a:lnTo>
                  <a:lnTo>
                    <a:pt x="71" y="34"/>
                  </a:lnTo>
                  <a:lnTo>
                    <a:pt x="59" y="24"/>
                  </a:lnTo>
                  <a:lnTo>
                    <a:pt x="45" y="15"/>
                  </a:lnTo>
                  <a:lnTo>
                    <a:pt x="28" y="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1" name="Freeform 628"/>
            <p:cNvSpPr>
              <a:spLocks/>
            </p:cNvSpPr>
            <p:nvPr/>
          </p:nvSpPr>
          <p:spPr bwMode="auto">
            <a:xfrm>
              <a:off x="4514850" y="4038600"/>
              <a:ext cx="249238" cy="950913"/>
            </a:xfrm>
            <a:custGeom>
              <a:avLst/>
              <a:gdLst>
                <a:gd name="T0" fmla="*/ 2147483647 w 157"/>
                <a:gd name="T1" fmla="*/ 2147483647 h 599"/>
                <a:gd name="T2" fmla="*/ 2147483647 w 157"/>
                <a:gd name="T3" fmla="*/ 2147483647 h 599"/>
                <a:gd name="T4" fmla="*/ 2147483647 w 157"/>
                <a:gd name="T5" fmla="*/ 2147483647 h 599"/>
                <a:gd name="T6" fmla="*/ 2147483647 w 157"/>
                <a:gd name="T7" fmla="*/ 2147483647 h 599"/>
                <a:gd name="T8" fmla="*/ 2147483647 w 157"/>
                <a:gd name="T9" fmla="*/ 2147483647 h 599"/>
                <a:gd name="T10" fmla="*/ 2147483647 w 157"/>
                <a:gd name="T11" fmla="*/ 2147483647 h 599"/>
                <a:gd name="T12" fmla="*/ 2147483647 w 157"/>
                <a:gd name="T13" fmla="*/ 2147483647 h 599"/>
                <a:gd name="T14" fmla="*/ 2147483647 w 157"/>
                <a:gd name="T15" fmla="*/ 2147483647 h 599"/>
                <a:gd name="T16" fmla="*/ 2147483647 w 157"/>
                <a:gd name="T17" fmla="*/ 2147483647 h 599"/>
                <a:gd name="T18" fmla="*/ 2147483647 w 157"/>
                <a:gd name="T19" fmla="*/ 2147483647 h 599"/>
                <a:gd name="T20" fmla="*/ 2147483647 w 157"/>
                <a:gd name="T21" fmla="*/ 2147483647 h 599"/>
                <a:gd name="T22" fmla="*/ 2147483647 w 157"/>
                <a:gd name="T23" fmla="*/ 2147483647 h 599"/>
                <a:gd name="T24" fmla="*/ 2147483647 w 157"/>
                <a:gd name="T25" fmla="*/ 2147483647 h 599"/>
                <a:gd name="T26" fmla="*/ 2147483647 w 157"/>
                <a:gd name="T27" fmla="*/ 2147483647 h 599"/>
                <a:gd name="T28" fmla="*/ 2147483647 w 157"/>
                <a:gd name="T29" fmla="*/ 2147483647 h 599"/>
                <a:gd name="T30" fmla="*/ 2147483647 w 157"/>
                <a:gd name="T31" fmla="*/ 2147483647 h 599"/>
                <a:gd name="T32" fmla="*/ 2147483647 w 157"/>
                <a:gd name="T33" fmla="*/ 2147483647 h 599"/>
                <a:gd name="T34" fmla="*/ 2147483647 w 157"/>
                <a:gd name="T35" fmla="*/ 2147483647 h 599"/>
                <a:gd name="T36" fmla="*/ 2147483647 w 157"/>
                <a:gd name="T37" fmla="*/ 2147483647 h 599"/>
                <a:gd name="T38" fmla="*/ 2147483647 w 157"/>
                <a:gd name="T39" fmla="*/ 2147483647 h 599"/>
                <a:gd name="T40" fmla="*/ 2147483647 w 157"/>
                <a:gd name="T41" fmla="*/ 2147483647 h 599"/>
                <a:gd name="T42" fmla="*/ 2147483647 w 157"/>
                <a:gd name="T43" fmla="*/ 2147483647 h 599"/>
                <a:gd name="T44" fmla="*/ 2147483647 w 157"/>
                <a:gd name="T45" fmla="*/ 2147483647 h 599"/>
                <a:gd name="T46" fmla="*/ 2147483647 w 157"/>
                <a:gd name="T47" fmla="*/ 2147483647 h 599"/>
                <a:gd name="T48" fmla="*/ 2147483647 w 157"/>
                <a:gd name="T49" fmla="*/ 2147483647 h 599"/>
                <a:gd name="T50" fmla="*/ 2147483647 w 157"/>
                <a:gd name="T51" fmla="*/ 2147483647 h 599"/>
                <a:gd name="T52" fmla="*/ 2147483647 w 157"/>
                <a:gd name="T53" fmla="*/ 2147483647 h 599"/>
                <a:gd name="T54" fmla="*/ 2147483647 w 157"/>
                <a:gd name="T55" fmla="*/ 2147483647 h 599"/>
                <a:gd name="T56" fmla="*/ 2147483647 w 157"/>
                <a:gd name="T57" fmla="*/ 2147483647 h 599"/>
                <a:gd name="T58" fmla="*/ 2147483647 w 157"/>
                <a:gd name="T59" fmla="*/ 2147483647 h 599"/>
                <a:gd name="T60" fmla="*/ 2147483647 w 157"/>
                <a:gd name="T61" fmla="*/ 2147483647 h 599"/>
                <a:gd name="T62" fmla="*/ 2147483647 w 157"/>
                <a:gd name="T63" fmla="*/ 2147483647 h 599"/>
                <a:gd name="T64" fmla="*/ 2147483647 w 157"/>
                <a:gd name="T65" fmla="*/ 2147483647 h 599"/>
                <a:gd name="T66" fmla="*/ 2147483647 w 157"/>
                <a:gd name="T67" fmla="*/ 2147483647 h 599"/>
                <a:gd name="T68" fmla="*/ 2147483647 w 157"/>
                <a:gd name="T69" fmla="*/ 2147483647 h 599"/>
                <a:gd name="T70" fmla="*/ 2147483647 w 157"/>
                <a:gd name="T71" fmla="*/ 2147483647 h 599"/>
                <a:gd name="T72" fmla="*/ 2147483647 w 157"/>
                <a:gd name="T73" fmla="*/ 2147483647 h 599"/>
                <a:gd name="T74" fmla="*/ 2147483647 w 157"/>
                <a:gd name="T75" fmla="*/ 2147483647 h 599"/>
                <a:gd name="T76" fmla="*/ 2147483647 w 157"/>
                <a:gd name="T77" fmla="*/ 2147483647 h 599"/>
                <a:gd name="T78" fmla="*/ 2147483647 w 157"/>
                <a:gd name="T79" fmla="*/ 2147483647 h 599"/>
                <a:gd name="T80" fmla="*/ 2147483647 w 157"/>
                <a:gd name="T81" fmla="*/ 2147483647 h 599"/>
                <a:gd name="T82" fmla="*/ 2147483647 w 157"/>
                <a:gd name="T83" fmla="*/ 2147483647 h 599"/>
                <a:gd name="T84" fmla="*/ 2147483647 w 157"/>
                <a:gd name="T85" fmla="*/ 2147483647 h 599"/>
                <a:gd name="T86" fmla="*/ 2147483647 w 157"/>
                <a:gd name="T87" fmla="*/ 2147483647 h 599"/>
                <a:gd name="T88" fmla="*/ 2147483647 w 157"/>
                <a:gd name="T89" fmla="*/ 2147483647 h 599"/>
                <a:gd name="T90" fmla="*/ 2147483647 w 157"/>
                <a:gd name="T91" fmla="*/ 2147483647 h 599"/>
                <a:gd name="T92" fmla="*/ 2147483647 w 157"/>
                <a:gd name="T93" fmla="*/ 2147483647 h 599"/>
                <a:gd name="T94" fmla="*/ 2147483647 w 157"/>
                <a:gd name="T95" fmla="*/ 2147483647 h 599"/>
                <a:gd name="T96" fmla="*/ 0 w 157"/>
                <a:gd name="T97" fmla="*/ 0 h 599"/>
                <a:gd name="T98" fmla="*/ 2147483647 w 157"/>
                <a:gd name="T99" fmla="*/ 2147483647 h 5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"/>
                <a:gd name="T151" fmla="*/ 0 h 599"/>
                <a:gd name="T152" fmla="*/ 157 w 157"/>
                <a:gd name="T153" fmla="*/ 599 h 5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" h="599">
                  <a:moveTo>
                    <a:pt x="2" y="5"/>
                  </a:moveTo>
                  <a:lnTo>
                    <a:pt x="12" y="12"/>
                  </a:lnTo>
                  <a:lnTo>
                    <a:pt x="21" y="19"/>
                  </a:lnTo>
                  <a:lnTo>
                    <a:pt x="31" y="27"/>
                  </a:lnTo>
                  <a:lnTo>
                    <a:pt x="40" y="34"/>
                  </a:lnTo>
                  <a:lnTo>
                    <a:pt x="47" y="43"/>
                  </a:lnTo>
                  <a:lnTo>
                    <a:pt x="57" y="50"/>
                  </a:lnTo>
                  <a:lnTo>
                    <a:pt x="64" y="60"/>
                  </a:lnTo>
                  <a:lnTo>
                    <a:pt x="71" y="70"/>
                  </a:lnTo>
                  <a:lnTo>
                    <a:pt x="78" y="79"/>
                  </a:lnTo>
                  <a:lnTo>
                    <a:pt x="86" y="91"/>
                  </a:lnTo>
                  <a:lnTo>
                    <a:pt x="93" y="105"/>
                  </a:lnTo>
                  <a:lnTo>
                    <a:pt x="100" y="117"/>
                  </a:lnTo>
                  <a:lnTo>
                    <a:pt x="107" y="131"/>
                  </a:lnTo>
                  <a:lnTo>
                    <a:pt x="114" y="146"/>
                  </a:lnTo>
                  <a:lnTo>
                    <a:pt x="119" y="158"/>
                  </a:lnTo>
                  <a:lnTo>
                    <a:pt x="124" y="172"/>
                  </a:lnTo>
                  <a:lnTo>
                    <a:pt x="126" y="186"/>
                  </a:lnTo>
                  <a:lnTo>
                    <a:pt x="129" y="201"/>
                  </a:lnTo>
                  <a:lnTo>
                    <a:pt x="129" y="217"/>
                  </a:lnTo>
                  <a:lnTo>
                    <a:pt x="131" y="232"/>
                  </a:lnTo>
                  <a:lnTo>
                    <a:pt x="131" y="248"/>
                  </a:lnTo>
                  <a:lnTo>
                    <a:pt x="129" y="265"/>
                  </a:lnTo>
                  <a:lnTo>
                    <a:pt x="129" y="279"/>
                  </a:lnTo>
                  <a:lnTo>
                    <a:pt x="129" y="296"/>
                  </a:lnTo>
                  <a:lnTo>
                    <a:pt x="129" y="320"/>
                  </a:lnTo>
                  <a:lnTo>
                    <a:pt x="131" y="346"/>
                  </a:lnTo>
                  <a:lnTo>
                    <a:pt x="129" y="372"/>
                  </a:lnTo>
                  <a:lnTo>
                    <a:pt x="129" y="398"/>
                  </a:lnTo>
                  <a:lnTo>
                    <a:pt x="126" y="422"/>
                  </a:lnTo>
                  <a:lnTo>
                    <a:pt x="124" y="449"/>
                  </a:lnTo>
                  <a:lnTo>
                    <a:pt x="119" y="472"/>
                  </a:lnTo>
                  <a:lnTo>
                    <a:pt x="112" y="496"/>
                  </a:lnTo>
                  <a:lnTo>
                    <a:pt x="105" y="513"/>
                  </a:lnTo>
                  <a:lnTo>
                    <a:pt x="95" y="530"/>
                  </a:lnTo>
                  <a:lnTo>
                    <a:pt x="86" y="541"/>
                  </a:lnTo>
                  <a:lnTo>
                    <a:pt x="71" y="553"/>
                  </a:lnTo>
                  <a:lnTo>
                    <a:pt x="59" y="563"/>
                  </a:lnTo>
                  <a:lnTo>
                    <a:pt x="45" y="572"/>
                  </a:lnTo>
                  <a:lnTo>
                    <a:pt x="28" y="580"/>
                  </a:lnTo>
                  <a:lnTo>
                    <a:pt x="14" y="587"/>
                  </a:lnTo>
                  <a:lnTo>
                    <a:pt x="14" y="589"/>
                  </a:lnTo>
                  <a:lnTo>
                    <a:pt x="12" y="589"/>
                  </a:lnTo>
                  <a:lnTo>
                    <a:pt x="9" y="589"/>
                  </a:lnTo>
                  <a:lnTo>
                    <a:pt x="9" y="592"/>
                  </a:lnTo>
                  <a:lnTo>
                    <a:pt x="7" y="594"/>
                  </a:lnTo>
                  <a:lnTo>
                    <a:pt x="5" y="594"/>
                  </a:lnTo>
                  <a:lnTo>
                    <a:pt x="5" y="596"/>
                  </a:lnTo>
                  <a:lnTo>
                    <a:pt x="5" y="599"/>
                  </a:lnTo>
                  <a:lnTo>
                    <a:pt x="2" y="599"/>
                  </a:lnTo>
                  <a:lnTo>
                    <a:pt x="16" y="599"/>
                  </a:lnTo>
                  <a:lnTo>
                    <a:pt x="28" y="599"/>
                  </a:lnTo>
                  <a:lnTo>
                    <a:pt x="40" y="596"/>
                  </a:lnTo>
                  <a:lnTo>
                    <a:pt x="55" y="594"/>
                  </a:lnTo>
                  <a:lnTo>
                    <a:pt x="67" y="592"/>
                  </a:lnTo>
                  <a:lnTo>
                    <a:pt x="78" y="587"/>
                  </a:lnTo>
                  <a:lnTo>
                    <a:pt x="93" y="584"/>
                  </a:lnTo>
                  <a:lnTo>
                    <a:pt x="105" y="582"/>
                  </a:lnTo>
                  <a:lnTo>
                    <a:pt x="107" y="577"/>
                  </a:lnTo>
                  <a:lnTo>
                    <a:pt x="109" y="575"/>
                  </a:lnTo>
                  <a:lnTo>
                    <a:pt x="112" y="572"/>
                  </a:lnTo>
                  <a:lnTo>
                    <a:pt x="117" y="568"/>
                  </a:lnTo>
                  <a:lnTo>
                    <a:pt x="119" y="565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26" y="556"/>
                  </a:lnTo>
                  <a:lnTo>
                    <a:pt x="133" y="544"/>
                  </a:lnTo>
                  <a:lnTo>
                    <a:pt x="136" y="530"/>
                  </a:lnTo>
                  <a:lnTo>
                    <a:pt x="138" y="513"/>
                  </a:lnTo>
                  <a:lnTo>
                    <a:pt x="138" y="496"/>
                  </a:lnTo>
                  <a:lnTo>
                    <a:pt x="140" y="482"/>
                  </a:lnTo>
                  <a:lnTo>
                    <a:pt x="140" y="465"/>
                  </a:lnTo>
                  <a:lnTo>
                    <a:pt x="143" y="449"/>
                  </a:lnTo>
                  <a:lnTo>
                    <a:pt x="145" y="434"/>
                  </a:lnTo>
                  <a:lnTo>
                    <a:pt x="150" y="403"/>
                  </a:lnTo>
                  <a:lnTo>
                    <a:pt x="155" y="372"/>
                  </a:lnTo>
                  <a:lnTo>
                    <a:pt x="155" y="339"/>
                  </a:lnTo>
                  <a:lnTo>
                    <a:pt x="157" y="308"/>
                  </a:lnTo>
                  <a:lnTo>
                    <a:pt x="155" y="275"/>
                  </a:lnTo>
                  <a:lnTo>
                    <a:pt x="152" y="241"/>
                  </a:lnTo>
                  <a:lnTo>
                    <a:pt x="145" y="210"/>
                  </a:lnTo>
                  <a:lnTo>
                    <a:pt x="138" y="182"/>
                  </a:lnTo>
                  <a:lnTo>
                    <a:pt x="136" y="167"/>
                  </a:lnTo>
                  <a:lnTo>
                    <a:pt x="131" y="153"/>
                  </a:lnTo>
                  <a:lnTo>
                    <a:pt x="129" y="139"/>
                  </a:lnTo>
                  <a:lnTo>
                    <a:pt x="124" y="124"/>
                  </a:lnTo>
                  <a:lnTo>
                    <a:pt x="121" y="110"/>
                  </a:lnTo>
                  <a:lnTo>
                    <a:pt x="117" y="96"/>
                  </a:lnTo>
                  <a:lnTo>
                    <a:pt x="109" y="81"/>
                  </a:lnTo>
                  <a:lnTo>
                    <a:pt x="105" y="70"/>
                  </a:lnTo>
                  <a:lnTo>
                    <a:pt x="95" y="58"/>
                  </a:lnTo>
                  <a:lnTo>
                    <a:pt x="86" y="46"/>
                  </a:lnTo>
                  <a:lnTo>
                    <a:pt x="71" y="34"/>
                  </a:lnTo>
                  <a:lnTo>
                    <a:pt x="59" y="24"/>
                  </a:lnTo>
                  <a:lnTo>
                    <a:pt x="45" y="15"/>
                  </a:lnTo>
                  <a:lnTo>
                    <a:pt x="28" y="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2" name="Freeform 629"/>
            <p:cNvSpPr>
              <a:spLocks/>
            </p:cNvSpPr>
            <p:nvPr/>
          </p:nvSpPr>
          <p:spPr bwMode="auto">
            <a:xfrm>
              <a:off x="4700588" y="4429125"/>
              <a:ext cx="25400" cy="30163"/>
            </a:xfrm>
            <a:custGeom>
              <a:avLst/>
              <a:gdLst>
                <a:gd name="T0" fmla="*/ 0 w 16"/>
                <a:gd name="T1" fmla="*/ 2147483647 h 19"/>
                <a:gd name="T2" fmla="*/ 0 w 16"/>
                <a:gd name="T3" fmla="*/ 2147483647 h 19"/>
                <a:gd name="T4" fmla="*/ 0 w 16"/>
                <a:gd name="T5" fmla="*/ 2147483647 h 19"/>
                <a:gd name="T6" fmla="*/ 2147483647 w 16"/>
                <a:gd name="T7" fmla="*/ 2147483647 h 19"/>
                <a:gd name="T8" fmla="*/ 2147483647 w 16"/>
                <a:gd name="T9" fmla="*/ 2147483647 h 19"/>
                <a:gd name="T10" fmla="*/ 2147483647 w 16"/>
                <a:gd name="T11" fmla="*/ 2147483647 h 19"/>
                <a:gd name="T12" fmla="*/ 2147483647 w 16"/>
                <a:gd name="T13" fmla="*/ 2147483647 h 19"/>
                <a:gd name="T14" fmla="*/ 2147483647 w 16"/>
                <a:gd name="T15" fmla="*/ 2147483647 h 19"/>
                <a:gd name="T16" fmla="*/ 2147483647 w 16"/>
                <a:gd name="T17" fmla="*/ 2147483647 h 19"/>
                <a:gd name="T18" fmla="*/ 2147483647 w 16"/>
                <a:gd name="T19" fmla="*/ 2147483647 h 19"/>
                <a:gd name="T20" fmla="*/ 2147483647 w 16"/>
                <a:gd name="T21" fmla="*/ 2147483647 h 19"/>
                <a:gd name="T22" fmla="*/ 2147483647 w 16"/>
                <a:gd name="T23" fmla="*/ 2147483647 h 19"/>
                <a:gd name="T24" fmla="*/ 2147483647 w 16"/>
                <a:gd name="T25" fmla="*/ 2147483647 h 19"/>
                <a:gd name="T26" fmla="*/ 2147483647 w 16"/>
                <a:gd name="T27" fmla="*/ 2147483647 h 19"/>
                <a:gd name="T28" fmla="*/ 2147483647 w 16"/>
                <a:gd name="T29" fmla="*/ 2147483647 h 19"/>
                <a:gd name="T30" fmla="*/ 2147483647 w 16"/>
                <a:gd name="T31" fmla="*/ 2147483647 h 19"/>
                <a:gd name="T32" fmla="*/ 2147483647 w 16"/>
                <a:gd name="T33" fmla="*/ 2147483647 h 19"/>
                <a:gd name="T34" fmla="*/ 2147483647 w 16"/>
                <a:gd name="T35" fmla="*/ 2147483647 h 19"/>
                <a:gd name="T36" fmla="*/ 2147483647 w 16"/>
                <a:gd name="T37" fmla="*/ 2147483647 h 19"/>
                <a:gd name="T38" fmla="*/ 2147483647 w 16"/>
                <a:gd name="T39" fmla="*/ 2147483647 h 19"/>
                <a:gd name="T40" fmla="*/ 2147483647 w 16"/>
                <a:gd name="T41" fmla="*/ 2147483647 h 19"/>
                <a:gd name="T42" fmla="*/ 2147483647 w 16"/>
                <a:gd name="T43" fmla="*/ 2147483647 h 19"/>
                <a:gd name="T44" fmla="*/ 2147483647 w 16"/>
                <a:gd name="T45" fmla="*/ 2147483647 h 19"/>
                <a:gd name="T46" fmla="*/ 2147483647 w 16"/>
                <a:gd name="T47" fmla="*/ 2147483647 h 19"/>
                <a:gd name="T48" fmla="*/ 2147483647 w 16"/>
                <a:gd name="T49" fmla="*/ 0 h 19"/>
                <a:gd name="T50" fmla="*/ 2147483647 w 16"/>
                <a:gd name="T51" fmla="*/ 0 h 19"/>
                <a:gd name="T52" fmla="*/ 2147483647 w 16"/>
                <a:gd name="T53" fmla="*/ 2147483647 h 19"/>
                <a:gd name="T54" fmla="*/ 2147483647 w 16"/>
                <a:gd name="T55" fmla="*/ 2147483647 h 19"/>
                <a:gd name="T56" fmla="*/ 2147483647 w 16"/>
                <a:gd name="T57" fmla="*/ 2147483647 h 19"/>
                <a:gd name="T58" fmla="*/ 2147483647 w 16"/>
                <a:gd name="T59" fmla="*/ 2147483647 h 19"/>
                <a:gd name="T60" fmla="*/ 0 w 16"/>
                <a:gd name="T61" fmla="*/ 2147483647 h 19"/>
                <a:gd name="T62" fmla="*/ 0 w 16"/>
                <a:gd name="T63" fmla="*/ 2147483647 h 19"/>
                <a:gd name="T64" fmla="*/ 0 w 16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9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3" name="Freeform 630"/>
            <p:cNvSpPr>
              <a:spLocks/>
            </p:cNvSpPr>
            <p:nvPr/>
          </p:nvSpPr>
          <p:spPr bwMode="auto">
            <a:xfrm>
              <a:off x="4700588" y="4429125"/>
              <a:ext cx="25400" cy="30163"/>
            </a:xfrm>
            <a:custGeom>
              <a:avLst/>
              <a:gdLst>
                <a:gd name="T0" fmla="*/ 0 w 16"/>
                <a:gd name="T1" fmla="*/ 2147483647 h 19"/>
                <a:gd name="T2" fmla="*/ 0 w 16"/>
                <a:gd name="T3" fmla="*/ 2147483647 h 19"/>
                <a:gd name="T4" fmla="*/ 0 w 16"/>
                <a:gd name="T5" fmla="*/ 2147483647 h 19"/>
                <a:gd name="T6" fmla="*/ 2147483647 w 16"/>
                <a:gd name="T7" fmla="*/ 2147483647 h 19"/>
                <a:gd name="T8" fmla="*/ 2147483647 w 16"/>
                <a:gd name="T9" fmla="*/ 2147483647 h 19"/>
                <a:gd name="T10" fmla="*/ 2147483647 w 16"/>
                <a:gd name="T11" fmla="*/ 2147483647 h 19"/>
                <a:gd name="T12" fmla="*/ 2147483647 w 16"/>
                <a:gd name="T13" fmla="*/ 2147483647 h 19"/>
                <a:gd name="T14" fmla="*/ 2147483647 w 16"/>
                <a:gd name="T15" fmla="*/ 2147483647 h 19"/>
                <a:gd name="T16" fmla="*/ 2147483647 w 16"/>
                <a:gd name="T17" fmla="*/ 2147483647 h 19"/>
                <a:gd name="T18" fmla="*/ 2147483647 w 16"/>
                <a:gd name="T19" fmla="*/ 2147483647 h 19"/>
                <a:gd name="T20" fmla="*/ 2147483647 w 16"/>
                <a:gd name="T21" fmla="*/ 2147483647 h 19"/>
                <a:gd name="T22" fmla="*/ 2147483647 w 16"/>
                <a:gd name="T23" fmla="*/ 2147483647 h 19"/>
                <a:gd name="T24" fmla="*/ 2147483647 w 16"/>
                <a:gd name="T25" fmla="*/ 2147483647 h 19"/>
                <a:gd name="T26" fmla="*/ 2147483647 w 16"/>
                <a:gd name="T27" fmla="*/ 2147483647 h 19"/>
                <a:gd name="T28" fmla="*/ 2147483647 w 16"/>
                <a:gd name="T29" fmla="*/ 2147483647 h 19"/>
                <a:gd name="T30" fmla="*/ 2147483647 w 16"/>
                <a:gd name="T31" fmla="*/ 2147483647 h 19"/>
                <a:gd name="T32" fmla="*/ 2147483647 w 16"/>
                <a:gd name="T33" fmla="*/ 2147483647 h 19"/>
                <a:gd name="T34" fmla="*/ 2147483647 w 16"/>
                <a:gd name="T35" fmla="*/ 2147483647 h 19"/>
                <a:gd name="T36" fmla="*/ 2147483647 w 16"/>
                <a:gd name="T37" fmla="*/ 2147483647 h 19"/>
                <a:gd name="T38" fmla="*/ 2147483647 w 16"/>
                <a:gd name="T39" fmla="*/ 2147483647 h 19"/>
                <a:gd name="T40" fmla="*/ 2147483647 w 16"/>
                <a:gd name="T41" fmla="*/ 2147483647 h 19"/>
                <a:gd name="T42" fmla="*/ 2147483647 w 16"/>
                <a:gd name="T43" fmla="*/ 2147483647 h 19"/>
                <a:gd name="T44" fmla="*/ 2147483647 w 16"/>
                <a:gd name="T45" fmla="*/ 2147483647 h 19"/>
                <a:gd name="T46" fmla="*/ 2147483647 w 16"/>
                <a:gd name="T47" fmla="*/ 2147483647 h 19"/>
                <a:gd name="T48" fmla="*/ 2147483647 w 16"/>
                <a:gd name="T49" fmla="*/ 0 h 19"/>
                <a:gd name="T50" fmla="*/ 2147483647 w 16"/>
                <a:gd name="T51" fmla="*/ 0 h 19"/>
                <a:gd name="T52" fmla="*/ 2147483647 w 16"/>
                <a:gd name="T53" fmla="*/ 2147483647 h 19"/>
                <a:gd name="T54" fmla="*/ 2147483647 w 16"/>
                <a:gd name="T55" fmla="*/ 2147483647 h 19"/>
                <a:gd name="T56" fmla="*/ 2147483647 w 16"/>
                <a:gd name="T57" fmla="*/ 2147483647 h 19"/>
                <a:gd name="T58" fmla="*/ 2147483647 w 16"/>
                <a:gd name="T59" fmla="*/ 2147483647 h 19"/>
                <a:gd name="T60" fmla="*/ 0 w 16"/>
                <a:gd name="T61" fmla="*/ 2147483647 h 19"/>
                <a:gd name="T62" fmla="*/ 0 w 16"/>
                <a:gd name="T63" fmla="*/ 2147483647 h 19"/>
                <a:gd name="T64" fmla="*/ 0 w 16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9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4" name="Freeform 631"/>
            <p:cNvSpPr>
              <a:spLocks/>
            </p:cNvSpPr>
            <p:nvPr/>
          </p:nvSpPr>
          <p:spPr bwMode="auto">
            <a:xfrm>
              <a:off x="4687888" y="4303713"/>
              <a:ext cx="23812" cy="26987"/>
            </a:xfrm>
            <a:custGeom>
              <a:avLst/>
              <a:gdLst>
                <a:gd name="T0" fmla="*/ 0 w 15"/>
                <a:gd name="T1" fmla="*/ 2147483647 h 17"/>
                <a:gd name="T2" fmla="*/ 0 w 15"/>
                <a:gd name="T3" fmla="*/ 2147483647 h 17"/>
                <a:gd name="T4" fmla="*/ 0 w 15"/>
                <a:gd name="T5" fmla="*/ 2147483647 h 17"/>
                <a:gd name="T6" fmla="*/ 0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2147483647 w 15"/>
                <a:gd name="T37" fmla="*/ 2147483647 h 17"/>
                <a:gd name="T38" fmla="*/ 2147483647 w 15"/>
                <a:gd name="T39" fmla="*/ 2147483647 h 17"/>
                <a:gd name="T40" fmla="*/ 2147483647 w 15"/>
                <a:gd name="T41" fmla="*/ 2147483647 h 17"/>
                <a:gd name="T42" fmla="*/ 2147483647 w 15"/>
                <a:gd name="T43" fmla="*/ 0 h 17"/>
                <a:gd name="T44" fmla="*/ 2147483647 w 15"/>
                <a:gd name="T45" fmla="*/ 0 h 17"/>
                <a:gd name="T46" fmla="*/ 2147483647 w 15"/>
                <a:gd name="T47" fmla="*/ 0 h 17"/>
                <a:gd name="T48" fmla="*/ 2147483647 w 15"/>
                <a:gd name="T49" fmla="*/ 0 h 17"/>
                <a:gd name="T50" fmla="*/ 2147483647 w 15"/>
                <a:gd name="T51" fmla="*/ 0 h 17"/>
                <a:gd name="T52" fmla="*/ 2147483647 w 15"/>
                <a:gd name="T53" fmla="*/ 0 h 17"/>
                <a:gd name="T54" fmla="*/ 2147483647 w 15"/>
                <a:gd name="T55" fmla="*/ 0 h 17"/>
                <a:gd name="T56" fmla="*/ 2147483647 w 15"/>
                <a:gd name="T57" fmla="*/ 2147483647 h 17"/>
                <a:gd name="T58" fmla="*/ 0 w 15"/>
                <a:gd name="T59" fmla="*/ 2147483647 h 17"/>
                <a:gd name="T60" fmla="*/ 0 w 15"/>
                <a:gd name="T61" fmla="*/ 2147483647 h 17"/>
                <a:gd name="T62" fmla="*/ 0 w 15"/>
                <a:gd name="T63" fmla="*/ 2147483647 h 17"/>
                <a:gd name="T64" fmla="*/ 0 w 15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7"/>
                <a:gd name="T101" fmla="*/ 15 w 15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5" name="Freeform 632"/>
            <p:cNvSpPr>
              <a:spLocks/>
            </p:cNvSpPr>
            <p:nvPr/>
          </p:nvSpPr>
          <p:spPr bwMode="auto">
            <a:xfrm>
              <a:off x="4687888" y="4303713"/>
              <a:ext cx="23812" cy="26987"/>
            </a:xfrm>
            <a:custGeom>
              <a:avLst/>
              <a:gdLst>
                <a:gd name="T0" fmla="*/ 0 w 15"/>
                <a:gd name="T1" fmla="*/ 2147483647 h 17"/>
                <a:gd name="T2" fmla="*/ 0 w 15"/>
                <a:gd name="T3" fmla="*/ 2147483647 h 17"/>
                <a:gd name="T4" fmla="*/ 0 w 15"/>
                <a:gd name="T5" fmla="*/ 2147483647 h 17"/>
                <a:gd name="T6" fmla="*/ 0 w 15"/>
                <a:gd name="T7" fmla="*/ 2147483647 h 17"/>
                <a:gd name="T8" fmla="*/ 2147483647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2147483647 w 15"/>
                <a:gd name="T37" fmla="*/ 2147483647 h 17"/>
                <a:gd name="T38" fmla="*/ 2147483647 w 15"/>
                <a:gd name="T39" fmla="*/ 2147483647 h 17"/>
                <a:gd name="T40" fmla="*/ 2147483647 w 15"/>
                <a:gd name="T41" fmla="*/ 2147483647 h 17"/>
                <a:gd name="T42" fmla="*/ 2147483647 w 15"/>
                <a:gd name="T43" fmla="*/ 0 h 17"/>
                <a:gd name="T44" fmla="*/ 2147483647 w 15"/>
                <a:gd name="T45" fmla="*/ 0 h 17"/>
                <a:gd name="T46" fmla="*/ 2147483647 w 15"/>
                <a:gd name="T47" fmla="*/ 0 h 17"/>
                <a:gd name="T48" fmla="*/ 2147483647 w 15"/>
                <a:gd name="T49" fmla="*/ 0 h 17"/>
                <a:gd name="T50" fmla="*/ 2147483647 w 15"/>
                <a:gd name="T51" fmla="*/ 0 h 17"/>
                <a:gd name="T52" fmla="*/ 2147483647 w 15"/>
                <a:gd name="T53" fmla="*/ 0 h 17"/>
                <a:gd name="T54" fmla="*/ 2147483647 w 15"/>
                <a:gd name="T55" fmla="*/ 0 h 17"/>
                <a:gd name="T56" fmla="*/ 2147483647 w 15"/>
                <a:gd name="T57" fmla="*/ 2147483647 h 17"/>
                <a:gd name="T58" fmla="*/ 0 w 15"/>
                <a:gd name="T59" fmla="*/ 2147483647 h 17"/>
                <a:gd name="T60" fmla="*/ 0 w 15"/>
                <a:gd name="T61" fmla="*/ 2147483647 h 17"/>
                <a:gd name="T62" fmla="*/ 0 w 15"/>
                <a:gd name="T63" fmla="*/ 2147483647 h 17"/>
                <a:gd name="T64" fmla="*/ 0 w 15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7"/>
                <a:gd name="T101" fmla="*/ 15 w 15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6" name="Freeform 633"/>
            <p:cNvSpPr>
              <a:spLocks/>
            </p:cNvSpPr>
            <p:nvPr/>
          </p:nvSpPr>
          <p:spPr bwMode="auto">
            <a:xfrm>
              <a:off x="4703763" y="4202113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2147483647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7" name="Freeform 634"/>
            <p:cNvSpPr>
              <a:spLocks/>
            </p:cNvSpPr>
            <p:nvPr/>
          </p:nvSpPr>
          <p:spPr bwMode="auto">
            <a:xfrm>
              <a:off x="4703763" y="4202113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2147483647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8" name="Freeform 635"/>
            <p:cNvSpPr>
              <a:spLocks/>
            </p:cNvSpPr>
            <p:nvPr/>
          </p:nvSpPr>
          <p:spPr bwMode="auto">
            <a:xfrm>
              <a:off x="4654550" y="410368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Freeform 636"/>
            <p:cNvSpPr>
              <a:spLocks/>
            </p:cNvSpPr>
            <p:nvPr/>
          </p:nvSpPr>
          <p:spPr bwMode="auto">
            <a:xfrm>
              <a:off x="4654550" y="410368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0" name="Freeform 637"/>
            <p:cNvSpPr>
              <a:spLocks/>
            </p:cNvSpPr>
            <p:nvPr/>
          </p:nvSpPr>
          <p:spPr bwMode="auto">
            <a:xfrm>
              <a:off x="4638675" y="4175125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Freeform 638"/>
            <p:cNvSpPr>
              <a:spLocks/>
            </p:cNvSpPr>
            <p:nvPr/>
          </p:nvSpPr>
          <p:spPr bwMode="auto">
            <a:xfrm>
              <a:off x="4638675" y="4175125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2" name="Freeform 639"/>
            <p:cNvSpPr>
              <a:spLocks/>
            </p:cNvSpPr>
            <p:nvPr/>
          </p:nvSpPr>
          <p:spPr bwMode="auto">
            <a:xfrm>
              <a:off x="4583113" y="4111625"/>
              <a:ext cx="25400" cy="25400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0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2147483647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0 h 16"/>
                <a:gd name="T44" fmla="*/ 2147483647 w 16"/>
                <a:gd name="T45" fmla="*/ 0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0 h 16"/>
                <a:gd name="T52" fmla="*/ 2147483647 w 16"/>
                <a:gd name="T53" fmla="*/ 0 h 16"/>
                <a:gd name="T54" fmla="*/ 2147483647 w 16"/>
                <a:gd name="T55" fmla="*/ 0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0 w 16"/>
                <a:gd name="T61" fmla="*/ 2147483647 h 16"/>
                <a:gd name="T62" fmla="*/ 0 w 16"/>
                <a:gd name="T63" fmla="*/ 2147483647 h 16"/>
                <a:gd name="T64" fmla="*/ 0 w 16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3" name="Freeform 640"/>
            <p:cNvSpPr>
              <a:spLocks/>
            </p:cNvSpPr>
            <p:nvPr/>
          </p:nvSpPr>
          <p:spPr bwMode="auto">
            <a:xfrm>
              <a:off x="4583113" y="4111625"/>
              <a:ext cx="25400" cy="25400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0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2147483647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0 h 16"/>
                <a:gd name="T44" fmla="*/ 2147483647 w 16"/>
                <a:gd name="T45" fmla="*/ 0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0 h 16"/>
                <a:gd name="T52" fmla="*/ 2147483647 w 16"/>
                <a:gd name="T53" fmla="*/ 0 h 16"/>
                <a:gd name="T54" fmla="*/ 2147483647 w 16"/>
                <a:gd name="T55" fmla="*/ 0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0 w 16"/>
                <a:gd name="T61" fmla="*/ 2147483647 h 16"/>
                <a:gd name="T62" fmla="*/ 0 w 16"/>
                <a:gd name="T63" fmla="*/ 2147483647 h 16"/>
                <a:gd name="T64" fmla="*/ 0 w 16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4" name="Freeform 641"/>
            <p:cNvSpPr>
              <a:spLocks/>
            </p:cNvSpPr>
            <p:nvPr/>
          </p:nvSpPr>
          <p:spPr bwMode="auto">
            <a:xfrm>
              <a:off x="4741863" y="4694238"/>
              <a:ext cx="26987" cy="25400"/>
            </a:xfrm>
            <a:custGeom>
              <a:avLst/>
              <a:gdLst>
                <a:gd name="T0" fmla="*/ 0 w 17"/>
                <a:gd name="T1" fmla="*/ 2147483647 h 16"/>
                <a:gd name="T2" fmla="*/ 0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2147483647 w 17"/>
                <a:gd name="T33" fmla="*/ 2147483647 h 16"/>
                <a:gd name="T34" fmla="*/ 2147483647 w 17"/>
                <a:gd name="T35" fmla="*/ 2147483647 h 16"/>
                <a:gd name="T36" fmla="*/ 2147483647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2147483647 h 16"/>
                <a:gd name="T44" fmla="*/ 2147483647 w 17"/>
                <a:gd name="T45" fmla="*/ 0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0 h 16"/>
                <a:gd name="T54" fmla="*/ 2147483647 w 17"/>
                <a:gd name="T55" fmla="*/ 0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0 w 17"/>
                <a:gd name="T63" fmla="*/ 2147483647 h 16"/>
                <a:gd name="T64" fmla="*/ 0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5" name="Freeform 642"/>
            <p:cNvSpPr>
              <a:spLocks/>
            </p:cNvSpPr>
            <p:nvPr/>
          </p:nvSpPr>
          <p:spPr bwMode="auto">
            <a:xfrm>
              <a:off x="4741863" y="4694238"/>
              <a:ext cx="26987" cy="25400"/>
            </a:xfrm>
            <a:custGeom>
              <a:avLst/>
              <a:gdLst>
                <a:gd name="T0" fmla="*/ 0 w 17"/>
                <a:gd name="T1" fmla="*/ 2147483647 h 16"/>
                <a:gd name="T2" fmla="*/ 0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2147483647 w 17"/>
                <a:gd name="T33" fmla="*/ 2147483647 h 16"/>
                <a:gd name="T34" fmla="*/ 2147483647 w 17"/>
                <a:gd name="T35" fmla="*/ 2147483647 h 16"/>
                <a:gd name="T36" fmla="*/ 2147483647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2147483647 h 16"/>
                <a:gd name="T44" fmla="*/ 2147483647 w 17"/>
                <a:gd name="T45" fmla="*/ 0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0 h 16"/>
                <a:gd name="T54" fmla="*/ 2147483647 w 17"/>
                <a:gd name="T55" fmla="*/ 0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0 w 17"/>
                <a:gd name="T63" fmla="*/ 2147483647 h 16"/>
                <a:gd name="T64" fmla="*/ 0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6" name="Freeform 643"/>
            <p:cNvSpPr>
              <a:spLocks/>
            </p:cNvSpPr>
            <p:nvPr/>
          </p:nvSpPr>
          <p:spPr bwMode="auto">
            <a:xfrm>
              <a:off x="4741863" y="4357688"/>
              <a:ext cx="26987" cy="25400"/>
            </a:xfrm>
            <a:custGeom>
              <a:avLst/>
              <a:gdLst>
                <a:gd name="T0" fmla="*/ 0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2147483647 w 17"/>
                <a:gd name="T33" fmla="*/ 2147483647 h 16"/>
                <a:gd name="T34" fmla="*/ 2147483647 w 17"/>
                <a:gd name="T35" fmla="*/ 2147483647 h 16"/>
                <a:gd name="T36" fmla="*/ 2147483647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2147483647 h 16"/>
                <a:gd name="T44" fmla="*/ 2147483647 w 17"/>
                <a:gd name="T45" fmla="*/ 2147483647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2147483647 h 16"/>
                <a:gd name="T54" fmla="*/ 2147483647 w 17"/>
                <a:gd name="T55" fmla="*/ 2147483647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2147483647 w 17"/>
                <a:gd name="T63" fmla="*/ 2147483647 h 16"/>
                <a:gd name="T64" fmla="*/ 0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0" y="9"/>
                  </a:moveTo>
                  <a:lnTo>
                    <a:pt x="2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Freeform 644"/>
            <p:cNvSpPr>
              <a:spLocks/>
            </p:cNvSpPr>
            <p:nvPr/>
          </p:nvSpPr>
          <p:spPr bwMode="auto">
            <a:xfrm>
              <a:off x="4741863" y="4357688"/>
              <a:ext cx="26987" cy="25400"/>
            </a:xfrm>
            <a:custGeom>
              <a:avLst/>
              <a:gdLst>
                <a:gd name="T0" fmla="*/ 0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2147483647 w 17"/>
                <a:gd name="T33" fmla="*/ 2147483647 h 16"/>
                <a:gd name="T34" fmla="*/ 2147483647 w 17"/>
                <a:gd name="T35" fmla="*/ 2147483647 h 16"/>
                <a:gd name="T36" fmla="*/ 2147483647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2147483647 h 16"/>
                <a:gd name="T44" fmla="*/ 2147483647 w 17"/>
                <a:gd name="T45" fmla="*/ 2147483647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2147483647 h 16"/>
                <a:gd name="T54" fmla="*/ 2147483647 w 17"/>
                <a:gd name="T55" fmla="*/ 2147483647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2147483647 w 17"/>
                <a:gd name="T63" fmla="*/ 2147483647 h 16"/>
                <a:gd name="T64" fmla="*/ 0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0" y="9"/>
                  </a:moveTo>
                  <a:lnTo>
                    <a:pt x="2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8" name="Freeform 645"/>
            <p:cNvSpPr>
              <a:spLocks/>
            </p:cNvSpPr>
            <p:nvPr/>
          </p:nvSpPr>
          <p:spPr bwMode="auto">
            <a:xfrm>
              <a:off x="4760913" y="4522788"/>
              <a:ext cx="25400" cy="26987"/>
            </a:xfrm>
            <a:custGeom>
              <a:avLst/>
              <a:gdLst>
                <a:gd name="T0" fmla="*/ 0 w 16"/>
                <a:gd name="T1" fmla="*/ 2147483647 h 17"/>
                <a:gd name="T2" fmla="*/ 0 w 16"/>
                <a:gd name="T3" fmla="*/ 2147483647 h 17"/>
                <a:gd name="T4" fmla="*/ 0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2147483647 w 16"/>
                <a:gd name="T31" fmla="*/ 2147483647 h 17"/>
                <a:gd name="T32" fmla="*/ 2147483647 w 16"/>
                <a:gd name="T33" fmla="*/ 2147483647 h 17"/>
                <a:gd name="T34" fmla="*/ 2147483647 w 16"/>
                <a:gd name="T35" fmla="*/ 2147483647 h 17"/>
                <a:gd name="T36" fmla="*/ 2147483647 w 16"/>
                <a:gd name="T37" fmla="*/ 2147483647 h 17"/>
                <a:gd name="T38" fmla="*/ 2147483647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0 h 17"/>
                <a:gd name="T46" fmla="*/ 2147483647 w 16"/>
                <a:gd name="T47" fmla="*/ 0 h 17"/>
                <a:gd name="T48" fmla="*/ 2147483647 w 16"/>
                <a:gd name="T49" fmla="*/ 0 h 17"/>
                <a:gd name="T50" fmla="*/ 2147483647 w 16"/>
                <a:gd name="T51" fmla="*/ 0 h 17"/>
                <a:gd name="T52" fmla="*/ 2147483647 w 16"/>
                <a:gd name="T53" fmla="*/ 0 h 17"/>
                <a:gd name="T54" fmla="*/ 2147483647 w 16"/>
                <a:gd name="T55" fmla="*/ 2147483647 h 17"/>
                <a:gd name="T56" fmla="*/ 2147483647 w 16"/>
                <a:gd name="T57" fmla="*/ 2147483647 h 17"/>
                <a:gd name="T58" fmla="*/ 2147483647 w 16"/>
                <a:gd name="T59" fmla="*/ 2147483647 h 17"/>
                <a:gd name="T60" fmla="*/ 0 w 16"/>
                <a:gd name="T61" fmla="*/ 2147483647 h 17"/>
                <a:gd name="T62" fmla="*/ 0 w 16"/>
                <a:gd name="T63" fmla="*/ 2147483647 h 17"/>
                <a:gd name="T64" fmla="*/ 0 w 16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7"/>
                <a:gd name="T101" fmla="*/ 16 w 1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7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9" name="Freeform 646"/>
            <p:cNvSpPr>
              <a:spLocks/>
            </p:cNvSpPr>
            <p:nvPr/>
          </p:nvSpPr>
          <p:spPr bwMode="auto">
            <a:xfrm>
              <a:off x="4760913" y="4522788"/>
              <a:ext cx="25400" cy="26987"/>
            </a:xfrm>
            <a:custGeom>
              <a:avLst/>
              <a:gdLst>
                <a:gd name="T0" fmla="*/ 0 w 16"/>
                <a:gd name="T1" fmla="*/ 2147483647 h 17"/>
                <a:gd name="T2" fmla="*/ 0 w 16"/>
                <a:gd name="T3" fmla="*/ 2147483647 h 17"/>
                <a:gd name="T4" fmla="*/ 0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2147483647 w 16"/>
                <a:gd name="T31" fmla="*/ 2147483647 h 17"/>
                <a:gd name="T32" fmla="*/ 2147483647 w 16"/>
                <a:gd name="T33" fmla="*/ 2147483647 h 17"/>
                <a:gd name="T34" fmla="*/ 2147483647 w 16"/>
                <a:gd name="T35" fmla="*/ 2147483647 h 17"/>
                <a:gd name="T36" fmla="*/ 2147483647 w 16"/>
                <a:gd name="T37" fmla="*/ 2147483647 h 17"/>
                <a:gd name="T38" fmla="*/ 2147483647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0 h 17"/>
                <a:gd name="T46" fmla="*/ 2147483647 w 16"/>
                <a:gd name="T47" fmla="*/ 0 h 17"/>
                <a:gd name="T48" fmla="*/ 2147483647 w 16"/>
                <a:gd name="T49" fmla="*/ 0 h 17"/>
                <a:gd name="T50" fmla="*/ 2147483647 w 16"/>
                <a:gd name="T51" fmla="*/ 0 h 17"/>
                <a:gd name="T52" fmla="*/ 2147483647 w 16"/>
                <a:gd name="T53" fmla="*/ 0 h 17"/>
                <a:gd name="T54" fmla="*/ 2147483647 w 16"/>
                <a:gd name="T55" fmla="*/ 2147483647 h 17"/>
                <a:gd name="T56" fmla="*/ 2147483647 w 16"/>
                <a:gd name="T57" fmla="*/ 2147483647 h 17"/>
                <a:gd name="T58" fmla="*/ 2147483647 w 16"/>
                <a:gd name="T59" fmla="*/ 2147483647 h 17"/>
                <a:gd name="T60" fmla="*/ 0 w 16"/>
                <a:gd name="T61" fmla="*/ 2147483647 h 17"/>
                <a:gd name="T62" fmla="*/ 0 w 16"/>
                <a:gd name="T63" fmla="*/ 2147483647 h 17"/>
                <a:gd name="T64" fmla="*/ 0 w 16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7"/>
                <a:gd name="T101" fmla="*/ 16 w 16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7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0" name="Freeform 647"/>
            <p:cNvSpPr>
              <a:spLocks/>
            </p:cNvSpPr>
            <p:nvPr/>
          </p:nvSpPr>
          <p:spPr bwMode="auto">
            <a:xfrm>
              <a:off x="4706938" y="4603750"/>
              <a:ext cx="23812" cy="25400"/>
            </a:xfrm>
            <a:custGeom>
              <a:avLst/>
              <a:gdLst>
                <a:gd name="T0" fmla="*/ 0 w 15"/>
                <a:gd name="T1" fmla="*/ 2147483647 h 16"/>
                <a:gd name="T2" fmla="*/ 0 w 15"/>
                <a:gd name="T3" fmla="*/ 2147483647 h 16"/>
                <a:gd name="T4" fmla="*/ 0 w 15"/>
                <a:gd name="T5" fmla="*/ 2147483647 h 16"/>
                <a:gd name="T6" fmla="*/ 0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0 h 16"/>
                <a:gd name="T48" fmla="*/ 2147483647 w 15"/>
                <a:gd name="T49" fmla="*/ 0 h 16"/>
                <a:gd name="T50" fmla="*/ 2147483647 w 15"/>
                <a:gd name="T51" fmla="*/ 0 h 16"/>
                <a:gd name="T52" fmla="*/ 2147483647 w 15"/>
                <a:gd name="T53" fmla="*/ 0 h 16"/>
                <a:gd name="T54" fmla="*/ 2147483647 w 15"/>
                <a:gd name="T55" fmla="*/ 2147483647 h 16"/>
                <a:gd name="T56" fmla="*/ 2147483647 w 15"/>
                <a:gd name="T57" fmla="*/ 2147483647 h 16"/>
                <a:gd name="T58" fmla="*/ 0 w 15"/>
                <a:gd name="T59" fmla="*/ 2147483647 h 16"/>
                <a:gd name="T60" fmla="*/ 0 w 15"/>
                <a:gd name="T61" fmla="*/ 2147483647 h 16"/>
                <a:gd name="T62" fmla="*/ 0 w 15"/>
                <a:gd name="T63" fmla="*/ 2147483647 h 16"/>
                <a:gd name="T64" fmla="*/ 0 w 15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6"/>
                <a:gd name="T101" fmla="*/ 15 w 15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6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Freeform 648"/>
            <p:cNvSpPr>
              <a:spLocks/>
            </p:cNvSpPr>
            <p:nvPr/>
          </p:nvSpPr>
          <p:spPr bwMode="auto">
            <a:xfrm>
              <a:off x="4706938" y="4603750"/>
              <a:ext cx="23812" cy="25400"/>
            </a:xfrm>
            <a:custGeom>
              <a:avLst/>
              <a:gdLst>
                <a:gd name="T0" fmla="*/ 0 w 15"/>
                <a:gd name="T1" fmla="*/ 2147483647 h 16"/>
                <a:gd name="T2" fmla="*/ 0 w 15"/>
                <a:gd name="T3" fmla="*/ 2147483647 h 16"/>
                <a:gd name="T4" fmla="*/ 0 w 15"/>
                <a:gd name="T5" fmla="*/ 2147483647 h 16"/>
                <a:gd name="T6" fmla="*/ 0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0 h 16"/>
                <a:gd name="T48" fmla="*/ 2147483647 w 15"/>
                <a:gd name="T49" fmla="*/ 0 h 16"/>
                <a:gd name="T50" fmla="*/ 2147483647 w 15"/>
                <a:gd name="T51" fmla="*/ 0 h 16"/>
                <a:gd name="T52" fmla="*/ 2147483647 w 15"/>
                <a:gd name="T53" fmla="*/ 0 h 16"/>
                <a:gd name="T54" fmla="*/ 2147483647 w 15"/>
                <a:gd name="T55" fmla="*/ 2147483647 h 16"/>
                <a:gd name="T56" fmla="*/ 2147483647 w 15"/>
                <a:gd name="T57" fmla="*/ 2147483647 h 16"/>
                <a:gd name="T58" fmla="*/ 0 w 15"/>
                <a:gd name="T59" fmla="*/ 2147483647 h 16"/>
                <a:gd name="T60" fmla="*/ 0 w 15"/>
                <a:gd name="T61" fmla="*/ 2147483647 h 16"/>
                <a:gd name="T62" fmla="*/ 0 w 15"/>
                <a:gd name="T63" fmla="*/ 2147483647 h 16"/>
                <a:gd name="T64" fmla="*/ 0 w 15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6"/>
                <a:gd name="T101" fmla="*/ 15 w 15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6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2" name="Freeform 649"/>
            <p:cNvSpPr>
              <a:spLocks/>
            </p:cNvSpPr>
            <p:nvPr/>
          </p:nvSpPr>
          <p:spPr bwMode="auto">
            <a:xfrm>
              <a:off x="4730750" y="4856163"/>
              <a:ext cx="22225" cy="26987"/>
            </a:xfrm>
            <a:custGeom>
              <a:avLst/>
              <a:gdLst>
                <a:gd name="T0" fmla="*/ 0 w 14"/>
                <a:gd name="T1" fmla="*/ 2147483647 h 17"/>
                <a:gd name="T2" fmla="*/ 0 w 14"/>
                <a:gd name="T3" fmla="*/ 2147483647 h 17"/>
                <a:gd name="T4" fmla="*/ 0 w 14"/>
                <a:gd name="T5" fmla="*/ 2147483647 h 17"/>
                <a:gd name="T6" fmla="*/ 0 w 14"/>
                <a:gd name="T7" fmla="*/ 2147483647 h 17"/>
                <a:gd name="T8" fmla="*/ 0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2147483647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2147483647 w 14"/>
                <a:gd name="T35" fmla="*/ 2147483647 h 17"/>
                <a:gd name="T36" fmla="*/ 2147483647 w 14"/>
                <a:gd name="T37" fmla="*/ 2147483647 h 17"/>
                <a:gd name="T38" fmla="*/ 2147483647 w 14"/>
                <a:gd name="T39" fmla="*/ 2147483647 h 17"/>
                <a:gd name="T40" fmla="*/ 2147483647 w 14"/>
                <a:gd name="T41" fmla="*/ 2147483647 h 17"/>
                <a:gd name="T42" fmla="*/ 2147483647 w 14"/>
                <a:gd name="T43" fmla="*/ 0 h 17"/>
                <a:gd name="T44" fmla="*/ 2147483647 w 14"/>
                <a:gd name="T45" fmla="*/ 0 h 17"/>
                <a:gd name="T46" fmla="*/ 2147483647 w 14"/>
                <a:gd name="T47" fmla="*/ 0 h 17"/>
                <a:gd name="T48" fmla="*/ 2147483647 w 14"/>
                <a:gd name="T49" fmla="*/ 0 h 17"/>
                <a:gd name="T50" fmla="*/ 2147483647 w 14"/>
                <a:gd name="T51" fmla="*/ 0 h 17"/>
                <a:gd name="T52" fmla="*/ 2147483647 w 14"/>
                <a:gd name="T53" fmla="*/ 0 h 17"/>
                <a:gd name="T54" fmla="*/ 2147483647 w 14"/>
                <a:gd name="T55" fmla="*/ 0 h 17"/>
                <a:gd name="T56" fmla="*/ 2147483647 w 14"/>
                <a:gd name="T57" fmla="*/ 2147483647 h 17"/>
                <a:gd name="T58" fmla="*/ 0 w 14"/>
                <a:gd name="T59" fmla="*/ 2147483647 h 17"/>
                <a:gd name="T60" fmla="*/ 0 w 14"/>
                <a:gd name="T61" fmla="*/ 2147483647 h 17"/>
                <a:gd name="T62" fmla="*/ 0 w 14"/>
                <a:gd name="T63" fmla="*/ 2147483647 h 17"/>
                <a:gd name="T64" fmla="*/ 0 w 14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7"/>
                <a:gd name="T101" fmla="*/ 14 w 14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3" name="Freeform 650"/>
            <p:cNvSpPr>
              <a:spLocks/>
            </p:cNvSpPr>
            <p:nvPr/>
          </p:nvSpPr>
          <p:spPr bwMode="auto">
            <a:xfrm>
              <a:off x="4730750" y="4856163"/>
              <a:ext cx="22225" cy="26987"/>
            </a:xfrm>
            <a:custGeom>
              <a:avLst/>
              <a:gdLst>
                <a:gd name="T0" fmla="*/ 0 w 14"/>
                <a:gd name="T1" fmla="*/ 2147483647 h 17"/>
                <a:gd name="T2" fmla="*/ 0 w 14"/>
                <a:gd name="T3" fmla="*/ 2147483647 h 17"/>
                <a:gd name="T4" fmla="*/ 0 w 14"/>
                <a:gd name="T5" fmla="*/ 2147483647 h 17"/>
                <a:gd name="T6" fmla="*/ 0 w 14"/>
                <a:gd name="T7" fmla="*/ 2147483647 h 17"/>
                <a:gd name="T8" fmla="*/ 0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2147483647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2147483647 w 14"/>
                <a:gd name="T35" fmla="*/ 2147483647 h 17"/>
                <a:gd name="T36" fmla="*/ 2147483647 w 14"/>
                <a:gd name="T37" fmla="*/ 2147483647 h 17"/>
                <a:gd name="T38" fmla="*/ 2147483647 w 14"/>
                <a:gd name="T39" fmla="*/ 2147483647 h 17"/>
                <a:gd name="T40" fmla="*/ 2147483647 w 14"/>
                <a:gd name="T41" fmla="*/ 2147483647 h 17"/>
                <a:gd name="T42" fmla="*/ 2147483647 w 14"/>
                <a:gd name="T43" fmla="*/ 0 h 17"/>
                <a:gd name="T44" fmla="*/ 2147483647 w 14"/>
                <a:gd name="T45" fmla="*/ 0 h 17"/>
                <a:gd name="T46" fmla="*/ 2147483647 w 14"/>
                <a:gd name="T47" fmla="*/ 0 h 17"/>
                <a:gd name="T48" fmla="*/ 2147483647 w 14"/>
                <a:gd name="T49" fmla="*/ 0 h 17"/>
                <a:gd name="T50" fmla="*/ 2147483647 w 14"/>
                <a:gd name="T51" fmla="*/ 0 h 17"/>
                <a:gd name="T52" fmla="*/ 2147483647 w 14"/>
                <a:gd name="T53" fmla="*/ 0 h 17"/>
                <a:gd name="T54" fmla="*/ 2147483647 w 14"/>
                <a:gd name="T55" fmla="*/ 0 h 17"/>
                <a:gd name="T56" fmla="*/ 2147483647 w 14"/>
                <a:gd name="T57" fmla="*/ 2147483647 h 17"/>
                <a:gd name="T58" fmla="*/ 0 w 14"/>
                <a:gd name="T59" fmla="*/ 2147483647 h 17"/>
                <a:gd name="T60" fmla="*/ 0 w 14"/>
                <a:gd name="T61" fmla="*/ 2147483647 h 17"/>
                <a:gd name="T62" fmla="*/ 0 w 14"/>
                <a:gd name="T63" fmla="*/ 2147483647 h 17"/>
                <a:gd name="T64" fmla="*/ 0 w 14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7"/>
                <a:gd name="T101" fmla="*/ 14 w 14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4" name="Freeform 651"/>
            <p:cNvSpPr>
              <a:spLocks/>
            </p:cNvSpPr>
            <p:nvPr/>
          </p:nvSpPr>
          <p:spPr bwMode="auto">
            <a:xfrm>
              <a:off x="4613275" y="4965700"/>
              <a:ext cx="22225" cy="26988"/>
            </a:xfrm>
            <a:custGeom>
              <a:avLst/>
              <a:gdLst>
                <a:gd name="T0" fmla="*/ 0 w 14"/>
                <a:gd name="T1" fmla="*/ 2147483647 h 17"/>
                <a:gd name="T2" fmla="*/ 0 w 14"/>
                <a:gd name="T3" fmla="*/ 2147483647 h 17"/>
                <a:gd name="T4" fmla="*/ 0 w 14"/>
                <a:gd name="T5" fmla="*/ 2147483647 h 17"/>
                <a:gd name="T6" fmla="*/ 0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2147483647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2147483647 w 14"/>
                <a:gd name="T35" fmla="*/ 2147483647 h 17"/>
                <a:gd name="T36" fmla="*/ 2147483647 w 14"/>
                <a:gd name="T37" fmla="*/ 2147483647 h 17"/>
                <a:gd name="T38" fmla="*/ 2147483647 w 14"/>
                <a:gd name="T39" fmla="*/ 2147483647 h 17"/>
                <a:gd name="T40" fmla="*/ 2147483647 w 14"/>
                <a:gd name="T41" fmla="*/ 2147483647 h 17"/>
                <a:gd name="T42" fmla="*/ 2147483647 w 14"/>
                <a:gd name="T43" fmla="*/ 0 h 17"/>
                <a:gd name="T44" fmla="*/ 2147483647 w 14"/>
                <a:gd name="T45" fmla="*/ 0 h 17"/>
                <a:gd name="T46" fmla="*/ 2147483647 w 14"/>
                <a:gd name="T47" fmla="*/ 0 h 17"/>
                <a:gd name="T48" fmla="*/ 2147483647 w 14"/>
                <a:gd name="T49" fmla="*/ 0 h 17"/>
                <a:gd name="T50" fmla="*/ 2147483647 w 14"/>
                <a:gd name="T51" fmla="*/ 0 h 17"/>
                <a:gd name="T52" fmla="*/ 2147483647 w 14"/>
                <a:gd name="T53" fmla="*/ 0 h 17"/>
                <a:gd name="T54" fmla="*/ 2147483647 w 14"/>
                <a:gd name="T55" fmla="*/ 0 h 17"/>
                <a:gd name="T56" fmla="*/ 2147483647 w 14"/>
                <a:gd name="T57" fmla="*/ 2147483647 h 17"/>
                <a:gd name="T58" fmla="*/ 0 w 14"/>
                <a:gd name="T59" fmla="*/ 2147483647 h 17"/>
                <a:gd name="T60" fmla="*/ 0 w 14"/>
                <a:gd name="T61" fmla="*/ 2147483647 h 17"/>
                <a:gd name="T62" fmla="*/ 0 w 14"/>
                <a:gd name="T63" fmla="*/ 2147483647 h 17"/>
                <a:gd name="T64" fmla="*/ 0 w 14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7"/>
                <a:gd name="T101" fmla="*/ 14 w 14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7">
                  <a:moveTo>
                    <a:pt x="0" y="8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5" name="Freeform 652"/>
            <p:cNvSpPr>
              <a:spLocks/>
            </p:cNvSpPr>
            <p:nvPr/>
          </p:nvSpPr>
          <p:spPr bwMode="auto">
            <a:xfrm>
              <a:off x="4613275" y="4965700"/>
              <a:ext cx="22225" cy="26988"/>
            </a:xfrm>
            <a:custGeom>
              <a:avLst/>
              <a:gdLst>
                <a:gd name="T0" fmla="*/ 0 w 14"/>
                <a:gd name="T1" fmla="*/ 2147483647 h 17"/>
                <a:gd name="T2" fmla="*/ 0 w 14"/>
                <a:gd name="T3" fmla="*/ 2147483647 h 17"/>
                <a:gd name="T4" fmla="*/ 0 w 14"/>
                <a:gd name="T5" fmla="*/ 2147483647 h 17"/>
                <a:gd name="T6" fmla="*/ 0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2147483647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2147483647 w 14"/>
                <a:gd name="T35" fmla="*/ 2147483647 h 17"/>
                <a:gd name="T36" fmla="*/ 2147483647 w 14"/>
                <a:gd name="T37" fmla="*/ 2147483647 h 17"/>
                <a:gd name="T38" fmla="*/ 2147483647 w 14"/>
                <a:gd name="T39" fmla="*/ 2147483647 h 17"/>
                <a:gd name="T40" fmla="*/ 2147483647 w 14"/>
                <a:gd name="T41" fmla="*/ 2147483647 h 17"/>
                <a:gd name="T42" fmla="*/ 2147483647 w 14"/>
                <a:gd name="T43" fmla="*/ 0 h 17"/>
                <a:gd name="T44" fmla="*/ 2147483647 w 14"/>
                <a:gd name="T45" fmla="*/ 0 h 17"/>
                <a:gd name="T46" fmla="*/ 2147483647 w 14"/>
                <a:gd name="T47" fmla="*/ 0 h 17"/>
                <a:gd name="T48" fmla="*/ 2147483647 w 14"/>
                <a:gd name="T49" fmla="*/ 0 h 17"/>
                <a:gd name="T50" fmla="*/ 2147483647 w 14"/>
                <a:gd name="T51" fmla="*/ 0 h 17"/>
                <a:gd name="T52" fmla="*/ 2147483647 w 14"/>
                <a:gd name="T53" fmla="*/ 0 h 17"/>
                <a:gd name="T54" fmla="*/ 2147483647 w 14"/>
                <a:gd name="T55" fmla="*/ 0 h 17"/>
                <a:gd name="T56" fmla="*/ 2147483647 w 14"/>
                <a:gd name="T57" fmla="*/ 2147483647 h 17"/>
                <a:gd name="T58" fmla="*/ 0 w 14"/>
                <a:gd name="T59" fmla="*/ 2147483647 h 17"/>
                <a:gd name="T60" fmla="*/ 0 w 14"/>
                <a:gd name="T61" fmla="*/ 2147483647 h 17"/>
                <a:gd name="T62" fmla="*/ 0 w 14"/>
                <a:gd name="T63" fmla="*/ 2147483647 h 17"/>
                <a:gd name="T64" fmla="*/ 0 w 14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7"/>
                <a:gd name="T101" fmla="*/ 14 w 14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7">
                  <a:moveTo>
                    <a:pt x="0" y="8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6" name="Freeform 653"/>
            <p:cNvSpPr>
              <a:spLocks/>
            </p:cNvSpPr>
            <p:nvPr/>
          </p:nvSpPr>
          <p:spPr bwMode="auto">
            <a:xfrm>
              <a:off x="4695825" y="4708525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7" name="Freeform 654"/>
            <p:cNvSpPr>
              <a:spLocks/>
            </p:cNvSpPr>
            <p:nvPr/>
          </p:nvSpPr>
          <p:spPr bwMode="auto">
            <a:xfrm>
              <a:off x="4695825" y="4708525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8" name="Freeform 655"/>
            <p:cNvSpPr>
              <a:spLocks/>
            </p:cNvSpPr>
            <p:nvPr/>
          </p:nvSpPr>
          <p:spPr bwMode="auto">
            <a:xfrm>
              <a:off x="4503738" y="4149725"/>
              <a:ext cx="22225" cy="30163"/>
            </a:xfrm>
            <a:custGeom>
              <a:avLst/>
              <a:gdLst>
                <a:gd name="T0" fmla="*/ 0 w 14"/>
                <a:gd name="T1" fmla="*/ 2147483647 h 19"/>
                <a:gd name="T2" fmla="*/ 0 w 14"/>
                <a:gd name="T3" fmla="*/ 2147483647 h 19"/>
                <a:gd name="T4" fmla="*/ 0 w 14"/>
                <a:gd name="T5" fmla="*/ 2147483647 h 19"/>
                <a:gd name="T6" fmla="*/ 0 w 14"/>
                <a:gd name="T7" fmla="*/ 2147483647 h 19"/>
                <a:gd name="T8" fmla="*/ 0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2147483647 w 14"/>
                <a:gd name="T29" fmla="*/ 2147483647 h 19"/>
                <a:gd name="T30" fmla="*/ 2147483647 w 14"/>
                <a:gd name="T31" fmla="*/ 2147483647 h 19"/>
                <a:gd name="T32" fmla="*/ 2147483647 w 14"/>
                <a:gd name="T33" fmla="*/ 2147483647 h 19"/>
                <a:gd name="T34" fmla="*/ 2147483647 w 14"/>
                <a:gd name="T35" fmla="*/ 2147483647 h 19"/>
                <a:gd name="T36" fmla="*/ 2147483647 w 14"/>
                <a:gd name="T37" fmla="*/ 2147483647 h 19"/>
                <a:gd name="T38" fmla="*/ 2147483647 w 14"/>
                <a:gd name="T39" fmla="*/ 2147483647 h 19"/>
                <a:gd name="T40" fmla="*/ 2147483647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2147483647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0 w 14"/>
                <a:gd name="T59" fmla="*/ 2147483647 h 19"/>
                <a:gd name="T60" fmla="*/ 0 w 14"/>
                <a:gd name="T61" fmla="*/ 2147483647 h 19"/>
                <a:gd name="T62" fmla="*/ 0 w 14"/>
                <a:gd name="T63" fmla="*/ 2147483647 h 19"/>
                <a:gd name="T64" fmla="*/ 0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9" name="Freeform 656"/>
            <p:cNvSpPr>
              <a:spLocks/>
            </p:cNvSpPr>
            <p:nvPr/>
          </p:nvSpPr>
          <p:spPr bwMode="auto">
            <a:xfrm>
              <a:off x="4503738" y="4149725"/>
              <a:ext cx="22225" cy="30163"/>
            </a:xfrm>
            <a:custGeom>
              <a:avLst/>
              <a:gdLst>
                <a:gd name="T0" fmla="*/ 0 w 14"/>
                <a:gd name="T1" fmla="*/ 2147483647 h 19"/>
                <a:gd name="T2" fmla="*/ 0 w 14"/>
                <a:gd name="T3" fmla="*/ 2147483647 h 19"/>
                <a:gd name="T4" fmla="*/ 0 w 14"/>
                <a:gd name="T5" fmla="*/ 2147483647 h 19"/>
                <a:gd name="T6" fmla="*/ 0 w 14"/>
                <a:gd name="T7" fmla="*/ 2147483647 h 19"/>
                <a:gd name="T8" fmla="*/ 0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2147483647 w 14"/>
                <a:gd name="T29" fmla="*/ 2147483647 h 19"/>
                <a:gd name="T30" fmla="*/ 2147483647 w 14"/>
                <a:gd name="T31" fmla="*/ 2147483647 h 19"/>
                <a:gd name="T32" fmla="*/ 2147483647 w 14"/>
                <a:gd name="T33" fmla="*/ 2147483647 h 19"/>
                <a:gd name="T34" fmla="*/ 2147483647 w 14"/>
                <a:gd name="T35" fmla="*/ 2147483647 h 19"/>
                <a:gd name="T36" fmla="*/ 2147483647 w 14"/>
                <a:gd name="T37" fmla="*/ 2147483647 h 19"/>
                <a:gd name="T38" fmla="*/ 2147483647 w 14"/>
                <a:gd name="T39" fmla="*/ 2147483647 h 19"/>
                <a:gd name="T40" fmla="*/ 2147483647 w 14"/>
                <a:gd name="T41" fmla="*/ 2147483647 h 19"/>
                <a:gd name="T42" fmla="*/ 2147483647 w 14"/>
                <a:gd name="T43" fmla="*/ 2147483647 h 19"/>
                <a:gd name="T44" fmla="*/ 2147483647 w 14"/>
                <a:gd name="T45" fmla="*/ 2147483647 h 19"/>
                <a:gd name="T46" fmla="*/ 2147483647 w 14"/>
                <a:gd name="T47" fmla="*/ 2147483647 h 19"/>
                <a:gd name="T48" fmla="*/ 2147483647 w 14"/>
                <a:gd name="T49" fmla="*/ 0 h 19"/>
                <a:gd name="T50" fmla="*/ 2147483647 w 14"/>
                <a:gd name="T51" fmla="*/ 2147483647 h 19"/>
                <a:gd name="T52" fmla="*/ 2147483647 w 14"/>
                <a:gd name="T53" fmla="*/ 2147483647 h 19"/>
                <a:gd name="T54" fmla="*/ 2147483647 w 14"/>
                <a:gd name="T55" fmla="*/ 2147483647 h 19"/>
                <a:gd name="T56" fmla="*/ 2147483647 w 14"/>
                <a:gd name="T57" fmla="*/ 2147483647 h 19"/>
                <a:gd name="T58" fmla="*/ 0 w 14"/>
                <a:gd name="T59" fmla="*/ 2147483647 h 19"/>
                <a:gd name="T60" fmla="*/ 0 w 14"/>
                <a:gd name="T61" fmla="*/ 2147483647 h 19"/>
                <a:gd name="T62" fmla="*/ 0 w 14"/>
                <a:gd name="T63" fmla="*/ 2147483647 h 19"/>
                <a:gd name="T64" fmla="*/ 0 w 14"/>
                <a:gd name="T65" fmla="*/ 214748364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9"/>
                <a:gd name="T101" fmla="*/ 14 w 1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9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0" name="Freeform 657"/>
            <p:cNvSpPr>
              <a:spLocks/>
            </p:cNvSpPr>
            <p:nvPr/>
          </p:nvSpPr>
          <p:spPr bwMode="auto">
            <a:xfrm>
              <a:off x="4441825" y="408463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1" name="Freeform 658"/>
            <p:cNvSpPr>
              <a:spLocks/>
            </p:cNvSpPr>
            <p:nvPr/>
          </p:nvSpPr>
          <p:spPr bwMode="auto">
            <a:xfrm>
              <a:off x="4441825" y="408463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2" name="Freeform 659"/>
            <p:cNvSpPr>
              <a:spLocks/>
            </p:cNvSpPr>
            <p:nvPr/>
          </p:nvSpPr>
          <p:spPr bwMode="auto">
            <a:xfrm>
              <a:off x="4441825" y="408463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3" name="Freeform 660"/>
            <p:cNvSpPr>
              <a:spLocks/>
            </p:cNvSpPr>
            <p:nvPr/>
          </p:nvSpPr>
          <p:spPr bwMode="auto">
            <a:xfrm>
              <a:off x="4441825" y="408463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4" name="Freeform 661"/>
            <p:cNvSpPr>
              <a:spLocks/>
            </p:cNvSpPr>
            <p:nvPr/>
          </p:nvSpPr>
          <p:spPr bwMode="auto">
            <a:xfrm>
              <a:off x="4441825" y="408463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5" name="Freeform 662"/>
            <p:cNvSpPr>
              <a:spLocks/>
            </p:cNvSpPr>
            <p:nvPr/>
          </p:nvSpPr>
          <p:spPr bwMode="auto">
            <a:xfrm>
              <a:off x="4441825" y="4084638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0 h 17"/>
                <a:gd name="T44" fmla="*/ 2147483647 w 17"/>
                <a:gd name="T45" fmla="*/ 0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0 h 17"/>
                <a:gd name="T54" fmla="*/ 2147483647 w 17"/>
                <a:gd name="T55" fmla="*/ 0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6" name="Freeform 663"/>
            <p:cNvSpPr>
              <a:spLocks/>
            </p:cNvSpPr>
            <p:nvPr/>
          </p:nvSpPr>
          <p:spPr bwMode="auto">
            <a:xfrm>
              <a:off x="4608513" y="4910138"/>
              <a:ext cx="26987" cy="25400"/>
            </a:xfrm>
            <a:custGeom>
              <a:avLst/>
              <a:gdLst>
                <a:gd name="T0" fmla="*/ 0 w 17"/>
                <a:gd name="T1" fmla="*/ 2147483647 h 16"/>
                <a:gd name="T2" fmla="*/ 0 w 17"/>
                <a:gd name="T3" fmla="*/ 2147483647 h 16"/>
                <a:gd name="T4" fmla="*/ 0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2147483647 w 17"/>
                <a:gd name="T33" fmla="*/ 2147483647 h 16"/>
                <a:gd name="T34" fmla="*/ 2147483647 w 17"/>
                <a:gd name="T35" fmla="*/ 2147483647 h 16"/>
                <a:gd name="T36" fmla="*/ 2147483647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0 h 16"/>
                <a:gd name="T44" fmla="*/ 2147483647 w 17"/>
                <a:gd name="T45" fmla="*/ 0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0 h 16"/>
                <a:gd name="T54" fmla="*/ 2147483647 w 17"/>
                <a:gd name="T55" fmla="*/ 0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0 w 17"/>
                <a:gd name="T63" fmla="*/ 2147483647 h 16"/>
                <a:gd name="T64" fmla="*/ 0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0" y="7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7" name="Freeform 664"/>
            <p:cNvSpPr>
              <a:spLocks/>
            </p:cNvSpPr>
            <p:nvPr/>
          </p:nvSpPr>
          <p:spPr bwMode="auto">
            <a:xfrm>
              <a:off x="4608513" y="4910138"/>
              <a:ext cx="26987" cy="25400"/>
            </a:xfrm>
            <a:custGeom>
              <a:avLst/>
              <a:gdLst>
                <a:gd name="T0" fmla="*/ 0 w 17"/>
                <a:gd name="T1" fmla="*/ 2147483647 h 16"/>
                <a:gd name="T2" fmla="*/ 0 w 17"/>
                <a:gd name="T3" fmla="*/ 2147483647 h 16"/>
                <a:gd name="T4" fmla="*/ 0 w 17"/>
                <a:gd name="T5" fmla="*/ 2147483647 h 16"/>
                <a:gd name="T6" fmla="*/ 2147483647 w 17"/>
                <a:gd name="T7" fmla="*/ 2147483647 h 16"/>
                <a:gd name="T8" fmla="*/ 2147483647 w 17"/>
                <a:gd name="T9" fmla="*/ 2147483647 h 16"/>
                <a:gd name="T10" fmla="*/ 2147483647 w 17"/>
                <a:gd name="T11" fmla="*/ 2147483647 h 16"/>
                <a:gd name="T12" fmla="*/ 2147483647 w 17"/>
                <a:gd name="T13" fmla="*/ 2147483647 h 16"/>
                <a:gd name="T14" fmla="*/ 2147483647 w 17"/>
                <a:gd name="T15" fmla="*/ 2147483647 h 16"/>
                <a:gd name="T16" fmla="*/ 2147483647 w 17"/>
                <a:gd name="T17" fmla="*/ 2147483647 h 16"/>
                <a:gd name="T18" fmla="*/ 2147483647 w 17"/>
                <a:gd name="T19" fmla="*/ 2147483647 h 16"/>
                <a:gd name="T20" fmla="*/ 2147483647 w 17"/>
                <a:gd name="T21" fmla="*/ 2147483647 h 16"/>
                <a:gd name="T22" fmla="*/ 2147483647 w 17"/>
                <a:gd name="T23" fmla="*/ 2147483647 h 16"/>
                <a:gd name="T24" fmla="*/ 2147483647 w 17"/>
                <a:gd name="T25" fmla="*/ 2147483647 h 16"/>
                <a:gd name="T26" fmla="*/ 2147483647 w 17"/>
                <a:gd name="T27" fmla="*/ 2147483647 h 16"/>
                <a:gd name="T28" fmla="*/ 2147483647 w 17"/>
                <a:gd name="T29" fmla="*/ 2147483647 h 16"/>
                <a:gd name="T30" fmla="*/ 2147483647 w 17"/>
                <a:gd name="T31" fmla="*/ 2147483647 h 16"/>
                <a:gd name="T32" fmla="*/ 2147483647 w 17"/>
                <a:gd name="T33" fmla="*/ 2147483647 h 16"/>
                <a:gd name="T34" fmla="*/ 2147483647 w 17"/>
                <a:gd name="T35" fmla="*/ 2147483647 h 16"/>
                <a:gd name="T36" fmla="*/ 2147483647 w 17"/>
                <a:gd name="T37" fmla="*/ 2147483647 h 16"/>
                <a:gd name="T38" fmla="*/ 2147483647 w 17"/>
                <a:gd name="T39" fmla="*/ 2147483647 h 16"/>
                <a:gd name="T40" fmla="*/ 2147483647 w 17"/>
                <a:gd name="T41" fmla="*/ 2147483647 h 16"/>
                <a:gd name="T42" fmla="*/ 2147483647 w 17"/>
                <a:gd name="T43" fmla="*/ 0 h 16"/>
                <a:gd name="T44" fmla="*/ 2147483647 w 17"/>
                <a:gd name="T45" fmla="*/ 0 h 16"/>
                <a:gd name="T46" fmla="*/ 2147483647 w 17"/>
                <a:gd name="T47" fmla="*/ 0 h 16"/>
                <a:gd name="T48" fmla="*/ 2147483647 w 17"/>
                <a:gd name="T49" fmla="*/ 0 h 16"/>
                <a:gd name="T50" fmla="*/ 2147483647 w 17"/>
                <a:gd name="T51" fmla="*/ 0 h 16"/>
                <a:gd name="T52" fmla="*/ 2147483647 w 17"/>
                <a:gd name="T53" fmla="*/ 0 h 16"/>
                <a:gd name="T54" fmla="*/ 2147483647 w 17"/>
                <a:gd name="T55" fmla="*/ 0 h 16"/>
                <a:gd name="T56" fmla="*/ 2147483647 w 17"/>
                <a:gd name="T57" fmla="*/ 2147483647 h 16"/>
                <a:gd name="T58" fmla="*/ 2147483647 w 17"/>
                <a:gd name="T59" fmla="*/ 2147483647 h 16"/>
                <a:gd name="T60" fmla="*/ 2147483647 w 17"/>
                <a:gd name="T61" fmla="*/ 2147483647 h 16"/>
                <a:gd name="T62" fmla="*/ 0 w 17"/>
                <a:gd name="T63" fmla="*/ 2147483647 h 16"/>
                <a:gd name="T64" fmla="*/ 0 w 17"/>
                <a:gd name="T65" fmla="*/ 214748364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6"/>
                <a:gd name="T101" fmla="*/ 17 w 17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6">
                  <a:moveTo>
                    <a:pt x="0" y="7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8" name="Freeform 665"/>
            <p:cNvSpPr>
              <a:spLocks/>
            </p:cNvSpPr>
            <p:nvPr/>
          </p:nvSpPr>
          <p:spPr bwMode="auto">
            <a:xfrm>
              <a:off x="4673600" y="4943475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2147483647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0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9" name="Freeform 666"/>
            <p:cNvSpPr>
              <a:spLocks/>
            </p:cNvSpPr>
            <p:nvPr/>
          </p:nvSpPr>
          <p:spPr bwMode="auto">
            <a:xfrm>
              <a:off x="4673600" y="4943475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2147483647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0 h 17"/>
                <a:gd name="T48" fmla="*/ 2147483647 w 17"/>
                <a:gd name="T49" fmla="*/ 0 h 17"/>
                <a:gd name="T50" fmla="*/ 2147483647 w 17"/>
                <a:gd name="T51" fmla="*/ 0 h 17"/>
                <a:gd name="T52" fmla="*/ 2147483647 w 17"/>
                <a:gd name="T53" fmla="*/ 2147483647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0 w 17"/>
                <a:gd name="T59" fmla="*/ 2147483647 h 17"/>
                <a:gd name="T60" fmla="*/ 0 w 17"/>
                <a:gd name="T61" fmla="*/ 2147483647 h 17"/>
                <a:gd name="T62" fmla="*/ 0 w 17"/>
                <a:gd name="T63" fmla="*/ 2147483647 h 17"/>
                <a:gd name="T64" fmla="*/ 0 w 17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7"/>
                <a:gd name="T101" fmla="*/ 17 w 17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7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0" name="Freeform 667"/>
            <p:cNvSpPr>
              <a:spLocks/>
            </p:cNvSpPr>
            <p:nvPr/>
          </p:nvSpPr>
          <p:spPr bwMode="auto">
            <a:xfrm>
              <a:off x="3438525" y="1938338"/>
              <a:ext cx="401638" cy="349250"/>
            </a:xfrm>
            <a:custGeom>
              <a:avLst/>
              <a:gdLst>
                <a:gd name="T0" fmla="*/ 2147483647 w 253"/>
                <a:gd name="T1" fmla="*/ 0 h 220"/>
                <a:gd name="T2" fmla="*/ 2147483647 w 253"/>
                <a:gd name="T3" fmla="*/ 2147483647 h 220"/>
                <a:gd name="T4" fmla="*/ 2147483647 w 253"/>
                <a:gd name="T5" fmla="*/ 2147483647 h 220"/>
                <a:gd name="T6" fmla="*/ 2147483647 w 253"/>
                <a:gd name="T7" fmla="*/ 2147483647 h 220"/>
                <a:gd name="T8" fmla="*/ 2147483647 w 253"/>
                <a:gd name="T9" fmla="*/ 2147483647 h 220"/>
                <a:gd name="T10" fmla="*/ 2147483647 w 253"/>
                <a:gd name="T11" fmla="*/ 2147483647 h 220"/>
                <a:gd name="T12" fmla="*/ 2147483647 w 253"/>
                <a:gd name="T13" fmla="*/ 2147483647 h 220"/>
                <a:gd name="T14" fmla="*/ 2147483647 w 253"/>
                <a:gd name="T15" fmla="*/ 2147483647 h 220"/>
                <a:gd name="T16" fmla="*/ 2147483647 w 253"/>
                <a:gd name="T17" fmla="*/ 2147483647 h 220"/>
                <a:gd name="T18" fmla="*/ 2147483647 w 253"/>
                <a:gd name="T19" fmla="*/ 2147483647 h 220"/>
                <a:gd name="T20" fmla="*/ 2147483647 w 253"/>
                <a:gd name="T21" fmla="*/ 2147483647 h 220"/>
                <a:gd name="T22" fmla="*/ 2147483647 w 253"/>
                <a:gd name="T23" fmla="*/ 2147483647 h 220"/>
                <a:gd name="T24" fmla="*/ 2147483647 w 253"/>
                <a:gd name="T25" fmla="*/ 2147483647 h 220"/>
                <a:gd name="T26" fmla="*/ 2147483647 w 253"/>
                <a:gd name="T27" fmla="*/ 2147483647 h 220"/>
                <a:gd name="T28" fmla="*/ 2147483647 w 253"/>
                <a:gd name="T29" fmla="*/ 2147483647 h 220"/>
                <a:gd name="T30" fmla="*/ 2147483647 w 253"/>
                <a:gd name="T31" fmla="*/ 2147483647 h 220"/>
                <a:gd name="T32" fmla="*/ 2147483647 w 253"/>
                <a:gd name="T33" fmla="*/ 2147483647 h 220"/>
                <a:gd name="T34" fmla="*/ 2147483647 w 253"/>
                <a:gd name="T35" fmla="*/ 2147483647 h 220"/>
                <a:gd name="T36" fmla="*/ 2147483647 w 253"/>
                <a:gd name="T37" fmla="*/ 2147483647 h 220"/>
                <a:gd name="T38" fmla="*/ 2147483647 w 253"/>
                <a:gd name="T39" fmla="*/ 2147483647 h 220"/>
                <a:gd name="T40" fmla="*/ 2147483647 w 253"/>
                <a:gd name="T41" fmla="*/ 2147483647 h 220"/>
                <a:gd name="T42" fmla="*/ 2147483647 w 253"/>
                <a:gd name="T43" fmla="*/ 2147483647 h 220"/>
                <a:gd name="T44" fmla="*/ 2147483647 w 253"/>
                <a:gd name="T45" fmla="*/ 2147483647 h 220"/>
                <a:gd name="T46" fmla="*/ 2147483647 w 253"/>
                <a:gd name="T47" fmla="*/ 2147483647 h 220"/>
                <a:gd name="T48" fmla="*/ 2147483647 w 253"/>
                <a:gd name="T49" fmla="*/ 2147483647 h 220"/>
                <a:gd name="T50" fmla="*/ 2147483647 w 253"/>
                <a:gd name="T51" fmla="*/ 2147483647 h 220"/>
                <a:gd name="T52" fmla="*/ 2147483647 w 253"/>
                <a:gd name="T53" fmla="*/ 2147483647 h 220"/>
                <a:gd name="T54" fmla="*/ 2147483647 w 253"/>
                <a:gd name="T55" fmla="*/ 2147483647 h 220"/>
                <a:gd name="T56" fmla="*/ 2147483647 w 253"/>
                <a:gd name="T57" fmla="*/ 2147483647 h 220"/>
                <a:gd name="T58" fmla="*/ 0 w 253"/>
                <a:gd name="T59" fmla="*/ 2147483647 h 220"/>
                <a:gd name="T60" fmla="*/ 0 w 253"/>
                <a:gd name="T61" fmla="*/ 2147483647 h 220"/>
                <a:gd name="T62" fmla="*/ 0 w 253"/>
                <a:gd name="T63" fmla="*/ 2147483647 h 220"/>
                <a:gd name="T64" fmla="*/ 2147483647 w 253"/>
                <a:gd name="T65" fmla="*/ 2147483647 h 220"/>
                <a:gd name="T66" fmla="*/ 2147483647 w 253"/>
                <a:gd name="T67" fmla="*/ 2147483647 h 220"/>
                <a:gd name="T68" fmla="*/ 2147483647 w 253"/>
                <a:gd name="T69" fmla="*/ 2147483647 h 220"/>
                <a:gd name="T70" fmla="*/ 2147483647 w 253"/>
                <a:gd name="T71" fmla="*/ 2147483647 h 220"/>
                <a:gd name="T72" fmla="*/ 2147483647 w 253"/>
                <a:gd name="T73" fmla="*/ 2147483647 h 220"/>
                <a:gd name="T74" fmla="*/ 2147483647 w 253"/>
                <a:gd name="T75" fmla="*/ 2147483647 h 220"/>
                <a:gd name="T76" fmla="*/ 2147483647 w 253"/>
                <a:gd name="T77" fmla="*/ 2147483647 h 220"/>
                <a:gd name="T78" fmla="*/ 2147483647 w 253"/>
                <a:gd name="T79" fmla="*/ 2147483647 h 220"/>
                <a:gd name="T80" fmla="*/ 2147483647 w 25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20"/>
                <a:gd name="T125" fmla="*/ 253 w 25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20">
                  <a:moveTo>
                    <a:pt x="127" y="0"/>
                  </a:moveTo>
                  <a:lnTo>
                    <a:pt x="153" y="3"/>
                  </a:lnTo>
                  <a:lnTo>
                    <a:pt x="177" y="8"/>
                  </a:lnTo>
                  <a:lnTo>
                    <a:pt x="198" y="20"/>
                  </a:lnTo>
                  <a:lnTo>
                    <a:pt x="217" y="31"/>
                  </a:lnTo>
                  <a:lnTo>
                    <a:pt x="232" y="48"/>
                  </a:lnTo>
                  <a:lnTo>
                    <a:pt x="244" y="67"/>
                  </a:lnTo>
                  <a:lnTo>
                    <a:pt x="248" y="77"/>
                  </a:lnTo>
                  <a:lnTo>
                    <a:pt x="251" y="89"/>
                  </a:lnTo>
                  <a:lnTo>
                    <a:pt x="253" y="98"/>
                  </a:lnTo>
                  <a:lnTo>
                    <a:pt x="253" y="110"/>
                  </a:lnTo>
                  <a:lnTo>
                    <a:pt x="253" y="122"/>
                  </a:lnTo>
                  <a:lnTo>
                    <a:pt x="251" y="132"/>
                  </a:lnTo>
                  <a:lnTo>
                    <a:pt x="248" y="143"/>
                  </a:lnTo>
                  <a:lnTo>
                    <a:pt x="244" y="153"/>
                  </a:lnTo>
                  <a:lnTo>
                    <a:pt x="232" y="172"/>
                  </a:lnTo>
                  <a:lnTo>
                    <a:pt x="217" y="186"/>
                  </a:lnTo>
                  <a:lnTo>
                    <a:pt x="198" y="201"/>
                  </a:lnTo>
                  <a:lnTo>
                    <a:pt x="177" y="210"/>
                  </a:lnTo>
                  <a:lnTo>
                    <a:pt x="153" y="217"/>
                  </a:lnTo>
                  <a:lnTo>
                    <a:pt x="127" y="220"/>
                  </a:lnTo>
                  <a:lnTo>
                    <a:pt x="100" y="217"/>
                  </a:lnTo>
                  <a:lnTo>
                    <a:pt x="77" y="210"/>
                  </a:lnTo>
                  <a:lnTo>
                    <a:pt x="55" y="201"/>
                  </a:lnTo>
                  <a:lnTo>
                    <a:pt x="36" y="186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5" y="143"/>
                  </a:lnTo>
                  <a:lnTo>
                    <a:pt x="3" y="132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3" y="89"/>
                  </a:lnTo>
                  <a:lnTo>
                    <a:pt x="5" y="77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6" y="31"/>
                  </a:lnTo>
                  <a:lnTo>
                    <a:pt x="55" y="20"/>
                  </a:lnTo>
                  <a:lnTo>
                    <a:pt x="77" y="8"/>
                  </a:lnTo>
                  <a:lnTo>
                    <a:pt x="100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1" name="Freeform 668"/>
            <p:cNvSpPr>
              <a:spLocks/>
            </p:cNvSpPr>
            <p:nvPr/>
          </p:nvSpPr>
          <p:spPr bwMode="auto">
            <a:xfrm>
              <a:off x="3438525" y="1938338"/>
              <a:ext cx="401638" cy="349250"/>
            </a:xfrm>
            <a:custGeom>
              <a:avLst/>
              <a:gdLst>
                <a:gd name="T0" fmla="*/ 2147483647 w 253"/>
                <a:gd name="T1" fmla="*/ 0 h 220"/>
                <a:gd name="T2" fmla="*/ 2147483647 w 253"/>
                <a:gd name="T3" fmla="*/ 2147483647 h 220"/>
                <a:gd name="T4" fmla="*/ 2147483647 w 253"/>
                <a:gd name="T5" fmla="*/ 2147483647 h 220"/>
                <a:gd name="T6" fmla="*/ 2147483647 w 253"/>
                <a:gd name="T7" fmla="*/ 2147483647 h 220"/>
                <a:gd name="T8" fmla="*/ 2147483647 w 253"/>
                <a:gd name="T9" fmla="*/ 2147483647 h 220"/>
                <a:gd name="T10" fmla="*/ 2147483647 w 253"/>
                <a:gd name="T11" fmla="*/ 2147483647 h 220"/>
                <a:gd name="T12" fmla="*/ 2147483647 w 253"/>
                <a:gd name="T13" fmla="*/ 2147483647 h 220"/>
                <a:gd name="T14" fmla="*/ 2147483647 w 253"/>
                <a:gd name="T15" fmla="*/ 2147483647 h 220"/>
                <a:gd name="T16" fmla="*/ 2147483647 w 253"/>
                <a:gd name="T17" fmla="*/ 2147483647 h 220"/>
                <a:gd name="T18" fmla="*/ 2147483647 w 253"/>
                <a:gd name="T19" fmla="*/ 2147483647 h 220"/>
                <a:gd name="T20" fmla="*/ 2147483647 w 253"/>
                <a:gd name="T21" fmla="*/ 2147483647 h 220"/>
                <a:gd name="T22" fmla="*/ 2147483647 w 253"/>
                <a:gd name="T23" fmla="*/ 2147483647 h 220"/>
                <a:gd name="T24" fmla="*/ 2147483647 w 253"/>
                <a:gd name="T25" fmla="*/ 2147483647 h 220"/>
                <a:gd name="T26" fmla="*/ 2147483647 w 253"/>
                <a:gd name="T27" fmla="*/ 2147483647 h 220"/>
                <a:gd name="T28" fmla="*/ 2147483647 w 253"/>
                <a:gd name="T29" fmla="*/ 2147483647 h 220"/>
                <a:gd name="T30" fmla="*/ 2147483647 w 253"/>
                <a:gd name="T31" fmla="*/ 2147483647 h 220"/>
                <a:gd name="T32" fmla="*/ 2147483647 w 253"/>
                <a:gd name="T33" fmla="*/ 2147483647 h 220"/>
                <a:gd name="T34" fmla="*/ 2147483647 w 253"/>
                <a:gd name="T35" fmla="*/ 2147483647 h 220"/>
                <a:gd name="T36" fmla="*/ 2147483647 w 253"/>
                <a:gd name="T37" fmla="*/ 2147483647 h 220"/>
                <a:gd name="T38" fmla="*/ 2147483647 w 253"/>
                <a:gd name="T39" fmla="*/ 2147483647 h 220"/>
                <a:gd name="T40" fmla="*/ 2147483647 w 253"/>
                <a:gd name="T41" fmla="*/ 2147483647 h 220"/>
                <a:gd name="T42" fmla="*/ 2147483647 w 253"/>
                <a:gd name="T43" fmla="*/ 2147483647 h 220"/>
                <a:gd name="T44" fmla="*/ 2147483647 w 253"/>
                <a:gd name="T45" fmla="*/ 2147483647 h 220"/>
                <a:gd name="T46" fmla="*/ 2147483647 w 253"/>
                <a:gd name="T47" fmla="*/ 2147483647 h 220"/>
                <a:gd name="T48" fmla="*/ 2147483647 w 253"/>
                <a:gd name="T49" fmla="*/ 2147483647 h 220"/>
                <a:gd name="T50" fmla="*/ 2147483647 w 253"/>
                <a:gd name="T51" fmla="*/ 2147483647 h 220"/>
                <a:gd name="T52" fmla="*/ 2147483647 w 253"/>
                <a:gd name="T53" fmla="*/ 2147483647 h 220"/>
                <a:gd name="T54" fmla="*/ 2147483647 w 253"/>
                <a:gd name="T55" fmla="*/ 2147483647 h 220"/>
                <a:gd name="T56" fmla="*/ 2147483647 w 253"/>
                <a:gd name="T57" fmla="*/ 2147483647 h 220"/>
                <a:gd name="T58" fmla="*/ 0 w 253"/>
                <a:gd name="T59" fmla="*/ 2147483647 h 220"/>
                <a:gd name="T60" fmla="*/ 0 w 253"/>
                <a:gd name="T61" fmla="*/ 2147483647 h 220"/>
                <a:gd name="T62" fmla="*/ 0 w 253"/>
                <a:gd name="T63" fmla="*/ 2147483647 h 220"/>
                <a:gd name="T64" fmla="*/ 2147483647 w 253"/>
                <a:gd name="T65" fmla="*/ 2147483647 h 220"/>
                <a:gd name="T66" fmla="*/ 2147483647 w 253"/>
                <a:gd name="T67" fmla="*/ 2147483647 h 220"/>
                <a:gd name="T68" fmla="*/ 2147483647 w 253"/>
                <a:gd name="T69" fmla="*/ 2147483647 h 220"/>
                <a:gd name="T70" fmla="*/ 2147483647 w 253"/>
                <a:gd name="T71" fmla="*/ 2147483647 h 220"/>
                <a:gd name="T72" fmla="*/ 2147483647 w 253"/>
                <a:gd name="T73" fmla="*/ 2147483647 h 220"/>
                <a:gd name="T74" fmla="*/ 2147483647 w 253"/>
                <a:gd name="T75" fmla="*/ 2147483647 h 220"/>
                <a:gd name="T76" fmla="*/ 2147483647 w 253"/>
                <a:gd name="T77" fmla="*/ 2147483647 h 220"/>
                <a:gd name="T78" fmla="*/ 2147483647 w 253"/>
                <a:gd name="T79" fmla="*/ 2147483647 h 220"/>
                <a:gd name="T80" fmla="*/ 2147483647 w 25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20"/>
                <a:gd name="T125" fmla="*/ 253 w 25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20">
                  <a:moveTo>
                    <a:pt x="127" y="0"/>
                  </a:moveTo>
                  <a:lnTo>
                    <a:pt x="153" y="3"/>
                  </a:lnTo>
                  <a:lnTo>
                    <a:pt x="177" y="8"/>
                  </a:lnTo>
                  <a:lnTo>
                    <a:pt x="198" y="20"/>
                  </a:lnTo>
                  <a:lnTo>
                    <a:pt x="217" y="31"/>
                  </a:lnTo>
                  <a:lnTo>
                    <a:pt x="232" y="48"/>
                  </a:lnTo>
                  <a:lnTo>
                    <a:pt x="244" y="67"/>
                  </a:lnTo>
                  <a:lnTo>
                    <a:pt x="248" y="77"/>
                  </a:lnTo>
                  <a:lnTo>
                    <a:pt x="251" y="89"/>
                  </a:lnTo>
                  <a:lnTo>
                    <a:pt x="253" y="98"/>
                  </a:lnTo>
                  <a:lnTo>
                    <a:pt x="253" y="110"/>
                  </a:lnTo>
                  <a:lnTo>
                    <a:pt x="253" y="122"/>
                  </a:lnTo>
                  <a:lnTo>
                    <a:pt x="251" y="132"/>
                  </a:lnTo>
                  <a:lnTo>
                    <a:pt x="248" y="143"/>
                  </a:lnTo>
                  <a:lnTo>
                    <a:pt x="244" y="153"/>
                  </a:lnTo>
                  <a:lnTo>
                    <a:pt x="232" y="172"/>
                  </a:lnTo>
                  <a:lnTo>
                    <a:pt x="217" y="186"/>
                  </a:lnTo>
                  <a:lnTo>
                    <a:pt x="198" y="201"/>
                  </a:lnTo>
                  <a:lnTo>
                    <a:pt x="177" y="210"/>
                  </a:lnTo>
                  <a:lnTo>
                    <a:pt x="153" y="217"/>
                  </a:lnTo>
                  <a:lnTo>
                    <a:pt x="127" y="220"/>
                  </a:lnTo>
                  <a:lnTo>
                    <a:pt x="100" y="217"/>
                  </a:lnTo>
                  <a:lnTo>
                    <a:pt x="77" y="210"/>
                  </a:lnTo>
                  <a:lnTo>
                    <a:pt x="55" y="201"/>
                  </a:lnTo>
                  <a:lnTo>
                    <a:pt x="36" y="186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5" y="143"/>
                  </a:lnTo>
                  <a:lnTo>
                    <a:pt x="3" y="132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3" y="89"/>
                  </a:lnTo>
                  <a:lnTo>
                    <a:pt x="5" y="77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6" y="31"/>
                  </a:lnTo>
                  <a:lnTo>
                    <a:pt x="55" y="20"/>
                  </a:lnTo>
                  <a:lnTo>
                    <a:pt x="77" y="8"/>
                  </a:lnTo>
                  <a:lnTo>
                    <a:pt x="100" y="3"/>
                  </a:lnTo>
                  <a:lnTo>
                    <a:pt x="127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2" name="Freeform 669"/>
            <p:cNvSpPr>
              <a:spLocks/>
            </p:cNvSpPr>
            <p:nvPr/>
          </p:nvSpPr>
          <p:spPr bwMode="auto">
            <a:xfrm>
              <a:off x="2719388" y="1916113"/>
              <a:ext cx="401637" cy="347662"/>
            </a:xfrm>
            <a:custGeom>
              <a:avLst/>
              <a:gdLst>
                <a:gd name="T0" fmla="*/ 2147483647 w 253"/>
                <a:gd name="T1" fmla="*/ 0 h 219"/>
                <a:gd name="T2" fmla="*/ 2147483647 w 253"/>
                <a:gd name="T3" fmla="*/ 2147483647 h 219"/>
                <a:gd name="T4" fmla="*/ 2147483647 w 253"/>
                <a:gd name="T5" fmla="*/ 2147483647 h 219"/>
                <a:gd name="T6" fmla="*/ 2147483647 w 253"/>
                <a:gd name="T7" fmla="*/ 2147483647 h 219"/>
                <a:gd name="T8" fmla="*/ 2147483647 w 253"/>
                <a:gd name="T9" fmla="*/ 2147483647 h 219"/>
                <a:gd name="T10" fmla="*/ 2147483647 w 253"/>
                <a:gd name="T11" fmla="*/ 2147483647 h 219"/>
                <a:gd name="T12" fmla="*/ 2147483647 w 253"/>
                <a:gd name="T13" fmla="*/ 2147483647 h 219"/>
                <a:gd name="T14" fmla="*/ 2147483647 w 253"/>
                <a:gd name="T15" fmla="*/ 2147483647 h 219"/>
                <a:gd name="T16" fmla="*/ 2147483647 w 253"/>
                <a:gd name="T17" fmla="*/ 2147483647 h 219"/>
                <a:gd name="T18" fmla="*/ 2147483647 w 253"/>
                <a:gd name="T19" fmla="*/ 2147483647 h 219"/>
                <a:gd name="T20" fmla="*/ 2147483647 w 253"/>
                <a:gd name="T21" fmla="*/ 2147483647 h 219"/>
                <a:gd name="T22" fmla="*/ 2147483647 w 253"/>
                <a:gd name="T23" fmla="*/ 2147483647 h 219"/>
                <a:gd name="T24" fmla="*/ 2147483647 w 253"/>
                <a:gd name="T25" fmla="*/ 2147483647 h 219"/>
                <a:gd name="T26" fmla="*/ 2147483647 w 253"/>
                <a:gd name="T27" fmla="*/ 2147483647 h 219"/>
                <a:gd name="T28" fmla="*/ 2147483647 w 253"/>
                <a:gd name="T29" fmla="*/ 2147483647 h 219"/>
                <a:gd name="T30" fmla="*/ 2147483647 w 253"/>
                <a:gd name="T31" fmla="*/ 2147483647 h 219"/>
                <a:gd name="T32" fmla="*/ 2147483647 w 253"/>
                <a:gd name="T33" fmla="*/ 2147483647 h 219"/>
                <a:gd name="T34" fmla="*/ 2147483647 w 253"/>
                <a:gd name="T35" fmla="*/ 2147483647 h 219"/>
                <a:gd name="T36" fmla="*/ 2147483647 w 253"/>
                <a:gd name="T37" fmla="*/ 2147483647 h 219"/>
                <a:gd name="T38" fmla="*/ 2147483647 w 253"/>
                <a:gd name="T39" fmla="*/ 2147483647 h 219"/>
                <a:gd name="T40" fmla="*/ 2147483647 w 253"/>
                <a:gd name="T41" fmla="*/ 2147483647 h 219"/>
                <a:gd name="T42" fmla="*/ 2147483647 w 253"/>
                <a:gd name="T43" fmla="*/ 2147483647 h 219"/>
                <a:gd name="T44" fmla="*/ 2147483647 w 253"/>
                <a:gd name="T45" fmla="*/ 2147483647 h 219"/>
                <a:gd name="T46" fmla="*/ 2147483647 w 253"/>
                <a:gd name="T47" fmla="*/ 2147483647 h 219"/>
                <a:gd name="T48" fmla="*/ 2147483647 w 253"/>
                <a:gd name="T49" fmla="*/ 2147483647 h 219"/>
                <a:gd name="T50" fmla="*/ 2147483647 w 253"/>
                <a:gd name="T51" fmla="*/ 2147483647 h 219"/>
                <a:gd name="T52" fmla="*/ 2147483647 w 253"/>
                <a:gd name="T53" fmla="*/ 2147483647 h 219"/>
                <a:gd name="T54" fmla="*/ 2147483647 w 253"/>
                <a:gd name="T55" fmla="*/ 2147483647 h 219"/>
                <a:gd name="T56" fmla="*/ 2147483647 w 253"/>
                <a:gd name="T57" fmla="*/ 2147483647 h 219"/>
                <a:gd name="T58" fmla="*/ 0 w 253"/>
                <a:gd name="T59" fmla="*/ 2147483647 h 219"/>
                <a:gd name="T60" fmla="*/ 0 w 253"/>
                <a:gd name="T61" fmla="*/ 2147483647 h 219"/>
                <a:gd name="T62" fmla="*/ 0 w 253"/>
                <a:gd name="T63" fmla="*/ 2147483647 h 219"/>
                <a:gd name="T64" fmla="*/ 2147483647 w 253"/>
                <a:gd name="T65" fmla="*/ 2147483647 h 219"/>
                <a:gd name="T66" fmla="*/ 2147483647 w 253"/>
                <a:gd name="T67" fmla="*/ 2147483647 h 219"/>
                <a:gd name="T68" fmla="*/ 2147483647 w 253"/>
                <a:gd name="T69" fmla="*/ 2147483647 h 219"/>
                <a:gd name="T70" fmla="*/ 2147483647 w 253"/>
                <a:gd name="T71" fmla="*/ 2147483647 h 219"/>
                <a:gd name="T72" fmla="*/ 2147483647 w 253"/>
                <a:gd name="T73" fmla="*/ 2147483647 h 219"/>
                <a:gd name="T74" fmla="*/ 2147483647 w 253"/>
                <a:gd name="T75" fmla="*/ 2147483647 h 219"/>
                <a:gd name="T76" fmla="*/ 2147483647 w 253"/>
                <a:gd name="T77" fmla="*/ 2147483647 h 219"/>
                <a:gd name="T78" fmla="*/ 2147483647 w 253"/>
                <a:gd name="T79" fmla="*/ 2147483647 h 219"/>
                <a:gd name="T80" fmla="*/ 2147483647 w 25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19"/>
                <a:gd name="T125" fmla="*/ 253 w 25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19">
                  <a:moveTo>
                    <a:pt x="127" y="0"/>
                  </a:moveTo>
                  <a:lnTo>
                    <a:pt x="153" y="3"/>
                  </a:lnTo>
                  <a:lnTo>
                    <a:pt x="177" y="10"/>
                  </a:lnTo>
                  <a:lnTo>
                    <a:pt x="198" y="19"/>
                  </a:lnTo>
                  <a:lnTo>
                    <a:pt x="217" y="34"/>
                  </a:lnTo>
                  <a:lnTo>
                    <a:pt x="231" y="48"/>
                  </a:lnTo>
                  <a:lnTo>
                    <a:pt x="243" y="67"/>
                  </a:lnTo>
                  <a:lnTo>
                    <a:pt x="248" y="76"/>
                  </a:lnTo>
                  <a:lnTo>
                    <a:pt x="251" y="88"/>
                  </a:lnTo>
                  <a:lnTo>
                    <a:pt x="253" y="98"/>
                  </a:lnTo>
                  <a:lnTo>
                    <a:pt x="253" y="110"/>
                  </a:lnTo>
                  <a:lnTo>
                    <a:pt x="253" y="122"/>
                  </a:lnTo>
                  <a:lnTo>
                    <a:pt x="251" y="131"/>
                  </a:lnTo>
                  <a:lnTo>
                    <a:pt x="248" y="143"/>
                  </a:lnTo>
                  <a:lnTo>
                    <a:pt x="243" y="153"/>
                  </a:lnTo>
                  <a:lnTo>
                    <a:pt x="231" y="172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7" y="212"/>
                  </a:lnTo>
                  <a:lnTo>
                    <a:pt x="153" y="217"/>
                  </a:lnTo>
                  <a:lnTo>
                    <a:pt x="127" y="219"/>
                  </a:lnTo>
                  <a:lnTo>
                    <a:pt x="100" y="217"/>
                  </a:lnTo>
                  <a:lnTo>
                    <a:pt x="76" y="212"/>
                  </a:lnTo>
                  <a:lnTo>
                    <a:pt x="55" y="200"/>
                  </a:lnTo>
                  <a:lnTo>
                    <a:pt x="36" y="188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5" y="143"/>
                  </a:lnTo>
                  <a:lnTo>
                    <a:pt x="2" y="131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5" y="76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6" y="34"/>
                  </a:lnTo>
                  <a:lnTo>
                    <a:pt x="55" y="19"/>
                  </a:lnTo>
                  <a:lnTo>
                    <a:pt x="76" y="10"/>
                  </a:lnTo>
                  <a:lnTo>
                    <a:pt x="100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3" name="Freeform 670"/>
            <p:cNvSpPr>
              <a:spLocks/>
            </p:cNvSpPr>
            <p:nvPr/>
          </p:nvSpPr>
          <p:spPr bwMode="auto">
            <a:xfrm>
              <a:off x="2719388" y="1916113"/>
              <a:ext cx="401637" cy="347662"/>
            </a:xfrm>
            <a:custGeom>
              <a:avLst/>
              <a:gdLst>
                <a:gd name="T0" fmla="*/ 2147483647 w 253"/>
                <a:gd name="T1" fmla="*/ 0 h 219"/>
                <a:gd name="T2" fmla="*/ 2147483647 w 253"/>
                <a:gd name="T3" fmla="*/ 2147483647 h 219"/>
                <a:gd name="T4" fmla="*/ 2147483647 w 253"/>
                <a:gd name="T5" fmla="*/ 2147483647 h 219"/>
                <a:gd name="T6" fmla="*/ 2147483647 w 253"/>
                <a:gd name="T7" fmla="*/ 2147483647 h 219"/>
                <a:gd name="T8" fmla="*/ 2147483647 w 253"/>
                <a:gd name="T9" fmla="*/ 2147483647 h 219"/>
                <a:gd name="T10" fmla="*/ 2147483647 w 253"/>
                <a:gd name="T11" fmla="*/ 2147483647 h 219"/>
                <a:gd name="T12" fmla="*/ 2147483647 w 253"/>
                <a:gd name="T13" fmla="*/ 2147483647 h 219"/>
                <a:gd name="T14" fmla="*/ 2147483647 w 253"/>
                <a:gd name="T15" fmla="*/ 2147483647 h 219"/>
                <a:gd name="T16" fmla="*/ 2147483647 w 253"/>
                <a:gd name="T17" fmla="*/ 2147483647 h 219"/>
                <a:gd name="T18" fmla="*/ 2147483647 w 253"/>
                <a:gd name="T19" fmla="*/ 2147483647 h 219"/>
                <a:gd name="T20" fmla="*/ 2147483647 w 253"/>
                <a:gd name="T21" fmla="*/ 2147483647 h 219"/>
                <a:gd name="T22" fmla="*/ 2147483647 w 253"/>
                <a:gd name="T23" fmla="*/ 2147483647 h 219"/>
                <a:gd name="T24" fmla="*/ 2147483647 w 253"/>
                <a:gd name="T25" fmla="*/ 2147483647 h 219"/>
                <a:gd name="T26" fmla="*/ 2147483647 w 253"/>
                <a:gd name="T27" fmla="*/ 2147483647 h 219"/>
                <a:gd name="T28" fmla="*/ 2147483647 w 253"/>
                <a:gd name="T29" fmla="*/ 2147483647 h 219"/>
                <a:gd name="T30" fmla="*/ 2147483647 w 253"/>
                <a:gd name="T31" fmla="*/ 2147483647 h 219"/>
                <a:gd name="T32" fmla="*/ 2147483647 w 253"/>
                <a:gd name="T33" fmla="*/ 2147483647 h 219"/>
                <a:gd name="T34" fmla="*/ 2147483647 w 253"/>
                <a:gd name="T35" fmla="*/ 2147483647 h 219"/>
                <a:gd name="T36" fmla="*/ 2147483647 w 253"/>
                <a:gd name="T37" fmla="*/ 2147483647 h 219"/>
                <a:gd name="T38" fmla="*/ 2147483647 w 253"/>
                <a:gd name="T39" fmla="*/ 2147483647 h 219"/>
                <a:gd name="T40" fmla="*/ 2147483647 w 253"/>
                <a:gd name="T41" fmla="*/ 2147483647 h 219"/>
                <a:gd name="T42" fmla="*/ 2147483647 w 253"/>
                <a:gd name="T43" fmla="*/ 2147483647 h 219"/>
                <a:gd name="T44" fmla="*/ 2147483647 w 253"/>
                <a:gd name="T45" fmla="*/ 2147483647 h 219"/>
                <a:gd name="T46" fmla="*/ 2147483647 w 253"/>
                <a:gd name="T47" fmla="*/ 2147483647 h 219"/>
                <a:gd name="T48" fmla="*/ 2147483647 w 253"/>
                <a:gd name="T49" fmla="*/ 2147483647 h 219"/>
                <a:gd name="T50" fmla="*/ 2147483647 w 253"/>
                <a:gd name="T51" fmla="*/ 2147483647 h 219"/>
                <a:gd name="T52" fmla="*/ 2147483647 w 253"/>
                <a:gd name="T53" fmla="*/ 2147483647 h 219"/>
                <a:gd name="T54" fmla="*/ 2147483647 w 253"/>
                <a:gd name="T55" fmla="*/ 2147483647 h 219"/>
                <a:gd name="T56" fmla="*/ 2147483647 w 253"/>
                <a:gd name="T57" fmla="*/ 2147483647 h 219"/>
                <a:gd name="T58" fmla="*/ 0 w 253"/>
                <a:gd name="T59" fmla="*/ 2147483647 h 219"/>
                <a:gd name="T60" fmla="*/ 0 w 253"/>
                <a:gd name="T61" fmla="*/ 2147483647 h 219"/>
                <a:gd name="T62" fmla="*/ 0 w 253"/>
                <a:gd name="T63" fmla="*/ 2147483647 h 219"/>
                <a:gd name="T64" fmla="*/ 2147483647 w 253"/>
                <a:gd name="T65" fmla="*/ 2147483647 h 219"/>
                <a:gd name="T66" fmla="*/ 2147483647 w 253"/>
                <a:gd name="T67" fmla="*/ 2147483647 h 219"/>
                <a:gd name="T68" fmla="*/ 2147483647 w 253"/>
                <a:gd name="T69" fmla="*/ 2147483647 h 219"/>
                <a:gd name="T70" fmla="*/ 2147483647 w 253"/>
                <a:gd name="T71" fmla="*/ 2147483647 h 219"/>
                <a:gd name="T72" fmla="*/ 2147483647 w 253"/>
                <a:gd name="T73" fmla="*/ 2147483647 h 219"/>
                <a:gd name="T74" fmla="*/ 2147483647 w 253"/>
                <a:gd name="T75" fmla="*/ 2147483647 h 219"/>
                <a:gd name="T76" fmla="*/ 2147483647 w 253"/>
                <a:gd name="T77" fmla="*/ 2147483647 h 219"/>
                <a:gd name="T78" fmla="*/ 2147483647 w 253"/>
                <a:gd name="T79" fmla="*/ 2147483647 h 219"/>
                <a:gd name="T80" fmla="*/ 2147483647 w 25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19"/>
                <a:gd name="T125" fmla="*/ 253 w 25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19">
                  <a:moveTo>
                    <a:pt x="127" y="0"/>
                  </a:moveTo>
                  <a:lnTo>
                    <a:pt x="153" y="3"/>
                  </a:lnTo>
                  <a:lnTo>
                    <a:pt x="177" y="10"/>
                  </a:lnTo>
                  <a:lnTo>
                    <a:pt x="198" y="19"/>
                  </a:lnTo>
                  <a:lnTo>
                    <a:pt x="217" y="34"/>
                  </a:lnTo>
                  <a:lnTo>
                    <a:pt x="231" y="48"/>
                  </a:lnTo>
                  <a:lnTo>
                    <a:pt x="243" y="67"/>
                  </a:lnTo>
                  <a:lnTo>
                    <a:pt x="248" y="76"/>
                  </a:lnTo>
                  <a:lnTo>
                    <a:pt x="251" y="88"/>
                  </a:lnTo>
                  <a:lnTo>
                    <a:pt x="253" y="98"/>
                  </a:lnTo>
                  <a:lnTo>
                    <a:pt x="253" y="110"/>
                  </a:lnTo>
                  <a:lnTo>
                    <a:pt x="253" y="122"/>
                  </a:lnTo>
                  <a:lnTo>
                    <a:pt x="251" y="131"/>
                  </a:lnTo>
                  <a:lnTo>
                    <a:pt x="248" y="143"/>
                  </a:lnTo>
                  <a:lnTo>
                    <a:pt x="243" y="153"/>
                  </a:lnTo>
                  <a:lnTo>
                    <a:pt x="231" y="172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7" y="212"/>
                  </a:lnTo>
                  <a:lnTo>
                    <a:pt x="153" y="217"/>
                  </a:lnTo>
                  <a:lnTo>
                    <a:pt x="127" y="219"/>
                  </a:lnTo>
                  <a:lnTo>
                    <a:pt x="100" y="217"/>
                  </a:lnTo>
                  <a:lnTo>
                    <a:pt x="76" y="212"/>
                  </a:lnTo>
                  <a:lnTo>
                    <a:pt x="55" y="200"/>
                  </a:lnTo>
                  <a:lnTo>
                    <a:pt x="36" y="188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5" y="143"/>
                  </a:lnTo>
                  <a:lnTo>
                    <a:pt x="2" y="131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5" y="76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6" y="34"/>
                  </a:lnTo>
                  <a:lnTo>
                    <a:pt x="55" y="19"/>
                  </a:lnTo>
                  <a:lnTo>
                    <a:pt x="76" y="10"/>
                  </a:lnTo>
                  <a:lnTo>
                    <a:pt x="100" y="3"/>
                  </a:lnTo>
                  <a:lnTo>
                    <a:pt x="127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4" name="Freeform 671"/>
            <p:cNvSpPr>
              <a:spLocks/>
            </p:cNvSpPr>
            <p:nvPr/>
          </p:nvSpPr>
          <p:spPr bwMode="auto">
            <a:xfrm>
              <a:off x="4681538" y="2386013"/>
              <a:ext cx="404812" cy="347662"/>
            </a:xfrm>
            <a:custGeom>
              <a:avLst/>
              <a:gdLst>
                <a:gd name="T0" fmla="*/ 2147483647 w 255"/>
                <a:gd name="T1" fmla="*/ 0 h 219"/>
                <a:gd name="T2" fmla="*/ 2147483647 w 255"/>
                <a:gd name="T3" fmla="*/ 2147483647 h 219"/>
                <a:gd name="T4" fmla="*/ 2147483647 w 255"/>
                <a:gd name="T5" fmla="*/ 2147483647 h 219"/>
                <a:gd name="T6" fmla="*/ 2147483647 w 255"/>
                <a:gd name="T7" fmla="*/ 2147483647 h 219"/>
                <a:gd name="T8" fmla="*/ 2147483647 w 255"/>
                <a:gd name="T9" fmla="*/ 2147483647 h 219"/>
                <a:gd name="T10" fmla="*/ 2147483647 w 255"/>
                <a:gd name="T11" fmla="*/ 2147483647 h 219"/>
                <a:gd name="T12" fmla="*/ 2147483647 w 255"/>
                <a:gd name="T13" fmla="*/ 2147483647 h 219"/>
                <a:gd name="T14" fmla="*/ 2147483647 w 255"/>
                <a:gd name="T15" fmla="*/ 2147483647 h 219"/>
                <a:gd name="T16" fmla="*/ 2147483647 w 255"/>
                <a:gd name="T17" fmla="*/ 2147483647 h 219"/>
                <a:gd name="T18" fmla="*/ 2147483647 w 255"/>
                <a:gd name="T19" fmla="*/ 2147483647 h 219"/>
                <a:gd name="T20" fmla="*/ 2147483647 w 255"/>
                <a:gd name="T21" fmla="*/ 2147483647 h 219"/>
                <a:gd name="T22" fmla="*/ 2147483647 w 255"/>
                <a:gd name="T23" fmla="*/ 2147483647 h 219"/>
                <a:gd name="T24" fmla="*/ 2147483647 w 255"/>
                <a:gd name="T25" fmla="*/ 2147483647 h 219"/>
                <a:gd name="T26" fmla="*/ 2147483647 w 255"/>
                <a:gd name="T27" fmla="*/ 2147483647 h 219"/>
                <a:gd name="T28" fmla="*/ 2147483647 w 255"/>
                <a:gd name="T29" fmla="*/ 2147483647 h 219"/>
                <a:gd name="T30" fmla="*/ 2147483647 w 255"/>
                <a:gd name="T31" fmla="*/ 2147483647 h 219"/>
                <a:gd name="T32" fmla="*/ 2147483647 w 255"/>
                <a:gd name="T33" fmla="*/ 2147483647 h 219"/>
                <a:gd name="T34" fmla="*/ 2147483647 w 255"/>
                <a:gd name="T35" fmla="*/ 2147483647 h 219"/>
                <a:gd name="T36" fmla="*/ 2147483647 w 255"/>
                <a:gd name="T37" fmla="*/ 2147483647 h 219"/>
                <a:gd name="T38" fmla="*/ 2147483647 w 255"/>
                <a:gd name="T39" fmla="*/ 2147483647 h 219"/>
                <a:gd name="T40" fmla="*/ 2147483647 w 255"/>
                <a:gd name="T41" fmla="*/ 2147483647 h 219"/>
                <a:gd name="T42" fmla="*/ 2147483647 w 255"/>
                <a:gd name="T43" fmla="*/ 2147483647 h 219"/>
                <a:gd name="T44" fmla="*/ 2147483647 w 255"/>
                <a:gd name="T45" fmla="*/ 2147483647 h 219"/>
                <a:gd name="T46" fmla="*/ 2147483647 w 255"/>
                <a:gd name="T47" fmla="*/ 2147483647 h 219"/>
                <a:gd name="T48" fmla="*/ 2147483647 w 255"/>
                <a:gd name="T49" fmla="*/ 2147483647 h 219"/>
                <a:gd name="T50" fmla="*/ 2147483647 w 255"/>
                <a:gd name="T51" fmla="*/ 2147483647 h 219"/>
                <a:gd name="T52" fmla="*/ 2147483647 w 255"/>
                <a:gd name="T53" fmla="*/ 2147483647 h 219"/>
                <a:gd name="T54" fmla="*/ 2147483647 w 255"/>
                <a:gd name="T55" fmla="*/ 2147483647 h 219"/>
                <a:gd name="T56" fmla="*/ 2147483647 w 255"/>
                <a:gd name="T57" fmla="*/ 2147483647 h 219"/>
                <a:gd name="T58" fmla="*/ 2147483647 w 255"/>
                <a:gd name="T59" fmla="*/ 2147483647 h 219"/>
                <a:gd name="T60" fmla="*/ 0 w 255"/>
                <a:gd name="T61" fmla="*/ 2147483647 h 219"/>
                <a:gd name="T62" fmla="*/ 2147483647 w 255"/>
                <a:gd name="T63" fmla="*/ 2147483647 h 219"/>
                <a:gd name="T64" fmla="*/ 2147483647 w 255"/>
                <a:gd name="T65" fmla="*/ 2147483647 h 219"/>
                <a:gd name="T66" fmla="*/ 2147483647 w 255"/>
                <a:gd name="T67" fmla="*/ 2147483647 h 219"/>
                <a:gd name="T68" fmla="*/ 2147483647 w 255"/>
                <a:gd name="T69" fmla="*/ 2147483647 h 219"/>
                <a:gd name="T70" fmla="*/ 2147483647 w 255"/>
                <a:gd name="T71" fmla="*/ 2147483647 h 219"/>
                <a:gd name="T72" fmla="*/ 2147483647 w 255"/>
                <a:gd name="T73" fmla="*/ 2147483647 h 219"/>
                <a:gd name="T74" fmla="*/ 2147483647 w 255"/>
                <a:gd name="T75" fmla="*/ 2147483647 h 219"/>
                <a:gd name="T76" fmla="*/ 2147483647 w 255"/>
                <a:gd name="T77" fmla="*/ 2147483647 h 219"/>
                <a:gd name="T78" fmla="*/ 2147483647 w 255"/>
                <a:gd name="T79" fmla="*/ 2147483647 h 219"/>
                <a:gd name="T80" fmla="*/ 2147483647 w 255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19"/>
                <a:gd name="T125" fmla="*/ 255 w 255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19">
                  <a:moveTo>
                    <a:pt x="128" y="0"/>
                  </a:moveTo>
                  <a:lnTo>
                    <a:pt x="152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1"/>
                  </a:lnTo>
                  <a:lnTo>
                    <a:pt x="233" y="47"/>
                  </a:lnTo>
                  <a:lnTo>
                    <a:pt x="245" y="66"/>
                  </a:lnTo>
                  <a:lnTo>
                    <a:pt x="248" y="76"/>
                  </a:lnTo>
                  <a:lnTo>
                    <a:pt x="253" y="88"/>
                  </a:lnTo>
                  <a:lnTo>
                    <a:pt x="255" y="97"/>
                  </a:lnTo>
                  <a:lnTo>
                    <a:pt x="255" y="109"/>
                  </a:lnTo>
                  <a:lnTo>
                    <a:pt x="255" y="121"/>
                  </a:lnTo>
                  <a:lnTo>
                    <a:pt x="253" y="131"/>
                  </a:lnTo>
                  <a:lnTo>
                    <a:pt x="248" y="143"/>
                  </a:lnTo>
                  <a:lnTo>
                    <a:pt x="245" y="152"/>
                  </a:lnTo>
                  <a:lnTo>
                    <a:pt x="233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6" y="209"/>
                  </a:lnTo>
                  <a:lnTo>
                    <a:pt x="152" y="217"/>
                  </a:lnTo>
                  <a:lnTo>
                    <a:pt x="128" y="219"/>
                  </a:lnTo>
                  <a:lnTo>
                    <a:pt x="102" y="217"/>
                  </a:lnTo>
                  <a:lnTo>
                    <a:pt x="78" y="209"/>
                  </a:lnTo>
                  <a:lnTo>
                    <a:pt x="57" y="200"/>
                  </a:lnTo>
                  <a:lnTo>
                    <a:pt x="38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7" y="143"/>
                  </a:lnTo>
                  <a:lnTo>
                    <a:pt x="2" y="131"/>
                  </a:lnTo>
                  <a:lnTo>
                    <a:pt x="2" y="121"/>
                  </a:lnTo>
                  <a:lnTo>
                    <a:pt x="0" y="109"/>
                  </a:lnTo>
                  <a:lnTo>
                    <a:pt x="2" y="97"/>
                  </a:lnTo>
                  <a:lnTo>
                    <a:pt x="2" y="88"/>
                  </a:lnTo>
                  <a:lnTo>
                    <a:pt x="7" y="76"/>
                  </a:lnTo>
                  <a:lnTo>
                    <a:pt x="9" y="66"/>
                  </a:lnTo>
                  <a:lnTo>
                    <a:pt x="21" y="47"/>
                  </a:lnTo>
                  <a:lnTo>
                    <a:pt x="38" y="31"/>
                  </a:lnTo>
                  <a:lnTo>
                    <a:pt x="57" y="19"/>
                  </a:lnTo>
                  <a:lnTo>
                    <a:pt x="78" y="9"/>
                  </a:lnTo>
                  <a:lnTo>
                    <a:pt x="102" y="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5" name="Freeform 672"/>
            <p:cNvSpPr>
              <a:spLocks/>
            </p:cNvSpPr>
            <p:nvPr/>
          </p:nvSpPr>
          <p:spPr bwMode="auto">
            <a:xfrm>
              <a:off x="4681538" y="2386013"/>
              <a:ext cx="404812" cy="347662"/>
            </a:xfrm>
            <a:custGeom>
              <a:avLst/>
              <a:gdLst>
                <a:gd name="T0" fmla="*/ 2147483647 w 255"/>
                <a:gd name="T1" fmla="*/ 0 h 219"/>
                <a:gd name="T2" fmla="*/ 2147483647 w 255"/>
                <a:gd name="T3" fmla="*/ 2147483647 h 219"/>
                <a:gd name="T4" fmla="*/ 2147483647 w 255"/>
                <a:gd name="T5" fmla="*/ 2147483647 h 219"/>
                <a:gd name="T6" fmla="*/ 2147483647 w 255"/>
                <a:gd name="T7" fmla="*/ 2147483647 h 219"/>
                <a:gd name="T8" fmla="*/ 2147483647 w 255"/>
                <a:gd name="T9" fmla="*/ 2147483647 h 219"/>
                <a:gd name="T10" fmla="*/ 2147483647 w 255"/>
                <a:gd name="T11" fmla="*/ 2147483647 h 219"/>
                <a:gd name="T12" fmla="*/ 2147483647 w 255"/>
                <a:gd name="T13" fmla="*/ 2147483647 h 219"/>
                <a:gd name="T14" fmla="*/ 2147483647 w 255"/>
                <a:gd name="T15" fmla="*/ 2147483647 h 219"/>
                <a:gd name="T16" fmla="*/ 2147483647 w 255"/>
                <a:gd name="T17" fmla="*/ 2147483647 h 219"/>
                <a:gd name="T18" fmla="*/ 2147483647 w 255"/>
                <a:gd name="T19" fmla="*/ 2147483647 h 219"/>
                <a:gd name="T20" fmla="*/ 2147483647 w 255"/>
                <a:gd name="T21" fmla="*/ 2147483647 h 219"/>
                <a:gd name="T22" fmla="*/ 2147483647 w 255"/>
                <a:gd name="T23" fmla="*/ 2147483647 h 219"/>
                <a:gd name="T24" fmla="*/ 2147483647 w 255"/>
                <a:gd name="T25" fmla="*/ 2147483647 h 219"/>
                <a:gd name="T26" fmla="*/ 2147483647 w 255"/>
                <a:gd name="T27" fmla="*/ 2147483647 h 219"/>
                <a:gd name="T28" fmla="*/ 2147483647 w 255"/>
                <a:gd name="T29" fmla="*/ 2147483647 h 219"/>
                <a:gd name="T30" fmla="*/ 2147483647 w 255"/>
                <a:gd name="T31" fmla="*/ 2147483647 h 219"/>
                <a:gd name="T32" fmla="*/ 2147483647 w 255"/>
                <a:gd name="T33" fmla="*/ 2147483647 h 219"/>
                <a:gd name="T34" fmla="*/ 2147483647 w 255"/>
                <a:gd name="T35" fmla="*/ 2147483647 h 219"/>
                <a:gd name="T36" fmla="*/ 2147483647 w 255"/>
                <a:gd name="T37" fmla="*/ 2147483647 h 219"/>
                <a:gd name="T38" fmla="*/ 2147483647 w 255"/>
                <a:gd name="T39" fmla="*/ 2147483647 h 219"/>
                <a:gd name="T40" fmla="*/ 2147483647 w 255"/>
                <a:gd name="T41" fmla="*/ 2147483647 h 219"/>
                <a:gd name="T42" fmla="*/ 2147483647 w 255"/>
                <a:gd name="T43" fmla="*/ 2147483647 h 219"/>
                <a:gd name="T44" fmla="*/ 2147483647 w 255"/>
                <a:gd name="T45" fmla="*/ 2147483647 h 219"/>
                <a:gd name="T46" fmla="*/ 2147483647 w 255"/>
                <a:gd name="T47" fmla="*/ 2147483647 h 219"/>
                <a:gd name="T48" fmla="*/ 2147483647 w 255"/>
                <a:gd name="T49" fmla="*/ 2147483647 h 219"/>
                <a:gd name="T50" fmla="*/ 2147483647 w 255"/>
                <a:gd name="T51" fmla="*/ 2147483647 h 219"/>
                <a:gd name="T52" fmla="*/ 2147483647 w 255"/>
                <a:gd name="T53" fmla="*/ 2147483647 h 219"/>
                <a:gd name="T54" fmla="*/ 2147483647 w 255"/>
                <a:gd name="T55" fmla="*/ 2147483647 h 219"/>
                <a:gd name="T56" fmla="*/ 2147483647 w 255"/>
                <a:gd name="T57" fmla="*/ 2147483647 h 219"/>
                <a:gd name="T58" fmla="*/ 2147483647 w 255"/>
                <a:gd name="T59" fmla="*/ 2147483647 h 219"/>
                <a:gd name="T60" fmla="*/ 0 w 255"/>
                <a:gd name="T61" fmla="*/ 2147483647 h 219"/>
                <a:gd name="T62" fmla="*/ 2147483647 w 255"/>
                <a:gd name="T63" fmla="*/ 2147483647 h 219"/>
                <a:gd name="T64" fmla="*/ 2147483647 w 255"/>
                <a:gd name="T65" fmla="*/ 2147483647 h 219"/>
                <a:gd name="T66" fmla="*/ 2147483647 w 255"/>
                <a:gd name="T67" fmla="*/ 2147483647 h 219"/>
                <a:gd name="T68" fmla="*/ 2147483647 w 255"/>
                <a:gd name="T69" fmla="*/ 2147483647 h 219"/>
                <a:gd name="T70" fmla="*/ 2147483647 w 255"/>
                <a:gd name="T71" fmla="*/ 2147483647 h 219"/>
                <a:gd name="T72" fmla="*/ 2147483647 w 255"/>
                <a:gd name="T73" fmla="*/ 2147483647 h 219"/>
                <a:gd name="T74" fmla="*/ 2147483647 w 255"/>
                <a:gd name="T75" fmla="*/ 2147483647 h 219"/>
                <a:gd name="T76" fmla="*/ 2147483647 w 255"/>
                <a:gd name="T77" fmla="*/ 2147483647 h 219"/>
                <a:gd name="T78" fmla="*/ 2147483647 w 255"/>
                <a:gd name="T79" fmla="*/ 2147483647 h 219"/>
                <a:gd name="T80" fmla="*/ 2147483647 w 255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19"/>
                <a:gd name="T125" fmla="*/ 255 w 255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19">
                  <a:moveTo>
                    <a:pt x="128" y="0"/>
                  </a:moveTo>
                  <a:lnTo>
                    <a:pt x="152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1"/>
                  </a:lnTo>
                  <a:lnTo>
                    <a:pt x="233" y="47"/>
                  </a:lnTo>
                  <a:lnTo>
                    <a:pt x="245" y="66"/>
                  </a:lnTo>
                  <a:lnTo>
                    <a:pt x="248" y="76"/>
                  </a:lnTo>
                  <a:lnTo>
                    <a:pt x="253" y="88"/>
                  </a:lnTo>
                  <a:lnTo>
                    <a:pt x="255" y="97"/>
                  </a:lnTo>
                  <a:lnTo>
                    <a:pt x="255" y="109"/>
                  </a:lnTo>
                  <a:lnTo>
                    <a:pt x="255" y="121"/>
                  </a:lnTo>
                  <a:lnTo>
                    <a:pt x="253" y="131"/>
                  </a:lnTo>
                  <a:lnTo>
                    <a:pt x="248" y="143"/>
                  </a:lnTo>
                  <a:lnTo>
                    <a:pt x="245" y="152"/>
                  </a:lnTo>
                  <a:lnTo>
                    <a:pt x="233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6" y="209"/>
                  </a:lnTo>
                  <a:lnTo>
                    <a:pt x="152" y="217"/>
                  </a:lnTo>
                  <a:lnTo>
                    <a:pt x="128" y="219"/>
                  </a:lnTo>
                  <a:lnTo>
                    <a:pt x="102" y="217"/>
                  </a:lnTo>
                  <a:lnTo>
                    <a:pt x="78" y="209"/>
                  </a:lnTo>
                  <a:lnTo>
                    <a:pt x="57" y="200"/>
                  </a:lnTo>
                  <a:lnTo>
                    <a:pt x="38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7" y="143"/>
                  </a:lnTo>
                  <a:lnTo>
                    <a:pt x="2" y="131"/>
                  </a:lnTo>
                  <a:lnTo>
                    <a:pt x="2" y="121"/>
                  </a:lnTo>
                  <a:lnTo>
                    <a:pt x="0" y="109"/>
                  </a:lnTo>
                  <a:lnTo>
                    <a:pt x="2" y="97"/>
                  </a:lnTo>
                  <a:lnTo>
                    <a:pt x="2" y="88"/>
                  </a:lnTo>
                  <a:lnTo>
                    <a:pt x="7" y="76"/>
                  </a:lnTo>
                  <a:lnTo>
                    <a:pt x="9" y="66"/>
                  </a:lnTo>
                  <a:lnTo>
                    <a:pt x="21" y="47"/>
                  </a:lnTo>
                  <a:lnTo>
                    <a:pt x="38" y="31"/>
                  </a:lnTo>
                  <a:lnTo>
                    <a:pt x="57" y="19"/>
                  </a:lnTo>
                  <a:lnTo>
                    <a:pt x="78" y="9"/>
                  </a:lnTo>
                  <a:lnTo>
                    <a:pt x="102" y="2"/>
                  </a:lnTo>
                  <a:lnTo>
                    <a:pt x="128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6" name="Freeform 673"/>
            <p:cNvSpPr>
              <a:spLocks/>
            </p:cNvSpPr>
            <p:nvPr/>
          </p:nvSpPr>
          <p:spPr bwMode="auto">
            <a:xfrm>
              <a:off x="3536950" y="2362200"/>
              <a:ext cx="250825" cy="220663"/>
            </a:xfrm>
            <a:custGeom>
              <a:avLst/>
              <a:gdLst>
                <a:gd name="T0" fmla="*/ 2147483647 w 158"/>
                <a:gd name="T1" fmla="*/ 2147483647 h 139"/>
                <a:gd name="T2" fmla="*/ 2147483647 w 158"/>
                <a:gd name="T3" fmla="*/ 2147483647 h 139"/>
                <a:gd name="T4" fmla="*/ 2147483647 w 158"/>
                <a:gd name="T5" fmla="*/ 2147483647 h 139"/>
                <a:gd name="T6" fmla="*/ 2147483647 w 158"/>
                <a:gd name="T7" fmla="*/ 2147483647 h 139"/>
                <a:gd name="T8" fmla="*/ 2147483647 w 158"/>
                <a:gd name="T9" fmla="*/ 2147483647 h 139"/>
                <a:gd name="T10" fmla="*/ 2147483647 w 158"/>
                <a:gd name="T11" fmla="*/ 2147483647 h 139"/>
                <a:gd name="T12" fmla="*/ 2147483647 w 158"/>
                <a:gd name="T13" fmla="*/ 2147483647 h 139"/>
                <a:gd name="T14" fmla="*/ 0 w 158"/>
                <a:gd name="T15" fmla="*/ 2147483647 h 139"/>
                <a:gd name="T16" fmla="*/ 0 w 158"/>
                <a:gd name="T17" fmla="*/ 2147483647 h 139"/>
                <a:gd name="T18" fmla="*/ 0 w 158"/>
                <a:gd name="T19" fmla="*/ 2147483647 h 139"/>
                <a:gd name="T20" fmla="*/ 2147483647 w 158"/>
                <a:gd name="T21" fmla="*/ 2147483647 h 139"/>
                <a:gd name="T22" fmla="*/ 2147483647 w 158"/>
                <a:gd name="T23" fmla="*/ 2147483647 h 139"/>
                <a:gd name="T24" fmla="*/ 2147483647 w 158"/>
                <a:gd name="T25" fmla="*/ 2147483647 h 139"/>
                <a:gd name="T26" fmla="*/ 2147483647 w 158"/>
                <a:gd name="T27" fmla="*/ 2147483647 h 139"/>
                <a:gd name="T28" fmla="*/ 2147483647 w 158"/>
                <a:gd name="T29" fmla="*/ 2147483647 h 139"/>
                <a:gd name="T30" fmla="*/ 2147483647 w 158"/>
                <a:gd name="T31" fmla="*/ 2147483647 h 139"/>
                <a:gd name="T32" fmla="*/ 2147483647 w 158"/>
                <a:gd name="T33" fmla="*/ 0 h 139"/>
                <a:gd name="T34" fmla="*/ 2147483647 w 158"/>
                <a:gd name="T35" fmla="*/ 2147483647 h 139"/>
                <a:gd name="T36" fmla="*/ 2147483647 w 158"/>
                <a:gd name="T37" fmla="*/ 2147483647 h 139"/>
                <a:gd name="T38" fmla="*/ 2147483647 w 158"/>
                <a:gd name="T39" fmla="*/ 2147483647 h 139"/>
                <a:gd name="T40" fmla="*/ 2147483647 w 158"/>
                <a:gd name="T41" fmla="*/ 2147483647 h 139"/>
                <a:gd name="T42" fmla="*/ 2147483647 w 158"/>
                <a:gd name="T43" fmla="*/ 2147483647 h 139"/>
                <a:gd name="T44" fmla="*/ 2147483647 w 158"/>
                <a:gd name="T45" fmla="*/ 2147483647 h 139"/>
                <a:gd name="T46" fmla="*/ 2147483647 w 158"/>
                <a:gd name="T47" fmla="*/ 2147483647 h 139"/>
                <a:gd name="T48" fmla="*/ 2147483647 w 158"/>
                <a:gd name="T49" fmla="*/ 2147483647 h 139"/>
                <a:gd name="T50" fmla="*/ 2147483647 w 158"/>
                <a:gd name="T51" fmla="*/ 2147483647 h 139"/>
                <a:gd name="T52" fmla="*/ 2147483647 w 158"/>
                <a:gd name="T53" fmla="*/ 2147483647 h 139"/>
                <a:gd name="T54" fmla="*/ 2147483647 w 158"/>
                <a:gd name="T55" fmla="*/ 2147483647 h 139"/>
                <a:gd name="T56" fmla="*/ 2147483647 w 158"/>
                <a:gd name="T57" fmla="*/ 2147483647 h 139"/>
                <a:gd name="T58" fmla="*/ 2147483647 w 158"/>
                <a:gd name="T59" fmla="*/ 2147483647 h 139"/>
                <a:gd name="T60" fmla="*/ 2147483647 w 158"/>
                <a:gd name="T61" fmla="*/ 2147483647 h 139"/>
                <a:gd name="T62" fmla="*/ 2147483647 w 158"/>
                <a:gd name="T63" fmla="*/ 2147483647 h 139"/>
                <a:gd name="T64" fmla="*/ 2147483647 w 158"/>
                <a:gd name="T65" fmla="*/ 2147483647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39"/>
                <a:gd name="T101" fmla="*/ 158 w 158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39">
                  <a:moveTo>
                    <a:pt x="79" y="139"/>
                  </a:moveTo>
                  <a:lnTo>
                    <a:pt x="62" y="136"/>
                  </a:lnTo>
                  <a:lnTo>
                    <a:pt x="48" y="134"/>
                  </a:lnTo>
                  <a:lnTo>
                    <a:pt x="34" y="127"/>
                  </a:lnTo>
                  <a:lnTo>
                    <a:pt x="22" y="117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3"/>
                  </a:lnTo>
                  <a:lnTo>
                    <a:pt x="12" y="31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5"/>
                  </a:lnTo>
                  <a:lnTo>
                    <a:pt x="62" y="3"/>
                  </a:lnTo>
                  <a:lnTo>
                    <a:pt x="79" y="0"/>
                  </a:lnTo>
                  <a:lnTo>
                    <a:pt x="96" y="3"/>
                  </a:lnTo>
                  <a:lnTo>
                    <a:pt x="110" y="5"/>
                  </a:lnTo>
                  <a:lnTo>
                    <a:pt x="124" y="12"/>
                  </a:lnTo>
                  <a:lnTo>
                    <a:pt x="136" y="22"/>
                  </a:lnTo>
                  <a:lnTo>
                    <a:pt x="146" y="31"/>
                  </a:lnTo>
                  <a:lnTo>
                    <a:pt x="153" y="43"/>
                  </a:lnTo>
                  <a:lnTo>
                    <a:pt x="158" y="55"/>
                  </a:lnTo>
                  <a:lnTo>
                    <a:pt x="158" y="70"/>
                  </a:lnTo>
                  <a:lnTo>
                    <a:pt x="158" y="84"/>
                  </a:lnTo>
                  <a:lnTo>
                    <a:pt x="153" y="96"/>
                  </a:lnTo>
                  <a:lnTo>
                    <a:pt x="146" y="108"/>
                  </a:lnTo>
                  <a:lnTo>
                    <a:pt x="136" y="117"/>
                  </a:lnTo>
                  <a:lnTo>
                    <a:pt x="124" y="127"/>
                  </a:lnTo>
                  <a:lnTo>
                    <a:pt x="110" y="134"/>
                  </a:lnTo>
                  <a:lnTo>
                    <a:pt x="96" y="136"/>
                  </a:lnTo>
                  <a:lnTo>
                    <a:pt x="79" y="13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7" name="Freeform 674"/>
            <p:cNvSpPr>
              <a:spLocks/>
            </p:cNvSpPr>
            <p:nvPr/>
          </p:nvSpPr>
          <p:spPr bwMode="auto">
            <a:xfrm>
              <a:off x="3536950" y="2362200"/>
              <a:ext cx="250825" cy="220663"/>
            </a:xfrm>
            <a:custGeom>
              <a:avLst/>
              <a:gdLst>
                <a:gd name="T0" fmla="*/ 2147483647 w 158"/>
                <a:gd name="T1" fmla="*/ 2147483647 h 139"/>
                <a:gd name="T2" fmla="*/ 2147483647 w 158"/>
                <a:gd name="T3" fmla="*/ 2147483647 h 139"/>
                <a:gd name="T4" fmla="*/ 2147483647 w 158"/>
                <a:gd name="T5" fmla="*/ 2147483647 h 139"/>
                <a:gd name="T6" fmla="*/ 2147483647 w 158"/>
                <a:gd name="T7" fmla="*/ 2147483647 h 139"/>
                <a:gd name="T8" fmla="*/ 2147483647 w 158"/>
                <a:gd name="T9" fmla="*/ 2147483647 h 139"/>
                <a:gd name="T10" fmla="*/ 2147483647 w 158"/>
                <a:gd name="T11" fmla="*/ 2147483647 h 139"/>
                <a:gd name="T12" fmla="*/ 2147483647 w 158"/>
                <a:gd name="T13" fmla="*/ 2147483647 h 139"/>
                <a:gd name="T14" fmla="*/ 0 w 158"/>
                <a:gd name="T15" fmla="*/ 2147483647 h 139"/>
                <a:gd name="T16" fmla="*/ 0 w 158"/>
                <a:gd name="T17" fmla="*/ 2147483647 h 139"/>
                <a:gd name="T18" fmla="*/ 0 w 158"/>
                <a:gd name="T19" fmla="*/ 2147483647 h 139"/>
                <a:gd name="T20" fmla="*/ 2147483647 w 158"/>
                <a:gd name="T21" fmla="*/ 2147483647 h 139"/>
                <a:gd name="T22" fmla="*/ 2147483647 w 158"/>
                <a:gd name="T23" fmla="*/ 2147483647 h 139"/>
                <a:gd name="T24" fmla="*/ 2147483647 w 158"/>
                <a:gd name="T25" fmla="*/ 2147483647 h 139"/>
                <a:gd name="T26" fmla="*/ 2147483647 w 158"/>
                <a:gd name="T27" fmla="*/ 2147483647 h 139"/>
                <a:gd name="T28" fmla="*/ 2147483647 w 158"/>
                <a:gd name="T29" fmla="*/ 2147483647 h 139"/>
                <a:gd name="T30" fmla="*/ 2147483647 w 158"/>
                <a:gd name="T31" fmla="*/ 2147483647 h 139"/>
                <a:gd name="T32" fmla="*/ 2147483647 w 158"/>
                <a:gd name="T33" fmla="*/ 0 h 139"/>
                <a:gd name="T34" fmla="*/ 2147483647 w 158"/>
                <a:gd name="T35" fmla="*/ 2147483647 h 139"/>
                <a:gd name="T36" fmla="*/ 2147483647 w 158"/>
                <a:gd name="T37" fmla="*/ 2147483647 h 139"/>
                <a:gd name="T38" fmla="*/ 2147483647 w 158"/>
                <a:gd name="T39" fmla="*/ 2147483647 h 139"/>
                <a:gd name="T40" fmla="*/ 2147483647 w 158"/>
                <a:gd name="T41" fmla="*/ 2147483647 h 139"/>
                <a:gd name="T42" fmla="*/ 2147483647 w 158"/>
                <a:gd name="T43" fmla="*/ 2147483647 h 139"/>
                <a:gd name="T44" fmla="*/ 2147483647 w 158"/>
                <a:gd name="T45" fmla="*/ 2147483647 h 139"/>
                <a:gd name="T46" fmla="*/ 2147483647 w 158"/>
                <a:gd name="T47" fmla="*/ 2147483647 h 139"/>
                <a:gd name="T48" fmla="*/ 2147483647 w 158"/>
                <a:gd name="T49" fmla="*/ 2147483647 h 139"/>
                <a:gd name="T50" fmla="*/ 2147483647 w 158"/>
                <a:gd name="T51" fmla="*/ 2147483647 h 139"/>
                <a:gd name="T52" fmla="*/ 2147483647 w 158"/>
                <a:gd name="T53" fmla="*/ 2147483647 h 139"/>
                <a:gd name="T54" fmla="*/ 2147483647 w 158"/>
                <a:gd name="T55" fmla="*/ 2147483647 h 139"/>
                <a:gd name="T56" fmla="*/ 2147483647 w 158"/>
                <a:gd name="T57" fmla="*/ 2147483647 h 139"/>
                <a:gd name="T58" fmla="*/ 2147483647 w 158"/>
                <a:gd name="T59" fmla="*/ 2147483647 h 139"/>
                <a:gd name="T60" fmla="*/ 2147483647 w 158"/>
                <a:gd name="T61" fmla="*/ 2147483647 h 139"/>
                <a:gd name="T62" fmla="*/ 2147483647 w 158"/>
                <a:gd name="T63" fmla="*/ 2147483647 h 139"/>
                <a:gd name="T64" fmla="*/ 2147483647 w 158"/>
                <a:gd name="T65" fmla="*/ 2147483647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39"/>
                <a:gd name="T101" fmla="*/ 158 w 158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39">
                  <a:moveTo>
                    <a:pt x="79" y="139"/>
                  </a:moveTo>
                  <a:lnTo>
                    <a:pt x="62" y="136"/>
                  </a:lnTo>
                  <a:lnTo>
                    <a:pt x="48" y="134"/>
                  </a:lnTo>
                  <a:lnTo>
                    <a:pt x="34" y="127"/>
                  </a:lnTo>
                  <a:lnTo>
                    <a:pt x="22" y="117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3"/>
                  </a:lnTo>
                  <a:lnTo>
                    <a:pt x="12" y="31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5"/>
                  </a:lnTo>
                  <a:lnTo>
                    <a:pt x="62" y="3"/>
                  </a:lnTo>
                  <a:lnTo>
                    <a:pt x="79" y="0"/>
                  </a:lnTo>
                  <a:lnTo>
                    <a:pt x="96" y="3"/>
                  </a:lnTo>
                  <a:lnTo>
                    <a:pt x="110" y="5"/>
                  </a:lnTo>
                  <a:lnTo>
                    <a:pt x="124" y="12"/>
                  </a:lnTo>
                  <a:lnTo>
                    <a:pt x="136" y="22"/>
                  </a:lnTo>
                  <a:lnTo>
                    <a:pt x="146" y="31"/>
                  </a:lnTo>
                  <a:lnTo>
                    <a:pt x="153" y="43"/>
                  </a:lnTo>
                  <a:lnTo>
                    <a:pt x="158" y="55"/>
                  </a:lnTo>
                  <a:lnTo>
                    <a:pt x="158" y="70"/>
                  </a:lnTo>
                  <a:lnTo>
                    <a:pt x="158" y="84"/>
                  </a:lnTo>
                  <a:lnTo>
                    <a:pt x="153" y="96"/>
                  </a:lnTo>
                  <a:lnTo>
                    <a:pt x="146" y="108"/>
                  </a:lnTo>
                  <a:lnTo>
                    <a:pt x="136" y="117"/>
                  </a:lnTo>
                  <a:lnTo>
                    <a:pt x="124" y="127"/>
                  </a:lnTo>
                  <a:lnTo>
                    <a:pt x="110" y="134"/>
                  </a:lnTo>
                  <a:lnTo>
                    <a:pt x="96" y="136"/>
                  </a:lnTo>
                  <a:lnTo>
                    <a:pt x="79" y="139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8" name="Freeform 675"/>
            <p:cNvSpPr>
              <a:spLocks/>
            </p:cNvSpPr>
            <p:nvPr/>
          </p:nvSpPr>
          <p:spPr bwMode="auto">
            <a:xfrm>
              <a:off x="4564063" y="1938338"/>
              <a:ext cx="401637" cy="349250"/>
            </a:xfrm>
            <a:custGeom>
              <a:avLst/>
              <a:gdLst>
                <a:gd name="T0" fmla="*/ 2147483647 w 253"/>
                <a:gd name="T1" fmla="*/ 0 h 220"/>
                <a:gd name="T2" fmla="*/ 2147483647 w 253"/>
                <a:gd name="T3" fmla="*/ 2147483647 h 220"/>
                <a:gd name="T4" fmla="*/ 2147483647 w 253"/>
                <a:gd name="T5" fmla="*/ 2147483647 h 220"/>
                <a:gd name="T6" fmla="*/ 2147483647 w 253"/>
                <a:gd name="T7" fmla="*/ 2147483647 h 220"/>
                <a:gd name="T8" fmla="*/ 2147483647 w 253"/>
                <a:gd name="T9" fmla="*/ 2147483647 h 220"/>
                <a:gd name="T10" fmla="*/ 2147483647 w 253"/>
                <a:gd name="T11" fmla="*/ 2147483647 h 220"/>
                <a:gd name="T12" fmla="*/ 2147483647 w 253"/>
                <a:gd name="T13" fmla="*/ 2147483647 h 220"/>
                <a:gd name="T14" fmla="*/ 2147483647 w 253"/>
                <a:gd name="T15" fmla="*/ 2147483647 h 220"/>
                <a:gd name="T16" fmla="*/ 2147483647 w 253"/>
                <a:gd name="T17" fmla="*/ 2147483647 h 220"/>
                <a:gd name="T18" fmla="*/ 2147483647 w 253"/>
                <a:gd name="T19" fmla="*/ 2147483647 h 220"/>
                <a:gd name="T20" fmla="*/ 2147483647 w 253"/>
                <a:gd name="T21" fmla="*/ 2147483647 h 220"/>
                <a:gd name="T22" fmla="*/ 2147483647 w 253"/>
                <a:gd name="T23" fmla="*/ 2147483647 h 220"/>
                <a:gd name="T24" fmla="*/ 2147483647 w 253"/>
                <a:gd name="T25" fmla="*/ 2147483647 h 220"/>
                <a:gd name="T26" fmla="*/ 2147483647 w 253"/>
                <a:gd name="T27" fmla="*/ 2147483647 h 220"/>
                <a:gd name="T28" fmla="*/ 2147483647 w 253"/>
                <a:gd name="T29" fmla="*/ 2147483647 h 220"/>
                <a:gd name="T30" fmla="*/ 2147483647 w 253"/>
                <a:gd name="T31" fmla="*/ 2147483647 h 220"/>
                <a:gd name="T32" fmla="*/ 2147483647 w 253"/>
                <a:gd name="T33" fmla="*/ 2147483647 h 220"/>
                <a:gd name="T34" fmla="*/ 2147483647 w 253"/>
                <a:gd name="T35" fmla="*/ 2147483647 h 220"/>
                <a:gd name="T36" fmla="*/ 2147483647 w 253"/>
                <a:gd name="T37" fmla="*/ 2147483647 h 220"/>
                <a:gd name="T38" fmla="*/ 2147483647 w 253"/>
                <a:gd name="T39" fmla="*/ 2147483647 h 220"/>
                <a:gd name="T40" fmla="*/ 2147483647 w 253"/>
                <a:gd name="T41" fmla="*/ 2147483647 h 220"/>
                <a:gd name="T42" fmla="*/ 2147483647 w 253"/>
                <a:gd name="T43" fmla="*/ 2147483647 h 220"/>
                <a:gd name="T44" fmla="*/ 2147483647 w 253"/>
                <a:gd name="T45" fmla="*/ 2147483647 h 220"/>
                <a:gd name="T46" fmla="*/ 2147483647 w 253"/>
                <a:gd name="T47" fmla="*/ 2147483647 h 220"/>
                <a:gd name="T48" fmla="*/ 2147483647 w 253"/>
                <a:gd name="T49" fmla="*/ 2147483647 h 220"/>
                <a:gd name="T50" fmla="*/ 2147483647 w 253"/>
                <a:gd name="T51" fmla="*/ 2147483647 h 220"/>
                <a:gd name="T52" fmla="*/ 2147483647 w 253"/>
                <a:gd name="T53" fmla="*/ 2147483647 h 220"/>
                <a:gd name="T54" fmla="*/ 2147483647 w 253"/>
                <a:gd name="T55" fmla="*/ 2147483647 h 220"/>
                <a:gd name="T56" fmla="*/ 2147483647 w 253"/>
                <a:gd name="T57" fmla="*/ 2147483647 h 220"/>
                <a:gd name="T58" fmla="*/ 0 w 253"/>
                <a:gd name="T59" fmla="*/ 2147483647 h 220"/>
                <a:gd name="T60" fmla="*/ 0 w 253"/>
                <a:gd name="T61" fmla="*/ 2147483647 h 220"/>
                <a:gd name="T62" fmla="*/ 0 w 253"/>
                <a:gd name="T63" fmla="*/ 2147483647 h 220"/>
                <a:gd name="T64" fmla="*/ 2147483647 w 253"/>
                <a:gd name="T65" fmla="*/ 2147483647 h 220"/>
                <a:gd name="T66" fmla="*/ 2147483647 w 253"/>
                <a:gd name="T67" fmla="*/ 2147483647 h 220"/>
                <a:gd name="T68" fmla="*/ 2147483647 w 253"/>
                <a:gd name="T69" fmla="*/ 2147483647 h 220"/>
                <a:gd name="T70" fmla="*/ 2147483647 w 253"/>
                <a:gd name="T71" fmla="*/ 2147483647 h 220"/>
                <a:gd name="T72" fmla="*/ 2147483647 w 253"/>
                <a:gd name="T73" fmla="*/ 2147483647 h 220"/>
                <a:gd name="T74" fmla="*/ 2147483647 w 253"/>
                <a:gd name="T75" fmla="*/ 2147483647 h 220"/>
                <a:gd name="T76" fmla="*/ 2147483647 w 253"/>
                <a:gd name="T77" fmla="*/ 2147483647 h 220"/>
                <a:gd name="T78" fmla="*/ 2147483647 w 253"/>
                <a:gd name="T79" fmla="*/ 2147483647 h 220"/>
                <a:gd name="T80" fmla="*/ 2147483647 w 25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20"/>
                <a:gd name="T125" fmla="*/ 253 w 25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20">
                  <a:moveTo>
                    <a:pt x="126" y="0"/>
                  </a:moveTo>
                  <a:lnTo>
                    <a:pt x="152" y="3"/>
                  </a:lnTo>
                  <a:lnTo>
                    <a:pt x="176" y="8"/>
                  </a:lnTo>
                  <a:lnTo>
                    <a:pt x="198" y="20"/>
                  </a:lnTo>
                  <a:lnTo>
                    <a:pt x="214" y="31"/>
                  </a:lnTo>
                  <a:lnTo>
                    <a:pt x="231" y="48"/>
                  </a:lnTo>
                  <a:lnTo>
                    <a:pt x="243" y="67"/>
                  </a:lnTo>
                  <a:lnTo>
                    <a:pt x="248" y="77"/>
                  </a:lnTo>
                  <a:lnTo>
                    <a:pt x="250" y="89"/>
                  </a:lnTo>
                  <a:lnTo>
                    <a:pt x="253" y="98"/>
                  </a:lnTo>
                  <a:lnTo>
                    <a:pt x="253" y="110"/>
                  </a:lnTo>
                  <a:lnTo>
                    <a:pt x="253" y="122"/>
                  </a:lnTo>
                  <a:lnTo>
                    <a:pt x="250" y="132"/>
                  </a:lnTo>
                  <a:lnTo>
                    <a:pt x="248" y="143"/>
                  </a:lnTo>
                  <a:lnTo>
                    <a:pt x="243" y="153"/>
                  </a:lnTo>
                  <a:lnTo>
                    <a:pt x="231" y="172"/>
                  </a:lnTo>
                  <a:lnTo>
                    <a:pt x="214" y="186"/>
                  </a:lnTo>
                  <a:lnTo>
                    <a:pt x="198" y="201"/>
                  </a:lnTo>
                  <a:lnTo>
                    <a:pt x="176" y="210"/>
                  </a:lnTo>
                  <a:lnTo>
                    <a:pt x="152" y="217"/>
                  </a:lnTo>
                  <a:lnTo>
                    <a:pt x="126" y="220"/>
                  </a:lnTo>
                  <a:lnTo>
                    <a:pt x="100" y="217"/>
                  </a:lnTo>
                  <a:lnTo>
                    <a:pt x="76" y="210"/>
                  </a:lnTo>
                  <a:lnTo>
                    <a:pt x="55" y="201"/>
                  </a:lnTo>
                  <a:lnTo>
                    <a:pt x="36" y="186"/>
                  </a:lnTo>
                  <a:lnTo>
                    <a:pt x="21" y="172"/>
                  </a:lnTo>
                  <a:lnTo>
                    <a:pt x="9" y="153"/>
                  </a:lnTo>
                  <a:lnTo>
                    <a:pt x="5" y="143"/>
                  </a:lnTo>
                  <a:lnTo>
                    <a:pt x="2" y="132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2" y="89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21" y="48"/>
                  </a:lnTo>
                  <a:lnTo>
                    <a:pt x="36" y="31"/>
                  </a:lnTo>
                  <a:lnTo>
                    <a:pt x="55" y="20"/>
                  </a:lnTo>
                  <a:lnTo>
                    <a:pt x="76" y="8"/>
                  </a:lnTo>
                  <a:lnTo>
                    <a:pt x="100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9" name="Freeform 676"/>
            <p:cNvSpPr>
              <a:spLocks/>
            </p:cNvSpPr>
            <p:nvPr/>
          </p:nvSpPr>
          <p:spPr bwMode="auto">
            <a:xfrm>
              <a:off x="4564063" y="1938338"/>
              <a:ext cx="401637" cy="349250"/>
            </a:xfrm>
            <a:custGeom>
              <a:avLst/>
              <a:gdLst>
                <a:gd name="T0" fmla="*/ 2147483647 w 253"/>
                <a:gd name="T1" fmla="*/ 0 h 220"/>
                <a:gd name="T2" fmla="*/ 2147483647 w 253"/>
                <a:gd name="T3" fmla="*/ 2147483647 h 220"/>
                <a:gd name="T4" fmla="*/ 2147483647 w 253"/>
                <a:gd name="T5" fmla="*/ 2147483647 h 220"/>
                <a:gd name="T6" fmla="*/ 2147483647 w 253"/>
                <a:gd name="T7" fmla="*/ 2147483647 h 220"/>
                <a:gd name="T8" fmla="*/ 2147483647 w 253"/>
                <a:gd name="T9" fmla="*/ 2147483647 h 220"/>
                <a:gd name="T10" fmla="*/ 2147483647 w 253"/>
                <a:gd name="T11" fmla="*/ 2147483647 h 220"/>
                <a:gd name="T12" fmla="*/ 2147483647 w 253"/>
                <a:gd name="T13" fmla="*/ 2147483647 h 220"/>
                <a:gd name="T14" fmla="*/ 2147483647 w 253"/>
                <a:gd name="T15" fmla="*/ 2147483647 h 220"/>
                <a:gd name="T16" fmla="*/ 2147483647 w 253"/>
                <a:gd name="T17" fmla="*/ 2147483647 h 220"/>
                <a:gd name="T18" fmla="*/ 2147483647 w 253"/>
                <a:gd name="T19" fmla="*/ 2147483647 h 220"/>
                <a:gd name="T20" fmla="*/ 2147483647 w 253"/>
                <a:gd name="T21" fmla="*/ 2147483647 h 220"/>
                <a:gd name="T22" fmla="*/ 2147483647 w 253"/>
                <a:gd name="T23" fmla="*/ 2147483647 h 220"/>
                <a:gd name="T24" fmla="*/ 2147483647 w 253"/>
                <a:gd name="T25" fmla="*/ 2147483647 h 220"/>
                <a:gd name="T26" fmla="*/ 2147483647 w 253"/>
                <a:gd name="T27" fmla="*/ 2147483647 h 220"/>
                <a:gd name="T28" fmla="*/ 2147483647 w 253"/>
                <a:gd name="T29" fmla="*/ 2147483647 h 220"/>
                <a:gd name="T30" fmla="*/ 2147483647 w 253"/>
                <a:gd name="T31" fmla="*/ 2147483647 h 220"/>
                <a:gd name="T32" fmla="*/ 2147483647 w 253"/>
                <a:gd name="T33" fmla="*/ 2147483647 h 220"/>
                <a:gd name="T34" fmla="*/ 2147483647 w 253"/>
                <a:gd name="T35" fmla="*/ 2147483647 h 220"/>
                <a:gd name="T36" fmla="*/ 2147483647 w 253"/>
                <a:gd name="T37" fmla="*/ 2147483647 h 220"/>
                <a:gd name="T38" fmla="*/ 2147483647 w 253"/>
                <a:gd name="T39" fmla="*/ 2147483647 h 220"/>
                <a:gd name="T40" fmla="*/ 2147483647 w 253"/>
                <a:gd name="T41" fmla="*/ 2147483647 h 220"/>
                <a:gd name="T42" fmla="*/ 2147483647 w 253"/>
                <a:gd name="T43" fmla="*/ 2147483647 h 220"/>
                <a:gd name="T44" fmla="*/ 2147483647 w 253"/>
                <a:gd name="T45" fmla="*/ 2147483647 h 220"/>
                <a:gd name="T46" fmla="*/ 2147483647 w 253"/>
                <a:gd name="T47" fmla="*/ 2147483647 h 220"/>
                <a:gd name="T48" fmla="*/ 2147483647 w 253"/>
                <a:gd name="T49" fmla="*/ 2147483647 h 220"/>
                <a:gd name="T50" fmla="*/ 2147483647 w 253"/>
                <a:gd name="T51" fmla="*/ 2147483647 h 220"/>
                <a:gd name="T52" fmla="*/ 2147483647 w 253"/>
                <a:gd name="T53" fmla="*/ 2147483647 h 220"/>
                <a:gd name="T54" fmla="*/ 2147483647 w 253"/>
                <a:gd name="T55" fmla="*/ 2147483647 h 220"/>
                <a:gd name="T56" fmla="*/ 2147483647 w 253"/>
                <a:gd name="T57" fmla="*/ 2147483647 h 220"/>
                <a:gd name="T58" fmla="*/ 0 w 253"/>
                <a:gd name="T59" fmla="*/ 2147483647 h 220"/>
                <a:gd name="T60" fmla="*/ 0 w 253"/>
                <a:gd name="T61" fmla="*/ 2147483647 h 220"/>
                <a:gd name="T62" fmla="*/ 0 w 253"/>
                <a:gd name="T63" fmla="*/ 2147483647 h 220"/>
                <a:gd name="T64" fmla="*/ 2147483647 w 253"/>
                <a:gd name="T65" fmla="*/ 2147483647 h 220"/>
                <a:gd name="T66" fmla="*/ 2147483647 w 253"/>
                <a:gd name="T67" fmla="*/ 2147483647 h 220"/>
                <a:gd name="T68" fmla="*/ 2147483647 w 253"/>
                <a:gd name="T69" fmla="*/ 2147483647 h 220"/>
                <a:gd name="T70" fmla="*/ 2147483647 w 253"/>
                <a:gd name="T71" fmla="*/ 2147483647 h 220"/>
                <a:gd name="T72" fmla="*/ 2147483647 w 253"/>
                <a:gd name="T73" fmla="*/ 2147483647 h 220"/>
                <a:gd name="T74" fmla="*/ 2147483647 w 253"/>
                <a:gd name="T75" fmla="*/ 2147483647 h 220"/>
                <a:gd name="T76" fmla="*/ 2147483647 w 253"/>
                <a:gd name="T77" fmla="*/ 2147483647 h 220"/>
                <a:gd name="T78" fmla="*/ 2147483647 w 253"/>
                <a:gd name="T79" fmla="*/ 2147483647 h 220"/>
                <a:gd name="T80" fmla="*/ 2147483647 w 25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20"/>
                <a:gd name="T125" fmla="*/ 253 w 25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20">
                  <a:moveTo>
                    <a:pt x="126" y="0"/>
                  </a:moveTo>
                  <a:lnTo>
                    <a:pt x="152" y="3"/>
                  </a:lnTo>
                  <a:lnTo>
                    <a:pt x="176" y="8"/>
                  </a:lnTo>
                  <a:lnTo>
                    <a:pt x="198" y="20"/>
                  </a:lnTo>
                  <a:lnTo>
                    <a:pt x="214" y="31"/>
                  </a:lnTo>
                  <a:lnTo>
                    <a:pt x="231" y="48"/>
                  </a:lnTo>
                  <a:lnTo>
                    <a:pt x="243" y="67"/>
                  </a:lnTo>
                  <a:lnTo>
                    <a:pt x="248" y="77"/>
                  </a:lnTo>
                  <a:lnTo>
                    <a:pt x="250" y="89"/>
                  </a:lnTo>
                  <a:lnTo>
                    <a:pt x="253" y="98"/>
                  </a:lnTo>
                  <a:lnTo>
                    <a:pt x="253" y="110"/>
                  </a:lnTo>
                  <a:lnTo>
                    <a:pt x="253" y="122"/>
                  </a:lnTo>
                  <a:lnTo>
                    <a:pt x="250" y="132"/>
                  </a:lnTo>
                  <a:lnTo>
                    <a:pt x="248" y="143"/>
                  </a:lnTo>
                  <a:lnTo>
                    <a:pt x="243" y="153"/>
                  </a:lnTo>
                  <a:lnTo>
                    <a:pt x="231" y="172"/>
                  </a:lnTo>
                  <a:lnTo>
                    <a:pt x="214" y="186"/>
                  </a:lnTo>
                  <a:lnTo>
                    <a:pt x="198" y="201"/>
                  </a:lnTo>
                  <a:lnTo>
                    <a:pt x="176" y="210"/>
                  </a:lnTo>
                  <a:lnTo>
                    <a:pt x="152" y="217"/>
                  </a:lnTo>
                  <a:lnTo>
                    <a:pt x="126" y="220"/>
                  </a:lnTo>
                  <a:lnTo>
                    <a:pt x="100" y="217"/>
                  </a:lnTo>
                  <a:lnTo>
                    <a:pt x="76" y="210"/>
                  </a:lnTo>
                  <a:lnTo>
                    <a:pt x="55" y="201"/>
                  </a:lnTo>
                  <a:lnTo>
                    <a:pt x="36" y="186"/>
                  </a:lnTo>
                  <a:lnTo>
                    <a:pt x="21" y="172"/>
                  </a:lnTo>
                  <a:lnTo>
                    <a:pt x="9" y="153"/>
                  </a:lnTo>
                  <a:lnTo>
                    <a:pt x="5" y="143"/>
                  </a:lnTo>
                  <a:lnTo>
                    <a:pt x="2" y="132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2" y="89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21" y="48"/>
                  </a:lnTo>
                  <a:lnTo>
                    <a:pt x="36" y="31"/>
                  </a:lnTo>
                  <a:lnTo>
                    <a:pt x="55" y="20"/>
                  </a:lnTo>
                  <a:lnTo>
                    <a:pt x="76" y="8"/>
                  </a:lnTo>
                  <a:lnTo>
                    <a:pt x="100" y="3"/>
                  </a:lnTo>
                  <a:lnTo>
                    <a:pt x="126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0" name="Freeform 677"/>
            <p:cNvSpPr>
              <a:spLocks/>
            </p:cNvSpPr>
            <p:nvPr/>
          </p:nvSpPr>
          <p:spPr bwMode="auto">
            <a:xfrm>
              <a:off x="2760663" y="2298700"/>
              <a:ext cx="406400" cy="347663"/>
            </a:xfrm>
            <a:custGeom>
              <a:avLst/>
              <a:gdLst>
                <a:gd name="T0" fmla="*/ 2147483647 w 256"/>
                <a:gd name="T1" fmla="*/ 0 h 219"/>
                <a:gd name="T2" fmla="*/ 2147483647 w 256"/>
                <a:gd name="T3" fmla="*/ 2147483647 h 219"/>
                <a:gd name="T4" fmla="*/ 2147483647 w 256"/>
                <a:gd name="T5" fmla="*/ 2147483647 h 219"/>
                <a:gd name="T6" fmla="*/ 2147483647 w 256"/>
                <a:gd name="T7" fmla="*/ 2147483647 h 219"/>
                <a:gd name="T8" fmla="*/ 2147483647 w 256"/>
                <a:gd name="T9" fmla="*/ 2147483647 h 219"/>
                <a:gd name="T10" fmla="*/ 2147483647 w 256"/>
                <a:gd name="T11" fmla="*/ 2147483647 h 219"/>
                <a:gd name="T12" fmla="*/ 2147483647 w 256"/>
                <a:gd name="T13" fmla="*/ 2147483647 h 219"/>
                <a:gd name="T14" fmla="*/ 2147483647 w 256"/>
                <a:gd name="T15" fmla="*/ 2147483647 h 219"/>
                <a:gd name="T16" fmla="*/ 2147483647 w 256"/>
                <a:gd name="T17" fmla="*/ 2147483647 h 219"/>
                <a:gd name="T18" fmla="*/ 2147483647 w 256"/>
                <a:gd name="T19" fmla="*/ 2147483647 h 219"/>
                <a:gd name="T20" fmla="*/ 2147483647 w 256"/>
                <a:gd name="T21" fmla="*/ 2147483647 h 219"/>
                <a:gd name="T22" fmla="*/ 2147483647 w 256"/>
                <a:gd name="T23" fmla="*/ 2147483647 h 219"/>
                <a:gd name="T24" fmla="*/ 2147483647 w 256"/>
                <a:gd name="T25" fmla="*/ 2147483647 h 219"/>
                <a:gd name="T26" fmla="*/ 2147483647 w 256"/>
                <a:gd name="T27" fmla="*/ 2147483647 h 219"/>
                <a:gd name="T28" fmla="*/ 2147483647 w 256"/>
                <a:gd name="T29" fmla="*/ 2147483647 h 219"/>
                <a:gd name="T30" fmla="*/ 2147483647 w 256"/>
                <a:gd name="T31" fmla="*/ 2147483647 h 219"/>
                <a:gd name="T32" fmla="*/ 2147483647 w 256"/>
                <a:gd name="T33" fmla="*/ 2147483647 h 219"/>
                <a:gd name="T34" fmla="*/ 2147483647 w 256"/>
                <a:gd name="T35" fmla="*/ 2147483647 h 219"/>
                <a:gd name="T36" fmla="*/ 2147483647 w 256"/>
                <a:gd name="T37" fmla="*/ 2147483647 h 219"/>
                <a:gd name="T38" fmla="*/ 2147483647 w 256"/>
                <a:gd name="T39" fmla="*/ 2147483647 h 219"/>
                <a:gd name="T40" fmla="*/ 2147483647 w 256"/>
                <a:gd name="T41" fmla="*/ 2147483647 h 219"/>
                <a:gd name="T42" fmla="*/ 2147483647 w 256"/>
                <a:gd name="T43" fmla="*/ 2147483647 h 219"/>
                <a:gd name="T44" fmla="*/ 2147483647 w 256"/>
                <a:gd name="T45" fmla="*/ 2147483647 h 219"/>
                <a:gd name="T46" fmla="*/ 2147483647 w 256"/>
                <a:gd name="T47" fmla="*/ 2147483647 h 219"/>
                <a:gd name="T48" fmla="*/ 2147483647 w 256"/>
                <a:gd name="T49" fmla="*/ 2147483647 h 219"/>
                <a:gd name="T50" fmla="*/ 2147483647 w 256"/>
                <a:gd name="T51" fmla="*/ 2147483647 h 219"/>
                <a:gd name="T52" fmla="*/ 2147483647 w 256"/>
                <a:gd name="T53" fmla="*/ 2147483647 h 219"/>
                <a:gd name="T54" fmla="*/ 2147483647 w 256"/>
                <a:gd name="T55" fmla="*/ 2147483647 h 219"/>
                <a:gd name="T56" fmla="*/ 2147483647 w 256"/>
                <a:gd name="T57" fmla="*/ 2147483647 h 219"/>
                <a:gd name="T58" fmla="*/ 0 w 256"/>
                <a:gd name="T59" fmla="*/ 2147483647 h 219"/>
                <a:gd name="T60" fmla="*/ 0 w 256"/>
                <a:gd name="T61" fmla="*/ 2147483647 h 219"/>
                <a:gd name="T62" fmla="*/ 0 w 256"/>
                <a:gd name="T63" fmla="*/ 2147483647 h 219"/>
                <a:gd name="T64" fmla="*/ 2147483647 w 256"/>
                <a:gd name="T65" fmla="*/ 2147483647 h 219"/>
                <a:gd name="T66" fmla="*/ 2147483647 w 256"/>
                <a:gd name="T67" fmla="*/ 2147483647 h 219"/>
                <a:gd name="T68" fmla="*/ 2147483647 w 256"/>
                <a:gd name="T69" fmla="*/ 2147483647 h 219"/>
                <a:gd name="T70" fmla="*/ 2147483647 w 256"/>
                <a:gd name="T71" fmla="*/ 2147483647 h 219"/>
                <a:gd name="T72" fmla="*/ 2147483647 w 256"/>
                <a:gd name="T73" fmla="*/ 2147483647 h 219"/>
                <a:gd name="T74" fmla="*/ 2147483647 w 256"/>
                <a:gd name="T75" fmla="*/ 2147483647 h 219"/>
                <a:gd name="T76" fmla="*/ 2147483647 w 256"/>
                <a:gd name="T77" fmla="*/ 2147483647 h 219"/>
                <a:gd name="T78" fmla="*/ 2147483647 w 256"/>
                <a:gd name="T79" fmla="*/ 2147483647 h 219"/>
                <a:gd name="T80" fmla="*/ 2147483647 w 256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19"/>
                <a:gd name="T125" fmla="*/ 256 w 256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19">
                  <a:moveTo>
                    <a:pt x="127" y="0"/>
                  </a:moveTo>
                  <a:lnTo>
                    <a:pt x="153" y="2"/>
                  </a:lnTo>
                  <a:lnTo>
                    <a:pt x="177" y="7"/>
                  </a:lnTo>
                  <a:lnTo>
                    <a:pt x="198" y="19"/>
                  </a:lnTo>
                  <a:lnTo>
                    <a:pt x="217" y="31"/>
                  </a:lnTo>
                  <a:lnTo>
                    <a:pt x="234" y="48"/>
                  </a:lnTo>
                  <a:lnTo>
                    <a:pt x="246" y="67"/>
                  </a:lnTo>
                  <a:lnTo>
                    <a:pt x="248" y="76"/>
                  </a:lnTo>
                  <a:lnTo>
                    <a:pt x="253" y="88"/>
                  </a:lnTo>
                  <a:lnTo>
                    <a:pt x="253" y="98"/>
                  </a:lnTo>
                  <a:lnTo>
                    <a:pt x="256" y="110"/>
                  </a:lnTo>
                  <a:lnTo>
                    <a:pt x="253" y="121"/>
                  </a:lnTo>
                  <a:lnTo>
                    <a:pt x="253" y="131"/>
                  </a:lnTo>
                  <a:lnTo>
                    <a:pt x="248" y="143"/>
                  </a:lnTo>
                  <a:lnTo>
                    <a:pt x="246" y="152"/>
                  </a:lnTo>
                  <a:lnTo>
                    <a:pt x="234" y="172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7" y="210"/>
                  </a:lnTo>
                  <a:lnTo>
                    <a:pt x="153" y="217"/>
                  </a:lnTo>
                  <a:lnTo>
                    <a:pt x="127" y="219"/>
                  </a:lnTo>
                  <a:lnTo>
                    <a:pt x="103" y="217"/>
                  </a:lnTo>
                  <a:lnTo>
                    <a:pt x="79" y="210"/>
                  </a:lnTo>
                  <a:lnTo>
                    <a:pt x="58" y="200"/>
                  </a:lnTo>
                  <a:lnTo>
                    <a:pt x="39" y="188"/>
                  </a:lnTo>
                  <a:lnTo>
                    <a:pt x="22" y="172"/>
                  </a:lnTo>
                  <a:lnTo>
                    <a:pt x="10" y="152"/>
                  </a:lnTo>
                  <a:lnTo>
                    <a:pt x="7" y="143"/>
                  </a:lnTo>
                  <a:lnTo>
                    <a:pt x="3" y="13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3" y="88"/>
                  </a:lnTo>
                  <a:lnTo>
                    <a:pt x="7" y="76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9" y="31"/>
                  </a:lnTo>
                  <a:lnTo>
                    <a:pt x="58" y="19"/>
                  </a:lnTo>
                  <a:lnTo>
                    <a:pt x="79" y="7"/>
                  </a:lnTo>
                  <a:lnTo>
                    <a:pt x="103" y="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1" name="Freeform 678"/>
            <p:cNvSpPr>
              <a:spLocks/>
            </p:cNvSpPr>
            <p:nvPr/>
          </p:nvSpPr>
          <p:spPr bwMode="auto">
            <a:xfrm>
              <a:off x="2760663" y="2298700"/>
              <a:ext cx="406400" cy="347663"/>
            </a:xfrm>
            <a:custGeom>
              <a:avLst/>
              <a:gdLst>
                <a:gd name="T0" fmla="*/ 2147483647 w 256"/>
                <a:gd name="T1" fmla="*/ 0 h 219"/>
                <a:gd name="T2" fmla="*/ 2147483647 w 256"/>
                <a:gd name="T3" fmla="*/ 2147483647 h 219"/>
                <a:gd name="T4" fmla="*/ 2147483647 w 256"/>
                <a:gd name="T5" fmla="*/ 2147483647 h 219"/>
                <a:gd name="T6" fmla="*/ 2147483647 w 256"/>
                <a:gd name="T7" fmla="*/ 2147483647 h 219"/>
                <a:gd name="T8" fmla="*/ 2147483647 w 256"/>
                <a:gd name="T9" fmla="*/ 2147483647 h 219"/>
                <a:gd name="T10" fmla="*/ 2147483647 w 256"/>
                <a:gd name="T11" fmla="*/ 2147483647 h 219"/>
                <a:gd name="T12" fmla="*/ 2147483647 w 256"/>
                <a:gd name="T13" fmla="*/ 2147483647 h 219"/>
                <a:gd name="T14" fmla="*/ 2147483647 w 256"/>
                <a:gd name="T15" fmla="*/ 2147483647 h 219"/>
                <a:gd name="T16" fmla="*/ 2147483647 w 256"/>
                <a:gd name="T17" fmla="*/ 2147483647 h 219"/>
                <a:gd name="T18" fmla="*/ 2147483647 w 256"/>
                <a:gd name="T19" fmla="*/ 2147483647 h 219"/>
                <a:gd name="T20" fmla="*/ 2147483647 w 256"/>
                <a:gd name="T21" fmla="*/ 2147483647 h 219"/>
                <a:gd name="T22" fmla="*/ 2147483647 w 256"/>
                <a:gd name="T23" fmla="*/ 2147483647 h 219"/>
                <a:gd name="T24" fmla="*/ 2147483647 w 256"/>
                <a:gd name="T25" fmla="*/ 2147483647 h 219"/>
                <a:gd name="T26" fmla="*/ 2147483647 w 256"/>
                <a:gd name="T27" fmla="*/ 2147483647 h 219"/>
                <a:gd name="T28" fmla="*/ 2147483647 w 256"/>
                <a:gd name="T29" fmla="*/ 2147483647 h 219"/>
                <a:gd name="T30" fmla="*/ 2147483647 w 256"/>
                <a:gd name="T31" fmla="*/ 2147483647 h 219"/>
                <a:gd name="T32" fmla="*/ 2147483647 w 256"/>
                <a:gd name="T33" fmla="*/ 2147483647 h 219"/>
                <a:gd name="T34" fmla="*/ 2147483647 w 256"/>
                <a:gd name="T35" fmla="*/ 2147483647 h 219"/>
                <a:gd name="T36" fmla="*/ 2147483647 w 256"/>
                <a:gd name="T37" fmla="*/ 2147483647 h 219"/>
                <a:gd name="T38" fmla="*/ 2147483647 w 256"/>
                <a:gd name="T39" fmla="*/ 2147483647 h 219"/>
                <a:gd name="T40" fmla="*/ 2147483647 w 256"/>
                <a:gd name="T41" fmla="*/ 2147483647 h 219"/>
                <a:gd name="T42" fmla="*/ 2147483647 w 256"/>
                <a:gd name="T43" fmla="*/ 2147483647 h 219"/>
                <a:gd name="T44" fmla="*/ 2147483647 w 256"/>
                <a:gd name="T45" fmla="*/ 2147483647 h 219"/>
                <a:gd name="T46" fmla="*/ 2147483647 w 256"/>
                <a:gd name="T47" fmla="*/ 2147483647 h 219"/>
                <a:gd name="T48" fmla="*/ 2147483647 w 256"/>
                <a:gd name="T49" fmla="*/ 2147483647 h 219"/>
                <a:gd name="T50" fmla="*/ 2147483647 w 256"/>
                <a:gd name="T51" fmla="*/ 2147483647 h 219"/>
                <a:gd name="T52" fmla="*/ 2147483647 w 256"/>
                <a:gd name="T53" fmla="*/ 2147483647 h 219"/>
                <a:gd name="T54" fmla="*/ 2147483647 w 256"/>
                <a:gd name="T55" fmla="*/ 2147483647 h 219"/>
                <a:gd name="T56" fmla="*/ 2147483647 w 256"/>
                <a:gd name="T57" fmla="*/ 2147483647 h 219"/>
                <a:gd name="T58" fmla="*/ 0 w 256"/>
                <a:gd name="T59" fmla="*/ 2147483647 h 219"/>
                <a:gd name="T60" fmla="*/ 0 w 256"/>
                <a:gd name="T61" fmla="*/ 2147483647 h 219"/>
                <a:gd name="T62" fmla="*/ 0 w 256"/>
                <a:gd name="T63" fmla="*/ 2147483647 h 219"/>
                <a:gd name="T64" fmla="*/ 2147483647 w 256"/>
                <a:gd name="T65" fmla="*/ 2147483647 h 219"/>
                <a:gd name="T66" fmla="*/ 2147483647 w 256"/>
                <a:gd name="T67" fmla="*/ 2147483647 h 219"/>
                <a:gd name="T68" fmla="*/ 2147483647 w 256"/>
                <a:gd name="T69" fmla="*/ 2147483647 h 219"/>
                <a:gd name="T70" fmla="*/ 2147483647 w 256"/>
                <a:gd name="T71" fmla="*/ 2147483647 h 219"/>
                <a:gd name="T72" fmla="*/ 2147483647 w 256"/>
                <a:gd name="T73" fmla="*/ 2147483647 h 219"/>
                <a:gd name="T74" fmla="*/ 2147483647 w 256"/>
                <a:gd name="T75" fmla="*/ 2147483647 h 219"/>
                <a:gd name="T76" fmla="*/ 2147483647 w 256"/>
                <a:gd name="T77" fmla="*/ 2147483647 h 219"/>
                <a:gd name="T78" fmla="*/ 2147483647 w 256"/>
                <a:gd name="T79" fmla="*/ 2147483647 h 219"/>
                <a:gd name="T80" fmla="*/ 2147483647 w 256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19"/>
                <a:gd name="T125" fmla="*/ 256 w 256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19">
                  <a:moveTo>
                    <a:pt x="127" y="0"/>
                  </a:moveTo>
                  <a:lnTo>
                    <a:pt x="153" y="2"/>
                  </a:lnTo>
                  <a:lnTo>
                    <a:pt x="177" y="7"/>
                  </a:lnTo>
                  <a:lnTo>
                    <a:pt x="198" y="19"/>
                  </a:lnTo>
                  <a:lnTo>
                    <a:pt x="217" y="31"/>
                  </a:lnTo>
                  <a:lnTo>
                    <a:pt x="234" y="48"/>
                  </a:lnTo>
                  <a:lnTo>
                    <a:pt x="246" y="67"/>
                  </a:lnTo>
                  <a:lnTo>
                    <a:pt x="248" y="76"/>
                  </a:lnTo>
                  <a:lnTo>
                    <a:pt x="253" y="88"/>
                  </a:lnTo>
                  <a:lnTo>
                    <a:pt x="253" y="98"/>
                  </a:lnTo>
                  <a:lnTo>
                    <a:pt x="256" y="110"/>
                  </a:lnTo>
                  <a:lnTo>
                    <a:pt x="253" y="121"/>
                  </a:lnTo>
                  <a:lnTo>
                    <a:pt x="253" y="131"/>
                  </a:lnTo>
                  <a:lnTo>
                    <a:pt x="248" y="143"/>
                  </a:lnTo>
                  <a:lnTo>
                    <a:pt x="246" y="152"/>
                  </a:lnTo>
                  <a:lnTo>
                    <a:pt x="234" y="172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7" y="210"/>
                  </a:lnTo>
                  <a:lnTo>
                    <a:pt x="153" y="217"/>
                  </a:lnTo>
                  <a:lnTo>
                    <a:pt x="127" y="219"/>
                  </a:lnTo>
                  <a:lnTo>
                    <a:pt x="103" y="217"/>
                  </a:lnTo>
                  <a:lnTo>
                    <a:pt x="79" y="210"/>
                  </a:lnTo>
                  <a:lnTo>
                    <a:pt x="58" y="200"/>
                  </a:lnTo>
                  <a:lnTo>
                    <a:pt x="39" y="188"/>
                  </a:lnTo>
                  <a:lnTo>
                    <a:pt x="22" y="172"/>
                  </a:lnTo>
                  <a:lnTo>
                    <a:pt x="10" y="152"/>
                  </a:lnTo>
                  <a:lnTo>
                    <a:pt x="7" y="143"/>
                  </a:lnTo>
                  <a:lnTo>
                    <a:pt x="3" y="13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8"/>
                  </a:lnTo>
                  <a:lnTo>
                    <a:pt x="3" y="88"/>
                  </a:lnTo>
                  <a:lnTo>
                    <a:pt x="7" y="76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9" y="31"/>
                  </a:lnTo>
                  <a:lnTo>
                    <a:pt x="58" y="19"/>
                  </a:lnTo>
                  <a:lnTo>
                    <a:pt x="79" y="7"/>
                  </a:lnTo>
                  <a:lnTo>
                    <a:pt x="103" y="2"/>
                  </a:lnTo>
                  <a:lnTo>
                    <a:pt x="127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2" name="Freeform 679"/>
            <p:cNvSpPr>
              <a:spLocks/>
            </p:cNvSpPr>
            <p:nvPr/>
          </p:nvSpPr>
          <p:spPr bwMode="auto">
            <a:xfrm>
              <a:off x="3897313" y="2090738"/>
              <a:ext cx="401637" cy="347662"/>
            </a:xfrm>
            <a:custGeom>
              <a:avLst/>
              <a:gdLst>
                <a:gd name="T0" fmla="*/ 2147483647 w 253"/>
                <a:gd name="T1" fmla="*/ 0 h 219"/>
                <a:gd name="T2" fmla="*/ 2147483647 w 253"/>
                <a:gd name="T3" fmla="*/ 2147483647 h 219"/>
                <a:gd name="T4" fmla="*/ 2147483647 w 253"/>
                <a:gd name="T5" fmla="*/ 2147483647 h 219"/>
                <a:gd name="T6" fmla="*/ 2147483647 w 253"/>
                <a:gd name="T7" fmla="*/ 2147483647 h 219"/>
                <a:gd name="T8" fmla="*/ 2147483647 w 253"/>
                <a:gd name="T9" fmla="*/ 2147483647 h 219"/>
                <a:gd name="T10" fmla="*/ 2147483647 w 253"/>
                <a:gd name="T11" fmla="*/ 2147483647 h 219"/>
                <a:gd name="T12" fmla="*/ 2147483647 w 253"/>
                <a:gd name="T13" fmla="*/ 2147483647 h 219"/>
                <a:gd name="T14" fmla="*/ 2147483647 w 253"/>
                <a:gd name="T15" fmla="*/ 2147483647 h 219"/>
                <a:gd name="T16" fmla="*/ 2147483647 w 253"/>
                <a:gd name="T17" fmla="*/ 2147483647 h 219"/>
                <a:gd name="T18" fmla="*/ 2147483647 w 253"/>
                <a:gd name="T19" fmla="*/ 2147483647 h 219"/>
                <a:gd name="T20" fmla="*/ 2147483647 w 253"/>
                <a:gd name="T21" fmla="*/ 2147483647 h 219"/>
                <a:gd name="T22" fmla="*/ 2147483647 w 253"/>
                <a:gd name="T23" fmla="*/ 2147483647 h 219"/>
                <a:gd name="T24" fmla="*/ 2147483647 w 253"/>
                <a:gd name="T25" fmla="*/ 2147483647 h 219"/>
                <a:gd name="T26" fmla="*/ 2147483647 w 253"/>
                <a:gd name="T27" fmla="*/ 2147483647 h 219"/>
                <a:gd name="T28" fmla="*/ 2147483647 w 253"/>
                <a:gd name="T29" fmla="*/ 2147483647 h 219"/>
                <a:gd name="T30" fmla="*/ 2147483647 w 253"/>
                <a:gd name="T31" fmla="*/ 2147483647 h 219"/>
                <a:gd name="T32" fmla="*/ 2147483647 w 253"/>
                <a:gd name="T33" fmla="*/ 2147483647 h 219"/>
                <a:gd name="T34" fmla="*/ 2147483647 w 253"/>
                <a:gd name="T35" fmla="*/ 2147483647 h 219"/>
                <a:gd name="T36" fmla="*/ 2147483647 w 253"/>
                <a:gd name="T37" fmla="*/ 2147483647 h 219"/>
                <a:gd name="T38" fmla="*/ 2147483647 w 253"/>
                <a:gd name="T39" fmla="*/ 2147483647 h 219"/>
                <a:gd name="T40" fmla="*/ 2147483647 w 253"/>
                <a:gd name="T41" fmla="*/ 2147483647 h 219"/>
                <a:gd name="T42" fmla="*/ 2147483647 w 253"/>
                <a:gd name="T43" fmla="*/ 2147483647 h 219"/>
                <a:gd name="T44" fmla="*/ 2147483647 w 253"/>
                <a:gd name="T45" fmla="*/ 2147483647 h 219"/>
                <a:gd name="T46" fmla="*/ 2147483647 w 253"/>
                <a:gd name="T47" fmla="*/ 2147483647 h 219"/>
                <a:gd name="T48" fmla="*/ 2147483647 w 253"/>
                <a:gd name="T49" fmla="*/ 2147483647 h 219"/>
                <a:gd name="T50" fmla="*/ 2147483647 w 253"/>
                <a:gd name="T51" fmla="*/ 2147483647 h 219"/>
                <a:gd name="T52" fmla="*/ 2147483647 w 253"/>
                <a:gd name="T53" fmla="*/ 2147483647 h 219"/>
                <a:gd name="T54" fmla="*/ 2147483647 w 253"/>
                <a:gd name="T55" fmla="*/ 2147483647 h 219"/>
                <a:gd name="T56" fmla="*/ 2147483647 w 253"/>
                <a:gd name="T57" fmla="*/ 2147483647 h 219"/>
                <a:gd name="T58" fmla="*/ 0 w 253"/>
                <a:gd name="T59" fmla="*/ 2147483647 h 219"/>
                <a:gd name="T60" fmla="*/ 0 w 253"/>
                <a:gd name="T61" fmla="*/ 2147483647 h 219"/>
                <a:gd name="T62" fmla="*/ 0 w 253"/>
                <a:gd name="T63" fmla="*/ 2147483647 h 219"/>
                <a:gd name="T64" fmla="*/ 2147483647 w 253"/>
                <a:gd name="T65" fmla="*/ 2147483647 h 219"/>
                <a:gd name="T66" fmla="*/ 2147483647 w 253"/>
                <a:gd name="T67" fmla="*/ 2147483647 h 219"/>
                <a:gd name="T68" fmla="*/ 2147483647 w 253"/>
                <a:gd name="T69" fmla="*/ 2147483647 h 219"/>
                <a:gd name="T70" fmla="*/ 2147483647 w 253"/>
                <a:gd name="T71" fmla="*/ 2147483647 h 219"/>
                <a:gd name="T72" fmla="*/ 2147483647 w 253"/>
                <a:gd name="T73" fmla="*/ 2147483647 h 219"/>
                <a:gd name="T74" fmla="*/ 2147483647 w 253"/>
                <a:gd name="T75" fmla="*/ 2147483647 h 219"/>
                <a:gd name="T76" fmla="*/ 2147483647 w 253"/>
                <a:gd name="T77" fmla="*/ 2147483647 h 219"/>
                <a:gd name="T78" fmla="*/ 2147483647 w 253"/>
                <a:gd name="T79" fmla="*/ 2147483647 h 219"/>
                <a:gd name="T80" fmla="*/ 2147483647 w 25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19"/>
                <a:gd name="T125" fmla="*/ 253 w 25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19">
                  <a:moveTo>
                    <a:pt x="126" y="0"/>
                  </a:moveTo>
                  <a:lnTo>
                    <a:pt x="153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1" y="47"/>
                  </a:lnTo>
                  <a:lnTo>
                    <a:pt x="243" y="67"/>
                  </a:lnTo>
                  <a:lnTo>
                    <a:pt x="248" y="78"/>
                  </a:lnTo>
                  <a:lnTo>
                    <a:pt x="250" y="88"/>
                  </a:lnTo>
                  <a:lnTo>
                    <a:pt x="253" y="100"/>
                  </a:lnTo>
                  <a:lnTo>
                    <a:pt x="253" y="109"/>
                  </a:lnTo>
                  <a:lnTo>
                    <a:pt x="253" y="121"/>
                  </a:lnTo>
                  <a:lnTo>
                    <a:pt x="250" y="131"/>
                  </a:lnTo>
                  <a:lnTo>
                    <a:pt x="248" y="143"/>
                  </a:lnTo>
                  <a:lnTo>
                    <a:pt x="243" y="152"/>
                  </a:lnTo>
                  <a:lnTo>
                    <a:pt x="231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6" y="212"/>
                  </a:lnTo>
                  <a:lnTo>
                    <a:pt x="153" y="217"/>
                  </a:lnTo>
                  <a:lnTo>
                    <a:pt x="126" y="219"/>
                  </a:lnTo>
                  <a:lnTo>
                    <a:pt x="100" y="217"/>
                  </a:lnTo>
                  <a:lnTo>
                    <a:pt x="76" y="212"/>
                  </a:lnTo>
                  <a:lnTo>
                    <a:pt x="55" y="200"/>
                  </a:lnTo>
                  <a:lnTo>
                    <a:pt x="36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5" y="143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5" y="78"/>
                  </a:lnTo>
                  <a:lnTo>
                    <a:pt x="9" y="67"/>
                  </a:lnTo>
                  <a:lnTo>
                    <a:pt x="21" y="47"/>
                  </a:lnTo>
                  <a:lnTo>
                    <a:pt x="36" y="33"/>
                  </a:lnTo>
                  <a:lnTo>
                    <a:pt x="55" y="19"/>
                  </a:lnTo>
                  <a:lnTo>
                    <a:pt x="76" y="9"/>
                  </a:lnTo>
                  <a:lnTo>
                    <a:pt x="100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3" name="Freeform 680"/>
            <p:cNvSpPr>
              <a:spLocks/>
            </p:cNvSpPr>
            <p:nvPr/>
          </p:nvSpPr>
          <p:spPr bwMode="auto">
            <a:xfrm>
              <a:off x="3897313" y="2090738"/>
              <a:ext cx="401637" cy="347662"/>
            </a:xfrm>
            <a:custGeom>
              <a:avLst/>
              <a:gdLst>
                <a:gd name="T0" fmla="*/ 2147483647 w 253"/>
                <a:gd name="T1" fmla="*/ 0 h 219"/>
                <a:gd name="T2" fmla="*/ 2147483647 w 253"/>
                <a:gd name="T3" fmla="*/ 2147483647 h 219"/>
                <a:gd name="T4" fmla="*/ 2147483647 w 253"/>
                <a:gd name="T5" fmla="*/ 2147483647 h 219"/>
                <a:gd name="T6" fmla="*/ 2147483647 w 253"/>
                <a:gd name="T7" fmla="*/ 2147483647 h 219"/>
                <a:gd name="T8" fmla="*/ 2147483647 w 253"/>
                <a:gd name="T9" fmla="*/ 2147483647 h 219"/>
                <a:gd name="T10" fmla="*/ 2147483647 w 253"/>
                <a:gd name="T11" fmla="*/ 2147483647 h 219"/>
                <a:gd name="T12" fmla="*/ 2147483647 w 253"/>
                <a:gd name="T13" fmla="*/ 2147483647 h 219"/>
                <a:gd name="T14" fmla="*/ 2147483647 w 253"/>
                <a:gd name="T15" fmla="*/ 2147483647 h 219"/>
                <a:gd name="T16" fmla="*/ 2147483647 w 253"/>
                <a:gd name="T17" fmla="*/ 2147483647 h 219"/>
                <a:gd name="T18" fmla="*/ 2147483647 w 253"/>
                <a:gd name="T19" fmla="*/ 2147483647 h 219"/>
                <a:gd name="T20" fmla="*/ 2147483647 w 253"/>
                <a:gd name="T21" fmla="*/ 2147483647 h 219"/>
                <a:gd name="T22" fmla="*/ 2147483647 w 253"/>
                <a:gd name="T23" fmla="*/ 2147483647 h 219"/>
                <a:gd name="T24" fmla="*/ 2147483647 w 253"/>
                <a:gd name="T25" fmla="*/ 2147483647 h 219"/>
                <a:gd name="T26" fmla="*/ 2147483647 w 253"/>
                <a:gd name="T27" fmla="*/ 2147483647 h 219"/>
                <a:gd name="T28" fmla="*/ 2147483647 w 253"/>
                <a:gd name="T29" fmla="*/ 2147483647 h 219"/>
                <a:gd name="T30" fmla="*/ 2147483647 w 253"/>
                <a:gd name="T31" fmla="*/ 2147483647 h 219"/>
                <a:gd name="T32" fmla="*/ 2147483647 w 253"/>
                <a:gd name="T33" fmla="*/ 2147483647 h 219"/>
                <a:gd name="T34" fmla="*/ 2147483647 w 253"/>
                <a:gd name="T35" fmla="*/ 2147483647 h 219"/>
                <a:gd name="T36" fmla="*/ 2147483647 w 253"/>
                <a:gd name="T37" fmla="*/ 2147483647 h 219"/>
                <a:gd name="T38" fmla="*/ 2147483647 w 253"/>
                <a:gd name="T39" fmla="*/ 2147483647 h 219"/>
                <a:gd name="T40" fmla="*/ 2147483647 w 253"/>
                <a:gd name="T41" fmla="*/ 2147483647 h 219"/>
                <a:gd name="T42" fmla="*/ 2147483647 w 253"/>
                <a:gd name="T43" fmla="*/ 2147483647 h 219"/>
                <a:gd name="T44" fmla="*/ 2147483647 w 253"/>
                <a:gd name="T45" fmla="*/ 2147483647 h 219"/>
                <a:gd name="T46" fmla="*/ 2147483647 w 253"/>
                <a:gd name="T47" fmla="*/ 2147483647 h 219"/>
                <a:gd name="T48" fmla="*/ 2147483647 w 253"/>
                <a:gd name="T49" fmla="*/ 2147483647 h 219"/>
                <a:gd name="T50" fmla="*/ 2147483647 w 253"/>
                <a:gd name="T51" fmla="*/ 2147483647 h 219"/>
                <a:gd name="T52" fmla="*/ 2147483647 w 253"/>
                <a:gd name="T53" fmla="*/ 2147483647 h 219"/>
                <a:gd name="T54" fmla="*/ 2147483647 w 253"/>
                <a:gd name="T55" fmla="*/ 2147483647 h 219"/>
                <a:gd name="T56" fmla="*/ 2147483647 w 253"/>
                <a:gd name="T57" fmla="*/ 2147483647 h 219"/>
                <a:gd name="T58" fmla="*/ 0 w 253"/>
                <a:gd name="T59" fmla="*/ 2147483647 h 219"/>
                <a:gd name="T60" fmla="*/ 0 w 253"/>
                <a:gd name="T61" fmla="*/ 2147483647 h 219"/>
                <a:gd name="T62" fmla="*/ 0 w 253"/>
                <a:gd name="T63" fmla="*/ 2147483647 h 219"/>
                <a:gd name="T64" fmla="*/ 2147483647 w 253"/>
                <a:gd name="T65" fmla="*/ 2147483647 h 219"/>
                <a:gd name="T66" fmla="*/ 2147483647 w 253"/>
                <a:gd name="T67" fmla="*/ 2147483647 h 219"/>
                <a:gd name="T68" fmla="*/ 2147483647 w 253"/>
                <a:gd name="T69" fmla="*/ 2147483647 h 219"/>
                <a:gd name="T70" fmla="*/ 2147483647 w 253"/>
                <a:gd name="T71" fmla="*/ 2147483647 h 219"/>
                <a:gd name="T72" fmla="*/ 2147483647 w 253"/>
                <a:gd name="T73" fmla="*/ 2147483647 h 219"/>
                <a:gd name="T74" fmla="*/ 2147483647 w 253"/>
                <a:gd name="T75" fmla="*/ 2147483647 h 219"/>
                <a:gd name="T76" fmla="*/ 2147483647 w 253"/>
                <a:gd name="T77" fmla="*/ 2147483647 h 219"/>
                <a:gd name="T78" fmla="*/ 2147483647 w 253"/>
                <a:gd name="T79" fmla="*/ 2147483647 h 219"/>
                <a:gd name="T80" fmla="*/ 2147483647 w 25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19"/>
                <a:gd name="T125" fmla="*/ 253 w 25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19">
                  <a:moveTo>
                    <a:pt x="126" y="0"/>
                  </a:moveTo>
                  <a:lnTo>
                    <a:pt x="153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1" y="47"/>
                  </a:lnTo>
                  <a:lnTo>
                    <a:pt x="243" y="67"/>
                  </a:lnTo>
                  <a:lnTo>
                    <a:pt x="248" y="78"/>
                  </a:lnTo>
                  <a:lnTo>
                    <a:pt x="250" y="88"/>
                  </a:lnTo>
                  <a:lnTo>
                    <a:pt x="253" y="100"/>
                  </a:lnTo>
                  <a:lnTo>
                    <a:pt x="253" y="109"/>
                  </a:lnTo>
                  <a:lnTo>
                    <a:pt x="253" y="121"/>
                  </a:lnTo>
                  <a:lnTo>
                    <a:pt x="250" y="131"/>
                  </a:lnTo>
                  <a:lnTo>
                    <a:pt x="248" y="143"/>
                  </a:lnTo>
                  <a:lnTo>
                    <a:pt x="243" y="152"/>
                  </a:lnTo>
                  <a:lnTo>
                    <a:pt x="231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6" y="212"/>
                  </a:lnTo>
                  <a:lnTo>
                    <a:pt x="153" y="217"/>
                  </a:lnTo>
                  <a:lnTo>
                    <a:pt x="126" y="219"/>
                  </a:lnTo>
                  <a:lnTo>
                    <a:pt x="100" y="217"/>
                  </a:lnTo>
                  <a:lnTo>
                    <a:pt x="76" y="212"/>
                  </a:lnTo>
                  <a:lnTo>
                    <a:pt x="55" y="200"/>
                  </a:lnTo>
                  <a:lnTo>
                    <a:pt x="36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5" y="143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5" y="78"/>
                  </a:lnTo>
                  <a:lnTo>
                    <a:pt x="9" y="67"/>
                  </a:lnTo>
                  <a:lnTo>
                    <a:pt x="21" y="47"/>
                  </a:lnTo>
                  <a:lnTo>
                    <a:pt x="36" y="33"/>
                  </a:lnTo>
                  <a:lnTo>
                    <a:pt x="55" y="19"/>
                  </a:lnTo>
                  <a:lnTo>
                    <a:pt x="76" y="9"/>
                  </a:lnTo>
                  <a:lnTo>
                    <a:pt x="100" y="2"/>
                  </a:lnTo>
                  <a:lnTo>
                    <a:pt x="126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4" name="Freeform 681"/>
            <p:cNvSpPr>
              <a:spLocks/>
            </p:cNvSpPr>
            <p:nvPr/>
          </p:nvSpPr>
          <p:spPr bwMode="auto">
            <a:xfrm>
              <a:off x="3851275" y="1481138"/>
              <a:ext cx="406400" cy="347662"/>
            </a:xfrm>
            <a:custGeom>
              <a:avLst/>
              <a:gdLst>
                <a:gd name="T0" fmla="*/ 2147483647 w 256"/>
                <a:gd name="T1" fmla="*/ 0 h 219"/>
                <a:gd name="T2" fmla="*/ 2147483647 w 256"/>
                <a:gd name="T3" fmla="*/ 2147483647 h 219"/>
                <a:gd name="T4" fmla="*/ 2147483647 w 256"/>
                <a:gd name="T5" fmla="*/ 2147483647 h 219"/>
                <a:gd name="T6" fmla="*/ 2147483647 w 256"/>
                <a:gd name="T7" fmla="*/ 2147483647 h 219"/>
                <a:gd name="T8" fmla="*/ 2147483647 w 256"/>
                <a:gd name="T9" fmla="*/ 2147483647 h 219"/>
                <a:gd name="T10" fmla="*/ 2147483647 w 256"/>
                <a:gd name="T11" fmla="*/ 2147483647 h 219"/>
                <a:gd name="T12" fmla="*/ 2147483647 w 256"/>
                <a:gd name="T13" fmla="*/ 2147483647 h 219"/>
                <a:gd name="T14" fmla="*/ 2147483647 w 256"/>
                <a:gd name="T15" fmla="*/ 2147483647 h 219"/>
                <a:gd name="T16" fmla="*/ 2147483647 w 256"/>
                <a:gd name="T17" fmla="*/ 2147483647 h 219"/>
                <a:gd name="T18" fmla="*/ 2147483647 w 256"/>
                <a:gd name="T19" fmla="*/ 2147483647 h 219"/>
                <a:gd name="T20" fmla="*/ 2147483647 w 256"/>
                <a:gd name="T21" fmla="*/ 2147483647 h 219"/>
                <a:gd name="T22" fmla="*/ 2147483647 w 256"/>
                <a:gd name="T23" fmla="*/ 2147483647 h 219"/>
                <a:gd name="T24" fmla="*/ 2147483647 w 256"/>
                <a:gd name="T25" fmla="*/ 2147483647 h 219"/>
                <a:gd name="T26" fmla="*/ 2147483647 w 256"/>
                <a:gd name="T27" fmla="*/ 2147483647 h 219"/>
                <a:gd name="T28" fmla="*/ 2147483647 w 256"/>
                <a:gd name="T29" fmla="*/ 2147483647 h 219"/>
                <a:gd name="T30" fmla="*/ 2147483647 w 256"/>
                <a:gd name="T31" fmla="*/ 2147483647 h 219"/>
                <a:gd name="T32" fmla="*/ 2147483647 w 256"/>
                <a:gd name="T33" fmla="*/ 2147483647 h 219"/>
                <a:gd name="T34" fmla="*/ 2147483647 w 256"/>
                <a:gd name="T35" fmla="*/ 2147483647 h 219"/>
                <a:gd name="T36" fmla="*/ 2147483647 w 256"/>
                <a:gd name="T37" fmla="*/ 2147483647 h 219"/>
                <a:gd name="T38" fmla="*/ 2147483647 w 256"/>
                <a:gd name="T39" fmla="*/ 2147483647 h 219"/>
                <a:gd name="T40" fmla="*/ 2147483647 w 256"/>
                <a:gd name="T41" fmla="*/ 2147483647 h 219"/>
                <a:gd name="T42" fmla="*/ 2147483647 w 256"/>
                <a:gd name="T43" fmla="*/ 2147483647 h 219"/>
                <a:gd name="T44" fmla="*/ 2147483647 w 256"/>
                <a:gd name="T45" fmla="*/ 2147483647 h 219"/>
                <a:gd name="T46" fmla="*/ 2147483647 w 256"/>
                <a:gd name="T47" fmla="*/ 2147483647 h 219"/>
                <a:gd name="T48" fmla="*/ 2147483647 w 256"/>
                <a:gd name="T49" fmla="*/ 2147483647 h 219"/>
                <a:gd name="T50" fmla="*/ 2147483647 w 256"/>
                <a:gd name="T51" fmla="*/ 2147483647 h 219"/>
                <a:gd name="T52" fmla="*/ 2147483647 w 256"/>
                <a:gd name="T53" fmla="*/ 2147483647 h 219"/>
                <a:gd name="T54" fmla="*/ 2147483647 w 256"/>
                <a:gd name="T55" fmla="*/ 2147483647 h 219"/>
                <a:gd name="T56" fmla="*/ 2147483647 w 256"/>
                <a:gd name="T57" fmla="*/ 2147483647 h 219"/>
                <a:gd name="T58" fmla="*/ 2147483647 w 256"/>
                <a:gd name="T59" fmla="*/ 2147483647 h 219"/>
                <a:gd name="T60" fmla="*/ 0 w 256"/>
                <a:gd name="T61" fmla="*/ 2147483647 h 219"/>
                <a:gd name="T62" fmla="*/ 2147483647 w 256"/>
                <a:gd name="T63" fmla="*/ 2147483647 h 219"/>
                <a:gd name="T64" fmla="*/ 2147483647 w 256"/>
                <a:gd name="T65" fmla="*/ 2147483647 h 219"/>
                <a:gd name="T66" fmla="*/ 2147483647 w 256"/>
                <a:gd name="T67" fmla="*/ 2147483647 h 219"/>
                <a:gd name="T68" fmla="*/ 2147483647 w 256"/>
                <a:gd name="T69" fmla="*/ 2147483647 h 219"/>
                <a:gd name="T70" fmla="*/ 2147483647 w 256"/>
                <a:gd name="T71" fmla="*/ 2147483647 h 219"/>
                <a:gd name="T72" fmla="*/ 2147483647 w 256"/>
                <a:gd name="T73" fmla="*/ 2147483647 h 219"/>
                <a:gd name="T74" fmla="*/ 2147483647 w 256"/>
                <a:gd name="T75" fmla="*/ 2147483647 h 219"/>
                <a:gd name="T76" fmla="*/ 2147483647 w 256"/>
                <a:gd name="T77" fmla="*/ 2147483647 h 219"/>
                <a:gd name="T78" fmla="*/ 2147483647 w 256"/>
                <a:gd name="T79" fmla="*/ 2147483647 h 219"/>
                <a:gd name="T80" fmla="*/ 2147483647 w 256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19"/>
                <a:gd name="T125" fmla="*/ 256 w 256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19">
                  <a:moveTo>
                    <a:pt x="129" y="0"/>
                  </a:moveTo>
                  <a:lnTo>
                    <a:pt x="153" y="2"/>
                  </a:lnTo>
                  <a:lnTo>
                    <a:pt x="177" y="7"/>
                  </a:lnTo>
                  <a:lnTo>
                    <a:pt x="198" y="19"/>
                  </a:lnTo>
                  <a:lnTo>
                    <a:pt x="217" y="31"/>
                  </a:lnTo>
                  <a:lnTo>
                    <a:pt x="234" y="48"/>
                  </a:lnTo>
                  <a:lnTo>
                    <a:pt x="246" y="67"/>
                  </a:lnTo>
                  <a:lnTo>
                    <a:pt x="248" y="76"/>
                  </a:lnTo>
                  <a:lnTo>
                    <a:pt x="253" y="88"/>
                  </a:lnTo>
                  <a:lnTo>
                    <a:pt x="256" y="98"/>
                  </a:lnTo>
                  <a:lnTo>
                    <a:pt x="256" y="110"/>
                  </a:lnTo>
                  <a:lnTo>
                    <a:pt x="256" y="122"/>
                  </a:lnTo>
                  <a:lnTo>
                    <a:pt x="253" y="131"/>
                  </a:lnTo>
                  <a:lnTo>
                    <a:pt x="248" y="143"/>
                  </a:lnTo>
                  <a:lnTo>
                    <a:pt x="246" y="153"/>
                  </a:lnTo>
                  <a:lnTo>
                    <a:pt x="234" y="172"/>
                  </a:lnTo>
                  <a:lnTo>
                    <a:pt x="217" y="186"/>
                  </a:lnTo>
                  <a:lnTo>
                    <a:pt x="198" y="200"/>
                  </a:lnTo>
                  <a:lnTo>
                    <a:pt x="177" y="210"/>
                  </a:lnTo>
                  <a:lnTo>
                    <a:pt x="153" y="217"/>
                  </a:lnTo>
                  <a:lnTo>
                    <a:pt x="129" y="219"/>
                  </a:lnTo>
                  <a:lnTo>
                    <a:pt x="103" y="217"/>
                  </a:lnTo>
                  <a:lnTo>
                    <a:pt x="79" y="210"/>
                  </a:lnTo>
                  <a:lnTo>
                    <a:pt x="58" y="200"/>
                  </a:lnTo>
                  <a:lnTo>
                    <a:pt x="38" y="186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7" y="143"/>
                  </a:lnTo>
                  <a:lnTo>
                    <a:pt x="3" y="131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3" y="98"/>
                  </a:lnTo>
                  <a:lnTo>
                    <a:pt x="3" y="88"/>
                  </a:lnTo>
                  <a:lnTo>
                    <a:pt x="7" y="76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8" y="31"/>
                  </a:lnTo>
                  <a:lnTo>
                    <a:pt x="58" y="19"/>
                  </a:lnTo>
                  <a:lnTo>
                    <a:pt x="79" y="7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5" name="Freeform 682"/>
            <p:cNvSpPr>
              <a:spLocks/>
            </p:cNvSpPr>
            <p:nvPr/>
          </p:nvSpPr>
          <p:spPr bwMode="auto">
            <a:xfrm>
              <a:off x="3851275" y="1481138"/>
              <a:ext cx="406400" cy="347662"/>
            </a:xfrm>
            <a:custGeom>
              <a:avLst/>
              <a:gdLst>
                <a:gd name="T0" fmla="*/ 2147483647 w 256"/>
                <a:gd name="T1" fmla="*/ 0 h 219"/>
                <a:gd name="T2" fmla="*/ 2147483647 w 256"/>
                <a:gd name="T3" fmla="*/ 2147483647 h 219"/>
                <a:gd name="T4" fmla="*/ 2147483647 w 256"/>
                <a:gd name="T5" fmla="*/ 2147483647 h 219"/>
                <a:gd name="T6" fmla="*/ 2147483647 w 256"/>
                <a:gd name="T7" fmla="*/ 2147483647 h 219"/>
                <a:gd name="T8" fmla="*/ 2147483647 w 256"/>
                <a:gd name="T9" fmla="*/ 2147483647 h 219"/>
                <a:gd name="T10" fmla="*/ 2147483647 w 256"/>
                <a:gd name="T11" fmla="*/ 2147483647 h 219"/>
                <a:gd name="T12" fmla="*/ 2147483647 w 256"/>
                <a:gd name="T13" fmla="*/ 2147483647 h 219"/>
                <a:gd name="T14" fmla="*/ 2147483647 w 256"/>
                <a:gd name="T15" fmla="*/ 2147483647 h 219"/>
                <a:gd name="T16" fmla="*/ 2147483647 w 256"/>
                <a:gd name="T17" fmla="*/ 2147483647 h 219"/>
                <a:gd name="T18" fmla="*/ 2147483647 w 256"/>
                <a:gd name="T19" fmla="*/ 2147483647 h 219"/>
                <a:gd name="T20" fmla="*/ 2147483647 w 256"/>
                <a:gd name="T21" fmla="*/ 2147483647 h 219"/>
                <a:gd name="T22" fmla="*/ 2147483647 w 256"/>
                <a:gd name="T23" fmla="*/ 2147483647 h 219"/>
                <a:gd name="T24" fmla="*/ 2147483647 w 256"/>
                <a:gd name="T25" fmla="*/ 2147483647 h 219"/>
                <a:gd name="T26" fmla="*/ 2147483647 w 256"/>
                <a:gd name="T27" fmla="*/ 2147483647 h 219"/>
                <a:gd name="T28" fmla="*/ 2147483647 w 256"/>
                <a:gd name="T29" fmla="*/ 2147483647 h 219"/>
                <a:gd name="T30" fmla="*/ 2147483647 w 256"/>
                <a:gd name="T31" fmla="*/ 2147483647 h 219"/>
                <a:gd name="T32" fmla="*/ 2147483647 w 256"/>
                <a:gd name="T33" fmla="*/ 2147483647 h 219"/>
                <a:gd name="T34" fmla="*/ 2147483647 w 256"/>
                <a:gd name="T35" fmla="*/ 2147483647 h 219"/>
                <a:gd name="T36" fmla="*/ 2147483647 w 256"/>
                <a:gd name="T37" fmla="*/ 2147483647 h 219"/>
                <a:gd name="T38" fmla="*/ 2147483647 w 256"/>
                <a:gd name="T39" fmla="*/ 2147483647 h 219"/>
                <a:gd name="T40" fmla="*/ 2147483647 w 256"/>
                <a:gd name="T41" fmla="*/ 2147483647 h 219"/>
                <a:gd name="T42" fmla="*/ 2147483647 w 256"/>
                <a:gd name="T43" fmla="*/ 2147483647 h 219"/>
                <a:gd name="T44" fmla="*/ 2147483647 w 256"/>
                <a:gd name="T45" fmla="*/ 2147483647 h 219"/>
                <a:gd name="T46" fmla="*/ 2147483647 w 256"/>
                <a:gd name="T47" fmla="*/ 2147483647 h 219"/>
                <a:gd name="T48" fmla="*/ 2147483647 w 256"/>
                <a:gd name="T49" fmla="*/ 2147483647 h 219"/>
                <a:gd name="T50" fmla="*/ 2147483647 w 256"/>
                <a:gd name="T51" fmla="*/ 2147483647 h 219"/>
                <a:gd name="T52" fmla="*/ 2147483647 w 256"/>
                <a:gd name="T53" fmla="*/ 2147483647 h 219"/>
                <a:gd name="T54" fmla="*/ 2147483647 w 256"/>
                <a:gd name="T55" fmla="*/ 2147483647 h 219"/>
                <a:gd name="T56" fmla="*/ 2147483647 w 256"/>
                <a:gd name="T57" fmla="*/ 2147483647 h 219"/>
                <a:gd name="T58" fmla="*/ 2147483647 w 256"/>
                <a:gd name="T59" fmla="*/ 2147483647 h 219"/>
                <a:gd name="T60" fmla="*/ 0 w 256"/>
                <a:gd name="T61" fmla="*/ 2147483647 h 219"/>
                <a:gd name="T62" fmla="*/ 2147483647 w 256"/>
                <a:gd name="T63" fmla="*/ 2147483647 h 219"/>
                <a:gd name="T64" fmla="*/ 2147483647 w 256"/>
                <a:gd name="T65" fmla="*/ 2147483647 h 219"/>
                <a:gd name="T66" fmla="*/ 2147483647 w 256"/>
                <a:gd name="T67" fmla="*/ 2147483647 h 219"/>
                <a:gd name="T68" fmla="*/ 2147483647 w 256"/>
                <a:gd name="T69" fmla="*/ 2147483647 h 219"/>
                <a:gd name="T70" fmla="*/ 2147483647 w 256"/>
                <a:gd name="T71" fmla="*/ 2147483647 h 219"/>
                <a:gd name="T72" fmla="*/ 2147483647 w 256"/>
                <a:gd name="T73" fmla="*/ 2147483647 h 219"/>
                <a:gd name="T74" fmla="*/ 2147483647 w 256"/>
                <a:gd name="T75" fmla="*/ 2147483647 h 219"/>
                <a:gd name="T76" fmla="*/ 2147483647 w 256"/>
                <a:gd name="T77" fmla="*/ 2147483647 h 219"/>
                <a:gd name="T78" fmla="*/ 2147483647 w 256"/>
                <a:gd name="T79" fmla="*/ 2147483647 h 219"/>
                <a:gd name="T80" fmla="*/ 2147483647 w 256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19"/>
                <a:gd name="T125" fmla="*/ 256 w 256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19">
                  <a:moveTo>
                    <a:pt x="129" y="0"/>
                  </a:moveTo>
                  <a:lnTo>
                    <a:pt x="153" y="2"/>
                  </a:lnTo>
                  <a:lnTo>
                    <a:pt x="177" y="7"/>
                  </a:lnTo>
                  <a:lnTo>
                    <a:pt x="198" y="19"/>
                  </a:lnTo>
                  <a:lnTo>
                    <a:pt x="217" y="31"/>
                  </a:lnTo>
                  <a:lnTo>
                    <a:pt x="234" y="48"/>
                  </a:lnTo>
                  <a:lnTo>
                    <a:pt x="246" y="67"/>
                  </a:lnTo>
                  <a:lnTo>
                    <a:pt x="248" y="76"/>
                  </a:lnTo>
                  <a:lnTo>
                    <a:pt x="253" y="88"/>
                  </a:lnTo>
                  <a:lnTo>
                    <a:pt x="256" y="98"/>
                  </a:lnTo>
                  <a:lnTo>
                    <a:pt x="256" y="110"/>
                  </a:lnTo>
                  <a:lnTo>
                    <a:pt x="256" y="122"/>
                  </a:lnTo>
                  <a:lnTo>
                    <a:pt x="253" y="131"/>
                  </a:lnTo>
                  <a:lnTo>
                    <a:pt x="248" y="143"/>
                  </a:lnTo>
                  <a:lnTo>
                    <a:pt x="246" y="153"/>
                  </a:lnTo>
                  <a:lnTo>
                    <a:pt x="234" y="172"/>
                  </a:lnTo>
                  <a:lnTo>
                    <a:pt x="217" y="186"/>
                  </a:lnTo>
                  <a:lnTo>
                    <a:pt x="198" y="200"/>
                  </a:lnTo>
                  <a:lnTo>
                    <a:pt x="177" y="210"/>
                  </a:lnTo>
                  <a:lnTo>
                    <a:pt x="153" y="217"/>
                  </a:lnTo>
                  <a:lnTo>
                    <a:pt x="129" y="219"/>
                  </a:lnTo>
                  <a:lnTo>
                    <a:pt x="103" y="217"/>
                  </a:lnTo>
                  <a:lnTo>
                    <a:pt x="79" y="210"/>
                  </a:lnTo>
                  <a:lnTo>
                    <a:pt x="58" y="200"/>
                  </a:lnTo>
                  <a:lnTo>
                    <a:pt x="38" y="186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7" y="143"/>
                  </a:lnTo>
                  <a:lnTo>
                    <a:pt x="3" y="131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3" y="98"/>
                  </a:lnTo>
                  <a:lnTo>
                    <a:pt x="3" y="88"/>
                  </a:lnTo>
                  <a:lnTo>
                    <a:pt x="7" y="76"/>
                  </a:lnTo>
                  <a:lnTo>
                    <a:pt x="10" y="67"/>
                  </a:lnTo>
                  <a:lnTo>
                    <a:pt x="22" y="48"/>
                  </a:lnTo>
                  <a:lnTo>
                    <a:pt x="38" y="31"/>
                  </a:lnTo>
                  <a:lnTo>
                    <a:pt x="58" y="19"/>
                  </a:lnTo>
                  <a:lnTo>
                    <a:pt x="79" y="7"/>
                  </a:lnTo>
                  <a:lnTo>
                    <a:pt x="103" y="2"/>
                  </a:lnTo>
                  <a:lnTo>
                    <a:pt x="129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6" name="Freeform 683"/>
            <p:cNvSpPr>
              <a:spLocks/>
            </p:cNvSpPr>
            <p:nvPr/>
          </p:nvSpPr>
          <p:spPr bwMode="auto">
            <a:xfrm>
              <a:off x="4454525" y="1546225"/>
              <a:ext cx="400050" cy="347663"/>
            </a:xfrm>
            <a:custGeom>
              <a:avLst/>
              <a:gdLst>
                <a:gd name="T0" fmla="*/ 2147483647 w 252"/>
                <a:gd name="T1" fmla="*/ 0 h 219"/>
                <a:gd name="T2" fmla="*/ 2147483647 w 252"/>
                <a:gd name="T3" fmla="*/ 2147483647 h 219"/>
                <a:gd name="T4" fmla="*/ 2147483647 w 252"/>
                <a:gd name="T5" fmla="*/ 2147483647 h 219"/>
                <a:gd name="T6" fmla="*/ 2147483647 w 252"/>
                <a:gd name="T7" fmla="*/ 2147483647 h 219"/>
                <a:gd name="T8" fmla="*/ 2147483647 w 252"/>
                <a:gd name="T9" fmla="*/ 2147483647 h 219"/>
                <a:gd name="T10" fmla="*/ 2147483647 w 252"/>
                <a:gd name="T11" fmla="*/ 2147483647 h 219"/>
                <a:gd name="T12" fmla="*/ 2147483647 w 252"/>
                <a:gd name="T13" fmla="*/ 2147483647 h 219"/>
                <a:gd name="T14" fmla="*/ 2147483647 w 252"/>
                <a:gd name="T15" fmla="*/ 2147483647 h 219"/>
                <a:gd name="T16" fmla="*/ 2147483647 w 252"/>
                <a:gd name="T17" fmla="*/ 2147483647 h 219"/>
                <a:gd name="T18" fmla="*/ 2147483647 w 252"/>
                <a:gd name="T19" fmla="*/ 2147483647 h 219"/>
                <a:gd name="T20" fmla="*/ 2147483647 w 252"/>
                <a:gd name="T21" fmla="*/ 2147483647 h 219"/>
                <a:gd name="T22" fmla="*/ 2147483647 w 252"/>
                <a:gd name="T23" fmla="*/ 2147483647 h 219"/>
                <a:gd name="T24" fmla="*/ 2147483647 w 252"/>
                <a:gd name="T25" fmla="*/ 2147483647 h 219"/>
                <a:gd name="T26" fmla="*/ 2147483647 w 252"/>
                <a:gd name="T27" fmla="*/ 2147483647 h 219"/>
                <a:gd name="T28" fmla="*/ 2147483647 w 252"/>
                <a:gd name="T29" fmla="*/ 2147483647 h 219"/>
                <a:gd name="T30" fmla="*/ 2147483647 w 252"/>
                <a:gd name="T31" fmla="*/ 2147483647 h 219"/>
                <a:gd name="T32" fmla="*/ 2147483647 w 252"/>
                <a:gd name="T33" fmla="*/ 2147483647 h 219"/>
                <a:gd name="T34" fmla="*/ 2147483647 w 252"/>
                <a:gd name="T35" fmla="*/ 2147483647 h 219"/>
                <a:gd name="T36" fmla="*/ 2147483647 w 252"/>
                <a:gd name="T37" fmla="*/ 2147483647 h 219"/>
                <a:gd name="T38" fmla="*/ 2147483647 w 252"/>
                <a:gd name="T39" fmla="*/ 2147483647 h 219"/>
                <a:gd name="T40" fmla="*/ 2147483647 w 252"/>
                <a:gd name="T41" fmla="*/ 2147483647 h 219"/>
                <a:gd name="T42" fmla="*/ 2147483647 w 252"/>
                <a:gd name="T43" fmla="*/ 2147483647 h 219"/>
                <a:gd name="T44" fmla="*/ 2147483647 w 252"/>
                <a:gd name="T45" fmla="*/ 2147483647 h 219"/>
                <a:gd name="T46" fmla="*/ 2147483647 w 252"/>
                <a:gd name="T47" fmla="*/ 2147483647 h 219"/>
                <a:gd name="T48" fmla="*/ 2147483647 w 252"/>
                <a:gd name="T49" fmla="*/ 2147483647 h 219"/>
                <a:gd name="T50" fmla="*/ 2147483647 w 252"/>
                <a:gd name="T51" fmla="*/ 2147483647 h 219"/>
                <a:gd name="T52" fmla="*/ 2147483647 w 252"/>
                <a:gd name="T53" fmla="*/ 2147483647 h 219"/>
                <a:gd name="T54" fmla="*/ 2147483647 w 252"/>
                <a:gd name="T55" fmla="*/ 2147483647 h 219"/>
                <a:gd name="T56" fmla="*/ 2147483647 w 252"/>
                <a:gd name="T57" fmla="*/ 2147483647 h 219"/>
                <a:gd name="T58" fmla="*/ 0 w 252"/>
                <a:gd name="T59" fmla="*/ 2147483647 h 219"/>
                <a:gd name="T60" fmla="*/ 0 w 252"/>
                <a:gd name="T61" fmla="*/ 2147483647 h 219"/>
                <a:gd name="T62" fmla="*/ 0 w 252"/>
                <a:gd name="T63" fmla="*/ 2147483647 h 219"/>
                <a:gd name="T64" fmla="*/ 2147483647 w 252"/>
                <a:gd name="T65" fmla="*/ 2147483647 h 219"/>
                <a:gd name="T66" fmla="*/ 2147483647 w 252"/>
                <a:gd name="T67" fmla="*/ 2147483647 h 219"/>
                <a:gd name="T68" fmla="*/ 2147483647 w 252"/>
                <a:gd name="T69" fmla="*/ 2147483647 h 219"/>
                <a:gd name="T70" fmla="*/ 2147483647 w 252"/>
                <a:gd name="T71" fmla="*/ 2147483647 h 219"/>
                <a:gd name="T72" fmla="*/ 2147483647 w 252"/>
                <a:gd name="T73" fmla="*/ 2147483647 h 219"/>
                <a:gd name="T74" fmla="*/ 2147483647 w 252"/>
                <a:gd name="T75" fmla="*/ 2147483647 h 219"/>
                <a:gd name="T76" fmla="*/ 2147483647 w 252"/>
                <a:gd name="T77" fmla="*/ 2147483647 h 219"/>
                <a:gd name="T78" fmla="*/ 2147483647 w 252"/>
                <a:gd name="T79" fmla="*/ 2147483647 h 219"/>
                <a:gd name="T80" fmla="*/ 2147483647 w 252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19"/>
                <a:gd name="T125" fmla="*/ 252 w 252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19">
                  <a:moveTo>
                    <a:pt x="126" y="0"/>
                  </a:moveTo>
                  <a:lnTo>
                    <a:pt x="152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1" y="47"/>
                  </a:lnTo>
                  <a:lnTo>
                    <a:pt x="243" y="66"/>
                  </a:lnTo>
                  <a:lnTo>
                    <a:pt x="248" y="76"/>
                  </a:lnTo>
                  <a:lnTo>
                    <a:pt x="250" y="88"/>
                  </a:lnTo>
                  <a:lnTo>
                    <a:pt x="252" y="97"/>
                  </a:lnTo>
                  <a:lnTo>
                    <a:pt x="252" y="109"/>
                  </a:lnTo>
                  <a:lnTo>
                    <a:pt x="252" y="121"/>
                  </a:lnTo>
                  <a:lnTo>
                    <a:pt x="250" y="131"/>
                  </a:lnTo>
                  <a:lnTo>
                    <a:pt x="248" y="143"/>
                  </a:lnTo>
                  <a:lnTo>
                    <a:pt x="243" y="152"/>
                  </a:lnTo>
                  <a:lnTo>
                    <a:pt x="231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6" y="212"/>
                  </a:lnTo>
                  <a:lnTo>
                    <a:pt x="152" y="216"/>
                  </a:lnTo>
                  <a:lnTo>
                    <a:pt x="126" y="219"/>
                  </a:lnTo>
                  <a:lnTo>
                    <a:pt x="100" y="216"/>
                  </a:lnTo>
                  <a:lnTo>
                    <a:pt x="76" y="212"/>
                  </a:lnTo>
                  <a:lnTo>
                    <a:pt x="54" y="200"/>
                  </a:lnTo>
                  <a:lnTo>
                    <a:pt x="35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4" y="76"/>
                  </a:lnTo>
                  <a:lnTo>
                    <a:pt x="9" y="66"/>
                  </a:lnTo>
                  <a:lnTo>
                    <a:pt x="21" y="47"/>
                  </a:lnTo>
                  <a:lnTo>
                    <a:pt x="35" y="33"/>
                  </a:lnTo>
                  <a:lnTo>
                    <a:pt x="54" y="19"/>
                  </a:lnTo>
                  <a:lnTo>
                    <a:pt x="76" y="9"/>
                  </a:lnTo>
                  <a:lnTo>
                    <a:pt x="100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7" name="Freeform 684"/>
            <p:cNvSpPr>
              <a:spLocks/>
            </p:cNvSpPr>
            <p:nvPr/>
          </p:nvSpPr>
          <p:spPr bwMode="auto">
            <a:xfrm>
              <a:off x="4454525" y="1546225"/>
              <a:ext cx="400050" cy="347663"/>
            </a:xfrm>
            <a:custGeom>
              <a:avLst/>
              <a:gdLst>
                <a:gd name="T0" fmla="*/ 2147483647 w 252"/>
                <a:gd name="T1" fmla="*/ 0 h 219"/>
                <a:gd name="T2" fmla="*/ 2147483647 w 252"/>
                <a:gd name="T3" fmla="*/ 2147483647 h 219"/>
                <a:gd name="T4" fmla="*/ 2147483647 w 252"/>
                <a:gd name="T5" fmla="*/ 2147483647 h 219"/>
                <a:gd name="T6" fmla="*/ 2147483647 w 252"/>
                <a:gd name="T7" fmla="*/ 2147483647 h 219"/>
                <a:gd name="T8" fmla="*/ 2147483647 w 252"/>
                <a:gd name="T9" fmla="*/ 2147483647 h 219"/>
                <a:gd name="T10" fmla="*/ 2147483647 w 252"/>
                <a:gd name="T11" fmla="*/ 2147483647 h 219"/>
                <a:gd name="T12" fmla="*/ 2147483647 w 252"/>
                <a:gd name="T13" fmla="*/ 2147483647 h 219"/>
                <a:gd name="T14" fmla="*/ 2147483647 w 252"/>
                <a:gd name="T15" fmla="*/ 2147483647 h 219"/>
                <a:gd name="T16" fmla="*/ 2147483647 w 252"/>
                <a:gd name="T17" fmla="*/ 2147483647 h 219"/>
                <a:gd name="T18" fmla="*/ 2147483647 w 252"/>
                <a:gd name="T19" fmla="*/ 2147483647 h 219"/>
                <a:gd name="T20" fmla="*/ 2147483647 w 252"/>
                <a:gd name="T21" fmla="*/ 2147483647 h 219"/>
                <a:gd name="T22" fmla="*/ 2147483647 w 252"/>
                <a:gd name="T23" fmla="*/ 2147483647 h 219"/>
                <a:gd name="T24" fmla="*/ 2147483647 w 252"/>
                <a:gd name="T25" fmla="*/ 2147483647 h 219"/>
                <a:gd name="T26" fmla="*/ 2147483647 w 252"/>
                <a:gd name="T27" fmla="*/ 2147483647 h 219"/>
                <a:gd name="T28" fmla="*/ 2147483647 w 252"/>
                <a:gd name="T29" fmla="*/ 2147483647 h 219"/>
                <a:gd name="T30" fmla="*/ 2147483647 w 252"/>
                <a:gd name="T31" fmla="*/ 2147483647 h 219"/>
                <a:gd name="T32" fmla="*/ 2147483647 w 252"/>
                <a:gd name="T33" fmla="*/ 2147483647 h 219"/>
                <a:gd name="T34" fmla="*/ 2147483647 w 252"/>
                <a:gd name="T35" fmla="*/ 2147483647 h 219"/>
                <a:gd name="T36" fmla="*/ 2147483647 w 252"/>
                <a:gd name="T37" fmla="*/ 2147483647 h 219"/>
                <a:gd name="T38" fmla="*/ 2147483647 w 252"/>
                <a:gd name="T39" fmla="*/ 2147483647 h 219"/>
                <a:gd name="T40" fmla="*/ 2147483647 w 252"/>
                <a:gd name="T41" fmla="*/ 2147483647 h 219"/>
                <a:gd name="T42" fmla="*/ 2147483647 w 252"/>
                <a:gd name="T43" fmla="*/ 2147483647 h 219"/>
                <a:gd name="T44" fmla="*/ 2147483647 w 252"/>
                <a:gd name="T45" fmla="*/ 2147483647 h 219"/>
                <a:gd name="T46" fmla="*/ 2147483647 w 252"/>
                <a:gd name="T47" fmla="*/ 2147483647 h 219"/>
                <a:gd name="T48" fmla="*/ 2147483647 w 252"/>
                <a:gd name="T49" fmla="*/ 2147483647 h 219"/>
                <a:gd name="T50" fmla="*/ 2147483647 w 252"/>
                <a:gd name="T51" fmla="*/ 2147483647 h 219"/>
                <a:gd name="T52" fmla="*/ 2147483647 w 252"/>
                <a:gd name="T53" fmla="*/ 2147483647 h 219"/>
                <a:gd name="T54" fmla="*/ 2147483647 w 252"/>
                <a:gd name="T55" fmla="*/ 2147483647 h 219"/>
                <a:gd name="T56" fmla="*/ 2147483647 w 252"/>
                <a:gd name="T57" fmla="*/ 2147483647 h 219"/>
                <a:gd name="T58" fmla="*/ 0 w 252"/>
                <a:gd name="T59" fmla="*/ 2147483647 h 219"/>
                <a:gd name="T60" fmla="*/ 0 w 252"/>
                <a:gd name="T61" fmla="*/ 2147483647 h 219"/>
                <a:gd name="T62" fmla="*/ 0 w 252"/>
                <a:gd name="T63" fmla="*/ 2147483647 h 219"/>
                <a:gd name="T64" fmla="*/ 2147483647 w 252"/>
                <a:gd name="T65" fmla="*/ 2147483647 h 219"/>
                <a:gd name="T66" fmla="*/ 2147483647 w 252"/>
                <a:gd name="T67" fmla="*/ 2147483647 h 219"/>
                <a:gd name="T68" fmla="*/ 2147483647 w 252"/>
                <a:gd name="T69" fmla="*/ 2147483647 h 219"/>
                <a:gd name="T70" fmla="*/ 2147483647 w 252"/>
                <a:gd name="T71" fmla="*/ 2147483647 h 219"/>
                <a:gd name="T72" fmla="*/ 2147483647 w 252"/>
                <a:gd name="T73" fmla="*/ 2147483647 h 219"/>
                <a:gd name="T74" fmla="*/ 2147483647 w 252"/>
                <a:gd name="T75" fmla="*/ 2147483647 h 219"/>
                <a:gd name="T76" fmla="*/ 2147483647 w 252"/>
                <a:gd name="T77" fmla="*/ 2147483647 h 219"/>
                <a:gd name="T78" fmla="*/ 2147483647 w 252"/>
                <a:gd name="T79" fmla="*/ 2147483647 h 219"/>
                <a:gd name="T80" fmla="*/ 2147483647 w 252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19"/>
                <a:gd name="T125" fmla="*/ 252 w 252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19">
                  <a:moveTo>
                    <a:pt x="126" y="0"/>
                  </a:moveTo>
                  <a:lnTo>
                    <a:pt x="152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1" y="47"/>
                  </a:lnTo>
                  <a:lnTo>
                    <a:pt x="243" y="66"/>
                  </a:lnTo>
                  <a:lnTo>
                    <a:pt x="248" y="76"/>
                  </a:lnTo>
                  <a:lnTo>
                    <a:pt x="250" y="88"/>
                  </a:lnTo>
                  <a:lnTo>
                    <a:pt x="252" y="97"/>
                  </a:lnTo>
                  <a:lnTo>
                    <a:pt x="252" y="109"/>
                  </a:lnTo>
                  <a:lnTo>
                    <a:pt x="252" y="121"/>
                  </a:lnTo>
                  <a:lnTo>
                    <a:pt x="250" y="131"/>
                  </a:lnTo>
                  <a:lnTo>
                    <a:pt x="248" y="143"/>
                  </a:lnTo>
                  <a:lnTo>
                    <a:pt x="243" y="152"/>
                  </a:lnTo>
                  <a:lnTo>
                    <a:pt x="231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6" y="212"/>
                  </a:lnTo>
                  <a:lnTo>
                    <a:pt x="152" y="216"/>
                  </a:lnTo>
                  <a:lnTo>
                    <a:pt x="126" y="219"/>
                  </a:lnTo>
                  <a:lnTo>
                    <a:pt x="100" y="216"/>
                  </a:lnTo>
                  <a:lnTo>
                    <a:pt x="76" y="212"/>
                  </a:lnTo>
                  <a:lnTo>
                    <a:pt x="54" y="200"/>
                  </a:lnTo>
                  <a:lnTo>
                    <a:pt x="35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4" y="76"/>
                  </a:lnTo>
                  <a:lnTo>
                    <a:pt x="9" y="66"/>
                  </a:lnTo>
                  <a:lnTo>
                    <a:pt x="21" y="47"/>
                  </a:lnTo>
                  <a:lnTo>
                    <a:pt x="35" y="33"/>
                  </a:lnTo>
                  <a:lnTo>
                    <a:pt x="54" y="19"/>
                  </a:lnTo>
                  <a:lnTo>
                    <a:pt x="76" y="9"/>
                  </a:lnTo>
                  <a:lnTo>
                    <a:pt x="100" y="2"/>
                  </a:lnTo>
                  <a:lnTo>
                    <a:pt x="126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8" name="Freeform 685"/>
            <p:cNvSpPr>
              <a:spLocks/>
            </p:cNvSpPr>
            <p:nvPr/>
          </p:nvSpPr>
          <p:spPr bwMode="auto">
            <a:xfrm>
              <a:off x="2913063" y="1423988"/>
              <a:ext cx="404812" cy="352425"/>
            </a:xfrm>
            <a:custGeom>
              <a:avLst/>
              <a:gdLst>
                <a:gd name="T0" fmla="*/ 2147483647 w 255"/>
                <a:gd name="T1" fmla="*/ 0 h 222"/>
                <a:gd name="T2" fmla="*/ 2147483647 w 255"/>
                <a:gd name="T3" fmla="*/ 2147483647 h 222"/>
                <a:gd name="T4" fmla="*/ 2147483647 w 255"/>
                <a:gd name="T5" fmla="*/ 2147483647 h 222"/>
                <a:gd name="T6" fmla="*/ 2147483647 w 255"/>
                <a:gd name="T7" fmla="*/ 2147483647 h 222"/>
                <a:gd name="T8" fmla="*/ 2147483647 w 255"/>
                <a:gd name="T9" fmla="*/ 2147483647 h 222"/>
                <a:gd name="T10" fmla="*/ 2147483647 w 255"/>
                <a:gd name="T11" fmla="*/ 2147483647 h 222"/>
                <a:gd name="T12" fmla="*/ 2147483647 w 255"/>
                <a:gd name="T13" fmla="*/ 2147483647 h 222"/>
                <a:gd name="T14" fmla="*/ 2147483647 w 255"/>
                <a:gd name="T15" fmla="*/ 2147483647 h 222"/>
                <a:gd name="T16" fmla="*/ 2147483647 w 255"/>
                <a:gd name="T17" fmla="*/ 2147483647 h 222"/>
                <a:gd name="T18" fmla="*/ 2147483647 w 255"/>
                <a:gd name="T19" fmla="*/ 2147483647 h 222"/>
                <a:gd name="T20" fmla="*/ 2147483647 w 255"/>
                <a:gd name="T21" fmla="*/ 2147483647 h 222"/>
                <a:gd name="T22" fmla="*/ 2147483647 w 255"/>
                <a:gd name="T23" fmla="*/ 2147483647 h 222"/>
                <a:gd name="T24" fmla="*/ 2147483647 w 255"/>
                <a:gd name="T25" fmla="*/ 2147483647 h 222"/>
                <a:gd name="T26" fmla="*/ 2147483647 w 255"/>
                <a:gd name="T27" fmla="*/ 2147483647 h 222"/>
                <a:gd name="T28" fmla="*/ 2147483647 w 255"/>
                <a:gd name="T29" fmla="*/ 2147483647 h 222"/>
                <a:gd name="T30" fmla="*/ 2147483647 w 255"/>
                <a:gd name="T31" fmla="*/ 2147483647 h 222"/>
                <a:gd name="T32" fmla="*/ 2147483647 w 255"/>
                <a:gd name="T33" fmla="*/ 2147483647 h 222"/>
                <a:gd name="T34" fmla="*/ 2147483647 w 255"/>
                <a:gd name="T35" fmla="*/ 2147483647 h 222"/>
                <a:gd name="T36" fmla="*/ 2147483647 w 255"/>
                <a:gd name="T37" fmla="*/ 2147483647 h 222"/>
                <a:gd name="T38" fmla="*/ 2147483647 w 255"/>
                <a:gd name="T39" fmla="*/ 2147483647 h 222"/>
                <a:gd name="T40" fmla="*/ 2147483647 w 255"/>
                <a:gd name="T41" fmla="*/ 2147483647 h 222"/>
                <a:gd name="T42" fmla="*/ 2147483647 w 255"/>
                <a:gd name="T43" fmla="*/ 2147483647 h 222"/>
                <a:gd name="T44" fmla="*/ 2147483647 w 255"/>
                <a:gd name="T45" fmla="*/ 2147483647 h 222"/>
                <a:gd name="T46" fmla="*/ 2147483647 w 255"/>
                <a:gd name="T47" fmla="*/ 2147483647 h 222"/>
                <a:gd name="T48" fmla="*/ 2147483647 w 255"/>
                <a:gd name="T49" fmla="*/ 2147483647 h 222"/>
                <a:gd name="T50" fmla="*/ 2147483647 w 255"/>
                <a:gd name="T51" fmla="*/ 2147483647 h 222"/>
                <a:gd name="T52" fmla="*/ 2147483647 w 255"/>
                <a:gd name="T53" fmla="*/ 2147483647 h 222"/>
                <a:gd name="T54" fmla="*/ 2147483647 w 255"/>
                <a:gd name="T55" fmla="*/ 2147483647 h 222"/>
                <a:gd name="T56" fmla="*/ 2147483647 w 255"/>
                <a:gd name="T57" fmla="*/ 2147483647 h 222"/>
                <a:gd name="T58" fmla="*/ 2147483647 w 255"/>
                <a:gd name="T59" fmla="*/ 2147483647 h 222"/>
                <a:gd name="T60" fmla="*/ 0 w 255"/>
                <a:gd name="T61" fmla="*/ 2147483647 h 222"/>
                <a:gd name="T62" fmla="*/ 2147483647 w 255"/>
                <a:gd name="T63" fmla="*/ 2147483647 h 222"/>
                <a:gd name="T64" fmla="*/ 2147483647 w 255"/>
                <a:gd name="T65" fmla="*/ 2147483647 h 222"/>
                <a:gd name="T66" fmla="*/ 2147483647 w 255"/>
                <a:gd name="T67" fmla="*/ 2147483647 h 222"/>
                <a:gd name="T68" fmla="*/ 2147483647 w 255"/>
                <a:gd name="T69" fmla="*/ 2147483647 h 222"/>
                <a:gd name="T70" fmla="*/ 2147483647 w 255"/>
                <a:gd name="T71" fmla="*/ 2147483647 h 222"/>
                <a:gd name="T72" fmla="*/ 2147483647 w 255"/>
                <a:gd name="T73" fmla="*/ 2147483647 h 222"/>
                <a:gd name="T74" fmla="*/ 2147483647 w 255"/>
                <a:gd name="T75" fmla="*/ 2147483647 h 222"/>
                <a:gd name="T76" fmla="*/ 2147483647 w 255"/>
                <a:gd name="T77" fmla="*/ 2147483647 h 222"/>
                <a:gd name="T78" fmla="*/ 2147483647 w 255"/>
                <a:gd name="T79" fmla="*/ 2147483647 h 222"/>
                <a:gd name="T80" fmla="*/ 2147483647 w 255"/>
                <a:gd name="T81" fmla="*/ 0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22"/>
                <a:gd name="T125" fmla="*/ 255 w 255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22">
                  <a:moveTo>
                    <a:pt x="129" y="0"/>
                  </a:moveTo>
                  <a:lnTo>
                    <a:pt x="152" y="3"/>
                  </a:lnTo>
                  <a:lnTo>
                    <a:pt x="176" y="10"/>
                  </a:lnTo>
                  <a:lnTo>
                    <a:pt x="200" y="19"/>
                  </a:lnTo>
                  <a:lnTo>
                    <a:pt x="217" y="34"/>
                  </a:lnTo>
                  <a:lnTo>
                    <a:pt x="234" y="50"/>
                  </a:lnTo>
                  <a:lnTo>
                    <a:pt x="245" y="69"/>
                  </a:lnTo>
                  <a:lnTo>
                    <a:pt x="250" y="79"/>
                  </a:lnTo>
                  <a:lnTo>
                    <a:pt x="253" y="88"/>
                  </a:lnTo>
                  <a:lnTo>
                    <a:pt x="255" y="100"/>
                  </a:lnTo>
                  <a:lnTo>
                    <a:pt x="255" y="110"/>
                  </a:lnTo>
                  <a:lnTo>
                    <a:pt x="255" y="122"/>
                  </a:lnTo>
                  <a:lnTo>
                    <a:pt x="253" y="134"/>
                  </a:lnTo>
                  <a:lnTo>
                    <a:pt x="250" y="143"/>
                  </a:lnTo>
                  <a:lnTo>
                    <a:pt x="245" y="153"/>
                  </a:lnTo>
                  <a:lnTo>
                    <a:pt x="234" y="172"/>
                  </a:lnTo>
                  <a:lnTo>
                    <a:pt x="217" y="189"/>
                  </a:lnTo>
                  <a:lnTo>
                    <a:pt x="200" y="203"/>
                  </a:lnTo>
                  <a:lnTo>
                    <a:pt x="176" y="212"/>
                  </a:lnTo>
                  <a:lnTo>
                    <a:pt x="152" y="220"/>
                  </a:lnTo>
                  <a:lnTo>
                    <a:pt x="129" y="222"/>
                  </a:lnTo>
                  <a:lnTo>
                    <a:pt x="102" y="220"/>
                  </a:lnTo>
                  <a:lnTo>
                    <a:pt x="78" y="212"/>
                  </a:lnTo>
                  <a:lnTo>
                    <a:pt x="57" y="203"/>
                  </a:lnTo>
                  <a:lnTo>
                    <a:pt x="38" y="189"/>
                  </a:lnTo>
                  <a:lnTo>
                    <a:pt x="24" y="172"/>
                  </a:lnTo>
                  <a:lnTo>
                    <a:pt x="12" y="153"/>
                  </a:lnTo>
                  <a:lnTo>
                    <a:pt x="7" y="143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2" y="100"/>
                  </a:lnTo>
                  <a:lnTo>
                    <a:pt x="5" y="88"/>
                  </a:lnTo>
                  <a:lnTo>
                    <a:pt x="7" y="79"/>
                  </a:lnTo>
                  <a:lnTo>
                    <a:pt x="12" y="69"/>
                  </a:lnTo>
                  <a:lnTo>
                    <a:pt x="24" y="50"/>
                  </a:lnTo>
                  <a:lnTo>
                    <a:pt x="38" y="34"/>
                  </a:lnTo>
                  <a:lnTo>
                    <a:pt x="57" y="19"/>
                  </a:lnTo>
                  <a:lnTo>
                    <a:pt x="78" y="10"/>
                  </a:lnTo>
                  <a:lnTo>
                    <a:pt x="102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9" name="Freeform 686"/>
            <p:cNvSpPr>
              <a:spLocks/>
            </p:cNvSpPr>
            <p:nvPr/>
          </p:nvSpPr>
          <p:spPr bwMode="auto">
            <a:xfrm>
              <a:off x="2913063" y="1423988"/>
              <a:ext cx="404812" cy="352425"/>
            </a:xfrm>
            <a:custGeom>
              <a:avLst/>
              <a:gdLst>
                <a:gd name="T0" fmla="*/ 2147483647 w 255"/>
                <a:gd name="T1" fmla="*/ 0 h 222"/>
                <a:gd name="T2" fmla="*/ 2147483647 w 255"/>
                <a:gd name="T3" fmla="*/ 2147483647 h 222"/>
                <a:gd name="T4" fmla="*/ 2147483647 w 255"/>
                <a:gd name="T5" fmla="*/ 2147483647 h 222"/>
                <a:gd name="T6" fmla="*/ 2147483647 w 255"/>
                <a:gd name="T7" fmla="*/ 2147483647 h 222"/>
                <a:gd name="T8" fmla="*/ 2147483647 w 255"/>
                <a:gd name="T9" fmla="*/ 2147483647 h 222"/>
                <a:gd name="T10" fmla="*/ 2147483647 w 255"/>
                <a:gd name="T11" fmla="*/ 2147483647 h 222"/>
                <a:gd name="T12" fmla="*/ 2147483647 w 255"/>
                <a:gd name="T13" fmla="*/ 2147483647 h 222"/>
                <a:gd name="T14" fmla="*/ 2147483647 w 255"/>
                <a:gd name="T15" fmla="*/ 2147483647 h 222"/>
                <a:gd name="T16" fmla="*/ 2147483647 w 255"/>
                <a:gd name="T17" fmla="*/ 2147483647 h 222"/>
                <a:gd name="T18" fmla="*/ 2147483647 w 255"/>
                <a:gd name="T19" fmla="*/ 2147483647 h 222"/>
                <a:gd name="T20" fmla="*/ 2147483647 w 255"/>
                <a:gd name="T21" fmla="*/ 2147483647 h 222"/>
                <a:gd name="T22" fmla="*/ 2147483647 w 255"/>
                <a:gd name="T23" fmla="*/ 2147483647 h 222"/>
                <a:gd name="T24" fmla="*/ 2147483647 w 255"/>
                <a:gd name="T25" fmla="*/ 2147483647 h 222"/>
                <a:gd name="T26" fmla="*/ 2147483647 w 255"/>
                <a:gd name="T27" fmla="*/ 2147483647 h 222"/>
                <a:gd name="T28" fmla="*/ 2147483647 w 255"/>
                <a:gd name="T29" fmla="*/ 2147483647 h 222"/>
                <a:gd name="T30" fmla="*/ 2147483647 w 255"/>
                <a:gd name="T31" fmla="*/ 2147483647 h 222"/>
                <a:gd name="T32" fmla="*/ 2147483647 w 255"/>
                <a:gd name="T33" fmla="*/ 2147483647 h 222"/>
                <a:gd name="T34" fmla="*/ 2147483647 w 255"/>
                <a:gd name="T35" fmla="*/ 2147483647 h 222"/>
                <a:gd name="T36" fmla="*/ 2147483647 w 255"/>
                <a:gd name="T37" fmla="*/ 2147483647 h 222"/>
                <a:gd name="T38" fmla="*/ 2147483647 w 255"/>
                <a:gd name="T39" fmla="*/ 2147483647 h 222"/>
                <a:gd name="T40" fmla="*/ 2147483647 w 255"/>
                <a:gd name="T41" fmla="*/ 2147483647 h 222"/>
                <a:gd name="T42" fmla="*/ 2147483647 w 255"/>
                <a:gd name="T43" fmla="*/ 2147483647 h 222"/>
                <a:gd name="T44" fmla="*/ 2147483647 w 255"/>
                <a:gd name="T45" fmla="*/ 2147483647 h 222"/>
                <a:gd name="T46" fmla="*/ 2147483647 w 255"/>
                <a:gd name="T47" fmla="*/ 2147483647 h 222"/>
                <a:gd name="T48" fmla="*/ 2147483647 w 255"/>
                <a:gd name="T49" fmla="*/ 2147483647 h 222"/>
                <a:gd name="T50" fmla="*/ 2147483647 w 255"/>
                <a:gd name="T51" fmla="*/ 2147483647 h 222"/>
                <a:gd name="T52" fmla="*/ 2147483647 w 255"/>
                <a:gd name="T53" fmla="*/ 2147483647 h 222"/>
                <a:gd name="T54" fmla="*/ 2147483647 w 255"/>
                <a:gd name="T55" fmla="*/ 2147483647 h 222"/>
                <a:gd name="T56" fmla="*/ 2147483647 w 255"/>
                <a:gd name="T57" fmla="*/ 2147483647 h 222"/>
                <a:gd name="T58" fmla="*/ 2147483647 w 255"/>
                <a:gd name="T59" fmla="*/ 2147483647 h 222"/>
                <a:gd name="T60" fmla="*/ 0 w 255"/>
                <a:gd name="T61" fmla="*/ 2147483647 h 222"/>
                <a:gd name="T62" fmla="*/ 2147483647 w 255"/>
                <a:gd name="T63" fmla="*/ 2147483647 h 222"/>
                <a:gd name="T64" fmla="*/ 2147483647 w 255"/>
                <a:gd name="T65" fmla="*/ 2147483647 h 222"/>
                <a:gd name="T66" fmla="*/ 2147483647 w 255"/>
                <a:gd name="T67" fmla="*/ 2147483647 h 222"/>
                <a:gd name="T68" fmla="*/ 2147483647 w 255"/>
                <a:gd name="T69" fmla="*/ 2147483647 h 222"/>
                <a:gd name="T70" fmla="*/ 2147483647 w 255"/>
                <a:gd name="T71" fmla="*/ 2147483647 h 222"/>
                <a:gd name="T72" fmla="*/ 2147483647 w 255"/>
                <a:gd name="T73" fmla="*/ 2147483647 h 222"/>
                <a:gd name="T74" fmla="*/ 2147483647 w 255"/>
                <a:gd name="T75" fmla="*/ 2147483647 h 222"/>
                <a:gd name="T76" fmla="*/ 2147483647 w 255"/>
                <a:gd name="T77" fmla="*/ 2147483647 h 222"/>
                <a:gd name="T78" fmla="*/ 2147483647 w 255"/>
                <a:gd name="T79" fmla="*/ 2147483647 h 222"/>
                <a:gd name="T80" fmla="*/ 2147483647 w 255"/>
                <a:gd name="T81" fmla="*/ 0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22"/>
                <a:gd name="T125" fmla="*/ 255 w 255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22">
                  <a:moveTo>
                    <a:pt x="129" y="0"/>
                  </a:moveTo>
                  <a:lnTo>
                    <a:pt x="152" y="3"/>
                  </a:lnTo>
                  <a:lnTo>
                    <a:pt x="176" y="10"/>
                  </a:lnTo>
                  <a:lnTo>
                    <a:pt x="200" y="19"/>
                  </a:lnTo>
                  <a:lnTo>
                    <a:pt x="217" y="34"/>
                  </a:lnTo>
                  <a:lnTo>
                    <a:pt x="234" y="50"/>
                  </a:lnTo>
                  <a:lnTo>
                    <a:pt x="245" y="69"/>
                  </a:lnTo>
                  <a:lnTo>
                    <a:pt x="250" y="79"/>
                  </a:lnTo>
                  <a:lnTo>
                    <a:pt x="253" y="88"/>
                  </a:lnTo>
                  <a:lnTo>
                    <a:pt x="255" y="100"/>
                  </a:lnTo>
                  <a:lnTo>
                    <a:pt x="255" y="110"/>
                  </a:lnTo>
                  <a:lnTo>
                    <a:pt x="255" y="122"/>
                  </a:lnTo>
                  <a:lnTo>
                    <a:pt x="253" y="134"/>
                  </a:lnTo>
                  <a:lnTo>
                    <a:pt x="250" y="143"/>
                  </a:lnTo>
                  <a:lnTo>
                    <a:pt x="245" y="153"/>
                  </a:lnTo>
                  <a:lnTo>
                    <a:pt x="234" y="172"/>
                  </a:lnTo>
                  <a:lnTo>
                    <a:pt x="217" y="189"/>
                  </a:lnTo>
                  <a:lnTo>
                    <a:pt x="200" y="203"/>
                  </a:lnTo>
                  <a:lnTo>
                    <a:pt x="176" y="212"/>
                  </a:lnTo>
                  <a:lnTo>
                    <a:pt x="152" y="220"/>
                  </a:lnTo>
                  <a:lnTo>
                    <a:pt x="129" y="222"/>
                  </a:lnTo>
                  <a:lnTo>
                    <a:pt x="102" y="220"/>
                  </a:lnTo>
                  <a:lnTo>
                    <a:pt x="78" y="212"/>
                  </a:lnTo>
                  <a:lnTo>
                    <a:pt x="57" y="203"/>
                  </a:lnTo>
                  <a:lnTo>
                    <a:pt x="38" y="189"/>
                  </a:lnTo>
                  <a:lnTo>
                    <a:pt x="24" y="172"/>
                  </a:lnTo>
                  <a:lnTo>
                    <a:pt x="12" y="153"/>
                  </a:lnTo>
                  <a:lnTo>
                    <a:pt x="7" y="143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2" y="100"/>
                  </a:lnTo>
                  <a:lnTo>
                    <a:pt x="5" y="88"/>
                  </a:lnTo>
                  <a:lnTo>
                    <a:pt x="7" y="79"/>
                  </a:lnTo>
                  <a:lnTo>
                    <a:pt x="12" y="69"/>
                  </a:lnTo>
                  <a:lnTo>
                    <a:pt x="24" y="50"/>
                  </a:lnTo>
                  <a:lnTo>
                    <a:pt x="38" y="34"/>
                  </a:lnTo>
                  <a:lnTo>
                    <a:pt x="57" y="19"/>
                  </a:lnTo>
                  <a:lnTo>
                    <a:pt x="78" y="10"/>
                  </a:lnTo>
                  <a:lnTo>
                    <a:pt x="102" y="3"/>
                  </a:lnTo>
                  <a:lnTo>
                    <a:pt x="129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10" name="Freeform 687"/>
            <p:cNvSpPr>
              <a:spLocks/>
            </p:cNvSpPr>
            <p:nvPr/>
          </p:nvSpPr>
          <p:spPr bwMode="auto">
            <a:xfrm>
              <a:off x="5029200" y="1447800"/>
              <a:ext cx="404813" cy="347663"/>
            </a:xfrm>
            <a:custGeom>
              <a:avLst/>
              <a:gdLst>
                <a:gd name="T0" fmla="*/ 2147483647 w 255"/>
                <a:gd name="T1" fmla="*/ 0 h 219"/>
                <a:gd name="T2" fmla="*/ 2147483647 w 255"/>
                <a:gd name="T3" fmla="*/ 2147483647 h 219"/>
                <a:gd name="T4" fmla="*/ 2147483647 w 255"/>
                <a:gd name="T5" fmla="*/ 2147483647 h 219"/>
                <a:gd name="T6" fmla="*/ 2147483647 w 255"/>
                <a:gd name="T7" fmla="*/ 2147483647 h 219"/>
                <a:gd name="T8" fmla="*/ 2147483647 w 255"/>
                <a:gd name="T9" fmla="*/ 2147483647 h 219"/>
                <a:gd name="T10" fmla="*/ 2147483647 w 255"/>
                <a:gd name="T11" fmla="*/ 2147483647 h 219"/>
                <a:gd name="T12" fmla="*/ 2147483647 w 255"/>
                <a:gd name="T13" fmla="*/ 2147483647 h 219"/>
                <a:gd name="T14" fmla="*/ 2147483647 w 255"/>
                <a:gd name="T15" fmla="*/ 2147483647 h 219"/>
                <a:gd name="T16" fmla="*/ 2147483647 w 255"/>
                <a:gd name="T17" fmla="*/ 2147483647 h 219"/>
                <a:gd name="T18" fmla="*/ 2147483647 w 255"/>
                <a:gd name="T19" fmla="*/ 2147483647 h 219"/>
                <a:gd name="T20" fmla="*/ 2147483647 w 255"/>
                <a:gd name="T21" fmla="*/ 2147483647 h 219"/>
                <a:gd name="T22" fmla="*/ 2147483647 w 255"/>
                <a:gd name="T23" fmla="*/ 2147483647 h 219"/>
                <a:gd name="T24" fmla="*/ 2147483647 w 255"/>
                <a:gd name="T25" fmla="*/ 2147483647 h 219"/>
                <a:gd name="T26" fmla="*/ 2147483647 w 255"/>
                <a:gd name="T27" fmla="*/ 2147483647 h 219"/>
                <a:gd name="T28" fmla="*/ 2147483647 w 255"/>
                <a:gd name="T29" fmla="*/ 2147483647 h 219"/>
                <a:gd name="T30" fmla="*/ 2147483647 w 255"/>
                <a:gd name="T31" fmla="*/ 2147483647 h 219"/>
                <a:gd name="T32" fmla="*/ 2147483647 w 255"/>
                <a:gd name="T33" fmla="*/ 2147483647 h 219"/>
                <a:gd name="T34" fmla="*/ 2147483647 w 255"/>
                <a:gd name="T35" fmla="*/ 2147483647 h 219"/>
                <a:gd name="T36" fmla="*/ 2147483647 w 255"/>
                <a:gd name="T37" fmla="*/ 2147483647 h 219"/>
                <a:gd name="T38" fmla="*/ 2147483647 w 255"/>
                <a:gd name="T39" fmla="*/ 2147483647 h 219"/>
                <a:gd name="T40" fmla="*/ 2147483647 w 255"/>
                <a:gd name="T41" fmla="*/ 2147483647 h 219"/>
                <a:gd name="T42" fmla="*/ 2147483647 w 255"/>
                <a:gd name="T43" fmla="*/ 2147483647 h 219"/>
                <a:gd name="T44" fmla="*/ 2147483647 w 255"/>
                <a:gd name="T45" fmla="*/ 2147483647 h 219"/>
                <a:gd name="T46" fmla="*/ 2147483647 w 255"/>
                <a:gd name="T47" fmla="*/ 2147483647 h 219"/>
                <a:gd name="T48" fmla="*/ 2147483647 w 255"/>
                <a:gd name="T49" fmla="*/ 2147483647 h 219"/>
                <a:gd name="T50" fmla="*/ 2147483647 w 255"/>
                <a:gd name="T51" fmla="*/ 2147483647 h 219"/>
                <a:gd name="T52" fmla="*/ 2147483647 w 255"/>
                <a:gd name="T53" fmla="*/ 2147483647 h 219"/>
                <a:gd name="T54" fmla="*/ 2147483647 w 255"/>
                <a:gd name="T55" fmla="*/ 2147483647 h 219"/>
                <a:gd name="T56" fmla="*/ 2147483647 w 255"/>
                <a:gd name="T57" fmla="*/ 2147483647 h 219"/>
                <a:gd name="T58" fmla="*/ 2147483647 w 255"/>
                <a:gd name="T59" fmla="*/ 2147483647 h 219"/>
                <a:gd name="T60" fmla="*/ 0 w 255"/>
                <a:gd name="T61" fmla="*/ 2147483647 h 219"/>
                <a:gd name="T62" fmla="*/ 2147483647 w 255"/>
                <a:gd name="T63" fmla="*/ 2147483647 h 219"/>
                <a:gd name="T64" fmla="*/ 2147483647 w 255"/>
                <a:gd name="T65" fmla="*/ 2147483647 h 219"/>
                <a:gd name="T66" fmla="*/ 2147483647 w 255"/>
                <a:gd name="T67" fmla="*/ 2147483647 h 219"/>
                <a:gd name="T68" fmla="*/ 2147483647 w 255"/>
                <a:gd name="T69" fmla="*/ 2147483647 h 219"/>
                <a:gd name="T70" fmla="*/ 2147483647 w 255"/>
                <a:gd name="T71" fmla="*/ 2147483647 h 219"/>
                <a:gd name="T72" fmla="*/ 2147483647 w 255"/>
                <a:gd name="T73" fmla="*/ 2147483647 h 219"/>
                <a:gd name="T74" fmla="*/ 2147483647 w 255"/>
                <a:gd name="T75" fmla="*/ 2147483647 h 219"/>
                <a:gd name="T76" fmla="*/ 2147483647 w 255"/>
                <a:gd name="T77" fmla="*/ 2147483647 h 219"/>
                <a:gd name="T78" fmla="*/ 2147483647 w 255"/>
                <a:gd name="T79" fmla="*/ 2147483647 h 219"/>
                <a:gd name="T80" fmla="*/ 2147483647 w 255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19"/>
                <a:gd name="T125" fmla="*/ 255 w 255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19">
                  <a:moveTo>
                    <a:pt x="129" y="0"/>
                  </a:moveTo>
                  <a:lnTo>
                    <a:pt x="153" y="2"/>
                  </a:lnTo>
                  <a:lnTo>
                    <a:pt x="177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4" y="47"/>
                  </a:lnTo>
                  <a:lnTo>
                    <a:pt x="246" y="66"/>
                  </a:lnTo>
                  <a:lnTo>
                    <a:pt x="251" y="78"/>
                  </a:lnTo>
                  <a:lnTo>
                    <a:pt x="253" y="88"/>
                  </a:lnTo>
                  <a:lnTo>
                    <a:pt x="255" y="100"/>
                  </a:lnTo>
                  <a:lnTo>
                    <a:pt x="255" y="109"/>
                  </a:lnTo>
                  <a:lnTo>
                    <a:pt x="255" y="121"/>
                  </a:lnTo>
                  <a:lnTo>
                    <a:pt x="253" y="131"/>
                  </a:lnTo>
                  <a:lnTo>
                    <a:pt x="251" y="143"/>
                  </a:lnTo>
                  <a:lnTo>
                    <a:pt x="246" y="152"/>
                  </a:lnTo>
                  <a:lnTo>
                    <a:pt x="234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7" y="212"/>
                  </a:lnTo>
                  <a:lnTo>
                    <a:pt x="153" y="217"/>
                  </a:lnTo>
                  <a:lnTo>
                    <a:pt x="129" y="219"/>
                  </a:lnTo>
                  <a:lnTo>
                    <a:pt x="103" y="217"/>
                  </a:lnTo>
                  <a:lnTo>
                    <a:pt x="79" y="212"/>
                  </a:lnTo>
                  <a:lnTo>
                    <a:pt x="57" y="200"/>
                  </a:lnTo>
                  <a:lnTo>
                    <a:pt x="38" y="188"/>
                  </a:lnTo>
                  <a:lnTo>
                    <a:pt x="24" y="171"/>
                  </a:lnTo>
                  <a:lnTo>
                    <a:pt x="12" y="152"/>
                  </a:lnTo>
                  <a:lnTo>
                    <a:pt x="7" y="143"/>
                  </a:lnTo>
                  <a:lnTo>
                    <a:pt x="5" y="131"/>
                  </a:lnTo>
                  <a:lnTo>
                    <a:pt x="3" y="121"/>
                  </a:lnTo>
                  <a:lnTo>
                    <a:pt x="0" y="109"/>
                  </a:lnTo>
                  <a:lnTo>
                    <a:pt x="3" y="100"/>
                  </a:lnTo>
                  <a:lnTo>
                    <a:pt x="5" y="88"/>
                  </a:lnTo>
                  <a:lnTo>
                    <a:pt x="7" y="78"/>
                  </a:lnTo>
                  <a:lnTo>
                    <a:pt x="12" y="66"/>
                  </a:lnTo>
                  <a:lnTo>
                    <a:pt x="24" y="47"/>
                  </a:lnTo>
                  <a:lnTo>
                    <a:pt x="38" y="33"/>
                  </a:lnTo>
                  <a:lnTo>
                    <a:pt x="57" y="19"/>
                  </a:lnTo>
                  <a:lnTo>
                    <a:pt x="79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1" name="Freeform 688"/>
            <p:cNvSpPr>
              <a:spLocks/>
            </p:cNvSpPr>
            <p:nvPr/>
          </p:nvSpPr>
          <p:spPr bwMode="auto">
            <a:xfrm>
              <a:off x="5029200" y="1447800"/>
              <a:ext cx="404813" cy="347663"/>
            </a:xfrm>
            <a:custGeom>
              <a:avLst/>
              <a:gdLst>
                <a:gd name="T0" fmla="*/ 2147483647 w 255"/>
                <a:gd name="T1" fmla="*/ 0 h 219"/>
                <a:gd name="T2" fmla="*/ 2147483647 w 255"/>
                <a:gd name="T3" fmla="*/ 2147483647 h 219"/>
                <a:gd name="T4" fmla="*/ 2147483647 w 255"/>
                <a:gd name="T5" fmla="*/ 2147483647 h 219"/>
                <a:gd name="T6" fmla="*/ 2147483647 w 255"/>
                <a:gd name="T7" fmla="*/ 2147483647 h 219"/>
                <a:gd name="T8" fmla="*/ 2147483647 w 255"/>
                <a:gd name="T9" fmla="*/ 2147483647 h 219"/>
                <a:gd name="T10" fmla="*/ 2147483647 w 255"/>
                <a:gd name="T11" fmla="*/ 2147483647 h 219"/>
                <a:gd name="T12" fmla="*/ 2147483647 w 255"/>
                <a:gd name="T13" fmla="*/ 2147483647 h 219"/>
                <a:gd name="T14" fmla="*/ 2147483647 w 255"/>
                <a:gd name="T15" fmla="*/ 2147483647 h 219"/>
                <a:gd name="T16" fmla="*/ 2147483647 w 255"/>
                <a:gd name="T17" fmla="*/ 2147483647 h 219"/>
                <a:gd name="T18" fmla="*/ 2147483647 w 255"/>
                <a:gd name="T19" fmla="*/ 2147483647 h 219"/>
                <a:gd name="T20" fmla="*/ 2147483647 w 255"/>
                <a:gd name="T21" fmla="*/ 2147483647 h 219"/>
                <a:gd name="T22" fmla="*/ 2147483647 w 255"/>
                <a:gd name="T23" fmla="*/ 2147483647 h 219"/>
                <a:gd name="T24" fmla="*/ 2147483647 w 255"/>
                <a:gd name="T25" fmla="*/ 2147483647 h 219"/>
                <a:gd name="T26" fmla="*/ 2147483647 w 255"/>
                <a:gd name="T27" fmla="*/ 2147483647 h 219"/>
                <a:gd name="T28" fmla="*/ 2147483647 w 255"/>
                <a:gd name="T29" fmla="*/ 2147483647 h 219"/>
                <a:gd name="T30" fmla="*/ 2147483647 w 255"/>
                <a:gd name="T31" fmla="*/ 2147483647 h 219"/>
                <a:gd name="T32" fmla="*/ 2147483647 w 255"/>
                <a:gd name="T33" fmla="*/ 2147483647 h 219"/>
                <a:gd name="T34" fmla="*/ 2147483647 w 255"/>
                <a:gd name="T35" fmla="*/ 2147483647 h 219"/>
                <a:gd name="T36" fmla="*/ 2147483647 w 255"/>
                <a:gd name="T37" fmla="*/ 2147483647 h 219"/>
                <a:gd name="T38" fmla="*/ 2147483647 w 255"/>
                <a:gd name="T39" fmla="*/ 2147483647 h 219"/>
                <a:gd name="T40" fmla="*/ 2147483647 w 255"/>
                <a:gd name="T41" fmla="*/ 2147483647 h 219"/>
                <a:gd name="T42" fmla="*/ 2147483647 w 255"/>
                <a:gd name="T43" fmla="*/ 2147483647 h 219"/>
                <a:gd name="T44" fmla="*/ 2147483647 w 255"/>
                <a:gd name="T45" fmla="*/ 2147483647 h 219"/>
                <a:gd name="T46" fmla="*/ 2147483647 w 255"/>
                <a:gd name="T47" fmla="*/ 2147483647 h 219"/>
                <a:gd name="T48" fmla="*/ 2147483647 w 255"/>
                <a:gd name="T49" fmla="*/ 2147483647 h 219"/>
                <a:gd name="T50" fmla="*/ 2147483647 w 255"/>
                <a:gd name="T51" fmla="*/ 2147483647 h 219"/>
                <a:gd name="T52" fmla="*/ 2147483647 w 255"/>
                <a:gd name="T53" fmla="*/ 2147483647 h 219"/>
                <a:gd name="T54" fmla="*/ 2147483647 w 255"/>
                <a:gd name="T55" fmla="*/ 2147483647 h 219"/>
                <a:gd name="T56" fmla="*/ 2147483647 w 255"/>
                <a:gd name="T57" fmla="*/ 2147483647 h 219"/>
                <a:gd name="T58" fmla="*/ 2147483647 w 255"/>
                <a:gd name="T59" fmla="*/ 2147483647 h 219"/>
                <a:gd name="T60" fmla="*/ 0 w 255"/>
                <a:gd name="T61" fmla="*/ 2147483647 h 219"/>
                <a:gd name="T62" fmla="*/ 2147483647 w 255"/>
                <a:gd name="T63" fmla="*/ 2147483647 h 219"/>
                <a:gd name="T64" fmla="*/ 2147483647 w 255"/>
                <a:gd name="T65" fmla="*/ 2147483647 h 219"/>
                <a:gd name="T66" fmla="*/ 2147483647 w 255"/>
                <a:gd name="T67" fmla="*/ 2147483647 h 219"/>
                <a:gd name="T68" fmla="*/ 2147483647 w 255"/>
                <a:gd name="T69" fmla="*/ 2147483647 h 219"/>
                <a:gd name="T70" fmla="*/ 2147483647 w 255"/>
                <a:gd name="T71" fmla="*/ 2147483647 h 219"/>
                <a:gd name="T72" fmla="*/ 2147483647 w 255"/>
                <a:gd name="T73" fmla="*/ 2147483647 h 219"/>
                <a:gd name="T74" fmla="*/ 2147483647 w 255"/>
                <a:gd name="T75" fmla="*/ 2147483647 h 219"/>
                <a:gd name="T76" fmla="*/ 2147483647 w 255"/>
                <a:gd name="T77" fmla="*/ 2147483647 h 219"/>
                <a:gd name="T78" fmla="*/ 2147483647 w 255"/>
                <a:gd name="T79" fmla="*/ 2147483647 h 219"/>
                <a:gd name="T80" fmla="*/ 2147483647 w 255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19"/>
                <a:gd name="T125" fmla="*/ 255 w 255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19">
                  <a:moveTo>
                    <a:pt x="129" y="0"/>
                  </a:moveTo>
                  <a:lnTo>
                    <a:pt x="153" y="2"/>
                  </a:lnTo>
                  <a:lnTo>
                    <a:pt x="177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4" y="47"/>
                  </a:lnTo>
                  <a:lnTo>
                    <a:pt x="246" y="66"/>
                  </a:lnTo>
                  <a:lnTo>
                    <a:pt x="251" y="78"/>
                  </a:lnTo>
                  <a:lnTo>
                    <a:pt x="253" y="88"/>
                  </a:lnTo>
                  <a:lnTo>
                    <a:pt x="255" y="100"/>
                  </a:lnTo>
                  <a:lnTo>
                    <a:pt x="255" y="109"/>
                  </a:lnTo>
                  <a:lnTo>
                    <a:pt x="255" y="121"/>
                  </a:lnTo>
                  <a:lnTo>
                    <a:pt x="253" y="131"/>
                  </a:lnTo>
                  <a:lnTo>
                    <a:pt x="251" y="143"/>
                  </a:lnTo>
                  <a:lnTo>
                    <a:pt x="246" y="152"/>
                  </a:lnTo>
                  <a:lnTo>
                    <a:pt x="234" y="171"/>
                  </a:lnTo>
                  <a:lnTo>
                    <a:pt x="217" y="188"/>
                  </a:lnTo>
                  <a:lnTo>
                    <a:pt x="198" y="200"/>
                  </a:lnTo>
                  <a:lnTo>
                    <a:pt x="177" y="212"/>
                  </a:lnTo>
                  <a:lnTo>
                    <a:pt x="153" y="217"/>
                  </a:lnTo>
                  <a:lnTo>
                    <a:pt x="129" y="219"/>
                  </a:lnTo>
                  <a:lnTo>
                    <a:pt x="103" y="217"/>
                  </a:lnTo>
                  <a:lnTo>
                    <a:pt x="79" y="212"/>
                  </a:lnTo>
                  <a:lnTo>
                    <a:pt x="57" y="200"/>
                  </a:lnTo>
                  <a:lnTo>
                    <a:pt x="38" y="188"/>
                  </a:lnTo>
                  <a:lnTo>
                    <a:pt x="24" y="171"/>
                  </a:lnTo>
                  <a:lnTo>
                    <a:pt x="12" y="152"/>
                  </a:lnTo>
                  <a:lnTo>
                    <a:pt x="7" y="143"/>
                  </a:lnTo>
                  <a:lnTo>
                    <a:pt x="5" y="131"/>
                  </a:lnTo>
                  <a:lnTo>
                    <a:pt x="3" y="121"/>
                  </a:lnTo>
                  <a:lnTo>
                    <a:pt x="0" y="109"/>
                  </a:lnTo>
                  <a:lnTo>
                    <a:pt x="3" y="100"/>
                  </a:lnTo>
                  <a:lnTo>
                    <a:pt x="5" y="88"/>
                  </a:lnTo>
                  <a:lnTo>
                    <a:pt x="7" y="78"/>
                  </a:lnTo>
                  <a:lnTo>
                    <a:pt x="12" y="66"/>
                  </a:lnTo>
                  <a:lnTo>
                    <a:pt x="24" y="47"/>
                  </a:lnTo>
                  <a:lnTo>
                    <a:pt x="38" y="33"/>
                  </a:lnTo>
                  <a:lnTo>
                    <a:pt x="57" y="19"/>
                  </a:lnTo>
                  <a:lnTo>
                    <a:pt x="79" y="9"/>
                  </a:lnTo>
                  <a:lnTo>
                    <a:pt x="103" y="2"/>
                  </a:lnTo>
                  <a:lnTo>
                    <a:pt x="129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12" name="Freeform 689"/>
            <p:cNvSpPr>
              <a:spLocks/>
            </p:cNvSpPr>
            <p:nvPr/>
          </p:nvSpPr>
          <p:spPr bwMode="auto">
            <a:xfrm>
              <a:off x="3370263" y="1470025"/>
              <a:ext cx="406400" cy="347663"/>
            </a:xfrm>
            <a:custGeom>
              <a:avLst/>
              <a:gdLst>
                <a:gd name="T0" fmla="*/ 2147483647 w 256"/>
                <a:gd name="T1" fmla="*/ 0 h 219"/>
                <a:gd name="T2" fmla="*/ 2147483647 w 256"/>
                <a:gd name="T3" fmla="*/ 2147483647 h 219"/>
                <a:gd name="T4" fmla="*/ 2147483647 w 256"/>
                <a:gd name="T5" fmla="*/ 2147483647 h 219"/>
                <a:gd name="T6" fmla="*/ 2147483647 w 256"/>
                <a:gd name="T7" fmla="*/ 2147483647 h 219"/>
                <a:gd name="T8" fmla="*/ 2147483647 w 256"/>
                <a:gd name="T9" fmla="*/ 2147483647 h 219"/>
                <a:gd name="T10" fmla="*/ 2147483647 w 256"/>
                <a:gd name="T11" fmla="*/ 2147483647 h 219"/>
                <a:gd name="T12" fmla="*/ 2147483647 w 256"/>
                <a:gd name="T13" fmla="*/ 2147483647 h 219"/>
                <a:gd name="T14" fmla="*/ 2147483647 w 256"/>
                <a:gd name="T15" fmla="*/ 2147483647 h 219"/>
                <a:gd name="T16" fmla="*/ 2147483647 w 256"/>
                <a:gd name="T17" fmla="*/ 2147483647 h 219"/>
                <a:gd name="T18" fmla="*/ 2147483647 w 256"/>
                <a:gd name="T19" fmla="*/ 2147483647 h 219"/>
                <a:gd name="T20" fmla="*/ 2147483647 w 256"/>
                <a:gd name="T21" fmla="*/ 2147483647 h 219"/>
                <a:gd name="T22" fmla="*/ 2147483647 w 256"/>
                <a:gd name="T23" fmla="*/ 2147483647 h 219"/>
                <a:gd name="T24" fmla="*/ 2147483647 w 256"/>
                <a:gd name="T25" fmla="*/ 2147483647 h 219"/>
                <a:gd name="T26" fmla="*/ 2147483647 w 256"/>
                <a:gd name="T27" fmla="*/ 2147483647 h 219"/>
                <a:gd name="T28" fmla="*/ 2147483647 w 256"/>
                <a:gd name="T29" fmla="*/ 2147483647 h 219"/>
                <a:gd name="T30" fmla="*/ 2147483647 w 256"/>
                <a:gd name="T31" fmla="*/ 2147483647 h 219"/>
                <a:gd name="T32" fmla="*/ 2147483647 w 256"/>
                <a:gd name="T33" fmla="*/ 2147483647 h 219"/>
                <a:gd name="T34" fmla="*/ 2147483647 w 256"/>
                <a:gd name="T35" fmla="*/ 2147483647 h 219"/>
                <a:gd name="T36" fmla="*/ 2147483647 w 256"/>
                <a:gd name="T37" fmla="*/ 2147483647 h 219"/>
                <a:gd name="T38" fmla="*/ 2147483647 w 256"/>
                <a:gd name="T39" fmla="*/ 2147483647 h 219"/>
                <a:gd name="T40" fmla="*/ 2147483647 w 256"/>
                <a:gd name="T41" fmla="*/ 2147483647 h 219"/>
                <a:gd name="T42" fmla="*/ 2147483647 w 256"/>
                <a:gd name="T43" fmla="*/ 2147483647 h 219"/>
                <a:gd name="T44" fmla="*/ 2147483647 w 256"/>
                <a:gd name="T45" fmla="*/ 2147483647 h 219"/>
                <a:gd name="T46" fmla="*/ 2147483647 w 256"/>
                <a:gd name="T47" fmla="*/ 2147483647 h 219"/>
                <a:gd name="T48" fmla="*/ 2147483647 w 256"/>
                <a:gd name="T49" fmla="*/ 2147483647 h 219"/>
                <a:gd name="T50" fmla="*/ 2147483647 w 256"/>
                <a:gd name="T51" fmla="*/ 2147483647 h 219"/>
                <a:gd name="T52" fmla="*/ 2147483647 w 256"/>
                <a:gd name="T53" fmla="*/ 2147483647 h 219"/>
                <a:gd name="T54" fmla="*/ 2147483647 w 256"/>
                <a:gd name="T55" fmla="*/ 2147483647 h 219"/>
                <a:gd name="T56" fmla="*/ 2147483647 w 256"/>
                <a:gd name="T57" fmla="*/ 2147483647 h 219"/>
                <a:gd name="T58" fmla="*/ 2147483647 w 256"/>
                <a:gd name="T59" fmla="*/ 2147483647 h 219"/>
                <a:gd name="T60" fmla="*/ 0 w 256"/>
                <a:gd name="T61" fmla="*/ 2147483647 h 219"/>
                <a:gd name="T62" fmla="*/ 2147483647 w 256"/>
                <a:gd name="T63" fmla="*/ 2147483647 h 219"/>
                <a:gd name="T64" fmla="*/ 2147483647 w 256"/>
                <a:gd name="T65" fmla="*/ 2147483647 h 219"/>
                <a:gd name="T66" fmla="*/ 2147483647 w 256"/>
                <a:gd name="T67" fmla="*/ 2147483647 h 219"/>
                <a:gd name="T68" fmla="*/ 2147483647 w 256"/>
                <a:gd name="T69" fmla="*/ 2147483647 h 219"/>
                <a:gd name="T70" fmla="*/ 2147483647 w 256"/>
                <a:gd name="T71" fmla="*/ 2147483647 h 219"/>
                <a:gd name="T72" fmla="*/ 2147483647 w 256"/>
                <a:gd name="T73" fmla="*/ 2147483647 h 219"/>
                <a:gd name="T74" fmla="*/ 2147483647 w 256"/>
                <a:gd name="T75" fmla="*/ 2147483647 h 219"/>
                <a:gd name="T76" fmla="*/ 2147483647 w 256"/>
                <a:gd name="T77" fmla="*/ 2147483647 h 219"/>
                <a:gd name="T78" fmla="*/ 2147483647 w 256"/>
                <a:gd name="T79" fmla="*/ 2147483647 h 219"/>
                <a:gd name="T80" fmla="*/ 2147483647 w 256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19"/>
                <a:gd name="T125" fmla="*/ 256 w 256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19">
                  <a:moveTo>
                    <a:pt x="129" y="0"/>
                  </a:moveTo>
                  <a:lnTo>
                    <a:pt x="155" y="2"/>
                  </a:lnTo>
                  <a:lnTo>
                    <a:pt x="179" y="9"/>
                  </a:lnTo>
                  <a:lnTo>
                    <a:pt x="201" y="19"/>
                  </a:lnTo>
                  <a:lnTo>
                    <a:pt x="217" y="31"/>
                  </a:lnTo>
                  <a:lnTo>
                    <a:pt x="234" y="48"/>
                  </a:lnTo>
                  <a:lnTo>
                    <a:pt x="246" y="67"/>
                  </a:lnTo>
                  <a:lnTo>
                    <a:pt x="251" y="76"/>
                  </a:lnTo>
                  <a:lnTo>
                    <a:pt x="253" y="88"/>
                  </a:lnTo>
                  <a:lnTo>
                    <a:pt x="256" y="98"/>
                  </a:lnTo>
                  <a:lnTo>
                    <a:pt x="256" y="110"/>
                  </a:lnTo>
                  <a:lnTo>
                    <a:pt x="256" y="121"/>
                  </a:lnTo>
                  <a:lnTo>
                    <a:pt x="253" y="131"/>
                  </a:lnTo>
                  <a:lnTo>
                    <a:pt x="251" y="143"/>
                  </a:lnTo>
                  <a:lnTo>
                    <a:pt x="246" y="152"/>
                  </a:lnTo>
                  <a:lnTo>
                    <a:pt x="234" y="172"/>
                  </a:lnTo>
                  <a:lnTo>
                    <a:pt x="217" y="188"/>
                  </a:lnTo>
                  <a:lnTo>
                    <a:pt x="201" y="200"/>
                  </a:lnTo>
                  <a:lnTo>
                    <a:pt x="179" y="210"/>
                  </a:lnTo>
                  <a:lnTo>
                    <a:pt x="155" y="217"/>
                  </a:lnTo>
                  <a:lnTo>
                    <a:pt x="129" y="219"/>
                  </a:lnTo>
                  <a:lnTo>
                    <a:pt x="103" y="217"/>
                  </a:lnTo>
                  <a:lnTo>
                    <a:pt x="79" y="210"/>
                  </a:lnTo>
                  <a:lnTo>
                    <a:pt x="58" y="200"/>
                  </a:lnTo>
                  <a:lnTo>
                    <a:pt x="39" y="188"/>
                  </a:lnTo>
                  <a:lnTo>
                    <a:pt x="24" y="172"/>
                  </a:lnTo>
                  <a:lnTo>
                    <a:pt x="12" y="152"/>
                  </a:lnTo>
                  <a:lnTo>
                    <a:pt x="8" y="143"/>
                  </a:lnTo>
                  <a:lnTo>
                    <a:pt x="5" y="131"/>
                  </a:lnTo>
                  <a:lnTo>
                    <a:pt x="3" y="121"/>
                  </a:lnTo>
                  <a:lnTo>
                    <a:pt x="0" y="110"/>
                  </a:lnTo>
                  <a:lnTo>
                    <a:pt x="3" y="98"/>
                  </a:lnTo>
                  <a:lnTo>
                    <a:pt x="5" y="88"/>
                  </a:lnTo>
                  <a:lnTo>
                    <a:pt x="8" y="76"/>
                  </a:lnTo>
                  <a:lnTo>
                    <a:pt x="12" y="67"/>
                  </a:lnTo>
                  <a:lnTo>
                    <a:pt x="24" y="48"/>
                  </a:lnTo>
                  <a:lnTo>
                    <a:pt x="39" y="31"/>
                  </a:lnTo>
                  <a:lnTo>
                    <a:pt x="58" y="19"/>
                  </a:lnTo>
                  <a:lnTo>
                    <a:pt x="79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3" name="Freeform 690"/>
            <p:cNvSpPr>
              <a:spLocks/>
            </p:cNvSpPr>
            <p:nvPr/>
          </p:nvSpPr>
          <p:spPr bwMode="auto">
            <a:xfrm>
              <a:off x="3370263" y="1470025"/>
              <a:ext cx="406400" cy="347663"/>
            </a:xfrm>
            <a:custGeom>
              <a:avLst/>
              <a:gdLst>
                <a:gd name="T0" fmla="*/ 2147483647 w 256"/>
                <a:gd name="T1" fmla="*/ 0 h 219"/>
                <a:gd name="T2" fmla="*/ 2147483647 w 256"/>
                <a:gd name="T3" fmla="*/ 2147483647 h 219"/>
                <a:gd name="T4" fmla="*/ 2147483647 w 256"/>
                <a:gd name="T5" fmla="*/ 2147483647 h 219"/>
                <a:gd name="T6" fmla="*/ 2147483647 w 256"/>
                <a:gd name="T7" fmla="*/ 2147483647 h 219"/>
                <a:gd name="T8" fmla="*/ 2147483647 w 256"/>
                <a:gd name="T9" fmla="*/ 2147483647 h 219"/>
                <a:gd name="T10" fmla="*/ 2147483647 w 256"/>
                <a:gd name="T11" fmla="*/ 2147483647 h 219"/>
                <a:gd name="T12" fmla="*/ 2147483647 w 256"/>
                <a:gd name="T13" fmla="*/ 2147483647 h 219"/>
                <a:gd name="T14" fmla="*/ 2147483647 w 256"/>
                <a:gd name="T15" fmla="*/ 2147483647 h 219"/>
                <a:gd name="T16" fmla="*/ 2147483647 w 256"/>
                <a:gd name="T17" fmla="*/ 2147483647 h 219"/>
                <a:gd name="T18" fmla="*/ 2147483647 w 256"/>
                <a:gd name="T19" fmla="*/ 2147483647 h 219"/>
                <a:gd name="T20" fmla="*/ 2147483647 w 256"/>
                <a:gd name="T21" fmla="*/ 2147483647 h 219"/>
                <a:gd name="T22" fmla="*/ 2147483647 w 256"/>
                <a:gd name="T23" fmla="*/ 2147483647 h 219"/>
                <a:gd name="T24" fmla="*/ 2147483647 w 256"/>
                <a:gd name="T25" fmla="*/ 2147483647 h 219"/>
                <a:gd name="T26" fmla="*/ 2147483647 w 256"/>
                <a:gd name="T27" fmla="*/ 2147483647 h 219"/>
                <a:gd name="T28" fmla="*/ 2147483647 w 256"/>
                <a:gd name="T29" fmla="*/ 2147483647 h 219"/>
                <a:gd name="T30" fmla="*/ 2147483647 w 256"/>
                <a:gd name="T31" fmla="*/ 2147483647 h 219"/>
                <a:gd name="T32" fmla="*/ 2147483647 w 256"/>
                <a:gd name="T33" fmla="*/ 2147483647 h 219"/>
                <a:gd name="T34" fmla="*/ 2147483647 w 256"/>
                <a:gd name="T35" fmla="*/ 2147483647 h 219"/>
                <a:gd name="T36" fmla="*/ 2147483647 w 256"/>
                <a:gd name="T37" fmla="*/ 2147483647 h 219"/>
                <a:gd name="T38" fmla="*/ 2147483647 w 256"/>
                <a:gd name="T39" fmla="*/ 2147483647 h 219"/>
                <a:gd name="T40" fmla="*/ 2147483647 w 256"/>
                <a:gd name="T41" fmla="*/ 2147483647 h 219"/>
                <a:gd name="T42" fmla="*/ 2147483647 w 256"/>
                <a:gd name="T43" fmla="*/ 2147483647 h 219"/>
                <a:gd name="T44" fmla="*/ 2147483647 w 256"/>
                <a:gd name="T45" fmla="*/ 2147483647 h 219"/>
                <a:gd name="T46" fmla="*/ 2147483647 w 256"/>
                <a:gd name="T47" fmla="*/ 2147483647 h 219"/>
                <a:gd name="T48" fmla="*/ 2147483647 w 256"/>
                <a:gd name="T49" fmla="*/ 2147483647 h 219"/>
                <a:gd name="T50" fmla="*/ 2147483647 w 256"/>
                <a:gd name="T51" fmla="*/ 2147483647 h 219"/>
                <a:gd name="T52" fmla="*/ 2147483647 w 256"/>
                <a:gd name="T53" fmla="*/ 2147483647 h 219"/>
                <a:gd name="T54" fmla="*/ 2147483647 w 256"/>
                <a:gd name="T55" fmla="*/ 2147483647 h 219"/>
                <a:gd name="T56" fmla="*/ 2147483647 w 256"/>
                <a:gd name="T57" fmla="*/ 2147483647 h 219"/>
                <a:gd name="T58" fmla="*/ 2147483647 w 256"/>
                <a:gd name="T59" fmla="*/ 2147483647 h 219"/>
                <a:gd name="T60" fmla="*/ 0 w 256"/>
                <a:gd name="T61" fmla="*/ 2147483647 h 219"/>
                <a:gd name="T62" fmla="*/ 2147483647 w 256"/>
                <a:gd name="T63" fmla="*/ 2147483647 h 219"/>
                <a:gd name="T64" fmla="*/ 2147483647 w 256"/>
                <a:gd name="T65" fmla="*/ 2147483647 h 219"/>
                <a:gd name="T66" fmla="*/ 2147483647 w 256"/>
                <a:gd name="T67" fmla="*/ 2147483647 h 219"/>
                <a:gd name="T68" fmla="*/ 2147483647 w 256"/>
                <a:gd name="T69" fmla="*/ 2147483647 h 219"/>
                <a:gd name="T70" fmla="*/ 2147483647 w 256"/>
                <a:gd name="T71" fmla="*/ 2147483647 h 219"/>
                <a:gd name="T72" fmla="*/ 2147483647 w 256"/>
                <a:gd name="T73" fmla="*/ 2147483647 h 219"/>
                <a:gd name="T74" fmla="*/ 2147483647 w 256"/>
                <a:gd name="T75" fmla="*/ 2147483647 h 219"/>
                <a:gd name="T76" fmla="*/ 2147483647 w 256"/>
                <a:gd name="T77" fmla="*/ 2147483647 h 219"/>
                <a:gd name="T78" fmla="*/ 2147483647 w 256"/>
                <a:gd name="T79" fmla="*/ 2147483647 h 219"/>
                <a:gd name="T80" fmla="*/ 2147483647 w 256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19"/>
                <a:gd name="T125" fmla="*/ 256 w 256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19">
                  <a:moveTo>
                    <a:pt x="129" y="0"/>
                  </a:moveTo>
                  <a:lnTo>
                    <a:pt x="155" y="2"/>
                  </a:lnTo>
                  <a:lnTo>
                    <a:pt x="179" y="9"/>
                  </a:lnTo>
                  <a:lnTo>
                    <a:pt x="201" y="19"/>
                  </a:lnTo>
                  <a:lnTo>
                    <a:pt x="217" y="31"/>
                  </a:lnTo>
                  <a:lnTo>
                    <a:pt x="234" y="48"/>
                  </a:lnTo>
                  <a:lnTo>
                    <a:pt x="246" y="67"/>
                  </a:lnTo>
                  <a:lnTo>
                    <a:pt x="251" y="76"/>
                  </a:lnTo>
                  <a:lnTo>
                    <a:pt x="253" y="88"/>
                  </a:lnTo>
                  <a:lnTo>
                    <a:pt x="256" y="98"/>
                  </a:lnTo>
                  <a:lnTo>
                    <a:pt x="256" y="110"/>
                  </a:lnTo>
                  <a:lnTo>
                    <a:pt x="256" y="121"/>
                  </a:lnTo>
                  <a:lnTo>
                    <a:pt x="253" y="131"/>
                  </a:lnTo>
                  <a:lnTo>
                    <a:pt x="251" y="143"/>
                  </a:lnTo>
                  <a:lnTo>
                    <a:pt x="246" y="152"/>
                  </a:lnTo>
                  <a:lnTo>
                    <a:pt x="234" y="172"/>
                  </a:lnTo>
                  <a:lnTo>
                    <a:pt x="217" y="188"/>
                  </a:lnTo>
                  <a:lnTo>
                    <a:pt x="201" y="200"/>
                  </a:lnTo>
                  <a:lnTo>
                    <a:pt x="179" y="210"/>
                  </a:lnTo>
                  <a:lnTo>
                    <a:pt x="155" y="217"/>
                  </a:lnTo>
                  <a:lnTo>
                    <a:pt x="129" y="219"/>
                  </a:lnTo>
                  <a:lnTo>
                    <a:pt x="103" y="217"/>
                  </a:lnTo>
                  <a:lnTo>
                    <a:pt x="79" y="210"/>
                  </a:lnTo>
                  <a:lnTo>
                    <a:pt x="58" y="200"/>
                  </a:lnTo>
                  <a:lnTo>
                    <a:pt x="39" y="188"/>
                  </a:lnTo>
                  <a:lnTo>
                    <a:pt x="24" y="172"/>
                  </a:lnTo>
                  <a:lnTo>
                    <a:pt x="12" y="152"/>
                  </a:lnTo>
                  <a:lnTo>
                    <a:pt x="8" y="143"/>
                  </a:lnTo>
                  <a:lnTo>
                    <a:pt x="5" y="131"/>
                  </a:lnTo>
                  <a:lnTo>
                    <a:pt x="3" y="121"/>
                  </a:lnTo>
                  <a:lnTo>
                    <a:pt x="0" y="110"/>
                  </a:lnTo>
                  <a:lnTo>
                    <a:pt x="3" y="98"/>
                  </a:lnTo>
                  <a:lnTo>
                    <a:pt x="5" y="88"/>
                  </a:lnTo>
                  <a:lnTo>
                    <a:pt x="8" y="76"/>
                  </a:lnTo>
                  <a:lnTo>
                    <a:pt x="12" y="67"/>
                  </a:lnTo>
                  <a:lnTo>
                    <a:pt x="24" y="48"/>
                  </a:lnTo>
                  <a:lnTo>
                    <a:pt x="39" y="31"/>
                  </a:lnTo>
                  <a:lnTo>
                    <a:pt x="58" y="19"/>
                  </a:lnTo>
                  <a:lnTo>
                    <a:pt x="79" y="9"/>
                  </a:lnTo>
                  <a:lnTo>
                    <a:pt x="103" y="2"/>
                  </a:lnTo>
                  <a:lnTo>
                    <a:pt x="129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14" name="Freeform 691"/>
            <p:cNvSpPr>
              <a:spLocks/>
            </p:cNvSpPr>
            <p:nvPr/>
          </p:nvSpPr>
          <p:spPr bwMode="auto">
            <a:xfrm>
              <a:off x="3810000" y="2593975"/>
              <a:ext cx="250825" cy="215900"/>
            </a:xfrm>
            <a:custGeom>
              <a:avLst/>
              <a:gdLst>
                <a:gd name="T0" fmla="*/ 2147483647 w 158"/>
                <a:gd name="T1" fmla="*/ 2147483647 h 136"/>
                <a:gd name="T2" fmla="*/ 2147483647 w 158"/>
                <a:gd name="T3" fmla="*/ 2147483647 h 136"/>
                <a:gd name="T4" fmla="*/ 2147483647 w 158"/>
                <a:gd name="T5" fmla="*/ 2147483647 h 136"/>
                <a:gd name="T6" fmla="*/ 2147483647 w 158"/>
                <a:gd name="T7" fmla="*/ 2147483647 h 136"/>
                <a:gd name="T8" fmla="*/ 2147483647 w 158"/>
                <a:gd name="T9" fmla="*/ 2147483647 h 136"/>
                <a:gd name="T10" fmla="*/ 2147483647 w 158"/>
                <a:gd name="T11" fmla="*/ 2147483647 h 136"/>
                <a:gd name="T12" fmla="*/ 2147483647 w 158"/>
                <a:gd name="T13" fmla="*/ 2147483647 h 136"/>
                <a:gd name="T14" fmla="*/ 0 w 158"/>
                <a:gd name="T15" fmla="*/ 2147483647 h 136"/>
                <a:gd name="T16" fmla="*/ 0 w 158"/>
                <a:gd name="T17" fmla="*/ 2147483647 h 136"/>
                <a:gd name="T18" fmla="*/ 0 w 158"/>
                <a:gd name="T19" fmla="*/ 2147483647 h 136"/>
                <a:gd name="T20" fmla="*/ 2147483647 w 158"/>
                <a:gd name="T21" fmla="*/ 2147483647 h 136"/>
                <a:gd name="T22" fmla="*/ 2147483647 w 158"/>
                <a:gd name="T23" fmla="*/ 2147483647 h 136"/>
                <a:gd name="T24" fmla="*/ 2147483647 w 158"/>
                <a:gd name="T25" fmla="*/ 2147483647 h 136"/>
                <a:gd name="T26" fmla="*/ 2147483647 w 158"/>
                <a:gd name="T27" fmla="*/ 2147483647 h 136"/>
                <a:gd name="T28" fmla="*/ 2147483647 w 158"/>
                <a:gd name="T29" fmla="*/ 2147483647 h 136"/>
                <a:gd name="T30" fmla="*/ 2147483647 w 158"/>
                <a:gd name="T31" fmla="*/ 0 h 136"/>
                <a:gd name="T32" fmla="*/ 2147483647 w 158"/>
                <a:gd name="T33" fmla="*/ 0 h 136"/>
                <a:gd name="T34" fmla="*/ 2147483647 w 158"/>
                <a:gd name="T35" fmla="*/ 0 h 136"/>
                <a:gd name="T36" fmla="*/ 2147483647 w 158"/>
                <a:gd name="T37" fmla="*/ 2147483647 h 136"/>
                <a:gd name="T38" fmla="*/ 2147483647 w 158"/>
                <a:gd name="T39" fmla="*/ 2147483647 h 136"/>
                <a:gd name="T40" fmla="*/ 2147483647 w 158"/>
                <a:gd name="T41" fmla="*/ 2147483647 h 136"/>
                <a:gd name="T42" fmla="*/ 2147483647 w 158"/>
                <a:gd name="T43" fmla="*/ 2147483647 h 136"/>
                <a:gd name="T44" fmla="*/ 2147483647 w 158"/>
                <a:gd name="T45" fmla="*/ 2147483647 h 136"/>
                <a:gd name="T46" fmla="*/ 2147483647 w 158"/>
                <a:gd name="T47" fmla="*/ 2147483647 h 136"/>
                <a:gd name="T48" fmla="*/ 2147483647 w 158"/>
                <a:gd name="T49" fmla="*/ 2147483647 h 136"/>
                <a:gd name="T50" fmla="*/ 2147483647 w 158"/>
                <a:gd name="T51" fmla="*/ 2147483647 h 136"/>
                <a:gd name="T52" fmla="*/ 2147483647 w 158"/>
                <a:gd name="T53" fmla="*/ 2147483647 h 136"/>
                <a:gd name="T54" fmla="*/ 2147483647 w 158"/>
                <a:gd name="T55" fmla="*/ 2147483647 h 136"/>
                <a:gd name="T56" fmla="*/ 2147483647 w 158"/>
                <a:gd name="T57" fmla="*/ 2147483647 h 136"/>
                <a:gd name="T58" fmla="*/ 2147483647 w 158"/>
                <a:gd name="T59" fmla="*/ 2147483647 h 136"/>
                <a:gd name="T60" fmla="*/ 2147483647 w 158"/>
                <a:gd name="T61" fmla="*/ 2147483647 h 136"/>
                <a:gd name="T62" fmla="*/ 2147483647 w 158"/>
                <a:gd name="T63" fmla="*/ 2147483647 h 136"/>
                <a:gd name="T64" fmla="*/ 2147483647 w 158"/>
                <a:gd name="T65" fmla="*/ 2147483647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36"/>
                <a:gd name="T101" fmla="*/ 158 w 158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36">
                  <a:moveTo>
                    <a:pt x="79" y="136"/>
                  </a:moveTo>
                  <a:lnTo>
                    <a:pt x="62" y="136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4" y="117"/>
                  </a:lnTo>
                  <a:lnTo>
                    <a:pt x="12" y="107"/>
                  </a:lnTo>
                  <a:lnTo>
                    <a:pt x="5" y="95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2" y="28"/>
                  </a:lnTo>
                  <a:lnTo>
                    <a:pt x="24" y="19"/>
                  </a:lnTo>
                  <a:lnTo>
                    <a:pt x="33" y="12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0" y="5"/>
                  </a:lnTo>
                  <a:lnTo>
                    <a:pt x="124" y="12"/>
                  </a:lnTo>
                  <a:lnTo>
                    <a:pt x="136" y="19"/>
                  </a:lnTo>
                  <a:lnTo>
                    <a:pt x="146" y="28"/>
                  </a:lnTo>
                  <a:lnTo>
                    <a:pt x="153" y="40"/>
                  </a:lnTo>
                  <a:lnTo>
                    <a:pt x="158" y="55"/>
                  </a:lnTo>
                  <a:lnTo>
                    <a:pt x="158" y="67"/>
                  </a:lnTo>
                  <a:lnTo>
                    <a:pt x="158" y="81"/>
                  </a:lnTo>
                  <a:lnTo>
                    <a:pt x="153" y="95"/>
                  </a:lnTo>
                  <a:lnTo>
                    <a:pt x="146" y="107"/>
                  </a:lnTo>
                  <a:lnTo>
                    <a:pt x="136" y="117"/>
                  </a:lnTo>
                  <a:lnTo>
                    <a:pt x="124" y="124"/>
                  </a:lnTo>
                  <a:lnTo>
                    <a:pt x="110" y="131"/>
                  </a:lnTo>
                  <a:lnTo>
                    <a:pt x="95" y="136"/>
                  </a:lnTo>
                  <a:lnTo>
                    <a:pt x="79" y="13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5" name="Freeform 692"/>
            <p:cNvSpPr>
              <a:spLocks/>
            </p:cNvSpPr>
            <p:nvPr/>
          </p:nvSpPr>
          <p:spPr bwMode="auto">
            <a:xfrm>
              <a:off x="3810000" y="2593975"/>
              <a:ext cx="250825" cy="215900"/>
            </a:xfrm>
            <a:custGeom>
              <a:avLst/>
              <a:gdLst>
                <a:gd name="T0" fmla="*/ 2147483647 w 158"/>
                <a:gd name="T1" fmla="*/ 2147483647 h 136"/>
                <a:gd name="T2" fmla="*/ 2147483647 w 158"/>
                <a:gd name="T3" fmla="*/ 2147483647 h 136"/>
                <a:gd name="T4" fmla="*/ 2147483647 w 158"/>
                <a:gd name="T5" fmla="*/ 2147483647 h 136"/>
                <a:gd name="T6" fmla="*/ 2147483647 w 158"/>
                <a:gd name="T7" fmla="*/ 2147483647 h 136"/>
                <a:gd name="T8" fmla="*/ 2147483647 w 158"/>
                <a:gd name="T9" fmla="*/ 2147483647 h 136"/>
                <a:gd name="T10" fmla="*/ 2147483647 w 158"/>
                <a:gd name="T11" fmla="*/ 2147483647 h 136"/>
                <a:gd name="T12" fmla="*/ 2147483647 w 158"/>
                <a:gd name="T13" fmla="*/ 2147483647 h 136"/>
                <a:gd name="T14" fmla="*/ 0 w 158"/>
                <a:gd name="T15" fmla="*/ 2147483647 h 136"/>
                <a:gd name="T16" fmla="*/ 0 w 158"/>
                <a:gd name="T17" fmla="*/ 2147483647 h 136"/>
                <a:gd name="T18" fmla="*/ 0 w 158"/>
                <a:gd name="T19" fmla="*/ 2147483647 h 136"/>
                <a:gd name="T20" fmla="*/ 2147483647 w 158"/>
                <a:gd name="T21" fmla="*/ 2147483647 h 136"/>
                <a:gd name="T22" fmla="*/ 2147483647 w 158"/>
                <a:gd name="T23" fmla="*/ 2147483647 h 136"/>
                <a:gd name="T24" fmla="*/ 2147483647 w 158"/>
                <a:gd name="T25" fmla="*/ 2147483647 h 136"/>
                <a:gd name="T26" fmla="*/ 2147483647 w 158"/>
                <a:gd name="T27" fmla="*/ 2147483647 h 136"/>
                <a:gd name="T28" fmla="*/ 2147483647 w 158"/>
                <a:gd name="T29" fmla="*/ 2147483647 h 136"/>
                <a:gd name="T30" fmla="*/ 2147483647 w 158"/>
                <a:gd name="T31" fmla="*/ 0 h 136"/>
                <a:gd name="T32" fmla="*/ 2147483647 w 158"/>
                <a:gd name="T33" fmla="*/ 0 h 136"/>
                <a:gd name="T34" fmla="*/ 2147483647 w 158"/>
                <a:gd name="T35" fmla="*/ 0 h 136"/>
                <a:gd name="T36" fmla="*/ 2147483647 w 158"/>
                <a:gd name="T37" fmla="*/ 2147483647 h 136"/>
                <a:gd name="T38" fmla="*/ 2147483647 w 158"/>
                <a:gd name="T39" fmla="*/ 2147483647 h 136"/>
                <a:gd name="T40" fmla="*/ 2147483647 w 158"/>
                <a:gd name="T41" fmla="*/ 2147483647 h 136"/>
                <a:gd name="T42" fmla="*/ 2147483647 w 158"/>
                <a:gd name="T43" fmla="*/ 2147483647 h 136"/>
                <a:gd name="T44" fmla="*/ 2147483647 w 158"/>
                <a:gd name="T45" fmla="*/ 2147483647 h 136"/>
                <a:gd name="T46" fmla="*/ 2147483647 w 158"/>
                <a:gd name="T47" fmla="*/ 2147483647 h 136"/>
                <a:gd name="T48" fmla="*/ 2147483647 w 158"/>
                <a:gd name="T49" fmla="*/ 2147483647 h 136"/>
                <a:gd name="T50" fmla="*/ 2147483647 w 158"/>
                <a:gd name="T51" fmla="*/ 2147483647 h 136"/>
                <a:gd name="T52" fmla="*/ 2147483647 w 158"/>
                <a:gd name="T53" fmla="*/ 2147483647 h 136"/>
                <a:gd name="T54" fmla="*/ 2147483647 w 158"/>
                <a:gd name="T55" fmla="*/ 2147483647 h 136"/>
                <a:gd name="T56" fmla="*/ 2147483647 w 158"/>
                <a:gd name="T57" fmla="*/ 2147483647 h 136"/>
                <a:gd name="T58" fmla="*/ 2147483647 w 158"/>
                <a:gd name="T59" fmla="*/ 2147483647 h 136"/>
                <a:gd name="T60" fmla="*/ 2147483647 w 158"/>
                <a:gd name="T61" fmla="*/ 2147483647 h 136"/>
                <a:gd name="T62" fmla="*/ 2147483647 w 158"/>
                <a:gd name="T63" fmla="*/ 2147483647 h 136"/>
                <a:gd name="T64" fmla="*/ 2147483647 w 158"/>
                <a:gd name="T65" fmla="*/ 2147483647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"/>
                <a:gd name="T100" fmla="*/ 0 h 136"/>
                <a:gd name="T101" fmla="*/ 158 w 158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" h="136">
                  <a:moveTo>
                    <a:pt x="79" y="136"/>
                  </a:moveTo>
                  <a:lnTo>
                    <a:pt x="62" y="136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4" y="117"/>
                  </a:lnTo>
                  <a:lnTo>
                    <a:pt x="12" y="107"/>
                  </a:lnTo>
                  <a:lnTo>
                    <a:pt x="5" y="95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2" y="28"/>
                  </a:lnTo>
                  <a:lnTo>
                    <a:pt x="24" y="19"/>
                  </a:lnTo>
                  <a:lnTo>
                    <a:pt x="33" y="12"/>
                  </a:lnTo>
                  <a:lnTo>
                    <a:pt x="48" y="5"/>
                  </a:lnTo>
                  <a:lnTo>
                    <a:pt x="62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0" y="5"/>
                  </a:lnTo>
                  <a:lnTo>
                    <a:pt x="124" y="12"/>
                  </a:lnTo>
                  <a:lnTo>
                    <a:pt x="136" y="19"/>
                  </a:lnTo>
                  <a:lnTo>
                    <a:pt x="146" y="28"/>
                  </a:lnTo>
                  <a:lnTo>
                    <a:pt x="153" y="40"/>
                  </a:lnTo>
                  <a:lnTo>
                    <a:pt x="158" y="55"/>
                  </a:lnTo>
                  <a:lnTo>
                    <a:pt x="158" y="67"/>
                  </a:lnTo>
                  <a:lnTo>
                    <a:pt x="158" y="81"/>
                  </a:lnTo>
                  <a:lnTo>
                    <a:pt x="153" y="95"/>
                  </a:lnTo>
                  <a:lnTo>
                    <a:pt x="146" y="107"/>
                  </a:lnTo>
                  <a:lnTo>
                    <a:pt x="136" y="117"/>
                  </a:lnTo>
                  <a:lnTo>
                    <a:pt x="124" y="124"/>
                  </a:lnTo>
                  <a:lnTo>
                    <a:pt x="110" y="131"/>
                  </a:lnTo>
                  <a:lnTo>
                    <a:pt x="95" y="136"/>
                  </a:lnTo>
                  <a:lnTo>
                    <a:pt x="79" y="136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16" name="Freeform 693"/>
            <p:cNvSpPr>
              <a:spLocks/>
            </p:cNvSpPr>
            <p:nvPr/>
          </p:nvSpPr>
          <p:spPr bwMode="auto">
            <a:xfrm>
              <a:off x="3208338" y="2613025"/>
              <a:ext cx="254000" cy="219075"/>
            </a:xfrm>
            <a:custGeom>
              <a:avLst/>
              <a:gdLst>
                <a:gd name="T0" fmla="*/ 2147483647 w 160"/>
                <a:gd name="T1" fmla="*/ 2147483647 h 138"/>
                <a:gd name="T2" fmla="*/ 2147483647 w 160"/>
                <a:gd name="T3" fmla="*/ 2147483647 h 138"/>
                <a:gd name="T4" fmla="*/ 2147483647 w 160"/>
                <a:gd name="T5" fmla="*/ 2147483647 h 138"/>
                <a:gd name="T6" fmla="*/ 2147483647 w 160"/>
                <a:gd name="T7" fmla="*/ 2147483647 h 138"/>
                <a:gd name="T8" fmla="*/ 2147483647 w 160"/>
                <a:gd name="T9" fmla="*/ 2147483647 h 138"/>
                <a:gd name="T10" fmla="*/ 2147483647 w 160"/>
                <a:gd name="T11" fmla="*/ 2147483647 h 138"/>
                <a:gd name="T12" fmla="*/ 2147483647 w 160"/>
                <a:gd name="T13" fmla="*/ 2147483647 h 138"/>
                <a:gd name="T14" fmla="*/ 2147483647 w 160"/>
                <a:gd name="T15" fmla="*/ 2147483647 h 138"/>
                <a:gd name="T16" fmla="*/ 0 w 160"/>
                <a:gd name="T17" fmla="*/ 2147483647 h 138"/>
                <a:gd name="T18" fmla="*/ 2147483647 w 160"/>
                <a:gd name="T19" fmla="*/ 2147483647 h 138"/>
                <a:gd name="T20" fmla="*/ 2147483647 w 160"/>
                <a:gd name="T21" fmla="*/ 2147483647 h 138"/>
                <a:gd name="T22" fmla="*/ 2147483647 w 160"/>
                <a:gd name="T23" fmla="*/ 2147483647 h 138"/>
                <a:gd name="T24" fmla="*/ 2147483647 w 160"/>
                <a:gd name="T25" fmla="*/ 2147483647 h 138"/>
                <a:gd name="T26" fmla="*/ 2147483647 w 160"/>
                <a:gd name="T27" fmla="*/ 2147483647 h 138"/>
                <a:gd name="T28" fmla="*/ 2147483647 w 160"/>
                <a:gd name="T29" fmla="*/ 2147483647 h 138"/>
                <a:gd name="T30" fmla="*/ 2147483647 w 160"/>
                <a:gd name="T31" fmla="*/ 2147483647 h 138"/>
                <a:gd name="T32" fmla="*/ 2147483647 w 160"/>
                <a:gd name="T33" fmla="*/ 0 h 138"/>
                <a:gd name="T34" fmla="*/ 2147483647 w 160"/>
                <a:gd name="T35" fmla="*/ 2147483647 h 138"/>
                <a:gd name="T36" fmla="*/ 2147483647 w 160"/>
                <a:gd name="T37" fmla="*/ 2147483647 h 138"/>
                <a:gd name="T38" fmla="*/ 2147483647 w 160"/>
                <a:gd name="T39" fmla="*/ 2147483647 h 138"/>
                <a:gd name="T40" fmla="*/ 2147483647 w 160"/>
                <a:gd name="T41" fmla="*/ 2147483647 h 138"/>
                <a:gd name="T42" fmla="*/ 2147483647 w 160"/>
                <a:gd name="T43" fmla="*/ 2147483647 h 138"/>
                <a:gd name="T44" fmla="*/ 2147483647 w 160"/>
                <a:gd name="T45" fmla="*/ 2147483647 h 138"/>
                <a:gd name="T46" fmla="*/ 2147483647 w 160"/>
                <a:gd name="T47" fmla="*/ 2147483647 h 138"/>
                <a:gd name="T48" fmla="*/ 2147483647 w 160"/>
                <a:gd name="T49" fmla="*/ 2147483647 h 138"/>
                <a:gd name="T50" fmla="*/ 2147483647 w 160"/>
                <a:gd name="T51" fmla="*/ 2147483647 h 138"/>
                <a:gd name="T52" fmla="*/ 2147483647 w 160"/>
                <a:gd name="T53" fmla="*/ 2147483647 h 138"/>
                <a:gd name="T54" fmla="*/ 2147483647 w 160"/>
                <a:gd name="T55" fmla="*/ 2147483647 h 138"/>
                <a:gd name="T56" fmla="*/ 2147483647 w 160"/>
                <a:gd name="T57" fmla="*/ 2147483647 h 138"/>
                <a:gd name="T58" fmla="*/ 2147483647 w 160"/>
                <a:gd name="T59" fmla="*/ 2147483647 h 138"/>
                <a:gd name="T60" fmla="*/ 2147483647 w 160"/>
                <a:gd name="T61" fmla="*/ 2147483647 h 138"/>
                <a:gd name="T62" fmla="*/ 2147483647 w 160"/>
                <a:gd name="T63" fmla="*/ 2147483647 h 138"/>
                <a:gd name="T64" fmla="*/ 2147483647 w 160"/>
                <a:gd name="T65" fmla="*/ 2147483647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38"/>
                <a:gd name="T101" fmla="*/ 160 w 160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38">
                  <a:moveTo>
                    <a:pt x="81" y="138"/>
                  </a:moveTo>
                  <a:lnTo>
                    <a:pt x="64" y="136"/>
                  </a:lnTo>
                  <a:lnTo>
                    <a:pt x="50" y="133"/>
                  </a:lnTo>
                  <a:lnTo>
                    <a:pt x="36" y="126"/>
                  </a:lnTo>
                  <a:lnTo>
                    <a:pt x="24" y="119"/>
                  </a:lnTo>
                  <a:lnTo>
                    <a:pt x="14" y="107"/>
                  </a:lnTo>
                  <a:lnTo>
                    <a:pt x="7" y="95"/>
                  </a:lnTo>
                  <a:lnTo>
                    <a:pt x="2" y="83"/>
                  </a:lnTo>
                  <a:lnTo>
                    <a:pt x="0" y="69"/>
                  </a:lnTo>
                  <a:lnTo>
                    <a:pt x="2" y="55"/>
                  </a:lnTo>
                  <a:lnTo>
                    <a:pt x="7" y="43"/>
                  </a:lnTo>
                  <a:lnTo>
                    <a:pt x="14" y="31"/>
                  </a:lnTo>
                  <a:lnTo>
                    <a:pt x="24" y="21"/>
                  </a:lnTo>
                  <a:lnTo>
                    <a:pt x="36" y="12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1" y="0"/>
                  </a:lnTo>
                  <a:lnTo>
                    <a:pt x="95" y="2"/>
                  </a:lnTo>
                  <a:lnTo>
                    <a:pt x="112" y="7"/>
                  </a:lnTo>
                  <a:lnTo>
                    <a:pt x="124" y="12"/>
                  </a:lnTo>
                  <a:lnTo>
                    <a:pt x="136" y="21"/>
                  </a:lnTo>
                  <a:lnTo>
                    <a:pt x="145" y="31"/>
                  </a:lnTo>
                  <a:lnTo>
                    <a:pt x="152" y="43"/>
                  </a:lnTo>
                  <a:lnTo>
                    <a:pt x="157" y="55"/>
                  </a:lnTo>
                  <a:lnTo>
                    <a:pt x="160" y="69"/>
                  </a:lnTo>
                  <a:lnTo>
                    <a:pt x="157" y="83"/>
                  </a:lnTo>
                  <a:lnTo>
                    <a:pt x="152" y="95"/>
                  </a:lnTo>
                  <a:lnTo>
                    <a:pt x="145" y="107"/>
                  </a:lnTo>
                  <a:lnTo>
                    <a:pt x="136" y="119"/>
                  </a:lnTo>
                  <a:lnTo>
                    <a:pt x="124" y="126"/>
                  </a:lnTo>
                  <a:lnTo>
                    <a:pt x="112" y="133"/>
                  </a:lnTo>
                  <a:lnTo>
                    <a:pt x="95" y="136"/>
                  </a:lnTo>
                  <a:lnTo>
                    <a:pt x="81" y="13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7" name="Freeform 694"/>
            <p:cNvSpPr>
              <a:spLocks/>
            </p:cNvSpPr>
            <p:nvPr/>
          </p:nvSpPr>
          <p:spPr bwMode="auto">
            <a:xfrm>
              <a:off x="3208338" y="2613025"/>
              <a:ext cx="254000" cy="219075"/>
            </a:xfrm>
            <a:custGeom>
              <a:avLst/>
              <a:gdLst>
                <a:gd name="T0" fmla="*/ 2147483647 w 160"/>
                <a:gd name="T1" fmla="*/ 2147483647 h 138"/>
                <a:gd name="T2" fmla="*/ 2147483647 w 160"/>
                <a:gd name="T3" fmla="*/ 2147483647 h 138"/>
                <a:gd name="T4" fmla="*/ 2147483647 w 160"/>
                <a:gd name="T5" fmla="*/ 2147483647 h 138"/>
                <a:gd name="T6" fmla="*/ 2147483647 w 160"/>
                <a:gd name="T7" fmla="*/ 2147483647 h 138"/>
                <a:gd name="T8" fmla="*/ 2147483647 w 160"/>
                <a:gd name="T9" fmla="*/ 2147483647 h 138"/>
                <a:gd name="T10" fmla="*/ 2147483647 w 160"/>
                <a:gd name="T11" fmla="*/ 2147483647 h 138"/>
                <a:gd name="T12" fmla="*/ 2147483647 w 160"/>
                <a:gd name="T13" fmla="*/ 2147483647 h 138"/>
                <a:gd name="T14" fmla="*/ 2147483647 w 160"/>
                <a:gd name="T15" fmla="*/ 2147483647 h 138"/>
                <a:gd name="T16" fmla="*/ 0 w 160"/>
                <a:gd name="T17" fmla="*/ 2147483647 h 138"/>
                <a:gd name="T18" fmla="*/ 2147483647 w 160"/>
                <a:gd name="T19" fmla="*/ 2147483647 h 138"/>
                <a:gd name="T20" fmla="*/ 2147483647 w 160"/>
                <a:gd name="T21" fmla="*/ 2147483647 h 138"/>
                <a:gd name="T22" fmla="*/ 2147483647 w 160"/>
                <a:gd name="T23" fmla="*/ 2147483647 h 138"/>
                <a:gd name="T24" fmla="*/ 2147483647 w 160"/>
                <a:gd name="T25" fmla="*/ 2147483647 h 138"/>
                <a:gd name="T26" fmla="*/ 2147483647 w 160"/>
                <a:gd name="T27" fmla="*/ 2147483647 h 138"/>
                <a:gd name="T28" fmla="*/ 2147483647 w 160"/>
                <a:gd name="T29" fmla="*/ 2147483647 h 138"/>
                <a:gd name="T30" fmla="*/ 2147483647 w 160"/>
                <a:gd name="T31" fmla="*/ 2147483647 h 138"/>
                <a:gd name="T32" fmla="*/ 2147483647 w 160"/>
                <a:gd name="T33" fmla="*/ 0 h 138"/>
                <a:gd name="T34" fmla="*/ 2147483647 w 160"/>
                <a:gd name="T35" fmla="*/ 2147483647 h 138"/>
                <a:gd name="T36" fmla="*/ 2147483647 w 160"/>
                <a:gd name="T37" fmla="*/ 2147483647 h 138"/>
                <a:gd name="T38" fmla="*/ 2147483647 w 160"/>
                <a:gd name="T39" fmla="*/ 2147483647 h 138"/>
                <a:gd name="T40" fmla="*/ 2147483647 w 160"/>
                <a:gd name="T41" fmla="*/ 2147483647 h 138"/>
                <a:gd name="T42" fmla="*/ 2147483647 w 160"/>
                <a:gd name="T43" fmla="*/ 2147483647 h 138"/>
                <a:gd name="T44" fmla="*/ 2147483647 w 160"/>
                <a:gd name="T45" fmla="*/ 2147483647 h 138"/>
                <a:gd name="T46" fmla="*/ 2147483647 w 160"/>
                <a:gd name="T47" fmla="*/ 2147483647 h 138"/>
                <a:gd name="T48" fmla="*/ 2147483647 w 160"/>
                <a:gd name="T49" fmla="*/ 2147483647 h 138"/>
                <a:gd name="T50" fmla="*/ 2147483647 w 160"/>
                <a:gd name="T51" fmla="*/ 2147483647 h 138"/>
                <a:gd name="T52" fmla="*/ 2147483647 w 160"/>
                <a:gd name="T53" fmla="*/ 2147483647 h 138"/>
                <a:gd name="T54" fmla="*/ 2147483647 w 160"/>
                <a:gd name="T55" fmla="*/ 2147483647 h 138"/>
                <a:gd name="T56" fmla="*/ 2147483647 w 160"/>
                <a:gd name="T57" fmla="*/ 2147483647 h 138"/>
                <a:gd name="T58" fmla="*/ 2147483647 w 160"/>
                <a:gd name="T59" fmla="*/ 2147483647 h 138"/>
                <a:gd name="T60" fmla="*/ 2147483647 w 160"/>
                <a:gd name="T61" fmla="*/ 2147483647 h 138"/>
                <a:gd name="T62" fmla="*/ 2147483647 w 160"/>
                <a:gd name="T63" fmla="*/ 2147483647 h 138"/>
                <a:gd name="T64" fmla="*/ 2147483647 w 160"/>
                <a:gd name="T65" fmla="*/ 2147483647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38"/>
                <a:gd name="T101" fmla="*/ 160 w 160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38">
                  <a:moveTo>
                    <a:pt x="81" y="138"/>
                  </a:moveTo>
                  <a:lnTo>
                    <a:pt x="64" y="136"/>
                  </a:lnTo>
                  <a:lnTo>
                    <a:pt x="50" y="133"/>
                  </a:lnTo>
                  <a:lnTo>
                    <a:pt x="36" y="126"/>
                  </a:lnTo>
                  <a:lnTo>
                    <a:pt x="24" y="119"/>
                  </a:lnTo>
                  <a:lnTo>
                    <a:pt x="14" y="107"/>
                  </a:lnTo>
                  <a:lnTo>
                    <a:pt x="7" y="95"/>
                  </a:lnTo>
                  <a:lnTo>
                    <a:pt x="2" y="83"/>
                  </a:lnTo>
                  <a:lnTo>
                    <a:pt x="0" y="69"/>
                  </a:lnTo>
                  <a:lnTo>
                    <a:pt x="2" y="55"/>
                  </a:lnTo>
                  <a:lnTo>
                    <a:pt x="7" y="43"/>
                  </a:lnTo>
                  <a:lnTo>
                    <a:pt x="14" y="31"/>
                  </a:lnTo>
                  <a:lnTo>
                    <a:pt x="24" y="21"/>
                  </a:lnTo>
                  <a:lnTo>
                    <a:pt x="36" y="12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1" y="0"/>
                  </a:lnTo>
                  <a:lnTo>
                    <a:pt x="95" y="2"/>
                  </a:lnTo>
                  <a:lnTo>
                    <a:pt x="112" y="7"/>
                  </a:lnTo>
                  <a:lnTo>
                    <a:pt x="124" y="12"/>
                  </a:lnTo>
                  <a:lnTo>
                    <a:pt x="136" y="21"/>
                  </a:lnTo>
                  <a:lnTo>
                    <a:pt x="145" y="31"/>
                  </a:lnTo>
                  <a:lnTo>
                    <a:pt x="152" y="43"/>
                  </a:lnTo>
                  <a:lnTo>
                    <a:pt x="157" y="55"/>
                  </a:lnTo>
                  <a:lnTo>
                    <a:pt x="160" y="69"/>
                  </a:lnTo>
                  <a:lnTo>
                    <a:pt x="157" y="83"/>
                  </a:lnTo>
                  <a:lnTo>
                    <a:pt x="152" y="95"/>
                  </a:lnTo>
                  <a:lnTo>
                    <a:pt x="145" y="107"/>
                  </a:lnTo>
                  <a:lnTo>
                    <a:pt x="136" y="119"/>
                  </a:lnTo>
                  <a:lnTo>
                    <a:pt x="124" y="126"/>
                  </a:lnTo>
                  <a:lnTo>
                    <a:pt x="112" y="133"/>
                  </a:lnTo>
                  <a:lnTo>
                    <a:pt x="95" y="136"/>
                  </a:lnTo>
                  <a:lnTo>
                    <a:pt x="81" y="138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18" name="Freeform 695"/>
            <p:cNvSpPr>
              <a:spLocks/>
            </p:cNvSpPr>
            <p:nvPr/>
          </p:nvSpPr>
          <p:spPr bwMode="auto">
            <a:xfrm>
              <a:off x="4356100" y="2571750"/>
              <a:ext cx="249238" cy="219075"/>
            </a:xfrm>
            <a:custGeom>
              <a:avLst/>
              <a:gdLst>
                <a:gd name="T0" fmla="*/ 2147483647 w 157"/>
                <a:gd name="T1" fmla="*/ 2147483647 h 138"/>
                <a:gd name="T2" fmla="*/ 2147483647 w 157"/>
                <a:gd name="T3" fmla="*/ 2147483647 h 138"/>
                <a:gd name="T4" fmla="*/ 2147483647 w 157"/>
                <a:gd name="T5" fmla="*/ 2147483647 h 138"/>
                <a:gd name="T6" fmla="*/ 2147483647 w 157"/>
                <a:gd name="T7" fmla="*/ 2147483647 h 138"/>
                <a:gd name="T8" fmla="*/ 2147483647 w 157"/>
                <a:gd name="T9" fmla="*/ 2147483647 h 138"/>
                <a:gd name="T10" fmla="*/ 2147483647 w 157"/>
                <a:gd name="T11" fmla="*/ 2147483647 h 138"/>
                <a:gd name="T12" fmla="*/ 2147483647 w 157"/>
                <a:gd name="T13" fmla="*/ 2147483647 h 138"/>
                <a:gd name="T14" fmla="*/ 0 w 157"/>
                <a:gd name="T15" fmla="*/ 2147483647 h 138"/>
                <a:gd name="T16" fmla="*/ 0 w 157"/>
                <a:gd name="T17" fmla="*/ 2147483647 h 138"/>
                <a:gd name="T18" fmla="*/ 0 w 157"/>
                <a:gd name="T19" fmla="*/ 2147483647 h 138"/>
                <a:gd name="T20" fmla="*/ 2147483647 w 157"/>
                <a:gd name="T21" fmla="*/ 2147483647 h 138"/>
                <a:gd name="T22" fmla="*/ 2147483647 w 157"/>
                <a:gd name="T23" fmla="*/ 2147483647 h 138"/>
                <a:gd name="T24" fmla="*/ 2147483647 w 157"/>
                <a:gd name="T25" fmla="*/ 2147483647 h 138"/>
                <a:gd name="T26" fmla="*/ 2147483647 w 157"/>
                <a:gd name="T27" fmla="*/ 2147483647 h 138"/>
                <a:gd name="T28" fmla="*/ 2147483647 w 157"/>
                <a:gd name="T29" fmla="*/ 2147483647 h 138"/>
                <a:gd name="T30" fmla="*/ 2147483647 w 157"/>
                <a:gd name="T31" fmla="*/ 0 h 138"/>
                <a:gd name="T32" fmla="*/ 2147483647 w 157"/>
                <a:gd name="T33" fmla="*/ 0 h 138"/>
                <a:gd name="T34" fmla="*/ 2147483647 w 157"/>
                <a:gd name="T35" fmla="*/ 0 h 138"/>
                <a:gd name="T36" fmla="*/ 2147483647 w 157"/>
                <a:gd name="T37" fmla="*/ 2147483647 h 138"/>
                <a:gd name="T38" fmla="*/ 2147483647 w 157"/>
                <a:gd name="T39" fmla="*/ 2147483647 h 138"/>
                <a:gd name="T40" fmla="*/ 2147483647 w 157"/>
                <a:gd name="T41" fmla="*/ 2147483647 h 138"/>
                <a:gd name="T42" fmla="*/ 2147483647 w 157"/>
                <a:gd name="T43" fmla="*/ 2147483647 h 138"/>
                <a:gd name="T44" fmla="*/ 2147483647 w 157"/>
                <a:gd name="T45" fmla="*/ 2147483647 h 138"/>
                <a:gd name="T46" fmla="*/ 2147483647 w 157"/>
                <a:gd name="T47" fmla="*/ 2147483647 h 138"/>
                <a:gd name="T48" fmla="*/ 2147483647 w 157"/>
                <a:gd name="T49" fmla="*/ 2147483647 h 138"/>
                <a:gd name="T50" fmla="*/ 2147483647 w 157"/>
                <a:gd name="T51" fmla="*/ 2147483647 h 138"/>
                <a:gd name="T52" fmla="*/ 2147483647 w 157"/>
                <a:gd name="T53" fmla="*/ 2147483647 h 138"/>
                <a:gd name="T54" fmla="*/ 2147483647 w 157"/>
                <a:gd name="T55" fmla="*/ 2147483647 h 138"/>
                <a:gd name="T56" fmla="*/ 2147483647 w 157"/>
                <a:gd name="T57" fmla="*/ 2147483647 h 138"/>
                <a:gd name="T58" fmla="*/ 2147483647 w 157"/>
                <a:gd name="T59" fmla="*/ 2147483647 h 138"/>
                <a:gd name="T60" fmla="*/ 2147483647 w 157"/>
                <a:gd name="T61" fmla="*/ 2147483647 h 138"/>
                <a:gd name="T62" fmla="*/ 2147483647 w 157"/>
                <a:gd name="T63" fmla="*/ 2147483647 h 138"/>
                <a:gd name="T64" fmla="*/ 2147483647 w 157"/>
                <a:gd name="T65" fmla="*/ 2147483647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38"/>
                <a:gd name="T101" fmla="*/ 157 w 157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38">
                  <a:moveTo>
                    <a:pt x="78" y="138"/>
                  </a:moveTo>
                  <a:lnTo>
                    <a:pt x="62" y="135"/>
                  </a:lnTo>
                  <a:lnTo>
                    <a:pt x="47" y="131"/>
                  </a:lnTo>
                  <a:lnTo>
                    <a:pt x="33" y="126"/>
                  </a:lnTo>
                  <a:lnTo>
                    <a:pt x="23" y="116"/>
                  </a:lnTo>
                  <a:lnTo>
                    <a:pt x="11" y="107"/>
                  </a:lnTo>
                  <a:lnTo>
                    <a:pt x="4" y="95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4" y="42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3" y="11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109" y="4"/>
                  </a:lnTo>
                  <a:lnTo>
                    <a:pt x="124" y="11"/>
                  </a:lnTo>
                  <a:lnTo>
                    <a:pt x="136" y="19"/>
                  </a:lnTo>
                  <a:lnTo>
                    <a:pt x="145" y="31"/>
                  </a:lnTo>
                  <a:lnTo>
                    <a:pt x="152" y="42"/>
                  </a:lnTo>
                  <a:lnTo>
                    <a:pt x="157" y="54"/>
                  </a:lnTo>
                  <a:lnTo>
                    <a:pt x="157" y="69"/>
                  </a:lnTo>
                  <a:lnTo>
                    <a:pt x="157" y="83"/>
                  </a:lnTo>
                  <a:lnTo>
                    <a:pt x="152" y="95"/>
                  </a:lnTo>
                  <a:lnTo>
                    <a:pt x="145" y="107"/>
                  </a:lnTo>
                  <a:lnTo>
                    <a:pt x="136" y="116"/>
                  </a:lnTo>
                  <a:lnTo>
                    <a:pt x="124" y="126"/>
                  </a:lnTo>
                  <a:lnTo>
                    <a:pt x="109" y="131"/>
                  </a:lnTo>
                  <a:lnTo>
                    <a:pt x="95" y="135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9" name="Freeform 696"/>
            <p:cNvSpPr>
              <a:spLocks/>
            </p:cNvSpPr>
            <p:nvPr/>
          </p:nvSpPr>
          <p:spPr bwMode="auto">
            <a:xfrm>
              <a:off x="4356100" y="2571750"/>
              <a:ext cx="249238" cy="219075"/>
            </a:xfrm>
            <a:custGeom>
              <a:avLst/>
              <a:gdLst>
                <a:gd name="T0" fmla="*/ 2147483647 w 157"/>
                <a:gd name="T1" fmla="*/ 2147483647 h 138"/>
                <a:gd name="T2" fmla="*/ 2147483647 w 157"/>
                <a:gd name="T3" fmla="*/ 2147483647 h 138"/>
                <a:gd name="T4" fmla="*/ 2147483647 w 157"/>
                <a:gd name="T5" fmla="*/ 2147483647 h 138"/>
                <a:gd name="T6" fmla="*/ 2147483647 w 157"/>
                <a:gd name="T7" fmla="*/ 2147483647 h 138"/>
                <a:gd name="T8" fmla="*/ 2147483647 w 157"/>
                <a:gd name="T9" fmla="*/ 2147483647 h 138"/>
                <a:gd name="T10" fmla="*/ 2147483647 w 157"/>
                <a:gd name="T11" fmla="*/ 2147483647 h 138"/>
                <a:gd name="T12" fmla="*/ 2147483647 w 157"/>
                <a:gd name="T13" fmla="*/ 2147483647 h 138"/>
                <a:gd name="T14" fmla="*/ 0 w 157"/>
                <a:gd name="T15" fmla="*/ 2147483647 h 138"/>
                <a:gd name="T16" fmla="*/ 0 w 157"/>
                <a:gd name="T17" fmla="*/ 2147483647 h 138"/>
                <a:gd name="T18" fmla="*/ 0 w 157"/>
                <a:gd name="T19" fmla="*/ 2147483647 h 138"/>
                <a:gd name="T20" fmla="*/ 2147483647 w 157"/>
                <a:gd name="T21" fmla="*/ 2147483647 h 138"/>
                <a:gd name="T22" fmla="*/ 2147483647 w 157"/>
                <a:gd name="T23" fmla="*/ 2147483647 h 138"/>
                <a:gd name="T24" fmla="*/ 2147483647 w 157"/>
                <a:gd name="T25" fmla="*/ 2147483647 h 138"/>
                <a:gd name="T26" fmla="*/ 2147483647 w 157"/>
                <a:gd name="T27" fmla="*/ 2147483647 h 138"/>
                <a:gd name="T28" fmla="*/ 2147483647 w 157"/>
                <a:gd name="T29" fmla="*/ 2147483647 h 138"/>
                <a:gd name="T30" fmla="*/ 2147483647 w 157"/>
                <a:gd name="T31" fmla="*/ 0 h 138"/>
                <a:gd name="T32" fmla="*/ 2147483647 w 157"/>
                <a:gd name="T33" fmla="*/ 0 h 138"/>
                <a:gd name="T34" fmla="*/ 2147483647 w 157"/>
                <a:gd name="T35" fmla="*/ 0 h 138"/>
                <a:gd name="T36" fmla="*/ 2147483647 w 157"/>
                <a:gd name="T37" fmla="*/ 2147483647 h 138"/>
                <a:gd name="T38" fmla="*/ 2147483647 w 157"/>
                <a:gd name="T39" fmla="*/ 2147483647 h 138"/>
                <a:gd name="T40" fmla="*/ 2147483647 w 157"/>
                <a:gd name="T41" fmla="*/ 2147483647 h 138"/>
                <a:gd name="T42" fmla="*/ 2147483647 w 157"/>
                <a:gd name="T43" fmla="*/ 2147483647 h 138"/>
                <a:gd name="T44" fmla="*/ 2147483647 w 157"/>
                <a:gd name="T45" fmla="*/ 2147483647 h 138"/>
                <a:gd name="T46" fmla="*/ 2147483647 w 157"/>
                <a:gd name="T47" fmla="*/ 2147483647 h 138"/>
                <a:gd name="T48" fmla="*/ 2147483647 w 157"/>
                <a:gd name="T49" fmla="*/ 2147483647 h 138"/>
                <a:gd name="T50" fmla="*/ 2147483647 w 157"/>
                <a:gd name="T51" fmla="*/ 2147483647 h 138"/>
                <a:gd name="T52" fmla="*/ 2147483647 w 157"/>
                <a:gd name="T53" fmla="*/ 2147483647 h 138"/>
                <a:gd name="T54" fmla="*/ 2147483647 w 157"/>
                <a:gd name="T55" fmla="*/ 2147483647 h 138"/>
                <a:gd name="T56" fmla="*/ 2147483647 w 157"/>
                <a:gd name="T57" fmla="*/ 2147483647 h 138"/>
                <a:gd name="T58" fmla="*/ 2147483647 w 157"/>
                <a:gd name="T59" fmla="*/ 2147483647 h 138"/>
                <a:gd name="T60" fmla="*/ 2147483647 w 157"/>
                <a:gd name="T61" fmla="*/ 2147483647 h 138"/>
                <a:gd name="T62" fmla="*/ 2147483647 w 157"/>
                <a:gd name="T63" fmla="*/ 2147483647 h 138"/>
                <a:gd name="T64" fmla="*/ 2147483647 w 157"/>
                <a:gd name="T65" fmla="*/ 2147483647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38"/>
                <a:gd name="T101" fmla="*/ 157 w 157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38">
                  <a:moveTo>
                    <a:pt x="78" y="138"/>
                  </a:moveTo>
                  <a:lnTo>
                    <a:pt x="62" y="135"/>
                  </a:lnTo>
                  <a:lnTo>
                    <a:pt x="47" y="131"/>
                  </a:lnTo>
                  <a:lnTo>
                    <a:pt x="33" y="126"/>
                  </a:lnTo>
                  <a:lnTo>
                    <a:pt x="23" y="116"/>
                  </a:lnTo>
                  <a:lnTo>
                    <a:pt x="11" y="107"/>
                  </a:lnTo>
                  <a:lnTo>
                    <a:pt x="4" y="95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4" y="42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3" y="11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109" y="4"/>
                  </a:lnTo>
                  <a:lnTo>
                    <a:pt x="124" y="11"/>
                  </a:lnTo>
                  <a:lnTo>
                    <a:pt x="136" y="19"/>
                  </a:lnTo>
                  <a:lnTo>
                    <a:pt x="145" y="31"/>
                  </a:lnTo>
                  <a:lnTo>
                    <a:pt x="152" y="42"/>
                  </a:lnTo>
                  <a:lnTo>
                    <a:pt x="157" y="54"/>
                  </a:lnTo>
                  <a:lnTo>
                    <a:pt x="157" y="69"/>
                  </a:lnTo>
                  <a:lnTo>
                    <a:pt x="157" y="83"/>
                  </a:lnTo>
                  <a:lnTo>
                    <a:pt x="152" y="95"/>
                  </a:lnTo>
                  <a:lnTo>
                    <a:pt x="145" y="107"/>
                  </a:lnTo>
                  <a:lnTo>
                    <a:pt x="136" y="116"/>
                  </a:lnTo>
                  <a:lnTo>
                    <a:pt x="124" y="126"/>
                  </a:lnTo>
                  <a:lnTo>
                    <a:pt x="109" y="131"/>
                  </a:lnTo>
                  <a:lnTo>
                    <a:pt x="95" y="135"/>
                  </a:lnTo>
                  <a:lnTo>
                    <a:pt x="78" y="138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20" name="Freeform 697"/>
            <p:cNvSpPr>
              <a:spLocks/>
            </p:cNvSpPr>
            <p:nvPr/>
          </p:nvSpPr>
          <p:spPr bwMode="auto">
            <a:xfrm>
              <a:off x="4976813" y="2068513"/>
              <a:ext cx="404812" cy="350837"/>
            </a:xfrm>
            <a:custGeom>
              <a:avLst/>
              <a:gdLst>
                <a:gd name="T0" fmla="*/ 2147483647 w 255"/>
                <a:gd name="T1" fmla="*/ 0 h 221"/>
                <a:gd name="T2" fmla="*/ 2147483647 w 255"/>
                <a:gd name="T3" fmla="*/ 2147483647 h 221"/>
                <a:gd name="T4" fmla="*/ 2147483647 w 255"/>
                <a:gd name="T5" fmla="*/ 2147483647 h 221"/>
                <a:gd name="T6" fmla="*/ 2147483647 w 255"/>
                <a:gd name="T7" fmla="*/ 2147483647 h 221"/>
                <a:gd name="T8" fmla="*/ 2147483647 w 255"/>
                <a:gd name="T9" fmla="*/ 2147483647 h 221"/>
                <a:gd name="T10" fmla="*/ 2147483647 w 255"/>
                <a:gd name="T11" fmla="*/ 2147483647 h 221"/>
                <a:gd name="T12" fmla="*/ 2147483647 w 255"/>
                <a:gd name="T13" fmla="*/ 2147483647 h 221"/>
                <a:gd name="T14" fmla="*/ 2147483647 w 255"/>
                <a:gd name="T15" fmla="*/ 2147483647 h 221"/>
                <a:gd name="T16" fmla="*/ 2147483647 w 255"/>
                <a:gd name="T17" fmla="*/ 2147483647 h 221"/>
                <a:gd name="T18" fmla="*/ 2147483647 w 255"/>
                <a:gd name="T19" fmla="*/ 2147483647 h 221"/>
                <a:gd name="T20" fmla="*/ 2147483647 w 255"/>
                <a:gd name="T21" fmla="*/ 2147483647 h 221"/>
                <a:gd name="T22" fmla="*/ 2147483647 w 255"/>
                <a:gd name="T23" fmla="*/ 2147483647 h 221"/>
                <a:gd name="T24" fmla="*/ 2147483647 w 255"/>
                <a:gd name="T25" fmla="*/ 2147483647 h 221"/>
                <a:gd name="T26" fmla="*/ 2147483647 w 255"/>
                <a:gd name="T27" fmla="*/ 2147483647 h 221"/>
                <a:gd name="T28" fmla="*/ 2147483647 w 255"/>
                <a:gd name="T29" fmla="*/ 2147483647 h 221"/>
                <a:gd name="T30" fmla="*/ 2147483647 w 255"/>
                <a:gd name="T31" fmla="*/ 2147483647 h 221"/>
                <a:gd name="T32" fmla="*/ 2147483647 w 255"/>
                <a:gd name="T33" fmla="*/ 2147483647 h 221"/>
                <a:gd name="T34" fmla="*/ 2147483647 w 255"/>
                <a:gd name="T35" fmla="*/ 2147483647 h 221"/>
                <a:gd name="T36" fmla="*/ 2147483647 w 255"/>
                <a:gd name="T37" fmla="*/ 2147483647 h 221"/>
                <a:gd name="T38" fmla="*/ 2147483647 w 255"/>
                <a:gd name="T39" fmla="*/ 2147483647 h 221"/>
                <a:gd name="T40" fmla="*/ 2147483647 w 255"/>
                <a:gd name="T41" fmla="*/ 2147483647 h 221"/>
                <a:gd name="T42" fmla="*/ 2147483647 w 255"/>
                <a:gd name="T43" fmla="*/ 2147483647 h 221"/>
                <a:gd name="T44" fmla="*/ 2147483647 w 255"/>
                <a:gd name="T45" fmla="*/ 2147483647 h 221"/>
                <a:gd name="T46" fmla="*/ 2147483647 w 255"/>
                <a:gd name="T47" fmla="*/ 2147483647 h 221"/>
                <a:gd name="T48" fmla="*/ 2147483647 w 255"/>
                <a:gd name="T49" fmla="*/ 2147483647 h 221"/>
                <a:gd name="T50" fmla="*/ 2147483647 w 255"/>
                <a:gd name="T51" fmla="*/ 2147483647 h 221"/>
                <a:gd name="T52" fmla="*/ 2147483647 w 255"/>
                <a:gd name="T53" fmla="*/ 2147483647 h 221"/>
                <a:gd name="T54" fmla="*/ 2147483647 w 255"/>
                <a:gd name="T55" fmla="*/ 2147483647 h 221"/>
                <a:gd name="T56" fmla="*/ 2147483647 w 255"/>
                <a:gd name="T57" fmla="*/ 2147483647 h 221"/>
                <a:gd name="T58" fmla="*/ 0 w 255"/>
                <a:gd name="T59" fmla="*/ 2147483647 h 221"/>
                <a:gd name="T60" fmla="*/ 0 w 255"/>
                <a:gd name="T61" fmla="*/ 2147483647 h 221"/>
                <a:gd name="T62" fmla="*/ 0 w 255"/>
                <a:gd name="T63" fmla="*/ 2147483647 h 221"/>
                <a:gd name="T64" fmla="*/ 2147483647 w 255"/>
                <a:gd name="T65" fmla="*/ 2147483647 h 221"/>
                <a:gd name="T66" fmla="*/ 2147483647 w 255"/>
                <a:gd name="T67" fmla="*/ 2147483647 h 221"/>
                <a:gd name="T68" fmla="*/ 2147483647 w 255"/>
                <a:gd name="T69" fmla="*/ 2147483647 h 221"/>
                <a:gd name="T70" fmla="*/ 2147483647 w 255"/>
                <a:gd name="T71" fmla="*/ 2147483647 h 221"/>
                <a:gd name="T72" fmla="*/ 2147483647 w 255"/>
                <a:gd name="T73" fmla="*/ 2147483647 h 221"/>
                <a:gd name="T74" fmla="*/ 2147483647 w 255"/>
                <a:gd name="T75" fmla="*/ 2147483647 h 221"/>
                <a:gd name="T76" fmla="*/ 2147483647 w 255"/>
                <a:gd name="T77" fmla="*/ 2147483647 h 221"/>
                <a:gd name="T78" fmla="*/ 2147483647 w 255"/>
                <a:gd name="T79" fmla="*/ 2147483647 h 221"/>
                <a:gd name="T80" fmla="*/ 2147483647 w 255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21"/>
                <a:gd name="T125" fmla="*/ 255 w 255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21">
                  <a:moveTo>
                    <a:pt x="126" y="0"/>
                  </a:moveTo>
                  <a:lnTo>
                    <a:pt x="152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1" y="50"/>
                  </a:lnTo>
                  <a:lnTo>
                    <a:pt x="243" y="69"/>
                  </a:lnTo>
                  <a:lnTo>
                    <a:pt x="248" y="78"/>
                  </a:lnTo>
                  <a:lnTo>
                    <a:pt x="253" y="88"/>
                  </a:lnTo>
                  <a:lnTo>
                    <a:pt x="253" y="100"/>
                  </a:lnTo>
                  <a:lnTo>
                    <a:pt x="255" y="109"/>
                  </a:lnTo>
                  <a:lnTo>
                    <a:pt x="253" y="121"/>
                  </a:lnTo>
                  <a:lnTo>
                    <a:pt x="253" y="133"/>
                  </a:lnTo>
                  <a:lnTo>
                    <a:pt x="248" y="143"/>
                  </a:lnTo>
                  <a:lnTo>
                    <a:pt x="243" y="152"/>
                  </a:lnTo>
                  <a:lnTo>
                    <a:pt x="231" y="171"/>
                  </a:lnTo>
                  <a:lnTo>
                    <a:pt x="217" y="188"/>
                  </a:lnTo>
                  <a:lnTo>
                    <a:pt x="198" y="202"/>
                  </a:lnTo>
                  <a:lnTo>
                    <a:pt x="176" y="212"/>
                  </a:lnTo>
                  <a:lnTo>
                    <a:pt x="152" y="219"/>
                  </a:lnTo>
                  <a:lnTo>
                    <a:pt x="126" y="221"/>
                  </a:lnTo>
                  <a:lnTo>
                    <a:pt x="102" y="219"/>
                  </a:lnTo>
                  <a:lnTo>
                    <a:pt x="78" y="212"/>
                  </a:lnTo>
                  <a:lnTo>
                    <a:pt x="57" y="202"/>
                  </a:lnTo>
                  <a:lnTo>
                    <a:pt x="38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5" y="143"/>
                  </a:lnTo>
                  <a:lnTo>
                    <a:pt x="2" y="133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5" y="78"/>
                  </a:lnTo>
                  <a:lnTo>
                    <a:pt x="9" y="69"/>
                  </a:lnTo>
                  <a:lnTo>
                    <a:pt x="21" y="50"/>
                  </a:lnTo>
                  <a:lnTo>
                    <a:pt x="38" y="33"/>
                  </a:lnTo>
                  <a:lnTo>
                    <a:pt x="57" y="19"/>
                  </a:lnTo>
                  <a:lnTo>
                    <a:pt x="78" y="9"/>
                  </a:lnTo>
                  <a:lnTo>
                    <a:pt x="102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1" name="Freeform 698"/>
            <p:cNvSpPr>
              <a:spLocks/>
            </p:cNvSpPr>
            <p:nvPr/>
          </p:nvSpPr>
          <p:spPr bwMode="auto">
            <a:xfrm>
              <a:off x="4976813" y="2068513"/>
              <a:ext cx="404812" cy="350837"/>
            </a:xfrm>
            <a:custGeom>
              <a:avLst/>
              <a:gdLst>
                <a:gd name="T0" fmla="*/ 2147483647 w 255"/>
                <a:gd name="T1" fmla="*/ 0 h 221"/>
                <a:gd name="T2" fmla="*/ 2147483647 w 255"/>
                <a:gd name="T3" fmla="*/ 2147483647 h 221"/>
                <a:gd name="T4" fmla="*/ 2147483647 w 255"/>
                <a:gd name="T5" fmla="*/ 2147483647 h 221"/>
                <a:gd name="T6" fmla="*/ 2147483647 w 255"/>
                <a:gd name="T7" fmla="*/ 2147483647 h 221"/>
                <a:gd name="T8" fmla="*/ 2147483647 w 255"/>
                <a:gd name="T9" fmla="*/ 2147483647 h 221"/>
                <a:gd name="T10" fmla="*/ 2147483647 w 255"/>
                <a:gd name="T11" fmla="*/ 2147483647 h 221"/>
                <a:gd name="T12" fmla="*/ 2147483647 w 255"/>
                <a:gd name="T13" fmla="*/ 2147483647 h 221"/>
                <a:gd name="T14" fmla="*/ 2147483647 w 255"/>
                <a:gd name="T15" fmla="*/ 2147483647 h 221"/>
                <a:gd name="T16" fmla="*/ 2147483647 w 255"/>
                <a:gd name="T17" fmla="*/ 2147483647 h 221"/>
                <a:gd name="T18" fmla="*/ 2147483647 w 255"/>
                <a:gd name="T19" fmla="*/ 2147483647 h 221"/>
                <a:gd name="T20" fmla="*/ 2147483647 w 255"/>
                <a:gd name="T21" fmla="*/ 2147483647 h 221"/>
                <a:gd name="T22" fmla="*/ 2147483647 w 255"/>
                <a:gd name="T23" fmla="*/ 2147483647 h 221"/>
                <a:gd name="T24" fmla="*/ 2147483647 w 255"/>
                <a:gd name="T25" fmla="*/ 2147483647 h 221"/>
                <a:gd name="T26" fmla="*/ 2147483647 w 255"/>
                <a:gd name="T27" fmla="*/ 2147483647 h 221"/>
                <a:gd name="T28" fmla="*/ 2147483647 w 255"/>
                <a:gd name="T29" fmla="*/ 2147483647 h 221"/>
                <a:gd name="T30" fmla="*/ 2147483647 w 255"/>
                <a:gd name="T31" fmla="*/ 2147483647 h 221"/>
                <a:gd name="T32" fmla="*/ 2147483647 w 255"/>
                <a:gd name="T33" fmla="*/ 2147483647 h 221"/>
                <a:gd name="T34" fmla="*/ 2147483647 w 255"/>
                <a:gd name="T35" fmla="*/ 2147483647 h 221"/>
                <a:gd name="T36" fmla="*/ 2147483647 w 255"/>
                <a:gd name="T37" fmla="*/ 2147483647 h 221"/>
                <a:gd name="T38" fmla="*/ 2147483647 w 255"/>
                <a:gd name="T39" fmla="*/ 2147483647 h 221"/>
                <a:gd name="T40" fmla="*/ 2147483647 w 255"/>
                <a:gd name="T41" fmla="*/ 2147483647 h 221"/>
                <a:gd name="T42" fmla="*/ 2147483647 w 255"/>
                <a:gd name="T43" fmla="*/ 2147483647 h 221"/>
                <a:gd name="T44" fmla="*/ 2147483647 w 255"/>
                <a:gd name="T45" fmla="*/ 2147483647 h 221"/>
                <a:gd name="T46" fmla="*/ 2147483647 w 255"/>
                <a:gd name="T47" fmla="*/ 2147483647 h 221"/>
                <a:gd name="T48" fmla="*/ 2147483647 w 255"/>
                <a:gd name="T49" fmla="*/ 2147483647 h 221"/>
                <a:gd name="T50" fmla="*/ 2147483647 w 255"/>
                <a:gd name="T51" fmla="*/ 2147483647 h 221"/>
                <a:gd name="T52" fmla="*/ 2147483647 w 255"/>
                <a:gd name="T53" fmla="*/ 2147483647 h 221"/>
                <a:gd name="T54" fmla="*/ 2147483647 w 255"/>
                <a:gd name="T55" fmla="*/ 2147483647 h 221"/>
                <a:gd name="T56" fmla="*/ 2147483647 w 255"/>
                <a:gd name="T57" fmla="*/ 2147483647 h 221"/>
                <a:gd name="T58" fmla="*/ 0 w 255"/>
                <a:gd name="T59" fmla="*/ 2147483647 h 221"/>
                <a:gd name="T60" fmla="*/ 0 w 255"/>
                <a:gd name="T61" fmla="*/ 2147483647 h 221"/>
                <a:gd name="T62" fmla="*/ 0 w 255"/>
                <a:gd name="T63" fmla="*/ 2147483647 h 221"/>
                <a:gd name="T64" fmla="*/ 2147483647 w 255"/>
                <a:gd name="T65" fmla="*/ 2147483647 h 221"/>
                <a:gd name="T66" fmla="*/ 2147483647 w 255"/>
                <a:gd name="T67" fmla="*/ 2147483647 h 221"/>
                <a:gd name="T68" fmla="*/ 2147483647 w 255"/>
                <a:gd name="T69" fmla="*/ 2147483647 h 221"/>
                <a:gd name="T70" fmla="*/ 2147483647 w 255"/>
                <a:gd name="T71" fmla="*/ 2147483647 h 221"/>
                <a:gd name="T72" fmla="*/ 2147483647 w 255"/>
                <a:gd name="T73" fmla="*/ 2147483647 h 221"/>
                <a:gd name="T74" fmla="*/ 2147483647 w 255"/>
                <a:gd name="T75" fmla="*/ 2147483647 h 221"/>
                <a:gd name="T76" fmla="*/ 2147483647 w 255"/>
                <a:gd name="T77" fmla="*/ 2147483647 h 221"/>
                <a:gd name="T78" fmla="*/ 2147483647 w 255"/>
                <a:gd name="T79" fmla="*/ 2147483647 h 221"/>
                <a:gd name="T80" fmla="*/ 2147483647 w 255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21"/>
                <a:gd name="T125" fmla="*/ 255 w 255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21">
                  <a:moveTo>
                    <a:pt x="126" y="0"/>
                  </a:moveTo>
                  <a:lnTo>
                    <a:pt x="152" y="2"/>
                  </a:lnTo>
                  <a:lnTo>
                    <a:pt x="176" y="9"/>
                  </a:lnTo>
                  <a:lnTo>
                    <a:pt x="198" y="19"/>
                  </a:lnTo>
                  <a:lnTo>
                    <a:pt x="217" y="33"/>
                  </a:lnTo>
                  <a:lnTo>
                    <a:pt x="231" y="50"/>
                  </a:lnTo>
                  <a:lnTo>
                    <a:pt x="243" y="69"/>
                  </a:lnTo>
                  <a:lnTo>
                    <a:pt x="248" y="78"/>
                  </a:lnTo>
                  <a:lnTo>
                    <a:pt x="253" y="88"/>
                  </a:lnTo>
                  <a:lnTo>
                    <a:pt x="253" y="100"/>
                  </a:lnTo>
                  <a:lnTo>
                    <a:pt x="255" y="109"/>
                  </a:lnTo>
                  <a:lnTo>
                    <a:pt x="253" y="121"/>
                  </a:lnTo>
                  <a:lnTo>
                    <a:pt x="253" y="133"/>
                  </a:lnTo>
                  <a:lnTo>
                    <a:pt x="248" y="143"/>
                  </a:lnTo>
                  <a:lnTo>
                    <a:pt x="243" y="152"/>
                  </a:lnTo>
                  <a:lnTo>
                    <a:pt x="231" y="171"/>
                  </a:lnTo>
                  <a:lnTo>
                    <a:pt x="217" y="188"/>
                  </a:lnTo>
                  <a:lnTo>
                    <a:pt x="198" y="202"/>
                  </a:lnTo>
                  <a:lnTo>
                    <a:pt x="176" y="212"/>
                  </a:lnTo>
                  <a:lnTo>
                    <a:pt x="152" y="219"/>
                  </a:lnTo>
                  <a:lnTo>
                    <a:pt x="126" y="221"/>
                  </a:lnTo>
                  <a:lnTo>
                    <a:pt x="102" y="219"/>
                  </a:lnTo>
                  <a:lnTo>
                    <a:pt x="78" y="212"/>
                  </a:lnTo>
                  <a:lnTo>
                    <a:pt x="57" y="202"/>
                  </a:lnTo>
                  <a:lnTo>
                    <a:pt x="38" y="188"/>
                  </a:lnTo>
                  <a:lnTo>
                    <a:pt x="21" y="171"/>
                  </a:lnTo>
                  <a:lnTo>
                    <a:pt x="9" y="152"/>
                  </a:lnTo>
                  <a:lnTo>
                    <a:pt x="5" y="143"/>
                  </a:lnTo>
                  <a:lnTo>
                    <a:pt x="2" y="133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5" y="78"/>
                  </a:lnTo>
                  <a:lnTo>
                    <a:pt x="9" y="69"/>
                  </a:lnTo>
                  <a:lnTo>
                    <a:pt x="21" y="50"/>
                  </a:lnTo>
                  <a:lnTo>
                    <a:pt x="38" y="33"/>
                  </a:lnTo>
                  <a:lnTo>
                    <a:pt x="57" y="19"/>
                  </a:lnTo>
                  <a:lnTo>
                    <a:pt x="78" y="9"/>
                  </a:lnTo>
                  <a:lnTo>
                    <a:pt x="102" y="2"/>
                  </a:lnTo>
                  <a:lnTo>
                    <a:pt x="126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22" name="Freeform 699"/>
            <p:cNvSpPr>
              <a:spLocks/>
            </p:cNvSpPr>
            <p:nvPr/>
          </p:nvSpPr>
          <p:spPr bwMode="auto">
            <a:xfrm>
              <a:off x="2825750" y="2884488"/>
              <a:ext cx="404813" cy="352425"/>
            </a:xfrm>
            <a:custGeom>
              <a:avLst/>
              <a:gdLst>
                <a:gd name="T0" fmla="*/ 2147483647 w 255"/>
                <a:gd name="T1" fmla="*/ 0 h 222"/>
                <a:gd name="T2" fmla="*/ 2147483647 w 255"/>
                <a:gd name="T3" fmla="*/ 2147483647 h 222"/>
                <a:gd name="T4" fmla="*/ 2147483647 w 255"/>
                <a:gd name="T5" fmla="*/ 2147483647 h 222"/>
                <a:gd name="T6" fmla="*/ 2147483647 w 255"/>
                <a:gd name="T7" fmla="*/ 2147483647 h 222"/>
                <a:gd name="T8" fmla="*/ 2147483647 w 255"/>
                <a:gd name="T9" fmla="*/ 2147483647 h 222"/>
                <a:gd name="T10" fmla="*/ 2147483647 w 255"/>
                <a:gd name="T11" fmla="*/ 2147483647 h 222"/>
                <a:gd name="T12" fmla="*/ 2147483647 w 255"/>
                <a:gd name="T13" fmla="*/ 2147483647 h 222"/>
                <a:gd name="T14" fmla="*/ 2147483647 w 255"/>
                <a:gd name="T15" fmla="*/ 2147483647 h 222"/>
                <a:gd name="T16" fmla="*/ 2147483647 w 255"/>
                <a:gd name="T17" fmla="*/ 2147483647 h 222"/>
                <a:gd name="T18" fmla="*/ 2147483647 w 255"/>
                <a:gd name="T19" fmla="*/ 2147483647 h 222"/>
                <a:gd name="T20" fmla="*/ 2147483647 w 255"/>
                <a:gd name="T21" fmla="*/ 2147483647 h 222"/>
                <a:gd name="T22" fmla="*/ 2147483647 w 255"/>
                <a:gd name="T23" fmla="*/ 2147483647 h 222"/>
                <a:gd name="T24" fmla="*/ 2147483647 w 255"/>
                <a:gd name="T25" fmla="*/ 2147483647 h 222"/>
                <a:gd name="T26" fmla="*/ 2147483647 w 255"/>
                <a:gd name="T27" fmla="*/ 2147483647 h 222"/>
                <a:gd name="T28" fmla="*/ 2147483647 w 255"/>
                <a:gd name="T29" fmla="*/ 2147483647 h 222"/>
                <a:gd name="T30" fmla="*/ 2147483647 w 255"/>
                <a:gd name="T31" fmla="*/ 2147483647 h 222"/>
                <a:gd name="T32" fmla="*/ 2147483647 w 255"/>
                <a:gd name="T33" fmla="*/ 2147483647 h 222"/>
                <a:gd name="T34" fmla="*/ 2147483647 w 255"/>
                <a:gd name="T35" fmla="*/ 2147483647 h 222"/>
                <a:gd name="T36" fmla="*/ 2147483647 w 255"/>
                <a:gd name="T37" fmla="*/ 2147483647 h 222"/>
                <a:gd name="T38" fmla="*/ 2147483647 w 255"/>
                <a:gd name="T39" fmla="*/ 2147483647 h 222"/>
                <a:gd name="T40" fmla="*/ 2147483647 w 255"/>
                <a:gd name="T41" fmla="*/ 2147483647 h 222"/>
                <a:gd name="T42" fmla="*/ 2147483647 w 255"/>
                <a:gd name="T43" fmla="*/ 2147483647 h 222"/>
                <a:gd name="T44" fmla="*/ 2147483647 w 255"/>
                <a:gd name="T45" fmla="*/ 2147483647 h 222"/>
                <a:gd name="T46" fmla="*/ 2147483647 w 255"/>
                <a:gd name="T47" fmla="*/ 2147483647 h 222"/>
                <a:gd name="T48" fmla="*/ 2147483647 w 255"/>
                <a:gd name="T49" fmla="*/ 2147483647 h 222"/>
                <a:gd name="T50" fmla="*/ 2147483647 w 255"/>
                <a:gd name="T51" fmla="*/ 2147483647 h 222"/>
                <a:gd name="T52" fmla="*/ 2147483647 w 255"/>
                <a:gd name="T53" fmla="*/ 2147483647 h 222"/>
                <a:gd name="T54" fmla="*/ 2147483647 w 255"/>
                <a:gd name="T55" fmla="*/ 2147483647 h 222"/>
                <a:gd name="T56" fmla="*/ 2147483647 w 255"/>
                <a:gd name="T57" fmla="*/ 2147483647 h 222"/>
                <a:gd name="T58" fmla="*/ 2147483647 w 255"/>
                <a:gd name="T59" fmla="*/ 2147483647 h 222"/>
                <a:gd name="T60" fmla="*/ 0 w 255"/>
                <a:gd name="T61" fmla="*/ 2147483647 h 222"/>
                <a:gd name="T62" fmla="*/ 2147483647 w 255"/>
                <a:gd name="T63" fmla="*/ 2147483647 h 222"/>
                <a:gd name="T64" fmla="*/ 2147483647 w 255"/>
                <a:gd name="T65" fmla="*/ 2147483647 h 222"/>
                <a:gd name="T66" fmla="*/ 2147483647 w 255"/>
                <a:gd name="T67" fmla="*/ 2147483647 h 222"/>
                <a:gd name="T68" fmla="*/ 2147483647 w 255"/>
                <a:gd name="T69" fmla="*/ 2147483647 h 222"/>
                <a:gd name="T70" fmla="*/ 2147483647 w 255"/>
                <a:gd name="T71" fmla="*/ 2147483647 h 222"/>
                <a:gd name="T72" fmla="*/ 2147483647 w 255"/>
                <a:gd name="T73" fmla="*/ 2147483647 h 222"/>
                <a:gd name="T74" fmla="*/ 2147483647 w 255"/>
                <a:gd name="T75" fmla="*/ 2147483647 h 222"/>
                <a:gd name="T76" fmla="*/ 2147483647 w 255"/>
                <a:gd name="T77" fmla="*/ 2147483647 h 222"/>
                <a:gd name="T78" fmla="*/ 2147483647 w 255"/>
                <a:gd name="T79" fmla="*/ 2147483647 h 222"/>
                <a:gd name="T80" fmla="*/ 2147483647 w 255"/>
                <a:gd name="T81" fmla="*/ 0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22"/>
                <a:gd name="T125" fmla="*/ 255 w 255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22">
                  <a:moveTo>
                    <a:pt x="129" y="0"/>
                  </a:moveTo>
                  <a:lnTo>
                    <a:pt x="153" y="3"/>
                  </a:lnTo>
                  <a:lnTo>
                    <a:pt x="176" y="10"/>
                  </a:lnTo>
                  <a:lnTo>
                    <a:pt x="198" y="19"/>
                  </a:lnTo>
                  <a:lnTo>
                    <a:pt x="217" y="34"/>
                  </a:lnTo>
                  <a:lnTo>
                    <a:pt x="234" y="50"/>
                  </a:lnTo>
                  <a:lnTo>
                    <a:pt x="246" y="70"/>
                  </a:lnTo>
                  <a:lnTo>
                    <a:pt x="250" y="79"/>
                  </a:lnTo>
                  <a:lnTo>
                    <a:pt x="253" y="89"/>
                  </a:lnTo>
                  <a:lnTo>
                    <a:pt x="255" y="100"/>
                  </a:lnTo>
                  <a:lnTo>
                    <a:pt x="255" y="112"/>
                  </a:lnTo>
                  <a:lnTo>
                    <a:pt x="255" y="122"/>
                  </a:lnTo>
                  <a:lnTo>
                    <a:pt x="253" y="134"/>
                  </a:lnTo>
                  <a:lnTo>
                    <a:pt x="250" y="143"/>
                  </a:lnTo>
                  <a:lnTo>
                    <a:pt x="246" y="153"/>
                  </a:lnTo>
                  <a:lnTo>
                    <a:pt x="234" y="172"/>
                  </a:lnTo>
                  <a:lnTo>
                    <a:pt x="217" y="189"/>
                  </a:lnTo>
                  <a:lnTo>
                    <a:pt x="198" y="203"/>
                  </a:lnTo>
                  <a:lnTo>
                    <a:pt x="176" y="213"/>
                  </a:lnTo>
                  <a:lnTo>
                    <a:pt x="153" y="220"/>
                  </a:lnTo>
                  <a:lnTo>
                    <a:pt x="129" y="222"/>
                  </a:lnTo>
                  <a:lnTo>
                    <a:pt x="102" y="220"/>
                  </a:lnTo>
                  <a:lnTo>
                    <a:pt x="79" y="213"/>
                  </a:lnTo>
                  <a:lnTo>
                    <a:pt x="57" y="203"/>
                  </a:lnTo>
                  <a:lnTo>
                    <a:pt x="38" y="189"/>
                  </a:lnTo>
                  <a:lnTo>
                    <a:pt x="24" y="172"/>
                  </a:lnTo>
                  <a:lnTo>
                    <a:pt x="12" y="153"/>
                  </a:lnTo>
                  <a:lnTo>
                    <a:pt x="7" y="143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5" y="89"/>
                  </a:lnTo>
                  <a:lnTo>
                    <a:pt x="7" y="79"/>
                  </a:lnTo>
                  <a:lnTo>
                    <a:pt x="12" y="70"/>
                  </a:lnTo>
                  <a:lnTo>
                    <a:pt x="24" y="50"/>
                  </a:lnTo>
                  <a:lnTo>
                    <a:pt x="38" y="34"/>
                  </a:lnTo>
                  <a:lnTo>
                    <a:pt x="57" y="19"/>
                  </a:lnTo>
                  <a:lnTo>
                    <a:pt x="79" y="10"/>
                  </a:lnTo>
                  <a:lnTo>
                    <a:pt x="102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3" name="Freeform 700"/>
            <p:cNvSpPr>
              <a:spLocks/>
            </p:cNvSpPr>
            <p:nvPr/>
          </p:nvSpPr>
          <p:spPr bwMode="auto">
            <a:xfrm>
              <a:off x="2825750" y="2884488"/>
              <a:ext cx="404813" cy="352425"/>
            </a:xfrm>
            <a:custGeom>
              <a:avLst/>
              <a:gdLst>
                <a:gd name="T0" fmla="*/ 2147483647 w 255"/>
                <a:gd name="T1" fmla="*/ 0 h 222"/>
                <a:gd name="T2" fmla="*/ 2147483647 w 255"/>
                <a:gd name="T3" fmla="*/ 2147483647 h 222"/>
                <a:gd name="T4" fmla="*/ 2147483647 w 255"/>
                <a:gd name="T5" fmla="*/ 2147483647 h 222"/>
                <a:gd name="T6" fmla="*/ 2147483647 w 255"/>
                <a:gd name="T7" fmla="*/ 2147483647 h 222"/>
                <a:gd name="T8" fmla="*/ 2147483647 w 255"/>
                <a:gd name="T9" fmla="*/ 2147483647 h 222"/>
                <a:gd name="T10" fmla="*/ 2147483647 w 255"/>
                <a:gd name="T11" fmla="*/ 2147483647 h 222"/>
                <a:gd name="T12" fmla="*/ 2147483647 w 255"/>
                <a:gd name="T13" fmla="*/ 2147483647 h 222"/>
                <a:gd name="T14" fmla="*/ 2147483647 w 255"/>
                <a:gd name="T15" fmla="*/ 2147483647 h 222"/>
                <a:gd name="T16" fmla="*/ 2147483647 w 255"/>
                <a:gd name="T17" fmla="*/ 2147483647 h 222"/>
                <a:gd name="T18" fmla="*/ 2147483647 w 255"/>
                <a:gd name="T19" fmla="*/ 2147483647 h 222"/>
                <a:gd name="T20" fmla="*/ 2147483647 w 255"/>
                <a:gd name="T21" fmla="*/ 2147483647 h 222"/>
                <a:gd name="T22" fmla="*/ 2147483647 w 255"/>
                <a:gd name="T23" fmla="*/ 2147483647 h 222"/>
                <a:gd name="T24" fmla="*/ 2147483647 w 255"/>
                <a:gd name="T25" fmla="*/ 2147483647 h 222"/>
                <a:gd name="T26" fmla="*/ 2147483647 w 255"/>
                <a:gd name="T27" fmla="*/ 2147483647 h 222"/>
                <a:gd name="T28" fmla="*/ 2147483647 w 255"/>
                <a:gd name="T29" fmla="*/ 2147483647 h 222"/>
                <a:gd name="T30" fmla="*/ 2147483647 w 255"/>
                <a:gd name="T31" fmla="*/ 2147483647 h 222"/>
                <a:gd name="T32" fmla="*/ 2147483647 w 255"/>
                <a:gd name="T33" fmla="*/ 2147483647 h 222"/>
                <a:gd name="T34" fmla="*/ 2147483647 w 255"/>
                <a:gd name="T35" fmla="*/ 2147483647 h 222"/>
                <a:gd name="T36" fmla="*/ 2147483647 w 255"/>
                <a:gd name="T37" fmla="*/ 2147483647 h 222"/>
                <a:gd name="T38" fmla="*/ 2147483647 w 255"/>
                <a:gd name="T39" fmla="*/ 2147483647 h 222"/>
                <a:gd name="T40" fmla="*/ 2147483647 w 255"/>
                <a:gd name="T41" fmla="*/ 2147483647 h 222"/>
                <a:gd name="T42" fmla="*/ 2147483647 w 255"/>
                <a:gd name="T43" fmla="*/ 2147483647 h 222"/>
                <a:gd name="T44" fmla="*/ 2147483647 w 255"/>
                <a:gd name="T45" fmla="*/ 2147483647 h 222"/>
                <a:gd name="T46" fmla="*/ 2147483647 w 255"/>
                <a:gd name="T47" fmla="*/ 2147483647 h 222"/>
                <a:gd name="T48" fmla="*/ 2147483647 w 255"/>
                <a:gd name="T49" fmla="*/ 2147483647 h 222"/>
                <a:gd name="T50" fmla="*/ 2147483647 w 255"/>
                <a:gd name="T51" fmla="*/ 2147483647 h 222"/>
                <a:gd name="T52" fmla="*/ 2147483647 w 255"/>
                <a:gd name="T53" fmla="*/ 2147483647 h 222"/>
                <a:gd name="T54" fmla="*/ 2147483647 w 255"/>
                <a:gd name="T55" fmla="*/ 2147483647 h 222"/>
                <a:gd name="T56" fmla="*/ 2147483647 w 255"/>
                <a:gd name="T57" fmla="*/ 2147483647 h 222"/>
                <a:gd name="T58" fmla="*/ 2147483647 w 255"/>
                <a:gd name="T59" fmla="*/ 2147483647 h 222"/>
                <a:gd name="T60" fmla="*/ 0 w 255"/>
                <a:gd name="T61" fmla="*/ 2147483647 h 222"/>
                <a:gd name="T62" fmla="*/ 2147483647 w 255"/>
                <a:gd name="T63" fmla="*/ 2147483647 h 222"/>
                <a:gd name="T64" fmla="*/ 2147483647 w 255"/>
                <a:gd name="T65" fmla="*/ 2147483647 h 222"/>
                <a:gd name="T66" fmla="*/ 2147483647 w 255"/>
                <a:gd name="T67" fmla="*/ 2147483647 h 222"/>
                <a:gd name="T68" fmla="*/ 2147483647 w 255"/>
                <a:gd name="T69" fmla="*/ 2147483647 h 222"/>
                <a:gd name="T70" fmla="*/ 2147483647 w 255"/>
                <a:gd name="T71" fmla="*/ 2147483647 h 222"/>
                <a:gd name="T72" fmla="*/ 2147483647 w 255"/>
                <a:gd name="T73" fmla="*/ 2147483647 h 222"/>
                <a:gd name="T74" fmla="*/ 2147483647 w 255"/>
                <a:gd name="T75" fmla="*/ 2147483647 h 222"/>
                <a:gd name="T76" fmla="*/ 2147483647 w 255"/>
                <a:gd name="T77" fmla="*/ 2147483647 h 222"/>
                <a:gd name="T78" fmla="*/ 2147483647 w 255"/>
                <a:gd name="T79" fmla="*/ 2147483647 h 222"/>
                <a:gd name="T80" fmla="*/ 2147483647 w 255"/>
                <a:gd name="T81" fmla="*/ 0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222"/>
                <a:gd name="T125" fmla="*/ 255 w 255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222">
                  <a:moveTo>
                    <a:pt x="129" y="0"/>
                  </a:moveTo>
                  <a:lnTo>
                    <a:pt x="153" y="3"/>
                  </a:lnTo>
                  <a:lnTo>
                    <a:pt x="176" y="10"/>
                  </a:lnTo>
                  <a:lnTo>
                    <a:pt x="198" y="19"/>
                  </a:lnTo>
                  <a:lnTo>
                    <a:pt x="217" y="34"/>
                  </a:lnTo>
                  <a:lnTo>
                    <a:pt x="234" y="50"/>
                  </a:lnTo>
                  <a:lnTo>
                    <a:pt x="246" y="70"/>
                  </a:lnTo>
                  <a:lnTo>
                    <a:pt x="250" y="79"/>
                  </a:lnTo>
                  <a:lnTo>
                    <a:pt x="253" y="89"/>
                  </a:lnTo>
                  <a:lnTo>
                    <a:pt x="255" y="100"/>
                  </a:lnTo>
                  <a:lnTo>
                    <a:pt x="255" y="112"/>
                  </a:lnTo>
                  <a:lnTo>
                    <a:pt x="255" y="122"/>
                  </a:lnTo>
                  <a:lnTo>
                    <a:pt x="253" y="134"/>
                  </a:lnTo>
                  <a:lnTo>
                    <a:pt x="250" y="143"/>
                  </a:lnTo>
                  <a:lnTo>
                    <a:pt x="246" y="153"/>
                  </a:lnTo>
                  <a:lnTo>
                    <a:pt x="234" y="172"/>
                  </a:lnTo>
                  <a:lnTo>
                    <a:pt x="217" y="189"/>
                  </a:lnTo>
                  <a:lnTo>
                    <a:pt x="198" y="203"/>
                  </a:lnTo>
                  <a:lnTo>
                    <a:pt x="176" y="213"/>
                  </a:lnTo>
                  <a:lnTo>
                    <a:pt x="153" y="220"/>
                  </a:lnTo>
                  <a:lnTo>
                    <a:pt x="129" y="222"/>
                  </a:lnTo>
                  <a:lnTo>
                    <a:pt x="102" y="220"/>
                  </a:lnTo>
                  <a:lnTo>
                    <a:pt x="79" y="213"/>
                  </a:lnTo>
                  <a:lnTo>
                    <a:pt x="57" y="203"/>
                  </a:lnTo>
                  <a:lnTo>
                    <a:pt x="38" y="189"/>
                  </a:lnTo>
                  <a:lnTo>
                    <a:pt x="24" y="172"/>
                  </a:lnTo>
                  <a:lnTo>
                    <a:pt x="12" y="153"/>
                  </a:lnTo>
                  <a:lnTo>
                    <a:pt x="7" y="143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5" y="89"/>
                  </a:lnTo>
                  <a:lnTo>
                    <a:pt x="7" y="79"/>
                  </a:lnTo>
                  <a:lnTo>
                    <a:pt x="12" y="70"/>
                  </a:lnTo>
                  <a:lnTo>
                    <a:pt x="24" y="50"/>
                  </a:lnTo>
                  <a:lnTo>
                    <a:pt x="38" y="34"/>
                  </a:lnTo>
                  <a:lnTo>
                    <a:pt x="57" y="19"/>
                  </a:lnTo>
                  <a:lnTo>
                    <a:pt x="79" y="10"/>
                  </a:lnTo>
                  <a:lnTo>
                    <a:pt x="102" y="3"/>
                  </a:lnTo>
                  <a:lnTo>
                    <a:pt x="129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24" name="Freeform 701"/>
            <p:cNvSpPr>
              <a:spLocks/>
            </p:cNvSpPr>
            <p:nvPr/>
          </p:nvSpPr>
          <p:spPr bwMode="auto">
            <a:xfrm>
              <a:off x="4953000" y="2884488"/>
              <a:ext cx="406400" cy="352425"/>
            </a:xfrm>
            <a:custGeom>
              <a:avLst/>
              <a:gdLst>
                <a:gd name="T0" fmla="*/ 2147483647 w 256"/>
                <a:gd name="T1" fmla="*/ 0 h 222"/>
                <a:gd name="T2" fmla="*/ 2147483647 w 256"/>
                <a:gd name="T3" fmla="*/ 2147483647 h 222"/>
                <a:gd name="T4" fmla="*/ 2147483647 w 256"/>
                <a:gd name="T5" fmla="*/ 2147483647 h 222"/>
                <a:gd name="T6" fmla="*/ 2147483647 w 256"/>
                <a:gd name="T7" fmla="*/ 2147483647 h 222"/>
                <a:gd name="T8" fmla="*/ 2147483647 w 256"/>
                <a:gd name="T9" fmla="*/ 2147483647 h 222"/>
                <a:gd name="T10" fmla="*/ 2147483647 w 256"/>
                <a:gd name="T11" fmla="*/ 2147483647 h 222"/>
                <a:gd name="T12" fmla="*/ 2147483647 w 256"/>
                <a:gd name="T13" fmla="*/ 2147483647 h 222"/>
                <a:gd name="T14" fmla="*/ 2147483647 w 256"/>
                <a:gd name="T15" fmla="*/ 2147483647 h 222"/>
                <a:gd name="T16" fmla="*/ 2147483647 w 256"/>
                <a:gd name="T17" fmla="*/ 2147483647 h 222"/>
                <a:gd name="T18" fmla="*/ 2147483647 w 256"/>
                <a:gd name="T19" fmla="*/ 2147483647 h 222"/>
                <a:gd name="T20" fmla="*/ 2147483647 w 256"/>
                <a:gd name="T21" fmla="*/ 2147483647 h 222"/>
                <a:gd name="T22" fmla="*/ 2147483647 w 256"/>
                <a:gd name="T23" fmla="*/ 2147483647 h 222"/>
                <a:gd name="T24" fmla="*/ 2147483647 w 256"/>
                <a:gd name="T25" fmla="*/ 2147483647 h 222"/>
                <a:gd name="T26" fmla="*/ 2147483647 w 256"/>
                <a:gd name="T27" fmla="*/ 2147483647 h 222"/>
                <a:gd name="T28" fmla="*/ 2147483647 w 256"/>
                <a:gd name="T29" fmla="*/ 2147483647 h 222"/>
                <a:gd name="T30" fmla="*/ 2147483647 w 256"/>
                <a:gd name="T31" fmla="*/ 2147483647 h 222"/>
                <a:gd name="T32" fmla="*/ 2147483647 w 256"/>
                <a:gd name="T33" fmla="*/ 2147483647 h 222"/>
                <a:gd name="T34" fmla="*/ 2147483647 w 256"/>
                <a:gd name="T35" fmla="*/ 2147483647 h 222"/>
                <a:gd name="T36" fmla="*/ 2147483647 w 256"/>
                <a:gd name="T37" fmla="*/ 2147483647 h 222"/>
                <a:gd name="T38" fmla="*/ 2147483647 w 256"/>
                <a:gd name="T39" fmla="*/ 2147483647 h 222"/>
                <a:gd name="T40" fmla="*/ 2147483647 w 256"/>
                <a:gd name="T41" fmla="*/ 2147483647 h 222"/>
                <a:gd name="T42" fmla="*/ 2147483647 w 256"/>
                <a:gd name="T43" fmla="*/ 2147483647 h 222"/>
                <a:gd name="T44" fmla="*/ 2147483647 w 256"/>
                <a:gd name="T45" fmla="*/ 2147483647 h 222"/>
                <a:gd name="T46" fmla="*/ 2147483647 w 256"/>
                <a:gd name="T47" fmla="*/ 2147483647 h 222"/>
                <a:gd name="T48" fmla="*/ 2147483647 w 256"/>
                <a:gd name="T49" fmla="*/ 2147483647 h 222"/>
                <a:gd name="T50" fmla="*/ 2147483647 w 256"/>
                <a:gd name="T51" fmla="*/ 2147483647 h 222"/>
                <a:gd name="T52" fmla="*/ 2147483647 w 256"/>
                <a:gd name="T53" fmla="*/ 2147483647 h 222"/>
                <a:gd name="T54" fmla="*/ 2147483647 w 256"/>
                <a:gd name="T55" fmla="*/ 2147483647 h 222"/>
                <a:gd name="T56" fmla="*/ 2147483647 w 256"/>
                <a:gd name="T57" fmla="*/ 2147483647 h 222"/>
                <a:gd name="T58" fmla="*/ 2147483647 w 256"/>
                <a:gd name="T59" fmla="*/ 2147483647 h 222"/>
                <a:gd name="T60" fmla="*/ 0 w 256"/>
                <a:gd name="T61" fmla="*/ 2147483647 h 222"/>
                <a:gd name="T62" fmla="*/ 2147483647 w 256"/>
                <a:gd name="T63" fmla="*/ 2147483647 h 222"/>
                <a:gd name="T64" fmla="*/ 2147483647 w 256"/>
                <a:gd name="T65" fmla="*/ 2147483647 h 222"/>
                <a:gd name="T66" fmla="*/ 2147483647 w 256"/>
                <a:gd name="T67" fmla="*/ 2147483647 h 222"/>
                <a:gd name="T68" fmla="*/ 2147483647 w 256"/>
                <a:gd name="T69" fmla="*/ 2147483647 h 222"/>
                <a:gd name="T70" fmla="*/ 2147483647 w 256"/>
                <a:gd name="T71" fmla="*/ 2147483647 h 222"/>
                <a:gd name="T72" fmla="*/ 2147483647 w 256"/>
                <a:gd name="T73" fmla="*/ 2147483647 h 222"/>
                <a:gd name="T74" fmla="*/ 2147483647 w 256"/>
                <a:gd name="T75" fmla="*/ 2147483647 h 222"/>
                <a:gd name="T76" fmla="*/ 2147483647 w 256"/>
                <a:gd name="T77" fmla="*/ 2147483647 h 222"/>
                <a:gd name="T78" fmla="*/ 2147483647 w 256"/>
                <a:gd name="T79" fmla="*/ 2147483647 h 222"/>
                <a:gd name="T80" fmla="*/ 2147483647 w 256"/>
                <a:gd name="T81" fmla="*/ 0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22"/>
                <a:gd name="T125" fmla="*/ 256 w 256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22">
                  <a:moveTo>
                    <a:pt x="129" y="0"/>
                  </a:moveTo>
                  <a:lnTo>
                    <a:pt x="153" y="3"/>
                  </a:lnTo>
                  <a:lnTo>
                    <a:pt x="177" y="10"/>
                  </a:lnTo>
                  <a:lnTo>
                    <a:pt x="198" y="19"/>
                  </a:lnTo>
                  <a:lnTo>
                    <a:pt x="217" y="34"/>
                  </a:lnTo>
                  <a:lnTo>
                    <a:pt x="234" y="50"/>
                  </a:lnTo>
                  <a:lnTo>
                    <a:pt x="246" y="70"/>
                  </a:lnTo>
                  <a:lnTo>
                    <a:pt x="249" y="79"/>
                  </a:lnTo>
                  <a:lnTo>
                    <a:pt x="253" y="89"/>
                  </a:lnTo>
                  <a:lnTo>
                    <a:pt x="256" y="100"/>
                  </a:lnTo>
                  <a:lnTo>
                    <a:pt x="256" y="112"/>
                  </a:lnTo>
                  <a:lnTo>
                    <a:pt x="256" y="122"/>
                  </a:lnTo>
                  <a:lnTo>
                    <a:pt x="253" y="134"/>
                  </a:lnTo>
                  <a:lnTo>
                    <a:pt x="249" y="143"/>
                  </a:lnTo>
                  <a:lnTo>
                    <a:pt x="246" y="153"/>
                  </a:lnTo>
                  <a:lnTo>
                    <a:pt x="234" y="172"/>
                  </a:lnTo>
                  <a:lnTo>
                    <a:pt x="217" y="189"/>
                  </a:lnTo>
                  <a:lnTo>
                    <a:pt x="198" y="203"/>
                  </a:lnTo>
                  <a:lnTo>
                    <a:pt x="177" y="213"/>
                  </a:lnTo>
                  <a:lnTo>
                    <a:pt x="153" y="220"/>
                  </a:lnTo>
                  <a:lnTo>
                    <a:pt x="129" y="222"/>
                  </a:lnTo>
                  <a:lnTo>
                    <a:pt x="103" y="220"/>
                  </a:lnTo>
                  <a:lnTo>
                    <a:pt x="79" y="213"/>
                  </a:lnTo>
                  <a:lnTo>
                    <a:pt x="58" y="203"/>
                  </a:lnTo>
                  <a:lnTo>
                    <a:pt x="39" y="189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8" y="143"/>
                  </a:lnTo>
                  <a:lnTo>
                    <a:pt x="3" y="134"/>
                  </a:lnTo>
                  <a:lnTo>
                    <a:pt x="3" y="122"/>
                  </a:lnTo>
                  <a:lnTo>
                    <a:pt x="0" y="112"/>
                  </a:lnTo>
                  <a:lnTo>
                    <a:pt x="3" y="100"/>
                  </a:lnTo>
                  <a:lnTo>
                    <a:pt x="3" y="89"/>
                  </a:lnTo>
                  <a:lnTo>
                    <a:pt x="8" y="79"/>
                  </a:lnTo>
                  <a:lnTo>
                    <a:pt x="10" y="70"/>
                  </a:lnTo>
                  <a:lnTo>
                    <a:pt x="22" y="50"/>
                  </a:lnTo>
                  <a:lnTo>
                    <a:pt x="39" y="34"/>
                  </a:lnTo>
                  <a:lnTo>
                    <a:pt x="58" y="19"/>
                  </a:lnTo>
                  <a:lnTo>
                    <a:pt x="79" y="10"/>
                  </a:lnTo>
                  <a:lnTo>
                    <a:pt x="103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5" name="Freeform 702"/>
            <p:cNvSpPr>
              <a:spLocks/>
            </p:cNvSpPr>
            <p:nvPr/>
          </p:nvSpPr>
          <p:spPr bwMode="auto">
            <a:xfrm>
              <a:off x="4953000" y="2884488"/>
              <a:ext cx="406400" cy="352425"/>
            </a:xfrm>
            <a:custGeom>
              <a:avLst/>
              <a:gdLst>
                <a:gd name="T0" fmla="*/ 2147483647 w 256"/>
                <a:gd name="T1" fmla="*/ 0 h 222"/>
                <a:gd name="T2" fmla="*/ 2147483647 w 256"/>
                <a:gd name="T3" fmla="*/ 2147483647 h 222"/>
                <a:gd name="T4" fmla="*/ 2147483647 w 256"/>
                <a:gd name="T5" fmla="*/ 2147483647 h 222"/>
                <a:gd name="T6" fmla="*/ 2147483647 w 256"/>
                <a:gd name="T7" fmla="*/ 2147483647 h 222"/>
                <a:gd name="T8" fmla="*/ 2147483647 w 256"/>
                <a:gd name="T9" fmla="*/ 2147483647 h 222"/>
                <a:gd name="T10" fmla="*/ 2147483647 w 256"/>
                <a:gd name="T11" fmla="*/ 2147483647 h 222"/>
                <a:gd name="T12" fmla="*/ 2147483647 w 256"/>
                <a:gd name="T13" fmla="*/ 2147483647 h 222"/>
                <a:gd name="T14" fmla="*/ 2147483647 w 256"/>
                <a:gd name="T15" fmla="*/ 2147483647 h 222"/>
                <a:gd name="T16" fmla="*/ 2147483647 w 256"/>
                <a:gd name="T17" fmla="*/ 2147483647 h 222"/>
                <a:gd name="T18" fmla="*/ 2147483647 w 256"/>
                <a:gd name="T19" fmla="*/ 2147483647 h 222"/>
                <a:gd name="T20" fmla="*/ 2147483647 w 256"/>
                <a:gd name="T21" fmla="*/ 2147483647 h 222"/>
                <a:gd name="T22" fmla="*/ 2147483647 w 256"/>
                <a:gd name="T23" fmla="*/ 2147483647 h 222"/>
                <a:gd name="T24" fmla="*/ 2147483647 w 256"/>
                <a:gd name="T25" fmla="*/ 2147483647 h 222"/>
                <a:gd name="T26" fmla="*/ 2147483647 w 256"/>
                <a:gd name="T27" fmla="*/ 2147483647 h 222"/>
                <a:gd name="T28" fmla="*/ 2147483647 w 256"/>
                <a:gd name="T29" fmla="*/ 2147483647 h 222"/>
                <a:gd name="T30" fmla="*/ 2147483647 w 256"/>
                <a:gd name="T31" fmla="*/ 2147483647 h 222"/>
                <a:gd name="T32" fmla="*/ 2147483647 w 256"/>
                <a:gd name="T33" fmla="*/ 2147483647 h 222"/>
                <a:gd name="T34" fmla="*/ 2147483647 w 256"/>
                <a:gd name="T35" fmla="*/ 2147483647 h 222"/>
                <a:gd name="T36" fmla="*/ 2147483647 w 256"/>
                <a:gd name="T37" fmla="*/ 2147483647 h 222"/>
                <a:gd name="T38" fmla="*/ 2147483647 w 256"/>
                <a:gd name="T39" fmla="*/ 2147483647 h 222"/>
                <a:gd name="T40" fmla="*/ 2147483647 w 256"/>
                <a:gd name="T41" fmla="*/ 2147483647 h 222"/>
                <a:gd name="T42" fmla="*/ 2147483647 w 256"/>
                <a:gd name="T43" fmla="*/ 2147483647 h 222"/>
                <a:gd name="T44" fmla="*/ 2147483647 w 256"/>
                <a:gd name="T45" fmla="*/ 2147483647 h 222"/>
                <a:gd name="T46" fmla="*/ 2147483647 w 256"/>
                <a:gd name="T47" fmla="*/ 2147483647 h 222"/>
                <a:gd name="T48" fmla="*/ 2147483647 w 256"/>
                <a:gd name="T49" fmla="*/ 2147483647 h 222"/>
                <a:gd name="T50" fmla="*/ 2147483647 w 256"/>
                <a:gd name="T51" fmla="*/ 2147483647 h 222"/>
                <a:gd name="T52" fmla="*/ 2147483647 w 256"/>
                <a:gd name="T53" fmla="*/ 2147483647 h 222"/>
                <a:gd name="T54" fmla="*/ 2147483647 w 256"/>
                <a:gd name="T55" fmla="*/ 2147483647 h 222"/>
                <a:gd name="T56" fmla="*/ 2147483647 w 256"/>
                <a:gd name="T57" fmla="*/ 2147483647 h 222"/>
                <a:gd name="T58" fmla="*/ 2147483647 w 256"/>
                <a:gd name="T59" fmla="*/ 2147483647 h 222"/>
                <a:gd name="T60" fmla="*/ 0 w 256"/>
                <a:gd name="T61" fmla="*/ 2147483647 h 222"/>
                <a:gd name="T62" fmla="*/ 2147483647 w 256"/>
                <a:gd name="T63" fmla="*/ 2147483647 h 222"/>
                <a:gd name="T64" fmla="*/ 2147483647 w 256"/>
                <a:gd name="T65" fmla="*/ 2147483647 h 222"/>
                <a:gd name="T66" fmla="*/ 2147483647 w 256"/>
                <a:gd name="T67" fmla="*/ 2147483647 h 222"/>
                <a:gd name="T68" fmla="*/ 2147483647 w 256"/>
                <a:gd name="T69" fmla="*/ 2147483647 h 222"/>
                <a:gd name="T70" fmla="*/ 2147483647 w 256"/>
                <a:gd name="T71" fmla="*/ 2147483647 h 222"/>
                <a:gd name="T72" fmla="*/ 2147483647 w 256"/>
                <a:gd name="T73" fmla="*/ 2147483647 h 222"/>
                <a:gd name="T74" fmla="*/ 2147483647 w 256"/>
                <a:gd name="T75" fmla="*/ 2147483647 h 222"/>
                <a:gd name="T76" fmla="*/ 2147483647 w 256"/>
                <a:gd name="T77" fmla="*/ 2147483647 h 222"/>
                <a:gd name="T78" fmla="*/ 2147483647 w 256"/>
                <a:gd name="T79" fmla="*/ 2147483647 h 222"/>
                <a:gd name="T80" fmla="*/ 2147483647 w 256"/>
                <a:gd name="T81" fmla="*/ 0 h 2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222"/>
                <a:gd name="T125" fmla="*/ 256 w 256"/>
                <a:gd name="T126" fmla="*/ 222 h 2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222">
                  <a:moveTo>
                    <a:pt x="129" y="0"/>
                  </a:moveTo>
                  <a:lnTo>
                    <a:pt x="153" y="3"/>
                  </a:lnTo>
                  <a:lnTo>
                    <a:pt x="177" y="10"/>
                  </a:lnTo>
                  <a:lnTo>
                    <a:pt x="198" y="19"/>
                  </a:lnTo>
                  <a:lnTo>
                    <a:pt x="217" y="34"/>
                  </a:lnTo>
                  <a:lnTo>
                    <a:pt x="234" y="50"/>
                  </a:lnTo>
                  <a:lnTo>
                    <a:pt x="246" y="70"/>
                  </a:lnTo>
                  <a:lnTo>
                    <a:pt x="249" y="79"/>
                  </a:lnTo>
                  <a:lnTo>
                    <a:pt x="253" y="89"/>
                  </a:lnTo>
                  <a:lnTo>
                    <a:pt x="256" y="100"/>
                  </a:lnTo>
                  <a:lnTo>
                    <a:pt x="256" y="112"/>
                  </a:lnTo>
                  <a:lnTo>
                    <a:pt x="256" y="122"/>
                  </a:lnTo>
                  <a:lnTo>
                    <a:pt x="253" y="134"/>
                  </a:lnTo>
                  <a:lnTo>
                    <a:pt x="249" y="143"/>
                  </a:lnTo>
                  <a:lnTo>
                    <a:pt x="246" y="153"/>
                  </a:lnTo>
                  <a:lnTo>
                    <a:pt x="234" y="172"/>
                  </a:lnTo>
                  <a:lnTo>
                    <a:pt x="217" y="189"/>
                  </a:lnTo>
                  <a:lnTo>
                    <a:pt x="198" y="203"/>
                  </a:lnTo>
                  <a:lnTo>
                    <a:pt x="177" y="213"/>
                  </a:lnTo>
                  <a:lnTo>
                    <a:pt x="153" y="220"/>
                  </a:lnTo>
                  <a:lnTo>
                    <a:pt x="129" y="222"/>
                  </a:lnTo>
                  <a:lnTo>
                    <a:pt x="103" y="220"/>
                  </a:lnTo>
                  <a:lnTo>
                    <a:pt x="79" y="213"/>
                  </a:lnTo>
                  <a:lnTo>
                    <a:pt x="58" y="203"/>
                  </a:lnTo>
                  <a:lnTo>
                    <a:pt x="39" y="189"/>
                  </a:lnTo>
                  <a:lnTo>
                    <a:pt x="22" y="172"/>
                  </a:lnTo>
                  <a:lnTo>
                    <a:pt x="10" y="153"/>
                  </a:lnTo>
                  <a:lnTo>
                    <a:pt x="8" y="143"/>
                  </a:lnTo>
                  <a:lnTo>
                    <a:pt x="3" y="134"/>
                  </a:lnTo>
                  <a:lnTo>
                    <a:pt x="3" y="122"/>
                  </a:lnTo>
                  <a:lnTo>
                    <a:pt x="0" y="112"/>
                  </a:lnTo>
                  <a:lnTo>
                    <a:pt x="3" y="100"/>
                  </a:lnTo>
                  <a:lnTo>
                    <a:pt x="3" y="89"/>
                  </a:lnTo>
                  <a:lnTo>
                    <a:pt x="8" y="79"/>
                  </a:lnTo>
                  <a:lnTo>
                    <a:pt x="10" y="70"/>
                  </a:lnTo>
                  <a:lnTo>
                    <a:pt x="22" y="50"/>
                  </a:lnTo>
                  <a:lnTo>
                    <a:pt x="39" y="34"/>
                  </a:lnTo>
                  <a:lnTo>
                    <a:pt x="58" y="19"/>
                  </a:lnTo>
                  <a:lnTo>
                    <a:pt x="79" y="10"/>
                  </a:lnTo>
                  <a:lnTo>
                    <a:pt x="103" y="3"/>
                  </a:lnTo>
                  <a:lnTo>
                    <a:pt x="129" y="0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26" name="Text Box 705"/>
            <p:cNvSpPr txBox="1">
              <a:spLocks noChangeArrowheads="1"/>
            </p:cNvSpPr>
            <p:nvPr/>
          </p:nvSpPr>
          <p:spPr bwMode="auto">
            <a:xfrm>
              <a:off x="6264275" y="1546225"/>
              <a:ext cx="2879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Secretory granules in the apical cytoplasm</a:t>
              </a:r>
            </a:p>
          </p:txBody>
        </p:sp>
        <p:sp>
          <p:nvSpPr>
            <p:cNvPr id="30827" name="Line 707"/>
            <p:cNvSpPr>
              <a:spLocks noChangeShapeType="1"/>
            </p:cNvSpPr>
            <p:nvPr/>
          </p:nvSpPr>
          <p:spPr bwMode="auto">
            <a:xfrm>
              <a:off x="4605338" y="3236913"/>
              <a:ext cx="1947862" cy="193675"/>
            </a:xfrm>
            <a:prstGeom prst="line">
              <a:avLst/>
            </a:prstGeom>
            <a:noFill/>
            <a:ln w="38100">
              <a:solidFill>
                <a:srgbClr val="FF00CC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28" name="Text Box 708"/>
            <p:cNvSpPr txBox="1">
              <a:spLocks noChangeArrowheads="1"/>
            </p:cNvSpPr>
            <p:nvPr/>
          </p:nvSpPr>
          <p:spPr bwMode="auto">
            <a:xfrm>
              <a:off x="6613525" y="3175000"/>
              <a:ext cx="1971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Golgi Apparatus</a:t>
              </a:r>
            </a:p>
          </p:txBody>
        </p:sp>
        <p:sp>
          <p:nvSpPr>
            <p:cNvPr id="30829" name="Line 709"/>
            <p:cNvSpPr>
              <a:spLocks noChangeShapeType="1"/>
            </p:cNvSpPr>
            <p:nvPr/>
          </p:nvSpPr>
          <p:spPr bwMode="auto">
            <a:xfrm flipV="1">
              <a:off x="2057400" y="1546225"/>
              <a:ext cx="0" cy="33401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30" name="Text Box 710"/>
            <p:cNvSpPr txBox="1">
              <a:spLocks noChangeArrowheads="1"/>
            </p:cNvSpPr>
            <p:nvPr/>
          </p:nvSpPr>
          <p:spPr bwMode="auto">
            <a:xfrm>
              <a:off x="517525" y="2590800"/>
              <a:ext cx="1768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Direction of Secretion</a:t>
              </a:r>
            </a:p>
          </p:txBody>
        </p:sp>
        <p:sp>
          <p:nvSpPr>
            <p:cNvPr id="30831" name="Rectangle 711"/>
            <p:cNvSpPr>
              <a:spLocks noChangeArrowheads="1"/>
            </p:cNvSpPr>
            <p:nvPr/>
          </p:nvSpPr>
          <p:spPr bwMode="auto">
            <a:xfrm>
              <a:off x="2609850" y="5346700"/>
              <a:ext cx="2876550" cy="889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0832" name="Text Box 712"/>
            <p:cNvSpPr txBox="1">
              <a:spLocks noChangeArrowheads="1"/>
            </p:cNvSpPr>
            <p:nvPr/>
          </p:nvSpPr>
          <p:spPr bwMode="auto">
            <a:xfrm>
              <a:off x="304800" y="5094288"/>
              <a:ext cx="1672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Basal Lamina</a:t>
              </a:r>
            </a:p>
          </p:txBody>
        </p:sp>
        <p:sp>
          <p:nvSpPr>
            <p:cNvPr id="30833" name="Line 713"/>
            <p:cNvSpPr>
              <a:spLocks noChangeShapeType="1"/>
            </p:cNvSpPr>
            <p:nvPr/>
          </p:nvSpPr>
          <p:spPr bwMode="auto">
            <a:xfrm>
              <a:off x="1905001" y="5346700"/>
              <a:ext cx="609600" cy="4445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34" name="Right Brace 715"/>
            <p:cNvSpPr>
              <a:spLocks/>
            </p:cNvSpPr>
            <p:nvPr/>
          </p:nvSpPr>
          <p:spPr bwMode="auto">
            <a:xfrm>
              <a:off x="5715000" y="1428750"/>
              <a:ext cx="533400" cy="1828800"/>
            </a:xfrm>
            <a:prstGeom prst="rightBrace">
              <a:avLst>
                <a:gd name="adj1" fmla="val 8333"/>
                <a:gd name="adj2" fmla="val 49306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835" name="Right Brace 716"/>
            <p:cNvSpPr>
              <a:spLocks/>
            </p:cNvSpPr>
            <p:nvPr/>
          </p:nvSpPr>
          <p:spPr bwMode="auto">
            <a:xfrm>
              <a:off x="5715000" y="3562350"/>
              <a:ext cx="533400" cy="1676400"/>
            </a:xfrm>
            <a:prstGeom prst="rightBrace">
              <a:avLst>
                <a:gd name="adj1" fmla="val 8337"/>
                <a:gd name="adj2" fmla="val 49306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pic>
        <p:nvPicPr>
          <p:cNvPr id="30725" name="Picture 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7145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cinar copy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371600"/>
            <a:ext cx="35417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657600" y="1905000"/>
            <a:ext cx="144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/>
              <a:t>secretory granules (mucous or zymogen)</a:t>
            </a:r>
          </a:p>
          <a:p>
            <a:endParaRPr lang="en-US" sz="200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386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ER</a:t>
            </a:r>
            <a:endParaRPr lang="en-US" sz="8000"/>
          </a:p>
        </p:txBody>
      </p:sp>
      <p:pic>
        <p:nvPicPr>
          <p:cNvPr id="31749" name="Picture 7" descr="Go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3543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04800" y="5927725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Goblets cell </a:t>
            </a:r>
          </a:p>
          <a:p>
            <a:r>
              <a:rPr lang="en-GB" sz="2400"/>
              <a:t>(secretes mucous)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4781550" y="5943600"/>
            <a:ext cx="4133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Pancreatic acinar cell</a:t>
            </a:r>
            <a:br>
              <a:rPr lang="en-GB" sz="2400"/>
            </a:br>
            <a:r>
              <a:rPr lang="en-GB" sz="2400"/>
              <a:t>(secretes digestive enzymes)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2819400" y="334963"/>
            <a:ext cx="2936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>
                <a:solidFill>
                  <a:schemeClr val="tx2"/>
                </a:solidFill>
              </a:rPr>
              <a:t>Secretory Cells</a:t>
            </a:r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2819400" y="44958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4648200" y="4495800"/>
            <a:ext cx="1066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 flipH="1">
            <a:off x="2362200" y="25146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V="1">
            <a:off x="5105400" y="2209800"/>
            <a:ext cx="1066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Secretory Epithelial Cell</a:t>
            </a:r>
            <a:br>
              <a:rPr lang="en-GB" sz="3600" smtClean="0">
                <a:latin typeface="Arial" charset="0"/>
              </a:rPr>
            </a:br>
            <a:r>
              <a:rPr lang="en-GB" sz="2400" smtClean="0">
                <a:latin typeface="Arial" charset="0"/>
              </a:rPr>
              <a:t>(</a:t>
            </a:r>
            <a:r>
              <a:rPr lang="en-GB" sz="2400" u="sng" smtClean="0">
                <a:latin typeface="Arial" charset="0"/>
              </a:rPr>
              <a:t>endocrine</a:t>
            </a:r>
            <a:r>
              <a:rPr lang="en-GB" sz="2400" smtClean="0">
                <a:latin typeface="Arial" charset="0"/>
              </a:rPr>
              <a:t>: secretes into bloodstream)</a:t>
            </a:r>
            <a:endParaRPr lang="en-GB" sz="3600" smtClean="0">
              <a:latin typeface="Arial" charset="0"/>
            </a:endParaRPr>
          </a:p>
        </p:txBody>
      </p:sp>
      <p:sp>
        <p:nvSpPr>
          <p:cNvPr id="32771" name="Text Box 705"/>
          <p:cNvSpPr txBox="1">
            <a:spLocks noChangeArrowheads="1"/>
          </p:cNvSpPr>
          <p:nvPr/>
        </p:nvSpPr>
        <p:spPr bwMode="auto">
          <a:xfrm>
            <a:off x="6264275" y="4019550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b="1"/>
              <a:t>Secretory granules in the basal cytoplasm</a:t>
            </a:r>
          </a:p>
        </p:txBody>
      </p:sp>
      <p:sp>
        <p:nvSpPr>
          <p:cNvPr id="32772" name="Text Box 706"/>
          <p:cNvSpPr txBox="1">
            <a:spLocks noChangeArrowheads="1"/>
          </p:cNvSpPr>
          <p:nvPr/>
        </p:nvSpPr>
        <p:spPr bwMode="auto">
          <a:xfrm>
            <a:off x="6324600" y="219075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b="1"/>
              <a:t>Granular ER in the apical cytoplasm</a:t>
            </a:r>
          </a:p>
        </p:txBody>
      </p:sp>
      <p:grpSp>
        <p:nvGrpSpPr>
          <p:cNvPr id="32773" name="Group 1"/>
          <p:cNvGrpSpPr>
            <a:grpSpLocks/>
          </p:cNvGrpSpPr>
          <p:nvPr/>
        </p:nvGrpSpPr>
        <p:grpSpPr bwMode="auto">
          <a:xfrm>
            <a:off x="161925" y="1401763"/>
            <a:ext cx="8423275" cy="4160837"/>
            <a:chOff x="161925" y="1676400"/>
            <a:chExt cx="8423037" cy="4160282"/>
          </a:xfrm>
        </p:grpSpPr>
        <p:grpSp>
          <p:nvGrpSpPr>
            <p:cNvPr id="32775" name="Group 714"/>
            <p:cNvGrpSpPr>
              <a:grpSpLocks/>
            </p:cNvGrpSpPr>
            <p:nvPr/>
          </p:nvGrpSpPr>
          <p:grpSpPr bwMode="auto">
            <a:xfrm flipV="1">
              <a:off x="2609850" y="1676400"/>
              <a:ext cx="2900363" cy="3848100"/>
              <a:chOff x="1644" y="1500"/>
              <a:chExt cx="1827" cy="2424"/>
            </a:xfrm>
          </p:grpSpPr>
          <p:grpSp>
            <p:nvGrpSpPr>
              <p:cNvPr id="32785" name="Group 3"/>
              <p:cNvGrpSpPr>
                <a:grpSpLocks/>
              </p:cNvGrpSpPr>
              <p:nvPr/>
            </p:nvGrpSpPr>
            <p:grpSpPr bwMode="auto">
              <a:xfrm>
                <a:off x="1644" y="1500"/>
                <a:ext cx="1827" cy="2424"/>
                <a:chOff x="1644" y="1500"/>
                <a:chExt cx="1827" cy="2424"/>
              </a:xfrm>
            </p:grpSpPr>
            <p:sp>
              <p:nvSpPr>
                <p:cNvPr id="33285" name="Rectangle 4"/>
                <p:cNvSpPr>
                  <a:spLocks noChangeArrowheads="1"/>
                </p:cNvSpPr>
                <p:nvPr/>
              </p:nvSpPr>
              <p:spPr bwMode="auto">
                <a:xfrm>
                  <a:off x="1644" y="1500"/>
                  <a:ext cx="1827" cy="24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286" name="Rectangle 5"/>
                <p:cNvSpPr>
                  <a:spLocks noChangeArrowheads="1"/>
                </p:cNvSpPr>
                <p:nvPr/>
              </p:nvSpPr>
              <p:spPr bwMode="auto">
                <a:xfrm>
                  <a:off x="1644" y="1500"/>
                  <a:ext cx="1827" cy="242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3287" name="Freeform 6"/>
                <p:cNvSpPr>
                  <a:spLocks/>
                </p:cNvSpPr>
                <p:nvPr/>
              </p:nvSpPr>
              <p:spPr bwMode="auto">
                <a:xfrm>
                  <a:off x="2216" y="3238"/>
                  <a:ext cx="542" cy="269"/>
                </a:xfrm>
                <a:custGeom>
                  <a:avLst/>
                  <a:gdLst>
                    <a:gd name="T0" fmla="*/ 542 w 542"/>
                    <a:gd name="T1" fmla="*/ 131 h 269"/>
                    <a:gd name="T2" fmla="*/ 0 w 542"/>
                    <a:gd name="T3" fmla="*/ 269 h 269"/>
                    <a:gd name="T4" fmla="*/ 0 w 542"/>
                    <a:gd name="T5" fmla="*/ 267 h 269"/>
                    <a:gd name="T6" fmla="*/ 0 w 542"/>
                    <a:gd name="T7" fmla="*/ 264 h 269"/>
                    <a:gd name="T8" fmla="*/ 0 w 542"/>
                    <a:gd name="T9" fmla="*/ 262 h 269"/>
                    <a:gd name="T10" fmla="*/ 0 w 542"/>
                    <a:gd name="T11" fmla="*/ 262 h 269"/>
                    <a:gd name="T12" fmla="*/ 0 w 542"/>
                    <a:gd name="T13" fmla="*/ 259 h 269"/>
                    <a:gd name="T14" fmla="*/ 0 w 542"/>
                    <a:gd name="T15" fmla="*/ 257 h 269"/>
                    <a:gd name="T16" fmla="*/ 0 w 542"/>
                    <a:gd name="T17" fmla="*/ 257 h 269"/>
                    <a:gd name="T18" fmla="*/ 0 w 542"/>
                    <a:gd name="T19" fmla="*/ 255 h 269"/>
                    <a:gd name="T20" fmla="*/ 3 w 542"/>
                    <a:gd name="T21" fmla="*/ 228 h 269"/>
                    <a:gd name="T22" fmla="*/ 8 w 542"/>
                    <a:gd name="T23" fmla="*/ 202 h 269"/>
                    <a:gd name="T24" fmla="*/ 15 w 542"/>
                    <a:gd name="T25" fmla="*/ 178 h 269"/>
                    <a:gd name="T26" fmla="*/ 24 w 542"/>
                    <a:gd name="T27" fmla="*/ 155 h 269"/>
                    <a:gd name="T28" fmla="*/ 36 w 542"/>
                    <a:gd name="T29" fmla="*/ 133 h 269"/>
                    <a:gd name="T30" fmla="*/ 50 w 542"/>
                    <a:gd name="T31" fmla="*/ 112 h 269"/>
                    <a:gd name="T32" fmla="*/ 67 w 542"/>
                    <a:gd name="T33" fmla="*/ 93 h 269"/>
                    <a:gd name="T34" fmla="*/ 86 w 542"/>
                    <a:gd name="T35" fmla="*/ 73 h 269"/>
                    <a:gd name="T36" fmla="*/ 105 w 542"/>
                    <a:gd name="T37" fmla="*/ 59 h 269"/>
                    <a:gd name="T38" fmla="*/ 129 w 542"/>
                    <a:gd name="T39" fmla="*/ 42 h 269"/>
                    <a:gd name="T40" fmla="*/ 153 w 542"/>
                    <a:gd name="T41" fmla="*/ 31 h 269"/>
                    <a:gd name="T42" fmla="*/ 177 w 542"/>
                    <a:gd name="T43" fmla="*/ 21 h 269"/>
                    <a:gd name="T44" fmla="*/ 203 w 542"/>
                    <a:gd name="T45" fmla="*/ 12 h 269"/>
                    <a:gd name="T46" fmla="*/ 232 w 542"/>
                    <a:gd name="T47" fmla="*/ 4 h 269"/>
                    <a:gd name="T48" fmla="*/ 260 w 542"/>
                    <a:gd name="T49" fmla="*/ 2 h 269"/>
                    <a:gd name="T50" fmla="*/ 289 w 542"/>
                    <a:gd name="T51" fmla="*/ 0 h 269"/>
                    <a:gd name="T52" fmla="*/ 310 w 542"/>
                    <a:gd name="T53" fmla="*/ 0 h 269"/>
                    <a:gd name="T54" fmla="*/ 330 w 542"/>
                    <a:gd name="T55" fmla="*/ 2 h 269"/>
                    <a:gd name="T56" fmla="*/ 349 w 542"/>
                    <a:gd name="T57" fmla="*/ 4 h 269"/>
                    <a:gd name="T58" fmla="*/ 368 w 542"/>
                    <a:gd name="T59" fmla="*/ 9 h 269"/>
                    <a:gd name="T60" fmla="*/ 404 w 542"/>
                    <a:gd name="T61" fmla="*/ 21 h 269"/>
                    <a:gd name="T62" fmla="*/ 437 w 542"/>
                    <a:gd name="T63" fmla="*/ 35 h 269"/>
                    <a:gd name="T64" fmla="*/ 468 w 542"/>
                    <a:gd name="T65" fmla="*/ 54 h 269"/>
                    <a:gd name="T66" fmla="*/ 497 w 542"/>
                    <a:gd name="T67" fmla="*/ 78 h 269"/>
                    <a:gd name="T68" fmla="*/ 520 w 542"/>
                    <a:gd name="T69" fmla="*/ 102 h 269"/>
                    <a:gd name="T70" fmla="*/ 542 w 542"/>
                    <a:gd name="T71" fmla="*/ 131 h 2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2"/>
                    <a:gd name="T109" fmla="*/ 0 h 269"/>
                    <a:gd name="T110" fmla="*/ 542 w 542"/>
                    <a:gd name="T111" fmla="*/ 269 h 2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2" h="269">
                      <a:moveTo>
                        <a:pt x="542" y="131"/>
                      </a:moveTo>
                      <a:lnTo>
                        <a:pt x="0" y="269"/>
                      </a:lnTo>
                      <a:lnTo>
                        <a:pt x="0" y="267"/>
                      </a:lnTo>
                      <a:lnTo>
                        <a:pt x="0" y="264"/>
                      </a:lnTo>
                      <a:lnTo>
                        <a:pt x="0" y="262"/>
                      </a:lnTo>
                      <a:lnTo>
                        <a:pt x="0" y="259"/>
                      </a:lnTo>
                      <a:lnTo>
                        <a:pt x="0" y="257"/>
                      </a:lnTo>
                      <a:lnTo>
                        <a:pt x="0" y="255"/>
                      </a:lnTo>
                      <a:lnTo>
                        <a:pt x="3" y="228"/>
                      </a:lnTo>
                      <a:lnTo>
                        <a:pt x="8" y="202"/>
                      </a:lnTo>
                      <a:lnTo>
                        <a:pt x="15" y="178"/>
                      </a:lnTo>
                      <a:lnTo>
                        <a:pt x="24" y="155"/>
                      </a:lnTo>
                      <a:lnTo>
                        <a:pt x="36" y="133"/>
                      </a:lnTo>
                      <a:lnTo>
                        <a:pt x="50" y="112"/>
                      </a:lnTo>
                      <a:lnTo>
                        <a:pt x="67" y="93"/>
                      </a:lnTo>
                      <a:lnTo>
                        <a:pt x="86" y="73"/>
                      </a:lnTo>
                      <a:lnTo>
                        <a:pt x="105" y="59"/>
                      </a:lnTo>
                      <a:lnTo>
                        <a:pt x="129" y="42"/>
                      </a:lnTo>
                      <a:lnTo>
                        <a:pt x="153" y="31"/>
                      </a:lnTo>
                      <a:lnTo>
                        <a:pt x="177" y="21"/>
                      </a:lnTo>
                      <a:lnTo>
                        <a:pt x="203" y="12"/>
                      </a:lnTo>
                      <a:lnTo>
                        <a:pt x="232" y="4"/>
                      </a:lnTo>
                      <a:lnTo>
                        <a:pt x="260" y="2"/>
                      </a:lnTo>
                      <a:lnTo>
                        <a:pt x="289" y="0"/>
                      </a:lnTo>
                      <a:lnTo>
                        <a:pt x="310" y="0"/>
                      </a:lnTo>
                      <a:lnTo>
                        <a:pt x="330" y="2"/>
                      </a:lnTo>
                      <a:lnTo>
                        <a:pt x="349" y="4"/>
                      </a:lnTo>
                      <a:lnTo>
                        <a:pt x="368" y="9"/>
                      </a:lnTo>
                      <a:lnTo>
                        <a:pt x="404" y="21"/>
                      </a:lnTo>
                      <a:lnTo>
                        <a:pt x="437" y="35"/>
                      </a:lnTo>
                      <a:lnTo>
                        <a:pt x="468" y="54"/>
                      </a:lnTo>
                      <a:lnTo>
                        <a:pt x="497" y="78"/>
                      </a:lnTo>
                      <a:lnTo>
                        <a:pt x="520" y="102"/>
                      </a:lnTo>
                      <a:lnTo>
                        <a:pt x="542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8" name="Freeform 7"/>
                <p:cNvSpPr>
                  <a:spLocks/>
                </p:cNvSpPr>
                <p:nvPr/>
              </p:nvSpPr>
              <p:spPr bwMode="auto">
                <a:xfrm>
                  <a:off x="2216" y="3366"/>
                  <a:ext cx="542" cy="141"/>
                </a:xfrm>
                <a:custGeom>
                  <a:avLst/>
                  <a:gdLst>
                    <a:gd name="T0" fmla="*/ 0 w 542"/>
                    <a:gd name="T1" fmla="*/ 139 h 141"/>
                    <a:gd name="T2" fmla="*/ 539 w 542"/>
                    <a:gd name="T3" fmla="*/ 0 h 141"/>
                    <a:gd name="T4" fmla="*/ 539 w 542"/>
                    <a:gd name="T5" fmla="*/ 0 h 141"/>
                    <a:gd name="T6" fmla="*/ 542 w 542"/>
                    <a:gd name="T7" fmla="*/ 3 h 141"/>
                    <a:gd name="T8" fmla="*/ 542 w 542"/>
                    <a:gd name="T9" fmla="*/ 3 h 141"/>
                    <a:gd name="T10" fmla="*/ 542 w 542"/>
                    <a:gd name="T11" fmla="*/ 3 h 141"/>
                    <a:gd name="T12" fmla="*/ 542 w 542"/>
                    <a:gd name="T13" fmla="*/ 3 h 141"/>
                    <a:gd name="T14" fmla="*/ 542 w 542"/>
                    <a:gd name="T15" fmla="*/ 3 h 141"/>
                    <a:gd name="T16" fmla="*/ 542 w 542"/>
                    <a:gd name="T17" fmla="*/ 3 h 141"/>
                    <a:gd name="T18" fmla="*/ 542 w 542"/>
                    <a:gd name="T19" fmla="*/ 3 h 141"/>
                    <a:gd name="T20" fmla="*/ 0 w 542"/>
                    <a:gd name="T21" fmla="*/ 141 h 141"/>
                    <a:gd name="T22" fmla="*/ 0 w 542"/>
                    <a:gd name="T23" fmla="*/ 141 h 141"/>
                    <a:gd name="T24" fmla="*/ 0 w 542"/>
                    <a:gd name="T25" fmla="*/ 141 h 141"/>
                    <a:gd name="T26" fmla="*/ 0 w 542"/>
                    <a:gd name="T27" fmla="*/ 141 h 141"/>
                    <a:gd name="T28" fmla="*/ 0 w 542"/>
                    <a:gd name="T29" fmla="*/ 141 h 141"/>
                    <a:gd name="T30" fmla="*/ 0 w 542"/>
                    <a:gd name="T31" fmla="*/ 139 h 141"/>
                    <a:gd name="T32" fmla="*/ 0 w 542"/>
                    <a:gd name="T33" fmla="*/ 139 h 141"/>
                    <a:gd name="T34" fmla="*/ 0 w 542"/>
                    <a:gd name="T35" fmla="*/ 139 h 141"/>
                    <a:gd name="T36" fmla="*/ 0 w 542"/>
                    <a:gd name="T37" fmla="*/ 139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2"/>
                    <a:gd name="T58" fmla="*/ 0 h 141"/>
                    <a:gd name="T59" fmla="*/ 542 w 542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2" h="141">
                      <a:moveTo>
                        <a:pt x="0" y="139"/>
                      </a:moveTo>
                      <a:lnTo>
                        <a:pt x="539" y="0"/>
                      </a:lnTo>
                      <a:lnTo>
                        <a:pt x="542" y="3"/>
                      </a:lnTo>
                      <a:lnTo>
                        <a:pt x="0" y="141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9" name="Freeform 8"/>
                <p:cNvSpPr>
                  <a:spLocks/>
                </p:cNvSpPr>
                <p:nvPr/>
              </p:nvSpPr>
              <p:spPr bwMode="auto">
                <a:xfrm>
                  <a:off x="2216" y="3369"/>
                  <a:ext cx="542" cy="140"/>
                </a:xfrm>
                <a:custGeom>
                  <a:avLst/>
                  <a:gdLst>
                    <a:gd name="T0" fmla="*/ 0 w 542"/>
                    <a:gd name="T1" fmla="*/ 138 h 140"/>
                    <a:gd name="T2" fmla="*/ 542 w 542"/>
                    <a:gd name="T3" fmla="*/ 0 h 140"/>
                    <a:gd name="T4" fmla="*/ 542 w 542"/>
                    <a:gd name="T5" fmla="*/ 0 h 140"/>
                    <a:gd name="T6" fmla="*/ 542 w 542"/>
                    <a:gd name="T7" fmla="*/ 0 h 140"/>
                    <a:gd name="T8" fmla="*/ 542 w 542"/>
                    <a:gd name="T9" fmla="*/ 0 h 140"/>
                    <a:gd name="T10" fmla="*/ 542 w 542"/>
                    <a:gd name="T11" fmla="*/ 0 h 140"/>
                    <a:gd name="T12" fmla="*/ 542 w 542"/>
                    <a:gd name="T13" fmla="*/ 2 h 140"/>
                    <a:gd name="T14" fmla="*/ 542 w 542"/>
                    <a:gd name="T15" fmla="*/ 2 h 140"/>
                    <a:gd name="T16" fmla="*/ 542 w 542"/>
                    <a:gd name="T17" fmla="*/ 2 h 140"/>
                    <a:gd name="T18" fmla="*/ 542 w 542"/>
                    <a:gd name="T19" fmla="*/ 2 h 140"/>
                    <a:gd name="T20" fmla="*/ 0 w 542"/>
                    <a:gd name="T21" fmla="*/ 140 h 140"/>
                    <a:gd name="T22" fmla="*/ 0 w 542"/>
                    <a:gd name="T23" fmla="*/ 140 h 140"/>
                    <a:gd name="T24" fmla="*/ 0 w 542"/>
                    <a:gd name="T25" fmla="*/ 138 h 140"/>
                    <a:gd name="T26" fmla="*/ 0 w 542"/>
                    <a:gd name="T27" fmla="*/ 138 h 140"/>
                    <a:gd name="T28" fmla="*/ 0 w 542"/>
                    <a:gd name="T29" fmla="*/ 138 h 140"/>
                    <a:gd name="T30" fmla="*/ 0 w 542"/>
                    <a:gd name="T31" fmla="*/ 138 h 140"/>
                    <a:gd name="T32" fmla="*/ 0 w 542"/>
                    <a:gd name="T33" fmla="*/ 138 h 140"/>
                    <a:gd name="T34" fmla="*/ 0 w 542"/>
                    <a:gd name="T35" fmla="*/ 138 h 140"/>
                    <a:gd name="T36" fmla="*/ 0 w 542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2"/>
                    <a:gd name="T58" fmla="*/ 0 h 140"/>
                    <a:gd name="T59" fmla="*/ 542 w 542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2" h="140">
                      <a:moveTo>
                        <a:pt x="0" y="138"/>
                      </a:moveTo>
                      <a:lnTo>
                        <a:pt x="542" y="0"/>
                      </a:lnTo>
                      <a:lnTo>
                        <a:pt x="542" y="2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0" name="Freeform 9"/>
                <p:cNvSpPr>
                  <a:spLocks/>
                </p:cNvSpPr>
                <p:nvPr/>
              </p:nvSpPr>
              <p:spPr bwMode="auto">
                <a:xfrm>
                  <a:off x="2216" y="3369"/>
                  <a:ext cx="544" cy="140"/>
                </a:xfrm>
                <a:custGeom>
                  <a:avLst/>
                  <a:gdLst>
                    <a:gd name="T0" fmla="*/ 0 w 544"/>
                    <a:gd name="T1" fmla="*/ 138 h 140"/>
                    <a:gd name="T2" fmla="*/ 542 w 544"/>
                    <a:gd name="T3" fmla="*/ 0 h 140"/>
                    <a:gd name="T4" fmla="*/ 542 w 544"/>
                    <a:gd name="T5" fmla="*/ 2 h 140"/>
                    <a:gd name="T6" fmla="*/ 542 w 544"/>
                    <a:gd name="T7" fmla="*/ 2 h 140"/>
                    <a:gd name="T8" fmla="*/ 542 w 544"/>
                    <a:gd name="T9" fmla="*/ 2 h 140"/>
                    <a:gd name="T10" fmla="*/ 542 w 544"/>
                    <a:gd name="T11" fmla="*/ 2 h 140"/>
                    <a:gd name="T12" fmla="*/ 544 w 544"/>
                    <a:gd name="T13" fmla="*/ 2 h 140"/>
                    <a:gd name="T14" fmla="*/ 544 w 544"/>
                    <a:gd name="T15" fmla="*/ 2 h 140"/>
                    <a:gd name="T16" fmla="*/ 544 w 544"/>
                    <a:gd name="T17" fmla="*/ 2 h 140"/>
                    <a:gd name="T18" fmla="*/ 544 w 544"/>
                    <a:gd name="T19" fmla="*/ 2 h 140"/>
                    <a:gd name="T20" fmla="*/ 0 w 544"/>
                    <a:gd name="T21" fmla="*/ 140 h 140"/>
                    <a:gd name="T22" fmla="*/ 0 w 544"/>
                    <a:gd name="T23" fmla="*/ 140 h 140"/>
                    <a:gd name="T24" fmla="*/ 0 w 544"/>
                    <a:gd name="T25" fmla="*/ 140 h 140"/>
                    <a:gd name="T26" fmla="*/ 0 w 544"/>
                    <a:gd name="T27" fmla="*/ 140 h 140"/>
                    <a:gd name="T28" fmla="*/ 0 w 544"/>
                    <a:gd name="T29" fmla="*/ 140 h 140"/>
                    <a:gd name="T30" fmla="*/ 0 w 544"/>
                    <a:gd name="T31" fmla="*/ 140 h 140"/>
                    <a:gd name="T32" fmla="*/ 0 w 544"/>
                    <a:gd name="T33" fmla="*/ 138 h 140"/>
                    <a:gd name="T34" fmla="*/ 0 w 544"/>
                    <a:gd name="T35" fmla="*/ 138 h 140"/>
                    <a:gd name="T36" fmla="*/ 0 w 544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0"/>
                    <a:gd name="T59" fmla="*/ 544 w 544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0">
                      <a:moveTo>
                        <a:pt x="0" y="138"/>
                      </a:moveTo>
                      <a:lnTo>
                        <a:pt x="542" y="0"/>
                      </a:lnTo>
                      <a:lnTo>
                        <a:pt x="542" y="2"/>
                      </a:lnTo>
                      <a:lnTo>
                        <a:pt x="544" y="2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1" name="Freeform 10"/>
                <p:cNvSpPr>
                  <a:spLocks/>
                </p:cNvSpPr>
                <p:nvPr/>
              </p:nvSpPr>
              <p:spPr bwMode="auto">
                <a:xfrm>
                  <a:off x="2216" y="3371"/>
                  <a:ext cx="544" cy="141"/>
                </a:xfrm>
                <a:custGeom>
                  <a:avLst/>
                  <a:gdLst>
                    <a:gd name="T0" fmla="*/ 0 w 544"/>
                    <a:gd name="T1" fmla="*/ 138 h 141"/>
                    <a:gd name="T2" fmla="*/ 542 w 544"/>
                    <a:gd name="T3" fmla="*/ 0 h 141"/>
                    <a:gd name="T4" fmla="*/ 544 w 544"/>
                    <a:gd name="T5" fmla="*/ 0 h 141"/>
                    <a:gd name="T6" fmla="*/ 544 w 544"/>
                    <a:gd name="T7" fmla="*/ 0 h 141"/>
                    <a:gd name="T8" fmla="*/ 544 w 544"/>
                    <a:gd name="T9" fmla="*/ 0 h 141"/>
                    <a:gd name="T10" fmla="*/ 544 w 544"/>
                    <a:gd name="T11" fmla="*/ 0 h 141"/>
                    <a:gd name="T12" fmla="*/ 544 w 544"/>
                    <a:gd name="T13" fmla="*/ 2 h 141"/>
                    <a:gd name="T14" fmla="*/ 544 w 544"/>
                    <a:gd name="T15" fmla="*/ 2 h 141"/>
                    <a:gd name="T16" fmla="*/ 544 w 544"/>
                    <a:gd name="T17" fmla="*/ 2 h 141"/>
                    <a:gd name="T18" fmla="*/ 544 w 544"/>
                    <a:gd name="T19" fmla="*/ 2 h 141"/>
                    <a:gd name="T20" fmla="*/ 3 w 544"/>
                    <a:gd name="T21" fmla="*/ 141 h 141"/>
                    <a:gd name="T22" fmla="*/ 0 w 544"/>
                    <a:gd name="T23" fmla="*/ 141 h 141"/>
                    <a:gd name="T24" fmla="*/ 0 w 544"/>
                    <a:gd name="T25" fmla="*/ 141 h 141"/>
                    <a:gd name="T26" fmla="*/ 0 w 544"/>
                    <a:gd name="T27" fmla="*/ 141 h 141"/>
                    <a:gd name="T28" fmla="*/ 0 w 544"/>
                    <a:gd name="T29" fmla="*/ 138 h 141"/>
                    <a:gd name="T30" fmla="*/ 0 w 544"/>
                    <a:gd name="T31" fmla="*/ 138 h 141"/>
                    <a:gd name="T32" fmla="*/ 0 w 544"/>
                    <a:gd name="T33" fmla="*/ 138 h 141"/>
                    <a:gd name="T34" fmla="*/ 0 w 544"/>
                    <a:gd name="T35" fmla="*/ 138 h 141"/>
                    <a:gd name="T36" fmla="*/ 0 w 544"/>
                    <a:gd name="T37" fmla="*/ 138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1"/>
                    <a:gd name="T59" fmla="*/ 544 w 544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1">
                      <a:moveTo>
                        <a:pt x="0" y="138"/>
                      </a:moveTo>
                      <a:lnTo>
                        <a:pt x="542" y="0"/>
                      </a:lnTo>
                      <a:lnTo>
                        <a:pt x="544" y="0"/>
                      </a:lnTo>
                      <a:lnTo>
                        <a:pt x="544" y="2"/>
                      </a:lnTo>
                      <a:lnTo>
                        <a:pt x="3" y="141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2" name="Freeform 11"/>
                <p:cNvSpPr>
                  <a:spLocks/>
                </p:cNvSpPr>
                <p:nvPr/>
              </p:nvSpPr>
              <p:spPr bwMode="auto">
                <a:xfrm>
                  <a:off x="2216" y="3371"/>
                  <a:ext cx="544" cy="143"/>
                </a:xfrm>
                <a:custGeom>
                  <a:avLst/>
                  <a:gdLst>
                    <a:gd name="T0" fmla="*/ 0 w 544"/>
                    <a:gd name="T1" fmla="*/ 138 h 143"/>
                    <a:gd name="T2" fmla="*/ 544 w 544"/>
                    <a:gd name="T3" fmla="*/ 0 h 143"/>
                    <a:gd name="T4" fmla="*/ 544 w 544"/>
                    <a:gd name="T5" fmla="*/ 2 h 143"/>
                    <a:gd name="T6" fmla="*/ 544 w 544"/>
                    <a:gd name="T7" fmla="*/ 2 h 143"/>
                    <a:gd name="T8" fmla="*/ 544 w 544"/>
                    <a:gd name="T9" fmla="*/ 2 h 143"/>
                    <a:gd name="T10" fmla="*/ 544 w 544"/>
                    <a:gd name="T11" fmla="*/ 2 h 143"/>
                    <a:gd name="T12" fmla="*/ 544 w 544"/>
                    <a:gd name="T13" fmla="*/ 2 h 143"/>
                    <a:gd name="T14" fmla="*/ 544 w 544"/>
                    <a:gd name="T15" fmla="*/ 2 h 143"/>
                    <a:gd name="T16" fmla="*/ 544 w 544"/>
                    <a:gd name="T17" fmla="*/ 2 h 143"/>
                    <a:gd name="T18" fmla="*/ 544 w 544"/>
                    <a:gd name="T19" fmla="*/ 5 h 143"/>
                    <a:gd name="T20" fmla="*/ 3 w 544"/>
                    <a:gd name="T21" fmla="*/ 143 h 143"/>
                    <a:gd name="T22" fmla="*/ 3 w 544"/>
                    <a:gd name="T23" fmla="*/ 143 h 143"/>
                    <a:gd name="T24" fmla="*/ 3 w 544"/>
                    <a:gd name="T25" fmla="*/ 141 h 143"/>
                    <a:gd name="T26" fmla="*/ 3 w 544"/>
                    <a:gd name="T27" fmla="*/ 141 h 143"/>
                    <a:gd name="T28" fmla="*/ 3 w 544"/>
                    <a:gd name="T29" fmla="*/ 141 h 143"/>
                    <a:gd name="T30" fmla="*/ 0 w 544"/>
                    <a:gd name="T31" fmla="*/ 141 h 143"/>
                    <a:gd name="T32" fmla="*/ 0 w 544"/>
                    <a:gd name="T33" fmla="*/ 141 h 143"/>
                    <a:gd name="T34" fmla="*/ 0 w 544"/>
                    <a:gd name="T35" fmla="*/ 141 h 143"/>
                    <a:gd name="T36" fmla="*/ 0 w 544"/>
                    <a:gd name="T37" fmla="*/ 138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3"/>
                    <a:gd name="T59" fmla="*/ 544 w 54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3">
                      <a:moveTo>
                        <a:pt x="0" y="138"/>
                      </a:moveTo>
                      <a:lnTo>
                        <a:pt x="544" y="0"/>
                      </a:lnTo>
                      <a:lnTo>
                        <a:pt x="544" y="2"/>
                      </a:lnTo>
                      <a:lnTo>
                        <a:pt x="544" y="5"/>
                      </a:lnTo>
                      <a:lnTo>
                        <a:pt x="3" y="143"/>
                      </a:lnTo>
                      <a:lnTo>
                        <a:pt x="3" y="141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3" name="Freeform 12"/>
                <p:cNvSpPr>
                  <a:spLocks/>
                </p:cNvSpPr>
                <p:nvPr/>
              </p:nvSpPr>
              <p:spPr bwMode="auto">
                <a:xfrm>
                  <a:off x="2219" y="3373"/>
                  <a:ext cx="544" cy="141"/>
                </a:xfrm>
                <a:custGeom>
                  <a:avLst/>
                  <a:gdLst>
                    <a:gd name="T0" fmla="*/ 0 w 544"/>
                    <a:gd name="T1" fmla="*/ 139 h 141"/>
                    <a:gd name="T2" fmla="*/ 541 w 544"/>
                    <a:gd name="T3" fmla="*/ 0 h 141"/>
                    <a:gd name="T4" fmla="*/ 541 w 544"/>
                    <a:gd name="T5" fmla="*/ 0 h 141"/>
                    <a:gd name="T6" fmla="*/ 541 w 544"/>
                    <a:gd name="T7" fmla="*/ 0 h 141"/>
                    <a:gd name="T8" fmla="*/ 541 w 544"/>
                    <a:gd name="T9" fmla="*/ 0 h 141"/>
                    <a:gd name="T10" fmla="*/ 541 w 544"/>
                    <a:gd name="T11" fmla="*/ 3 h 141"/>
                    <a:gd name="T12" fmla="*/ 544 w 544"/>
                    <a:gd name="T13" fmla="*/ 3 h 141"/>
                    <a:gd name="T14" fmla="*/ 544 w 544"/>
                    <a:gd name="T15" fmla="*/ 3 h 141"/>
                    <a:gd name="T16" fmla="*/ 544 w 544"/>
                    <a:gd name="T17" fmla="*/ 3 h 141"/>
                    <a:gd name="T18" fmla="*/ 544 w 544"/>
                    <a:gd name="T19" fmla="*/ 3 h 141"/>
                    <a:gd name="T20" fmla="*/ 0 w 544"/>
                    <a:gd name="T21" fmla="*/ 141 h 141"/>
                    <a:gd name="T22" fmla="*/ 0 w 544"/>
                    <a:gd name="T23" fmla="*/ 141 h 141"/>
                    <a:gd name="T24" fmla="*/ 0 w 544"/>
                    <a:gd name="T25" fmla="*/ 141 h 141"/>
                    <a:gd name="T26" fmla="*/ 0 w 544"/>
                    <a:gd name="T27" fmla="*/ 141 h 141"/>
                    <a:gd name="T28" fmla="*/ 0 w 544"/>
                    <a:gd name="T29" fmla="*/ 141 h 141"/>
                    <a:gd name="T30" fmla="*/ 0 w 544"/>
                    <a:gd name="T31" fmla="*/ 141 h 141"/>
                    <a:gd name="T32" fmla="*/ 0 w 544"/>
                    <a:gd name="T33" fmla="*/ 139 h 141"/>
                    <a:gd name="T34" fmla="*/ 0 w 544"/>
                    <a:gd name="T35" fmla="*/ 139 h 141"/>
                    <a:gd name="T36" fmla="*/ 0 w 544"/>
                    <a:gd name="T37" fmla="*/ 139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1"/>
                    <a:gd name="T59" fmla="*/ 544 w 544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1">
                      <a:moveTo>
                        <a:pt x="0" y="139"/>
                      </a:moveTo>
                      <a:lnTo>
                        <a:pt x="541" y="0"/>
                      </a:lnTo>
                      <a:lnTo>
                        <a:pt x="541" y="3"/>
                      </a:lnTo>
                      <a:lnTo>
                        <a:pt x="544" y="3"/>
                      </a:lnTo>
                      <a:lnTo>
                        <a:pt x="0" y="141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4" name="Freeform 13"/>
                <p:cNvSpPr>
                  <a:spLocks/>
                </p:cNvSpPr>
                <p:nvPr/>
              </p:nvSpPr>
              <p:spPr bwMode="auto">
                <a:xfrm>
                  <a:off x="2219" y="3376"/>
                  <a:ext cx="544" cy="140"/>
                </a:xfrm>
                <a:custGeom>
                  <a:avLst/>
                  <a:gdLst>
                    <a:gd name="T0" fmla="*/ 0 w 544"/>
                    <a:gd name="T1" fmla="*/ 138 h 140"/>
                    <a:gd name="T2" fmla="*/ 541 w 544"/>
                    <a:gd name="T3" fmla="*/ 0 h 140"/>
                    <a:gd name="T4" fmla="*/ 544 w 544"/>
                    <a:gd name="T5" fmla="*/ 0 h 140"/>
                    <a:gd name="T6" fmla="*/ 544 w 544"/>
                    <a:gd name="T7" fmla="*/ 0 h 140"/>
                    <a:gd name="T8" fmla="*/ 544 w 544"/>
                    <a:gd name="T9" fmla="*/ 0 h 140"/>
                    <a:gd name="T10" fmla="*/ 544 w 544"/>
                    <a:gd name="T11" fmla="*/ 0 h 140"/>
                    <a:gd name="T12" fmla="*/ 544 w 544"/>
                    <a:gd name="T13" fmla="*/ 0 h 140"/>
                    <a:gd name="T14" fmla="*/ 544 w 544"/>
                    <a:gd name="T15" fmla="*/ 0 h 140"/>
                    <a:gd name="T16" fmla="*/ 544 w 544"/>
                    <a:gd name="T17" fmla="*/ 2 h 140"/>
                    <a:gd name="T18" fmla="*/ 544 w 544"/>
                    <a:gd name="T19" fmla="*/ 2 h 140"/>
                    <a:gd name="T20" fmla="*/ 0 w 544"/>
                    <a:gd name="T21" fmla="*/ 140 h 140"/>
                    <a:gd name="T22" fmla="*/ 0 w 544"/>
                    <a:gd name="T23" fmla="*/ 140 h 140"/>
                    <a:gd name="T24" fmla="*/ 0 w 544"/>
                    <a:gd name="T25" fmla="*/ 140 h 140"/>
                    <a:gd name="T26" fmla="*/ 0 w 544"/>
                    <a:gd name="T27" fmla="*/ 138 h 140"/>
                    <a:gd name="T28" fmla="*/ 0 w 544"/>
                    <a:gd name="T29" fmla="*/ 138 h 140"/>
                    <a:gd name="T30" fmla="*/ 0 w 544"/>
                    <a:gd name="T31" fmla="*/ 138 h 140"/>
                    <a:gd name="T32" fmla="*/ 0 w 544"/>
                    <a:gd name="T33" fmla="*/ 138 h 140"/>
                    <a:gd name="T34" fmla="*/ 0 w 544"/>
                    <a:gd name="T35" fmla="*/ 138 h 140"/>
                    <a:gd name="T36" fmla="*/ 0 w 544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0"/>
                    <a:gd name="T59" fmla="*/ 544 w 544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0">
                      <a:moveTo>
                        <a:pt x="0" y="138"/>
                      </a:move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4" y="2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505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5" name="Freeform 14"/>
                <p:cNvSpPr>
                  <a:spLocks/>
                </p:cNvSpPr>
                <p:nvPr/>
              </p:nvSpPr>
              <p:spPr bwMode="auto">
                <a:xfrm>
                  <a:off x="2219" y="3376"/>
                  <a:ext cx="544" cy="143"/>
                </a:xfrm>
                <a:custGeom>
                  <a:avLst/>
                  <a:gdLst>
                    <a:gd name="T0" fmla="*/ 0 w 544"/>
                    <a:gd name="T1" fmla="*/ 138 h 143"/>
                    <a:gd name="T2" fmla="*/ 544 w 544"/>
                    <a:gd name="T3" fmla="*/ 0 h 143"/>
                    <a:gd name="T4" fmla="*/ 544 w 544"/>
                    <a:gd name="T5" fmla="*/ 0 h 143"/>
                    <a:gd name="T6" fmla="*/ 544 w 544"/>
                    <a:gd name="T7" fmla="*/ 0 h 143"/>
                    <a:gd name="T8" fmla="*/ 544 w 544"/>
                    <a:gd name="T9" fmla="*/ 2 h 143"/>
                    <a:gd name="T10" fmla="*/ 544 w 544"/>
                    <a:gd name="T11" fmla="*/ 2 h 143"/>
                    <a:gd name="T12" fmla="*/ 544 w 544"/>
                    <a:gd name="T13" fmla="*/ 2 h 143"/>
                    <a:gd name="T14" fmla="*/ 544 w 544"/>
                    <a:gd name="T15" fmla="*/ 2 h 143"/>
                    <a:gd name="T16" fmla="*/ 544 w 544"/>
                    <a:gd name="T17" fmla="*/ 2 h 143"/>
                    <a:gd name="T18" fmla="*/ 544 w 544"/>
                    <a:gd name="T19" fmla="*/ 2 h 143"/>
                    <a:gd name="T20" fmla="*/ 0 w 544"/>
                    <a:gd name="T21" fmla="*/ 143 h 143"/>
                    <a:gd name="T22" fmla="*/ 0 w 544"/>
                    <a:gd name="T23" fmla="*/ 140 h 143"/>
                    <a:gd name="T24" fmla="*/ 0 w 544"/>
                    <a:gd name="T25" fmla="*/ 140 h 143"/>
                    <a:gd name="T26" fmla="*/ 0 w 544"/>
                    <a:gd name="T27" fmla="*/ 140 h 143"/>
                    <a:gd name="T28" fmla="*/ 0 w 544"/>
                    <a:gd name="T29" fmla="*/ 140 h 143"/>
                    <a:gd name="T30" fmla="*/ 0 w 544"/>
                    <a:gd name="T31" fmla="*/ 140 h 143"/>
                    <a:gd name="T32" fmla="*/ 0 w 544"/>
                    <a:gd name="T33" fmla="*/ 140 h 143"/>
                    <a:gd name="T34" fmla="*/ 0 w 544"/>
                    <a:gd name="T35" fmla="*/ 138 h 143"/>
                    <a:gd name="T36" fmla="*/ 0 w 544"/>
                    <a:gd name="T37" fmla="*/ 138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3"/>
                    <a:gd name="T59" fmla="*/ 544 w 54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3">
                      <a:moveTo>
                        <a:pt x="0" y="138"/>
                      </a:moveTo>
                      <a:lnTo>
                        <a:pt x="544" y="0"/>
                      </a:lnTo>
                      <a:lnTo>
                        <a:pt x="544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505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6" name="Freeform 15"/>
                <p:cNvSpPr>
                  <a:spLocks/>
                </p:cNvSpPr>
                <p:nvPr/>
              </p:nvSpPr>
              <p:spPr bwMode="auto">
                <a:xfrm>
                  <a:off x="2219" y="3378"/>
                  <a:ext cx="546" cy="141"/>
                </a:xfrm>
                <a:custGeom>
                  <a:avLst/>
                  <a:gdLst>
                    <a:gd name="T0" fmla="*/ 0 w 546"/>
                    <a:gd name="T1" fmla="*/ 138 h 141"/>
                    <a:gd name="T2" fmla="*/ 544 w 546"/>
                    <a:gd name="T3" fmla="*/ 0 h 141"/>
                    <a:gd name="T4" fmla="*/ 544 w 546"/>
                    <a:gd name="T5" fmla="*/ 0 h 141"/>
                    <a:gd name="T6" fmla="*/ 544 w 546"/>
                    <a:gd name="T7" fmla="*/ 0 h 141"/>
                    <a:gd name="T8" fmla="*/ 544 w 546"/>
                    <a:gd name="T9" fmla="*/ 0 h 141"/>
                    <a:gd name="T10" fmla="*/ 544 w 546"/>
                    <a:gd name="T11" fmla="*/ 0 h 141"/>
                    <a:gd name="T12" fmla="*/ 544 w 546"/>
                    <a:gd name="T13" fmla="*/ 0 h 141"/>
                    <a:gd name="T14" fmla="*/ 546 w 546"/>
                    <a:gd name="T15" fmla="*/ 3 h 141"/>
                    <a:gd name="T16" fmla="*/ 546 w 546"/>
                    <a:gd name="T17" fmla="*/ 3 h 141"/>
                    <a:gd name="T18" fmla="*/ 546 w 546"/>
                    <a:gd name="T19" fmla="*/ 3 h 141"/>
                    <a:gd name="T20" fmla="*/ 0 w 546"/>
                    <a:gd name="T21" fmla="*/ 141 h 141"/>
                    <a:gd name="T22" fmla="*/ 0 w 546"/>
                    <a:gd name="T23" fmla="*/ 141 h 141"/>
                    <a:gd name="T24" fmla="*/ 0 w 546"/>
                    <a:gd name="T25" fmla="*/ 141 h 141"/>
                    <a:gd name="T26" fmla="*/ 0 w 546"/>
                    <a:gd name="T27" fmla="*/ 141 h 141"/>
                    <a:gd name="T28" fmla="*/ 0 w 546"/>
                    <a:gd name="T29" fmla="*/ 141 h 141"/>
                    <a:gd name="T30" fmla="*/ 0 w 546"/>
                    <a:gd name="T31" fmla="*/ 138 h 141"/>
                    <a:gd name="T32" fmla="*/ 0 w 546"/>
                    <a:gd name="T33" fmla="*/ 138 h 141"/>
                    <a:gd name="T34" fmla="*/ 0 w 546"/>
                    <a:gd name="T35" fmla="*/ 138 h 141"/>
                    <a:gd name="T36" fmla="*/ 0 w 546"/>
                    <a:gd name="T37" fmla="*/ 138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6"/>
                    <a:gd name="T58" fmla="*/ 0 h 141"/>
                    <a:gd name="T59" fmla="*/ 546 w 546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6" h="141">
                      <a:moveTo>
                        <a:pt x="0" y="138"/>
                      </a:move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808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7" name="Freeform 16"/>
                <p:cNvSpPr>
                  <a:spLocks/>
                </p:cNvSpPr>
                <p:nvPr/>
              </p:nvSpPr>
              <p:spPr bwMode="auto">
                <a:xfrm>
                  <a:off x="2219" y="3378"/>
                  <a:ext cx="546" cy="143"/>
                </a:xfrm>
                <a:custGeom>
                  <a:avLst/>
                  <a:gdLst>
                    <a:gd name="T0" fmla="*/ 0 w 546"/>
                    <a:gd name="T1" fmla="*/ 141 h 143"/>
                    <a:gd name="T2" fmla="*/ 544 w 546"/>
                    <a:gd name="T3" fmla="*/ 0 h 143"/>
                    <a:gd name="T4" fmla="*/ 544 w 546"/>
                    <a:gd name="T5" fmla="*/ 0 h 143"/>
                    <a:gd name="T6" fmla="*/ 546 w 546"/>
                    <a:gd name="T7" fmla="*/ 3 h 143"/>
                    <a:gd name="T8" fmla="*/ 546 w 546"/>
                    <a:gd name="T9" fmla="*/ 3 h 143"/>
                    <a:gd name="T10" fmla="*/ 546 w 546"/>
                    <a:gd name="T11" fmla="*/ 3 h 143"/>
                    <a:gd name="T12" fmla="*/ 546 w 546"/>
                    <a:gd name="T13" fmla="*/ 3 h 143"/>
                    <a:gd name="T14" fmla="*/ 546 w 546"/>
                    <a:gd name="T15" fmla="*/ 3 h 143"/>
                    <a:gd name="T16" fmla="*/ 546 w 546"/>
                    <a:gd name="T17" fmla="*/ 3 h 143"/>
                    <a:gd name="T18" fmla="*/ 546 w 546"/>
                    <a:gd name="T19" fmla="*/ 3 h 143"/>
                    <a:gd name="T20" fmla="*/ 0 w 546"/>
                    <a:gd name="T21" fmla="*/ 143 h 143"/>
                    <a:gd name="T22" fmla="*/ 0 w 546"/>
                    <a:gd name="T23" fmla="*/ 143 h 143"/>
                    <a:gd name="T24" fmla="*/ 0 w 546"/>
                    <a:gd name="T25" fmla="*/ 141 h 143"/>
                    <a:gd name="T26" fmla="*/ 0 w 546"/>
                    <a:gd name="T27" fmla="*/ 141 h 143"/>
                    <a:gd name="T28" fmla="*/ 0 w 546"/>
                    <a:gd name="T29" fmla="*/ 141 h 143"/>
                    <a:gd name="T30" fmla="*/ 0 w 546"/>
                    <a:gd name="T31" fmla="*/ 141 h 143"/>
                    <a:gd name="T32" fmla="*/ 0 w 546"/>
                    <a:gd name="T33" fmla="*/ 141 h 143"/>
                    <a:gd name="T34" fmla="*/ 0 w 546"/>
                    <a:gd name="T35" fmla="*/ 141 h 143"/>
                    <a:gd name="T36" fmla="*/ 0 w 546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6"/>
                    <a:gd name="T58" fmla="*/ 0 h 143"/>
                    <a:gd name="T59" fmla="*/ 546 w 54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6" h="143">
                      <a:moveTo>
                        <a:pt x="0" y="141"/>
                      </a:moveTo>
                      <a:lnTo>
                        <a:pt x="544" y="0"/>
                      </a:lnTo>
                      <a:lnTo>
                        <a:pt x="546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0808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8" name="Freeform 17"/>
                <p:cNvSpPr>
                  <a:spLocks/>
                </p:cNvSpPr>
                <p:nvPr/>
              </p:nvSpPr>
              <p:spPr bwMode="auto">
                <a:xfrm>
                  <a:off x="2219" y="3381"/>
                  <a:ext cx="546" cy="140"/>
                </a:xfrm>
                <a:custGeom>
                  <a:avLst/>
                  <a:gdLst>
                    <a:gd name="T0" fmla="*/ 0 w 546"/>
                    <a:gd name="T1" fmla="*/ 138 h 140"/>
                    <a:gd name="T2" fmla="*/ 546 w 546"/>
                    <a:gd name="T3" fmla="*/ 0 h 140"/>
                    <a:gd name="T4" fmla="*/ 546 w 546"/>
                    <a:gd name="T5" fmla="*/ 0 h 140"/>
                    <a:gd name="T6" fmla="*/ 546 w 546"/>
                    <a:gd name="T7" fmla="*/ 0 h 140"/>
                    <a:gd name="T8" fmla="*/ 546 w 546"/>
                    <a:gd name="T9" fmla="*/ 0 h 140"/>
                    <a:gd name="T10" fmla="*/ 546 w 546"/>
                    <a:gd name="T11" fmla="*/ 0 h 140"/>
                    <a:gd name="T12" fmla="*/ 546 w 546"/>
                    <a:gd name="T13" fmla="*/ 2 h 140"/>
                    <a:gd name="T14" fmla="*/ 546 w 546"/>
                    <a:gd name="T15" fmla="*/ 2 h 140"/>
                    <a:gd name="T16" fmla="*/ 546 w 546"/>
                    <a:gd name="T17" fmla="*/ 2 h 140"/>
                    <a:gd name="T18" fmla="*/ 546 w 546"/>
                    <a:gd name="T19" fmla="*/ 2 h 140"/>
                    <a:gd name="T20" fmla="*/ 0 w 546"/>
                    <a:gd name="T21" fmla="*/ 140 h 140"/>
                    <a:gd name="T22" fmla="*/ 0 w 546"/>
                    <a:gd name="T23" fmla="*/ 140 h 140"/>
                    <a:gd name="T24" fmla="*/ 0 w 546"/>
                    <a:gd name="T25" fmla="*/ 140 h 140"/>
                    <a:gd name="T26" fmla="*/ 0 w 546"/>
                    <a:gd name="T27" fmla="*/ 140 h 140"/>
                    <a:gd name="T28" fmla="*/ 0 w 546"/>
                    <a:gd name="T29" fmla="*/ 140 h 140"/>
                    <a:gd name="T30" fmla="*/ 0 w 546"/>
                    <a:gd name="T31" fmla="*/ 140 h 140"/>
                    <a:gd name="T32" fmla="*/ 0 w 546"/>
                    <a:gd name="T33" fmla="*/ 138 h 140"/>
                    <a:gd name="T34" fmla="*/ 0 w 546"/>
                    <a:gd name="T35" fmla="*/ 138 h 140"/>
                    <a:gd name="T36" fmla="*/ 0 w 546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6"/>
                    <a:gd name="T58" fmla="*/ 0 h 140"/>
                    <a:gd name="T59" fmla="*/ 546 w 546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6" h="140">
                      <a:moveTo>
                        <a:pt x="0" y="138"/>
                      </a:moveTo>
                      <a:lnTo>
                        <a:pt x="546" y="0"/>
                      </a:lnTo>
                      <a:lnTo>
                        <a:pt x="546" y="2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808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99" name="Freeform 18"/>
                <p:cNvSpPr>
                  <a:spLocks/>
                </p:cNvSpPr>
                <p:nvPr/>
              </p:nvSpPr>
              <p:spPr bwMode="auto">
                <a:xfrm>
                  <a:off x="2219" y="3381"/>
                  <a:ext cx="548" cy="143"/>
                </a:xfrm>
                <a:custGeom>
                  <a:avLst/>
                  <a:gdLst>
                    <a:gd name="T0" fmla="*/ 0 w 548"/>
                    <a:gd name="T1" fmla="*/ 140 h 143"/>
                    <a:gd name="T2" fmla="*/ 546 w 548"/>
                    <a:gd name="T3" fmla="*/ 0 h 143"/>
                    <a:gd name="T4" fmla="*/ 546 w 548"/>
                    <a:gd name="T5" fmla="*/ 2 h 143"/>
                    <a:gd name="T6" fmla="*/ 546 w 548"/>
                    <a:gd name="T7" fmla="*/ 2 h 143"/>
                    <a:gd name="T8" fmla="*/ 546 w 548"/>
                    <a:gd name="T9" fmla="*/ 2 h 143"/>
                    <a:gd name="T10" fmla="*/ 546 w 548"/>
                    <a:gd name="T11" fmla="*/ 2 h 143"/>
                    <a:gd name="T12" fmla="*/ 546 w 548"/>
                    <a:gd name="T13" fmla="*/ 2 h 143"/>
                    <a:gd name="T14" fmla="*/ 546 w 548"/>
                    <a:gd name="T15" fmla="*/ 2 h 143"/>
                    <a:gd name="T16" fmla="*/ 548 w 548"/>
                    <a:gd name="T17" fmla="*/ 2 h 143"/>
                    <a:gd name="T18" fmla="*/ 548 w 548"/>
                    <a:gd name="T19" fmla="*/ 2 h 143"/>
                    <a:gd name="T20" fmla="*/ 0 w 548"/>
                    <a:gd name="T21" fmla="*/ 143 h 143"/>
                    <a:gd name="T22" fmla="*/ 0 w 548"/>
                    <a:gd name="T23" fmla="*/ 143 h 143"/>
                    <a:gd name="T24" fmla="*/ 0 w 548"/>
                    <a:gd name="T25" fmla="*/ 143 h 143"/>
                    <a:gd name="T26" fmla="*/ 0 w 548"/>
                    <a:gd name="T27" fmla="*/ 143 h 143"/>
                    <a:gd name="T28" fmla="*/ 0 w 548"/>
                    <a:gd name="T29" fmla="*/ 140 h 143"/>
                    <a:gd name="T30" fmla="*/ 0 w 548"/>
                    <a:gd name="T31" fmla="*/ 140 h 143"/>
                    <a:gd name="T32" fmla="*/ 0 w 548"/>
                    <a:gd name="T33" fmla="*/ 140 h 143"/>
                    <a:gd name="T34" fmla="*/ 0 w 548"/>
                    <a:gd name="T35" fmla="*/ 140 h 143"/>
                    <a:gd name="T36" fmla="*/ 0 w 548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3"/>
                    <a:gd name="T59" fmla="*/ 548 w 548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3">
                      <a:moveTo>
                        <a:pt x="0" y="140"/>
                      </a:moveTo>
                      <a:lnTo>
                        <a:pt x="546" y="0"/>
                      </a:lnTo>
                      <a:lnTo>
                        <a:pt x="546" y="2"/>
                      </a:lnTo>
                      <a:lnTo>
                        <a:pt x="548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0" name="Freeform 19"/>
                <p:cNvSpPr>
                  <a:spLocks/>
                </p:cNvSpPr>
                <p:nvPr/>
              </p:nvSpPr>
              <p:spPr bwMode="auto">
                <a:xfrm>
                  <a:off x="2219" y="3383"/>
                  <a:ext cx="548" cy="143"/>
                </a:xfrm>
                <a:custGeom>
                  <a:avLst/>
                  <a:gdLst>
                    <a:gd name="T0" fmla="*/ 0 w 548"/>
                    <a:gd name="T1" fmla="*/ 138 h 143"/>
                    <a:gd name="T2" fmla="*/ 546 w 548"/>
                    <a:gd name="T3" fmla="*/ 0 h 143"/>
                    <a:gd name="T4" fmla="*/ 546 w 548"/>
                    <a:gd name="T5" fmla="*/ 0 h 143"/>
                    <a:gd name="T6" fmla="*/ 546 w 548"/>
                    <a:gd name="T7" fmla="*/ 0 h 143"/>
                    <a:gd name="T8" fmla="*/ 548 w 548"/>
                    <a:gd name="T9" fmla="*/ 0 h 143"/>
                    <a:gd name="T10" fmla="*/ 548 w 548"/>
                    <a:gd name="T11" fmla="*/ 0 h 143"/>
                    <a:gd name="T12" fmla="*/ 548 w 548"/>
                    <a:gd name="T13" fmla="*/ 2 h 143"/>
                    <a:gd name="T14" fmla="*/ 548 w 548"/>
                    <a:gd name="T15" fmla="*/ 2 h 143"/>
                    <a:gd name="T16" fmla="*/ 548 w 548"/>
                    <a:gd name="T17" fmla="*/ 2 h 143"/>
                    <a:gd name="T18" fmla="*/ 548 w 548"/>
                    <a:gd name="T19" fmla="*/ 2 h 143"/>
                    <a:gd name="T20" fmla="*/ 0 w 548"/>
                    <a:gd name="T21" fmla="*/ 143 h 143"/>
                    <a:gd name="T22" fmla="*/ 0 w 548"/>
                    <a:gd name="T23" fmla="*/ 141 h 143"/>
                    <a:gd name="T24" fmla="*/ 0 w 548"/>
                    <a:gd name="T25" fmla="*/ 141 h 143"/>
                    <a:gd name="T26" fmla="*/ 0 w 548"/>
                    <a:gd name="T27" fmla="*/ 141 h 143"/>
                    <a:gd name="T28" fmla="*/ 0 w 548"/>
                    <a:gd name="T29" fmla="*/ 141 h 143"/>
                    <a:gd name="T30" fmla="*/ 0 w 548"/>
                    <a:gd name="T31" fmla="*/ 141 h 143"/>
                    <a:gd name="T32" fmla="*/ 0 w 548"/>
                    <a:gd name="T33" fmla="*/ 141 h 143"/>
                    <a:gd name="T34" fmla="*/ 0 w 548"/>
                    <a:gd name="T35" fmla="*/ 141 h 143"/>
                    <a:gd name="T36" fmla="*/ 0 w 548"/>
                    <a:gd name="T37" fmla="*/ 138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3"/>
                    <a:gd name="T59" fmla="*/ 548 w 548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3">
                      <a:moveTo>
                        <a:pt x="0" y="138"/>
                      </a:moveTo>
                      <a:lnTo>
                        <a:pt x="546" y="0"/>
                      </a:lnTo>
                      <a:lnTo>
                        <a:pt x="548" y="0"/>
                      </a:lnTo>
                      <a:lnTo>
                        <a:pt x="548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1" name="Freeform 20"/>
                <p:cNvSpPr>
                  <a:spLocks/>
                </p:cNvSpPr>
                <p:nvPr/>
              </p:nvSpPr>
              <p:spPr bwMode="auto">
                <a:xfrm>
                  <a:off x="2219" y="3383"/>
                  <a:ext cx="548" cy="143"/>
                </a:xfrm>
                <a:custGeom>
                  <a:avLst/>
                  <a:gdLst>
                    <a:gd name="T0" fmla="*/ 0 w 548"/>
                    <a:gd name="T1" fmla="*/ 141 h 143"/>
                    <a:gd name="T2" fmla="*/ 548 w 548"/>
                    <a:gd name="T3" fmla="*/ 0 h 143"/>
                    <a:gd name="T4" fmla="*/ 548 w 548"/>
                    <a:gd name="T5" fmla="*/ 2 h 143"/>
                    <a:gd name="T6" fmla="*/ 548 w 548"/>
                    <a:gd name="T7" fmla="*/ 2 h 143"/>
                    <a:gd name="T8" fmla="*/ 548 w 548"/>
                    <a:gd name="T9" fmla="*/ 2 h 143"/>
                    <a:gd name="T10" fmla="*/ 548 w 548"/>
                    <a:gd name="T11" fmla="*/ 2 h 143"/>
                    <a:gd name="T12" fmla="*/ 548 w 548"/>
                    <a:gd name="T13" fmla="*/ 2 h 143"/>
                    <a:gd name="T14" fmla="*/ 548 w 548"/>
                    <a:gd name="T15" fmla="*/ 2 h 143"/>
                    <a:gd name="T16" fmla="*/ 548 w 548"/>
                    <a:gd name="T17" fmla="*/ 2 h 143"/>
                    <a:gd name="T18" fmla="*/ 548 w 548"/>
                    <a:gd name="T19" fmla="*/ 5 h 143"/>
                    <a:gd name="T20" fmla="*/ 0 w 548"/>
                    <a:gd name="T21" fmla="*/ 143 h 143"/>
                    <a:gd name="T22" fmla="*/ 0 w 548"/>
                    <a:gd name="T23" fmla="*/ 143 h 143"/>
                    <a:gd name="T24" fmla="*/ 0 w 548"/>
                    <a:gd name="T25" fmla="*/ 143 h 143"/>
                    <a:gd name="T26" fmla="*/ 0 w 548"/>
                    <a:gd name="T27" fmla="*/ 143 h 143"/>
                    <a:gd name="T28" fmla="*/ 0 w 548"/>
                    <a:gd name="T29" fmla="*/ 143 h 143"/>
                    <a:gd name="T30" fmla="*/ 0 w 548"/>
                    <a:gd name="T31" fmla="*/ 141 h 143"/>
                    <a:gd name="T32" fmla="*/ 0 w 548"/>
                    <a:gd name="T33" fmla="*/ 141 h 143"/>
                    <a:gd name="T34" fmla="*/ 0 w 548"/>
                    <a:gd name="T35" fmla="*/ 141 h 143"/>
                    <a:gd name="T36" fmla="*/ 0 w 548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3"/>
                    <a:gd name="T59" fmla="*/ 548 w 548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3">
                      <a:moveTo>
                        <a:pt x="0" y="141"/>
                      </a:moveTo>
                      <a:lnTo>
                        <a:pt x="548" y="0"/>
                      </a:lnTo>
                      <a:lnTo>
                        <a:pt x="548" y="2"/>
                      </a:lnTo>
                      <a:lnTo>
                        <a:pt x="548" y="5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2" name="Freeform 21"/>
                <p:cNvSpPr>
                  <a:spLocks/>
                </p:cNvSpPr>
                <p:nvPr/>
              </p:nvSpPr>
              <p:spPr bwMode="auto">
                <a:xfrm>
                  <a:off x="2219" y="3385"/>
                  <a:ext cx="551" cy="143"/>
                </a:xfrm>
                <a:custGeom>
                  <a:avLst/>
                  <a:gdLst>
                    <a:gd name="T0" fmla="*/ 0 w 551"/>
                    <a:gd name="T1" fmla="*/ 141 h 143"/>
                    <a:gd name="T2" fmla="*/ 548 w 551"/>
                    <a:gd name="T3" fmla="*/ 0 h 143"/>
                    <a:gd name="T4" fmla="*/ 548 w 551"/>
                    <a:gd name="T5" fmla="*/ 0 h 143"/>
                    <a:gd name="T6" fmla="*/ 548 w 551"/>
                    <a:gd name="T7" fmla="*/ 0 h 143"/>
                    <a:gd name="T8" fmla="*/ 548 w 551"/>
                    <a:gd name="T9" fmla="*/ 0 h 143"/>
                    <a:gd name="T10" fmla="*/ 548 w 551"/>
                    <a:gd name="T11" fmla="*/ 3 h 143"/>
                    <a:gd name="T12" fmla="*/ 548 w 551"/>
                    <a:gd name="T13" fmla="*/ 3 h 143"/>
                    <a:gd name="T14" fmla="*/ 548 w 551"/>
                    <a:gd name="T15" fmla="*/ 3 h 143"/>
                    <a:gd name="T16" fmla="*/ 548 w 551"/>
                    <a:gd name="T17" fmla="*/ 3 h 143"/>
                    <a:gd name="T18" fmla="*/ 551 w 551"/>
                    <a:gd name="T19" fmla="*/ 3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1 h 143"/>
                    <a:gd name="T28" fmla="*/ 0 w 551"/>
                    <a:gd name="T29" fmla="*/ 141 h 143"/>
                    <a:gd name="T30" fmla="*/ 0 w 551"/>
                    <a:gd name="T31" fmla="*/ 141 h 143"/>
                    <a:gd name="T32" fmla="*/ 0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1"/>
                      </a:moveTo>
                      <a:lnTo>
                        <a:pt x="548" y="0"/>
                      </a:lnTo>
                      <a:lnTo>
                        <a:pt x="548" y="3"/>
                      </a:lnTo>
                      <a:lnTo>
                        <a:pt x="551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3" name="Freeform 22"/>
                <p:cNvSpPr>
                  <a:spLocks/>
                </p:cNvSpPr>
                <p:nvPr/>
              </p:nvSpPr>
              <p:spPr bwMode="auto">
                <a:xfrm>
                  <a:off x="2219" y="3388"/>
                  <a:ext cx="551" cy="140"/>
                </a:xfrm>
                <a:custGeom>
                  <a:avLst/>
                  <a:gdLst>
                    <a:gd name="T0" fmla="*/ 0 w 551"/>
                    <a:gd name="T1" fmla="*/ 138 h 140"/>
                    <a:gd name="T2" fmla="*/ 548 w 551"/>
                    <a:gd name="T3" fmla="*/ 0 h 140"/>
                    <a:gd name="T4" fmla="*/ 548 w 551"/>
                    <a:gd name="T5" fmla="*/ 0 h 140"/>
                    <a:gd name="T6" fmla="*/ 548 w 551"/>
                    <a:gd name="T7" fmla="*/ 0 h 140"/>
                    <a:gd name="T8" fmla="*/ 548 w 551"/>
                    <a:gd name="T9" fmla="*/ 0 h 140"/>
                    <a:gd name="T10" fmla="*/ 551 w 551"/>
                    <a:gd name="T11" fmla="*/ 0 h 140"/>
                    <a:gd name="T12" fmla="*/ 551 w 551"/>
                    <a:gd name="T13" fmla="*/ 0 h 140"/>
                    <a:gd name="T14" fmla="*/ 551 w 551"/>
                    <a:gd name="T15" fmla="*/ 0 h 140"/>
                    <a:gd name="T16" fmla="*/ 551 w 551"/>
                    <a:gd name="T17" fmla="*/ 2 h 140"/>
                    <a:gd name="T18" fmla="*/ 551 w 551"/>
                    <a:gd name="T19" fmla="*/ 2 h 140"/>
                    <a:gd name="T20" fmla="*/ 0 w 551"/>
                    <a:gd name="T21" fmla="*/ 140 h 140"/>
                    <a:gd name="T22" fmla="*/ 0 w 551"/>
                    <a:gd name="T23" fmla="*/ 140 h 140"/>
                    <a:gd name="T24" fmla="*/ 0 w 551"/>
                    <a:gd name="T25" fmla="*/ 140 h 140"/>
                    <a:gd name="T26" fmla="*/ 0 w 551"/>
                    <a:gd name="T27" fmla="*/ 140 h 140"/>
                    <a:gd name="T28" fmla="*/ 0 w 551"/>
                    <a:gd name="T29" fmla="*/ 140 h 140"/>
                    <a:gd name="T30" fmla="*/ 0 w 551"/>
                    <a:gd name="T31" fmla="*/ 140 h 140"/>
                    <a:gd name="T32" fmla="*/ 0 w 551"/>
                    <a:gd name="T33" fmla="*/ 140 h 140"/>
                    <a:gd name="T34" fmla="*/ 0 w 551"/>
                    <a:gd name="T35" fmla="*/ 138 h 140"/>
                    <a:gd name="T36" fmla="*/ 0 w 551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0"/>
                    <a:gd name="T59" fmla="*/ 551 w 551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0">
                      <a:moveTo>
                        <a:pt x="0" y="138"/>
                      </a:moveTo>
                      <a:lnTo>
                        <a:pt x="548" y="0"/>
                      </a:ln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4" name="Freeform 23"/>
                <p:cNvSpPr>
                  <a:spLocks/>
                </p:cNvSpPr>
                <p:nvPr/>
              </p:nvSpPr>
              <p:spPr bwMode="auto">
                <a:xfrm>
                  <a:off x="2219" y="3388"/>
                  <a:ext cx="551" cy="143"/>
                </a:xfrm>
                <a:custGeom>
                  <a:avLst/>
                  <a:gdLst>
                    <a:gd name="T0" fmla="*/ 0 w 551"/>
                    <a:gd name="T1" fmla="*/ 140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2 h 143"/>
                    <a:gd name="T10" fmla="*/ 551 w 551"/>
                    <a:gd name="T11" fmla="*/ 2 h 143"/>
                    <a:gd name="T12" fmla="*/ 551 w 551"/>
                    <a:gd name="T13" fmla="*/ 2 h 143"/>
                    <a:gd name="T14" fmla="*/ 551 w 551"/>
                    <a:gd name="T15" fmla="*/ 2 h 143"/>
                    <a:gd name="T16" fmla="*/ 551 w 551"/>
                    <a:gd name="T17" fmla="*/ 2 h 143"/>
                    <a:gd name="T18" fmla="*/ 551 w 551"/>
                    <a:gd name="T19" fmla="*/ 2 h 143"/>
                    <a:gd name="T20" fmla="*/ 2 w 551"/>
                    <a:gd name="T21" fmla="*/ 143 h 143"/>
                    <a:gd name="T22" fmla="*/ 2 w 551"/>
                    <a:gd name="T23" fmla="*/ 143 h 143"/>
                    <a:gd name="T24" fmla="*/ 2 w 551"/>
                    <a:gd name="T25" fmla="*/ 143 h 143"/>
                    <a:gd name="T26" fmla="*/ 0 w 551"/>
                    <a:gd name="T27" fmla="*/ 143 h 143"/>
                    <a:gd name="T28" fmla="*/ 0 w 551"/>
                    <a:gd name="T29" fmla="*/ 140 h 143"/>
                    <a:gd name="T30" fmla="*/ 0 w 551"/>
                    <a:gd name="T31" fmla="*/ 140 h 143"/>
                    <a:gd name="T32" fmla="*/ 0 w 551"/>
                    <a:gd name="T33" fmla="*/ 140 h 143"/>
                    <a:gd name="T34" fmla="*/ 0 w 551"/>
                    <a:gd name="T35" fmla="*/ 140 h 143"/>
                    <a:gd name="T36" fmla="*/ 0 w 551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0"/>
                      </a:move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5" name="Freeform 24"/>
                <p:cNvSpPr>
                  <a:spLocks/>
                </p:cNvSpPr>
                <p:nvPr/>
              </p:nvSpPr>
              <p:spPr bwMode="auto">
                <a:xfrm>
                  <a:off x="2219" y="3390"/>
                  <a:ext cx="551" cy="143"/>
                </a:xfrm>
                <a:custGeom>
                  <a:avLst/>
                  <a:gdLst>
                    <a:gd name="T0" fmla="*/ 0 w 551"/>
                    <a:gd name="T1" fmla="*/ 138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0 h 143"/>
                    <a:gd name="T10" fmla="*/ 551 w 551"/>
                    <a:gd name="T11" fmla="*/ 0 h 143"/>
                    <a:gd name="T12" fmla="*/ 551 w 551"/>
                    <a:gd name="T13" fmla="*/ 0 h 143"/>
                    <a:gd name="T14" fmla="*/ 551 w 551"/>
                    <a:gd name="T15" fmla="*/ 3 h 143"/>
                    <a:gd name="T16" fmla="*/ 551 w 551"/>
                    <a:gd name="T17" fmla="*/ 3 h 143"/>
                    <a:gd name="T18" fmla="*/ 551 w 551"/>
                    <a:gd name="T19" fmla="*/ 3 h 143"/>
                    <a:gd name="T20" fmla="*/ 2 w 551"/>
                    <a:gd name="T21" fmla="*/ 143 h 143"/>
                    <a:gd name="T22" fmla="*/ 2 w 551"/>
                    <a:gd name="T23" fmla="*/ 143 h 143"/>
                    <a:gd name="T24" fmla="*/ 2 w 551"/>
                    <a:gd name="T25" fmla="*/ 141 h 143"/>
                    <a:gd name="T26" fmla="*/ 2 w 551"/>
                    <a:gd name="T27" fmla="*/ 141 h 143"/>
                    <a:gd name="T28" fmla="*/ 2 w 551"/>
                    <a:gd name="T29" fmla="*/ 141 h 143"/>
                    <a:gd name="T30" fmla="*/ 2 w 551"/>
                    <a:gd name="T31" fmla="*/ 141 h 143"/>
                    <a:gd name="T32" fmla="*/ 2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38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38"/>
                      </a:moveTo>
                      <a:lnTo>
                        <a:pt x="551" y="0"/>
                      </a:lnTo>
                      <a:lnTo>
                        <a:pt x="551" y="3"/>
                      </a:lnTo>
                      <a:lnTo>
                        <a:pt x="2" y="143"/>
                      </a:lnTo>
                      <a:lnTo>
                        <a:pt x="2" y="141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6" name="Freeform 25"/>
                <p:cNvSpPr>
                  <a:spLocks/>
                </p:cNvSpPr>
                <p:nvPr/>
              </p:nvSpPr>
              <p:spPr bwMode="auto">
                <a:xfrm>
                  <a:off x="2221" y="3390"/>
                  <a:ext cx="551" cy="143"/>
                </a:xfrm>
                <a:custGeom>
                  <a:avLst/>
                  <a:gdLst>
                    <a:gd name="T0" fmla="*/ 0 w 551"/>
                    <a:gd name="T1" fmla="*/ 141 h 143"/>
                    <a:gd name="T2" fmla="*/ 549 w 551"/>
                    <a:gd name="T3" fmla="*/ 0 h 143"/>
                    <a:gd name="T4" fmla="*/ 549 w 551"/>
                    <a:gd name="T5" fmla="*/ 0 h 143"/>
                    <a:gd name="T6" fmla="*/ 549 w 551"/>
                    <a:gd name="T7" fmla="*/ 3 h 143"/>
                    <a:gd name="T8" fmla="*/ 549 w 551"/>
                    <a:gd name="T9" fmla="*/ 3 h 143"/>
                    <a:gd name="T10" fmla="*/ 549 w 551"/>
                    <a:gd name="T11" fmla="*/ 3 h 143"/>
                    <a:gd name="T12" fmla="*/ 549 w 551"/>
                    <a:gd name="T13" fmla="*/ 3 h 143"/>
                    <a:gd name="T14" fmla="*/ 551 w 551"/>
                    <a:gd name="T15" fmla="*/ 3 h 143"/>
                    <a:gd name="T16" fmla="*/ 551 w 551"/>
                    <a:gd name="T17" fmla="*/ 3 h 143"/>
                    <a:gd name="T18" fmla="*/ 551 w 551"/>
                    <a:gd name="T19" fmla="*/ 3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3 h 143"/>
                    <a:gd name="T28" fmla="*/ 0 w 551"/>
                    <a:gd name="T29" fmla="*/ 143 h 143"/>
                    <a:gd name="T30" fmla="*/ 0 w 551"/>
                    <a:gd name="T31" fmla="*/ 143 h 143"/>
                    <a:gd name="T32" fmla="*/ 0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1"/>
                      </a:moveTo>
                      <a:lnTo>
                        <a:pt x="549" y="0"/>
                      </a:lnTo>
                      <a:lnTo>
                        <a:pt x="549" y="3"/>
                      </a:lnTo>
                      <a:lnTo>
                        <a:pt x="551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212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7" name="Freeform 26"/>
                <p:cNvSpPr>
                  <a:spLocks/>
                </p:cNvSpPr>
                <p:nvPr/>
              </p:nvSpPr>
              <p:spPr bwMode="auto">
                <a:xfrm>
                  <a:off x="2221" y="3393"/>
                  <a:ext cx="551" cy="143"/>
                </a:xfrm>
                <a:custGeom>
                  <a:avLst/>
                  <a:gdLst>
                    <a:gd name="T0" fmla="*/ 0 w 551"/>
                    <a:gd name="T1" fmla="*/ 140 h 143"/>
                    <a:gd name="T2" fmla="*/ 549 w 551"/>
                    <a:gd name="T3" fmla="*/ 0 h 143"/>
                    <a:gd name="T4" fmla="*/ 549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0 h 143"/>
                    <a:gd name="T10" fmla="*/ 551 w 551"/>
                    <a:gd name="T11" fmla="*/ 0 h 143"/>
                    <a:gd name="T12" fmla="*/ 551 w 551"/>
                    <a:gd name="T13" fmla="*/ 2 h 143"/>
                    <a:gd name="T14" fmla="*/ 551 w 551"/>
                    <a:gd name="T15" fmla="*/ 2 h 143"/>
                    <a:gd name="T16" fmla="*/ 551 w 551"/>
                    <a:gd name="T17" fmla="*/ 2 h 143"/>
                    <a:gd name="T18" fmla="*/ 551 w 551"/>
                    <a:gd name="T19" fmla="*/ 2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0 h 143"/>
                    <a:gd name="T28" fmla="*/ 0 w 551"/>
                    <a:gd name="T29" fmla="*/ 140 h 143"/>
                    <a:gd name="T30" fmla="*/ 0 w 551"/>
                    <a:gd name="T31" fmla="*/ 140 h 143"/>
                    <a:gd name="T32" fmla="*/ 0 w 551"/>
                    <a:gd name="T33" fmla="*/ 140 h 143"/>
                    <a:gd name="T34" fmla="*/ 0 w 551"/>
                    <a:gd name="T35" fmla="*/ 140 h 143"/>
                    <a:gd name="T36" fmla="*/ 0 w 551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0"/>
                      </a:moveTo>
                      <a:lnTo>
                        <a:pt x="549" y="0"/>
                      </a:ln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212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8" name="Freeform 27"/>
                <p:cNvSpPr>
                  <a:spLocks/>
                </p:cNvSpPr>
                <p:nvPr/>
              </p:nvSpPr>
              <p:spPr bwMode="auto">
                <a:xfrm>
                  <a:off x="2221" y="3393"/>
                  <a:ext cx="551" cy="143"/>
                </a:xfrm>
                <a:custGeom>
                  <a:avLst/>
                  <a:gdLst>
                    <a:gd name="T0" fmla="*/ 0 w 551"/>
                    <a:gd name="T1" fmla="*/ 140 h 143"/>
                    <a:gd name="T2" fmla="*/ 551 w 551"/>
                    <a:gd name="T3" fmla="*/ 0 h 143"/>
                    <a:gd name="T4" fmla="*/ 551 w 551"/>
                    <a:gd name="T5" fmla="*/ 2 h 143"/>
                    <a:gd name="T6" fmla="*/ 551 w 551"/>
                    <a:gd name="T7" fmla="*/ 2 h 143"/>
                    <a:gd name="T8" fmla="*/ 551 w 551"/>
                    <a:gd name="T9" fmla="*/ 2 h 143"/>
                    <a:gd name="T10" fmla="*/ 551 w 551"/>
                    <a:gd name="T11" fmla="*/ 2 h 143"/>
                    <a:gd name="T12" fmla="*/ 551 w 551"/>
                    <a:gd name="T13" fmla="*/ 2 h 143"/>
                    <a:gd name="T14" fmla="*/ 551 w 551"/>
                    <a:gd name="T15" fmla="*/ 2 h 143"/>
                    <a:gd name="T16" fmla="*/ 551 w 551"/>
                    <a:gd name="T17" fmla="*/ 2 h 143"/>
                    <a:gd name="T18" fmla="*/ 551 w 551"/>
                    <a:gd name="T19" fmla="*/ 4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3 h 143"/>
                    <a:gd name="T28" fmla="*/ 0 w 551"/>
                    <a:gd name="T29" fmla="*/ 143 h 143"/>
                    <a:gd name="T30" fmla="*/ 0 w 551"/>
                    <a:gd name="T31" fmla="*/ 143 h 143"/>
                    <a:gd name="T32" fmla="*/ 0 w 551"/>
                    <a:gd name="T33" fmla="*/ 143 h 143"/>
                    <a:gd name="T34" fmla="*/ 0 w 551"/>
                    <a:gd name="T35" fmla="*/ 140 h 143"/>
                    <a:gd name="T36" fmla="*/ 0 w 551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0"/>
                      </a:move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551" y="4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212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09" name="Freeform 28"/>
                <p:cNvSpPr>
                  <a:spLocks/>
                </p:cNvSpPr>
                <p:nvPr/>
              </p:nvSpPr>
              <p:spPr bwMode="auto">
                <a:xfrm>
                  <a:off x="2221" y="3395"/>
                  <a:ext cx="551" cy="143"/>
                </a:xfrm>
                <a:custGeom>
                  <a:avLst/>
                  <a:gdLst>
                    <a:gd name="T0" fmla="*/ 0 w 551"/>
                    <a:gd name="T1" fmla="*/ 141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0 h 143"/>
                    <a:gd name="T10" fmla="*/ 551 w 551"/>
                    <a:gd name="T11" fmla="*/ 2 h 143"/>
                    <a:gd name="T12" fmla="*/ 551 w 551"/>
                    <a:gd name="T13" fmla="*/ 2 h 143"/>
                    <a:gd name="T14" fmla="*/ 551 w 551"/>
                    <a:gd name="T15" fmla="*/ 2 h 143"/>
                    <a:gd name="T16" fmla="*/ 551 w 551"/>
                    <a:gd name="T17" fmla="*/ 2 h 143"/>
                    <a:gd name="T18" fmla="*/ 551 w 551"/>
                    <a:gd name="T19" fmla="*/ 2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3 h 143"/>
                    <a:gd name="T28" fmla="*/ 0 w 551"/>
                    <a:gd name="T29" fmla="*/ 141 h 143"/>
                    <a:gd name="T30" fmla="*/ 0 w 551"/>
                    <a:gd name="T31" fmla="*/ 141 h 143"/>
                    <a:gd name="T32" fmla="*/ 0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0" name="Freeform 29"/>
                <p:cNvSpPr>
                  <a:spLocks/>
                </p:cNvSpPr>
                <p:nvPr/>
              </p:nvSpPr>
              <p:spPr bwMode="auto">
                <a:xfrm>
                  <a:off x="2221" y="3397"/>
                  <a:ext cx="554" cy="143"/>
                </a:xfrm>
                <a:custGeom>
                  <a:avLst/>
                  <a:gdLst>
                    <a:gd name="T0" fmla="*/ 0 w 554"/>
                    <a:gd name="T1" fmla="*/ 139 h 143"/>
                    <a:gd name="T2" fmla="*/ 551 w 554"/>
                    <a:gd name="T3" fmla="*/ 0 h 143"/>
                    <a:gd name="T4" fmla="*/ 551 w 554"/>
                    <a:gd name="T5" fmla="*/ 0 h 143"/>
                    <a:gd name="T6" fmla="*/ 551 w 554"/>
                    <a:gd name="T7" fmla="*/ 0 h 143"/>
                    <a:gd name="T8" fmla="*/ 551 w 554"/>
                    <a:gd name="T9" fmla="*/ 0 h 143"/>
                    <a:gd name="T10" fmla="*/ 551 w 554"/>
                    <a:gd name="T11" fmla="*/ 0 h 143"/>
                    <a:gd name="T12" fmla="*/ 554 w 554"/>
                    <a:gd name="T13" fmla="*/ 0 h 143"/>
                    <a:gd name="T14" fmla="*/ 554 w 554"/>
                    <a:gd name="T15" fmla="*/ 0 h 143"/>
                    <a:gd name="T16" fmla="*/ 554 w 554"/>
                    <a:gd name="T17" fmla="*/ 3 h 143"/>
                    <a:gd name="T18" fmla="*/ 554 w 554"/>
                    <a:gd name="T19" fmla="*/ 3 h 143"/>
                    <a:gd name="T20" fmla="*/ 0 w 554"/>
                    <a:gd name="T21" fmla="*/ 143 h 143"/>
                    <a:gd name="T22" fmla="*/ 0 w 554"/>
                    <a:gd name="T23" fmla="*/ 143 h 143"/>
                    <a:gd name="T24" fmla="*/ 0 w 554"/>
                    <a:gd name="T25" fmla="*/ 141 h 143"/>
                    <a:gd name="T26" fmla="*/ 0 w 554"/>
                    <a:gd name="T27" fmla="*/ 141 h 143"/>
                    <a:gd name="T28" fmla="*/ 0 w 554"/>
                    <a:gd name="T29" fmla="*/ 141 h 143"/>
                    <a:gd name="T30" fmla="*/ 0 w 554"/>
                    <a:gd name="T31" fmla="*/ 141 h 143"/>
                    <a:gd name="T32" fmla="*/ 0 w 554"/>
                    <a:gd name="T33" fmla="*/ 141 h 143"/>
                    <a:gd name="T34" fmla="*/ 0 w 554"/>
                    <a:gd name="T35" fmla="*/ 141 h 143"/>
                    <a:gd name="T36" fmla="*/ 0 w 554"/>
                    <a:gd name="T37" fmla="*/ 139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3"/>
                    <a:gd name="T59" fmla="*/ 554 w 55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3">
                      <a:moveTo>
                        <a:pt x="0" y="139"/>
                      </a:moveTo>
                      <a:lnTo>
                        <a:pt x="551" y="0"/>
                      </a:lnTo>
                      <a:lnTo>
                        <a:pt x="554" y="0"/>
                      </a:lnTo>
                      <a:lnTo>
                        <a:pt x="554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1" name="Freeform 30"/>
                <p:cNvSpPr>
                  <a:spLocks/>
                </p:cNvSpPr>
                <p:nvPr/>
              </p:nvSpPr>
              <p:spPr bwMode="auto">
                <a:xfrm>
                  <a:off x="2221" y="3397"/>
                  <a:ext cx="554" cy="143"/>
                </a:xfrm>
                <a:custGeom>
                  <a:avLst/>
                  <a:gdLst>
                    <a:gd name="T0" fmla="*/ 0 w 554"/>
                    <a:gd name="T1" fmla="*/ 141 h 143"/>
                    <a:gd name="T2" fmla="*/ 551 w 554"/>
                    <a:gd name="T3" fmla="*/ 0 h 143"/>
                    <a:gd name="T4" fmla="*/ 554 w 554"/>
                    <a:gd name="T5" fmla="*/ 0 h 143"/>
                    <a:gd name="T6" fmla="*/ 554 w 554"/>
                    <a:gd name="T7" fmla="*/ 0 h 143"/>
                    <a:gd name="T8" fmla="*/ 554 w 554"/>
                    <a:gd name="T9" fmla="*/ 3 h 143"/>
                    <a:gd name="T10" fmla="*/ 554 w 554"/>
                    <a:gd name="T11" fmla="*/ 3 h 143"/>
                    <a:gd name="T12" fmla="*/ 554 w 554"/>
                    <a:gd name="T13" fmla="*/ 3 h 143"/>
                    <a:gd name="T14" fmla="*/ 554 w 554"/>
                    <a:gd name="T15" fmla="*/ 3 h 143"/>
                    <a:gd name="T16" fmla="*/ 554 w 554"/>
                    <a:gd name="T17" fmla="*/ 3 h 143"/>
                    <a:gd name="T18" fmla="*/ 554 w 554"/>
                    <a:gd name="T19" fmla="*/ 3 h 143"/>
                    <a:gd name="T20" fmla="*/ 0 w 554"/>
                    <a:gd name="T21" fmla="*/ 143 h 143"/>
                    <a:gd name="T22" fmla="*/ 0 w 554"/>
                    <a:gd name="T23" fmla="*/ 143 h 143"/>
                    <a:gd name="T24" fmla="*/ 0 w 554"/>
                    <a:gd name="T25" fmla="*/ 143 h 143"/>
                    <a:gd name="T26" fmla="*/ 0 w 554"/>
                    <a:gd name="T27" fmla="*/ 143 h 143"/>
                    <a:gd name="T28" fmla="*/ 0 w 554"/>
                    <a:gd name="T29" fmla="*/ 143 h 143"/>
                    <a:gd name="T30" fmla="*/ 0 w 554"/>
                    <a:gd name="T31" fmla="*/ 143 h 143"/>
                    <a:gd name="T32" fmla="*/ 0 w 554"/>
                    <a:gd name="T33" fmla="*/ 141 h 143"/>
                    <a:gd name="T34" fmla="*/ 0 w 554"/>
                    <a:gd name="T35" fmla="*/ 141 h 143"/>
                    <a:gd name="T36" fmla="*/ 0 w 554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3"/>
                    <a:gd name="T59" fmla="*/ 554 w 55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4" y="0"/>
                      </a:lnTo>
                      <a:lnTo>
                        <a:pt x="554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717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2" name="Freeform 31"/>
                <p:cNvSpPr>
                  <a:spLocks/>
                </p:cNvSpPr>
                <p:nvPr/>
              </p:nvSpPr>
              <p:spPr bwMode="auto">
                <a:xfrm>
                  <a:off x="2221" y="3400"/>
                  <a:ext cx="554" cy="143"/>
                </a:xfrm>
                <a:custGeom>
                  <a:avLst/>
                  <a:gdLst>
                    <a:gd name="T0" fmla="*/ 0 w 554"/>
                    <a:gd name="T1" fmla="*/ 140 h 143"/>
                    <a:gd name="T2" fmla="*/ 554 w 554"/>
                    <a:gd name="T3" fmla="*/ 0 h 143"/>
                    <a:gd name="T4" fmla="*/ 554 w 554"/>
                    <a:gd name="T5" fmla="*/ 0 h 143"/>
                    <a:gd name="T6" fmla="*/ 554 w 554"/>
                    <a:gd name="T7" fmla="*/ 0 h 143"/>
                    <a:gd name="T8" fmla="*/ 554 w 554"/>
                    <a:gd name="T9" fmla="*/ 0 h 143"/>
                    <a:gd name="T10" fmla="*/ 554 w 554"/>
                    <a:gd name="T11" fmla="*/ 0 h 143"/>
                    <a:gd name="T12" fmla="*/ 554 w 554"/>
                    <a:gd name="T13" fmla="*/ 0 h 143"/>
                    <a:gd name="T14" fmla="*/ 554 w 554"/>
                    <a:gd name="T15" fmla="*/ 2 h 143"/>
                    <a:gd name="T16" fmla="*/ 554 w 554"/>
                    <a:gd name="T17" fmla="*/ 2 h 143"/>
                    <a:gd name="T18" fmla="*/ 554 w 554"/>
                    <a:gd name="T19" fmla="*/ 2 h 143"/>
                    <a:gd name="T20" fmla="*/ 3 w 554"/>
                    <a:gd name="T21" fmla="*/ 143 h 143"/>
                    <a:gd name="T22" fmla="*/ 3 w 554"/>
                    <a:gd name="T23" fmla="*/ 143 h 143"/>
                    <a:gd name="T24" fmla="*/ 0 w 554"/>
                    <a:gd name="T25" fmla="*/ 143 h 143"/>
                    <a:gd name="T26" fmla="*/ 0 w 554"/>
                    <a:gd name="T27" fmla="*/ 140 h 143"/>
                    <a:gd name="T28" fmla="*/ 0 w 554"/>
                    <a:gd name="T29" fmla="*/ 140 h 143"/>
                    <a:gd name="T30" fmla="*/ 0 w 554"/>
                    <a:gd name="T31" fmla="*/ 140 h 143"/>
                    <a:gd name="T32" fmla="*/ 0 w 554"/>
                    <a:gd name="T33" fmla="*/ 140 h 143"/>
                    <a:gd name="T34" fmla="*/ 0 w 554"/>
                    <a:gd name="T35" fmla="*/ 140 h 143"/>
                    <a:gd name="T36" fmla="*/ 0 w 554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3"/>
                    <a:gd name="T59" fmla="*/ 554 w 55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3">
                      <a:moveTo>
                        <a:pt x="0" y="140"/>
                      </a:moveTo>
                      <a:lnTo>
                        <a:pt x="554" y="0"/>
                      </a:lnTo>
                      <a:lnTo>
                        <a:pt x="554" y="2"/>
                      </a:lnTo>
                      <a:lnTo>
                        <a:pt x="3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717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3" name="Freeform 32"/>
                <p:cNvSpPr>
                  <a:spLocks/>
                </p:cNvSpPr>
                <p:nvPr/>
              </p:nvSpPr>
              <p:spPr bwMode="auto">
                <a:xfrm>
                  <a:off x="2221" y="3400"/>
                  <a:ext cx="554" cy="145"/>
                </a:xfrm>
                <a:custGeom>
                  <a:avLst/>
                  <a:gdLst>
                    <a:gd name="T0" fmla="*/ 0 w 554"/>
                    <a:gd name="T1" fmla="*/ 140 h 145"/>
                    <a:gd name="T2" fmla="*/ 554 w 554"/>
                    <a:gd name="T3" fmla="*/ 0 h 145"/>
                    <a:gd name="T4" fmla="*/ 554 w 554"/>
                    <a:gd name="T5" fmla="*/ 0 h 145"/>
                    <a:gd name="T6" fmla="*/ 554 w 554"/>
                    <a:gd name="T7" fmla="*/ 2 h 145"/>
                    <a:gd name="T8" fmla="*/ 554 w 554"/>
                    <a:gd name="T9" fmla="*/ 2 h 145"/>
                    <a:gd name="T10" fmla="*/ 554 w 554"/>
                    <a:gd name="T11" fmla="*/ 2 h 145"/>
                    <a:gd name="T12" fmla="*/ 554 w 554"/>
                    <a:gd name="T13" fmla="*/ 2 h 145"/>
                    <a:gd name="T14" fmla="*/ 554 w 554"/>
                    <a:gd name="T15" fmla="*/ 2 h 145"/>
                    <a:gd name="T16" fmla="*/ 554 w 554"/>
                    <a:gd name="T17" fmla="*/ 2 h 145"/>
                    <a:gd name="T18" fmla="*/ 554 w 554"/>
                    <a:gd name="T19" fmla="*/ 2 h 145"/>
                    <a:gd name="T20" fmla="*/ 3 w 554"/>
                    <a:gd name="T21" fmla="*/ 145 h 145"/>
                    <a:gd name="T22" fmla="*/ 3 w 554"/>
                    <a:gd name="T23" fmla="*/ 143 h 145"/>
                    <a:gd name="T24" fmla="*/ 3 w 554"/>
                    <a:gd name="T25" fmla="*/ 143 h 145"/>
                    <a:gd name="T26" fmla="*/ 3 w 554"/>
                    <a:gd name="T27" fmla="*/ 143 h 145"/>
                    <a:gd name="T28" fmla="*/ 3 w 554"/>
                    <a:gd name="T29" fmla="*/ 143 h 145"/>
                    <a:gd name="T30" fmla="*/ 3 w 554"/>
                    <a:gd name="T31" fmla="*/ 143 h 145"/>
                    <a:gd name="T32" fmla="*/ 0 w 554"/>
                    <a:gd name="T33" fmla="*/ 143 h 145"/>
                    <a:gd name="T34" fmla="*/ 0 w 554"/>
                    <a:gd name="T35" fmla="*/ 140 h 145"/>
                    <a:gd name="T36" fmla="*/ 0 w 554"/>
                    <a:gd name="T37" fmla="*/ 140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5"/>
                    <a:gd name="T59" fmla="*/ 554 w 554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5">
                      <a:moveTo>
                        <a:pt x="0" y="140"/>
                      </a:moveTo>
                      <a:lnTo>
                        <a:pt x="554" y="0"/>
                      </a:lnTo>
                      <a:lnTo>
                        <a:pt x="554" y="2"/>
                      </a:lnTo>
                      <a:lnTo>
                        <a:pt x="3" y="145"/>
                      </a:lnTo>
                      <a:lnTo>
                        <a:pt x="3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717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4" name="Freeform 33"/>
                <p:cNvSpPr>
                  <a:spLocks/>
                </p:cNvSpPr>
                <p:nvPr/>
              </p:nvSpPr>
              <p:spPr bwMode="auto">
                <a:xfrm>
                  <a:off x="2224" y="3402"/>
                  <a:ext cx="553" cy="143"/>
                </a:xfrm>
                <a:custGeom>
                  <a:avLst/>
                  <a:gdLst>
                    <a:gd name="T0" fmla="*/ 0 w 553"/>
                    <a:gd name="T1" fmla="*/ 141 h 143"/>
                    <a:gd name="T2" fmla="*/ 551 w 553"/>
                    <a:gd name="T3" fmla="*/ 0 h 143"/>
                    <a:gd name="T4" fmla="*/ 551 w 553"/>
                    <a:gd name="T5" fmla="*/ 0 h 143"/>
                    <a:gd name="T6" fmla="*/ 551 w 553"/>
                    <a:gd name="T7" fmla="*/ 0 h 143"/>
                    <a:gd name="T8" fmla="*/ 551 w 553"/>
                    <a:gd name="T9" fmla="*/ 0 h 143"/>
                    <a:gd name="T10" fmla="*/ 551 w 553"/>
                    <a:gd name="T11" fmla="*/ 0 h 143"/>
                    <a:gd name="T12" fmla="*/ 553 w 553"/>
                    <a:gd name="T13" fmla="*/ 2 h 143"/>
                    <a:gd name="T14" fmla="*/ 553 w 553"/>
                    <a:gd name="T15" fmla="*/ 2 h 143"/>
                    <a:gd name="T16" fmla="*/ 553 w 553"/>
                    <a:gd name="T17" fmla="*/ 2 h 143"/>
                    <a:gd name="T18" fmla="*/ 553 w 553"/>
                    <a:gd name="T19" fmla="*/ 2 h 143"/>
                    <a:gd name="T20" fmla="*/ 0 w 553"/>
                    <a:gd name="T21" fmla="*/ 143 h 143"/>
                    <a:gd name="T22" fmla="*/ 0 w 553"/>
                    <a:gd name="T23" fmla="*/ 143 h 143"/>
                    <a:gd name="T24" fmla="*/ 0 w 553"/>
                    <a:gd name="T25" fmla="*/ 143 h 143"/>
                    <a:gd name="T26" fmla="*/ 0 w 553"/>
                    <a:gd name="T27" fmla="*/ 143 h 143"/>
                    <a:gd name="T28" fmla="*/ 0 w 553"/>
                    <a:gd name="T29" fmla="*/ 143 h 143"/>
                    <a:gd name="T30" fmla="*/ 0 w 553"/>
                    <a:gd name="T31" fmla="*/ 141 h 143"/>
                    <a:gd name="T32" fmla="*/ 0 w 553"/>
                    <a:gd name="T33" fmla="*/ 141 h 143"/>
                    <a:gd name="T34" fmla="*/ 0 w 553"/>
                    <a:gd name="T35" fmla="*/ 141 h 143"/>
                    <a:gd name="T36" fmla="*/ 0 w 553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3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5" name="Freeform 34"/>
                <p:cNvSpPr>
                  <a:spLocks/>
                </p:cNvSpPr>
                <p:nvPr/>
              </p:nvSpPr>
              <p:spPr bwMode="auto">
                <a:xfrm>
                  <a:off x="2224" y="3402"/>
                  <a:ext cx="553" cy="145"/>
                </a:xfrm>
                <a:custGeom>
                  <a:avLst/>
                  <a:gdLst>
                    <a:gd name="T0" fmla="*/ 0 w 553"/>
                    <a:gd name="T1" fmla="*/ 143 h 145"/>
                    <a:gd name="T2" fmla="*/ 551 w 553"/>
                    <a:gd name="T3" fmla="*/ 0 h 145"/>
                    <a:gd name="T4" fmla="*/ 553 w 553"/>
                    <a:gd name="T5" fmla="*/ 2 h 145"/>
                    <a:gd name="T6" fmla="*/ 553 w 553"/>
                    <a:gd name="T7" fmla="*/ 2 h 145"/>
                    <a:gd name="T8" fmla="*/ 553 w 553"/>
                    <a:gd name="T9" fmla="*/ 2 h 145"/>
                    <a:gd name="T10" fmla="*/ 553 w 553"/>
                    <a:gd name="T11" fmla="*/ 2 h 145"/>
                    <a:gd name="T12" fmla="*/ 553 w 553"/>
                    <a:gd name="T13" fmla="*/ 2 h 145"/>
                    <a:gd name="T14" fmla="*/ 553 w 553"/>
                    <a:gd name="T15" fmla="*/ 2 h 145"/>
                    <a:gd name="T16" fmla="*/ 553 w 553"/>
                    <a:gd name="T17" fmla="*/ 2 h 145"/>
                    <a:gd name="T18" fmla="*/ 553 w 553"/>
                    <a:gd name="T19" fmla="*/ 5 h 145"/>
                    <a:gd name="T20" fmla="*/ 0 w 553"/>
                    <a:gd name="T21" fmla="*/ 145 h 145"/>
                    <a:gd name="T22" fmla="*/ 0 w 553"/>
                    <a:gd name="T23" fmla="*/ 145 h 145"/>
                    <a:gd name="T24" fmla="*/ 0 w 553"/>
                    <a:gd name="T25" fmla="*/ 143 h 145"/>
                    <a:gd name="T26" fmla="*/ 0 w 553"/>
                    <a:gd name="T27" fmla="*/ 143 h 145"/>
                    <a:gd name="T28" fmla="*/ 0 w 553"/>
                    <a:gd name="T29" fmla="*/ 143 h 145"/>
                    <a:gd name="T30" fmla="*/ 0 w 553"/>
                    <a:gd name="T31" fmla="*/ 143 h 145"/>
                    <a:gd name="T32" fmla="*/ 0 w 553"/>
                    <a:gd name="T33" fmla="*/ 143 h 145"/>
                    <a:gd name="T34" fmla="*/ 0 w 553"/>
                    <a:gd name="T35" fmla="*/ 143 h 145"/>
                    <a:gd name="T36" fmla="*/ 0 w 553"/>
                    <a:gd name="T37" fmla="*/ 143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5"/>
                    <a:gd name="T59" fmla="*/ 553 w 553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5">
                      <a:moveTo>
                        <a:pt x="0" y="143"/>
                      </a:moveTo>
                      <a:lnTo>
                        <a:pt x="551" y="0"/>
                      </a:lnTo>
                      <a:lnTo>
                        <a:pt x="553" y="2"/>
                      </a:lnTo>
                      <a:lnTo>
                        <a:pt x="553" y="5"/>
                      </a:lnTo>
                      <a:lnTo>
                        <a:pt x="0" y="145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6" name="Freeform 35"/>
                <p:cNvSpPr>
                  <a:spLocks/>
                </p:cNvSpPr>
                <p:nvPr/>
              </p:nvSpPr>
              <p:spPr bwMode="auto">
                <a:xfrm>
                  <a:off x="2224" y="3404"/>
                  <a:ext cx="553" cy="143"/>
                </a:xfrm>
                <a:custGeom>
                  <a:avLst/>
                  <a:gdLst>
                    <a:gd name="T0" fmla="*/ 0 w 553"/>
                    <a:gd name="T1" fmla="*/ 141 h 143"/>
                    <a:gd name="T2" fmla="*/ 553 w 553"/>
                    <a:gd name="T3" fmla="*/ 0 h 143"/>
                    <a:gd name="T4" fmla="*/ 553 w 553"/>
                    <a:gd name="T5" fmla="*/ 0 h 143"/>
                    <a:gd name="T6" fmla="*/ 553 w 553"/>
                    <a:gd name="T7" fmla="*/ 0 h 143"/>
                    <a:gd name="T8" fmla="*/ 553 w 553"/>
                    <a:gd name="T9" fmla="*/ 0 h 143"/>
                    <a:gd name="T10" fmla="*/ 553 w 553"/>
                    <a:gd name="T11" fmla="*/ 3 h 143"/>
                    <a:gd name="T12" fmla="*/ 553 w 553"/>
                    <a:gd name="T13" fmla="*/ 3 h 143"/>
                    <a:gd name="T14" fmla="*/ 553 w 553"/>
                    <a:gd name="T15" fmla="*/ 3 h 143"/>
                    <a:gd name="T16" fmla="*/ 553 w 553"/>
                    <a:gd name="T17" fmla="*/ 3 h 143"/>
                    <a:gd name="T18" fmla="*/ 553 w 553"/>
                    <a:gd name="T19" fmla="*/ 3 h 143"/>
                    <a:gd name="T20" fmla="*/ 0 w 553"/>
                    <a:gd name="T21" fmla="*/ 143 h 143"/>
                    <a:gd name="T22" fmla="*/ 0 w 553"/>
                    <a:gd name="T23" fmla="*/ 143 h 143"/>
                    <a:gd name="T24" fmla="*/ 0 w 553"/>
                    <a:gd name="T25" fmla="*/ 143 h 143"/>
                    <a:gd name="T26" fmla="*/ 0 w 553"/>
                    <a:gd name="T27" fmla="*/ 143 h 143"/>
                    <a:gd name="T28" fmla="*/ 0 w 553"/>
                    <a:gd name="T29" fmla="*/ 143 h 143"/>
                    <a:gd name="T30" fmla="*/ 0 w 553"/>
                    <a:gd name="T31" fmla="*/ 143 h 143"/>
                    <a:gd name="T32" fmla="*/ 0 w 553"/>
                    <a:gd name="T33" fmla="*/ 141 h 143"/>
                    <a:gd name="T34" fmla="*/ 0 w 553"/>
                    <a:gd name="T35" fmla="*/ 141 h 143"/>
                    <a:gd name="T36" fmla="*/ 0 w 553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3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7" name="Freeform 36"/>
                <p:cNvSpPr>
                  <a:spLocks/>
                </p:cNvSpPr>
                <p:nvPr/>
              </p:nvSpPr>
              <p:spPr bwMode="auto">
                <a:xfrm>
                  <a:off x="2224" y="3407"/>
                  <a:ext cx="553" cy="143"/>
                </a:xfrm>
                <a:custGeom>
                  <a:avLst/>
                  <a:gdLst>
                    <a:gd name="T0" fmla="*/ 0 w 553"/>
                    <a:gd name="T1" fmla="*/ 140 h 143"/>
                    <a:gd name="T2" fmla="*/ 553 w 553"/>
                    <a:gd name="T3" fmla="*/ 0 h 143"/>
                    <a:gd name="T4" fmla="*/ 553 w 553"/>
                    <a:gd name="T5" fmla="*/ 0 h 143"/>
                    <a:gd name="T6" fmla="*/ 553 w 553"/>
                    <a:gd name="T7" fmla="*/ 0 h 143"/>
                    <a:gd name="T8" fmla="*/ 553 w 553"/>
                    <a:gd name="T9" fmla="*/ 0 h 143"/>
                    <a:gd name="T10" fmla="*/ 553 w 553"/>
                    <a:gd name="T11" fmla="*/ 0 h 143"/>
                    <a:gd name="T12" fmla="*/ 553 w 553"/>
                    <a:gd name="T13" fmla="*/ 0 h 143"/>
                    <a:gd name="T14" fmla="*/ 553 w 553"/>
                    <a:gd name="T15" fmla="*/ 0 h 143"/>
                    <a:gd name="T16" fmla="*/ 553 w 553"/>
                    <a:gd name="T17" fmla="*/ 2 h 143"/>
                    <a:gd name="T18" fmla="*/ 553 w 553"/>
                    <a:gd name="T19" fmla="*/ 2 h 143"/>
                    <a:gd name="T20" fmla="*/ 0 w 553"/>
                    <a:gd name="T21" fmla="*/ 143 h 143"/>
                    <a:gd name="T22" fmla="*/ 0 w 553"/>
                    <a:gd name="T23" fmla="*/ 143 h 143"/>
                    <a:gd name="T24" fmla="*/ 0 w 553"/>
                    <a:gd name="T25" fmla="*/ 143 h 143"/>
                    <a:gd name="T26" fmla="*/ 0 w 553"/>
                    <a:gd name="T27" fmla="*/ 140 h 143"/>
                    <a:gd name="T28" fmla="*/ 0 w 553"/>
                    <a:gd name="T29" fmla="*/ 140 h 143"/>
                    <a:gd name="T30" fmla="*/ 0 w 553"/>
                    <a:gd name="T31" fmla="*/ 140 h 143"/>
                    <a:gd name="T32" fmla="*/ 0 w 553"/>
                    <a:gd name="T33" fmla="*/ 140 h 143"/>
                    <a:gd name="T34" fmla="*/ 0 w 553"/>
                    <a:gd name="T35" fmla="*/ 140 h 143"/>
                    <a:gd name="T36" fmla="*/ 0 w 553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0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8" name="Freeform 37"/>
                <p:cNvSpPr>
                  <a:spLocks/>
                </p:cNvSpPr>
                <p:nvPr/>
              </p:nvSpPr>
              <p:spPr bwMode="auto">
                <a:xfrm>
                  <a:off x="2224" y="3407"/>
                  <a:ext cx="555" cy="143"/>
                </a:xfrm>
                <a:custGeom>
                  <a:avLst/>
                  <a:gdLst>
                    <a:gd name="T0" fmla="*/ 0 w 555"/>
                    <a:gd name="T1" fmla="*/ 140 h 143"/>
                    <a:gd name="T2" fmla="*/ 553 w 555"/>
                    <a:gd name="T3" fmla="*/ 0 h 143"/>
                    <a:gd name="T4" fmla="*/ 553 w 555"/>
                    <a:gd name="T5" fmla="*/ 0 h 143"/>
                    <a:gd name="T6" fmla="*/ 553 w 555"/>
                    <a:gd name="T7" fmla="*/ 0 h 143"/>
                    <a:gd name="T8" fmla="*/ 553 w 555"/>
                    <a:gd name="T9" fmla="*/ 2 h 143"/>
                    <a:gd name="T10" fmla="*/ 553 w 555"/>
                    <a:gd name="T11" fmla="*/ 2 h 143"/>
                    <a:gd name="T12" fmla="*/ 553 w 555"/>
                    <a:gd name="T13" fmla="*/ 2 h 143"/>
                    <a:gd name="T14" fmla="*/ 555 w 555"/>
                    <a:gd name="T15" fmla="*/ 2 h 143"/>
                    <a:gd name="T16" fmla="*/ 555 w 555"/>
                    <a:gd name="T17" fmla="*/ 2 h 143"/>
                    <a:gd name="T18" fmla="*/ 555 w 555"/>
                    <a:gd name="T19" fmla="*/ 2 h 143"/>
                    <a:gd name="T20" fmla="*/ 0 w 555"/>
                    <a:gd name="T21" fmla="*/ 143 h 143"/>
                    <a:gd name="T22" fmla="*/ 0 w 555"/>
                    <a:gd name="T23" fmla="*/ 143 h 143"/>
                    <a:gd name="T24" fmla="*/ 0 w 555"/>
                    <a:gd name="T25" fmla="*/ 143 h 143"/>
                    <a:gd name="T26" fmla="*/ 0 w 555"/>
                    <a:gd name="T27" fmla="*/ 143 h 143"/>
                    <a:gd name="T28" fmla="*/ 0 w 555"/>
                    <a:gd name="T29" fmla="*/ 143 h 143"/>
                    <a:gd name="T30" fmla="*/ 0 w 555"/>
                    <a:gd name="T31" fmla="*/ 143 h 143"/>
                    <a:gd name="T32" fmla="*/ 0 w 555"/>
                    <a:gd name="T33" fmla="*/ 143 h 143"/>
                    <a:gd name="T34" fmla="*/ 0 w 555"/>
                    <a:gd name="T35" fmla="*/ 140 h 143"/>
                    <a:gd name="T36" fmla="*/ 0 w 555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5"/>
                    <a:gd name="T58" fmla="*/ 0 h 143"/>
                    <a:gd name="T59" fmla="*/ 555 w 555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5" h="143">
                      <a:moveTo>
                        <a:pt x="0" y="140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555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19" name="Freeform 38"/>
                <p:cNvSpPr>
                  <a:spLocks/>
                </p:cNvSpPr>
                <p:nvPr/>
              </p:nvSpPr>
              <p:spPr bwMode="auto">
                <a:xfrm>
                  <a:off x="2224" y="3409"/>
                  <a:ext cx="555" cy="143"/>
                </a:xfrm>
                <a:custGeom>
                  <a:avLst/>
                  <a:gdLst>
                    <a:gd name="T0" fmla="*/ 0 w 555"/>
                    <a:gd name="T1" fmla="*/ 141 h 143"/>
                    <a:gd name="T2" fmla="*/ 553 w 555"/>
                    <a:gd name="T3" fmla="*/ 0 h 143"/>
                    <a:gd name="T4" fmla="*/ 553 w 555"/>
                    <a:gd name="T5" fmla="*/ 0 h 143"/>
                    <a:gd name="T6" fmla="*/ 555 w 555"/>
                    <a:gd name="T7" fmla="*/ 0 h 143"/>
                    <a:gd name="T8" fmla="*/ 555 w 555"/>
                    <a:gd name="T9" fmla="*/ 0 h 143"/>
                    <a:gd name="T10" fmla="*/ 555 w 555"/>
                    <a:gd name="T11" fmla="*/ 0 h 143"/>
                    <a:gd name="T12" fmla="*/ 555 w 555"/>
                    <a:gd name="T13" fmla="*/ 0 h 143"/>
                    <a:gd name="T14" fmla="*/ 555 w 555"/>
                    <a:gd name="T15" fmla="*/ 3 h 143"/>
                    <a:gd name="T16" fmla="*/ 555 w 555"/>
                    <a:gd name="T17" fmla="*/ 3 h 143"/>
                    <a:gd name="T18" fmla="*/ 555 w 555"/>
                    <a:gd name="T19" fmla="*/ 3 h 143"/>
                    <a:gd name="T20" fmla="*/ 2 w 555"/>
                    <a:gd name="T21" fmla="*/ 143 h 143"/>
                    <a:gd name="T22" fmla="*/ 2 w 555"/>
                    <a:gd name="T23" fmla="*/ 143 h 143"/>
                    <a:gd name="T24" fmla="*/ 2 w 555"/>
                    <a:gd name="T25" fmla="*/ 143 h 143"/>
                    <a:gd name="T26" fmla="*/ 0 w 555"/>
                    <a:gd name="T27" fmla="*/ 143 h 143"/>
                    <a:gd name="T28" fmla="*/ 0 w 555"/>
                    <a:gd name="T29" fmla="*/ 141 h 143"/>
                    <a:gd name="T30" fmla="*/ 0 w 555"/>
                    <a:gd name="T31" fmla="*/ 141 h 143"/>
                    <a:gd name="T32" fmla="*/ 0 w 555"/>
                    <a:gd name="T33" fmla="*/ 141 h 143"/>
                    <a:gd name="T34" fmla="*/ 0 w 555"/>
                    <a:gd name="T35" fmla="*/ 141 h 143"/>
                    <a:gd name="T36" fmla="*/ 0 w 555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5"/>
                    <a:gd name="T58" fmla="*/ 0 h 143"/>
                    <a:gd name="T59" fmla="*/ 555 w 555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5" h="143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5" y="0"/>
                      </a:lnTo>
                      <a:lnTo>
                        <a:pt x="555" y="3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0" name="Freeform 39"/>
                <p:cNvSpPr>
                  <a:spLocks/>
                </p:cNvSpPr>
                <p:nvPr/>
              </p:nvSpPr>
              <p:spPr bwMode="auto">
                <a:xfrm>
                  <a:off x="2224" y="3409"/>
                  <a:ext cx="555" cy="146"/>
                </a:xfrm>
                <a:custGeom>
                  <a:avLst/>
                  <a:gdLst>
                    <a:gd name="T0" fmla="*/ 0 w 555"/>
                    <a:gd name="T1" fmla="*/ 141 h 146"/>
                    <a:gd name="T2" fmla="*/ 555 w 555"/>
                    <a:gd name="T3" fmla="*/ 0 h 146"/>
                    <a:gd name="T4" fmla="*/ 555 w 555"/>
                    <a:gd name="T5" fmla="*/ 0 h 146"/>
                    <a:gd name="T6" fmla="*/ 555 w 555"/>
                    <a:gd name="T7" fmla="*/ 3 h 146"/>
                    <a:gd name="T8" fmla="*/ 555 w 555"/>
                    <a:gd name="T9" fmla="*/ 3 h 146"/>
                    <a:gd name="T10" fmla="*/ 555 w 555"/>
                    <a:gd name="T11" fmla="*/ 3 h 146"/>
                    <a:gd name="T12" fmla="*/ 555 w 555"/>
                    <a:gd name="T13" fmla="*/ 3 h 146"/>
                    <a:gd name="T14" fmla="*/ 555 w 555"/>
                    <a:gd name="T15" fmla="*/ 3 h 146"/>
                    <a:gd name="T16" fmla="*/ 555 w 555"/>
                    <a:gd name="T17" fmla="*/ 3 h 146"/>
                    <a:gd name="T18" fmla="*/ 555 w 555"/>
                    <a:gd name="T19" fmla="*/ 3 h 146"/>
                    <a:gd name="T20" fmla="*/ 2 w 555"/>
                    <a:gd name="T21" fmla="*/ 146 h 146"/>
                    <a:gd name="T22" fmla="*/ 2 w 555"/>
                    <a:gd name="T23" fmla="*/ 146 h 146"/>
                    <a:gd name="T24" fmla="*/ 2 w 555"/>
                    <a:gd name="T25" fmla="*/ 143 h 146"/>
                    <a:gd name="T26" fmla="*/ 2 w 555"/>
                    <a:gd name="T27" fmla="*/ 143 h 146"/>
                    <a:gd name="T28" fmla="*/ 2 w 555"/>
                    <a:gd name="T29" fmla="*/ 143 h 146"/>
                    <a:gd name="T30" fmla="*/ 2 w 555"/>
                    <a:gd name="T31" fmla="*/ 143 h 146"/>
                    <a:gd name="T32" fmla="*/ 2 w 555"/>
                    <a:gd name="T33" fmla="*/ 143 h 146"/>
                    <a:gd name="T34" fmla="*/ 0 w 555"/>
                    <a:gd name="T35" fmla="*/ 143 h 146"/>
                    <a:gd name="T36" fmla="*/ 0 w 555"/>
                    <a:gd name="T37" fmla="*/ 141 h 1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5"/>
                    <a:gd name="T58" fmla="*/ 0 h 146"/>
                    <a:gd name="T59" fmla="*/ 555 w 555"/>
                    <a:gd name="T60" fmla="*/ 146 h 14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5" h="146">
                      <a:moveTo>
                        <a:pt x="0" y="141"/>
                      </a:moveTo>
                      <a:lnTo>
                        <a:pt x="555" y="0"/>
                      </a:lnTo>
                      <a:lnTo>
                        <a:pt x="555" y="3"/>
                      </a:lnTo>
                      <a:lnTo>
                        <a:pt x="2" y="146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1" name="Freeform 40"/>
                <p:cNvSpPr>
                  <a:spLocks/>
                </p:cNvSpPr>
                <p:nvPr/>
              </p:nvSpPr>
              <p:spPr bwMode="auto">
                <a:xfrm>
                  <a:off x="2226" y="3412"/>
                  <a:ext cx="553" cy="143"/>
                </a:xfrm>
                <a:custGeom>
                  <a:avLst/>
                  <a:gdLst>
                    <a:gd name="T0" fmla="*/ 0 w 553"/>
                    <a:gd name="T1" fmla="*/ 140 h 143"/>
                    <a:gd name="T2" fmla="*/ 553 w 553"/>
                    <a:gd name="T3" fmla="*/ 0 h 143"/>
                    <a:gd name="T4" fmla="*/ 553 w 553"/>
                    <a:gd name="T5" fmla="*/ 0 h 143"/>
                    <a:gd name="T6" fmla="*/ 553 w 553"/>
                    <a:gd name="T7" fmla="*/ 0 h 143"/>
                    <a:gd name="T8" fmla="*/ 553 w 553"/>
                    <a:gd name="T9" fmla="*/ 0 h 143"/>
                    <a:gd name="T10" fmla="*/ 553 w 553"/>
                    <a:gd name="T11" fmla="*/ 0 h 143"/>
                    <a:gd name="T12" fmla="*/ 553 w 553"/>
                    <a:gd name="T13" fmla="*/ 2 h 143"/>
                    <a:gd name="T14" fmla="*/ 553 w 553"/>
                    <a:gd name="T15" fmla="*/ 2 h 143"/>
                    <a:gd name="T16" fmla="*/ 553 w 553"/>
                    <a:gd name="T17" fmla="*/ 2 h 143"/>
                    <a:gd name="T18" fmla="*/ 553 w 553"/>
                    <a:gd name="T19" fmla="*/ 2 h 143"/>
                    <a:gd name="T20" fmla="*/ 0 w 553"/>
                    <a:gd name="T21" fmla="*/ 143 h 143"/>
                    <a:gd name="T22" fmla="*/ 0 w 553"/>
                    <a:gd name="T23" fmla="*/ 143 h 143"/>
                    <a:gd name="T24" fmla="*/ 0 w 553"/>
                    <a:gd name="T25" fmla="*/ 143 h 143"/>
                    <a:gd name="T26" fmla="*/ 0 w 553"/>
                    <a:gd name="T27" fmla="*/ 143 h 143"/>
                    <a:gd name="T28" fmla="*/ 0 w 553"/>
                    <a:gd name="T29" fmla="*/ 143 h 143"/>
                    <a:gd name="T30" fmla="*/ 0 w 553"/>
                    <a:gd name="T31" fmla="*/ 143 h 143"/>
                    <a:gd name="T32" fmla="*/ 0 w 553"/>
                    <a:gd name="T33" fmla="*/ 140 h 143"/>
                    <a:gd name="T34" fmla="*/ 0 w 553"/>
                    <a:gd name="T35" fmla="*/ 140 h 143"/>
                    <a:gd name="T36" fmla="*/ 0 w 553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0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2" name="Freeform 41"/>
                <p:cNvSpPr>
                  <a:spLocks/>
                </p:cNvSpPr>
                <p:nvPr/>
              </p:nvSpPr>
              <p:spPr bwMode="auto">
                <a:xfrm>
                  <a:off x="2226" y="3412"/>
                  <a:ext cx="556" cy="145"/>
                </a:xfrm>
                <a:custGeom>
                  <a:avLst/>
                  <a:gdLst>
                    <a:gd name="T0" fmla="*/ 0 w 556"/>
                    <a:gd name="T1" fmla="*/ 143 h 145"/>
                    <a:gd name="T2" fmla="*/ 553 w 556"/>
                    <a:gd name="T3" fmla="*/ 0 h 145"/>
                    <a:gd name="T4" fmla="*/ 553 w 556"/>
                    <a:gd name="T5" fmla="*/ 2 h 145"/>
                    <a:gd name="T6" fmla="*/ 553 w 556"/>
                    <a:gd name="T7" fmla="*/ 2 h 145"/>
                    <a:gd name="T8" fmla="*/ 553 w 556"/>
                    <a:gd name="T9" fmla="*/ 2 h 145"/>
                    <a:gd name="T10" fmla="*/ 553 w 556"/>
                    <a:gd name="T11" fmla="*/ 2 h 145"/>
                    <a:gd name="T12" fmla="*/ 553 w 556"/>
                    <a:gd name="T13" fmla="*/ 2 h 145"/>
                    <a:gd name="T14" fmla="*/ 553 w 556"/>
                    <a:gd name="T15" fmla="*/ 2 h 145"/>
                    <a:gd name="T16" fmla="*/ 553 w 556"/>
                    <a:gd name="T17" fmla="*/ 2 h 145"/>
                    <a:gd name="T18" fmla="*/ 556 w 556"/>
                    <a:gd name="T19" fmla="*/ 4 h 145"/>
                    <a:gd name="T20" fmla="*/ 0 w 556"/>
                    <a:gd name="T21" fmla="*/ 145 h 145"/>
                    <a:gd name="T22" fmla="*/ 0 w 556"/>
                    <a:gd name="T23" fmla="*/ 145 h 145"/>
                    <a:gd name="T24" fmla="*/ 0 w 556"/>
                    <a:gd name="T25" fmla="*/ 145 h 145"/>
                    <a:gd name="T26" fmla="*/ 0 w 556"/>
                    <a:gd name="T27" fmla="*/ 143 h 145"/>
                    <a:gd name="T28" fmla="*/ 0 w 556"/>
                    <a:gd name="T29" fmla="*/ 143 h 145"/>
                    <a:gd name="T30" fmla="*/ 0 w 556"/>
                    <a:gd name="T31" fmla="*/ 143 h 145"/>
                    <a:gd name="T32" fmla="*/ 0 w 556"/>
                    <a:gd name="T33" fmla="*/ 143 h 145"/>
                    <a:gd name="T34" fmla="*/ 0 w 556"/>
                    <a:gd name="T35" fmla="*/ 143 h 145"/>
                    <a:gd name="T36" fmla="*/ 0 w 556"/>
                    <a:gd name="T37" fmla="*/ 143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5"/>
                    <a:gd name="T59" fmla="*/ 556 w 556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5">
                      <a:moveTo>
                        <a:pt x="0" y="143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556" y="4"/>
                      </a:lnTo>
                      <a:lnTo>
                        <a:pt x="0" y="145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3" name="Freeform 42"/>
                <p:cNvSpPr>
                  <a:spLocks/>
                </p:cNvSpPr>
                <p:nvPr/>
              </p:nvSpPr>
              <p:spPr bwMode="auto">
                <a:xfrm>
                  <a:off x="2226" y="3414"/>
                  <a:ext cx="556" cy="143"/>
                </a:xfrm>
                <a:custGeom>
                  <a:avLst/>
                  <a:gdLst>
                    <a:gd name="T0" fmla="*/ 0 w 556"/>
                    <a:gd name="T1" fmla="*/ 141 h 143"/>
                    <a:gd name="T2" fmla="*/ 553 w 556"/>
                    <a:gd name="T3" fmla="*/ 0 h 143"/>
                    <a:gd name="T4" fmla="*/ 553 w 556"/>
                    <a:gd name="T5" fmla="*/ 0 h 143"/>
                    <a:gd name="T6" fmla="*/ 553 w 556"/>
                    <a:gd name="T7" fmla="*/ 0 h 143"/>
                    <a:gd name="T8" fmla="*/ 553 w 556"/>
                    <a:gd name="T9" fmla="*/ 0 h 143"/>
                    <a:gd name="T10" fmla="*/ 556 w 556"/>
                    <a:gd name="T11" fmla="*/ 2 h 143"/>
                    <a:gd name="T12" fmla="*/ 556 w 556"/>
                    <a:gd name="T13" fmla="*/ 2 h 143"/>
                    <a:gd name="T14" fmla="*/ 556 w 556"/>
                    <a:gd name="T15" fmla="*/ 2 h 143"/>
                    <a:gd name="T16" fmla="*/ 556 w 556"/>
                    <a:gd name="T17" fmla="*/ 2 h 143"/>
                    <a:gd name="T18" fmla="*/ 556 w 556"/>
                    <a:gd name="T19" fmla="*/ 2 h 143"/>
                    <a:gd name="T20" fmla="*/ 0 w 556"/>
                    <a:gd name="T21" fmla="*/ 143 h 143"/>
                    <a:gd name="T22" fmla="*/ 0 w 556"/>
                    <a:gd name="T23" fmla="*/ 143 h 143"/>
                    <a:gd name="T24" fmla="*/ 0 w 556"/>
                    <a:gd name="T25" fmla="*/ 143 h 143"/>
                    <a:gd name="T26" fmla="*/ 0 w 556"/>
                    <a:gd name="T27" fmla="*/ 143 h 143"/>
                    <a:gd name="T28" fmla="*/ 0 w 556"/>
                    <a:gd name="T29" fmla="*/ 143 h 143"/>
                    <a:gd name="T30" fmla="*/ 0 w 556"/>
                    <a:gd name="T31" fmla="*/ 143 h 143"/>
                    <a:gd name="T32" fmla="*/ 0 w 556"/>
                    <a:gd name="T33" fmla="*/ 143 h 143"/>
                    <a:gd name="T34" fmla="*/ 0 w 556"/>
                    <a:gd name="T35" fmla="*/ 141 h 143"/>
                    <a:gd name="T36" fmla="*/ 0 w 556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6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4" name="Freeform 43"/>
                <p:cNvSpPr>
                  <a:spLocks/>
                </p:cNvSpPr>
                <p:nvPr/>
              </p:nvSpPr>
              <p:spPr bwMode="auto">
                <a:xfrm>
                  <a:off x="2226" y="3416"/>
                  <a:ext cx="556" cy="143"/>
                </a:xfrm>
                <a:custGeom>
                  <a:avLst/>
                  <a:gdLst>
                    <a:gd name="T0" fmla="*/ 0 w 556"/>
                    <a:gd name="T1" fmla="*/ 141 h 143"/>
                    <a:gd name="T2" fmla="*/ 556 w 556"/>
                    <a:gd name="T3" fmla="*/ 0 h 143"/>
                    <a:gd name="T4" fmla="*/ 556 w 556"/>
                    <a:gd name="T5" fmla="*/ 0 h 143"/>
                    <a:gd name="T6" fmla="*/ 556 w 556"/>
                    <a:gd name="T7" fmla="*/ 0 h 143"/>
                    <a:gd name="T8" fmla="*/ 556 w 556"/>
                    <a:gd name="T9" fmla="*/ 0 h 143"/>
                    <a:gd name="T10" fmla="*/ 556 w 556"/>
                    <a:gd name="T11" fmla="*/ 0 h 143"/>
                    <a:gd name="T12" fmla="*/ 556 w 556"/>
                    <a:gd name="T13" fmla="*/ 0 h 143"/>
                    <a:gd name="T14" fmla="*/ 556 w 556"/>
                    <a:gd name="T15" fmla="*/ 3 h 143"/>
                    <a:gd name="T16" fmla="*/ 556 w 556"/>
                    <a:gd name="T17" fmla="*/ 3 h 143"/>
                    <a:gd name="T18" fmla="*/ 556 w 556"/>
                    <a:gd name="T19" fmla="*/ 3 h 143"/>
                    <a:gd name="T20" fmla="*/ 0 w 556"/>
                    <a:gd name="T21" fmla="*/ 143 h 143"/>
                    <a:gd name="T22" fmla="*/ 0 w 556"/>
                    <a:gd name="T23" fmla="*/ 143 h 143"/>
                    <a:gd name="T24" fmla="*/ 0 w 556"/>
                    <a:gd name="T25" fmla="*/ 143 h 143"/>
                    <a:gd name="T26" fmla="*/ 0 w 556"/>
                    <a:gd name="T27" fmla="*/ 143 h 143"/>
                    <a:gd name="T28" fmla="*/ 0 w 556"/>
                    <a:gd name="T29" fmla="*/ 141 h 143"/>
                    <a:gd name="T30" fmla="*/ 0 w 556"/>
                    <a:gd name="T31" fmla="*/ 141 h 143"/>
                    <a:gd name="T32" fmla="*/ 0 w 556"/>
                    <a:gd name="T33" fmla="*/ 141 h 143"/>
                    <a:gd name="T34" fmla="*/ 0 w 556"/>
                    <a:gd name="T35" fmla="*/ 141 h 143"/>
                    <a:gd name="T36" fmla="*/ 0 w 556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1"/>
                      </a:moveTo>
                      <a:lnTo>
                        <a:pt x="556" y="0"/>
                      </a:lnTo>
                      <a:lnTo>
                        <a:pt x="556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5" name="Freeform 44"/>
                <p:cNvSpPr>
                  <a:spLocks/>
                </p:cNvSpPr>
                <p:nvPr/>
              </p:nvSpPr>
              <p:spPr bwMode="auto">
                <a:xfrm>
                  <a:off x="2226" y="3416"/>
                  <a:ext cx="556" cy="146"/>
                </a:xfrm>
                <a:custGeom>
                  <a:avLst/>
                  <a:gdLst>
                    <a:gd name="T0" fmla="*/ 0 w 556"/>
                    <a:gd name="T1" fmla="*/ 141 h 146"/>
                    <a:gd name="T2" fmla="*/ 556 w 556"/>
                    <a:gd name="T3" fmla="*/ 0 h 146"/>
                    <a:gd name="T4" fmla="*/ 556 w 556"/>
                    <a:gd name="T5" fmla="*/ 0 h 146"/>
                    <a:gd name="T6" fmla="*/ 556 w 556"/>
                    <a:gd name="T7" fmla="*/ 3 h 146"/>
                    <a:gd name="T8" fmla="*/ 556 w 556"/>
                    <a:gd name="T9" fmla="*/ 3 h 146"/>
                    <a:gd name="T10" fmla="*/ 556 w 556"/>
                    <a:gd name="T11" fmla="*/ 3 h 146"/>
                    <a:gd name="T12" fmla="*/ 556 w 556"/>
                    <a:gd name="T13" fmla="*/ 3 h 146"/>
                    <a:gd name="T14" fmla="*/ 556 w 556"/>
                    <a:gd name="T15" fmla="*/ 3 h 146"/>
                    <a:gd name="T16" fmla="*/ 556 w 556"/>
                    <a:gd name="T17" fmla="*/ 3 h 146"/>
                    <a:gd name="T18" fmla="*/ 556 w 556"/>
                    <a:gd name="T19" fmla="*/ 3 h 146"/>
                    <a:gd name="T20" fmla="*/ 2 w 556"/>
                    <a:gd name="T21" fmla="*/ 146 h 146"/>
                    <a:gd name="T22" fmla="*/ 2 w 556"/>
                    <a:gd name="T23" fmla="*/ 143 h 146"/>
                    <a:gd name="T24" fmla="*/ 2 w 556"/>
                    <a:gd name="T25" fmla="*/ 143 h 146"/>
                    <a:gd name="T26" fmla="*/ 2 w 556"/>
                    <a:gd name="T27" fmla="*/ 143 h 146"/>
                    <a:gd name="T28" fmla="*/ 0 w 556"/>
                    <a:gd name="T29" fmla="*/ 143 h 146"/>
                    <a:gd name="T30" fmla="*/ 0 w 556"/>
                    <a:gd name="T31" fmla="*/ 143 h 146"/>
                    <a:gd name="T32" fmla="*/ 0 w 556"/>
                    <a:gd name="T33" fmla="*/ 143 h 146"/>
                    <a:gd name="T34" fmla="*/ 0 w 556"/>
                    <a:gd name="T35" fmla="*/ 143 h 146"/>
                    <a:gd name="T36" fmla="*/ 0 w 556"/>
                    <a:gd name="T37" fmla="*/ 141 h 1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6"/>
                    <a:gd name="T59" fmla="*/ 556 w 556"/>
                    <a:gd name="T60" fmla="*/ 146 h 14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6">
                      <a:moveTo>
                        <a:pt x="0" y="141"/>
                      </a:moveTo>
                      <a:lnTo>
                        <a:pt x="556" y="0"/>
                      </a:lnTo>
                      <a:lnTo>
                        <a:pt x="556" y="3"/>
                      </a:lnTo>
                      <a:lnTo>
                        <a:pt x="2" y="146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6" name="Freeform 45"/>
                <p:cNvSpPr>
                  <a:spLocks/>
                </p:cNvSpPr>
                <p:nvPr/>
              </p:nvSpPr>
              <p:spPr bwMode="auto">
                <a:xfrm>
                  <a:off x="2226" y="3419"/>
                  <a:ext cx="556" cy="143"/>
                </a:xfrm>
                <a:custGeom>
                  <a:avLst/>
                  <a:gdLst>
                    <a:gd name="T0" fmla="*/ 0 w 556"/>
                    <a:gd name="T1" fmla="*/ 140 h 143"/>
                    <a:gd name="T2" fmla="*/ 556 w 556"/>
                    <a:gd name="T3" fmla="*/ 0 h 143"/>
                    <a:gd name="T4" fmla="*/ 556 w 556"/>
                    <a:gd name="T5" fmla="*/ 0 h 143"/>
                    <a:gd name="T6" fmla="*/ 556 w 556"/>
                    <a:gd name="T7" fmla="*/ 0 h 143"/>
                    <a:gd name="T8" fmla="*/ 556 w 556"/>
                    <a:gd name="T9" fmla="*/ 0 h 143"/>
                    <a:gd name="T10" fmla="*/ 556 w 556"/>
                    <a:gd name="T11" fmla="*/ 0 h 143"/>
                    <a:gd name="T12" fmla="*/ 556 w 556"/>
                    <a:gd name="T13" fmla="*/ 2 h 143"/>
                    <a:gd name="T14" fmla="*/ 556 w 556"/>
                    <a:gd name="T15" fmla="*/ 2 h 143"/>
                    <a:gd name="T16" fmla="*/ 556 w 556"/>
                    <a:gd name="T17" fmla="*/ 2 h 143"/>
                    <a:gd name="T18" fmla="*/ 556 w 556"/>
                    <a:gd name="T19" fmla="*/ 2 h 143"/>
                    <a:gd name="T20" fmla="*/ 2 w 556"/>
                    <a:gd name="T21" fmla="*/ 143 h 143"/>
                    <a:gd name="T22" fmla="*/ 2 w 556"/>
                    <a:gd name="T23" fmla="*/ 143 h 143"/>
                    <a:gd name="T24" fmla="*/ 2 w 556"/>
                    <a:gd name="T25" fmla="*/ 143 h 143"/>
                    <a:gd name="T26" fmla="*/ 2 w 556"/>
                    <a:gd name="T27" fmla="*/ 143 h 143"/>
                    <a:gd name="T28" fmla="*/ 2 w 556"/>
                    <a:gd name="T29" fmla="*/ 143 h 143"/>
                    <a:gd name="T30" fmla="*/ 2 w 556"/>
                    <a:gd name="T31" fmla="*/ 140 h 143"/>
                    <a:gd name="T32" fmla="*/ 2 w 556"/>
                    <a:gd name="T33" fmla="*/ 140 h 143"/>
                    <a:gd name="T34" fmla="*/ 2 w 556"/>
                    <a:gd name="T35" fmla="*/ 140 h 143"/>
                    <a:gd name="T36" fmla="*/ 0 w 556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0"/>
                      </a:moveTo>
                      <a:lnTo>
                        <a:pt x="556" y="0"/>
                      </a:lnTo>
                      <a:lnTo>
                        <a:pt x="556" y="2"/>
                      </a:lnTo>
                      <a:lnTo>
                        <a:pt x="2" y="143"/>
                      </a:lnTo>
                      <a:lnTo>
                        <a:pt x="2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7" name="Freeform 46"/>
                <p:cNvSpPr>
                  <a:spLocks/>
                </p:cNvSpPr>
                <p:nvPr/>
              </p:nvSpPr>
              <p:spPr bwMode="auto">
                <a:xfrm>
                  <a:off x="2228" y="3419"/>
                  <a:ext cx="556" cy="145"/>
                </a:xfrm>
                <a:custGeom>
                  <a:avLst/>
                  <a:gdLst>
                    <a:gd name="T0" fmla="*/ 0 w 556"/>
                    <a:gd name="T1" fmla="*/ 143 h 145"/>
                    <a:gd name="T2" fmla="*/ 554 w 556"/>
                    <a:gd name="T3" fmla="*/ 0 h 145"/>
                    <a:gd name="T4" fmla="*/ 554 w 556"/>
                    <a:gd name="T5" fmla="*/ 2 h 145"/>
                    <a:gd name="T6" fmla="*/ 554 w 556"/>
                    <a:gd name="T7" fmla="*/ 2 h 145"/>
                    <a:gd name="T8" fmla="*/ 554 w 556"/>
                    <a:gd name="T9" fmla="*/ 2 h 145"/>
                    <a:gd name="T10" fmla="*/ 554 w 556"/>
                    <a:gd name="T11" fmla="*/ 2 h 145"/>
                    <a:gd name="T12" fmla="*/ 554 w 556"/>
                    <a:gd name="T13" fmla="*/ 2 h 145"/>
                    <a:gd name="T14" fmla="*/ 554 w 556"/>
                    <a:gd name="T15" fmla="*/ 2 h 145"/>
                    <a:gd name="T16" fmla="*/ 554 w 556"/>
                    <a:gd name="T17" fmla="*/ 2 h 145"/>
                    <a:gd name="T18" fmla="*/ 556 w 556"/>
                    <a:gd name="T19" fmla="*/ 5 h 145"/>
                    <a:gd name="T20" fmla="*/ 0 w 556"/>
                    <a:gd name="T21" fmla="*/ 145 h 145"/>
                    <a:gd name="T22" fmla="*/ 0 w 556"/>
                    <a:gd name="T23" fmla="*/ 145 h 145"/>
                    <a:gd name="T24" fmla="*/ 0 w 556"/>
                    <a:gd name="T25" fmla="*/ 145 h 145"/>
                    <a:gd name="T26" fmla="*/ 0 w 556"/>
                    <a:gd name="T27" fmla="*/ 143 h 145"/>
                    <a:gd name="T28" fmla="*/ 0 w 556"/>
                    <a:gd name="T29" fmla="*/ 143 h 145"/>
                    <a:gd name="T30" fmla="*/ 0 w 556"/>
                    <a:gd name="T31" fmla="*/ 143 h 145"/>
                    <a:gd name="T32" fmla="*/ 0 w 556"/>
                    <a:gd name="T33" fmla="*/ 143 h 145"/>
                    <a:gd name="T34" fmla="*/ 0 w 556"/>
                    <a:gd name="T35" fmla="*/ 143 h 145"/>
                    <a:gd name="T36" fmla="*/ 0 w 556"/>
                    <a:gd name="T37" fmla="*/ 143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5"/>
                    <a:gd name="T59" fmla="*/ 556 w 556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5">
                      <a:moveTo>
                        <a:pt x="0" y="143"/>
                      </a:moveTo>
                      <a:lnTo>
                        <a:pt x="554" y="0"/>
                      </a:lnTo>
                      <a:lnTo>
                        <a:pt x="554" y="2"/>
                      </a:lnTo>
                      <a:lnTo>
                        <a:pt x="556" y="5"/>
                      </a:lnTo>
                      <a:lnTo>
                        <a:pt x="0" y="145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8" name="Freeform 47"/>
                <p:cNvSpPr>
                  <a:spLocks/>
                </p:cNvSpPr>
                <p:nvPr/>
              </p:nvSpPr>
              <p:spPr bwMode="auto">
                <a:xfrm>
                  <a:off x="2228" y="3421"/>
                  <a:ext cx="556" cy="143"/>
                </a:xfrm>
                <a:custGeom>
                  <a:avLst/>
                  <a:gdLst>
                    <a:gd name="T0" fmla="*/ 0 w 556"/>
                    <a:gd name="T1" fmla="*/ 141 h 143"/>
                    <a:gd name="T2" fmla="*/ 554 w 556"/>
                    <a:gd name="T3" fmla="*/ 0 h 143"/>
                    <a:gd name="T4" fmla="*/ 554 w 556"/>
                    <a:gd name="T5" fmla="*/ 0 h 143"/>
                    <a:gd name="T6" fmla="*/ 554 w 556"/>
                    <a:gd name="T7" fmla="*/ 0 h 143"/>
                    <a:gd name="T8" fmla="*/ 554 w 556"/>
                    <a:gd name="T9" fmla="*/ 0 h 143"/>
                    <a:gd name="T10" fmla="*/ 556 w 556"/>
                    <a:gd name="T11" fmla="*/ 3 h 143"/>
                    <a:gd name="T12" fmla="*/ 556 w 556"/>
                    <a:gd name="T13" fmla="*/ 3 h 143"/>
                    <a:gd name="T14" fmla="*/ 556 w 556"/>
                    <a:gd name="T15" fmla="*/ 3 h 143"/>
                    <a:gd name="T16" fmla="*/ 556 w 556"/>
                    <a:gd name="T17" fmla="*/ 3 h 143"/>
                    <a:gd name="T18" fmla="*/ 556 w 556"/>
                    <a:gd name="T19" fmla="*/ 3 h 143"/>
                    <a:gd name="T20" fmla="*/ 0 w 556"/>
                    <a:gd name="T21" fmla="*/ 143 h 143"/>
                    <a:gd name="T22" fmla="*/ 0 w 556"/>
                    <a:gd name="T23" fmla="*/ 143 h 143"/>
                    <a:gd name="T24" fmla="*/ 0 w 556"/>
                    <a:gd name="T25" fmla="*/ 143 h 143"/>
                    <a:gd name="T26" fmla="*/ 0 w 556"/>
                    <a:gd name="T27" fmla="*/ 143 h 143"/>
                    <a:gd name="T28" fmla="*/ 0 w 556"/>
                    <a:gd name="T29" fmla="*/ 143 h 143"/>
                    <a:gd name="T30" fmla="*/ 0 w 556"/>
                    <a:gd name="T31" fmla="*/ 143 h 143"/>
                    <a:gd name="T32" fmla="*/ 0 w 556"/>
                    <a:gd name="T33" fmla="*/ 143 h 143"/>
                    <a:gd name="T34" fmla="*/ 0 w 556"/>
                    <a:gd name="T35" fmla="*/ 141 h 143"/>
                    <a:gd name="T36" fmla="*/ 0 w 556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1"/>
                      </a:moveTo>
                      <a:lnTo>
                        <a:pt x="554" y="0"/>
                      </a:lnTo>
                      <a:lnTo>
                        <a:pt x="556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29" name="Freeform 48"/>
                <p:cNvSpPr>
                  <a:spLocks/>
                </p:cNvSpPr>
                <p:nvPr/>
              </p:nvSpPr>
              <p:spPr bwMode="auto">
                <a:xfrm>
                  <a:off x="2228" y="3424"/>
                  <a:ext cx="556" cy="143"/>
                </a:xfrm>
                <a:custGeom>
                  <a:avLst/>
                  <a:gdLst>
                    <a:gd name="T0" fmla="*/ 0 w 556"/>
                    <a:gd name="T1" fmla="*/ 140 h 143"/>
                    <a:gd name="T2" fmla="*/ 556 w 556"/>
                    <a:gd name="T3" fmla="*/ 0 h 143"/>
                    <a:gd name="T4" fmla="*/ 556 w 556"/>
                    <a:gd name="T5" fmla="*/ 0 h 143"/>
                    <a:gd name="T6" fmla="*/ 556 w 556"/>
                    <a:gd name="T7" fmla="*/ 0 h 143"/>
                    <a:gd name="T8" fmla="*/ 556 w 556"/>
                    <a:gd name="T9" fmla="*/ 0 h 143"/>
                    <a:gd name="T10" fmla="*/ 556 w 556"/>
                    <a:gd name="T11" fmla="*/ 0 h 143"/>
                    <a:gd name="T12" fmla="*/ 556 w 556"/>
                    <a:gd name="T13" fmla="*/ 0 h 143"/>
                    <a:gd name="T14" fmla="*/ 556 w 556"/>
                    <a:gd name="T15" fmla="*/ 0 h 143"/>
                    <a:gd name="T16" fmla="*/ 556 w 556"/>
                    <a:gd name="T17" fmla="*/ 2 h 143"/>
                    <a:gd name="T18" fmla="*/ 556 w 556"/>
                    <a:gd name="T19" fmla="*/ 2 h 143"/>
                    <a:gd name="T20" fmla="*/ 0 w 556"/>
                    <a:gd name="T21" fmla="*/ 143 h 143"/>
                    <a:gd name="T22" fmla="*/ 0 w 556"/>
                    <a:gd name="T23" fmla="*/ 143 h 143"/>
                    <a:gd name="T24" fmla="*/ 0 w 556"/>
                    <a:gd name="T25" fmla="*/ 143 h 143"/>
                    <a:gd name="T26" fmla="*/ 0 w 556"/>
                    <a:gd name="T27" fmla="*/ 143 h 143"/>
                    <a:gd name="T28" fmla="*/ 0 w 556"/>
                    <a:gd name="T29" fmla="*/ 140 h 143"/>
                    <a:gd name="T30" fmla="*/ 0 w 556"/>
                    <a:gd name="T31" fmla="*/ 140 h 143"/>
                    <a:gd name="T32" fmla="*/ 0 w 556"/>
                    <a:gd name="T33" fmla="*/ 140 h 143"/>
                    <a:gd name="T34" fmla="*/ 0 w 556"/>
                    <a:gd name="T35" fmla="*/ 140 h 143"/>
                    <a:gd name="T36" fmla="*/ 0 w 556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0"/>
                      </a:moveTo>
                      <a:lnTo>
                        <a:pt x="556" y="0"/>
                      </a:lnTo>
                      <a:lnTo>
                        <a:pt x="556" y="2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0" name="Freeform 49"/>
                <p:cNvSpPr>
                  <a:spLocks/>
                </p:cNvSpPr>
                <p:nvPr/>
              </p:nvSpPr>
              <p:spPr bwMode="auto">
                <a:xfrm>
                  <a:off x="2228" y="3424"/>
                  <a:ext cx="556" cy="145"/>
                </a:xfrm>
                <a:custGeom>
                  <a:avLst/>
                  <a:gdLst>
                    <a:gd name="T0" fmla="*/ 0 w 556"/>
                    <a:gd name="T1" fmla="*/ 140 h 145"/>
                    <a:gd name="T2" fmla="*/ 556 w 556"/>
                    <a:gd name="T3" fmla="*/ 0 h 145"/>
                    <a:gd name="T4" fmla="*/ 556 w 556"/>
                    <a:gd name="T5" fmla="*/ 0 h 145"/>
                    <a:gd name="T6" fmla="*/ 556 w 556"/>
                    <a:gd name="T7" fmla="*/ 0 h 145"/>
                    <a:gd name="T8" fmla="*/ 556 w 556"/>
                    <a:gd name="T9" fmla="*/ 2 h 145"/>
                    <a:gd name="T10" fmla="*/ 556 w 556"/>
                    <a:gd name="T11" fmla="*/ 2 h 145"/>
                    <a:gd name="T12" fmla="*/ 556 w 556"/>
                    <a:gd name="T13" fmla="*/ 2 h 145"/>
                    <a:gd name="T14" fmla="*/ 556 w 556"/>
                    <a:gd name="T15" fmla="*/ 2 h 145"/>
                    <a:gd name="T16" fmla="*/ 556 w 556"/>
                    <a:gd name="T17" fmla="*/ 2 h 145"/>
                    <a:gd name="T18" fmla="*/ 556 w 556"/>
                    <a:gd name="T19" fmla="*/ 2 h 145"/>
                    <a:gd name="T20" fmla="*/ 3 w 556"/>
                    <a:gd name="T21" fmla="*/ 145 h 145"/>
                    <a:gd name="T22" fmla="*/ 3 w 556"/>
                    <a:gd name="T23" fmla="*/ 143 h 145"/>
                    <a:gd name="T24" fmla="*/ 3 w 556"/>
                    <a:gd name="T25" fmla="*/ 143 h 145"/>
                    <a:gd name="T26" fmla="*/ 0 w 556"/>
                    <a:gd name="T27" fmla="*/ 143 h 145"/>
                    <a:gd name="T28" fmla="*/ 0 w 556"/>
                    <a:gd name="T29" fmla="*/ 143 h 145"/>
                    <a:gd name="T30" fmla="*/ 0 w 556"/>
                    <a:gd name="T31" fmla="*/ 143 h 145"/>
                    <a:gd name="T32" fmla="*/ 0 w 556"/>
                    <a:gd name="T33" fmla="*/ 143 h 145"/>
                    <a:gd name="T34" fmla="*/ 0 w 556"/>
                    <a:gd name="T35" fmla="*/ 143 h 145"/>
                    <a:gd name="T36" fmla="*/ 0 w 556"/>
                    <a:gd name="T37" fmla="*/ 140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5"/>
                    <a:gd name="T59" fmla="*/ 556 w 556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5">
                      <a:moveTo>
                        <a:pt x="0" y="140"/>
                      </a:moveTo>
                      <a:lnTo>
                        <a:pt x="556" y="0"/>
                      </a:lnTo>
                      <a:lnTo>
                        <a:pt x="556" y="2"/>
                      </a:lnTo>
                      <a:lnTo>
                        <a:pt x="3" y="145"/>
                      </a:lnTo>
                      <a:lnTo>
                        <a:pt x="3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1" name="Freeform 50"/>
                <p:cNvSpPr>
                  <a:spLocks/>
                </p:cNvSpPr>
                <p:nvPr/>
              </p:nvSpPr>
              <p:spPr bwMode="auto">
                <a:xfrm>
                  <a:off x="2228" y="3426"/>
                  <a:ext cx="556" cy="143"/>
                </a:xfrm>
                <a:custGeom>
                  <a:avLst/>
                  <a:gdLst>
                    <a:gd name="T0" fmla="*/ 0 w 556"/>
                    <a:gd name="T1" fmla="*/ 141 h 143"/>
                    <a:gd name="T2" fmla="*/ 556 w 556"/>
                    <a:gd name="T3" fmla="*/ 0 h 143"/>
                    <a:gd name="T4" fmla="*/ 556 w 556"/>
                    <a:gd name="T5" fmla="*/ 0 h 143"/>
                    <a:gd name="T6" fmla="*/ 556 w 556"/>
                    <a:gd name="T7" fmla="*/ 0 h 143"/>
                    <a:gd name="T8" fmla="*/ 556 w 556"/>
                    <a:gd name="T9" fmla="*/ 0 h 143"/>
                    <a:gd name="T10" fmla="*/ 556 w 556"/>
                    <a:gd name="T11" fmla="*/ 0 h 143"/>
                    <a:gd name="T12" fmla="*/ 556 w 556"/>
                    <a:gd name="T13" fmla="*/ 0 h 143"/>
                    <a:gd name="T14" fmla="*/ 556 w 556"/>
                    <a:gd name="T15" fmla="*/ 2 h 143"/>
                    <a:gd name="T16" fmla="*/ 556 w 556"/>
                    <a:gd name="T17" fmla="*/ 2 h 143"/>
                    <a:gd name="T18" fmla="*/ 556 w 556"/>
                    <a:gd name="T19" fmla="*/ 2 h 143"/>
                    <a:gd name="T20" fmla="*/ 3 w 556"/>
                    <a:gd name="T21" fmla="*/ 143 h 143"/>
                    <a:gd name="T22" fmla="*/ 3 w 556"/>
                    <a:gd name="T23" fmla="*/ 143 h 143"/>
                    <a:gd name="T24" fmla="*/ 3 w 556"/>
                    <a:gd name="T25" fmla="*/ 143 h 143"/>
                    <a:gd name="T26" fmla="*/ 3 w 556"/>
                    <a:gd name="T27" fmla="*/ 143 h 143"/>
                    <a:gd name="T28" fmla="*/ 3 w 556"/>
                    <a:gd name="T29" fmla="*/ 143 h 143"/>
                    <a:gd name="T30" fmla="*/ 3 w 556"/>
                    <a:gd name="T31" fmla="*/ 141 h 143"/>
                    <a:gd name="T32" fmla="*/ 3 w 556"/>
                    <a:gd name="T33" fmla="*/ 141 h 143"/>
                    <a:gd name="T34" fmla="*/ 3 w 556"/>
                    <a:gd name="T35" fmla="*/ 141 h 143"/>
                    <a:gd name="T36" fmla="*/ 0 w 556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1"/>
                      </a:moveTo>
                      <a:lnTo>
                        <a:pt x="556" y="0"/>
                      </a:lnTo>
                      <a:lnTo>
                        <a:pt x="556" y="2"/>
                      </a:lnTo>
                      <a:lnTo>
                        <a:pt x="3" y="143"/>
                      </a:lnTo>
                      <a:lnTo>
                        <a:pt x="3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2" name="Freeform 51"/>
                <p:cNvSpPr>
                  <a:spLocks/>
                </p:cNvSpPr>
                <p:nvPr/>
              </p:nvSpPr>
              <p:spPr bwMode="auto">
                <a:xfrm>
                  <a:off x="2231" y="3426"/>
                  <a:ext cx="553" cy="145"/>
                </a:xfrm>
                <a:custGeom>
                  <a:avLst/>
                  <a:gdLst>
                    <a:gd name="T0" fmla="*/ 0 w 553"/>
                    <a:gd name="T1" fmla="*/ 143 h 145"/>
                    <a:gd name="T2" fmla="*/ 553 w 553"/>
                    <a:gd name="T3" fmla="*/ 0 h 145"/>
                    <a:gd name="T4" fmla="*/ 553 w 553"/>
                    <a:gd name="T5" fmla="*/ 0 h 145"/>
                    <a:gd name="T6" fmla="*/ 553 w 553"/>
                    <a:gd name="T7" fmla="*/ 2 h 145"/>
                    <a:gd name="T8" fmla="*/ 553 w 553"/>
                    <a:gd name="T9" fmla="*/ 2 h 145"/>
                    <a:gd name="T10" fmla="*/ 553 w 553"/>
                    <a:gd name="T11" fmla="*/ 2 h 145"/>
                    <a:gd name="T12" fmla="*/ 553 w 553"/>
                    <a:gd name="T13" fmla="*/ 2 h 145"/>
                    <a:gd name="T14" fmla="*/ 553 w 553"/>
                    <a:gd name="T15" fmla="*/ 2 h 145"/>
                    <a:gd name="T16" fmla="*/ 553 w 553"/>
                    <a:gd name="T17" fmla="*/ 2 h 145"/>
                    <a:gd name="T18" fmla="*/ 553 w 553"/>
                    <a:gd name="T19" fmla="*/ 5 h 145"/>
                    <a:gd name="T20" fmla="*/ 0 w 553"/>
                    <a:gd name="T21" fmla="*/ 145 h 145"/>
                    <a:gd name="T22" fmla="*/ 0 w 553"/>
                    <a:gd name="T23" fmla="*/ 145 h 145"/>
                    <a:gd name="T24" fmla="*/ 0 w 553"/>
                    <a:gd name="T25" fmla="*/ 143 h 145"/>
                    <a:gd name="T26" fmla="*/ 0 w 553"/>
                    <a:gd name="T27" fmla="*/ 143 h 145"/>
                    <a:gd name="T28" fmla="*/ 0 w 553"/>
                    <a:gd name="T29" fmla="*/ 143 h 145"/>
                    <a:gd name="T30" fmla="*/ 0 w 553"/>
                    <a:gd name="T31" fmla="*/ 143 h 145"/>
                    <a:gd name="T32" fmla="*/ 0 w 553"/>
                    <a:gd name="T33" fmla="*/ 143 h 145"/>
                    <a:gd name="T34" fmla="*/ 0 w 553"/>
                    <a:gd name="T35" fmla="*/ 143 h 145"/>
                    <a:gd name="T36" fmla="*/ 0 w 553"/>
                    <a:gd name="T37" fmla="*/ 143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5"/>
                    <a:gd name="T59" fmla="*/ 553 w 553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5">
                      <a:moveTo>
                        <a:pt x="0" y="143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553" y="5"/>
                      </a:lnTo>
                      <a:lnTo>
                        <a:pt x="0" y="145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3" name="Freeform 52"/>
                <p:cNvSpPr>
                  <a:spLocks/>
                </p:cNvSpPr>
                <p:nvPr/>
              </p:nvSpPr>
              <p:spPr bwMode="auto">
                <a:xfrm>
                  <a:off x="2231" y="3428"/>
                  <a:ext cx="555" cy="143"/>
                </a:xfrm>
                <a:custGeom>
                  <a:avLst/>
                  <a:gdLst>
                    <a:gd name="T0" fmla="*/ 0 w 555"/>
                    <a:gd name="T1" fmla="*/ 141 h 143"/>
                    <a:gd name="T2" fmla="*/ 553 w 555"/>
                    <a:gd name="T3" fmla="*/ 0 h 143"/>
                    <a:gd name="T4" fmla="*/ 553 w 555"/>
                    <a:gd name="T5" fmla="*/ 0 h 143"/>
                    <a:gd name="T6" fmla="*/ 553 w 555"/>
                    <a:gd name="T7" fmla="*/ 0 h 143"/>
                    <a:gd name="T8" fmla="*/ 553 w 555"/>
                    <a:gd name="T9" fmla="*/ 0 h 143"/>
                    <a:gd name="T10" fmla="*/ 553 w 555"/>
                    <a:gd name="T11" fmla="*/ 3 h 143"/>
                    <a:gd name="T12" fmla="*/ 553 w 555"/>
                    <a:gd name="T13" fmla="*/ 3 h 143"/>
                    <a:gd name="T14" fmla="*/ 555 w 555"/>
                    <a:gd name="T15" fmla="*/ 3 h 143"/>
                    <a:gd name="T16" fmla="*/ 555 w 555"/>
                    <a:gd name="T17" fmla="*/ 3 h 143"/>
                    <a:gd name="T18" fmla="*/ 555 w 555"/>
                    <a:gd name="T19" fmla="*/ 3 h 143"/>
                    <a:gd name="T20" fmla="*/ 0 w 555"/>
                    <a:gd name="T21" fmla="*/ 143 h 143"/>
                    <a:gd name="T22" fmla="*/ 0 w 555"/>
                    <a:gd name="T23" fmla="*/ 143 h 143"/>
                    <a:gd name="T24" fmla="*/ 0 w 555"/>
                    <a:gd name="T25" fmla="*/ 143 h 143"/>
                    <a:gd name="T26" fmla="*/ 0 w 555"/>
                    <a:gd name="T27" fmla="*/ 143 h 143"/>
                    <a:gd name="T28" fmla="*/ 0 w 555"/>
                    <a:gd name="T29" fmla="*/ 143 h 143"/>
                    <a:gd name="T30" fmla="*/ 0 w 555"/>
                    <a:gd name="T31" fmla="*/ 143 h 143"/>
                    <a:gd name="T32" fmla="*/ 0 w 555"/>
                    <a:gd name="T33" fmla="*/ 141 h 143"/>
                    <a:gd name="T34" fmla="*/ 0 w 555"/>
                    <a:gd name="T35" fmla="*/ 141 h 143"/>
                    <a:gd name="T36" fmla="*/ 0 w 555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5"/>
                    <a:gd name="T58" fmla="*/ 0 h 143"/>
                    <a:gd name="T59" fmla="*/ 555 w 555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5" h="143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3" y="3"/>
                      </a:lnTo>
                      <a:lnTo>
                        <a:pt x="555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4" name="Freeform 53"/>
                <p:cNvSpPr>
                  <a:spLocks/>
                </p:cNvSpPr>
                <p:nvPr/>
              </p:nvSpPr>
              <p:spPr bwMode="auto">
                <a:xfrm>
                  <a:off x="2231" y="3431"/>
                  <a:ext cx="555" cy="143"/>
                </a:xfrm>
                <a:custGeom>
                  <a:avLst/>
                  <a:gdLst>
                    <a:gd name="T0" fmla="*/ 0 w 555"/>
                    <a:gd name="T1" fmla="*/ 140 h 143"/>
                    <a:gd name="T2" fmla="*/ 553 w 555"/>
                    <a:gd name="T3" fmla="*/ 0 h 143"/>
                    <a:gd name="T4" fmla="*/ 553 w 555"/>
                    <a:gd name="T5" fmla="*/ 0 h 143"/>
                    <a:gd name="T6" fmla="*/ 555 w 555"/>
                    <a:gd name="T7" fmla="*/ 0 h 143"/>
                    <a:gd name="T8" fmla="*/ 555 w 555"/>
                    <a:gd name="T9" fmla="*/ 0 h 143"/>
                    <a:gd name="T10" fmla="*/ 555 w 555"/>
                    <a:gd name="T11" fmla="*/ 0 h 143"/>
                    <a:gd name="T12" fmla="*/ 555 w 555"/>
                    <a:gd name="T13" fmla="*/ 0 h 143"/>
                    <a:gd name="T14" fmla="*/ 555 w 555"/>
                    <a:gd name="T15" fmla="*/ 0 h 143"/>
                    <a:gd name="T16" fmla="*/ 555 w 555"/>
                    <a:gd name="T17" fmla="*/ 2 h 143"/>
                    <a:gd name="T18" fmla="*/ 555 w 555"/>
                    <a:gd name="T19" fmla="*/ 2 h 143"/>
                    <a:gd name="T20" fmla="*/ 2 w 555"/>
                    <a:gd name="T21" fmla="*/ 143 h 143"/>
                    <a:gd name="T22" fmla="*/ 0 w 555"/>
                    <a:gd name="T23" fmla="*/ 143 h 143"/>
                    <a:gd name="T24" fmla="*/ 0 w 555"/>
                    <a:gd name="T25" fmla="*/ 143 h 143"/>
                    <a:gd name="T26" fmla="*/ 0 w 555"/>
                    <a:gd name="T27" fmla="*/ 140 h 143"/>
                    <a:gd name="T28" fmla="*/ 0 w 555"/>
                    <a:gd name="T29" fmla="*/ 140 h 143"/>
                    <a:gd name="T30" fmla="*/ 0 w 555"/>
                    <a:gd name="T31" fmla="*/ 140 h 143"/>
                    <a:gd name="T32" fmla="*/ 0 w 555"/>
                    <a:gd name="T33" fmla="*/ 140 h 143"/>
                    <a:gd name="T34" fmla="*/ 0 w 555"/>
                    <a:gd name="T35" fmla="*/ 140 h 143"/>
                    <a:gd name="T36" fmla="*/ 0 w 555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5"/>
                    <a:gd name="T58" fmla="*/ 0 h 143"/>
                    <a:gd name="T59" fmla="*/ 555 w 555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5" h="143">
                      <a:moveTo>
                        <a:pt x="0" y="140"/>
                      </a:moveTo>
                      <a:lnTo>
                        <a:pt x="553" y="0"/>
                      </a:lnTo>
                      <a:lnTo>
                        <a:pt x="555" y="0"/>
                      </a:lnTo>
                      <a:lnTo>
                        <a:pt x="555" y="2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5" name="Freeform 54"/>
                <p:cNvSpPr>
                  <a:spLocks/>
                </p:cNvSpPr>
                <p:nvPr/>
              </p:nvSpPr>
              <p:spPr bwMode="auto">
                <a:xfrm>
                  <a:off x="2231" y="3431"/>
                  <a:ext cx="555" cy="143"/>
                </a:xfrm>
                <a:custGeom>
                  <a:avLst/>
                  <a:gdLst>
                    <a:gd name="T0" fmla="*/ 0 w 555"/>
                    <a:gd name="T1" fmla="*/ 140 h 143"/>
                    <a:gd name="T2" fmla="*/ 555 w 555"/>
                    <a:gd name="T3" fmla="*/ 0 h 143"/>
                    <a:gd name="T4" fmla="*/ 555 w 555"/>
                    <a:gd name="T5" fmla="*/ 0 h 143"/>
                    <a:gd name="T6" fmla="*/ 555 w 555"/>
                    <a:gd name="T7" fmla="*/ 0 h 143"/>
                    <a:gd name="T8" fmla="*/ 555 w 555"/>
                    <a:gd name="T9" fmla="*/ 2 h 143"/>
                    <a:gd name="T10" fmla="*/ 555 w 555"/>
                    <a:gd name="T11" fmla="*/ 2 h 143"/>
                    <a:gd name="T12" fmla="*/ 555 w 555"/>
                    <a:gd name="T13" fmla="*/ 2 h 143"/>
                    <a:gd name="T14" fmla="*/ 555 w 555"/>
                    <a:gd name="T15" fmla="*/ 2 h 143"/>
                    <a:gd name="T16" fmla="*/ 555 w 555"/>
                    <a:gd name="T17" fmla="*/ 2 h 143"/>
                    <a:gd name="T18" fmla="*/ 555 w 555"/>
                    <a:gd name="T19" fmla="*/ 2 h 143"/>
                    <a:gd name="T20" fmla="*/ 2 w 555"/>
                    <a:gd name="T21" fmla="*/ 143 h 143"/>
                    <a:gd name="T22" fmla="*/ 2 w 555"/>
                    <a:gd name="T23" fmla="*/ 143 h 143"/>
                    <a:gd name="T24" fmla="*/ 2 w 555"/>
                    <a:gd name="T25" fmla="*/ 143 h 143"/>
                    <a:gd name="T26" fmla="*/ 2 w 555"/>
                    <a:gd name="T27" fmla="*/ 143 h 143"/>
                    <a:gd name="T28" fmla="*/ 2 w 555"/>
                    <a:gd name="T29" fmla="*/ 143 h 143"/>
                    <a:gd name="T30" fmla="*/ 0 w 555"/>
                    <a:gd name="T31" fmla="*/ 143 h 143"/>
                    <a:gd name="T32" fmla="*/ 0 w 555"/>
                    <a:gd name="T33" fmla="*/ 143 h 143"/>
                    <a:gd name="T34" fmla="*/ 0 w 555"/>
                    <a:gd name="T35" fmla="*/ 140 h 143"/>
                    <a:gd name="T36" fmla="*/ 0 w 555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5"/>
                    <a:gd name="T58" fmla="*/ 0 h 143"/>
                    <a:gd name="T59" fmla="*/ 555 w 555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5" h="143">
                      <a:moveTo>
                        <a:pt x="0" y="140"/>
                      </a:moveTo>
                      <a:lnTo>
                        <a:pt x="555" y="0"/>
                      </a:lnTo>
                      <a:lnTo>
                        <a:pt x="555" y="2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6" name="Freeform 55"/>
                <p:cNvSpPr>
                  <a:spLocks/>
                </p:cNvSpPr>
                <p:nvPr/>
              </p:nvSpPr>
              <p:spPr bwMode="auto">
                <a:xfrm>
                  <a:off x="2233" y="3433"/>
                  <a:ext cx="553" cy="143"/>
                </a:xfrm>
                <a:custGeom>
                  <a:avLst/>
                  <a:gdLst>
                    <a:gd name="T0" fmla="*/ 0 w 553"/>
                    <a:gd name="T1" fmla="*/ 141 h 143"/>
                    <a:gd name="T2" fmla="*/ 553 w 553"/>
                    <a:gd name="T3" fmla="*/ 0 h 143"/>
                    <a:gd name="T4" fmla="*/ 553 w 553"/>
                    <a:gd name="T5" fmla="*/ 0 h 143"/>
                    <a:gd name="T6" fmla="*/ 553 w 553"/>
                    <a:gd name="T7" fmla="*/ 0 h 143"/>
                    <a:gd name="T8" fmla="*/ 553 w 553"/>
                    <a:gd name="T9" fmla="*/ 0 h 143"/>
                    <a:gd name="T10" fmla="*/ 553 w 553"/>
                    <a:gd name="T11" fmla="*/ 0 h 143"/>
                    <a:gd name="T12" fmla="*/ 553 w 553"/>
                    <a:gd name="T13" fmla="*/ 0 h 143"/>
                    <a:gd name="T14" fmla="*/ 553 w 553"/>
                    <a:gd name="T15" fmla="*/ 2 h 143"/>
                    <a:gd name="T16" fmla="*/ 553 w 553"/>
                    <a:gd name="T17" fmla="*/ 2 h 143"/>
                    <a:gd name="T18" fmla="*/ 553 w 553"/>
                    <a:gd name="T19" fmla="*/ 2 h 143"/>
                    <a:gd name="T20" fmla="*/ 0 w 553"/>
                    <a:gd name="T21" fmla="*/ 143 h 143"/>
                    <a:gd name="T22" fmla="*/ 0 w 553"/>
                    <a:gd name="T23" fmla="*/ 143 h 143"/>
                    <a:gd name="T24" fmla="*/ 0 w 553"/>
                    <a:gd name="T25" fmla="*/ 143 h 143"/>
                    <a:gd name="T26" fmla="*/ 0 w 553"/>
                    <a:gd name="T27" fmla="*/ 143 h 143"/>
                    <a:gd name="T28" fmla="*/ 0 w 553"/>
                    <a:gd name="T29" fmla="*/ 141 h 143"/>
                    <a:gd name="T30" fmla="*/ 0 w 553"/>
                    <a:gd name="T31" fmla="*/ 141 h 143"/>
                    <a:gd name="T32" fmla="*/ 0 w 553"/>
                    <a:gd name="T33" fmla="*/ 141 h 143"/>
                    <a:gd name="T34" fmla="*/ 0 w 553"/>
                    <a:gd name="T35" fmla="*/ 141 h 143"/>
                    <a:gd name="T36" fmla="*/ 0 w 553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7" name="Freeform 56"/>
                <p:cNvSpPr>
                  <a:spLocks/>
                </p:cNvSpPr>
                <p:nvPr/>
              </p:nvSpPr>
              <p:spPr bwMode="auto">
                <a:xfrm>
                  <a:off x="2233" y="3433"/>
                  <a:ext cx="553" cy="145"/>
                </a:xfrm>
                <a:custGeom>
                  <a:avLst/>
                  <a:gdLst>
                    <a:gd name="T0" fmla="*/ 0 w 553"/>
                    <a:gd name="T1" fmla="*/ 141 h 145"/>
                    <a:gd name="T2" fmla="*/ 553 w 553"/>
                    <a:gd name="T3" fmla="*/ 0 h 145"/>
                    <a:gd name="T4" fmla="*/ 553 w 553"/>
                    <a:gd name="T5" fmla="*/ 0 h 145"/>
                    <a:gd name="T6" fmla="*/ 553 w 553"/>
                    <a:gd name="T7" fmla="*/ 2 h 145"/>
                    <a:gd name="T8" fmla="*/ 553 w 553"/>
                    <a:gd name="T9" fmla="*/ 2 h 145"/>
                    <a:gd name="T10" fmla="*/ 553 w 553"/>
                    <a:gd name="T11" fmla="*/ 2 h 145"/>
                    <a:gd name="T12" fmla="*/ 553 w 553"/>
                    <a:gd name="T13" fmla="*/ 2 h 145"/>
                    <a:gd name="T14" fmla="*/ 553 w 553"/>
                    <a:gd name="T15" fmla="*/ 2 h 145"/>
                    <a:gd name="T16" fmla="*/ 553 w 553"/>
                    <a:gd name="T17" fmla="*/ 2 h 145"/>
                    <a:gd name="T18" fmla="*/ 553 w 553"/>
                    <a:gd name="T19" fmla="*/ 2 h 145"/>
                    <a:gd name="T20" fmla="*/ 0 w 553"/>
                    <a:gd name="T21" fmla="*/ 145 h 145"/>
                    <a:gd name="T22" fmla="*/ 0 w 553"/>
                    <a:gd name="T23" fmla="*/ 143 h 145"/>
                    <a:gd name="T24" fmla="*/ 0 w 553"/>
                    <a:gd name="T25" fmla="*/ 143 h 145"/>
                    <a:gd name="T26" fmla="*/ 0 w 553"/>
                    <a:gd name="T27" fmla="*/ 143 h 145"/>
                    <a:gd name="T28" fmla="*/ 0 w 553"/>
                    <a:gd name="T29" fmla="*/ 143 h 145"/>
                    <a:gd name="T30" fmla="*/ 0 w 553"/>
                    <a:gd name="T31" fmla="*/ 143 h 145"/>
                    <a:gd name="T32" fmla="*/ 0 w 553"/>
                    <a:gd name="T33" fmla="*/ 143 h 145"/>
                    <a:gd name="T34" fmla="*/ 0 w 553"/>
                    <a:gd name="T35" fmla="*/ 143 h 145"/>
                    <a:gd name="T36" fmla="*/ 0 w 553"/>
                    <a:gd name="T37" fmla="*/ 141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5"/>
                    <a:gd name="T59" fmla="*/ 553 w 553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5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0" y="145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8" name="Freeform 57"/>
                <p:cNvSpPr>
                  <a:spLocks/>
                </p:cNvSpPr>
                <p:nvPr/>
              </p:nvSpPr>
              <p:spPr bwMode="auto">
                <a:xfrm>
                  <a:off x="2233" y="3435"/>
                  <a:ext cx="553" cy="143"/>
                </a:xfrm>
                <a:custGeom>
                  <a:avLst/>
                  <a:gdLst>
                    <a:gd name="T0" fmla="*/ 0 w 553"/>
                    <a:gd name="T1" fmla="*/ 141 h 143"/>
                    <a:gd name="T2" fmla="*/ 553 w 553"/>
                    <a:gd name="T3" fmla="*/ 0 h 143"/>
                    <a:gd name="T4" fmla="*/ 553 w 553"/>
                    <a:gd name="T5" fmla="*/ 0 h 143"/>
                    <a:gd name="T6" fmla="*/ 553 w 553"/>
                    <a:gd name="T7" fmla="*/ 0 h 143"/>
                    <a:gd name="T8" fmla="*/ 553 w 553"/>
                    <a:gd name="T9" fmla="*/ 0 h 143"/>
                    <a:gd name="T10" fmla="*/ 553 w 553"/>
                    <a:gd name="T11" fmla="*/ 0 h 143"/>
                    <a:gd name="T12" fmla="*/ 553 w 553"/>
                    <a:gd name="T13" fmla="*/ 3 h 143"/>
                    <a:gd name="T14" fmla="*/ 553 w 553"/>
                    <a:gd name="T15" fmla="*/ 3 h 143"/>
                    <a:gd name="T16" fmla="*/ 553 w 553"/>
                    <a:gd name="T17" fmla="*/ 3 h 143"/>
                    <a:gd name="T18" fmla="*/ 553 w 553"/>
                    <a:gd name="T19" fmla="*/ 3 h 143"/>
                    <a:gd name="T20" fmla="*/ 0 w 553"/>
                    <a:gd name="T21" fmla="*/ 143 h 143"/>
                    <a:gd name="T22" fmla="*/ 0 w 553"/>
                    <a:gd name="T23" fmla="*/ 143 h 143"/>
                    <a:gd name="T24" fmla="*/ 0 w 553"/>
                    <a:gd name="T25" fmla="*/ 143 h 143"/>
                    <a:gd name="T26" fmla="*/ 0 w 553"/>
                    <a:gd name="T27" fmla="*/ 143 h 143"/>
                    <a:gd name="T28" fmla="*/ 0 w 553"/>
                    <a:gd name="T29" fmla="*/ 143 h 143"/>
                    <a:gd name="T30" fmla="*/ 0 w 553"/>
                    <a:gd name="T31" fmla="*/ 141 h 143"/>
                    <a:gd name="T32" fmla="*/ 0 w 553"/>
                    <a:gd name="T33" fmla="*/ 141 h 143"/>
                    <a:gd name="T34" fmla="*/ 0 w 553"/>
                    <a:gd name="T35" fmla="*/ 141 h 143"/>
                    <a:gd name="T36" fmla="*/ 0 w 553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1"/>
                      </a:moveTo>
                      <a:lnTo>
                        <a:pt x="553" y="0"/>
                      </a:lnTo>
                      <a:lnTo>
                        <a:pt x="553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39" name="Freeform 58"/>
                <p:cNvSpPr>
                  <a:spLocks/>
                </p:cNvSpPr>
                <p:nvPr/>
              </p:nvSpPr>
              <p:spPr bwMode="auto">
                <a:xfrm>
                  <a:off x="2233" y="3435"/>
                  <a:ext cx="556" cy="146"/>
                </a:xfrm>
                <a:custGeom>
                  <a:avLst/>
                  <a:gdLst>
                    <a:gd name="T0" fmla="*/ 0 w 556"/>
                    <a:gd name="T1" fmla="*/ 143 h 146"/>
                    <a:gd name="T2" fmla="*/ 553 w 556"/>
                    <a:gd name="T3" fmla="*/ 0 h 146"/>
                    <a:gd name="T4" fmla="*/ 553 w 556"/>
                    <a:gd name="T5" fmla="*/ 3 h 146"/>
                    <a:gd name="T6" fmla="*/ 553 w 556"/>
                    <a:gd name="T7" fmla="*/ 3 h 146"/>
                    <a:gd name="T8" fmla="*/ 553 w 556"/>
                    <a:gd name="T9" fmla="*/ 3 h 146"/>
                    <a:gd name="T10" fmla="*/ 553 w 556"/>
                    <a:gd name="T11" fmla="*/ 3 h 146"/>
                    <a:gd name="T12" fmla="*/ 553 w 556"/>
                    <a:gd name="T13" fmla="*/ 3 h 146"/>
                    <a:gd name="T14" fmla="*/ 553 w 556"/>
                    <a:gd name="T15" fmla="*/ 3 h 146"/>
                    <a:gd name="T16" fmla="*/ 553 w 556"/>
                    <a:gd name="T17" fmla="*/ 5 h 146"/>
                    <a:gd name="T18" fmla="*/ 556 w 556"/>
                    <a:gd name="T19" fmla="*/ 5 h 146"/>
                    <a:gd name="T20" fmla="*/ 2 w 556"/>
                    <a:gd name="T21" fmla="*/ 146 h 146"/>
                    <a:gd name="T22" fmla="*/ 2 w 556"/>
                    <a:gd name="T23" fmla="*/ 146 h 146"/>
                    <a:gd name="T24" fmla="*/ 2 w 556"/>
                    <a:gd name="T25" fmla="*/ 143 h 146"/>
                    <a:gd name="T26" fmla="*/ 2 w 556"/>
                    <a:gd name="T27" fmla="*/ 143 h 146"/>
                    <a:gd name="T28" fmla="*/ 0 w 556"/>
                    <a:gd name="T29" fmla="*/ 143 h 146"/>
                    <a:gd name="T30" fmla="*/ 0 w 556"/>
                    <a:gd name="T31" fmla="*/ 143 h 146"/>
                    <a:gd name="T32" fmla="*/ 0 w 556"/>
                    <a:gd name="T33" fmla="*/ 143 h 146"/>
                    <a:gd name="T34" fmla="*/ 0 w 556"/>
                    <a:gd name="T35" fmla="*/ 143 h 146"/>
                    <a:gd name="T36" fmla="*/ 0 w 556"/>
                    <a:gd name="T37" fmla="*/ 143 h 1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6"/>
                    <a:gd name="T59" fmla="*/ 556 w 556"/>
                    <a:gd name="T60" fmla="*/ 146 h 14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6">
                      <a:moveTo>
                        <a:pt x="0" y="143"/>
                      </a:moveTo>
                      <a:lnTo>
                        <a:pt x="553" y="0"/>
                      </a:lnTo>
                      <a:lnTo>
                        <a:pt x="553" y="3"/>
                      </a:lnTo>
                      <a:lnTo>
                        <a:pt x="553" y="5"/>
                      </a:lnTo>
                      <a:lnTo>
                        <a:pt x="556" y="5"/>
                      </a:lnTo>
                      <a:lnTo>
                        <a:pt x="2" y="146"/>
                      </a:lnTo>
                      <a:lnTo>
                        <a:pt x="2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0" name="Freeform 59"/>
                <p:cNvSpPr>
                  <a:spLocks/>
                </p:cNvSpPr>
                <p:nvPr/>
              </p:nvSpPr>
              <p:spPr bwMode="auto">
                <a:xfrm>
                  <a:off x="2233" y="3438"/>
                  <a:ext cx="556" cy="143"/>
                </a:xfrm>
                <a:custGeom>
                  <a:avLst/>
                  <a:gdLst>
                    <a:gd name="T0" fmla="*/ 0 w 556"/>
                    <a:gd name="T1" fmla="*/ 140 h 143"/>
                    <a:gd name="T2" fmla="*/ 553 w 556"/>
                    <a:gd name="T3" fmla="*/ 0 h 143"/>
                    <a:gd name="T4" fmla="*/ 553 w 556"/>
                    <a:gd name="T5" fmla="*/ 0 h 143"/>
                    <a:gd name="T6" fmla="*/ 553 w 556"/>
                    <a:gd name="T7" fmla="*/ 0 h 143"/>
                    <a:gd name="T8" fmla="*/ 553 w 556"/>
                    <a:gd name="T9" fmla="*/ 2 h 143"/>
                    <a:gd name="T10" fmla="*/ 556 w 556"/>
                    <a:gd name="T11" fmla="*/ 2 h 143"/>
                    <a:gd name="T12" fmla="*/ 556 w 556"/>
                    <a:gd name="T13" fmla="*/ 2 h 143"/>
                    <a:gd name="T14" fmla="*/ 556 w 556"/>
                    <a:gd name="T15" fmla="*/ 2 h 143"/>
                    <a:gd name="T16" fmla="*/ 556 w 556"/>
                    <a:gd name="T17" fmla="*/ 2 h 143"/>
                    <a:gd name="T18" fmla="*/ 556 w 556"/>
                    <a:gd name="T19" fmla="*/ 2 h 143"/>
                    <a:gd name="T20" fmla="*/ 2 w 556"/>
                    <a:gd name="T21" fmla="*/ 143 h 143"/>
                    <a:gd name="T22" fmla="*/ 2 w 556"/>
                    <a:gd name="T23" fmla="*/ 143 h 143"/>
                    <a:gd name="T24" fmla="*/ 2 w 556"/>
                    <a:gd name="T25" fmla="*/ 143 h 143"/>
                    <a:gd name="T26" fmla="*/ 2 w 556"/>
                    <a:gd name="T27" fmla="*/ 143 h 143"/>
                    <a:gd name="T28" fmla="*/ 2 w 556"/>
                    <a:gd name="T29" fmla="*/ 143 h 143"/>
                    <a:gd name="T30" fmla="*/ 2 w 556"/>
                    <a:gd name="T31" fmla="*/ 143 h 143"/>
                    <a:gd name="T32" fmla="*/ 2 w 556"/>
                    <a:gd name="T33" fmla="*/ 140 h 143"/>
                    <a:gd name="T34" fmla="*/ 0 w 556"/>
                    <a:gd name="T35" fmla="*/ 140 h 143"/>
                    <a:gd name="T36" fmla="*/ 0 w 556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143"/>
                    <a:gd name="T59" fmla="*/ 556 w 55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143">
                      <a:moveTo>
                        <a:pt x="0" y="140"/>
                      </a:move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556" y="2"/>
                      </a:lnTo>
                      <a:lnTo>
                        <a:pt x="2" y="143"/>
                      </a:lnTo>
                      <a:lnTo>
                        <a:pt x="2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1" name="Freeform 60"/>
                <p:cNvSpPr>
                  <a:spLocks/>
                </p:cNvSpPr>
                <p:nvPr/>
              </p:nvSpPr>
              <p:spPr bwMode="auto">
                <a:xfrm>
                  <a:off x="2235" y="3440"/>
                  <a:ext cx="554" cy="143"/>
                </a:xfrm>
                <a:custGeom>
                  <a:avLst/>
                  <a:gdLst>
                    <a:gd name="T0" fmla="*/ 0 w 554"/>
                    <a:gd name="T1" fmla="*/ 141 h 143"/>
                    <a:gd name="T2" fmla="*/ 554 w 554"/>
                    <a:gd name="T3" fmla="*/ 0 h 143"/>
                    <a:gd name="T4" fmla="*/ 554 w 554"/>
                    <a:gd name="T5" fmla="*/ 0 h 143"/>
                    <a:gd name="T6" fmla="*/ 554 w 554"/>
                    <a:gd name="T7" fmla="*/ 0 h 143"/>
                    <a:gd name="T8" fmla="*/ 554 w 554"/>
                    <a:gd name="T9" fmla="*/ 0 h 143"/>
                    <a:gd name="T10" fmla="*/ 554 w 554"/>
                    <a:gd name="T11" fmla="*/ 0 h 143"/>
                    <a:gd name="T12" fmla="*/ 554 w 554"/>
                    <a:gd name="T13" fmla="*/ 0 h 143"/>
                    <a:gd name="T14" fmla="*/ 554 w 554"/>
                    <a:gd name="T15" fmla="*/ 3 h 143"/>
                    <a:gd name="T16" fmla="*/ 554 w 554"/>
                    <a:gd name="T17" fmla="*/ 3 h 143"/>
                    <a:gd name="T18" fmla="*/ 554 w 554"/>
                    <a:gd name="T19" fmla="*/ 3 h 143"/>
                    <a:gd name="T20" fmla="*/ 0 w 554"/>
                    <a:gd name="T21" fmla="*/ 143 h 143"/>
                    <a:gd name="T22" fmla="*/ 0 w 554"/>
                    <a:gd name="T23" fmla="*/ 143 h 143"/>
                    <a:gd name="T24" fmla="*/ 0 w 554"/>
                    <a:gd name="T25" fmla="*/ 143 h 143"/>
                    <a:gd name="T26" fmla="*/ 0 w 554"/>
                    <a:gd name="T27" fmla="*/ 143 h 143"/>
                    <a:gd name="T28" fmla="*/ 0 w 554"/>
                    <a:gd name="T29" fmla="*/ 141 h 143"/>
                    <a:gd name="T30" fmla="*/ 0 w 554"/>
                    <a:gd name="T31" fmla="*/ 141 h 143"/>
                    <a:gd name="T32" fmla="*/ 0 w 554"/>
                    <a:gd name="T33" fmla="*/ 141 h 143"/>
                    <a:gd name="T34" fmla="*/ 0 w 554"/>
                    <a:gd name="T35" fmla="*/ 141 h 143"/>
                    <a:gd name="T36" fmla="*/ 0 w 554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3"/>
                    <a:gd name="T59" fmla="*/ 554 w 55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3">
                      <a:moveTo>
                        <a:pt x="0" y="141"/>
                      </a:moveTo>
                      <a:lnTo>
                        <a:pt x="554" y="0"/>
                      </a:lnTo>
                      <a:lnTo>
                        <a:pt x="554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2" name="Freeform 61"/>
                <p:cNvSpPr>
                  <a:spLocks/>
                </p:cNvSpPr>
                <p:nvPr/>
              </p:nvSpPr>
              <p:spPr bwMode="auto">
                <a:xfrm>
                  <a:off x="2235" y="3440"/>
                  <a:ext cx="554" cy="143"/>
                </a:xfrm>
                <a:custGeom>
                  <a:avLst/>
                  <a:gdLst>
                    <a:gd name="T0" fmla="*/ 0 w 554"/>
                    <a:gd name="T1" fmla="*/ 141 h 143"/>
                    <a:gd name="T2" fmla="*/ 554 w 554"/>
                    <a:gd name="T3" fmla="*/ 0 h 143"/>
                    <a:gd name="T4" fmla="*/ 554 w 554"/>
                    <a:gd name="T5" fmla="*/ 0 h 143"/>
                    <a:gd name="T6" fmla="*/ 554 w 554"/>
                    <a:gd name="T7" fmla="*/ 3 h 143"/>
                    <a:gd name="T8" fmla="*/ 554 w 554"/>
                    <a:gd name="T9" fmla="*/ 3 h 143"/>
                    <a:gd name="T10" fmla="*/ 554 w 554"/>
                    <a:gd name="T11" fmla="*/ 3 h 143"/>
                    <a:gd name="T12" fmla="*/ 554 w 554"/>
                    <a:gd name="T13" fmla="*/ 3 h 143"/>
                    <a:gd name="T14" fmla="*/ 554 w 554"/>
                    <a:gd name="T15" fmla="*/ 3 h 143"/>
                    <a:gd name="T16" fmla="*/ 554 w 554"/>
                    <a:gd name="T17" fmla="*/ 3 h 143"/>
                    <a:gd name="T18" fmla="*/ 554 w 554"/>
                    <a:gd name="T19" fmla="*/ 3 h 143"/>
                    <a:gd name="T20" fmla="*/ 0 w 554"/>
                    <a:gd name="T21" fmla="*/ 143 h 143"/>
                    <a:gd name="T22" fmla="*/ 0 w 554"/>
                    <a:gd name="T23" fmla="*/ 143 h 143"/>
                    <a:gd name="T24" fmla="*/ 0 w 554"/>
                    <a:gd name="T25" fmla="*/ 143 h 143"/>
                    <a:gd name="T26" fmla="*/ 0 w 554"/>
                    <a:gd name="T27" fmla="*/ 143 h 143"/>
                    <a:gd name="T28" fmla="*/ 0 w 554"/>
                    <a:gd name="T29" fmla="*/ 143 h 143"/>
                    <a:gd name="T30" fmla="*/ 0 w 554"/>
                    <a:gd name="T31" fmla="*/ 143 h 143"/>
                    <a:gd name="T32" fmla="*/ 0 w 554"/>
                    <a:gd name="T33" fmla="*/ 143 h 143"/>
                    <a:gd name="T34" fmla="*/ 0 w 554"/>
                    <a:gd name="T35" fmla="*/ 141 h 143"/>
                    <a:gd name="T36" fmla="*/ 0 w 554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3"/>
                    <a:gd name="T59" fmla="*/ 554 w 55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3">
                      <a:moveTo>
                        <a:pt x="0" y="141"/>
                      </a:moveTo>
                      <a:lnTo>
                        <a:pt x="554" y="0"/>
                      </a:lnTo>
                      <a:lnTo>
                        <a:pt x="554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3" name="Freeform 62"/>
                <p:cNvSpPr>
                  <a:spLocks/>
                </p:cNvSpPr>
                <p:nvPr/>
              </p:nvSpPr>
              <p:spPr bwMode="auto">
                <a:xfrm>
                  <a:off x="2235" y="3443"/>
                  <a:ext cx="554" cy="143"/>
                </a:xfrm>
                <a:custGeom>
                  <a:avLst/>
                  <a:gdLst>
                    <a:gd name="T0" fmla="*/ 0 w 554"/>
                    <a:gd name="T1" fmla="*/ 140 h 143"/>
                    <a:gd name="T2" fmla="*/ 554 w 554"/>
                    <a:gd name="T3" fmla="*/ 0 h 143"/>
                    <a:gd name="T4" fmla="*/ 554 w 554"/>
                    <a:gd name="T5" fmla="*/ 0 h 143"/>
                    <a:gd name="T6" fmla="*/ 554 w 554"/>
                    <a:gd name="T7" fmla="*/ 0 h 143"/>
                    <a:gd name="T8" fmla="*/ 554 w 554"/>
                    <a:gd name="T9" fmla="*/ 0 h 143"/>
                    <a:gd name="T10" fmla="*/ 554 w 554"/>
                    <a:gd name="T11" fmla="*/ 0 h 143"/>
                    <a:gd name="T12" fmla="*/ 554 w 554"/>
                    <a:gd name="T13" fmla="*/ 2 h 143"/>
                    <a:gd name="T14" fmla="*/ 554 w 554"/>
                    <a:gd name="T15" fmla="*/ 2 h 143"/>
                    <a:gd name="T16" fmla="*/ 554 w 554"/>
                    <a:gd name="T17" fmla="*/ 2 h 143"/>
                    <a:gd name="T18" fmla="*/ 554 w 554"/>
                    <a:gd name="T19" fmla="*/ 2 h 143"/>
                    <a:gd name="T20" fmla="*/ 3 w 554"/>
                    <a:gd name="T21" fmla="*/ 143 h 143"/>
                    <a:gd name="T22" fmla="*/ 3 w 554"/>
                    <a:gd name="T23" fmla="*/ 143 h 143"/>
                    <a:gd name="T24" fmla="*/ 3 w 554"/>
                    <a:gd name="T25" fmla="*/ 143 h 143"/>
                    <a:gd name="T26" fmla="*/ 0 w 554"/>
                    <a:gd name="T27" fmla="*/ 143 h 143"/>
                    <a:gd name="T28" fmla="*/ 0 w 554"/>
                    <a:gd name="T29" fmla="*/ 140 h 143"/>
                    <a:gd name="T30" fmla="*/ 0 w 554"/>
                    <a:gd name="T31" fmla="*/ 140 h 143"/>
                    <a:gd name="T32" fmla="*/ 0 w 554"/>
                    <a:gd name="T33" fmla="*/ 140 h 143"/>
                    <a:gd name="T34" fmla="*/ 0 w 554"/>
                    <a:gd name="T35" fmla="*/ 140 h 143"/>
                    <a:gd name="T36" fmla="*/ 0 w 554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3"/>
                    <a:gd name="T59" fmla="*/ 554 w 55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3">
                      <a:moveTo>
                        <a:pt x="0" y="140"/>
                      </a:moveTo>
                      <a:lnTo>
                        <a:pt x="554" y="0"/>
                      </a:lnTo>
                      <a:lnTo>
                        <a:pt x="554" y="2"/>
                      </a:lnTo>
                      <a:lnTo>
                        <a:pt x="3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4" name="Freeform 63"/>
                <p:cNvSpPr>
                  <a:spLocks/>
                </p:cNvSpPr>
                <p:nvPr/>
              </p:nvSpPr>
              <p:spPr bwMode="auto">
                <a:xfrm>
                  <a:off x="2235" y="3443"/>
                  <a:ext cx="554" cy="145"/>
                </a:xfrm>
                <a:custGeom>
                  <a:avLst/>
                  <a:gdLst>
                    <a:gd name="T0" fmla="*/ 0 w 554"/>
                    <a:gd name="T1" fmla="*/ 140 h 145"/>
                    <a:gd name="T2" fmla="*/ 554 w 554"/>
                    <a:gd name="T3" fmla="*/ 0 h 145"/>
                    <a:gd name="T4" fmla="*/ 554 w 554"/>
                    <a:gd name="T5" fmla="*/ 2 h 145"/>
                    <a:gd name="T6" fmla="*/ 554 w 554"/>
                    <a:gd name="T7" fmla="*/ 2 h 145"/>
                    <a:gd name="T8" fmla="*/ 554 w 554"/>
                    <a:gd name="T9" fmla="*/ 2 h 145"/>
                    <a:gd name="T10" fmla="*/ 554 w 554"/>
                    <a:gd name="T11" fmla="*/ 2 h 145"/>
                    <a:gd name="T12" fmla="*/ 554 w 554"/>
                    <a:gd name="T13" fmla="*/ 2 h 145"/>
                    <a:gd name="T14" fmla="*/ 554 w 554"/>
                    <a:gd name="T15" fmla="*/ 2 h 145"/>
                    <a:gd name="T16" fmla="*/ 554 w 554"/>
                    <a:gd name="T17" fmla="*/ 4 h 145"/>
                    <a:gd name="T18" fmla="*/ 554 w 554"/>
                    <a:gd name="T19" fmla="*/ 4 h 145"/>
                    <a:gd name="T20" fmla="*/ 3 w 554"/>
                    <a:gd name="T21" fmla="*/ 145 h 145"/>
                    <a:gd name="T22" fmla="*/ 3 w 554"/>
                    <a:gd name="T23" fmla="*/ 143 h 145"/>
                    <a:gd name="T24" fmla="*/ 3 w 554"/>
                    <a:gd name="T25" fmla="*/ 143 h 145"/>
                    <a:gd name="T26" fmla="*/ 3 w 554"/>
                    <a:gd name="T27" fmla="*/ 143 h 145"/>
                    <a:gd name="T28" fmla="*/ 3 w 554"/>
                    <a:gd name="T29" fmla="*/ 143 h 145"/>
                    <a:gd name="T30" fmla="*/ 3 w 554"/>
                    <a:gd name="T31" fmla="*/ 143 h 145"/>
                    <a:gd name="T32" fmla="*/ 3 w 554"/>
                    <a:gd name="T33" fmla="*/ 143 h 145"/>
                    <a:gd name="T34" fmla="*/ 0 w 554"/>
                    <a:gd name="T35" fmla="*/ 143 h 145"/>
                    <a:gd name="T36" fmla="*/ 0 w 554"/>
                    <a:gd name="T37" fmla="*/ 140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4"/>
                    <a:gd name="T58" fmla="*/ 0 h 145"/>
                    <a:gd name="T59" fmla="*/ 554 w 554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4" h="145">
                      <a:moveTo>
                        <a:pt x="0" y="140"/>
                      </a:moveTo>
                      <a:lnTo>
                        <a:pt x="554" y="0"/>
                      </a:lnTo>
                      <a:lnTo>
                        <a:pt x="554" y="2"/>
                      </a:lnTo>
                      <a:lnTo>
                        <a:pt x="554" y="4"/>
                      </a:lnTo>
                      <a:lnTo>
                        <a:pt x="3" y="145"/>
                      </a:lnTo>
                      <a:lnTo>
                        <a:pt x="3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5" name="Freeform 64"/>
                <p:cNvSpPr>
                  <a:spLocks/>
                </p:cNvSpPr>
                <p:nvPr/>
              </p:nvSpPr>
              <p:spPr bwMode="auto">
                <a:xfrm>
                  <a:off x="2238" y="3445"/>
                  <a:ext cx="551" cy="143"/>
                </a:xfrm>
                <a:custGeom>
                  <a:avLst/>
                  <a:gdLst>
                    <a:gd name="T0" fmla="*/ 0 w 551"/>
                    <a:gd name="T1" fmla="*/ 141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2 h 143"/>
                    <a:gd name="T10" fmla="*/ 551 w 551"/>
                    <a:gd name="T11" fmla="*/ 2 h 143"/>
                    <a:gd name="T12" fmla="*/ 551 w 551"/>
                    <a:gd name="T13" fmla="*/ 2 h 143"/>
                    <a:gd name="T14" fmla="*/ 551 w 551"/>
                    <a:gd name="T15" fmla="*/ 2 h 143"/>
                    <a:gd name="T16" fmla="*/ 551 w 551"/>
                    <a:gd name="T17" fmla="*/ 2 h 143"/>
                    <a:gd name="T18" fmla="*/ 551 w 551"/>
                    <a:gd name="T19" fmla="*/ 2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3 h 143"/>
                    <a:gd name="T28" fmla="*/ 0 w 551"/>
                    <a:gd name="T29" fmla="*/ 143 h 143"/>
                    <a:gd name="T30" fmla="*/ 0 w 551"/>
                    <a:gd name="T31" fmla="*/ 141 h 143"/>
                    <a:gd name="T32" fmla="*/ 0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6" name="Freeform 65"/>
                <p:cNvSpPr>
                  <a:spLocks/>
                </p:cNvSpPr>
                <p:nvPr/>
              </p:nvSpPr>
              <p:spPr bwMode="auto">
                <a:xfrm>
                  <a:off x="2238" y="3447"/>
                  <a:ext cx="551" cy="143"/>
                </a:xfrm>
                <a:custGeom>
                  <a:avLst/>
                  <a:gdLst>
                    <a:gd name="T0" fmla="*/ 0 w 551"/>
                    <a:gd name="T1" fmla="*/ 141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0 h 143"/>
                    <a:gd name="T10" fmla="*/ 551 w 551"/>
                    <a:gd name="T11" fmla="*/ 0 h 143"/>
                    <a:gd name="T12" fmla="*/ 551 w 551"/>
                    <a:gd name="T13" fmla="*/ 0 h 143"/>
                    <a:gd name="T14" fmla="*/ 551 w 551"/>
                    <a:gd name="T15" fmla="*/ 3 h 143"/>
                    <a:gd name="T16" fmla="*/ 551 w 551"/>
                    <a:gd name="T17" fmla="*/ 3 h 143"/>
                    <a:gd name="T18" fmla="*/ 551 w 551"/>
                    <a:gd name="T19" fmla="*/ 3 h 143"/>
                    <a:gd name="T20" fmla="*/ 0 w 551"/>
                    <a:gd name="T21" fmla="*/ 143 h 143"/>
                    <a:gd name="T22" fmla="*/ 0 w 551"/>
                    <a:gd name="T23" fmla="*/ 143 h 143"/>
                    <a:gd name="T24" fmla="*/ 0 w 551"/>
                    <a:gd name="T25" fmla="*/ 141 h 143"/>
                    <a:gd name="T26" fmla="*/ 0 w 551"/>
                    <a:gd name="T27" fmla="*/ 141 h 143"/>
                    <a:gd name="T28" fmla="*/ 0 w 551"/>
                    <a:gd name="T29" fmla="*/ 141 h 143"/>
                    <a:gd name="T30" fmla="*/ 0 w 551"/>
                    <a:gd name="T31" fmla="*/ 141 h 143"/>
                    <a:gd name="T32" fmla="*/ 0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1" y="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7" name="Freeform 66"/>
                <p:cNvSpPr>
                  <a:spLocks/>
                </p:cNvSpPr>
                <p:nvPr/>
              </p:nvSpPr>
              <p:spPr bwMode="auto">
                <a:xfrm>
                  <a:off x="2238" y="3447"/>
                  <a:ext cx="553" cy="143"/>
                </a:xfrm>
                <a:custGeom>
                  <a:avLst/>
                  <a:gdLst>
                    <a:gd name="T0" fmla="*/ 0 w 553"/>
                    <a:gd name="T1" fmla="*/ 141 h 143"/>
                    <a:gd name="T2" fmla="*/ 551 w 553"/>
                    <a:gd name="T3" fmla="*/ 0 h 143"/>
                    <a:gd name="T4" fmla="*/ 551 w 553"/>
                    <a:gd name="T5" fmla="*/ 0 h 143"/>
                    <a:gd name="T6" fmla="*/ 551 w 553"/>
                    <a:gd name="T7" fmla="*/ 3 h 143"/>
                    <a:gd name="T8" fmla="*/ 551 w 553"/>
                    <a:gd name="T9" fmla="*/ 3 h 143"/>
                    <a:gd name="T10" fmla="*/ 551 w 553"/>
                    <a:gd name="T11" fmla="*/ 3 h 143"/>
                    <a:gd name="T12" fmla="*/ 551 w 553"/>
                    <a:gd name="T13" fmla="*/ 3 h 143"/>
                    <a:gd name="T14" fmla="*/ 551 w 553"/>
                    <a:gd name="T15" fmla="*/ 3 h 143"/>
                    <a:gd name="T16" fmla="*/ 553 w 553"/>
                    <a:gd name="T17" fmla="*/ 3 h 143"/>
                    <a:gd name="T18" fmla="*/ 553 w 553"/>
                    <a:gd name="T19" fmla="*/ 5 h 143"/>
                    <a:gd name="T20" fmla="*/ 2 w 553"/>
                    <a:gd name="T21" fmla="*/ 143 h 143"/>
                    <a:gd name="T22" fmla="*/ 2 w 553"/>
                    <a:gd name="T23" fmla="*/ 143 h 143"/>
                    <a:gd name="T24" fmla="*/ 2 w 553"/>
                    <a:gd name="T25" fmla="*/ 143 h 143"/>
                    <a:gd name="T26" fmla="*/ 2 w 553"/>
                    <a:gd name="T27" fmla="*/ 143 h 143"/>
                    <a:gd name="T28" fmla="*/ 0 w 553"/>
                    <a:gd name="T29" fmla="*/ 143 h 143"/>
                    <a:gd name="T30" fmla="*/ 0 w 553"/>
                    <a:gd name="T31" fmla="*/ 143 h 143"/>
                    <a:gd name="T32" fmla="*/ 0 w 553"/>
                    <a:gd name="T33" fmla="*/ 141 h 143"/>
                    <a:gd name="T34" fmla="*/ 0 w 553"/>
                    <a:gd name="T35" fmla="*/ 141 h 143"/>
                    <a:gd name="T36" fmla="*/ 0 w 553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1" y="3"/>
                      </a:lnTo>
                      <a:lnTo>
                        <a:pt x="553" y="3"/>
                      </a:lnTo>
                      <a:lnTo>
                        <a:pt x="553" y="5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8" name="Freeform 67"/>
                <p:cNvSpPr>
                  <a:spLocks/>
                </p:cNvSpPr>
                <p:nvPr/>
              </p:nvSpPr>
              <p:spPr bwMode="auto">
                <a:xfrm>
                  <a:off x="2238" y="3450"/>
                  <a:ext cx="553" cy="143"/>
                </a:xfrm>
                <a:custGeom>
                  <a:avLst/>
                  <a:gdLst>
                    <a:gd name="T0" fmla="*/ 0 w 553"/>
                    <a:gd name="T1" fmla="*/ 140 h 143"/>
                    <a:gd name="T2" fmla="*/ 551 w 553"/>
                    <a:gd name="T3" fmla="*/ 0 h 143"/>
                    <a:gd name="T4" fmla="*/ 551 w 553"/>
                    <a:gd name="T5" fmla="*/ 0 h 143"/>
                    <a:gd name="T6" fmla="*/ 551 w 553"/>
                    <a:gd name="T7" fmla="*/ 0 h 143"/>
                    <a:gd name="T8" fmla="*/ 553 w 553"/>
                    <a:gd name="T9" fmla="*/ 0 h 143"/>
                    <a:gd name="T10" fmla="*/ 553 w 553"/>
                    <a:gd name="T11" fmla="*/ 2 h 143"/>
                    <a:gd name="T12" fmla="*/ 553 w 553"/>
                    <a:gd name="T13" fmla="*/ 2 h 143"/>
                    <a:gd name="T14" fmla="*/ 553 w 553"/>
                    <a:gd name="T15" fmla="*/ 2 h 143"/>
                    <a:gd name="T16" fmla="*/ 553 w 553"/>
                    <a:gd name="T17" fmla="*/ 2 h 143"/>
                    <a:gd name="T18" fmla="*/ 553 w 553"/>
                    <a:gd name="T19" fmla="*/ 2 h 143"/>
                    <a:gd name="T20" fmla="*/ 2 w 553"/>
                    <a:gd name="T21" fmla="*/ 143 h 143"/>
                    <a:gd name="T22" fmla="*/ 2 w 553"/>
                    <a:gd name="T23" fmla="*/ 143 h 143"/>
                    <a:gd name="T24" fmla="*/ 2 w 553"/>
                    <a:gd name="T25" fmla="*/ 143 h 143"/>
                    <a:gd name="T26" fmla="*/ 2 w 553"/>
                    <a:gd name="T27" fmla="*/ 140 h 143"/>
                    <a:gd name="T28" fmla="*/ 2 w 553"/>
                    <a:gd name="T29" fmla="*/ 140 h 143"/>
                    <a:gd name="T30" fmla="*/ 2 w 553"/>
                    <a:gd name="T31" fmla="*/ 140 h 143"/>
                    <a:gd name="T32" fmla="*/ 2 w 553"/>
                    <a:gd name="T33" fmla="*/ 140 h 143"/>
                    <a:gd name="T34" fmla="*/ 2 w 553"/>
                    <a:gd name="T35" fmla="*/ 140 h 143"/>
                    <a:gd name="T36" fmla="*/ 0 w 553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3"/>
                    <a:gd name="T58" fmla="*/ 0 h 143"/>
                    <a:gd name="T59" fmla="*/ 553 w 553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3" h="143">
                      <a:moveTo>
                        <a:pt x="0" y="140"/>
                      </a:moveTo>
                      <a:lnTo>
                        <a:pt x="551" y="0"/>
                      </a:lnTo>
                      <a:lnTo>
                        <a:pt x="553" y="0"/>
                      </a:lnTo>
                      <a:lnTo>
                        <a:pt x="553" y="2"/>
                      </a:lnTo>
                      <a:lnTo>
                        <a:pt x="2" y="143"/>
                      </a:lnTo>
                      <a:lnTo>
                        <a:pt x="2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49" name="Freeform 68"/>
                <p:cNvSpPr>
                  <a:spLocks/>
                </p:cNvSpPr>
                <p:nvPr/>
              </p:nvSpPr>
              <p:spPr bwMode="auto">
                <a:xfrm>
                  <a:off x="2240" y="3452"/>
                  <a:ext cx="551" cy="141"/>
                </a:xfrm>
                <a:custGeom>
                  <a:avLst/>
                  <a:gdLst>
                    <a:gd name="T0" fmla="*/ 0 w 551"/>
                    <a:gd name="T1" fmla="*/ 138 h 141"/>
                    <a:gd name="T2" fmla="*/ 551 w 551"/>
                    <a:gd name="T3" fmla="*/ 0 h 141"/>
                    <a:gd name="T4" fmla="*/ 551 w 551"/>
                    <a:gd name="T5" fmla="*/ 0 h 141"/>
                    <a:gd name="T6" fmla="*/ 551 w 551"/>
                    <a:gd name="T7" fmla="*/ 0 h 141"/>
                    <a:gd name="T8" fmla="*/ 551 w 551"/>
                    <a:gd name="T9" fmla="*/ 0 h 141"/>
                    <a:gd name="T10" fmla="*/ 551 w 551"/>
                    <a:gd name="T11" fmla="*/ 0 h 141"/>
                    <a:gd name="T12" fmla="*/ 551 w 551"/>
                    <a:gd name="T13" fmla="*/ 0 h 141"/>
                    <a:gd name="T14" fmla="*/ 551 w 551"/>
                    <a:gd name="T15" fmla="*/ 0 h 141"/>
                    <a:gd name="T16" fmla="*/ 551 w 551"/>
                    <a:gd name="T17" fmla="*/ 3 h 141"/>
                    <a:gd name="T18" fmla="*/ 551 w 551"/>
                    <a:gd name="T19" fmla="*/ 3 h 141"/>
                    <a:gd name="T20" fmla="*/ 0 w 551"/>
                    <a:gd name="T21" fmla="*/ 141 h 141"/>
                    <a:gd name="T22" fmla="*/ 0 w 551"/>
                    <a:gd name="T23" fmla="*/ 141 h 141"/>
                    <a:gd name="T24" fmla="*/ 0 w 551"/>
                    <a:gd name="T25" fmla="*/ 141 h 141"/>
                    <a:gd name="T26" fmla="*/ 0 w 551"/>
                    <a:gd name="T27" fmla="*/ 141 h 141"/>
                    <a:gd name="T28" fmla="*/ 0 w 551"/>
                    <a:gd name="T29" fmla="*/ 141 h 141"/>
                    <a:gd name="T30" fmla="*/ 0 w 551"/>
                    <a:gd name="T31" fmla="*/ 141 h 141"/>
                    <a:gd name="T32" fmla="*/ 0 w 551"/>
                    <a:gd name="T33" fmla="*/ 141 h 141"/>
                    <a:gd name="T34" fmla="*/ 0 w 551"/>
                    <a:gd name="T35" fmla="*/ 138 h 141"/>
                    <a:gd name="T36" fmla="*/ 0 w 551"/>
                    <a:gd name="T37" fmla="*/ 138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1"/>
                    <a:gd name="T59" fmla="*/ 551 w 551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1">
                      <a:moveTo>
                        <a:pt x="0" y="138"/>
                      </a:moveTo>
                      <a:lnTo>
                        <a:pt x="551" y="0"/>
                      </a:lnTo>
                      <a:lnTo>
                        <a:pt x="551" y="3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0" name="Freeform 69"/>
                <p:cNvSpPr>
                  <a:spLocks/>
                </p:cNvSpPr>
                <p:nvPr/>
              </p:nvSpPr>
              <p:spPr bwMode="auto">
                <a:xfrm>
                  <a:off x="2240" y="3452"/>
                  <a:ext cx="551" cy="143"/>
                </a:xfrm>
                <a:custGeom>
                  <a:avLst/>
                  <a:gdLst>
                    <a:gd name="T0" fmla="*/ 0 w 551"/>
                    <a:gd name="T1" fmla="*/ 141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3 h 143"/>
                    <a:gd name="T10" fmla="*/ 551 w 551"/>
                    <a:gd name="T11" fmla="*/ 3 h 143"/>
                    <a:gd name="T12" fmla="*/ 551 w 551"/>
                    <a:gd name="T13" fmla="*/ 3 h 143"/>
                    <a:gd name="T14" fmla="*/ 551 w 551"/>
                    <a:gd name="T15" fmla="*/ 3 h 143"/>
                    <a:gd name="T16" fmla="*/ 551 w 551"/>
                    <a:gd name="T17" fmla="*/ 3 h 143"/>
                    <a:gd name="T18" fmla="*/ 551 w 551"/>
                    <a:gd name="T19" fmla="*/ 3 h 143"/>
                    <a:gd name="T20" fmla="*/ 3 w 551"/>
                    <a:gd name="T21" fmla="*/ 143 h 143"/>
                    <a:gd name="T22" fmla="*/ 3 w 551"/>
                    <a:gd name="T23" fmla="*/ 143 h 143"/>
                    <a:gd name="T24" fmla="*/ 0 w 551"/>
                    <a:gd name="T25" fmla="*/ 143 h 143"/>
                    <a:gd name="T26" fmla="*/ 0 w 551"/>
                    <a:gd name="T27" fmla="*/ 143 h 143"/>
                    <a:gd name="T28" fmla="*/ 0 w 551"/>
                    <a:gd name="T29" fmla="*/ 141 h 143"/>
                    <a:gd name="T30" fmla="*/ 0 w 551"/>
                    <a:gd name="T31" fmla="*/ 141 h 143"/>
                    <a:gd name="T32" fmla="*/ 0 w 551"/>
                    <a:gd name="T33" fmla="*/ 141 h 143"/>
                    <a:gd name="T34" fmla="*/ 0 w 551"/>
                    <a:gd name="T35" fmla="*/ 141 h 143"/>
                    <a:gd name="T36" fmla="*/ 0 w 551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41"/>
                      </a:moveTo>
                      <a:lnTo>
                        <a:pt x="551" y="0"/>
                      </a:lnTo>
                      <a:lnTo>
                        <a:pt x="551" y="3"/>
                      </a:lnTo>
                      <a:lnTo>
                        <a:pt x="3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1" name="Freeform 70"/>
                <p:cNvSpPr>
                  <a:spLocks/>
                </p:cNvSpPr>
                <p:nvPr/>
              </p:nvSpPr>
              <p:spPr bwMode="auto">
                <a:xfrm>
                  <a:off x="2240" y="3455"/>
                  <a:ext cx="551" cy="143"/>
                </a:xfrm>
                <a:custGeom>
                  <a:avLst/>
                  <a:gdLst>
                    <a:gd name="T0" fmla="*/ 0 w 551"/>
                    <a:gd name="T1" fmla="*/ 138 h 143"/>
                    <a:gd name="T2" fmla="*/ 551 w 551"/>
                    <a:gd name="T3" fmla="*/ 0 h 143"/>
                    <a:gd name="T4" fmla="*/ 551 w 551"/>
                    <a:gd name="T5" fmla="*/ 0 h 143"/>
                    <a:gd name="T6" fmla="*/ 551 w 551"/>
                    <a:gd name="T7" fmla="*/ 0 h 143"/>
                    <a:gd name="T8" fmla="*/ 551 w 551"/>
                    <a:gd name="T9" fmla="*/ 0 h 143"/>
                    <a:gd name="T10" fmla="*/ 551 w 551"/>
                    <a:gd name="T11" fmla="*/ 0 h 143"/>
                    <a:gd name="T12" fmla="*/ 551 w 551"/>
                    <a:gd name="T13" fmla="*/ 0 h 143"/>
                    <a:gd name="T14" fmla="*/ 551 w 551"/>
                    <a:gd name="T15" fmla="*/ 2 h 143"/>
                    <a:gd name="T16" fmla="*/ 551 w 551"/>
                    <a:gd name="T17" fmla="*/ 2 h 143"/>
                    <a:gd name="T18" fmla="*/ 551 w 551"/>
                    <a:gd name="T19" fmla="*/ 2 h 143"/>
                    <a:gd name="T20" fmla="*/ 3 w 551"/>
                    <a:gd name="T21" fmla="*/ 143 h 143"/>
                    <a:gd name="T22" fmla="*/ 3 w 551"/>
                    <a:gd name="T23" fmla="*/ 140 h 143"/>
                    <a:gd name="T24" fmla="*/ 3 w 551"/>
                    <a:gd name="T25" fmla="*/ 140 h 143"/>
                    <a:gd name="T26" fmla="*/ 3 w 551"/>
                    <a:gd name="T27" fmla="*/ 140 h 143"/>
                    <a:gd name="T28" fmla="*/ 3 w 551"/>
                    <a:gd name="T29" fmla="*/ 140 h 143"/>
                    <a:gd name="T30" fmla="*/ 3 w 551"/>
                    <a:gd name="T31" fmla="*/ 140 h 143"/>
                    <a:gd name="T32" fmla="*/ 0 w 551"/>
                    <a:gd name="T33" fmla="*/ 140 h 143"/>
                    <a:gd name="T34" fmla="*/ 0 w 551"/>
                    <a:gd name="T35" fmla="*/ 140 h 143"/>
                    <a:gd name="T36" fmla="*/ 0 w 551"/>
                    <a:gd name="T37" fmla="*/ 138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143"/>
                    <a:gd name="T59" fmla="*/ 551 w 551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143">
                      <a:moveTo>
                        <a:pt x="0" y="138"/>
                      </a:moveTo>
                      <a:lnTo>
                        <a:pt x="551" y="0"/>
                      </a:lnTo>
                      <a:lnTo>
                        <a:pt x="551" y="2"/>
                      </a:lnTo>
                      <a:lnTo>
                        <a:pt x="3" y="143"/>
                      </a:lnTo>
                      <a:lnTo>
                        <a:pt x="3" y="140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2" name="Freeform 71"/>
                <p:cNvSpPr>
                  <a:spLocks/>
                </p:cNvSpPr>
                <p:nvPr/>
              </p:nvSpPr>
              <p:spPr bwMode="auto">
                <a:xfrm>
                  <a:off x="2243" y="3455"/>
                  <a:ext cx="548" cy="143"/>
                </a:xfrm>
                <a:custGeom>
                  <a:avLst/>
                  <a:gdLst>
                    <a:gd name="T0" fmla="*/ 0 w 548"/>
                    <a:gd name="T1" fmla="*/ 140 h 143"/>
                    <a:gd name="T2" fmla="*/ 548 w 548"/>
                    <a:gd name="T3" fmla="*/ 0 h 143"/>
                    <a:gd name="T4" fmla="*/ 548 w 548"/>
                    <a:gd name="T5" fmla="*/ 0 h 143"/>
                    <a:gd name="T6" fmla="*/ 548 w 548"/>
                    <a:gd name="T7" fmla="*/ 2 h 143"/>
                    <a:gd name="T8" fmla="*/ 548 w 548"/>
                    <a:gd name="T9" fmla="*/ 2 h 143"/>
                    <a:gd name="T10" fmla="*/ 548 w 548"/>
                    <a:gd name="T11" fmla="*/ 2 h 143"/>
                    <a:gd name="T12" fmla="*/ 548 w 548"/>
                    <a:gd name="T13" fmla="*/ 2 h 143"/>
                    <a:gd name="T14" fmla="*/ 548 w 548"/>
                    <a:gd name="T15" fmla="*/ 2 h 143"/>
                    <a:gd name="T16" fmla="*/ 548 w 548"/>
                    <a:gd name="T17" fmla="*/ 2 h 143"/>
                    <a:gd name="T18" fmla="*/ 548 w 548"/>
                    <a:gd name="T19" fmla="*/ 4 h 143"/>
                    <a:gd name="T20" fmla="*/ 0 w 548"/>
                    <a:gd name="T21" fmla="*/ 143 h 143"/>
                    <a:gd name="T22" fmla="*/ 0 w 548"/>
                    <a:gd name="T23" fmla="*/ 143 h 143"/>
                    <a:gd name="T24" fmla="*/ 0 w 548"/>
                    <a:gd name="T25" fmla="*/ 143 h 143"/>
                    <a:gd name="T26" fmla="*/ 0 w 548"/>
                    <a:gd name="T27" fmla="*/ 143 h 143"/>
                    <a:gd name="T28" fmla="*/ 0 w 548"/>
                    <a:gd name="T29" fmla="*/ 143 h 143"/>
                    <a:gd name="T30" fmla="*/ 0 w 548"/>
                    <a:gd name="T31" fmla="*/ 140 h 143"/>
                    <a:gd name="T32" fmla="*/ 0 w 548"/>
                    <a:gd name="T33" fmla="*/ 140 h 143"/>
                    <a:gd name="T34" fmla="*/ 0 w 548"/>
                    <a:gd name="T35" fmla="*/ 140 h 143"/>
                    <a:gd name="T36" fmla="*/ 0 w 548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3"/>
                    <a:gd name="T59" fmla="*/ 548 w 548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3">
                      <a:moveTo>
                        <a:pt x="0" y="140"/>
                      </a:moveTo>
                      <a:lnTo>
                        <a:pt x="548" y="0"/>
                      </a:lnTo>
                      <a:lnTo>
                        <a:pt x="548" y="2"/>
                      </a:lnTo>
                      <a:lnTo>
                        <a:pt x="548" y="4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3" name="Freeform 72"/>
                <p:cNvSpPr>
                  <a:spLocks/>
                </p:cNvSpPr>
                <p:nvPr/>
              </p:nvSpPr>
              <p:spPr bwMode="auto">
                <a:xfrm>
                  <a:off x="2243" y="3457"/>
                  <a:ext cx="548" cy="143"/>
                </a:xfrm>
                <a:custGeom>
                  <a:avLst/>
                  <a:gdLst>
                    <a:gd name="T0" fmla="*/ 0 w 548"/>
                    <a:gd name="T1" fmla="*/ 141 h 143"/>
                    <a:gd name="T2" fmla="*/ 548 w 548"/>
                    <a:gd name="T3" fmla="*/ 0 h 143"/>
                    <a:gd name="T4" fmla="*/ 548 w 548"/>
                    <a:gd name="T5" fmla="*/ 0 h 143"/>
                    <a:gd name="T6" fmla="*/ 548 w 548"/>
                    <a:gd name="T7" fmla="*/ 0 h 143"/>
                    <a:gd name="T8" fmla="*/ 548 w 548"/>
                    <a:gd name="T9" fmla="*/ 0 h 143"/>
                    <a:gd name="T10" fmla="*/ 548 w 548"/>
                    <a:gd name="T11" fmla="*/ 2 h 143"/>
                    <a:gd name="T12" fmla="*/ 548 w 548"/>
                    <a:gd name="T13" fmla="*/ 2 h 143"/>
                    <a:gd name="T14" fmla="*/ 548 w 548"/>
                    <a:gd name="T15" fmla="*/ 2 h 143"/>
                    <a:gd name="T16" fmla="*/ 548 w 548"/>
                    <a:gd name="T17" fmla="*/ 2 h 143"/>
                    <a:gd name="T18" fmla="*/ 548 w 548"/>
                    <a:gd name="T19" fmla="*/ 2 h 143"/>
                    <a:gd name="T20" fmla="*/ 0 w 548"/>
                    <a:gd name="T21" fmla="*/ 143 h 143"/>
                    <a:gd name="T22" fmla="*/ 0 w 548"/>
                    <a:gd name="T23" fmla="*/ 143 h 143"/>
                    <a:gd name="T24" fmla="*/ 0 w 548"/>
                    <a:gd name="T25" fmla="*/ 141 h 143"/>
                    <a:gd name="T26" fmla="*/ 0 w 548"/>
                    <a:gd name="T27" fmla="*/ 141 h 143"/>
                    <a:gd name="T28" fmla="*/ 0 w 548"/>
                    <a:gd name="T29" fmla="*/ 141 h 143"/>
                    <a:gd name="T30" fmla="*/ 0 w 548"/>
                    <a:gd name="T31" fmla="*/ 141 h 143"/>
                    <a:gd name="T32" fmla="*/ 0 w 548"/>
                    <a:gd name="T33" fmla="*/ 141 h 143"/>
                    <a:gd name="T34" fmla="*/ 0 w 548"/>
                    <a:gd name="T35" fmla="*/ 141 h 143"/>
                    <a:gd name="T36" fmla="*/ 0 w 548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3"/>
                    <a:gd name="T59" fmla="*/ 548 w 548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3">
                      <a:moveTo>
                        <a:pt x="0" y="141"/>
                      </a:moveTo>
                      <a:lnTo>
                        <a:pt x="548" y="0"/>
                      </a:lnTo>
                      <a:lnTo>
                        <a:pt x="548" y="2"/>
                      </a:lnTo>
                      <a:lnTo>
                        <a:pt x="0" y="143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4" name="Freeform 73"/>
                <p:cNvSpPr>
                  <a:spLocks/>
                </p:cNvSpPr>
                <p:nvPr/>
              </p:nvSpPr>
              <p:spPr bwMode="auto">
                <a:xfrm>
                  <a:off x="2243" y="3459"/>
                  <a:ext cx="548" cy="141"/>
                </a:xfrm>
                <a:custGeom>
                  <a:avLst/>
                  <a:gdLst>
                    <a:gd name="T0" fmla="*/ 0 w 548"/>
                    <a:gd name="T1" fmla="*/ 139 h 141"/>
                    <a:gd name="T2" fmla="*/ 548 w 548"/>
                    <a:gd name="T3" fmla="*/ 0 h 141"/>
                    <a:gd name="T4" fmla="*/ 548 w 548"/>
                    <a:gd name="T5" fmla="*/ 0 h 141"/>
                    <a:gd name="T6" fmla="*/ 548 w 548"/>
                    <a:gd name="T7" fmla="*/ 0 h 141"/>
                    <a:gd name="T8" fmla="*/ 548 w 548"/>
                    <a:gd name="T9" fmla="*/ 0 h 141"/>
                    <a:gd name="T10" fmla="*/ 548 w 548"/>
                    <a:gd name="T11" fmla="*/ 0 h 141"/>
                    <a:gd name="T12" fmla="*/ 548 w 548"/>
                    <a:gd name="T13" fmla="*/ 0 h 141"/>
                    <a:gd name="T14" fmla="*/ 548 w 548"/>
                    <a:gd name="T15" fmla="*/ 0 h 141"/>
                    <a:gd name="T16" fmla="*/ 548 w 548"/>
                    <a:gd name="T17" fmla="*/ 3 h 141"/>
                    <a:gd name="T18" fmla="*/ 548 w 548"/>
                    <a:gd name="T19" fmla="*/ 3 h 141"/>
                    <a:gd name="T20" fmla="*/ 2 w 548"/>
                    <a:gd name="T21" fmla="*/ 141 h 141"/>
                    <a:gd name="T22" fmla="*/ 2 w 548"/>
                    <a:gd name="T23" fmla="*/ 141 h 141"/>
                    <a:gd name="T24" fmla="*/ 2 w 548"/>
                    <a:gd name="T25" fmla="*/ 141 h 141"/>
                    <a:gd name="T26" fmla="*/ 2 w 548"/>
                    <a:gd name="T27" fmla="*/ 141 h 141"/>
                    <a:gd name="T28" fmla="*/ 0 w 548"/>
                    <a:gd name="T29" fmla="*/ 141 h 141"/>
                    <a:gd name="T30" fmla="*/ 0 w 548"/>
                    <a:gd name="T31" fmla="*/ 141 h 141"/>
                    <a:gd name="T32" fmla="*/ 0 w 548"/>
                    <a:gd name="T33" fmla="*/ 139 h 141"/>
                    <a:gd name="T34" fmla="*/ 0 w 548"/>
                    <a:gd name="T35" fmla="*/ 139 h 141"/>
                    <a:gd name="T36" fmla="*/ 0 w 548"/>
                    <a:gd name="T37" fmla="*/ 139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1"/>
                    <a:gd name="T59" fmla="*/ 548 w 548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1">
                      <a:moveTo>
                        <a:pt x="0" y="139"/>
                      </a:moveTo>
                      <a:lnTo>
                        <a:pt x="548" y="0"/>
                      </a:lnTo>
                      <a:lnTo>
                        <a:pt x="548" y="3"/>
                      </a:lnTo>
                      <a:lnTo>
                        <a:pt x="2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5" name="Freeform 74"/>
                <p:cNvSpPr>
                  <a:spLocks/>
                </p:cNvSpPr>
                <p:nvPr/>
              </p:nvSpPr>
              <p:spPr bwMode="auto">
                <a:xfrm>
                  <a:off x="2243" y="3459"/>
                  <a:ext cx="548" cy="143"/>
                </a:xfrm>
                <a:custGeom>
                  <a:avLst/>
                  <a:gdLst>
                    <a:gd name="T0" fmla="*/ 0 w 548"/>
                    <a:gd name="T1" fmla="*/ 141 h 143"/>
                    <a:gd name="T2" fmla="*/ 548 w 548"/>
                    <a:gd name="T3" fmla="*/ 0 h 143"/>
                    <a:gd name="T4" fmla="*/ 548 w 548"/>
                    <a:gd name="T5" fmla="*/ 0 h 143"/>
                    <a:gd name="T6" fmla="*/ 548 w 548"/>
                    <a:gd name="T7" fmla="*/ 0 h 143"/>
                    <a:gd name="T8" fmla="*/ 548 w 548"/>
                    <a:gd name="T9" fmla="*/ 3 h 143"/>
                    <a:gd name="T10" fmla="*/ 548 w 548"/>
                    <a:gd name="T11" fmla="*/ 3 h 143"/>
                    <a:gd name="T12" fmla="*/ 548 w 548"/>
                    <a:gd name="T13" fmla="*/ 3 h 143"/>
                    <a:gd name="T14" fmla="*/ 548 w 548"/>
                    <a:gd name="T15" fmla="*/ 3 h 143"/>
                    <a:gd name="T16" fmla="*/ 548 w 548"/>
                    <a:gd name="T17" fmla="*/ 3 h 143"/>
                    <a:gd name="T18" fmla="*/ 548 w 548"/>
                    <a:gd name="T19" fmla="*/ 3 h 143"/>
                    <a:gd name="T20" fmla="*/ 2 w 548"/>
                    <a:gd name="T21" fmla="*/ 143 h 143"/>
                    <a:gd name="T22" fmla="*/ 2 w 548"/>
                    <a:gd name="T23" fmla="*/ 143 h 143"/>
                    <a:gd name="T24" fmla="*/ 2 w 548"/>
                    <a:gd name="T25" fmla="*/ 143 h 143"/>
                    <a:gd name="T26" fmla="*/ 2 w 548"/>
                    <a:gd name="T27" fmla="*/ 141 h 143"/>
                    <a:gd name="T28" fmla="*/ 2 w 548"/>
                    <a:gd name="T29" fmla="*/ 141 h 143"/>
                    <a:gd name="T30" fmla="*/ 2 w 548"/>
                    <a:gd name="T31" fmla="*/ 141 h 143"/>
                    <a:gd name="T32" fmla="*/ 2 w 548"/>
                    <a:gd name="T33" fmla="*/ 141 h 143"/>
                    <a:gd name="T34" fmla="*/ 2 w 548"/>
                    <a:gd name="T35" fmla="*/ 141 h 143"/>
                    <a:gd name="T36" fmla="*/ 0 w 548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8"/>
                    <a:gd name="T58" fmla="*/ 0 h 143"/>
                    <a:gd name="T59" fmla="*/ 548 w 548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8" h="143">
                      <a:moveTo>
                        <a:pt x="0" y="141"/>
                      </a:moveTo>
                      <a:lnTo>
                        <a:pt x="548" y="0"/>
                      </a:lnTo>
                      <a:lnTo>
                        <a:pt x="548" y="3"/>
                      </a:lnTo>
                      <a:lnTo>
                        <a:pt x="2" y="143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6" name="Freeform 75"/>
                <p:cNvSpPr>
                  <a:spLocks/>
                </p:cNvSpPr>
                <p:nvPr/>
              </p:nvSpPr>
              <p:spPr bwMode="auto">
                <a:xfrm>
                  <a:off x="2245" y="3462"/>
                  <a:ext cx="546" cy="140"/>
                </a:xfrm>
                <a:custGeom>
                  <a:avLst/>
                  <a:gdLst>
                    <a:gd name="T0" fmla="*/ 0 w 546"/>
                    <a:gd name="T1" fmla="*/ 138 h 140"/>
                    <a:gd name="T2" fmla="*/ 546 w 546"/>
                    <a:gd name="T3" fmla="*/ 0 h 140"/>
                    <a:gd name="T4" fmla="*/ 546 w 546"/>
                    <a:gd name="T5" fmla="*/ 0 h 140"/>
                    <a:gd name="T6" fmla="*/ 546 w 546"/>
                    <a:gd name="T7" fmla="*/ 0 h 140"/>
                    <a:gd name="T8" fmla="*/ 546 w 546"/>
                    <a:gd name="T9" fmla="*/ 0 h 140"/>
                    <a:gd name="T10" fmla="*/ 546 w 546"/>
                    <a:gd name="T11" fmla="*/ 0 h 140"/>
                    <a:gd name="T12" fmla="*/ 546 w 546"/>
                    <a:gd name="T13" fmla="*/ 2 h 140"/>
                    <a:gd name="T14" fmla="*/ 546 w 546"/>
                    <a:gd name="T15" fmla="*/ 2 h 140"/>
                    <a:gd name="T16" fmla="*/ 546 w 546"/>
                    <a:gd name="T17" fmla="*/ 2 h 140"/>
                    <a:gd name="T18" fmla="*/ 546 w 546"/>
                    <a:gd name="T19" fmla="*/ 2 h 140"/>
                    <a:gd name="T20" fmla="*/ 0 w 546"/>
                    <a:gd name="T21" fmla="*/ 140 h 140"/>
                    <a:gd name="T22" fmla="*/ 0 w 546"/>
                    <a:gd name="T23" fmla="*/ 140 h 140"/>
                    <a:gd name="T24" fmla="*/ 0 w 546"/>
                    <a:gd name="T25" fmla="*/ 140 h 140"/>
                    <a:gd name="T26" fmla="*/ 0 w 546"/>
                    <a:gd name="T27" fmla="*/ 140 h 140"/>
                    <a:gd name="T28" fmla="*/ 0 w 546"/>
                    <a:gd name="T29" fmla="*/ 140 h 140"/>
                    <a:gd name="T30" fmla="*/ 0 w 546"/>
                    <a:gd name="T31" fmla="*/ 140 h 140"/>
                    <a:gd name="T32" fmla="*/ 0 w 546"/>
                    <a:gd name="T33" fmla="*/ 140 h 140"/>
                    <a:gd name="T34" fmla="*/ 0 w 546"/>
                    <a:gd name="T35" fmla="*/ 138 h 140"/>
                    <a:gd name="T36" fmla="*/ 0 w 546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6"/>
                    <a:gd name="T58" fmla="*/ 0 h 140"/>
                    <a:gd name="T59" fmla="*/ 546 w 546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6" h="140">
                      <a:moveTo>
                        <a:pt x="0" y="138"/>
                      </a:moveTo>
                      <a:lnTo>
                        <a:pt x="546" y="0"/>
                      </a:lnTo>
                      <a:lnTo>
                        <a:pt x="546" y="2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7" name="Freeform 76"/>
                <p:cNvSpPr>
                  <a:spLocks/>
                </p:cNvSpPr>
                <p:nvPr/>
              </p:nvSpPr>
              <p:spPr bwMode="auto">
                <a:xfrm>
                  <a:off x="2245" y="3462"/>
                  <a:ext cx="546" cy="143"/>
                </a:xfrm>
                <a:custGeom>
                  <a:avLst/>
                  <a:gdLst>
                    <a:gd name="T0" fmla="*/ 0 w 546"/>
                    <a:gd name="T1" fmla="*/ 140 h 143"/>
                    <a:gd name="T2" fmla="*/ 546 w 546"/>
                    <a:gd name="T3" fmla="*/ 0 h 143"/>
                    <a:gd name="T4" fmla="*/ 546 w 546"/>
                    <a:gd name="T5" fmla="*/ 2 h 143"/>
                    <a:gd name="T6" fmla="*/ 546 w 546"/>
                    <a:gd name="T7" fmla="*/ 2 h 143"/>
                    <a:gd name="T8" fmla="*/ 546 w 546"/>
                    <a:gd name="T9" fmla="*/ 2 h 143"/>
                    <a:gd name="T10" fmla="*/ 546 w 546"/>
                    <a:gd name="T11" fmla="*/ 2 h 143"/>
                    <a:gd name="T12" fmla="*/ 546 w 546"/>
                    <a:gd name="T13" fmla="*/ 2 h 143"/>
                    <a:gd name="T14" fmla="*/ 546 w 546"/>
                    <a:gd name="T15" fmla="*/ 2 h 143"/>
                    <a:gd name="T16" fmla="*/ 546 w 546"/>
                    <a:gd name="T17" fmla="*/ 2 h 143"/>
                    <a:gd name="T18" fmla="*/ 546 w 546"/>
                    <a:gd name="T19" fmla="*/ 4 h 143"/>
                    <a:gd name="T20" fmla="*/ 2 w 546"/>
                    <a:gd name="T21" fmla="*/ 143 h 143"/>
                    <a:gd name="T22" fmla="*/ 2 w 546"/>
                    <a:gd name="T23" fmla="*/ 143 h 143"/>
                    <a:gd name="T24" fmla="*/ 2 w 546"/>
                    <a:gd name="T25" fmla="*/ 143 h 143"/>
                    <a:gd name="T26" fmla="*/ 0 w 546"/>
                    <a:gd name="T27" fmla="*/ 143 h 143"/>
                    <a:gd name="T28" fmla="*/ 0 w 546"/>
                    <a:gd name="T29" fmla="*/ 140 h 143"/>
                    <a:gd name="T30" fmla="*/ 0 w 546"/>
                    <a:gd name="T31" fmla="*/ 140 h 143"/>
                    <a:gd name="T32" fmla="*/ 0 w 546"/>
                    <a:gd name="T33" fmla="*/ 140 h 143"/>
                    <a:gd name="T34" fmla="*/ 0 w 546"/>
                    <a:gd name="T35" fmla="*/ 140 h 143"/>
                    <a:gd name="T36" fmla="*/ 0 w 546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6"/>
                    <a:gd name="T58" fmla="*/ 0 h 143"/>
                    <a:gd name="T59" fmla="*/ 546 w 546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6" h="143">
                      <a:moveTo>
                        <a:pt x="0" y="140"/>
                      </a:moveTo>
                      <a:lnTo>
                        <a:pt x="546" y="0"/>
                      </a:lnTo>
                      <a:lnTo>
                        <a:pt x="546" y="2"/>
                      </a:lnTo>
                      <a:lnTo>
                        <a:pt x="546" y="4"/>
                      </a:lnTo>
                      <a:lnTo>
                        <a:pt x="2" y="143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8" name="Freeform 77"/>
                <p:cNvSpPr>
                  <a:spLocks/>
                </p:cNvSpPr>
                <p:nvPr/>
              </p:nvSpPr>
              <p:spPr bwMode="auto">
                <a:xfrm>
                  <a:off x="2245" y="3464"/>
                  <a:ext cx="549" cy="143"/>
                </a:xfrm>
                <a:custGeom>
                  <a:avLst/>
                  <a:gdLst>
                    <a:gd name="T0" fmla="*/ 0 w 549"/>
                    <a:gd name="T1" fmla="*/ 138 h 143"/>
                    <a:gd name="T2" fmla="*/ 546 w 549"/>
                    <a:gd name="T3" fmla="*/ 0 h 143"/>
                    <a:gd name="T4" fmla="*/ 546 w 549"/>
                    <a:gd name="T5" fmla="*/ 0 h 143"/>
                    <a:gd name="T6" fmla="*/ 546 w 549"/>
                    <a:gd name="T7" fmla="*/ 0 h 143"/>
                    <a:gd name="T8" fmla="*/ 546 w 549"/>
                    <a:gd name="T9" fmla="*/ 0 h 143"/>
                    <a:gd name="T10" fmla="*/ 546 w 549"/>
                    <a:gd name="T11" fmla="*/ 2 h 143"/>
                    <a:gd name="T12" fmla="*/ 549 w 549"/>
                    <a:gd name="T13" fmla="*/ 2 h 143"/>
                    <a:gd name="T14" fmla="*/ 549 w 549"/>
                    <a:gd name="T15" fmla="*/ 2 h 143"/>
                    <a:gd name="T16" fmla="*/ 549 w 549"/>
                    <a:gd name="T17" fmla="*/ 2 h 143"/>
                    <a:gd name="T18" fmla="*/ 549 w 549"/>
                    <a:gd name="T19" fmla="*/ 2 h 143"/>
                    <a:gd name="T20" fmla="*/ 2 w 549"/>
                    <a:gd name="T21" fmla="*/ 143 h 143"/>
                    <a:gd name="T22" fmla="*/ 2 w 549"/>
                    <a:gd name="T23" fmla="*/ 141 h 143"/>
                    <a:gd name="T24" fmla="*/ 2 w 549"/>
                    <a:gd name="T25" fmla="*/ 141 h 143"/>
                    <a:gd name="T26" fmla="*/ 2 w 549"/>
                    <a:gd name="T27" fmla="*/ 141 h 143"/>
                    <a:gd name="T28" fmla="*/ 2 w 549"/>
                    <a:gd name="T29" fmla="*/ 141 h 143"/>
                    <a:gd name="T30" fmla="*/ 2 w 549"/>
                    <a:gd name="T31" fmla="*/ 141 h 143"/>
                    <a:gd name="T32" fmla="*/ 2 w 549"/>
                    <a:gd name="T33" fmla="*/ 141 h 143"/>
                    <a:gd name="T34" fmla="*/ 0 w 549"/>
                    <a:gd name="T35" fmla="*/ 141 h 143"/>
                    <a:gd name="T36" fmla="*/ 0 w 549"/>
                    <a:gd name="T37" fmla="*/ 138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9"/>
                    <a:gd name="T58" fmla="*/ 0 h 143"/>
                    <a:gd name="T59" fmla="*/ 549 w 549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9" h="143">
                      <a:moveTo>
                        <a:pt x="0" y="138"/>
                      </a:moveTo>
                      <a:lnTo>
                        <a:pt x="546" y="0"/>
                      </a:lnTo>
                      <a:lnTo>
                        <a:pt x="546" y="2"/>
                      </a:lnTo>
                      <a:lnTo>
                        <a:pt x="549" y="2"/>
                      </a:lnTo>
                      <a:lnTo>
                        <a:pt x="2" y="143"/>
                      </a:lnTo>
                      <a:lnTo>
                        <a:pt x="2" y="141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59" name="Freeform 78"/>
                <p:cNvSpPr>
                  <a:spLocks/>
                </p:cNvSpPr>
                <p:nvPr/>
              </p:nvSpPr>
              <p:spPr bwMode="auto">
                <a:xfrm>
                  <a:off x="2247" y="3466"/>
                  <a:ext cx="547" cy="141"/>
                </a:xfrm>
                <a:custGeom>
                  <a:avLst/>
                  <a:gdLst>
                    <a:gd name="T0" fmla="*/ 0 w 547"/>
                    <a:gd name="T1" fmla="*/ 139 h 141"/>
                    <a:gd name="T2" fmla="*/ 544 w 547"/>
                    <a:gd name="T3" fmla="*/ 0 h 141"/>
                    <a:gd name="T4" fmla="*/ 547 w 547"/>
                    <a:gd name="T5" fmla="*/ 0 h 141"/>
                    <a:gd name="T6" fmla="*/ 547 w 547"/>
                    <a:gd name="T7" fmla="*/ 0 h 141"/>
                    <a:gd name="T8" fmla="*/ 547 w 547"/>
                    <a:gd name="T9" fmla="*/ 0 h 141"/>
                    <a:gd name="T10" fmla="*/ 547 w 547"/>
                    <a:gd name="T11" fmla="*/ 0 h 141"/>
                    <a:gd name="T12" fmla="*/ 547 w 547"/>
                    <a:gd name="T13" fmla="*/ 0 h 141"/>
                    <a:gd name="T14" fmla="*/ 547 w 547"/>
                    <a:gd name="T15" fmla="*/ 3 h 141"/>
                    <a:gd name="T16" fmla="*/ 547 w 547"/>
                    <a:gd name="T17" fmla="*/ 3 h 141"/>
                    <a:gd name="T18" fmla="*/ 547 w 547"/>
                    <a:gd name="T19" fmla="*/ 3 h 141"/>
                    <a:gd name="T20" fmla="*/ 0 w 547"/>
                    <a:gd name="T21" fmla="*/ 141 h 141"/>
                    <a:gd name="T22" fmla="*/ 0 w 547"/>
                    <a:gd name="T23" fmla="*/ 141 h 141"/>
                    <a:gd name="T24" fmla="*/ 0 w 547"/>
                    <a:gd name="T25" fmla="*/ 141 h 141"/>
                    <a:gd name="T26" fmla="*/ 0 w 547"/>
                    <a:gd name="T27" fmla="*/ 141 h 141"/>
                    <a:gd name="T28" fmla="*/ 0 w 547"/>
                    <a:gd name="T29" fmla="*/ 141 h 141"/>
                    <a:gd name="T30" fmla="*/ 0 w 547"/>
                    <a:gd name="T31" fmla="*/ 139 h 141"/>
                    <a:gd name="T32" fmla="*/ 0 w 547"/>
                    <a:gd name="T33" fmla="*/ 139 h 141"/>
                    <a:gd name="T34" fmla="*/ 0 w 547"/>
                    <a:gd name="T35" fmla="*/ 139 h 141"/>
                    <a:gd name="T36" fmla="*/ 0 w 547"/>
                    <a:gd name="T37" fmla="*/ 139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7"/>
                    <a:gd name="T58" fmla="*/ 0 h 141"/>
                    <a:gd name="T59" fmla="*/ 547 w 547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7" h="141">
                      <a:moveTo>
                        <a:pt x="0" y="139"/>
                      </a:moveTo>
                      <a:lnTo>
                        <a:pt x="544" y="0"/>
                      </a:lnTo>
                      <a:lnTo>
                        <a:pt x="547" y="0"/>
                      </a:lnTo>
                      <a:lnTo>
                        <a:pt x="547" y="3"/>
                      </a:lnTo>
                      <a:lnTo>
                        <a:pt x="0" y="141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0" name="Freeform 79"/>
                <p:cNvSpPr>
                  <a:spLocks/>
                </p:cNvSpPr>
                <p:nvPr/>
              </p:nvSpPr>
              <p:spPr bwMode="auto">
                <a:xfrm>
                  <a:off x="2247" y="3466"/>
                  <a:ext cx="547" cy="143"/>
                </a:xfrm>
                <a:custGeom>
                  <a:avLst/>
                  <a:gdLst>
                    <a:gd name="T0" fmla="*/ 0 w 547"/>
                    <a:gd name="T1" fmla="*/ 141 h 143"/>
                    <a:gd name="T2" fmla="*/ 547 w 547"/>
                    <a:gd name="T3" fmla="*/ 0 h 143"/>
                    <a:gd name="T4" fmla="*/ 547 w 547"/>
                    <a:gd name="T5" fmla="*/ 0 h 143"/>
                    <a:gd name="T6" fmla="*/ 547 w 547"/>
                    <a:gd name="T7" fmla="*/ 3 h 143"/>
                    <a:gd name="T8" fmla="*/ 547 w 547"/>
                    <a:gd name="T9" fmla="*/ 3 h 143"/>
                    <a:gd name="T10" fmla="*/ 547 w 547"/>
                    <a:gd name="T11" fmla="*/ 3 h 143"/>
                    <a:gd name="T12" fmla="*/ 547 w 547"/>
                    <a:gd name="T13" fmla="*/ 3 h 143"/>
                    <a:gd name="T14" fmla="*/ 547 w 547"/>
                    <a:gd name="T15" fmla="*/ 3 h 143"/>
                    <a:gd name="T16" fmla="*/ 547 w 547"/>
                    <a:gd name="T17" fmla="*/ 3 h 143"/>
                    <a:gd name="T18" fmla="*/ 547 w 547"/>
                    <a:gd name="T19" fmla="*/ 3 h 143"/>
                    <a:gd name="T20" fmla="*/ 3 w 547"/>
                    <a:gd name="T21" fmla="*/ 143 h 143"/>
                    <a:gd name="T22" fmla="*/ 3 w 547"/>
                    <a:gd name="T23" fmla="*/ 141 h 143"/>
                    <a:gd name="T24" fmla="*/ 0 w 547"/>
                    <a:gd name="T25" fmla="*/ 141 h 143"/>
                    <a:gd name="T26" fmla="*/ 0 w 547"/>
                    <a:gd name="T27" fmla="*/ 141 h 143"/>
                    <a:gd name="T28" fmla="*/ 0 w 547"/>
                    <a:gd name="T29" fmla="*/ 141 h 143"/>
                    <a:gd name="T30" fmla="*/ 0 w 547"/>
                    <a:gd name="T31" fmla="*/ 141 h 143"/>
                    <a:gd name="T32" fmla="*/ 0 w 547"/>
                    <a:gd name="T33" fmla="*/ 141 h 143"/>
                    <a:gd name="T34" fmla="*/ 0 w 547"/>
                    <a:gd name="T35" fmla="*/ 141 h 143"/>
                    <a:gd name="T36" fmla="*/ 0 w 547"/>
                    <a:gd name="T37" fmla="*/ 141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7"/>
                    <a:gd name="T58" fmla="*/ 0 h 143"/>
                    <a:gd name="T59" fmla="*/ 547 w 547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7" h="143">
                      <a:moveTo>
                        <a:pt x="0" y="141"/>
                      </a:moveTo>
                      <a:lnTo>
                        <a:pt x="547" y="0"/>
                      </a:lnTo>
                      <a:lnTo>
                        <a:pt x="547" y="3"/>
                      </a:lnTo>
                      <a:lnTo>
                        <a:pt x="3" y="143"/>
                      </a:lnTo>
                      <a:lnTo>
                        <a:pt x="3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1" name="Freeform 80"/>
                <p:cNvSpPr>
                  <a:spLocks/>
                </p:cNvSpPr>
                <p:nvPr/>
              </p:nvSpPr>
              <p:spPr bwMode="auto">
                <a:xfrm>
                  <a:off x="2247" y="3469"/>
                  <a:ext cx="547" cy="140"/>
                </a:xfrm>
                <a:custGeom>
                  <a:avLst/>
                  <a:gdLst>
                    <a:gd name="T0" fmla="*/ 0 w 547"/>
                    <a:gd name="T1" fmla="*/ 138 h 140"/>
                    <a:gd name="T2" fmla="*/ 547 w 547"/>
                    <a:gd name="T3" fmla="*/ 0 h 140"/>
                    <a:gd name="T4" fmla="*/ 547 w 547"/>
                    <a:gd name="T5" fmla="*/ 0 h 140"/>
                    <a:gd name="T6" fmla="*/ 547 w 547"/>
                    <a:gd name="T7" fmla="*/ 0 h 140"/>
                    <a:gd name="T8" fmla="*/ 547 w 547"/>
                    <a:gd name="T9" fmla="*/ 0 h 140"/>
                    <a:gd name="T10" fmla="*/ 547 w 547"/>
                    <a:gd name="T11" fmla="*/ 0 h 140"/>
                    <a:gd name="T12" fmla="*/ 547 w 547"/>
                    <a:gd name="T13" fmla="*/ 2 h 140"/>
                    <a:gd name="T14" fmla="*/ 547 w 547"/>
                    <a:gd name="T15" fmla="*/ 2 h 140"/>
                    <a:gd name="T16" fmla="*/ 547 w 547"/>
                    <a:gd name="T17" fmla="*/ 2 h 140"/>
                    <a:gd name="T18" fmla="*/ 547 w 547"/>
                    <a:gd name="T19" fmla="*/ 2 h 140"/>
                    <a:gd name="T20" fmla="*/ 3 w 547"/>
                    <a:gd name="T21" fmla="*/ 140 h 140"/>
                    <a:gd name="T22" fmla="*/ 3 w 547"/>
                    <a:gd name="T23" fmla="*/ 140 h 140"/>
                    <a:gd name="T24" fmla="*/ 3 w 547"/>
                    <a:gd name="T25" fmla="*/ 140 h 140"/>
                    <a:gd name="T26" fmla="*/ 3 w 547"/>
                    <a:gd name="T27" fmla="*/ 140 h 140"/>
                    <a:gd name="T28" fmla="*/ 3 w 547"/>
                    <a:gd name="T29" fmla="*/ 140 h 140"/>
                    <a:gd name="T30" fmla="*/ 3 w 547"/>
                    <a:gd name="T31" fmla="*/ 138 h 140"/>
                    <a:gd name="T32" fmla="*/ 0 w 547"/>
                    <a:gd name="T33" fmla="*/ 138 h 140"/>
                    <a:gd name="T34" fmla="*/ 0 w 547"/>
                    <a:gd name="T35" fmla="*/ 138 h 140"/>
                    <a:gd name="T36" fmla="*/ 0 w 547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7"/>
                    <a:gd name="T58" fmla="*/ 0 h 140"/>
                    <a:gd name="T59" fmla="*/ 547 w 547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7" h="140">
                      <a:moveTo>
                        <a:pt x="0" y="138"/>
                      </a:moveTo>
                      <a:lnTo>
                        <a:pt x="547" y="0"/>
                      </a:lnTo>
                      <a:lnTo>
                        <a:pt x="547" y="2"/>
                      </a:lnTo>
                      <a:lnTo>
                        <a:pt x="3" y="140"/>
                      </a:lnTo>
                      <a:lnTo>
                        <a:pt x="3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2" name="Freeform 81"/>
                <p:cNvSpPr>
                  <a:spLocks/>
                </p:cNvSpPr>
                <p:nvPr/>
              </p:nvSpPr>
              <p:spPr bwMode="auto">
                <a:xfrm>
                  <a:off x="2250" y="3469"/>
                  <a:ext cx="544" cy="143"/>
                </a:xfrm>
                <a:custGeom>
                  <a:avLst/>
                  <a:gdLst>
                    <a:gd name="T0" fmla="*/ 0 w 544"/>
                    <a:gd name="T1" fmla="*/ 140 h 143"/>
                    <a:gd name="T2" fmla="*/ 544 w 544"/>
                    <a:gd name="T3" fmla="*/ 0 h 143"/>
                    <a:gd name="T4" fmla="*/ 544 w 544"/>
                    <a:gd name="T5" fmla="*/ 2 h 143"/>
                    <a:gd name="T6" fmla="*/ 544 w 544"/>
                    <a:gd name="T7" fmla="*/ 2 h 143"/>
                    <a:gd name="T8" fmla="*/ 544 w 544"/>
                    <a:gd name="T9" fmla="*/ 2 h 143"/>
                    <a:gd name="T10" fmla="*/ 544 w 544"/>
                    <a:gd name="T11" fmla="*/ 2 h 143"/>
                    <a:gd name="T12" fmla="*/ 544 w 544"/>
                    <a:gd name="T13" fmla="*/ 2 h 143"/>
                    <a:gd name="T14" fmla="*/ 544 w 544"/>
                    <a:gd name="T15" fmla="*/ 2 h 143"/>
                    <a:gd name="T16" fmla="*/ 544 w 544"/>
                    <a:gd name="T17" fmla="*/ 5 h 143"/>
                    <a:gd name="T18" fmla="*/ 544 w 544"/>
                    <a:gd name="T19" fmla="*/ 5 h 143"/>
                    <a:gd name="T20" fmla="*/ 0 w 544"/>
                    <a:gd name="T21" fmla="*/ 143 h 143"/>
                    <a:gd name="T22" fmla="*/ 0 w 544"/>
                    <a:gd name="T23" fmla="*/ 143 h 143"/>
                    <a:gd name="T24" fmla="*/ 0 w 544"/>
                    <a:gd name="T25" fmla="*/ 140 h 143"/>
                    <a:gd name="T26" fmla="*/ 0 w 544"/>
                    <a:gd name="T27" fmla="*/ 140 h 143"/>
                    <a:gd name="T28" fmla="*/ 0 w 544"/>
                    <a:gd name="T29" fmla="*/ 140 h 143"/>
                    <a:gd name="T30" fmla="*/ 0 w 544"/>
                    <a:gd name="T31" fmla="*/ 140 h 143"/>
                    <a:gd name="T32" fmla="*/ 0 w 544"/>
                    <a:gd name="T33" fmla="*/ 140 h 143"/>
                    <a:gd name="T34" fmla="*/ 0 w 544"/>
                    <a:gd name="T35" fmla="*/ 140 h 143"/>
                    <a:gd name="T36" fmla="*/ 0 w 544"/>
                    <a:gd name="T37" fmla="*/ 140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3"/>
                    <a:gd name="T59" fmla="*/ 544 w 544"/>
                    <a:gd name="T60" fmla="*/ 143 h 1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3">
                      <a:moveTo>
                        <a:pt x="0" y="140"/>
                      </a:moveTo>
                      <a:lnTo>
                        <a:pt x="544" y="0"/>
                      </a:lnTo>
                      <a:lnTo>
                        <a:pt x="544" y="2"/>
                      </a:lnTo>
                      <a:lnTo>
                        <a:pt x="544" y="5"/>
                      </a:lnTo>
                      <a:lnTo>
                        <a:pt x="0" y="143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3" name="Freeform 82"/>
                <p:cNvSpPr>
                  <a:spLocks/>
                </p:cNvSpPr>
                <p:nvPr/>
              </p:nvSpPr>
              <p:spPr bwMode="auto">
                <a:xfrm>
                  <a:off x="2250" y="3471"/>
                  <a:ext cx="544" cy="141"/>
                </a:xfrm>
                <a:custGeom>
                  <a:avLst/>
                  <a:gdLst>
                    <a:gd name="T0" fmla="*/ 0 w 544"/>
                    <a:gd name="T1" fmla="*/ 138 h 141"/>
                    <a:gd name="T2" fmla="*/ 544 w 544"/>
                    <a:gd name="T3" fmla="*/ 0 h 141"/>
                    <a:gd name="T4" fmla="*/ 544 w 544"/>
                    <a:gd name="T5" fmla="*/ 0 h 141"/>
                    <a:gd name="T6" fmla="*/ 544 w 544"/>
                    <a:gd name="T7" fmla="*/ 0 h 141"/>
                    <a:gd name="T8" fmla="*/ 544 w 544"/>
                    <a:gd name="T9" fmla="*/ 3 h 141"/>
                    <a:gd name="T10" fmla="*/ 544 w 544"/>
                    <a:gd name="T11" fmla="*/ 3 h 141"/>
                    <a:gd name="T12" fmla="*/ 544 w 544"/>
                    <a:gd name="T13" fmla="*/ 3 h 141"/>
                    <a:gd name="T14" fmla="*/ 544 w 544"/>
                    <a:gd name="T15" fmla="*/ 3 h 141"/>
                    <a:gd name="T16" fmla="*/ 544 w 544"/>
                    <a:gd name="T17" fmla="*/ 3 h 141"/>
                    <a:gd name="T18" fmla="*/ 544 w 544"/>
                    <a:gd name="T19" fmla="*/ 3 h 141"/>
                    <a:gd name="T20" fmla="*/ 2 w 544"/>
                    <a:gd name="T21" fmla="*/ 141 h 141"/>
                    <a:gd name="T22" fmla="*/ 2 w 544"/>
                    <a:gd name="T23" fmla="*/ 141 h 141"/>
                    <a:gd name="T24" fmla="*/ 0 w 544"/>
                    <a:gd name="T25" fmla="*/ 141 h 141"/>
                    <a:gd name="T26" fmla="*/ 0 w 544"/>
                    <a:gd name="T27" fmla="*/ 141 h 141"/>
                    <a:gd name="T28" fmla="*/ 0 w 544"/>
                    <a:gd name="T29" fmla="*/ 141 h 141"/>
                    <a:gd name="T30" fmla="*/ 0 w 544"/>
                    <a:gd name="T31" fmla="*/ 141 h 141"/>
                    <a:gd name="T32" fmla="*/ 0 w 544"/>
                    <a:gd name="T33" fmla="*/ 138 h 141"/>
                    <a:gd name="T34" fmla="*/ 0 w 544"/>
                    <a:gd name="T35" fmla="*/ 138 h 141"/>
                    <a:gd name="T36" fmla="*/ 0 w 544"/>
                    <a:gd name="T37" fmla="*/ 138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1"/>
                    <a:gd name="T59" fmla="*/ 544 w 544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1">
                      <a:moveTo>
                        <a:pt x="0" y="138"/>
                      </a:moveTo>
                      <a:lnTo>
                        <a:pt x="544" y="0"/>
                      </a:lnTo>
                      <a:lnTo>
                        <a:pt x="544" y="3"/>
                      </a:lnTo>
                      <a:lnTo>
                        <a:pt x="2" y="141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4" name="Freeform 83"/>
                <p:cNvSpPr>
                  <a:spLocks/>
                </p:cNvSpPr>
                <p:nvPr/>
              </p:nvSpPr>
              <p:spPr bwMode="auto">
                <a:xfrm>
                  <a:off x="2250" y="3474"/>
                  <a:ext cx="544" cy="140"/>
                </a:xfrm>
                <a:custGeom>
                  <a:avLst/>
                  <a:gdLst>
                    <a:gd name="T0" fmla="*/ 0 w 544"/>
                    <a:gd name="T1" fmla="*/ 138 h 140"/>
                    <a:gd name="T2" fmla="*/ 544 w 544"/>
                    <a:gd name="T3" fmla="*/ 0 h 140"/>
                    <a:gd name="T4" fmla="*/ 544 w 544"/>
                    <a:gd name="T5" fmla="*/ 0 h 140"/>
                    <a:gd name="T6" fmla="*/ 544 w 544"/>
                    <a:gd name="T7" fmla="*/ 0 h 140"/>
                    <a:gd name="T8" fmla="*/ 544 w 544"/>
                    <a:gd name="T9" fmla="*/ 0 h 140"/>
                    <a:gd name="T10" fmla="*/ 544 w 544"/>
                    <a:gd name="T11" fmla="*/ 0 h 140"/>
                    <a:gd name="T12" fmla="*/ 544 w 544"/>
                    <a:gd name="T13" fmla="*/ 2 h 140"/>
                    <a:gd name="T14" fmla="*/ 544 w 544"/>
                    <a:gd name="T15" fmla="*/ 2 h 140"/>
                    <a:gd name="T16" fmla="*/ 544 w 544"/>
                    <a:gd name="T17" fmla="*/ 2 h 140"/>
                    <a:gd name="T18" fmla="*/ 544 w 544"/>
                    <a:gd name="T19" fmla="*/ 2 h 140"/>
                    <a:gd name="T20" fmla="*/ 2 w 544"/>
                    <a:gd name="T21" fmla="*/ 140 h 140"/>
                    <a:gd name="T22" fmla="*/ 2 w 544"/>
                    <a:gd name="T23" fmla="*/ 140 h 140"/>
                    <a:gd name="T24" fmla="*/ 2 w 544"/>
                    <a:gd name="T25" fmla="*/ 140 h 140"/>
                    <a:gd name="T26" fmla="*/ 2 w 544"/>
                    <a:gd name="T27" fmla="*/ 138 h 140"/>
                    <a:gd name="T28" fmla="*/ 2 w 544"/>
                    <a:gd name="T29" fmla="*/ 138 h 140"/>
                    <a:gd name="T30" fmla="*/ 2 w 544"/>
                    <a:gd name="T31" fmla="*/ 138 h 140"/>
                    <a:gd name="T32" fmla="*/ 0 w 544"/>
                    <a:gd name="T33" fmla="*/ 138 h 140"/>
                    <a:gd name="T34" fmla="*/ 0 w 544"/>
                    <a:gd name="T35" fmla="*/ 138 h 140"/>
                    <a:gd name="T36" fmla="*/ 0 w 544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4"/>
                    <a:gd name="T58" fmla="*/ 0 h 140"/>
                    <a:gd name="T59" fmla="*/ 544 w 544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4" h="140">
                      <a:moveTo>
                        <a:pt x="0" y="138"/>
                      </a:moveTo>
                      <a:lnTo>
                        <a:pt x="544" y="0"/>
                      </a:lnTo>
                      <a:lnTo>
                        <a:pt x="544" y="2"/>
                      </a:lnTo>
                      <a:lnTo>
                        <a:pt x="2" y="140"/>
                      </a:lnTo>
                      <a:lnTo>
                        <a:pt x="2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5" name="Freeform 84"/>
                <p:cNvSpPr>
                  <a:spLocks/>
                </p:cNvSpPr>
                <p:nvPr/>
              </p:nvSpPr>
              <p:spPr bwMode="auto">
                <a:xfrm>
                  <a:off x="2252" y="3474"/>
                  <a:ext cx="542" cy="140"/>
                </a:xfrm>
                <a:custGeom>
                  <a:avLst/>
                  <a:gdLst>
                    <a:gd name="T0" fmla="*/ 0 w 542"/>
                    <a:gd name="T1" fmla="*/ 138 h 140"/>
                    <a:gd name="T2" fmla="*/ 542 w 542"/>
                    <a:gd name="T3" fmla="*/ 0 h 140"/>
                    <a:gd name="T4" fmla="*/ 542 w 542"/>
                    <a:gd name="T5" fmla="*/ 2 h 140"/>
                    <a:gd name="T6" fmla="*/ 542 w 542"/>
                    <a:gd name="T7" fmla="*/ 2 h 140"/>
                    <a:gd name="T8" fmla="*/ 542 w 542"/>
                    <a:gd name="T9" fmla="*/ 2 h 140"/>
                    <a:gd name="T10" fmla="*/ 542 w 542"/>
                    <a:gd name="T11" fmla="*/ 2 h 140"/>
                    <a:gd name="T12" fmla="*/ 542 w 542"/>
                    <a:gd name="T13" fmla="*/ 2 h 140"/>
                    <a:gd name="T14" fmla="*/ 542 w 542"/>
                    <a:gd name="T15" fmla="*/ 2 h 140"/>
                    <a:gd name="T16" fmla="*/ 542 w 542"/>
                    <a:gd name="T17" fmla="*/ 2 h 140"/>
                    <a:gd name="T18" fmla="*/ 542 w 542"/>
                    <a:gd name="T19" fmla="*/ 4 h 140"/>
                    <a:gd name="T20" fmla="*/ 0 w 542"/>
                    <a:gd name="T21" fmla="*/ 140 h 140"/>
                    <a:gd name="T22" fmla="*/ 0 w 542"/>
                    <a:gd name="T23" fmla="*/ 140 h 140"/>
                    <a:gd name="T24" fmla="*/ 0 w 542"/>
                    <a:gd name="T25" fmla="*/ 140 h 140"/>
                    <a:gd name="T26" fmla="*/ 0 w 542"/>
                    <a:gd name="T27" fmla="*/ 140 h 140"/>
                    <a:gd name="T28" fmla="*/ 0 w 542"/>
                    <a:gd name="T29" fmla="*/ 140 h 140"/>
                    <a:gd name="T30" fmla="*/ 0 w 542"/>
                    <a:gd name="T31" fmla="*/ 140 h 140"/>
                    <a:gd name="T32" fmla="*/ 0 w 542"/>
                    <a:gd name="T33" fmla="*/ 140 h 140"/>
                    <a:gd name="T34" fmla="*/ 0 w 542"/>
                    <a:gd name="T35" fmla="*/ 138 h 140"/>
                    <a:gd name="T36" fmla="*/ 0 w 542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2"/>
                    <a:gd name="T58" fmla="*/ 0 h 140"/>
                    <a:gd name="T59" fmla="*/ 542 w 542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2" h="140">
                      <a:moveTo>
                        <a:pt x="0" y="138"/>
                      </a:moveTo>
                      <a:lnTo>
                        <a:pt x="542" y="0"/>
                      </a:lnTo>
                      <a:lnTo>
                        <a:pt x="542" y="2"/>
                      </a:lnTo>
                      <a:lnTo>
                        <a:pt x="542" y="4"/>
                      </a:lnTo>
                      <a:lnTo>
                        <a:pt x="0" y="14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6" name="Freeform 85"/>
                <p:cNvSpPr>
                  <a:spLocks/>
                </p:cNvSpPr>
                <p:nvPr/>
              </p:nvSpPr>
              <p:spPr bwMode="auto">
                <a:xfrm>
                  <a:off x="2252" y="3476"/>
                  <a:ext cx="542" cy="141"/>
                </a:xfrm>
                <a:custGeom>
                  <a:avLst/>
                  <a:gdLst>
                    <a:gd name="T0" fmla="*/ 0 w 542"/>
                    <a:gd name="T1" fmla="*/ 138 h 141"/>
                    <a:gd name="T2" fmla="*/ 542 w 542"/>
                    <a:gd name="T3" fmla="*/ 0 h 141"/>
                    <a:gd name="T4" fmla="*/ 542 w 542"/>
                    <a:gd name="T5" fmla="*/ 0 h 141"/>
                    <a:gd name="T6" fmla="*/ 542 w 542"/>
                    <a:gd name="T7" fmla="*/ 0 h 141"/>
                    <a:gd name="T8" fmla="*/ 542 w 542"/>
                    <a:gd name="T9" fmla="*/ 0 h 141"/>
                    <a:gd name="T10" fmla="*/ 542 w 542"/>
                    <a:gd name="T11" fmla="*/ 2 h 141"/>
                    <a:gd name="T12" fmla="*/ 542 w 542"/>
                    <a:gd name="T13" fmla="*/ 2 h 141"/>
                    <a:gd name="T14" fmla="*/ 542 w 542"/>
                    <a:gd name="T15" fmla="*/ 2 h 141"/>
                    <a:gd name="T16" fmla="*/ 542 w 542"/>
                    <a:gd name="T17" fmla="*/ 2 h 141"/>
                    <a:gd name="T18" fmla="*/ 542 w 542"/>
                    <a:gd name="T19" fmla="*/ 2 h 141"/>
                    <a:gd name="T20" fmla="*/ 3 w 542"/>
                    <a:gd name="T21" fmla="*/ 141 h 141"/>
                    <a:gd name="T22" fmla="*/ 3 w 542"/>
                    <a:gd name="T23" fmla="*/ 141 h 141"/>
                    <a:gd name="T24" fmla="*/ 3 w 542"/>
                    <a:gd name="T25" fmla="*/ 141 h 141"/>
                    <a:gd name="T26" fmla="*/ 0 w 542"/>
                    <a:gd name="T27" fmla="*/ 141 h 141"/>
                    <a:gd name="T28" fmla="*/ 0 w 542"/>
                    <a:gd name="T29" fmla="*/ 138 h 141"/>
                    <a:gd name="T30" fmla="*/ 0 w 542"/>
                    <a:gd name="T31" fmla="*/ 138 h 141"/>
                    <a:gd name="T32" fmla="*/ 0 w 542"/>
                    <a:gd name="T33" fmla="*/ 138 h 141"/>
                    <a:gd name="T34" fmla="*/ 0 w 542"/>
                    <a:gd name="T35" fmla="*/ 138 h 141"/>
                    <a:gd name="T36" fmla="*/ 0 w 542"/>
                    <a:gd name="T37" fmla="*/ 138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2"/>
                    <a:gd name="T58" fmla="*/ 0 h 141"/>
                    <a:gd name="T59" fmla="*/ 542 w 542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2" h="141">
                      <a:moveTo>
                        <a:pt x="0" y="138"/>
                      </a:moveTo>
                      <a:lnTo>
                        <a:pt x="542" y="0"/>
                      </a:lnTo>
                      <a:lnTo>
                        <a:pt x="542" y="2"/>
                      </a:lnTo>
                      <a:lnTo>
                        <a:pt x="3" y="141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7" name="Freeform 86"/>
                <p:cNvSpPr>
                  <a:spLocks/>
                </p:cNvSpPr>
                <p:nvPr/>
              </p:nvSpPr>
              <p:spPr bwMode="auto">
                <a:xfrm>
                  <a:off x="2252" y="3478"/>
                  <a:ext cx="542" cy="139"/>
                </a:xfrm>
                <a:custGeom>
                  <a:avLst/>
                  <a:gdLst>
                    <a:gd name="T0" fmla="*/ 0 w 542"/>
                    <a:gd name="T1" fmla="*/ 136 h 139"/>
                    <a:gd name="T2" fmla="*/ 542 w 542"/>
                    <a:gd name="T3" fmla="*/ 0 h 139"/>
                    <a:gd name="T4" fmla="*/ 542 w 542"/>
                    <a:gd name="T5" fmla="*/ 0 h 139"/>
                    <a:gd name="T6" fmla="*/ 542 w 542"/>
                    <a:gd name="T7" fmla="*/ 0 h 139"/>
                    <a:gd name="T8" fmla="*/ 542 w 542"/>
                    <a:gd name="T9" fmla="*/ 0 h 139"/>
                    <a:gd name="T10" fmla="*/ 542 w 542"/>
                    <a:gd name="T11" fmla="*/ 0 h 139"/>
                    <a:gd name="T12" fmla="*/ 542 w 542"/>
                    <a:gd name="T13" fmla="*/ 0 h 139"/>
                    <a:gd name="T14" fmla="*/ 542 w 542"/>
                    <a:gd name="T15" fmla="*/ 3 h 139"/>
                    <a:gd name="T16" fmla="*/ 542 w 542"/>
                    <a:gd name="T17" fmla="*/ 3 h 139"/>
                    <a:gd name="T18" fmla="*/ 542 w 542"/>
                    <a:gd name="T19" fmla="*/ 3 h 139"/>
                    <a:gd name="T20" fmla="*/ 3 w 542"/>
                    <a:gd name="T21" fmla="*/ 139 h 139"/>
                    <a:gd name="T22" fmla="*/ 3 w 542"/>
                    <a:gd name="T23" fmla="*/ 139 h 139"/>
                    <a:gd name="T24" fmla="*/ 3 w 542"/>
                    <a:gd name="T25" fmla="*/ 139 h 139"/>
                    <a:gd name="T26" fmla="*/ 3 w 542"/>
                    <a:gd name="T27" fmla="*/ 139 h 139"/>
                    <a:gd name="T28" fmla="*/ 3 w 542"/>
                    <a:gd name="T29" fmla="*/ 139 h 139"/>
                    <a:gd name="T30" fmla="*/ 3 w 542"/>
                    <a:gd name="T31" fmla="*/ 139 h 139"/>
                    <a:gd name="T32" fmla="*/ 3 w 542"/>
                    <a:gd name="T33" fmla="*/ 139 h 139"/>
                    <a:gd name="T34" fmla="*/ 0 w 542"/>
                    <a:gd name="T35" fmla="*/ 139 h 139"/>
                    <a:gd name="T36" fmla="*/ 0 w 542"/>
                    <a:gd name="T37" fmla="*/ 136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2"/>
                    <a:gd name="T58" fmla="*/ 0 h 139"/>
                    <a:gd name="T59" fmla="*/ 542 w 542"/>
                    <a:gd name="T60" fmla="*/ 139 h 1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2" h="139">
                      <a:moveTo>
                        <a:pt x="0" y="136"/>
                      </a:moveTo>
                      <a:lnTo>
                        <a:pt x="542" y="0"/>
                      </a:lnTo>
                      <a:lnTo>
                        <a:pt x="542" y="3"/>
                      </a:lnTo>
                      <a:lnTo>
                        <a:pt x="3" y="139"/>
                      </a:lnTo>
                      <a:lnTo>
                        <a:pt x="0" y="139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8" name="Freeform 87"/>
                <p:cNvSpPr>
                  <a:spLocks/>
                </p:cNvSpPr>
                <p:nvPr/>
              </p:nvSpPr>
              <p:spPr bwMode="auto">
                <a:xfrm>
                  <a:off x="2255" y="3478"/>
                  <a:ext cx="539" cy="141"/>
                </a:xfrm>
                <a:custGeom>
                  <a:avLst/>
                  <a:gdLst>
                    <a:gd name="T0" fmla="*/ 0 w 539"/>
                    <a:gd name="T1" fmla="*/ 139 h 141"/>
                    <a:gd name="T2" fmla="*/ 539 w 539"/>
                    <a:gd name="T3" fmla="*/ 0 h 141"/>
                    <a:gd name="T4" fmla="*/ 539 w 539"/>
                    <a:gd name="T5" fmla="*/ 0 h 141"/>
                    <a:gd name="T6" fmla="*/ 539 w 539"/>
                    <a:gd name="T7" fmla="*/ 3 h 141"/>
                    <a:gd name="T8" fmla="*/ 539 w 539"/>
                    <a:gd name="T9" fmla="*/ 3 h 141"/>
                    <a:gd name="T10" fmla="*/ 539 w 539"/>
                    <a:gd name="T11" fmla="*/ 3 h 141"/>
                    <a:gd name="T12" fmla="*/ 539 w 539"/>
                    <a:gd name="T13" fmla="*/ 3 h 141"/>
                    <a:gd name="T14" fmla="*/ 539 w 539"/>
                    <a:gd name="T15" fmla="*/ 3 h 141"/>
                    <a:gd name="T16" fmla="*/ 539 w 539"/>
                    <a:gd name="T17" fmla="*/ 3 h 141"/>
                    <a:gd name="T18" fmla="*/ 539 w 539"/>
                    <a:gd name="T19" fmla="*/ 3 h 141"/>
                    <a:gd name="T20" fmla="*/ 0 w 539"/>
                    <a:gd name="T21" fmla="*/ 141 h 141"/>
                    <a:gd name="T22" fmla="*/ 0 w 539"/>
                    <a:gd name="T23" fmla="*/ 141 h 141"/>
                    <a:gd name="T24" fmla="*/ 0 w 539"/>
                    <a:gd name="T25" fmla="*/ 141 h 141"/>
                    <a:gd name="T26" fmla="*/ 0 w 539"/>
                    <a:gd name="T27" fmla="*/ 141 h 141"/>
                    <a:gd name="T28" fmla="*/ 0 w 539"/>
                    <a:gd name="T29" fmla="*/ 139 h 141"/>
                    <a:gd name="T30" fmla="*/ 0 w 539"/>
                    <a:gd name="T31" fmla="*/ 139 h 141"/>
                    <a:gd name="T32" fmla="*/ 0 w 539"/>
                    <a:gd name="T33" fmla="*/ 139 h 141"/>
                    <a:gd name="T34" fmla="*/ 0 w 539"/>
                    <a:gd name="T35" fmla="*/ 139 h 141"/>
                    <a:gd name="T36" fmla="*/ 0 w 539"/>
                    <a:gd name="T37" fmla="*/ 139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9"/>
                    <a:gd name="T58" fmla="*/ 0 h 141"/>
                    <a:gd name="T59" fmla="*/ 539 w 539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9" h="141">
                      <a:moveTo>
                        <a:pt x="0" y="139"/>
                      </a:moveTo>
                      <a:lnTo>
                        <a:pt x="539" y="0"/>
                      </a:lnTo>
                      <a:lnTo>
                        <a:pt x="539" y="3"/>
                      </a:lnTo>
                      <a:lnTo>
                        <a:pt x="0" y="141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69" name="Freeform 88"/>
                <p:cNvSpPr>
                  <a:spLocks/>
                </p:cNvSpPr>
                <p:nvPr/>
              </p:nvSpPr>
              <p:spPr bwMode="auto">
                <a:xfrm>
                  <a:off x="2255" y="3481"/>
                  <a:ext cx="539" cy="140"/>
                </a:xfrm>
                <a:custGeom>
                  <a:avLst/>
                  <a:gdLst>
                    <a:gd name="T0" fmla="*/ 0 w 539"/>
                    <a:gd name="T1" fmla="*/ 136 h 140"/>
                    <a:gd name="T2" fmla="*/ 539 w 539"/>
                    <a:gd name="T3" fmla="*/ 0 h 140"/>
                    <a:gd name="T4" fmla="*/ 539 w 539"/>
                    <a:gd name="T5" fmla="*/ 0 h 140"/>
                    <a:gd name="T6" fmla="*/ 539 w 539"/>
                    <a:gd name="T7" fmla="*/ 0 h 140"/>
                    <a:gd name="T8" fmla="*/ 539 w 539"/>
                    <a:gd name="T9" fmla="*/ 0 h 140"/>
                    <a:gd name="T10" fmla="*/ 539 w 539"/>
                    <a:gd name="T11" fmla="*/ 0 h 140"/>
                    <a:gd name="T12" fmla="*/ 539 w 539"/>
                    <a:gd name="T13" fmla="*/ 2 h 140"/>
                    <a:gd name="T14" fmla="*/ 539 w 539"/>
                    <a:gd name="T15" fmla="*/ 2 h 140"/>
                    <a:gd name="T16" fmla="*/ 539 w 539"/>
                    <a:gd name="T17" fmla="*/ 2 h 140"/>
                    <a:gd name="T18" fmla="*/ 539 w 539"/>
                    <a:gd name="T19" fmla="*/ 2 h 140"/>
                    <a:gd name="T20" fmla="*/ 2 w 539"/>
                    <a:gd name="T21" fmla="*/ 140 h 140"/>
                    <a:gd name="T22" fmla="*/ 2 w 539"/>
                    <a:gd name="T23" fmla="*/ 138 h 140"/>
                    <a:gd name="T24" fmla="*/ 2 w 539"/>
                    <a:gd name="T25" fmla="*/ 138 h 140"/>
                    <a:gd name="T26" fmla="*/ 0 w 539"/>
                    <a:gd name="T27" fmla="*/ 138 h 140"/>
                    <a:gd name="T28" fmla="*/ 0 w 539"/>
                    <a:gd name="T29" fmla="*/ 138 h 140"/>
                    <a:gd name="T30" fmla="*/ 0 w 539"/>
                    <a:gd name="T31" fmla="*/ 138 h 140"/>
                    <a:gd name="T32" fmla="*/ 0 w 539"/>
                    <a:gd name="T33" fmla="*/ 138 h 140"/>
                    <a:gd name="T34" fmla="*/ 0 w 539"/>
                    <a:gd name="T35" fmla="*/ 138 h 140"/>
                    <a:gd name="T36" fmla="*/ 0 w 539"/>
                    <a:gd name="T37" fmla="*/ 136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9"/>
                    <a:gd name="T58" fmla="*/ 0 h 140"/>
                    <a:gd name="T59" fmla="*/ 539 w 539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9" h="140">
                      <a:moveTo>
                        <a:pt x="0" y="136"/>
                      </a:moveTo>
                      <a:lnTo>
                        <a:pt x="539" y="0"/>
                      </a:lnTo>
                      <a:lnTo>
                        <a:pt x="539" y="2"/>
                      </a:lnTo>
                      <a:lnTo>
                        <a:pt x="2" y="140"/>
                      </a:lnTo>
                      <a:lnTo>
                        <a:pt x="2" y="138"/>
                      </a:lnTo>
                      <a:lnTo>
                        <a:pt x="0" y="138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0" name="Freeform 89"/>
                <p:cNvSpPr>
                  <a:spLocks/>
                </p:cNvSpPr>
                <p:nvPr/>
              </p:nvSpPr>
              <p:spPr bwMode="auto">
                <a:xfrm>
                  <a:off x="2255" y="3481"/>
                  <a:ext cx="539" cy="140"/>
                </a:xfrm>
                <a:custGeom>
                  <a:avLst/>
                  <a:gdLst>
                    <a:gd name="T0" fmla="*/ 0 w 539"/>
                    <a:gd name="T1" fmla="*/ 138 h 140"/>
                    <a:gd name="T2" fmla="*/ 539 w 539"/>
                    <a:gd name="T3" fmla="*/ 0 h 140"/>
                    <a:gd name="T4" fmla="*/ 539 w 539"/>
                    <a:gd name="T5" fmla="*/ 2 h 140"/>
                    <a:gd name="T6" fmla="*/ 539 w 539"/>
                    <a:gd name="T7" fmla="*/ 2 h 140"/>
                    <a:gd name="T8" fmla="*/ 539 w 539"/>
                    <a:gd name="T9" fmla="*/ 2 h 140"/>
                    <a:gd name="T10" fmla="*/ 539 w 539"/>
                    <a:gd name="T11" fmla="*/ 2 h 140"/>
                    <a:gd name="T12" fmla="*/ 539 w 539"/>
                    <a:gd name="T13" fmla="*/ 2 h 140"/>
                    <a:gd name="T14" fmla="*/ 539 w 539"/>
                    <a:gd name="T15" fmla="*/ 2 h 140"/>
                    <a:gd name="T16" fmla="*/ 539 w 539"/>
                    <a:gd name="T17" fmla="*/ 4 h 140"/>
                    <a:gd name="T18" fmla="*/ 539 w 539"/>
                    <a:gd name="T19" fmla="*/ 4 h 140"/>
                    <a:gd name="T20" fmla="*/ 2 w 539"/>
                    <a:gd name="T21" fmla="*/ 140 h 140"/>
                    <a:gd name="T22" fmla="*/ 2 w 539"/>
                    <a:gd name="T23" fmla="*/ 140 h 140"/>
                    <a:gd name="T24" fmla="*/ 2 w 539"/>
                    <a:gd name="T25" fmla="*/ 140 h 140"/>
                    <a:gd name="T26" fmla="*/ 2 w 539"/>
                    <a:gd name="T27" fmla="*/ 140 h 140"/>
                    <a:gd name="T28" fmla="*/ 2 w 539"/>
                    <a:gd name="T29" fmla="*/ 140 h 140"/>
                    <a:gd name="T30" fmla="*/ 2 w 539"/>
                    <a:gd name="T31" fmla="*/ 138 h 140"/>
                    <a:gd name="T32" fmla="*/ 2 w 539"/>
                    <a:gd name="T33" fmla="*/ 138 h 140"/>
                    <a:gd name="T34" fmla="*/ 0 w 539"/>
                    <a:gd name="T35" fmla="*/ 138 h 140"/>
                    <a:gd name="T36" fmla="*/ 0 w 539"/>
                    <a:gd name="T37" fmla="*/ 138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9"/>
                    <a:gd name="T58" fmla="*/ 0 h 140"/>
                    <a:gd name="T59" fmla="*/ 539 w 539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9" h="140">
                      <a:moveTo>
                        <a:pt x="0" y="138"/>
                      </a:moveTo>
                      <a:lnTo>
                        <a:pt x="539" y="0"/>
                      </a:lnTo>
                      <a:lnTo>
                        <a:pt x="539" y="2"/>
                      </a:lnTo>
                      <a:lnTo>
                        <a:pt x="539" y="4"/>
                      </a:lnTo>
                      <a:lnTo>
                        <a:pt x="2" y="140"/>
                      </a:lnTo>
                      <a:lnTo>
                        <a:pt x="2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1" name="Freeform 90"/>
                <p:cNvSpPr>
                  <a:spLocks/>
                </p:cNvSpPr>
                <p:nvPr/>
              </p:nvSpPr>
              <p:spPr bwMode="auto">
                <a:xfrm>
                  <a:off x="2257" y="3483"/>
                  <a:ext cx="537" cy="141"/>
                </a:xfrm>
                <a:custGeom>
                  <a:avLst/>
                  <a:gdLst>
                    <a:gd name="T0" fmla="*/ 0 w 537"/>
                    <a:gd name="T1" fmla="*/ 138 h 141"/>
                    <a:gd name="T2" fmla="*/ 537 w 537"/>
                    <a:gd name="T3" fmla="*/ 0 h 141"/>
                    <a:gd name="T4" fmla="*/ 537 w 537"/>
                    <a:gd name="T5" fmla="*/ 0 h 141"/>
                    <a:gd name="T6" fmla="*/ 537 w 537"/>
                    <a:gd name="T7" fmla="*/ 0 h 141"/>
                    <a:gd name="T8" fmla="*/ 537 w 537"/>
                    <a:gd name="T9" fmla="*/ 2 h 141"/>
                    <a:gd name="T10" fmla="*/ 537 w 537"/>
                    <a:gd name="T11" fmla="*/ 2 h 141"/>
                    <a:gd name="T12" fmla="*/ 537 w 537"/>
                    <a:gd name="T13" fmla="*/ 2 h 141"/>
                    <a:gd name="T14" fmla="*/ 537 w 537"/>
                    <a:gd name="T15" fmla="*/ 2 h 141"/>
                    <a:gd name="T16" fmla="*/ 537 w 537"/>
                    <a:gd name="T17" fmla="*/ 2 h 141"/>
                    <a:gd name="T18" fmla="*/ 537 w 537"/>
                    <a:gd name="T19" fmla="*/ 2 h 141"/>
                    <a:gd name="T20" fmla="*/ 0 w 537"/>
                    <a:gd name="T21" fmla="*/ 141 h 141"/>
                    <a:gd name="T22" fmla="*/ 0 w 537"/>
                    <a:gd name="T23" fmla="*/ 141 h 141"/>
                    <a:gd name="T24" fmla="*/ 0 w 537"/>
                    <a:gd name="T25" fmla="*/ 138 h 141"/>
                    <a:gd name="T26" fmla="*/ 0 w 537"/>
                    <a:gd name="T27" fmla="*/ 138 h 141"/>
                    <a:gd name="T28" fmla="*/ 0 w 537"/>
                    <a:gd name="T29" fmla="*/ 138 h 141"/>
                    <a:gd name="T30" fmla="*/ 0 w 537"/>
                    <a:gd name="T31" fmla="*/ 138 h 141"/>
                    <a:gd name="T32" fmla="*/ 0 w 537"/>
                    <a:gd name="T33" fmla="*/ 138 h 141"/>
                    <a:gd name="T34" fmla="*/ 0 w 537"/>
                    <a:gd name="T35" fmla="*/ 138 h 141"/>
                    <a:gd name="T36" fmla="*/ 0 w 537"/>
                    <a:gd name="T37" fmla="*/ 138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7"/>
                    <a:gd name="T58" fmla="*/ 0 h 141"/>
                    <a:gd name="T59" fmla="*/ 537 w 537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7" h="141">
                      <a:moveTo>
                        <a:pt x="0" y="138"/>
                      </a:moveTo>
                      <a:lnTo>
                        <a:pt x="537" y="0"/>
                      </a:lnTo>
                      <a:lnTo>
                        <a:pt x="537" y="2"/>
                      </a:lnTo>
                      <a:lnTo>
                        <a:pt x="0" y="14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2" name="Freeform 91"/>
                <p:cNvSpPr>
                  <a:spLocks/>
                </p:cNvSpPr>
                <p:nvPr/>
              </p:nvSpPr>
              <p:spPr bwMode="auto">
                <a:xfrm>
                  <a:off x="2257" y="3485"/>
                  <a:ext cx="537" cy="139"/>
                </a:xfrm>
                <a:custGeom>
                  <a:avLst/>
                  <a:gdLst>
                    <a:gd name="T0" fmla="*/ 0 w 537"/>
                    <a:gd name="T1" fmla="*/ 136 h 139"/>
                    <a:gd name="T2" fmla="*/ 537 w 537"/>
                    <a:gd name="T3" fmla="*/ 0 h 139"/>
                    <a:gd name="T4" fmla="*/ 537 w 537"/>
                    <a:gd name="T5" fmla="*/ 0 h 139"/>
                    <a:gd name="T6" fmla="*/ 537 w 537"/>
                    <a:gd name="T7" fmla="*/ 0 h 139"/>
                    <a:gd name="T8" fmla="*/ 537 w 537"/>
                    <a:gd name="T9" fmla="*/ 0 h 139"/>
                    <a:gd name="T10" fmla="*/ 537 w 537"/>
                    <a:gd name="T11" fmla="*/ 0 h 139"/>
                    <a:gd name="T12" fmla="*/ 537 w 537"/>
                    <a:gd name="T13" fmla="*/ 3 h 139"/>
                    <a:gd name="T14" fmla="*/ 537 w 537"/>
                    <a:gd name="T15" fmla="*/ 3 h 139"/>
                    <a:gd name="T16" fmla="*/ 537 w 537"/>
                    <a:gd name="T17" fmla="*/ 3 h 139"/>
                    <a:gd name="T18" fmla="*/ 537 w 537"/>
                    <a:gd name="T19" fmla="*/ 3 h 139"/>
                    <a:gd name="T20" fmla="*/ 2 w 537"/>
                    <a:gd name="T21" fmla="*/ 139 h 139"/>
                    <a:gd name="T22" fmla="*/ 2 w 537"/>
                    <a:gd name="T23" fmla="*/ 139 h 139"/>
                    <a:gd name="T24" fmla="*/ 2 w 537"/>
                    <a:gd name="T25" fmla="*/ 139 h 139"/>
                    <a:gd name="T26" fmla="*/ 2 w 537"/>
                    <a:gd name="T27" fmla="*/ 139 h 139"/>
                    <a:gd name="T28" fmla="*/ 0 w 537"/>
                    <a:gd name="T29" fmla="*/ 139 h 139"/>
                    <a:gd name="T30" fmla="*/ 0 w 537"/>
                    <a:gd name="T31" fmla="*/ 139 h 139"/>
                    <a:gd name="T32" fmla="*/ 0 w 537"/>
                    <a:gd name="T33" fmla="*/ 136 h 139"/>
                    <a:gd name="T34" fmla="*/ 0 w 537"/>
                    <a:gd name="T35" fmla="*/ 136 h 139"/>
                    <a:gd name="T36" fmla="*/ 0 w 537"/>
                    <a:gd name="T37" fmla="*/ 136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7"/>
                    <a:gd name="T58" fmla="*/ 0 h 139"/>
                    <a:gd name="T59" fmla="*/ 537 w 537"/>
                    <a:gd name="T60" fmla="*/ 139 h 1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7" h="139">
                      <a:moveTo>
                        <a:pt x="0" y="136"/>
                      </a:moveTo>
                      <a:lnTo>
                        <a:pt x="537" y="0"/>
                      </a:lnTo>
                      <a:lnTo>
                        <a:pt x="537" y="3"/>
                      </a:lnTo>
                      <a:lnTo>
                        <a:pt x="2" y="139"/>
                      </a:lnTo>
                      <a:lnTo>
                        <a:pt x="0" y="139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3" name="Freeform 92"/>
                <p:cNvSpPr>
                  <a:spLocks/>
                </p:cNvSpPr>
                <p:nvPr/>
              </p:nvSpPr>
              <p:spPr bwMode="auto">
                <a:xfrm>
                  <a:off x="2257" y="3485"/>
                  <a:ext cx="537" cy="141"/>
                </a:xfrm>
                <a:custGeom>
                  <a:avLst/>
                  <a:gdLst>
                    <a:gd name="T0" fmla="*/ 0 w 537"/>
                    <a:gd name="T1" fmla="*/ 139 h 141"/>
                    <a:gd name="T2" fmla="*/ 537 w 537"/>
                    <a:gd name="T3" fmla="*/ 0 h 141"/>
                    <a:gd name="T4" fmla="*/ 537 w 537"/>
                    <a:gd name="T5" fmla="*/ 3 h 141"/>
                    <a:gd name="T6" fmla="*/ 537 w 537"/>
                    <a:gd name="T7" fmla="*/ 3 h 141"/>
                    <a:gd name="T8" fmla="*/ 537 w 537"/>
                    <a:gd name="T9" fmla="*/ 3 h 141"/>
                    <a:gd name="T10" fmla="*/ 537 w 537"/>
                    <a:gd name="T11" fmla="*/ 3 h 141"/>
                    <a:gd name="T12" fmla="*/ 537 w 537"/>
                    <a:gd name="T13" fmla="*/ 3 h 141"/>
                    <a:gd name="T14" fmla="*/ 537 w 537"/>
                    <a:gd name="T15" fmla="*/ 3 h 141"/>
                    <a:gd name="T16" fmla="*/ 537 w 537"/>
                    <a:gd name="T17" fmla="*/ 5 h 141"/>
                    <a:gd name="T18" fmla="*/ 537 w 537"/>
                    <a:gd name="T19" fmla="*/ 5 h 141"/>
                    <a:gd name="T20" fmla="*/ 2 w 537"/>
                    <a:gd name="T21" fmla="*/ 141 h 141"/>
                    <a:gd name="T22" fmla="*/ 2 w 537"/>
                    <a:gd name="T23" fmla="*/ 141 h 141"/>
                    <a:gd name="T24" fmla="*/ 2 w 537"/>
                    <a:gd name="T25" fmla="*/ 139 h 141"/>
                    <a:gd name="T26" fmla="*/ 2 w 537"/>
                    <a:gd name="T27" fmla="*/ 139 h 141"/>
                    <a:gd name="T28" fmla="*/ 2 w 537"/>
                    <a:gd name="T29" fmla="*/ 139 h 141"/>
                    <a:gd name="T30" fmla="*/ 2 w 537"/>
                    <a:gd name="T31" fmla="*/ 139 h 141"/>
                    <a:gd name="T32" fmla="*/ 2 w 537"/>
                    <a:gd name="T33" fmla="*/ 139 h 141"/>
                    <a:gd name="T34" fmla="*/ 2 w 537"/>
                    <a:gd name="T35" fmla="*/ 139 h 141"/>
                    <a:gd name="T36" fmla="*/ 0 w 537"/>
                    <a:gd name="T37" fmla="*/ 139 h 1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7"/>
                    <a:gd name="T58" fmla="*/ 0 h 141"/>
                    <a:gd name="T59" fmla="*/ 537 w 537"/>
                    <a:gd name="T60" fmla="*/ 141 h 14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7" h="141">
                      <a:moveTo>
                        <a:pt x="0" y="139"/>
                      </a:moveTo>
                      <a:lnTo>
                        <a:pt x="537" y="0"/>
                      </a:lnTo>
                      <a:lnTo>
                        <a:pt x="537" y="3"/>
                      </a:lnTo>
                      <a:lnTo>
                        <a:pt x="537" y="5"/>
                      </a:lnTo>
                      <a:lnTo>
                        <a:pt x="2" y="141"/>
                      </a:lnTo>
                      <a:lnTo>
                        <a:pt x="2" y="13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4" name="Freeform 93"/>
                <p:cNvSpPr>
                  <a:spLocks/>
                </p:cNvSpPr>
                <p:nvPr/>
              </p:nvSpPr>
              <p:spPr bwMode="auto">
                <a:xfrm>
                  <a:off x="2259" y="3488"/>
                  <a:ext cx="535" cy="138"/>
                </a:xfrm>
                <a:custGeom>
                  <a:avLst/>
                  <a:gdLst>
                    <a:gd name="T0" fmla="*/ 0 w 535"/>
                    <a:gd name="T1" fmla="*/ 136 h 138"/>
                    <a:gd name="T2" fmla="*/ 535 w 535"/>
                    <a:gd name="T3" fmla="*/ 0 h 138"/>
                    <a:gd name="T4" fmla="*/ 535 w 535"/>
                    <a:gd name="T5" fmla="*/ 0 h 138"/>
                    <a:gd name="T6" fmla="*/ 535 w 535"/>
                    <a:gd name="T7" fmla="*/ 0 h 138"/>
                    <a:gd name="T8" fmla="*/ 535 w 535"/>
                    <a:gd name="T9" fmla="*/ 2 h 138"/>
                    <a:gd name="T10" fmla="*/ 535 w 535"/>
                    <a:gd name="T11" fmla="*/ 2 h 138"/>
                    <a:gd name="T12" fmla="*/ 535 w 535"/>
                    <a:gd name="T13" fmla="*/ 2 h 138"/>
                    <a:gd name="T14" fmla="*/ 535 w 535"/>
                    <a:gd name="T15" fmla="*/ 2 h 138"/>
                    <a:gd name="T16" fmla="*/ 535 w 535"/>
                    <a:gd name="T17" fmla="*/ 2 h 138"/>
                    <a:gd name="T18" fmla="*/ 535 w 535"/>
                    <a:gd name="T19" fmla="*/ 2 h 138"/>
                    <a:gd name="T20" fmla="*/ 3 w 535"/>
                    <a:gd name="T21" fmla="*/ 138 h 138"/>
                    <a:gd name="T22" fmla="*/ 3 w 535"/>
                    <a:gd name="T23" fmla="*/ 138 h 138"/>
                    <a:gd name="T24" fmla="*/ 0 w 535"/>
                    <a:gd name="T25" fmla="*/ 138 h 138"/>
                    <a:gd name="T26" fmla="*/ 0 w 535"/>
                    <a:gd name="T27" fmla="*/ 138 h 138"/>
                    <a:gd name="T28" fmla="*/ 0 w 535"/>
                    <a:gd name="T29" fmla="*/ 138 h 138"/>
                    <a:gd name="T30" fmla="*/ 0 w 535"/>
                    <a:gd name="T31" fmla="*/ 138 h 138"/>
                    <a:gd name="T32" fmla="*/ 0 w 535"/>
                    <a:gd name="T33" fmla="*/ 136 h 138"/>
                    <a:gd name="T34" fmla="*/ 0 w 535"/>
                    <a:gd name="T35" fmla="*/ 136 h 138"/>
                    <a:gd name="T36" fmla="*/ 0 w 535"/>
                    <a:gd name="T37" fmla="*/ 136 h 1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5"/>
                    <a:gd name="T58" fmla="*/ 0 h 138"/>
                    <a:gd name="T59" fmla="*/ 535 w 535"/>
                    <a:gd name="T60" fmla="*/ 138 h 1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5" h="138">
                      <a:moveTo>
                        <a:pt x="0" y="136"/>
                      </a:moveTo>
                      <a:lnTo>
                        <a:pt x="535" y="0"/>
                      </a:lnTo>
                      <a:lnTo>
                        <a:pt x="535" y="2"/>
                      </a:lnTo>
                      <a:lnTo>
                        <a:pt x="3" y="138"/>
                      </a:lnTo>
                      <a:lnTo>
                        <a:pt x="0" y="138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5" name="Freeform 94"/>
                <p:cNvSpPr>
                  <a:spLocks/>
                </p:cNvSpPr>
                <p:nvPr/>
              </p:nvSpPr>
              <p:spPr bwMode="auto">
                <a:xfrm>
                  <a:off x="2259" y="3490"/>
                  <a:ext cx="535" cy="139"/>
                </a:xfrm>
                <a:custGeom>
                  <a:avLst/>
                  <a:gdLst>
                    <a:gd name="T0" fmla="*/ 0 w 535"/>
                    <a:gd name="T1" fmla="*/ 136 h 139"/>
                    <a:gd name="T2" fmla="*/ 535 w 535"/>
                    <a:gd name="T3" fmla="*/ 0 h 139"/>
                    <a:gd name="T4" fmla="*/ 535 w 535"/>
                    <a:gd name="T5" fmla="*/ 0 h 139"/>
                    <a:gd name="T6" fmla="*/ 535 w 535"/>
                    <a:gd name="T7" fmla="*/ 0 h 139"/>
                    <a:gd name="T8" fmla="*/ 535 w 535"/>
                    <a:gd name="T9" fmla="*/ 0 h 139"/>
                    <a:gd name="T10" fmla="*/ 535 w 535"/>
                    <a:gd name="T11" fmla="*/ 0 h 139"/>
                    <a:gd name="T12" fmla="*/ 535 w 535"/>
                    <a:gd name="T13" fmla="*/ 0 h 139"/>
                    <a:gd name="T14" fmla="*/ 535 w 535"/>
                    <a:gd name="T15" fmla="*/ 3 h 139"/>
                    <a:gd name="T16" fmla="*/ 535 w 535"/>
                    <a:gd name="T17" fmla="*/ 3 h 139"/>
                    <a:gd name="T18" fmla="*/ 535 w 535"/>
                    <a:gd name="T19" fmla="*/ 3 h 139"/>
                    <a:gd name="T20" fmla="*/ 535 w 535"/>
                    <a:gd name="T21" fmla="*/ 3 h 139"/>
                    <a:gd name="T22" fmla="*/ 535 w 535"/>
                    <a:gd name="T23" fmla="*/ 3 h 139"/>
                    <a:gd name="T24" fmla="*/ 535 w 535"/>
                    <a:gd name="T25" fmla="*/ 3 h 139"/>
                    <a:gd name="T26" fmla="*/ 535 w 535"/>
                    <a:gd name="T27" fmla="*/ 3 h 139"/>
                    <a:gd name="T28" fmla="*/ 535 w 535"/>
                    <a:gd name="T29" fmla="*/ 3 h 139"/>
                    <a:gd name="T30" fmla="*/ 535 w 535"/>
                    <a:gd name="T31" fmla="*/ 3 h 139"/>
                    <a:gd name="T32" fmla="*/ 535 w 535"/>
                    <a:gd name="T33" fmla="*/ 3 h 139"/>
                    <a:gd name="T34" fmla="*/ 535 w 535"/>
                    <a:gd name="T35" fmla="*/ 3 h 139"/>
                    <a:gd name="T36" fmla="*/ 3 w 535"/>
                    <a:gd name="T37" fmla="*/ 139 h 139"/>
                    <a:gd name="T38" fmla="*/ 3 w 535"/>
                    <a:gd name="T39" fmla="*/ 139 h 139"/>
                    <a:gd name="T40" fmla="*/ 3 w 535"/>
                    <a:gd name="T41" fmla="*/ 139 h 139"/>
                    <a:gd name="T42" fmla="*/ 3 w 535"/>
                    <a:gd name="T43" fmla="*/ 136 h 139"/>
                    <a:gd name="T44" fmla="*/ 3 w 535"/>
                    <a:gd name="T45" fmla="*/ 136 h 139"/>
                    <a:gd name="T46" fmla="*/ 3 w 535"/>
                    <a:gd name="T47" fmla="*/ 136 h 139"/>
                    <a:gd name="T48" fmla="*/ 0 w 535"/>
                    <a:gd name="T49" fmla="*/ 136 h 139"/>
                    <a:gd name="T50" fmla="*/ 0 w 535"/>
                    <a:gd name="T51" fmla="*/ 136 h 139"/>
                    <a:gd name="T52" fmla="*/ 0 w 535"/>
                    <a:gd name="T53" fmla="*/ 136 h 13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35"/>
                    <a:gd name="T82" fmla="*/ 0 h 139"/>
                    <a:gd name="T83" fmla="*/ 535 w 535"/>
                    <a:gd name="T84" fmla="*/ 139 h 13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35" h="139">
                      <a:moveTo>
                        <a:pt x="0" y="136"/>
                      </a:moveTo>
                      <a:lnTo>
                        <a:pt x="535" y="0"/>
                      </a:lnTo>
                      <a:lnTo>
                        <a:pt x="535" y="3"/>
                      </a:lnTo>
                      <a:lnTo>
                        <a:pt x="3" y="139"/>
                      </a:lnTo>
                      <a:lnTo>
                        <a:pt x="3" y="13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6" name="Freeform 95"/>
                <p:cNvSpPr>
                  <a:spLocks/>
                </p:cNvSpPr>
                <p:nvPr/>
              </p:nvSpPr>
              <p:spPr bwMode="auto">
                <a:xfrm>
                  <a:off x="2262" y="3490"/>
                  <a:ext cx="532" cy="139"/>
                </a:xfrm>
                <a:custGeom>
                  <a:avLst/>
                  <a:gdLst>
                    <a:gd name="T0" fmla="*/ 0 w 532"/>
                    <a:gd name="T1" fmla="*/ 136 h 139"/>
                    <a:gd name="T2" fmla="*/ 532 w 532"/>
                    <a:gd name="T3" fmla="*/ 0 h 139"/>
                    <a:gd name="T4" fmla="*/ 532 w 532"/>
                    <a:gd name="T5" fmla="*/ 0 h 139"/>
                    <a:gd name="T6" fmla="*/ 532 w 532"/>
                    <a:gd name="T7" fmla="*/ 0 h 139"/>
                    <a:gd name="T8" fmla="*/ 532 w 532"/>
                    <a:gd name="T9" fmla="*/ 0 h 139"/>
                    <a:gd name="T10" fmla="*/ 532 w 532"/>
                    <a:gd name="T11" fmla="*/ 3 h 139"/>
                    <a:gd name="T12" fmla="*/ 532 w 532"/>
                    <a:gd name="T13" fmla="*/ 3 h 139"/>
                    <a:gd name="T14" fmla="*/ 532 w 532"/>
                    <a:gd name="T15" fmla="*/ 3 h 139"/>
                    <a:gd name="T16" fmla="*/ 532 w 532"/>
                    <a:gd name="T17" fmla="*/ 3 h 139"/>
                    <a:gd name="T18" fmla="*/ 532 w 532"/>
                    <a:gd name="T19" fmla="*/ 3 h 139"/>
                    <a:gd name="T20" fmla="*/ 532 w 532"/>
                    <a:gd name="T21" fmla="*/ 3 h 139"/>
                    <a:gd name="T22" fmla="*/ 532 w 532"/>
                    <a:gd name="T23" fmla="*/ 3 h 139"/>
                    <a:gd name="T24" fmla="*/ 532 w 532"/>
                    <a:gd name="T25" fmla="*/ 3 h 139"/>
                    <a:gd name="T26" fmla="*/ 532 w 532"/>
                    <a:gd name="T27" fmla="*/ 3 h 139"/>
                    <a:gd name="T28" fmla="*/ 532 w 532"/>
                    <a:gd name="T29" fmla="*/ 3 h 139"/>
                    <a:gd name="T30" fmla="*/ 532 w 532"/>
                    <a:gd name="T31" fmla="*/ 3 h 139"/>
                    <a:gd name="T32" fmla="*/ 532 w 532"/>
                    <a:gd name="T33" fmla="*/ 3 h 139"/>
                    <a:gd name="T34" fmla="*/ 532 w 532"/>
                    <a:gd name="T35" fmla="*/ 5 h 139"/>
                    <a:gd name="T36" fmla="*/ 0 w 532"/>
                    <a:gd name="T37" fmla="*/ 139 h 139"/>
                    <a:gd name="T38" fmla="*/ 0 w 532"/>
                    <a:gd name="T39" fmla="*/ 139 h 139"/>
                    <a:gd name="T40" fmla="*/ 0 w 532"/>
                    <a:gd name="T41" fmla="*/ 139 h 139"/>
                    <a:gd name="T42" fmla="*/ 0 w 532"/>
                    <a:gd name="T43" fmla="*/ 139 h 139"/>
                    <a:gd name="T44" fmla="*/ 0 w 532"/>
                    <a:gd name="T45" fmla="*/ 139 h 139"/>
                    <a:gd name="T46" fmla="*/ 0 w 532"/>
                    <a:gd name="T47" fmla="*/ 139 h 139"/>
                    <a:gd name="T48" fmla="*/ 0 w 532"/>
                    <a:gd name="T49" fmla="*/ 139 h 139"/>
                    <a:gd name="T50" fmla="*/ 0 w 532"/>
                    <a:gd name="T51" fmla="*/ 136 h 139"/>
                    <a:gd name="T52" fmla="*/ 0 w 532"/>
                    <a:gd name="T53" fmla="*/ 136 h 13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32"/>
                    <a:gd name="T82" fmla="*/ 0 h 139"/>
                    <a:gd name="T83" fmla="*/ 532 w 532"/>
                    <a:gd name="T84" fmla="*/ 139 h 13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32" h="139">
                      <a:moveTo>
                        <a:pt x="0" y="136"/>
                      </a:moveTo>
                      <a:lnTo>
                        <a:pt x="532" y="0"/>
                      </a:lnTo>
                      <a:lnTo>
                        <a:pt x="532" y="3"/>
                      </a:lnTo>
                      <a:lnTo>
                        <a:pt x="532" y="5"/>
                      </a:lnTo>
                      <a:lnTo>
                        <a:pt x="0" y="139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7" name="Freeform 96"/>
                <p:cNvSpPr>
                  <a:spLocks/>
                </p:cNvSpPr>
                <p:nvPr/>
              </p:nvSpPr>
              <p:spPr bwMode="auto">
                <a:xfrm>
                  <a:off x="2262" y="3493"/>
                  <a:ext cx="532" cy="138"/>
                </a:xfrm>
                <a:custGeom>
                  <a:avLst/>
                  <a:gdLst>
                    <a:gd name="T0" fmla="*/ 0 w 532"/>
                    <a:gd name="T1" fmla="*/ 136 h 138"/>
                    <a:gd name="T2" fmla="*/ 532 w 532"/>
                    <a:gd name="T3" fmla="*/ 0 h 138"/>
                    <a:gd name="T4" fmla="*/ 532 w 532"/>
                    <a:gd name="T5" fmla="*/ 0 h 138"/>
                    <a:gd name="T6" fmla="*/ 532 w 532"/>
                    <a:gd name="T7" fmla="*/ 0 h 138"/>
                    <a:gd name="T8" fmla="*/ 532 w 532"/>
                    <a:gd name="T9" fmla="*/ 0 h 138"/>
                    <a:gd name="T10" fmla="*/ 532 w 532"/>
                    <a:gd name="T11" fmla="*/ 2 h 138"/>
                    <a:gd name="T12" fmla="*/ 532 w 532"/>
                    <a:gd name="T13" fmla="*/ 2 h 138"/>
                    <a:gd name="T14" fmla="*/ 532 w 532"/>
                    <a:gd name="T15" fmla="*/ 2 h 138"/>
                    <a:gd name="T16" fmla="*/ 532 w 532"/>
                    <a:gd name="T17" fmla="*/ 2 h 138"/>
                    <a:gd name="T18" fmla="*/ 532 w 532"/>
                    <a:gd name="T19" fmla="*/ 2 h 138"/>
                    <a:gd name="T20" fmla="*/ 2 w 532"/>
                    <a:gd name="T21" fmla="*/ 138 h 138"/>
                    <a:gd name="T22" fmla="*/ 2 w 532"/>
                    <a:gd name="T23" fmla="*/ 138 h 138"/>
                    <a:gd name="T24" fmla="*/ 2 w 532"/>
                    <a:gd name="T25" fmla="*/ 138 h 138"/>
                    <a:gd name="T26" fmla="*/ 0 w 532"/>
                    <a:gd name="T27" fmla="*/ 136 h 138"/>
                    <a:gd name="T28" fmla="*/ 0 w 532"/>
                    <a:gd name="T29" fmla="*/ 136 h 138"/>
                    <a:gd name="T30" fmla="*/ 0 w 532"/>
                    <a:gd name="T31" fmla="*/ 136 h 138"/>
                    <a:gd name="T32" fmla="*/ 0 w 532"/>
                    <a:gd name="T33" fmla="*/ 136 h 138"/>
                    <a:gd name="T34" fmla="*/ 0 w 532"/>
                    <a:gd name="T35" fmla="*/ 136 h 138"/>
                    <a:gd name="T36" fmla="*/ 0 w 532"/>
                    <a:gd name="T37" fmla="*/ 136 h 1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2"/>
                    <a:gd name="T58" fmla="*/ 0 h 138"/>
                    <a:gd name="T59" fmla="*/ 532 w 532"/>
                    <a:gd name="T60" fmla="*/ 138 h 1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2" h="138">
                      <a:moveTo>
                        <a:pt x="0" y="136"/>
                      </a:moveTo>
                      <a:lnTo>
                        <a:pt x="532" y="0"/>
                      </a:lnTo>
                      <a:lnTo>
                        <a:pt x="532" y="2"/>
                      </a:lnTo>
                      <a:lnTo>
                        <a:pt x="2" y="138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8" name="Freeform 97"/>
                <p:cNvSpPr>
                  <a:spLocks/>
                </p:cNvSpPr>
                <p:nvPr/>
              </p:nvSpPr>
              <p:spPr bwMode="auto">
                <a:xfrm>
                  <a:off x="2262" y="3495"/>
                  <a:ext cx="532" cy="136"/>
                </a:xfrm>
                <a:custGeom>
                  <a:avLst/>
                  <a:gdLst>
                    <a:gd name="T0" fmla="*/ 0 w 532"/>
                    <a:gd name="T1" fmla="*/ 134 h 136"/>
                    <a:gd name="T2" fmla="*/ 532 w 532"/>
                    <a:gd name="T3" fmla="*/ 0 h 136"/>
                    <a:gd name="T4" fmla="*/ 532 w 532"/>
                    <a:gd name="T5" fmla="*/ 0 h 136"/>
                    <a:gd name="T6" fmla="*/ 532 w 532"/>
                    <a:gd name="T7" fmla="*/ 0 h 136"/>
                    <a:gd name="T8" fmla="*/ 532 w 532"/>
                    <a:gd name="T9" fmla="*/ 0 h 136"/>
                    <a:gd name="T10" fmla="*/ 532 w 532"/>
                    <a:gd name="T11" fmla="*/ 0 h 136"/>
                    <a:gd name="T12" fmla="*/ 532 w 532"/>
                    <a:gd name="T13" fmla="*/ 0 h 136"/>
                    <a:gd name="T14" fmla="*/ 532 w 532"/>
                    <a:gd name="T15" fmla="*/ 2 h 136"/>
                    <a:gd name="T16" fmla="*/ 532 w 532"/>
                    <a:gd name="T17" fmla="*/ 2 h 136"/>
                    <a:gd name="T18" fmla="*/ 532 w 532"/>
                    <a:gd name="T19" fmla="*/ 2 h 136"/>
                    <a:gd name="T20" fmla="*/ 2 w 532"/>
                    <a:gd name="T21" fmla="*/ 136 h 136"/>
                    <a:gd name="T22" fmla="*/ 2 w 532"/>
                    <a:gd name="T23" fmla="*/ 136 h 136"/>
                    <a:gd name="T24" fmla="*/ 2 w 532"/>
                    <a:gd name="T25" fmla="*/ 136 h 136"/>
                    <a:gd name="T26" fmla="*/ 2 w 532"/>
                    <a:gd name="T27" fmla="*/ 136 h 136"/>
                    <a:gd name="T28" fmla="*/ 2 w 532"/>
                    <a:gd name="T29" fmla="*/ 136 h 136"/>
                    <a:gd name="T30" fmla="*/ 2 w 532"/>
                    <a:gd name="T31" fmla="*/ 136 h 136"/>
                    <a:gd name="T32" fmla="*/ 2 w 532"/>
                    <a:gd name="T33" fmla="*/ 136 h 136"/>
                    <a:gd name="T34" fmla="*/ 0 w 532"/>
                    <a:gd name="T35" fmla="*/ 134 h 136"/>
                    <a:gd name="T36" fmla="*/ 0 w 532"/>
                    <a:gd name="T37" fmla="*/ 134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2"/>
                    <a:gd name="T58" fmla="*/ 0 h 136"/>
                    <a:gd name="T59" fmla="*/ 532 w 532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2" h="136">
                      <a:moveTo>
                        <a:pt x="0" y="134"/>
                      </a:moveTo>
                      <a:lnTo>
                        <a:pt x="532" y="0"/>
                      </a:lnTo>
                      <a:lnTo>
                        <a:pt x="532" y="2"/>
                      </a:lnTo>
                      <a:lnTo>
                        <a:pt x="2" y="136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79" name="Freeform 98"/>
                <p:cNvSpPr>
                  <a:spLocks/>
                </p:cNvSpPr>
                <p:nvPr/>
              </p:nvSpPr>
              <p:spPr bwMode="auto">
                <a:xfrm>
                  <a:off x="2264" y="3495"/>
                  <a:ext cx="530" cy="138"/>
                </a:xfrm>
                <a:custGeom>
                  <a:avLst/>
                  <a:gdLst>
                    <a:gd name="T0" fmla="*/ 0 w 530"/>
                    <a:gd name="T1" fmla="*/ 136 h 138"/>
                    <a:gd name="T2" fmla="*/ 530 w 530"/>
                    <a:gd name="T3" fmla="*/ 0 h 138"/>
                    <a:gd name="T4" fmla="*/ 530 w 530"/>
                    <a:gd name="T5" fmla="*/ 0 h 138"/>
                    <a:gd name="T6" fmla="*/ 530 w 530"/>
                    <a:gd name="T7" fmla="*/ 2 h 138"/>
                    <a:gd name="T8" fmla="*/ 530 w 530"/>
                    <a:gd name="T9" fmla="*/ 2 h 138"/>
                    <a:gd name="T10" fmla="*/ 530 w 530"/>
                    <a:gd name="T11" fmla="*/ 2 h 138"/>
                    <a:gd name="T12" fmla="*/ 530 w 530"/>
                    <a:gd name="T13" fmla="*/ 2 h 138"/>
                    <a:gd name="T14" fmla="*/ 530 w 530"/>
                    <a:gd name="T15" fmla="*/ 2 h 138"/>
                    <a:gd name="T16" fmla="*/ 530 w 530"/>
                    <a:gd name="T17" fmla="*/ 2 h 138"/>
                    <a:gd name="T18" fmla="*/ 530 w 530"/>
                    <a:gd name="T19" fmla="*/ 2 h 138"/>
                    <a:gd name="T20" fmla="*/ 2 w 530"/>
                    <a:gd name="T21" fmla="*/ 138 h 138"/>
                    <a:gd name="T22" fmla="*/ 0 w 530"/>
                    <a:gd name="T23" fmla="*/ 138 h 138"/>
                    <a:gd name="T24" fmla="*/ 0 w 530"/>
                    <a:gd name="T25" fmla="*/ 138 h 138"/>
                    <a:gd name="T26" fmla="*/ 0 w 530"/>
                    <a:gd name="T27" fmla="*/ 138 h 138"/>
                    <a:gd name="T28" fmla="*/ 0 w 530"/>
                    <a:gd name="T29" fmla="*/ 136 h 138"/>
                    <a:gd name="T30" fmla="*/ 0 w 530"/>
                    <a:gd name="T31" fmla="*/ 136 h 138"/>
                    <a:gd name="T32" fmla="*/ 0 w 530"/>
                    <a:gd name="T33" fmla="*/ 136 h 138"/>
                    <a:gd name="T34" fmla="*/ 0 w 530"/>
                    <a:gd name="T35" fmla="*/ 136 h 138"/>
                    <a:gd name="T36" fmla="*/ 0 w 530"/>
                    <a:gd name="T37" fmla="*/ 136 h 1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0"/>
                    <a:gd name="T58" fmla="*/ 0 h 138"/>
                    <a:gd name="T59" fmla="*/ 530 w 530"/>
                    <a:gd name="T60" fmla="*/ 138 h 1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0" h="138">
                      <a:moveTo>
                        <a:pt x="0" y="136"/>
                      </a:moveTo>
                      <a:lnTo>
                        <a:pt x="530" y="0"/>
                      </a:lnTo>
                      <a:lnTo>
                        <a:pt x="530" y="2"/>
                      </a:lnTo>
                      <a:lnTo>
                        <a:pt x="2" y="138"/>
                      </a:lnTo>
                      <a:lnTo>
                        <a:pt x="0" y="138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0" name="Freeform 99"/>
                <p:cNvSpPr>
                  <a:spLocks/>
                </p:cNvSpPr>
                <p:nvPr/>
              </p:nvSpPr>
              <p:spPr bwMode="auto">
                <a:xfrm>
                  <a:off x="2264" y="3497"/>
                  <a:ext cx="530" cy="136"/>
                </a:xfrm>
                <a:custGeom>
                  <a:avLst/>
                  <a:gdLst>
                    <a:gd name="T0" fmla="*/ 0 w 530"/>
                    <a:gd name="T1" fmla="*/ 134 h 136"/>
                    <a:gd name="T2" fmla="*/ 530 w 530"/>
                    <a:gd name="T3" fmla="*/ 0 h 136"/>
                    <a:gd name="T4" fmla="*/ 530 w 530"/>
                    <a:gd name="T5" fmla="*/ 0 h 136"/>
                    <a:gd name="T6" fmla="*/ 530 w 530"/>
                    <a:gd name="T7" fmla="*/ 0 h 136"/>
                    <a:gd name="T8" fmla="*/ 530 w 530"/>
                    <a:gd name="T9" fmla="*/ 0 h 136"/>
                    <a:gd name="T10" fmla="*/ 530 w 530"/>
                    <a:gd name="T11" fmla="*/ 0 h 136"/>
                    <a:gd name="T12" fmla="*/ 530 w 530"/>
                    <a:gd name="T13" fmla="*/ 3 h 136"/>
                    <a:gd name="T14" fmla="*/ 530 w 530"/>
                    <a:gd name="T15" fmla="*/ 3 h 136"/>
                    <a:gd name="T16" fmla="*/ 530 w 530"/>
                    <a:gd name="T17" fmla="*/ 3 h 136"/>
                    <a:gd name="T18" fmla="*/ 530 w 530"/>
                    <a:gd name="T19" fmla="*/ 3 h 136"/>
                    <a:gd name="T20" fmla="*/ 2 w 530"/>
                    <a:gd name="T21" fmla="*/ 136 h 136"/>
                    <a:gd name="T22" fmla="*/ 2 w 530"/>
                    <a:gd name="T23" fmla="*/ 136 h 136"/>
                    <a:gd name="T24" fmla="*/ 2 w 530"/>
                    <a:gd name="T25" fmla="*/ 136 h 136"/>
                    <a:gd name="T26" fmla="*/ 2 w 530"/>
                    <a:gd name="T27" fmla="*/ 136 h 136"/>
                    <a:gd name="T28" fmla="*/ 2 w 530"/>
                    <a:gd name="T29" fmla="*/ 136 h 136"/>
                    <a:gd name="T30" fmla="*/ 0 w 530"/>
                    <a:gd name="T31" fmla="*/ 136 h 136"/>
                    <a:gd name="T32" fmla="*/ 0 w 530"/>
                    <a:gd name="T33" fmla="*/ 136 h 136"/>
                    <a:gd name="T34" fmla="*/ 0 w 530"/>
                    <a:gd name="T35" fmla="*/ 136 h 136"/>
                    <a:gd name="T36" fmla="*/ 0 w 530"/>
                    <a:gd name="T37" fmla="*/ 134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0"/>
                    <a:gd name="T58" fmla="*/ 0 h 136"/>
                    <a:gd name="T59" fmla="*/ 530 w 530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0" h="136">
                      <a:moveTo>
                        <a:pt x="0" y="134"/>
                      </a:moveTo>
                      <a:lnTo>
                        <a:pt x="530" y="0"/>
                      </a:lnTo>
                      <a:lnTo>
                        <a:pt x="530" y="3"/>
                      </a:lnTo>
                      <a:lnTo>
                        <a:pt x="2" y="136"/>
                      </a:lnTo>
                      <a:lnTo>
                        <a:pt x="0" y="136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1" name="Freeform 100"/>
                <p:cNvSpPr>
                  <a:spLocks/>
                </p:cNvSpPr>
                <p:nvPr/>
              </p:nvSpPr>
              <p:spPr bwMode="auto">
                <a:xfrm>
                  <a:off x="2266" y="3497"/>
                  <a:ext cx="528" cy="139"/>
                </a:xfrm>
                <a:custGeom>
                  <a:avLst/>
                  <a:gdLst>
                    <a:gd name="T0" fmla="*/ 0 w 528"/>
                    <a:gd name="T1" fmla="*/ 136 h 139"/>
                    <a:gd name="T2" fmla="*/ 528 w 528"/>
                    <a:gd name="T3" fmla="*/ 0 h 139"/>
                    <a:gd name="T4" fmla="*/ 528 w 528"/>
                    <a:gd name="T5" fmla="*/ 3 h 139"/>
                    <a:gd name="T6" fmla="*/ 528 w 528"/>
                    <a:gd name="T7" fmla="*/ 3 h 139"/>
                    <a:gd name="T8" fmla="*/ 528 w 528"/>
                    <a:gd name="T9" fmla="*/ 3 h 139"/>
                    <a:gd name="T10" fmla="*/ 528 w 528"/>
                    <a:gd name="T11" fmla="*/ 3 h 139"/>
                    <a:gd name="T12" fmla="*/ 528 w 528"/>
                    <a:gd name="T13" fmla="*/ 3 h 139"/>
                    <a:gd name="T14" fmla="*/ 528 w 528"/>
                    <a:gd name="T15" fmla="*/ 3 h 139"/>
                    <a:gd name="T16" fmla="*/ 528 w 528"/>
                    <a:gd name="T17" fmla="*/ 5 h 139"/>
                    <a:gd name="T18" fmla="*/ 528 w 528"/>
                    <a:gd name="T19" fmla="*/ 5 h 139"/>
                    <a:gd name="T20" fmla="*/ 0 w 528"/>
                    <a:gd name="T21" fmla="*/ 139 h 139"/>
                    <a:gd name="T22" fmla="*/ 0 w 528"/>
                    <a:gd name="T23" fmla="*/ 139 h 139"/>
                    <a:gd name="T24" fmla="*/ 0 w 528"/>
                    <a:gd name="T25" fmla="*/ 139 h 139"/>
                    <a:gd name="T26" fmla="*/ 0 w 528"/>
                    <a:gd name="T27" fmla="*/ 139 h 139"/>
                    <a:gd name="T28" fmla="*/ 0 w 528"/>
                    <a:gd name="T29" fmla="*/ 136 h 139"/>
                    <a:gd name="T30" fmla="*/ 0 w 528"/>
                    <a:gd name="T31" fmla="*/ 136 h 139"/>
                    <a:gd name="T32" fmla="*/ 0 w 528"/>
                    <a:gd name="T33" fmla="*/ 136 h 139"/>
                    <a:gd name="T34" fmla="*/ 0 w 528"/>
                    <a:gd name="T35" fmla="*/ 136 h 139"/>
                    <a:gd name="T36" fmla="*/ 0 w 528"/>
                    <a:gd name="T37" fmla="*/ 136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8"/>
                    <a:gd name="T58" fmla="*/ 0 h 139"/>
                    <a:gd name="T59" fmla="*/ 528 w 528"/>
                    <a:gd name="T60" fmla="*/ 139 h 1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8" h="139">
                      <a:moveTo>
                        <a:pt x="0" y="136"/>
                      </a:moveTo>
                      <a:lnTo>
                        <a:pt x="528" y="0"/>
                      </a:lnTo>
                      <a:lnTo>
                        <a:pt x="528" y="3"/>
                      </a:lnTo>
                      <a:lnTo>
                        <a:pt x="528" y="5"/>
                      </a:lnTo>
                      <a:lnTo>
                        <a:pt x="0" y="139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2" name="Freeform 101"/>
                <p:cNvSpPr>
                  <a:spLocks/>
                </p:cNvSpPr>
                <p:nvPr/>
              </p:nvSpPr>
              <p:spPr bwMode="auto">
                <a:xfrm>
                  <a:off x="2266" y="3500"/>
                  <a:ext cx="528" cy="138"/>
                </a:xfrm>
                <a:custGeom>
                  <a:avLst/>
                  <a:gdLst>
                    <a:gd name="T0" fmla="*/ 0 w 528"/>
                    <a:gd name="T1" fmla="*/ 133 h 138"/>
                    <a:gd name="T2" fmla="*/ 528 w 528"/>
                    <a:gd name="T3" fmla="*/ 0 h 138"/>
                    <a:gd name="T4" fmla="*/ 528 w 528"/>
                    <a:gd name="T5" fmla="*/ 0 h 138"/>
                    <a:gd name="T6" fmla="*/ 528 w 528"/>
                    <a:gd name="T7" fmla="*/ 0 h 138"/>
                    <a:gd name="T8" fmla="*/ 528 w 528"/>
                    <a:gd name="T9" fmla="*/ 2 h 138"/>
                    <a:gd name="T10" fmla="*/ 528 w 528"/>
                    <a:gd name="T11" fmla="*/ 2 h 138"/>
                    <a:gd name="T12" fmla="*/ 528 w 528"/>
                    <a:gd name="T13" fmla="*/ 2 h 138"/>
                    <a:gd name="T14" fmla="*/ 528 w 528"/>
                    <a:gd name="T15" fmla="*/ 2 h 138"/>
                    <a:gd name="T16" fmla="*/ 528 w 528"/>
                    <a:gd name="T17" fmla="*/ 2 h 138"/>
                    <a:gd name="T18" fmla="*/ 528 w 528"/>
                    <a:gd name="T19" fmla="*/ 2 h 138"/>
                    <a:gd name="T20" fmla="*/ 3 w 528"/>
                    <a:gd name="T21" fmla="*/ 138 h 138"/>
                    <a:gd name="T22" fmla="*/ 3 w 528"/>
                    <a:gd name="T23" fmla="*/ 136 h 138"/>
                    <a:gd name="T24" fmla="*/ 3 w 528"/>
                    <a:gd name="T25" fmla="*/ 136 h 138"/>
                    <a:gd name="T26" fmla="*/ 3 w 528"/>
                    <a:gd name="T27" fmla="*/ 136 h 138"/>
                    <a:gd name="T28" fmla="*/ 0 w 528"/>
                    <a:gd name="T29" fmla="*/ 136 h 138"/>
                    <a:gd name="T30" fmla="*/ 0 w 528"/>
                    <a:gd name="T31" fmla="*/ 136 h 138"/>
                    <a:gd name="T32" fmla="*/ 0 w 528"/>
                    <a:gd name="T33" fmla="*/ 136 h 138"/>
                    <a:gd name="T34" fmla="*/ 0 w 528"/>
                    <a:gd name="T35" fmla="*/ 136 h 138"/>
                    <a:gd name="T36" fmla="*/ 0 w 528"/>
                    <a:gd name="T37" fmla="*/ 133 h 1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8"/>
                    <a:gd name="T58" fmla="*/ 0 h 138"/>
                    <a:gd name="T59" fmla="*/ 528 w 528"/>
                    <a:gd name="T60" fmla="*/ 138 h 1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8" h="138">
                      <a:moveTo>
                        <a:pt x="0" y="133"/>
                      </a:moveTo>
                      <a:lnTo>
                        <a:pt x="528" y="0"/>
                      </a:lnTo>
                      <a:lnTo>
                        <a:pt x="528" y="2"/>
                      </a:lnTo>
                      <a:lnTo>
                        <a:pt x="3" y="138"/>
                      </a:lnTo>
                      <a:lnTo>
                        <a:pt x="3" y="136"/>
                      </a:lnTo>
                      <a:lnTo>
                        <a:pt x="0" y="136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3" name="Freeform 102"/>
                <p:cNvSpPr>
                  <a:spLocks/>
                </p:cNvSpPr>
                <p:nvPr/>
              </p:nvSpPr>
              <p:spPr bwMode="auto">
                <a:xfrm>
                  <a:off x="2266" y="3502"/>
                  <a:ext cx="528" cy="136"/>
                </a:xfrm>
                <a:custGeom>
                  <a:avLst/>
                  <a:gdLst>
                    <a:gd name="T0" fmla="*/ 0 w 528"/>
                    <a:gd name="T1" fmla="*/ 134 h 136"/>
                    <a:gd name="T2" fmla="*/ 528 w 528"/>
                    <a:gd name="T3" fmla="*/ 0 h 136"/>
                    <a:gd name="T4" fmla="*/ 528 w 528"/>
                    <a:gd name="T5" fmla="*/ 0 h 136"/>
                    <a:gd name="T6" fmla="*/ 528 w 528"/>
                    <a:gd name="T7" fmla="*/ 0 h 136"/>
                    <a:gd name="T8" fmla="*/ 528 w 528"/>
                    <a:gd name="T9" fmla="*/ 0 h 136"/>
                    <a:gd name="T10" fmla="*/ 528 w 528"/>
                    <a:gd name="T11" fmla="*/ 0 h 136"/>
                    <a:gd name="T12" fmla="*/ 528 w 528"/>
                    <a:gd name="T13" fmla="*/ 3 h 136"/>
                    <a:gd name="T14" fmla="*/ 528 w 528"/>
                    <a:gd name="T15" fmla="*/ 3 h 136"/>
                    <a:gd name="T16" fmla="*/ 528 w 528"/>
                    <a:gd name="T17" fmla="*/ 3 h 136"/>
                    <a:gd name="T18" fmla="*/ 528 w 528"/>
                    <a:gd name="T19" fmla="*/ 3 h 136"/>
                    <a:gd name="T20" fmla="*/ 3 w 528"/>
                    <a:gd name="T21" fmla="*/ 136 h 136"/>
                    <a:gd name="T22" fmla="*/ 3 w 528"/>
                    <a:gd name="T23" fmla="*/ 136 h 136"/>
                    <a:gd name="T24" fmla="*/ 3 w 528"/>
                    <a:gd name="T25" fmla="*/ 136 h 136"/>
                    <a:gd name="T26" fmla="*/ 3 w 528"/>
                    <a:gd name="T27" fmla="*/ 136 h 136"/>
                    <a:gd name="T28" fmla="*/ 3 w 528"/>
                    <a:gd name="T29" fmla="*/ 136 h 136"/>
                    <a:gd name="T30" fmla="*/ 3 w 528"/>
                    <a:gd name="T31" fmla="*/ 134 h 136"/>
                    <a:gd name="T32" fmla="*/ 3 w 528"/>
                    <a:gd name="T33" fmla="*/ 134 h 136"/>
                    <a:gd name="T34" fmla="*/ 3 w 528"/>
                    <a:gd name="T35" fmla="*/ 134 h 136"/>
                    <a:gd name="T36" fmla="*/ 0 w 528"/>
                    <a:gd name="T37" fmla="*/ 134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8"/>
                    <a:gd name="T58" fmla="*/ 0 h 136"/>
                    <a:gd name="T59" fmla="*/ 528 w 528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8" h="136">
                      <a:moveTo>
                        <a:pt x="0" y="134"/>
                      </a:moveTo>
                      <a:lnTo>
                        <a:pt x="528" y="0"/>
                      </a:lnTo>
                      <a:lnTo>
                        <a:pt x="528" y="3"/>
                      </a:lnTo>
                      <a:lnTo>
                        <a:pt x="3" y="136"/>
                      </a:lnTo>
                      <a:lnTo>
                        <a:pt x="3" y="134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4" name="Freeform 103"/>
                <p:cNvSpPr>
                  <a:spLocks/>
                </p:cNvSpPr>
                <p:nvPr/>
              </p:nvSpPr>
              <p:spPr bwMode="auto">
                <a:xfrm>
                  <a:off x="2269" y="3502"/>
                  <a:ext cx="525" cy="138"/>
                </a:xfrm>
                <a:custGeom>
                  <a:avLst/>
                  <a:gdLst>
                    <a:gd name="T0" fmla="*/ 0 w 525"/>
                    <a:gd name="T1" fmla="*/ 136 h 138"/>
                    <a:gd name="T2" fmla="*/ 525 w 525"/>
                    <a:gd name="T3" fmla="*/ 0 h 138"/>
                    <a:gd name="T4" fmla="*/ 525 w 525"/>
                    <a:gd name="T5" fmla="*/ 3 h 138"/>
                    <a:gd name="T6" fmla="*/ 525 w 525"/>
                    <a:gd name="T7" fmla="*/ 3 h 138"/>
                    <a:gd name="T8" fmla="*/ 525 w 525"/>
                    <a:gd name="T9" fmla="*/ 3 h 138"/>
                    <a:gd name="T10" fmla="*/ 525 w 525"/>
                    <a:gd name="T11" fmla="*/ 3 h 138"/>
                    <a:gd name="T12" fmla="*/ 525 w 525"/>
                    <a:gd name="T13" fmla="*/ 3 h 138"/>
                    <a:gd name="T14" fmla="*/ 525 w 525"/>
                    <a:gd name="T15" fmla="*/ 3 h 138"/>
                    <a:gd name="T16" fmla="*/ 525 w 525"/>
                    <a:gd name="T17" fmla="*/ 5 h 138"/>
                    <a:gd name="T18" fmla="*/ 525 w 525"/>
                    <a:gd name="T19" fmla="*/ 5 h 138"/>
                    <a:gd name="T20" fmla="*/ 2 w 525"/>
                    <a:gd name="T21" fmla="*/ 138 h 138"/>
                    <a:gd name="T22" fmla="*/ 2 w 525"/>
                    <a:gd name="T23" fmla="*/ 136 h 138"/>
                    <a:gd name="T24" fmla="*/ 0 w 525"/>
                    <a:gd name="T25" fmla="*/ 136 h 138"/>
                    <a:gd name="T26" fmla="*/ 0 w 525"/>
                    <a:gd name="T27" fmla="*/ 136 h 138"/>
                    <a:gd name="T28" fmla="*/ 0 w 525"/>
                    <a:gd name="T29" fmla="*/ 136 h 138"/>
                    <a:gd name="T30" fmla="*/ 0 w 525"/>
                    <a:gd name="T31" fmla="*/ 136 h 138"/>
                    <a:gd name="T32" fmla="*/ 0 w 525"/>
                    <a:gd name="T33" fmla="*/ 136 h 138"/>
                    <a:gd name="T34" fmla="*/ 0 w 525"/>
                    <a:gd name="T35" fmla="*/ 136 h 138"/>
                    <a:gd name="T36" fmla="*/ 0 w 525"/>
                    <a:gd name="T37" fmla="*/ 136 h 1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5"/>
                    <a:gd name="T58" fmla="*/ 0 h 138"/>
                    <a:gd name="T59" fmla="*/ 525 w 525"/>
                    <a:gd name="T60" fmla="*/ 138 h 1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5" h="138">
                      <a:moveTo>
                        <a:pt x="0" y="136"/>
                      </a:moveTo>
                      <a:lnTo>
                        <a:pt x="525" y="0"/>
                      </a:lnTo>
                      <a:lnTo>
                        <a:pt x="525" y="3"/>
                      </a:lnTo>
                      <a:lnTo>
                        <a:pt x="525" y="5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5" name="Freeform 104"/>
                <p:cNvSpPr>
                  <a:spLocks/>
                </p:cNvSpPr>
                <p:nvPr/>
              </p:nvSpPr>
              <p:spPr bwMode="auto">
                <a:xfrm>
                  <a:off x="2269" y="3505"/>
                  <a:ext cx="525" cy="135"/>
                </a:xfrm>
                <a:custGeom>
                  <a:avLst/>
                  <a:gdLst>
                    <a:gd name="T0" fmla="*/ 0 w 525"/>
                    <a:gd name="T1" fmla="*/ 133 h 135"/>
                    <a:gd name="T2" fmla="*/ 525 w 525"/>
                    <a:gd name="T3" fmla="*/ 0 h 135"/>
                    <a:gd name="T4" fmla="*/ 525 w 525"/>
                    <a:gd name="T5" fmla="*/ 0 h 135"/>
                    <a:gd name="T6" fmla="*/ 525 w 525"/>
                    <a:gd name="T7" fmla="*/ 0 h 135"/>
                    <a:gd name="T8" fmla="*/ 525 w 525"/>
                    <a:gd name="T9" fmla="*/ 2 h 135"/>
                    <a:gd name="T10" fmla="*/ 525 w 525"/>
                    <a:gd name="T11" fmla="*/ 2 h 135"/>
                    <a:gd name="T12" fmla="*/ 525 w 525"/>
                    <a:gd name="T13" fmla="*/ 2 h 135"/>
                    <a:gd name="T14" fmla="*/ 525 w 525"/>
                    <a:gd name="T15" fmla="*/ 2 h 135"/>
                    <a:gd name="T16" fmla="*/ 525 w 525"/>
                    <a:gd name="T17" fmla="*/ 2 h 135"/>
                    <a:gd name="T18" fmla="*/ 525 w 525"/>
                    <a:gd name="T19" fmla="*/ 2 h 135"/>
                    <a:gd name="T20" fmla="*/ 2 w 525"/>
                    <a:gd name="T21" fmla="*/ 135 h 135"/>
                    <a:gd name="T22" fmla="*/ 2 w 525"/>
                    <a:gd name="T23" fmla="*/ 135 h 135"/>
                    <a:gd name="T24" fmla="*/ 2 w 525"/>
                    <a:gd name="T25" fmla="*/ 135 h 135"/>
                    <a:gd name="T26" fmla="*/ 2 w 525"/>
                    <a:gd name="T27" fmla="*/ 135 h 135"/>
                    <a:gd name="T28" fmla="*/ 2 w 525"/>
                    <a:gd name="T29" fmla="*/ 135 h 135"/>
                    <a:gd name="T30" fmla="*/ 2 w 525"/>
                    <a:gd name="T31" fmla="*/ 133 h 135"/>
                    <a:gd name="T32" fmla="*/ 0 w 525"/>
                    <a:gd name="T33" fmla="*/ 133 h 135"/>
                    <a:gd name="T34" fmla="*/ 0 w 525"/>
                    <a:gd name="T35" fmla="*/ 133 h 135"/>
                    <a:gd name="T36" fmla="*/ 0 w 525"/>
                    <a:gd name="T37" fmla="*/ 133 h 1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5"/>
                    <a:gd name="T58" fmla="*/ 0 h 135"/>
                    <a:gd name="T59" fmla="*/ 525 w 525"/>
                    <a:gd name="T60" fmla="*/ 135 h 1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5" h="135">
                      <a:moveTo>
                        <a:pt x="0" y="133"/>
                      </a:moveTo>
                      <a:lnTo>
                        <a:pt x="525" y="0"/>
                      </a:lnTo>
                      <a:lnTo>
                        <a:pt x="525" y="2"/>
                      </a:lnTo>
                      <a:lnTo>
                        <a:pt x="2" y="135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6" name="Freeform 105"/>
                <p:cNvSpPr>
                  <a:spLocks/>
                </p:cNvSpPr>
                <p:nvPr/>
              </p:nvSpPr>
              <p:spPr bwMode="auto">
                <a:xfrm>
                  <a:off x="2271" y="3507"/>
                  <a:ext cx="523" cy="136"/>
                </a:xfrm>
                <a:custGeom>
                  <a:avLst/>
                  <a:gdLst>
                    <a:gd name="T0" fmla="*/ 0 w 523"/>
                    <a:gd name="T1" fmla="*/ 133 h 136"/>
                    <a:gd name="T2" fmla="*/ 523 w 523"/>
                    <a:gd name="T3" fmla="*/ 0 h 136"/>
                    <a:gd name="T4" fmla="*/ 523 w 523"/>
                    <a:gd name="T5" fmla="*/ 0 h 136"/>
                    <a:gd name="T6" fmla="*/ 523 w 523"/>
                    <a:gd name="T7" fmla="*/ 0 h 136"/>
                    <a:gd name="T8" fmla="*/ 523 w 523"/>
                    <a:gd name="T9" fmla="*/ 0 h 136"/>
                    <a:gd name="T10" fmla="*/ 523 w 523"/>
                    <a:gd name="T11" fmla="*/ 0 h 136"/>
                    <a:gd name="T12" fmla="*/ 523 w 523"/>
                    <a:gd name="T13" fmla="*/ 2 h 136"/>
                    <a:gd name="T14" fmla="*/ 523 w 523"/>
                    <a:gd name="T15" fmla="*/ 2 h 136"/>
                    <a:gd name="T16" fmla="*/ 523 w 523"/>
                    <a:gd name="T17" fmla="*/ 2 h 136"/>
                    <a:gd name="T18" fmla="*/ 523 w 523"/>
                    <a:gd name="T19" fmla="*/ 2 h 136"/>
                    <a:gd name="T20" fmla="*/ 3 w 523"/>
                    <a:gd name="T21" fmla="*/ 136 h 136"/>
                    <a:gd name="T22" fmla="*/ 0 w 523"/>
                    <a:gd name="T23" fmla="*/ 136 h 136"/>
                    <a:gd name="T24" fmla="*/ 0 w 523"/>
                    <a:gd name="T25" fmla="*/ 133 h 136"/>
                    <a:gd name="T26" fmla="*/ 0 w 523"/>
                    <a:gd name="T27" fmla="*/ 133 h 136"/>
                    <a:gd name="T28" fmla="*/ 0 w 523"/>
                    <a:gd name="T29" fmla="*/ 133 h 136"/>
                    <a:gd name="T30" fmla="*/ 0 w 523"/>
                    <a:gd name="T31" fmla="*/ 133 h 136"/>
                    <a:gd name="T32" fmla="*/ 0 w 523"/>
                    <a:gd name="T33" fmla="*/ 133 h 136"/>
                    <a:gd name="T34" fmla="*/ 0 w 523"/>
                    <a:gd name="T35" fmla="*/ 133 h 136"/>
                    <a:gd name="T36" fmla="*/ 0 w 523"/>
                    <a:gd name="T37" fmla="*/ 133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3"/>
                    <a:gd name="T58" fmla="*/ 0 h 136"/>
                    <a:gd name="T59" fmla="*/ 523 w 523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3" h="136">
                      <a:moveTo>
                        <a:pt x="0" y="133"/>
                      </a:moveTo>
                      <a:lnTo>
                        <a:pt x="523" y="0"/>
                      </a:lnTo>
                      <a:lnTo>
                        <a:pt x="523" y="2"/>
                      </a:lnTo>
                      <a:lnTo>
                        <a:pt x="3" y="136"/>
                      </a:lnTo>
                      <a:lnTo>
                        <a:pt x="0" y="136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7" name="Freeform 106"/>
                <p:cNvSpPr>
                  <a:spLocks/>
                </p:cNvSpPr>
                <p:nvPr/>
              </p:nvSpPr>
              <p:spPr bwMode="auto">
                <a:xfrm>
                  <a:off x="2271" y="3507"/>
                  <a:ext cx="523" cy="136"/>
                </a:xfrm>
                <a:custGeom>
                  <a:avLst/>
                  <a:gdLst>
                    <a:gd name="T0" fmla="*/ 0 w 523"/>
                    <a:gd name="T1" fmla="*/ 133 h 136"/>
                    <a:gd name="T2" fmla="*/ 523 w 523"/>
                    <a:gd name="T3" fmla="*/ 0 h 136"/>
                    <a:gd name="T4" fmla="*/ 523 w 523"/>
                    <a:gd name="T5" fmla="*/ 2 h 136"/>
                    <a:gd name="T6" fmla="*/ 523 w 523"/>
                    <a:gd name="T7" fmla="*/ 2 h 136"/>
                    <a:gd name="T8" fmla="*/ 523 w 523"/>
                    <a:gd name="T9" fmla="*/ 2 h 136"/>
                    <a:gd name="T10" fmla="*/ 523 w 523"/>
                    <a:gd name="T11" fmla="*/ 2 h 136"/>
                    <a:gd name="T12" fmla="*/ 523 w 523"/>
                    <a:gd name="T13" fmla="*/ 2 h 136"/>
                    <a:gd name="T14" fmla="*/ 523 w 523"/>
                    <a:gd name="T15" fmla="*/ 2 h 136"/>
                    <a:gd name="T16" fmla="*/ 523 w 523"/>
                    <a:gd name="T17" fmla="*/ 2 h 136"/>
                    <a:gd name="T18" fmla="*/ 523 w 523"/>
                    <a:gd name="T19" fmla="*/ 5 h 136"/>
                    <a:gd name="T20" fmla="*/ 3 w 523"/>
                    <a:gd name="T21" fmla="*/ 136 h 136"/>
                    <a:gd name="T22" fmla="*/ 3 w 523"/>
                    <a:gd name="T23" fmla="*/ 136 h 136"/>
                    <a:gd name="T24" fmla="*/ 3 w 523"/>
                    <a:gd name="T25" fmla="*/ 136 h 136"/>
                    <a:gd name="T26" fmla="*/ 3 w 523"/>
                    <a:gd name="T27" fmla="*/ 136 h 136"/>
                    <a:gd name="T28" fmla="*/ 3 w 523"/>
                    <a:gd name="T29" fmla="*/ 136 h 136"/>
                    <a:gd name="T30" fmla="*/ 0 w 523"/>
                    <a:gd name="T31" fmla="*/ 136 h 136"/>
                    <a:gd name="T32" fmla="*/ 0 w 523"/>
                    <a:gd name="T33" fmla="*/ 133 h 136"/>
                    <a:gd name="T34" fmla="*/ 0 w 523"/>
                    <a:gd name="T35" fmla="*/ 133 h 136"/>
                    <a:gd name="T36" fmla="*/ 0 w 523"/>
                    <a:gd name="T37" fmla="*/ 133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3"/>
                    <a:gd name="T58" fmla="*/ 0 h 136"/>
                    <a:gd name="T59" fmla="*/ 523 w 523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3" h="136">
                      <a:moveTo>
                        <a:pt x="0" y="133"/>
                      </a:moveTo>
                      <a:lnTo>
                        <a:pt x="523" y="0"/>
                      </a:lnTo>
                      <a:lnTo>
                        <a:pt x="523" y="2"/>
                      </a:lnTo>
                      <a:lnTo>
                        <a:pt x="523" y="5"/>
                      </a:lnTo>
                      <a:lnTo>
                        <a:pt x="3" y="136"/>
                      </a:lnTo>
                      <a:lnTo>
                        <a:pt x="0" y="136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8" name="Freeform 107"/>
                <p:cNvSpPr>
                  <a:spLocks/>
                </p:cNvSpPr>
                <p:nvPr/>
              </p:nvSpPr>
              <p:spPr bwMode="auto">
                <a:xfrm>
                  <a:off x="2274" y="3509"/>
                  <a:ext cx="520" cy="136"/>
                </a:xfrm>
                <a:custGeom>
                  <a:avLst/>
                  <a:gdLst>
                    <a:gd name="T0" fmla="*/ 0 w 520"/>
                    <a:gd name="T1" fmla="*/ 134 h 136"/>
                    <a:gd name="T2" fmla="*/ 520 w 520"/>
                    <a:gd name="T3" fmla="*/ 0 h 136"/>
                    <a:gd name="T4" fmla="*/ 520 w 520"/>
                    <a:gd name="T5" fmla="*/ 0 h 136"/>
                    <a:gd name="T6" fmla="*/ 520 w 520"/>
                    <a:gd name="T7" fmla="*/ 0 h 136"/>
                    <a:gd name="T8" fmla="*/ 520 w 520"/>
                    <a:gd name="T9" fmla="*/ 0 h 136"/>
                    <a:gd name="T10" fmla="*/ 520 w 520"/>
                    <a:gd name="T11" fmla="*/ 3 h 136"/>
                    <a:gd name="T12" fmla="*/ 520 w 520"/>
                    <a:gd name="T13" fmla="*/ 3 h 136"/>
                    <a:gd name="T14" fmla="*/ 520 w 520"/>
                    <a:gd name="T15" fmla="*/ 3 h 136"/>
                    <a:gd name="T16" fmla="*/ 520 w 520"/>
                    <a:gd name="T17" fmla="*/ 3 h 136"/>
                    <a:gd name="T18" fmla="*/ 520 w 520"/>
                    <a:gd name="T19" fmla="*/ 3 h 136"/>
                    <a:gd name="T20" fmla="*/ 0 w 520"/>
                    <a:gd name="T21" fmla="*/ 136 h 136"/>
                    <a:gd name="T22" fmla="*/ 0 w 520"/>
                    <a:gd name="T23" fmla="*/ 136 h 136"/>
                    <a:gd name="T24" fmla="*/ 0 w 520"/>
                    <a:gd name="T25" fmla="*/ 134 h 136"/>
                    <a:gd name="T26" fmla="*/ 0 w 520"/>
                    <a:gd name="T27" fmla="*/ 134 h 136"/>
                    <a:gd name="T28" fmla="*/ 0 w 520"/>
                    <a:gd name="T29" fmla="*/ 134 h 136"/>
                    <a:gd name="T30" fmla="*/ 0 w 520"/>
                    <a:gd name="T31" fmla="*/ 134 h 136"/>
                    <a:gd name="T32" fmla="*/ 0 w 520"/>
                    <a:gd name="T33" fmla="*/ 134 h 136"/>
                    <a:gd name="T34" fmla="*/ 0 w 520"/>
                    <a:gd name="T35" fmla="*/ 134 h 136"/>
                    <a:gd name="T36" fmla="*/ 0 w 520"/>
                    <a:gd name="T37" fmla="*/ 134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0"/>
                    <a:gd name="T58" fmla="*/ 0 h 136"/>
                    <a:gd name="T59" fmla="*/ 520 w 520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0" h="136">
                      <a:moveTo>
                        <a:pt x="0" y="134"/>
                      </a:moveTo>
                      <a:lnTo>
                        <a:pt x="520" y="0"/>
                      </a:lnTo>
                      <a:lnTo>
                        <a:pt x="520" y="3"/>
                      </a:lnTo>
                      <a:lnTo>
                        <a:pt x="0" y="136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89" name="Freeform 108"/>
                <p:cNvSpPr>
                  <a:spLocks/>
                </p:cNvSpPr>
                <p:nvPr/>
              </p:nvSpPr>
              <p:spPr bwMode="auto">
                <a:xfrm>
                  <a:off x="2274" y="3512"/>
                  <a:ext cx="520" cy="133"/>
                </a:xfrm>
                <a:custGeom>
                  <a:avLst/>
                  <a:gdLst>
                    <a:gd name="T0" fmla="*/ 0 w 520"/>
                    <a:gd name="T1" fmla="*/ 131 h 133"/>
                    <a:gd name="T2" fmla="*/ 520 w 520"/>
                    <a:gd name="T3" fmla="*/ 0 h 133"/>
                    <a:gd name="T4" fmla="*/ 520 w 520"/>
                    <a:gd name="T5" fmla="*/ 0 h 133"/>
                    <a:gd name="T6" fmla="*/ 520 w 520"/>
                    <a:gd name="T7" fmla="*/ 0 h 133"/>
                    <a:gd name="T8" fmla="*/ 520 w 520"/>
                    <a:gd name="T9" fmla="*/ 0 h 133"/>
                    <a:gd name="T10" fmla="*/ 520 w 520"/>
                    <a:gd name="T11" fmla="*/ 0 h 133"/>
                    <a:gd name="T12" fmla="*/ 520 w 520"/>
                    <a:gd name="T13" fmla="*/ 0 h 133"/>
                    <a:gd name="T14" fmla="*/ 520 w 520"/>
                    <a:gd name="T15" fmla="*/ 2 h 133"/>
                    <a:gd name="T16" fmla="*/ 520 w 520"/>
                    <a:gd name="T17" fmla="*/ 2 h 133"/>
                    <a:gd name="T18" fmla="*/ 520 w 520"/>
                    <a:gd name="T19" fmla="*/ 2 h 133"/>
                    <a:gd name="T20" fmla="*/ 2 w 520"/>
                    <a:gd name="T21" fmla="*/ 133 h 133"/>
                    <a:gd name="T22" fmla="*/ 2 w 520"/>
                    <a:gd name="T23" fmla="*/ 133 h 133"/>
                    <a:gd name="T24" fmla="*/ 2 w 520"/>
                    <a:gd name="T25" fmla="*/ 133 h 133"/>
                    <a:gd name="T26" fmla="*/ 2 w 520"/>
                    <a:gd name="T27" fmla="*/ 133 h 133"/>
                    <a:gd name="T28" fmla="*/ 0 w 520"/>
                    <a:gd name="T29" fmla="*/ 133 h 133"/>
                    <a:gd name="T30" fmla="*/ 0 w 520"/>
                    <a:gd name="T31" fmla="*/ 133 h 133"/>
                    <a:gd name="T32" fmla="*/ 0 w 520"/>
                    <a:gd name="T33" fmla="*/ 131 h 133"/>
                    <a:gd name="T34" fmla="*/ 0 w 520"/>
                    <a:gd name="T35" fmla="*/ 131 h 133"/>
                    <a:gd name="T36" fmla="*/ 0 w 520"/>
                    <a:gd name="T37" fmla="*/ 131 h 1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0"/>
                    <a:gd name="T58" fmla="*/ 0 h 133"/>
                    <a:gd name="T59" fmla="*/ 520 w 520"/>
                    <a:gd name="T60" fmla="*/ 133 h 13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0" h="133">
                      <a:moveTo>
                        <a:pt x="0" y="131"/>
                      </a:moveTo>
                      <a:lnTo>
                        <a:pt x="520" y="0"/>
                      </a:lnTo>
                      <a:lnTo>
                        <a:pt x="520" y="2"/>
                      </a:lnTo>
                      <a:lnTo>
                        <a:pt x="2" y="133"/>
                      </a:lnTo>
                      <a:lnTo>
                        <a:pt x="0" y="133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0" name="Freeform 109"/>
                <p:cNvSpPr>
                  <a:spLocks/>
                </p:cNvSpPr>
                <p:nvPr/>
              </p:nvSpPr>
              <p:spPr bwMode="auto">
                <a:xfrm>
                  <a:off x="2274" y="3512"/>
                  <a:ext cx="520" cy="136"/>
                </a:xfrm>
                <a:custGeom>
                  <a:avLst/>
                  <a:gdLst>
                    <a:gd name="T0" fmla="*/ 0 w 520"/>
                    <a:gd name="T1" fmla="*/ 133 h 136"/>
                    <a:gd name="T2" fmla="*/ 520 w 520"/>
                    <a:gd name="T3" fmla="*/ 0 h 136"/>
                    <a:gd name="T4" fmla="*/ 520 w 520"/>
                    <a:gd name="T5" fmla="*/ 0 h 136"/>
                    <a:gd name="T6" fmla="*/ 520 w 520"/>
                    <a:gd name="T7" fmla="*/ 2 h 136"/>
                    <a:gd name="T8" fmla="*/ 520 w 520"/>
                    <a:gd name="T9" fmla="*/ 2 h 136"/>
                    <a:gd name="T10" fmla="*/ 520 w 520"/>
                    <a:gd name="T11" fmla="*/ 2 h 136"/>
                    <a:gd name="T12" fmla="*/ 520 w 520"/>
                    <a:gd name="T13" fmla="*/ 2 h 136"/>
                    <a:gd name="T14" fmla="*/ 520 w 520"/>
                    <a:gd name="T15" fmla="*/ 2 h 136"/>
                    <a:gd name="T16" fmla="*/ 520 w 520"/>
                    <a:gd name="T17" fmla="*/ 2 h 136"/>
                    <a:gd name="T18" fmla="*/ 520 w 520"/>
                    <a:gd name="T19" fmla="*/ 4 h 136"/>
                    <a:gd name="T20" fmla="*/ 2 w 520"/>
                    <a:gd name="T21" fmla="*/ 136 h 136"/>
                    <a:gd name="T22" fmla="*/ 2 w 520"/>
                    <a:gd name="T23" fmla="*/ 136 h 136"/>
                    <a:gd name="T24" fmla="*/ 2 w 520"/>
                    <a:gd name="T25" fmla="*/ 133 h 136"/>
                    <a:gd name="T26" fmla="*/ 2 w 520"/>
                    <a:gd name="T27" fmla="*/ 133 h 136"/>
                    <a:gd name="T28" fmla="*/ 2 w 520"/>
                    <a:gd name="T29" fmla="*/ 133 h 136"/>
                    <a:gd name="T30" fmla="*/ 2 w 520"/>
                    <a:gd name="T31" fmla="*/ 133 h 136"/>
                    <a:gd name="T32" fmla="*/ 2 w 520"/>
                    <a:gd name="T33" fmla="*/ 133 h 136"/>
                    <a:gd name="T34" fmla="*/ 2 w 520"/>
                    <a:gd name="T35" fmla="*/ 133 h 136"/>
                    <a:gd name="T36" fmla="*/ 0 w 520"/>
                    <a:gd name="T37" fmla="*/ 133 h 1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0"/>
                    <a:gd name="T58" fmla="*/ 0 h 136"/>
                    <a:gd name="T59" fmla="*/ 520 w 520"/>
                    <a:gd name="T60" fmla="*/ 136 h 1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0" h="136">
                      <a:moveTo>
                        <a:pt x="0" y="133"/>
                      </a:moveTo>
                      <a:lnTo>
                        <a:pt x="520" y="0"/>
                      </a:lnTo>
                      <a:lnTo>
                        <a:pt x="520" y="2"/>
                      </a:lnTo>
                      <a:lnTo>
                        <a:pt x="520" y="4"/>
                      </a:lnTo>
                      <a:lnTo>
                        <a:pt x="2" y="136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1" name="Freeform 110"/>
                <p:cNvSpPr>
                  <a:spLocks/>
                </p:cNvSpPr>
                <p:nvPr/>
              </p:nvSpPr>
              <p:spPr bwMode="auto">
                <a:xfrm>
                  <a:off x="2276" y="3514"/>
                  <a:ext cx="518" cy="134"/>
                </a:xfrm>
                <a:custGeom>
                  <a:avLst/>
                  <a:gdLst>
                    <a:gd name="T0" fmla="*/ 0 w 518"/>
                    <a:gd name="T1" fmla="*/ 131 h 134"/>
                    <a:gd name="T2" fmla="*/ 518 w 518"/>
                    <a:gd name="T3" fmla="*/ 0 h 134"/>
                    <a:gd name="T4" fmla="*/ 518 w 518"/>
                    <a:gd name="T5" fmla="*/ 0 h 134"/>
                    <a:gd name="T6" fmla="*/ 518 w 518"/>
                    <a:gd name="T7" fmla="*/ 0 h 134"/>
                    <a:gd name="T8" fmla="*/ 518 w 518"/>
                    <a:gd name="T9" fmla="*/ 0 h 134"/>
                    <a:gd name="T10" fmla="*/ 518 w 518"/>
                    <a:gd name="T11" fmla="*/ 2 h 134"/>
                    <a:gd name="T12" fmla="*/ 518 w 518"/>
                    <a:gd name="T13" fmla="*/ 2 h 134"/>
                    <a:gd name="T14" fmla="*/ 518 w 518"/>
                    <a:gd name="T15" fmla="*/ 2 h 134"/>
                    <a:gd name="T16" fmla="*/ 518 w 518"/>
                    <a:gd name="T17" fmla="*/ 2 h 134"/>
                    <a:gd name="T18" fmla="*/ 518 w 518"/>
                    <a:gd name="T19" fmla="*/ 2 h 134"/>
                    <a:gd name="T20" fmla="*/ 2 w 518"/>
                    <a:gd name="T21" fmla="*/ 134 h 134"/>
                    <a:gd name="T22" fmla="*/ 2 w 518"/>
                    <a:gd name="T23" fmla="*/ 134 h 134"/>
                    <a:gd name="T24" fmla="*/ 2 w 518"/>
                    <a:gd name="T25" fmla="*/ 134 h 134"/>
                    <a:gd name="T26" fmla="*/ 0 w 518"/>
                    <a:gd name="T27" fmla="*/ 134 h 134"/>
                    <a:gd name="T28" fmla="*/ 0 w 518"/>
                    <a:gd name="T29" fmla="*/ 134 h 134"/>
                    <a:gd name="T30" fmla="*/ 0 w 518"/>
                    <a:gd name="T31" fmla="*/ 134 h 134"/>
                    <a:gd name="T32" fmla="*/ 0 w 518"/>
                    <a:gd name="T33" fmla="*/ 131 h 134"/>
                    <a:gd name="T34" fmla="*/ 0 w 518"/>
                    <a:gd name="T35" fmla="*/ 131 h 134"/>
                    <a:gd name="T36" fmla="*/ 0 w 518"/>
                    <a:gd name="T37" fmla="*/ 131 h 1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8"/>
                    <a:gd name="T58" fmla="*/ 0 h 134"/>
                    <a:gd name="T59" fmla="*/ 518 w 518"/>
                    <a:gd name="T60" fmla="*/ 134 h 1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8" h="134">
                      <a:moveTo>
                        <a:pt x="0" y="131"/>
                      </a:moveTo>
                      <a:lnTo>
                        <a:pt x="518" y="0"/>
                      </a:lnTo>
                      <a:lnTo>
                        <a:pt x="518" y="2"/>
                      </a:lnTo>
                      <a:lnTo>
                        <a:pt x="2" y="134"/>
                      </a:lnTo>
                      <a:lnTo>
                        <a:pt x="0" y="134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2" name="Freeform 111"/>
                <p:cNvSpPr>
                  <a:spLocks/>
                </p:cNvSpPr>
                <p:nvPr/>
              </p:nvSpPr>
              <p:spPr bwMode="auto">
                <a:xfrm>
                  <a:off x="2276" y="3516"/>
                  <a:ext cx="518" cy="134"/>
                </a:xfrm>
                <a:custGeom>
                  <a:avLst/>
                  <a:gdLst>
                    <a:gd name="T0" fmla="*/ 0 w 518"/>
                    <a:gd name="T1" fmla="*/ 132 h 134"/>
                    <a:gd name="T2" fmla="*/ 518 w 518"/>
                    <a:gd name="T3" fmla="*/ 0 h 134"/>
                    <a:gd name="T4" fmla="*/ 518 w 518"/>
                    <a:gd name="T5" fmla="*/ 0 h 134"/>
                    <a:gd name="T6" fmla="*/ 518 w 518"/>
                    <a:gd name="T7" fmla="*/ 0 h 134"/>
                    <a:gd name="T8" fmla="*/ 518 w 518"/>
                    <a:gd name="T9" fmla="*/ 0 h 134"/>
                    <a:gd name="T10" fmla="*/ 518 w 518"/>
                    <a:gd name="T11" fmla="*/ 0 h 134"/>
                    <a:gd name="T12" fmla="*/ 518 w 518"/>
                    <a:gd name="T13" fmla="*/ 0 h 134"/>
                    <a:gd name="T14" fmla="*/ 518 w 518"/>
                    <a:gd name="T15" fmla="*/ 3 h 134"/>
                    <a:gd name="T16" fmla="*/ 518 w 518"/>
                    <a:gd name="T17" fmla="*/ 3 h 134"/>
                    <a:gd name="T18" fmla="*/ 515 w 518"/>
                    <a:gd name="T19" fmla="*/ 3 h 134"/>
                    <a:gd name="T20" fmla="*/ 2 w 518"/>
                    <a:gd name="T21" fmla="*/ 134 h 134"/>
                    <a:gd name="T22" fmla="*/ 2 w 518"/>
                    <a:gd name="T23" fmla="*/ 134 h 134"/>
                    <a:gd name="T24" fmla="*/ 2 w 518"/>
                    <a:gd name="T25" fmla="*/ 134 h 134"/>
                    <a:gd name="T26" fmla="*/ 2 w 518"/>
                    <a:gd name="T27" fmla="*/ 132 h 134"/>
                    <a:gd name="T28" fmla="*/ 2 w 518"/>
                    <a:gd name="T29" fmla="*/ 132 h 134"/>
                    <a:gd name="T30" fmla="*/ 2 w 518"/>
                    <a:gd name="T31" fmla="*/ 132 h 134"/>
                    <a:gd name="T32" fmla="*/ 2 w 518"/>
                    <a:gd name="T33" fmla="*/ 132 h 134"/>
                    <a:gd name="T34" fmla="*/ 0 w 518"/>
                    <a:gd name="T35" fmla="*/ 132 h 134"/>
                    <a:gd name="T36" fmla="*/ 0 w 518"/>
                    <a:gd name="T37" fmla="*/ 132 h 1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8"/>
                    <a:gd name="T58" fmla="*/ 0 h 134"/>
                    <a:gd name="T59" fmla="*/ 518 w 518"/>
                    <a:gd name="T60" fmla="*/ 134 h 1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8" h="134">
                      <a:moveTo>
                        <a:pt x="0" y="132"/>
                      </a:moveTo>
                      <a:lnTo>
                        <a:pt x="518" y="0"/>
                      </a:lnTo>
                      <a:lnTo>
                        <a:pt x="518" y="3"/>
                      </a:lnTo>
                      <a:lnTo>
                        <a:pt x="515" y="3"/>
                      </a:lnTo>
                      <a:lnTo>
                        <a:pt x="2" y="134"/>
                      </a:lnTo>
                      <a:lnTo>
                        <a:pt x="2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3" name="Freeform 112"/>
                <p:cNvSpPr>
                  <a:spLocks/>
                </p:cNvSpPr>
                <p:nvPr/>
              </p:nvSpPr>
              <p:spPr bwMode="auto">
                <a:xfrm>
                  <a:off x="2278" y="3516"/>
                  <a:ext cx="516" cy="134"/>
                </a:xfrm>
                <a:custGeom>
                  <a:avLst/>
                  <a:gdLst>
                    <a:gd name="T0" fmla="*/ 0 w 516"/>
                    <a:gd name="T1" fmla="*/ 132 h 134"/>
                    <a:gd name="T2" fmla="*/ 516 w 516"/>
                    <a:gd name="T3" fmla="*/ 0 h 134"/>
                    <a:gd name="T4" fmla="*/ 516 w 516"/>
                    <a:gd name="T5" fmla="*/ 0 h 134"/>
                    <a:gd name="T6" fmla="*/ 516 w 516"/>
                    <a:gd name="T7" fmla="*/ 3 h 134"/>
                    <a:gd name="T8" fmla="*/ 516 w 516"/>
                    <a:gd name="T9" fmla="*/ 3 h 134"/>
                    <a:gd name="T10" fmla="*/ 513 w 516"/>
                    <a:gd name="T11" fmla="*/ 3 h 134"/>
                    <a:gd name="T12" fmla="*/ 513 w 516"/>
                    <a:gd name="T13" fmla="*/ 3 h 134"/>
                    <a:gd name="T14" fmla="*/ 513 w 516"/>
                    <a:gd name="T15" fmla="*/ 3 h 134"/>
                    <a:gd name="T16" fmla="*/ 513 w 516"/>
                    <a:gd name="T17" fmla="*/ 3 h 134"/>
                    <a:gd name="T18" fmla="*/ 513 w 516"/>
                    <a:gd name="T19" fmla="*/ 5 h 134"/>
                    <a:gd name="T20" fmla="*/ 3 w 516"/>
                    <a:gd name="T21" fmla="*/ 134 h 134"/>
                    <a:gd name="T22" fmla="*/ 3 w 516"/>
                    <a:gd name="T23" fmla="*/ 134 h 134"/>
                    <a:gd name="T24" fmla="*/ 0 w 516"/>
                    <a:gd name="T25" fmla="*/ 134 h 134"/>
                    <a:gd name="T26" fmla="*/ 0 w 516"/>
                    <a:gd name="T27" fmla="*/ 134 h 134"/>
                    <a:gd name="T28" fmla="*/ 0 w 516"/>
                    <a:gd name="T29" fmla="*/ 134 h 134"/>
                    <a:gd name="T30" fmla="*/ 0 w 516"/>
                    <a:gd name="T31" fmla="*/ 134 h 134"/>
                    <a:gd name="T32" fmla="*/ 0 w 516"/>
                    <a:gd name="T33" fmla="*/ 134 h 134"/>
                    <a:gd name="T34" fmla="*/ 0 w 516"/>
                    <a:gd name="T35" fmla="*/ 132 h 134"/>
                    <a:gd name="T36" fmla="*/ 0 w 516"/>
                    <a:gd name="T37" fmla="*/ 132 h 1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6"/>
                    <a:gd name="T58" fmla="*/ 0 h 134"/>
                    <a:gd name="T59" fmla="*/ 516 w 516"/>
                    <a:gd name="T60" fmla="*/ 134 h 1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6" h="134">
                      <a:moveTo>
                        <a:pt x="0" y="132"/>
                      </a:moveTo>
                      <a:lnTo>
                        <a:pt x="516" y="0"/>
                      </a:lnTo>
                      <a:lnTo>
                        <a:pt x="516" y="3"/>
                      </a:lnTo>
                      <a:lnTo>
                        <a:pt x="513" y="3"/>
                      </a:lnTo>
                      <a:lnTo>
                        <a:pt x="513" y="5"/>
                      </a:lnTo>
                      <a:lnTo>
                        <a:pt x="3" y="134"/>
                      </a:lnTo>
                      <a:lnTo>
                        <a:pt x="0" y="134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4" name="Freeform 113"/>
                <p:cNvSpPr>
                  <a:spLocks/>
                </p:cNvSpPr>
                <p:nvPr/>
              </p:nvSpPr>
              <p:spPr bwMode="auto">
                <a:xfrm>
                  <a:off x="2278" y="3519"/>
                  <a:ext cx="513" cy="133"/>
                </a:xfrm>
                <a:custGeom>
                  <a:avLst/>
                  <a:gdLst>
                    <a:gd name="T0" fmla="*/ 0 w 513"/>
                    <a:gd name="T1" fmla="*/ 131 h 133"/>
                    <a:gd name="T2" fmla="*/ 513 w 513"/>
                    <a:gd name="T3" fmla="*/ 0 h 133"/>
                    <a:gd name="T4" fmla="*/ 513 w 513"/>
                    <a:gd name="T5" fmla="*/ 0 h 133"/>
                    <a:gd name="T6" fmla="*/ 513 w 513"/>
                    <a:gd name="T7" fmla="*/ 0 h 133"/>
                    <a:gd name="T8" fmla="*/ 513 w 513"/>
                    <a:gd name="T9" fmla="*/ 0 h 133"/>
                    <a:gd name="T10" fmla="*/ 513 w 513"/>
                    <a:gd name="T11" fmla="*/ 2 h 133"/>
                    <a:gd name="T12" fmla="*/ 513 w 513"/>
                    <a:gd name="T13" fmla="*/ 2 h 133"/>
                    <a:gd name="T14" fmla="*/ 513 w 513"/>
                    <a:gd name="T15" fmla="*/ 2 h 133"/>
                    <a:gd name="T16" fmla="*/ 513 w 513"/>
                    <a:gd name="T17" fmla="*/ 2 h 133"/>
                    <a:gd name="T18" fmla="*/ 513 w 513"/>
                    <a:gd name="T19" fmla="*/ 2 h 133"/>
                    <a:gd name="T20" fmla="*/ 3 w 513"/>
                    <a:gd name="T21" fmla="*/ 133 h 133"/>
                    <a:gd name="T22" fmla="*/ 3 w 513"/>
                    <a:gd name="T23" fmla="*/ 133 h 133"/>
                    <a:gd name="T24" fmla="*/ 3 w 513"/>
                    <a:gd name="T25" fmla="*/ 133 h 133"/>
                    <a:gd name="T26" fmla="*/ 3 w 513"/>
                    <a:gd name="T27" fmla="*/ 131 h 133"/>
                    <a:gd name="T28" fmla="*/ 3 w 513"/>
                    <a:gd name="T29" fmla="*/ 131 h 133"/>
                    <a:gd name="T30" fmla="*/ 3 w 513"/>
                    <a:gd name="T31" fmla="*/ 131 h 133"/>
                    <a:gd name="T32" fmla="*/ 0 w 513"/>
                    <a:gd name="T33" fmla="*/ 131 h 133"/>
                    <a:gd name="T34" fmla="*/ 0 w 513"/>
                    <a:gd name="T35" fmla="*/ 131 h 133"/>
                    <a:gd name="T36" fmla="*/ 0 w 513"/>
                    <a:gd name="T37" fmla="*/ 131 h 1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3"/>
                    <a:gd name="T58" fmla="*/ 0 h 133"/>
                    <a:gd name="T59" fmla="*/ 513 w 513"/>
                    <a:gd name="T60" fmla="*/ 133 h 13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3" h="133">
                      <a:moveTo>
                        <a:pt x="0" y="131"/>
                      </a:moveTo>
                      <a:lnTo>
                        <a:pt x="513" y="0"/>
                      </a:lnTo>
                      <a:lnTo>
                        <a:pt x="513" y="2"/>
                      </a:lnTo>
                      <a:lnTo>
                        <a:pt x="3" y="133"/>
                      </a:lnTo>
                      <a:lnTo>
                        <a:pt x="3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5" name="Freeform 114"/>
                <p:cNvSpPr>
                  <a:spLocks/>
                </p:cNvSpPr>
                <p:nvPr/>
              </p:nvSpPr>
              <p:spPr bwMode="auto">
                <a:xfrm>
                  <a:off x="2281" y="3521"/>
                  <a:ext cx="510" cy="131"/>
                </a:xfrm>
                <a:custGeom>
                  <a:avLst/>
                  <a:gdLst>
                    <a:gd name="T0" fmla="*/ 0 w 510"/>
                    <a:gd name="T1" fmla="*/ 129 h 131"/>
                    <a:gd name="T2" fmla="*/ 510 w 510"/>
                    <a:gd name="T3" fmla="*/ 0 h 131"/>
                    <a:gd name="T4" fmla="*/ 510 w 510"/>
                    <a:gd name="T5" fmla="*/ 0 h 131"/>
                    <a:gd name="T6" fmla="*/ 510 w 510"/>
                    <a:gd name="T7" fmla="*/ 0 h 131"/>
                    <a:gd name="T8" fmla="*/ 510 w 510"/>
                    <a:gd name="T9" fmla="*/ 0 h 131"/>
                    <a:gd name="T10" fmla="*/ 510 w 510"/>
                    <a:gd name="T11" fmla="*/ 0 h 131"/>
                    <a:gd name="T12" fmla="*/ 510 w 510"/>
                    <a:gd name="T13" fmla="*/ 0 h 131"/>
                    <a:gd name="T14" fmla="*/ 510 w 510"/>
                    <a:gd name="T15" fmla="*/ 3 h 131"/>
                    <a:gd name="T16" fmla="*/ 510 w 510"/>
                    <a:gd name="T17" fmla="*/ 3 h 131"/>
                    <a:gd name="T18" fmla="*/ 510 w 510"/>
                    <a:gd name="T19" fmla="*/ 3 h 131"/>
                    <a:gd name="T20" fmla="*/ 2 w 510"/>
                    <a:gd name="T21" fmla="*/ 131 h 131"/>
                    <a:gd name="T22" fmla="*/ 2 w 510"/>
                    <a:gd name="T23" fmla="*/ 131 h 131"/>
                    <a:gd name="T24" fmla="*/ 0 w 510"/>
                    <a:gd name="T25" fmla="*/ 131 h 131"/>
                    <a:gd name="T26" fmla="*/ 0 w 510"/>
                    <a:gd name="T27" fmla="*/ 131 h 131"/>
                    <a:gd name="T28" fmla="*/ 0 w 510"/>
                    <a:gd name="T29" fmla="*/ 131 h 131"/>
                    <a:gd name="T30" fmla="*/ 0 w 510"/>
                    <a:gd name="T31" fmla="*/ 131 h 131"/>
                    <a:gd name="T32" fmla="*/ 0 w 510"/>
                    <a:gd name="T33" fmla="*/ 131 h 131"/>
                    <a:gd name="T34" fmla="*/ 0 w 510"/>
                    <a:gd name="T35" fmla="*/ 129 h 131"/>
                    <a:gd name="T36" fmla="*/ 0 w 510"/>
                    <a:gd name="T37" fmla="*/ 129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0"/>
                    <a:gd name="T58" fmla="*/ 0 h 131"/>
                    <a:gd name="T59" fmla="*/ 510 w 510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0" h="131">
                      <a:moveTo>
                        <a:pt x="0" y="129"/>
                      </a:moveTo>
                      <a:lnTo>
                        <a:pt x="510" y="0"/>
                      </a:lnTo>
                      <a:lnTo>
                        <a:pt x="510" y="3"/>
                      </a:lnTo>
                      <a:lnTo>
                        <a:pt x="2" y="131"/>
                      </a:lnTo>
                      <a:lnTo>
                        <a:pt x="0" y="131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6" name="Freeform 115"/>
                <p:cNvSpPr>
                  <a:spLocks/>
                </p:cNvSpPr>
                <p:nvPr/>
              </p:nvSpPr>
              <p:spPr bwMode="auto">
                <a:xfrm>
                  <a:off x="2281" y="3521"/>
                  <a:ext cx="510" cy="134"/>
                </a:xfrm>
                <a:custGeom>
                  <a:avLst/>
                  <a:gdLst>
                    <a:gd name="T0" fmla="*/ 0 w 510"/>
                    <a:gd name="T1" fmla="*/ 131 h 134"/>
                    <a:gd name="T2" fmla="*/ 510 w 510"/>
                    <a:gd name="T3" fmla="*/ 0 h 134"/>
                    <a:gd name="T4" fmla="*/ 510 w 510"/>
                    <a:gd name="T5" fmla="*/ 0 h 134"/>
                    <a:gd name="T6" fmla="*/ 510 w 510"/>
                    <a:gd name="T7" fmla="*/ 3 h 134"/>
                    <a:gd name="T8" fmla="*/ 510 w 510"/>
                    <a:gd name="T9" fmla="*/ 3 h 134"/>
                    <a:gd name="T10" fmla="*/ 510 w 510"/>
                    <a:gd name="T11" fmla="*/ 3 h 134"/>
                    <a:gd name="T12" fmla="*/ 510 w 510"/>
                    <a:gd name="T13" fmla="*/ 3 h 134"/>
                    <a:gd name="T14" fmla="*/ 510 w 510"/>
                    <a:gd name="T15" fmla="*/ 3 h 134"/>
                    <a:gd name="T16" fmla="*/ 510 w 510"/>
                    <a:gd name="T17" fmla="*/ 3 h 134"/>
                    <a:gd name="T18" fmla="*/ 510 w 510"/>
                    <a:gd name="T19" fmla="*/ 5 h 134"/>
                    <a:gd name="T20" fmla="*/ 2 w 510"/>
                    <a:gd name="T21" fmla="*/ 134 h 134"/>
                    <a:gd name="T22" fmla="*/ 2 w 510"/>
                    <a:gd name="T23" fmla="*/ 134 h 134"/>
                    <a:gd name="T24" fmla="*/ 2 w 510"/>
                    <a:gd name="T25" fmla="*/ 134 h 134"/>
                    <a:gd name="T26" fmla="*/ 2 w 510"/>
                    <a:gd name="T27" fmla="*/ 131 h 134"/>
                    <a:gd name="T28" fmla="*/ 2 w 510"/>
                    <a:gd name="T29" fmla="*/ 131 h 134"/>
                    <a:gd name="T30" fmla="*/ 2 w 510"/>
                    <a:gd name="T31" fmla="*/ 131 h 134"/>
                    <a:gd name="T32" fmla="*/ 0 w 510"/>
                    <a:gd name="T33" fmla="*/ 131 h 134"/>
                    <a:gd name="T34" fmla="*/ 0 w 510"/>
                    <a:gd name="T35" fmla="*/ 131 h 134"/>
                    <a:gd name="T36" fmla="*/ 0 w 510"/>
                    <a:gd name="T37" fmla="*/ 131 h 1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0"/>
                    <a:gd name="T58" fmla="*/ 0 h 134"/>
                    <a:gd name="T59" fmla="*/ 510 w 510"/>
                    <a:gd name="T60" fmla="*/ 134 h 1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0" h="134">
                      <a:moveTo>
                        <a:pt x="0" y="131"/>
                      </a:moveTo>
                      <a:lnTo>
                        <a:pt x="510" y="0"/>
                      </a:lnTo>
                      <a:lnTo>
                        <a:pt x="510" y="3"/>
                      </a:lnTo>
                      <a:lnTo>
                        <a:pt x="510" y="5"/>
                      </a:lnTo>
                      <a:lnTo>
                        <a:pt x="2" y="134"/>
                      </a:lnTo>
                      <a:lnTo>
                        <a:pt x="2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7" name="Freeform 116"/>
                <p:cNvSpPr>
                  <a:spLocks/>
                </p:cNvSpPr>
                <p:nvPr/>
              </p:nvSpPr>
              <p:spPr bwMode="auto">
                <a:xfrm>
                  <a:off x="2283" y="3524"/>
                  <a:ext cx="508" cy="131"/>
                </a:xfrm>
                <a:custGeom>
                  <a:avLst/>
                  <a:gdLst>
                    <a:gd name="T0" fmla="*/ 0 w 508"/>
                    <a:gd name="T1" fmla="*/ 128 h 131"/>
                    <a:gd name="T2" fmla="*/ 508 w 508"/>
                    <a:gd name="T3" fmla="*/ 0 h 131"/>
                    <a:gd name="T4" fmla="*/ 508 w 508"/>
                    <a:gd name="T5" fmla="*/ 0 h 131"/>
                    <a:gd name="T6" fmla="*/ 508 w 508"/>
                    <a:gd name="T7" fmla="*/ 0 h 131"/>
                    <a:gd name="T8" fmla="*/ 508 w 508"/>
                    <a:gd name="T9" fmla="*/ 0 h 131"/>
                    <a:gd name="T10" fmla="*/ 508 w 508"/>
                    <a:gd name="T11" fmla="*/ 2 h 131"/>
                    <a:gd name="T12" fmla="*/ 508 w 508"/>
                    <a:gd name="T13" fmla="*/ 2 h 131"/>
                    <a:gd name="T14" fmla="*/ 508 w 508"/>
                    <a:gd name="T15" fmla="*/ 2 h 131"/>
                    <a:gd name="T16" fmla="*/ 508 w 508"/>
                    <a:gd name="T17" fmla="*/ 2 h 131"/>
                    <a:gd name="T18" fmla="*/ 508 w 508"/>
                    <a:gd name="T19" fmla="*/ 2 h 131"/>
                    <a:gd name="T20" fmla="*/ 3 w 508"/>
                    <a:gd name="T21" fmla="*/ 131 h 131"/>
                    <a:gd name="T22" fmla="*/ 3 w 508"/>
                    <a:gd name="T23" fmla="*/ 131 h 131"/>
                    <a:gd name="T24" fmla="*/ 0 w 508"/>
                    <a:gd name="T25" fmla="*/ 131 h 131"/>
                    <a:gd name="T26" fmla="*/ 0 w 508"/>
                    <a:gd name="T27" fmla="*/ 131 h 131"/>
                    <a:gd name="T28" fmla="*/ 0 w 508"/>
                    <a:gd name="T29" fmla="*/ 131 h 131"/>
                    <a:gd name="T30" fmla="*/ 0 w 508"/>
                    <a:gd name="T31" fmla="*/ 131 h 131"/>
                    <a:gd name="T32" fmla="*/ 0 w 508"/>
                    <a:gd name="T33" fmla="*/ 131 h 131"/>
                    <a:gd name="T34" fmla="*/ 0 w 508"/>
                    <a:gd name="T35" fmla="*/ 128 h 131"/>
                    <a:gd name="T36" fmla="*/ 0 w 508"/>
                    <a:gd name="T37" fmla="*/ 128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8"/>
                    <a:gd name="T58" fmla="*/ 0 h 131"/>
                    <a:gd name="T59" fmla="*/ 508 w 508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8" h="131">
                      <a:moveTo>
                        <a:pt x="0" y="128"/>
                      </a:moveTo>
                      <a:lnTo>
                        <a:pt x="508" y="0"/>
                      </a:lnTo>
                      <a:lnTo>
                        <a:pt x="508" y="2"/>
                      </a:lnTo>
                      <a:lnTo>
                        <a:pt x="3" y="131"/>
                      </a:lnTo>
                      <a:lnTo>
                        <a:pt x="0" y="131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8" name="Freeform 117"/>
                <p:cNvSpPr>
                  <a:spLocks/>
                </p:cNvSpPr>
                <p:nvPr/>
              </p:nvSpPr>
              <p:spPr bwMode="auto">
                <a:xfrm>
                  <a:off x="2283" y="3526"/>
                  <a:ext cx="508" cy="131"/>
                </a:xfrm>
                <a:custGeom>
                  <a:avLst/>
                  <a:gdLst>
                    <a:gd name="T0" fmla="*/ 0 w 508"/>
                    <a:gd name="T1" fmla="*/ 129 h 131"/>
                    <a:gd name="T2" fmla="*/ 508 w 508"/>
                    <a:gd name="T3" fmla="*/ 0 h 131"/>
                    <a:gd name="T4" fmla="*/ 508 w 508"/>
                    <a:gd name="T5" fmla="*/ 0 h 131"/>
                    <a:gd name="T6" fmla="*/ 508 w 508"/>
                    <a:gd name="T7" fmla="*/ 0 h 131"/>
                    <a:gd name="T8" fmla="*/ 508 w 508"/>
                    <a:gd name="T9" fmla="*/ 0 h 131"/>
                    <a:gd name="T10" fmla="*/ 508 w 508"/>
                    <a:gd name="T11" fmla="*/ 0 h 131"/>
                    <a:gd name="T12" fmla="*/ 508 w 508"/>
                    <a:gd name="T13" fmla="*/ 0 h 131"/>
                    <a:gd name="T14" fmla="*/ 508 w 508"/>
                    <a:gd name="T15" fmla="*/ 2 h 131"/>
                    <a:gd name="T16" fmla="*/ 508 w 508"/>
                    <a:gd name="T17" fmla="*/ 2 h 131"/>
                    <a:gd name="T18" fmla="*/ 508 w 508"/>
                    <a:gd name="T19" fmla="*/ 2 h 131"/>
                    <a:gd name="T20" fmla="*/ 3 w 508"/>
                    <a:gd name="T21" fmla="*/ 131 h 131"/>
                    <a:gd name="T22" fmla="*/ 3 w 508"/>
                    <a:gd name="T23" fmla="*/ 131 h 131"/>
                    <a:gd name="T24" fmla="*/ 3 w 508"/>
                    <a:gd name="T25" fmla="*/ 131 h 131"/>
                    <a:gd name="T26" fmla="*/ 3 w 508"/>
                    <a:gd name="T27" fmla="*/ 129 h 131"/>
                    <a:gd name="T28" fmla="*/ 3 w 508"/>
                    <a:gd name="T29" fmla="*/ 129 h 131"/>
                    <a:gd name="T30" fmla="*/ 3 w 508"/>
                    <a:gd name="T31" fmla="*/ 129 h 131"/>
                    <a:gd name="T32" fmla="*/ 0 w 508"/>
                    <a:gd name="T33" fmla="*/ 129 h 131"/>
                    <a:gd name="T34" fmla="*/ 0 w 508"/>
                    <a:gd name="T35" fmla="*/ 129 h 131"/>
                    <a:gd name="T36" fmla="*/ 0 w 508"/>
                    <a:gd name="T37" fmla="*/ 129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8"/>
                    <a:gd name="T58" fmla="*/ 0 h 131"/>
                    <a:gd name="T59" fmla="*/ 508 w 508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8" h="131">
                      <a:moveTo>
                        <a:pt x="0" y="129"/>
                      </a:moveTo>
                      <a:lnTo>
                        <a:pt x="508" y="0"/>
                      </a:lnTo>
                      <a:lnTo>
                        <a:pt x="508" y="2"/>
                      </a:lnTo>
                      <a:lnTo>
                        <a:pt x="3" y="131"/>
                      </a:lnTo>
                      <a:lnTo>
                        <a:pt x="3" y="12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99" name="Freeform 118"/>
                <p:cNvSpPr>
                  <a:spLocks/>
                </p:cNvSpPr>
                <p:nvPr/>
              </p:nvSpPr>
              <p:spPr bwMode="auto">
                <a:xfrm>
                  <a:off x="2286" y="3526"/>
                  <a:ext cx="505" cy="131"/>
                </a:xfrm>
                <a:custGeom>
                  <a:avLst/>
                  <a:gdLst>
                    <a:gd name="T0" fmla="*/ 0 w 505"/>
                    <a:gd name="T1" fmla="*/ 129 h 131"/>
                    <a:gd name="T2" fmla="*/ 505 w 505"/>
                    <a:gd name="T3" fmla="*/ 0 h 131"/>
                    <a:gd name="T4" fmla="*/ 505 w 505"/>
                    <a:gd name="T5" fmla="*/ 0 h 131"/>
                    <a:gd name="T6" fmla="*/ 505 w 505"/>
                    <a:gd name="T7" fmla="*/ 2 h 131"/>
                    <a:gd name="T8" fmla="*/ 505 w 505"/>
                    <a:gd name="T9" fmla="*/ 2 h 131"/>
                    <a:gd name="T10" fmla="*/ 505 w 505"/>
                    <a:gd name="T11" fmla="*/ 2 h 131"/>
                    <a:gd name="T12" fmla="*/ 505 w 505"/>
                    <a:gd name="T13" fmla="*/ 2 h 131"/>
                    <a:gd name="T14" fmla="*/ 505 w 505"/>
                    <a:gd name="T15" fmla="*/ 2 h 131"/>
                    <a:gd name="T16" fmla="*/ 505 w 505"/>
                    <a:gd name="T17" fmla="*/ 2 h 131"/>
                    <a:gd name="T18" fmla="*/ 505 w 505"/>
                    <a:gd name="T19" fmla="*/ 5 h 131"/>
                    <a:gd name="T20" fmla="*/ 2 w 505"/>
                    <a:gd name="T21" fmla="*/ 131 h 131"/>
                    <a:gd name="T22" fmla="*/ 0 w 505"/>
                    <a:gd name="T23" fmla="*/ 131 h 131"/>
                    <a:gd name="T24" fmla="*/ 0 w 505"/>
                    <a:gd name="T25" fmla="*/ 131 h 131"/>
                    <a:gd name="T26" fmla="*/ 0 w 505"/>
                    <a:gd name="T27" fmla="*/ 131 h 131"/>
                    <a:gd name="T28" fmla="*/ 0 w 505"/>
                    <a:gd name="T29" fmla="*/ 131 h 131"/>
                    <a:gd name="T30" fmla="*/ 0 w 505"/>
                    <a:gd name="T31" fmla="*/ 131 h 131"/>
                    <a:gd name="T32" fmla="*/ 0 w 505"/>
                    <a:gd name="T33" fmla="*/ 131 h 131"/>
                    <a:gd name="T34" fmla="*/ 0 w 505"/>
                    <a:gd name="T35" fmla="*/ 129 h 131"/>
                    <a:gd name="T36" fmla="*/ 0 w 505"/>
                    <a:gd name="T37" fmla="*/ 129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5"/>
                    <a:gd name="T58" fmla="*/ 0 h 131"/>
                    <a:gd name="T59" fmla="*/ 505 w 505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5" h="131">
                      <a:moveTo>
                        <a:pt x="0" y="129"/>
                      </a:moveTo>
                      <a:lnTo>
                        <a:pt x="505" y="0"/>
                      </a:lnTo>
                      <a:lnTo>
                        <a:pt x="505" y="2"/>
                      </a:lnTo>
                      <a:lnTo>
                        <a:pt x="505" y="5"/>
                      </a:lnTo>
                      <a:lnTo>
                        <a:pt x="2" y="131"/>
                      </a:lnTo>
                      <a:lnTo>
                        <a:pt x="0" y="131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0" name="Freeform 119"/>
                <p:cNvSpPr>
                  <a:spLocks/>
                </p:cNvSpPr>
                <p:nvPr/>
              </p:nvSpPr>
              <p:spPr bwMode="auto">
                <a:xfrm>
                  <a:off x="2286" y="3528"/>
                  <a:ext cx="505" cy="131"/>
                </a:xfrm>
                <a:custGeom>
                  <a:avLst/>
                  <a:gdLst>
                    <a:gd name="T0" fmla="*/ 0 w 505"/>
                    <a:gd name="T1" fmla="*/ 129 h 131"/>
                    <a:gd name="T2" fmla="*/ 505 w 505"/>
                    <a:gd name="T3" fmla="*/ 0 h 131"/>
                    <a:gd name="T4" fmla="*/ 505 w 505"/>
                    <a:gd name="T5" fmla="*/ 0 h 131"/>
                    <a:gd name="T6" fmla="*/ 505 w 505"/>
                    <a:gd name="T7" fmla="*/ 0 h 131"/>
                    <a:gd name="T8" fmla="*/ 505 w 505"/>
                    <a:gd name="T9" fmla="*/ 0 h 131"/>
                    <a:gd name="T10" fmla="*/ 505 w 505"/>
                    <a:gd name="T11" fmla="*/ 3 h 131"/>
                    <a:gd name="T12" fmla="*/ 505 w 505"/>
                    <a:gd name="T13" fmla="*/ 3 h 131"/>
                    <a:gd name="T14" fmla="*/ 505 w 505"/>
                    <a:gd name="T15" fmla="*/ 3 h 131"/>
                    <a:gd name="T16" fmla="*/ 505 w 505"/>
                    <a:gd name="T17" fmla="*/ 3 h 131"/>
                    <a:gd name="T18" fmla="*/ 505 w 505"/>
                    <a:gd name="T19" fmla="*/ 3 h 131"/>
                    <a:gd name="T20" fmla="*/ 2 w 505"/>
                    <a:gd name="T21" fmla="*/ 131 h 131"/>
                    <a:gd name="T22" fmla="*/ 2 w 505"/>
                    <a:gd name="T23" fmla="*/ 131 h 131"/>
                    <a:gd name="T24" fmla="*/ 2 w 505"/>
                    <a:gd name="T25" fmla="*/ 131 h 131"/>
                    <a:gd name="T26" fmla="*/ 2 w 505"/>
                    <a:gd name="T27" fmla="*/ 131 h 131"/>
                    <a:gd name="T28" fmla="*/ 2 w 505"/>
                    <a:gd name="T29" fmla="*/ 129 h 131"/>
                    <a:gd name="T30" fmla="*/ 2 w 505"/>
                    <a:gd name="T31" fmla="*/ 129 h 131"/>
                    <a:gd name="T32" fmla="*/ 0 w 505"/>
                    <a:gd name="T33" fmla="*/ 129 h 131"/>
                    <a:gd name="T34" fmla="*/ 0 w 505"/>
                    <a:gd name="T35" fmla="*/ 129 h 131"/>
                    <a:gd name="T36" fmla="*/ 0 w 505"/>
                    <a:gd name="T37" fmla="*/ 129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5"/>
                    <a:gd name="T58" fmla="*/ 0 h 131"/>
                    <a:gd name="T59" fmla="*/ 505 w 505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5" h="131">
                      <a:moveTo>
                        <a:pt x="0" y="129"/>
                      </a:moveTo>
                      <a:lnTo>
                        <a:pt x="505" y="0"/>
                      </a:lnTo>
                      <a:lnTo>
                        <a:pt x="505" y="3"/>
                      </a:lnTo>
                      <a:lnTo>
                        <a:pt x="2" y="131"/>
                      </a:lnTo>
                      <a:lnTo>
                        <a:pt x="2" y="12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1" name="Freeform 120"/>
                <p:cNvSpPr>
                  <a:spLocks/>
                </p:cNvSpPr>
                <p:nvPr/>
              </p:nvSpPr>
              <p:spPr bwMode="auto">
                <a:xfrm>
                  <a:off x="2288" y="3531"/>
                  <a:ext cx="503" cy="128"/>
                </a:xfrm>
                <a:custGeom>
                  <a:avLst/>
                  <a:gdLst>
                    <a:gd name="T0" fmla="*/ 0 w 503"/>
                    <a:gd name="T1" fmla="*/ 126 h 128"/>
                    <a:gd name="T2" fmla="*/ 503 w 503"/>
                    <a:gd name="T3" fmla="*/ 0 h 128"/>
                    <a:gd name="T4" fmla="*/ 503 w 503"/>
                    <a:gd name="T5" fmla="*/ 0 h 128"/>
                    <a:gd name="T6" fmla="*/ 503 w 503"/>
                    <a:gd name="T7" fmla="*/ 0 h 128"/>
                    <a:gd name="T8" fmla="*/ 503 w 503"/>
                    <a:gd name="T9" fmla="*/ 0 h 128"/>
                    <a:gd name="T10" fmla="*/ 503 w 503"/>
                    <a:gd name="T11" fmla="*/ 0 h 128"/>
                    <a:gd name="T12" fmla="*/ 503 w 503"/>
                    <a:gd name="T13" fmla="*/ 0 h 128"/>
                    <a:gd name="T14" fmla="*/ 503 w 503"/>
                    <a:gd name="T15" fmla="*/ 2 h 128"/>
                    <a:gd name="T16" fmla="*/ 503 w 503"/>
                    <a:gd name="T17" fmla="*/ 2 h 128"/>
                    <a:gd name="T18" fmla="*/ 503 w 503"/>
                    <a:gd name="T19" fmla="*/ 2 h 128"/>
                    <a:gd name="T20" fmla="*/ 2 w 503"/>
                    <a:gd name="T21" fmla="*/ 128 h 128"/>
                    <a:gd name="T22" fmla="*/ 2 w 503"/>
                    <a:gd name="T23" fmla="*/ 128 h 128"/>
                    <a:gd name="T24" fmla="*/ 0 w 503"/>
                    <a:gd name="T25" fmla="*/ 128 h 128"/>
                    <a:gd name="T26" fmla="*/ 0 w 503"/>
                    <a:gd name="T27" fmla="*/ 128 h 128"/>
                    <a:gd name="T28" fmla="*/ 0 w 503"/>
                    <a:gd name="T29" fmla="*/ 128 h 128"/>
                    <a:gd name="T30" fmla="*/ 0 w 503"/>
                    <a:gd name="T31" fmla="*/ 128 h 128"/>
                    <a:gd name="T32" fmla="*/ 0 w 503"/>
                    <a:gd name="T33" fmla="*/ 128 h 128"/>
                    <a:gd name="T34" fmla="*/ 0 w 503"/>
                    <a:gd name="T35" fmla="*/ 128 h 128"/>
                    <a:gd name="T36" fmla="*/ 0 w 503"/>
                    <a:gd name="T37" fmla="*/ 126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3"/>
                    <a:gd name="T58" fmla="*/ 0 h 128"/>
                    <a:gd name="T59" fmla="*/ 503 w 503"/>
                    <a:gd name="T60" fmla="*/ 128 h 1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3" h="128">
                      <a:moveTo>
                        <a:pt x="0" y="126"/>
                      </a:moveTo>
                      <a:lnTo>
                        <a:pt x="503" y="0"/>
                      </a:lnTo>
                      <a:lnTo>
                        <a:pt x="503" y="2"/>
                      </a:lnTo>
                      <a:lnTo>
                        <a:pt x="2" y="128"/>
                      </a:lnTo>
                      <a:lnTo>
                        <a:pt x="0" y="128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2" name="Freeform 121"/>
                <p:cNvSpPr>
                  <a:spLocks/>
                </p:cNvSpPr>
                <p:nvPr/>
              </p:nvSpPr>
              <p:spPr bwMode="auto">
                <a:xfrm>
                  <a:off x="2288" y="3531"/>
                  <a:ext cx="503" cy="131"/>
                </a:xfrm>
                <a:custGeom>
                  <a:avLst/>
                  <a:gdLst>
                    <a:gd name="T0" fmla="*/ 0 w 503"/>
                    <a:gd name="T1" fmla="*/ 128 h 131"/>
                    <a:gd name="T2" fmla="*/ 503 w 503"/>
                    <a:gd name="T3" fmla="*/ 0 h 131"/>
                    <a:gd name="T4" fmla="*/ 503 w 503"/>
                    <a:gd name="T5" fmla="*/ 0 h 131"/>
                    <a:gd name="T6" fmla="*/ 503 w 503"/>
                    <a:gd name="T7" fmla="*/ 2 h 131"/>
                    <a:gd name="T8" fmla="*/ 503 w 503"/>
                    <a:gd name="T9" fmla="*/ 2 h 131"/>
                    <a:gd name="T10" fmla="*/ 503 w 503"/>
                    <a:gd name="T11" fmla="*/ 2 h 131"/>
                    <a:gd name="T12" fmla="*/ 503 w 503"/>
                    <a:gd name="T13" fmla="*/ 2 h 131"/>
                    <a:gd name="T14" fmla="*/ 503 w 503"/>
                    <a:gd name="T15" fmla="*/ 2 h 131"/>
                    <a:gd name="T16" fmla="*/ 501 w 503"/>
                    <a:gd name="T17" fmla="*/ 2 h 131"/>
                    <a:gd name="T18" fmla="*/ 501 w 503"/>
                    <a:gd name="T19" fmla="*/ 5 h 131"/>
                    <a:gd name="T20" fmla="*/ 2 w 503"/>
                    <a:gd name="T21" fmla="*/ 131 h 131"/>
                    <a:gd name="T22" fmla="*/ 2 w 503"/>
                    <a:gd name="T23" fmla="*/ 131 h 131"/>
                    <a:gd name="T24" fmla="*/ 2 w 503"/>
                    <a:gd name="T25" fmla="*/ 131 h 131"/>
                    <a:gd name="T26" fmla="*/ 2 w 503"/>
                    <a:gd name="T27" fmla="*/ 131 h 131"/>
                    <a:gd name="T28" fmla="*/ 2 w 503"/>
                    <a:gd name="T29" fmla="*/ 128 h 131"/>
                    <a:gd name="T30" fmla="*/ 2 w 503"/>
                    <a:gd name="T31" fmla="*/ 128 h 131"/>
                    <a:gd name="T32" fmla="*/ 0 w 503"/>
                    <a:gd name="T33" fmla="*/ 128 h 131"/>
                    <a:gd name="T34" fmla="*/ 0 w 503"/>
                    <a:gd name="T35" fmla="*/ 128 h 131"/>
                    <a:gd name="T36" fmla="*/ 0 w 503"/>
                    <a:gd name="T37" fmla="*/ 128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3"/>
                    <a:gd name="T58" fmla="*/ 0 h 131"/>
                    <a:gd name="T59" fmla="*/ 503 w 503"/>
                    <a:gd name="T60" fmla="*/ 131 h 1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3" h="131">
                      <a:moveTo>
                        <a:pt x="0" y="128"/>
                      </a:moveTo>
                      <a:lnTo>
                        <a:pt x="503" y="0"/>
                      </a:lnTo>
                      <a:lnTo>
                        <a:pt x="503" y="2"/>
                      </a:lnTo>
                      <a:lnTo>
                        <a:pt x="501" y="2"/>
                      </a:lnTo>
                      <a:lnTo>
                        <a:pt x="501" y="5"/>
                      </a:lnTo>
                      <a:lnTo>
                        <a:pt x="2" y="131"/>
                      </a:lnTo>
                      <a:lnTo>
                        <a:pt x="2" y="128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3" name="Freeform 122"/>
                <p:cNvSpPr>
                  <a:spLocks/>
                </p:cNvSpPr>
                <p:nvPr/>
              </p:nvSpPr>
              <p:spPr bwMode="auto">
                <a:xfrm>
                  <a:off x="2290" y="3533"/>
                  <a:ext cx="501" cy="129"/>
                </a:xfrm>
                <a:custGeom>
                  <a:avLst/>
                  <a:gdLst>
                    <a:gd name="T0" fmla="*/ 0 w 501"/>
                    <a:gd name="T1" fmla="*/ 126 h 129"/>
                    <a:gd name="T2" fmla="*/ 501 w 501"/>
                    <a:gd name="T3" fmla="*/ 0 h 129"/>
                    <a:gd name="T4" fmla="*/ 501 w 501"/>
                    <a:gd name="T5" fmla="*/ 0 h 129"/>
                    <a:gd name="T6" fmla="*/ 501 w 501"/>
                    <a:gd name="T7" fmla="*/ 0 h 129"/>
                    <a:gd name="T8" fmla="*/ 499 w 501"/>
                    <a:gd name="T9" fmla="*/ 0 h 129"/>
                    <a:gd name="T10" fmla="*/ 499 w 501"/>
                    <a:gd name="T11" fmla="*/ 3 h 129"/>
                    <a:gd name="T12" fmla="*/ 499 w 501"/>
                    <a:gd name="T13" fmla="*/ 3 h 129"/>
                    <a:gd name="T14" fmla="*/ 499 w 501"/>
                    <a:gd name="T15" fmla="*/ 3 h 129"/>
                    <a:gd name="T16" fmla="*/ 499 w 501"/>
                    <a:gd name="T17" fmla="*/ 3 h 129"/>
                    <a:gd name="T18" fmla="*/ 499 w 501"/>
                    <a:gd name="T19" fmla="*/ 3 h 129"/>
                    <a:gd name="T20" fmla="*/ 3 w 501"/>
                    <a:gd name="T21" fmla="*/ 129 h 129"/>
                    <a:gd name="T22" fmla="*/ 3 w 501"/>
                    <a:gd name="T23" fmla="*/ 129 h 129"/>
                    <a:gd name="T24" fmla="*/ 0 w 501"/>
                    <a:gd name="T25" fmla="*/ 129 h 129"/>
                    <a:gd name="T26" fmla="*/ 0 w 501"/>
                    <a:gd name="T27" fmla="*/ 129 h 129"/>
                    <a:gd name="T28" fmla="*/ 0 w 501"/>
                    <a:gd name="T29" fmla="*/ 129 h 129"/>
                    <a:gd name="T30" fmla="*/ 0 w 501"/>
                    <a:gd name="T31" fmla="*/ 129 h 129"/>
                    <a:gd name="T32" fmla="*/ 0 w 501"/>
                    <a:gd name="T33" fmla="*/ 129 h 129"/>
                    <a:gd name="T34" fmla="*/ 0 w 501"/>
                    <a:gd name="T35" fmla="*/ 129 h 129"/>
                    <a:gd name="T36" fmla="*/ 0 w 501"/>
                    <a:gd name="T37" fmla="*/ 126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1"/>
                    <a:gd name="T58" fmla="*/ 0 h 129"/>
                    <a:gd name="T59" fmla="*/ 501 w 501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1" h="129">
                      <a:moveTo>
                        <a:pt x="0" y="126"/>
                      </a:moveTo>
                      <a:lnTo>
                        <a:pt x="501" y="0"/>
                      </a:lnTo>
                      <a:lnTo>
                        <a:pt x="499" y="0"/>
                      </a:lnTo>
                      <a:lnTo>
                        <a:pt x="499" y="3"/>
                      </a:lnTo>
                      <a:lnTo>
                        <a:pt x="3" y="129"/>
                      </a:lnTo>
                      <a:lnTo>
                        <a:pt x="0" y="129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4" name="Freeform 123"/>
                <p:cNvSpPr>
                  <a:spLocks/>
                </p:cNvSpPr>
                <p:nvPr/>
              </p:nvSpPr>
              <p:spPr bwMode="auto">
                <a:xfrm>
                  <a:off x="2290" y="3536"/>
                  <a:ext cx="499" cy="128"/>
                </a:xfrm>
                <a:custGeom>
                  <a:avLst/>
                  <a:gdLst>
                    <a:gd name="T0" fmla="*/ 0 w 499"/>
                    <a:gd name="T1" fmla="*/ 126 h 128"/>
                    <a:gd name="T2" fmla="*/ 499 w 499"/>
                    <a:gd name="T3" fmla="*/ 0 h 128"/>
                    <a:gd name="T4" fmla="*/ 499 w 499"/>
                    <a:gd name="T5" fmla="*/ 0 h 128"/>
                    <a:gd name="T6" fmla="*/ 499 w 499"/>
                    <a:gd name="T7" fmla="*/ 0 h 128"/>
                    <a:gd name="T8" fmla="*/ 499 w 499"/>
                    <a:gd name="T9" fmla="*/ 0 h 128"/>
                    <a:gd name="T10" fmla="*/ 499 w 499"/>
                    <a:gd name="T11" fmla="*/ 0 h 128"/>
                    <a:gd name="T12" fmla="*/ 499 w 499"/>
                    <a:gd name="T13" fmla="*/ 0 h 128"/>
                    <a:gd name="T14" fmla="*/ 499 w 499"/>
                    <a:gd name="T15" fmla="*/ 2 h 128"/>
                    <a:gd name="T16" fmla="*/ 499 w 499"/>
                    <a:gd name="T17" fmla="*/ 2 h 128"/>
                    <a:gd name="T18" fmla="*/ 499 w 499"/>
                    <a:gd name="T19" fmla="*/ 2 h 128"/>
                    <a:gd name="T20" fmla="*/ 3 w 499"/>
                    <a:gd name="T21" fmla="*/ 128 h 128"/>
                    <a:gd name="T22" fmla="*/ 3 w 499"/>
                    <a:gd name="T23" fmla="*/ 128 h 128"/>
                    <a:gd name="T24" fmla="*/ 3 w 499"/>
                    <a:gd name="T25" fmla="*/ 128 h 128"/>
                    <a:gd name="T26" fmla="*/ 3 w 499"/>
                    <a:gd name="T27" fmla="*/ 128 h 128"/>
                    <a:gd name="T28" fmla="*/ 3 w 499"/>
                    <a:gd name="T29" fmla="*/ 126 h 128"/>
                    <a:gd name="T30" fmla="*/ 3 w 499"/>
                    <a:gd name="T31" fmla="*/ 126 h 128"/>
                    <a:gd name="T32" fmla="*/ 0 w 499"/>
                    <a:gd name="T33" fmla="*/ 126 h 128"/>
                    <a:gd name="T34" fmla="*/ 0 w 499"/>
                    <a:gd name="T35" fmla="*/ 126 h 128"/>
                    <a:gd name="T36" fmla="*/ 0 w 499"/>
                    <a:gd name="T37" fmla="*/ 126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9"/>
                    <a:gd name="T58" fmla="*/ 0 h 128"/>
                    <a:gd name="T59" fmla="*/ 499 w 499"/>
                    <a:gd name="T60" fmla="*/ 128 h 1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9" h="128">
                      <a:moveTo>
                        <a:pt x="0" y="126"/>
                      </a:moveTo>
                      <a:lnTo>
                        <a:pt x="499" y="0"/>
                      </a:lnTo>
                      <a:lnTo>
                        <a:pt x="499" y="2"/>
                      </a:lnTo>
                      <a:lnTo>
                        <a:pt x="3" y="128"/>
                      </a:lnTo>
                      <a:lnTo>
                        <a:pt x="3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5" name="Freeform 124"/>
                <p:cNvSpPr>
                  <a:spLocks/>
                </p:cNvSpPr>
                <p:nvPr/>
              </p:nvSpPr>
              <p:spPr bwMode="auto">
                <a:xfrm>
                  <a:off x="2293" y="3536"/>
                  <a:ext cx="496" cy="128"/>
                </a:xfrm>
                <a:custGeom>
                  <a:avLst/>
                  <a:gdLst>
                    <a:gd name="T0" fmla="*/ 0 w 496"/>
                    <a:gd name="T1" fmla="*/ 126 h 128"/>
                    <a:gd name="T2" fmla="*/ 496 w 496"/>
                    <a:gd name="T3" fmla="*/ 0 h 128"/>
                    <a:gd name="T4" fmla="*/ 496 w 496"/>
                    <a:gd name="T5" fmla="*/ 0 h 128"/>
                    <a:gd name="T6" fmla="*/ 496 w 496"/>
                    <a:gd name="T7" fmla="*/ 2 h 128"/>
                    <a:gd name="T8" fmla="*/ 496 w 496"/>
                    <a:gd name="T9" fmla="*/ 2 h 128"/>
                    <a:gd name="T10" fmla="*/ 496 w 496"/>
                    <a:gd name="T11" fmla="*/ 2 h 128"/>
                    <a:gd name="T12" fmla="*/ 496 w 496"/>
                    <a:gd name="T13" fmla="*/ 2 h 128"/>
                    <a:gd name="T14" fmla="*/ 496 w 496"/>
                    <a:gd name="T15" fmla="*/ 2 h 128"/>
                    <a:gd name="T16" fmla="*/ 496 w 496"/>
                    <a:gd name="T17" fmla="*/ 2 h 128"/>
                    <a:gd name="T18" fmla="*/ 496 w 496"/>
                    <a:gd name="T19" fmla="*/ 4 h 128"/>
                    <a:gd name="T20" fmla="*/ 2 w 496"/>
                    <a:gd name="T21" fmla="*/ 128 h 128"/>
                    <a:gd name="T22" fmla="*/ 2 w 496"/>
                    <a:gd name="T23" fmla="*/ 128 h 128"/>
                    <a:gd name="T24" fmla="*/ 0 w 496"/>
                    <a:gd name="T25" fmla="*/ 128 h 128"/>
                    <a:gd name="T26" fmla="*/ 0 w 496"/>
                    <a:gd name="T27" fmla="*/ 128 h 128"/>
                    <a:gd name="T28" fmla="*/ 0 w 496"/>
                    <a:gd name="T29" fmla="*/ 128 h 128"/>
                    <a:gd name="T30" fmla="*/ 0 w 496"/>
                    <a:gd name="T31" fmla="*/ 128 h 128"/>
                    <a:gd name="T32" fmla="*/ 0 w 496"/>
                    <a:gd name="T33" fmla="*/ 128 h 128"/>
                    <a:gd name="T34" fmla="*/ 0 w 496"/>
                    <a:gd name="T35" fmla="*/ 128 h 128"/>
                    <a:gd name="T36" fmla="*/ 0 w 496"/>
                    <a:gd name="T37" fmla="*/ 126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6"/>
                    <a:gd name="T58" fmla="*/ 0 h 128"/>
                    <a:gd name="T59" fmla="*/ 496 w 496"/>
                    <a:gd name="T60" fmla="*/ 128 h 1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6" h="128">
                      <a:moveTo>
                        <a:pt x="0" y="126"/>
                      </a:moveTo>
                      <a:lnTo>
                        <a:pt x="496" y="0"/>
                      </a:lnTo>
                      <a:lnTo>
                        <a:pt x="496" y="2"/>
                      </a:lnTo>
                      <a:lnTo>
                        <a:pt x="496" y="4"/>
                      </a:lnTo>
                      <a:lnTo>
                        <a:pt x="2" y="128"/>
                      </a:lnTo>
                      <a:lnTo>
                        <a:pt x="0" y="128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6" name="Freeform 125"/>
                <p:cNvSpPr>
                  <a:spLocks/>
                </p:cNvSpPr>
                <p:nvPr/>
              </p:nvSpPr>
              <p:spPr bwMode="auto">
                <a:xfrm>
                  <a:off x="2293" y="3538"/>
                  <a:ext cx="496" cy="129"/>
                </a:xfrm>
                <a:custGeom>
                  <a:avLst/>
                  <a:gdLst>
                    <a:gd name="T0" fmla="*/ 0 w 496"/>
                    <a:gd name="T1" fmla="*/ 126 h 129"/>
                    <a:gd name="T2" fmla="*/ 496 w 496"/>
                    <a:gd name="T3" fmla="*/ 0 h 129"/>
                    <a:gd name="T4" fmla="*/ 496 w 496"/>
                    <a:gd name="T5" fmla="*/ 0 h 129"/>
                    <a:gd name="T6" fmla="*/ 496 w 496"/>
                    <a:gd name="T7" fmla="*/ 0 h 129"/>
                    <a:gd name="T8" fmla="*/ 496 w 496"/>
                    <a:gd name="T9" fmla="*/ 0 h 129"/>
                    <a:gd name="T10" fmla="*/ 496 w 496"/>
                    <a:gd name="T11" fmla="*/ 2 h 129"/>
                    <a:gd name="T12" fmla="*/ 496 w 496"/>
                    <a:gd name="T13" fmla="*/ 2 h 129"/>
                    <a:gd name="T14" fmla="*/ 496 w 496"/>
                    <a:gd name="T15" fmla="*/ 2 h 129"/>
                    <a:gd name="T16" fmla="*/ 496 w 496"/>
                    <a:gd name="T17" fmla="*/ 2 h 129"/>
                    <a:gd name="T18" fmla="*/ 496 w 496"/>
                    <a:gd name="T19" fmla="*/ 2 h 129"/>
                    <a:gd name="T20" fmla="*/ 2 w 496"/>
                    <a:gd name="T21" fmla="*/ 129 h 129"/>
                    <a:gd name="T22" fmla="*/ 2 w 496"/>
                    <a:gd name="T23" fmla="*/ 129 h 129"/>
                    <a:gd name="T24" fmla="*/ 2 w 496"/>
                    <a:gd name="T25" fmla="*/ 129 h 129"/>
                    <a:gd name="T26" fmla="*/ 2 w 496"/>
                    <a:gd name="T27" fmla="*/ 129 h 129"/>
                    <a:gd name="T28" fmla="*/ 2 w 496"/>
                    <a:gd name="T29" fmla="*/ 126 h 129"/>
                    <a:gd name="T30" fmla="*/ 2 w 496"/>
                    <a:gd name="T31" fmla="*/ 126 h 129"/>
                    <a:gd name="T32" fmla="*/ 0 w 496"/>
                    <a:gd name="T33" fmla="*/ 126 h 129"/>
                    <a:gd name="T34" fmla="*/ 0 w 496"/>
                    <a:gd name="T35" fmla="*/ 126 h 129"/>
                    <a:gd name="T36" fmla="*/ 0 w 496"/>
                    <a:gd name="T37" fmla="*/ 126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6"/>
                    <a:gd name="T58" fmla="*/ 0 h 129"/>
                    <a:gd name="T59" fmla="*/ 496 w 496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6" h="129">
                      <a:moveTo>
                        <a:pt x="0" y="126"/>
                      </a:moveTo>
                      <a:lnTo>
                        <a:pt x="496" y="0"/>
                      </a:lnTo>
                      <a:lnTo>
                        <a:pt x="496" y="2"/>
                      </a:lnTo>
                      <a:lnTo>
                        <a:pt x="2" y="129"/>
                      </a:lnTo>
                      <a:lnTo>
                        <a:pt x="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7" name="Freeform 126"/>
                <p:cNvSpPr>
                  <a:spLocks/>
                </p:cNvSpPr>
                <p:nvPr/>
              </p:nvSpPr>
              <p:spPr bwMode="auto">
                <a:xfrm>
                  <a:off x="2295" y="3540"/>
                  <a:ext cx="494" cy="127"/>
                </a:xfrm>
                <a:custGeom>
                  <a:avLst/>
                  <a:gdLst>
                    <a:gd name="T0" fmla="*/ 0 w 494"/>
                    <a:gd name="T1" fmla="*/ 124 h 127"/>
                    <a:gd name="T2" fmla="*/ 494 w 494"/>
                    <a:gd name="T3" fmla="*/ 0 h 127"/>
                    <a:gd name="T4" fmla="*/ 494 w 494"/>
                    <a:gd name="T5" fmla="*/ 0 h 127"/>
                    <a:gd name="T6" fmla="*/ 494 w 494"/>
                    <a:gd name="T7" fmla="*/ 0 h 127"/>
                    <a:gd name="T8" fmla="*/ 494 w 494"/>
                    <a:gd name="T9" fmla="*/ 0 h 127"/>
                    <a:gd name="T10" fmla="*/ 494 w 494"/>
                    <a:gd name="T11" fmla="*/ 0 h 127"/>
                    <a:gd name="T12" fmla="*/ 494 w 494"/>
                    <a:gd name="T13" fmla="*/ 0 h 127"/>
                    <a:gd name="T14" fmla="*/ 494 w 494"/>
                    <a:gd name="T15" fmla="*/ 3 h 127"/>
                    <a:gd name="T16" fmla="*/ 494 w 494"/>
                    <a:gd name="T17" fmla="*/ 3 h 127"/>
                    <a:gd name="T18" fmla="*/ 494 w 494"/>
                    <a:gd name="T19" fmla="*/ 3 h 127"/>
                    <a:gd name="T20" fmla="*/ 3 w 494"/>
                    <a:gd name="T21" fmla="*/ 127 h 127"/>
                    <a:gd name="T22" fmla="*/ 3 w 494"/>
                    <a:gd name="T23" fmla="*/ 127 h 127"/>
                    <a:gd name="T24" fmla="*/ 3 w 494"/>
                    <a:gd name="T25" fmla="*/ 127 h 127"/>
                    <a:gd name="T26" fmla="*/ 0 w 494"/>
                    <a:gd name="T27" fmla="*/ 127 h 127"/>
                    <a:gd name="T28" fmla="*/ 0 w 494"/>
                    <a:gd name="T29" fmla="*/ 127 h 127"/>
                    <a:gd name="T30" fmla="*/ 0 w 494"/>
                    <a:gd name="T31" fmla="*/ 127 h 127"/>
                    <a:gd name="T32" fmla="*/ 0 w 494"/>
                    <a:gd name="T33" fmla="*/ 127 h 127"/>
                    <a:gd name="T34" fmla="*/ 0 w 494"/>
                    <a:gd name="T35" fmla="*/ 127 h 127"/>
                    <a:gd name="T36" fmla="*/ 0 w 494"/>
                    <a:gd name="T37" fmla="*/ 124 h 1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4"/>
                    <a:gd name="T58" fmla="*/ 0 h 127"/>
                    <a:gd name="T59" fmla="*/ 494 w 494"/>
                    <a:gd name="T60" fmla="*/ 127 h 1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4" h="127">
                      <a:moveTo>
                        <a:pt x="0" y="124"/>
                      </a:moveTo>
                      <a:lnTo>
                        <a:pt x="494" y="0"/>
                      </a:lnTo>
                      <a:lnTo>
                        <a:pt x="494" y="3"/>
                      </a:lnTo>
                      <a:lnTo>
                        <a:pt x="3" y="127"/>
                      </a:lnTo>
                      <a:lnTo>
                        <a:pt x="0" y="127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8" name="Freeform 127"/>
                <p:cNvSpPr>
                  <a:spLocks/>
                </p:cNvSpPr>
                <p:nvPr/>
              </p:nvSpPr>
              <p:spPr bwMode="auto">
                <a:xfrm>
                  <a:off x="2295" y="3540"/>
                  <a:ext cx="494" cy="129"/>
                </a:xfrm>
                <a:custGeom>
                  <a:avLst/>
                  <a:gdLst>
                    <a:gd name="T0" fmla="*/ 0 w 494"/>
                    <a:gd name="T1" fmla="*/ 127 h 129"/>
                    <a:gd name="T2" fmla="*/ 494 w 494"/>
                    <a:gd name="T3" fmla="*/ 0 h 129"/>
                    <a:gd name="T4" fmla="*/ 494 w 494"/>
                    <a:gd name="T5" fmla="*/ 0 h 129"/>
                    <a:gd name="T6" fmla="*/ 494 w 494"/>
                    <a:gd name="T7" fmla="*/ 3 h 129"/>
                    <a:gd name="T8" fmla="*/ 494 w 494"/>
                    <a:gd name="T9" fmla="*/ 3 h 129"/>
                    <a:gd name="T10" fmla="*/ 494 w 494"/>
                    <a:gd name="T11" fmla="*/ 3 h 129"/>
                    <a:gd name="T12" fmla="*/ 494 w 494"/>
                    <a:gd name="T13" fmla="*/ 3 h 129"/>
                    <a:gd name="T14" fmla="*/ 494 w 494"/>
                    <a:gd name="T15" fmla="*/ 3 h 129"/>
                    <a:gd name="T16" fmla="*/ 494 w 494"/>
                    <a:gd name="T17" fmla="*/ 3 h 129"/>
                    <a:gd name="T18" fmla="*/ 494 w 494"/>
                    <a:gd name="T19" fmla="*/ 5 h 129"/>
                    <a:gd name="T20" fmla="*/ 3 w 494"/>
                    <a:gd name="T21" fmla="*/ 129 h 129"/>
                    <a:gd name="T22" fmla="*/ 3 w 494"/>
                    <a:gd name="T23" fmla="*/ 129 h 129"/>
                    <a:gd name="T24" fmla="*/ 3 w 494"/>
                    <a:gd name="T25" fmla="*/ 129 h 129"/>
                    <a:gd name="T26" fmla="*/ 3 w 494"/>
                    <a:gd name="T27" fmla="*/ 129 h 129"/>
                    <a:gd name="T28" fmla="*/ 3 w 494"/>
                    <a:gd name="T29" fmla="*/ 127 h 129"/>
                    <a:gd name="T30" fmla="*/ 3 w 494"/>
                    <a:gd name="T31" fmla="*/ 127 h 129"/>
                    <a:gd name="T32" fmla="*/ 3 w 494"/>
                    <a:gd name="T33" fmla="*/ 127 h 129"/>
                    <a:gd name="T34" fmla="*/ 0 w 494"/>
                    <a:gd name="T35" fmla="*/ 127 h 129"/>
                    <a:gd name="T36" fmla="*/ 0 w 494"/>
                    <a:gd name="T37" fmla="*/ 127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4"/>
                    <a:gd name="T58" fmla="*/ 0 h 129"/>
                    <a:gd name="T59" fmla="*/ 494 w 494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4" h="129">
                      <a:moveTo>
                        <a:pt x="0" y="127"/>
                      </a:moveTo>
                      <a:lnTo>
                        <a:pt x="494" y="0"/>
                      </a:lnTo>
                      <a:lnTo>
                        <a:pt x="494" y="3"/>
                      </a:lnTo>
                      <a:lnTo>
                        <a:pt x="494" y="5"/>
                      </a:lnTo>
                      <a:lnTo>
                        <a:pt x="3" y="129"/>
                      </a:lnTo>
                      <a:lnTo>
                        <a:pt x="3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09" name="Freeform 128"/>
                <p:cNvSpPr>
                  <a:spLocks/>
                </p:cNvSpPr>
                <p:nvPr/>
              </p:nvSpPr>
              <p:spPr bwMode="auto">
                <a:xfrm>
                  <a:off x="2298" y="3543"/>
                  <a:ext cx="491" cy="126"/>
                </a:xfrm>
                <a:custGeom>
                  <a:avLst/>
                  <a:gdLst>
                    <a:gd name="T0" fmla="*/ 0 w 491"/>
                    <a:gd name="T1" fmla="*/ 124 h 126"/>
                    <a:gd name="T2" fmla="*/ 491 w 491"/>
                    <a:gd name="T3" fmla="*/ 0 h 126"/>
                    <a:gd name="T4" fmla="*/ 491 w 491"/>
                    <a:gd name="T5" fmla="*/ 0 h 126"/>
                    <a:gd name="T6" fmla="*/ 491 w 491"/>
                    <a:gd name="T7" fmla="*/ 0 h 126"/>
                    <a:gd name="T8" fmla="*/ 491 w 491"/>
                    <a:gd name="T9" fmla="*/ 0 h 126"/>
                    <a:gd name="T10" fmla="*/ 491 w 491"/>
                    <a:gd name="T11" fmla="*/ 2 h 126"/>
                    <a:gd name="T12" fmla="*/ 491 w 491"/>
                    <a:gd name="T13" fmla="*/ 2 h 126"/>
                    <a:gd name="T14" fmla="*/ 491 w 491"/>
                    <a:gd name="T15" fmla="*/ 2 h 126"/>
                    <a:gd name="T16" fmla="*/ 488 w 491"/>
                    <a:gd name="T17" fmla="*/ 2 h 126"/>
                    <a:gd name="T18" fmla="*/ 488 w 491"/>
                    <a:gd name="T19" fmla="*/ 2 h 126"/>
                    <a:gd name="T20" fmla="*/ 2 w 491"/>
                    <a:gd name="T21" fmla="*/ 126 h 126"/>
                    <a:gd name="T22" fmla="*/ 2 w 491"/>
                    <a:gd name="T23" fmla="*/ 126 h 126"/>
                    <a:gd name="T24" fmla="*/ 2 w 491"/>
                    <a:gd name="T25" fmla="*/ 126 h 126"/>
                    <a:gd name="T26" fmla="*/ 0 w 491"/>
                    <a:gd name="T27" fmla="*/ 126 h 126"/>
                    <a:gd name="T28" fmla="*/ 0 w 491"/>
                    <a:gd name="T29" fmla="*/ 126 h 126"/>
                    <a:gd name="T30" fmla="*/ 0 w 491"/>
                    <a:gd name="T31" fmla="*/ 126 h 126"/>
                    <a:gd name="T32" fmla="*/ 0 w 491"/>
                    <a:gd name="T33" fmla="*/ 126 h 126"/>
                    <a:gd name="T34" fmla="*/ 0 w 491"/>
                    <a:gd name="T35" fmla="*/ 126 h 126"/>
                    <a:gd name="T36" fmla="*/ 0 w 491"/>
                    <a:gd name="T37" fmla="*/ 124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1"/>
                    <a:gd name="T58" fmla="*/ 0 h 126"/>
                    <a:gd name="T59" fmla="*/ 491 w 491"/>
                    <a:gd name="T60" fmla="*/ 126 h 1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1" h="126">
                      <a:moveTo>
                        <a:pt x="0" y="124"/>
                      </a:moveTo>
                      <a:lnTo>
                        <a:pt x="491" y="0"/>
                      </a:lnTo>
                      <a:lnTo>
                        <a:pt x="491" y="2"/>
                      </a:lnTo>
                      <a:lnTo>
                        <a:pt x="488" y="2"/>
                      </a:lnTo>
                      <a:lnTo>
                        <a:pt x="2" y="126"/>
                      </a:lnTo>
                      <a:lnTo>
                        <a:pt x="0" y="126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0" name="Freeform 129"/>
                <p:cNvSpPr>
                  <a:spLocks/>
                </p:cNvSpPr>
                <p:nvPr/>
              </p:nvSpPr>
              <p:spPr bwMode="auto">
                <a:xfrm>
                  <a:off x="2298" y="3545"/>
                  <a:ext cx="491" cy="126"/>
                </a:xfrm>
                <a:custGeom>
                  <a:avLst/>
                  <a:gdLst>
                    <a:gd name="T0" fmla="*/ 0 w 491"/>
                    <a:gd name="T1" fmla="*/ 124 h 126"/>
                    <a:gd name="T2" fmla="*/ 491 w 491"/>
                    <a:gd name="T3" fmla="*/ 0 h 126"/>
                    <a:gd name="T4" fmla="*/ 491 w 491"/>
                    <a:gd name="T5" fmla="*/ 0 h 126"/>
                    <a:gd name="T6" fmla="*/ 491 w 491"/>
                    <a:gd name="T7" fmla="*/ 0 h 126"/>
                    <a:gd name="T8" fmla="*/ 488 w 491"/>
                    <a:gd name="T9" fmla="*/ 0 h 126"/>
                    <a:gd name="T10" fmla="*/ 488 w 491"/>
                    <a:gd name="T11" fmla="*/ 0 h 126"/>
                    <a:gd name="T12" fmla="*/ 488 w 491"/>
                    <a:gd name="T13" fmla="*/ 0 h 126"/>
                    <a:gd name="T14" fmla="*/ 488 w 491"/>
                    <a:gd name="T15" fmla="*/ 2 h 126"/>
                    <a:gd name="T16" fmla="*/ 488 w 491"/>
                    <a:gd name="T17" fmla="*/ 2 h 126"/>
                    <a:gd name="T18" fmla="*/ 488 w 491"/>
                    <a:gd name="T19" fmla="*/ 2 h 126"/>
                    <a:gd name="T20" fmla="*/ 2 w 491"/>
                    <a:gd name="T21" fmla="*/ 126 h 126"/>
                    <a:gd name="T22" fmla="*/ 2 w 491"/>
                    <a:gd name="T23" fmla="*/ 126 h 126"/>
                    <a:gd name="T24" fmla="*/ 2 w 491"/>
                    <a:gd name="T25" fmla="*/ 126 h 126"/>
                    <a:gd name="T26" fmla="*/ 2 w 491"/>
                    <a:gd name="T27" fmla="*/ 126 h 126"/>
                    <a:gd name="T28" fmla="*/ 2 w 491"/>
                    <a:gd name="T29" fmla="*/ 124 h 126"/>
                    <a:gd name="T30" fmla="*/ 2 w 491"/>
                    <a:gd name="T31" fmla="*/ 124 h 126"/>
                    <a:gd name="T32" fmla="*/ 2 w 491"/>
                    <a:gd name="T33" fmla="*/ 124 h 126"/>
                    <a:gd name="T34" fmla="*/ 0 w 491"/>
                    <a:gd name="T35" fmla="*/ 124 h 126"/>
                    <a:gd name="T36" fmla="*/ 0 w 491"/>
                    <a:gd name="T37" fmla="*/ 124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1"/>
                    <a:gd name="T58" fmla="*/ 0 h 126"/>
                    <a:gd name="T59" fmla="*/ 491 w 491"/>
                    <a:gd name="T60" fmla="*/ 126 h 1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1" h="126">
                      <a:moveTo>
                        <a:pt x="0" y="124"/>
                      </a:moveTo>
                      <a:lnTo>
                        <a:pt x="491" y="0"/>
                      </a:lnTo>
                      <a:lnTo>
                        <a:pt x="488" y="0"/>
                      </a:lnTo>
                      <a:lnTo>
                        <a:pt x="488" y="2"/>
                      </a:lnTo>
                      <a:lnTo>
                        <a:pt x="2" y="126"/>
                      </a:lnTo>
                      <a:lnTo>
                        <a:pt x="2" y="124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1" name="Freeform 130"/>
                <p:cNvSpPr>
                  <a:spLocks/>
                </p:cNvSpPr>
                <p:nvPr/>
              </p:nvSpPr>
              <p:spPr bwMode="auto">
                <a:xfrm>
                  <a:off x="2300" y="3545"/>
                  <a:ext cx="486" cy="126"/>
                </a:xfrm>
                <a:custGeom>
                  <a:avLst/>
                  <a:gdLst>
                    <a:gd name="T0" fmla="*/ 0 w 486"/>
                    <a:gd name="T1" fmla="*/ 124 h 126"/>
                    <a:gd name="T2" fmla="*/ 486 w 486"/>
                    <a:gd name="T3" fmla="*/ 0 h 126"/>
                    <a:gd name="T4" fmla="*/ 486 w 486"/>
                    <a:gd name="T5" fmla="*/ 0 h 126"/>
                    <a:gd name="T6" fmla="*/ 486 w 486"/>
                    <a:gd name="T7" fmla="*/ 2 h 126"/>
                    <a:gd name="T8" fmla="*/ 486 w 486"/>
                    <a:gd name="T9" fmla="*/ 2 h 126"/>
                    <a:gd name="T10" fmla="*/ 486 w 486"/>
                    <a:gd name="T11" fmla="*/ 2 h 126"/>
                    <a:gd name="T12" fmla="*/ 486 w 486"/>
                    <a:gd name="T13" fmla="*/ 2 h 126"/>
                    <a:gd name="T14" fmla="*/ 486 w 486"/>
                    <a:gd name="T15" fmla="*/ 2 h 126"/>
                    <a:gd name="T16" fmla="*/ 486 w 486"/>
                    <a:gd name="T17" fmla="*/ 2 h 126"/>
                    <a:gd name="T18" fmla="*/ 486 w 486"/>
                    <a:gd name="T19" fmla="*/ 5 h 126"/>
                    <a:gd name="T20" fmla="*/ 2 w 486"/>
                    <a:gd name="T21" fmla="*/ 126 h 126"/>
                    <a:gd name="T22" fmla="*/ 2 w 486"/>
                    <a:gd name="T23" fmla="*/ 126 h 126"/>
                    <a:gd name="T24" fmla="*/ 2 w 486"/>
                    <a:gd name="T25" fmla="*/ 126 h 126"/>
                    <a:gd name="T26" fmla="*/ 2 w 486"/>
                    <a:gd name="T27" fmla="*/ 126 h 126"/>
                    <a:gd name="T28" fmla="*/ 0 w 486"/>
                    <a:gd name="T29" fmla="*/ 126 h 126"/>
                    <a:gd name="T30" fmla="*/ 0 w 486"/>
                    <a:gd name="T31" fmla="*/ 126 h 126"/>
                    <a:gd name="T32" fmla="*/ 0 w 486"/>
                    <a:gd name="T33" fmla="*/ 126 h 126"/>
                    <a:gd name="T34" fmla="*/ 0 w 486"/>
                    <a:gd name="T35" fmla="*/ 126 h 126"/>
                    <a:gd name="T36" fmla="*/ 0 w 486"/>
                    <a:gd name="T37" fmla="*/ 124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6"/>
                    <a:gd name="T58" fmla="*/ 0 h 126"/>
                    <a:gd name="T59" fmla="*/ 486 w 486"/>
                    <a:gd name="T60" fmla="*/ 126 h 1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6" h="126">
                      <a:moveTo>
                        <a:pt x="0" y="124"/>
                      </a:moveTo>
                      <a:lnTo>
                        <a:pt x="486" y="0"/>
                      </a:lnTo>
                      <a:lnTo>
                        <a:pt x="486" y="2"/>
                      </a:lnTo>
                      <a:lnTo>
                        <a:pt x="486" y="5"/>
                      </a:lnTo>
                      <a:lnTo>
                        <a:pt x="2" y="126"/>
                      </a:lnTo>
                      <a:lnTo>
                        <a:pt x="0" y="126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2" name="Freeform 131"/>
                <p:cNvSpPr>
                  <a:spLocks/>
                </p:cNvSpPr>
                <p:nvPr/>
              </p:nvSpPr>
              <p:spPr bwMode="auto">
                <a:xfrm>
                  <a:off x="2300" y="3547"/>
                  <a:ext cx="486" cy="127"/>
                </a:xfrm>
                <a:custGeom>
                  <a:avLst/>
                  <a:gdLst>
                    <a:gd name="T0" fmla="*/ 0 w 486"/>
                    <a:gd name="T1" fmla="*/ 124 h 127"/>
                    <a:gd name="T2" fmla="*/ 486 w 486"/>
                    <a:gd name="T3" fmla="*/ 0 h 127"/>
                    <a:gd name="T4" fmla="*/ 486 w 486"/>
                    <a:gd name="T5" fmla="*/ 0 h 127"/>
                    <a:gd name="T6" fmla="*/ 486 w 486"/>
                    <a:gd name="T7" fmla="*/ 0 h 127"/>
                    <a:gd name="T8" fmla="*/ 486 w 486"/>
                    <a:gd name="T9" fmla="*/ 0 h 127"/>
                    <a:gd name="T10" fmla="*/ 486 w 486"/>
                    <a:gd name="T11" fmla="*/ 3 h 127"/>
                    <a:gd name="T12" fmla="*/ 486 w 486"/>
                    <a:gd name="T13" fmla="*/ 3 h 127"/>
                    <a:gd name="T14" fmla="*/ 486 w 486"/>
                    <a:gd name="T15" fmla="*/ 3 h 127"/>
                    <a:gd name="T16" fmla="*/ 486 w 486"/>
                    <a:gd name="T17" fmla="*/ 3 h 127"/>
                    <a:gd name="T18" fmla="*/ 486 w 486"/>
                    <a:gd name="T19" fmla="*/ 3 h 127"/>
                    <a:gd name="T20" fmla="*/ 5 w 486"/>
                    <a:gd name="T21" fmla="*/ 127 h 127"/>
                    <a:gd name="T22" fmla="*/ 2 w 486"/>
                    <a:gd name="T23" fmla="*/ 127 h 127"/>
                    <a:gd name="T24" fmla="*/ 2 w 486"/>
                    <a:gd name="T25" fmla="*/ 127 h 127"/>
                    <a:gd name="T26" fmla="*/ 2 w 486"/>
                    <a:gd name="T27" fmla="*/ 127 h 127"/>
                    <a:gd name="T28" fmla="*/ 2 w 486"/>
                    <a:gd name="T29" fmla="*/ 124 h 127"/>
                    <a:gd name="T30" fmla="*/ 2 w 486"/>
                    <a:gd name="T31" fmla="*/ 124 h 127"/>
                    <a:gd name="T32" fmla="*/ 2 w 486"/>
                    <a:gd name="T33" fmla="*/ 124 h 127"/>
                    <a:gd name="T34" fmla="*/ 2 w 486"/>
                    <a:gd name="T35" fmla="*/ 124 h 127"/>
                    <a:gd name="T36" fmla="*/ 0 w 486"/>
                    <a:gd name="T37" fmla="*/ 124 h 1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6"/>
                    <a:gd name="T58" fmla="*/ 0 h 127"/>
                    <a:gd name="T59" fmla="*/ 486 w 486"/>
                    <a:gd name="T60" fmla="*/ 127 h 1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6" h="127">
                      <a:moveTo>
                        <a:pt x="0" y="124"/>
                      </a:moveTo>
                      <a:lnTo>
                        <a:pt x="486" y="0"/>
                      </a:lnTo>
                      <a:lnTo>
                        <a:pt x="486" y="3"/>
                      </a:lnTo>
                      <a:lnTo>
                        <a:pt x="5" y="127"/>
                      </a:lnTo>
                      <a:lnTo>
                        <a:pt x="2" y="127"/>
                      </a:lnTo>
                      <a:lnTo>
                        <a:pt x="2" y="124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3" name="Freeform 132"/>
                <p:cNvSpPr>
                  <a:spLocks/>
                </p:cNvSpPr>
                <p:nvPr/>
              </p:nvSpPr>
              <p:spPr bwMode="auto">
                <a:xfrm>
                  <a:off x="2302" y="3550"/>
                  <a:ext cx="484" cy="124"/>
                </a:xfrm>
                <a:custGeom>
                  <a:avLst/>
                  <a:gdLst>
                    <a:gd name="T0" fmla="*/ 0 w 484"/>
                    <a:gd name="T1" fmla="*/ 121 h 124"/>
                    <a:gd name="T2" fmla="*/ 484 w 484"/>
                    <a:gd name="T3" fmla="*/ 0 h 124"/>
                    <a:gd name="T4" fmla="*/ 484 w 484"/>
                    <a:gd name="T5" fmla="*/ 0 h 124"/>
                    <a:gd name="T6" fmla="*/ 484 w 484"/>
                    <a:gd name="T7" fmla="*/ 0 h 124"/>
                    <a:gd name="T8" fmla="*/ 484 w 484"/>
                    <a:gd name="T9" fmla="*/ 0 h 124"/>
                    <a:gd name="T10" fmla="*/ 484 w 484"/>
                    <a:gd name="T11" fmla="*/ 0 h 124"/>
                    <a:gd name="T12" fmla="*/ 484 w 484"/>
                    <a:gd name="T13" fmla="*/ 0 h 124"/>
                    <a:gd name="T14" fmla="*/ 484 w 484"/>
                    <a:gd name="T15" fmla="*/ 2 h 124"/>
                    <a:gd name="T16" fmla="*/ 484 w 484"/>
                    <a:gd name="T17" fmla="*/ 2 h 124"/>
                    <a:gd name="T18" fmla="*/ 484 w 484"/>
                    <a:gd name="T19" fmla="*/ 2 h 124"/>
                    <a:gd name="T20" fmla="*/ 3 w 484"/>
                    <a:gd name="T21" fmla="*/ 124 h 124"/>
                    <a:gd name="T22" fmla="*/ 3 w 484"/>
                    <a:gd name="T23" fmla="*/ 124 h 124"/>
                    <a:gd name="T24" fmla="*/ 3 w 484"/>
                    <a:gd name="T25" fmla="*/ 124 h 124"/>
                    <a:gd name="T26" fmla="*/ 3 w 484"/>
                    <a:gd name="T27" fmla="*/ 124 h 124"/>
                    <a:gd name="T28" fmla="*/ 3 w 484"/>
                    <a:gd name="T29" fmla="*/ 124 h 124"/>
                    <a:gd name="T30" fmla="*/ 0 w 484"/>
                    <a:gd name="T31" fmla="*/ 124 h 124"/>
                    <a:gd name="T32" fmla="*/ 0 w 484"/>
                    <a:gd name="T33" fmla="*/ 124 h 124"/>
                    <a:gd name="T34" fmla="*/ 0 w 484"/>
                    <a:gd name="T35" fmla="*/ 124 h 124"/>
                    <a:gd name="T36" fmla="*/ 0 w 484"/>
                    <a:gd name="T37" fmla="*/ 121 h 1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4"/>
                    <a:gd name="T58" fmla="*/ 0 h 124"/>
                    <a:gd name="T59" fmla="*/ 484 w 484"/>
                    <a:gd name="T60" fmla="*/ 124 h 1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4" h="124">
                      <a:moveTo>
                        <a:pt x="0" y="121"/>
                      </a:moveTo>
                      <a:lnTo>
                        <a:pt x="484" y="0"/>
                      </a:lnTo>
                      <a:lnTo>
                        <a:pt x="484" y="2"/>
                      </a:lnTo>
                      <a:lnTo>
                        <a:pt x="3" y="124"/>
                      </a:lnTo>
                      <a:lnTo>
                        <a:pt x="0" y="124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4" name="Freeform 133"/>
                <p:cNvSpPr>
                  <a:spLocks/>
                </p:cNvSpPr>
                <p:nvPr/>
              </p:nvSpPr>
              <p:spPr bwMode="auto">
                <a:xfrm>
                  <a:off x="2305" y="3550"/>
                  <a:ext cx="481" cy="126"/>
                </a:xfrm>
                <a:custGeom>
                  <a:avLst/>
                  <a:gdLst>
                    <a:gd name="T0" fmla="*/ 0 w 481"/>
                    <a:gd name="T1" fmla="*/ 124 h 126"/>
                    <a:gd name="T2" fmla="*/ 481 w 481"/>
                    <a:gd name="T3" fmla="*/ 0 h 126"/>
                    <a:gd name="T4" fmla="*/ 481 w 481"/>
                    <a:gd name="T5" fmla="*/ 0 h 126"/>
                    <a:gd name="T6" fmla="*/ 481 w 481"/>
                    <a:gd name="T7" fmla="*/ 2 h 126"/>
                    <a:gd name="T8" fmla="*/ 481 w 481"/>
                    <a:gd name="T9" fmla="*/ 2 h 126"/>
                    <a:gd name="T10" fmla="*/ 481 w 481"/>
                    <a:gd name="T11" fmla="*/ 2 h 126"/>
                    <a:gd name="T12" fmla="*/ 481 w 481"/>
                    <a:gd name="T13" fmla="*/ 2 h 126"/>
                    <a:gd name="T14" fmla="*/ 481 w 481"/>
                    <a:gd name="T15" fmla="*/ 2 h 126"/>
                    <a:gd name="T16" fmla="*/ 481 w 481"/>
                    <a:gd name="T17" fmla="*/ 5 h 126"/>
                    <a:gd name="T18" fmla="*/ 481 w 481"/>
                    <a:gd name="T19" fmla="*/ 5 h 126"/>
                    <a:gd name="T20" fmla="*/ 2 w 481"/>
                    <a:gd name="T21" fmla="*/ 126 h 126"/>
                    <a:gd name="T22" fmla="*/ 2 w 481"/>
                    <a:gd name="T23" fmla="*/ 126 h 126"/>
                    <a:gd name="T24" fmla="*/ 0 w 481"/>
                    <a:gd name="T25" fmla="*/ 126 h 126"/>
                    <a:gd name="T26" fmla="*/ 0 w 481"/>
                    <a:gd name="T27" fmla="*/ 126 h 126"/>
                    <a:gd name="T28" fmla="*/ 0 w 481"/>
                    <a:gd name="T29" fmla="*/ 124 h 126"/>
                    <a:gd name="T30" fmla="*/ 0 w 481"/>
                    <a:gd name="T31" fmla="*/ 124 h 126"/>
                    <a:gd name="T32" fmla="*/ 0 w 481"/>
                    <a:gd name="T33" fmla="*/ 124 h 126"/>
                    <a:gd name="T34" fmla="*/ 0 w 481"/>
                    <a:gd name="T35" fmla="*/ 124 h 126"/>
                    <a:gd name="T36" fmla="*/ 0 w 481"/>
                    <a:gd name="T37" fmla="*/ 124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1"/>
                    <a:gd name="T58" fmla="*/ 0 h 126"/>
                    <a:gd name="T59" fmla="*/ 481 w 481"/>
                    <a:gd name="T60" fmla="*/ 126 h 1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1" h="126">
                      <a:moveTo>
                        <a:pt x="0" y="124"/>
                      </a:moveTo>
                      <a:lnTo>
                        <a:pt x="481" y="0"/>
                      </a:lnTo>
                      <a:lnTo>
                        <a:pt x="481" y="2"/>
                      </a:lnTo>
                      <a:lnTo>
                        <a:pt x="481" y="5"/>
                      </a:lnTo>
                      <a:lnTo>
                        <a:pt x="2" y="126"/>
                      </a:lnTo>
                      <a:lnTo>
                        <a:pt x="0" y="126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5" name="Freeform 134"/>
                <p:cNvSpPr>
                  <a:spLocks/>
                </p:cNvSpPr>
                <p:nvPr/>
              </p:nvSpPr>
              <p:spPr bwMode="auto">
                <a:xfrm>
                  <a:off x="2305" y="3552"/>
                  <a:ext cx="481" cy="124"/>
                </a:xfrm>
                <a:custGeom>
                  <a:avLst/>
                  <a:gdLst>
                    <a:gd name="T0" fmla="*/ 0 w 481"/>
                    <a:gd name="T1" fmla="*/ 122 h 124"/>
                    <a:gd name="T2" fmla="*/ 481 w 481"/>
                    <a:gd name="T3" fmla="*/ 0 h 124"/>
                    <a:gd name="T4" fmla="*/ 481 w 481"/>
                    <a:gd name="T5" fmla="*/ 0 h 124"/>
                    <a:gd name="T6" fmla="*/ 481 w 481"/>
                    <a:gd name="T7" fmla="*/ 0 h 124"/>
                    <a:gd name="T8" fmla="*/ 481 w 481"/>
                    <a:gd name="T9" fmla="*/ 3 h 124"/>
                    <a:gd name="T10" fmla="*/ 481 w 481"/>
                    <a:gd name="T11" fmla="*/ 3 h 124"/>
                    <a:gd name="T12" fmla="*/ 479 w 481"/>
                    <a:gd name="T13" fmla="*/ 3 h 124"/>
                    <a:gd name="T14" fmla="*/ 479 w 481"/>
                    <a:gd name="T15" fmla="*/ 3 h 124"/>
                    <a:gd name="T16" fmla="*/ 479 w 481"/>
                    <a:gd name="T17" fmla="*/ 3 h 124"/>
                    <a:gd name="T18" fmla="*/ 479 w 481"/>
                    <a:gd name="T19" fmla="*/ 3 h 124"/>
                    <a:gd name="T20" fmla="*/ 2 w 481"/>
                    <a:gd name="T21" fmla="*/ 124 h 124"/>
                    <a:gd name="T22" fmla="*/ 2 w 481"/>
                    <a:gd name="T23" fmla="*/ 124 h 124"/>
                    <a:gd name="T24" fmla="*/ 2 w 481"/>
                    <a:gd name="T25" fmla="*/ 124 h 124"/>
                    <a:gd name="T26" fmla="*/ 2 w 481"/>
                    <a:gd name="T27" fmla="*/ 124 h 124"/>
                    <a:gd name="T28" fmla="*/ 2 w 481"/>
                    <a:gd name="T29" fmla="*/ 124 h 124"/>
                    <a:gd name="T30" fmla="*/ 2 w 481"/>
                    <a:gd name="T31" fmla="*/ 124 h 124"/>
                    <a:gd name="T32" fmla="*/ 0 w 481"/>
                    <a:gd name="T33" fmla="*/ 124 h 124"/>
                    <a:gd name="T34" fmla="*/ 0 w 481"/>
                    <a:gd name="T35" fmla="*/ 124 h 124"/>
                    <a:gd name="T36" fmla="*/ 0 w 481"/>
                    <a:gd name="T37" fmla="*/ 122 h 1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1"/>
                    <a:gd name="T58" fmla="*/ 0 h 124"/>
                    <a:gd name="T59" fmla="*/ 481 w 481"/>
                    <a:gd name="T60" fmla="*/ 124 h 1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1" h="124">
                      <a:moveTo>
                        <a:pt x="0" y="122"/>
                      </a:moveTo>
                      <a:lnTo>
                        <a:pt x="481" y="0"/>
                      </a:lnTo>
                      <a:lnTo>
                        <a:pt x="481" y="3"/>
                      </a:lnTo>
                      <a:lnTo>
                        <a:pt x="479" y="3"/>
                      </a:lnTo>
                      <a:lnTo>
                        <a:pt x="2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6" name="Freeform 135"/>
                <p:cNvSpPr>
                  <a:spLocks/>
                </p:cNvSpPr>
                <p:nvPr/>
              </p:nvSpPr>
              <p:spPr bwMode="auto">
                <a:xfrm>
                  <a:off x="2307" y="3555"/>
                  <a:ext cx="479" cy="124"/>
                </a:xfrm>
                <a:custGeom>
                  <a:avLst/>
                  <a:gdLst>
                    <a:gd name="T0" fmla="*/ 0 w 479"/>
                    <a:gd name="T1" fmla="*/ 121 h 124"/>
                    <a:gd name="T2" fmla="*/ 479 w 479"/>
                    <a:gd name="T3" fmla="*/ 0 h 124"/>
                    <a:gd name="T4" fmla="*/ 477 w 479"/>
                    <a:gd name="T5" fmla="*/ 0 h 124"/>
                    <a:gd name="T6" fmla="*/ 477 w 479"/>
                    <a:gd name="T7" fmla="*/ 0 h 124"/>
                    <a:gd name="T8" fmla="*/ 477 w 479"/>
                    <a:gd name="T9" fmla="*/ 0 h 124"/>
                    <a:gd name="T10" fmla="*/ 477 w 479"/>
                    <a:gd name="T11" fmla="*/ 0 h 124"/>
                    <a:gd name="T12" fmla="*/ 477 w 479"/>
                    <a:gd name="T13" fmla="*/ 2 h 124"/>
                    <a:gd name="T14" fmla="*/ 477 w 479"/>
                    <a:gd name="T15" fmla="*/ 2 h 124"/>
                    <a:gd name="T16" fmla="*/ 477 w 479"/>
                    <a:gd name="T17" fmla="*/ 2 h 124"/>
                    <a:gd name="T18" fmla="*/ 477 w 479"/>
                    <a:gd name="T19" fmla="*/ 2 h 124"/>
                    <a:gd name="T20" fmla="*/ 2 w 479"/>
                    <a:gd name="T21" fmla="*/ 124 h 124"/>
                    <a:gd name="T22" fmla="*/ 2 w 479"/>
                    <a:gd name="T23" fmla="*/ 124 h 124"/>
                    <a:gd name="T24" fmla="*/ 2 w 479"/>
                    <a:gd name="T25" fmla="*/ 124 h 124"/>
                    <a:gd name="T26" fmla="*/ 0 w 479"/>
                    <a:gd name="T27" fmla="*/ 121 h 124"/>
                    <a:gd name="T28" fmla="*/ 0 w 479"/>
                    <a:gd name="T29" fmla="*/ 121 h 124"/>
                    <a:gd name="T30" fmla="*/ 0 w 479"/>
                    <a:gd name="T31" fmla="*/ 121 h 124"/>
                    <a:gd name="T32" fmla="*/ 0 w 479"/>
                    <a:gd name="T33" fmla="*/ 121 h 124"/>
                    <a:gd name="T34" fmla="*/ 0 w 479"/>
                    <a:gd name="T35" fmla="*/ 121 h 124"/>
                    <a:gd name="T36" fmla="*/ 0 w 479"/>
                    <a:gd name="T37" fmla="*/ 121 h 1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9"/>
                    <a:gd name="T58" fmla="*/ 0 h 124"/>
                    <a:gd name="T59" fmla="*/ 479 w 479"/>
                    <a:gd name="T60" fmla="*/ 124 h 1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9" h="124">
                      <a:moveTo>
                        <a:pt x="0" y="121"/>
                      </a:moveTo>
                      <a:lnTo>
                        <a:pt x="479" y="0"/>
                      </a:lnTo>
                      <a:lnTo>
                        <a:pt x="477" y="0"/>
                      </a:lnTo>
                      <a:lnTo>
                        <a:pt x="477" y="2"/>
                      </a:lnTo>
                      <a:lnTo>
                        <a:pt x="2" y="124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7" name="Freeform 136"/>
                <p:cNvSpPr>
                  <a:spLocks/>
                </p:cNvSpPr>
                <p:nvPr/>
              </p:nvSpPr>
              <p:spPr bwMode="auto">
                <a:xfrm>
                  <a:off x="2307" y="3555"/>
                  <a:ext cx="477" cy="124"/>
                </a:xfrm>
                <a:custGeom>
                  <a:avLst/>
                  <a:gdLst>
                    <a:gd name="T0" fmla="*/ 0 w 477"/>
                    <a:gd name="T1" fmla="*/ 121 h 124"/>
                    <a:gd name="T2" fmla="*/ 477 w 477"/>
                    <a:gd name="T3" fmla="*/ 0 h 124"/>
                    <a:gd name="T4" fmla="*/ 477 w 477"/>
                    <a:gd name="T5" fmla="*/ 2 h 124"/>
                    <a:gd name="T6" fmla="*/ 477 w 477"/>
                    <a:gd name="T7" fmla="*/ 2 h 124"/>
                    <a:gd name="T8" fmla="*/ 477 w 477"/>
                    <a:gd name="T9" fmla="*/ 2 h 124"/>
                    <a:gd name="T10" fmla="*/ 477 w 477"/>
                    <a:gd name="T11" fmla="*/ 2 h 124"/>
                    <a:gd name="T12" fmla="*/ 477 w 477"/>
                    <a:gd name="T13" fmla="*/ 2 h 124"/>
                    <a:gd name="T14" fmla="*/ 477 w 477"/>
                    <a:gd name="T15" fmla="*/ 2 h 124"/>
                    <a:gd name="T16" fmla="*/ 477 w 477"/>
                    <a:gd name="T17" fmla="*/ 4 h 124"/>
                    <a:gd name="T18" fmla="*/ 477 w 477"/>
                    <a:gd name="T19" fmla="*/ 4 h 124"/>
                    <a:gd name="T20" fmla="*/ 2 w 477"/>
                    <a:gd name="T21" fmla="*/ 124 h 124"/>
                    <a:gd name="T22" fmla="*/ 2 w 477"/>
                    <a:gd name="T23" fmla="*/ 124 h 124"/>
                    <a:gd name="T24" fmla="*/ 2 w 477"/>
                    <a:gd name="T25" fmla="*/ 124 h 124"/>
                    <a:gd name="T26" fmla="*/ 2 w 477"/>
                    <a:gd name="T27" fmla="*/ 124 h 124"/>
                    <a:gd name="T28" fmla="*/ 2 w 477"/>
                    <a:gd name="T29" fmla="*/ 124 h 124"/>
                    <a:gd name="T30" fmla="*/ 2 w 477"/>
                    <a:gd name="T31" fmla="*/ 124 h 124"/>
                    <a:gd name="T32" fmla="*/ 2 w 477"/>
                    <a:gd name="T33" fmla="*/ 124 h 124"/>
                    <a:gd name="T34" fmla="*/ 0 w 477"/>
                    <a:gd name="T35" fmla="*/ 121 h 124"/>
                    <a:gd name="T36" fmla="*/ 0 w 477"/>
                    <a:gd name="T37" fmla="*/ 121 h 1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7"/>
                    <a:gd name="T58" fmla="*/ 0 h 124"/>
                    <a:gd name="T59" fmla="*/ 477 w 477"/>
                    <a:gd name="T60" fmla="*/ 124 h 1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7" h="124">
                      <a:moveTo>
                        <a:pt x="0" y="121"/>
                      </a:moveTo>
                      <a:lnTo>
                        <a:pt x="477" y="0"/>
                      </a:lnTo>
                      <a:lnTo>
                        <a:pt x="477" y="2"/>
                      </a:lnTo>
                      <a:lnTo>
                        <a:pt x="477" y="4"/>
                      </a:lnTo>
                      <a:lnTo>
                        <a:pt x="2" y="124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8" name="Freeform 137"/>
                <p:cNvSpPr>
                  <a:spLocks/>
                </p:cNvSpPr>
                <p:nvPr/>
              </p:nvSpPr>
              <p:spPr bwMode="auto">
                <a:xfrm>
                  <a:off x="2309" y="3557"/>
                  <a:ext cx="475" cy="124"/>
                </a:xfrm>
                <a:custGeom>
                  <a:avLst/>
                  <a:gdLst>
                    <a:gd name="T0" fmla="*/ 0 w 475"/>
                    <a:gd name="T1" fmla="*/ 122 h 124"/>
                    <a:gd name="T2" fmla="*/ 475 w 475"/>
                    <a:gd name="T3" fmla="*/ 0 h 124"/>
                    <a:gd name="T4" fmla="*/ 475 w 475"/>
                    <a:gd name="T5" fmla="*/ 0 h 124"/>
                    <a:gd name="T6" fmla="*/ 475 w 475"/>
                    <a:gd name="T7" fmla="*/ 0 h 124"/>
                    <a:gd name="T8" fmla="*/ 475 w 475"/>
                    <a:gd name="T9" fmla="*/ 2 h 124"/>
                    <a:gd name="T10" fmla="*/ 475 w 475"/>
                    <a:gd name="T11" fmla="*/ 2 h 124"/>
                    <a:gd name="T12" fmla="*/ 475 w 475"/>
                    <a:gd name="T13" fmla="*/ 2 h 124"/>
                    <a:gd name="T14" fmla="*/ 475 w 475"/>
                    <a:gd name="T15" fmla="*/ 2 h 124"/>
                    <a:gd name="T16" fmla="*/ 475 w 475"/>
                    <a:gd name="T17" fmla="*/ 2 h 124"/>
                    <a:gd name="T18" fmla="*/ 475 w 475"/>
                    <a:gd name="T19" fmla="*/ 2 h 124"/>
                    <a:gd name="T20" fmla="*/ 3 w 475"/>
                    <a:gd name="T21" fmla="*/ 124 h 124"/>
                    <a:gd name="T22" fmla="*/ 3 w 475"/>
                    <a:gd name="T23" fmla="*/ 124 h 124"/>
                    <a:gd name="T24" fmla="*/ 3 w 475"/>
                    <a:gd name="T25" fmla="*/ 124 h 124"/>
                    <a:gd name="T26" fmla="*/ 3 w 475"/>
                    <a:gd name="T27" fmla="*/ 122 h 124"/>
                    <a:gd name="T28" fmla="*/ 0 w 475"/>
                    <a:gd name="T29" fmla="*/ 122 h 124"/>
                    <a:gd name="T30" fmla="*/ 0 w 475"/>
                    <a:gd name="T31" fmla="*/ 122 h 124"/>
                    <a:gd name="T32" fmla="*/ 0 w 475"/>
                    <a:gd name="T33" fmla="*/ 122 h 124"/>
                    <a:gd name="T34" fmla="*/ 0 w 475"/>
                    <a:gd name="T35" fmla="*/ 122 h 124"/>
                    <a:gd name="T36" fmla="*/ 0 w 475"/>
                    <a:gd name="T37" fmla="*/ 122 h 1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5"/>
                    <a:gd name="T58" fmla="*/ 0 h 124"/>
                    <a:gd name="T59" fmla="*/ 475 w 475"/>
                    <a:gd name="T60" fmla="*/ 124 h 1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5" h="124">
                      <a:moveTo>
                        <a:pt x="0" y="122"/>
                      </a:moveTo>
                      <a:lnTo>
                        <a:pt x="475" y="0"/>
                      </a:lnTo>
                      <a:lnTo>
                        <a:pt x="475" y="2"/>
                      </a:lnTo>
                      <a:lnTo>
                        <a:pt x="3" y="124"/>
                      </a:lnTo>
                      <a:lnTo>
                        <a:pt x="3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19" name="Freeform 138"/>
                <p:cNvSpPr>
                  <a:spLocks/>
                </p:cNvSpPr>
                <p:nvPr/>
              </p:nvSpPr>
              <p:spPr bwMode="auto">
                <a:xfrm>
                  <a:off x="2309" y="3559"/>
                  <a:ext cx="475" cy="122"/>
                </a:xfrm>
                <a:custGeom>
                  <a:avLst/>
                  <a:gdLst>
                    <a:gd name="T0" fmla="*/ 0 w 475"/>
                    <a:gd name="T1" fmla="*/ 120 h 122"/>
                    <a:gd name="T2" fmla="*/ 475 w 475"/>
                    <a:gd name="T3" fmla="*/ 0 h 122"/>
                    <a:gd name="T4" fmla="*/ 475 w 475"/>
                    <a:gd name="T5" fmla="*/ 0 h 122"/>
                    <a:gd name="T6" fmla="*/ 475 w 475"/>
                    <a:gd name="T7" fmla="*/ 0 h 122"/>
                    <a:gd name="T8" fmla="*/ 475 w 475"/>
                    <a:gd name="T9" fmla="*/ 0 h 122"/>
                    <a:gd name="T10" fmla="*/ 475 w 475"/>
                    <a:gd name="T11" fmla="*/ 0 h 122"/>
                    <a:gd name="T12" fmla="*/ 475 w 475"/>
                    <a:gd name="T13" fmla="*/ 3 h 122"/>
                    <a:gd name="T14" fmla="*/ 475 w 475"/>
                    <a:gd name="T15" fmla="*/ 3 h 122"/>
                    <a:gd name="T16" fmla="*/ 475 w 475"/>
                    <a:gd name="T17" fmla="*/ 3 h 122"/>
                    <a:gd name="T18" fmla="*/ 473 w 475"/>
                    <a:gd name="T19" fmla="*/ 3 h 122"/>
                    <a:gd name="T20" fmla="*/ 5 w 475"/>
                    <a:gd name="T21" fmla="*/ 122 h 122"/>
                    <a:gd name="T22" fmla="*/ 5 w 475"/>
                    <a:gd name="T23" fmla="*/ 122 h 122"/>
                    <a:gd name="T24" fmla="*/ 3 w 475"/>
                    <a:gd name="T25" fmla="*/ 122 h 122"/>
                    <a:gd name="T26" fmla="*/ 3 w 475"/>
                    <a:gd name="T27" fmla="*/ 122 h 122"/>
                    <a:gd name="T28" fmla="*/ 3 w 475"/>
                    <a:gd name="T29" fmla="*/ 122 h 122"/>
                    <a:gd name="T30" fmla="*/ 3 w 475"/>
                    <a:gd name="T31" fmla="*/ 122 h 122"/>
                    <a:gd name="T32" fmla="*/ 3 w 475"/>
                    <a:gd name="T33" fmla="*/ 122 h 122"/>
                    <a:gd name="T34" fmla="*/ 3 w 475"/>
                    <a:gd name="T35" fmla="*/ 120 h 122"/>
                    <a:gd name="T36" fmla="*/ 0 w 475"/>
                    <a:gd name="T37" fmla="*/ 12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5"/>
                    <a:gd name="T58" fmla="*/ 0 h 122"/>
                    <a:gd name="T59" fmla="*/ 475 w 475"/>
                    <a:gd name="T60" fmla="*/ 122 h 1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5" h="122">
                      <a:moveTo>
                        <a:pt x="0" y="120"/>
                      </a:moveTo>
                      <a:lnTo>
                        <a:pt x="475" y="0"/>
                      </a:lnTo>
                      <a:lnTo>
                        <a:pt x="475" y="3"/>
                      </a:lnTo>
                      <a:lnTo>
                        <a:pt x="473" y="3"/>
                      </a:lnTo>
                      <a:lnTo>
                        <a:pt x="5" y="122"/>
                      </a:lnTo>
                      <a:lnTo>
                        <a:pt x="3" y="122"/>
                      </a:lnTo>
                      <a:lnTo>
                        <a:pt x="3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0" name="Freeform 139"/>
                <p:cNvSpPr>
                  <a:spLocks/>
                </p:cNvSpPr>
                <p:nvPr/>
              </p:nvSpPr>
              <p:spPr bwMode="auto">
                <a:xfrm>
                  <a:off x="2312" y="3559"/>
                  <a:ext cx="472" cy="124"/>
                </a:xfrm>
                <a:custGeom>
                  <a:avLst/>
                  <a:gdLst>
                    <a:gd name="T0" fmla="*/ 0 w 472"/>
                    <a:gd name="T1" fmla="*/ 122 h 124"/>
                    <a:gd name="T2" fmla="*/ 472 w 472"/>
                    <a:gd name="T3" fmla="*/ 0 h 124"/>
                    <a:gd name="T4" fmla="*/ 472 w 472"/>
                    <a:gd name="T5" fmla="*/ 3 h 124"/>
                    <a:gd name="T6" fmla="*/ 472 w 472"/>
                    <a:gd name="T7" fmla="*/ 3 h 124"/>
                    <a:gd name="T8" fmla="*/ 472 w 472"/>
                    <a:gd name="T9" fmla="*/ 3 h 124"/>
                    <a:gd name="T10" fmla="*/ 470 w 472"/>
                    <a:gd name="T11" fmla="*/ 3 h 124"/>
                    <a:gd name="T12" fmla="*/ 470 w 472"/>
                    <a:gd name="T13" fmla="*/ 3 h 124"/>
                    <a:gd name="T14" fmla="*/ 470 w 472"/>
                    <a:gd name="T15" fmla="*/ 3 h 124"/>
                    <a:gd name="T16" fmla="*/ 470 w 472"/>
                    <a:gd name="T17" fmla="*/ 5 h 124"/>
                    <a:gd name="T18" fmla="*/ 470 w 472"/>
                    <a:gd name="T19" fmla="*/ 5 h 124"/>
                    <a:gd name="T20" fmla="*/ 2 w 472"/>
                    <a:gd name="T21" fmla="*/ 124 h 124"/>
                    <a:gd name="T22" fmla="*/ 2 w 472"/>
                    <a:gd name="T23" fmla="*/ 124 h 124"/>
                    <a:gd name="T24" fmla="*/ 2 w 472"/>
                    <a:gd name="T25" fmla="*/ 124 h 124"/>
                    <a:gd name="T26" fmla="*/ 2 w 472"/>
                    <a:gd name="T27" fmla="*/ 122 h 124"/>
                    <a:gd name="T28" fmla="*/ 2 w 472"/>
                    <a:gd name="T29" fmla="*/ 122 h 124"/>
                    <a:gd name="T30" fmla="*/ 2 w 472"/>
                    <a:gd name="T31" fmla="*/ 122 h 124"/>
                    <a:gd name="T32" fmla="*/ 0 w 472"/>
                    <a:gd name="T33" fmla="*/ 122 h 124"/>
                    <a:gd name="T34" fmla="*/ 0 w 472"/>
                    <a:gd name="T35" fmla="*/ 122 h 124"/>
                    <a:gd name="T36" fmla="*/ 0 w 472"/>
                    <a:gd name="T37" fmla="*/ 122 h 1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2"/>
                    <a:gd name="T58" fmla="*/ 0 h 124"/>
                    <a:gd name="T59" fmla="*/ 472 w 472"/>
                    <a:gd name="T60" fmla="*/ 124 h 1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2" h="124">
                      <a:moveTo>
                        <a:pt x="0" y="122"/>
                      </a:moveTo>
                      <a:lnTo>
                        <a:pt x="472" y="0"/>
                      </a:lnTo>
                      <a:lnTo>
                        <a:pt x="472" y="3"/>
                      </a:lnTo>
                      <a:lnTo>
                        <a:pt x="470" y="3"/>
                      </a:lnTo>
                      <a:lnTo>
                        <a:pt x="470" y="5"/>
                      </a:lnTo>
                      <a:lnTo>
                        <a:pt x="2" y="124"/>
                      </a:lnTo>
                      <a:lnTo>
                        <a:pt x="2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1" name="Freeform 140"/>
                <p:cNvSpPr>
                  <a:spLocks/>
                </p:cNvSpPr>
                <p:nvPr/>
              </p:nvSpPr>
              <p:spPr bwMode="auto">
                <a:xfrm>
                  <a:off x="2314" y="3562"/>
                  <a:ext cx="468" cy="121"/>
                </a:xfrm>
                <a:custGeom>
                  <a:avLst/>
                  <a:gdLst>
                    <a:gd name="T0" fmla="*/ 0 w 468"/>
                    <a:gd name="T1" fmla="*/ 119 h 121"/>
                    <a:gd name="T2" fmla="*/ 468 w 468"/>
                    <a:gd name="T3" fmla="*/ 0 h 121"/>
                    <a:gd name="T4" fmla="*/ 468 w 468"/>
                    <a:gd name="T5" fmla="*/ 0 h 121"/>
                    <a:gd name="T6" fmla="*/ 468 w 468"/>
                    <a:gd name="T7" fmla="*/ 0 h 121"/>
                    <a:gd name="T8" fmla="*/ 468 w 468"/>
                    <a:gd name="T9" fmla="*/ 2 h 121"/>
                    <a:gd name="T10" fmla="*/ 468 w 468"/>
                    <a:gd name="T11" fmla="*/ 2 h 121"/>
                    <a:gd name="T12" fmla="*/ 468 w 468"/>
                    <a:gd name="T13" fmla="*/ 2 h 121"/>
                    <a:gd name="T14" fmla="*/ 468 w 468"/>
                    <a:gd name="T15" fmla="*/ 2 h 121"/>
                    <a:gd name="T16" fmla="*/ 468 w 468"/>
                    <a:gd name="T17" fmla="*/ 2 h 121"/>
                    <a:gd name="T18" fmla="*/ 468 w 468"/>
                    <a:gd name="T19" fmla="*/ 5 h 121"/>
                    <a:gd name="T20" fmla="*/ 3 w 468"/>
                    <a:gd name="T21" fmla="*/ 121 h 121"/>
                    <a:gd name="T22" fmla="*/ 3 w 468"/>
                    <a:gd name="T23" fmla="*/ 121 h 121"/>
                    <a:gd name="T24" fmla="*/ 3 w 468"/>
                    <a:gd name="T25" fmla="*/ 121 h 121"/>
                    <a:gd name="T26" fmla="*/ 0 w 468"/>
                    <a:gd name="T27" fmla="*/ 121 h 121"/>
                    <a:gd name="T28" fmla="*/ 0 w 468"/>
                    <a:gd name="T29" fmla="*/ 121 h 121"/>
                    <a:gd name="T30" fmla="*/ 0 w 468"/>
                    <a:gd name="T31" fmla="*/ 121 h 121"/>
                    <a:gd name="T32" fmla="*/ 0 w 468"/>
                    <a:gd name="T33" fmla="*/ 121 h 121"/>
                    <a:gd name="T34" fmla="*/ 0 w 468"/>
                    <a:gd name="T35" fmla="*/ 119 h 121"/>
                    <a:gd name="T36" fmla="*/ 0 w 468"/>
                    <a:gd name="T37" fmla="*/ 119 h 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8"/>
                    <a:gd name="T58" fmla="*/ 0 h 121"/>
                    <a:gd name="T59" fmla="*/ 468 w 468"/>
                    <a:gd name="T60" fmla="*/ 121 h 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8" h="121">
                      <a:moveTo>
                        <a:pt x="0" y="119"/>
                      </a:moveTo>
                      <a:lnTo>
                        <a:pt x="468" y="0"/>
                      </a:lnTo>
                      <a:lnTo>
                        <a:pt x="468" y="2"/>
                      </a:lnTo>
                      <a:lnTo>
                        <a:pt x="468" y="5"/>
                      </a:lnTo>
                      <a:lnTo>
                        <a:pt x="3" y="121"/>
                      </a:lnTo>
                      <a:lnTo>
                        <a:pt x="0" y="121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2" name="Freeform 141"/>
                <p:cNvSpPr>
                  <a:spLocks/>
                </p:cNvSpPr>
                <p:nvPr/>
              </p:nvSpPr>
              <p:spPr bwMode="auto">
                <a:xfrm>
                  <a:off x="2314" y="3564"/>
                  <a:ext cx="468" cy="122"/>
                </a:xfrm>
                <a:custGeom>
                  <a:avLst/>
                  <a:gdLst>
                    <a:gd name="T0" fmla="*/ 0 w 468"/>
                    <a:gd name="T1" fmla="*/ 119 h 122"/>
                    <a:gd name="T2" fmla="*/ 468 w 468"/>
                    <a:gd name="T3" fmla="*/ 0 h 122"/>
                    <a:gd name="T4" fmla="*/ 468 w 468"/>
                    <a:gd name="T5" fmla="*/ 0 h 122"/>
                    <a:gd name="T6" fmla="*/ 468 w 468"/>
                    <a:gd name="T7" fmla="*/ 0 h 122"/>
                    <a:gd name="T8" fmla="*/ 468 w 468"/>
                    <a:gd name="T9" fmla="*/ 0 h 122"/>
                    <a:gd name="T10" fmla="*/ 468 w 468"/>
                    <a:gd name="T11" fmla="*/ 3 h 122"/>
                    <a:gd name="T12" fmla="*/ 468 w 468"/>
                    <a:gd name="T13" fmla="*/ 3 h 122"/>
                    <a:gd name="T14" fmla="*/ 468 w 468"/>
                    <a:gd name="T15" fmla="*/ 3 h 122"/>
                    <a:gd name="T16" fmla="*/ 468 w 468"/>
                    <a:gd name="T17" fmla="*/ 3 h 122"/>
                    <a:gd name="T18" fmla="*/ 468 w 468"/>
                    <a:gd name="T19" fmla="*/ 3 h 122"/>
                    <a:gd name="T20" fmla="*/ 5 w 468"/>
                    <a:gd name="T21" fmla="*/ 122 h 122"/>
                    <a:gd name="T22" fmla="*/ 3 w 468"/>
                    <a:gd name="T23" fmla="*/ 122 h 122"/>
                    <a:gd name="T24" fmla="*/ 3 w 468"/>
                    <a:gd name="T25" fmla="*/ 119 h 122"/>
                    <a:gd name="T26" fmla="*/ 3 w 468"/>
                    <a:gd name="T27" fmla="*/ 119 h 122"/>
                    <a:gd name="T28" fmla="*/ 3 w 468"/>
                    <a:gd name="T29" fmla="*/ 119 h 122"/>
                    <a:gd name="T30" fmla="*/ 3 w 468"/>
                    <a:gd name="T31" fmla="*/ 119 h 122"/>
                    <a:gd name="T32" fmla="*/ 3 w 468"/>
                    <a:gd name="T33" fmla="*/ 119 h 122"/>
                    <a:gd name="T34" fmla="*/ 0 w 468"/>
                    <a:gd name="T35" fmla="*/ 119 h 122"/>
                    <a:gd name="T36" fmla="*/ 0 w 468"/>
                    <a:gd name="T37" fmla="*/ 119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8"/>
                    <a:gd name="T58" fmla="*/ 0 h 122"/>
                    <a:gd name="T59" fmla="*/ 468 w 468"/>
                    <a:gd name="T60" fmla="*/ 122 h 1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8" h="122">
                      <a:moveTo>
                        <a:pt x="0" y="119"/>
                      </a:moveTo>
                      <a:lnTo>
                        <a:pt x="468" y="0"/>
                      </a:lnTo>
                      <a:lnTo>
                        <a:pt x="468" y="3"/>
                      </a:lnTo>
                      <a:lnTo>
                        <a:pt x="5" y="122"/>
                      </a:lnTo>
                      <a:lnTo>
                        <a:pt x="3" y="122"/>
                      </a:lnTo>
                      <a:lnTo>
                        <a:pt x="3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3" name="Freeform 142"/>
                <p:cNvSpPr>
                  <a:spLocks/>
                </p:cNvSpPr>
                <p:nvPr/>
              </p:nvSpPr>
              <p:spPr bwMode="auto">
                <a:xfrm>
                  <a:off x="2317" y="3567"/>
                  <a:ext cx="465" cy="119"/>
                </a:xfrm>
                <a:custGeom>
                  <a:avLst/>
                  <a:gdLst>
                    <a:gd name="T0" fmla="*/ 0 w 465"/>
                    <a:gd name="T1" fmla="*/ 116 h 119"/>
                    <a:gd name="T2" fmla="*/ 465 w 465"/>
                    <a:gd name="T3" fmla="*/ 0 h 119"/>
                    <a:gd name="T4" fmla="*/ 465 w 465"/>
                    <a:gd name="T5" fmla="*/ 0 h 119"/>
                    <a:gd name="T6" fmla="*/ 465 w 465"/>
                    <a:gd name="T7" fmla="*/ 0 h 119"/>
                    <a:gd name="T8" fmla="*/ 465 w 465"/>
                    <a:gd name="T9" fmla="*/ 0 h 119"/>
                    <a:gd name="T10" fmla="*/ 465 w 465"/>
                    <a:gd name="T11" fmla="*/ 0 h 119"/>
                    <a:gd name="T12" fmla="*/ 465 w 465"/>
                    <a:gd name="T13" fmla="*/ 0 h 119"/>
                    <a:gd name="T14" fmla="*/ 465 w 465"/>
                    <a:gd name="T15" fmla="*/ 2 h 119"/>
                    <a:gd name="T16" fmla="*/ 465 w 465"/>
                    <a:gd name="T17" fmla="*/ 2 h 119"/>
                    <a:gd name="T18" fmla="*/ 465 w 465"/>
                    <a:gd name="T19" fmla="*/ 2 h 119"/>
                    <a:gd name="T20" fmla="*/ 2 w 465"/>
                    <a:gd name="T21" fmla="*/ 119 h 119"/>
                    <a:gd name="T22" fmla="*/ 2 w 465"/>
                    <a:gd name="T23" fmla="*/ 119 h 119"/>
                    <a:gd name="T24" fmla="*/ 2 w 465"/>
                    <a:gd name="T25" fmla="*/ 119 h 119"/>
                    <a:gd name="T26" fmla="*/ 2 w 465"/>
                    <a:gd name="T27" fmla="*/ 119 h 119"/>
                    <a:gd name="T28" fmla="*/ 2 w 465"/>
                    <a:gd name="T29" fmla="*/ 119 h 119"/>
                    <a:gd name="T30" fmla="*/ 0 w 465"/>
                    <a:gd name="T31" fmla="*/ 119 h 119"/>
                    <a:gd name="T32" fmla="*/ 0 w 465"/>
                    <a:gd name="T33" fmla="*/ 116 h 119"/>
                    <a:gd name="T34" fmla="*/ 0 w 465"/>
                    <a:gd name="T35" fmla="*/ 116 h 119"/>
                    <a:gd name="T36" fmla="*/ 0 w 465"/>
                    <a:gd name="T37" fmla="*/ 116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5"/>
                    <a:gd name="T58" fmla="*/ 0 h 119"/>
                    <a:gd name="T59" fmla="*/ 465 w 465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5" h="119">
                      <a:moveTo>
                        <a:pt x="0" y="116"/>
                      </a:moveTo>
                      <a:lnTo>
                        <a:pt x="465" y="0"/>
                      </a:lnTo>
                      <a:lnTo>
                        <a:pt x="465" y="2"/>
                      </a:lnTo>
                      <a:lnTo>
                        <a:pt x="2" y="119"/>
                      </a:lnTo>
                      <a:lnTo>
                        <a:pt x="0" y="11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4" name="Freeform 143"/>
                <p:cNvSpPr>
                  <a:spLocks/>
                </p:cNvSpPr>
                <p:nvPr/>
              </p:nvSpPr>
              <p:spPr bwMode="auto">
                <a:xfrm>
                  <a:off x="2319" y="3567"/>
                  <a:ext cx="463" cy="121"/>
                </a:xfrm>
                <a:custGeom>
                  <a:avLst/>
                  <a:gdLst>
                    <a:gd name="T0" fmla="*/ 0 w 463"/>
                    <a:gd name="T1" fmla="*/ 119 h 121"/>
                    <a:gd name="T2" fmla="*/ 463 w 463"/>
                    <a:gd name="T3" fmla="*/ 0 h 121"/>
                    <a:gd name="T4" fmla="*/ 463 w 463"/>
                    <a:gd name="T5" fmla="*/ 0 h 121"/>
                    <a:gd name="T6" fmla="*/ 463 w 463"/>
                    <a:gd name="T7" fmla="*/ 2 h 121"/>
                    <a:gd name="T8" fmla="*/ 463 w 463"/>
                    <a:gd name="T9" fmla="*/ 2 h 121"/>
                    <a:gd name="T10" fmla="*/ 463 w 463"/>
                    <a:gd name="T11" fmla="*/ 2 h 121"/>
                    <a:gd name="T12" fmla="*/ 460 w 463"/>
                    <a:gd name="T13" fmla="*/ 2 h 121"/>
                    <a:gd name="T14" fmla="*/ 460 w 463"/>
                    <a:gd name="T15" fmla="*/ 2 h 121"/>
                    <a:gd name="T16" fmla="*/ 460 w 463"/>
                    <a:gd name="T17" fmla="*/ 2 h 121"/>
                    <a:gd name="T18" fmla="*/ 460 w 463"/>
                    <a:gd name="T19" fmla="*/ 4 h 121"/>
                    <a:gd name="T20" fmla="*/ 2 w 463"/>
                    <a:gd name="T21" fmla="*/ 121 h 121"/>
                    <a:gd name="T22" fmla="*/ 2 w 463"/>
                    <a:gd name="T23" fmla="*/ 121 h 121"/>
                    <a:gd name="T24" fmla="*/ 2 w 463"/>
                    <a:gd name="T25" fmla="*/ 119 h 121"/>
                    <a:gd name="T26" fmla="*/ 0 w 463"/>
                    <a:gd name="T27" fmla="*/ 119 h 121"/>
                    <a:gd name="T28" fmla="*/ 0 w 463"/>
                    <a:gd name="T29" fmla="*/ 119 h 121"/>
                    <a:gd name="T30" fmla="*/ 0 w 463"/>
                    <a:gd name="T31" fmla="*/ 119 h 121"/>
                    <a:gd name="T32" fmla="*/ 0 w 463"/>
                    <a:gd name="T33" fmla="*/ 119 h 121"/>
                    <a:gd name="T34" fmla="*/ 0 w 463"/>
                    <a:gd name="T35" fmla="*/ 119 h 121"/>
                    <a:gd name="T36" fmla="*/ 0 w 463"/>
                    <a:gd name="T37" fmla="*/ 119 h 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3"/>
                    <a:gd name="T58" fmla="*/ 0 h 121"/>
                    <a:gd name="T59" fmla="*/ 463 w 463"/>
                    <a:gd name="T60" fmla="*/ 121 h 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3" h="121">
                      <a:moveTo>
                        <a:pt x="0" y="119"/>
                      </a:moveTo>
                      <a:lnTo>
                        <a:pt x="463" y="0"/>
                      </a:lnTo>
                      <a:lnTo>
                        <a:pt x="463" y="2"/>
                      </a:lnTo>
                      <a:lnTo>
                        <a:pt x="460" y="2"/>
                      </a:lnTo>
                      <a:lnTo>
                        <a:pt x="460" y="4"/>
                      </a:lnTo>
                      <a:lnTo>
                        <a:pt x="2" y="121"/>
                      </a:lnTo>
                      <a:lnTo>
                        <a:pt x="2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5" name="Freeform 144"/>
                <p:cNvSpPr>
                  <a:spLocks/>
                </p:cNvSpPr>
                <p:nvPr/>
              </p:nvSpPr>
              <p:spPr bwMode="auto">
                <a:xfrm>
                  <a:off x="2319" y="3569"/>
                  <a:ext cx="463" cy="119"/>
                </a:xfrm>
                <a:custGeom>
                  <a:avLst/>
                  <a:gdLst>
                    <a:gd name="T0" fmla="*/ 0 w 463"/>
                    <a:gd name="T1" fmla="*/ 117 h 119"/>
                    <a:gd name="T2" fmla="*/ 463 w 463"/>
                    <a:gd name="T3" fmla="*/ 0 h 119"/>
                    <a:gd name="T4" fmla="*/ 460 w 463"/>
                    <a:gd name="T5" fmla="*/ 0 h 119"/>
                    <a:gd name="T6" fmla="*/ 460 w 463"/>
                    <a:gd name="T7" fmla="*/ 0 h 119"/>
                    <a:gd name="T8" fmla="*/ 460 w 463"/>
                    <a:gd name="T9" fmla="*/ 0 h 119"/>
                    <a:gd name="T10" fmla="*/ 460 w 463"/>
                    <a:gd name="T11" fmla="*/ 2 h 119"/>
                    <a:gd name="T12" fmla="*/ 460 w 463"/>
                    <a:gd name="T13" fmla="*/ 2 h 119"/>
                    <a:gd name="T14" fmla="*/ 460 w 463"/>
                    <a:gd name="T15" fmla="*/ 2 h 119"/>
                    <a:gd name="T16" fmla="*/ 460 w 463"/>
                    <a:gd name="T17" fmla="*/ 2 h 119"/>
                    <a:gd name="T18" fmla="*/ 460 w 463"/>
                    <a:gd name="T19" fmla="*/ 2 h 119"/>
                    <a:gd name="T20" fmla="*/ 2 w 463"/>
                    <a:gd name="T21" fmla="*/ 119 h 119"/>
                    <a:gd name="T22" fmla="*/ 2 w 463"/>
                    <a:gd name="T23" fmla="*/ 119 h 119"/>
                    <a:gd name="T24" fmla="*/ 2 w 463"/>
                    <a:gd name="T25" fmla="*/ 119 h 119"/>
                    <a:gd name="T26" fmla="*/ 2 w 463"/>
                    <a:gd name="T27" fmla="*/ 119 h 119"/>
                    <a:gd name="T28" fmla="*/ 2 w 463"/>
                    <a:gd name="T29" fmla="*/ 119 h 119"/>
                    <a:gd name="T30" fmla="*/ 2 w 463"/>
                    <a:gd name="T31" fmla="*/ 119 h 119"/>
                    <a:gd name="T32" fmla="*/ 2 w 463"/>
                    <a:gd name="T33" fmla="*/ 117 h 119"/>
                    <a:gd name="T34" fmla="*/ 0 w 463"/>
                    <a:gd name="T35" fmla="*/ 117 h 119"/>
                    <a:gd name="T36" fmla="*/ 0 w 463"/>
                    <a:gd name="T37" fmla="*/ 117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3"/>
                    <a:gd name="T58" fmla="*/ 0 h 119"/>
                    <a:gd name="T59" fmla="*/ 463 w 463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3" h="119">
                      <a:moveTo>
                        <a:pt x="0" y="117"/>
                      </a:moveTo>
                      <a:lnTo>
                        <a:pt x="463" y="0"/>
                      </a:lnTo>
                      <a:lnTo>
                        <a:pt x="460" y="0"/>
                      </a:lnTo>
                      <a:lnTo>
                        <a:pt x="460" y="2"/>
                      </a:lnTo>
                      <a:lnTo>
                        <a:pt x="2" y="119"/>
                      </a:lnTo>
                      <a:lnTo>
                        <a:pt x="2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6" name="Freeform 145"/>
                <p:cNvSpPr>
                  <a:spLocks/>
                </p:cNvSpPr>
                <p:nvPr/>
              </p:nvSpPr>
              <p:spPr bwMode="auto">
                <a:xfrm>
                  <a:off x="2321" y="3571"/>
                  <a:ext cx="458" cy="119"/>
                </a:xfrm>
                <a:custGeom>
                  <a:avLst/>
                  <a:gdLst>
                    <a:gd name="T0" fmla="*/ 0 w 458"/>
                    <a:gd name="T1" fmla="*/ 117 h 119"/>
                    <a:gd name="T2" fmla="*/ 458 w 458"/>
                    <a:gd name="T3" fmla="*/ 0 h 119"/>
                    <a:gd name="T4" fmla="*/ 458 w 458"/>
                    <a:gd name="T5" fmla="*/ 0 h 119"/>
                    <a:gd name="T6" fmla="*/ 458 w 458"/>
                    <a:gd name="T7" fmla="*/ 0 h 119"/>
                    <a:gd name="T8" fmla="*/ 458 w 458"/>
                    <a:gd name="T9" fmla="*/ 0 h 119"/>
                    <a:gd name="T10" fmla="*/ 458 w 458"/>
                    <a:gd name="T11" fmla="*/ 0 h 119"/>
                    <a:gd name="T12" fmla="*/ 458 w 458"/>
                    <a:gd name="T13" fmla="*/ 3 h 119"/>
                    <a:gd name="T14" fmla="*/ 458 w 458"/>
                    <a:gd name="T15" fmla="*/ 3 h 119"/>
                    <a:gd name="T16" fmla="*/ 458 w 458"/>
                    <a:gd name="T17" fmla="*/ 3 h 119"/>
                    <a:gd name="T18" fmla="*/ 458 w 458"/>
                    <a:gd name="T19" fmla="*/ 3 h 119"/>
                    <a:gd name="T20" fmla="*/ 3 w 458"/>
                    <a:gd name="T21" fmla="*/ 119 h 119"/>
                    <a:gd name="T22" fmla="*/ 3 w 458"/>
                    <a:gd name="T23" fmla="*/ 119 h 119"/>
                    <a:gd name="T24" fmla="*/ 3 w 458"/>
                    <a:gd name="T25" fmla="*/ 117 h 119"/>
                    <a:gd name="T26" fmla="*/ 3 w 458"/>
                    <a:gd name="T27" fmla="*/ 117 h 119"/>
                    <a:gd name="T28" fmla="*/ 0 w 458"/>
                    <a:gd name="T29" fmla="*/ 117 h 119"/>
                    <a:gd name="T30" fmla="*/ 0 w 458"/>
                    <a:gd name="T31" fmla="*/ 117 h 119"/>
                    <a:gd name="T32" fmla="*/ 0 w 458"/>
                    <a:gd name="T33" fmla="*/ 117 h 119"/>
                    <a:gd name="T34" fmla="*/ 0 w 458"/>
                    <a:gd name="T35" fmla="*/ 117 h 119"/>
                    <a:gd name="T36" fmla="*/ 0 w 458"/>
                    <a:gd name="T37" fmla="*/ 117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8"/>
                    <a:gd name="T58" fmla="*/ 0 h 119"/>
                    <a:gd name="T59" fmla="*/ 458 w 458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8" h="119">
                      <a:moveTo>
                        <a:pt x="0" y="117"/>
                      </a:moveTo>
                      <a:lnTo>
                        <a:pt x="458" y="0"/>
                      </a:lnTo>
                      <a:lnTo>
                        <a:pt x="458" y="3"/>
                      </a:lnTo>
                      <a:lnTo>
                        <a:pt x="3" y="119"/>
                      </a:lnTo>
                      <a:lnTo>
                        <a:pt x="3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7" name="Freeform 146"/>
                <p:cNvSpPr>
                  <a:spLocks/>
                </p:cNvSpPr>
                <p:nvPr/>
              </p:nvSpPr>
              <p:spPr bwMode="auto">
                <a:xfrm>
                  <a:off x="2321" y="3571"/>
                  <a:ext cx="458" cy="119"/>
                </a:xfrm>
                <a:custGeom>
                  <a:avLst/>
                  <a:gdLst>
                    <a:gd name="T0" fmla="*/ 0 w 458"/>
                    <a:gd name="T1" fmla="*/ 117 h 119"/>
                    <a:gd name="T2" fmla="*/ 458 w 458"/>
                    <a:gd name="T3" fmla="*/ 0 h 119"/>
                    <a:gd name="T4" fmla="*/ 458 w 458"/>
                    <a:gd name="T5" fmla="*/ 3 h 119"/>
                    <a:gd name="T6" fmla="*/ 458 w 458"/>
                    <a:gd name="T7" fmla="*/ 3 h 119"/>
                    <a:gd name="T8" fmla="*/ 458 w 458"/>
                    <a:gd name="T9" fmla="*/ 3 h 119"/>
                    <a:gd name="T10" fmla="*/ 458 w 458"/>
                    <a:gd name="T11" fmla="*/ 3 h 119"/>
                    <a:gd name="T12" fmla="*/ 458 w 458"/>
                    <a:gd name="T13" fmla="*/ 3 h 119"/>
                    <a:gd name="T14" fmla="*/ 458 w 458"/>
                    <a:gd name="T15" fmla="*/ 3 h 119"/>
                    <a:gd name="T16" fmla="*/ 458 w 458"/>
                    <a:gd name="T17" fmla="*/ 5 h 119"/>
                    <a:gd name="T18" fmla="*/ 456 w 458"/>
                    <a:gd name="T19" fmla="*/ 5 h 119"/>
                    <a:gd name="T20" fmla="*/ 5 w 458"/>
                    <a:gd name="T21" fmla="*/ 119 h 119"/>
                    <a:gd name="T22" fmla="*/ 5 w 458"/>
                    <a:gd name="T23" fmla="*/ 119 h 119"/>
                    <a:gd name="T24" fmla="*/ 3 w 458"/>
                    <a:gd name="T25" fmla="*/ 119 h 119"/>
                    <a:gd name="T26" fmla="*/ 3 w 458"/>
                    <a:gd name="T27" fmla="*/ 119 h 119"/>
                    <a:gd name="T28" fmla="*/ 3 w 458"/>
                    <a:gd name="T29" fmla="*/ 119 h 119"/>
                    <a:gd name="T30" fmla="*/ 3 w 458"/>
                    <a:gd name="T31" fmla="*/ 119 h 119"/>
                    <a:gd name="T32" fmla="*/ 3 w 458"/>
                    <a:gd name="T33" fmla="*/ 117 h 119"/>
                    <a:gd name="T34" fmla="*/ 3 w 458"/>
                    <a:gd name="T35" fmla="*/ 117 h 119"/>
                    <a:gd name="T36" fmla="*/ 0 w 458"/>
                    <a:gd name="T37" fmla="*/ 117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8"/>
                    <a:gd name="T58" fmla="*/ 0 h 119"/>
                    <a:gd name="T59" fmla="*/ 458 w 458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8" h="119">
                      <a:moveTo>
                        <a:pt x="0" y="117"/>
                      </a:moveTo>
                      <a:lnTo>
                        <a:pt x="458" y="0"/>
                      </a:lnTo>
                      <a:lnTo>
                        <a:pt x="458" y="3"/>
                      </a:lnTo>
                      <a:lnTo>
                        <a:pt x="458" y="5"/>
                      </a:lnTo>
                      <a:lnTo>
                        <a:pt x="456" y="5"/>
                      </a:lnTo>
                      <a:lnTo>
                        <a:pt x="5" y="119"/>
                      </a:lnTo>
                      <a:lnTo>
                        <a:pt x="3" y="119"/>
                      </a:lnTo>
                      <a:lnTo>
                        <a:pt x="3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8" name="Freeform 147"/>
                <p:cNvSpPr>
                  <a:spLocks/>
                </p:cNvSpPr>
                <p:nvPr/>
              </p:nvSpPr>
              <p:spPr bwMode="auto">
                <a:xfrm>
                  <a:off x="2324" y="3574"/>
                  <a:ext cx="455" cy="119"/>
                </a:xfrm>
                <a:custGeom>
                  <a:avLst/>
                  <a:gdLst>
                    <a:gd name="T0" fmla="*/ 0 w 455"/>
                    <a:gd name="T1" fmla="*/ 116 h 119"/>
                    <a:gd name="T2" fmla="*/ 455 w 455"/>
                    <a:gd name="T3" fmla="*/ 0 h 119"/>
                    <a:gd name="T4" fmla="*/ 455 w 455"/>
                    <a:gd name="T5" fmla="*/ 0 h 119"/>
                    <a:gd name="T6" fmla="*/ 455 w 455"/>
                    <a:gd name="T7" fmla="*/ 0 h 119"/>
                    <a:gd name="T8" fmla="*/ 455 w 455"/>
                    <a:gd name="T9" fmla="*/ 2 h 119"/>
                    <a:gd name="T10" fmla="*/ 453 w 455"/>
                    <a:gd name="T11" fmla="*/ 2 h 119"/>
                    <a:gd name="T12" fmla="*/ 453 w 455"/>
                    <a:gd name="T13" fmla="*/ 2 h 119"/>
                    <a:gd name="T14" fmla="*/ 453 w 455"/>
                    <a:gd name="T15" fmla="*/ 2 h 119"/>
                    <a:gd name="T16" fmla="*/ 453 w 455"/>
                    <a:gd name="T17" fmla="*/ 2 h 119"/>
                    <a:gd name="T18" fmla="*/ 453 w 455"/>
                    <a:gd name="T19" fmla="*/ 2 h 119"/>
                    <a:gd name="T20" fmla="*/ 2 w 455"/>
                    <a:gd name="T21" fmla="*/ 119 h 119"/>
                    <a:gd name="T22" fmla="*/ 2 w 455"/>
                    <a:gd name="T23" fmla="*/ 116 h 119"/>
                    <a:gd name="T24" fmla="*/ 2 w 455"/>
                    <a:gd name="T25" fmla="*/ 116 h 119"/>
                    <a:gd name="T26" fmla="*/ 2 w 455"/>
                    <a:gd name="T27" fmla="*/ 116 h 119"/>
                    <a:gd name="T28" fmla="*/ 2 w 455"/>
                    <a:gd name="T29" fmla="*/ 116 h 119"/>
                    <a:gd name="T30" fmla="*/ 2 w 455"/>
                    <a:gd name="T31" fmla="*/ 116 h 119"/>
                    <a:gd name="T32" fmla="*/ 0 w 455"/>
                    <a:gd name="T33" fmla="*/ 116 h 119"/>
                    <a:gd name="T34" fmla="*/ 0 w 455"/>
                    <a:gd name="T35" fmla="*/ 116 h 119"/>
                    <a:gd name="T36" fmla="*/ 0 w 455"/>
                    <a:gd name="T37" fmla="*/ 116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5"/>
                    <a:gd name="T58" fmla="*/ 0 h 119"/>
                    <a:gd name="T59" fmla="*/ 455 w 455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5" h="119">
                      <a:moveTo>
                        <a:pt x="0" y="116"/>
                      </a:moveTo>
                      <a:lnTo>
                        <a:pt x="455" y="0"/>
                      </a:lnTo>
                      <a:lnTo>
                        <a:pt x="455" y="2"/>
                      </a:lnTo>
                      <a:lnTo>
                        <a:pt x="453" y="2"/>
                      </a:lnTo>
                      <a:lnTo>
                        <a:pt x="2" y="119"/>
                      </a:lnTo>
                      <a:lnTo>
                        <a:pt x="2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29" name="Freeform 148"/>
                <p:cNvSpPr>
                  <a:spLocks/>
                </p:cNvSpPr>
                <p:nvPr/>
              </p:nvSpPr>
              <p:spPr bwMode="auto">
                <a:xfrm>
                  <a:off x="2326" y="3576"/>
                  <a:ext cx="451" cy="117"/>
                </a:xfrm>
                <a:custGeom>
                  <a:avLst/>
                  <a:gdLst>
                    <a:gd name="T0" fmla="*/ 0 w 451"/>
                    <a:gd name="T1" fmla="*/ 114 h 117"/>
                    <a:gd name="T2" fmla="*/ 451 w 451"/>
                    <a:gd name="T3" fmla="*/ 0 h 117"/>
                    <a:gd name="T4" fmla="*/ 451 w 451"/>
                    <a:gd name="T5" fmla="*/ 0 h 117"/>
                    <a:gd name="T6" fmla="*/ 451 w 451"/>
                    <a:gd name="T7" fmla="*/ 0 h 117"/>
                    <a:gd name="T8" fmla="*/ 451 w 451"/>
                    <a:gd name="T9" fmla="*/ 0 h 117"/>
                    <a:gd name="T10" fmla="*/ 451 w 451"/>
                    <a:gd name="T11" fmla="*/ 0 h 117"/>
                    <a:gd name="T12" fmla="*/ 451 w 451"/>
                    <a:gd name="T13" fmla="*/ 2 h 117"/>
                    <a:gd name="T14" fmla="*/ 451 w 451"/>
                    <a:gd name="T15" fmla="*/ 2 h 117"/>
                    <a:gd name="T16" fmla="*/ 451 w 451"/>
                    <a:gd name="T17" fmla="*/ 2 h 117"/>
                    <a:gd name="T18" fmla="*/ 451 w 451"/>
                    <a:gd name="T19" fmla="*/ 2 h 117"/>
                    <a:gd name="T20" fmla="*/ 3 w 451"/>
                    <a:gd name="T21" fmla="*/ 117 h 117"/>
                    <a:gd name="T22" fmla="*/ 3 w 451"/>
                    <a:gd name="T23" fmla="*/ 117 h 117"/>
                    <a:gd name="T24" fmla="*/ 3 w 451"/>
                    <a:gd name="T25" fmla="*/ 117 h 117"/>
                    <a:gd name="T26" fmla="*/ 3 w 451"/>
                    <a:gd name="T27" fmla="*/ 117 h 117"/>
                    <a:gd name="T28" fmla="*/ 0 w 451"/>
                    <a:gd name="T29" fmla="*/ 117 h 117"/>
                    <a:gd name="T30" fmla="*/ 0 w 451"/>
                    <a:gd name="T31" fmla="*/ 114 h 117"/>
                    <a:gd name="T32" fmla="*/ 0 w 451"/>
                    <a:gd name="T33" fmla="*/ 114 h 117"/>
                    <a:gd name="T34" fmla="*/ 0 w 451"/>
                    <a:gd name="T35" fmla="*/ 114 h 117"/>
                    <a:gd name="T36" fmla="*/ 0 w 451"/>
                    <a:gd name="T37" fmla="*/ 114 h 1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1"/>
                    <a:gd name="T58" fmla="*/ 0 h 117"/>
                    <a:gd name="T59" fmla="*/ 451 w 451"/>
                    <a:gd name="T60" fmla="*/ 117 h 1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1" h="117">
                      <a:moveTo>
                        <a:pt x="0" y="114"/>
                      </a:moveTo>
                      <a:lnTo>
                        <a:pt x="451" y="0"/>
                      </a:lnTo>
                      <a:lnTo>
                        <a:pt x="451" y="2"/>
                      </a:lnTo>
                      <a:lnTo>
                        <a:pt x="3" y="117"/>
                      </a:lnTo>
                      <a:lnTo>
                        <a:pt x="0" y="117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0" name="Freeform 149"/>
                <p:cNvSpPr>
                  <a:spLocks/>
                </p:cNvSpPr>
                <p:nvPr/>
              </p:nvSpPr>
              <p:spPr bwMode="auto">
                <a:xfrm>
                  <a:off x="2326" y="3576"/>
                  <a:ext cx="451" cy="117"/>
                </a:xfrm>
                <a:custGeom>
                  <a:avLst/>
                  <a:gdLst>
                    <a:gd name="T0" fmla="*/ 0 w 451"/>
                    <a:gd name="T1" fmla="*/ 117 h 117"/>
                    <a:gd name="T2" fmla="*/ 451 w 451"/>
                    <a:gd name="T3" fmla="*/ 0 h 117"/>
                    <a:gd name="T4" fmla="*/ 451 w 451"/>
                    <a:gd name="T5" fmla="*/ 2 h 117"/>
                    <a:gd name="T6" fmla="*/ 451 w 451"/>
                    <a:gd name="T7" fmla="*/ 2 h 117"/>
                    <a:gd name="T8" fmla="*/ 451 w 451"/>
                    <a:gd name="T9" fmla="*/ 2 h 117"/>
                    <a:gd name="T10" fmla="*/ 451 w 451"/>
                    <a:gd name="T11" fmla="*/ 2 h 117"/>
                    <a:gd name="T12" fmla="*/ 451 w 451"/>
                    <a:gd name="T13" fmla="*/ 2 h 117"/>
                    <a:gd name="T14" fmla="*/ 451 w 451"/>
                    <a:gd name="T15" fmla="*/ 5 h 117"/>
                    <a:gd name="T16" fmla="*/ 451 w 451"/>
                    <a:gd name="T17" fmla="*/ 5 h 117"/>
                    <a:gd name="T18" fmla="*/ 451 w 451"/>
                    <a:gd name="T19" fmla="*/ 5 h 117"/>
                    <a:gd name="T20" fmla="*/ 5 w 451"/>
                    <a:gd name="T21" fmla="*/ 117 h 117"/>
                    <a:gd name="T22" fmla="*/ 5 w 451"/>
                    <a:gd name="T23" fmla="*/ 117 h 117"/>
                    <a:gd name="T24" fmla="*/ 3 w 451"/>
                    <a:gd name="T25" fmla="*/ 117 h 117"/>
                    <a:gd name="T26" fmla="*/ 3 w 451"/>
                    <a:gd name="T27" fmla="*/ 117 h 117"/>
                    <a:gd name="T28" fmla="*/ 3 w 451"/>
                    <a:gd name="T29" fmla="*/ 117 h 117"/>
                    <a:gd name="T30" fmla="*/ 3 w 451"/>
                    <a:gd name="T31" fmla="*/ 117 h 117"/>
                    <a:gd name="T32" fmla="*/ 3 w 451"/>
                    <a:gd name="T33" fmla="*/ 117 h 117"/>
                    <a:gd name="T34" fmla="*/ 3 w 451"/>
                    <a:gd name="T35" fmla="*/ 117 h 117"/>
                    <a:gd name="T36" fmla="*/ 0 w 451"/>
                    <a:gd name="T37" fmla="*/ 117 h 1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1"/>
                    <a:gd name="T58" fmla="*/ 0 h 117"/>
                    <a:gd name="T59" fmla="*/ 451 w 451"/>
                    <a:gd name="T60" fmla="*/ 117 h 1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1" h="117">
                      <a:moveTo>
                        <a:pt x="0" y="117"/>
                      </a:moveTo>
                      <a:lnTo>
                        <a:pt x="451" y="0"/>
                      </a:lnTo>
                      <a:lnTo>
                        <a:pt x="451" y="2"/>
                      </a:lnTo>
                      <a:lnTo>
                        <a:pt x="451" y="5"/>
                      </a:lnTo>
                      <a:lnTo>
                        <a:pt x="5" y="117"/>
                      </a:lnTo>
                      <a:lnTo>
                        <a:pt x="3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1" name="Freeform 150"/>
                <p:cNvSpPr>
                  <a:spLocks/>
                </p:cNvSpPr>
                <p:nvPr/>
              </p:nvSpPr>
              <p:spPr bwMode="auto">
                <a:xfrm>
                  <a:off x="2329" y="3578"/>
                  <a:ext cx="448" cy="117"/>
                </a:xfrm>
                <a:custGeom>
                  <a:avLst/>
                  <a:gdLst>
                    <a:gd name="T0" fmla="*/ 0 w 448"/>
                    <a:gd name="T1" fmla="*/ 115 h 117"/>
                    <a:gd name="T2" fmla="*/ 448 w 448"/>
                    <a:gd name="T3" fmla="*/ 0 h 117"/>
                    <a:gd name="T4" fmla="*/ 448 w 448"/>
                    <a:gd name="T5" fmla="*/ 0 h 117"/>
                    <a:gd name="T6" fmla="*/ 448 w 448"/>
                    <a:gd name="T7" fmla="*/ 3 h 117"/>
                    <a:gd name="T8" fmla="*/ 448 w 448"/>
                    <a:gd name="T9" fmla="*/ 3 h 117"/>
                    <a:gd name="T10" fmla="*/ 448 w 448"/>
                    <a:gd name="T11" fmla="*/ 3 h 117"/>
                    <a:gd name="T12" fmla="*/ 446 w 448"/>
                    <a:gd name="T13" fmla="*/ 3 h 117"/>
                    <a:gd name="T14" fmla="*/ 446 w 448"/>
                    <a:gd name="T15" fmla="*/ 3 h 117"/>
                    <a:gd name="T16" fmla="*/ 446 w 448"/>
                    <a:gd name="T17" fmla="*/ 3 h 117"/>
                    <a:gd name="T18" fmla="*/ 446 w 448"/>
                    <a:gd name="T19" fmla="*/ 5 h 117"/>
                    <a:gd name="T20" fmla="*/ 4 w 448"/>
                    <a:gd name="T21" fmla="*/ 117 h 117"/>
                    <a:gd name="T22" fmla="*/ 2 w 448"/>
                    <a:gd name="T23" fmla="*/ 117 h 117"/>
                    <a:gd name="T24" fmla="*/ 2 w 448"/>
                    <a:gd name="T25" fmla="*/ 117 h 117"/>
                    <a:gd name="T26" fmla="*/ 2 w 448"/>
                    <a:gd name="T27" fmla="*/ 117 h 117"/>
                    <a:gd name="T28" fmla="*/ 2 w 448"/>
                    <a:gd name="T29" fmla="*/ 115 h 117"/>
                    <a:gd name="T30" fmla="*/ 2 w 448"/>
                    <a:gd name="T31" fmla="*/ 115 h 117"/>
                    <a:gd name="T32" fmla="*/ 0 w 448"/>
                    <a:gd name="T33" fmla="*/ 115 h 117"/>
                    <a:gd name="T34" fmla="*/ 0 w 448"/>
                    <a:gd name="T35" fmla="*/ 115 h 117"/>
                    <a:gd name="T36" fmla="*/ 0 w 448"/>
                    <a:gd name="T37" fmla="*/ 115 h 1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8"/>
                    <a:gd name="T58" fmla="*/ 0 h 117"/>
                    <a:gd name="T59" fmla="*/ 448 w 448"/>
                    <a:gd name="T60" fmla="*/ 117 h 1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8" h="117">
                      <a:moveTo>
                        <a:pt x="0" y="115"/>
                      </a:moveTo>
                      <a:lnTo>
                        <a:pt x="448" y="0"/>
                      </a:lnTo>
                      <a:lnTo>
                        <a:pt x="448" y="3"/>
                      </a:lnTo>
                      <a:lnTo>
                        <a:pt x="446" y="3"/>
                      </a:lnTo>
                      <a:lnTo>
                        <a:pt x="446" y="5"/>
                      </a:lnTo>
                      <a:lnTo>
                        <a:pt x="4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2" name="Freeform 151"/>
                <p:cNvSpPr>
                  <a:spLocks/>
                </p:cNvSpPr>
                <p:nvPr/>
              </p:nvSpPr>
              <p:spPr bwMode="auto">
                <a:xfrm>
                  <a:off x="2331" y="3581"/>
                  <a:ext cx="446" cy="114"/>
                </a:xfrm>
                <a:custGeom>
                  <a:avLst/>
                  <a:gdLst>
                    <a:gd name="T0" fmla="*/ 0 w 446"/>
                    <a:gd name="T1" fmla="*/ 112 h 114"/>
                    <a:gd name="T2" fmla="*/ 446 w 446"/>
                    <a:gd name="T3" fmla="*/ 0 h 114"/>
                    <a:gd name="T4" fmla="*/ 444 w 446"/>
                    <a:gd name="T5" fmla="*/ 0 h 114"/>
                    <a:gd name="T6" fmla="*/ 444 w 446"/>
                    <a:gd name="T7" fmla="*/ 0 h 114"/>
                    <a:gd name="T8" fmla="*/ 444 w 446"/>
                    <a:gd name="T9" fmla="*/ 0 h 114"/>
                    <a:gd name="T10" fmla="*/ 444 w 446"/>
                    <a:gd name="T11" fmla="*/ 2 h 114"/>
                    <a:gd name="T12" fmla="*/ 444 w 446"/>
                    <a:gd name="T13" fmla="*/ 2 h 114"/>
                    <a:gd name="T14" fmla="*/ 444 w 446"/>
                    <a:gd name="T15" fmla="*/ 2 h 114"/>
                    <a:gd name="T16" fmla="*/ 444 w 446"/>
                    <a:gd name="T17" fmla="*/ 2 h 114"/>
                    <a:gd name="T18" fmla="*/ 444 w 446"/>
                    <a:gd name="T19" fmla="*/ 2 h 114"/>
                    <a:gd name="T20" fmla="*/ 2 w 446"/>
                    <a:gd name="T21" fmla="*/ 114 h 114"/>
                    <a:gd name="T22" fmla="*/ 2 w 446"/>
                    <a:gd name="T23" fmla="*/ 114 h 114"/>
                    <a:gd name="T24" fmla="*/ 2 w 446"/>
                    <a:gd name="T25" fmla="*/ 114 h 114"/>
                    <a:gd name="T26" fmla="*/ 2 w 446"/>
                    <a:gd name="T27" fmla="*/ 114 h 114"/>
                    <a:gd name="T28" fmla="*/ 2 w 446"/>
                    <a:gd name="T29" fmla="*/ 114 h 114"/>
                    <a:gd name="T30" fmla="*/ 0 w 446"/>
                    <a:gd name="T31" fmla="*/ 114 h 114"/>
                    <a:gd name="T32" fmla="*/ 0 w 446"/>
                    <a:gd name="T33" fmla="*/ 114 h 114"/>
                    <a:gd name="T34" fmla="*/ 0 w 446"/>
                    <a:gd name="T35" fmla="*/ 114 h 114"/>
                    <a:gd name="T36" fmla="*/ 0 w 446"/>
                    <a:gd name="T37" fmla="*/ 112 h 1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6"/>
                    <a:gd name="T58" fmla="*/ 0 h 114"/>
                    <a:gd name="T59" fmla="*/ 446 w 446"/>
                    <a:gd name="T60" fmla="*/ 114 h 1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6" h="114">
                      <a:moveTo>
                        <a:pt x="0" y="112"/>
                      </a:moveTo>
                      <a:lnTo>
                        <a:pt x="446" y="0"/>
                      </a:lnTo>
                      <a:lnTo>
                        <a:pt x="444" y="0"/>
                      </a:lnTo>
                      <a:lnTo>
                        <a:pt x="444" y="2"/>
                      </a:lnTo>
                      <a:lnTo>
                        <a:pt x="2" y="114"/>
                      </a:lnTo>
                      <a:lnTo>
                        <a:pt x="0" y="11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3" name="Freeform 152"/>
                <p:cNvSpPr>
                  <a:spLocks/>
                </p:cNvSpPr>
                <p:nvPr/>
              </p:nvSpPr>
              <p:spPr bwMode="auto">
                <a:xfrm>
                  <a:off x="2333" y="3583"/>
                  <a:ext cx="442" cy="115"/>
                </a:xfrm>
                <a:custGeom>
                  <a:avLst/>
                  <a:gdLst>
                    <a:gd name="T0" fmla="*/ 0 w 442"/>
                    <a:gd name="T1" fmla="*/ 112 h 115"/>
                    <a:gd name="T2" fmla="*/ 442 w 442"/>
                    <a:gd name="T3" fmla="*/ 0 h 115"/>
                    <a:gd name="T4" fmla="*/ 442 w 442"/>
                    <a:gd name="T5" fmla="*/ 0 h 115"/>
                    <a:gd name="T6" fmla="*/ 442 w 442"/>
                    <a:gd name="T7" fmla="*/ 0 h 115"/>
                    <a:gd name="T8" fmla="*/ 442 w 442"/>
                    <a:gd name="T9" fmla="*/ 0 h 115"/>
                    <a:gd name="T10" fmla="*/ 442 w 442"/>
                    <a:gd name="T11" fmla="*/ 0 h 115"/>
                    <a:gd name="T12" fmla="*/ 442 w 442"/>
                    <a:gd name="T13" fmla="*/ 0 h 115"/>
                    <a:gd name="T14" fmla="*/ 442 w 442"/>
                    <a:gd name="T15" fmla="*/ 3 h 115"/>
                    <a:gd name="T16" fmla="*/ 442 w 442"/>
                    <a:gd name="T17" fmla="*/ 3 h 115"/>
                    <a:gd name="T18" fmla="*/ 442 w 442"/>
                    <a:gd name="T19" fmla="*/ 3 h 115"/>
                    <a:gd name="T20" fmla="*/ 3 w 442"/>
                    <a:gd name="T21" fmla="*/ 115 h 115"/>
                    <a:gd name="T22" fmla="*/ 3 w 442"/>
                    <a:gd name="T23" fmla="*/ 115 h 115"/>
                    <a:gd name="T24" fmla="*/ 3 w 442"/>
                    <a:gd name="T25" fmla="*/ 115 h 115"/>
                    <a:gd name="T26" fmla="*/ 0 w 442"/>
                    <a:gd name="T27" fmla="*/ 115 h 115"/>
                    <a:gd name="T28" fmla="*/ 0 w 442"/>
                    <a:gd name="T29" fmla="*/ 112 h 115"/>
                    <a:gd name="T30" fmla="*/ 0 w 442"/>
                    <a:gd name="T31" fmla="*/ 112 h 115"/>
                    <a:gd name="T32" fmla="*/ 0 w 442"/>
                    <a:gd name="T33" fmla="*/ 112 h 115"/>
                    <a:gd name="T34" fmla="*/ 0 w 442"/>
                    <a:gd name="T35" fmla="*/ 112 h 115"/>
                    <a:gd name="T36" fmla="*/ 0 w 442"/>
                    <a:gd name="T37" fmla="*/ 112 h 1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2"/>
                    <a:gd name="T58" fmla="*/ 0 h 115"/>
                    <a:gd name="T59" fmla="*/ 442 w 442"/>
                    <a:gd name="T60" fmla="*/ 115 h 1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2" h="115">
                      <a:moveTo>
                        <a:pt x="0" y="112"/>
                      </a:moveTo>
                      <a:lnTo>
                        <a:pt x="442" y="0"/>
                      </a:lnTo>
                      <a:lnTo>
                        <a:pt x="442" y="3"/>
                      </a:lnTo>
                      <a:lnTo>
                        <a:pt x="3" y="115"/>
                      </a:lnTo>
                      <a:lnTo>
                        <a:pt x="0" y="115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4" name="Freeform 153"/>
                <p:cNvSpPr>
                  <a:spLocks/>
                </p:cNvSpPr>
                <p:nvPr/>
              </p:nvSpPr>
              <p:spPr bwMode="auto">
                <a:xfrm>
                  <a:off x="2333" y="3583"/>
                  <a:ext cx="442" cy="115"/>
                </a:xfrm>
                <a:custGeom>
                  <a:avLst/>
                  <a:gdLst>
                    <a:gd name="T0" fmla="*/ 0 w 442"/>
                    <a:gd name="T1" fmla="*/ 112 h 115"/>
                    <a:gd name="T2" fmla="*/ 442 w 442"/>
                    <a:gd name="T3" fmla="*/ 0 h 115"/>
                    <a:gd name="T4" fmla="*/ 442 w 442"/>
                    <a:gd name="T5" fmla="*/ 0 h 115"/>
                    <a:gd name="T6" fmla="*/ 442 w 442"/>
                    <a:gd name="T7" fmla="*/ 3 h 115"/>
                    <a:gd name="T8" fmla="*/ 442 w 442"/>
                    <a:gd name="T9" fmla="*/ 3 h 115"/>
                    <a:gd name="T10" fmla="*/ 442 w 442"/>
                    <a:gd name="T11" fmla="*/ 3 h 115"/>
                    <a:gd name="T12" fmla="*/ 442 w 442"/>
                    <a:gd name="T13" fmla="*/ 3 h 115"/>
                    <a:gd name="T14" fmla="*/ 439 w 442"/>
                    <a:gd name="T15" fmla="*/ 3 h 115"/>
                    <a:gd name="T16" fmla="*/ 439 w 442"/>
                    <a:gd name="T17" fmla="*/ 5 h 115"/>
                    <a:gd name="T18" fmla="*/ 439 w 442"/>
                    <a:gd name="T19" fmla="*/ 5 h 115"/>
                    <a:gd name="T20" fmla="*/ 5 w 442"/>
                    <a:gd name="T21" fmla="*/ 115 h 115"/>
                    <a:gd name="T22" fmla="*/ 3 w 442"/>
                    <a:gd name="T23" fmla="*/ 115 h 115"/>
                    <a:gd name="T24" fmla="*/ 3 w 442"/>
                    <a:gd name="T25" fmla="*/ 115 h 115"/>
                    <a:gd name="T26" fmla="*/ 3 w 442"/>
                    <a:gd name="T27" fmla="*/ 115 h 115"/>
                    <a:gd name="T28" fmla="*/ 3 w 442"/>
                    <a:gd name="T29" fmla="*/ 115 h 115"/>
                    <a:gd name="T30" fmla="*/ 3 w 442"/>
                    <a:gd name="T31" fmla="*/ 115 h 115"/>
                    <a:gd name="T32" fmla="*/ 3 w 442"/>
                    <a:gd name="T33" fmla="*/ 115 h 115"/>
                    <a:gd name="T34" fmla="*/ 0 w 442"/>
                    <a:gd name="T35" fmla="*/ 115 h 115"/>
                    <a:gd name="T36" fmla="*/ 0 w 442"/>
                    <a:gd name="T37" fmla="*/ 112 h 1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2"/>
                    <a:gd name="T58" fmla="*/ 0 h 115"/>
                    <a:gd name="T59" fmla="*/ 442 w 442"/>
                    <a:gd name="T60" fmla="*/ 115 h 1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2" h="115">
                      <a:moveTo>
                        <a:pt x="0" y="112"/>
                      </a:moveTo>
                      <a:lnTo>
                        <a:pt x="442" y="0"/>
                      </a:lnTo>
                      <a:lnTo>
                        <a:pt x="442" y="3"/>
                      </a:lnTo>
                      <a:lnTo>
                        <a:pt x="439" y="3"/>
                      </a:lnTo>
                      <a:lnTo>
                        <a:pt x="439" y="5"/>
                      </a:lnTo>
                      <a:lnTo>
                        <a:pt x="5" y="115"/>
                      </a:lnTo>
                      <a:lnTo>
                        <a:pt x="3" y="115"/>
                      </a:lnTo>
                      <a:lnTo>
                        <a:pt x="0" y="115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5" name="Freeform 154"/>
                <p:cNvSpPr>
                  <a:spLocks/>
                </p:cNvSpPr>
                <p:nvPr/>
              </p:nvSpPr>
              <p:spPr bwMode="auto">
                <a:xfrm>
                  <a:off x="2336" y="3586"/>
                  <a:ext cx="439" cy="114"/>
                </a:xfrm>
                <a:custGeom>
                  <a:avLst/>
                  <a:gdLst>
                    <a:gd name="T0" fmla="*/ 0 w 439"/>
                    <a:gd name="T1" fmla="*/ 112 h 114"/>
                    <a:gd name="T2" fmla="*/ 439 w 439"/>
                    <a:gd name="T3" fmla="*/ 0 h 114"/>
                    <a:gd name="T4" fmla="*/ 439 w 439"/>
                    <a:gd name="T5" fmla="*/ 0 h 114"/>
                    <a:gd name="T6" fmla="*/ 436 w 439"/>
                    <a:gd name="T7" fmla="*/ 0 h 114"/>
                    <a:gd name="T8" fmla="*/ 436 w 439"/>
                    <a:gd name="T9" fmla="*/ 2 h 114"/>
                    <a:gd name="T10" fmla="*/ 436 w 439"/>
                    <a:gd name="T11" fmla="*/ 2 h 114"/>
                    <a:gd name="T12" fmla="*/ 436 w 439"/>
                    <a:gd name="T13" fmla="*/ 2 h 114"/>
                    <a:gd name="T14" fmla="*/ 436 w 439"/>
                    <a:gd name="T15" fmla="*/ 2 h 114"/>
                    <a:gd name="T16" fmla="*/ 436 w 439"/>
                    <a:gd name="T17" fmla="*/ 2 h 114"/>
                    <a:gd name="T18" fmla="*/ 436 w 439"/>
                    <a:gd name="T19" fmla="*/ 2 h 114"/>
                    <a:gd name="T20" fmla="*/ 2 w 439"/>
                    <a:gd name="T21" fmla="*/ 114 h 114"/>
                    <a:gd name="T22" fmla="*/ 2 w 439"/>
                    <a:gd name="T23" fmla="*/ 114 h 114"/>
                    <a:gd name="T24" fmla="*/ 2 w 439"/>
                    <a:gd name="T25" fmla="*/ 114 h 114"/>
                    <a:gd name="T26" fmla="*/ 2 w 439"/>
                    <a:gd name="T27" fmla="*/ 112 h 114"/>
                    <a:gd name="T28" fmla="*/ 2 w 439"/>
                    <a:gd name="T29" fmla="*/ 112 h 114"/>
                    <a:gd name="T30" fmla="*/ 0 w 439"/>
                    <a:gd name="T31" fmla="*/ 112 h 114"/>
                    <a:gd name="T32" fmla="*/ 0 w 439"/>
                    <a:gd name="T33" fmla="*/ 112 h 114"/>
                    <a:gd name="T34" fmla="*/ 0 w 439"/>
                    <a:gd name="T35" fmla="*/ 112 h 114"/>
                    <a:gd name="T36" fmla="*/ 0 w 439"/>
                    <a:gd name="T37" fmla="*/ 112 h 1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9"/>
                    <a:gd name="T58" fmla="*/ 0 h 114"/>
                    <a:gd name="T59" fmla="*/ 439 w 439"/>
                    <a:gd name="T60" fmla="*/ 114 h 1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9" h="114">
                      <a:moveTo>
                        <a:pt x="0" y="112"/>
                      </a:moveTo>
                      <a:lnTo>
                        <a:pt x="439" y="0"/>
                      </a:lnTo>
                      <a:lnTo>
                        <a:pt x="436" y="0"/>
                      </a:lnTo>
                      <a:lnTo>
                        <a:pt x="436" y="2"/>
                      </a:lnTo>
                      <a:lnTo>
                        <a:pt x="2" y="114"/>
                      </a:lnTo>
                      <a:lnTo>
                        <a:pt x="2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6" name="Freeform 155"/>
                <p:cNvSpPr>
                  <a:spLocks/>
                </p:cNvSpPr>
                <p:nvPr/>
              </p:nvSpPr>
              <p:spPr bwMode="auto">
                <a:xfrm>
                  <a:off x="2338" y="3588"/>
                  <a:ext cx="434" cy="112"/>
                </a:xfrm>
                <a:custGeom>
                  <a:avLst/>
                  <a:gdLst>
                    <a:gd name="T0" fmla="*/ 0 w 434"/>
                    <a:gd name="T1" fmla="*/ 110 h 112"/>
                    <a:gd name="T2" fmla="*/ 434 w 434"/>
                    <a:gd name="T3" fmla="*/ 0 h 112"/>
                    <a:gd name="T4" fmla="*/ 434 w 434"/>
                    <a:gd name="T5" fmla="*/ 0 h 112"/>
                    <a:gd name="T6" fmla="*/ 434 w 434"/>
                    <a:gd name="T7" fmla="*/ 0 h 112"/>
                    <a:gd name="T8" fmla="*/ 434 w 434"/>
                    <a:gd name="T9" fmla="*/ 0 h 112"/>
                    <a:gd name="T10" fmla="*/ 434 w 434"/>
                    <a:gd name="T11" fmla="*/ 0 h 112"/>
                    <a:gd name="T12" fmla="*/ 434 w 434"/>
                    <a:gd name="T13" fmla="*/ 2 h 112"/>
                    <a:gd name="T14" fmla="*/ 434 w 434"/>
                    <a:gd name="T15" fmla="*/ 2 h 112"/>
                    <a:gd name="T16" fmla="*/ 434 w 434"/>
                    <a:gd name="T17" fmla="*/ 2 h 112"/>
                    <a:gd name="T18" fmla="*/ 434 w 434"/>
                    <a:gd name="T19" fmla="*/ 2 h 112"/>
                    <a:gd name="T20" fmla="*/ 2 w 434"/>
                    <a:gd name="T21" fmla="*/ 112 h 112"/>
                    <a:gd name="T22" fmla="*/ 2 w 434"/>
                    <a:gd name="T23" fmla="*/ 112 h 112"/>
                    <a:gd name="T24" fmla="*/ 2 w 434"/>
                    <a:gd name="T25" fmla="*/ 112 h 112"/>
                    <a:gd name="T26" fmla="*/ 2 w 434"/>
                    <a:gd name="T27" fmla="*/ 112 h 112"/>
                    <a:gd name="T28" fmla="*/ 0 w 434"/>
                    <a:gd name="T29" fmla="*/ 112 h 112"/>
                    <a:gd name="T30" fmla="*/ 0 w 434"/>
                    <a:gd name="T31" fmla="*/ 112 h 112"/>
                    <a:gd name="T32" fmla="*/ 0 w 434"/>
                    <a:gd name="T33" fmla="*/ 112 h 112"/>
                    <a:gd name="T34" fmla="*/ 0 w 434"/>
                    <a:gd name="T35" fmla="*/ 110 h 112"/>
                    <a:gd name="T36" fmla="*/ 0 w 434"/>
                    <a:gd name="T37" fmla="*/ 110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4"/>
                    <a:gd name="T58" fmla="*/ 0 h 112"/>
                    <a:gd name="T59" fmla="*/ 434 w 434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4" h="112">
                      <a:moveTo>
                        <a:pt x="0" y="110"/>
                      </a:moveTo>
                      <a:lnTo>
                        <a:pt x="434" y="0"/>
                      </a:lnTo>
                      <a:lnTo>
                        <a:pt x="434" y="2"/>
                      </a:lnTo>
                      <a:lnTo>
                        <a:pt x="2" y="112"/>
                      </a:lnTo>
                      <a:lnTo>
                        <a:pt x="0" y="112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7" name="Freeform 156"/>
                <p:cNvSpPr>
                  <a:spLocks/>
                </p:cNvSpPr>
                <p:nvPr/>
              </p:nvSpPr>
              <p:spPr bwMode="auto">
                <a:xfrm>
                  <a:off x="2338" y="3588"/>
                  <a:ext cx="434" cy="114"/>
                </a:xfrm>
                <a:custGeom>
                  <a:avLst/>
                  <a:gdLst>
                    <a:gd name="T0" fmla="*/ 0 w 434"/>
                    <a:gd name="T1" fmla="*/ 112 h 114"/>
                    <a:gd name="T2" fmla="*/ 434 w 434"/>
                    <a:gd name="T3" fmla="*/ 0 h 114"/>
                    <a:gd name="T4" fmla="*/ 434 w 434"/>
                    <a:gd name="T5" fmla="*/ 2 h 114"/>
                    <a:gd name="T6" fmla="*/ 434 w 434"/>
                    <a:gd name="T7" fmla="*/ 2 h 114"/>
                    <a:gd name="T8" fmla="*/ 434 w 434"/>
                    <a:gd name="T9" fmla="*/ 2 h 114"/>
                    <a:gd name="T10" fmla="*/ 434 w 434"/>
                    <a:gd name="T11" fmla="*/ 2 h 114"/>
                    <a:gd name="T12" fmla="*/ 434 w 434"/>
                    <a:gd name="T13" fmla="*/ 2 h 114"/>
                    <a:gd name="T14" fmla="*/ 432 w 434"/>
                    <a:gd name="T15" fmla="*/ 5 h 114"/>
                    <a:gd name="T16" fmla="*/ 432 w 434"/>
                    <a:gd name="T17" fmla="*/ 5 h 114"/>
                    <a:gd name="T18" fmla="*/ 432 w 434"/>
                    <a:gd name="T19" fmla="*/ 5 h 114"/>
                    <a:gd name="T20" fmla="*/ 5 w 434"/>
                    <a:gd name="T21" fmla="*/ 114 h 114"/>
                    <a:gd name="T22" fmla="*/ 5 w 434"/>
                    <a:gd name="T23" fmla="*/ 114 h 114"/>
                    <a:gd name="T24" fmla="*/ 2 w 434"/>
                    <a:gd name="T25" fmla="*/ 112 h 114"/>
                    <a:gd name="T26" fmla="*/ 2 w 434"/>
                    <a:gd name="T27" fmla="*/ 112 h 114"/>
                    <a:gd name="T28" fmla="*/ 2 w 434"/>
                    <a:gd name="T29" fmla="*/ 112 h 114"/>
                    <a:gd name="T30" fmla="*/ 2 w 434"/>
                    <a:gd name="T31" fmla="*/ 112 h 114"/>
                    <a:gd name="T32" fmla="*/ 2 w 434"/>
                    <a:gd name="T33" fmla="*/ 112 h 114"/>
                    <a:gd name="T34" fmla="*/ 2 w 434"/>
                    <a:gd name="T35" fmla="*/ 112 h 114"/>
                    <a:gd name="T36" fmla="*/ 0 w 434"/>
                    <a:gd name="T37" fmla="*/ 112 h 1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4"/>
                    <a:gd name="T58" fmla="*/ 0 h 114"/>
                    <a:gd name="T59" fmla="*/ 434 w 434"/>
                    <a:gd name="T60" fmla="*/ 114 h 1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4" h="114">
                      <a:moveTo>
                        <a:pt x="0" y="112"/>
                      </a:moveTo>
                      <a:lnTo>
                        <a:pt x="434" y="0"/>
                      </a:lnTo>
                      <a:lnTo>
                        <a:pt x="434" y="2"/>
                      </a:lnTo>
                      <a:lnTo>
                        <a:pt x="432" y="5"/>
                      </a:lnTo>
                      <a:lnTo>
                        <a:pt x="5" y="114"/>
                      </a:lnTo>
                      <a:lnTo>
                        <a:pt x="2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8" name="Freeform 157"/>
                <p:cNvSpPr>
                  <a:spLocks/>
                </p:cNvSpPr>
                <p:nvPr/>
              </p:nvSpPr>
              <p:spPr bwMode="auto">
                <a:xfrm>
                  <a:off x="2340" y="3590"/>
                  <a:ext cx="432" cy="112"/>
                </a:xfrm>
                <a:custGeom>
                  <a:avLst/>
                  <a:gdLst>
                    <a:gd name="T0" fmla="*/ 0 w 432"/>
                    <a:gd name="T1" fmla="*/ 110 h 112"/>
                    <a:gd name="T2" fmla="*/ 432 w 432"/>
                    <a:gd name="T3" fmla="*/ 0 h 112"/>
                    <a:gd name="T4" fmla="*/ 432 w 432"/>
                    <a:gd name="T5" fmla="*/ 0 h 112"/>
                    <a:gd name="T6" fmla="*/ 430 w 432"/>
                    <a:gd name="T7" fmla="*/ 3 h 112"/>
                    <a:gd name="T8" fmla="*/ 430 w 432"/>
                    <a:gd name="T9" fmla="*/ 3 h 112"/>
                    <a:gd name="T10" fmla="*/ 430 w 432"/>
                    <a:gd name="T11" fmla="*/ 3 h 112"/>
                    <a:gd name="T12" fmla="*/ 430 w 432"/>
                    <a:gd name="T13" fmla="*/ 3 h 112"/>
                    <a:gd name="T14" fmla="*/ 430 w 432"/>
                    <a:gd name="T15" fmla="*/ 3 h 112"/>
                    <a:gd name="T16" fmla="*/ 430 w 432"/>
                    <a:gd name="T17" fmla="*/ 3 h 112"/>
                    <a:gd name="T18" fmla="*/ 430 w 432"/>
                    <a:gd name="T19" fmla="*/ 5 h 112"/>
                    <a:gd name="T20" fmla="*/ 5 w 432"/>
                    <a:gd name="T21" fmla="*/ 112 h 112"/>
                    <a:gd name="T22" fmla="*/ 3 w 432"/>
                    <a:gd name="T23" fmla="*/ 112 h 112"/>
                    <a:gd name="T24" fmla="*/ 3 w 432"/>
                    <a:gd name="T25" fmla="*/ 112 h 112"/>
                    <a:gd name="T26" fmla="*/ 3 w 432"/>
                    <a:gd name="T27" fmla="*/ 112 h 112"/>
                    <a:gd name="T28" fmla="*/ 3 w 432"/>
                    <a:gd name="T29" fmla="*/ 112 h 112"/>
                    <a:gd name="T30" fmla="*/ 3 w 432"/>
                    <a:gd name="T31" fmla="*/ 112 h 112"/>
                    <a:gd name="T32" fmla="*/ 0 w 432"/>
                    <a:gd name="T33" fmla="*/ 110 h 112"/>
                    <a:gd name="T34" fmla="*/ 0 w 432"/>
                    <a:gd name="T35" fmla="*/ 110 h 112"/>
                    <a:gd name="T36" fmla="*/ 0 w 432"/>
                    <a:gd name="T37" fmla="*/ 110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2"/>
                    <a:gd name="T58" fmla="*/ 0 h 112"/>
                    <a:gd name="T59" fmla="*/ 432 w 432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2" h="112">
                      <a:moveTo>
                        <a:pt x="0" y="110"/>
                      </a:moveTo>
                      <a:lnTo>
                        <a:pt x="432" y="0"/>
                      </a:lnTo>
                      <a:lnTo>
                        <a:pt x="430" y="3"/>
                      </a:lnTo>
                      <a:lnTo>
                        <a:pt x="430" y="5"/>
                      </a:lnTo>
                      <a:lnTo>
                        <a:pt x="5" y="112"/>
                      </a:lnTo>
                      <a:lnTo>
                        <a:pt x="3" y="112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39" name="Freeform 158"/>
                <p:cNvSpPr>
                  <a:spLocks/>
                </p:cNvSpPr>
                <p:nvPr/>
              </p:nvSpPr>
              <p:spPr bwMode="auto">
                <a:xfrm>
                  <a:off x="2343" y="3593"/>
                  <a:ext cx="427" cy="112"/>
                </a:xfrm>
                <a:custGeom>
                  <a:avLst/>
                  <a:gdLst>
                    <a:gd name="T0" fmla="*/ 0 w 427"/>
                    <a:gd name="T1" fmla="*/ 109 h 112"/>
                    <a:gd name="T2" fmla="*/ 427 w 427"/>
                    <a:gd name="T3" fmla="*/ 0 h 112"/>
                    <a:gd name="T4" fmla="*/ 427 w 427"/>
                    <a:gd name="T5" fmla="*/ 0 h 112"/>
                    <a:gd name="T6" fmla="*/ 427 w 427"/>
                    <a:gd name="T7" fmla="*/ 0 h 112"/>
                    <a:gd name="T8" fmla="*/ 427 w 427"/>
                    <a:gd name="T9" fmla="*/ 0 h 112"/>
                    <a:gd name="T10" fmla="*/ 427 w 427"/>
                    <a:gd name="T11" fmla="*/ 2 h 112"/>
                    <a:gd name="T12" fmla="*/ 427 w 427"/>
                    <a:gd name="T13" fmla="*/ 2 h 112"/>
                    <a:gd name="T14" fmla="*/ 427 w 427"/>
                    <a:gd name="T15" fmla="*/ 2 h 112"/>
                    <a:gd name="T16" fmla="*/ 427 w 427"/>
                    <a:gd name="T17" fmla="*/ 2 h 112"/>
                    <a:gd name="T18" fmla="*/ 427 w 427"/>
                    <a:gd name="T19" fmla="*/ 2 h 112"/>
                    <a:gd name="T20" fmla="*/ 2 w 427"/>
                    <a:gd name="T21" fmla="*/ 112 h 112"/>
                    <a:gd name="T22" fmla="*/ 2 w 427"/>
                    <a:gd name="T23" fmla="*/ 109 h 112"/>
                    <a:gd name="T24" fmla="*/ 2 w 427"/>
                    <a:gd name="T25" fmla="*/ 109 h 112"/>
                    <a:gd name="T26" fmla="*/ 2 w 427"/>
                    <a:gd name="T27" fmla="*/ 109 h 112"/>
                    <a:gd name="T28" fmla="*/ 2 w 427"/>
                    <a:gd name="T29" fmla="*/ 109 h 112"/>
                    <a:gd name="T30" fmla="*/ 0 w 427"/>
                    <a:gd name="T31" fmla="*/ 109 h 112"/>
                    <a:gd name="T32" fmla="*/ 0 w 427"/>
                    <a:gd name="T33" fmla="*/ 109 h 112"/>
                    <a:gd name="T34" fmla="*/ 0 w 427"/>
                    <a:gd name="T35" fmla="*/ 109 h 112"/>
                    <a:gd name="T36" fmla="*/ 0 w 427"/>
                    <a:gd name="T37" fmla="*/ 109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27"/>
                    <a:gd name="T58" fmla="*/ 0 h 112"/>
                    <a:gd name="T59" fmla="*/ 427 w 427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27" h="112">
                      <a:moveTo>
                        <a:pt x="0" y="109"/>
                      </a:moveTo>
                      <a:lnTo>
                        <a:pt x="427" y="0"/>
                      </a:lnTo>
                      <a:lnTo>
                        <a:pt x="427" y="2"/>
                      </a:lnTo>
                      <a:lnTo>
                        <a:pt x="2" y="112"/>
                      </a:lnTo>
                      <a:lnTo>
                        <a:pt x="2" y="109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0" name="Freeform 159"/>
                <p:cNvSpPr>
                  <a:spLocks/>
                </p:cNvSpPr>
                <p:nvPr/>
              </p:nvSpPr>
              <p:spPr bwMode="auto">
                <a:xfrm>
                  <a:off x="2345" y="3595"/>
                  <a:ext cx="425" cy="110"/>
                </a:xfrm>
                <a:custGeom>
                  <a:avLst/>
                  <a:gdLst>
                    <a:gd name="T0" fmla="*/ 0 w 425"/>
                    <a:gd name="T1" fmla="*/ 107 h 110"/>
                    <a:gd name="T2" fmla="*/ 425 w 425"/>
                    <a:gd name="T3" fmla="*/ 0 h 110"/>
                    <a:gd name="T4" fmla="*/ 425 w 425"/>
                    <a:gd name="T5" fmla="*/ 0 h 110"/>
                    <a:gd name="T6" fmla="*/ 425 w 425"/>
                    <a:gd name="T7" fmla="*/ 0 h 110"/>
                    <a:gd name="T8" fmla="*/ 425 w 425"/>
                    <a:gd name="T9" fmla="*/ 0 h 110"/>
                    <a:gd name="T10" fmla="*/ 425 w 425"/>
                    <a:gd name="T11" fmla="*/ 0 h 110"/>
                    <a:gd name="T12" fmla="*/ 422 w 425"/>
                    <a:gd name="T13" fmla="*/ 3 h 110"/>
                    <a:gd name="T14" fmla="*/ 422 w 425"/>
                    <a:gd name="T15" fmla="*/ 3 h 110"/>
                    <a:gd name="T16" fmla="*/ 422 w 425"/>
                    <a:gd name="T17" fmla="*/ 3 h 110"/>
                    <a:gd name="T18" fmla="*/ 422 w 425"/>
                    <a:gd name="T19" fmla="*/ 3 h 110"/>
                    <a:gd name="T20" fmla="*/ 3 w 425"/>
                    <a:gd name="T21" fmla="*/ 110 h 110"/>
                    <a:gd name="T22" fmla="*/ 3 w 425"/>
                    <a:gd name="T23" fmla="*/ 110 h 110"/>
                    <a:gd name="T24" fmla="*/ 3 w 425"/>
                    <a:gd name="T25" fmla="*/ 110 h 110"/>
                    <a:gd name="T26" fmla="*/ 0 w 425"/>
                    <a:gd name="T27" fmla="*/ 110 h 110"/>
                    <a:gd name="T28" fmla="*/ 0 w 425"/>
                    <a:gd name="T29" fmla="*/ 110 h 110"/>
                    <a:gd name="T30" fmla="*/ 0 w 425"/>
                    <a:gd name="T31" fmla="*/ 107 h 110"/>
                    <a:gd name="T32" fmla="*/ 0 w 425"/>
                    <a:gd name="T33" fmla="*/ 107 h 110"/>
                    <a:gd name="T34" fmla="*/ 0 w 425"/>
                    <a:gd name="T35" fmla="*/ 107 h 110"/>
                    <a:gd name="T36" fmla="*/ 0 w 425"/>
                    <a:gd name="T37" fmla="*/ 107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25"/>
                    <a:gd name="T58" fmla="*/ 0 h 110"/>
                    <a:gd name="T59" fmla="*/ 425 w 425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25" h="110">
                      <a:moveTo>
                        <a:pt x="0" y="107"/>
                      </a:moveTo>
                      <a:lnTo>
                        <a:pt x="425" y="0"/>
                      </a:lnTo>
                      <a:lnTo>
                        <a:pt x="422" y="3"/>
                      </a:lnTo>
                      <a:lnTo>
                        <a:pt x="3" y="110"/>
                      </a:lnTo>
                      <a:lnTo>
                        <a:pt x="0" y="11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1" name="Freeform 160"/>
                <p:cNvSpPr>
                  <a:spLocks/>
                </p:cNvSpPr>
                <p:nvPr/>
              </p:nvSpPr>
              <p:spPr bwMode="auto">
                <a:xfrm>
                  <a:off x="2345" y="3595"/>
                  <a:ext cx="425" cy="110"/>
                </a:xfrm>
                <a:custGeom>
                  <a:avLst/>
                  <a:gdLst>
                    <a:gd name="T0" fmla="*/ 0 w 425"/>
                    <a:gd name="T1" fmla="*/ 110 h 110"/>
                    <a:gd name="T2" fmla="*/ 425 w 425"/>
                    <a:gd name="T3" fmla="*/ 0 h 110"/>
                    <a:gd name="T4" fmla="*/ 422 w 425"/>
                    <a:gd name="T5" fmla="*/ 3 h 110"/>
                    <a:gd name="T6" fmla="*/ 422 w 425"/>
                    <a:gd name="T7" fmla="*/ 3 h 110"/>
                    <a:gd name="T8" fmla="*/ 422 w 425"/>
                    <a:gd name="T9" fmla="*/ 3 h 110"/>
                    <a:gd name="T10" fmla="*/ 422 w 425"/>
                    <a:gd name="T11" fmla="*/ 3 h 110"/>
                    <a:gd name="T12" fmla="*/ 422 w 425"/>
                    <a:gd name="T13" fmla="*/ 3 h 110"/>
                    <a:gd name="T14" fmla="*/ 422 w 425"/>
                    <a:gd name="T15" fmla="*/ 3 h 110"/>
                    <a:gd name="T16" fmla="*/ 422 w 425"/>
                    <a:gd name="T17" fmla="*/ 5 h 110"/>
                    <a:gd name="T18" fmla="*/ 422 w 425"/>
                    <a:gd name="T19" fmla="*/ 5 h 110"/>
                    <a:gd name="T20" fmla="*/ 5 w 425"/>
                    <a:gd name="T21" fmla="*/ 110 h 110"/>
                    <a:gd name="T22" fmla="*/ 5 w 425"/>
                    <a:gd name="T23" fmla="*/ 110 h 110"/>
                    <a:gd name="T24" fmla="*/ 3 w 425"/>
                    <a:gd name="T25" fmla="*/ 110 h 110"/>
                    <a:gd name="T26" fmla="*/ 3 w 425"/>
                    <a:gd name="T27" fmla="*/ 110 h 110"/>
                    <a:gd name="T28" fmla="*/ 3 w 425"/>
                    <a:gd name="T29" fmla="*/ 110 h 110"/>
                    <a:gd name="T30" fmla="*/ 3 w 425"/>
                    <a:gd name="T31" fmla="*/ 110 h 110"/>
                    <a:gd name="T32" fmla="*/ 3 w 425"/>
                    <a:gd name="T33" fmla="*/ 110 h 110"/>
                    <a:gd name="T34" fmla="*/ 0 w 425"/>
                    <a:gd name="T35" fmla="*/ 110 h 110"/>
                    <a:gd name="T36" fmla="*/ 0 w 425"/>
                    <a:gd name="T37" fmla="*/ 110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25"/>
                    <a:gd name="T58" fmla="*/ 0 h 110"/>
                    <a:gd name="T59" fmla="*/ 425 w 425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25" h="110">
                      <a:moveTo>
                        <a:pt x="0" y="110"/>
                      </a:moveTo>
                      <a:lnTo>
                        <a:pt x="425" y="0"/>
                      </a:lnTo>
                      <a:lnTo>
                        <a:pt x="422" y="3"/>
                      </a:lnTo>
                      <a:lnTo>
                        <a:pt x="422" y="5"/>
                      </a:lnTo>
                      <a:lnTo>
                        <a:pt x="5" y="110"/>
                      </a:lnTo>
                      <a:lnTo>
                        <a:pt x="3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2" name="Freeform 161"/>
                <p:cNvSpPr>
                  <a:spLocks/>
                </p:cNvSpPr>
                <p:nvPr/>
              </p:nvSpPr>
              <p:spPr bwMode="auto">
                <a:xfrm>
                  <a:off x="2348" y="3598"/>
                  <a:ext cx="419" cy="109"/>
                </a:xfrm>
                <a:custGeom>
                  <a:avLst/>
                  <a:gdLst>
                    <a:gd name="T0" fmla="*/ 0 w 419"/>
                    <a:gd name="T1" fmla="*/ 107 h 109"/>
                    <a:gd name="T2" fmla="*/ 419 w 419"/>
                    <a:gd name="T3" fmla="*/ 0 h 109"/>
                    <a:gd name="T4" fmla="*/ 419 w 419"/>
                    <a:gd name="T5" fmla="*/ 0 h 109"/>
                    <a:gd name="T6" fmla="*/ 419 w 419"/>
                    <a:gd name="T7" fmla="*/ 0 h 109"/>
                    <a:gd name="T8" fmla="*/ 419 w 419"/>
                    <a:gd name="T9" fmla="*/ 2 h 109"/>
                    <a:gd name="T10" fmla="*/ 419 w 419"/>
                    <a:gd name="T11" fmla="*/ 2 h 109"/>
                    <a:gd name="T12" fmla="*/ 419 w 419"/>
                    <a:gd name="T13" fmla="*/ 2 h 109"/>
                    <a:gd name="T14" fmla="*/ 419 w 419"/>
                    <a:gd name="T15" fmla="*/ 2 h 109"/>
                    <a:gd name="T16" fmla="*/ 417 w 419"/>
                    <a:gd name="T17" fmla="*/ 2 h 109"/>
                    <a:gd name="T18" fmla="*/ 417 w 419"/>
                    <a:gd name="T19" fmla="*/ 4 h 109"/>
                    <a:gd name="T20" fmla="*/ 4 w 419"/>
                    <a:gd name="T21" fmla="*/ 109 h 109"/>
                    <a:gd name="T22" fmla="*/ 2 w 419"/>
                    <a:gd name="T23" fmla="*/ 109 h 109"/>
                    <a:gd name="T24" fmla="*/ 2 w 419"/>
                    <a:gd name="T25" fmla="*/ 109 h 109"/>
                    <a:gd name="T26" fmla="*/ 2 w 419"/>
                    <a:gd name="T27" fmla="*/ 109 h 109"/>
                    <a:gd name="T28" fmla="*/ 2 w 419"/>
                    <a:gd name="T29" fmla="*/ 107 h 109"/>
                    <a:gd name="T30" fmla="*/ 2 w 419"/>
                    <a:gd name="T31" fmla="*/ 107 h 109"/>
                    <a:gd name="T32" fmla="*/ 0 w 419"/>
                    <a:gd name="T33" fmla="*/ 107 h 109"/>
                    <a:gd name="T34" fmla="*/ 0 w 419"/>
                    <a:gd name="T35" fmla="*/ 107 h 109"/>
                    <a:gd name="T36" fmla="*/ 0 w 419"/>
                    <a:gd name="T37" fmla="*/ 107 h 1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9"/>
                    <a:gd name="T58" fmla="*/ 0 h 109"/>
                    <a:gd name="T59" fmla="*/ 419 w 419"/>
                    <a:gd name="T60" fmla="*/ 109 h 10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9" h="109">
                      <a:moveTo>
                        <a:pt x="0" y="107"/>
                      </a:moveTo>
                      <a:lnTo>
                        <a:pt x="419" y="0"/>
                      </a:lnTo>
                      <a:lnTo>
                        <a:pt x="419" y="2"/>
                      </a:lnTo>
                      <a:lnTo>
                        <a:pt x="417" y="2"/>
                      </a:lnTo>
                      <a:lnTo>
                        <a:pt x="417" y="4"/>
                      </a:lnTo>
                      <a:lnTo>
                        <a:pt x="4" y="109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3" name="Freeform 162"/>
                <p:cNvSpPr>
                  <a:spLocks/>
                </p:cNvSpPr>
                <p:nvPr/>
              </p:nvSpPr>
              <p:spPr bwMode="auto">
                <a:xfrm>
                  <a:off x="2350" y="3600"/>
                  <a:ext cx="417" cy="107"/>
                </a:xfrm>
                <a:custGeom>
                  <a:avLst/>
                  <a:gdLst>
                    <a:gd name="T0" fmla="*/ 0 w 417"/>
                    <a:gd name="T1" fmla="*/ 105 h 107"/>
                    <a:gd name="T2" fmla="*/ 417 w 417"/>
                    <a:gd name="T3" fmla="*/ 0 h 107"/>
                    <a:gd name="T4" fmla="*/ 417 w 417"/>
                    <a:gd name="T5" fmla="*/ 0 h 107"/>
                    <a:gd name="T6" fmla="*/ 417 w 417"/>
                    <a:gd name="T7" fmla="*/ 0 h 107"/>
                    <a:gd name="T8" fmla="*/ 415 w 417"/>
                    <a:gd name="T9" fmla="*/ 0 h 107"/>
                    <a:gd name="T10" fmla="*/ 415 w 417"/>
                    <a:gd name="T11" fmla="*/ 2 h 107"/>
                    <a:gd name="T12" fmla="*/ 415 w 417"/>
                    <a:gd name="T13" fmla="*/ 2 h 107"/>
                    <a:gd name="T14" fmla="*/ 415 w 417"/>
                    <a:gd name="T15" fmla="*/ 2 h 107"/>
                    <a:gd name="T16" fmla="*/ 415 w 417"/>
                    <a:gd name="T17" fmla="*/ 2 h 107"/>
                    <a:gd name="T18" fmla="*/ 415 w 417"/>
                    <a:gd name="T19" fmla="*/ 2 h 107"/>
                    <a:gd name="T20" fmla="*/ 2 w 417"/>
                    <a:gd name="T21" fmla="*/ 107 h 107"/>
                    <a:gd name="T22" fmla="*/ 2 w 417"/>
                    <a:gd name="T23" fmla="*/ 107 h 107"/>
                    <a:gd name="T24" fmla="*/ 2 w 417"/>
                    <a:gd name="T25" fmla="*/ 107 h 107"/>
                    <a:gd name="T26" fmla="*/ 2 w 417"/>
                    <a:gd name="T27" fmla="*/ 107 h 107"/>
                    <a:gd name="T28" fmla="*/ 2 w 417"/>
                    <a:gd name="T29" fmla="*/ 107 h 107"/>
                    <a:gd name="T30" fmla="*/ 0 w 417"/>
                    <a:gd name="T31" fmla="*/ 107 h 107"/>
                    <a:gd name="T32" fmla="*/ 0 w 417"/>
                    <a:gd name="T33" fmla="*/ 107 h 107"/>
                    <a:gd name="T34" fmla="*/ 0 w 417"/>
                    <a:gd name="T35" fmla="*/ 107 h 107"/>
                    <a:gd name="T36" fmla="*/ 0 w 417"/>
                    <a:gd name="T37" fmla="*/ 105 h 10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7"/>
                    <a:gd name="T58" fmla="*/ 0 h 107"/>
                    <a:gd name="T59" fmla="*/ 417 w 417"/>
                    <a:gd name="T60" fmla="*/ 107 h 10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7" h="107">
                      <a:moveTo>
                        <a:pt x="0" y="105"/>
                      </a:moveTo>
                      <a:lnTo>
                        <a:pt x="417" y="0"/>
                      </a:lnTo>
                      <a:lnTo>
                        <a:pt x="415" y="0"/>
                      </a:lnTo>
                      <a:lnTo>
                        <a:pt x="415" y="2"/>
                      </a:lnTo>
                      <a:lnTo>
                        <a:pt x="2" y="107"/>
                      </a:lnTo>
                      <a:lnTo>
                        <a:pt x="0" y="107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4" name="Freeform 163"/>
                <p:cNvSpPr>
                  <a:spLocks/>
                </p:cNvSpPr>
                <p:nvPr/>
              </p:nvSpPr>
              <p:spPr bwMode="auto">
                <a:xfrm>
                  <a:off x="2352" y="3602"/>
                  <a:ext cx="413" cy="108"/>
                </a:xfrm>
                <a:custGeom>
                  <a:avLst/>
                  <a:gdLst>
                    <a:gd name="T0" fmla="*/ 0 w 413"/>
                    <a:gd name="T1" fmla="*/ 105 h 108"/>
                    <a:gd name="T2" fmla="*/ 413 w 413"/>
                    <a:gd name="T3" fmla="*/ 0 h 108"/>
                    <a:gd name="T4" fmla="*/ 413 w 413"/>
                    <a:gd name="T5" fmla="*/ 0 h 108"/>
                    <a:gd name="T6" fmla="*/ 413 w 413"/>
                    <a:gd name="T7" fmla="*/ 0 h 108"/>
                    <a:gd name="T8" fmla="*/ 413 w 413"/>
                    <a:gd name="T9" fmla="*/ 0 h 108"/>
                    <a:gd name="T10" fmla="*/ 413 w 413"/>
                    <a:gd name="T11" fmla="*/ 0 h 108"/>
                    <a:gd name="T12" fmla="*/ 413 w 413"/>
                    <a:gd name="T13" fmla="*/ 3 h 108"/>
                    <a:gd name="T14" fmla="*/ 413 w 413"/>
                    <a:gd name="T15" fmla="*/ 3 h 108"/>
                    <a:gd name="T16" fmla="*/ 413 w 413"/>
                    <a:gd name="T17" fmla="*/ 3 h 108"/>
                    <a:gd name="T18" fmla="*/ 413 w 413"/>
                    <a:gd name="T19" fmla="*/ 3 h 108"/>
                    <a:gd name="T20" fmla="*/ 3 w 413"/>
                    <a:gd name="T21" fmla="*/ 108 h 108"/>
                    <a:gd name="T22" fmla="*/ 3 w 413"/>
                    <a:gd name="T23" fmla="*/ 108 h 108"/>
                    <a:gd name="T24" fmla="*/ 3 w 413"/>
                    <a:gd name="T25" fmla="*/ 108 h 108"/>
                    <a:gd name="T26" fmla="*/ 3 w 413"/>
                    <a:gd name="T27" fmla="*/ 105 h 108"/>
                    <a:gd name="T28" fmla="*/ 0 w 413"/>
                    <a:gd name="T29" fmla="*/ 105 h 108"/>
                    <a:gd name="T30" fmla="*/ 0 w 413"/>
                    <a:gd name="T31" fmla="*/ 105 h 108"/>
                    <a:gd name="T32" fmla="*/ 0 w 413"/>
                    <a:gd name="T33" fmla="*/ 105 h 108"/>
                    <a:gd name="T34" fmla="*/ 0 w 413"/>
                    <a:gd name="T35" fmla="*/ 105 h 108"/>
                    <a:gd name="T36" fmla="*/ 0 w 413"/>
                    <a:gd name="T37" fmla="*/ 105 h 1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3"/>
                    <a:gd name="T58" fmla="*/ 0 h 108"/>
                    <a:gd name="T59" fmla="*/ 413 w 413"/>
                    <a:gd name="T60" fmla="*/ 108 h 1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3" h="108">
                      <a:moveTo>
                        <a:pt x="0" y="105"/>
                      </a:moveTo>
                      <a:lnTo>
                        <a:pt x="413" y="0"/>
                      </a:lnTo>
                      <a:lnTo>
                        <a:pt x="413" y="3"/>
                      </a:lnTo>
                      <a:lnTo>
                        <a:pt x="3" y="108"/>
                      </a:lnTo>
                      <a:lnTo>
                        <a:pt x="3" y="10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5" name="Freeform 164"/>
                <p:cNvSpPr>
                  <a:spLocks/>
                </p:cNvSpPr>
                <p:nvPr/>
              </p:nvSpPr>
              <p:spPr bwMode="auto">
                <a:xfrm>
                  <a:off x="2352" y="3602"/>
                  <a:ext cx="413" cy="108"/>
                </a:xfrm>
                <a:custGeom>
                  <a:avLst/>
                  <a:gdLst>
                    <a:gd name="T0" fmla="*/ 0 w 413"/>
                    <a:gd name="T1" fmla="*/ 105 h 108"/>
                    <a:gd name="T2" fmla="*/ 413 w 413"/>
                    <a:gd name="T3" fmla="*/ 0 h 108"/>
                    <a:gd name="T4" fmla="*/ 413 w 413"/>
                    <a:gd name="T5" fmla="*/ 3 h 108"/>
                    <a:gd name="T6" fmla="*/ 413 w 413"/>
                    <a:gd name="T7" fmla="*/ 3 h 108"/>
                    <a:gd name="T8" fmla="*/ 413 w 413"/>
                    <a:gd name="T9" fmla="*/ 3 h 108"/>
                    <a:gd name="T10" fmla="*/ 413 w 413"/>
                    <a:gd name="T11" fmla="*/ 3 h 108"/>
                    <a:gd name="T12" fmla="*/ 411 w 413"/>
                    <a:gd name="T13" fmla="*/ 3 h 108"/>
                    <a:gd name="T14" fmla="*/ 411 w 413"/>
                    <a:gd name="T15" fmla="*/ 3 h 108"/>
                    <a:gd name="T16" fmla="*/ 411 w 413"/>
                    <a:gd name="T17" fmla="*/ 5 h 108"/>
                    <a:gd name="T18" fmla="*/ 411 w 413"/>
                    <a:gd name="T19" fmla="*/ 5 h 108"/>
                    <a:gd name="T20" fmla="*/ 5 w 413"/>
                    <a:gd name="T21" fmla="*/ 108 h 108"/>
                    <a:gd name="T22" fmla="*/ 5 w 413"/>
                    <a:gd name="T23" fmla="*/ 108 h 108"/>
                    <a:gd name="T24" fmla="*/ 5 w 413"/>
                    <a:gd name="T25" fmla="*/ 108 h 108"/>
                    <a:gd name="T26" fmla="*/ 3 w 413"/>
                    <a:gd name="T27" fmla="*/ 108 h 108"/>
                    <a:gd name="T28" fmla="*/ 3 w 413"/>
                    <a:gd name="T29" fmla="*/ 108 h 108"/>
                    <a:gd name="T30" fmla="*/ 3 w 413"/>
                    <a:gd name="T31" fmla="*/ 108 h 108"/>
                    <a:gd name="T32" fmla="*/ 3 w 413"/>
                    <a:gd name="T33" fmla="*/ 108 h 108"/>
                    <a:gd name="T34" fmla="*/ 3 w 413"/>
                    <a:gd name="T35" fmla="*/ 105 h 108"/>
                    <a:gd name="T36" fmla="*/ 0 w 413"/>
                    <a:gd name="T37" fmla="*/ 105 h 1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3"/>
                    <a:gd name="T58" fmla="*/ 0 h 108"/>
                    <a:gd name="T59" fmla="*/ 413 w 413"/>
                    <a:gd name="T60" fmla="*/ 108 h 10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3" h="108">
                      <a:moveTo>
                        <a:pt x="0" y="105"/>
                      </a:moveTo>
                      <a:lnTo>
                        <a:pt x="413" y="0"/>
                      </a:lnTo>
                      <a:lnTo>
                        <a:pt x="413" y="3"/>
                      </a:lnTo>
                      <a:lnTo>
                        <a:pt x="411" y="3"/>
                      </a:lnTo>
                      <a:lnTo>
                        <a:pt x="411" y="5"/>
                      </a:lnTo>
                      <a:lnTo>
                        <a:pt x="5" y="108"/>
                      </a:lnTo>
                      <a:lnTo>
                        <a:pt x="3" y="108"/>
                      </a:lnTo>
                      <a:lnTo>
                        <a:pt x="3" y="10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6" name="Freeform 165"/>
                <p:cNvSpPr>
                  <a:spLocks/>
                </p:cNvSpPr>
                <p:nvPr/>
              </p:nvSpPr>
              <p:spPr bwMode="auto">
                <a:xfrm>
                  <a:off x="2355" y="3605"/>
                  <a:ext cx="410" cy="107"/>
                </a:xfrm>
                <a:custGeom>
                  <a:avLst/>
                  <a:gdLst>
                    <a:gd name="T0" fmla="*/ 0 w 410"/>
                    <a:gd name="T1" fmla="*/ 105 h 107"/>
                    <a:gd name="T2" fmla="*/ 410 w 410"/>
                    <a:gd name="T3" fmla="*/ 0 h 107"/>
                    <a:gd name="T4" fmla="*/ 408 w 410"/>
                    <a:gd name="T5" fmla="*/ 0 h 107"/>
                    <a:gd name="T6" fmla="*/ 408 w 410"/>
                    <a:gd name="T7" fmla="*/ 0 h 107"/>
                    <a:gd name="T8" fmla="*/ 408 w 410"/>
                    <a:gd name="T9" fmla="*/ 2 h 107"/>
                    <a:gd name="T10" fmla="*/ 408 w 410"/>
                    <a:gd name="T11" fmla="*/ 2 h 107"/>
                    <a:gd name="T12" fmla="*/ 408 w 410"/>
                    <a:gd name="T13" fmla="*/ 2 h 107"/>
                    <a:gd name="T14" fmla="*/ 408 w 410"/>
                    <a:gd name="T15" fmla="*/ 2 h 107"/>
                    <a:gd name="T16" fmla="*/ 408 w 410"/>
                    <a:gd name="T17" fmla="*/ 2 h 107"/>
                    <a:gd name="T18" fmla="*/ 408 w 410"/>
                    <a:gd name="T19" fmla="*/ 4 h 107"/>
                    <a:gd name="T20" fmla="*/ 5 w 410"/>
                    <a:gd name="T21" fmla="*/ 107 h 107"/>
                    <a:gd name="T22" fmla="*/ 5 w 410"/>
                    <a:gd name="T23" fmla="*/ 107 h 107"/>
                    <a:gd name="T24" fmla="*/ 2 w 410"/>
                    <a:gd name="T25" fmla="*/ 105 h 107"/>
                    <a:gd name="T26" fmla="*/ 2 w 410"/>
                    <a:gd name="T27" fmla="*/ 105 h 107"/>
                    <a:gd name="T28" fmla="*/ 2 w 410"/>
                    <a:gd name="T29" fmla="*/ 105 h 107"/>
                    <a:gd name="T30" fmla="*/ 2 w 410"/>
                    <a:gd name="T31" fmla="*/ 105 h 107"/>
                    <a:gd name="T32" fmla="*/ 2 w 410"/>
                    <a:gd name="T33" fmla="*/ 105 h 107"/>
                    <a:gd name="T34" fmla="*/ 0 w 410"/>
                    <a:gd name="T35" fmla="*/ 105 h 107"/>
                    <a:gd name="T36" fmla="*/ 0 w 410"/>
                    <a:gd name="T37" fmla="*/ 105 h 10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0"/>
                    <a:gd name="T58" fmla="*/ 0 h 107"/>
                    <a:gd name="T59" fmla="*/ 410 w 410"/>
                    <a:gd name="T60" fmla="*/ 107 h 10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0" h="107">
                      <a:moveTo>
                        <a:pt x="0" y="105"/>
                      </a:moveTo>
                      <a:lnTo>
                        <a:pt x="410" y="0"/>
                      </a:lnTo>
                      <a:lnTo>
                        <a:pt x="408" y="0"/>
                      </a:lnTo>
                      <a:lnTo>
                        <a:pt x="408" y="2"/>
                      </a:lnTo>
                      <a:lnTo>
                        <a:pt x="408" y="4"/>
                      </a:lnTo>
                      <a:lnTo>
                        <a:pt x="5" y="107"/>
                      </a:lnTo>
                      <a:lnTo>
                        <a:pt x="2" y="10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7" name="Freeform 166"/>
                <p:cNvSpPr>
                  <a:spLocks/>
                </p:cNvSpPr>
                <p:nvPr/>
              </p:nvSpPr>
              <p:spPr bwMode="auto">
                <a:xfrm>
                  <a:off x="2357" y="3607"/>
                  <a:ext cx="406" cy="105"/>
                </a:xfrm>
                <a:custGeom>
                  <a:avLst/>
                  <a:gdLst>
                    <a:gd name="T0" fmla="*/ 0 w 406"/>
                    <a:gd name="T1" fmla="*/ 103 h 105"/>
                    <a:gd name="T2" fmla="*/ 406 w 406"/>
                    <a:gd name="T3" fmla="*/ 0 h 105"/>
                    <a:gd name="T4" fmla="*/ 406 w 406"/>
                    <a:gd name="T5" fmla="*/ 0 h 105"/>
                    <a:gd name="T6" fmla="*/ 406 w 406"/>
                    <a:gd name="T7" fmla="*/ 0 h 105"/>
                    <a:gd name="T8" fmla="*/ 406 w 406"/>
                    <a:gd name="T9" fmla="*/ 0 h 105"/>
                    <a:gd name="T10" fmla="*/ 406 w 406"/>
                    <a:gd name="T11" fmla="*/ 2 h 105"/>
                    <a:gd name="T12" fmla="*/ 406 w 406"/>
                    <a:gd name="T13" fmla="*/ 2 h 105"/>
                    <a:gd name="T14" fmla="*/ 403 w 406"/>
                    <a:gd name="T15" fmla="*/ 2 h 105"/>
                    <a:gd name="T16" fmla="*/ 403 w 406"/>
                    <a:gd name="T17" fmla="*/ 2 h 105"/>
                    <a:gd name="T18" fmla="*/ 403 w 406"/>
                    <a:gd name="T19" fmla="*/ 2 h 105"/>
                    <a:gd name="T20" fmla="*/ 5 w 406"/>
                    <a:gd name="T21" fmla="*/ 105 h 105"/>
                    <a:gd name="T22" fmla="*/ 3 w 406"/>
                    <a:gd name="T23" fmla="*/ 105 h 105"/>
                    <a:gd name="T24" fmla="*/ 3 w 406"/>
                    <a:gd name="T25" fmla="*/ 105 h 105"/>
                    <a:gd name="T26" fmla="*/ 3 w 406"/>
                    <a:gd name="T27" fmla="*/ 105 h 105"/>
                    <a:gd name="T28" fmla="*/ 3 w 406"/>
                    <a:gd name="T29" fmla="*/ 105 h 105"/>
                    <a:gd name="T30" fmla="*/ 3 w 406"/>
                    <a:gd name="T31" fmla="*/ 105 h 105"/>
                    <a:gd name="T32" fmla="*/ 0 w 406"/>
                    <a:gd name="T33" fmla="*/ 103 h 105"/>
                    <a:gd name="T34" fmla="*/ 0 w 406"/>
                    <a:gd name="T35" fmla="*/ 103 h 105"/>
                    <a:gd name="T36" fmla="*/ 0 w 406"/>
                    <a:gd name="T37" fmla="*/ 103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6"/>
                    <a:gd name="T58" fmla="*/ 0 h 105"/>
                    <a:gd name="T59" fmla="*/ 406 w 406"/>
                    <a:gd name="T60" fmla="*/ 105 h 1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6" h="105">
                      <a:moveTo>
                        <a:pt x="0" y="103"/>
                      </a:moveTo>
                      <a:lnTo>
                        <a:pt x="406" y="0"/>
                      </a:lnTo>
                      <a:lnTo>
                        <a:pt x="406" y="2"/>
                      </a:lnTo>
                      <a:lnTo>
                        <a:pt x="403" y="2"/>
                      </a:lnTo>
                      <a:lnTo>
                        <a:pt x="5" y="105"/>
                      </a:lnTo>
                      <a:lnTo>
                        <a:pt x="3" y="105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8" name="Freeform 167"/>
                <p:cNvSpPr>
                  <a:spLocks/>
                </p:cNvSpPr>
                <p:nvPr/>
              </p:nvSpPr>
              <p:spPr bwMode="auto">
                <a:xfrm>
                  <a:off x="2360" y="3609"/>
                  <a:ext cx="403" cy="103"/>
                </a:xfrm>
                <a:custGeom>
                  <a:avLst/>
                  <a:gdLst>
                    <a:gd name="T0" fmla="*/ 0 w 403"/>
                    <a:gd name="T1" fmla="*/ 103 h 103"/>
                    <a:gd name="T2" fmla="*/ 403 w 403"/>
                    <a:gd name="T3" fmla="*/ 0 h 103"/>
                    <a:gd name="T4" fmla="*/ 403 w 403"/>
                    <a:gd name="T5" fmla="*/ 0 h 103"/>
                    <a:gd name="T6" fmla="*/ 400 w 403"/>
                    <a:gd name="T7" fmla="*/ 0 h 103"/>
                    <a:gd name="T8" fmla="*/ 400 w 403"/>
                    <a:gd name="T9" fmla="*/ 0 h 103"/>
                    <a:gd name="T10" fmla="*/ 400 w 403"/>
                    <a:gd name="T11" fmla="*/ 0 h 103"/>
                    <a:gd name="T12" fmla="*/ 400 w 403"/>
                    <a:gd name="T13" fmla="*/ 0 h 103"/>
                    <a:gd name="T14" fmla="*/ 400 w 403"/>
                    <a:gd name="T15" fmla="*/ 3 h 103"/>
                    <a:gd name="T16" fmla="*/ 400 w 403"/>
                    <a:gd name="T17" fmla="*/ 3 h 103"/>
                    <a:gd name="T18" fmla="*/ 400 w 403"/>
                    <a:gd name="T19" fmla="*/ 3 h 103"/>
                    <a:gd name="T20" fmla="*/ 2 w 403"/>
                    <a:gd name="T21" fmla="*/ 103 h 103"/>
                    <a:gd name="T22" fmla="*/ 2 w 403"/>
                    <a:gd name="T23" fmla="*/ 103 h 103"/>
                    <a:gd name="T24" fmla="*/ 2 w 403"/>
                    <a:gd name="T25" fmla="*/ 103 h 103"/>
                    <a:gd name="T26" fmla="*/ 2 w 403"/>
                    <a:gd name="T27" fmla="*/ 103 h 103"/>
                    <a:gd name="T28" fmla="*/ 2 w 403"/>
                    <a:gd name="T29" fmla="*/ 103 h 103"/>
                    <a:gd name="T30" fmla="*/ 0 w 403"/>
                    <a:gd name="T31" fmla="*/ 103 h 103"/>
                    <a:gd name="T32" fmla="*/ 0 w 403"/>
                    <a:gd name="T33" fmla="*/ 103 h 103"/>
                    <a:gd name="T34" fmla="*/ 0 w 403"/>
                    <a:gd name="T35" fmla="*/ 103 h 103"/>
                    <a:gd name="T36" fmla="*/ 0 w 403"/>
                    <a:gd name="T37" fmla="*/ 103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3"/>
                    <a:gd name="T58" fmla="*/ 0 h 103"/>
                    <a:gd name="T59" fmla="*/ 403 w 403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3" h="103">
                      <a:moveTo>
                        <a:pt x="0" y="103"/>
                      </a:moveTo>
                      <a:lnTo>
                        <a:pt x="403" y="0"/>
                      </a:lnTo>
                      <a:lnTo>
                        <a:pt x="400" y="0"/>
                      </a:lnTo>
                      <a:lnTo>
                        <a:pt x="400" y="3"/>
                      </a:lnTo>
                      <a:lnTo>
                        <a:pt x="2" y="103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49" name="Freeform 168"/>
                <p:cNvSpPr>
                  <a:spLocks/>
                </p:cNvSpPr>
                <p:nvPr/>
              </p:nvSpPr>
              <p:spPr bwMode="auto">
                <a:xfrm>
                  <a:off x="2362" y="3609"/>
                  <a:ext cx="398" cy="105"/>
                </a:xfrm>
                <a:custGeom>
                  <a:avLst/>
                  <a:gdLst>
                    <a:gd name="T0" fmla="*/ 0 w 398"/>
                    <a:gd name="T1" fmla="*/ 103 h 105"/>
                    <a:gd name="T2" fmla="*/ 398 w 398"/>
                    <a:gd name="T3" fmla="*/ 0 h 105"/>
                    <a:gd name="T4" fmla="*/ 398 w 398"/>
                    <a:gd name="T5" fmla="*/ 0 h 105"/>
                    <a:gd name="T6" fmla="*/ 398 w 398"/>
                    <a:gd name="T7" fmla="*/ 3 h 105"/>
                    <a:gd name="T8" fmla="*/ 398 w 398"/>
                    <a:gd name="T9" fmla="*/ 3 h 105"/>
                    <a:gd name="T10" fmla="*/ 398 w 398"/>
                    <a:gd name="T11" fmla="*/ 3 h 105"/>
                    <a:gd name="T12" fmla="*/ 398 w 398"/>
                    <a:gd name="T13" fmla="*/ 3 h 105"/>
                    <a:gd name="T14" fmla="*/ 398 w 398"/>
                    <a:gd name="T15" fmla="*/ 3 h 105"/>
                    <a:gd name="T16" fmla="*/ 396 w 398"/>
                    <a:gd name="T17" fmla="*/ 5 h 105"/>
                    <a:gd name="T18" fmla="*/ 396 w 398"/>
                    <a:gd name="T19" fmla="*/ 5 h 105"/>
                    <a:gd name="T20" fmla="*/ 2 w 398"/>
                    <a:gd name="T21" fmla="*/ 105 h 105"/>
                    <a:gd name="T22" fmla="*/ 2 w 398"/>
                    <a:gd name="T23" fmla="*/ 105 h 105"/>
                    <a:gd name="T24" fmla="*/ 2 w 398"/>
                    <a:gd name="T25" fmla="*/ 105 h 105"/>
                    <a:gd name="T26" fmla="*/ 2 w 398"/>
                    <a:gd name="T27" fmla="*/ 105 h 105"/>
                    <a:gd name="T28" fmla="*/ 0 w 398"/>
                    <a:gd name="T29" fmla="*/ 103 h 105"/>
                    <a:gd name="T30" fmla="*/ 0 w 398"/>
                    <a:gd name="T31" fmla="*/ 103 h 105"/>
                    <a:gd name="T32" fmla="*/ 0 w 398"/>
                    <a:gd name="T33" fmla="*/ 103 h 105"/>
                    <a:gd name="T34" fmla="*/ 0 w 398"/>
                    <a:gd name="T35" fmla="*/ 103 h 105"/>
                    <a:gd name="T36" fmla="*/ 0 w 398"/>
                    <a:gd name="T37" fmla="*/ 103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8"/>
                    <a:gd name="T58" fmla="*/ 0 h 105"/>
                    <a:gd name="T59" fmla="*/ 398 w 398"/>
                    <a:gd name="T60" fmla="*/ 105 h 1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8" h="105">
                      <a:moveTo>
                        <a:pt x="0" y="103"/>
                      </a:moveTo>
                      <a:lnTo>
                        <a:pt x="398" y="0"/>
                      </a:lnTo>
                      <a:lnTo>
                        <a:pt x="398" y="3"/>
                      </a:lnTo>
                      <a:lnTo>
                        <a:pt x="396" y="5"/>
                      </a:lnTo>
                      <a:lnTo>
                        <a:pt x="2" y="105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0" name="Freeform 169"/>
                <p:cNvSpPr>
                  <a:spLocks/>
                </p:cNvSpPr>
                <p:nvPr/>
              </p:nvSpPr>
              <p:spPr bwMode="auto">
                <a:xfrm>
                  <a:off x="2362" y="3612"/>
                  <a:ext cx="398" cy="102"/>
                </a:xfrm>
                <a:custGeom>
                  <a:avLst/>
                  <a:gdLst>
                    <a:gd name="T0" fmla="*/ 0 w 398"/>
                    <a:gd name="T1" fmla="*/ 100 h 102"/>
                    <a:gd name="T2" fmla="*/ 398 w 398"/>
                    <a:gd name="T3" fmla="*/ 0 h 102"/>
                    <a:gd name="T4" fmla="*/ 398 w 398"/>
                    <a:gd name="T5" fmla="*/ 0 h 102"/>
                    <a:gd name="T6" fmla="*/ 398 w 398"/>
                    <a:gd name="T7" fmla="*/ 0 h 102"/>
                    <a:gd name="T8" fmla="*/ 396 w 398"/>
                    <a:gd name="T9" fmla="*/ 2 h 102"/>
                    <a:gd name="T10" fmla="*/ 396 w 398"/>
                    <a:gd name="T11" fmla="*/ 2 h 102"/>
                    <a:gd name="T12" fmla="*/ 396 w 398"/>
                    <a:gd name="T13" fmla="*/ 2 h 102"/>
                    <a:gd name="T14" fmla="*/ 396 w 398"/>
                    <a:gd name="T15" fmla="*/ 2 h 102"/>
                    <a:gd name="T16" fmla="*/ 396 w 398"/>
                    <a:gd name="T17" fmla="*/ 2 h 102"/>
                    <a:gd name="T18" fmla="*/ 396 w 398"/>
                    <a:gd name="T19" fmla="*/ 5 h 102"/>
                    <a:gd name="T20" fmla="*/ 5 w 398"/>
                    <a:gd name="T21" fmla="*/ 102 h 102"/>
                    <a:gd name="T22" fmla="*/ 5 w 398"/>
                    <a:gd name="T23" fmla="*/ 102 h 102"/>
                    <a:gd name="T24" fmla="*/ 5 w 398"/>
                    <a:gd name="T25" fmla="*/ 102 h 102"/>
                    <a:gd name="T26" fmla="*/ 5 w 398"/>
                    <a:gd name="T27" fmla="*/ 102 h 102"/>
                    <a:gd name="T28" fmla="*/ 2 w 398"/>
                    <a:gd name="T29" fmla="*/ 102 h 102"/>
                    <a:gd name="T30" fmla="*/ 2 w 398"/>
                    <a:gd name="T31" fmla="*/ 102 h 102"/>
                    <a:gd name="T32" fmla="*/ 2 w 398"/>
                    <a:gd name="T33" fmla="*/ 102 h 102"/>
                    <a:gd name="T34" fmla="*/ 2 w 398"/>
                    <a:gd name="T35" fmla="*/ 102 h 102"/>
                    <a:gd name="T36" fmla="*/ 0 w 398"/>
                    <a:gd name="T37" fmla="*/ 100 h 1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8"/>
                    <a:gd name="T58" fmla="*/ 0 h 102"/>
                    <a:gd name="T59" fmla="*/ 398 w 398"/>
                    <a:gd name="T60" fmla="*/ 102 h 1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8" h="102">
                      <a:moveTo>
                        <a:pt x="0" y="100"/>
                      </a:moveTo>
                      <a:lnTo>
                        <a:pt x="398" y="0"/>
                      </a:lnTo>
                      <a:lnTo>
                        <a:pt x="396" y="2"/>
                      </a:lnTo>
                      <a:lnTo>
                        <a:pt x="396" y="5"/>
                      </a:lnTo>
                      <a:lnTo>
                        <a:pt x="5" y="102"/>
                      </a:lnTo>
                      <a:lnTo>
                        <a:pt x="2" y="102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1" name="Freeform 170"/>
                <p:cNvSpPr>
                  <a:spLocks/>
                </p:cNvSpPr>
                <p:nvPr/>
              </p:nvSpPr>
              <p:spPr bwMode="auto">
                <a:xfrm>
                  <a:off x="2364" y="3614"/>
                  <a:ext cx="394" cy="103"/>
                </a:xfrm>
                <a:custGeom>
                  <a:avLst/>
                  <a:gdLst>
                    <a:gd name="T0" fmla="*/ 0 w 394"/>
                    <a:gd name="T1" fmla="*/ 100 h 103"/>
                    <a:gd name="T2" fmla="*/ 394 w 394"/>
                    <a:gd name="T3" fmla="*/ 0 h 103"/>
                    <a:gd name="T4" fmla="*/ 394 w 394"/>
                    <a:gd name="T5" fmla="*/ 0 h 103"/>
                    <a:gd name="T6" fmla="*/ 394 w 394"/>
                    <a:gd name="T7" fmla="*/ 0 h 103"/>
                    <a:gd name="T8" fmla="*/ 394 w 394"/>
                    <a:gd name="T9" fmla="*/ 0 h 103"/>
                    <a:gd name="T10" fmla="*/ 394 w 394"/>
                    <a:gd name="T11" fmla="*/ 3 h 103"/>
                    <a:gd name="T12" fmla="*/ 394 w 394"/>
                    <a:gd name="T13" fmla="*/ 3 h 103"/>
                    <a:gd name="T14" fmla="*/ 394 w 394"/>
                    <a:gd name="T15" fmla="*/ 3 h 103"/>
                    <a:gd name="T16" fmla="*/ 391 w 394"/>
                    <a:gd name="T17" fmla="*/ 3 h 103"/>
                    <a:gd name="T18" fmla="*/ 391 w 394"/>
                    <a:gd name="T19" fmla="*/ 3 h 103"/>
                    <a:gd name="T20" fmla="*/ 5 w 394"/>
                    <a:gd name="T21" fmla="*/ 103 h 103"/>
                    <a:gd name="T22" fmla="*/ 5 w 394"/>
                    <a:gd name="T23" fmla="*/ 103 h 103"/>
                    <a:gd name="T24" fmla="*/ 5 w 394"/>
                    <a:gd name="T25" fmla="*/ 103 h 103"/>
                    <a:gd name="T26" fmla="*/ 3 w 394"/>
                    <a:gd name="T27" fmla="*/ 100 h 103"/>
                    <a:gd name="T28" fmla="*/ 3 w 394"/>
                    <a:gd name="T29" fmla="*/ 100 h 103"/>
                    <a:gd name="T30" fmla="*/ 3 w 394"/>
                    <a:gd name="T31" fmla="*/ 100 h 103"/>
                    <a:gd name="T32" fmla="*/ 3 w 394"/>
                    <a:gd name="T33" fmla="*/ 100 h 103"/>
                    <a:gd name="T34" fmla="*/ 3 w 394"/>
                    <a:gd name="T35" fmla="*/ 100 h 103"/>
                    <a:gd name="T36" fmla="*/ 0 w 394"/>
                    <a:gd name="T37" fmla="*/ 10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4"/>
                    <a:gd name="T58" fmla="*/ 0 h 103"/>
                    <a:gd name="T59" fmla="*/ 394 w 394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4" h="103">
                      <a:moveTo>
                        <a:pt x="0" y="100"/>
                      </a:moveTo>
                      <a:lnTo>
                        <a:pt x="394" y="0"/>
                      </a:lnTo>
                      <a:lnTo>
                        <a:pt x="394" y="3"/>
                      </a:lnTo>
                      <a:lnTo>
                        <a:pt x="391" y="3"/>
                      </a:lnTo>
                      <a:lnTo>
                        <a:pt x="5" y="103"/>
                      </a:lnTo>
                      <a:lnTo>
                        <a:pt x="3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2" name="Freeform 171"/>
                <p:cNvSpPr>
                  <a:spLocks/>
                </p:cNvSpPr>
                <p:nvPr/>
              </p:nvSpPr>
              <p:spPr bwMode="auto">
                <a:xfrm>
                  <a:off x="2367" y="3617"/>
                  <a:ext cx="391" cy="100"/>
                </a:xfrm>
                <a:custGeom>
                  <a:avLst/>
                  <a:gdLst>
                    <a:gd name="T0" fmla="*/ 0 w 391"/>
                    <a:gd name="T1" fmla="*/ 97 h 100"/>
                    <a:gd name="T2" fmla="*/ 391 w 391"/>
                    <a:gd name="T3" fmla="*/ 0 h 100"/>
                    <a:gd name="T4" fmla="*/ 391 w 391"/>
                    <a:gd name="T5" fmla="*/ 0 h 100"/>
                    <a:gd name="T6" fmla="*/ 391 w 391"/>
                    <a:gd name="T7" fmla="*/ 0 h 100"/>
                    <a:gd name="T8" fmla="*/ 388 w 391"/>
                    <a:gd name="T9" fmla="*/ 0 h 100"/>
                    <a:gd name="T10" fmla="*/ 388 w 391"/>
                    <a:gd name="T11" fmla="*/ 0 h 100"/>
                    <a:gd name="T12" fmla="*/ 388 w 391"/>
                    <a:gd name="T13" fmla="*/ 2 h 100"/>
                    <a:gd name="T14" fmla="*/ 388 w 391"/>
                    <a:gd name="T15" fmla="*/ 2 h 100"/>
                    <a:gd name="T16" fmla="*/ 388 w 391"/>
                    <a:gd name="T17" fmla="*/ 2 h 100"/>
                    <a:gd name="T18" fmla="*/ 388 w 391"/>
                    <a:gd name="T19" fmla="*/ 2 h 100"/>
                    <a:gd name="T20" fmla="*/ 4 w 391"/>
                    <a:gd name="T21" fmla="*/ 100 h 100"/>
                    <a:gd name="T22" fmla="*/ 4 w 391"/>
                    <a:gd name="T23" fmla="*/ 100 h 100"/>
                    <a:gd name="T24" fmla="*/ 2 w 391"/>
                    <a:gd name="T25" fmla="*/ 100 h 100"/>
                    <a:gd name="T26" fmla="*/ 2 w 391"/>
                    <a:gd name="T27" fmla="*/ 100 h 100"/>
                    <a:gd name="T28" fmla="*/ 2 w 391"/>
                    <a:gd name="T29" fmla="*/ 100 h 100"/>
                    <a:gd name="T30" fmla="*/ 2 w 391"/>
                    <a:gd name="T31" fmla="*/ 100 h 100"/>
                    <a:gd name="T32" fmla="*/ 2 w 391"/>
                    <a:gd name="T33" fmla="*/ 100 h 100"/>
                    <a:gd name="T34" fmla="*/ 0 w 391"/>
                    <a:gd name="T35" fmla="*/ 97 h 100"/>
                    <a:gd name="T36" fmla="*/ 0 w 391"/>
                    <a:gd name="T37" fmla="*/ 97 h 1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1"/>
                    <a:gd name="T58" fmla="*/ 0 h 100"/>
                    <a:gd name="T59" fmla="*/ 391 w 391"/>
                    <a:gd name="T60" fmla="*/ 100 h 1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1" h="100">
                      <a:moveTo>
                        <a:pt x="0" y="97"/>
                      </a:moveTo>
                      <a:lnTo>
                        <a:pt x="391" y="0"/>
                      </a:lnTo>
                      <a:lnTo>
                        <a:pt x="388" y="0"/>
                      </a:lnTo>
                      <a:lnTo>
                        <a:pt x="388" y="2"/>
                      </a:lnTo>
                      <a:lnTo>
                        <a:pt x="4" y="100"/>
                      </a:lnTo>
                      <a:lnTo>
                        <a:pt x="2" y="100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3" name="Freeform 172"/>
                <p:cNvSpPr>
                  <a:spLocks/>
                </p:cNvSpPr>
                <p:nvPr/>
              </p:nvSpPr>
              <p:spPr bwMode="auto">
                <a:xfrm>
                  <a:off x="2369" y="3617"/>
                  <a:ext cx="386" cy="102"/>
                </a:xfrm>
                <a:custGeom>
                  <a:avLst/>
                  <a:gdLst>
                    <a:gd name="T0" fmla="*/ 0 w 386"/>
                    <a:gd name="T1" fmla="*/ 100 h 102"/>
                    <a:gd name="T2" fmla="*/ 386 w 386"/>
                    <a:gd name="T3" fmla="*/ 0 h 102"/>
                    <a:gd name="T4" fmla="*/ 386 w 386"/>
                    <a:gd name="T5" fmla="*/ 2 h 102"/>
                    <a:gd name="T6" fmla="*/ 386 w 386"/>
                    <a:gd name="T7" fmla="*/ 2 h 102"/>
                    <a:gd name="T8" fmla="*/ 386 w 386"/>
                    <a:gd name="T9" fmla="*/ 2 h 102"/>
                    <a:gd name="T10" fmla="*/ 386 w 386"/>
                    <a:gd name="T11" fmla="*/ 2 h 102"/>
                    <a:gd name="T12" fmla="*/ 386 w 386"/>
                    <a:gd name="T13" fmla="*/ 2 h 102"/>
                    <a:gd name="T14" fmla="*/ 386 w 386"/>
                    <a:gd name="T15" fmla="*/ 2 h 102"/>
                    <a:gd name="T16" fmla="*/ 384 w 386"/>
                    <a:gd name="T17" fmla="*/ 4 h 102"/>
                    <a:gd name="T18" fmla="*/ 384 w 386"/>
                    <a:gd name="T19" fmla="*/ 4 h 102"/>
                    <a:gd name="T20" fmla="*/ 5 w 386"/>
                    <a:gd name="T21" fmla="*/ 102 h 102"/>
                    <a:gd name="T22" fmla="*/ 5 w 386"/>
                    <a:gd name="T23" fmla="*/ 100 h 102"/>
                    <a:gd name="T24" fmla="*/ 2 w 386"/>
                    <a:gd name="T25" fmla="*/ 100 h 102"/>
                    <a:gd name="T26" fmla="*/ 2 w 386"/>
                    <a:gd name="T27" fmla="*/ 100 h 102"/>
                    <a:gd name="T28" fmla="*/ 2 w 386"/>
                    <a:gd name="T29" fmla="*/ 100 h 102"/>
                    <a:gd name="T30" fmla="*/ 2 w 386"/>
                    <a:gd name="T31" fmla="*/ 100 h 102"/>
                    <a:gd name="T32" fmla="*/ 0 w 386"/>
                    <a:gd name="T33" fmla="*/ 100 h 102"/>
                    <a:gd name="T34" fmla="*/ 0 w 386"/>
                    <a:gd name="T35" fmla="*/ 100 h 102"/>
                    <a:gd name="T36" fmla="*/ 0 w 386"/>
                    <a:gd name="T37" fmla="*/ 100 h 1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6"/>
                    <a:gd name="T58" fmla="*/ 0 h 102"/>
                    <a:gd name="T59" fmla="*/ 386 w 386"/>
                    <a:gd name="T60" fmla="*/ 102 h 1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6" h="102">
                      <a:moveTo>
                        <a:pt x="0" y="100"/>
                      </a:moveTo>
                      <a:lnTo>
                        <a:pt x="386" y="0"/>
                      </a:lnTo>
                      <a:lnTo>
                        <a:pt x="386" y="2"/>
                      </a:lnTo>
                      <a:lnTo>
                        <a:pt x="384" y="4"/>
                      </a:lnTo>
                      <a:lnTo>
                        <a:pt x="5" y="102"/>
                      </a:lnTo>
                      <a:lnTo>
                        <a:pt x="5" y="100"/>
                      </a:lnTo>
                      <a:lnTo>
                        <a:pt x="2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4" name="Freeform 173"/>
                <p:cNvSpPr>
                  <a:spLocks/>
                </p:cNvSpPr>
                <p:nvPr/>
              </p:nvSpPr>
              <p:spPr bwMode="auto">
                <a:xfrm>
                  <a:off x="2371" y="3619"/>
                  <a:ext cx="384" cy="100"/>
                </a:xfrm>
                <a:custGeom>
                  <a:avLst/>
                  <a:gdLst>
                    <a:gd name="T0" fmla="*/ 0 w 384"/>
                    <a:gd name="T1" fmla="*/ 98 h 100"/>
                    <a:gd name="T2" fmla="*/ 384 w 384"/>
                    <a:gd name="T3" fmla="*/ 0 h 100"/>
                    <a:gd name="T4" fmla="*/ 384 w 384"/>
                    <a:gd name="T5" fmla="*/ 0 h 100"/>
                    <a:gd name="T6" fmla="*/ 384 w 384"/>
                    <a:gd name="T7" fmla="*/ 0 h 100"/>
                    <a:gd name="T8" fmla="*/ 382 w 384"/>
                    <a:gd name="T9" fmla="*/ 2 h 100"/>
                    <a:gd name="T10" fmla="*/ 382 w 384"/>
                    <a:gd name="T11" fmla="*/ 2 h 100"/>
                    <a:gd name="T12" fmla="*/ 382 w 384"/>
                    <a:gd name="T13" fmla="*/ 2 h 100"/>
                    <a:gd name="T14" fmla="*/ 382 w 384"/>
                    <a:gd name="T15" fmla="*/ 2 h 100"/>
                    <a:gd name="T16" fmla="*/ 382 w 384"/>
                    <a:gd name="T17" fmla="*/ 2 h 100"/>
                    <a:gd name="T18" fmla="*/ 382 w 384"/>
                    <a:gd name="T19" fmla="*/ 5 h 100"/>
                    <a:gd name="T20" fmla="*/ 5 w 384"/>
                    <a:gd name="T21" fmla="*/ 100 h 100"/>
                    <a:gd name="T22" fmla="*/ 3 w 384"/>
                    <a:gd name="T23" fmla="*/ 100 h 100"/>
                    <a:gd name="T24" fmla="*/ 3 w 384"/>
                    <a:gd name="T25" fmla="*/ 100 h 100"/>
                    <a:gd name="T26" fmla="*/ 3 w 384"/>
                    <a:gd name="T27" fmla="*/ 100 h 100"/>
                    <a:gd name="T28" fmla="*/ 3 w 384"/>
                    <a:gd name="T29" fmla="*/ 100 h 100"/>
                    <a:gd name="T30" fmla="*/ 3 w 384"/>
                    <a:gd name="T31" fmla="*/ 98 h 100"/>
                    <a:gd name="T32" fmla="*/ 0 w 384"/>
                    <a:gd name="T33" fmla="*/ 98 h 100"/>
                    <a:gd name="T34" fmla="*/ 0 w 384"/>
                    <a:gd name="T35" fmla="*/ 98 h 100"/>
                    <a:gd name="T36" fmla="*/ 0 w 384"/>
                    <a:gd name="T37" fmla="*/ 98 h 1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4"/>
                    <a:gd name="T58" fmla="*/ 0 h 100"/>
                    <a:gd name="T59" fmla="*/ 384 w 384"/>
                    <a:gd name="T60" fmla="*/ 100 h 1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4" h="100">
                      <a:moveTo>
                        <a:pt x="0" y="98"/>
                      </a:moveTo>
                      <a:lnTo>
                        <a:pt x="384" y="0"/>
                      </a:lnTo>
                      <a:lnTo>
                        <a:pt x="382" y="2"/>
                      </a:lnTo>
                      <a:lnTo>
                        <a:pt x="382" y="5"/>
                      </a:lnTo>
                      <a:lnTo>
                        <a:pt x="5" y="100"/>
                      </a:lnTo>
                      <a:lnTo>
                        <a:pt x="3" y="100"/>
                      </a:lnTo>
                      <a:lnTo>
                        <a:pt x="3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5" name="Freeform 174"/>
                <p:cNvSpPr>
                  <a:spLocks/>
                </p:cNvSpPr>
                <p:nvPr/>
              </p:nvSpPr>
              <p:spPr bwMode="auto">
                <a:xfrm>
                  <a:off x="2374" y="3621"/>
                  <a:ext cx="379" cy="98"/>
                </a:xfrm>
                <a:custGeom>
                  <a:avLst/>
                  <a:gdLst>
                    <a:gd name="T0" fmla="*/ 0 w 379"/>
                    <a:gd name="T1" fmla="*/ 98 h 98"/>
                    <a:gd name="T2" fmla="*/ 379 w 379"/>
                    <a:gd name="T3" fmla="*/ 0 h 98"/>
                    <a:gd name="T4" fmla="*/ 379 w 379"/>
                    <a:gd name="T5" fmla="*/ 0 h 98"/>
                    <a:gd name="T6" fmla="*/ 379 w 379"/>
                    <a:gd name="T7" fmla="*/ 0 h 98"/>
                    <a:gd name="T8" fmla="*/ 379 w 379"/>
                    <a:gd name="T9" fmla="*/ 0 h 98"/>
                    <a:gd name="T10" fmla="*/ 379 w 379"/>
                    <a:gd name="T11" fmla="*/ 3 h 98"/>
                    <a:gd name="T12" fmla="*/ 379 w 379"/>
                    <a:gd name="T13" fmla="*/ 3 h 98"/>
                    <a:gd name="T14" fmla="*/ 379 w 379"/>
                    <a:gd name="T15" fmla="*/ 3 h 98"/>
                    <a:gd name="T16" fmla="*/ 377 w 379"/>
                    <a:gd name="T17" fmla="*/ 3 h 98"/>
                    <a:gd name="T18" fmla="*/ 377 w 379"/>
                    <a:gd name="T19" fmla="*/ 3 h 98"/>
                    <a:gd name="T20" fmla="*/ 5 w 379"/>
                    <a:gd name="T21" fmla="*/ 98 h 98"/>
                    <a:gd name="T22" fmla="*/ 2 w 379"/>
                    <a:gd name="T23" fmla="*/ 98 h 98"/>
                    <a:gd name="T24" fmla="*/ 2 w 379"/>
                    <a:gd name="T25" fmla="*/ 98 h 98"/>
                    <a:gd name="T26" fmla="*/ 2 w 379"/>
                    <a:gd name="T27" fmla="*/ 98 h 98"/>
                    <a:gd name="T28" fmla="*/ 2 w 379"/>
                    <a:gd name="T29" fmla="*/ 98 h 98"/>
                    <a:gd name="T30" fmla="*/ 0 w 379"/>
                    <a:gd name="T31" fmla="*/ 98 h 98"/>
                    <a:gd name="T32" fmla="*/ 0 w 379"/>
                    <a:gd name="T33" fmla="*/ 98 h 98"/>
                    <a:gd name="T34" fmla="*/ 0 w 379"/>
                    <a:gd name="T35" fmla="*/ 98 h 98"/>
                    <a:gd name="T36" fmla="*/ 0 w 379"/>
                    <a:gd name="T37" fmla="*/ 98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9"/>
                    <a:gd name="T58" fmla="*/ 0 h 98"/>
                    <a:gd name="T59" fmla="*/ 379 w 379"/>
                    <a:gd name="T60" fmla="*/ 98 h 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9" h="98">
                      <a:moveTo>
                        <a:pt x="0" y="98"/>
                      </a:moveTo>
                      <a:lnTo>
                        <a:pt x="379" y="0"/>
                      </a:lnTo>
                      <a:lnTo>
                        <a:pt x="379" y="3"/>
                      </a:lnTo>
                      <a:lnTo>
                        <a:pt x="377" y="3"/>
                      </a:lnTo>
                      <a:lnTo>
                        <a:pt x="5" y="98"/>
                      </a:lnTo>
                      <a:lnTo>
                        <a:pt x="2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6" name="Freeform 175"/>
                <p:cNvSpPr>
                  <a:spLocks/>
                </p:cNvSpPr>
                <p:nvPr/>
              </p:nvSpPr>
              <p:spPr bwMode="auto">
                <a:xfrm>
                  <a:off x="2376" y="3624"/>
                  <a:ext cx="377" cy="97"/>
                </a:xfrm>
                <a:custGeom>
                  <a:avLst/>
                  <a:gdLst>
                    <a:gd name="T0" fmla="*/ 0 w 377"/>
                    <a:gd name="T1" fmla="*/ 95 h 97"/>
                    <a:gd name="T2" fmla="*/ 377 w 377"/>
                    <a:gd name="T3" fmla="*/ 0 h 97"/>
                    <a:gd name="T4" fmla="*/ 377 w 377"/>
                    <a:gd name="T5" fmla="*/ 0 h 97"/>
                    <a:gd name="T6" fmla="*/ 377 w 377"/>
                    <a:gd name="T7" fmla="*/ 0 h 97"/>
                    <a:gd name="T8" fmla="*/ 375 w 377"/>
                    <a:gd name="T9" fmla="*/ 0 h 97"/>
                    <a:gd name="T10" fmla="*/ 375 w 377"/>
                    <a:gd name="T11" fmla="*/ 0 h 97"/>
                    <a:gd name="T12" fmla="*/ 375 w 377"/>
                    <a:gd name="T13" fmla="*/ 2 h 97"/>
                    <a:gd name="T14" fmla="*/ 375 w 377"/>
                    <a:gd name="T15" fmla="*/ 2 h 97"/>
                    <a:gd name="T16" fmla="*/ 375 w 377"/>
                    <a:gd name="T17" fmla="*/ 2 h 97"/>
                    <a:gd name="T18" fmla="*/ 375 w 377"/>
                    <a:gd name="T19" fmla="*/ 2 h 97"/>
                    <a:gd name="T20" fmla="*/ 5 w 377"/>
                    <a:gd name="T21" fmla="*/ 97 h 97"/>
                    <a:gd name="T22" fmla="*/ 3 w 377"/>
                    <a:gd name="T23" fmla="*/ 97 h 97"/>
                    <a:gd name="T24" fmla="*/ 3 w 377"/>
                    <a:gd name="T25" fmla="*/ 97 h 97"/>
                    <a:gd name="T26" fmla="*/ 3 w 377"/>
                    <a:gd name="T27" fmla="*/ 95 h 97"/>
                    <a:gd name="T28" fmla="*/ 3 w 377"/>
                    <a:gd name="T29" fmla="*/ 95 h 97"/>
                    <a:gd name="T30" fmla="*/ 0 w 377"/>
                    <a:gd name="T31" fmla="*/ 95 h 97"/>
                    <a:gd name="T32" fmla="*/ 0 w 377"/>
                    <a:gd name="T33" fmla="*/ 95 h 97"/>
                    <a:gd name="T34" fmla="*/ 0 w 377"/>
                    <a:gd name="T35" fmla="*/ 95 h 97"/>
                    <a:gd name="T36" fmla="*/ 0 w 377"/>
                    <a:gd name="T37" fmla="*/ 95 h 9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7"/>
                    <a:gd name="T58" fmla="*/ 0 h 97"/>
                    <a:gd name="T59" fmla="*/ 377 w 377"/>
                    <a:gd name="T60" fmla="*/ 97 h 9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7" h="97">
                      <a:moveTo>
                        <a:pt x="0" y="95"/>
                      </a:moveTo>
                      <a:lnTo>
                        <a:pt x="377" y="0"/>
                      </a:lnTo>
                      <a:lnTo>
                        <a:pt x="375" y="0"/>
                      </a:lnTo>
                      <a:lnTo>
                        <a:pt x="375" y="2"/>
                      </a:lnTo>
                      <a:lnTo>
                        <a:pt x="5" y="97"/>
                      </a:lnTo>
                      <a:lnTo>
                        <a:pt x="3" y="97"/>
                      </a:lnTo>
                      <a:lnTo>
                        <a:pt x="3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7" name="Freeform 176"/>
                <p:cNvSpPr>
                  <a:spLocks/>
                </p:cNvSpPr>
                <p:nvPr/>
              </p:nvSpPr>
              <p:spPr bwMode="auto">
                <a:xfrm>
                  <a:off x="2379" y="3624"/>
                  <a:ext cx="372" cy="97"/>
                </a:xfrm>
                <a:custGeom>
                  <a:avLst/>
                  <a:gdLst>
                    <a:gd name="T0" fmla="*/ 0 w 372"/>
                    <a:gd name="T1" fmla="*/ 95 h 97"/>
                    <a:gd name="T2" fmla="*/ 372 w 372"/>
                    <a:gd name="T3" fmla="*/ 0 h 97"/>
                    <a:gd name="T4" fmla="*/ 372 w 372"/>
                    <a:gd name="T5" fmla="*/ 2 h 97"/>
                    <a:gd name="T6" fmla="*/ 372 w 372"/>
                    <a:gd name="T7" fmla="*/ 2 h 97"/>
                    <a:gd name="T8" fmla="*/ 372 w 372"/>
                    <a:gd name="T9" fmla="*/ 2 h 97"/>
                    <a:gd name="T10" fmla="*/ 372 w 372"/>
                    <a:gd name="T11" fmla="*/ 2 h 97"/>
                    <a:gd name="T12" fmla="*/ 372 w 372"/>
                    <a:gd name="T13" fmla="*/ 2 h 97"/>
                    <a:gd name="T14" fmla="*/ 369 w 372"/>
                    <a:gd name="T15" fmla="*/ 5 h 97"/>
                    <a:gd name="T16" fmla="*/ 369 w 372"/>
                    <a:gd name="T17" fmla="*/ 5 h 97"/>
                    <a:gd name="T18" fmla="*/ 369 w 372"/>
                    <a:gd name="T19" fmla="*/ 5 h 97"/>
                    <a:gd name="T20" fmla="*/ 2 w 372"/>
                    <a:gd name="T21" fmla="*/ 97 h 97"/>
                    <a:gd name="T22" fmla="*/ 2 w 372"/>
                    <a:gd name="T23" fmla="*/ 97 h 97"/>
                    <a:gd name="T24" fmla="*/ 2 w 372"/>
                    <a:gd name="T25" fmla="*/ 97 h 97"/>
                    <a:gd name="T26" fmla="*/ 2 w 372"/>
                    <a:gd name="T27" fmla="*/ 97 h 97"/>
                    <a:gd name="T28" fmla="*/ 2 w 372"/>
                    <a:gd name="T29" fmla="*/ 97 h 97"/>
                    <a:gd name="T30" fmla="*/ 0 w 372"/>
                    <a:gd name="T31" fmla="*/ 97 h 97"/>
                    <a:gd name="T32" fmla="*/ 0 w 372"/>
                    <a:gd name="T33" fmla="*/ 97 h 97"/>
                    <a:gd name="T34" fmla="*/ 0 w 372"/>
                    <a:gd name="T35" fmla="*/ 95 h 97"/>
                    <a:gd name="T36" fmla="*/ 0 w 372"/>
                    <a:gd name="T37" fmla="*/ 95 h 9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2"/>
                    <a:gd name="T58" fmla="*/ 0 h 97"/>
                    <a:gd name="T59" fmla="*/ 372 w 372"/>
                    <a:gd name="T60" fmla="*/ 97 h 9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2" h="97">
                      <a:moveTo>
                        <a:pt x="0" y="95"/>
                      </a:moveTo>
                      <a:lnTo>
                        <a:pt x="372" y="0"/>
                      </a:lnTo>
                      <a:lnTo>
                        <a:pt x="372" y="2"/>
                      </a:lnTo>
                      <a:lnTo>
                        <a:pt x="369" y="5"/>
                      </a:lnTo>
                      <a:lnTo>
                        <a:pt x="2" y="97"/>
                      </a:lnTo>
                      <a:lnTo>
                        <a:pt x="0" y="97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8" name="Freeform 177"/>
                <p:cNvSpPr>
                  <a:spLocks/>
                </p:cNvSpPr>
                <p:nvPr/>
              </p:nvSpPr>
              <p:spPr bwMode="auto">
                <a:xfrm>
                  <a:off x="2381" y="3626"/>
                  <a:ext cx="370" cy="98"/>
                </a:xfrm>
                <a:custGeom>
                  <a:avLst/>
                  <a:gdLst>
                    <a:gd name="T0" fmla="*/ 0 w 370"/>
                    <a:gd name="T1" fmla="*/ 95 h 98"/>
                    <a:gd name="T2" fmla="*/ 370 w 370"/>
                    <a:gd name="T3" fmla="*/ 0 h 98"/>
                    <a:gd name="T4" fmla="*/ 370 w 370"/>
                    <a:gd name="T5" fmla="*/ 0 h 98"/>
                    <a:gd name="T6" fmla="*/ 367 w 370"/>
                    <a:gd name="T7" fmla="*/ 3 h 98"/>
                    <a:gd name="T8" fmla="*/ 367 w 370"/>
                    <a:gd name="T9" fmla="*/ 3 h 98"/>
                    <a:gd name="T10" fmla="*/ 367 w 370"/>
                    <a:gd name="T11" fmla="*/ 3 h 98"/>
                    <a:gd name="T12" fmla="*/ 367 w 370"/>
                    <a:gd name="T13" fmla="*/ 3 h 98"/>
                    <a:gd name="T14" fmla="*/ 367 w 370"/>
                    <a:gd name="T15" fmla="*/ 3 h 98"/>
                    <a:gd name="T16" fmla="*/ 367 w 370"/>
                    <a:gd name="T17" fmla="*/ 5 h 98"/>
                    <a:gd name="T18" fmla="*/ 367 w 370"/>
                    <a:gd name="T19" fmla="*/ 5 h 98"/>
                    <a:gd name="T20" fmla="*/ 2 w 370"/>
                    <a:gd name="T21" fmla="*/ 98 h 98"/>
                    <a:gd name="T22" fmla="*/ 2 w 370"/>
                    <a:gd name="T23" fmla="*/ 95 h 98"/>
                    <a:gd name="T24" fmla="*/ 2 w 370"/>
                    <a:gd name="T25" fmla="*/ 95 h 98"/>
                    <a:gd name="T26" fmla="*/ 2 w 370"/>
                    <a:gd name="T27" fmla="*/ 95 h 98"/>
                    <a:gd name="T28" fmla="*/ 0 w 370"/>
                    <a:gd name="T29" fmla="*/ 95 h 98"/>
                    <a:gd name="T30" fmla="*/ 0 w 370"/>
                    <a:gd name="T31" fmla="*/ 95 h 98"/>
                    <a:gd name="T32" fmla="*/ 0 w 370"/>
                    <a:gd name="T33" fmla="*/ 95 h 98"/>
                    <a:gd name="T34" fmla="*/ 0 w 370"/>
                    <a:gd name="T35" fmla="*/ 95 h 98"/>
                    <a:gd name="T36" fmla="*/ 0 w 370"/>
                    <a:gd name="T37" fmla="*/ 95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0"/>
                    <a:gd name="T58" fmla="*/ 0 h 98"/>
                    <a:gd name="T59" fmla="*/ 370 w 370"/>
                    <a:gd name="T60" fmla="*/ 98 h 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0" h="98">
                      <a:moveTo>
                        <a:pt x="0" y="95"/>
                      </a:moveTo>
                      <a:lnTo>
                        <a:pt x="370" y="0"/>
                      </a:lnTo>
                      <a:lnTo>
                        <a:pt x="367" y="3"/>
                      </a:lnTo>
                      <a:lnTo>
                        <a:pt x="367" y="5"/>
                      </a:lnTo>
                      <a:lnTo>
                        <a:pt x="2" y="98"/>
                      </a:lnTo>
                      <a:lnTo>
                        <a:pt x="2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59" name="Freeform 178"/>
                <p:cNvSpPr>
                  <a:spLocks/>
                </p:cNvSpPr>
                <p:nvPr/>
              </p:nvSpPr>
              <p:spPr bwMode="auto">
                <a:xfrm>
                  <a:off x="2381" y="3629"/>
                  <a:ext cx="367" cy="95"/>
                </a:xfrm>
                <a:custGeom>
                  <a:avLst/>
                  <a:gdLst>
                    <a:gd name="T0" fmla="*/ 0 w 367"/>
                    <a:gd name="T1" fmla="*/ 92 h 95"/>
                    <a:gd name="T2" fmla="*/ 367 w 367"/>
                    <a:gd name="T3" fmla="*/ 0 h 95"/>
                    <a:gd name="T4" fmla="*/ 367 w 367"/>
                    <a:gd name="T5" fmla="*/ 0 h 95"/>
                    <a:gd name="T6" fmla="*/ 367 w 367"/>
                    <a:gd name="T7" fmla="*/ 0 h 95"/>
                    <a:gd name="T8" fmla="*/ 367 w 367"/>
                    <a:gd name="T9" fmla="*/ 2 h 95"/>
                    <a:gd name="T10" fmla="*/ 367 w 367"/>
                    <a:gd name="T11" fmla="*/ 2 h 95"/>
                    <a:gd name="T12" fmla="*/ 365 w 367"/>
                    <a:gd name="T13" fmla="*/ 2 h 95"/>
                    <a:gd name="T14" fmla="*/ 365 w 367"/>
                    <a:gd name="T15" fmla="*/ 2 h 95"/>
                    <a:gd name="T16" fmla="*/ 365 w 367"/>
                    <a:gd name="T17" fmla="*/ 2 h 95"/>
                    <a:gd name="T18" fmla="*/ 365 w 367"/>
                    <a:gd name="T19" fmla="*/ 4 h 95"/>
                    <a:gd name="T20" fmla="*/ 5 w 367"/>
                    <a:gd name="T21" fmla="*/ 95 h 95"/>
                    <a:gd name="T22" fmla="*/ 5 w 367"/>
                    <a:gd name="T23" fmla="*/ 95 h 95"/>
                    <a:gd name="T24" fmla="*/ 5 w 367"/>
                    <a:gd name="T25" fmla="*/ 95 h 95"/>
                    <a:gd name="T26" fmla="*/ 5 w 367"/>
                    <a:gd name="T27" fmla="*/ 95 h 95"/>
                    <a:gd name="T28" fmla="*/ 2 w 367"/>
                    <a:gd name="T29" fmla="*/ 95 h 95"/>
                    <a:gd name="T30" fmla="*/ 2 w 367"/>
                    <a:gd name="T31" fmla="*/ 92 h 95"/>
                    <a:gd name="T32" fmla="*/ 2 w 367"/>
                    <a:gd name="T33" fmla="*/ 92 h 95"/>
                    <a:gd name="T34" fmla="*/ 2 w 367"/>
                    <a:gd name="T35" fmla="*/ 92 h 95"/>
                    <a:gd name="T36" fmla="*/ 0 w 367"/>
                    <a:gd name="T37" fmla="*/ 92 h 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67"/>
                    <a:gd name="T58" fmla="*/ 0 h 95"/>
                    <a:gd name="T59" fmla="*/ 367 w 367"/>
                    <a:gd name="T60" fmla="*/ 95 h 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67" h="95">
                      <a:moveTo>
                        <a:pt x="0" y="92"/>
                      </a:moveTo>
                      <a:lnTo>
                        <a:pt x="367" y="0"/>
                      </a:lnTo>
                      <a:lnTo>
                        <a:pt x="367" y="2"/>
                      </a:lnTo>
                      <a:lnTo>
                        <a:pt x="365" y="2"/>
                      </a:lnTo>
                      <a:lnTo>
                        <a:pt x="365" y="4"/>
                      </a:lnTo>
                      <a:lnTo>
                        <a:pt x="5" y="95"/>
                      </a:lnTo>
                      <a:lnTo>
                        <a:pt x="2" y="95"/>
                      </a:lnTo>
                      <a:lnTo>
                        <a:pt x="2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0" name="Freeform 179"/>
                <p:cNvSpPr>
                  <a:spLocks/>
                </p:cNvSpPr>
                <p:nvPr/>
              </p:nvSpPr>
              <p:spPr bwMode="auto">
                <a:xfrm>
                  <a:off x="2383" y="3631"/>
                  <a:ext cx="365" cy="93"/>
                </a:xfrm>
                <a:custGeom>
                  <a:avLst/>
                  <a:gdLst>
                    <a:gd name="T0" fmla="*/ 0 w 365"/>
                    <a:gd name="T1" fmla="*/ 93 h 93"/>
                    <a:gd name="T2" fmla="*/ 365 w 365"/>
                    <a:gd name="T3" fmla="*/ 0 h 93"/>
                    <a:gd name="T4" fmla="*/ 363 w 365"/>
                    <a:gd name="T5" fmla="*/ 0 h 93"/>
                    <a:gd name="T6" fmla="*/ 363 w 365"/>
                    <a:gd name="T7" fmla="*/ 0 h 93"/>
                    <a:gd name="T8" fmla="*/ 363 w 365"/>
                    <a:gd name="T9" fmla="*/ 0 h 93"/>
                    <a:gd name="T10" fmla="*/ 363 w 365"/>
                    <a:gd name="T11" fmla="*/ 2 h 93"/>
                    <a:gd name="T12" fmla="*/ 363 w 365"/>
                    <a:gd name="T13" fmla="*/ 2 h 93"/>
                    <a:gd name="T14" fmla="*/ 363 w 365"/>
                    <a:gd name="T15" fmla="*/ 2 h 93"/>
                    <a:gd name="T16" fmla="*/ 363 w 365"/>
                    <a:gd name="T17" fmla="*/ 2 h 93"/>
                    <a:gd name="T18" fmla="*/ 361 w 365"/>
                    <a:gd name="T19" fmla="*/ 2 h 93"/>
                    <a:gd name="T20" fmla="*/ 5 w 365"/>
                    <a:gd name="T21" fmla="*/ 93 h 93"/>
                    <a:gd name="T22" fmla="*/ 5 w 365"/>
                    <a:gd name="T23" fmla="*/ 93 h 93"/>
                    <a:gd name="T24" fmla="*/ 5 w 365"/>
                    <a:gd name="T25" fmla="*/ 93 h 93"/>
                    <a:gd name="T26" fmla="*/ 5 w 365"/>
                    <a:gd name="T27" fmla="*/ 93 h 93"/>
                    <a:gd name="T28" fmla="*/ 3 w 365"/>
                    <a:gd name="T29" fmla="*/ 93 h 93"/>
                    <a:gd name="T30" fmla="*/ 3 w 365"/>
                    <a:gd name="T31" fmla="*/ 93 h 93"/>
                    <a:gd name="T32" fmla="*/ 3 w 365"/>
                    <a:gd name="T33" fmla="*/ 93 h 93"/>
                    <a:gd name="T34" fmla="*/ 3 w 365"/>
                    <a:gd name="T35" fmla="*/ 93 h 93"/>
                    <a:gd name="T36" fmla="*/ 0 w 365"/>
                    <a:gd name="T37" fmla="*/ 93 h 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65"/>
                    <a:gd name="T58" fmla="*/ 0 h 93"/>
                    <a:gd name="T59" fmla="*/ 365 w 365"/>
                    <a:gd name="T60" fmla="*/ 93 h 9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65" h="93">
                      <a:moveTo>
                        <a:pt x="0" y="93"/>
                      </a:moveTo>
                      <a:lnTo>
                        <a:pt x="365" y="0"/>
                      </a:lnTo>
                      <a:lnTo>
                        <a:pt x="363" y="0"/>
                      </a:lnTo>
                      <a:lnTo>
                        <a:pt x="363" y="2"/>
                      </a:lnTo>
                      <a:lnTo>
                        <a:pt x="361" y="2"/>
                      </a:lnTo>
                      <a:lnTo>
                        <a:pt x="5" y="93"/>
                      </a:lnTo>
                      <a:lnTo>
                        <a:pt x="3" y="93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1" name="Freeform 180"/>
                <p:cNvSpPr>
                  <a:spLocks/>
                </p:cNvSpPr>
                <p:nvPr/>
              </p:nvSpPr>
              <p:spPr bwMode="auto">
                <a:xfrm>
                  <a:off x="2386" y="3633"/>
                  <a:ext cx="360" cy="93"/>
                </a:xfrm>
                <a:custGeom>
                  <a:avLst/>
                  <a:gdLst>
                    <a:gd name="T0" fmla="*/ 0 w 360"/>
                    <a:gd name="T1" fmla="*/ 91 h 93"/>
                    <a:gd name="T2" fmla="*/ 360 w 360"/>
                    <a:gd name="T3" fmla="*/ 0 h 93"/>
                    <a:gd name="T4" fmla="*/ 360 w 360"/>
                    <a:gd name="T5" fmla="*/ 0 h 93"/>
                    <a:gd name="T6" fmla="*/ 360 w 360"/>
                    <a:gd name="T7" fmla="*/ 0 h 93"/>
                    <a:gd name="T8" fmla="*/ 360 w 360"/>
                    <a:gd name="T9" fmla="*/ 0 h 93"/>
                    <a:gd name="T10" fmla="*/ 358 w 360"/>
                    <a:gd name="T11" fmla="*/ 0 h 93"/>
                    <a:gd name="T12" fmla="*/ 358 w 360"/>
                    <a:gd name="T13" fmla="*/ 3 h 93"/>
                    <a:gd name="T14" fmla="*/ 358 w 360"/>
                    <a:gd name="T15" fmla="*/ 3 h 93"/>
                    <a:gd name="T16" fmla="*/ 358 w 360"/>
                    <a:gd name="T17" fmla="*/ 3 h 93"/>
                    <a:gd name="T18" fmla="*/ 358 w 360"/>
                    <a:gd name="T19" fmla="*/ 3 h 93"/>
                    <a:gd name="T20" fmla="*/ 5 w 360"/>
                    <a:gd name="T21" fmla="*/ 93 h 93"/>
                    <a:gd name="T22" fmla="*/ 5 w 360"/>
                    <a:gd name="T23" fmla="*/ 93 h 93"/>
                    <a:gd name="T24" fmla="*/ 5 w 360"/>
                    <a:gd name="T25" fmla="*/ 93 h 93"/>
                    <a:gd name="T26" fmla="*/ 5 w 360"/>
                    <a:gd name="T27" fmla="*/ 91 h 93"/>
                    <a:gd name="T28" fmla="*/ 2 w 360"/>
                    <a:gd name="T29" fmla="*/ 91 h 93"/>
                    <a:gd name="T30" fmla="*/ 2 w 360"/>
                    <a:gd name="T31" fmla="*/ 91 h 93"/>
                    <a:gd name="T32" fmla="*/ 2 w 360"/>
                    <a:gd name="T33" fmla="*/ 91 h 93"/>
                    <a:gd name="T34" fmla="*/ 2 w 360"/>
                    <a:gd name="T35" fmla="*/ 91 h 93"/>
                    <a:gd name="T36" fmla="*/ 0 w 360"/>
                    <a:gd name="T37" fmla="*/ 91 h 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60"/>
                    <a:gd name="T58" fmla="*/ 0 h 93"/>
                    <a:gd name="T59" fmla="*/ 360 w 360"/>
                    <a:gd name="T60" fmla="*/ 93 h 9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60" h="93">
                      <a:moveTo>
                        <a:pt x="0" y="91"/>
                      </a:moveTo>
                      <a:lnTo>
                        <a:pt x="360" y="0"/>
                      </a:lnTo>
                      <a:lnTo>
                        <a:pt x="358" y="0"/>
                      </a:lnTo>
                      <a:lnTo>
                        <a:pt x="358" y="3"/>
                      </a:lnTo>
                      <a:lnTo>
                        <a:pt x="5" y="93"/>
                      </a:lnTo>
                      <a:lnTo>
                        <a:pt x="5" y="91"/>
                      </a:lnTo>
                      <a:lnTo>
                        <a:pt x="2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2" name="Freeform 181"/>
                <p:cNvSpPr>
                  <a:spLocks/>
                </p:cNvSpPr>
                <p:nvPr/>
              </p:nvSpPr>
              <p:spPr bwMode="auto">
                <a:xfrm>
                  <a:off x="2388" y="3633"/>
                  <a:ext cx="356" cy="93"/>
                </a:xfrm>
                <a:custGeom>
                  <a:avLst/>
                  <a:gdLst>
                    <a:gd name="T0" fmla="*/ 0 w 356"/>
                    <a:gd name="T1" fmla="*/ 91 h 93"/>
                    <a:gd name="T2" fmla="*/ 356 w 356"/>
                    <a:gd name="T3" fmla="*/ 0 h 93"/>
                    <a:gd name="T4" fmla="*/ 356 w 356"/>
                    <a:gd name="T5" fmla="*/ 3 h 93"/>
                    <a:gd name="T6" fmla="*/ 356 w 356"/>
                    <a:gd name="T7" fmla="*/ 3 h 93"/>
                    <a:gd name="T8" fmla="*/ 356 w 356"/>
                    <a:gd name="T9" fmla="*/ 3 h 93"/>
                    <a:gd name="T10" fmla="*/ 356 w 356"/>
                    <a:gd name="T11" fmla="*/ 3 h 93"/>
                    <a:gd name="T12" fmla="*/ 356 w 356"/>
                    <a:gd name="T13" fmla="*/ 3 h 93"/>
                    <a:gd name="T14" fmla="*/ 356 w 356"/>
                    <a:gd name="T15" fmla="*/ 5 h 93"/>
                    <a:gd name="T16" fmla="*/ 353 w 356"/>
                    <a:gd name="T17" fmla="*/ 5 h 93"/>
                    <a:gd name="T18" fmla="*/ 353 w 356"/>
                    <a:gd name="T19" fmla="*/ 5 h 93"/>
                    <a:gd name="T20" fmla="*/ 5 w 356"/>
                    <a:gd name="T21" fmla="*/ 93 h 93"/>
                    <a:gd name="T22" fmla="*/ 5 w 356"/>
                    <a:gd name="T23" fmla="*/ 93 h 93"/>
                    <a:gd name="T24" fmla="*/ 5 w 356"/>
                    <a:gd name="T25" fmla="*/ 93 h 93"/>
                    <a:gd name="T26" fmla="*/ 5 w 356"/>
                    <a:gd name="T27" fmla="*/ 93 h 93"/>
                    <a:gd name="T28" fmla="*/ 3 w 356"/>
                    <a:gd name="T29" fmla="*/ 93 h 93"/>
                    <a:gd name="T30" fmla="*/ 3 w 356"/>
                    <a:gd name="T31" fmla="*/ 93 h 93"/>
                    <a:gd name="T32" fmla="*/ 3 w 356"/>
                    <a:gd name="T33" fmla="*/ 93 h 93"/>
                    <a:gd name="T34" fmla="*/ 3 w 356"/>
                    <a:gd name="T35" fmla="*/ 91 h 93"/>
                    <a:gd name="T36" fmla="*/ 0 w 356"/>
                    <a:gd name="T37" fmla="*/ 91 h 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6"/>
                    <a:gd name="T58" fmla="*/ 0 h 93"/>
                    <a:gd name="T59" fmla="*/ 356 w 356"/>
                    <a:gd name="T60" fmla="*/ 93 h 9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6" h="93">
                      <a:moveTo>
                        <a:pt x="0" y="91"/>
                      </a:moveTo>
                      <a:lnTo>
                        <a:pt x="356" y="0"/>
                      </a:lnTo>
                      <a:lnTo>
                        <a:pt x="356" y="3"/>
                      </a:lnTo>
                      <a:lnTo>
                        <a:pt x="356" y="5"/>
                      </a:lnTo>
                      <a:lnTo>
                        <a:pt x="353" y="5"/>
                      </a:lnTo>
                      <a:lnTo>
                        <a:pt x="5" y="93"/>
                      </a:lnTo>
                      <a:lnTo>
                        <a:pt x="3" y="93"/>
                      </a:lnTo>
                      <a:lnTo>
                        <a:pt x="3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3" name="Freeform 182"/>
                <p:cNvSpPr>
                  <a:spLocks/>
                </p:cNvSpPr>
                <p:nvPr/>
              </p:nvSpPr>
              <p:spPr bwMode="auto">
                <a:xfrm>
                  <a:off x="2391" y="3636"/>
                  <a:ext cx="353" cy="90"/>
                </a:xfrm>
                <a:custGeom>
                  <a:avLst/>
                  <a:gdLst>
                    <a:gd name="T0" fmla="*/ 0 w 353"/>
                    <a:gd name="T1" fmla="*/ 90 h 90"/>
                    <a:gd name="T2" fmla="*/ 353 w 353"/>
                    <a:gd name="T3" fmla="*/ 0 h 90"/>
                    <a:gd name="T4" fmla="*/ 353 w 353"/>
                    <a:gd name="T5" fmla="*/ 0 h 90"/>
                    <a:gd name="T6" fmla="*/ 350 w 353"/>
                    <a:gd name="T7" fmla="*/ 2 h 90"/>
                    <a:gd name="T8" fmla="*/ 350 w 353"/>
                    <a:gd name="T9" fmla="*/ 2 h 90"/>
                    <a:gd name="T10" fmla="*/ 350 w 353"/>
                    <a:gd name="T11" fmla="*/ 2 h 90"/>
                    <a:gd name="T12" fmla="*/ 350 w 353"/>
                    <a:gd name="T13" fmla="*/ 2 h 90"/>
                    <a:gd name="T14" fmla="*/ 350 w 353"/>
                    <a:gd name="T15" fmla="*/ 2 h 90"/>
                    <a:gd name="T16" fmla="*/ 350 w 353"/>
                    <a:gd name="T17" fmla="*/ 4 h 90"/>
                    <a:gd name="T18" fmla="*/ 350 w 353"/>
                    <a:gd name="T19" fmla="*/ 4 h 90"/>
                    <a:gd name="T20" fmla="*/ 4 w 353"/>
                    <a:gd name="T21" fmla="*/ 90 h 90"/>
                    <a:gd name="T22" fmla="*/ 4 w 353"/>
                    <a:gd name="T23" fmla="*/ 90 h 90"/>
                    <a:gd name="T24" fmla="*/ 4 w 353"/>
                    <a:gd name="T25" fmla="*/ 90 h 90"/>
                    <a:gd name="T26" fmla="*/ 4 w 353"/>
                    <a:gd name="T27" fmla="*/ 90 h 90"/>
                    <a:gd name="T28" fmla="*/ 2 w 353"/>
                    <a:gd name="T29" fmla="*/ 90 h 90"/>
                    <a:gd name="T30" fmla="*/ 2 w 353"/>
                    <a:gd name="T31" fmla="*/ 90 h 90"/>
                    <a:gd name="T32" fmla="*/ 2 w 353"/>
                    <a:gd name="T33" fmla="*/ 90 h 90"/>
                    <a:gd name="T34" fmla="*/ 2 w 353"/>
                    <a:gd name="T35" fmla="*/ 90 h 90"/>
                    <a:gd name="T36" fmla="*/ 0 w 353"/>
                    <a:gd name="T37" fmla="*/ 90 h 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3"/>
                    <a:gd name="T58" fmla="*/ 0 h 90"/>
                    <a:gd name="T59" fmla="*/ 353 w 353"/>
                    <a:gd name="T60" fmla="*/ 90 h 9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3" h="90">
                      <a:moveTo>
                        <a:pt x="0" y="90"/>
                      </a:moveTo>
                      <a:lnTo>
                        <a:pt x="353" y="0"/>
                      </a:lnTo>
                      <a:lnTo>
                        <a:pt x="350" y="2"/>
                      </a:lnTo>
                      <a:lnTo>
                        <a:pt x="350" y="4"/>
                      </a:lnTo>
                      <a:lnTo>
                        <a:pt x="4" y="90"/>
                      </a:lnTo>
                      <a:lnTo>
                        <a:pt x="2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4" name="Freeform 183"/>
                <p:cNvSpPr>
                  <a:spLocks/>
                </p:cNvSpPr>
                <p:nvPr/>
              </p:nvSpPr>
              <p:spPr bwMode="auto">
                <a:xfrm>
                  <a:off x="2393" y="3638"/>
                  <a:ext cx="348" cy="91"/>
                </a:xfrm>
                <a:custGeom>
                  <a:avLst/>
                  <a:gdLst>
                    <a:gd name="T0" fmla="*/ 0 w 348"/>
                    <a:gd name="T1" fmla="*/ 88 h 91"/>
                    <a:gd name="T2" fmla="*/ 348 w 348"/>
                    <a:gd name="T3" fmla="*/ 0 h 91"/>
                    <a:gd name="T4" fmla="*/ 348 w 348"/>
                    <a:gd name="T5" fmla="*/ 0 h 91"/>
                    <a:gd name="T6" fmla="*/ 348 w 348"/>
                    <a:gd name="T7" fmla="*/ 0 h 91"/>
                    <a:gd name="T8" fmla="*/ 348 w 348"/>
                    <a:gd name="T9" fmla="*/ 2 h 91"/>
                    <a:gd name="T10" fmla="*/ 348 w 348"/>
                    <a:gd name="T11" fmla="*/ 2 h 91"/>
                    <a:gd name="T12" fmla="*/ 346 w 348"/>
                    <a:gd name="T13" fmla="*/ 2 h 91"/>
                    <a:gd name="T14" fmla="*/ 346 w 348"/>
                    <a:gd name="T15" fmla="*/ 2 h 91"/>
                    <a:gd name="T16" fmla="*/ 346 w 348"/>
                    <a:gd name="T17" fmla="*/ 2 h 91"/>
                    <a:gd name="T18" fmla="*/ 346 w 348"/>
                    <a:gd name="T19" fmla="*/ 5 h 91"/>
                    <a:gd name="T20" fmla="*/ 5 w 348"/>
                    <a:gd name="T21" fmla="*/ 91 h 91"/>
                    <a:gd name="T22" fmla="*/ 5 w 348"/>
                    <a:gd name="T23" fmla="*/ 91 h 91"/>
                    <a:gd name="T24" fmla="*/ 5 w 348"/>
                    <a:gd name="T25" fmla="*/ 91 h 91"/>
                    <a:gd name="T26" fmla="*/ 5 w 348"/>
                    <a:gd name="T27" fmla="*/ 91 h 91"/>
                    <a:gd name="T28" fmla="*/ 2 w 348"/>
                    <a:gd name="T29" fmla="*/ 88 h 91"/>
                    <a:gd name="T30" fmla="*/ 2 w 348"/>
                    <a:gd name="T31" fmla="*/ 88 h 91"/>
                    <a:gd name="T32" fmla="*/ 2 w 348"/>
                    <a:gd name="T33" fmla="*/ 88 h 91"/>
                    <a:gd name="T34" fmla="*/ 2 w 348"/>
                    <a:gd name="T35" fmla="*/ 88 h 91"/>
                    <a:gd name="T36" fmla="*/ 0 w 348"/>
                    <a:gd name="T37" fmla="*/ 88 h 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8"/>
                    <a:gd name="T58" fmla="*/ 0 h 91"/>
                    <a:gd name="T59" fmla="*/ 348 w 348"/>
                    <a:gd name="T60" fmla="*/ 91 h 9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8" h="91">
                      <a:moveTo>
                        <a:pt x="0" y="88"/>
                      </a:moveTo>
                      <a:lnTo>
                        <a:pt x="348" y="0"/>
                      </a:lnTo>
                      <a:lnTo>
                        <a:pt x="348" y="2"/>
                      </a:lnTo>
                      <a:lnTo>
                        <a:pt x="346" y="2"/>
                      </a:lnTo>
                      <a:lnTo>
                        <a:pt x="346" y="5"/>
                      </a:lnTo>
                      <a:lnTo>
                        <a:pt x="5" y="91"/>
                      </a:lnTo>
                      <a:lnTo>
                        <a:pt x="2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5" name="Freeform 184"/>
                <p:cNvSpPr>
                  <a:spLocks/>
                </p:cNvSpPr>
                <p:nvPr/>
              </p:nvSpPr>
              <p:spPr bwMode="auto">
                <a:xfrm>
                  <a:off x="2395" y="3640"/>
                  <a:ext cx="346" cy="89"/>
                </a:xfrm>
                <a:custGeom>
                  <a:avLst/>
                  <a:gdLst>
                    <a:gd name="T0" fmla="*/ 0 w 346"/>
                    <a:gd name="T1" fmla="*/ 86 h 89"/>
                    <a:gd name="T2" fmla="*/ 346 w 346"/>
                    <a:gd name="T3" fmla="*/ 0 h 89"/>
                    <a:gd name="T4" fmla="*/ 344 w 346"/>
                    <a:gd name="T5" fmla="*/ 0 h 89"/>
                    <a:gd name="T6" fmla="*/ 344 w 346"/>
                    <a:gd name="T7" fmla="*/ 0 h 89"/>
                    <a:gd name="T8" fmla="*/ 344 w 346"/>
                    <a:gd name="T9" fmla="*/ 0 h 89"/>
                    <a:gd name="T10" fmla="*/ 344 w 346"/>
                    <a:gd name="T11" fmla="*/ 3 h 89"/>
                    <a:gd name="T12" fmla="*/ 344 w 346"/>
                    <a:gd name="T13" fmla="*/ 3 h 89"/>
                    <a:gd name="T14" fmla="*/ 344 w 346"/>
                    <a:gd name="T15" fmla="*/ 3 h 89"/>
                    <a:gd name="T16" fmla="*/ 341 w 346"/>
                    <a:gd name="T17" fmla="*/ 3 h 89"/>
                    <a:gd name="T18" fmla="*/ 341 w 346"/>
                    <a:gd name="T19" fmla="*/ 3 h 89"/>
                    <a:gd name="T20" fmla="*/ 7 w 346"/>
                    <a:gd name="T21" fmla="*/ 89 h 89"/>
                    <a:gd name="T22" fmla="*/ 5 w 346"/>
                    <a:gd name="T23" fmla="*/ 89 h 89"/>
                    <a:gd name="T24" fmla="*/ 5 w 346"/>
                    <a:gd name="T25" fmla="*/ 89 h 89"/>
                    <a:gd name="T26" fmla="*/ 5 w 346"/>
                    <a:gd name="T27" fmla="*/ 89 h 89"/>
                    <a:gd name="T28" fmla="*/ 3 w 346"/>
                    <a:gd name="T29" fmla="*/ 89 h 89"/>
                    <a:gd name="T30" fmla="*/ 3 w 346"/>
                    <a:gd name="T31" fmla="*/ 89 h 89"/>
                    <a:gd name="T32" fmla="*/ 3 w 346"/>
                    <a:gd name="T33" fmla="*/ 89 h 89"/>
                    <a:gd name="T34" fmla="*/ 3 w 346"/>
                    <a:gd name="T35" fmla="*/ 89 h 89"/>
                    <a:gd name="T36" fmla="*/ 0 w 346"/>
                    <a:gd name="T37" fmla="*/ 86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6"/>
                    <a:gd name="T58" fmla="*/ 0 h 89"/>
                    <a:gd name="T59" fmla="*/ 346 w 346"/>
                    <a:gd name="T60" fmla="*/ 89 h 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6" h="89">
                      <a:moveTo>
                        <a:pt x="0" y="86"/>
                      </a:moveTo>
                      <a:lnTo>
                        <a:pt x="346" y="0"/>
                      </a:lnTo>
                      <a:lnTo>
                        <a:pt x="344" y="0"/>
                      </a:lnTo>
                      <a:lnTo>
                        <a:pt x="344" y="3"/>
                      </a:lnTo>
                      <a:lnTo>
                        <a:pt x="341" y="3"/>
                      </a:lnTo>
                      <a:lnTo>
                        <a:pt x="7" y="89"/>
                      </a:lnTo>
                      <a:lnTo>
                        <a:pt x="5" y="89"/>
                      </a:lnTo>
                      <a:lnTo>
                        <a:pt x="3" y="8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6" name="Freeform 185"/>
                <p:cNvSpPr>
                  <a:spLocks/>
                </p:cNvSpPr>
                <p:nvPr/>
              </p:nvSpPr>
              <p:spPr bwMode="auto">
                <a:xfrm>
                  <a:off x="2398" y="3643"/>
                  <a:ext cx="341" cy="88"/>
                </a:xfrm>
                <a:custGeom>
                  <a:avLst/>
                  <a:gdLst>
                    <a:gd name="T0" fmla="*/ 0 w 341"/>
                    <a:gd name="T1" fmla="*/ 86 h 88"/>
                    <a:gd name="T2" fmla="*/ 341 w 341"/>
                    <a:gd name="T3" fmla="*/ 0 h 88"/>
                    <a:gd name="T4" fmla="*/ 341 w 341"/>
                    <a:gd name="T5" fmla="*/ 0 h 88"/>
                    <a:gd name="T6" fmla="*/ 341 w 341"/>
                    <a:gd name="T7" fmla="*/ 0 h 88"/>
                    <a:gd name="T8" fmla="*/ 338 w 341"/>
                    <a:gd name="T9" fmla="*/ 0 h 88"/>
                    <a:gd name="T10" fmla="*/ 338 w 341"/>
                    <a:gd name="T11" fmla="*/ 0 h 88"/>
                    <a:gd name="T12" fmla="*/ 338 w 341"/>
                    <a:gd name="T13" fmla="*/ 2 h 88"/>
                    <a:gd name="T14" fmla="*/ 338 w 341"/>
                    <a:gd name="T15" fmla="*/ 2 h 88"/>
                    <a:gd name="T16" fmla="*/ 338 w 341"/>
                    <a:gd name="T17" fmla="*/ 2 h 88"/>
                    <a:gd name="T18" fmla="*/ 338 w 341"/>
                    <a:gd name="T19" fmla="*/ 2 h 88"/>
                    <a:gd name="T20" fmla="*/ 7 w 341"/>
                    <a:gd name="T21" fmla="*/ 88 h 88"/>
                    <a:gd name="T22" fmla="*/ 4 w 341"/>
                    <a:gd name="T23" fmla="*/ 86 h 88"/>
                    <a:gd name="T24" fmla="*/ 4 w 341"/>
                    <a:gd name="T25" fmla="*/ 86 h 88"/>
                    <a:gd name="T26" fmla="*/ 4 w 341"/>
                    <a:gd name="T27" fmla="*/ 86 h 88"/>
                    <a:gd name="T28" fmla="*/ 4 w 341"/>
                    <a:gd name="T29" fmla="*/ 86 h 88"/>
                    <a:gd name="T30" fmla="*/ 2 w 341"/>
                    <a:gd name="T31" fmla="*/ 86 h 88"/>
                    <a:gd name="T32" fmla="*/ 2 w 341"/>
                    <a:gd name="T33" fmla="*/ 86 h 88"/>
                    <a:gd name="T34" fmla="*/ 2 w 341"/>
                    <a:gd name="T35" fmla="*/ 86 h 88"/>
                    <a:gd name="T36" fmla="*/ 0 w 341"/>
                    <a:gd name="T37" fmla="*/ 86 h 8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1"/>
                    <a:gd name="T58" fmla="*/ 0 h 88"/>
                    <a:gd name="T59" fmla="*/ 341 w 341"/>
                    <a:gd name="T60" fmla="*/ 88 h 8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1" h="88">
                      <a:moveTo>
                        <a:pt x="0" y="86"/>
                      </a:moveTo>
                      <a:lnTo>
                        <a:pt x="341" y="0"/>
                      </a:lnTo>
                      <a:lnTo>
                        <a:pt x="338" y="0"/>
                      </a:lnTo>
                      <a:lnTo>
                        <a:pt x="338" y="2"/>
                      </a:lnTo>
                      <a:lnTo>
                        <a:pt x="7" y="88"/>
                      </a:lnTo>
                      <a:lnTo>
                        <a:pt x="4" y="86"/>
                      </a:lnTo>
                      <a:lnTo>
                        <a:pt x="2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7" name="Freeform 186"/>
                <p:cNvSpPr>
                  <a:spLocks/>
                </p:cNvSpPr>
                <p:nvPr/>
              </p:nvSpPr>
              <p:spPr bwMode="auto">
                <a:xfrm>
                  <a:off x="2402" y="3643"/>
                  <a:ext cx="334" cy="88"/>
                </a:xfrm>
                <a:custGeom>
                  <a:avLst/>
                  <a:gdLst>
                    <a:gd name="T0" fmla="*/ 0 w 334"/>
                    <a:gd name="T1" fmla="*/ 86 h 88"/>
                    <a:gd name="T2" fmla="*/ 334 w 334"/>
                    <a:gd name="T3" fmla="*/ 0 h 88"/>
                    <a:gd name="T4" fmla="*/ 334 w 334"/>
                    <a:gd name="T5" fmla="*/ 2 h 88"/>
                    <a:gd name="T6" fmla="*/ 334 w 334"/>
                    <a:gd name="T7" fmla="*/ 2 h 88"/>
                    <a:gd name="T8" fmla="*/ 334 w 334"/>
                    <a:gd name="T9" fmla="*/ 2 h 88"/>
                    <a:gd name="T10" fmla="*/ 334 w 334"/>
                    <a:gd name="T11" fmla="*/ 2 h 88"/>
                    <a:gd name="T12" fmla="*/ 332 w 334"/>
                    <a:gd name="T13" fmla="*/ 2 h 88"/>
                    <a:gd name="T14" fmla="*/ 332 w 334"/>
                    <a:gd name="T15" fmla="*/ 5 h 88"/>
                    <a:gd name="T16" fmla="*/ 332 w 334"/>
                    <a:gd name="T17" fmla="*/ 5 h 88"/>
                    <a:gd name="T18" fmla="*/ 332 w 334"/>
                    <a:gd name="T19" fmla="*/ 5 h 88"/>
                    <a:gd name="T20" fmla="*/ 5 w 334"/>
                    <a:gd name="T21" fmla="*/ 88 h 88"/>
                    <a:gd name="T22" fmla="*/ 3 w 334"/>
                    <a:gd name="T23" fmla="*/ 88 h 88"/>
                    <a:gd name="T24" fmla="*/ 3 w 334"/>
                    <a:gd name="T25" fmla="*/ 88 h 88"/>
                    <a:gd name="T26" fmla="*/ 3 w 334"/>
                    <a:gd name="T27" fmla="*/ 88 h 88"/>
                    <a:gd name="T28" fmla="*/ 3 w 334"/>
                    <a:gd name="T29" fmla="*/ 88 h 88"/>
                    <a:gd name="T30" fmla="*/ 0 w 334"/>
                    <a:gd name="T31" fmla="*/ 86 h 88"/>
                    <a:gd name="T32" fmla="*/ 0 w 334"/>
                    <a:gd name="T33" fmla="*/ 86 h 88"/>
                    <a:gd name="T34" fmla="*/ 0 w 334"/>
                    <a:gd name="T35" fmla="*/ 86 h 88"/>
                    <a:gd name="T36" fmla="*/ 0 w 334"/>
                    <a:gd name="T37" fmla="*/ 86 h 8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4"/>
                    <a:gd name="T58" fmla="*/ 0 h 88"/>
                    <a:gd name="T59" fmla="*/ 334 w 334"/>
                    <a:gd name="T60" fmla="*/ 88 h 8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4" h="88">
                      <a:moveTo>
                        <a:pt x="0" y="86"/>
                      </a:moveTo>
                      <a:lnTo>
                        <a:pt x="334" y="0"/>
                      </a:lnTo>
                      <a:lnTo>
                        <a:pt x="334" y="2"/>
                      </a:lnTo>
                      <a:lnTo>
                        <a:pt x="332" y="2"/>
                      </a:lnTo>
                      <a:lnTo>
                        <a:pt x="332" y="5"/>
                      </a:lnTo>
                      <a:lnTo>
                        <a:pt x="5" y="88"/>
                      </a:lnTo>
                      <a:lnTo>
                        <a:pt x="3" y="88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8" name="Freeform 187"/>
                <p:cNvSpPr>
                  <a:spLocks/>
                </p:cNvSpPr>
                <p:nvPr/>
              </p:nvSpPr>
              <p:spPr bwMode="auto">
                <a:xfrm>
                  <a:off x="2405" y="3645"/>
                  <a:ext cx="331" cy="86"/>
                </a:xfrm>
                <a:custGeom>
                  <a:avLst/>
                  <a:gdLst>
                    <a:gd name="T0" fmla="*/ 0 w 331"/>
                    <a:gd name="T1" fmla="*/ 86 h 86"/>
                    <a:gd name="T2" fmla="*/ 331 w 331"/>
                    <a:gd name="T3" fmla="*/ 0 h 86"/>
                    <a:gd name="T4" fmla="*/ 329 w 331"/>
                    <a:gd name="T5" fmla="*/ 0 h 86"/>
                    <a:gd name="T6" fmla="*/ 329 w 331"/>
                    <a:gd name="T7" fmla="*/ 3 h 86"/>
                    <a:gd name="T8" fmla="*/ 329 w 331"/>
                    <a:gd name="T9" fmla="*/ 3 h 86"/>
                    <a:gd name="T10" fmla="*/ 329 w 331"/>
                    <a:gd name="T11" fmla="*/ 3 h 86"/>
                    <a:gd name="T12" fmla="*/ 329 w 331"/>
                    <a:gd name="T13" fmla="*/ 3 h 86"/>
                    <a:gd name="T14" fmla="*/ 327 w 331"/>
                    <a:gd name="T15" fmla="*/ 3 h 86"/>
                    <a:gd name="T16" fmla="*/ 327 w 331"/>
                    <a:gd name="T17" fmla="*/ 5 h 86"/>
                    <a:gd name="T18" fmla="*/ 327 w 331"/>
                    <a:gd name="T19" fmla="*/ 5 h 86"/>
                    <a:gd name="T20" fmla="*/ 5 w 331"/>
                    <a:gd name="T21" fmla="*/ 86 h 86"/>
                    <a:gd name="T22" fmla="*/ 5 w 331"/>
                    <a:gd name="T23" fmla="*/ 86 h 86"/>
                    <a:gd name="T24" fmla="*/ 2 w 331"/>
                    <a:gd name="T25" fmla="*/ 86 h 86"/>
                    <a:gd name="T26" fmla="*/ 2 w 331"/>
                    <a:gd name="T27" fmla="*/ 86 h 86"/>
                    <a:gd name="T28" fmla="*/ 2 w 331"/>
                    <a:gd name="T29" fmla="*/ 86 h 86"/>
                    <a:gd name="T30" fmla="*/ 0 w 331"/>
                    <a:gd name="T31" fmla="*/ 86 h 86"/>
                    <a:gd name="T32" fmla="*/ 0 w 331"/>
                    <a:gd name="T33" fmla="*/ 86 h 86"/>
                    <a:gd name="T34" fmla="*/ 0 w 331"/>
                    <a:gd name="T35" fmla="*/ 86 h 86"/>
                    <a:gd name="T36" fmla="*/ 0 w 331"/>
                    <a:gd name="T37" fmla="*/ 86 h 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1"/>
                    <a:gd name="T58" fmla="*/ 0 h 86"/>
                    <a:gd name="T59" fmla="*/ 331 w 331"/>
                    <a:gd name="T60" fmla="*/ 86 h 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1" h="86">
                      <a:moveTo>
                        <a:pt x="0" y="86"/>
                      </a:moveTo>
                      <a:lnTo>
                        <a:pt x="331" y="0"/>
                      </a:lnTo>
                      <a:lnTo>
                        <a:pt x="329" y="0"/>
                      </a:lnTo>
                      <a:lnTo>
                        <a:pt x="329" y="3"/>
                      </a:lnTo>
                      <a:lnTo>
                        <a:pt x="327" y="3"/>
                      </a:lnTo>
                      <a:lnTo>
                        <a:pt x="327" y="5"/>
                      </a:lnTo>
                      <a:lnTo>
                        <a:pt x="5" y="86"/>
                      </a:lnTo>
                      <a:lnTo>
                        <a:pt x="2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69" name="Freeform 188"/>
                <p:cNvSpPr>
                  <a:spLocks/>
                </p:cNvSpPr>
                <p:nvPr/>
              </p:nvSpPr>
              <p:spPr bwMode="auto">
                <a:xfrm>
                  <a:off x="2407" y="3648"/>
                  <a:ext cx="327" cy="85"/>
                </a:xfrm>
                <a:custGeom>
                  <a:avLst/>
                  <a:gdLst>
                    <a:gd name="T0" fmla="*/ 0 w 327"/>
                    <a:gd name="T1" fmla="*/ 83 h 85"/>
                    <a:gd name="T2" fmla="*/ 327 w 327"/>
                    <a:gd name="T3" fmla="*/ 0 h 85"/>
                    <a:gd name="T4" fmla="*/ 327 w 327"/>
                    <a:gd name="T5" fmla="*/ 0 h 85"/>
                    <a:gd name="T6" fmla="*/ 325 w 327"/>
                    <a:gd name="T7" fmla="*/ 0 h 85"/>
                    <a:gd name="T8" fmla="*/ 325 w 327"/>
                    <a:gd name="T9" fmla="*/ 2 h 85"/>
                    <a:gd name="T10" fmla="*/ 325 w 327"/>
                    <a:gd name="T11" fmla="*/ 2 h 85"/>
                    <a:gd name="T12" fmla="*/ 325 w 327"/>
                    <a:gd name="T13" fmla="*/ 2 h 85"/>
                    <a:gd name="T14" fmla="*/ 325 w 327"/>
                    <a:gd name="T15" fmla="*/ 2 h 85"/>
                    <a:gd name="T16" fmla="*/ 322 w 327"/>
                    <a:gd name="T17" fmla="*/ 2 h 85"/>
                    <a:gd name="T18" fmla="*/ 322 w 327"/>
                    <a:gd name="T19" fmla="*/ 4 h 85"/>
                    <a:gd name="T20" fmla="*/ 5 w 327"/>
                    <a:gd name="T21" fmla="*/ 85 h 85"/>
                    <a:gd name="T22" fmla="*/ 5 w 327"/>
                    <a:gd name="T23" fmla="*/ 85 h 85"/>
                    <a:gd name="T24" fmla="*/ 3 w 327"/>
                    <a:gd name="T25" fmla="*/ 83 h 85"/>
                    <a:gd name="T26" fmla="*/ 3 w 327"/>
                    <a:gd name="T27" fmla="*/ 83 h 85"/>
                    <a:gd name="T28" fmla="*/ 3 w 327"/>
                    <a:gd name="T29" fmla="*/ 83 h 85"/>
                    <a:gd name="T30" fmla="*/ 3 w 327"/>
                    <a:gd name="T31" fmla="*/ 83 h 85"/>
                    <a:gd name="T32" fmla="*/ 0 w 327"/>
                    <a:gd name="T33" fmla="*/ 83 h 85"/>
                    <a:gd name="T34" fmla="*/ 0 w 327"/>
                    <a:gd name="T35" fmla="*/ 83 h 85"/>
                    <a:gd name="T36" fmla="*/ 0 w 327"/>
                    <a:gd name="T37" fmla="*/ 83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7"/>
                    <a:gd name="T58" fmla="*/ 0 h 85"/>
                    <a:gd name="T59" fmla="*/ 327 w 327"/>
                    <a:gd name="T60" fmla="*/ 85 h 8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7" h="85">
                      <a:moveTo>
                        <a:pt x="0" y="83"/>
                      </a:moveTo>
                      <a:lnTo>
                        <a:pt x="327" y="0"/>
                      </a:lnTo>
                      <a:lnTo>
                        <a:pt x="325" y="0"/>
                      </a:lnTo>
                      <a:lnTo>
                        <a:pt x="325" y="2"/>
                      </a:lnTo>
                      <a:lnTo>
                        <a:pt x="322" y="2"/>
                      </a:lnTo>
                      <a:lnTo>
                        <a:pt x="322" y="4"/>
                      </a:lnTo>
                      <a:lnTo>
                        <a:pt x="5" y="85"/>
                      </a:lnTo>
                      <a:lnTo>
                        <a:pt x="3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0" name="Freeform 189"/>
                <p:cNvSpPr>
                  <a:spLocks/>
                </p:cNvSpPr>
                <p:nvPr/>
              </p:nvSpPr>
              <p:spPr bwMode="auto">
                <a:xfrm>
                  <a:off x="2410" y="3650"/>
                  <a:ext cx="322" cy="83"/>
                </a:xfrm>
                <a:custGeom>
                  <a:avLst/>
                  <a:gdLst>
                    <a:gd name="T0" fmla="*/ 0 w 322"/>
                    <a:gd name="T1" fmla="*/ 81 h 83"/>
                    <a:gd name="T2" fmla="*/ 322 w 322"/>
                    <a:gd name="T3" fmla="*/ 0 h 83"/>
                    <a:gd name="T4" fmla="*/ 322 w 322"/>
                    <a:gd name="T5" fmla="*/ 0 h 83"/>
                    <a:gd name="T6" fmla="*/ 322 w 322"/>
                    <a:gd name="T7" fmla="*/ 0 h 83"/>
                    <a:gd name="T8" fmla="*/ 319 w 322"/>
                    <a:gd name="T9" fmla="*/ 0 h 83"/>
                    <a:gd name="T10" fmla="*/ 319 w 322"/>
                    <a:gd name="T11" fmla="*/ 2 h 83"/>
                    <a:gd name="T12" fmla="*/ 319 w 322"/>
                    <a:gd name="T13" fmla="*/ 2 h 83"/>
                    <a:gd name="T14" fmla="*/ 319 w 322"/>
                    <a:gd name="T15" fmla="*/ 2 h 83"/>
                    <a:gd name="T16" fmla="*/ 319 w 322"/>
                    <a:gd name="T17" fmla="*/ 2 h 83"/>
                    <a:gd name="T18" fmla="*/ 319 w 322"/>
                    <a:gd name="T19" fmla="*/ 2 h 83"/>
                    <a:gd name="T20" fmla="*/ 4 w 322"/>
                    <a:gd name="T21" fmla="*/ 83 h 83"/>
                    <a:gd name="T22" fmla="*/ 4 w 322"/>
                    <a:gd name="T23" fmla="*/ 83 h 83"/>
                    <a:gd name="T24" fmla="*/ 2 w 322"/>
                    <a:gd name="T25" fmla="*/ 83 h 83"/>
                    <a:gd name="T26" fmla="*/ 2 w 322"/>
                    <a:gd name="T27" fmla="*/ 83 h 83"/>
                    <a:gd name="T28" fmla="*/ 2 w 322"/>
                    <a:gd name="T29" fmla="*/ 83 h 83"/>
                    <a:gd name="T30" fmla="*/ 2 w 322"/>
                    <a:gd name="T31" fmla="*/ 83 h 83"/>
                    <a:gd name="T32" fmla="*/ 0 w 322"/>
                    <a:gd name="T33" fmla="*/ 81 h 83"/>
                    <a:gd name="T34" fmla="*/ 0 w 322"/>
                    <a:gd name="T35" fmla="*/ 81 h 83"/>
                    <a:gd name="T36" fmla="*/ 0 w 322"/>
                    <a:gd name="T37" fmla="*/ 81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2"/>
                    <a:gd name="T58" fmla="*/ 0 h 83"/>
                    <a:gd name="T59" fmla="*/ 322 w 322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2" h="83">
                      <a:moveTo>
                        <a:pt x="0" y="81"/>
                      </a:moveTo>
                      <a:lnTo>
                        <a:pt x="322" y="0"/>
                      </a:lnTo>
                      <a:lnTo>
                        <a:pt x="319" y="0"/>
                      </a:lnTo>
                      <a:lnTo>
                        <a:pt x="319" y="2"/>
                      </a:lnTo>
                      <a:lnTo>
                        <a:pt x="4" y="83"/>
                      </a:lnTo>
                      <a:lnTo>
                        <a:pt x="2" y="83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1" name="Freeform 190"/>
                <p:cNvSpPr>
                  <a:spLocks/>
                </p:cNvSpPr>
                <p:nvPr/>
              </p:nvSpPr>
              <p:spPr bwMode="auto">
                <a:xfrm>
                  <a:off x="2412" y="3652"/>
                  <a:ext cx="317" cy="81"/>
                </a:xfrm>
                <a:custGeom>
                  <a:avLst/>
                  <a:gdLst>
                    <a:gd name="T0" fmla="*/ 0 w 317"/>
                    <a:gd name="T1" fmla="*/ 81 h 81"/>
                    <a:gd name="T2" fmla="*/ 317 w 317"/>
                    <a:gd name="T3" fmla="*/ 0 h 81"/>
                    <a:gd name="T4" fmla="*/ 317 w 317"/>
                    <a:gd name="T5" fmla="*/ 0 h 81"/>
                    <a:gd name="T6" fmla="*/ 317 w 317"/>
                    <a:gd name="T7" fmla="*/ 0 h 81"/>
                    <a:gd name="T8" fmla="*/ 317 w 317"/>
                    <a:gd name="T9" fmla="*/ 0 h 81"/>
                    <a:gd name="T10" fmla="*/ 317 w 317"/>
                    <a:gd name="T11" fmla="*/ 0 h 81"/>
                    <a:gd name="T12" fmla="*/ 315 w 317"/>
                    <a:gd name="T13" fmla="*/ 3 h 81"/>
                    <a:gd name="T14" fmla="*/ 315 w 317"/>
                    <a:gd name="T15" fmla="*/ 3 h 81"/>
                    <a:gd name="T16" fmla="*/ 315 w 317"/>
                    <a:gd name="T17" fmla="*/ 3 h 81"/>
                    <a:gd name="T18" fmla="*/ 315 w 317"/>
                    <a:gd name="T19" fmla="*/ 3 h 81"/>
                    <a:gd name="T20" fmla="*/ 5 w 317"/>
                    <a:gd name="T21" fmla="*/ 81 h 81"/>
                    <a:gd name="T22" fmla="*/ 5 w 317"/>
                    <a:gd name="T23" fmla="*/ 81 h 81"/>
                    <a:gd name="T24" fmla="*/ 5 w 317"/>
                    <a:gd name="T25" fmla="*/ 81 h 81"/>
                    <a:gd name="T26" fmla="*/ 2 w 317"/>
                    <a:gd name="T27" fmla="*/ 81 h 81"/>
                    <a:gd name="T28" fmla="*/ 2 w 317"/>
                    <a:gd name="T29" fmla="*/ 81 h 81"/>
                    <a:gd name="T30" fmla="*/ 2 w 317"/>
                    <a:gd name="T31" fmla="*/ 81 h 81"/>
                    <a:gd name="T32" fmla="*/ 0 w 317"/>
                    <a:gd name="T33" fmla="*/ 81 h 81"/>
                    <a:gd name="T34" fmla="*/ 0 w 317"/>
                    <a:gd name="T35" fmla="*/ 81 h 81"/>
                    <a:gd name="T36" fmla="*/ 0 w 317"/>
                    <a:gd name="T37" fmla="*/ 81 h 8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7"/>
                    <a:gd name="T58" fmla="*/ 0 h 81"/>
                    <a:gd name="T59" fmla="*/ 317 w 317"/>
                    <a:gd name="T60" fmla="*/ 81 h 8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7" h="81">
                      <a:moveTo>
                        <a:pt x="0" y="81"/>
                      </a:moveTo>
                      <a:lnTo>
                        <a:pt x="317" y="0"/>
                      </a:lnTo>
                      <a:lnTo>
                        <a:pt x="315" y="3"/>
                      </a:lnTo>
                      <a:lnTo>
                        <a:pt x="5" y="81"/>
                      </a:lnTo>
                      <a:lnTo>
                        <a:pt x="2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2" name="Freeform 191"/>
                <p:cNvSpPr>
                  <a:spLocks/>
                </p:cNvSpPr>
                <p:nvPr/>
              </p:nvSpPr>
              <p:spPr bwMode="auto">
                <a:xfrm>
                  <a:off x="2414" y="3652"/>
                  <a:ext cx="315" cy="84"/>
                </a:xfrm>
                <a:custGeom>
                  <a:avLst/>
                  <a:gdLst>
                    <a:gd name="T0" fmla="*/ 0 w 315"/>
                    <a:gd name="T1" fmla="*/ 81 h 84"/>
                    <a:gd name="T2" fmla="*/ 315 w 315"/>
                    <a:gd name="T3" fmla="*/ 0 h 84"/>
                    <a:gd name="T4" fmla="*/ 313 w 315"/>
                    <a:gd name="T5" fmla="*/ 3 h 84"/>
                    <a:gd name="T6" fmla="*/ 313 w 315"/>
                    <a:gd name="T7" fmla="*/ 3 h 84"/>
                    <a:gd name="T8" fmla="*/ 313 w 315"/>
                    <a:gd name="T9" fmla="*/ 3 h 84"/>
                    <a:gd name="T10" fmla="*/ 313 w 315"/>
                    <a:gd name="T11" fmla="*/ 3 h 84"/>
                    <a:gd name="T12" fmla="*/ 313 w 315"/>
                    <a:gd name="T13" fmla="*/ 5 h 84"/>
                    <a:gd name="T14" fmla="*/ 310 w 315"/>
                    <a:gd name="T15" fmla="*/ 5 h 84"/>
                    <a:gd name="T16" fmla="*/ 310 w 315"/>
                    <a:gd name="T17" fmla="*/ 5 h 84"/>
                    <a:gd name="T18" fmla="*/ 310 w 315"/>
                    <a:gd name="T19" fmla="*/ 5 h 84"/>
                    <a:gd name="T20" fmla="*/ 5 w 315"/>
                    <a:gd name="T21" fmla="*/ 84 h 84"/>
                    <a:gd name="T22" fmla="*/ 5 w 315"/>
                    <a:gd name="T23" fmla="*/ 84 h 84"/>
                    <a:gd name="T24" fmla="*/ 5 w 315"/>
                    <a:gd name="T25" fmla="*/ 81 h 84"/>
                    <a:gd name="T26" fmla="*/ 5 w 315"/>
                    <a:gd name="T27" fmla="*/ 81 h 84"/>
                    <a:gd name="T28" fmla="*/ 3 w 315"/>
                    <a:gd name="T29" fmla="*/ 81 h 84"/>
                    <a:gd name="T30" fmla="*/ 3 w 315"/>
                    <a:gd name="T31" fmla="*/ 81 h 84"/>
                    <a:gd name="T32" fmla="*/ 3 w 315"/>
                    <a:gd name="T33" fmla="*/ 81 h 84"/>
                    <a:gd name="T34" fmla="*/ 0 w 315"/>
                    <a:gd name="T35" fmla="*/ 81 h 84"/>
                    <a:gd name="T36" fmla="*/ 0 w 315"/>
                    <a:gd name="T37" fmla="*/ 81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5"/>
                    <a:gd name="T58" fmla="*/ 0 h 84"/>
                    <a:gd name="T59" fmla="*/ 315 w 315"/>
                    <a:gd name="T60" fmla="*/ 84 h 8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5" h="84">
                      <a:moveTo>
                        <a:pt x="0" y="81"/>
                      </a:moveTo>
                      <a:lnTo>
                        <a:pt x="315" y="0"/>
                      </a:lnTo>
                      <a:lnTo>
                        <a:pt x="313" y="3"/>
                      </a:lnTo>
                      <a:lnTo>
                        <a:pt x="313" y="5"/>
                      </a:lnTo>
                      <a:lnTo>
                        <a:pt x="310" y="5"/>
                      </a:lnTo>
                      <a:lnTo>
                        <a:pt x="5" y="84"/>
                      </a:lnTo>
                      <a:lnTo>
                        <a:pt x="5" y="81"/>
                      </a:lnTo>
                      <a:lnTo>
                        <a:pt x="3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3" name="Freeform 192"/>
                <p:cNvSpPr>
                  <a:spLocks/>
                </p:cNvSpPr>
                <p:nvPr/>
              </p:nvSpPr>
              <p:spPr bwMode="auto">
                <a:xfrm>
                  <a:off x="2417" y="3655"/>
                  <a:ext cx="310" cy="81"/>
                </a:xfrm>
                <a:custGeom>
                  <a:avLst/>
                  <a:gdLst>
                    <a:gd name="T0" fmla="*/ 0 w 310"/>
                    <a:gd name="T1" fmla="*/ 78 h 81"/>
                    <a:gd name="T2" fmla="*/ 310 w 310"/>
                    <a:gd name="T3" fmla="*/ 0 h 81"/>
                    <a:gd name="T4" fmla="*/ 310 w 310"/>
                    <a:gd name="T5" fmla="*/ 0 h 81"/>
                    <a:gd name="T6" fmla="*/ 307 w 310"/>
                    <a:gd name="T7" fmla="*/ 2 h 81"/>
                    <a:gd name="T8" fmla="*/ 307 w 310"/>
                    <a:gd name="T9" fmla="*/ 2 h 81"/>
                    <a:gd name="T10" fmla="*/ 307 w 310"/>
                    <a:gd name="T11" fmla="*/ 2 h 81"/>
                    <a:gd name="T12" fmla="*/ 307 w 310"/>
                    <a:gd name="T13" fmla="*/ 2 h 81"/>
                    <a:gd name="T14" fmla="*/ 307 w 310"/>
                    <a:gd name="T15" fmla="*/ 4 h 81"/>
                    <a:gd name="T16" fmla="*/ 305 w 310"/>
                    <a:gd name="T17" fmla="*/ 4 h 81"/>
                    <a:gd name="T18" fmla="*/ 305 w 310"/>
                    <a:gd name="T19" fmla="*/ 4 h 81"/>
                    <a:gd name="T20" fmla="*/ 7 w 310"/>
                    <a:gd name="T21" fmla="*/ 81 h 81"/>
                    <a:gd name="T22" fmla="*/ 5 w 310"/>
                    <a:gd name="T23" fmla="*/ 81 h 81"/>
                    <a:gd name="T24" fmla="*/ 5 w 310"/>
                    <a:gd name="T25" fmla="*/ 81 h 81"/>
                    <a:gd name="T26" fmla="*/ 5 w 310"/>
                    <a:gd name="T27" fmla="*/ 81 h 81"/>
                    <a:gd name="T28" fmla="*/ 2 w 310"/>
                    <a:gd name="T29" fmla="*/ 81 h 81"/>
                    <a:gd name="T30" fmla="*/ 2 w 310"/>
                    <a:gd name="T31" fmla="*/ 81 h 81"/>
                    <a:gd name="T32" fmla="*/ 2 w 310"/>
                    <a:gd name="T33" fmla="*/ 78 h 81"/>
                    <a:gd name="T34" fmla="*/ 2 w 310"/>
                    <a:gd name="T35" fmla="*/ 78 h 81"/>
                    <a:gd name="T36" fmla="*/ 0 w 310"/>
                    <a:gd name="T37" fmla="*/ 78 h 8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0"/>
                    <a:gd name="T58" fmla="*/ 0 h 81"/>
                    <a:gd name="T59" fmla="*/ 310 w 310"/>
                    <a:gd name="T60" fmla="*/ 81 h 8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0" h="81">
                      <a:moveTo>
                        <a:pt x="0" y="78"/>
                      </a:moveTo>
                      <a:lnTo>
                        <a:pt x="310" y="0"/>
                      </a:lnTo>
                      <a:lnTo>
                        <a:pt x="307" y="2"/>
                      </a:lnTo>
                      <a:lnTo>
                        <a:pt x="307" y="4"/>
                      </a:lnTo>
                      <a:lnTo>
                        <a:pt x="305" y="4"/>
                      </a:lnTo>
                      <a:lnTo>
                        <a:pt x="7" y="81"/>
                      </a:lnTo>
                      <a:lnTo>
                        <a:pt x="5" y="81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4" name="Freeform 193"/>
                <p:cNvSpPr>
                  <a:spLocks/>
                </p:cNvSpPr>
                <p:nvPr/>
              </p:nvSpPr>
              <p:spPr bwMode="auto">
                <a:xfrm>
                  <a:off x="2419" y="3657"/>
                  <a:ext cx="305" cy="79"/>
                </a:xfrm>
                <a:custGeom>
                  <a:avLst/>
                  <a:gdLst>
                    <a:gd name="T0" fmla="*/ 0 w 305"/>
                    <a:gd name="T1" fmla="*/ 79 h 79"/>
                    <a:gd name="T2" fmla="*/ 305 w 305"/>
                    <a:gd name="T3" fmla="*/ 0 h 79"/>
                    <a:gd name="T4" fmla="*/ 305 w 305"/>
                    <a:gd name="T5" fmla="*/ 0 h 79"/>
                    <a:gd name="T6" fmla="*/ 305 w 305"/>
                    <a:gd name="T7" fmla="*/ 2 h 79"/>
                    <a:gd name="T8" fmla="*/ 303 w 305"/>
                    <a:gd name="T9" fmla="*/ 2 h 79"/>
                    <a:gd name="T10" fmla="*/ 303 w 305"/>
                    <a:gd name="T11" fmla="*/ 2 h 79"/>
                    <a:gd name="T12" fmla="*/ 303 w 305"/>
                    <a:gd name="T13" fmla="*/ 2 h 79"/>
                    <a:gd name="T14" fmla="*/ 303 w 305"/>
                    <a:gd name="T15" fmla="*/ 2 h 79"/>
                    <a:gd name="T16" fmla="*/ 301 w 305"/>
                    <a:gd name="T17" fmla="*/ 5 h 79"/>
                    <a:gd name="T18" fmla="*/ 301 w 305"/>
                    <a:gd name="T19" fmla="*/ 5 h 79"/>
                    <a:gd name="T20" fmla="*/ 7 w 305"/>
                    <a:gd name="T21" fmla="*/ 79 h 79"/>
                    <a:gd name="T22" fmla="*/ 7 w 305"/>
                    <a:gd name="T23" fmla="*/ 79 h 79"/>
                    <a:gd name="T24" fmla="*/ 5 w 305"/>
                    <a:gd name="T25" fmla="*/ 79 h 79"/>
                    <a:gd name="T26" fmla="*/ 5 w 305"/>
                    <a:gd name="T27" fmla="*/ 79 h 79"/>
                    <a:gd name="T28" fmla="*/ 5 w 305"/>
                    <a:gd name="T29" fmla="*/ 79 h 79"/>
                    <a:gd name="T30" fmla="*/ 3 w 305"/>
                    <a:gd name="T31" fmla="*/ 79 h 79"/>
                    <a:gd name="T32" fmla="*/ 3 w 305"/>
                    <a:gd name="T33" fmla="*/ 79 h 79"/>
                    <a:gd name="T34" fmla="*/ 3 w 305"/>
                    <a:gd name="T35" fmla="*/ 79 h 79"/>
                    <a:gd name="T36" fmla="*/ 0 w 305"/>
                    <a:gd name="T37" fmla="*/ 79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5"/>
                    <a:gd name="T58" fmla="*/ 0 h 79"/>
                    <a:gd name="T59" fmla="*/ 305 w 305"/>
                    <a:gd name="T60" fmla="*/ 79 h 7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5" h="79">
                      <a:moveTo>
                        <a:pt x="0" y="79"/>
                      </a:moveTo>
                      <a:lnTo>
                        <a:pt x="305" y="0"/>
                      </a:lnTo>
                      <a:lnTo>
                        <a:pt x="305" y="2"/>
                      </a:lnTo>
                      <a:lnTo>
                        <a:pt x="303" y="2"/>
                      </a:lnTo>
                      <a:lnTo>
                        <a:pt x="301" y="5"/>
                      </a:lnTo>
                      <a:lnTo>
                        <a:pt x="7" y="79"/>
                      </a:lnTo>
                      <a:lnTo>
                        <a:pt x="5" y="79"/>
                      </a:lnTo>
                      <a:lnTo>
                        <a:pt x="3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5" name="Freeform 194"/>
                <p:cNvSpPr>
                  <a:spLocks/>
                </p:cNvSpPr>
                <p:nvPr/>
              </p:nvSpPr>
              <p:spPr bwMode="auto">
                <a:xfrm>
                  <a:off x="2424" y="3659"/>
                  <a:ext cx="298" cy="79"/>
                </a:xfrm>
                <a:custGeom>
                  <a:avLst/>
                  <a:gdLst>
                    <a:gd name="T0" fmla="*/ 0 w 298"/>
                    <a:gd name="T1" fmla="*/ 77 h 79"/>
                    <a:gd name="T2" fmla="*/ 298 w 298"/>
                    <a:gd name="T3" fmla="*/ 0 h 79"/>
                    <a:gd name="T4" fmla="*/ 298 w 298"/>
                    <a:gd name="T5" fmla="*/ 0 h 79"/>
                    <a:gd name="T6" fmla="*/ 298 w 298"/>
                    <a:gd name="T7" fmla="*/ 0 h 79"/>
                    <a:gd name="T8" fmla="*/ 296 w 298"/>
                    <a:gd name="T9" fmla="*/ 3 h 79"/>
                    <a:gd name="T10" fmla="*/ 296 w 298"/>
                    <a:gd name="T11" fmla="*/ 3 h 79"/>
                    <a:gd name="T12" fmla="*/ 296 w 298"/>
                    <a:gd name="T13" fmla="*/ 3 h 79"/>
                    <a:gd name="T14" fmla="*/ 296 w 298"/>
                    <a:gd name="T15" fmla="*/ 3 h 79"/>
                    <a:gd name="T16" fmla="*/ 296 w 298"/>
                    <a:gd name="T17" fmla="*/ 3 h 79"/>
                    <a:gd name="T18" fmla="*/ 293 w 298"/>
                    <a:gd name="T19" fmla="*/ 5 h 79"/>
                    <a:gd name="T20" fmla="*/ 5 w 298"/>
                    <a:gd name="T21" fmla="*/ 79 h 79"/>
                    <a:gd name="T22" fmla="*/ 5 w 298"/>
                    <a:gd name="T23" fmla="*/ 79 h 79"/>
                    <a:gd name="T24" fmla="*/ 5 w 298"/>
                    <a:gd name="T25" fmla="*/ 77 h 79"/>
                    <a:gd name="T26" fmla="*/ 2 w 298"/>
                    <a:gd name="T27" fmla="*/ 77 h 79"/>
                    <a:gd name="T28" fmla="*/ 2 w 298"/>
                    <a:gd name="T29" fmla="*/ 77 h 79"/>
                    <a:gd name="T30" fmla="*/ 2 w 298"/>
                    <a:gd name="T31" fmla="*/ 77 h 79"/>
                    <a:gd name="T32" fmla="*/ 0 w 298"/>
                    <a:gd name="T33" fmla="*/ 77 h 79"/>
                    <a:gd name="T34" fmla="*/ 0 w 298"/>
                    <a:gd name="T35" fmla="*/ 77 h 79"/>
                    <a:gd name="T36" fmla="*/ 0 w 298"/>
                    <a:gd name="T37" fmla="*/ 77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8"/>
                    <a:gd name="T58" fmla="*/ 0 h 79"/>
                    <a:gd name="T59" fmla="*/ 298 w 298"/>
                    <a:gd name="T60" fmla="*/ 79 h 7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8" h="79">
                      <a:moveTo>
                        <a:pt x="0" y="77"/>
                      </a:moveTo>
                      <a:lnTo>
                        <a:pt x="298" y="0"/>
                      </a:lnTo>
                      <a:lnTo>
                        <a:pt x="296" y="3"/>
                      </a:lnTo>
                      <a:lnTo>
                        <a:pt x="293" y="5"/>
                      </a:lnTo>
                      <a:lnTo>
                        <a:pt x="5" y="79"/>
                      </a:lnTo>
                      <a:lnTo>
                        <a:pt x="5" y="77"/>
                      </a:lnTo>
                      <a:lnTo>
                        <a:pt x="2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6" name="Freeform 195"/>
                <p:cNvSpPr>
                  <a:spLocks/>
                </p:cNvSpPr>
                <p:nvPr/>
              </p:nvSpPr>
              <p:spPr bwMode="auto">
                <a:xfrm>
                  <a:off x="2426" y="3662"/>
                  <a:ext cx="294" cy="76"/>
                </a:xfrm>
                <a:custGeom>
                  <a:avLst/>
                  <a:gdLst>
                    <a:gd name="T0" fmla="*/ 0 w 294"/>
                    <a:gd name="T1" fmla="*/ 74 h 76"/>
                    <a:gd name="T2" fmla="*/ 294 w 294"/>
                    <a:gd name="T3" fmla="*/ 0 h 76"/>
                    <a:gd name="T4" fmla="*/ 294 w 294"/>
                    <a:gd name="T5" fmla="*/ 0 h 76"/>
                    <a:gd name="T6" fmla="*/ 294 w 294"/>
                    <a:gd name="T7" fmla="*/ 0 h 76"/>
                    <a:gd name="T8" fmla="*/ 294 w 294"/>
                    <a:gd name="T9" fmla="*/ 0 h 76"/>
                    <a:gd name="T10" fmla="*/ 291 w 294"/>
                    <a:gd name="T11" fmla="*/ 2 h 76"/>
                    <a:gd name="T12" fmla="*/ 291 w 294"/>
                    <a:gd name="T13" fmla="*/ 2 h 76"/>
                    <a:gd name="T14" fmla="*/ 291 w 294"/>
                    <a:gd name="T15" fmla="*/ 2 h 76"/>
                    <a:gd name="T16" fmla="*/ 291 w 294"/>
                    <a:gd name="T17" fmla="*/ 2 h 76"/>
                    <a:gd name="T18" fmla="*/ 289 w 294"/>
                    <a:gd name="T19" fmla="*/ 5 h 76"/>
                    <a:gd name="T20" fmla="*/ 5 w 294"/>
                    <a:gd name="T21" fmla="*/ 76 h 76"/>
                    <a:gd name="T22" fmla="*/ 5 w 294"/>
                    <a:gd name="T23" fmla="*/ 76 h 76"/>
                    <a:gd name="T24" fmla="*/ 5 w 294"/>
                    <a:gd name="T25" fmla="*/ 76 h 76"/>
                    <a:gd name="T26" fmla="*/ 3 w 294"/>
                    <a:gd name="T27" fmla="*/ 76 h 76"/>
                    <a:gd name="T28" fmla="*/ 3 w 294"/>
                    <a:gd name="T29" fmla="*/ 76 h 76"/>
                    <a:gd name="T30" fmla="*/ 3 w 294"/>
                    <a:gd name="T31" fmla="*/ 76 h 76"/>
                    <a:gd name="T32" fmla="*/ 3 w 294"/>
                    <a:gd name="T33" fmla="*/ 74 h 76"/>
                    <a:gd name="T34" fmla="*/ 0 w 294"/>
                    <a:gd name="T35" fmla="*/ 74 h 76"/>
                    <a:gd name="T36" fmla="*/ 0 w 294"/>
                    <a:gd name="T37" fmla="*/ 74 h 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4"/>
                    <a:gd name="T58" fmla="*/ 0 h 76"/>
                    <a:gd name="T59" fmla="*/ 294 w 294"/>
                    <a:gd name="T60" fmla="*/ 76 h 7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4" h="76">
                      <a:moveTo>
                        <a:pt x="0" y="74"/>
                      </a:moveTo>
                      <a:lnTo>
                        <a:pt x="294" y="0"/>
                      </a:lnTo>
                      <a:lnTo>
                        <a:pt x="291" y="2"/>
                      </a:lnTo>
                      <a:lnTo>
                        <a:pt x="289" y="5"/>
                      </a:lnTo>
                      <a:lnTo>
                        <a:pt x="5" y="76"/>
                      </a:lnTo>
                      <a:lnTo>
                        <a:pt x="3" y="76"/>
                      </a:lnTo>
                      <a:lnTo>
                        <a:pt x="3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7" name="Freeform 196"/>
                <p:cNvSpPr>
                  <a:spLocks/>
                </p:cNvSpPr>
                <p:nvPr/>
              </p:nvSpPr>
              <p:spPr bwMode="auto">
                <a:xfrm>
                  <a:off x="2429" y="3664"/>
                  <a:ext cx="288" cy="74"/>
                </a:xfrm>
                <a:custGeom>
                  <a:avLst/>
                  <a:gdLst>
                    <a:gd name="T0" fmla="*/ 0 w 288"/>
                    <a:gd name="T1" fmla="*/ 74 h 74"/>
                    <a:gd name="T2" fmla="*/ 288 w 288"/>
                    <a:gd name="T3" fmla="*/ 0 h 74"/>
                    <a:gd name="T4" fmla="*/ 288 w 288"/>
                    <a:gd name="T5" fmla="*/ 0 h 74"/>
                    <a:gd name="T6" fmla="*/ 288 w 288"/>
                    <a:gd name="T7" fmla="*/ 0 h 74"/>
                    <a:gd name="T8" fmla="*/ 288 w 288"/>
                    <a:gd name="T9" fmla="*/ 0 h 74"/>
                    <a:gd name="T10" fmla="*/ 286 w 288"/>
                    <a:gd name="T11" fmla="*/ 3 h 74"/>
                    <a:gd name="T12" fmla="*/ 286 w 288"/>
                    <a:gd name="T13" fmla="*/ 3 h 74"/>
                    <a:gd name="T14" fmla="*/ 286 w 288"/>
                    <a:gd name="T15" fmla="*/ 3 h 74"/>
                    <a:gd name="T16" fmla="*/ 286 w 288"/>
                    <a:gd name="T17" fmla="*/ 3 h 74"/>
                    <a:gd name="T18" fmla="*/ 284 w 288"/>
                    <a:gd name="T19" fmla="*/ 3 h 74"/>
                    <a:gd name="T20" fmla="*/ 7 w 288"/>
                    <a:gd name="T21" fmla="*/ 74 h 74"/>
                    <a:gd name="T22" fmla="*/ 4 w 288"/>
                    <a:gd name="T23" fmla="*/ 74 h 74"/>
                    <a:gd name="T24" fmla="*/ 4 w 288"/>
                    <a:gd name="T25" fmla="*/ 74 h 74"/>
                    <a:gd name="T26" fmla="*/ 4 w 288"/>
                    <a:gd name="T27" fmla="*/ 74 h 74"/>
                    <a:gd name="T28" fmla="*/ 2 w 288"/>
                    <a:gd name="T29" fmla="*/ 74 h 74"/>
                    <a:gd name="T30" fmla="*/ 2 w 288"/>
                    <a:gd name="T31" fmla="*/ 74 h 74"/>
                    <a:gd name="T32" fmla="*/ 2 w 288"/>
                    <a:gd name="T33" fmla="*/ 74 h 74"/>
                    <a:gd name="T34" fmla="*/ 0 w 288"/>
                    <a:gd name="T35" fmla="*/ 74 h 74"/>
                    <a:gd name="T36" fmla="*/ 0 w 288"/>
                    <a:gd name="T37" fmla="*/ 74 h 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8"/>
                    <a:gd name="T58" fmla="*/ 0 h 74"/>
                    <a:gd name="T59" fmla="*/ 288 w 288"/>
                    <a:gd name="T60" fmla="*/ 74 h 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8" h="74">
                      <a:moveTo>
                        <a:pt x="0" y="74"/>
                      </a:moveTo>
                      <a:lnTo>
                        <a:pt x="288" y="0"/>
                      </a:lnTo>
                      <a:lnTo>
                        <a:pt x="286" y="3"/>
                      </a:lnTo>
                      <a:lnTo>
                        <a:pt x="284" y="3"/>
                      </a:lnTo>
                      <a:lnTo>
                        <a:pt x="7" y="74"/>
                      </a:lnTo>
                      <a:lnTo>
                        <a:pt x="4" y="74"/>
                      </a:lnTo>
                      <a:lnTo>
                        <a:pt x="2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8" name="Freeform 197"/>
                <p:cNvSpPr>
                  <a:spLocks/>
                </p:cNvSpPr>
                <p:nvPr/>
              </p:nvSpPr>
              <p:spPr bwMode="auto">
                <a:xfrm>
                  <a:off x="2431" y="3667"/>
                  <a:ext cx="284" cy="71"/>
                </a:xfrm>
                <a:custGeom>
                  <a:avLst/>
                  <a:gdLst>
                    <a:gd name="T0" fmla="*/ 0 w 284"/>
                    <a:gd name="T1" fmla="*/ 71 h 71"/>
                    <a:gd name="T2" fmla="*/ 284 w 284"/>
                    <a:gd name="T3" fmla="*/ 0 h 71"/>
                    <a:gd name="T4" fmla="*/ 284 w 284"/>
                    <a:gd name="T5" fmla="*/ 0 h 71"/>
                    <a:gd name="T6" fmla="*/ 284 w 284"/>
                    <a:gd name="T7" fmla="*/ 0 h 71"/>
                    <a:gd name="T8" fmla="*/ 284 w 284"/>
                    <a:gd name="T9" fmla="*/ 0 h 71"/>
                    <a:gd name="T10" fmla="*/ 282 w 284"/>
                    <a:gd name="T11" fmla="*/ 0 h 71"/>
                    <a:gd name="T12" fmla="*/ 282 w 284"/>
                    <a:gd name="T13" fmla="*/ 2 h 71"/>
                    <a:gd name="T14" fmla="*/ 282 w 284"/>
                    <a:gd name="T15" fmla="*/ 2 h 71"/>
                    <a:gd name="T16" fmla="*/ 282 w 284"/>
                    <a:gd name="T17" fmla="*/ 2 h 71"/>
                    <a:gd name="T18" fmla="*/ 282 w 284"/>
                    <a:gd name="T19" fmla="*/ 2 h 71"/>
                    <a:gd name="T20" fmla="*/ 7 w 284"/>
                    <a:gd name="T21" fmla="*/ 71 h 71"/>
                    <a:gd name="T22" fmla="*/ 7 w 284"/>
                    <a:gd name="T23" fmla="*/ 71 h 71"/>
                    <a:gd name="T24" fmla="*/ 5 w 284"/>
                    <a:gd name="T25" fmla="*/ 71 h 71"/>
                    <a:gd name="T26" fmla="*/ 5 w 284"/>
                    <a:gd name="T27" fmla="*/ 71 h 71"/>
                    <a:gd name="T28" fmla="*/ 5 w 284"/>
                    <a:gd name="T29" fmla="*/ 71 h 71"/>
                    <a:gd name="T30" fmla="*/ 2 w 284"/>
                    <a:gd name="T31" fmla="*/ 71 h 71"/>
                    <a:gd name="T32" fmla="*/ 2 w 284"/>
                    <a:gd name="T33" fmla="*/ 71 h 71"/>
                    <a:gd name="T34" fmla="*/ 2 w 284"/>
                    <a:gd name="T35" fmla="*/ 71 h 71"/>
                    <a:gd name="T36" fmla="*/ 0 w 284"/>
                    <a:gd name="T37" fmla="*/ 71 h 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4"/>
                    <a:gd name="T58" fmla="*/ 0 h 71"/>
                    <a:gd name="T59" fmla="*/ 284 w 284"/>
                    <a:gd name="T60" fmla="*/ 71 h 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4" h="71">
                      <a:moveTo>
                        <a:pt x="0" y="71"/>
                      </a:moveTo>
                      <a:lnTo>
                        <a:pt x="284" y="0"/>
                      </a:lnTo>
                      <a:lnTo>
                        <a:pt x="282" y="0"/>
                      </a:lnTo>
                      <a:lnTo>
                        <a:pt x="282" y="2"/>
                      </a:lnTo>
                      <a:lnTo>
                        <a:pt x="7" y="71"/>
                      </a:lnTo>
                      <a:lnTo>
                        <a:pt x="5" y="71"/>
                      </a:lnTo>
                      <a:lnTo>
                        <a:pt x="2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79" name="Freeform 198"/>
                <p:cNvSpPr>
                  <a:spLocks/>
                </p:cNvSpPr>
                <p:nvPr/>
              </p:nvSpPr>
              <p:spPr bwMode="auto">
                <a:xfrm>
                  <a:off x="2436" y="3667"/>
                  <a:ext cx="277" cy="74"/>
                </a:xfrm>
                <a:custGeom>
                  <a:avLst/>
                  <a:gdLst>
                    <a:gd name="T0" fmla="*/ 0 w 277"/>
                    <a:gd name="T1" fmla="*/ 71 h 74"/>
                    <a:gd name="T2" fmla="*/ 277 w 277"/>
                    <a:gd name="T3" fmla="*/ 0 h 74"/>
                    <a:gd name="T4" fmla="*/ 277 w 277"/>
                    <a:gd name="T5" fmla="*/ 2 h 74"/>
                    <a:gd name="T6" fmla="*/ 277 w 277"/>
                    <a:gd name="T7" fmla="*/ 2 h 74"/>
                    <a:gd name="T8" fmla="*/ 277 w 277"/>
                    <a:gd name="T9" fmla="*/ 2 h 74"/>
                    <a:gd name="T10" fmla="*/ 277 w 277"/>
                    <a:gd name="T11" fmla="*/ 2 h 74"/>
                    <a:gd name="T12" fmla="*/ 274 w 277"/>
                    <a:gd name="T13" fmla="*/ 4 h 74"/>
                    <a:gd name="T14" fmla="*/ 274 w 277"/>
                    <a:gd name="T15" fmla="*/ 4 h 74"/>
                    <a:gd name="T16" fmla="*/ 274 w 277"/>
                    <a:gd name="T17" fmla="*/ 4 h 74"/>
                    <a:gd name="T18" fmla="*/ 274 w 277"/>
                    <a:gd name="T19" fmla="*/ 4 h 74"/>
                    <a:gd name="T20" fmla="*/ 7 w 277"/>
                    <a:gd name="T21" fmla="*/ 74 h 74"/>
                    <a:gd name="T22" fmla="*/ 5 w 277"/>
                    <a:gd name="T23" fmla="*/ 74 h 74"/>
                    <a:gd name="T24" fmla="*/ 5 w 277"/>
                    <a:gd name="T25" fmla="*/ 74 h 74"/>
                    <a:gd name="T26" fmla="*/ 2 w 277"/>
                    <a:gd name="T27" fmla="*/ 74 h 74"/>
                    <a:gd name="T28" fmla="*/ 2 w 277"/>
                    <a:gd name="T29" fmla="*/ 71 h 74"/>
                    <a:gd name="T30" fmla="*/ 2 w 277"/>
                    <a:gd name="T31" fmla="*/ 71 h 74"/>
                    <a:gd name="T32" fmla="*/ 0 w 277"/>
                    <a:gd name="T33" fmla="*/ 71 h 74"/>
                    <a:gd name="T34" fmla="*/ 0 w 277"/>
                    <a:gd name="T35" fmla="*/ 71 h 74"/>
                    <a:gd name="T36" fmla="*/ 0 w 277"/>
                    <a:gd name="T37" fmla="*/ 71 h 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7"/>
                    <a:gd name="T58" fmla="*/ 0 h 74"/>
                    <a:gd name="T59" fmla="*/ 277 w 277"/>
                    <a:gd name="T60" fmla="*/ 74 h 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7" h="74">
                      <a:moveTo>
                        <a:pt x="0" y="71"/>
                      </a:moveTo>
                      <a:lnTo>
                        <a:pt x="277" y="0"/>
                      </a:lnTo>
                      <a:lnTo>
                        <a:pt x="277" y="2"/>
                      </a:lnTo>
                      <a:lnTo>
                        <a:pt x="274" y="4"/>
                      </a:lnTo>
                      <a:lnTo>
                        <a:pt x="7" y="74"/>
                      </a:lnTo>
                      <a:lnTo>
                        <a:pt x="5" y="74"/>
                      </a:lnTo>
                      <a:lnTo>
                        <a:pt x="2" y="74"/>
                      </a:lnTo>
                      <a:lnTo>
                        <a:pt x="2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80" name="Freeform 199"/>
                <p:cNvSpPr>
                  <a:spLocks/>
                </p:cNvSpPr>
                <p:nvPr/>
              </p:nvSpPr>
              <p:spPr bwMode="auto">
                <a:xfrm>
                  <a:off x="2438" y="3669"/>
                  <a:ext cx="275" cy="72"/>
                </a:xfrm>
                <a:custGeom>
                  <a:avLst/>
                  <a:gdLst>
                    <a:gd name="T0" fmla="*/ 0 w 275"/>
                    <a:gd name="T1" fmla="*/ 69 h 72"/>
                    <a:gd name="T2" fmla="*/ 275 w 275"/>
                    <a:gd name="T3" fmla="*/ 0 h 72"/>
                    <a:gd name="T4" fmla="*/ 272 w 275"/>
                    <a:gd name="T5" fmla="*/ 2 h 72"/>
                    <a:gd name="T6" fmla="*/ 272 w 275"/>
                    <a:gd name="T7" fmla="*/ 2 h 72"/>
                    <a:gd name="T8" fmla="*/ 272 w 275"/>
                    <a:gd name="T9" fmla="*/ 2 h 72"/>
                    <a:gd name="T10" fmla="*/ 270 w 275"/>
                    <a:gd name="T11" fmla="*/ 2 h 72"/>
                    <a:gd name="T12" fmla="*/ 270 w 275"/>
                    <a:gd name="T13" fmla="*/ 2 h 72"/>
                    <a:gd name="T14" fmla="*/ 270 w 275"/>
                    <a:gd name="T15" fmla="*/ 5 h 72"/>
                    <a:gd name="T16" fmla="*/ 270 w 275"/>
                    <a:gd name="T17" fmla="*/ 5 h 72"/>
                    <a:gd name="T18" fmla="*/ 267 w 275"/>
                    <a:gd name="T19" fmla="*/ 5 h 72"/>
                    <a:gd name="T20" fmla="*/ 7 w 275"/>
                    <a:gd name="T21" fmla="*/ 72 h 72"/>
                    <a:gd name="T22" fmla="*/ 7 w 275"/>
                    <a:gd name="T23" fmla="*/ 72 h 72"/>
                    <a:gd name="T24" fmla="*/ 5 w 275"/>
                    <a:gd name="T25" fmla="*/ 72 h 72"/>
                    <a:gd name="T26" fmla="*/ 5 w 275"/>
                    <a:gd name="T27" fmla="*/ 72 h 72"/>
                    <a:gd name="T28" fmla="*/ 5 w 275"/>
                    <a:gd name="T29" fmla="*/ 72 h 72"/>
                    <a:gd name="T30" fmla="*/ 3 w 275"/>
                    <a:gd name="T31" fmla="*/ 72 h 72"/>
                    <a:gd name="T32" fmla="*/ 3 w 275"/>
                    <a:gd name="T33" fmla="*/ 72 h 72"/>
                    <a:gd name="T34" fmla="*/ 0 w 275"/>
                    <a:gd name="T35" fmla="*/ 72 h 72"/>
                    <a:gd name="T36" fmla="*/ 0 w 275"/>
                    <a:gd name="T37" fmla="*/ 69 h 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5"/>
                    <a:gd name="T58" fmla="*/ 0 h 72"/>
                    <a:gd name="T59" fmla="*/ 275 w 275"/>
                    <a:gd name="T60" fmla="*/ 72 h 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5" h="72">
                      <a:moveTo>
                        <a:pt x="0" y="69"/>
                      </a:moveTo>
                      <a:lnTo>
                        <a:pt x="275" y="0"/>
                      </a:lnTo>
                      <a:lnTo>
                        <a:pt x="272" y="2"/>
                      </a:lnTo>
                      <a:lnTo>
                        <a:pt x="270" y="2"/>
                      </a:lnTo>
                      <a:lnTo>
                        <a:pt x="270" y="5"/>
                      </a:lnTo>
                      <a:lnTo>
                        <a:pt x="267" y="5"/>
                      </a:lnTo>
                      <a:lnTo>
                        <a:pt x="7" y="72"/>
                      </a:lnTo>
                      <a:lnTo>
                        <a:pt x="5" y="72"/>
                      </a:lnTo>
                      <a:lnTo>
                        <a:pt x="3" y="72"/>
                      </a:lnTo>
                      <a:lnTo>
                        <a:pt x="0" y="72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81" name="Freeform 200"/>
                <p:cNvSpPr>
                  <a:spLocks/>
                </p:cNvSpPr>
                <p:nvPr/>
              </p:nvSpPr>
              <p:spPr bwMode="auto">
                <a:xfrm>
                  <a:off x="2443" y="3671"/>
                  <a:ext cx="267" cy="70"/>
                </a:xfrm>
                <a:custGeom>
                  <a:avLst/>
                  <a:gdLst>
                    <a:gd name="T0" fmla="*/ 0 w 267"/>
                    <a:gd name="T1" fmla="*/ 70 h 70"/>
                    <a:gd name="T2" fmla="*/ 267 w 267"/>
                    <a:gd name="T3" fmla="*/ 0 h 70"/>
                    <a:gd name="T4" fmla="*/ 265 w 267"/>
                    <a:gd name="T5" fmla="*/ 0 h 70"/>
                    <a:gd name="T6" fmla="*/ 265 w 267"/>
                    <a:gd name="T7" fmla="*/ 3 h 70"/>
                    <a:gd name="T8" fmla="*/ 265 w 267"/>
                    <a:gd name="T9" fmla="*/ 3 h 70"/>
                    <a:gd name="T10" fmla="*/ 262 w 267"/>
                    <a:gd name="T11" fmla="*/ 3 h 70"/>
                    <a:gd name="T12" fmla="*/ 262 w 267"/>
                    <a:gd name="T13" fmla="*/ 3 h 70"/>
                    <a:gd name="T14" fmla="*/ 262 w 267"/>
                    <a:gd name="T15" fmla="*/ 5 h 70"/>
                    <a:gd name="T16" fmla="*/ 262 w 267"/>
                    <a:gd name="T17" fmla="*/ 5 h 70"/>
                    <a:gd name="T18" fmla="*/ 260 w 267"/>
                    <a:gd name="T19" fmla="*/ 5 h 70"/>
                    <a:gd name="T20" fmla="*/ 5 w 267"/>
                    <a:gd name="T21" fmla="*/ 70 h 70"/>
                    <a:gd name="T22" fmla="*/ 5 w 267"/>
                    <a:gd name="T23" fmla="*/ 70 h 70"/>
                    <a:gd name="T24" fmla="*/ 5 w 267"/>
                    <a:gd name="T25" fmla="*/ 70 h 70"/>
                    <a:gd name="T26" fmla="*/ 2 w 267"/>
                    <a:gd name="T27" fmla="*/ 70 h 70"/>
                    <a:gd name="T28" fmla="*/ 2 w 267"/>
                    <a:gd name="T29" fmla="*/ 70 h 70"/>
                    <a:gd name="T30" fmla="*/ 2 w 267"/>
                    <a:gd name="T31" fmla="*/ 70 h 70"/>
                    <a:gd name="T32" fmla="*/ 0 w 267"/>
                    <a:gd name="T33" fmla="*/ 70 h 70"/>
                    <a:gd name="T34" fmla="*/ 0 w 267"/>
                    <a:gd name="T35" fmla="*/ 70 h 70"/>
                    <a:gd name="T36" fmla="*/ 0 w 267"/>
                    <a:gd name="T37" fmla="*/ 70 h 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7"/>
                    <a:gd name="T58" fmla="*/ 0 h 70"/>
                    <a:gd name="T59" fmla="*/ 267 w 267"/>
                    <a:gd name="T60" fmla="*/ 70 h 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7" h="70">
                      <a:moveTo>
                        <a:pt x="0" y="70"/>
                      </a:moveTo>
                      <a:lnTo>
                        <a:pt x="267" y="0"/>
                      </a:lnTo>
                      <a:lnTo>
                        <a:pt x="265" y="0"/>
                      </a:lnTo>
                      <a:lnTo>
                        <a:pt x="265" y="3"/>
                      </a:lnTo>
                      <a:lnTo>
                        <a:pt x="262" y="3"/>
                      </a:lnTo>
                      <a:lnTo>
                        <a:pt x="262" y="5"/>
                      </a:lnTo>
                      <a:lnTo>
                        <a:pt x="260" y="5"/>
                      </a:lnTo>
                      <a:lnTo>
                        <a:pt x="5" y="70"/>
                      </a:lnTo>
                      <a:lnTo>
                        <a:pt x="2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82" name="Freeform 201"/>
                <p:cNvSpPr>
                  <a:spLocks/>
                </p:cNvSpPr>
                <p:nvPr/>
              </p:nvSpPr>
              <p:spPr bwMode="auto">
                <a:xfrm>
                  <a:off x="2445" y="3674"/>
                  <a:ext cx="260" cy="69"/>
                </a:xfrm>
                <a:custGeom>
                  <a:avLst/>
                  <a:gdLst>
                    <a:gd name="T0" fmla="*/ 0 w 260"/>
                    <a:gd name="T1" fmla="*/ 67 h 69"/>
                    <a:gd name="T2" fmla="*/ 260 w 260"/>
                    <a:gd name="T3" fmla="*/ 0 h 69"/>
                    <a:gd name="T4" fmla="*/ 260 w 260"/>
                    <a:gd name="T5" fmla="*/ 0 h 69"/>
                    <a:gd name="T6" fmla="*/ 260 w 260"/>
                    <a:gd name="T7" fmla="*/ 2 h 69"/>
                    <a:gd name="T8" fmla="*/ 260 w 260"/>
                    <a:gd name="T9" fmla="*/ 2 h 69"/>
                    <a:gd name="T10" fmla="*/ 258 w 260"/>
                    <a:gd name="T11" fmla="*/ 2 h 69"/>
                    <a:gd name="T12" fmla="*/ 258 w 260"/>
                    <a:gd name="T13" fmla="*/ 2 h 69"/>
                    <a:gd name="T14" fmla="*/ 258 w 260"/>
                    <a:gd name="T15" fmla="*/ 5 h 69"/>
                    <a:gd name="T16" fmla="*/ 258 w 260"/>
                    <a:gd name="T17" fmla="*/ 5 h 69"/>
                    <a:gd name="T18" fmla="*/ 256 w 260"/>
                    <a:gd name="T19" fmla="*/ 5 h 69"/>
                    <a:gd name="T20" fmla="*/ 8 w 260"/>
                    <a:gd name="T21" fmla="*/ 69 h 69"/>
                    <a:gd name="T22" fmla="*/ 8 w 260"/>
                    <a:gd name="T23" fmla="*/ 69 h 69"/>
                    <a:gd name="T24" fmla="*/ 5 w 260"/>
                    <a:gd name="T25" fmla="*/ 67 h 69"/>
                    <a:gd name="T26" fmla="*/ 5 w 260"/>
                    <a:gd name="T27" fmla="*/ 67 h 69"/>
                    <a:gd name="T28" fmla="*/ 3 w 260"/>
                    <a:gd name="T29" fmla="*/ 67 h 69"/>
                    <a:gd name="T30" fmla="*/ 3 w 260"/>
                    <a:gd name="T31" fmla="*/ 67 h 69"/>
                    <a:gd name="T32" fmla="*/ 3 w 260"/>
                    <a:gd name="T33" fmla="*/ 67 h 69"/>
                    <a:gd name="T34" fmla="*/ 0 w 260"/>
                    <a:gd name="T35" fmla="*/ 67 h 69"/>
                    <a:gd name="T36" fmla="*/ 0 w 260"/>
                    <a:gd name="T37" fmla="*/ 67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0"/>
                    <a:gd name="T58" fmla="*/ 0 h 69"/>
                    <a:gd name="T59" fmla="*/ 260 w 260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0" h="69">
                      <a:moveTo>
                        <a:pt x="0" y="67"/>
                      </a:moveTo>
                      <a:lnTo>
                        <a:pt x="260" y="0"/>
                      </a:lnTo>
                      <a:lnTo>
                        <a:pt x="260" y="2"/>
                      </a:lnTo>
                      <a:lnTo>
                        <a:pt x="258" y="2"/>
                      </a:lnTo>
                      <a:lnTo>
                        <a:pt x="258" y="5"/>
                      </a:lnTo>
                      <a:lnTo>
                        <a:pt x="256" y="5"/>
                      </a:lnTo>
                      <a:lnTo>
                        <a:pt x="8" y="69"/>
                      </a:lnTo>
                      <a:lnTo>
                        <a:pt x="5" y="67"/>
                      </a:lnTo>
                      <a:lnTo>
                        <a:pt x="3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83" name="Freeform 202"/>
                <p:cNvSpPr>
                  <a:spLocks/>
                </p:cNvSpPr>
                <p:nvPr/>
              </p:nvSpPr>
              <p:spPr bwMode="auto">
                <a:xfrm>
                  <a:off x="2448" y="3676"/>
                  <a:ext cx="255" cy="67"/>
                </a:xfrm>
                <a:custGeom>
                  <a:avLst/>
                  <a:gdLst>
                    <a:gd name="T0" fmla="*/ 0 w 255"/>
                    <a:gd name="T1" fmla="*/ 65 h 67"/>
                    <a:gd name="T2" fmla="*/ 255 w 255"/>
                    <a:gd name="T3" fmla="*/ 0 h 67"/>
                    <a:gd name="T4" fmla="*/ 255 w 255"/>
                    <a:gd name="T5" fmla="*/ 0 h 67"/>
                    <a:gd name="T6" fmla="*/ 255 w 255"/>
                    <a:gd name="T7" fmla="*/ 3 h 67"/>
                    <a:gd name="T8" fmla="*/ 255 w 255"/>
                    <a:gd name="T9" fmla="*/ 3 h 67"/>
                    <a:gd name="T10" fmla="*/ 253 w 255"/>
                    <a:gd name="T11" fmla="*/ 3 h 67"/>
                    <a:gd name="T12" fmla="*/ 253 w 255"/>
                    <a:gd name="T13" fmla="*/ 3 h 67"/>
                    <a:gd name="T14" fmla="*/ 253 w 255"/>
                    <a:gd name="T15" fmla="*/ 3 h 67"/>
                    <a:gd name="T16" fmla="*/ 250 w 255"/>
                    <a:gd name="T17" fmla="*/ 5 h 67"/>
                    <a:gd name="T18" fmla="*/ 250 w 255"/>
                    <a:gd name="T19" fmla="*/ 5 h 67"/>
                    <a:gd name="T20" fmla="*/ 7 w 255"/>
                    <a:gd name="T21" fmla="*/ 67 h 67"/>
                    <a:gd name="T22" fmla="*/ 7 w 255"/>
                    <a:gd name="T23" fmla="*/ 67 h 67"/>
                    <a:gd name="T24" fmla="*/ 7 w 255"/>
                    <a:gd name="T25" fmla="*/ 67 h 67"/>
                    <a:gd name="T26" fmla="*/ 5 w 255"/>
                    <a:gd name="T27" fmla="*/ 67 h 67"/>
                    <a:gd name="T28" fmla="*/ 5 w 255"/>
                    <a:gd name="T29" fmla="*/ 67 h 67"/>
                    <a:gd name="T30" fmla="*/ 5 w 255"/>
                    <a:gd name="T31" fmla="*/ 67 h 67"/>
                    <a:gd name="T32" fmla="*/ 2 w 255"/>
                    <a:gd name="T33" fmla="*/ 65 h 67"/>
                    <a:gd name="T34" fmla="*/ 2 w 255"/>
                    <a:gd name="T35" fmla="*/ 65 h 67"/>
                    <a:gd name="T36" fmla="*/ 0 w 255"/>
                    <a:gd name="T37" fmla="*/ 65 h 6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5"/>
                    <a:gd name="T58" fmla="*/ 0 h 67"/>
                    <a:gd name="T59" fmla="*/ 255 w 255"/>
                    <a:gd name="T60" fmla="*/ 67 h 6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5" h="67">
                      <a:moveTo>
                        <a:pt x="0" y="65"/>
                      </a:moveTo>
                      <a:lnTo>
                        <a:pt x="255" y="0"/>
                      </a:lnTo>
                      <a:lnTo>
                        <a:pt x="255" y="3"/>
                      </a:lnTo>
                      <a:lnTo>
                        <a:pt x="253" y="3"/>
                      </a:lnTo>
                      <a:lnTo>
                        <a:pt x="250" y="5"/>
                      </a:lnTo>
                      <a:lnTo>
                        <a:pt x="7" y="67"/>
                      </a:lnTo>
                      <a:lnTo>
                        <a:pt x="5" y="67"/>
                      </a:lnTo>
                      <a:lnTo>
                        <a:pt x="2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84" name="Freeform 203"/>
                <p:cNvSpPr>
                  <a:spLocks/>
                </p:cNvSpPr>
                <p:nvPr/>
              </p:nvSpPr>
              <p:spPr bwMode="auto">
                <a:xfrm>
                  <a:off x="2453" y="3679"/>
                  <a:ext cx="248" cy="64"/>
                </a:xfrm>
                <a:custGeom>
                  <a:avLst/>
                  <a:gdLst>
                    <a:gd name="T0" fmla="*/ 0 w 248"/>
                    <a:gd name="T1" fmla="*/ 64 h 64"/>
                    <a:gd name="T2" fmla="*/ 248 w 248"/>
                    <a:gd name="T3" fmla="*/ 0 h 64"/>
                    <a:gd name="T4" fmla="*/ 248 w 248"/>
                    <a:gd name="T5" fmla="*/ 0 h 64"/>
                    <a:gd name="T6" fmla="*/ 248 w 248"/>
                    <a:gd name="T7" fmla="*/ 0 h 64"/>
                    <a:gd name="T8" fmla="*/ 245 w 248"/>
                    <a:gd name="T9" fmla="*/ 2 h 64"/>
                    <a:gd name="T10" fmla="*/ 245 w 248"/>
                    <a:gd name="T11" fmla="*/ 2 h 64"/>
                    <a:gd name="T12" fmla="*/ 245 w 248"/>
                    <a:gd name="T13" fmla="*/ 2 h 64"/>
                    <a:gd name="T14" fmla="*/ 245 w 248"/>
                    <a:gd name="T15" fmla="*/ 2 h 64"/>
                    <a:gd name="T16" fmla="*/ 243 w 248"/>
                    <a:gd name="T17" fmla="*/ 4 h 64"/>
                    <a:gd name="T18" fmla="*/ 243 w 248"/>
                    <a:gd name="T19" fmla="*/ 4 h 64"/>
                    <a:gd name="T20" fmla="*/ 7 w 248"/>
                    <a:gd name="T21" fmla="*/ 64 h 64"/>
                    <a:gd name="T22" fmla="*/ 7 w 248"/>
                    <a:gd name="T23" fmla="*/ 64 h 64"/>
                    <a:gd name="T24" fmla="*/ 4 w 248"/>
                    <a:gd name="T25" fmla="*/ 64 h 64"/>
                    <a:gd name="T26" fmla="*/ 4 w 248"/>
                    <a:gd name="T27" fmla="*/ 64 h 64"/>
                    <a:gd name="T28" fmla="*/ 2 w 248"/>
                    <a:gd name="T29" fmla="*/ 64 h 64"/>
                    <a:gd name="T30" fmla="*/ 2 w 248"/>
                    <a:gd name="T31" fmla="*/ 64 h 64"/>
                    <a:gd name="T32" fmla="*/ 2 w 248"/>
                    <a:gd name="T33" fmla="*/ 64 h 64"/>
                    <a:gd name="T34" fmla="*/ 0 w 248"/>
                    <a:gd name="T35" fmla="*/ 64 h 64"/>
                    <a:gd name="T36" fmla="*/ 0 w 248"/>
                    <a:gd name="T37" fmla="*/ 64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8"/>
                    <a:gd name="T58" fmla="*/ 0 h 64"/>
                    <a:gd name="T59" fmla="*/ 248 w 248"/>
                    <a:gd name="T60" fmla="*/ 64 h 6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8" h="64">
                      <a:moveTo>
                        <a:pt x="0" y="64"/>
                      </a:moveTo>
                      <a:lnTo>
                        <a:pt x="248" y="0"/>
                      </a:lnTo>
                      <a:lnTo>
                        <a:pt x="245" y="2"/>
                      </a:lnTo>
                      <a:lnTo>
                        <a:pt x="243" y="4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2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86" name="Group 204"/>
              <p:cNvGrpSpPr>
                <a:grpSpLocks/>
              </p:cNvGrpSpPr>
              <p:nvPr/>
            </p:nvGrpSpPr>
            <p:grpSpPr bwMode="auto">
              <a:xfrm>
                <a:off x="1751" y="2406"/>
                <a:ext cx="1441" cy="1451"/>
                <a:chOff x="1751" y="2406"/>
                <a:chExt cx="1441" cy="1451"/>
              </a:xfrm>
            </p:grpSpPr>
            <p:sp>
              <p:nvSpPr>
                <p:cNvPr id="33085" name="Freeform 205"/>
                <p:cNvSpPr>
                  <a:spLocks/>
                </p:cNvSpPr>
                <p:nvPr/>
              </p:nvSpPr>
              <p:spPr bwMode="auto">
                <a:xfrm>
                  <a:off x="2455" y="3681"/>
                  <a:ext cx="243" cy="62"/>
                </a:xfrm>
                <a:custGeom>
                  <a:avLst/>
                  <a:gdLst>
                    <a:gd name="T0" fmla="*/ 0 w 243"/>
                    <a:gd name="T1" fmla="*/ 62 h 62"/>
                    <a:gd name="T2" fmla="*/ 243 w 243"/>
                    <a:gd name="T3" fmla="*/ 0 h 62"/>
                    <a:gd name="T4" fmla="*/ 243 w 243"/>
                    <a:gd name="T5" fmla="*/ 0 h 62"/>
                    <a:gd name="T6" fmla="*/ 243 w 243"/>
                    <a:gd name="T7" fmla="*/ 0 h 62"/>
                    <a:gd name="T8" fmla="*/ 241 w 243"/>
                    <a:gd name="T9" fmla="*/ 2 h 62"/>
                    <a:gd name="T10" fmla="*/ 241 w 243"/>
                    <a:gd name="T11" fmla="*/ 2 h 62"/>
                    <a:gd name="T12" fmla="*/ 241 w 243"/>
                    <a:gd name="T13" fmla="*/ 2 h 62"/>
                    <a:gd name="T14" fmla="*/ 238 w 243"/>
                    <a:gd name="T15" fmla="*/ 2 h 62"/>
                    <a:gd name="T16" fmla="*/ 238 w 243"/>
                    <a:gd name="T17" fmla="*/ 5 h 62"/>
                    <a:gd name="T18" fmla="*/ 238 w 243"/>
                    <a:gd name="T19" fmla="*/ 5 h 62"/>
                    <a:gd name="T20" fmla="*/ 9 w 243"/>
                    <a:gd name="T21" fmla="*/ 62 h 62"/>
                    <a:gd name="T22" fmla="*/ 7 w 243"/>
                    <a:gd name="T23" fmla="*/ 62 h 62"/>
                    <a:gd name="T24" fmla="*/ 7 w 243"/>
                    <a:gd name="T25" fmla="*/ 62 h 62"/>
                    <a:gd name="T26" fmla="*/ 5 w 243"/>
                    <a:gd name="T27" fmla="*/ 62 h 62"/>
                    <a:gd name="T28" fmla="*/ 5 w 243"/>
                    <a:gd name="T29" fmla="*/ 62 h 62"/>
                    <a:gd name="T30" fmla="*/ 5 w 243"/>
                    <a:gd name="T31" fmla="*/ 62 h 62"/>
                    <a:gd name="T32" fmla="*/ 2 w 243"/>
                    <a:gd name="T33" fmla="*/ 62 h 62"/>
                    <a:gd name="T34" fmla="*/ 2 w 243"/>
                    <a:gd name="T35" fmla="*/ 62 h 62"/>
                    <a:gd name="T36" fmla="*/ 0 w 243"/>
                    <a:gd name="T37" fmla="*/ 62 h 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3"/>
                    <a:gd name="T58" fmla="*/ 0 h 62"/>
                    <a:gd name="T59" fmla="*/ 243 w 243"/>
                    <a:gd name="T60" fmla="*/ 62 h 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3" h="62">
                      <a:moveTo>
                        <a:pt x="0" y="62"/>
                      </a:moveTo>
                      <a:lnTo>
                        <a:pt x="243" y="0"/>
                      </a:lnTo>
                      <a:lnTo>
                        <a:pt x="241" y="2"/>
                      </a:lnTo>
                      <a:lnTo>
                        <a:pt x="238" y="2"/>
                      </a:lnTo>
                      <a:lnTo>
                        <a:pt x="238" y="5"/>
                      </a:lnTo>
                      <a:lnTo>
                        <a:pt x="9" y="62"/>
                      </a:lnTo>
                      <a:lnTo>
                        <a:pt x="7" y="62"/>
                      </a:lnTo>
                      <a:lnTo>
                        <a:pt x="5" y="62"/>
                      </a:lnTo>
                      <a:lnTo>
                        <a:pt x="2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6" name="Freeform 206"/>
                <p:cNvSpPr>
                  <a:spLocks/>
                </p:cNvSpPr>
                <p:nvPr/>
              </p:nvSpPr>
              <p:spPr bwMode="auto">
                <a:xfrm>
                  <a:off x="2460" y="3683"/>
                  <a:ext cx="236" cy="60"/>
                </a:xfrm>
                <a:custGeom>
                  <a:avLst/>
                  <a:gdLst>
                    <a:gd name="T0" fmla="*/ 0 w 236"/>
                    <a:gd name="T1" fmla="*/ 60 h 60"/>
                    <a:gd name="T2" fmla="*/ 236 w 236"/>
                    <a:gd name="T3" fmla="*/ 0 h 60"/>
                    <a:gd name="T4" fmla="*/ 236 w 236"/>
                    <a:gd name="T5" fmla="*/ 0 h 60"/>
                    <a:gd name="T6" fmla="*/ 233 w 236"/>
                    <a:gd name="T7" fmla="*/ 0 h 60"/>
                    <a:gd name="T8" fmla="*/ 233 w 236"/>
                    <a:gd name="T9" fmla="*/ 3 h 60"/>
                    <a:gd name="T10" fmla="*/ 233 w 236"/>
                    <a:gd name="T11" fmla="*/ 3 h 60"/>
                    <a:gd name="T12" fmla="*/ 231 w 236"/>
                    <a:gd name="T13" fmla="*/ 3 h 60"/>
                    <a:gd name="T14" fmla="*/ 231 w 236"/>
                    <a:gd name="T15" fmla="*/ 3 h 60"/>
                    <a:gd name="T16" fmla="*/ 231 w 236"/>
                    <a:gd name="T17" fmla="*/ 5 h 60"/>
                    <a:gd name="T18" fmla="*/ 229 w 236"/>
                    <a:gd name="T19" fmla="*/ 5 h 60"/>
                    <a:gd name="T20" fmla="*/ 7 w 236"/>
                    <a:gd name="T21" fmla="*/ 60 h 60"/>
                    <a:gd name="T22" fmla="*/ 7 w 236"/>
                    <a:gd name="T23" fmla="*/ 60 h 60"/>
                    <a:gd name="T24" fmla="*/ 4 w 236"/>
                    <a:gd name="T25" fmla="*/ 60 h 60"/>
                    <a:gd name="T26" fmla="*/ 4 w 236"/>
                    <a:gd name="T27" fmla="*/ 60 h 60"/>
                    <a:gd name="T28" fmla="*/ 4 w 236"/>
                    <a:gd name="T29" fmla="*/ 60 h 60"/>
                    <a:gd name="T30" fmla="*/ 2 w 236"/>
                    <a:gd name="T31" fmla="*/ 60 h 60"/>
                    <a:gd name="T32" fmla="*/ 2 w 236"/>
                    <a:gd name="T33" fmla="*/ 60 h 60"/>
                    <a:gd name="T34" fmla="*/ 0 w 236"/>
                    <a:gd name="T35" fmla="*/ 60 h 60"/>
                    <a:gd name="T36" fmla="*/ 0 w 236"/>
                    <a:gd name="T37" fmla="*/ 60 h 6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6"/>
                    <a:gd name="T58" fmla="*/ 0 h 60"/>
                    <a:gd name="T59" fmla="*/ 236 w 236"/>
                    <a:gd name="T60" fmla="*/ 60 h 6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6" h="60">
                      <a:moveTo>
                        <a:pt x="0" y="60"/>
                      </a:moveTo>
                      <a:lnTo>
                        <a:pt x="236" y="0"/>
                      </a:lnTo>
                      <a:lnTo>
                        <a:pt x="233" y="0"/>
                      </a:lnTo>
                      <a:lnTo>
                        <a:pt x="233" y="3"/>
                      </a:lnTo>
                      <a:lnTo>
                        <a:pt x="231" y="3"/>
                      </a:lnTo>
                      <a:lnTo>
                        <a:pt x="231" y="5"/>
                      </a:lnTo>
                      <a:lnTo>
                        <a:pt x="229" y="5"/>
                      </a:lnTo>
                      <a:lnTo>
                        <a:pt x="7" y="60"/>
                      </a:lnTo>
                      <a:lnTo>
                        <a:pt x="4" y="60"/>
                      </a:lnTo>
                      <a:lnTo>
                        <a:pt x="2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7" name="Freeform 207"/>
                <p:cNvSpPr>
                  <a:spLocks/>
                </p:cNvSpPr>
                <p:nvPr/>
              </p:nvSpPr>
              <p:spPr bwMode="auto">
                <a:xfrm>
                  <a:off x="2464" y="3686"/>
                  <a:ext cx="229" cy="59"/>
                </a:xfrm>
                <a:custGeom>
                  <a:avLst/>
                  <a:gdLst>
                    <a:gd name="T0" fmla="*/ 0 w 229"/>
                    <a:gd name="T1" fmla="*/ 57 h 59"/>
                    <a:gd name="T2" fmla="*/ 229 w 229"/>
                    <a:gd name="T3" fmla="*/ 0 h 59"/>
                    <a:gd name="T4" fmla="*/ 227 w 229"/>
                    <a:gd name="T5" fmla="*/ 0 h 59"/>
                    <a:gd name="T6" fmla="*/ 227 w 229"/>
                    <a:gd name="T7" fmla="*/ 0 h 59"/>
                    <a:gd name="T8" fmla="*/ 227 w 229"/>
                    <a:gd name="T9" fmla="*/ 2 h 59"/>
                    <a:gd name="T10" fmla="*/ 225 w 229"/>
                    <a:gd name="T11" fmla="*/ 2 h 59"/>
                    <a:gd name="T12" fmla="*/ 225 w 229"/>
                    <a:gd name="T13" fmla="*/ 2 h 59"/>
                    <a:gd name="T14" fmla="*/ 225 w 229"/>
                    <a:gd name="T15" fmla="*/ 2 h 59"/>
                    <a:gd name="T16" fmla="*/ 222 w 229"/>
                    <a:gd name="T17" fmla="*/ 2 h 59"/>
                    <a:gd name="T18" fmla="*/ 222 w 229"/>
                    <a:gd name="T19" fmla="*/ 4 h 59"/>
                    <a:gd name="T20" fmla="*/ 8 w 229"/>
                    <a:gd name="T21" fmla="*/ 59 h 59"/>
                    <a:gd name="T22" fmla="*/ 8 w 229"/>
                    <a:gd name="T23" fmla="*/ 59 h 59"/>
                    <a:gd name="T24" fmla="*/ 5 w 229"/>
                    <a:gd name="T25" fmla="*/ 59 h 59"/>
                    <a:gd name="T26" fmla="*/ 5 w 229"/>
                    <a:gd name="T27" fmla="*/ 59 h 59"/>
                    <a:gd name="T28" fmla="*/ 3 w 229"/>
                    <a:gd name="T29" fmla="*/ 57 h 59"/>
                    <a:gd name="T30" fmla="*/ 3 w 229"/>
                    <a:gd name="T31" fmla="*/ 57 h 59"/>
                    <a:gd name="T32" fmla="*/ 0 w 229"/>
                    <a:gd name="T33" fmla="*/ 57 h 59"/>
                    <a:gd name="T34" fmla="*/ 0 w 229"/>
                    <a:gd name="T35" fmla="*/ 57 h 59"/>
                    <a:gd name="T36" fmla="*/ 0 w 229"/>
                    <a:gd name="T37" fmla="*/ 57 h 5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9"/>
                    <a:gd name="T58" fmla="*/ 0 h 59"/>
                    <a:gd name="T59" fmla="*/ 229 w 229"/>
                    <a:gd name="T60" fmla="*/ 59 h 5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9" h="59">
                      <a:moveTo>
                        <a:pt x="0" y="57"/>
                      </a:moveTo>
                      <a:lnTo>
                        <a:pt x="229" y="0"/>
                      </a:lnTo>
                      <a:lnTo>
                        <a:pt x="227" y="0"/>
                      </a:lnTo>
                      <a:lnTo>
                        <a:pt x="227" y="2"/>
                      </a:lnTo>
                      <a:lnTo>
                        <a:pt x="225" y="2"/>
                      </a:lnTo>
                      <a:lnTo>
                        <a:pt x="222" y="2"/>
                      </a:lnTo>
                      <a:lnTo>
                        <a:pt x="222" y="4"/>
                      </a:lnTo>
                      <a:lnTo>
                        <a:pt x="8" y="59"/>
                      </a:lnTo>
                      <a:lnTo>
                        <a:pt x="5" y="59"/>
                      </a:lnTo>
                      <a:lnTo>
                        <a:pt x="3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8" name="Freeform 208"/>
                <p:cNvSpPr>
                  <a:spLocks/>
                </p:cNvSpPr>
                <p:nvPr/>
              </p:nvSpPr>
              <p:spPr bwMode="auto">
                <a:xfrm>
                  <a:off x="2467" y="3688"/>
                  <a:ext cx="222" cy="57"/>
                </a:xfrm>
                <a:custGeom>
                  <a:avLst/>
                  <a:gdLst>
                    <a:gd name="T0" fmla="*/ 0 w 222"/>
                    <a:gd name="T1" fmla="*/ 55 h 57"/>
                    <a:gd name="T2" fmla="*/ 222 w 222"/>
                    <a:gd name="T3" fmla="*/ 0 h 57"/>
                    <a:gd name="T4" fmla="*/ 222 w 222"/>
                    <a:gd name="T5" fmla="*/ 0 h 57"/>
                    <a:gd name="T6" fmla="*/ 222 w 222"/>
                    <a:gd name="T7" fmla="*/ 0 h 57"/>
                    <a:gd name="T8" fmla="*/ 219 w 222"/>
                    <a:gd name="T9" fmla="*/ 2 h 57"/>
                    <a:gd name="T10" fmla="*/ 219 w 222"/>
                    <a:gd name="T11" fmla="*/ 2 h 57"/>
                    <a:gd name="T12" fmla="*/ 219 w 222"/>
                    <a:gd name="T13" fmla="*/ 2 h 57"/>
                    <a:gd name="T14" fmla="*/ 217 w 222"/>
                    <a:gd name="T15" fmla="*/ 2 h 57"/>
                    <a:gd name="T16" fmla="*/ 217 w 222"/>
                    <a:gd name="T17" fmla="*/ 2 h 57"/>
                    <a:gd name="T18" fmla="*/ 217 w 222"/>
                    <a:gd name="T19" fmla="*/ 5 h 57"/>
                    <a:gd name="T20" fmla="*/ 9 w 222"/>
                    <a:gd name="T21" fmla="*/ 57 h 57"/>
                    <a:gd name="T22" fmla="*/ 7 w 222"/>
                    <a:gd name="T23" fmla="*/ 57 h 57"/>
                    <a:gd name="T24" fmla="*/ 7 w 222"/>
                    <a:gd name="T25" fmla="*/ 57 h 57"/>
                    <a:gd name="T26" fmla="*/ 7 w 222"/>
                    <a:gd name="T27" fmla="*/ 57 h 57"/>
                    <a:gd name="T28" fmla="*/ 5 w 222"/>
                    <a:gd name="T29" fmla="*/ 57 h 57"/>
                    <a:gd name="T30" fmla="*/ 5 w 222"/>
                    <a:gd name="T31" fmla="*/ 57 h 57"/>
                    <a:gd name="T32" fmla="*/ 2 w 222"/>
                    <a:gd name="T33" fmla="*/ 57 h 57"/>
                    <a:gd name="T34" fmla="*/ 2 w 222"/>
                    <a:gd name="T35" fmla="*/ 57 h 57"/>
                    <a:gd name="T36" fmla="*/ 0 w 222"/>
                    <a:gd name="T37" fmla="*/ 55 h 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2"/>
                    <a:gd name="T58" fmla="*/ 0 h 57"/>
                    <a:gd name="T59" fmla="*/ 222 w 222"/>
                    <a:gd name="T60" fmla="*/ 57 h 5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2" h="57">
                      <a:moveTo>
                        <a:pt x="0" y="55"/>
                      </a:moveTo>
                      <a:lnTo>
                        <a:pt x="222" y="0"/>
                      </a:lnTo>
                      <a:lnTo>
                        <a:pt x="219" y="2"/>
                      </a:lnTo>
                      <a:lnTo>
                        <a:pt x="217" y="2"/>
                      </a:lnTo>
                      <a:lnTo>
                        <a:pt x="217" y="5"/>
                      </a:lnTo>
                      <a:lnTo>
                        <a:pt x="9" y="57"/>
                      </a:lnTo>
                      <a:lnTo>
                        <a:pt x="7" y="57"/>
                      </a:lnTo>
                      <a:lnTo>
                        <a:pt x="5" y="57"/>
                      </a:lnTo>
                      <a:lnTo>
                        <a:pt x="2" y="57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9" name="Freeform 209"/>
                <p:cNvSpPr>
                  <a:spLocks/>
                </p:cNvSpPr>
                <p:nvPr/>
              </p:nvSpPr>
              <p:spPr bwMode="auto">
                <a:xfrm>
                  <a:off x="2472" y="3690"/>
                  <a:ext cx="214" cy="55"/>
                </a:xfrm>
                <a:custGeom>
                  <a:avLst/>
                  <a:gdLst>
                    <a:gd name="T0" fmla="*/ 0 w 214"/>
                    <a:gd name="T1" fmla="*/ 55 h 55"/>
                    <a:gd name="T2" fmla="*/ 214 w 214"/>
                    <a:gd name="T3" fmla="*/ 0 h 55"/>
                    <a:gd name="T4" fmla="*/ 214 w 214"/>
                    <a:gd name="T5" fmla="*/ 0 h 55"/>
                    <a:gd name="T6" fmla="*/ 212 w 214"/>
                    <a:gd name="T7" fmla="*/ 0 h 55"/>
                    <a:gd name="T8" fmla="*/ 212 w 214"/>
                    <a:gd name="T9" fmla="*/ 3 h 55"/>
                    <a:gd name="T10" fmla="*/ 212 w 214"/>
                    <a:gd name="T11" fmla="*/ 3 h 55"/>
                    <a:gd name="T12" fmla="*/ 210 w 214"/>
                    <a:gd name="T13" fmla="*/ 3 h 55"/>
                    <a:gd name="T14" fmla="*/ 210 w 214"/>
                    <a:gd name="T15" fmla="*/ 3 h 55"/>
                    <a:gd name="T16" fmla="*/ 207 w 214"/>
                    <a:gd name="T17" fmla="*/ 5 h 55"/>
                    <a:gd name="T18" fmla="*/ 207 w 214"/>
                    <a:gd name="T19" fmla="*/ 5 h 55"/>
                    <a:gd name="T20" fmla="*/ 9 w 214"/>
                    <a:gd name="T21" fmla="*/ 55 h 55"/>
                    <a:gd name="T22" fmla="*/ 7 w 214"/>
                    <a:gd name="T23" fmla="*/ 55 h 55"/>
                    <a:gd name="T24" fmla="*/ 7 w 214"/>
                    <a:gd name="T25" fmla="*/ 55 h 55"/>
                    <a:gd name="T26" fmla="*/ 4 w 214"/>
                    <a:gd name="T27" fmla="*/ 55 h 55"/>
                    <a:gd name="T28" fmla="*/ 4 w 214"/>
                    <a:gd name="T29" fmla="*/ 55 h 55"/>
                    <a:gd name="T30" fmla="*/ 2 w 214"/>
                    <a:gd name="T31" fmla="*/ 55 h 55"/>
                    <a:gd name="T32" fmla="*/ 2 w 214"/>
                    <a:gd name="T33" fmla="*/ 55 h 55"/>
                    <a:gd name="T34" fmla="*/ 2 w 214"/>
                    <a:gd name="T35" fmla="*/ 55 h 55"/>
                    <a:gd name="T36" fmla="*/ 0 w 214"/>
                    <a:gd name="T37" fmla="*/ 55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4"/>
                    <a:gd name="T58" fmla="*/ 0 h 55"/>
                    <a:gd name="T59" fmla="*/ 214 w 214"/>
                    <a:gd name="T60" fmla="*/ 55 h 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4" h="55">
                      <a:moveTo>
                        <a:pt x="0" y="55"/>
                      </a:moveTo>
                      <a:lnTo>
                        <a:pt x="214" y="0"/>
                      </a:lnTo>
                      <a:lnTo>
                        <a:pt x="212" y="0"/>
                      </a:lnTo>
                      <a:lnTo>
                        <a:pt x="212" y="3"/>
                      </a:lnTo>
                      <a:lnTo>
                        <a:pt x="210" y="3"/>
                      </a:lnTo>
                      <a:lnTo>
                        <a:pt x="207" y="5"/>
                      </a:lnTo>
                      <a:lnTo>
                        <a:pt x="9" y="55"/>
                      </a:lnTo>
                      <a:lnTo>
                        <a:pt x="7" y="55"/>
                      </a:lnTo>
                      <a:lnTo>
                        <a:pt x="4" y="55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0" name="Freeform 210"/>
                <p:cNvSpPr>
                  <a:spLocks/>
                </p:cNvSpPr>
                <p:nvPr/>
              </p:nvSpPr>
              <p:spPr bwMode="auto">
                <a:xfrm>
                  <a:off x="2476" y="3693"/>
                  <a:ext cx="208" cy="52"/>
                </a:xfrm>
                <a:custGeom>
                  <a:avLst/>
                  <a:gdLst>
                    <a:gd name="T0" fmla="*/ 0 w 208"/>
                    <a:gd name="T1" fmla="*/ 52 h 52"/>
                    <a:gd name="T2" fmla="*/ 208 w 208"/>
                    <a:gd name="T3" fmla="*/ 0 h 52"/>
                    <a:gd name="T4" fmla="*/ 206 w 208"/>
                    <a:gd name="T5" fmla="*/ 0 h 52"/>
                    <a:gd name="T6" fmla="*/ 206 w 208"/>
                    <a:gd name="T7" fmla="*/ 0 h 52"/>
                    <a:gd name="T8" fmla="*/ 203 w 208"/>
                    <a:gd name="T9" fmla="*/ 2 h 52"/>
                    <a:gd name="T10" fmla="*/ 203 w 208"/>
                    <a:gd name="T11" fmla="*/ 2 h 52"/>
                    <a:gd name="T12" fmla="*/ 203 w 208"/>
                    <a:gd name="T13" fmla="*/ 2 h 52"/>
                    <a:gd name="T14" fmla="*/ 201 w 208"/>
                    <a:gd name="T15" fmla="*/ 2 h 52"/>
                    <a:gd name="T16" fmla="*/ 201 w 208"/>
                    <a:gd name="T17" fmla="*/ 5 h 52"/>
                    <a:gd name="T18" fmla="*/ 198 w 208"/>
                    <a:gd name="T19" fmla="*/ 5 h 52"/>
                    <a:gd name="T20" fmla="*/ 10 w 208"/>
                    <a:gd name="T21" fmla="*/ 52 h 52"/>
                    <a:gd name="T22" fmla="*/ 8 w 208"/>
                    <a:gd name="T23" fmla="*/ 52 h 52"/>
                    <a:gd name="T24" fmla="*/ 8 w 208"/>
                    <a:gd name="T25" fmla="*/ 52 h 52"/>
                    <a:gd name="T26" fmla="*/ 5 w 208"/>
                    <a:gd name="T27" fmla="*/ 52 h 52"/>
                    <a:gd name="T28" fmla="*/ 5 w 208"/>
                    <a:gd name="T29" fmla="*/ 52 h 52"/>
                    <a:gd name="T30" fmla="*/ 3 w 208"/>
                    <a:gd name="T31" fmla="*/ 52 h 52"/>
                    <a:gd name="T32" fmla="*/ 3 w 208"/>
                    <a:gd name="T33" fmla="*/ 52 h 52"/>
                    <a:gd name="T34" fmla="*/ 0 w 208"/>
                    <a:gd name="T35" fmla="*/ 52 h 52"/>
                    <a:gd name="T36" fmla="*/ 0 w 208"/>
                    <a:gd name="T37" fmla="*/ 52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8"/>
                    <a:gd name="T58" fmla="*/ 0 h 52"/>
                    <a:gd name="T59" fmla="*/ 208 w 208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8" h="52">
                      <a:moveTo>
                        <a:pt x="0" y="52"/>
                      </a:move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3" y="2"/>
                      </a:lnTo>
                      <a:lnTo>
                        <a:pt x="201" y="2"/>
                      </a:lnTo>
                      <a:lnTo>
                        <a:pt x="201" y="5"/>
                      </a:lnTo>
                      <a:lnTo>
                        <a:pt x="198" y="5"/>
                      </a:lnTo>
                      <a:lnTo>
                        <a:pt x="10" y="52"/>
                      </a:lnTo>
                      <a:lnTo>
                        <a:pt x="8" y="52"/>
                      </a:lnTo>
                      <a:lnTo>
                        <a:pt x="5" y="52"/>
                      </a:lnTo>
                      <a:lnTo>
                        <a:pt x="3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1" name="Freeform 211"/>
                <p:cNvSpPr>
                  <a:spLocks/>
                </p:cNvSpPr>
                <p:nvPr/>
              </p:nvSpPr>
              <p:spPr bwMode="auto">
                <a:xfrm>
                  <a:off x="2481" y="3695"/>
                  <a:ext cx="198" cy="50"/>
                </a:xfrm>
                <a:custGeom>
                  <a:avLst/>
                  <a:gdLst>
                    <a:gd name="T0" fmla="*/ 0 w 198"/>
                    <a:gd name="T1" fmla="*/ 50 h 50"/>
                    <a:gd name="T2" fmla="*/ 198 w 198"/>
                    <a:gd name="T3" fmla="*/ 0 h 50"/>
                    <a:gd name="T4" fmla="*/ 198 w 198"/>
                    <a:gd name="T5" fmla="*/ 0 h 50"/>
                    <a:gd name="T6" fmla="*/ 196 w 198"/>
                    <a:gd name="T7" fmla="*/ 0 h 50"/>
                    <a:gd name="T8" fmla="*/ 196 w 198"/>
                    <a:gd name="T9" fmla="*/ 3 h 50"/>
                    <a:gd name="T10" fmla="*/ 193 w 198"/>
                    <a:gd name="T11" fmla="*/ 3 h 50"/>
                    <a:gd name="T12" fmla="*/ 193 w 198"/>
                    <a:gd name="T13" fmla="*/ 3 h 50"/>
                    <a:gd name="T14" fmla="*/ 193 w 198"/>
                    <a:gd name="T15" fmla="*/ 3 h 50"/>
                    <a:gd name="T16" fmla="*/ 191 w 198"/>
                    <a:gd name="T17" fmla="*/ 5 h 50"/>
                    <a:gd name="T18" fmla="*/ 191 w 198"/>
                    <a:gd name="T19" fmla="*/ 5 h 50"/>
                    <a:gd name="T20" fmla="*/ 10 w 198"/>
                    <a:gd name="T21" fmla="*/ 50 h 50"/>
                    <a:gd name="T22" fmla="*/ 7 w 198"/>
                    <a:gd name="T23" fmla="*/ 50 h 50"/>
                    <a:gd name="T24" fmla="*/ 7 w 198"/>
                    <a:gd name="T25" fmla="*/ 50 h 50"/>
                    <a:gd name="T26" fmla="*/ 5 w 198"/>
                    <a:gd name="T27" fmla="*/ 50 h 50"/>
                    <a:gd name="T28" fmla="*/ 5 w 198"/>
                    <a:gd name="T29" fmla="*/ 50 h 50"/>
                    <a:gd name="T30" fmla="*/ 3 w 198"/>
                    <a:gd name="T31" fmla="*/ 50 h 50"/>
                    <a:gd name="T32" fmla="*/ 3 w 198"/>
                    <a:gd name="T33" fmla="*/ 50 h 50"/>
                    <a:gd name="T34" fmla="*/ 0 w 198"/>
                    <a:gd name="T35" fmla="*/ 50 h 50"/>
                    <a:gd name="T36" fmla="*/ 0 w 198"/>
                    <a:gd name="T37" fmla="*/ 5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8"/>
                    <a:gd name="T58" fmla="*/ 0 h 50"/>
                    <a:gd name="T59" fmla="*/ 198 w 198"/>
                    <a:gd name="T60" fmla="*/ 50 h 5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8" h="50">
                      <a:moveTo>
                        <a:pt x="0" y="5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6" y="3"/>
                      </a:lnTo>
                      <a:lnTo>
                        <a:pt x="193" y="3"/>
                      </a:lnTo>
                      <a:lnTo>
                        <a:pt x="191" y="5"/>
                      </a:lnTo>
                      <a:lnTo>
                        <a:pt x="10" y="50"/>
                      </a:lnTo>
                      <a:lnTo>
                        <a:pt x="7" y="50"/>
                      </a:lnTo>
                      <a:lnTo>
                        <a:pt x="5" y="50"/>
                      </a:lnTo>
                      <a:lnTo>
                        <a:pt x="3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2" name="Freeform 212"/>
                <p:cNvSpPr>
                  <a:spLocks/>
                </p:cNvSpPr>
                <p:nvPr/>
              </p:nvSpPr>
              <p:spPr bwMode="auto">
                <a:xfrm>
                  <a:off x="2486" y="3698"/>
                  <a:ext cx="188" cy="47"/>
                </a:xfrm>
                <a:custGeom>
                  <a:avLst/>
                  <a:gdLst>
                    <a:gd name="T0" fmla="*/ 0 w 188"/>
                    <a:gd name="T1" fmla="*/ 47 h 47"/>
                    <a:gd name="T2" fmla="*/ 188 w 188"/>
                    <a:gd name="T3" fmla="*/ 0 h 47"/>
                    <a:gd name="T4" fmla="*/ 188 w 188"/>
                    <a:gd name="T5" fmla="*/ 0 h 47"/>
                    <a:gd name="T6" fmla="*/ 188 w 188"/>
                    <a:gd name="T7" fmla="*/ 0 h 47"/>
                    <a:gd name="T8" fmla="*/ 186 w 188"/>
                    <a:gd name="T9" fmla="*/ 2 h 47"/>
                    <a:gd name="T10" fmla="*/ 186 w 188"/>
                    <a:gd name="T11" fmla="*/ 2 h 47"/>
                    <a:gd name="T12" fmla="*/ 184 w 188"/>
                    <a:gd name="T13" fmla="*/ 2 h 47"/>
                    <a:gd name="T14" fmla="*/ 184 w 188"/>
                    <a:gd name="T15" fmla="*/ 2 h 47"/>
                    <a:gd name="T16" fmla="*/ 181 w 188"/>
                    <a:gd name="T17" fmla="*/ 4 h 47"/>
                    <a:gd name="T18" fmla="*/ 181 w 188"/>
                    <a:gd name="T19" fmla="*/ 4 h 47"/>
                    <a:gd name="T20" fmla="*/ 9 w 188"/>
                    <a:gd name="T21" fmla="*/ 47 h 47"/>
                    <a:gd name="T22" fmla="*/ 7 w 188"/>
                    <a:gd name="T23" fmla="*/ 47 h 47"/>
                    <a:gd name="T24" fmla="*/ 7 w 188"/>
                    <a:gd name="T25" fmla="*/ 47 h 47"/>
                    <a:gd name="T26" fmla="*/ 5 w 188"/>
                    <a:gd name="T27" fmla="*/ 47 h 47"/>
                    <a:gd name="T28" fmla="*/ 5 w 188"/>
                    <a:gd name="T29" fmla="*/ 47 h 47"/>
                    <a:gd name="T30" fmla="*/ 2 w 188"/>
                    <a:gd name="T31" fmla="*/ 47 h 47"/>
                    <a:gd name="T32" fmla="*/ 2 w 188"/>
                    <a:gd name="T33" fmla="*/ 47 h 47"/>
                    <a:gd name="T34" fmla="*/ 0 w 188"/>
                    <a:gd name="T35" fmla="*/ 47 h 47"/>
                    <a:gd name="T36" fmla="*/ 0 w 188"/>
                    <a:gd name="T37" fmla="*/ 47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8"/>
                    <a:gd name="T58" fmla="*/ 0 h 47"/>
                    <a:gd name="T59" fmla="*/ 188 w 188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8" h="47">
                      <a:moveTo>
                        <a:pt x="0" y="47"/>
                      </a:moveTo>
                      <a:lnTo>
                        <a:pt x="188" y="0"/>
                      </a:lnTo>
                      <a:lnTo>
                        <a:pt x="186" y="2"/>
                      </a:lnTo>
                      <a:lnTo>
                        <a:pt x="184" y="2"/>
                      </a:lnTo>
                      <a:lnTo>
                        <a:pt x="181" y="4"/>
                      </a:lnTo>
                      <a:lnTo>
                        <a:pt x="9" y="47"/>
                      </a:lnTo>
                      <a:lnTo>
                        <a:pt x="7" y="47"/>
                      </a:lnTo>
                      <a:lnTo>
                        <a:pt x="5" y="47"/>
                      </a:lnTo>
                      <a:lnTo>
                        <a:pt x="2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3" name="Freeform 213"/>
                <p:cNvSpPr>
                  <a:spLocks/>
                </p:cNvSpPr>
                <p:nvPr/>
              </p:nvSpPr>
              <p:spPr bwMode="auto">
                <a:xfrm>
                  <a:off x="2491" y="3700"/>
                  <a:ext cx="181" cy="45"/>
                </a:xfrm>
                <a:custGeom>
                  <a:avLst/>
                  <a:gdLst>
                    <a:gd name="T0" fmla="*/ 0 w 181"/>
                    <a:gd name="T1" fmla="*/ 45 h 45"/>
                    <a:gd name="T2" fmla="*/ 181 w 181"/>
                    <a:gd name="T3" fmla="*/ 0 h 45"/>
                    <a:gd name="T4" fmla="*/ 179 w 181"/>
                    <a:gd name="T5" fmla="*/ 0 h 45"/>
                    <a:gd name="T6" fmla="*/ 179 w 181"/>
                    <a:gd name="T7" fmla="*/ 0 h 45"/>
                    <a:gd name="T8" fmla="*/ 176 w 181"/>
                    <a:gd name="T9" fmla="*/ 2 h 45"/>
                    <a:gd name="T10" fmla="*/ 176 w 181"/>
                    <a:gd name="T11" fmla="*/ 2 h 45"/>
                    <a:gd name="T12" fmla="*/ 176 w 181"/>
                    <a:gd name="T13" fmla="*/ 2 h 45"/>
                    <a:gd name="T14" fmla="*/ 174 w 181"/>
                    <a:gd name="T15" fmla="*/ 5 h 45"/>
                    <a:gd name="T16" fmla="*/ 174 w 181"/>
                    <a:gd name="T17" fmla="*/ 5 h 45"/>
                    <a:gd name="T18" fmla="*/ 171 w 181"/>
                    <a:gd name="T19" fmla="*/ 5 h 45"/>
                    <a:gd name="T20" fmla="*/ 9 w 181"/>
                    <a:gd name="T21" fmla="*/ 45 h 45"/>
                    <a:gd name="T22" fmla="*/ 9 w 181"/>
                    <a:gd name="T23" fmla="*/ 45 h 45"/>
                    <a:gd name="T24" fmla="*/ 7 w 181"/>
                    <a:gd name="T25" fmla="*/ 45 h 45"/>
                    <a:gd name="T26" fmla="*/ 7 w 181"/>
                    <a:gd name="T27" fmla="*/ 45 h 45"/>
                    <a:gd name="T28" fmla="*/ 4 w 181"/>
                    <a:gd name="T29" fmla="*/ 45 h 45"/>
                    <a:gd name="T30" fmla="*/ 2 w 181"/>
                    <a:gd name="T31" fmla="*/ 45 h 45"/>
                    <a:gd name="T32" fmla="*/ 2 w 181"/>
                    <a:gd name="T33" fmla="*/ 45 h 45"/>
                    <a:gd name="T34" fmla="*/ 0 w 181"/>
                    <a:gd name="T35" fmla="*/ 45 h 45"/>
                    <a:gd name="T36" fmla="*/ 0 w 181"/>
                    <a:gd name="T37" fmla="*/ 45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1"/>
                    <a:gd name="T58" fmla="*/ 0 h 45"/>
                    <a:gd name="T59" fmla="*/ 181 w 181"/>
                    <a:gd name="T60" fmla="*/ 45 h 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1" h="45">
                      <a:moveTo>
                        <a:pt x="0" y="45"/>
                      </a:moveTo>
                      <a:lnTo>
                        <a:pt x="181" y="0"/>
                      </a:lnTo>
                      <a:lnTo>
                        <a:pt x="179" y="0"/>
                      </a:lnTo>
                      <a:lnTo>
                        <a:pt x="176" y="2"/>
                      </a:lnTo>
                      <a:lnTo>
                        <a:pt x="174" y="5"/>
                      </a:lnTo>
                      <a:lnTo>
                        <a:pt x="171" y="5"/>
                      </a:lnTo>
                      <a:lnTo>
                        <a:pt x="9" y="45"/>
                      </a:lnTo>
                      <a:lnTo>
                        <a:pt x="7" y="45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4" name="Freeform 214"/>
                <p:cNvSpPr>
                  <a:spLocks/>
                </p:cNvSpPr>
                <p:nvPr/>
              </p:nvSpPr>
              <p:spPr bwMode="auto">
                <a:xfrm>
                  <a:off x="2495" y="3702"/>
                  <a:ext cx="172" cy="43"/>
                </a:xfrm>
                <a:custGeom>
                  <a:avLst/>
                  <a:gdLst>
                    <a:gd name="T0" fmla="*/ 0 w 172"/>
                    <a:gd name="T1" fmla="*/ 43 h 43"/>
                    <a:gd name="T2" fmla="*/ 172 w 172"/>
                    <a:gd name="T3" fmla="*/ 0 h 43"/>
                    <a:gd name="T4" fmla="*/ 172 w 172"/>
                    <a:gd name="T5" fmla="*/ 0 h 43"/>
                    <a:gd name="T6" fmla="*/ 170 w 172"/>
                    <a:gd name="T7" fmla="*/ 3 h 43"/>
                    <a:gd name="T8" fmla="*/ 170 w 172"/>
                    <a:gd name="T9" fmla="*/ 3 h 43"/>
                    <a:gd name="T10" fmla="*/ 167 w 172"/>
                    <a:gd name="T11" fmla="*/ 3 h 43"/>
                    <a:gd name="T12" fmla="*/ 167 w 172"/>
                    <a:gd name="T13" fmla="*/ 3 h 43"/>
                    <a:gd name="T14" fmla="*/ 165 w 172"/>
                    <a:gd name="T15" fmla="*/ 5 h 43"/>
                    <a:gd name="T16" fmla="*/ 165 w 172"/>
                    <a:gd name="T17" fmla="*/ 5 h 43"/>
                    <a:gd name="T18" fmla="*/ 163 w 172"/>
                    <a:gd name="T19" fmla="*/ 5 h 43"/>
                    <a:gd name="T20" fmla="*/ 12 w 172"/>
                    <a:gd name="T21" fmla="*/ 43 h 43"/>
                    <a:gd name="T22" fmla="*/ 12 w 172"/>
                    <a:gd name="T23" fmla="*/ 43 h 43"/>
                    <a:gd name="T24" fmla="*/ 12 w 172"/>
                    <a:gd name="T25" fmla="*/ 43 h 43"/>
                    <a:gd name="T26" fmla="*/ 10 w 172"/>
                    <a:gd name="T27" fmla="*/ 43 h 43"/>
                    <a:gd name="T28" fmla="*/ 10 w 172"/>
                    <a:gd name="T29" fmla="*/ 43 h 43"/>
                    <a:gd name="T30" fmla="*/ 10 w 172"/>
                    <a:gd name="T31" fmla="*/ 43 h 43"/>
                    <a:gd name="T32" fmla="*/ 10 w 172"/>
                    <a:gd name="T33" fmla="*/ 43 h 43"/>
                    <a:gd name="T34" fmla="*/ 10 w 172"/>
                    <a:gd name="T35" fmla="*/ 43 h 43"/>
                    <a:gd name="T36" fmla="*/ 10 w 172"/>
                    <a:gd name="T37" fmla="*/ 43 h 43"/>
                    <a:gd name="T38" fmla="*/ 10 w 172"/>
                    <a:gd name="T39" fmla="*/ 43 h 43"/>
                    <a:gd name="T40" fmla="*/ 8 w 172"/>
                    <a:gd name="T41" fmla="*/ 43 h 43"/>
                    <a:gd name="T42" fmla="*/ 8 w 172"/>
                    <a:gd name="T43" fmla="*/ 43 h 43"/>
                    <a:gd name="T44" fmla="*/ 5 w 172"/>
                    <a:gd name="T45" fmla="*/ 43 h 43"/>
                    <a:gd name="T46" fmla="*/ 5 w 172"/>
                    <a:gd name="T47" fmla="*/ 43 h 43"/>
                    <a:gd name="T48" fmla="*/ 3 w 172"/>
                    <a:gd name="T49" fmla="*/ 43 h 43"/>
                    <a:gd name="T50" fmla="*/ 0 w 172"/>
                    <a:gd name="T51" fmla="*/ 43 h 43"/>
                    <a:gd name="T52" fmla="*/ 0 w 172"/>
                    <a:gd name="T53" fmla="*/ 43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"/>
                    <a:gd name="T82" fmla="*/ 0 h 43"/>
                    <a:gd name="T83" fmla="*/ 172 w 172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" h="43">
                      <a:moveTo>
                        <a:pt x="0" y="43"/>
                      </a:moveTo>
                      <a:lnTo>
                        <a:pt x="172" y="0"/>
                      </a:lnTo>
                      <a:lnTo>
                        <a:pt x="170" y="3"/>
                      </a:lnTo>
                      <a:lnTo>
                        <a:pt x="167" y="3"/>
                      </a:lnTo>
                      <a:lnTo>
                        <a:pt x="165" y="5"/>
                      </a:lnTo>
                      <a:lnTo>
                        <a:pt x="163" y="5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8" y="43"/>
                      </a:lnTo>
                      <a:lnTo>
                        <a:pt x="5" y="43"/>
                      </a:lnTo>
                      <a:lnTo>
                        <a:pt x="3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5" name="Freeform 215"/>
                <p:cNvSpPr>
                  <a:spLocks/>
                </p:cNvSpPr>
                <p:nvPr/>
              </p:nvSpPr>
              <p:spPr bwMode="auto">
                <a:xfrm>
                  <a:off x="2500" y="3705"/>
                  <a:ext cx="162" cy="40"/>
                </a:xfrm>
                <a:custGeom>
                  <a:avLst/>
                  <a:gdLst>
                    <a:gd name="T0" fmla="*/ 0 w 162"/>
                    <a:gd name="T1" fmla="*/ 40 h 40"/>
                    <a:gd name="T2" fmla="*/ 162 w 162"/>
                    <a:gd name="T3" fmla="*/ 0 h 40"/>
                    <a:gd name="T4" fmla="*/ 162 w 162"/>
                    <a:gd name="T5" fmla="*/ 0 h 40"/>
                    <a:gd name="T6" fmla="*/ 160 w 162"/>
                    <a:gd name="T7" fmla="*/ 2 h 40"/>
                    <a:gd name="T8" fmla="*/ 160 w 162"/>
                    <a:gd name="T9" fmla="*/ 2 h 40"/>
                    <a:gd name="T10" fmla="*/ 158 w 162"/>
                    <a:gd name="T11" fmla="*/ 2 h 40"/>
                    <a:gd name="T12" fmla="*/ 155 w 162"/>
                    <a:gd name="T13" fmla="*/ 5 h 40"/>
                    <a:gd name="T14" fmla="*/ 155 w 162"/>
                    <a:gd name="T15" fmla="*/ 5 h 40"/>
                    <a:gd name="T16" fmla="*/ 153 w 162"/>
                    <a:gd name="T17" fmla="*/ 5 h 40"/>
                    <a:gd name="T18" fmla="*/ 153 w 162"/>
                    <a:gd name="T19" fmla="*/ 5 h 40"/>
                    <a:gd name="T20" fmla="*/ 12 w 162"/>
                    <a:gd name="T21" fmla="*/ 40 h 40"/>
                    <a:gd name="T22" fmla="*/ 12 w 162"/>
                    <a:gd name="T23" fmla="*/ 40 h 40"/>
                    <a:gd name="T24" fmla="*/ 12 w 162"/>
                    <a:gd name="T25" fmla="*/ 40 h 40"/>
                    <a:gd name="T26" fmla="*/ 10 w 162"/>
                    <a:gd name="T27" fmla="*/ 40 h 40"/>
                    <a:gd name="T28" fmla="*/ 10 w 162"/>
                    <a:gd name="T29" fmla="*/ 40 h 40"/>
                    <a:gd name="T30" fmla="*/ 7 w 162"/>
                    <a:gd name="T31" fmla="*/ 40 h 40"/>
                    <a:gd name="T32" fmla="*/ 7 w 162"/>
                    <a:gd name="T33" fmla="*/ 40 h 40"/>
                    <a:gd name="T34" fmla="*/ 7 w 162"/>
                    <a:gd name="T35" fmla="*/ 40 h 40"/>
                    <a:gd name="T36" fmla="*/ 5 w 162"/>
                    <a:gd name="T37" fmla="*/ 40 h 40"/>
                    <a:gd name="T38" fmla="*/ 5 w 162"/>
                    <a:gd name="T39" fmla="*/ 40 h 40"/>
                    <a:gd name="T40" fmla="*/ 5 w 162"/>
                    <a:gd name="T41" fmla="*/ 40 h 40"/>
                    <a:gd name="T42" fmla="*/ 3 w 162"/>
                    <a:gd name="T43" fmla="*/ 40 h 40"/>
                    <a:gd name="T44" fmla="*/ 3 w 162"/>
                    <a:gd name="T45" fmla="*/ 40 h 40"/>
                    <a:gd name="T46" fmla="*/ 3 w 162"/>
                    <a:gd name="T47" fmla="*/ 40 h 40"/>
                    <a:gd name="T48" fmla="*/ 3 w 162"/>
                    <a:gd name="T49" fmla="*/ 40 h 40"/>
                    <a:gd name="T50" fmla="*/ 3 w 162"/>
                    <a:gd name="T51" fmla="*/ 40 h 40"/>
                    <a:gd name="T52" fmla="*/ 0 w 162"/>
                    <a:gd name="T53" fmla="*/ 40 h 4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2"/>
                    <a:gd name="T82" fmla="*/ 0 h 40"/>
                    <a:gd name="T83" fmla="*/ 162 w 162"/>
                    <a:gd name="T84" fmla="*/ 40 h 4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2" h="40">
                      <a:moveTo>
                        <a:pt x="0" y="40"/>
                      </a:moveTo>
                      <a:lnTo>
                        <a:pt x="162" y="0"/>
                      </a:lnTo>
                      <a:lnTo>
                        <a:pt x="160" y="2"/>
                      </a:lnTo>
                      <a:lnTo>
                        <a:pt x="158" y="2"/>
                      </a:lnTo>
                      <a:lnTo>
                        <a:pt x="155" y="5"/>
                      </a:lnTo>
                      <a:lnTo>
                        <a:pt x="153" y="5"/>
                      </a:lnTo>
                      <a:lnTo>
                        <a:pt x="12" y="40"/>
                      </a:lnTo>
                      <a:lnTo>
                        <a:pt x="10" y="40"/>
                      </a:lnTo>
                      <a:lnTo>
                        <a:pt x="7" y="40"/>
                      </a:lnTo>
                      <a:lnTo>
                        <a:pt x="5" y="40"/>
                      </a:lnTo>
                      <a:lnTo>
                        <a:pt x="3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6" name="Freeform 216"/>
                <p:cNvSpPr>
                  <a:spLocks/>
                </p:cNvSpPr>
                <p:nvPr/>
              </p:nvSpPr>
              <p:spPr bwMode="auto">
                <a:xfrm>
                  <a:off x="2507" y="3707"/>
                  <a:ext cx="151" cy="38"/>
                </a:xfrm>
                <a:custGeom>
                  <a:avLst/>
                  <a:gdLst>
                    <a:gd name="T0" fmla="*/ 0 w 151"/>
                    <a:gd name="T1" fmla="*/ 38 h 38"/>
                    <a:gd name="T2" fmla="*/ 151 w 151"/>
                    <a:gd name="T3" fmla="*/ 0 h 38"/>
                    <a:gd name="T4" fmla="*/ 148 w 151"/>
                    <a:gd name="T5" fmla="*/ 3 h 38"/>
                    <a:gd name="T6" fmla="*/ 148 w 151"/>
                    <a:gd name="T7" fmla="*/ 3 h 38"/>
                    <a:gd name="T8" fmla="*/ 146 w 151"/>
                    <a:gd name="T9" fmla="*/ 3 h 38"/>
                    <a:gd name="T10" fmla="*/ 146 w 151"/>
                    <a:gd name="T11" fmla="*/ 5 h 38"/>
                    <a:gd name="T12" fmla="*/ 144 w 151"/>
                    <a:gd name="T13" fmla="*/ 5 h 38"/>
                    <a:gd name="T14" fmla="*/ 141 w 151"/>
                    <a:gd name="T15" fmla="*/ 5 h 38"/>
                    <a:gd name="T16" fmla="*/ 141 w 151"/>
                    <a:gd name="T17" fmla="*/ 5 h 38"/>
                    <a:gd name="T18" fmla="*/ 139 w 151"/>
                    <a:gd name="T19" fmla="*/ 7 h 38"/>
                    <a:gd name="T20" fmla="*/ 12 w 151"/>
                    <a:gd name="T21" fmla="*/ 38 h 38"/>
                    <a:gd name="T22" fmla="*/ 12 w 151"/>
                    <a:gd name="T23" fmla="*/ 38 h 38"/>
                    <a:gd name="T24" fmla="*/ 10 w 151"/>
                    <a:gd name="T25" fmla="*/ 38 h 38"/>
                    <a:gd name="T26" fmla="*/ 8 w 151"/>
                    <a:gd name="T27" fmla="*/ 38 h 38"/>
                    <a:gd name="T28" fmla="*/ 5 w 151"/>
                    <a:gd name="T29" fmla="*/ 38 h 38"/>
                    <a:gd name="T30" fmla="*/ 5 w 151"/>
                    <a:gd name="T31" fmla="*/ 38 h 38"/>
                    <a:gd name="T32" fmla="*/ 3 w 151"/>
                    <a:gd name="T33" fmla="*/ 38 h 38"/>
                    <a:gd name="T34" fmla="*/ 0 w 151"/>
                    <a:gd name="T35" fmla="*/ 38 h 38"/>
                    <a:gd name="T36" fmla="*/ 0 w 151"/>
                    <a:gd name="T37" fmla="*/ 38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1"/>
                    <a:gd name="T58" fmla="*/ 0 h 38"/>
                    <a:gd name="T59" fmla="*/ 151 w 151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1" h="38">
                      <a:moveTo>
                        <a:pt x="0" y="38"/>
                      </a:moveTo>
                      <a:lnTo>
                        <a:pt x="151" y="0"/>
                      </a:lnTo>
                      <a:lnTo>
                        <a:pt x="148" y="3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5"/>
                      </a:lnTo>
                      <a:lnTo>
                        <a:pt x="141" y="5"/>
                      </a:lnTo>
                      <a:lnTo>
                        <a:pt x="139" y="7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8" y="38"/>
                      </a:lnTo>
                      <a:lnTo>
                        <a:pt x="5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7" name="Freeform 217"/>
                <p:cNvSpPr>
                  <a:spLocks/>
                </p:cNvSpPr>
                <p:nvPr/>
              </p:nvSpPr>
              <p:spPr bwMode="auto">
                <a:xfrm>
                  <a:off x="2512" y="3710"/>
                  <a:ext cx="141" cy="35"/>
                </a:xfrm>
                <a:custGeom>
                  <a:avLst/>
                  <a:gdLst>
                    <a:gd name="T0" fmla="*/ 0 w 141"/>
                    <a:gd name="T1" fmla="*/ 35 h 35"/>
                    <a:gd name="T2" fmla="*/ 141 w 141"/>
                    <a:gd name="T3" fmla="*/ 0 h 35"/>
                    <a:gd name="T4" fmla="*/ 139 w 141"/>
                    <a:gd name="T5" fmla="*/ 2 h 35"/>
                    <a:gd name="T6" fmla="*/ 136 w 141"/>
                    <a:gd name="T7" fmla="*/ 2 h 35"/>
                    <a:gd name="T8" fmla="*/ 136 w 141"/>
                    <a:gd name="T9" fmla="*/ 2 h 35"/>
                    <a:gd name="T10" fmla="*/ 134 w 141"/>
                    <a:gd name="T11" fmla="*/ 4 h 35"/>
                    <a:gd name="T12" fmla="*/ 131 w 141"/>
                    <a:gd name="T13" fmla="*/ 4 h 35"/>
                    <a:gd name="T14" fmla="*/ 131 w 141"/>
                    <a:gd name="T15" fmla="*/ 4 h 35"/>
                    <a:gd name="T16" fmla="*/ 129 w 141"/>
                    <a:gd name="T17" fmla="*/ 7 h 35"/>
                    <a:gd name="T18" fmla="*/ 127 w 141"/>
                    <a:gd name="T19" fmla="*/ 7 h 35"/>
                    <a:gd name="T20" fmla="*/ 14 w 141"/>
                    <a:gd name="T21" fmla="*/ 35 h 35"/>
                    <a:gd name="T22" fmla="*/ 14 w 141"/>
                    <a:gd name="T23" fmla="*/ 35 h 35"/>
                    <a:gd name="T24" fmla="*/ 12 w 141"/>
                    <a:gd name="T25" fmla="*/ 35 h 35"/>
                    <a:gd name="T26" fmla="*/ 10 w 141"/>
                    <a:gd name="T27" fmla="*/ 35 h 35"/>
                    <a:gd name="T28" fmla="*/ 7 w 141"/>
                    <a:gd name="T29" fmla="*/ 35 h 35"/>
                    <a:gd name="T30" fmla="*/ 7 w 141"/>
                    <a:gd name="T31" fmla="*/ 35 h 35"/>
                    <a:gd name="T32" fmla="*/ 5 w 141"/>
                    <a:gd name="T33" fmla="*/ 35 h 35"/>
                    <a:gd name="T34" fmla="*/ 3 w 141"/>
                    <a:gd name="T35" fmla="*/ 35 h 35"/>
                    <a:gd name="T36" fmla="*/ 0 w 141"/>
                    <a:gd name="T37" fmla="*/ 35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1"/>
                    <a:gd name="T58" fmla="*/ 0 h 35"/>
                    <a:gd name="T59" fmla="*/ 141 w 141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1" h="35">
                      <a:moveTo>
                        <a:pt x="0" y="35"/>
                      </a:moveTo>
                      <a:lnTo>
                        <a:pt x="141" y="0"/>
                      </a:lnTo>
                      <a:lnTo>
                        <a:pt x="139" y="2"/>
                      </a:lnTo>
                      <a:lnTo>
                        <a:pt x="136" y="2"/>
                      </a:lnTo>
                      <a:lnTo>
                        <a:pt x="134" y="4"/>
                      </a:lnTo>
                      <a:lnTo>
                        <a:pt x="131" y="4"/>
                      </a:lnTo>
                      <a:lnTo>
                        <a:pt x="129" y="7"/>
                      </a:lnTo>
                      <a:lnTo>
                        <a:pt x="127" y="7"/>
                      </a:lnTo>
                      <a:lnTo>
                        <a:pt x="14" y="35"/>
                      </a:lnTo>
                      <a:lnTo>
                        <a:pt x="12" y="35"/>
                      </a:lnTo>
                      <a:lnTo>
                        <a:pt x="10" y="35"/>
                      </a:lnTo>
                      <a:lnTo>
                        <a:pt x="7" y="35"/>
                      </a:lnTo>
                      <a:lnTo>
                        <a:pt x="5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8" name="Freeform 218"/>
                <p:cNvSpPr>
                  <a:spLocks/>
                </p:cNvSpPr>
                <p:nvPr/>
              </p:nvSpPr>
              <p:spPr bwMode="auto">
                <a:xfrm>
                  <a:off x="2519" y="3714"/>
                  <a:ext cx="127" cy="31"/>
                </a:xfrm>
                <a:custGeom>
                  <a:avLst/>
                  <a:gdLst>
                    <a:gd name="T0" fmla="*/ 0 w 127"/>
                    <a:gd name="T1" fmla="*/ 31 h 31"/>
                    <a:gd name="T2" fmla="*/ 127 w 127"/>
                    <a:gd name="T3" fmla="*/ 0 h 31"/>
                    <a:gd name="T4" fmla="*/ 127 w 127"/>
                    <a:gd name="T5" fmla="*/ 0 h 31"/>
                    <a:gd name="T6" fmla="*/ 124 w 127"/>
                    <a:gd name="T7" fmla="*/ 0 h 31"/>
                    <a:gd name="T8" fmla="*/ 122 w 127"/>
                    <a:gd name="T9" fmla="*/ 3 h 31"/>
                    <a:gd name="T10" fmla="*/ 120 w 127"/>
                    <a:gd name="T11" fmla="*/ 3 h 31"/>
                    <a:gd name="T12" fmla="*/ 120 w 127"/>
                    <a:gd name="T13" fmla="*/ 5 h 31"/>
                    <a:gd name="T14" fmla="*/ 117 w 127"/>
                    <a:gd name="T15" fmla="*/ 5 h 31"/>
                    <a:gd name="T16" fmla="*/ 115 w 127"/>
                    <a:gd name="T17" fmla="*/ 5 h 31"/>
                    <a:gd name="T18" fmla="*/ 112 w 127"/>
                    <a:gd name="T19" fmla="*/ 7 h 31"/>
                    <a:gd name="T20" fmla="*/ 17 w 127"/>
                    <a:gd name="T21" fmla="*/ 31 h 31"/>
                    <a:gd name="T22" fmla="*/ 15 w 127"/>
                    <a:gd name="T23" fmla="*/ 31 h 31"/>
                    <a:gd name="T24" fmla="*/ 12 w 127"/>
                    <a:gd name="T25" fmla="*/ 31 h 31"/>
                    <a:gd name="T26" fmla="*/ 12 w 127"/>
                    <a:gd name="T27" fmla="*/ 31 h 31"/>
                    <a:gd name="T28" fmla="*/ 10 w 127"/>
                    <a:gd name="T29" fmla="*/ 31 h 31"/>
                    <a:gd name="T30" fmla="*/ 7 w 127"/>
                    <a:gd name="T31" fmla="*/ 31 h 31"/>
                    <a:gd name="T32" fmla="*/ 5 w 127"/>
                    <a:gd name="T33" fmla="*/ 31 h 31"/>
                    <a:gd name="T34" fmla="*/ 3 w 127"/>
                    <a:gd name="T35" fmla="*/ 31 h 31"/>
                    <a:gd name="T36" fmla="*/ 0 w 127"/>
                    <a:gd name="T37" fmla="*/ 31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7"/>
                    <a:gd name="T58" fmla="*/ 0 h 31"/>
                    <a:gd name="T59" fmla="*/ 127 w 127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7" h="31">
                      <a:moveTo>
                        <a:pt x="0" y="31"/>
                      </a:moveTo>
                      <a:lnTo>
                        <a:pt x="127" y="0"/>
                      </a:lnTo>
                      <a:lnTo>
                        <a:pt x="124" y="0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20" y="5"/>
                      </a:lnTo>
                      <a:lnTo>
                        <a:pt x="117" y="5"/>
                      </a:lnTo>
                      <a:lnTo>
                        <a:pt x="115" y="5"/>
                      </a:lnTo>
                      <a:lnTo>
                        <a:pt x="112" y="7"/>
                      </a:lnTo>
                      <a:lnTo>
                        <a:pt x="17" y="31"/>
                      </a:lnTo>
                      <a:lnTo>
                        <a:pt x="15" y="31"/>
                      </a:lnTo>
                      <a:lnTo>
                        <a:pt x="12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99" name="Freeform 219"/>
                <p:cNvSpPr>
                  <a:spLocks/>
                </p:cNvSpPr>
                <p:nvPr/>
              </p:nvSpPr>
              <p:spPr bwMode="auto">
                <a:xfrm>
                  <a:off x="2526" y="3717"/>
                  <a:ext cx="113" cy="28"/>
                </a:xfrm>
                <a:custGeom>
                  <a:avLst/>
                  <a:gdLst>
                    <a:gd name="T0" fmla="*/ 0 w 113"/>
                    <a:gd name="T1" fmla="*/ 28 h 28"/>
                    <a:gd name="T2" fmla="*/ 113 w 113"/>
                    <a:gd name="T3" fmla="*/ 0 h 28"/>
                    <a:gd name="T4" fmla="*/ 113 w 113"/>
                    <a:gd name="T5" fmla="*/ 0 h 28"/>
                    <a:gd name="T6" fmla="*/ 110 w 113"/>
                    <a:gd name="T7" fmla="*/ 2 h 28"/>
                    <a:gd name="T8" fmla="*/ 108 w 113"/>
                    <a:gd name="T9" fmla="*/ 2 h 28"/>
                    <a:gd name="T10" fmla="*/ 105 w 113"/>
                    <a:gd name="T11" fmla="*/ 4 h 28"/>
                    <a:gd name="T12" fmla="*/ 103 w 113"/>
                    <a:gd name="T13" fmla="*/ 4 h 28"/>
                    <a:gd name="T14" fmla="*/ 101 w 113"/>
                    <a:gd name="T15" fmla="*/ 4 h 28"/>
                    <a:gd name="T16" fmla="*/ 98 w 113"/>
                    <a:gd name="T17" fmla="*/ 7 h 28"/>
                    <a:gd name="T18" fmla="*/ 96 w 113"/>
                    <a:gd name="T19" fmla="*/ 7 h 28"/>
                    <a:gd name="T20" fmla="*/ 22 w 113"/>
                    <a:gd name="T21" fmla="*/ 26 h 28"/>
                    <a:gd name="T22" fmla="*/ 20 w 113"/>
                    <a:gd name="T23" fmla="*/ 26 h 28"/>
                    <a:gd name="T24" fmla="*/ 15 w 113"/>
                    <a:gd name="T25" fmla="*/ 28 h 28"/>
                    <a:gd name="T26" fmla="*/ 12 w 113"/>
                    <a:gd name="T27" fmla="*/ 28 h 28"/>
                    <a:gd name="T28" fmla="*/ 10 w 113"/>
                    <a:gd name="T29" fmla="*/ 28 h 28"/>
                    <a:gd name="T30" fmla="*/ 8 w 113"/>
                    <a:gd name="T31" fmla="*/ 28 h 28"/>
                    <a:gd name="T32" fmla="*/ 5 w 113"/>
                    <a:gd name="T33" fmla="*/ 28 h 28"/>
                    <a:gd name="T34" fmla="*/ 3 w 113"/>
                    <a:gd name="T35" fmla="*/ 28 h 28"/>
                    <a:gd name="T36" fmla="*/ 0 w 113"/>
                    <a:gd name="T37" fmla="*/ 28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3"/>
                    <a:gd name="T58" fmla="*/ 0 h 28"/>
                    <a:gd name="T59" fmla="*/ 113 w 113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3" h="28">
                      <a:moveTo>
                        <a:pt x="0" y="28"/>
                      </a:moveTo>
                      <a:lnTo>
                        <a:pt x="113" y="0"/>
                      </a:lnTo>
                      <a:lnTo>
                        <a:pt x="110" y="2"/>
                      </a:lnTo>
                      <a:lnTo>
                        <a:pt x="108" y="2"/>
                      </a:lnTo>
                      <a:lnTo>
                        <a:pt x="105" y="4"/>
                      </a:lnTo>
                      <a:lnTo>
                        <a:pt x="103" y="4"/>
                      </a:lnTo>
                      <a:lnTo>
                        <a:pt x="101" y="4"/>
                      </a:lnTo>
                      <a:lnTo>
                        <a:pt x="98" y="7"/>
                      </a:lnTo>
                      <a:lnTo>
                        <a:pt x="96" y="7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5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5" y="28"/>
                      </a:lnTo>
                      <a:lnTo>
                        <a:pt x="3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0" name="Freeform 220"/>
                <p:cNvSpPr>
                  <a:spLocks/>
                </p:cNvSpPr>
                <p:nvPr/>
              </p:nvSpPr>
              <p:spPr bwMode="auto">
                <a:xfrm>
                  <a:off x="2536" y="3721"/>
                  <a:ext cx="95" cy="24"/>
                </a:xfrm>
                <a:custGeom>
                  <a:avLst/>
                  <a:gdLst>
                    <a:gd name="T0" fmla="*/ 0 w 95"/>
                    <a:gd name="T1" fmla="*/ 24 h 24"/>
                    <a:gd name="T2" fmla="*/ 95 w 95"/>
                    <a:gd name="T3" fmla="*/ 0 h 24"/>
                    <a:gd name="T4" fmla="*/ 93 w 95"/>
                    <a:gd name="T5" fmla="*/ 0 h 24"/>
                    <a:gd name="T6" fmla="*/ 91 w 95"/>
                    <a:gd name="T7" fmla="*/ 3 h 24"/>
                    <a:gd name="T8" fmla="*/ 88 w 95"/>
                    <a:gd name="T9" fmla="*/ 3 h 24"/>
                    <a:gd name="T10" fmla="*/ 84 w 95"/>
                    <a:gd name="T11" fmla="*/ 5 h 24"/>
                    <a:gd name="T12" fmla="*/ 81 w 95"/>
                    <a:gd name="T13" fmla="*/ 5 h 24"/>
                    <a:gd name="T14" fmla="*/ 79 w 95"/>
                    <a:gd name="T15" fmla="*/ 5 h 24"/>
                    <a:gd name="T16" fmla="*/ 76 w 95"/>
                    <a:gd name="T17" fmla="*/ 8 h 24"/>
                    <a:gd name="T18" fmla="*/ 72 w 95"/>
                    <a:gd name="T19" fmla="*/ 8 h 24"/>
                    <a:gd name="T20" fmla="*/ 26 w 95"/>
                    <a:gd name="T21" fmla="*/ 20 h 24"/>
                    <a:gd name="T22" fmla="*/ 22 w 95"/>
                    <a:gd name="T23" fmla="*/ 22 h 24"/>
                    <a:gd name="T24" fmla="*/ 19 w 95"/>
                    <a:gd name="T25" fmla="*/ 22 h 24"/>
                    <a:gd name="T26" fmla="*/ 17 w 95"/>
                    <a:gd name="T27" fmla="*/ 22 h 24"/>
                    <a:gd name="T28" fmla="*/ 12 w 95"/>
                    <a:gd name="T29" fmla="*/ 22 h 24"/>
                    <a:gd name="T30" fmla="*/ 10 w 95"/>
                    <a:gd name="T31" fmla="*/ 22 h 24"/>
                    <a:gd name="T32" fmla="*/ 7 w 95"/>
                    <a:gd name="T33" fmla="*/ 24 h 24"/>
                    <a:gd name="T34" fmla="*/ 2 w 95"/>
                    <a:gd name="T35" fmla="*/ 24 h 24"/>
                    <a:gd name="T36" fmla="*/ 0 w 95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5"/>
                    <a:gd name="T58" fmla="*/ 0 h 24"/>
                    <a:gd name="T59" fmla="*/ 95 w 95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5" h="24">
                      <a:moveTo>
                        <a:pt x="0" y="24"/>
                      </a:move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1" y="3"/>
                      </a:lnTo>
                      <a:lnTo>
                        <a:pt x="88" y="3"/>
                      </a:lnTo>
                      <a:lnTo>
                        <a:pt x="84" y="5"/>
                      </a:lnTo>
                      <a:lnTo>
                        <a:pt x="81" y="5"/>
                      </a:lnTo>
                      <a:lnTo>
                        <a:pt x="79" y="5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26" y="20"/>
                      </a:lnTo>
                      <a:lnTo>
                        <a:pt x="22" y="22"/>
                      </a:lnTo>
                      <a:lnTo>
                        <a:pt x="19" y="22"/>
                      </a:lnTo>
                      <a:lnTo>
                        <a:pt x="17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1" name="Freeform 221"/>
                <p:cNvSpPr>
                  <a:spLocks/>
                </p:cNvSpPr>
                <p:nvPr/>
              </p:nvSpPr>
              <p:spPr bwMode="auto">
                <a:xfrm>
                  <a:off x="2548" y="3724"/>
                  <a:ext cx="74" cy="19"/>
                </a:xfrm>
                <a:custGeom>
                  <a:avLst/>
                  <a:gdLst>
                    <a:gd name="T0" fmla="*/ 0 w 74"/>
                    <a:gd name="T1" fmla="*/ 19 h 19"/>
                    <a:gd name="T2" fmla="*/ 74 w 74"/>
                    <a:gd name="T3" fmla="*/ 0 h 19"/>
                    <a:gd name="T4" fmla="*/ 64 w 74"/>
                    <a:gd name="T5" fmla="*/ 5 h 19"/>
                    <a:gd name="T6" fmla="*/ 57 w 74"/>
                    <a:gd name="T7" fmla="*/ 7 h 19"/>
                    <a:gd name="T8" fmla="*/ 48 w 74"/>
                    <a:gd name="T9" fmla="*/ 9 h 19"/>
                    <a:gd name="T10" fmla="*/ 38 w 74"/>
                    <a:gd name="T11" fmla="*/ 12 h 19"/>
                    <a:gd name="T12" fmla="*/ 29 w 74"/>
                    <a:gd name="T13" fmla="*/ 14 h 19"/>
                    <a:gd name="T14" fmla="*/ 19 w 74"/>
                    <a:gd name="T15" fmla="*/ 17 h 19"/>
                    <a:gd name="T16" fmla="*/ 10 w 74"/>
                    <a:gd name="T17" fmla="*/ 19 h 19"/>
                    <a:gd name="T18" fmla="*/ 0 w 74"/>
                    <a:gd name="T19" fmla="*/ 19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9"/>
                    <a:gd name="T32" fmla="*/ 74 w 74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9">
                      <a:moveTo>
                        <a:pt x="0" y="19"/>
                      </a:moveTo>
                      <a:lnTo>
                        <a:pt x="74" y="0"/>
                      </a:lnTo>
                      <a:lnTo>
                        <a:pt x="64" y="5"/>
                      </a:lnTo>
                      <a:lnTo>
                        <a:pt x="57" y="7"/>
                      </a:lnTo>
                      <a:lnTo>
                        <a:pt x="48" y="9"/>
                      </a:lnTo>
                      <a:lnTo>
                        <a:pt x="38" y="12"/>
                      </a:lnTo>
                      <a:lnTo>
                        <a:pt x="29" y="14"/>
                      </a:lnTo>
                      <a:lnTo>
                        <a:pt x="19" y="17"/>
                      </a:lnTo>
                      <a:lnTo>
                        <a:pt x="1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2" name="Freeform 222"/>
                <p:cNvSpPr>
                  <a:spLocks/>
                </p:cNvSpPr>
                <p:nvPr/>
              </p:nvSpPr>
              <p:spPr bwMode="auto">
                <a:xfrm>
                  <a:off x="2562" y="3729"/>
                  <a:ext cx="46" cy="12"/>
                </a:xfrm>
                <a:custGeom>
                  <a:avLst/>
                  <a:gdLst>
                    <a:gd name="T0" fmla="*/ 0 w 46"/>
                    <a:gd name="T1" fmla="*/ 12 h 12"/>
                    <a:gd name="T2" fmla="*/ 46 w 46"/>
                    <a:gd name="T3" fmla="*/ 0 h 12"/>
                    <a:gd name="T4" fmla="*/ 41 w 46"/>
                    <a:gd name="T5" fmla="*/ 2 h 12"/>
                    <a:gd name="T6" fmla="*/ 36 w 46"/>
                    <a:gd name="T7" fmla="*/ 4 h 12"/>
                    <a:gd name="T8" fmla="*/ 29 w 46"/>
                    <a:gd name="T9" fmla="*/ 7 h 12"/>
                    <a:gd name="T10" fmla="*/ 24 w 46"/>
                    <a:gd name="T11" fmla="*/ 7 h 12"/>
                    <a:gd name="T12" fmla="*/ 17 w 46"/>
                    <a:gd name="T13" fmla="*/ 9 h 12"/>
                    <a:gd name="T14" fmla="*/ 12 w 46"/>
                    <a:gd name="T15" fmla="*/ 9 h 12"/>
                    <a:gd name="T16" fmla="*/ 5 w 46"/>
                    <a:gd name="T17" fmla="*/ 12 h 12"/>
                    <a:gd name="T18" fmla="*/ 0 w 46"/>
                    <a:gd name="T19" fmla="*/ 12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"/>
                    <a:gd name="T31" fmla="*/ 0 h 12"/>
                    <a:gd name="T32" fmla="*/ 46 w 46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" h="12">
                      <a:moveTo>
                        <a:pt x="0" y="12"/>
                      </a:moveTo>
                      <a:lnTo>
                        <a:pt x="46" y="0"/>
                      </a:lnTo>
                      <a:lnTo>
                        <a:pt x="41" y="2"/>
                      </a:lnTo>
                      <a:lnTo>
                        <a:pt x="36" y="4"/>
                      </a:lnTo>
                      <a:lnTo>
                        <a:pt x="29" y="7"/>
                      </a:lnTo>
                      <a:lnTo>
                        <a:pt x="24" y="7"/>
                      </a:lnTo>
                      <a:lnTo>
                        <a:pt x="17" y="9"/>
                      </a:lnTo>
                      <a:lnTo>
                        <a:pt x="12" y="9"/>
                      </a:lnTo>
                      <a:lnTo>
                        <a:pt x="5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3" name="Freeform 223"/>
                <p:cNvSpPr>
                  <a:spLocks/>
                </p:cNvSpPr>
                <p:nvPr/>
              </p:nvSpPr>
              <p:spPr bwMode="auto">
                <a:xfrm>
                  <a:off x="2216" y="3238"/>
                  <a:ext cx="578" cy="507"/>
                </a:xfrm>
                <a:custGeom>
                  <a:avLst/>
                  <a:gdLst>
                    <a:gd name="T0" fmla="*/ 318 w 578"/>
                    <a:gd name="T1" fmla="*/ 2 h 507"/>
                    <a:gd name="T2" fmla="*/ 375 w 578"/>
                    <a:gd name="T3" fmla="*/ 12 h 507"/>
                    <a:gd name="T4" fmla="*/ 427 w 578"/>
                    <a:gd name="T5" fmla="*/ 31 h 507"/>
                    <a:gd name="T6" fmla="*/ 473 w 578"/>
                    <a:gd name="T7" fmla="*/ 59 h 507"/>
                    <a:gd name="T8" fmla="*/ 511 w 578"/>
                    <a:gd name="T9" fmla="*/ 93 h 507"/>
                    <a:gd name="T10" fmla="*/ 544 w 578"/>
                    <a:gd name="T11" fmla="*/ 133 h 507"/>
                    <a:gd name="T12" fmla="*/ 566 w 578"/>
                    <a:gd name="T13" fmla="*/ 178 h 507"/>
                    <a:gd name="T14" fmla="*/ 578 w 578"/>
                    <a:gd name="T15" fmla="*/ 228 h 507"/>
                    <a:gd name="T16" fmla="*/ 578 w 578"/>
                    <a:gd name="T17" fmla="*/ 281 h 507"/>
                    <a:gd name="T18" fmla="*/ 566 w 578"/>
                    <a:gd name="T19" fmla="*/ 329 h 507"/>
                    <a:gd name="T20" fmla="*/ 544 w 578"/>
                    <a:gd name="T21" fmla="*/ 376 h 507"/>
                    <a:gd name="T22" fmla="*/ 511 w 578"/>
                    <a:gd name="T23" fmla="*/ 417 h 507"/>
                    <a:gd name="T24" fmla="*/ 473 w 578"/>
                    <a:gd name="T25" fmla="*/ 450 h 507"/>
                    <a:gd name="T26" fmla="*/ 427 w 578"/>
                    <a:gd name="T27" fmla="*/ 476 h 507"/>
                    <a:gd name="T28" fmla="*/ 375 w 578"/>
                    <a:gd name="T29" fmla="*/ 498 h 507"/>
                    <a:gd name="T30" fmla="*/ 318 w 578"/>
                    <a:gd name="T31" fmla="*/ 507 h 507"/>
                    <a:gd name="T32" fmla="*/ 260 w 578"/>
                    <a:gd name="T33" fmla="*/ 507 h 507"/>
                    <a:gd name="T34" fmla="*/ 203 w 578"/>
                    <a:gd name="T35" fmla="*/ 498 h 507"/>
                    <a:gd name="T36" fmla="*/ 153 w 578"/>
                    <a:gd name="T37" fmla="*/ 476 h 507"/>
                    <a:gd name="T38" fmla="*/ 105 w 578"/>
                    <a:gd name="T39" fmla="*/ 450 h 507"/>
                    <a:gd name="T40" fmla="*/ 67 w 578"/>
                    <a:gd name="T41" fmla="*/ 417 h 507"/>
                    <a:gd name="T42" fmla="*/ 36 w 578"/>
                    <a:gd name="T43" fmla="*/ 376 h 507"/>
                    <a:gd name="T44" fmla="*/ 15 w 578"/>
                    <a:gd name="T45" fmla="*/ 329 h 507"/>
                    <a:gd name="T46" fmla="*/ 3 w 578"/>
                    <a:gd name="T47" fmla="*/ 281 h 507"/>
                    <a:gd name="T48" fmla="*/ 3 w 578"/>
                    <a:gd name="T49" fmla="*/ 228 h 507"/>
                    <a:gd name="T50" fmla="*/ 15 w 578"/>
                    <a:gd name="T51" fmla="*/ 178 h 507"/>
                    <a:gd name="T52" fmla="*/ 36 w 578"/>
                    <a:gd name="T53" fmla="*/ 133 h 507"/>
                    <a:gd name="T54" fmla="*/ 67 w 578"/>
                    <a:gd name="T55" fmla="*/ 93 h 507"/>
                    <a:gd name="T56" fmla="*/ 105 w 578"/>
                    <a:gd name="T57" fmla="*/ 59 h 507"/>
                    <a:gd name="T58" fmla="*/ 153 w 578"/>
                    <a:gd name="T59" fmla="*/ 31 h 507"/>
                    <a:gd name="T60" fmla="*/ 203 w 578"/>
                    <a:gd name="T61" fmla="*/ 12 h 507"/>
                    <a:gd name="T62" fmla="*/ 260 w 578"/>
                    <a:gd name="T63" fmla="*/ 2 h 5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78"/>
                    <a:gd name="T97" fmla="*/ 0 h 507"/>
                    <a:gd name="T98" fmla="*/ 578 w 578"/>
                    <a:gd name="T99" fmla="*/ 507 h 50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78" h="507">
                      <a:moveTo>
                        <a:pt x="289" y="0"/>
                      </a:moveTo>
                      <a:lnTo>
                        <a:pt x="318" y="2"/>
                      </a:lnTo>
                      <a:lnTo>
                        <a:pt x="346" y="4"/>
                      </a:lnTo>
                      <a:lnTo>
                        <a:pt x="375" y="12"/>
                      </a:lnTo>
                      <a:lnTo>
                        <a:pt x="401" y="21"/>
                      </a:lnTo>
                      <a:lnTo>
                        <a:pt x="427" y="31"/>
                      </a:lnTo>
                      <a:lnTo>
                        <a:pt x="451" y="42"/>
                      </a:lnTo>
                      <a:lnTo>
                        <a:pt x="473" y="59"/>
                      </a:lnTo>
                      <a:lnTo>
                        <a:pt x="494" y="73"/>
                      </a:lnTo>
                      <a:lnTo>
                        <a:pt x="511" y="93"/>
                      </a:lnTo>
                      <a:lnTo>
                        <a:pt x="528" y="112"/>
                      </a:lnTo>
                      <a:lnTo>
                        <a:pt x="544" y="133"/>
                      </a:lnTo>
                      <a:lnTo>
                        <a:pt x="556" y="155"/>
                      </a:lnTo>
                      <a:lnTo>
                        <a:pt x="566" y="178"/>
                      </a:lnTo>
                      <a:lnTo>
                        <a:pt x="573" y="202"/>
                      </a:lnTo>
                      <a:lnTo>
                        <a:pt x="578" y="228"/>
                      </a:lnTo>
                      <a:lnTo>
                        <a:pt x="578" y="255"/>
                      </a:lnTo>
                      <a:lnTo>
                        <a:pt x="578" y="281"/>
                      </a:lnTo>
                      <a:lnTo>
                        <a:pt x="573" y="305"/>
                      </a:lnTo>
                      <a:lnTo>
                        <a:pt x="566" y="329"/>
                      </a:lnTo>
                      <a:lnTo>
                        <a:pt x="556" y="352"/>
                      </a:lnTo>
                      <a:lnTo>
                        <a:pt x="544" y="376"/>
                      </a:lnTo>
                      <a:lnTo>
                        <a:pt x="528" y="395"/>
                      </a:lnTo>
                      <a:lnTo>
                        <a:pt x="511" y="417"/>
                      </a:lnTo>
                      <a:lnTo>
                        <a:pt x="494" y="433"/>
                      </a:lnTo>
                      <a:lnTo>
                        <a:pt x="473" y="450"/>
                      </a:lnTo>
                      <a:lnTo>
                        <a:pt x="451" y="464"/>
                      </a:lnTo>
                      <a:lnTo>
                        <a:pt x="427" y="476"/>
                      </a:lnTo>
                      <a:lnTo>
                        <a:pt x="401" y="488"/>
                      </a:lnTo>
                      <a:lnTo>
                        <a:pt x="375" y="498"/>
                      </a:lnTo>
                      <a:lnTo>
                        <a:pt x="346" y="503"/>
                      </a:lnTo>
                      <a:lnTo>
                        <a:pt x="318" y="507"/>
                      </a:lnTo>
                      <a:lnTo>
                        <a:pt x="289" y="507"/>
                      </a:lnTo>
                      <a:lnTo>
                        <a:pt x="260" y="507"/>
                      </a:lnTo>
                      <a:lnTo>
                        <a:pt x="232" y="503"/>
                      </a:lnTo>
                      <a:lnTo>
                        <a:pt x="203" y="498"/>
                      </a:lnTo>
                      <a:lnTo>
                        <a:pt x="177" y="488"/>
                      </a:lnTo>
                      <a:lnTo>
                        <a:pt x="153" y="476"/>
                      </a:lnTo>
                      <a:lnTo>
                        <a:pt x="129" y="464"/>
                      </a:lnTo>
                      <a:lnTo>
                        <a:pt x="105" y="450"/>
                      </a:lnTo>
                      <a:lnTo>
                        <a:pt x="86" y="433"/>
                      </a:lnTo>
                      <a:lnTo>
                        <a:pt x="67" y="417"/>
                      </a:lnTo>
                      <a:lnTo>
                        <a:pt x="50" y="395"/>
                      </a:lnTo>
                      <a:lnTo>
                        <a:pt x="36" y="376"/>
                      </a:lnTo>
                      <a:lnTo>
                        <a:pt x="24" y="352"/>
                      </a:lnTo>
                      <a:lnTo>
                        <a:pt x="15" y="329"/>
                      </a:lnTo>
                      <a:lnTo>
                        <a:pt x="8" y="305"/>
                      </a:lnTo>
                      <a:lnTo>
                        <a:pt x="3" y="281"/>
                      </a:lnTo>
                      <a:lnTo>
                        <a:pt x="0" y="255"/>
                      </a:lnTo>
                      <a:lnTo>
                        <a:pt x="3" y="228"/>
                      </a:lnTo>
                      <a:lnTo>
                        <a:pt x="8" y="202"/>
                      </a:lnTo>
                      <a:lnTo>
                        <a:pt x="15" y="178"/>
                      </a:lnTo>
                      <a:lnTo>
                        <a:pt x="24" y="155"/>
                      </a:lnTo>
                      <a:lnTo>
                        <a:pt x="36" y="133"/>
                      </a:lnTo>
                      <a:lnTo>
                        <a:pt x="50" y="112"/>
                      </a:lnTo>
                      <a:lnTo>
                        <a:pt x="67" y="93"/>
                      </a:lnTo>
                      <a:lnTo>
                        <a:pt x="86" y="73"/>
                      </a:lnTo>
                      <a:lnTo>
                        <a:pt x="105" y="59"/>
                      </a:lnTo>
                      <a:lnTo>
                        <a:pt x="129" y="42"/>
                      </a:lnTo>
                      <a:lnTo>
                        <a:pt x="153" y="31"/>
                      </a:lnTo>
                      <a:lnTo>
                        <a:pt x="177" y="21"/>
                      </a:lnTo>
                      <a:lnTo>
                        <a:pt x="203" y="12"/>
                      </a:lnTo>
                      <a:lnTo>
                        <a:pt x="232" y="4"/>
                      </a:lnTo>
                      <a:lnTo>
                        <a:pt x="260" y="2"/>
                      </a:lnTo>
                      <a:lnTo>
                        <a:pt x="28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4" name="Freeform 224"/>
                <p:cNvSpPr>
                  <a:spLocks/>
                </p:cNvSpPr>
                <p:nvPr/>
              </p:nvSpPr>
              <p:spPr bwMode="auto">
                <a:xfrm>
                  <a:off x="2209" y="2446"/>
                  <a:ext cx="616" cy="103"/>
                </a:xfrm>
                <a:custGeom>
                  <a:avLst/>
                  <a:gdLst>
                    <a:gd name="T0" fmla="*/ 19 w 616"/>
                    <a:gd name="T1" fmla="*/ 7 h 103"/>
                    <a:gd name="T2" fmla="*/ 31 w 616"/>
                    <a:gd name="T3" fmla="*/ 22 h 103"/>
                    <a:gd name="T4" fmla="*/ 43 w 616"/>
                    <a:gd name="T5" fmla="*/ 31 h 103"/>
                    <a:gd name="T6" fmla="*/ 50 w 616"/>
                    <a:gd name="T7" fmla="*/ 36 h 103"/>
                    <a:gd name="T8" fmla="*/ 57 w 616"/>
                    <a:gd name="T9" fmla="*/ 38 h 103"/>
                    <a:gd name="T10" fmla="*/ 69 w 616"/>
                    <a:gd name="T11" fmla="*/ 43 h 103"/>
                    <a:gd name="T12" fmla="*/ 100 w 616"/>
                    <a:gd name="T13" fmla="*/ 50 h 103"/>
                    <a:gd name="T14" fmla="*/ 131 w 616"/>
                    <a:gd name="T15" fmla="*/ 55 h 103"/>
                    <a:gd name="T16" fmla="*/ 248 w 616"/>
                    <a:gd name="T17" fmla="*/ 67 h 103"/>
                    <a:gd name="T18" fmla="*/ 418 w 616"/>
                    <a:gd name="T19" fmla="*/ 74 h 103"/>
                    <a:gd name="T20" fmla="*/ 575 w 616"/>
                    <a:gd name="T21" fmla="*/ 60 h 103"/>
                    <a:gd name="T22" fmla="*/ 580 w 616"/>
                    <a:gd name="T23" fmla="*/ 57 h 103"/>
                    <a:gd name="T24" fmla="*/ 585 w 616"/>
                    <a:gd name="T25" fmla="*/ 53 h 103"/>
                    <a:gd name="T26" fmla="*/ 587 w 616"/>
                    <a:gd name="T27" fmla="*/ 50 h 103"/>
                    <a:gd name="T28" fmla="*/ 589 w 616"/>
                    <a:gd name="T29" fmla="*/ 48 h 103"/>
                    <a:gd name="T30" fmla="*/ 592 w 616"/>
                    <a:gd name="T31" fmla="*/ 48 h 103"/>
                    <a:gd name="T32" fmla="*/ 594 w 616"/>
                    <a:gd name="T33" fmla="*/ 46 h 103"/>
                    <a:gd name="T34" fmla="*/ 601 w 616"/>
                    <a:gd name="T35" fmla="*/ 41 h 103"/>
                    <a:gd name="T36" fmla="*/ 608 w 616"/>
                    <a:gd name="T37" fmla="*/ 38 h 103"/>
                    <a:gd name="T38" fmla="*/ 616 w 616"/>
                    <a:gd name="T39" fmla="*/ 46 h 103"/>
                    <a:gd name="T40" fmla="*/ 611 w 616"/>
                    <a:gd name="T41" fmla="*/ 46 h 103"/>
                    <a:gd name="T42" fmla="*/ 611 w 616"/>
                    <a:gd name="T43" fmla="*/ 48 h 103"/>
                    <a:gd name="T44" fmla="*/ 608 w 616"/>
                    <a:gd name="T45" fmla="*/ 50 h 103"/>
                    <a:gd name="T46" fmla="*/ 599 w 616"/>
                    <a:gd name="T47" fmla="*/ 60 h 103"/>
                    <a:gd name="T48" fmla="*/ 594 w 616"/>
                    <a:gd name="T49" fmla="*/ 65 h 103"/>
                    <a:gd name="T50" fmla="*/ 587 w 616"/>
                    <a:gd name="T51" fmla="*/ 69 h 103"/>
                    <a:gd name="T52" fmla="*/ 580 w 616"/>
                    <a:gd name="T53" fmla="*/ 72 h 103"/>
                    <a:gd name="T54" fmla="*/ 561 w 616"/>
                    <a:gd name="T55" fmla="*/ 77 h 103"/>
                    <a:gd name="T56" fmla="*/ 549 w 616"/>
                    <a:gd name="T57" fmla="*/ 84 h 103"/>
                    <a:gd name="T58" fmla="*/ 537 w 616"/>
                    <a:gd name="T59" fmla="*/ 88 h 103"/>
                    <a:gd name="T60" fmla="*/ 520 w 616"/>
                    <a:gd name="T61" fmla="*/ 93 h 103"/>
                    <a:gd name="T62" fmla="*/ 504 w 616"/>
                    <a:gd name="T63" fmla="*/ 96 h 103"/>
                    <a:gd name="T64" fmla="*/ 363 w 616"/>
                    <a:gd name="T65" fmla="*/ 103 h 103"/>
                    <a:gd name="T66" fmla="*/ 217 w 616"/>
                    <a:gd name="T67" fmla="*/ 98 h 103"/>
                    <a:gd name="T68" fmla="*/ 122 w 616"/>
                    <a:gd name="T69" fmla="*/ 91 h 103"/>
                    <a:gd name="T70" fmla="*/ 93 w 616"/>
                    <a:gd name="T71" fmla="*/ 86 h 103"/>
                    <a:gd name="T72" fmla="*/ 60 w 616"/>
                    <a:gd name="T73" fmla="*/ 81 h 103"/>
                    <a:gd name="T74" fmla="*/ 34 w 616"/>
                    <a:gd name="T75" fmla="*/ 57 h 103"/>
                    <a:gd name="T76" fmla="*/ 10 w 616"/>
                    <a:gd name="T77" fmla="*/ 34 h 103"/>
                    <a:gd name="T78" fmla="*/ 0 w 616"/>
                    <a:gd name="T79" fmla="*/ 0 h 103"/>
                    <a:gd name="T80" fmla="*/ 3 w 616"/>
                    <a:gd name="T81" fmla="*/ 0 h 103"/>
                    <a:gd name="T82" fmla="*/ 7 w 616"/>
                    <a:gd name="T83" fmla="*/ 0 h 10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16"/>
                    <a:gd name="T127" fmla="*/ 0 h 103"/>
                    <a:gd name="T128" fmla="*/ 616 w 616"/>
                    <a:gd name="T129" fmla="*/ 103 h 10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16" h="103">
                      <a:moveTo>
                        <a:pt x="10" y="0"/>
                      </a:moveTo>
                      <a:lnTo>
                        <a:pt x="15" y="3"/>
                      </a:lnTo>
                      <a:lnTo>
                        <a:pt x="19" y="7"/>
                      </a:lnTo>
                      <a:lnTo>
                        <a:pt x="24" y="12"/>
                      </a:lnTo>
                      <a:lnTo>
                        <a:pt x="26" y="17"/>
                      </a:lnTo>
                      <a:lnTo>
                        <a:pt x="31" y="22"/>
                      </a:lnTo>
                      <a:lnTo>
                        <a:pt x="34" y="24"/>
                      </a:lnTo>
                      <a:lnTo>
                        <a:pt x="38" y="29"/>
                      </a:lnTo>
                      <a:lnTo>
                        <a:pt x="43" y="31"/>
                      </a:ln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0" y="36"/>
                      </a:lnTo>
                      <a:lnTo>
                        <a:pt x="53" y="36"/>
                      </a:lnTo>
                      <a:lnTo>
                        <a:pt x="55" y="38"/>
                      </a:lnTo>
                      <a:lnTo>
                        <a:pt x="57" y="38"/>
                      </a:lnTo>
                      <a:lnTo>
                        <a:pt x="60" y="41"/>
                      </a:lnTo>
                      <a:lnTo>
                        <a:pt x="69" y="43"/>
                      </a:lnTo>
                      <a:lnTo>
                        <a:pt x="79" y="48"/>
                      </a:lnTo>
                      <a:lnTo>
                        <a:pt x="91" y="50"/>
                      </a:lnTo>
                      <a:lnTo>
                        <a:pt x="100" y="50"/>
                      </a:lnTo>
                      <a:lnTo>
                        <a:pt x="110" y="53"/>
                      </a:lnTo>
                      <a:lnTo>
                        <a:pt x="122" y="55"/>
                      </a:lnTo>
                      <a:lnTo>
                        <a:pt x="131" y="55"/>
                      </a:lnTo>
                      <a:lnTo>
                        <a:pt x="143" y="55"/>
                      </a:lnTo>
                      <a:lnTo>
                        <a:pt x="193" y="62"/>
                      </a:lnTo>
                      <a:lnTo>
                        <a:pt x="248" y="67"/>
                      </a:lnTo>
                      <a:lnTo>
                        <a:pt x="303" y="72"/>
                      </a:lnTo>
                      <a:lnTo>
                        <a:pt x="360" y="74"/>
                      </a:lnTo>
                      <a:lnTo>
                        <a:pt x="418" y="74"/>
                      </a:lnTo>
                      <a:lnTo>
                        <a:pt x="473" y="72"/>
                      </a:lnTo>
                      <a:lnTo>
                        <a:pt x="525" y="67"/>
                      </a:lnTo>
                      <a:lnTo>
                        <a:pt x="575" y="60"/>
                      </a:lnTo>
                      <a:lnTo>
                        <a:pt x="577" y="57"/>
                      </a:lnTo>
                      <a:lnTo>
                        <a:pt x="580" y="57"/>
                      </a:lnTo>
                      <a:lnTo>
                        <a:pt x="580" y="55"/>
                      </a:lnTo>
                      <a:lnTo>
                        <a:pt x="582" y="53"/>
                      </a:lnTo>
                      <a:lnTo>
                        <a:pt x="585" y="53"/>
                      </a:lnTo>
                      <a:lnTo>
                        <a:pt x="585" y="50"/>
                      </a:lnTo>
                      <a:lnTo>
                        <a:pt x="587" y="50"/>
                      </a:lnTo>
                      <a:lnTo>
                        <a:pt x="589" y="48"/>
                      </a:lnTo>
                      <a:lnTo>
                        <a:pt x="592" y="48"/>
                      </a:lnTo>
                      <a:lnTo>
                        <a:pt x="592" y="46"/>
                      </a:lnTo>
                      <a:lnTo>
                        <a:pt x="594" y="46"/>
                      </a:lnTo>
                      <a:lnTo>
                        <a:pt x="597" y="43"/>
                      </a:lnTo>
                      <a:lnTo>
                        <a:pt x="599" y="43"/>
                      </a:lnTo>
                      <a:lnTo>
                        <a:pt x="601" y="41"/>
                      </a:lnTo>
                      <a:lnTo>
                        <a:pt x="604" y="41"/>
                      </a:lnTo>
                      <a:lnTo>
                        <a:pt x="606" y="38"/>
                      </a:lnTo>
                      <a:lnTo>
                        <a:pt x="608" y="38"/>
                      </a:lnTo>
                      <a:lnTo>
                        <a:pt x="611" y="38"/>
                      </a:lnTo>
                      <a:lnTo>
                        <a:pt x="616" y="38"/>
                      </a:lnTo>
                      <a:lnTo>
                        <a:pt x="616" y="46"/>
                      </a:lnTo>
                      <a:lnTo>
                        <a:pt x="613" y="46"/>
                      </a:lnTo>
                      <a:lnTo>
                        <a:pt x="611" y="46"/>
                      </a:lnTo>
                      <a:lnTo>
                        <a:pt x="611" y="48"/>
                      </a:lnTo>
                      <a:lnTo>
                        <a:pt x="608" y="48"/>
                      </a:lnTo>
                      <a:lnTo>
                        <a:pt x="608" y="50"/>
                      </a:lnTo>
                      <a:lnTo>
                        <a:pt x="608" y="53"/>
                      </a:lnTo>
                      <a:lnTo>
                        <a:pt x="601" y="55"/>
                      </a:lnTo>
                      <a:lnTo>
                        <a:pt x="599" y="60"/>
                      </a:lnTo>
                      <a:lnTo>
                        <a:pt x="597" y="60"/>
                      </a:lnTo>
                      <a:lnTo>
                        <a:pt x="597" y="62"/>
                      </a:lnTo>
                      <a:lnTo>
                        <a:pt x="594" y="65"/>
                      </a:lnTo>
                      <a:lnTo>
                        <a:pt x="592" y="67"/>
                      </a:lnTo>
                      <a:lnTo>
                        <a:pt x="589" y="67"/>
                      </a:lnTo>
                      <a:lnTo>
                        <a:pt x="587" y="69"/>
                      </a:lnTo>
                      <a:lnTo>
                        <a:pt x="585" y="69"/>
                      </a:lnTo>
                      <a:lnTo>
                        <a:pt x="585" y="72"/>
                      </a:lnTo>
                      <a:lnTo>
                        <a:pt x="580" y="72"/>
                      </a:lnTo>
                      <a:lnTo>
                        <a:pt x="575" y="72"/>
                      </a:lnTo>
                      <a:lnTo>
                        <a:pt x="568" y="74"/>
                      </a:lnTo>
                      <a:lnTo>
                        <a:pt x="561" y="77"/>
                      </a:lnTo>
                      <a:lnTo>
                        <a:pt x="556" y="77"/>
                      </a:lnTo>
                      <a:lnTo>
                        <a:pt x="551" y="81"/>
                      </a:lnTo>
                      <a:lnTo>
                        <a:pt x="549" y="84"/>
                      </a:lnTo>
                      <a:lnTo>
                        <a:pt x="546" y="86"/>
                      </a:lnTo>
                      <a:lnTo>
                        <a:pt x="542" y="88"/>
                      </a:lnTo>
                      <a:lnTo>
                        <a:pt x="537" y="88"/>
                      </a:lnTo>
                      <a:lnTo>
                        <a:pt x="530" y="88"/>
                      </a:lnTo>
                      <a:lnTo>
                        <a:pt x="525" y="91"/>
                      </a:lnTo>
                      <a:lnTo>
                        <a:pt x="520" y="93"/>
                      </a:lnTo>
                      <a:lnTo>
                        <a:pt x="513" y="93"/>
                      </a:lnTo>
                      <a:lnTo>
                        <a:pt x="508" y="93"/>
                      </a:lnTo>
                      <a:lnTo>
                        <a:pt x="504" y="96"/>
                      </a:lnTo>
                      <a:lnTo>
                        <a:pt x="458" y="100"/>
                      </a:lnTo>
                      <a:lnTo>
                        <a:pt x="411" y="103"/>
                      </a:lnTo>
                      <a:lnTo>
                        <a:pt x="363" y="103"/>
                      </a:lnTo>
                      <a:lnTo>
                        <a:pt x="315" y="100"/>
                      </a:lnTo>
                      <a:lnTo>
                        <a:pt x="265" y="100"/>
                      </a:lnTo>
                      <a:lnTo>
                        <a:pt x="217" y="98"/>
                      </a:lnTo>
                      <a:lnTo>
                        <a:pt x="170" y="96"/>
                      </a:lnTo>
                      <a:lnTo>
                        <a:pt x="127" y="96"/>
                      </a:lnTo>
                      <a:lnTo>
                        <a:pt x="122" y="91"/>
                      </a:lnTo>
                      <a:lnTo>
                        <a:pt x="115" y="88"/>
                      </a:lnTo>
                      <a:lnTo>
                        <a:pt x="105" y="86"/>
                      </a:lnTo>
                      <a:lnTo>
                        <a:pt x="93" y="86"/>
                      </a:lnTo>
                      <a:lnTo>
                        <a:pt x="81" y="84"/>
                      </a:lnTo>
                      <a:lnTo>
                        <a:pt x="69" y="81"/>
                      </a:lnTo>
                      <a:lnTo>
                        <a:pt x="60" y="81"/>
                      </a:lnTo>
                      <a:lnTo>
                        <a:pt x="50" y="79"/>
                      </a:lnTo>
                      <a:lnTo>
                        <a:pt x="43" y="67"/>
                      </a:lnTo>
                      <a:lnTo>
                        <a:pt x="34" y="57"/>
                      </a:lnTo>
                      <a:lnTo>
                        <a:pt x="26" y="50"/>
                      </a:lnTo>
                      <a:lnTo>
                        <a:pt x="17" y="41"/>
                      </a:lnTo>
                      <a:lnTo>
                        <a:pt x="10" y="34"/>
                      </a:lnTo>
                      <a:lnTo>
                        <a:pt x="5" y="2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5" name="Freeform 225"/>
                <p:cNvSpPr>
                  <a:spLocks/>
                </p:cNvSpPr>
                <p:nvPr/>
              </p:nvSpPr>
              <p:spPr bwMode="auto">
                <a:xfrm>
                  <a:off x="2209" y="2446"/>
                  <a:ext cx="616" cy="103"/>
                </a:xfrm>
                <a:custGeom>
                  <a:avLst/>
                  <a:gdLst>
                    <a:gd name="T0" fmla="*/ 19 w 616"/>
                    <a:gd name="T1" fmla="*/ 7 h 103"/>
                    <a:gd name="T2" fmla="*/ 31 w 616"/>
                    <a:gd name="T3" fmla="*/ 22 h 103"/>
                    <a:gd name="T4" fmla="*/ 43 w 616"/>
                    <a:gd name="T5" fmla="*/ 31 h 103"/>
                    <a:gd name="T6" fmla="*/ 50 w 616"/>
                    <a:gd name="T7" fmla="*/ 36 h 103"/>
                    <a:gd name="T8" fmla="*/ 57 w 616"/>
                    <a:gd name="T9" fmla="*/ 38 h 103"/>
                    <a:gd name="T10" fmla="*/ 69 w 616"/>
                    <a:gd name="T11" fmla="*/ 43 h 103"/>
                    <a:gd name="T12" fmla="*/ 100 w 616"/>
                    <a:gd name="T13" fmla="*/ 50 h 103"/>
                    <a:gd name="T14" fmla="*/ 131 w 616"/>
                    <a:gd name="T15" fmla="*/ 55 h 103"/>
                    <a:gd name="T16" fmla="*/ 248 w 616"/>
                    <a:gd name="T17" fmla="*/ 67 h 103"/>
                    <a:gd name="T18" fmla="*/ 418 w 616"/>
                    <a:gd name="T19" fmla="*/ 74 h 103"/>
                    <a:gd name="T20" fmla="*/ 575 w 616"/>
                    <a:gd name="T21" fmla="*/ 60 h 103"/>
                    <a:gd name="T22" fmla="*/ 580 w 616"/>
                    <a:gd name="T23" fmla="*/ 57 h 103"/>
                    <a:gd name="T24" fmla="*/ 585 w 616"/>
                    <a:gd name="T25" fmla="*/ 53 h 103"/>
                    <a:gd name="T26" fmla="*/ 587 w 616"/>
                    <a:gd name="T27" fmla="*/ 50 h 103"/>
                    <a:gd name="T28" fmla="*/ 589 w 616"/>
                    <a:gd name="T29" fmla="*/ 48 h 103"/>
                    <a:gd name="T30" fmla="*/ 592 w 616"/>
                    <a:gd name="T31" fmla="*/ 48 h 103"/>
                    <a:gd name="T32" fmla="*/ 594 w 616"/>
                    <a:gd name="T33" fmla="*/ 46 h 103"/>
                    <a:gd name="T34" fmla="*/ 601 w 616"/>
                    <a:gd name="T35" fmla="*/ 41 h 103"/>
                    <a:gd name="T36" fmla="*/ 608 w 616"/>
                    <a:gd name="T37" fmla="*/ 38 h 103"/>
                    <a:gd name="T38" fmla="*/ 616 w 616"/>
                    <a:gd name="T39" fmla="*/ 46 h 103"/>
                    <a:gd name="T40" fmla="*/ 611 w 616"/>
                    <a:gd name="T41" fmla="*/ 46 h 103"/>
                    <a:gd name="T42" fmla="*/ 611 w 616"/>
                    <a:gd name="T43" fmla="*/ 48 h 103"/>
                    <a:gd name="T44" fmla="*/ 608 w 616"/>
                    <a:gd name="T45" fmla="*/ 50 h 103"/>
                    <a:gd name="T46" fmla="*/ 599 w 616"/>
                    <a:gd name="T47" fmla="*/ 60 h 103"/>
                    <a:gd name="T48" fmla="*/ 594 w 616"/>
                    <a:gd name="T49" fmla="*/ 65 h 103"/>
                    <a:gd name="T50" fmla="*/ 587 w 616"/>
                    <a:gd name="T51" fmla="*/ 69 h 103"/>
                    <a:gd name="T52" fmla="*/ 580 w 616"/>
                    <a:gd name="T53" fmla="*/ 72 h 103"/>
                    <a:gd name="T54" fmla="*/ 561 w 616"/>
                    <a:gd name="T55" fmla="*/ 77 h 103"/>
                    <a:gd name="T56" fmla="*/ 549 w 616"/>
                    <a:gd name="T57" fmla="*/ 84 h 103"/>
                    <a:gd name="T58" fmla="*/ 537 w 616"/>
                    <a:gd name="T59" fmla="*/ 88 h 103"/>
                    <a:gd name="T60" fmla="*/ 520 w 616"/>
                    <a:gd name="T61" fmla="*/ 93 h 103"/>
                    <a:gd name="T62" fmla="*/ 504 w 616"/>
                    <a:gd name="T63" fmla="*/ 96 h 103"/>
                    <a:gd name="T64" fmla="*/ 363 w 616"/>
                    <a:gd name="T65" fmla="*/ 103 h 103"/>
                    <a:gd name="T66" fmla="*/ 217 w 616"/>
                    <a:gd name="T67" fmla="*/ 98 h 103"/>
                    <a:gd name="T68" fmla="*/ 122 w 616"/>
                    <a:gd name="T69" fmla="*/ 91 h 103"/>
                    <a:gd name="T70" fmla="*/ 93 w 616"/>
                    <a:gd name="T71" fmla="*/ 86 h 103"/>
                    <a:gd name="T72" fmla="*/ 60 w 616"/>
                    <a:gd name="T73" fmla="*/ 81 h 103"/>
                    <a:gd name="T74" fmla="*/ 34 w 616"/>
                    <a:gd name="T75" fmla="*/ 57 h 103"/>
                    <a:gd name="T76" fmla="*/ 10 w 616"/>
                    <a:gd name="T77" fmla="*/ 34 h 103"/>
                    <a:gd name="T78" fmla="*/ 0 w 616"/>
                    <a:gd name="T79" fmla="*/ 0 h 103"/>
                    <a:gd name="T80" fmla="*/ 3 w 616"/>
                    <a:gd name="T81" fmla="*/ 0 h 103"/>
                    <a:gd name="T82" fmla="*/ 7 w 616"/>
                    <a:gd name="T83" fmla="*/ 0 h 10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16"/>
                    <a:gd name="T127" fmla="*/ 0 h 103"/>
                    <a:gd name="T128" fmla="*/ 616 w 616"/>
                    <a:gd name="T129" fmla="*/ 103 h 10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16" h="103">
                      <a:moveTo>
                        <a:pt x="10" y="0"/>
                      </a:moveTo>
                      <a:lnTo>
                        <a:pt x="15" y="3"/>
                      </a:lnTo>
                      <a:lnTo>
                        <a:pt x="19" y="7"/>
                      </a:lnTo>
                      <a:lnTo>
                        <a:pt x="24" y="12"/>
                      </a:lnTo>
                      <a:lnTo>
                        <a:pt x="26" y="17"/>
                      </a:lnTo>
                      <a:lnTo>
                        <a:pt x="31" y="22"/>
                      </a:lnTo>
                      <a:lnTo>
                        <a:pt x="34" y="24"/>
                      </a:lnTo>
                      <a:lnTo>
                        <a:pt x="38" y="29"/>
                      </a:lnTo>
                      <a:lnTo>
                        <a:pt x="43" y="31"/>
                      </a:ln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0" y="36"/>
                      </a:lnTo>
                      <a:lnTo>
                        <a:pt x="53" y="36"/>
                      </a:lnTo>
                      <a:lnTo>
                        <a:pt x="55" y="38"/>
                      </a:lnTo>
                      <a:lnTo>
                        <a:pt x="57" y="38"/>
                      </a:lnTo>
                      <a:lnTo>
                        <a:pt x="60" y="41"/>
                      </a:lnTo>
                      <a:lnTo>
                        <a:pt x="69" y="43"/>
                      </a:lnTo>
                      <a:lnTo>
                        <a:pt x="79" y="48"/>
                      </a:lnTo>
                      <a:lnTo>
                        <a:pt x="91" y="50"/>
                      </a:lnTo>
                      <a:lnTo>
                        <a:pt x="100" y="50"/>
                      </a:lnTo>
                      <a:lnTo>
                        <a:pt x="110" y="53"/>
                      </a:lnTo>
                      <a:lnTo>
                        <a:pt x="122" y="55"/>
                      </a:lnTo>
                      <a:lnTo>
                        <a:pt x="131" y="55"/>
                      </a:lnTo>
                      <a:lnTo>
                        <a:pt x="143" y="55"/>
                      </a:lnTo>
                      <a:lnTo>
                        <a:pt x="193" y="62"/>
                      </a:lnTo>
                      <a:lnTo>
                        <a:pt x="248" y="67"/>
                      </a:lnTo>
                      <a:lnTo>
                        <a:pt x="303" y="72"/>
                      </a:lnTo>
                      <a:lnTo>
                        <a:pt x="360" y="74"/>
                      </a:lnTo>
                      <a:lnTo>
                        <a:pt x="418" y="74"/>
                      </a:lnTo>
                      <a:lnTo>
                        <a:pt x="473" y="72"/>
                      </a:lnTo>
                      <a:lnTo>
                        <a:pt x="525" y="67"/>
                      </a:lnTo>
                      <a:lnTo>
                        <a:pt x="575" y="60"/>
                      </a:lnTo>
                      <a:lnTo>
                        <a:pt x="577" y="57"/>
                      </a:lnTo>
                      <a:lnTo>
                        <a:pt x="580" y="57"/>
                      </a:lnTo>
                      <a:lnTo>
                        <a:pt x="580" y="55"/>
                      </a:lnTo>
                      <a:lnTo>
                        <a:pt x="582" y="53"/>
                      </a:lnTo>
                      <a:lnTo>
                        <a:pt x="585" y="53"/>
                      </a:lnTo>
                      <a:lnTo>
                        <a:pt x="585" y="50"/>
                      </a:lnTo>
                      <a:lnTo>
                        <a:pt x="587" y="50"/>
                      </a:lnTo>
                      <a:lnTo>
                        <a:pt x="589" y="48"/>
                      </a:lnTo>
                      <a:lnTo>
                        <a:pt x="592" y="48"/>
                      </a:lnTo>
                      <a:lnTo>
                        <a:pt x="592" y="46"/>
                      </a:lnTo>
                      <a:lnTo>
                        <a:pt x="594" y="46"/>
                      </a:lnTo>
                      <a:lnTo>
                        <a:pt x="597" y="43"/>
                      </a:lnTo>
                      <a:lnTo>
                        <a:pt x="599" y="43"/>
                      </a:lnTo>
                      <a:lnTo>
                        <a:pt x="601" y="41"/>
                      </a:lnTo>
                      <a:lnTo>
                        <a:pt x="604" y="41"/>
                      </a:lnTo>
                      <a:lnTo>
                        <a:pt x="606" y="38"/>
                      </a:lnTo>
                      <a:lnTo>
                        <a:pt x="608" y="38"/>
                      </a:lnTo>
                      <a:lnTo>
                        <a:pt x="611" y="38"/>
                      </a:lnTo>
                      <a:lnTo>
                        <a:pt x="616" y="38"/>
                      </a:lnTo>
                      <a:lnTo>
                        <a:pt x="616" y="46"/>
                      </a:lnTo>
                      <a:lnTo>
                        <a:pt x="613" y="46"/>
                      </a:lnTo>
                      <a:lnTo>
                        <a:pt x="611" y="46"/>
                      </a:lnTo>
                      <a:lnTo>
                        <a:pt x="611" y="48"/>
                      </a:lnTo>
                      <a:lnTo>
                        <a:pt x="608" y="48"/>
                      </a:lnTo>
                      <a:lnTo>
                        <a:pt x="608" y="50"/>
                      </a:lnTo>
                      <a:lnTo>
                        <a:pt x="608" y="53"/>
                      </a:lnTo>
                      <a:lnTo>
                        <a:pt x="601" y="55"/>
                      </a:lnTo>
                      <a:lnTo>
                        <a:pt x="599" y="60"/>
                      </a:lnTo>
                      <a:lnTo>
                        <a:pt x="597" y="60"/>
                      </a:lnTo>
                      <a:lnTo>
                        <a:pt x="597" y="62"/>
                      </a:lnTo>
                      <a:lnTo>
                        <a:pt x="594" y="65"/>
                      </a:lnTo>
                      <a:lnTo>
                        <a:pt x="592" y="67"/>
                      </a:lnTo>
                      <a:lnTo>
                        <a:pt x="589" y="67"/>
                      </a:lnTo>
                      <a:lnTo>
                        <a:pt x="587" y="69"/>
                      </a:lnTo>
                      <a:lnTo>
                        <a:pt x="585" y="69"/>
                      </a:lnTo>
                      <a:lnTo>
                        <a:pt x="585" y="72"/>
                      </a:lnTo>
                      <a:lnTo>
                        <a:pt x="580" y="72"/>
                      </a:lnTo>
                      <a:lnTo>
                        <a:pt x="575" y="72"/>
                      </a:lnTo>
                      <a:lnTo>
                        <a:pt x="568" y="74"/>
                      </a:lnTo>
                      <a:lnTo>
                        <a:pt x="561" y="77"/>
                      </a:lnTo>
                      <a:lnTo>
                        <a:pt x="556" y="77"/>
                      </a:lnTo>
                      <a:lnTo>
                        <a:pt x="551" y="81"/>
                      </a:lnTo>
                      <a:lnTo>
                        <a:pt x="549" y="84"/>
                      </a:lnTo>
                      <a:lnTo>
                        <a:pt x="546" y="86"/>
                      </a:lnTo>
                      <a:lnTo>
                        <a:pt x="542" y="88"/>
                      </a:lnTo>
                      <a:lnTo>
                        <a:pt x="537" y="88"/>
                      </a:lnTo>
                      <a:lnTo>
                        <a:pt x="530" y="88"/>
                      </a:lnTo>
                      <a:lnTo>
                        <a:pt x="525" y="91"/>
                      </a:lnTo>
                      <a:lnTo>
                        <a:pt x="520" y="93"/>
                      </a:lnTo>
                      <a:lnTo>
                        <a:pt x="513" y="93"/>
                      </a:lnTo>
                      <a:lnTo>
                        <a:pt x="508" y="93"/>
                      </a:lnTo>
                      <a:lnTo>
                        <a:pt x="504" y="96"/>
                      </a:lnTo>
                      <a:lnTo>
                        <a:pt x="458" y="100"/>
                      </a:lnTo>
                      <a:lnTo>
                        <a:pt x="411" y="103"/>
                      </a:lnTo>
                      <a:lnTo>
                        <a:pt x="363" y="103"/>
                      </a:lnTo>
                      <a:lnTo>
                        <a:pt x="315" y="100"/>
                      </a:lnTo>
                      <a:lnTo>
                        <a:pt x="265" y="100"/>
                      </a:lnTo>
                      <a:lnTo>
                        <a:pt x="217" y="98"/>
                      </a:lnTo>
                      <a:lnTo>
                        <a:pt x="170" y="96"/>
                      </a:lnTo>
                      <a:lnTo>
                        <a:pt x="127" y="96"/>
                      </a:lnTo>
                      <a:lnTo>
                        <a:pt x="122" y="91"/>
                      </a:lnTo>
                      <a:lnTo>
                        <a:pt x="115" y="88"/>
                      </a:lnTo>
                      <a:lnTo>
                        <a:pt x="105" y="86"/>
                      </a:lnTo>
                      <a:lnTo>
                        <a:pt x="93" y="86"/>
                      </a:lnTo>
                      <a:lnTo>
                        <a:pt x="81" y="84"/>
                      </a:lnTo>
                      <a:lnTo>
                        <a:pt x="69" y="81"/>
                      </a:lnTo>
                      <a:lnTo>
                        <a:pt x="60" y="81"/>
                      </a:lnTo>
                      <a:lnTo>
                        <a:pt x="50" y="79"/>
                      </a:lnTo>
                      <a:lnTo>
                        <a:pt x="43" y="67"/>
                      </a:lnTo>
                      <a:lnTo>
                        <a:pt x="34" y="57"/>
                      </a:lnTo>
                      <a:lnTo>
                        <a:pt x="26" y="50"/>
                      </a:lnTo>
                      <a:lnTo>
                        <a:pt x="17" y="41"/>
                      </a:lnTo>
                      <a:lnTo>
                        <a:pt x="10" y="34"/>
                      </a:lnTo>
                      <a:lnTo>
                        <a:pt x="5" y="2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6" name="Freeform 226"/>
                <p:cNvSpPr>
                  <a:spLocks/>
                </p:cNvSpPr>
                <p:nvPr/>
              </p:nvSpPr>
              <p:spPr bwMode="auto">
                <a:xfrm>
                  <a:off x="2193" y="2563"/>
                  <a:ext cx="615" cy="31"/>
                </a:xfrm>
                <a:custGeom>
                  <a:avLst/>
                  <a:gdLst>
                    <a:gd name="T0" fmla="*/ 307 w 615"/>
                    <a:gd name="T1" fmla="*/ 31 h 31"/>
                    <a:gd name="T2" fmla="*/ 369 w 615"/>
                    <a:gd name="T3" fmla="*/ 31 h 31"/>
                    <a:gd name="T4" fmla="*/ 427 w 615"/>
                    <a:gd name="T5" fmla="*/ 31 h 31"/>
                    <a:gd name="T6" fmla="*/ 479 w 615"/>
                    <a:gd name="T7" fmla="*/ 29 h 31"/>
                    <a:gd name="T8" fmla="*/ 524 w 615"/>
                    <a:gd name="T9" fmla="*/ 26 h 31"/>
                    <a:gd name="T10" fmla="*/ 560 w 615"/>
                    <a:gd name="T11" fmla="*/ 24 h 31"/>
                    <a:gd name="T12" fmla="*/ 589 w 615"/>
                    <a:gd name="T13" fmla="*/ 21 h 31"/>
                    <a:gd name="T14" fmla="*/ 608 w 615"/>
                    <a:gd name="T15" fmla="*/ 19 h 31"/>
                    <a:gd name="T16" fmla="*/ 615 w 615"/>
                    <a:gd name="T17" fmla="*/ 17 h 31"/>
                    <a:gd name="T18" fmla="*/ 608 w 615"/>
                    <a:gd name="T19" fmla="*/ 12 h 31"/>
                    <a:gd name="T20" fmla="*/ 589 w 615"/>
                    <a:gd name="T21" fmla="*/ 10 h 31"/>
                    <a:gd name="T22" fmla="*/ 560 w 615"/>
                    <a:gd name="T23" fmla="*/ 7 h 31"/>
                    <a:gd name="T24" fmla="*/ 524 w 615"/>
                    <a:gd name="T25" fmla="*/ 5 h 31"/>
                    <a:gd name="T26" fmla="*/ 479 w 615"/>
                    <a:gd name="T27" fmla="*/ 2 h 31"/>
                    <a:gd name="T28" fmla="*/ 427 w 615"/>
                    <a:gd name="T29" fmla="*/ 2 h 31"/>
                    <a:gd name="T30" fmla="*/ 369 w 615"/>
                    <a:gd name="T31" fmla="*/ 0 h 31"/>
                    <a:gd name="T32" fmla="*/ 307 w 615"/>
                    <a:gd name="T33" fmla="*/ 0 h 31"/>
                    <a:gd name="T34" fmla="*/ 245 w 615"/>
                    <a:gd name="T35" fmla="*/ 0 h 31"/>
                    <a:gd name="T36" fmla="*/ 188 w 615"/>
                    <a:gd name="T37" fmla="*/ 2 h 31"/>
                    <a:gd name="T38" fmla="*/ 136 w 615"/>
                    <a:gd name="T39" fmla="*/ 2 h 31"/>
                    <a:gd name="T40" fmla="*/ 90 w 615"/>
                    <a:gd name="T41" fmla="*/ 5 h 31"/>
                    <a:gd name="T42" fmla="*/ 52 w 615"/>
                    <a:gd name="T43" fmla="*/ 7 h 31"/>
                    <a:gd name="T44" fmla="*/ 23 w 615"/>
                    <a:gd name="T45" fmla="*/ 10 h 31"/>
                    <a:gd name="T46" fmla="*/ 4 w 615"/>
                    <a:gd name="T47" fmla="*/ 12 h 31"/>
                    <a:gd name="T48" fmla="*/ 0 w 615"/>
                    <a:gd name="T49" fmla="*/ 17 h 31"/>
                    <a:gd name="T50" fmla="*/ 4 w 615"/>
                    <a:gd name="T51" fmla="*/ 19 h 31"/>
                    <a:gd name="T52" fmla="*/ 23 w 615"/>
                    <a:gd name="T53" fmla="*/ 21 h 31"/>
                    <a:gd name="T54" fmla="*/ 52 w 615"/>
                    <a:gd name="T55" fmla="*/ 24 h 31"/>
                    <a:gd name="T56" fmla="*/ 90 w 615"/>
                    <a:gd name="T57" fmla="*/ 26 h 31"/>
                    <a:gd name="T58" fmla="*/ 136 w 615"/>
                    <a:gd name="T59" fmla="*/ 29 h 31"/>
                    <a:gd name="T60" fmla="*/ 188 w 615"/>
                    <a:gd name="T61" fmla="*/ 31 h 31"/>
                    <a:gd name="T62" fmla="*/ 245 w 615"/>
                    <a:gd name="T63" fmla="*/ 31 h 31"/>
                    <a:gd name="T64" fmla="*/ 307 w 615"/>
                    <a:gd name="T65" fmla="*/ 31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5"/>
                    <a:gd name="T100" fmla="*/ 0 h 31"/>
                    <a:gd name="T101" fmla="*/ 615 w 615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5" h="31">
                      <a:moveTo>
                        <a:pt x="307" y="31"/>
                      </a:moveTo>
                      <a:lnTo>
                        <a:pt x="369" y="31"/>
                      </a:lnTo>
                      <a:lnTo>
                        <a:pt x="427" y="31"/>
                      </a:lnTo>
                      <a:lnTo>
                        <a:pt x="479" y="29"/>
                      </a:lnTo>
                      <a:lnTo>
                        <a:pt x="524" y="26"/>
                      </a:lnTo>
                      <a:lnTo>
                        <a:pt x="560" y="24"/>
                      </a:lnTo>
                      <a:lnTo>
                        <a:pt x="589" y="21"/>
                      </a:lnTo>
                      <a:lnTo>
                        <a:pt x="608" y="19"/>
                      </a:lnTo>
                      <a:lnTo>
                        <a:pt x="615" y="17"/>
                      </a:lnTo>
                      <a:lnTo>
                        <a:pt x="608" y="12"/>
                      </a:lnTo>
                      <a:lnTo>
                        <a:pt x="589" y="10"/>
                      </a:lnTo>
                      <a:lnTo>
                        <a:pt x="560" y="7"/>
                      </a:lnTo>
                      <a:lnTo>
                        <a:pt x="524" y="5"/>
                      </a:lnTo>
                      <a:lnTo>
                        <a:pt x="479" y="2"/>
                      </a:lnTo>
                      <a:lnTo>
                        <a:pt x="427" y="2"/>
                      </a:lnTo>
                      <a:lnTo>
                        <a:pt x="369" y="0"/>
                      </a:lnTo>
                      <a:lnTo>
                        <a:pt x="307" y="0"/>
                      </a:lnTo>
                      <a:lnTo>
                        <a:pt x="245" y="0"/>
                      </a:lnTo>
                      <a:lnTo>
                        <a:pt x="188" y="2"/>
                      </a:lnTo>
                      <a:lnTo>
                        <a:pt x="136" y="2"/>
                      </a:lnTo>
                      <a:lnTo>
                        <a:pt x="90" y="5"/>
                      </a:lnTo>
                      <a:lnTo>
                        <a:pt x="52" y="7"/>
                      </a:lnTo>
                      <a:lnTo>
                        <a:pt x="23" y="10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4" y="19"/>
                      </a:lnTo>
                      <a:lnTo>
                        <a:pt x="23" y="21"/>
                      </a:lnTo>
                      <a:lnTo>
                        <a:pt x="52" y="24"/>
                      </a:lnTo>
                      <a:lnTo>
                        <a:pt x="90" y="26"/>
                      </a:lnTo>
                      <a:lnTo>
                        <a:pt x="136" y="29"/>
                      </a:lnTo>
                      <a:lnTo>
                        <a:pt x="188" y="31"/>
                      </a:lnTo>
                      <a:lnTo>
                        <a:pt x="245" y="31"/>
                      </a:lnTo>
                      <a:lnTo>
                        <a:pt x="307" y="3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7" name="Freeform 227"/>
                <p:cNvSpPr>
                  <a:spLocks/>
                </p:cNvSpPr>
                <p:nvPr/>
              </p:nvSpPr>
              <p:spPr bwMode="auto">
                <a:xfrm>
                  <a:off x="2193" y="2563"/>
                  <a:ext cx="615" cy="31"/>
                </a:xfrm>
                <a:custGeom>
                  <a:avLst/>
                  <a:gdLst>
                    <a:gd name="T0" fmla="*/ 307 w 615"/>
                    <a:gd name="T1" fmla="*/ 31 h 31"/>
                    <a:gd name="T2" fmla="*/ 369 w 615"/>
                    <a:gd name="T3" fmla="*/ 31 h 31"/>
                    <a:gd name="T4" fmla="*/ 427 w 615"/>
                    <a:gd name="T5" fmla="*/ 31 h 31"/>
                    <a:gd name="T6" fmla="*/ 479 w 615"/>
                    <a:gd name="T7" fmla="*/ 29 h 31"/>
                    <a:gd name="T8" fmla="*/ 524 w 615"/>
                    <a:gd name="T9" fmla="*/ 26 h 31"/>
                    <a:gd name="T10" fmla="*/ 560 w 615"/>
                    <a:gd name="T11" fmla="*/ 24 h 31"/>
                    <a:gd name="T12" fmla="*/ 589 w 615"/>
                    <a:gd name="T13" fmla="*/ 21 h 31"/>
                    <a:gd name="T14" fmla="*/ 608 w 615"/>
                    <a:gd name="T15" fmla="*/ 19 h 31"/>
                    <a:gd name="T16" fmla="*/ 615 w 615"/>
                    <a:gd name="T17" fmla="*/ 17 h 31"/>
                    <a:gd name="T18" fmla="*/ 608 w 615"/>
                    <a:gd name="T19" fmla="*/ 12 h 31"/>
                    <a:gd name="T20" fmla="*/ 589 w 615"/>
                    <a:gd name="T21" fmla="*/ 10 h 31"/>
                    <a:gd name="T22" fmla="*/ 560 w 615"/>
                    <a:gd name="T23" fmla="*/ 7 h 31"/>
                    <a:gd name="T24" fmla="*/ 524 w 615"/>
                    <a:gd name="T25" fmla="*/ 5 h 31"/>
                    <a:gd name="T26" fmla="*/ 479 w 615"/>
                    <a:gd name="T27" fmla="*/ 2 h 31"/>
                    <a:gd name="T28" fmla="*/ 427 w 615"/>
                    <a:gd name="T29" fmla="*/ 2 h 31"/>
                    <a:gd name="T30" fmla="*/ 369 w 615"/>
                    <a:gd name="T31" fmla="*/ 0 h 31"/>
                    <a:gd name="T32" fmla="*/ 307 w 615"/>
                    <a:gd name="T33" fmla="*/ 0 h 31"/>
                    <a:gd name="T34" fmla="*/ 245 w 615"/>
                    <a:gd name="T35" fmla="*/ 0 h 31"/>
                    <a:gd name="T36" fmla="*/ 188 w 615"/>
                    <a:gd name="T37" fmla="*/ 2 h 31"/>
                    <a:gd name="T38" fmla="*/ 136 w 615"/>
                    <a:gd name="T39" fmla="*/ 2 h 31"/>
                    <a:gd name="T40" fmla="*/ 90 w 615"/>
                    <a:gd name="T41" fmla="*/ 5 h 31"/>
                    <a:gd name="T42" fmla="*/ 52 w 615"/>
                    <a:gd name="T43" fmla="*/ 7 h 31"/>
                    <a:gd name="T44" fmla="*/ 23 w 615"/>
                    <a:gd name="T45" fmla="*/ 10 h 31"/>
                    <a:gd name="T46" fmla="*/ 4 w 615"/>
                    <a:gd name="T47" fmla="*/ 12 h 31"/>
                    <a:gd name="T48" fmla="*/ 0 w 615"/>
                    <a:gd name="T49" fmla="*/ 17 h 31"/>
                    <a:gd name="T50" fmla="*/ 4 w 615"/>
                    <a:gd name="T51" fmla="*/ 19 h 31"/>
                    <a:gd name="T52" fmla="*/ 23 w 615"/>
                    <a:gd name="T53" fmla="*/ 21 h 31"/>
                    <a:gd name="T54" fmla="*/ 52 w 615"/>
                    <a:gd name="T55" fmla="*/ 24 h 31"/>
                    <a:gd name="T56" fmla="*/ 90 w 615"/>
                    <a:gd name="T57" fmla="*/ 26 h 31"/>
                    <a:gd name="T58" fmla="*/ 136 w 615"/>
                    <a:gd name="T59" fmla="*/ 29 h 31"/>
                    <a:gd name="T60" fmla="*/ 188 w 615"/>
                    <a:gd name="T61" fmla="*/ 31 h 31"/>
                    <a:gd name="T62" fmla="*/ 245 w 615"/>
                    <a:gd name="T63" fmla="*/ 31 h 31"/>
                    <a:gd name="T64" fmla="*/ 307 w 615"/>
                    <a:gd name="T65" fmla="*/ 31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5"/>
                    <a:gd name="T100" fmla="*/ 0 h 31"/>
                    <a:gd name="T101" fmla="*/ 615 w 615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5" h="31">
                      <a:moveTo>
                        <a:pt x="307" y="31"/>
                      </a:moveTo>
                      <a:lnTo>
                        <a:pt x="369" y="31"/>
                      </a:lnTo>
                      <a:lnTo>
                        <a:pt x="427" y="31"/>
                      </a:lnTo>
                      <a:lnTo>
                        <a:pt x="479" y="29"/>
                      </a:lnTo>
                      <a:lnTo>
                        <a:pt x="524" y="26"/>
                      </a:lnTo>
                      <a:lnTo>
                        <a:pt x="560" y="24"/>
                      </a:lnTo>
                      <a:lnTo>
                        <a:pt x="589" y="21"/>
                      </a:lnTo>
                      <a:lnTo>
                        <a:pt x="608" y="19"/>
                      </a:lnTo>
                      <a:lnTo>
                        <a:pt x="615" y="17"/>
                      </a:lnTo>
                      <a:lnTo>
                        <a:pt x="608" y="12"/>
                      </a:lnTo>
                      <a:lnTo>
                        <a:pt x="589" y="10"/>
                      </a:lnTo>
                      <a:lnTo>
                        <a:pt x="560" y="7"/>
                      </a:lnTo>
                      <a:lnTo>
                        <a:pt x="524" y="5"/>
                      </a:lnTo>
                      <a:lnTo>
                        <a:pt x="479" y="2"/>
                      </a:lnTo>
                      <a:lnTo>
                        <a:pt x="427" y="2"/>
                      </a:lnTo>
                      <a:lnTo>
                        <a:pt x="369" y="0"/>
                      </a:lnTo>
                      <a:lnTo>
                        <a:pt x="307" y="0"/>
                      </a:lnTo>
                      <a:lnTo>
                        <a:pt x="245" y="0"/>
                      </a:lnTo>
                      <a:lnTo>
                        <a:pt x="188" y="2"/>
                      </a:lnTo>
                      <a:lnTo>
                        <a:pt x="136" y="2"/>
                      </a:lnTo>
                      <a:lnTo>
                        <a:pt x="90" y="5"/>
                      </a:lnTo>
                      <a:lnTo>
                        <a:pt x="52" y="7"/>
                      </a:lnTo>
                      <a:lnTo>
                        <a:pt x="23" y="10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4" y="19"/>
                      </a:lnTo>
                      <a:lnTo>
                        <a:pt x="23" y="21"/>
                      </a:lnTo>
                      <a:lnTo>
                        <a:pt x="52" y="24"/>
                      </a:lnTo>
                      <a:lnTo>
                        <a:pt x="90" y="26"/>
                      </a:lnTo>
                      <a:lnTo>
                        <a:pt x="136" y="29"/>
                      </a:lnTo>
                      <a:lnTo>
                        <a:pt x="188" y="31"/>
                      </a:lnTo>
                      <a:lnTo>
                        <a:pt x="245" y="31"/>
                      </a:lnTo>
                      <a:lnTo>
                        <a:pt x="307" y="3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8" name="Freeform 228"/>
                <p:cNvSpPr>
                  <a:spLocks/>
                </p:cNvSpPr>
                <p:nvPr/>
              </p:nvSpPr>
              <p:spPr bwMode="auto">
                <a:xfrm>
                  <a:off x="2193" y="2699"/>
                  <a:ext cx="627" cy="62"/>
                </a:xfrm>
                <a:custGeom>
                  <a:avLst/>
                  <a:gdLst>
                    <a:gd name="T0" fmla="*/ 2 w 627"/>
                    <a:gd name="T1" fmla="*/ 48 h 62"/>
                    <a:gd name="T2" fmla="*/ 7 w 627"/>
                    <a:gd name="T3" fmla="*/ 45 h 62"/>
                    <a:gd name="T4" fmla="*/ 11 w 627"/>
                    <a:gd name="T5" fmla="*/ 45 h 62"/>
                    <a:gd name="T6" fmla="*/ 16 w 627"/>
                    <a:gd name="T7" fmla="*/ 45 h 62"/>
                    <a:gd name="T8" fmla="*/ 19 w 627"/>
                    <a:gd name="T9" fmla="*/ 43 h 62"/>
                    <a:gd name="T10" fmla="*/ 21 w 627"/>
                    <a:gd name="T11" fmla="*/ 40 h 62"/>
                    <a:gd name="T12" fmla="*/ 23 w 627"/>
                    <a:gd name="T13" fmla="*/ 38 h 62"/>
                    <a:gd name="T14" fmla="*/ 26 w 627"/>
                    <a:gd name="T15" fmla="*/ 36 h 62"/>
                    <a:gd name="T16" fmla="*/ 31 w 627"/>
                    <a:gd name="T17" fmla="*/ 33 h 62"/>
                    <a:gd name="T18" fmla="*/ 45 w 627"/>
                    <a:gd name="T19" fmla="*/ 28 h 62"/>
                    <a:gd name="T20" fmla="*/ 62 w 627"/>
                    <a:gd name="T21" fmla="*/ 19 h 62"/>
                    <a:gd name="T22" fmla="*/ 76 w 627"/>
                    <a:gd name="T23" fmla="*/ 14 h 62"/>
                    <a:gd name="T24" fmla="*/ 193 w 627"/>
                    <a:gd name="T25" fmla="*/ 7 h 62"/>
                    <a:gd name="T26" fmla="*/ 298 w 627"/>
                    <a:gd name="T27" fmla="*/ 0 h 62"/>
                    <a:gd name="T28" fmla="*/ 412 w 627"/>
                    <a:gd name="T29" fmla="*/ 5 h 62"/>
                    <a:gd name="T30" fmla="*/ 524 w 627"/>
                    <a:gd name="T31" fmla="*/ 19 h 62"/>
                    <a:gd name="T32" fmla="*/ 620 w 627"/>
                    <a:gd name="T33" fmla="*/ 43 h 62"/>
                    <a:gd name="T34" fmla="*/ 627 w 627"/>
                    <a:gd name="T35" fmla="*/ 55 h 62"/>
                    <a:gd name="T36" fmla="*/ 608 w 627"/>
                    <a:gd name="T37" fmla="*/ 57 h 62"/>
                    <a:gd name="T38" fmla="*/ 584 w 627"/>
                    <a:gd name="T39" fmla="*/ 62 h 62"/>
                    <a:gd name="T40" fmla="*/ 560 w 627"/>
                    <a:gd name="T41" fmla="*/ 62 h 62"/>
                    <a:gd name="T42" fmla="*/ 539 w 627"/>
                    <a:gd name="T43" fmla="*/ 55 h 62"/>
                    <a:gd name="T44" fmla="*/ 534 w 627"/>
                    <a:gd name="T45" fmla="*/ 55 h 62"/>
                    <a:gd name="T46" fmla="*/ 527 w 627"/>
                    <a:gd name="T47" fmla="*/ 52 h 62"/>
                    <a:gd name="T48" fmla="*/ 520 w 627"/>
                    <a:gd name="T49" fmla="*/ 52 h 62"/>
                    <a:gd name="T50" fmla="*/ 515 w 627"/>
                    <a:gd name="T51" fmla="*/ 52 h 62"/>
                    <a:gd name="T52" fmla="*/ 450 w 627"/>
                    <a:gd name="T53" fmla="*/ 40 h 62"/>
                    <a:gd name="T54" fmla="*/ 379 w 627"/>
                    <a:gd name="T55" fmla="*/ 38 h 62"/>
                    <a:gd name="T56" fmla="*/ 307 w 627"/>
                    <a:gd name="T57" fmla="*/ 36 h 62"/>
                    <a:gd name="T58" fmla="*/ 243 w 627"/>
                    <a:gd name="T59" fmla="*/ 26 h 62"/>
                    <a:gd name="T60" fmla="*/ 217 w 627"/>
                    <a:gd name="T61" fmla="*/ 24 h 62"/>
                    <a:gd name="T62" fmla="*/ 186 w 627"/>
                    <a:gd name="T63" fmla="*/ 24 h 62"/>
                    <a:gd name="T64" fmla="*/ 157 w 627"/>
                    <a:gd name="T65" fmla="*/ 28 h 62"/>
                    <a:gd name="T66" fmla="*/ 131 w 627"/>
                    <a:gd name="T67" fmla="*/ 31 h 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7"/>
                    <a:gd name="T103" fmla="*/ 0 h 62"/>
                    <a:gd name="T104" fmla="*/ 627 w 627"/>
                    <a:gd name="T105" fmla="*/ 62 h 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7" h="62">
                      <a:moveTo>
                        <a:pt x="0" y="48"/>
                      </a:move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7" y="45"/>
                      </a:lnTo>
                      <a:lnTo>
                        <a:pt x="9" y="45"/>
                      </a:lnTo>
                      <a:lnTo>
                        <a:pt x="11" y="45"/>
                      </a:lnTo>
                      <a:lnTo>
                        <a:pt x="14" y="45"/>
                      </a:lnTo>
                      <a:lnTo>
                        <a:pt x="16" y="45"/>
                      </a:lnTo>
                      <a:lnTo>
                        <a:pt x="19" y="45"/>
                      </a:lnTo>
                      <a:lnTo>
                        <a:pt x="19" y="43"/>
                      </a:lnTo>
                      <a:lnTo>
                        <a:pt x="21" y="43"/>
                      </a:lnTo>
                      <a:lnTo>
                        <a:pt x="21" y="40"/>
                      </a:lnTo>
                      <a:lnTo>
                        <a:pt x="23" y="40"/>
                      </a:lnTo>
                      <a:lnTo>
                        <a:pt x="23" y="38"/>
                      </a:lnTo>
                      <a:lnTo>
                        <a:pt x="26" y="36"/>
                      </a:lnTo>
                      <a:lnTo>
                        <a:pt x="26" y="33"/>
                      </a:lnTo>
                      <a:lnTo>
                        <a:pt x="31" y="33"/>
                      </a:lnTo>
                      <a:lnTo>
                        <a:pt x="38" y="31"/>
                      </a:lnTo>
                      <a:lnTo>
                        <a:pt x="45" y="28"/>
                      </a:lnTo>
                      <a:lnTo>
                        <a:pt x="52" y="24"/>
                      </a:lnTo>
                      <a:lnTo>
                        <a:pt x="62" y="19"/>
                      </a:lnTo>
                      <a:lnTo>
                        <a:pt x="69" y="17"/>
                      </a:lnTo>
                      <a:lnTo>
                        <a:pt x="76" y="14"/>
                      </a:lnTo>
                      <a:lnTo>
                        <a:pt x="81" y="14"/>
                      </a:lnTo>
                      <a:lnTo>
                        <a:pt x="193" y="7"/>
                      </a:lnTo>
                      <a:lnTo>
                        <a:pt x="243" y="2"/>
                      </a:lnTo>
                      <a:lnTo>
                        <a:pt x="298" y="0"/>
                      </a:lnTo>
                      <a:lnTo>
                        <a:pt x="355" y="0"/>
                      </a:lnTo>
                      <a:lnTo>
                        <a:pt x="412" y="5"/>
                      </a:lnTo>
                      <a:lnTo>
                        <a:pt x="469" y="9"/>
                      </a:lnTo>
                      <a:lnTo>
                        <a:pt x="524" y="19"/>
                      </a:lnTo>
                      <a:lnTo>
                        <a:pt x="574" y="28"/>
                      </a:lnTo>
                      <a:lnTo>
                        <a:pt x="620" y="43"/>
                      </a:lnTo>
                      <a:lnTo>
                        <a:pt x="627" y="43"/>
                      </a:lnTo>
                      <a:lnTo>
                        <a:pt x="627" y="55"/>
                      </a:lnTo>
                      <a:lnTo>
                        <a:pt x="617" y="55"/>
                      </a:lnTo>
                      <a:lnTo>
                        <a:pt x="608" y="57"/>
                      </a:lnTo>
                      <a:lnTo>
                        <a:pt x="596" y="59"/>
                      </a:lnTo>
                      <a:lnTo>
                        <a:pt x="584" y="62"/>
                      </a:lnTo>
                      <a:lnTo>
                        <a:pt x="572" y="62"/>
                      </a:lnTo>
                      <a:lnTo>
                        <a:pt x="560" y="62"/>
                      </a:lnTo>
                      <a:lnTo>
                        <a:pt x="548" y="59"/>
                      </a:lnTo>
                      <a:lnTo>
                        <a:pt x="539" y="55"/>
                      </a:lnTo>
                      <a:lnTo>
                        <a:pt x="536" y="55"/>
                      </a:lnTo>
                      <a:lnTo>
                        <a:pt x="534" y="55"/>
                      </a:lnTo>
                      <a:lnTo>
                        <a:pt x="529" y="55"/>
                      </a:lnTo>
                      <a:lnTo>
                        <a:pt x="527" y="52"/>
                      </a:lnTo>
                      <a:lnTo>
                        <a:pt x="522" y="52"/>
                      </a:lnTo>
                      <a:lnTo>
                        <a:pt x="520" y="52"/>
                      </a:lnTo>
                      <a:lnTo>
                        <a:pt x="517" y="52"/>
                      </a:lnTo>
                      <a:lnTo>
                        <a:pt x="515" y="52"/>
                      </a:lnTo>
                      <a:lnTo>
                        <a:pt x="484" y="45"/>
                      </a:lnTo>
                      <a:lnTo>
                        <a:pt x="450" y="40"/>
                      </a:lnTo>
                      <a:lnTo>
                        <a:pt x="415" y="38"/>
                      </a:lnTo>
                      <a:lnTo>
                        <a:pt x="379" y="38"/>
                      </a:lnTo>
                      <a:lnTo>
                        <a:pt x="343" y="38"/>
                      </a:lnTo>
                      <a:lnTo>
                        <a:pt x="307" y="36"/>
                      </a:lnTo>
                      <a:lnTo>
                        <a:pt x="274" y="33"/>
                      </a:lnTo>
                      <a:lnTo>
                        <a:pt x="243" y="26"/>
                      </a:lnTo>
                      <a:lnTo>
                        <a:pt x="231" y="24"/>
                      </a:lnTo>
                      <a:lnTo>
                        <a:pt x="217" y="24"/>
                      </a:lnTo>
                      <a:lnTo>
                        <a:pt x="202" y="24"/>
                      </a:lnTo>
                      <a:lnTo>
                        <a:pt x="186" y="24"/>
                      </a:lnTo>
                      <a:lnTo>
                        <a:pt x="171" y="26"/>
                      </a:lnTo>
                      <a:lnTo>
                        <a:pt x="157" y="28"/>
                      </a:lnTo>
                      <a:lnTo>
                        <a:pt x="143" y="28"/>
                      </a:lnTo>
                      <a:lnTo>
                        <a:pt x="131" y="31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09" name="Freeform 229"/>
                <p:cNvSpPr>
                  <a:spLocks/>
                </p:cNvSpPr>
                <p:nvPr/>
              </p:nvSpPr>
              <p:spPr bwMode="auto">
                <a:xfrm>
                  <a:off x="2193" y="2699"/>
                  <a:ext cx="627" cy="62"/>
                </a:xfrm>
                <a:custGeom>
                  <a:avLst/>
                  <a:gdLst>
                    <a:gd name="T0" fmla="*/ 2 w 627"/>
                    <a:gd name="T1" fmla="*/ 48 h 62"/>
                    <a:gd name="T2" fmla="*/ 7 w 627"/>
                    <a:gd name="T3" fmla="*/ 45 h 62"/>
                    <a:gd name="T4" fmla="*/ 11 w 627"/>
                    <a:gd name="T5" fmla="*/ 45 h 62"/>
                    <a:gd name="T6" fmla="*/ 16 w 627"/>
                    <a:gd name="T7" fmla="*/ 45 h 62"/>
                    <a:gd name="T8" fmla="*/ 19 w 627"/>
                    <a:gd name="T9" fmla="*/ 43 h 62"/>
                    <a:gd name="T10" fmla="*/ 21 w 627"/>
                    <a:gd name="T11" fmla="*/ 40 h 62"/>
                    <a:gd name="T12" fmla="*/ 23 w 627"/>
                    <a:gd name="T13" fmla="*/ 38 h 62"/>
                    <a:gd name="T14" fmla="*/ 26 w 627"/>
                    <a:gd name="T15" fmla="*/ 36 h 62"/>
                    <a:gd name="T16" fmla="*/ 31 w 627"/>
                    <a:gd name="T17" fmla="*/ 33 h 62"/>
                    <a:gd name="T18" fmla="*/ 45 w 627"/>
                    <a:gd name="T19" fmla="*/ 28 h 62"/>
                    <a:gd name="T20" fmla="*/ 62 w 627"/>
                    <a:gd name="T21" fmla="*/ 19 h 62"/>
                    <a:gd name="T22" fmla="*/ 76 w 627"/>
                    <a:gd name="T23" fmla="*/ 14 h 62"/>
                    <a:gd name="T24" fmla="*/ 193 w 627"/>
                    <a:gd name="T25" fmla="*/ 7 h 62"/>
                    <a:gd name="T26" fmla="*/ 298 w 627"/>
                    <a:gd name="T27" fmla="*/ 0 h 62"/>
                    <a:gd name="T28" fmla="*/ 412 w 627"/>
                    <a:gd name="T29" fmla="*/ 5 h 62"/>
                    <a:gd name="T30" fmla="*/ 524 w 627"/>
                    <a:gd name="T31" fmla="*/ 19 h 62"/>
                    <a:gd name="T32" fmla="*/ 620 w 627"/>
                    <a:gd name="T33" fmla="*/ 43 h 62"/>
                    <a:gd name="T34" fmla="*/ 627 w 627"/>
                    <a:gd name="T35" fmla="*/ 55 h 62"/>
                    <a:gd name="T36" fmla="*/ 608 w 627"/>
                    <a:gd name="T37" fmla="*/ 57 h 62"/>
                    <a:gd name="T38" fmla="*/ 584 w 627"/>
                    <a:gd name="T39" fmla="*/ 62 h 62"/>
                    <a:gd name="T40" fmla="*/ 560 w 627"/>
                    <a:gd name="T41" fmla="*/ 62 h 62"/>
                    <a:gd name="T42" fmla="*/ 539 w 627"/>
                    <a:gd name="T43" fmla="*/ 55 h 62"/>
                    <a:gd name="T44" fmla="*/ 534 w 627"/>
                    <a:gd name="T45" fmla="*/ 55 h 62"/>
                    <a:gd name="T46" fmla="*/ 527 w 627"/>
                    <a:gd name="T47" fmla="*/ 52 h 62"/>
                    <a:gd name="T48" fmla="*/ 520 w 627"/>
                    <a:gd name="T49" fmla="*/ 52 h 62"/>
                    <a:gd name="T50" fmla="*/ 515 w 627"/>
                    <a:gd name="T51" fmla="*/ 52 h 62"/>
                    <a:gd name="T52" fmla="*/ 450 w 627"/>
                    <a:gd name="T53" fmla="*/ 40 h 62"/>
                    <a:gd name="T54" fmla="*/ 379 w 627"/>
                    <a:gd name="T55" fmla="*/ 38 h 62"/>
                    <a:gd name="T56" fmla="*/ 307 w 627"/>
                    <a:gd name="T57" fmla="*/ 36 h 62"/>
                    <a:gd name="T58" fmla="*/ 243 w 627"/>
                    <a:gd name="T59" fmla="*/ 26 h 62"/>
                    <a:gd name="T60" fmla="*/ 217 w 627"/>
                    <a:gd name="T61" fmla="*/ 24 h 62"/>
                    <a:gd name="T62" fmla="*/ 186 w 627"/>
                    <a:gd name="T63" fmla="*/ 24 h 62"/>
                    <a:gd name="T64" fmla="*/ 157 w 627"/>
                    <a:gd name="T65" fmla="*/ 28 h 62"/>
                    <a:gd name="T66" fmla="*/ 131 w 627"/>
                    <a:gd name="T67" fmla="*/ 31 h 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7"/>
                    <a:gd name="T103" fmla="*/ 0 h 62"/>
                    <a:gd name="T104" fmla="*/ 627 w 627"/>
                    <a:gd name="T105" fmla="*/ 62 h 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7" h="62">
                      <a:moveTo>
                        <a:pt x="0" y="48"/>
                      </a:move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7" y="45"/>
                      </a:lnTo>
                      <a:lnTo>
                        <a:pt x="9" y="45"/>
                      </a:lnTo>
                      <a:lnTo>
                        <a:pt x="11" y="45"/>
                      </a:lnTo>
                      <a:lnTo>
                        <a:pt x="14" y="45"/>
                      </a:lnTo>
                      <a:lnTo>
                        <a:pt x="16" y="45"/>
                      </a:lnTo>
                      <a:lnTo>
                        <a:pt x="19" y="45"/>
                      </a:lnTo>
                      <a:lnTo>
                        <a:pt x="19" y="43"/>
                      </a:lnTo>
                      <a:lnTo>
                        <a:pt x="21" y="43"/>
                      </a:lnTo>
                      <a:lnTo>
                        <a:pt x="21" y="40"/>
                      </a:lnTo>
                      <a:lnTo>
                        <a:pt x="23" y="40"/>
                      </a:lnTo>
                      <a:lnTo>
                        <a:pt x="23" y="38"/>
                      </a:lnTo>
                      <a:lnTo>
                        <a:pt x="26" y="36"/>
                      </a:lnTo>
                      <a:lnTo>
                        <a:pt x="26" y="33"/>
                      </a:lnTo>
                      <a:lnTo>
                        <a:pt x="31" y="33"/>
                      </a:lnTo>
                      <a:lnTo>
                        <a:pt x="38" y="31"/>
                      </a:lnTo>
                      <a:lnTo>
                        <a:pt x="45" y="28"/>
                      </a:lnTo>
                      <a:lnTo>
                        <a:pt x="52" y="24"/>
                      </a:lnTo>
                      <a:lnTo>
                        <a:pt x="62" y="19"/>
                      </a:lnTo>
                      <a:lnTo>
                        <a:pt x="69" y="17"/>
                      </a:lnTo>
                      <a:lnTo>
                        <a:pt x="76" y="14"/>
                      </a:lnTo>
                      <a:lnTo>
                        <a:pt x="81" y="14"/>
                      </a:lnTo>
                      <a:lnTo>
                        <a:pt x="193" y="7"/>
                      </a:lnTo>
                      <a:lnTo>
                        <a:pt x="243" y="2"/>
                      </a:lnTo>
                      <a:lnTo>
                        <a:pt x="298" y="0"/>
                      </a:lnTo>
                      <a:lnTo>
                        <a:pt x="355" y="0"/>
                      </a:lnTo>
                      <a:lnTo>
                        <a:pt x="412" y="5"/>
                      </a:lnTo>
                      <a:lnTo>
                        <a:pt x="469" y="9"/>
                      </a:lnTo>
                      <a:lnTo>
                        <a:pt x="524" y="19"/>
                      </a:lnTo>
                      <a:lnTo>
                        <a:pt x="574" y="28"/>
                      </a:lnTo>
                      <a:lnTo>
                        <a:pt x="620" y="43"/>
                      </a:lnTo>
                      <a:lnTo>
                        <a:pt x="627" y="43"/>
                      </a:lnTo>
                      <a:lnTo>
                        <a:pt x="627" y="55"/>
                      </a:lnTo>
                      <a:lnTo>
                        <a:pt x="617" y="55"/>
                      </a:lnTo>
                      <a:lnTo>
                        <a:pt x="608" y="57"/>
                      </a:lnTo>
                      <a:lnTo>
                        <a:pt x="596" y="59"/>
                      </a:lnTo>
                      <a:lnTo>
                        <a:pt x="584" y="62"/>
                      </a:lnTo>
                      <a:lnTo>
                        <a:pt x="572" y="62"/>
                      </a:lnTo>
                      <a:lnTo>
                        <a:pt x="560" y="62"/>
                      </a:lnTo>
                      <a:lnTo>
                        <a:pt x="548" y="59"/>
                      </a:lnTo>
                      <a:lnTo>
                        <a:pt x="539" y="55"/>
                      </a:lnTo>
                      <a:lnTo>
                        <a:pt x="536" y="55"/>
                      </a:lnTo>
                      <a:lnTo>
                        <a:pt x="534" y="55"/>
                      </a:lnTo>
                      <a:lnTo>
                        <a:pt x="529" y="55"/>
                      </a:lnTo>
                      <a:lnTo>
                        <a:pt x="527" y="52"/>
                      </a:lnTo>
                      <a:lnTo>
                        <a:pt x="522" y="52"/>
                      </a:lnTo>
                      <a:lnTo>
                        <a:pt x="520" y="52"/>
                      </a:lnTo>
                      <a:lnTo>
                        <a:pt x="517" y="52"/>
                      </a:lnTo>
                      <a:lnTo>
                        <a:pt x="515" y="52"/>
                      </a:lnTo>
                      <a:lnTo>
                        <a:pt x="484" y="45"/>
                      </a:lnTo>
                      <a:lnTo>
                        <a:pt x="450" y="40"/>
                      </a:lnTo>
                      <a:lnTo>
                        <a:pt x="415" y="38"/>
                      </a:lnTo>
                      <a:lnTo>
                        <a:pt x="379" y="38"/>
                      </a:lnTo>
                      <a:lnTo>
                        <a:pt x="343" y="38"/>
                      </a:lnTo>
                      <a:lnTo>
                        <a:pt x="307" y="36"/>
                      </a:lnTo>
                      <a:lnTo>
                        <a:pt x="274" y="33"/>
                      </a:lnTo>
                      <a:lnTo>
                        <a:pt x="243" y="26"/>
                      </a:lnTo>
                      <a:lnTo>
                        <a:pt x="231" y="24"/>
                      </a:lnTo>
                      <a:lnTo>
                        <a:pt x="217" y="24"/>
                      </a:lnTo>
                      <a:lnTo>
                        <a:pt x="202" y="24"/>
                      </a:lnTo>
                      <a:lnTo>
                        <a:pt x="186" y="24"/>
                      </a:lnTo>
                      <a:lnTo>
                        <a:pt x="171" y="26"/>
                      </a:lnTo>
                      <a:lnTo>
                        <a:pt x="157" y="28"/>
                      </a:lnTo>
                      <a:lnTo>
                        <a:pt x="143" y="28"/>
                      </a:lnTo>
                      <a:lnTo>
                        <a:pt x="131" y="31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0" name="Freeform 230"/>
                <p:cNvSpPr>
                  <a:spLocks/>
                </p:cNvSpPr>
                <p:nvPr/>
              </p:nvSpPr>
              <p:spPr bwMode="auto">
                <a:xfrm>
                  <a:off x="2193" y="2646"/>
                  <a:ext cx="615" cy="31"/>
                </a:xfrm>
                <a:custGeom>
                  <a:avLst/>
                  <a:gdLst>
                    <a:gd name="T0" fmla="*/ 307 w 615"/>
                    <a:gd name="T1" fmla="*/ 31 h 31"/>
                    <a:gd name="T2" fmla="*/ 369 w 615"/>
                    <a:gd name="T3" fmla="*/ 31 h 31"/>
                    <a:gd name="T4" fmla="*/ 427 w 615"/>
                    <a:gd name="T5" fmla="*/ 29 h 31"/>
                    <a:gd name="T6" fmla="*/ 479 w 615"/>
                    <a:gd name="T7" fmla="*/ 29 h 31"/>
                    <a:gd name="T8" fmla="*/ 524 w 615"/>
                    <a:gd name="T9" fmla="*/ 27 h 31"/>
                    <a:gd name="T10" fmla="*/ 560 w 615"/>
                    <a:gd name="T11" fmla="*/ 24 h 31"/>
                    <a:gd name="T12" fmla="*/ 589 w 615"/>
                    <a:gd name="T13" fmla="*/ 22 h 31"/>
                    <a:gd name="T14" fmla="*/ 608 w 615"/>
                    <a:gd name="T15" fmla="*/ 20 h 31"/>
                    <a:gd name="T16" fmla="*/ 615 w 615"/>
                    <a:gd name="T17" fmla="*/ 15 h 31"/>
                    <a:gd name="T18" fmla="*/ 608 w 615"/>
                    <a:gd name="T19" fmla="*/ 12 h 31"/>
                    <a:gd name="T20" fmla="*/ 589 w 615"/>
                    <a:gd name="T21" fmla="*/ 10 h 31"/>
                    <a:gd name="T22" fmla="*/ 560 w 615"/>
                    <a:gd name="T23" fmla="*/ 8 h 31"/>
                    <a:gd name="T24" fmla="*/ 524 w 615"/>
                    <a:gd name="T25" fmla="*/ 5 h 31"/>
                    <a:gd name="T26" fmla="*/ 479 w 615"/>
                    <a:gd name="T27" fmla="*/ 3 h 31"/>
                    <a:gd name="T28" fmla="*/ 427 w 615"/>
                    <a:gd name="T29" fmla="*/ 0 h 31"/>
                    <a:gd name="T30" fmla="*/ 369 w 615"/>
                    <a:gd name="T31" fmla="*/ 0 h 31"/>
                    <a:gd name="T32" fmla="*/ 307 w 615"/>
                    <a:gd name="T33" fmla="*/ 0 h 31"/>
                    <a:gd name="T34" fmla="*/ 245 w 615"/>
                    <a:gd name="T35" fmla="*/ 0 h 31"/>
                    <a:gd name="T36" fmla="*/ 188 w 615"/>
                    <a:gd name="T37" fmla="*/ 0 h 31"/>
                    <a:gd name="T38" fmla="*/ 136 w 615"/>
                    <a:gd name="T39" fmla="*/ 3 h 31"/>
                    <a:gd name="T40" fmla="*/ 90 w 615"/>
                    <a:gd name="T41" fmla="*/ 5 h 31"/>
                    <a:gd name="T42" fmla="*/ 52 w 615"/>
                    <a:gd name="T43" fmla="*/ 8 h 31"/>
                    <a:gd name="T44" fmla="*/ 23 w 615"/>
                    <a:gd name="T45" fmla="*/ 10 h 31"/>
                    <a:gd name="T46" fmla="*/ 4 w 615"/>
                    <a:gd name="T47" fmla="*/ 12 h 31"/>
                    <a:gd name="T48" fmla="*/ 0 w 615"/>
                    <a:gd name="T49" fmla="*/ 15 h 31"/>
                    <a:gd name="T50" fmla="*/ 4 w 615"/>
                    <a:gd name="T51" fmla="*/ 20 h 31"/>
                    <a:gd name="T52" fmla="*/ 23 w 615"/>
                    <a:gd name="T53" fmla="*/ 22 h 31"/>
                    <a:gd name="T54" fmla="*/ 52 w 615"/>
                    <a:gd name="T55" fmla="*/ 24 h 31"/>
                    <a:gd name="T56" fmla="*/ 90 w 615"/>
                    <a:gd name="T57" fmla="*/ 27 h 31"/>
                    <a:gd name="T58" fmla="*/ 136 w 615"/>
                    <a:gd name="T59" fmla="*/ 29 h 31"/>
                    <a:gd name="T60" fmla="*/ 188 w 615"/>
                    <a:gd name="T61" fmla="*/ 29 h 31"/>
                    <a:gd name="T62" fmla="*/ 245 w 615"/>
                    <a:gd name="T63" fmla="*/ 31 h 31"/>
                    <a:gd name="T64" fmla="*/ 307 w 615"/>
                    <a:gd name="T65" fmla="*/ 31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5"/>
                    <a:gd name="T100" fmla="*/ 0 h 31"/>
                    <a:gd name="T101" fmla="*/ 615 w 615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5" h="31">
                      <a:moveTo>
                        <a:pt x="307" y="31"/>
                      </a:moveTo>
                      <a:lnTo>
                        <a:pt x="369" y="31"/>
                      </a:lnTo>
                      <a:lnTo>
                        <a:pt x="427" y="29"/>
                      </a:lnTo>
                      <a:lnTo>
                        <a:pt x="479" y="29"/>
                      </a:lnTo>
                      <a:lnTo>
                        <a:pt x="524" y="27"/>
                      </a:lnTo>
                      <a:lnTo>
                        <a:pt x="560" y="24"/>
                      </a:lnTo>
                      <a:lnTo>
                        <a:pt x="589" y="22"/>
                      </a:lnTo>
                      <a:lnTo>
                        <a:pt x="608" y="20"/>
                      </a:lnTo>
                      <a:lnTo>
                        <a:pt x="615" y="15"/>
                      </a:lnTo>
                      <a:lnTo>
                        <a:pt x="608" y="12"/>
                      </a:lnTo>
                      <a:lnTo>
                        <a:pt x="589" y="10"/>
                      </a:lnTo>
                      <a:lnTo>
                        <a:pt x="560" y="8"/>
                      </a:lnTo>
                      <a:lnTo>
                        <a:pt x="524" y="5"/>
                      </a:lnTo>
                      <a:lnTo>
                        <a:pt x="479" y="3"/>
                      </a:lnTo>
                      <a:lnTo>
                        <a:pt x="427" y="0"/>
                      </a:lnTo>
                      <a:lnTo>
                        <a:pt x="369" y="0"/>
                      </a:lnTo>
                      <a:lnTo>
                        <a:pt x="307" y="0"/>
                      </a:lnTo>
                      <a:lnTo>
                        <a:pt x="245" y="0"/>
                      </a:lnTo>
                      <a:lnTo>
                        <a:pt x="188" y="0"/>
                      </a:lnTo>
                      <a:lnTo>
                        <a:pt x="136" y="3"/>
                      </a:lnTo>
                      <a:lnTo>
                        <a:pt x="90" y="5"/>
                      </a:lnTo>
                      <a:lnTo>
                        <a:pt x="52" y="8"/>
                      </a:lnTo>
                      <a:lnTo>
                        <a:pt x="23" y="10"/>
                      </a:lnTo>
                      <a:lnTo>
                        <a:pt x="4" y="12"/>
                      </a:lnTo>
                      <a:lnTo>
                        <a:pt x="0" y="15"/>
                      </a:lnTo>
                      <a:lnTo>
                        <a:pt x="4" y="20"/>
                      </a:lnTo>
                      <a:lnTo>
                        <a:pt x="23" y="22"/>
                      </a:lnTo>
                      <a:lnTo>
                        <a:pt x="52" y="24"/>
                      </a:lnTo>
                      <a:lnTo>
                        <a:pt x="90" y="27"/>
                      </a:lnTo>
                      <a:lnTo>
                        <a:pt x="136" y="29"/>
                      </a:lnTo>
                      <a:lnTo>
                        <a:pt x="188" y="29"/>
                      </a:lnTo>
                      <a:lnTo>
                        <a:pt x="245" y="31"/>
                      </a:lnTo>
                      <a:lnTo>
                        <a:pt x="307" y="31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1" name="Freeform 231"/>
                <p:cNvSpPr>
                  <a:spLocks/>
                </p:cNvSpPr>
                <p:nvPr/>
              </p:nvSpPr>
              <p:spPr bwMode="auto">
                <a:xfrm>
                  <a:off x="2193" y="2646"/>
                  <a:ext cx="615" cy="31"/>
                </a:xfrm>
                <a:custGeom>
                  <a:avLst/>
                  <a:gdLst>
                    <a:gd name="T0" fmla="*/ 307 w 615"/>
                    <a:gd name="T1" fmla="*/ 31 h 31"/>
                    <a:gd name="T2" fmla="*/ 369 w 615"/>
                    <a:gd name="T3" fmla="*/ 31 h 31"/>
                    <a:gd name="T4" fmla="*/ 427 w 615"/>
                    <a:gd name="T5" fmla="*/ 29 h 31"/>
                    <a:gd name="T6" fmla="*/ 479 w 615"/>
                    <a:gd name="T7" fmla="*/ 29 h 31"/>
                    <a:gd name="T8" fmla="*/ 524 w 615"/>
                    <a:gd name="T9" fmla="*/ 27 h 31"/>
                    <a:gd name="T10" fmla="*/ 560 w 615"/>
                    <a:gd name="T11" fmla="*/ 24 h 31"/>
                    <a:gd name="T12" fmla="*/ 589 w 615"/>
                    <a:gd name="T13" fmla="*/ 22 h 31"/>
                    <a:gd name="T14" fmla="*/ 608 w 615"/>
                    <a:gd name="T15" fmla="*/ 20 h 31"/>
                    <a:gd name="T16" fmla="*/ 615 w 615"/>
                    <a:gd name="T17" fmla="*/ 15 h 31"/>
                    <a:gd name="T18" fmla="*/ 608 w 615"/>
                    <a:gd name="T19" fmla="*/ 12 h 31"/>
                    <a:gd name="T20" fmla="*/ 589 w 615"/>
                    <a:gd name="T21" fmla="*/ 10 h 31"/>
                    <a:gd name="T22" fmla="*/ 560 w 615"/>
                    <a:gd name="T23" fmla="*/ 8 h 31"/>
                    <a:gd name="T24" fmla="*/ 524 w 615"/>
                    <a:gd name="T25" fmla="*/ 5 h 31"/>
                    <a:gd name="T26" fmla="*/ 479 w 615"/>
                    <a:gd name="T27" fmla="*/ 3 h 31"/>
                    <a:gd name="T28" fmla="*/ 427 w 615"/>
                    <a:gd name="T29" fmla="*/ 0 h 31"/>
                    <a:gd name="T30" fmla="*/ 369 w 615"/>
                    <a:gd name="T31" fmla="*/ 0 h 31"/>
                    <a:gd name="T32" fmla="*/ 307 w 615"/>
                    <a:gd name="T33" fmla="*/ 0 h 31"/>
                    <a:gd name="T34" fmla="*/ 245 w 615"/>
                    <a:gd name="T35" fmla="*/ 0 h 31"/>
                    <a:gd name="T36" fmla="*/ 188 w 615"/>
                    <a:gd name="T37" fmla="*/ 0 h 31"/>
                    <a:gd name="T38" fmla="*/ 136 w 615"/>
                    <a:gd name="T39" fmla="*/ 3 h 31"/>
                    <a:gd name="T40" fmla="*/ 90 w 615"/>
                    <a:gd name="T41" fmla="*/ 5 h 31"/>
                    <a:gd name="T42" fmla="*/ 52 w 615"/>
                    <a:gd name="T43" fmla="*/ 8 h 31"/>
                    <a:gd name="T44" fmla="*/ 23 w 615"/>
                    <a:gd name="T45" fmla="*/ 10 h 31"/>
                    <a:gd name="T46" fmla="*/ 4 w 615"/>
                    <a:gd name="T47" fmla="*/ 12 h 31"/>
                    <a:gd name="T48" fmla="*/ 0 w 615"/>
                    <a:gd name="T49" fmla="*/ 15 h 31"/>
                    <a:gd name="T50" fmla="*/ 4 w 615"/>
                    <a:gd name="T51" fmla="*/ 20 h 31"/>
                    <a:gd name="T52" fmla="*/ 23 w 615"/>
                    <a:gd name="T53" fmla="*/ 22 h 31"/>
                    <a:gd name="T54" fmla="*/ 52 w 615"/>
                    <a:gd name="T55" fmla="*/ 24 h 31"/>
                    <a:gd name="T56" fmla="*/ 90 w 615"/>
                    <a:gd name="T57" fmla="*/ 27 h 31"/>
                    <a:gd name="T58" fmla="*/ 136 w 615"/>
                    <a:gd name="T59" fmla="*/ 29 h 31"/>
                    <a:gd name="T60" fmla="*/ 188 w 615"/>
                    <a:gd name="T61" fmla="*/ 29 h 31"/>
                    <a:gd name="T62" fmla="*/ 245 w 615"/>
                    <a:gd name="T63" fmla="*/ 31 h 31"/>
                    <a:gd name="T64" fmla="*/ 307 w 615"/>
                    <a:gd name="T65" fmla="*/ 31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5"/>
                    <a:gd name="T100" fmla="*/ 0 h 31"/>
                    <a:gd name="T101" fmla="*/ 615 w 615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5" h="31">
                      <a:moveTo>
                        <a:pt x="307" y="31"/>
                      </a:moveTo>
                      <a:lnTo>
                        <a:pt x="369" y="31"/>
                      </a:lnTo>
                      <a:lnTo>
                        <a:pt x="427" y="29"/>
                      </a:lnTo>
                      <a:lnTo>
                        <a:pt x="479" y="29"/>
                      </a:lnTo>
                      <a:lnTo>
                        <a:pt x="524" y="27"/>
                      </a:lnTo>
                      <a:lnTo>
                        <a:pt x="560" y="24"/>
                      </a:lnTo>
                      <a:lnTo>
                        <a:pt x="589" y="22"/>
                      </a:lnTo>
                      <a:lnTo>
                        <a:pt x="608" y="20"/>
                      </a:lnTo>
                      <a:lnTo>
                        <a:pt x="615" y="15"/>
                      </a:lnTo>
                      <a:lnTo>
                        <a:pt x="608" y="12"/>
                      </a:lnTo>
                      <a:lnTo>
                        <a:pt x="589" y="10"/>
                      </a:lnTo>
                      <a:lnTo>
                        <a:pt x="560" y="8"/>
                      </a:lnTo>
                      <a:lnTo>
                        <a:pt x="524" y="5"/>
                      </a:lnTo>
                      <a:lnTo>
                        <a:pt x="479" y="3"/>
                      </a:lnTo>
                      <a:lnTo>
                        <a:pt x="427" y="0"/>
                      </a:lnTo>
                      <a:lnTo>
                        <a:pt x="369" y="0"/>
                      </a:lnTo>
                      <a:lnTo>
                        <a:pt x="307" y="0"/>
                      </a:lnTo>
                      <a:lnTo>
                        <a:pt x="245" y="0"/>
                      </a:lnTo>
                      <a:lnTo>
                        <a:pt x="188" y="0"/>
                      </a:lnTo>
                      <a:lnTo>
                        <a:pt x="136" y="3"/>
                      </a:lnTo>
                      <a:lnTo>
                        <a:pt x="90" y="5"/>
                      </a:lnTo>
                      <a:lnTo>
                        <a:pt x="52" y="8"/>
                      </a:lnTo>
                      <a:lnTo>
                        <a:pt x="23" y="10"/>
                      </a:lnTo>
                      <a:lnTo>
                        <a:pt x="4" y="12"/>
                      </a:lnTo>
                      <a:lnTo>
                        <a:pt x="0" y="15"/>
                      </a:lnTo>
                      <a:lnTo>
                        <a:pt x="4" y="20"/>
                      </a:lnTo>
                      <a:lnTo>
                        <a:pt x="23" y="22"/>
                      </a:lnTo>
                      <a:lnTo>
                        <a:pt x="52" y="24"/>
                      </a:lnTo>
                      <a:lnTo>
                        <a:pt x="90" y="27"/>
                      </a:lnTo>
                      <a:lnTo>
                        <a:pt x="136" y="29"/>
                      </a:lnTo>
                      <a:lnTo>
                        <a:pt x="188" y="29"/>
                      </a:lnTo>
                      <a:lnTo>
                        <a:pt x="245" y="31"/>
                      </a:lnTo>
                      <a:lnTo>
                        <a:pt x="307" y="3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2" name="Freeform 232"/>
                <p:cNvSpPr>
                  <a:spLocks/>
                </p:cNvSpPr>
                <p:nvPr/>
              </p:nvSpPr>
              <p:spPr bwMode="auto">
                <a:xfrm>
                  <a:off x="2837" y="2763"/>
                  <a:ext cx="40" cy="31"/>
                </a:xfrm>
                <a:custGeom>
                  <a:avLst/>
                  <a:gdLst>
                    <a:gd name="T0" fmla="*/ 21 w 40"/>
                    <a:gd name="T1" fmla="*/ 0 h 31"/>
                    <a:gd name="T2" fmla="*/ 26 w 40"/>
                    <a:gd name="T3" fmla="*/ 0 h 31"/>
                    <a:gd name="T4" fmla="*/ 28 w 40"/>
                    <a:gd name="T5" fmla="*/ 3 h 31"/>
                    <a:gd name="T6" fmla="*/ 33 w 40"/>
                    <a:gd name="T7" fmla="*/ 3 h 31"/>
                    <a:gd name="T8" fmla="*/ 35 w 40"/>
                    <a:gd name="T9" fmla="*/ 5 h 31"/>
                    <a:gd name="T10" fmla="*/ 38 w 40"/>
                    <a:gd name="T11" fmla="*/ 7 h 31"/>
                    <a:gd name="T12" fmla="*/ 40 w 40"/>
                    <a:gd name="T13" fmla="*/ 10 h 31"/>
                    <a:gd name="T14" fmla="*/ 40 w 40"/>
                    <a:gd name="T15" fmla="*/ 12 h 31"/>
                    <a:gd name="T16" fmla="*/ 40 w 40"/>
                    <a:gd name="T17" fmla="*/ 17 h 31"/>
                    <a:gd name="T18" fmla="*/ 40 w 40"/>
                    <a:gd name="T19" fmla="*/ 19 h 31"/>
                    <a:gd name="T20" fmla="*/ 40 w 40"/>
                    <a:gd name="T21" fmla="*/ 22 h 31"/>
                    <a:gd name="T22" fmla="*/ 38 w 40"/>
                    <a:gd name="T23" fmla="*/ 24 h 31"/>
                    <a:gd name="T24" fmla="*/ 35 w 40"/>
                    <a:gd name="T25" fmla="*/ 26 h 31"/>
                    <a:gd name="T26" fmla="*/ 33 w 40"/>
                    <a:gd name="T27" fmla="*/ 29 h 31"/>
                    <a:gd name="T28" fmla="*/ 28 w 40"/>
                    <a:gd name="T29" fmla="*/ 31 h 31"/>
                    <a:gd name="T30" fmla="*/ 26 w 40"/>
                    <a:gd name="T31" fmla="*/ 31 h 31"/>
                    <a:gd name="T32" fmla="*/ 21 w 40"/>
                    <a:gd name="T33" fmla="*/ 31 h 31"/>
                    <a:gd name="T34" fmla="*/ 16 w 40"/>
                    <a:gd name="T35" fmla="*/ 31 h 31"/>
                    <a:gd name="T36" fmla="*/ 14 w 40"/>
                    <a:gd name="T37" fmla="*/ 31 h 31"/>
                    <a:gd name="T38" fmla="*/ 9 w 40"/>
                    <a:gd name="T39" fmla="*/ 29 h 31"/>
                    <a:gd name="T40" fmla="*/ 7 w 40"/>
                    <a:gd name="T41" fmla="*/ 26 h 31"/>
                    <a:gd name="T42" fmla="*/ 4 w 40"/>
                    <a:gd name="T43" fmla="*/ 24 h 31"/>
                    <a:gd name="T44" fmla="*/ 2 w 40"/>
                    <a:gd name="T45" fmla="*/ 22 h 31"/>
                    <a:gd name="T46" fmla="*/ 2 w 40"/>
                    <a:gd name="T47" fmla="*/ 19 h 31"/>
                    <a:gd name="T48" fmla="*/ 0 w 40"/>
                    <a:gd name="T49" fmla="*/ 17 h 31"/>
                    <a:gd name="T50" fmla="*/ 2 w 40"/>
                    <a:gd name="T51" fmla="*/ 12 h 31"/>
                    <a:gd name="T52" fmla="*/ 2 w 40"/>
                    <a:gd name="T53" fmla="*/ 10 h 31"/>
                    <a:gd name="T54" fmla="*/ 4 w 40"/>
                    <a:gd name="T55" fmla="*/ 7 h 31"/>
                    <a:gd name="T56" fmla="*/ 7 w 40"/>
                    <a:gd name="T57" fmla="*/ 5 h 31"/>
                    <a:gd name="T58" fmla="*/ 9 w 40"/>
                    <a:gd name="T59" fmla="*/ 3 h 31"/>
                    <a:gd name="T60" fmla="*/ 14 w 40"/>
                    <a:gd name="T61" fmla="*/ 3 h 31"/>
                    <a:gd name="T62" fmla="*/ 16 w 40"/>
                    <a:gd name="T63" fmla="*/ 0 h 31"/>
                    <a:gd name="T64" fmla="*/ 21 w 40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1"/>
                    <a:gd name="T101" fmla="*/ 40 w 40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1"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8" y="3"/>
                      </a:lnTo>
                      <a:lnTo>
                        <a:pt x="33" y="3"/>
                      </a:lnTo>
                      <a:lnTo>
                        <a:pt x="35" y="5"/>
                      </a:lnTo>
                      <a:lnTo>
                        <a:pt x="38" y="7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0" y="17"/>
                      </a:lnTo>
                      <a:lnTo>
                        <a:pt x="40" y="19"/>
                      </a:lnTo>
                      <a:lnTo>
                        <a:pt x="40" y="22"/>
                      </a:lnTo>
                      <a:lnTo>
                        <a:pt x="38" y="24"/>
                      </a:lnTo>
                      <a:lnTo>
                        <a:pt x="35" y="26"/>
                      </a:lnTo>
                      <a:lnTo>
                        <a:pt x="33" y="29"/>
                      </a:lnTo>
                      <a:lnTo>
                        <a:pt x="28" y="31"/>
                      </a:lnTo>
                      <a:lnTo>
                        <a:pt x="26" y="31"/>
                      </a:lnTo>
                      <a:lnTo>
                        <a:pt x="21" y="31"/>
                      </a:ln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9" y="29"/>
                      </a:lnTo>
                      <a:lnTo>
                        <a:pt x="7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4" y="3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3" name="Freeform 233"/>
                <p:cNvSpPr>
                  <a:spLocks/>
                </p:cNvSpPr>
                <p:nvPr/>
              </p:nvSpPr>
              <p:spPr bwMode="auto">
                <a:xfrm>
                  <a:off x="2837" y="2763"/>
                  <a:ext cx="40" cy="31"/>
                </a:xfrm>
                <a:custGeom>
                  <a:avLst/>
                  <a:gdLst>
                    <a:gd name="T0" fmla="*/ 21 w 40"/>
                    <a:gd name="T1" fmla="*/ 0 h 31"/>
                    <a:gd name="T2" fmla="*/ 26 w 40"/>
                    <a:gd name="T3" fmla="*/ 0 h 31"/>
                    <a:gd name="T4" fmla="*/ 28 w 40"/>
                    <a:gd name="T5" fmla="*/ 3 h 31"/>
                    <a:gd name="T6" fmla="*/ 33 w 40"/>
                    <a:gd name="T7" fmla="*/ 3 h 31"/>
                    <a:gd name="T8" fmla="*/ 35 w 40"/>
                    <a:gd name="T9" fmla="*/ 5 h 31"/>
                    <a:gd name="T10" fmla="*/ 38 w 40"/>
                    <a:gd name="T11" fmla="*/ 7 h 31"/>
                    <a:gd name="T12" fmla="*/ 40 w 40"/>
                    <a:gd name="T13" fmla="*/ 10 h 31"/>
                    <a:gd name="T14" fmla="*/ 40 w 40"/>
                    <a:gd name="T15" fmla="*/ 12 h 31"/>
                    <a:gd name="T16" fmla="*/ 40 w 40"/>
                    <a:gd name="T17" fmla="*/ 17 h 31"/>
                    <a:gd name="T18" fmla="*/ 40 w 40"/>
                    <a:gd name="T19" fmla="*/ 19 h 31"/>
                    <a:gd name="T20" fmla="*/ 40 w 40"/>
                    <a:gd name="T21" fmla="*/ 22 h 31"/>
                    <a:gd name="T22" fmla="*/ 38 w 40"/>
                    <a:gd name="T23" fmla="*/ 24 h 31"/>
                    <a:gd name="T24" fmla="*/ 35 w 40"/>
                    <a:gd name="T25" fmla="*/ 26 h 31"/>
                    <a:gd name="T26" fmla="*/ 33 w 40"/>
                    <a:gd name="T27" fmla="*/ 29 h 31"/>
                    <a:gd name="T28" fmla="*/ 28 w 40"/>
                    <a:gd name="T29" fmla="*/ 31 h 31"/>
                    <a:gd name="T30" fmla="*/ 26 w 40"/>
                    <a:gd name="T31" fmla="*/ 31 h 31"/>
                    <a:gd name="T32" fmla="*/ 21 w 40"/>
                    <a:gd name="T33" fmla="*/ 31 h 31"/>
                    <a:gd name="T34" fmla="*/ 16 w 40"/>
                    <a:gd name="T35" fmla="*/ 31 h 31"/>
                    <a:gd name="T36" fmla="*/ 14 w 40"/>
                    <a:gd name="T37" fmla="*/ 31 h 31"/>
                    <a:gd name="T38" fmla="*/ 9 w 40"/>
                    <a:gd name="T39" fmla="*/ 29 h 31"/>
                    <a:gd name="T40" fmla="*/ 7 w 40"/>
                    <a:gd name="T41" fmla="*/ 26 h 31"/>
                    <a:gd name="T42" fmla="*/ 4 w 40"/>
                    <a:gd name="T43" fmla="*/ 24 h 31"/>
                    <a:gd name="T44" fmla="*/ 2 w 40"/>
                    <a:gd name="T45" fmla="*/ 22 h 31"/>
                    <a:gd name="T46" fmla="*/ 2 w 40"/>
                    <a:gd name="T47" fmla="*/ 19 h 31"/>
                    <a:gd name="T48" fmla="*/ 0 w 40"/>
                    <a:gd name="T49" fmla="*/ 17 h 31"/>
                    <a:gd name="T50" fmla="*/ 2 w 40"/>
                    <a:gd name="T51" fmla="*/ 12 h 31"/>
                    <a:gd name="T52" fmla="*/ 2 w 40"/>
                    <a:gd name="T53" fmla="*/ 10 h 31"/>
                    <a:gd name="T54" fmla="*/ 4 w 40"/>
                    <a:gd name="T55" fmla="*/ 7 h 31"/>
                    <a:gd name="T56" fmla="*/ 7 w 40"/>
                    <a:gd name="T57" fmla="*/ 5 h 31"/>
                    <a:gd name="T58" fmla="*/ 9 w 40"/>
                    <a:gd name="T59" fmla="*/ 3 h 31"/>
                    <a:gd name="T60" fmla="*/ 14 w 40"/>
                    <a:gd name="T61" fmla="*/ 3 h 31"/>
                    <a:gd name="T62" fmla="*/ 16 w 40"/>
                    <a:gd name="T63" fmla="*/ 0 h 31"/>
                    <a:gd name="T64" fmla="*/ 21 w 40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1"/>
                    <a:gd name="T101" fmla="*/ 40 w 40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1"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8" y="3"/>
                      </a:lnTo>
                      <a:lnTo>
                        <a:pt x="33" y="3"/>
                      </a:lnTo>
                      <a:lnTo>
                        <a:pt x="35" y="5"/>
                      </a:lnTo>
                      <a:lnTo>
                        <a:pt x="38" y="7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0" y="17"/>
                      </a:lnTo>
                      <a:lnTo>
                        <a:pt x="40" y="19"/>
                      </a:lnTo>
                      <a:lnTo>
                        <a:pt x="40" y="22"/>
                      </a:lnTo>
                      <a:lnTo>
                        <a:pt x="38" y="24"/>
                      </a:lnTo>
                      <a:lnTo>
                        <a:pt x="35" y="26"/>
                      </a:lnTo>
                      <a:lnTo>
                        <a:pt x="33" y="29"/>
                      </a:lnTo>
                      <a:lnTo>
                        <a:pt x="28" y="31"/>
                      </a:lnTo>
                      <a:lnTo>
                        <a:pt x="26" y="31"/>
                      </a:lnTo>
                      <a:lnTo>
                        <a:pt x="21" y="31"/>
                      </a:ln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9" y="29"/>
                      </a:lnTo>
                      <a:lnTo>
                        <a:pt x="7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4" y="3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4" name="Freeform 234"/>
                <p:cNvSpPr>
                  <a:spLocks/>
                </p:cNvSpPr>
                <p:nvPr/>
              </p:nvSpPr>
              <p:spPr bwMode="auto">
                <a:xfrm>
                  <a:off x="2140" y="2754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6 w 41"/>
                    <a:gd name="T3" fmla="*/ 0 h 31"/>
                    <a:gd name="T4" fmla="*/ 29 w 41"/>
                    <a:gd name="T5" fmla="*/ 0 h 31"/>
                    <a:gd name="T6" fmla="*/ 33 w 41"/>
                    <a:gd name="T7" fmla="*/ 2 h 31"/>
                    <a:gd name="T8" fmla="*/ 36 w 41"/>
                    <a:gd name="T9" fmla="*/ 4 h 31"/>
                    <a:gd name="T10" fmla="*/ 38 w 41"/>
                    <a:gd name="T11" fmla="*/ 7 h 31"/>
                    <a:gd name="T12" fmla="*/ 41 w 41"/>
                    <a:gd name="T13" fmla="*/ 9 h 31"/>
                    <a:gd name="T14" fmla="*/ 41 w 41"/>
                    <a:gd name="T15" fmla="*/ 12 h 31"/>
                    <a:gd name="T16" fmla="*/ 41 w 41"/>
                    <a:gd name="T17" fmla="*/ 14 h 31"/>
                    <a:gd name="T18" fmla="*/ 41 w 41"/>
                    <a:gd name="T19" fmla="*/ 19 h 31"/>
                    <a:gd name="T20" fmla="*/ 41 w 41"/>
                    <a:gd name="T21" fmla="*/ 21 h 31"/>
                    <a:gd name="T22" fmla="*/ 38 w 41"/>
                    <a:gd name="T23" fmla="*/ 24 h 31"/>
                    <a:gd name="T24" fmla="*/ 36 w 41"/>
                    <a:gd name="T25" fmla="*/ 26 h 31"/>
                    <a:gd name="T26" fmla="*/ 33 w 41"/>
                    <a:gd name="T27" fmla="*/ 28 h 31"/>
                    <a:gd name="T28" fmla="*/ 29 w 41"/>
                    <a:gd name="T29" fmla="*/ 28 h 31"/>
                    <a:gd name="T30" fmla="*/ 26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4 w 41"/>
                    <a:gd name="T37" fmla="*/ 28 h 31"/>
                    <a:gd name="T38" fmla="*/ 10 w 41"/>
                    <a:gd name="T39" fmla="*/ 28 h 31"/>
                    <a:gd name="T40" fmla="*/ 7 w 41"/>
                    <a:gd name="T41" fmla="*/ 26 h 31"/>
                    <a:gd name="T42" fmla="*/ 5 w 41"/>
                    <a:gd name="T43" fmla="*/ 24 h 31"/>
                    <a:gd name="T44" fmla="*/ 2 w 41"/>
                    <a:gd name="T45" fmla="*/ 21 h 31"/>
                    <a:gd name="T46" fmla="*/ 0 w 41"/>
                    <a:gd name="T47" fmla="*/ 19 h 31"/>
                    <a:gd name="T48" fmla="*/ 0 w 41"/>
                    <a:gd name="T49" fmla="*/ 14 h 31"/>
                    <a:gd name="T50" fmla="*/ 0 w 41"/>
                    <a:gd name="T51" fmla="*/ 12 h 31"/>
                    <a:gd name="T52" fmla="*/ 2 w 41"/>
                    <a:gd name="T53" fmla="*/ 9 h 31"/>
                    <a:gd name="T54" fmla="*/ 5 w 41"/>
                    <a:gd name="T55" fmla="*/ 7 h 31"/>
                    <a:gd name="T56" fmla="*/ 7 w 41"/>
                    <a:gd name="T57" fmla="*/ 4 h 31"/>
                    <a:gd name="T58" fmla="*/ 10 w 41"/>
                    <a:gd name="T59" fmla="*/ 2 h 31"/>
                    <a:gd name="T60" fmla="*/ 14 w 41"/>
                    <a:gd name="T61" fmla="*/ 0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1" y="9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33" y="28"/>
                      </a:lnTo>
                      <a:lnTo>
                        <a:pt x="29" y="28"/>
                      </a:lnTo>
                      <a:lnTo>
                        <a:pt x="26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5" name="Freeform 235"/>
                <p:cNvSpPr>
                  <a:spLocks/>
                </p:cNvSpPr>
                <p:nvPr/>
              </p:nvSpPr>
              <p:spPr bwMode="auto">
                <a:xfrm>
                  <a:off x="2140" y="2754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6 w 41"/>
                    <a:gd name="T3" fmla="*/ 0 h 31"/>
                    <a:gd name="T4" fmla="*/ 29 w 41"/>
                    <a:gd name="T5" fmla="*/ 0 h 31"/>
                    <a:gd name="T6" fmla="*/ 33 w 41"/>
                    <a:gd name="T7" fmla="*/ 2 h 31"/>
                    <a:gd name="T8" fmla="*/ 36 w 41"/>
                    <a:gd name="T9" fmla="*/ 4 h 31"/>
                    <a:gd name="T10" fmla="*/ 38 w 41"/>
                    <a:gd name="T11" fmla="*/ 7 h 31"/>
                    <a:gd name="T12" fmla="*/ 41 w 41"/>
                    <a:gd name="T13" fmla="*/ 9 h 31"/>
                    <a:gd name="T14" fmla="*/ 41 w 41"/>
                    <a:gd name="T15" fmla="*/ 12 h 31"/>
                    <a:gd name="T16" fmla="*/ 41 w 41"/>
                    <a:gd name="T17" fmla="*/ 14 h 31"/>
                    <a:gd name="T18" fmla="*/ 41 w 41"/>
                    <a:gd name="T19" fmla="*/ 19 h 31"/>
                    <a:gd name="T20" fmla="*/ 41 w 41"/>
                    <a:gd name="T21" fmla="*/ 21 h 31"/>
                    <a:gd name="T22" fmla="*/ 38 w 41"/>
                    <a:gd name="T23" fmla="*/ 24 h 31"/>
                    <a:gd name="T24" fmla="*/ 36 w 41"/>
                    <a:gd name="T25" fmla="*/ 26 h 31"/>
                    <a:gd name="T26" fmla="*/ 33 w 41"/>
                    <a:gd name="T27" fmla="*/ 28 h 31"/>
                    <a:gd name="T28" fmla="*/ 29 w 41"/>
                    <a:gd name="T29" fmla="*/ 28 h 31"/>
                    <a:gd name="T30" fmla="*/ 26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4 w 41"/>
                    <a:gd name="T37" fmla="*/ 28 h 31"/>
                    <a:gd name="T38" fmla="*/ 10 w 41"/>
                    <a:gd name="T39" fmla="*/ 28 h 31"/>
                    <a:gd name="T40" fmla="*/ 7 w 41"/>
                    <a:gd name="T41" fmla="*/ 26 h 31"/>
                    <a:gd name="T42" fmla="*/ 5 w 41"/>
                    <a:gd name="T43" fmla="*/ 24 h 31"/>
                    <a:gd name="T44" fmla="*/ 2 w 41"/>
                    <a:gd name="T45" fmla="*/ 21 h 31"/>
                    <a:gd name="T46" fmla="*/ 0 w 41"/>
                    <a:gd name="T47" fmla="*/ 19 h 31"/>
                    <a:gd name="T48" fmla="*/ 0 w 41"/>
                    <a:gd name="T49" fmla="*/ 14 h 31"/>
                    <a:gd name="T50" fmla="*/ 0 w 41"/>
                    <a:gd name="T51" fmla="*/ 12 h 31"/>
                    <a:gd name="T52" fmla="*/ 2 w 41"/>
                    <a:gd name="T53" fmla="*/ 9 h 31"/>
                    <a:gd name="T54" fmla="*/ 5 w 41"/>
                    <a:gd name="T55" fmla="*/ 7 h 31"/>
                    <a:gd name="T56" fmla="*/ 7 w 41"/>
                    <a:gd name="T57" fmla="*/ 4 h 31"/>
                    <a:gd name="T58" fmla="*/ 10 w 41"/>
                    <a:gd name="T59" fmla="*/ 2 h 31"/>
                    <a:gd name="T60" fmla="*/ 14 w 41"/>
                    <a:gd name="T61" fmla="*/ 0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1" y="9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33" y="28"/>
                      </a:lnTo>
                      <a:lnTo>
                        <a:pt x="29" y="28"/>
                      </a:lnTo>
                      <a:lnTo>
                        <a:pt x="26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6" name="Freeform 236"/>
                <p:cNvSpPr>
                  <a:spLocks/>
                </p:cNvSpPr>
                <p:nvPr/>
              </p:nvSpPr>
              <p:spPr bwMode="auto">
                <a:xfrm>
                  <a:off x="2753" y="2456"/>
                  <a:ext cx="41" cy="31"/>
                </a:xfrm>
                <a:custGeom>
                  <a:avLst/>
                  <a:gdLst>
                    <a:gd name="T0" fmla="*/ 19 w 41"/>
                    <a:gd name="T1" fmla="*/ 0 h 31"/>
                    <a:gd name="T2" fmla="*/ 24 w 41"/>
                    <a:gd name="T3" fmla="*/ 0 h 31"/>
                    <a:gd name="T4" fmla="*/ 29 w 41"/>
                    <a:gd name="T5" fmla="*/ 2 h 31"/>
                    <a:gd name="T6" fmla="*/ 31 w 41"/>
                    <a:gd name="T7" fmla="*/ 2 h 31"/>
                    <a:gd name="T8" fmla="*/ 33 w 41"/>
                    <a:gd name="T9" fmla="*/ 5 h 31"/>
                    <a:gd name="T10" fmla="*/ 36 w 41"/>
                    <a:gd name="T11" fmla="*/ 7 h 31"/>
                    <a:gd name="T12" fmla="*/ 38 w 41"/>
                    <a:gd name="T13" fmla="*/ 9 h 31"/>
                    <a:gd name="T14" fmla="*/ 41 w 41"/>
                    <a:gd name="T15" fmla="*/ 12 h 31"/>
                    <a:gd name="T16" fmla="*/ 41 w 41"/>
                    <a:gd name="T17" fmla="*/ 16 h 31"/>
                    <a:gd name="T18" fmla="*/ 41 w 41"/>
                    <a:gd name="T19" fmla="*/ 19 h 31"/>
                    <a:gd name="T20" fmla="*/ 38 w 41"/>
                    <a:gd name="T21" fmla="*/ 21 h 31"/>
                    <a:gd name="T22" fmla="*/ 36 w 41"/>
                    <a:gd name="T23" fmla="*/ 24 h 31"/>
                    <a:gd name="T24" fmla="*/ 33 w 41"/>
                    <a:gd name="T25" fmla="*/ 26 h 31"/>
                    <a:gd name="T26" fmla="*/ 31 w 41"/>
                    <a:gd name="T27" fmla="*/ 28 h 31"/>
                    <a:gd name="T28" fmla="*/ 29 w 41"/>
                    <a:gd name="T29" fmla="*/ 28 h 31"/>
                    <a:gd name="T30" fmla="*/ 24 w 41"/>
                    <a:gd name="T31" fmla="*/ 31 h 31"/>
                    <a:gd name="T32" fmla="*/ 19 w 41"/>
                    <a:gd name="T33" fmla="*/ 31 h 31"/>
                    <a:gd name="T34" fmla="*/ 17 w 41"/>
                    <a:gd name="T35" fmla="*/ 31 h 31"/>
                    <a:gd name="T36" fmla="*/ 12 w 41"/>
                    <a:gd name="T37" fmla="*/ 28 h 31"/>
                    <a:gd name="T38" fmla="*/ 10 w 41"/>
                    <a:gd name="T39" fmla="*/ 28 h 31"/>
                    <a:gd name="T40" fmla="*/ 5 w 41"/>
                    <a:gd name="T41" fmla="*/ 26 h 31"/>
                    <a:gd name="T42" fmla="*/ 2 w 41"/>
                    <a:gd name="T43" fmla="*/ 24 h 31"/>
                    <a:gd name="T44" fmla="*/ 0 w 41"/>
                    <a:gd name="T45" fmla="*/ 21 h 31"/>
                    <a:gd name="T46" fmla="*/ 0 w 41"/>
                    <a:gd name="T47" fmla="*/ 19 h 31"/>
                    <a:gd name="T48" fmla="*/ 0 w 41"/>
                    <a:gd name="T49" fmla="*/ 16 h 31"/>
                    <a:gd name="T50" fmla="*/ 0 w 41"/>
                    <a:gd name="T51" fmla="*/ 12 h 31"/>
                    <a:gd name="T52" fmla="*/ 0 w 41"/>
                    <a:gd name="T53" fmla="*/ 9 h 31"/>
                    <a:gd name="T54" fmla="*/ 2 w 41"/>
                    <a:gd name="T55" fmla="*/ 7 h 31"/>
                    <a:gd name="T56" fmla="*/ 5 w 41"/>
                    <a:gd name="T57" fmla="*/ 5 h 31"/>
                    <a:gd name="T58" fmla="*/ 10 w 41"/>
                    <a:gd name="T59" fmla="*/ 2 h 31"/>
                    <a:gd name="T60" fmla="*/ 12 w 41"/>
                    <a:gd name="T61" fmla="*/ 2 h 31"/>
                    <a:gd name="T62" fmla="*/ 17 w 41"/>
                    <a:gd name="T63" fmla="*/ 0 h 31"/>
                    <a:gd name="T64" fmla="*/ 19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19" y="0"/>
                      </a:move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5"/>
                      </a:lnTo>
                      <a:lnTo>
                        <a:pt x="36" y="7"/>
                      </a:lnTo>
                      <a:lnTo>
                        <a:pt x="38" y="9"/>
                      </a:lnTo>
                      <a:lnTo>
                        <a:pt x="41" y="12"/>
                      </a:lnTo>
                      <a:lnTo>
                        <a:pt x="41" y="16"/>
                      </a:lnTo>
                      <a:lnTo>
                        <a:pt x="41" y="19"/>
                      </a:lnTo>
                      <a:lnTo>
                        <a:pt x="38" y="21"/>
                      </a:lnTo>
                      <a:lnTo>
                        <a:pt x="36" y="24"/>
                      </a:lnTo>
                      <a:lnTo>
                        <a:pt x="33" y="26"/>
                      </a:lnTo>
                      <a:lnTo>
                        <a:pt x="31" y="28"/>
                      </a:lnTo>
                      <a:lnTo>
                        <a:pt x="29" y="28"/>
                      </a:lnTo>
                      <a:lnTo>
                        <a:pt x="24" y="31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5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7" name="Freeform 237"/>
                <p:cNvSpPr>
                  <a:spLocks/>
                </p:cNvSpPr>
                <p:nvPr/>
              </p:nvSpPr>
              <p:spPr bwMode="auto">
                <a:xfrm>
                  <a:off x="2753" y="2456"/>
                  <a:ext cx="41" cy="31"/>
                </a:xfrm>
                <a:custGeom>
                  <a:avLst/>
                  <a:gdLst>
                    <a:gd name="T0" fmla="*/ 19 w 41"/>
                    <a:gd name="T1" fmla="*/ 0 h 31"/>
                    <a:gd name="T2" fmla="*/ 24 w 41"/>
                    <a:gd name="T3" fmla="*/ 0 h 31"/>
                    <a:gd name="T4" fmla="*/ 29 w 41"/>
                    <a:gd name="T5" fmla="*/ 2 h 31"/>
                    <a:gd name="T6" fmla="*/ 31 w 41"/>
                    <a:gd name="T7" fmla="*/ 2 h 31"/>
                    <a:gd name="T8" fmla="*/ 33 w 41"/>
                    <a:gd name="T9" fmla="*/ 5 h 31"/>
                    <a:gd name="T10" fmla="*/ 36 w 41"/>
                    <a:gd name="T11" fmla="*/ 7 h 31"/>
                    <a:gd name="T12" fmla="*/ 38 w 41"/>
                    <a:gd name="T13" fmla="*/ 9 h 31"/>
                    <a:gd name="T14" fmla="*/ 41 w 41"/>
                    <a:gd name="T15" fmla="*/ 12 h 31"/>
                    <a:gd name="T16" fmla="*/ 41 w 41"/>
                    <a:gd name="T17" fmla="*/ 16 h 31"/>
                    <a:gd name="T18" fmla="*/ 41 w 41"/>
                    <a:gd name="T19" fmla="*/ 19 h 31"/>
                    <a:gd name="T20" fmla="*/ 38 w 41"/>
                    <a:gd name="T21" fmla="*/ 21 h 31"/>
                    <a:gd name="T22" fmla="*/ 36 w 41"/>
                    <a:gd name="T23" fmla="*/ 24 h 31"/>
                    <a:gd name="T24" fmla="*/ 33 w 41"/>
                    <a:gd name="T25" fmla="*/ 26 h 31"/>
                    <a:gd name="T26" fmla="*/ 31 w 41"/>
                    <a:gd name="T27" fmla="*/ 28 h 31"/>
                    <a:gd name="T28" fmla="*/ 29 w 41"/>
                    <a:gd name="T29" fmla="*/ 28 h 31"/>
                    <a:gd name="T30" fmla="*/ 24 w 41"/>
                    <a:gd name="T31" fmla="*/ 31 h 31"/>
                    <a:gd name="T32" fmla="*/ 19 w 41"/>
                    <a:gd name="T33" fmla="*/ 31 h 31"/>
                    <a:gd name="T34" fmla="*/ 17 w 41"/>
                    <a:gd name="T35" fmla="*/ 31 h 31"/>
                    <a:gd name="T36" fmla="*/ 12 w 41"/>
                    <a:gd name="T37" fmla="*/ 28 h 31"/>
                    <a:gd name="T38" fmla="*/ 10 w 41"/>
                    <a:gd name="T39" fmla="*/ 28 h 31"/>
                    <a:gd name="T40" fmla="*/ 5 w 41"/>
                    <a:gd name="T41" fmla="*/ 26 h 31"/>
                    <a:gd name="T42" fmla="*/ 2 w 41"/>
                    <a:gd name="T43" fmla="*/ 24 h 31"/>
                    <a:gd name="T44" fmla="*/ 0 w 41"/>
                    <a:gd name="T45" fmla="*/ 21 h 31"/>
                    <a:gd name="T46" fmla="*/ 0 w 41"/>
                    <a:gd name="T47" fmla="*/ 19 h 31"/>
                    <a:gd name="T48" fmla="*/ 0 w 41"/>
                    <a:gd name="T49" fmla="*/ 16 h 31"/>
                    <a:gd name="T50" fmla="*/ 0 w 41"/>
                    <a:gd name="T51" fmla="*/ 12 h 31"/>
                    <a:gd name="T52" fmla="*/ 0 w 41"/>
                    <a:gd name="T53" fmla="*/ 9 h 31"/>
                    <a:gd name="T54" fmla="*/ 2 w 41"/>
                    <a:gd name="T55" fmla="*/ 7 h 31"/>
                    <a:gd name="T56" fmla="*/ 5 w 41"/>
                    <a:gd name="T57" fmla="*/ 5 h 31"/>
                    <a:gd name="T58" fmla="*/ 10 w 41"/>
                    <a:gd name="T59" fmla="*/ 2 h 31"/>
                    <a:gd name="T60" fmla="*/ 12 w 41"/>
                    <a:gd name="T61" fmla="*/ 2 h 31"/>
                    <a:gd name="T62" fmla="*/ 17 w 41"/>
                    <a:gd name="T63" fmla="*/ 0 h 31"/>
                    <a:gd name="T64" fmla="*/ 19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19" y="0"/>
                      </a:move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5"/>
                      </a:lnTo>
                      <a:lnTo>
                        <a:pt x="36" y="7"/>
                      </a:lnTo>
                      <a:lnTo>
                        <a:pt x="38" y="9"/>
                      </a:lnTo>
                      <a:lnTo>
                        <a:pt x="41" y="12"/>
                      </a:lnTo>
                      <a:lnTo>
                        <a:pt x="41" y="16"/>
                      </a:lnTo>
                      <a:lnTo>
                        <a:pt x="41" y="19"/>
                      </a:lnTo>
                      <a:lnTo>
                        <a:pt x="38" y="21"/>
                      </a:lnTo>
                      <a:lnTo>
                        <a:pt x="36" y="24"/>
                      </a:lnTo>
                      <a:lnTo>
                        <a:pt x="33" y="26"/>
                      </a:lnTo>
                      <a:lnTo>
                        <a:pt x="31" y="28"/>
                      </a:lnTo>
                      <a:lnTo>
                        <a:pt x="29" y="28"/>
                      </a:lnTo>
                      <a:lnTo>
                        <a:pt x="24" y="31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5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8" name="Freeform 238"/>
                <p:cNvSpPr>
                  <a:spLocks/>
                </p:cNvSpPr>
                <p:nvPr/>
              </p:nvSpPr>
              <p:spPr bwMode="auto">
                <a:xfrm>
                  <a:off x="2293" y="2406"/>
                  <a:ext cx="43" cy="28"/>
                </a:xfrm>
                <a:custGeom>
                  <a:avLst/>
                  <a:gdLst>
                    <a:gd name="T0" fmla="*/ 21 w 43"/>
                    <a:gd name="T1" fmla="*/ 0 h 28"/>
                    <a:gd name="T2" fmla="*/ 26 w 43"/>
                    <a:gd name="T3" fmla="*/ 0 h 28"/>
                    <a:gd name="T4" fmla="*/ 28 w 43"/>
                    <a:gd name="T5" fmla="*/ 0 h 28"/>
                    <a:gd name="T6" fmla="*/ 33 w 43"/>
                    <a:gd name="T7" fmla="*/ 2 h 28"/>
                    <a:gd name="T8" fmla="*/ 36 w 43"/>
                    <a:gd name="T9" fmla="*/ 2 h 28"/>
                    <a:gd name="T10" fmla="*/ 38 w 43"/>
                    <a:gd name="T11" fmla="*/ 4 h 28"/>
                    <a:gd name="T12" fmla="*/ 40 w 43"/>
                    <a:gd name="T13" fmla="*/ 9 h 28"/>
                    <a:gd name="T14" fmla="*/ 40 w 43"/>
                    <a:gd name="T15" fmla="*/ 12 h 28"/>
                    <a:gd name="T16" fmla="*/ 43 w 43"/>
                    <a:gd name="T17" fmla="*/ 14 h 28"/>
                    <a:gd name="T18" fmla="*/ 40 w 43"/>
                    <a:gd name="T19" fmla="*/ 16 h 28"/>
                    <a:gd name="T20" fmla="*/ 40 w 43"/>
                    <a:gd name="T21" fmla="*/ 21 h 28"/>
                    <a:gd name="T22" fmla="*/ 38 w 43"/>
                    <a:gd name="T23" fmla="*/ 24 h 28"/>
                    <a:gd name="T24" fmla="*/ 36 w 43"/>
                    <a:gd name="T25" fmla="*/ 26 h 28"/>
                    <a:gd name="T26" fmla="*/ 33 w 43"/>
                    <a:gd name="T27" fmla="*/ 26 h 28"/>
                    <a:gd name="T28" fmla="*/ 28 w 43"/>
                    <a:gd name="T29" fmla="*/ 28 h 28"/>
                    <a:gd name="T30" fmla="*/ 26 w 43"/>
                    <a:gd name="T31" fmla="*/ 28 h 28"/>
                    <a:gd name="T32" fmla="*/ 21 w 43"/>
                    <a:gd name="T33" fmla="*/ 28 h 28"/>
                    <a:gd name="T34" fmla="*/ 16 w 43"/>
                    <a:gd name="T35" fmla="*/ 28 h 28"/>
                    <a:gd name="T36" fmla="*/ 14 w 43"/>
                    <a:gd name="T37" fmla="*/ 28 h 28"/>
                    <a:gd name="T38" fmla="*/ 9 w 43"/>
                    <a:gd name="T39" fmla="*/ 26 h 28"/>
                    <a:gd name="T40" fmla="*/ 7 w 43"/>
                    <a:gd name="T41" fmla="*/ 26 h 28"/>
                    <a:gd name="T42" fmla="*/ 5 w 43"/>
                    <a:gd name="T43" fmla="*/ 24 h 28"/>
                    <a:gd name="T44" fmla="*/ 2 w 43"/>
                    <a:gd name="T45" fmla="*/ 21 h 28"/>
                    <a:gd name="T46" fmla="*/ 2 w 43"/>
                    <a:gd name="T47" fmla="*/ 16 h 28"/>
                    <a:gd name="T48" fmla="*/ 0 w 43"/>
                    <a:gd name="T49" fmla="*/ 14 h 28"/>
                    <a:gd name="T50" fmla="*/ 2 w 43"/>
                    <a:gd name="T51" fmla="*/ 12 h 28"/>
                    <a:gd name="T52" fmla="*/ 2 w 43"/>
                    <a:gd name="T53" fmla="*/ 9 h 28"/>
                    <a:gd name="T54" fmla="*/ 5 w 43"/>
                    <a:gd name="T55" fmla="*/ 4 h 28"/>
                    <a:gd name="T56" fmla="*/ 7 w 43"/>
                    <a:gd name="T57" fmla="*/ 2 h 28"/>
                    <a:gd name="T58" fmla="*/ 9 w 43"/>
                    <a:gd name="T59" fmla="*/ 2 h 28"/>
                    <a:gd name="T60" fmla="*/ 14 w 43"/>
                    <a:gd name="T61" fmla="*/ 0 h 28"/>
                    <a:gd name="T62" fmla="*/ 16 w 43"/>
                    <a:gd name="T63" fmla="*/ 0 h 28"/>
                    <a:gd name="T64" fmla="*/ 21 w 43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28"/>
                    <a:gd name="T101" fmla="*/ 43 w 43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28"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40" y="9"/>
                      </a:lnTo>
                      <a:lnTo>
                        <a:pt x="40" y="12"/>
                      </a:lnTo>
                      <a:lnTo>
                        <a:pt x="43" y="14"/>
                      </a:lnTo>
                      <a:lnTo>
                        <a:pt x="40" y="16"/>
                      </a:lnTo>
                      <a:lnTo>
                        <a:pt x="40" y="21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33" y="26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21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9" y="26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19" name="Freeform 239"/>
                <p:cNvSpPr>
                  <a:spLocks/>
                </p:cNvSpPr>
                <p:nvPr/>
              </p:nvSpPr>
              <p:spPr bwMode="auto">
                <a:xfrm>
                  <a:off x="2293" y="2406"/>
                  <a:ext cx="43" cy="28"/>
                </a:xfrm>
                <a:custGeom>
                  <a:avLst/>
                  <a:gdLst>
                    <a:gd name="T0" fmla="*/ 21 w 43"/>
                    <a:gd name="T1" fmla="*/ 0 h 28"/>
                    <a:gd name="T2" fmla="*/ 26 w 43"/>
                    <a:gd name="T3" fmla="*/ 0 h 28"/>
                    <a:gd name="T4" fmla="*/ 28 w 43"/>
                    <a:gd name="T5" fmla="*/ 0 h 28"/>
                    <a:gd name="T6" fmla="*/ 33 w 43"/>
                    <a:gd name="T7" fmla="*/ 2 h 28"/>
                    <a:gd name="T8" fmla="*/ 36 w 43"/>
                    <a:gd name="T9" fmla="*/ 2 h 28"/>
                    <a:gd name="T10" fmla="*/ 38 w 43"/>
                    <a:gd name="T11" fmla="*/ 4 h 28"/>
                    <a:gd name="T12" fmla="*/ 40 w 43"/>
                    <a:gd name="T13" fmla="*/ 9 h 28"/>
                    <a:gd name="T14" fmla="*/ 40 w 43"/>
                    <a:gd name="T15" fmla="*/ 12 h 28"/>
                    <a:gd name="T16" fmla="*/ 43 w 43"/>
                    <a:gd name="T17" fmla="*/ 14 h 28"/>
                    <a:gd name="T18" fmla="*/ 40 w 43"/>
                    <a:gd name="T19" fmla="*/ 16 h 28"/>
                    <a:gd name="T20" fmla="*/ 40 w 43"/>
                    <a:gd name="T21" fmla="*/ 21 h 28"/>
                    <a:gd name="T22" fmla="*/ 38 w 43"/>
                    <a:gd name="T23" fmla="*/ 24 h 28"/>
                    <a:gd name="T24" fmla="*/ 36 w 43"/>
                    <a:gd name="T25" fmla="*/ 26 h 28"/>
                    <a:gd name="T26" fmla="*/ 33 w 43"/>
                    <a:gd name="T27" fmla="*/ 26 h 28"/>
                    <a:gd name="T28" fmla="*/ 28 w 43"/>
                    <a:gd name="T29" fmla="*/ 28 h 28"/>
                    <a:gd name="T30" fmla="*/ 26 w 43"/>
                    <a:gd name="T31" fmla="*/ 28 h 28"/>
                    <a:gd name="T32" fmla="*/ 21 w 43"/>
                    <a:gd name="T33" fmla="*/ 28 h 28"/>
                    <a:gd name="T34" fmla="*/ 16 w 43"/>
                    <a:gd name="T35" fmla="*/ 28 h 28"/>
                    <a:gd name="T36" fmla="*/ 14 w 43"/>
                    <a:gd name="T37" fmla="*/ 28 h 28"/>
                    <a:gd name="T38" fmla="*/ 9 w 43"/>
                    <a:gd name="T39" fmla="*/ 26 h 28"/>
                    <a:gd name="T40" fmla="*/ 7 w 43"/>
                    <a:gd name="T41" fmla="*/ 26 h 28"/>
                    <a:gd name="T42" fmla="*/ 5 w 43"/>
                    <a:gd name="T43" fmla="*/ 24 h 28"/>
                    <a:gd name="T44" fmla="*/ 2 w 43"/>
                    <a:gd name="T45" fmla="*/ 21 h 28"/>
                    <a:gd name="T46" fmla="*/ 2 w 43"/>
                    <a:gd name="T47" fmla="*/ 16 h 28"/>
                    <a:gd name="T48" fmla="*/ 0 w 43"/>
                    <a:gd name="T49" fmla="*/ 14 h 28"/>
                    <a:gd name="T50" fmla="*/ 2 w 43"/>
                    <a:gd name="T51" fmla="*/ 12 h 28"/>
                    <a:gd name="T52" fmla="*/ 2 w 43"/>
                    <a:gd name="T53" fmla="*/ 9 h 28"/>
                    <a:gd name="T54" fmla="*/ 5 w 43"/>
                    <a:gd name="T55" fmla="*/ 4 h 28"/>
                    <a:gd name="T56" fmla="*/ 7 w 43"/>
                    <a:gd name="T57" fmla="*/ 2 h 28"/>
                    <a:gd name="T58" fmla="*/ 9 w 43"/>
                    <a:gd name="T59" fmla="*/ 2 h 28"/>
                    <a:gd name="T60" fmla="*/ 14 w 43"/>
                    <a:gd name="T61" fmla="*/ 0 h 28"/>
                    <a:gd name="T62" fmla="*/ 16 w 43"/>
                    <a:gd name="T63" fmla="*/ 0 h 28"/>
                    <a:gd name="T64" fmla="*/ 21 w 43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28"/>
                    <a:gd name="T101" fmla="*/ 43 w 43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28">
                      <a:moveTo>
                        <a:pt x="21" y="0"/>
                      </a:move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40" y="9"/>
                      </a:lnTo>
                      <a:lnTo>
                        <a:pt x="40" y="12"/>
                      </a:lnTo>
                      <a:lnTo>
                        <a:pt x="43" y="14"/>
                      </a:lnTo>
                      <a:lnTo>
                        <a:pt x="40" y="16"/>
                      </a:lnTo>
                      <a:lnTo>
                        <a:pt x="40" y="21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33" y="26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21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9" y="26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0" name="Freeform 240"/>
                <p:cNvSpPr>
                  <a:spLocks/>
                </p:cNvSpPr>
                <p:nvPr/>
              </p:nvSpPr>
              <p:spPr bwMode="auto">
                <a:xfrm>
                  <a:off x="2147" y="2613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4 w 41"/>
                    <a:gd name="T3" fmla="*/ 0 h 31"/>
                    <a:gd name="T4" fmla="*/ 29 w 41"/>
                    <a:gd name="T5" fmla="*/ 0 h 31"/>
                    <a:gd name="T6" fmla="*/ 31 w 41"/>
                    <a:gd name="T7" fmla="*/ 2 h 31"/>
                    <a:gd name="T8" fmla="*/ 36 w 41"/>
                    <a:gd name="T9" fmla="*/ 5 h 31"/>
                    <a:gd name="T10" fmla="*/ 38 w 41"/>
                    <a:gd name="T11" fmla="*/ 7 h 31"/>
                    <a:gd name="T12" fmla="*/ 41 w 41"/>
                    <a:gd name="T13" fmla="*/ 10 h 31"/>
                    <a:gd name="T14" fmla="*/ 41 w 41"/>
                    <a:gd name="T15" fmla="*/ 12 h 31"/>
                    <a:gd name="T16" fmla="*/ 41 w 41"/>
                    <a:gd name="T17" fmla="*/ 14 h 31"/>
                    <a:gd name="T18" fmla="*/ 41 w 41"/>
                    <a:gd name="T19" fmla="*/ 19 h 31"/>
                    <a:gd name="T20" fmla="*/ 41 w 41"/>
                    <a:gd name="T21" fmla="*/ 22 h 31"/>
                    <a:gd name="T22" fmla="*/ 38 w 41"/>
                    <a:gd name="T23" fmla="*/ 24 h 31"/>
                    <a:gd name="T24" fmla="*/ 36 w 41"/>
                    <a:gd name="T25" fmla="*/ 26 h 31"/>
                    <a:gd name="T26" fmla="*/ 31 w 41"/>
                    <a:gd name="T27" fmla="*/ 29 h 31"/>
                    <a:gd name="T28" fmla="*/ 29 w 41"/>
                    <a:gd name="T29" fmla="*/ 29 h 31"/>
                    <a:gd name="T30" fmla="*/ 24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2 w 41"/>
                    <a:gd name="T37" fmla="*/ 29 h 31"/>
                    <a:gd name="T38" fmla="*/ 10 w 41"/>
                    <a:gd name="T39" fmla="*/ 29 h 31"/>
                    <a:gd name="T40" fmla="*/ 7 w 41"/>
                    <a:gd name="T41" fmla="*/ 26 h 31"/>
                    <a:gd name="T42" fmla="*/ 5 w 41"/>
                    <a:gd name="T43" fmla="*/ 24 h 31"/>
                    <a:gd name="T44" fmla="*/ 3 w 41"/>
                    <a:gd name="T45" fmla="*/ 22 h 31"/>
                    <a:gd name="T46" fmla="*/ 0 w 41"/>
                    <a:gd name="T47" fmla="*/ 19 h 31"/>
                    <a:gd name="T48" fmla="*/ 0 w 41"/>
                    <a:gd name="T49" fmla="*/ 14 h 31"/>
                    <a:gd name="T50" fmla="*/ 0 w 41"/>
                    <a:gd name="T51" fmla="*/ 12 h 31"/>
                    <a:gd name="T52" fmla="*/ 3 w 41"/>
                    <a:gd name="T53" fmla="*/ 10 h 31"/>
                    <a:gd name="T54" fmla="*/ 5 w 41"/>
                    <a:gd name="T55" fmla="*/ 7 h 31"/>
                    <a:gd name="T56" fmla="*/ 7 w 41"/>
                    <a:gd name="T57" fmla="*/ 5 h 31"/>
                    <a:gd name="T58" fmla="*/ 10 w 41"/>
                    <a:gd name="T59" fmla="*/ 2 h 31"/>
                    <a:gd name="T60" fmla="*/ 12 w 41"/>
                    <a:gd name="T61" fmla="*/ 0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6" y="5"/>
                      </a:lnTo>
                      <a:lnTo>
                        <a:pt x="38" y="7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9"/>
                      </a:lnTo>
                      <a:lnTo>
                        <a:pt x="41" y="22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1" name="Freeform 241"/>
                <p:cNvSpPr>
                  <a:spLocks/>
                </p:cNvSpPr>
                <p:nvPr/>
              </p:nvSpPr>
              <p:spPr bwMode="auto">
                <a:xfrm>
                  <a:off x="2147" y="2613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4 w 41"/>
                    <a:gd name="T3" fmla="*/ 0 h 31"/>
                    <a:gd name="T4" fmla="*/ 29 w 41"/>
                    <a:gd name="T5" fmla="*/ 0 h 31"/>
                    <a:gd name="T6" fmla="*/ 31 w 41"/>
                    <a:gd name="T7" fmla="*/ 2 h 31"/>
                    <a:gd name="T8" fmla="*/ 36 w 41"/>
                    <a:gd name="T9" fmla="*/ 5 h 31"/>
                    <a:gd name="T10" fmla="*/ 38 w 41"/>
                    <a:gd name="T11" fmla="*/ 7 h 31"/>
                    <a:gd name="T12" fmla="*/ 41 w 41"/>
                    <a:gd name="T13" fmla="*/ 10 h 31"/>
                    <a:gd name="T14" fmla="*/ 41 w 41"/>
                    <a:gd name="T15" fmla="*/ 12 h 31"/>
                    <a:gd name="T16" fmla="*/ 41 w 41"/>
                    <a:gd name="T17" fmla="*/ 14 h 31"/>
                    <a:gd name="T18" fmla="*/ 41 w 41"/>
                    <a:gd name="T19" fmla="*/ 19 h 31"/>
                    <a:gd name="T20" fmla="*/ 41 w 41"/>
                    <a:gd name="T21" fmla="*/ 22 h 31"/>
                    <a:gd name="T22" fmla="*/ 38 w 41"/>
                    <a:gd name="T23" fmla="*/ 24 h 31"/>
                    <a:gd name="T24" fmla="*/ 36 w 41"/>
                    <a:gd name="T25" fmla="*/ 26 h 31"/>
                    <a:gd name="T26" fmla="*/ 31 w 41"/>
                    <a:gd name="T27" fmla="*/ 29 h 31"/>
                    <a:gd name="T28" fmla="*/ 29 w 41"/>
                    <a:gd name="T29" fmla="*/ 29 h 31"/>
                    <a:gd name="T30" fmla="*/ 24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2 w 41"/>
                    <a:gd name="T37" fmla="*/ 29 h 31"/>
                    <a:gd name="T38" fmla="*/ 10 w 41"/>
                    <a:gd name="T39" fmla="*/ 29 h 31"/>
                    <a:gd name="T40" fmla="*/ 7 w 41"/>
                    <a:gd name="T41" fmla="*/ 26 h 31"/>
                    <a:gd name="T42" fmla="*/ 5 w 41"/>
                    <a:gd name="T43" fmla="*/ 24 h 31"/>
                    <a:gd name="T44" fmla="*/ 3 w 41"/>
                    <a:gd name="T45" fmla="*/ 22 h 31"/>
                    <a:gd name="T46" fmla="*/ 0 w 41"/>
                    <a:gd name="T47" fmla="*/ 19 h 31"/>
                    <a:gd name="T48" fmla="*/ 0 w 41"/>
                    <a:gd name="T49" fmla="*/ 14 h 31"/>
                    <a:gd name="T50" fmla="*/ 0 w 41"/>
                    <a:gd name="T51" fmla="*/ 12 h 31"/>
                    <a:gd name="T52" fmla="*/ 3 w 41"/>
                    <a:gd name="T53" fmla="*/ 10 h 31"/>
                    <a:gd name="T54" fmla="*/ 5 w 41"/>
                    <a:gd name="T55" fmla="*/ 7 h 31"/>
                    <a:gd name="T56" fmla="*/ 7 w 41"/>
                    <a:gd name="T57" fmla="*/ 5 h 31"/>
                    <a:gd name="T58" fmla="*/ 10 w 41"/>
                    <a:gd name="T59" fmla="*/ 2 h 31"/>
                    <a:gd name="T60" fmla="*/ 12 w 41"/>
                    <a:gd name="T61" fmla="*/ 0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6" y="5"/>
                      </a:lnTo>
                      <a:lnTo>
                        <a:pt x="38" y="7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9"/>
                      </a:lnTo>
                      <a:lnTo>
                        <a:pt x="41" y="22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2" name="Freeform 242"/>
                <p:cNvSpPr>
                  <a:spLocks/>
                </p:cNvSpPr>
                <p:nvPr/>
              </p:nvSpPr>
              <p:spPr bwMode="auto">
                <a:xfrm>
                  <a:off x="2634" y="2477"/>
                  <a:ext cx="40" cy="31"/>
                </a:xfrm>
                <a:custGeom>
                  <a:avLst/>
                  <a:gdLst>
                    <a:gd name="T0" fmla="*/ 19 w 40"/>
                    <a:gd name="T1" fmla="*/ 0 h 31"/>
                    <a:gd name="T2" fmla="*/ 24 w 40"/>
                    <a:gd name="T3" fmla="*/ 0 h 31"/>
                    <a:gd name="T4" fmla="*/ 28 w 40"/>
                    <a:gd name="T5" fmla="*/ 0 h 31"/>
                    <a:gd name="T6" fmla="*/ 31 w 40"/>
                    <a:gd name="T7" fmla="*/ 3 h 31"/>
                    <a:gd name="T8" fmla="*/ 33 w 40"/>
                    <a:gd name="T9" fmla="*/ 5 h 31"/>
                    <a:gd name="T10" fmla="*/ 38 w 40"/>
                    <a:gd name="T11" fmla="*/ 7 h 31"/>
                    <a:gd name="T12" fmla="*/ 38 w 40"/>
                    <a:gd name="T13" fmla="*/ 10 h 31"/>
                    <a:gd name="T14" fmla="*/ 40 w 40"/>
                    <a:gd name="T15" fmla="*/ 12 h 31"/>
                    <a:gd name="T16" fmla="*/ 40 w 40"/>
                    <a:gd name="T17" fmla="*/ 15 h 31"/>
                    <a:gd name="T18" fmla="*/ 40 w 40"/>
                    <a:gd name="T19" fmla="*/ 17 h 31"/>
                    <a:gd name="T20" fmla="*/ 38 w 40"/>
                    <a:gd name="T21" fmla="*/ 22 h 31"/>
                    <a:gd name="T22" fmla="*/ 38 w 40"/>
                    <a:gd name="T23" fmla="*/ 24 h 31"/>
                    <a:gd name="T24" fmla="*/ 33 w 40"/>
                    <a:gd name="T25" fmla="*/ 26 h 31"/>
                    <a:gd name="T26" fmla="*/ 31 w 40"/>
                    <a:gd name="T27" fmla="*/ 29 h 31"/>
                    <a:gd name="T28" fmla="*/ 28 w 40"/>
                    <a:gd name="T29" fmla="*/ 29 h 31"/>
                    <a:gd name="T30" fmla="*/ 24 w 40"/>
                    <a:gd name="T31" fmla="*/ 29 h 31"/>
                    <a:gd name="T32" fmla="*/ 19 w 40"/>
                    <a:gd name="T33" fmla="*/ 31 h 31"/>
                    <a:gd name="T34" fmla="*/ 17 w 40"/>
                    <a:gd name="T35" fmla="*/ 29 h 31"/>
                    <a:gd name="T36" fmla="*/ 12 w 40"/>
                    <a:gd name="T37" fmla="*/ 29 h 31"/>
                    <a:gd name="T38" fmla="*/ 9 w 40"/>
                    <a:gd name="T39" fmla="*/ 29 h 31"/>
                    <a:gd name="T40" fmla="*/ 5 w 40"/>
                    <a:gd name="T41" fmla="*/ 26 h 31"/>
                    <a:gd name="T42" fmla="*/ 2 w 40"/>
                    <a:gd name="T43" fmla="*/ 24 h 31"/>
                    <a:gd name="T44" fmla="*/ 2 w 40"/>
                    <a:gd name="T45" fmla="*/ 22 h 31"/>
                    <a:gd name="T46" fmla="*/ 0 w 40"/>
                    <a:gd name="T47" fmla="*/ 17 h 31"/>
                    <a:gd name="T48" fmla="*/ 0 w 40"/>
                    <a:gd name="T49" fmla="*/ 15 h 31"/>
                    <a:gd name="T50" fmla="*/ 0 w 40"/>
                    <a:gd name="T51" fmla="*/ 12 h 31"/>
                    <a:gd name="T52" fmla="*/ 2 w 40"/>
                    <a:gd name="T53" fmla="*/ 10 h 31"/>
                    <a:gd name="T54" fmla="*/ 2 w 40"/>
                    <a:gd name="T55" fmla="*/ 7 h 31"/>
                    <a:gd name="T56" fmla="*/ 5 w 40"/>
                    <a:gd name="T57" fmla="*/ 5 h 31"/>
                    <a:gd name="T58" fmla="*/ 9 w 40"/>
                    <a:gd name="T59" fmla="*/ 3 h 31"/>
                    <a:gd name="T60" fmla="*/ 12 w 40"/>
                    <a:gd name="T61" fmla="*/ 0 h 31"/>
                    <a:gd name="T62" fmla="*/ 17 w 40"/>
                    <a:gd name="T63" fmla="*/ 0 h 31"/>
                    <a:gd name="T64" fmla="*/ 19 w 40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1"/>
                    <a:gd name="T101" fmla="*/ 40 w 40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1">
                      <a:moveTo>
                        <a:pt x="19" y="0"/>
                      </a:move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33" y="5"/>
                      </a:lnTo>
                      <a:lnTo>
                        <a:pt x="38" y="7"/>
                      </a:lnTo>
                      <a:lnTo>
                        <a:pt x="38" y="10"/>
                      </a:lnTo>
                      <a:lnTo>
                        <a:pt x="40" y="12"/>
                      </a:lnTo>
                      <a:lnTo>
                        <a:pt x="40" y="15"/>
                      </a:lnTo>
                      <a:lnTo>
                        <a:pt x="40" y="17"/>
                      </a:lnTo>
                      <a:lnTo>
                        <a:pt x="38" y="22"/>
                      </a:lnTo>
                      <a:lnTo>
                        <a:pt x="38" y="24"/>
                      </a:lnTo>
                      <a:lnTo>
                        <a:pt x="33" y="26"/>
                      </a:lnTo>
                      <a:lnTo>
                        <a:pt x="31" y="29"/>
                      </a:lnTo>
                      <a:lnTo>
                        <a:pt x="28" y="29"/>
                      </a:lnTo>
                      <a:lnTo>
                        <a:pt x="24" y="29"/>
                      </a:lnTo>
                      <a:lnTo>
                        <a:pt x="19" y="31"/>
                      </a:lnTo>
                      <a:lnTo>
                        <a:pt x="17" y="29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3" name="Freeform 243"/>
                <p:cNvSpPr>
                  <a:spLocks/>
                </p:cNvSpPr>
                <p:nvPr/>
              </p:nvSpPr>
              <p:spPr bwMode="auto">
                <a:xfrm>
                  <a:off x="2634" y="2477"/>
                  <a:ext cx="40" cy="31"/>
                </a:xfrm>
                <a:custGeom>
                  <a:avLst/>
                  <a:gdLst>
                    <a:gd name="T0" fmla="*/ 19 w 40"/>
                    <a:gd name="T1" fmla="*/ 0 h 31"/>
                    <a:gd name="T2" fmla="*/ 24 w 40"/>
                    <a:gd name="T3" fmla="*/ 0 h 31"/>
                    <a:gd name="T4" fmla="*/ 28 w 40"/>
                    <a:gd name="T5" fmla="*/ 0 h 31"/>
                    <a:gd name="T6" fmla="*/ 31 w 40"/>
                    <a:gd name="T7" fmla="*/ 3 h 31"/>
                    <a:gd name="T8" fmla="*/ 33 w 40"/>
                    <a:gd name="T9" fmla="*/ 5 h 31"/>
                    <a:gd name="T10" fmla="*/ 38 w 40"/>
                    <a:gd name="T11" fmla="*/ 7 h 31"/>
                    <a:gd name="T12" fmla="*/ 38 w 40"/>
                    <a:gd name="T13" fmla="*/ 10 h 31"/>
                    <a:gd name="T14" fmla="*/ 40 w 40"/>
                    <a:gd name="T15" fmla="*/ 12 h 31"/>
                    <a:gd name="T16" fmla="*/ 40 w 40"/>
                    <a:gd name="T17" fmla="*/ 15 h 31"/>
                    <a:gd name="T18" fmla="*/ 40 w 40"/>
                    <a:gd name="T19" fmla="*/ 17 h 31"/>
                    <a:gd name="T20" fmla="*/ 38 w 40"/>
                    <a:gd name="T21" fmla="*/ 22 h 31"/>
                    <a:gd name="T22" fmla="*/ 38 w 40"/>
                    <a:gd name="T23" fmla="*/ 24 h 31"/>
                    <a:gd name="T24" fmla="*/ 33 w 40"/>
                    <a:gd name="T25" fmla="*/ 26 h 31"/>
                    <a:gd name="T26" fmla="*/ 31 w 40"/>
                    <a:gd name="T27" fmla="*/ 29 h 31"/>
                    <a:gd name="T28" fmla="*/ 28 w 40"/>
                    <a:gd name="T29" fmla="*/ 29 h 31"/>
                    <a:gd name="T30" fmla="*/ 24 w 40"/>
                    <a:gd name="T31" fmla="*/ 29 h 31"/>
                    <a:gd name="T32" fmla="*/ 19 w 40"/>
                    <a:gd name="T33" fmla="*/ 31 h 31"/>
                    <a:gd name="T34" fmla="*/ 17 w 40"/>
                    <a:gd name="T35" fmla="*/ 29 h 31"/>
                    <a:gd name="T36" fmla="*/ 12 w 40"/>
                    <a:gd name="T37" fmla="*/ 29 h 31"/>
                    <a:gd name="T38" fmla="*/ 9 w 40"/>
                    <a:gd name="T39" fmla="*/ 29 h 31"/>
                    <a:gd name="T40" fmla="*/ 5 w 40"/>
                    <a:gd name="T41" fmla="*/ 26 h 31"/>
                    <a:gd name="T42" fmla="*/ 2 w 40"/>
                    <a:gd name="T43" fmla="*/ 24 h 31"/>
                    <a:gd name="T44" fmla="*/ 2 w 40"/>
                    <a:gd name="T45" fmla="*/ 22 h 31"/>
                    <a:gd name="T46" fmla="*/ 0 w 40"/>
                    <a:gd name="T47" fmla="*/ 17 h 31"/>
                    <a:gd name="T48" fmla="*/ 0 w 40"/>
                    <a:gd name="T49" fmla="*/ 15 h 31"/>
                    <a:gd name="T50" fmla="*/ 0 w 40"/>
                    <a:gd name="T51" fmla="*/ 12 h 31"/>
                    <a:gd name="T52" fmla="*/ 2 w 40"/>
                    <a:gd name="T53" fmla="*/ 10 h 31"/>
                    <a:gd name="T54" fmla="*/ 2 w 40"/>
                    <a:gd name="T55" fmla="*/ 7 h 31"/>
                    <a:gd name="T56" fmla="*/ 5 w 40"/>
                    <a:gd name="T57" fmla="*/ 5 h 31"/>
                    <a:gd name="T58" fmla="*/ 9 w 40"/>
                    <a:gd name="T59" fmla="*/ 3 h 31"/>
                    <a:gd name="T60" fmla="*/ 12 w 40"/>
                    <a:gd name="T61" fmla="*/ 0 h 31"/>
                    <a:gd name="T62" fmla="*/ 17 w 40"/>
                    <a:gd name="T63" fmla="*/ 0 h 31"/>
                    <a:gd name="T64" fmla="*/ 19 w 40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1"/>
                    <a:gd name="T101" fmla="*/ 40 w 40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1">
                      <a:moveTo>
                        <a:pt x="19" y="0"/>
                      </a:move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33" y="5"/>
                      </a:lnTo>
                      <a:lnTo>
                        <a:pt x="38" y="7"/>
                      </a:lnTo>
                      <a:lnTo>
                        <a:pt x="38" y="10"/>
                      </a:lnTo>
                      <a:lnTo>
                        <a:pt x="40" y="12"/>
                      </a:lnTo>
                      <a:lnTo>
                        <a:pt x="40" y="15"/>
                      </a:lnTo>
                      <a:lnTo>
                        <a:pt x="40" y="17"/>
                      </a:lnTo>
                      <a:lnTo>
                        <a:pt x="38" y="22"/>
                      </a:lnTo>
                      <a:lnTo>
                        <a:pt x="38" y="24"/>
                      </a:lnTo>
                      <a:lnTo>
                        <a:pt x="33" y="26"/>
                      </a:lnTo>
                      <a:lnTo>
                        <a:pt x="31" y="29"/>
                      </a:lnTo>
                      <a:lnTo>
                        <a:pt x="28" y="29"/>
                      </a:lnTo>
                      <a:lnTo>
                        <a:pt x="24" y="29"/>
                      </a:lnTo>
                      <a:lnTo>
                        <a:pt x="19" y="31"/>
                      </a:lnTo>
                      <a:lnTo>
                        <a:pt x="17" y="29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4" name="Freeform 244"/>
                <p:cNvSpPr>
                  <a:spLocks/>
                </p:cNvSpPr>
                <p:nvPr/>
              </p:nvSpPr>
              <p:spPr bwMode="auto">
                <a:xfrm>
                  <a:off x="2834" y="2615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4 w 41"/>
                    <a:gd name="T3" fmla="*/ 0 h 31"/>
                    <a:gd name="T4" fmla="*/ 29 w 41"/>
                    <a:gd name="T5" fmla="*/ 0 h 31"/>
                    <a:gd name="T6" fmla="*/ 31 w 41"/>
                    <a:gd name="T7" fmla="*/ 3 h 31"/>
                    <a:gd name="T8" fmla="*/ 36 w 41"/>
                    <a:gd name="T9" fmla="*/ 5 h 31"/>
                    <a:gd name="T10" fmla="*/ 38 w 41"/>
                    <a:gd name="T11" fmla="*/ 8 h 31"/>
                    <a:gd name="T12" fmla="*/ 38 w 41"/>
                    <a:gd name="T13" fmla="*/ 10 h 31"/>
                    <a:gd name="T14" fmla="*/ 41 w 41"/>
                    <a:gd name="T15" fmla="*/ 12 h 31"/>
                    <a:gd name="T16" fmla="*/ 41 w 41"/>
                    <a:gd name="T17" fmla="*/ 15 h 31"/>
                    <a:gd name="T18" fmla="*/ 41 w 41"/>
                    <a:gd name="T19" fmla="*/ 20 h 31"/>
                    <a:gd name="T20" fmla="*/ 38 w 41"/>
                    <a:gd name="T21" fmla="*/ 22 h 31"/>
                    <a:gd name="T22" fmla="*/ 38 w 41"/>
                    <a:gd name="T23" fmla="*/ 24 h 31"/>
                    <a:gd name="T24" fmla="*/ 36 w 41"/>
                    <a:gd name="T25" fmla="*/ 27 h 31"/>
                    <a:gd name="T26" fmla="*/ 31 w 41"/>
                    <a:gd name="T27" fmla="*/ 29 h 31"/>
                    <a:gd name="T28" fmla="*/ 29 w 41"/>
                    <a:gd name="T29" fmla="*/ 29 h 31"/>
                    <a:gd name="T30" fmla="*/ 24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2 w 41"/>
                    <a:gd name="T37" fmla="*/ 29 h 31"/>
                    <a:gd name="T38" fmla="*/ 10 w 41"/>
                    <a:gd name="T39" fmla="*/ 29 h 31"/>
                    <a:gd name="T40" fmla="*/ 5 w 41"/>
                    <a:gd name="T41" fmla="*/ 27 h 31"/>
                    <a:gd name="T42" fmla="*/ 3 w 41"/>
                    <a:gd name="T43" fmla="*/ 24 h 31"/>
                    <a:gd name="T44" fmla="*/ 3 w 41"/>
                    <a:gd name="T45" fmla="*/ 22 h 31"/>
                    <a:gd name="T46" fmla="*/ 0 w 41"/>
                    <a:gd name="T47" fmla="*/ 20 h 31"/>
                    <a:gd name="T48" fmla="*/ 0 w 41"/>
                    <a:gd name="T49" fmla="*/ 15 h 31"/>
                    <a:gd name="T50" fmla="*/ 0 w 41"/>
                    <a:gd name="T51" fmla="*/ 12 h 31"/>
                    <a:gd name="T52" fmla="*/ 3 w 41"/>
                    <a:gd name="T53" fmla="*/ 10 h 31"/>
                    <a:gd name="T54" fmla="*/ 3 w 41"/>
                    <a:gd name="T55" fmla="*/ 8 h 31"/>
                    <a:gd name="T56" fmla="*/ 5 w 41"/>
                    <a:gd name="T57" fmla="*/ 5 h 31"/>
                    <a:gd name="T58" fmla="*/ 10 w 41"/>
                    <a:gd name="T59" fmla="*/ 3 h 31"/>
                    <a:gd name="T60" fmla="*/ 12 w 41"/>
                    <a:gd name="T61" fmla="*/ 0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3"/>
                      </a:lnTo>
                      <a:lnTo>
                        <a:pt x="36" y="5"/>
                      </a:lnTo>
                      <a:lnTo>
                        <a:pt x="38" y="8"/>
                      </a:lnTo>
                      <a:lnTo>
                        <a:pt x="38" y="10"/>
                      </a:lnTo>
                      <a:lnTo>
                        <a:pt x="41" y="12"/>
                      </a:lnTo>
                      <a:lnTo>
                        <a:pt x="41" y="15"/>
                      </a:lnTo>
                      <a:lnTo>
                        <a:pt x="41" y="20"/>
                      </a:lnTo>
                      <a:lnTo>
                        <a:pt x="38" y="22"/>
                      </a:lnTo>
                      <a:lnTo>
                        <a:pt x="38" y="24"/>
                      </a:lnTo>
                      <a:lnTo>
                        <a:pt x="36" y="27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5" y="27"/>
                      </a:lnTo>
                      <a:lnTo>
                        <a:pt x="3" y="24"/>
                      </a:lnTo>
                      <a:lnTo>
                        <a:pt x="3" y="22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5" name="Freeform 245"/>
                <p:cNvSpPr>
                  <a:spLocks/>
                </p:cNvSpPr>
                <p:nvPr/>
              </p:nvSpPr>
              <p:spPr bwMode="auto">
                <a:xfrm>
                  <a:off x="2834" y="2615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4 w 41"/>
                    <a:gd name="T3" fmla="*/ 0 h 31"/>
                    <a:gd name="T4" fmla="*/ 29 w 41"/>
                    <a:gd name="T5" fmla="*/ 0 h 31"/>
                    <a:gd name="T6" fmla="*/ 31 w 41"/>
                    <a:gd name="T7" fmla="*/ 3 h 31"/>
                    <a:gd name="T8" fmla="*/ 36 w 41"/>
                    <a:gd name="T9" fmla="*/ 5 h 31"/>
                    <a:gd name="T10" fmla="*/ 38 w 41"/>
                    <a:gd name="T11" fmla="*/ 8 h 31"/>
                    <a:gd name="T12" fmla="*/ 38 w 41"/>
                    <a:gd name="T13" fmla="*/ 10 h 31"/>
                    <a:gd name="T14" fmla="*/ 41 w 41"/>
                    <a:gd name="T15" fmla="*/ 12 h 31"/>
                    <a:gd name="T16" fmla="*/ 41 w 41"/>
                    <a:gd name="T17" fmla="*/ 15 h 31"/>
                    <a:gd name="T18" fmla="*/ 41 w 41"/>
                    <a:gd name="T19" fmla="*/ 20 h 31"/>
                    <a:gd name="T20" fmla="*/ 38 w 41"/>
                    <a:gd name="T21" fmla="*/ 22 h 31"/>
                    <a:gd name="T22" fmla="*/ 38 w 41"/>
                    <a:gd name="T23" fmla="*/ 24 h 31"/>
                    <a:gd name="T24" fmla="*/ 36 w 41"/>
                    <a:gd name="T25" fmla="*/ 27 h 31"/>
                    <a:gd name="T26" fmla="*/ 31 w 41"/>
                    <a:gd name="T27" fmla="*/ 29 h 31"/>
                    <a:gd name="T28" fmla="*/ 29 w 41"/>
                    <a:gd name="T29" fmla="*/ 29 h 31"/>
                    <a:gd name="T30" fmla="*/ 24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2 w 41"/>
                    <a:gd name="T37" fmla="*/ 29 h 31"/>
                    <a:gd name="T38" fmla="*/ 10 w 41"/>
                    <a:gd name="T39" fmla="*/ 29 h 31"/>
                    <a:gd name="T40" fmla="*/ 5 w 41"/>
                    <a:gd name="T41" fmla="*/ 27 h 31"/>
                    <a:gd name="T42" fmla="*/ 3 w 41"/>
                    <a:gd name="T43" fmla="*/ 24 h 31"/>
                    <a:gd name="T44" fmla="*/ 3 w 41"/>
                    <a:gd name="T45" fmla="*/ 22 h 31"/>
                    <a:gd name="T46" fmla="*/ 0 w 41"/>
                    <a:gd name="T47" fmla="*/ 20 h 31"/>
                    <a:gd name="T48" fmla="*/ 0 w 41"/>
                    <a:gd name="T49" fmla="*/ 15 h 31"/>
                    <a:gd name="T50" fmla="*/ 0 w 41"/>
                    <a:gd name="T51" fmla="*/ 12 h 31"/>
                    <a:gd name="T52" fmla="*/ 3 w 41"/>
                    <a:gd name="T53" fmla="*/ 10 h 31"/>
                    <a:gd name="T54" fmla="*/ 3 w 41"/>
                    <a:gd name="T55" fmla="*/ 8 h 31"/>
                    <a:gd name="T56" fmla="*/ 5 w 41"/>
                    <a:gd name="T57" fmla="*/ 5 h 31"/>
                    <a:gd name="T58" fmla="*/ 10 w 41"/>
                    <a:gd name="T59" fmla="*/ 3 h 31"/>
                    <a:gd name="T60" fmla="*/ 12 w 41"/>
                    <a:gd name="T61" fmla="*/ 0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3"/>
                      </a:lnTo>
                      <a:lnTo>
                        <a:pt x="36" y="5"/>
                      </a:lnTo>
                      <a:lnTo>
                        <a:pt x="38" y="8"/>
                      </a:lnTo>
                      <a:lnTo>
                        <a:pt x="38" y="10"/>
                      </a:lnTo>
                      <a:lnTo>
                        <a:pt x="41" y="12"/>
                      </a:lnTo>
                      <a:lnTo>
                        <a:pt x="41" y="15"/>
                      </a:lnTo>
                      <a:lnTo>
                        <a:pt x="41" y="20"/>
                      </a:lnTo>
                      <a:lnTo>
                        <a:pt x="38" y="22"/>
                      </a:lnTo>
                      <a:lnTo>
                        <a:pt x="38" y="24"/>
                      </a:lnTo>
                      <a:lnTo>
                        <a:pt x="36" y="27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5" y="27"/>
                      </a:lnTo>
                      <a:lnTo>
                        <a:pt x="3" y="24"/>
                      </a:lnTo>
                      <a:lnTo>
                        <a:pt x="3" y="22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6" name="Freeform 246"/>
                <p:cNvSpPr>
                  <a:spLocks/>
                </p:cNvSpPr>
                <p:nvPr/>
              </p:nvSpPr>
              <p:spPr bwMode="auto">
                <a:xfrm>
                  <a:off x="2388" y="2766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6 w 41"/>
                    <a:gd name="T3" fmla="*/ 0 h 31"/>
                    <a:gd name="T4" fmla="*/ 29 w 41"/>
                    <a:gd name="T5" fmla="*/ 2 h 31"/>
                    <a:gd name="T6" fmla="*/ 34 w 41"/>
                    <a:gd name="T7" fmla="*/ 2 h 31"/>
                    <a:gd name="T8" fmla="*/ 36 w 41"/>
                    <a:gd name="T9" fmla="*/ 4 h 31"/>
                    <a:gd name="T10" fmla="*/ 38 w 41"/>
                    <a:gd name="T11" fmla="*/ 7 h 31"/>
                    <a:gd name="T12" fmla="*/ 41 w 41"/>
                    <a:gd name="T13" fmla="*/ 9 h 31"/>
                    <a:gd name="T14" fmla="*/ 41 w 41"/>
                    <a:gd name="T15" fmla="*/ 14 h 31"/>
                    <a:gd name="T16" fmla="*/ 41 w 41"/>
                    <a:gd name="T17" fmla="*/ 16 h 31"/>
                    <a:gd name="T18" fmla="*/ 41 w 41"/>
                    <a:gd name="T19" fmla="*/ 19 h 31"/>
                    <a:gd name="T20" fmla="*/ 41 w 41"/>
                    <a:gd name="T21" fmla="*/ 21 h 31"/>
                    <a:gd name="T22" fmla="*/ 38 w 41"/>
                    <a:gd name="T23" fmla="*/ 23 h 31"/>
                    <a:gd name="T24" fmla="*/ 36 w 41"/>
                    <a:gd name="T25" fmla="*/ 26 h 31"/>
                    <a:gd name="T26" fmla="*/ 34 w 41"/>
                    <a:gd name="T27" fmla="*/ 28 h 31"/>
                    <a:gd name="T28" fmla="*/ 29 w 41"/>
                    <a:gd name="T29" fmla="*/ 31 h 31"/>
                    <a:gd name="T30" fmla="*/ 26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4 w 41"/>
                    <a:gd name="T37" fmla="*/ 31 h 31"/>
                    <a:gd name="T38" fmla="*/ 10 w 41"/>
                    <a:gd name="T39" fmla="*/ 28 h 31"/>
                    <a:gd name="T40" fmla="*/ 7 w 41"/>
                    <a:gd name="T41" fmla="*/ 26 h 31"/>
                    <a:gd name="T42" fmla="*/ 5 w 41"/>
                    <a:gd name="T43" fmla="*/ 23 h 31"/>
                    <a:gd name="T44" fmla="*/ 3 w 41"/>
                    <a:gd name="T45" fmla="*/ 21 h 31"/>
                    <a:gd name="T46" fmla="*/ 0 w 41"/>
                    <a:gd name="T47" fmla="*/ 19 h 31"/>
                    <a:gd name="T48" fmla="*/ 0 w 41"/>
                    <a:gd name="T49" fmla="*/ 16 h 31"/>
                    <a:gd name="T50" fmla="*/ 0 w 41"/>
                    <a:gd name="T51" fmla="*/ 14 h 31"/>
                    <a:gd name="T52" fmla="*/ 3 w 41"/>
                    <a:gd name="T53" fmla="*/ 9 h 31"/>
                    <a:gd name="T54" fmla="*/ 5 w 41"/>
                    <a:gd name="T55" fmla="*/ 7 h 31"/>
                    <a:gd name="T56" fmla="*/ 7 w 41"/>
                    <a:gd name="T57" fmla="*/ 4 h 31"/>
                    <a:gd name="T58" fmla="*/ 10 w 41"/>
                    <a:gd name="T59" fmla="*/ 2 h 31"/>
                    <a:gd name="T60" fmla="*/ 14 w 41"/>
                    <a:gd name="T61" fmla="*/ 2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6" y="0"/>
                      </a:lnTo>
                      <a:lnTo>
                        <a:pt x="29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1" y="9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6" y="26"/>
                      </a:lnTo>
                      <a:lnTo>
                        <a:pt x="34" y="28"/>
                      </a:lnTo>
                      <a:lnTo>
                        <a:pt x="29" y="31"/>
                      </a:lnTo>
                      <a:lnTo>
                        <a:pt x="26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9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7" name="Freeform 247"/>
                <p:cNvSpPr>
                  <a:spLocks/>
                </p:cNvSpPr>
                <p:nvPr/>
              </p:nvSpPr>
              <p:spPr bwMode="auto">
                <a:xfrm>
                  <a:off x="2388" y="2766"/>
                  <a:ext cx="41" cy="31"/>
                </a:xfrm>
                <a:custGeom>
                  <a:avLst/>
                  <a:gdLst>
                    <a:gd name="T0" fmla="*/ 22 w 41"/>
                    <a:gd name="T1" fmla="*/ 0 h 31"/>
                    <a:gd name="T2" fmla="*/ 26 w 41"/>
                    <a:gd name="T3" fmla="*/ 0 h 31"/>
                    <a:gd name="T4" fmla="*/ 29 w 41"/>
                    <a:gd name="T5" fmla="*/ 2 h 31"/>
                    <a:gd name="T6" fmla="*/ 34 w 41"/>
                    <a:gd name="T7" fmla="*/ 2 h 31"/>
                    <a:gd name="T8" fmla="*/ 36 w 41"/>
                    <a:gd name="T9" fmla="*/ 4 h 31"/>
                    <a:gd name="T10" fmla="*/ 38 w 41"/>
                    <a:gd name="T11" fmla="*/ 7 h 31"/>
                    <a:gd name="T12" fmla="*/ 41 w 41"/>
                    <a:gd name="T13" fmla="*/ 9 h 31"/>
                    <a:gd name="T14" fmla="*/ 41 w 41"/>
                    <a:gd name="T15" fmla="*/ 14 h 31"/>
                    <a:gd name="T16" fmla="*/ 41 w 41"/>
                    <a:gd name="T17" fmla="*/ 16 h 31"/>
                    <a:gd name="T18" fmla="*/ 41 w 41"/>
                    <a:gd name="T19" fmla="*/ 19 h 31"/>
                    <a:gd name="T20" fmla="*/ 41 w 41"/>
                    <a:gd name="T21" fmla="*/ 21 h 31"/>
                    <a:gd name="T22" fmla="*/ 38 w 41"/>
                    <a:gd name="T23" fmla="*/ 23 h 31"/>
                    <a:gd name="T24" fmla="*/ 36 w 41"/>
                    <a:gd name="T25" fmla="*/ 26 h 31"/>
                    <a:gd name="T26" fmla="*/ 34 w 41"/>
                    <a:gd name="T27" fmla="*/ 28 h 31"/>
                    <a:gd name="T28" fmla="*/ 29 w 41"/>
                    <a:gd name="T29" fmla="*/ 31 h 31"/>
                    <a:gd name="T30" fmla="*/ 26 w 41"/>
                    <a:gd name="T31" fmla="*/ 31 h 31"/>
                    <a:gd name="T32" fmla="*/ 22 w 41"/>
                    <a:gd name="T33" fmla="*/ 31 h 31"/>
                    <a:gd name="T34" fmla="*/ 17 w 41"/>
                    <a:gd name="T35" fmla="*/ 31 h 31"/>
                    <a:gd name="T36" fmla="*/ 14 w 41"/>
                    <a:gd name="T37" fmla="*/ 31 h 31"/>
                    <a:gd name="T38" fmla="*/ 10 w 41"/>
                    <a:gd name="T39" fmla="*/ 28 h 31"/>
                    <a:gd name="T40" fmla="*/ 7 w 41"/>
                    <a:gd name="T41" fmla="*/ 26 h 31"/>
                    <a:gd name="T42" fmla="*/ 5 w 41"/>
                    <a:gd name="T43" fmla="*/ 23 h 31"/>
                    <a:gd name="T44" fmla="*/ 3 w 41"/>
                    <a:gd name="T45" fmla="*/ 21 h 31"/>
                    <a:gd name="T46" fmla="*/ 0 w 41"/>
                    <a:gd name="T47" fmla="*/ 19 h 31"/>
                    <a:gd name="T48" fmla="*/ 0 w 41"/>
                    <a:gd name="T49" fmla="*/ 16 h 31"/>
                    <a:gd name="T50" fmla="*/ 0 w 41"/>
                    <a:gd name="T51" fmla="*/ 14 h 31"/>
                    <a:gd name="T52" fmla="*/ 3 w 41"/>
                    <a:gd name="T53" fmla="*/ 9 h 31"/>
                    <a:gd name="T54" fmla="*/ 5 w 41"/>
                    <a:gd name="T55" fmla="*/ 7 h 31"/>
                    <a:gd name="T56" fmla="*/ 7 w 41"/>
                    <a:gd name="T57" fmla="*/ 4 h 31"/>
                    <a:gd name="T58" fmla="*/ 10 w 41"/>
                    <a:gd name="T59" fmla="*/ 2 h 31"/>
                    <a:gd name="T60" fmla="*/ 14 w 41"/>
                    <a:gd name="T61" fmla="*/ 2 h 31"/>
                    <a:gd name="T62" fmla="*/ 17 w 41"/>
                    <a:gd name="T63" fmla="*/ 0 h 31"/>
                    <a:gd name="T64" fmla="*/ 22 w 41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1"/>
                    <a:gd name="T101" fmla="*/ 41 w 41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1">
                      <a:moveTo>
                        <a:pt x="22" y="0"/>
                      </a:moveTo>
                      <a:lnTo>
                        <a:pt x="26" y="0"/>
                      </a:lnTo>
                      <a:lnTo>
                        <a:pt x="29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1" y="9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6" y="26"/>
                      </a:lnTo>
                      <a:lnTo>
                        <a:pt x="34" y="28"/>
                      </a:lnTo>
                      <a:lnTo>
                        <a:pt x="29" y="31"/>
                      </a:lnTo>
                      <a:lnTo>
                        <a:pt x="26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9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8" name="Freeform 248"/>
                <p:cNvSpPr>
                  <a:spLocks/>
                </p:cNvSpPr>
                <p:nvPr/>
              </p:nvSpPr>
              <p:spPr bwMode="auto">
                <a:xfrm>
                  <a:off x="2166" y="3371"/>
                  <a:ext cx="103" cy="350"/>
                </a:xfrm>
                <a:custGeom>
                  <a:avLst/>
                  <a:gdLst>
                    <a:gd name="T0" fmla="*/ 38 w 103"/>
                    <a:gd name="T1" fmla="*/ 38 h 350"/>
                    <a:gd name="T2" fmla="*/ 29 w 103"/>
                    <a:gd name="T3" fmla="*/ 69 h 350"/>
                    <a:gd name="T4" fmla="*/ 22 w 103"/>
                    <a:gd name="T5" fmla="*/ 100 h 350"/>
                    <a:gd name="T6" fmla="*/ 19 w 103"/>
                    <a:gd name="T7" fmla="*/ 126 h 350"/>
                    <a:gd name="T8" fmla="*/ 19 w 103"/>
                    <a:gd name="T9" fmla="*/ 162 h 350"/>
                    <a:gd name="T10" fmla="*/ 22 w 103"/>
                    <a:gd name="T11" fmla="*/ 196 h 350"/>
                    <a:gd name="T12" fmla="*/ 29 w 103"/>
                    <a:gd name="T13" fmla="*/ 243 h 350"/>
                    <a:gd name="T14" fmla="*/ 48 w 103"/>
                    <a:gd name="T15" fmla="*/ 291 h 350"/>
                    <a:gd name="T16" fmla="*/ 58 w 103"/>
                    <a:gd name="T17" fmla="*/ 305 h 350"/>
                    <a:gd name="T18" fmla="*/ 67 w 103"/>
                    <a:gd name="T19" fmla="*/ 315 h 350"/>
                    <a:gd name="T20" fmla="*/ 77 w 103"/>
                    <a:gd name="T21" fmla="*/ 322 h 350"/>
                    <a:gd name="T22" fmla="*/ 84 w 103"/>
                    <a:gd name="T23" fmla="*/ 327 h 350"/>
                    <a:gd name="T24" fmla="*/ 93 w 103"/>
                    <a:gd name="T25" fmla="*/ 334 h 350"/>
                    <a:gd name="T26" fmla="*/ 100 w 103"/>
                    <a:gd name="T27" fmla="*/ 341 h 350"/>
                    <a:gd name="T28" fmla="*/ 103 w 103"/>
                    <a:gd name="T29" fmla="*/ 341 h 350"/>
                    <a:gd name="T30" fmla="*/ 100 w 103"/>
                    <a:gd name="T31" fmla="*/ 343 h 350"/>
                    <a:gd name="T32" fmla="*/ 100 w 103"/>
                    <a:gd name="T33" fmla="*/ 348 h 350"/>
                    <a:gd name="T34" fmla="*/ 98 w 103"/>
                    <a:gd name="T35" fmla="*/ 348 h 350"/>
                    <a:gd name="T36" fmla="*/ 96 w 103"/>
                    <a:gd name="T37" fmla="*/ 348 h 350"/>
                    <a:gd name="T38" fmla="*/ 93 w 103"/>
                    <a:gd name="T39" fmla="*/ 350 h 350"/>
                    <a:gd name="T40" fmla="*/ 65 w 103"/>
                    <a:gd name="T41" fmla="*/ 336 h 350"/>
                    <a:gd name="T42" fmla="*/ 48 w 103"/>
                    <a:gd name="T43" fmla="*/ 308 h 350"/>
                    <a:gd name="T44" fmla="*/ 36 w 103"/>
                    <a:gd name="T45" fmla="*/ 286 h 350"/>
                    <a:gd name="T46" fmla="*/ 29 w 103"/>
                    <a:gd name="T47" fmla="*/ 274 h 350"/>
                    <a:gd name="T48" fmla="*/ 22 w 103"/>
                    <a:gd name="T49" fmla="*/ 265 h 350"/>
                    <a:gd name="T50" fmla="*/ 17 w 103"/>
                    <a:gd name="T51" fmla="*/ 255 h 350"/>
                    <a:gd name="T52" fmla="*/ 15 w 103"/>
                    <a:gd name="T53" fmla="*/ 243 h 350"/>
                    <a:gd name="T54" fmla="*/ 12 w 103"/>
                    <a:gd name="T55" fmla="*/ 231 h 350"/>
                    <a:gd name="T56" fmla="*/ 5 w 103"/>
                    <a:gd name="T57" fmla="*/ 200 h 350"/>
                    <a:gd name="T58" fmla="*/ 5 w 103"/>
                    <a:gd name="T59" fmla="*/ 167 h 350"/>
                    <a:gd name="T60" fmla="*/ 0 w 103"/>
                    <a:gd name="T61" fmla="*/ 129 h 350"/>
                    <a:gd name="T62" fmla="*/ 3 w 103"/>
                    <a:gd name="T63" fmla="*/ 76 h 350"/>
                    <a:gd name="T64" fmla="*/ 12 w 103"/>
                    <a:gd name="T65" fmla="*/ 24 h 350"/>
                    <a:gd name="T66" fmla="*/ 15 w 103"/>
                    <a:gd name="T67" fmla="*/ 7 h 350"/>
                    <a:gd name="T68" fmla="*/ 17 w 103"/>
                    <a:gd name="T69" fmla="*/ 7 h 350"/>
                    <a:gd name="T70" fmla="*/ 17 w 103"/>
                    <a:gd name="T71" fmla="*/ 5 h 350"/>
                    <a:gd name="T72" fmla="*/ 19 w 103"/>
                    <a:gd name="T73" fmla="*/ 2 h 350"/>
                    <a:gd name="T74" fmla="*/ 19 w 103"/>
                    <a:gd name="T75" fmla="*/ 2 h 350"/>
                    <a:gd name="T76" fmla="*/ 22 w 103"/>
                    <a:gd name="T77" fmla="*/ 0 h 350"/>
                    <a:gd name="T78" fmla="*/ 27 w 103"/>
                    <a:gd name="T79" fmla="*/ 0 h 350"/>
                    <a:gd name="T80" fmla="*/ 31 w 103"/>
                    <a:gd name="T81" fmla="*/ 5 h 350"/>
                    <a:gd name="T82" fmla="*/ 31 w 103"/>
                    <a:gd name="T83" fmla="*/ 12 h 350"/>
                    <a:gd name="T84" fmla="*/ 34 w 103"/>
                    <a:gd name="T85" fmla="*/ 12 h 350"/>
                    <a:gd name="T86" fmla="*/ 36 w 103"/>
                    <a:gd name="T87" fmla="*/ 17 h 350"/>
                    <a:gd name="T88" fmla="*/ 36 w 103"/>
                    <a:gd name="T89" fmla="*/ 19 h 3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3"/>
                    <a:gd name="T136" fmla="*/ 0 h 350"/>
                    <a:gd name="T137" fmla="*/ 103 w 103"/>
                    <a:gd name="T138" fmla="*/ 350 h 3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3" h="350">
                      <a:moveTo>
                        <a:pt x="41" y="19"/>
                      </a:moveTo>
                      <a:lnTo>
                        <a:pt x="41" y="29"/>
                      </a:lnTo>
                      <a:lnTo>
                        <a:pt x="38" y="38"/>
                      </a:lnTo>
                      <a:lnTo>
                        <a:pt x="36" y="50"/>
                      </a:lnTo>
                      <a:lnTo>
                        <a:pt x="34" y="60"/>
                      </a:lnTo>
                      <a:lnTo>
                        <a:pt x="29" y="69"/>
                      </a:lnTo>
                      <a:lnTo>
                        <a:pt x="27" y="81"/>
                      </a:lnTo>
                      <a:lnTo>
                        <a:pt x="24" y="91"/>
                      </a:lnTo>
                      <a:lnTo>
                        <a:pt x="22" y="100"/>
                      </a:lnTo>
                      <a:lnTo>
                        <a:pt x="19" y="107"/>
                      </a:lnTo>
                      <a:lnTo>
                        <a:pt x="19" y="117"/>
                      </a:lnTo>
                      <a:lnTo>
                        <a:pt x="19" y="126"/>
                      </a:lnTo>
                      <a:lnTo>
                        <a:pt x="19" y="138"/>
                      </a:lnTo>
                      <a:lnTo>
                        <a:pt x="19" y="150"/>
                      </a:lnTo>
                      <a:lnTo>
                        <a:pt x="19" y="162"/>
                      </a:lnTo>
                      <a:lnTo>
                        <a:pt x="22" y="172"/>
                      </a:lnTo>
                      <a:lnTo>
                        <a:pt x="22" y="179"/>
                      </a:lnTo>
                      <a:lnTo>
                        <a:pt x="22" y="196"/>
                      </a:lnTo>
                      <a:lnTo>
                        <a:pt x="24" y="210"/>
                      </a:lnTo>
                      <a:lnTo>
                        <a:pt x="27" y="227"/>
                      </a:lnTo>
                      <a:lnTo>
                        <a:pt x="29" y="243"/>
                      </a:lnTo>
                      <a:lnTo>
                        <a:pt x="34" y="260"/>
                      </a:lnTo>
                      <a:lnTo>
                        <a:pt x="41" y="277"/>
                      </a:lnTo>
                      <a:lnTo>
                        <a:pt x="48" y="291"/>
                      </a:lnTo>
                      <a:lnTo>
                        <a:pt x="55" y="303"/>
                      </a:lnTo>
                      <a:lnTo>
                        <a:pt x="58" y="305"/>
                      </a:lnTo>
                      <a:lnTo>
                        <a:pt x="60" y="308"/>
                      </a:lnTo>
                      <a:lnTo>
                        <a:pt x="65" y="312"/>
                      </a:lnTo>
                      <a:lnTo>
                        <a:pt x="67" y="315"/>
                      </a:lnTo>
                      <a:lnTo>
                        <a:pt x="69" y="317"/>
                      </a:lnTo>
                      <a:lnTo>
                        <a:pt x="74" y="322"/>
                      </a:lnTo>
                      <a:lnTo>
                        <a:pt x="77" y="322"/>
                      </a:lnTo>
                      <a:lnTo>
                        <a:pt x="81" y="324"/>
                      </a:lnTo>
                      <a:lnTo>
                        <a:pt x="84" y="327"/>
                      </a:lnTo>
                      <a:lnTo>
                        <a:pt x="86" y="329"/>
                      </a:lnTo>
                      <a:lnTo>
                        <a:pt x="91" y="331"/>
                      </a:lnTo>
                      <a:lnTo>
                        <a:pt x="93" y="334"/>
                      </a:lnTo>
                      <a:lnTo>
                        <a:pt x="96" y="336"/>
                      </a:lnTo>
                      <a:lnTo>
                        <a:pt x="98" y="339"/>
                      </a:lnTo>
                      <a:lnTo>
                        <a:pt x="100" y="341"/>
                      </a:lnTo>
                      <a:lnTo>
                        <a:pt x="103" y="341"/>
                      </a:lnTo>
                      <a:lnTo>
                        <a:pt x="103" y="343"/>
                      </a:lnTo>
                      <a:lnTo>
                        <a:pt x="100" y="343"/>
                      </a:lnTo>
                      <a:lnTo>
                        <a:pt x="100" y="346"/>
                      </a:lnTo>
                      <a:lnTo>
                        <a:pt x="100" y="348"/>
                      </a:lnTo>
                      <a:lnTo>
                        <a:pt x="98" y="348"/>
                      </a:lnTo>
                      <a:lnTo>
                        <a:pt x="96" y="348"/>
                      </a:lnTo>
                      <a:lnTo>
                        <a:pt x="93" y="350"/>
                      </a:lnTo>
                      <a:lnTo>
                        <a:pt x="81" y="348"/>
                      </a:lnTo>
                      <a:lnTo>
                        <a:pt x="72" y="343"/>
                      </a:lnTo>
                      <a:lnTo>
                        <a:pt x="65" y="336"/>
                      </a:lnTo>
                      <a:lnTo>
                        <a:pt x="60" y="329"/>
                      </a:lnTo>
                      <a:lnTo>
                        <a:pt x="53" y="317"/>
                      </a:lnTo>
                      <a:lnTo>
                        <a:pt x="48" y="308"/>
                      </a:lnTo>
                      <a:lnTo>
                        <a:pt x="43" y="298"/>
                      </a:lnTo>
                      <a:lnTo>
                        <a:pt x="36" y="291"/>
                      </a:lnTo>
                      <a:lnTo>
                        <a:pt x="36" y="286"/>
                      </a:lnTo>
                      <a:lnTo>
                        <a:pt x="34" y="281"/>
                      </a:lnTo>
                      <a:lnTo>
                        <a:pt x="31" y="279"/>
                      </a:lnTo>
                      <a:lnTo>
                        <a:pt x="29" y="274"/>
                      </a:lnTo>
                      <a:lnTo>
                        <a:pt x="27" y="272"/>
                      </a:lnTo>
                      <a:lnTo>
                        <a:pt x="24" y="267"/>
                      </a:lnTo>
                      <a:lnTo>
                        <a:pt x="22" y="265"/>
                      </a:lnTo>
                      <a:lnTo>
                        <a:pt x="22" y="262"/>
                      </a:lnTo>
                      <a:lnTo>
                        <a:pt x="19" y="260"/>
                      </a:lnTo>
                      <a:lnTo>
                        <a:pt x="17" y="255"/>
                      </a:lnTo>
                      <a:lnTo>
                        <a:pt x="17" y="253"/>
                      </a:lnTo>
                      <a:lnTo>
                        <a:pt x="15" y="248"/>
                      </a:lnTo>
                      <a:lnTo>
                        <a:pt x="15" y="243"/>
                      </a:lnTo>
                      <a:lnTo>
                        <a:pt x="12" y="238"/>
                      </a:lnTo>
                      <a:lnTo>
                        <a:pt x="12" y="236"/>
                      </a:lnTo>
                      <a:lnTo>
                        <a:pt x="12" y="231"/>
                      </a:lnTo>
                      <a:lnTo>
                        <a:pt x="7" y="222"/>
                      </a:lnTo>
                      <a:lnTo>
                        <a:pt x="5" y="212"/>
                      </a:lnTo>
                      <a:lnTo>
                        <a:pt x="5" y="200"/>
                      </a:lnTo>
                      <a:lnTo>
                        <a:pt x="5" y="188"/>
                      </a:lnTo>
                      <a:lnTo>
                        <a:pt x="5" y="179"/>
                      </a:lnTo>
                      <a:lnTo>
                        <a:pt x="5" y="167"/>
                      </a:lnTo>
                      <a:lnTo>
                        <a:pt x="5" y="157"/>
                      </a:lnTo>
                      <a:lnTo>
                        <a:pt x="3" y="145"/>
                      </a:lnTo>
                      <a:lnTo>
                        <a:pt x="0" y="129"/>
                      </a:lnTo>
                      <a:lnTo>
                        <a:pt x="0" y="112"/>
                      </a:lnTo>
                      <a:lnTo>
                        <a:pt x="3" y="95"/>
                      </a:lnTo>
                      <a:lnTo>
                        <a:pt x="3" y="76"/>
                      </a:lnTo>
                      <a:lnTo>
                        <a:pt x="5" y="60"/>
                      </a:lnTo>
                      <a:lnTo>
                        <a:pt x="10" y="41"/>
                      </a:lnTo>
                      <a:lnTo>
                        <a:pt x="12" y="24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36" y="14"/>
                      </a:lnTo>
                      <a:lnTo>
                        <a:pt x="36" y="17"/>
                      </a:lnTo>
                      <a:lnTo>
                        <a:pt x="36" y="19"/>
                      </a:lnTo>
                      <a:lnTo>
                        <a:pt x="41" y="1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29" name="Freeform 249"/>
                <p:cNvSpPr>
                  <a:spLocks/>
                </p:cNvSpPr>
                <p:nvPr/>
              </p:nvSpPr>
              <p:spPr bwMode="auto">
                <a:xfrm>
                  <a:off x="2166" y="3371"/>
                  <a:ext cx="103" cy="350"/>
                </a:xfrm>
                <a:custGeom>
                  <a:avLst/>
                  <a:gdLst>
                    <a:gd name="T0" fmla="*/ 38 w 103"/>
                    <a:gd name="T1" fmla="*/ 38 h 350"/>
                    <a:gd name="T2" fmla="*/ 29 w 103"/>
                    <a:gd name="T3" fmla="*/ 69 h 350"/>
                    <a:gd name="T4" fmla="*/ 22 w 103"/>
                    <a:gd name="T5" fmla="*/ 100 h 350"/>
                    <a:gd name="T6" fmla="*/ 19 w 103"/>
                    <a:gd name="T7" fmla="*/ 126 h 350"/>
                    <a:gd name="T8" fmla="*/ 19 w 103"/>
                    <a:gd name="T9" fmla="*/ 162 h 350"/>
                    <a:gd name="T10" fmla="*/ 22 w 103"/>
                    <a:gd name="T11" fmla="*/ 196 h 350"/>
                    <a:gd name="T12" fmla="*/ 29 w 103"/>
                    <a:gd name="T13" fmla="*/ 243 h 350"/>
                    <a:gd name="T14" fmla="*/ 48 w 103"/>
                    <a:gd name="T15" fmla="*/ 291 h 350"/>
                    <a:gd name="T16" fmla="*/ 58 w 103"/>
                    <a:gd name="T17" fmla="*/ 305 h 350"/>
                    <a:gd name="T18" fmla="*/ 67 w 103"/>
                    <a:gd name="T19" fmla="*/ 315 h 350"/>
                    <a:gd name="T20" fmla="*/ 77 w 103"/>
                    <a:gd name="T21" fmla="*/ 322 h 350"/>
                    <a:gd name="T22" fmla="*/ 84 w 103"/>
                    <a:gd name="T23" fmla="*/ 327 h 350"/>
                    <a:gd name="T24" fmla="*/ 93 w 103"/>
                    <a:gd name="T25" fmla="*/ 334 h 350"/>
                    <a:gd name="T26" fmla="*/ 100 w 103"/>
                    <a:gd name="T27" fmla="*/ 341 h 350"/>
                    <a:gd name="T28" fmla="*/ 103 w 103"/>
                    <a:gd name="T29" fmla="*/ 341 h 350"/>
                    <a:gd name="T30" fmla="*/ 100 w 103"/>
                    <a:gd name="T31" fmla="*/ 343 h 350"/>
                    <a:gd name="T32" fmla="*/ 100 w 103"/>
                    <a:gd name="T33" fmla="*/ 348 h 350"/>
                    <a:gd name="T34" fmla="*/ 98 w 103"/>
                    <a:gd name="T35" fmla="*/ 348 h 350"/>
                    <a:gd name="T36" fmla="*/ 96 w 103"/>
                    <a:gd name="T37" fmla="*/ 348 h 350"/>
                    <a:gd name="T38" fmla="*/ 93 w 103"/>
                    <a:gd name="T39" fmla="*/ 350 h 350"/>
                    <a:gd name="T40" fmla="*/ 65 w 103"/>
                    <a:gd name="T41" fmla="*/ 336 h 350"/>
                    <a:gd name="T42" fmla="*/ 48 w 103"/>
                    <a:gd name="T43" fmla="*/ 308 h 350"/>
                    <a:gd name="T44" fmla="*/ 36 w 103"/>
                    <a:gd name="T45" fmla="*/ 286 h 350"/>
                    <a:gd name="T46" fmla="*/ 29 w 103"/>
                    <a:gd name="T47" fmla="*/ 274 h 350"/>
                    <a:gd name="T48" fmla="*/ 22 w 103"/>
                    <a:gd name="T49" fmla="*/ 265 h 350"/>
                    <a:gd name="T50" fmla="*/ 17 w 103"/>
                    <a:gd name="T51" fmla="*/ 255 h 350"/>
                    <a:gd name="T52" fmla="*/ 15 w 103"/>
                    <a:gd name="T53" fmla="*/ 243 h 350"/>
                    <a:gd name="T54" fmla="*/ 12 w 103"/>
                    <a:gd name="T55" fmla="*/ 231 h 350"/>
                    <a:gd name="T56" fmla="*/ 5 w 103"/>
                    <a:gd name="T57" fmla="*/ 200 h 350"/>
                    <a:gd name="T58" fmla="*/ 5 w 103"/>
                    <a:gd name="T59" fmla="*/ 167 h 350"/>
                    <a:gd name="T60" fmla="*/ 0 w 103"/>
                    <a:gd name="T61" fmla="*/ 129 h 350"/>
                    <a:gd name="T62" fmla="*/ 3 w 103"/>
                    <a:gd name="T63" fmla="*/ 76 h 350"/>
                    <a:gd name="T64" fmla="*/ 12 w 103"/>
                    <a:gd name="T65" fmla="*/ 24 h 350"/>
                    <a:gd name="T66" fmla="*/ 15 w 103"/>
                    <a:gd name="T67" fmla="*/ 7 h 350"/>
                    <a:gd name="T68" fmla="*/ 17 w 103"/>
                    <a:gd name="T69" fmla="*/ 7 h 350"/>
                    <a:gd name="T70" fmla="*/ 17 w 103"/>
                    <a:gd name="T71" fmla="*/ 5 h 350"/>
                    <a:gd name="T72" fmla="*/ 19 w 103"/>
                    <a:gd name="T73" fmla="*/ 2 h 350"/>
                    <a:gd name="T74" fmla="*/ 19 w 103"/>
                    <a:gd name="T75" fmla="*/ 2 h 350"/>
                    <a:gd name="T76" fmla="*/ 22 w 103"/>
                    <a:gd name="T77" fmla="*/ 0 h 350"/>
                    <a:gd name="T78" fmla="*/ 27 w 103"/>
                    <a:gd name="T79" fmla="*/ 0 h 350"/>
                    <a:gd name="T80" fmla="*/ 31 w 103"/>
                    <a:gd name="T81" fmla="*/ 5 h 350"/>
                    <a:gd name="T82" fmla="*/ 31 w 103"/>
                    <a:gd name="T83" fmla="*/ 12 h 350"/>
                    <a:gd name="T84" fmla="*/ 34 w 103"/>
                    <a:gd name="T85" fmla="*/ 12 h 350"/>
                    <a:gd name="T86" fmla="*/ 36 w 103"/>
                    <a:gd name="T87" fmla="*/ 17 h 350"/>
                    <a:gd name="T88" fmla="*/ 36 w 103"/>
                    <a:gd name="T89" fmla="*/ 19 h 3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3"/>
                    <a:gd name="T136" fmla="*/ 0 h 350"/>
                    <a:gd name="T137" fmla="*/ 103 w 103"/>
                    <a:gd name="T138" fmla="*/ 350 h 3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3" h="350">
                      <a:moveTo>
                        <a:pt x="41" y="19"/>
                      </a:moveTo>
                      <a:lnTo>
                        <a:pt x="41" y="29"/>
                      </a:lnTo>
                      <a:lnTo>
                        <a:pt x="38" y="38"/>
                      </a:lnTo>
                      <a:lnTo>
                        <a:pt x="36" y="50"/>
                      </a:lnTo>
                      <a:lnTo>
                        <a:pt x="34" y="60"/>
                      </a:lnTo>
                      <a:lnTo>
                        <a:pt x="29" y="69"/>
                      </a:lnTo>
                      <a:lnTo>
                        <a:pt x="27" y="81"/>
                      </a:lnTo>
                      <a:lnTo>
                        <a:pt x="24" y="91"/>
                      </a:lnTo>
                      <a:lnTo>
                        <a:pt x="22" y="100"/>
                      </a:lnTo>
                      <a:lnTo>
                        <a:pt x="19" y="107"/>
                      </a:lnTo>
                      <a:lnTo>
                        <a:pt x="19" y="117"/>
                      </a:lnTo>
                      <a:lnTo>
                        <a:pt x="19" y="126"/>
                      </a:lnTo>
                      <a:lnTo>
                        <a:pt x="19" y="138"/>
                      </a:lnTo>
                      <a:lnTo>
                        <a:pt x="19" y="150"/>
                      </a:lnTo>
                      <a:lnTo>
                        <a:pt x="19" y="162"/>
                      </a:lnTo>
                      <a:lnTo>
                        <a:pt x="22" y="172"/>
                      </a:lnTo>
                      <a:lnTo>
                        <a:pt x="22" y="179"/>
                      </a:lnTo>
                      <a:lnTo>
                        <a:pt x="22" y="196"/>
                      </a:lnTo>
                      <a:lnTo>
                        <a:pt x="24" y="210"/>
                      </a:lnTo>
                      <a:lnTo>
                        <a:pt x="27" y="227"/>
                      </a:lnTo>
                      <a:lnTo>
                        <a:pt x="29" y="243"/>
                      </a:lnTo>
                      <a:lnTo>
                        <a:pt x="34" y="260"/>
                      </a:lnTo>
                      <a:lnTo>
                        <a:pt x="41" y="277"/>
                      </a:lnTo>
                      <a:lnTo>
                        <a:pt x="48" y="291"/>
                      </a:lnTo>
                      <a:lnTo>
                        <a:pt x="55" y="303"/>
                      </a:lnTo>
                      <a:lnTo>
                        <a:pt x="58" y="305"/>
                      </a:lnTo>
                      <a:lnTo>
                        <a:pt x="60" y="308"/>
                      </a:lnTo>
                      <a:lnTo>
                        <a:pt x="65" y="312"/>
                      </a:lnTo>
                      <a:lnTo>
                        <a:pt x="67" y="315"/>
                      </a:lnTo>
                      <a:lnTo>
                        <a:pt x="69" y="317"/>
                      </a:lnTo>
                      <a:lnTo>
                        <a:pt x="74" y="322"/>
                      </a:lnTo>
                      <a:lnTo>
                        <a:pt x="77" y="322"/>
                      </a:lnTo>
                      <a:lnTo>
                        <a:pt x="81" y="324"/>
                      </a:lnTo>
                      <a:lnTo>
                        <a:pt x="84" y="327"/>
                      </a:lnTo>
                      <a:lnTo>
                        <a:pt x="86" y="329"/>
                      </a:lnTo>
                      <a:lnTo>
                        <a:pt x="91" y="331"/>
                      </a:lnTo>
                      <a:lnTo>
                        <a:pt x="93" y="334"/>
                      </a:lnTo>
                      <a:lnTo>
                        <a:pt x="96" y="336"/>
                      </a:lnTo>
                      <a:lnTo>
                        <a:pt x="98" y="339"/>
                      </a:lnTo>
                      <a:lnTo>
                        <a:pt x="100" y="341"/>
                      </a:lnTo>
                      <a:lnTo>
                        <a:pt x="103" y="341"/>
                      </a:lnTo>
                      <a:lnTo>
                        <a:pt x="103" y="343"/>
                      </a:lnTo>
                      <a:lnTo>
                        <a:pt x="100" y="343"/>
                      </a:lnTo>
                      <a:lnTo>
                        <a:pt x="100" y="346"/>
                      </a:lnTo>
                      <a:lnTo>
                        <a:pt x="100" y="348"/>
                      </a:lnTo>
                      <a:lnTo>
                        <a:pt x="98" y="348"/>
                      </a:lnTo>
                      <a:lnTo>
                        <a:pt x="96" y="348"/>
                      </a:lnTo>
                      <a:lnTo>
                        <a:pt x="93" y="350"/>
                      </a:lnTo>
                      <a:lnTo>
                        <a:pt x="81" y="348"/>
                      </a:lnTo>
                      <a:lnTo>
                        <a:pt x="72" y="343"/>
                      </a:lnTo>
                      <a:lnTo>
                        <a:pt x="65" y="336"/>
                      </a:lnTo>
                      <a:lnTo>
                        <a:pt x="60" y="329"/>
                      </a:lnTo>
                      <a:lnTo>
                        <a:pt x="53" y="317"/>
                      </a:lnTo>
                      <a:lnTo>
                        <a:pt x="48" y="308"/>
                      </a:lnTo>
                      <a:lnTo>
                        <a:pt x="43" y="298"/>
                      </a:lnTo>
                      <a:lnTo>
                        <a:pt x="36" y="291"/>
                      </a:lnTo>
                      <a:lnTo>
                        <a:pt x="36" y="286"/>
                      </a:lnTo>
                      <a:lnTo>
                        <a:pt x="34" y="281"/>
                      </a:lnTo>
                      <a:lnTo>
                        <a:pt x="31" y="279"/>
                      </a:lnTo>
                      <a:lnTo>
                        <a:pt x="29" y="274"/>
                      </a:lnTo>
                      <a:lnTo>
                        <a:pt x="27" y="272"/>
                      </a:lnTo>
                      <a:lnTo>
                        <a:pt x="24" y="267"/>
                      </a:lnTo>
                      <a:lnTo>
                        <a:pt x="22" y="265"/>
                      </a:lnTo>
                      <a:lnTo>
                        <a:pt x="22" y="262"/>
                      </a:lnTo>
                      <a:lnTo>
                        <a:pt x="19" y="260"/>
                      </a:lnTo>
                      <a:lnTo>
                        <a:pt x="17" y="255"/>
                      </a:lnTo>
                      <a:lnTo>
                        <a:pt x="17" y="253"/>
                      </a:lnTo>
                      <a:lnTo>
                        <a:pt x="15" y="248"/>
                      </a:lnTo>
                      <a:lnTo>
                        <a:pt x="15" y="243"/>
                      </a:lnTo>
                      <a:lnTo>
                        <a:pt x="12" y="238"/>
                      </a:lnTo>
                      <a:lnTo>
                        <a:pt x="12" y="236"/>
                      </a:lnTo>
                      <a:lnTo>
                        <a:pt x="12" y="231"/>
                      </a:lnTo>
                      <a:lnTo>
                        <a:pt x="7" y="222"/>
                      </a:lnTo>
                      <a:lnTo>
                        <a:pt x="5" y="212"/>
                      </a:lnTo>
                      <a:lnTo>
                        <a:pt x="5" y="200"/>
                      </a:lnTo>
                      <a:lnTo>
                        <a:pt x="5" y="188"/>
                      </a:lnTo>
                      <a:lnTo>
                        <a:pt x="5" y="179"/>
                      </a:lnTo>
                      <a:lnTo>
                        <a:pt x="5" y="167"/>
                      </a:lnTo>
                      <a:lnTo>
                        <a:pt x="5" y="157"/>
                      </a:lnTo>
                      <a:lnTo>
                        <a:pt x="3" y="145"/>
                      </a:lnTo>
                      <a:lnTo>
                        <a:pt x="0" y="129"/>
                      </a:lnTo>
                      <a:lnTo>
                        <a:pt x="0" y="112"/>
                      </a:lnTo>
                      <a:lnTo>
                        <a:pt x="3" y="95"/>
                      </a:lnTo>
                      <a:lnTo>
                        <a:pt x="3" y="76"/>
                      </a:lnTo>
                      <a:lnTo>
                        <a:pt x="5" y="60"/>
                      </a:lnTo>
                      <a:lnTo>
                        <a:pt x="10" y="41"/>
                      </a:lnTo>
                      <a:lnTo>
                        <a:pt x="12" y="24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36" y="14"/>
                      </a:lnTo>
                      <a:lnTo>
                        <a:pt x="36" y="17"/>
                      </a:lnTo>
                      <a:lnTo>
                        <a:pt x="36" y="19"/>
                      </a:lnTo>
                      <a:lnTo>
                        <a:pt x="41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0" name="Freeform 250"/>
                <p:cNvSpPr>
                  <a:spLocks/>
                </p:cNvSpPr>
                <p:nvPr/>
              </p:nvSpPr>
              <p:spPr bwMode="auto">
                <a:xfrm>
                  <a:off x="2732" y="3226"/>
                  <a:ext cx="131" cy="481"/>
                </a:xfrm>
                <a:custGeom>
                  <a:avLst/>
                  <a:gdLst>
                    <a:gd name="T0" fmla="*/ 4 w 131"/>
                    <a:gd name="T1" fmla="*/ 9 h 481"/>
                    <a:gd name="T2" fmla="*/ 14 w 131"/>
                    <a:gd name="T3" fmla="*/ 14 h 481"/>
                    <a:gd name="T4" fmla="*/ 21 w 131"/>
                    <a:gd name="T5" fmla="*/ 19 h 481"/>
                    <a:gd name="T6" fmla="*/ 31 w 131"/>
                    <a:gd name="T7" fmla="*/ 21 h 481"/>
                    <a:gd name="T8" fmla="*/ 35 w 131"/>
                    <a:gd name="T9" fmla="*/ 26 h 481"/>
                    <a:gd name="T10" fmla="*/ 43 w 131"/>
                    <a:gd name="T11" fmla="*/ 31 h 481"/>
                    <a:gd name="T12" fmla="*/ 47 w 131"/>
                    <a:gd name="T13" fmla="*/ 35 h 481"/>
                    <a:gd name="T14" fmla="*/ 54 w 131"/>
                    <a:gd name="T15" fmla="*/ 43 h 481"/>
                    <a:gd name="T16" fmla="*/ 62 w 131"/>
                    <a:gd name="T17" fmla="*/ 47 h 481"/>
                    <a:gd name="T18" fmla="*/ 69 w 131"/>
                    <a:gd name="T19" fmla="*/ 59 h 481"/>
                    <a:gd name="T20" fmla="*/ 78 w 131"/>
                    <a:gd name="T21" fmla="*/ 71 h 481"/>
                    <a:gd name="T22" fmla="*/ 83 w 131"/>
                    <a:gd name="T23" fmla="*/ 83 h 481"/>
                    <a:gd name="T24" fmla="*/ 88 w 131"/>
                    <a:gd name="T25" fmla="*/ 97 h 481"/>
                    <a:gd name="T26" fmla="*/ 93 w 131"/>
                    <a:gd name="T27" fmla="*/ 114 h 481"/>
                    <a:gd name="T28" fmla="*/ 95 w 131"/>
                    <a:gd name="T29" fmla="*/ 133 h 481"/>
                    <a:gd name="T30" fmla="*/ 97 w 131"/>
                    <a:gd name="T31" fmla="*/ 150 h 481"/>
                    <a:gd name="T32" fmla="*/ 102 w 131"/>
                    <a:gd name="T33" fmla="*/ 190 h 481"/>
                    <a:gd name="T34" fmla="*/ 109 w 131"/>
                    <a:gd name="T35" fmla="*/ 257 h 481"/>
                    <a:gd name="T36" fmla="*/ 109 w 131"/>
                    <a:gd name="T37" fmla="*/ 326 h 481"/>
                    <a:gd name="T38" fmla="*/ 102 w 131"/>
                    <a:gd name="T39" fmla="*/ 393 h 481"/>
                    <a:gd name="T40" fmla="*/ 90 w 131"/>
                    <a:gd name="T41" fmla="*/ 429 h 481"/>
                    <a:gd name="T42" fmla="*/ 85 w 131"/>
                    <a:gd name="T43" fmla="*/ 436 h 481"/>
                    <a:gd name="T44" fmla="*/ 78 w 131"/>
                    <a:gd name="T45" fmla="*/ 448 h 481"/>
                    <a:gd name="T46" fmla="*/ 76 w 131"/>
                    <a:gd name="T47" fmla="*/ 455 h 481"/>
                    <a:gd name="T48" fmla="*/ 74 w 131"/>
                    <a:gd name="T49" fmla="*/ 460 h 481"/>
                    <a:gd name="T50" fmla="*/ 71 w 131"/>
                    <a:gd name="T51" fmla="*/ 462 h 481"/>
                    <a:gd name="T52" fmla="*/ 71 w 131"/>
                    <a:gd name="T53" fmla="*/ 464 h 481"/>
                    <a:gd name="T54" fmla="*/ 71 w 131"/>
                    <a:gd name="T55" fmla="*/ 467 h 481"/>
                    <a:gd name="T56" fmla="*/ 76 w 131"/>
                    <a:gd name="T57" fmla="*/ 472 h 481"/>
                    <a:gd name="T58" fmla="*/ 85 w 131"/>
                    <a:gd name="T59" fmla="*/ 476 h 481"/>
                    <a:gd name="T60" fmla="*/ 93 w 131"/>
                    <a:gd name="T61" fmla="*/ 481 h 481"/>
                    <a:gd name="T62" fmla="*/ 102 w 131"/>
                    <a:gd name="T63" fmla="*/ 481 h 481"/>
                    <a:gd name="T64" fmla="*/ 109 w 131"/>
                    <a:gd name="T65" fmla="*/ 479 h 481"/>
                    <a:gd name="T66" fmla="*/ 112 w 131"/>
                    <a:gd name="T67" fmla="*/ 474 h 481"/>
                    <a:gd name="T68" fmla="*/ 114 w 131"/>
                    <a:gd name="T69" fmla="*/ 467 h 481"/>
                    <a:gd name="T70" fmla="*/ 114 w 131"/>
                    <a:gd name="T71" fmla="*/ 457 h 481"/>
                    <a:gd name="T72" fmla="*/ 117 w 131"/>
                    <a:gd name="T73" fmla="*/ 448 h 481"/>
                    <a:gd name="T74" fmla="*/ 119 w 131"/>
                    <a:gd name="T75" fmla="*/ 433 h 481"/>
                    <a:gd name="T76" fmla="*/ 124 w 131"/>
                    <a:gd name="T77" fmla="*/ 410 h 481"/>
                    <a:gd name="T78" fmla="*/ 126 w 131"/>
                    <a:gd name="T79" fmla="*/ 388 h 481"/>
                    <a:gd name="T80" fmla="*/ 128 w 131"/>
                    <a:gd name="T81" fmla="*/ 367 h 481"/>
                    <a:gd name="T82" fmla="*/ 131 w 131"/>
                    <a:gd name="T83" fmla="*/ 324 h 481"/>
                    <a:gd name="T84" fmla="*/ 131 w 131"/>
                    <a:gd name="T85" fmla="*/ 259 h 481"/>
                    <a:gd name="T86" fmla="*/ 126 w 131"/>
                    <a:gd name="T87" fmla="*/ 195 h 481"/>
                    <a:gd name="T88" fmla="*/ 121 w 131"/>
                    <a:gd name="T89" fmla="*/ 133 h 481"/>
                    <a:gd name="T90" fmla="*/ 114 w 131"/>
                    <a:gd name="T91" fmla="*/ 85 h 481"/>
                    <a:gd name="T92" fmla="*/ 107 w 131"/>
                    <a:gd name="T93" fmla="*/ 57 h 481"/>
                    <a:gd name="T94" fmla="*/ 90 w 131"/>
                    <a:gd name="T95" fmla="*/ 33 h 481"/>
                    <a:gd name="T96" fmla="*/ 69 w 131"/>
                    <a:gd name="T97" fmla="*/ 16 h 481"/>
                    <a:gd name="T98" fmla="*/ 47 w 131"/>
                    <a:gd name="T99" fmla="*/ 9 h 481"/>
                    <a:gd name="T100" fmla="*/ 33 w 131"/>
                    <a:gd name="T101" fmla="*/ 7 h 481"/>
                    <a:gd name="T102" fmla="*/ 21 w 131"/>
                    <a:gd name="T103" fmla="*/ 2 h 481"/>
                    <a:gd name="T104" fmla="*/ 7 w 131"/>
                    <a:gd name="T105" fmla="*/ 0 h 481"/>
                    <a:gd name="T106" fmla="*/ 0 w 131"/>
                    <a:gd name="T107" fmla="*/ 0 h 481"/>
                    <a:gd name="T108" fmla="*/ 0 w 131"/>
                    <a:gd name="T109" fmla="*/ 2 h 481"/>
                    <a:gd name="T110" fmla="*/ 0 w 131"/>
                    <a:gd name="T111" fmla="*/ 4 h 481"/>
                    <a:gd name="T112" fmla="*/ 0 w 131"/>
                    <a:gd name="T113" fmla="*/ 7 h 4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1"/>
                    <a:gd name="T172" fmla="*/ 0 h 481"/>
                    <a:gd name="T173" fmla="*/ 131 w 131"/>
                    <a:gd name="T174" fmla="*/ 481 h 4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1" h="481">
                      <a:moveTo>
                        <a:pt x="2" y="7"/>
                      </a:moveTo>
                      <a:lnTo>
                        <a:pt x="4" y="9"/>
                      </a:lnTo>
                      <a:lnTo>
                        <a:pt x="9" y="12"/>
                      </a:lnTo>
                      <a:lnTo>
                        <a:pt x="14" y="14"/>
                      </a:lnTo>
                      <a:lnTo>
                        <a:pt x="16" y="16"/>
                      </a:lnTo>
                      <a:lnTo>
                        <a:pt x="21" y="19"/>
                      </a:lnTo>
                      <a:lnTo>
                        <a:pt x="26" y="19"/>
                      </a:lnTo>
                      <a:lnTo>
                        <a:pt x="31" y="21"/>
                      </a:lnTo>
                      <a:lnTo>
                        <a:pt x="35" y="21"/>
                      </a:lnTo>
                      <a:lnTo>
                        <a:pt x="35" y="26"/>
                      </a:lnTo>
                      <a:lnTo>
                        <a:pt x="40" y="28"/>
                      </a:lnTo>
                      <a:lnTo>
                        <a:pt x="43" y="31"/>
                      </a:lnTo>
                      <a:lnTo>
                        <a:pt x="45" y="33"/>
                      </a:lnTo>
                      <a:lnTo>
                        <a:pt x="47" y="35"/>
                      </a:lnTo>
                      <a:lnTo>
                        <a:pt x="52" y="38"/>
                      </a:lnTo>
                      <a:lnTo>
                        <a:pt x="54" y="43"/>
                      </a:lnTo>
                      <a:lnTo>
                        <a:pt x="57" y="45"/>
                      </a:lnTo>
                      <a:lnTo>
                        <a:pt x="62" y="47"/>
                      </a:lnTo>
                      <a:lnTo>
                        <a:pt x="66" y="54"/>
                      </a:lnTo>
                      <a:lnTo>
                        <a:pt x="69" y="59"/>
                      </a:lnTo>
                      <a:lnTo>
                        <a:pt x="74" y="64"/>
                      </a:lnTo>
                      <a:lnTo>
                        <a:pt x="78" y="71"/>
                      </a:lnTo>
                      <a:lnTo>
                        <a:pt x="81" y="78"/>
                      </a:lnTo>
                      <a:lnTo>
                        <a:pt x="83" y="83"/>
                      </a:lnTo>
                      <a:lnTo>
                        <a:pt x="85" y="90"/>
                      </a:lnTo>
                      <a:lnTo>
                        <a:pt x="88" y="97"/>
                      </a:lnTo>
                      <a:lnTo>
                        <a:pt x="90" y="105"/>
                      </a:lnTo>
                      <a:lnTo>
                        <a:pt x="93" y="114"/>
                      </a:lnTo>
                      <a:lnTo>
                        <a:pt x="93" y="124"/>
                      </a:lnTo>
                      <a:lnTo>
                        <a:pt x="95" y="133"/>
                      </a:lnTo>
                      <a:lnTo>
                        <a:pt x="95" y="143"/>
                      </a:lnTo>
                      <a:lnTo>
                        <a:pt x="97" y="150"/>
                      </a:lnTo>
                      <a:lnTo>
                        <a:pt x="97" y="159"/>
                      </a:lnTo>
                      <a:lnTo>
                        <a:pt x="102" y="190"/>
                      </a:lnTo>
                      <a:lnTo>
                        <a:pt x="107" y="224"/>
                      </a:lnTo>
                      <a:lnTo>
                        <a:pt x="109" y="257"/>
                      </a:lnTo>
                      <a:lnTo>
                        <a:pt x="112" y="293"/>
                      </a:lnTo>
                      <a:lnTo>
                        <a:pt x="109" y="326"/>
                      </a:lnTo>
                      <a:lnTo>
                        <a:pt x="107" y="362"/>
                      </a:lnTo>
                      <a:lnTo>
                        <a:pt x="102" y="393"/>
                      </a:lnTo>
                      <a:lnTo>
                        <a:pt x="93" y="424"/>
                      </a:lnTo>
                      <a:lnTo>
                        <a:pt x="90" y="429"/>
                      </a:lnTo>
                      <a:lnTo>
                        <a:pt x="88" y="431"/>
                      </a:lnTo>
                      <a:lnTo>
                        <a:pt x="85" y="436"/>
                      </a:lnTo>
                      <a:lnTo>
                        <a:pt x="83" y="443"/>
                      </a:lnTo>
                      <a:lnTo>
                        <a:pt x="78" y="448"/>
                      </a:lnTo>
                      <a:lnTo>
                        <a:pt x="76" y="453"/>
                      </a:lnTo>
                      <a:lnTo>
                        <a:pt x="76" y="455"/>
                      </a:lnTo>
                      <a:lnTo>
                        <a:pt x="74" y="460"/>
                      </a:lnTo>
                      <a:lnTo>
                        <a:pt x="71" y="462"/>
                      </a:lnTo>
                      <a:lnTo>
                        <a:pt x="71" y="464"/>
                      </a:lnTo>
                      <a:lnTo>
                        <a:pt x="71" y="467"/>
                      </a:lnTo>
                      <a:lnTo>
                        <a:pt x="76" y="472"/>
                      </a:lnTo>
                      <a:lnTo>
                        <a:pt x="81" y="474"/>
                      </a:lnTo>
                      <a:lnTo>
                        <a:pt x="85" y="476"/>
                      </a:lnTo>
                      <a:lnTo>
                        <a:pt x="90" y="479"/>
                      </a:lnTo>
                      <a:lnTo>
                        <a:pt x="93" y="481"/>
                      </a:lnTo>
                      <a:lnTo>
                        <a:pt x="97" y="481"/>
                      </a:lnTo>
                      <a:lnTo>
                        <a:pt x="102" y="481"/>
                      </a:lnTo>
                      <a:lnTo>
                        <a:pt x="109" y="481"/>
                      </a:lnTo>
                      <a:lnTo>
                        <a:pt x="109" y="479"/>
                      </a:lnTo>
                      <a:lnTo>
                        <a:pt x="112" y="474"/>
                      </a:lnTo>
                      <a:lnTo>
                        <a:pt x="112" y="472"/>
                      </a:lnTo>
                      <a:lnTo>
                        <a:pt x="114" y="467"/>
                      </a:lnTo>
                      <a:lnTo>
                        <a:pt x="114" y="462"/>
                      </a:lnTo>
                      <a:lnTo>
                        <a:pt x="114" y="457"/>
                      </a:lnTo>
                      <a:lnTo>
                        <a:pt x="114" y="453"/>
                      </a:lnTo>
                      <a:lnTo>
                        <a:pt x="117" y="448"/>
                      </a:lnTo>
                      <a:lnTo>
                        <a:pt x="117" y="443"/>
                      </a:lnTo>
                      <a:lnTo>
                        <a:pt x="119" y="433"/>
                      </a:lnTo>
                      <a:lnTo>
                        <a:pt x="121" y="422"/>
                      </a:lnTo>
                      <a:lnTo>
                        <a:pt x="124" y="410"/>
                      </a:lnTo>
                      <a:lnTo>
                        <a:pt x="126" y="400"/>
                      </a:lnTo>
                      <a:lnTo>
                        <a:pt x="126" y="388"/>
                      </a:lnTo>
                      <a:lnTo>
                        <a:pt x="128" y="379"/>
                      </a:lnTo>
                      <a:lnTo>
                        <a:pt x="128" y="367"/>
                      </a:lnTo>
                      <a:lnTo>
                        <a:pt x="128" y="355"/>
                      </a:lnTo>
                      <a:lnTo>
                        <a:pt x="131" y="324"/>
                      </a:lnTo>
                      <a:lnTo>
                        <a:pt x="131" y="293"/>
                      </a:lnTo>
                      <a:lnTo>
                        <a:pt x="131" y="259"/>
                      </a:lnTo>
                      <a:lnTo>
                        <a:pt x="128" y="229"/>
                      </a:lnTo>
                      <a:lnTo>
                        <a:pt x="126" y="195"/>
                      </a:lnTo>
                      <a:lnTo>
                        <a:pt x="124" y="164"/>
                      </a:lnTo>
                      <a:lnTo>
                        <a:pt x="121" y="133"/>
                      </a:lnTo>
                      <a:lnTo>
                        <a:pt x="117" y="102"/>
                      </a:lnTo>
                      <a:lnTo>
                        <a:pt x="114" y="85"/>
                      </a:lnTo>
                      <a:lnTo>
                        <a:pt x="112" y="71"/>
                      </a:lnTo>
                      <a:lnTo>
                        <a:pt x="107" y="57"/>
                      </a:lnTo>
                      <a:lnTo>
                        <a:pt x="100" y="45"/>
                      </a:lnTo>
                      <a:lnTo>
                        <a:pt x="90" y="33"/>
                      </a:lnTo>
                      <a:lnTo>
                        <a:pt x="81" y="24"/>
                      </a:lnTo>
                      <a:lnTo>
                        <a:pt x="69" y="16"/>
                      </a:lnTo>
                      <a:lnTo>
                        <a:pt x="52" y="12"/>
                      </a:lnTo>
                      <a:lnTo>
                        <a:pt x="47" y="9"/>
                      </a:lnTo>
                      <a:lnTo>
                        <a:pt x="40" y="7"/>
                      </a:lnTo>
                      <a:lnTo>
                        <a:pt x="33" y="7"/>
                      </a:lnTo>
                      <a:lnTo>
                        <a:pt x="26" y="4"/>
                      </a:lnTo>
                      <a:lnTo>
                        <a:pt x="21" y="2"/>
                      </a:lnTo>
                      <a:lnTo>
                        <a:pt x="14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1" name="Freeform 251"/>
                <p:cNvSpPr>
                  <a:spLocks/>
                </p:cNvSpPr>
                <p:nvPr/>
              </p:nvSpPr>
              <p:spPr bwMode="auto">
                <a:xfrm>
                  <a:off x="2732" y="3226"/>
                  <a:ext cx="131" cy="481"/>
                </a:xfrm>
                <a:custGeom>
                  <a:avLst/>
                  <a:gdLst>
                    <a:gd name="T0" fmla="*/ 4 w 131"/>
                    <a:gd name="T1" fmla="*/ 9 h 481"/>
                    <a:gd name="T2" fmla="*/ 14 w 131"/>
                    <a:gd name="T3" fmla="*/ 14 h 481"/>
                    <a:gd name="T4" fmla="*/ 21 w 131"/>
                    <a:gd name="T5" fmla="*/ 19 h 481"/>
                    <a:gd name="T6" fmla="*/ 31 w 131"/>
                    <a:gd name="T7" fmla="*/ 21 h 481"/>
                    <a:gd name="T8" fmla="*/ 35 w 131"/>
                    <a:gd name="T9" fmla="*/ 26 h 481"/>
                    <a:gd name="T10" fmla="*/ 43 w 131"/>
                    <a:gd name="T11" fmla="*/ 31 h 481"/>
                    <a:gd name="T12" fmla="*/ 47 w 131"/>
                    <a:gd name="T13" fmla="*/ 35 h 481"/>
                    <a:gd name="T14" fmla="*/ 54 w 131"/>
                    <a:gd name="T15" fmla="*/ 43 h 481"/>
                    <a:gd name="T16" fmla="*/ 62 w 131"/>
                    <a:gd name="T17" fmla="*/ 47 h 481"/>
                    <a:gd name="T18" fmla="*/ 69 w 131"/>
                    <a:gd name="T19" fmla="*/ 59 h 481"/>
                    <a:gd name="T20" fmla="*/ 78 w 131"/>
                    <a:gd name="T21" fmla="*/ 71 h 481"/>
                    <a:gd name="T22" fmla="*/ 83 w 131"/>
                    <a:gd name="T23" fmla="*/ 83 h 481"/>
                    <a:gd name="T24" fmla="*/ 88 w 131"/>
                    <a:gd name="T25" fmla="*/ 97 h 481"/>
                    <a:gd name="T26" fmla="*/ 93 w 131"/>
                    <a:gd name="T27" fmla="*/ 114 h 481"/>
                    <a:gd name="T28" fmla="*/ 95 w 131"/>
                    <a:gd name="T29" fmla="*/ 133 h 481"/>
                    <a:gd name="T30" fmla="*/ 97 w 131"/>
                    <a:gd name="T31" fmla="*/ 150 h 481"/>
                    <a:gd name="T32" fmla="*/ 102 w 131"/>
                    <a:gd name="T33" fmla="*/ 190 h 481"/>
                    <a:gd name="T34" fmla="*/ 109 w 131"/>
                    <a:gd name="T35" fmla="*/ 257 h 481"/>
                    <a:gd name="T36" fmla="*/ 109 w 131"/>
                    <a:gd name="T37" fmla="*/ 326 h 481"/>
                    <a:gd name="T38" fmla="*/ 102 w 131"/>
                    <a:gd name="T39" fmla="*/ 393 h 481"/>
                    <a:gd name="T40" fmla="*/ 90 w 131"/>
                    <a:gd name="T41" fmla="*/ 429 h 481"/>
                    <a:gd name="T42" fmla="*/ 85 w 131"/>
                    <a:gd name="T43" fmla="*/ 436 h 481"/>
                    <a:gd name="T44" fmla="*/ 78 w 131"/>
                    <a:gd name="T45" fmla="*/ 448 h 481"/>
                    <a:gd name="T46" fmla="*/ 76 w 131"/>
                    <a:gd name="T47" fmla="*/ 455 h 481"/>
                    <a:gd name="T48" fmla="*/ 74 w 131"/>
                    <a:gd name="T49" fmla="*/ 460 h 481"/>
                    <a:gd name="T50" fmla="*/ 71 w 131"/>
                    <a:gd name="T51" fmla="*/ 462 h 481"/>
                    <a:gd name="T52" fmla="*/ 71 w 131"/>
                    <a:gd name="T53" fmla="*/ 464 h 481"/>
                    <a:gd name="T54" fmla="*/ 71 w 131"/>
                    <a:gd name="T55" fmla="*/ 467 h 481"/>
                    <a:gd name="T56" fmla="*/ 76 w 131"/>
                    <a:gd name="T57" fmla="*/ 472 h 481"/>
                    <a:gd name="T58" fmla="*/ 85 w 131"/>
                    <a:gd name="T59" fmla="*/ 476 h 481"/>
                    <a:gd name="T60" fmla="*/ 93 w 131"/>
                    <a:gd name="T61" fmla="*/ 481 h 481"/>
                    <a:gd name="T62" fmla="*/ 102 w 131"/>
                    <a:gd name="T63" fmla="*/ 481 h 481"/>
                    <a:gd name="T64" fmla="*/ 109 w 131"/>
                    <a:gd name="T65" fmla="*/ 479 h 481"/>
                    <a:gd name="T66" fmla="*/ 112 w 131"/>
                    <a:gd name="T67" fmla="*/ 474 h 481"/>
                    <a:gd name="T68" fmla="*/ 114 w 131"/>
                    <a:gd name="T69" fmla="*/ 467 h 481"/>
                    <a:gd name="T70" fmla="*/ 114 w 131"/>
                    <a:gd name="T71" fmla="*/ 457 h 481"/>
                    <a:gd name="T72" fmla="*/ 117 w 131"/>
                    <a:gd name="T73" fmla="*/ 448 h 481"/>
                    <a:gd name="T74" fmla="*/ 119 w 131"/>
                    <a:gd name="T75" fmla="*/ 433 h 481"/>
                    <a:gd name="T76" fmla="*/ 124 w 131"/>
                    <a:gd name="T77" fmla="*/ 410 h 481"/>
                    <a:gd name="T78" fmla="*/ 126 w 131"/>
                    <a:gd name="T79" fmla="*/ 388 h 481"/>
                    <a:gd name="T80" fmla="*/ 128 w 131"/>
                    <a:gd name="T81" fmla="*/ 367 h 481"/>
                    <a:gd name="T82" fmla="*/ 131 w 131"/>
                    <a:gd name="T83" fmla="*/ 324 h 481"/>
                    <a:gd name="T84" fmla="*/ 131 w 131"/>
                    <a:gd name="T85" fmla="*/ 259 h 481"/>
                    <a:gd name="T86" fmla="*/ 126 w 131"/>
                    <a:gd name="T87" fmla="*/ 195 h 481"/>
                    <a:gd name="T88" fmla="*/ 121 w 131"/>
                    <a:gd name="T89" fmla="*/ 133 h 481"/>
                    <a:gd name="T90" fmla="*/ 114 w 131"/>
                    <a:gd name="T91" fmla="*/ 85 h 481"/>
                    <a:gd name="T92" fmla="*/ 107 w 131"/>
                    <a:gd name="T93" fmla="*/ 57 h 481"/>
                    <a:gd name="T94" fmla="*/ 90 w 131"/>
                    <a:gd name="T95" fmla="*/ 33 h 481"/>
                    <a:gd name="T96" fmla="*/ 69 w 131"/>
                    <a:gd name="T97" fmla="*/ 16 h 481"/>
                    <a:gd name="T98" fmla="*/ 47 w 131"/>
                    <a:gd name="T99" fmla="*/ 9 h 481"/>
                    <a:gd name="T100" fmla="*/ 33 w 131"/>
                    <a:gd name="T101" fmla="*/ 7 h 481"/>
                    <a:gd name="T102" fmla="*/ 21 w 131"/>
                    <a:gd name="T103" fmla="*/ 2 h 481"/>
                    <a:gd name="T104" fmla="*/ 7 w 131"/>
                    <a:gd name="T105" fmla="*/ 0 h 481"/>
                    <a:gd name="T106" fmla="*/ 0 w 131"/>
                    <a:gd name="T107" fmla="*/ 0 h 481"/>
                    <a:gd name="T108" fmla="*/ 0 w 131"/>
                    <a:gd name="T109" fmla="*/ 2 h 481"/>
                    <a:gd name="T110" fmla="*/ 0 w 131"/>
                    <a:gd name="T111" fmla="*/ 4 h 481"/>
                    <a:gd name="T112" fmla="*/ 0 w 131"/>
                    <a:gd name="T113" fmla="*/ 7 h 4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1"/>
                    <a:gd name="T172" fmla="*/ 0 h 481"/>
                    <a:gd name="T173" fmla="*/ 131 w 131"/>
                    <a:gd name="T174" fmla="*/ 481 h 4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1" h="481">
                      <a:moveTo>
                        <a:pt x="2" y="7"/>
                      </a:moveTo>
                      <a:lnTo>
                        <a:pt x="4" y="9"/>
                      </a:lnTo>
                      <a:lnTo>
                        <a:pt x="9" y="12"/>
                      </a:lnTo>
                      <a:lnTo>
                        <a:pt x="14" y="14"/>
                      </a:lnTo>
                      <a:lnTo>
                        <a:pt x="16" y="16"/>
                      </a:lnTo>
                      <a:lnTo>
                        <a:pt x="21" y="19"/>
                      </a:lnTo>
                      <a:lnTo>
                        <a:pt x="26" y="19"/>
                      </a:lnTo>
                      <a:lnTo>
                        <a:pt x="31" y="21"/>
                      </a:lnTo>
                      <a:lnTo>
                        <a:pt x="35" y="21"/>
                      </a:lnTo>
                      <a:lnTo>
                        <a:pt x="35" y="26"/>
                      </a:lnTo>
                      <a:lnTo>
                        <a:pt x="40" y="28"/>
                      </a:lnTo>
                      <a:lnTo>
                        <a:pt x="43" y="31"/>
                      </a:lnTo>
                      <a:lnTo>
                        <a:pt x="45" y="33"/>
                      </a:lnTo>
                      <a:lnTo>
                        <a:pt x="47" y="35"/>
                      </a:lnTo>
                      <a:lnTo>
                        <a:pt x="52" y="38"/>
                      </a:lnTo>
                      <a:lnTo>
                        <a:pt x="54" y="43"/>
                      </a:lnTo>
                      <a:lnTo>
                        <a:pt x="57" y="45"/>
                      </a:lnTo>
                      <a:lnTo>
                        <a:pt x="62" y="47"/>
                      </a:lnTo>
                      <a:lnTo>
                        <a:pt x="66" y="54"/>
                      </a:lnTo>
                      <a:lnTo>
                        <a:pt x="69" y="59"/>
                      </a:lnTo>
                      <a:lnTo>
                        <a:pt x="74" y="64"/>
                      </a:lnTo>
                      <a:lnTo>
                        <a:pt x="78" y="71"/>
                      </a:lnTo>
                      <a:lnTo>
                        <a:pt x="81" y="78"/>
                      </a:lnTo>
                      <a:lnTo>
                        <a:pt x="83" y="83"/>
                      </a:lnTo>
                      <a:lnTo>
                        <a:pt x="85" y="90"/>
                      </a:lnTo>
                      <a:lnTo>
                        <a:pt x="88" y="97"/>
                      </a:lnTo>
                      <a:lnTo>
                        <a:pt x="90" y="105"/>
                      </a:lnTo>
                      <a:lnTo>
                        <a:pt x="93" y="114"/>
                      </a:lnTo>
                      <a:lnTo>
                        <a:pt x="93" y="124"/>
                      </a:lnTo>
                      <a:lnTo>
                        <a:pt x="95" y="133"/>
                      </a:lnTo>
                      <a:lnTo>
                        <a:pt x="95" y="143"/>
                      </a:lnTo>
                      <a:lnTo>
                        <a:pt x="97" y="150"/>
                      </a:lnTo>
                      <a:lnTo>
                        <a:pt x="97" y="159"/>
                      </a:lnTo>
                      <a:lnTo>
                        <a:pt x="102" y="190"/>
                      </a:lnTo>
                      <a:lnTo>
                        <a:pt x="107" y="224"/>
                      </a:lnTo>
                      <a:lnTo>
                        <a:pt x="109" y="257"/>
                      </a:lnTo>
                      <a:lnTo>
                        <a:pt x="112" y="293"/>
                      </a:lnTo>
                      <a:lnTo>
                        <a:pt x="109" y="326"/>
                      </a:lnTo>
                      <a:lnTo>
                        <a:pt x="107" y="362"/>
                      </a:lnTo>
                      <a:lnTo>
                        <a:pt x="102" y="393"/>
                      </a:lnTo>
                      <a:lnTo>
                        <a:pt x="93" y="424"/>
                      </a:lnTo>
                      <a:lnTo>
                        <a:pt x="90" y="429"/>
                      </a:lnTo>
                      <a:lnTo>
                        <a:pt x="88" y="431"/>
                      </a:lnTo>
                      <a:lnTo>
                        <a:pt x="85" y="436"/>
                      </a:lnTo>
                      <a:lnTo>
                        <a:pt x="83" y="443"/>
                      </a:lnTo>
                      <a:lnTo>
                        <a:pt x="78" y="448"/>
                      </a:lnTo>
                      <a:lnTo>
                        <a:pt x="76" y="453"/>
                      </a:lnTo>
                      <a:lnTo>
                        <a:pt x="76" y="455"/>
                      </a:lnTo>
                      <a:lnTo>
                        <a:pt x="74" y="460"/>
                      </a:lnTo>
                      <a:lnTo>
                        <a:pt x="71" y="462"/>
                      </a:lnTo>
                      <a:lnTo>
                        <a:pt x="71" y="464"/>
                      </a:lnTo>
                      <a:lnTo>
                        <a:pt x="71" y="467"/>
                      </a:lnTo>
                      <a:lnTo>
                        <a:pt x="76" y="472"/>
                      </a:lnTo>
                      <a:lnTo>
                        <a:pt x="81" y="474"/>
                      </a:lnTo>
                      <a:lnTo>
                        <a:pt x="85" y="476"/>
                      </a:lnTo>
                      <a:lnTo>
                        <a:pt x="90" y="479"/>
                      </a:lnTo>
                      <a:lnTo>
                        <a:pt x="93" y="481"/>
                      </a:lnTo>
                      <a:lnTo>
                        <a:pt x="97" y="481"/>
                      </a:lnTo>
                      <a:lnTo>
                        <a:pt x="102" y="481"/>
                      </a:lnTo>
                      <a:lnTo>
                        <a:pt x="109" y="481"/>
                      </a:lnTo>
                      <a:lnTo>
                        <a:pt x="109" y="479"/>
                      </a:lnTo>
                      <a:lnTo>
                        <a:pt x="112" y="474"/>
                      </a:lnTo>
                      <a:lnTo>
                        <a:pt x="112" y="472"/>
                      </a:lnTo>
                      <a:lnTo>
                        <a:pt x="114" y="467"/>
                      </a:lnTo>
                      <a:lnTo>
                        <a:pt x="114" y="462"/>
                      </a:lnTo>
                      <a:lnTo>
                        <a:pt x="114" y="457"/>
                      </a:lnTo>
                      <a:lnTo>
                        <a:pt x="114" y="453"/>
                      </a:lnTo>
                      <a:lnTo>
                        <a:pt x="117" y="448"/>
                      </a:lnTo>
                      <a:lnTo>
                        <a:pt x="117" y="443"/>
                      </a:lnTo>
                      <a:lnTo>
                        <a:pt x="119" y="433"/>
                      </a:lnTo>
                      <a:lnTo>
                        <a:pt x="121" y="422"/>
                      </a:lnTo>
                      <a:lnTo>
                        <a:pt x="124" y="410"/>
                      </a:lnTo>
                      <a:lnTo>
                        <a:pt x="126" y="400"/>
                      </a:lnTo>
                      <a:lnTo>
                        <a:pt x="126" y="388"/>
                      </a:lnTo>
                      <a:lnTo>
                        <a:pt x="128" y="379"/>
                      </a:lnTo>
                      <a:lnTo>
                        <a:pt x="128" y="367"/>
                      </a:lnTo>
                      <a:lnTo>
                        <a:pt x="128" y="355"/>
                      </a:lnTo>
                      <a:lnTo>
                        <a:pt x="131" y="324"/>
                      </a:lnTo>
                      <a:lnTo>
                        <a:pt x="131" y="293"/>
                      </a:lnTo>
                      <a:lnTo>
                        <a:pt x="131" y="259"/>
                      </a:lnTo>
                      <a:lnTo>
                        <a:pt x="128" y="229"/>
                      </a:lnTo>
                      <a:lnTo>
                        <a:pt x="126" y="195"/>
                      </a:lnTo>
                      <a:lnTo>
                        <a:pt x="124" y="164"/>
                      </a:lnTo>
                      <a:lnTo>
                        <a:pt x="121" y="133"/>
                      </a:lnTo>
                      <a:lnTo>
                        <a:pt x="117" y="102"/>
                      </a:lnTo>
                      <a:lnTo>
                        <a:pt x="114" y="85"/>
                      </a:lnTo>
                      <a:lnTo>
                        <a:pt x="112" y="71"/>
                      </a:lnTo>
                      <a:lnTo>
                        <a:pt x="107" y="57"/>
                      </a:lnTo>
                      <a:lnTo>
                        <a:pt x="100" y="45"/>
                      </a:lnTo>
                      <a:lnTo>
                        <a:pt x="90" y="33"/>
                      </a:lnTo>
                      <a:lnTo>
                        <a:pt x="81" y="24"/>
                      </a:lnTo>
                      <a:lnTo>
                        <a:pt x="69" y="16"/>
                      </a:lnTo>
                      <a:lnTo>
                        <a:pt x="52" y="12"/>
                      </a:lnTo>
                      <a:lnTo>
                        <a:pt x="47" y="9"/>
                      </a:lnTo>
                      <a:lnTo>
                        <a:pt x="40" y="7"/>
                      </a:lnTo>
                      <a:lnTo>
                        <a:pt x="33" y="7"/>
                      </a:lnTo>
                      <a:lnTo>
                        <a:pt x="26" y="4"/>
                      </a:lnTo>
                      <a:lnTo>
                        <a:pt x="21" y="2"/>
                      </a:lnTo>
                      <a:lnTo>
                        <a:pt x="14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2" name="Freeform 252"/>
                <p:cNvSpPr>
                  <a:spLocks/>
                </p:cNvSpPr>
                <p:nvPr/>
              </p:nvSpPr>
              <p:spPr bwMode="auto">
                <a:xfrm>
                  <a:off x="2858" y="3459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10 w 17"/>
                    <a:gd name="T31" fmla="*/ 15 h 17"/>
                    <a:gd name="T32" fmla="*/ 7 w 17"/>
                    <a:gd name="T33" fmla="*/ 17 h 17"/>
                    <a:gd name="T34" fmla="*/ 7 w 17"/>
                    <a:gd name="T35" fmla="*/ 15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0 h 17"/>
                    <a:gd name="T46" fmla="*/ 0 w 17"/>
                    <a:gd name="T47" fmla="*/ 10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3 h 17"/>
                    <a:gd name="T56" fmla="*/ 2 w 17"/>
                    <a:gd name="T57" fmla="*/ 3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3" name="Freeform 253"/>
                <p:cNvSpPr>
                  <a:spLocks/>
                </p:cNvSpPr>
                <p:nvPr/>
              </p:nvSpPr>
              <p:spPr bwMode="auto">
                <a:xfrm>
                  <a:off x="2858" y="3459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10 w 17"/>
                    <a:gd name="T31" fmla="*/ 15 h 17"/>
                    <a:gd name="T32" fmla="*/ 7 w 17"/>
                    <a:gd name="T33" fmla="*/ 17 h 17"/>
                    <a:gd name="T34" fmla="*/ 7 w 17"/>
                    <a:gd name="T35" fmla="*/ 15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0 h 17"/>
                    <a:gd name="T46" fmla="*/ 0 w 17"/>
                    <a:gd name="T47" fmla="*/ 10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3 h 17"/>
                    <a:gd name="T56" fmla="*/ 2 w 17"/>
                    <a:gd name="T57" fmla="*/ 3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4" name="Freeform 254"/>
                <p:cNvSpPr>
                  <a:spLocks/>
                </p:cNvSpPr>
                <p:nvPr/>
              </p:nvSpPr>
              <p:spPr bwMode="auto">
                <a:xfrm>
                  <a:off x="2832" y="3493"/>
                  <a:ext cx="17" cy="16"/>
                </a:xfrm>
                <a:custGeom>
                  <a:avLst/>
                  <a:gdLst>
                    <a:gd name="T0" fmla="*/ 7 w 17"/>
                    <a:gd name="T1" fmla="*/ 0 h 16"/>
                    <a:gd name="T2" fmla="*/ 9 w 17"/>
                    <a:gd name="T3" fmla="*/ 0 h 16"/>
                    <a:gd name="T4" fmla="*/ 12 w 17"/>
                    <a:gd name="T5" fmla="*/ 0 h 16"/>
                    <a:gd name="T6" fmla="*/ 12 w 17"/>
                    <a:gd name="T7" fmla="*/ 2 h 16"/>
                    <a:gd name="T8" fmla="*/ 14 w 17"/>
                    <a:gd name="T9" fmla="*/ 2 h 16"/>
                    <a:gd name="T10" fmla="*/ 14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7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4 w 17"/>
                    <a:gd name="T23" fmla="*/ 12 h 16"/>
                    <a:gd name="T24" fmla="*/ 14 w 17"/>
                    <a:gd name="T25" fmla="*/ 14 h 16"/>
                    <a:gd name="T26" fmla="*/ 12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7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2 w 17"/>
                    <a:gd name="T39" fmla="*/ 14 h 16"/>
                    <a:gd name="T40" fmla="*/ 2 w 17"/>
                    <a:gd name="T41" fmla="*/ 14 h 16"/>
                    <a:gd name="T42" fmla="*/ 0 w 17"/>
                    <a:gd name="T43" fmla="*/ 12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7 h 16"/>
                    <a:gd name="T50" fmla="*/ 0 w 17"/>
                    <a:gd name="T51" fmla="*/ 7 h 16"/>
                    <a:gd name="T52" fmla="*/ 0 w 17"/>
                    <a:gd name="T53" fmla="*/ 4 h 16"/>
                    <a:gd name="T54" fmla="*/ 0 w 17"/>
                    <a:gd name="T55" fmla="*/ 4 h 16"/>
                    <a:gd name="T56" fmla="*/ 2 w 17"/>
                    <a:gd name="T57" fmla="*/ 2 h 16"/>
                    <a:gd name="T58" fmla="*/ 2 w 17"/>
                    <a:gd name="T59" fmla="*/ 2 h 16"/>
                    <a:gd name="T60" fmla="*/ 5 w 17"/>
                    <a:gd name="T61" fmla="*/ 0 h 16"/>
                    <a:gd name="T62" fmla="*/ 7 w 17"/>
                    <a:gd name="T63" fmla="*/ 0 h 16"/>
                    <a:gd name="T64" fmla="*/ 7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5" name="Freeform 255"/>
                <p:cNvSpPr>
                  <a:spLocks/>
                </p:cNvSpPr>
                <p:nvPr/>
              </p:nvSpPr>
              <p:spPr bwMode="auto">
                <a:xfrm>
                  <a:off x="2832" y="3493"/>
                  <a:ext cx="17" cy="16"/>
                </a:xfrm>
                <a:custGeom>
                  <a:avLst/>
                  <a:gdLst>
                    <a:gd name="T0" fmla="*/ 7 w 17"/>
                    <a:gd name="T1" fmla="*/ 0 h 16"/>
                    <a:gd name="T2" fmla="*/ 9 w 17"/>
                    <a:gd name="T3" fmla="*/ 0 h 16"/>
                    <a:gd name="T4" fmla="*/ 12 w 17"/>
                    <a:gd name="T5" fmla="*/ 0 h 16"/>
                    <a:gd name="T6" fmla="*/ 12 w 17"/>
                    <a:gd name="T7" fmla="*/ 2 h 16"/>
                    <a:gd name="T8" fmla="*/ 14 w 17"/>
                    <a:gd name="T9" fmla="*/ 2 h 16"/>
                    <a:gd name="T10" fmla="*/ 14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7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4 w 17"/>
                    <a:gd name="T23" fmla="*/ 12 h 16"/>
                    <a:gd name="T24" fmla="*/ 14 w 17"/>
                    <a:gd name="T25" fmla="*/ 14 h 16"/>
                    <a:gd name="T26" fmla="*/ 12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7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2 w 17"/>
                    <a:gd name="T39" fmla="*/ 14 h 16"/>
                    <a:gd name="T40" fmla="*/ 2 w 17"/>
                    <a:gd name="T41" fmla="*/ 14 h 16"/>
                    <a:gd name="T42" fmla="*/ 0 w 17"/>
                    <a:gd name="T43" fmla="*/ 12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7 h 16"/>
                    <a:gd name="T50" fmla="*/ 0 w 17"/>
                    <a:gd name="T51" fmla="*/ 7 h 16"/>
                    <a:gd name="T52" fmla="*/ 0 w 17"/>
                    <a:gd name="T53" fmla="*/ 4 h 16"/>
                    <a:gd name="T54" fmla="*/ 0 w 17"/>
                    <a:gd name="T55" fmla="*/ 4 h 16"/>
                    <a:gd name="T56" fmla="*/ 2 w 17"/>
                    <a:gd name="T57" fmla="*/ 2 h 16"/>
                    <a:gd name="T58" fmla="*/ 2 w 17"/>
                    <a:gd name="T59" fmla="*/ 2 h 16"/>
                    <a:gd name="T60" fmla="*/ 5 w 17"/>
                    <a:gd name="T61" fmla="*/ 0 h 16"/>
                    <a:gd name="T62" fmla="*/ 7 w 17"/>
                    <a:gd name="T63" fmla="*/ 0 h 16"/>
                    <a:gd name="T64" fmla="*/ 7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6" name="Freeform 256"/>
                <p:cNvSpPr>
                  <a:spLocks/>
                </p:cNvSpPr>
                <p:nvPr/>
              </p:nvSpPr>
              <p:spPr bwMode="auto">
                <a:xfrm>
                  <a:off x="2858" y="3538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2 h 17"/>
                    <a:gd name="T4" fmla="*/ 12 w 17"/>
                    <a:gd name="T5" fmla="*/ 2 h 17"/>
                    <a:gd name="T6" fmla="*/ 12 w 17"/>
                    <a:gd name="T7" fmla="*/ 2 h 17"/>
                    <a:gd name="T8" fmla="*/ 14 w 17"/>
                    <a:gd name="T9" fmla="*/ 2 h 17"/>
                    <a:gd name="T10" fmla="*/ 14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9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4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2 w 17"/>
                    <a:gd name="T39" fmla="*/ 17 h 17"/>
                    <a:gd name="T40" fmla="*/ 2 w 17"/>
                    <a:gd name="T41" fmla="*/ 14 h 17"/>
                    <a:gd name="T42" fmla="*/ 0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9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5 h 17"/>
                    <a:gd name="T56" fmla="*/ 2 w 17"/>
                    <a:gd name="T57" fmla="*/ 2 h 17"/>
                    <a:gd name="T58" fmla="*/ 2 w 17"/>
                    <a:gd name="T59" fmla="*/ 2 h 17"/>
                    <a:gd name="T60" fmla="*/ 5 w 17"/>
                    <a:gd name="T61" fmla="*/ 2 h 17"/>
                    <a:gd name="T62" fmla="*/ 7 w 17"/>
                    <a:gd name="T63" fmla="*/ 2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7" name="Freeform 257"/>
                <p:cNvSpPr>
                  <a:spLocks/>
                </p:cNvSpPr>
                <p:nvPr/>
              </p:nvSpPr>
              <p:spPr bwMode="auto">
                <a:xfrm>
                  <a:off x="2858" y="3538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2 h 17"/>
                    <a:gd name="T4" fmla="*/ 12 w 17"/>
                    <a:gd name="T5" fmla="*/ 2 h 17"/>
                    <a:gd name="T6" fmla="*/ 12 w 17"/>
                    <a:gd name="T7" fmla="*/ 2 h 17"/>
                    <a:gd name="T8" fmla="*/ 14 w 17"/>
                    <a:gd name="T9" fmla="*/ 2 h 17"/>
                    <a:gd name="T10" fmla="*/ 14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9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4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2 w 17"/>
                    <a:gd name="T39" fmla="*/ 17 h 17"/>
                    <a:gd name="T40" fmla="*/ 2 w 17"/>
                    <a:gd name="T41" fmla="*/ 14 h 17"/>
                    <a:gd name="T42" fmla="*/ 0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9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5 h 17"/>
                    <a:gd name="T56" fmla="*/ 2 w 17"/>
                    <a:gd name="T57" fmla="*/ 2 h 17"/>
                    <a:gd name="T58" fmla="*/ 2 w 17"/>
                    <a:gd name="T59" fmla="*/ 2 h 17"/>
                    <a:gd name="T60" fmla="*/ 5 w 17"/>
                    <a:gd name="T61" fmla="*/ 2 h 17"/>
                    <a:gd name="T62" fmla="*/ 7 w 17"/>
                    <a:gd name="T63" fmla="*/ 2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8" name="Freeform 258"/>
                <p:cNvSpPr>
                  <a:spLocks/>
                </p:cNvSpPr>
                <p:nvPr/>
              </p:nvSpPr>
              <p:spPr bwMode="auto">
                <a:xfrm>
                  <a:off x="2832" y="3562"/>
                  <a:ext cx="17" cy="14"/>
                </a:xfrm>
                <a:custGeom>
                  <a:avLst/>
                  <a:gdLst>
                    <a:gd name="T0" fmla="*/ 7 w 17"/>
                    <a:gd name="T1" fmla="*/ 0 h 14"/>
                    <a:gd name="T2" fmla="*/ 9 w 17"/>
                    <a:gd name="T3" fmla="*/ 0 h 14"/>
                    <a:gd name="T4" fmla="*/ 12 w 17"/>
                    <a:gd name="T5" fmla="*/ 0 h 14"/>
                    <a:gd name="T6" fmla="*/ 12 w 17"/>
                    <a:gd name="T7" fmla="*/ 0 h 14"/>
                    <a:gd name="T8" fmla="*/ 14 w 17"/>
                    <a:gd name="T9" fmla="*/ 2 h 14"/>
                    <a:gd name="T10" fmla="*/ 14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4 w 17"/>
                    <a:gd name="T23" fmla="*/ 12 h 14"/>
                    <a:gd name="T24" fmla="*/ 14 w 17"/>
                    <a:gd name="T25" fmla="*/ 12 h 14"/>
                    <a:gd name="T26" fmla="*/ 12 w 17"/>
                    <a:gd name="T27" fmla="*/ 14 h 14"/>
                    <a:gd name="T28" fmla="*/ 12 w 17"/>
                    <a:gd name="T29" fmla="*/ 14 h 14"/>
                    <a:gd name="T30" fmla="*/ 9 w 17"/>
                    <a:gd name="T31" fmla="*/ 14 h 14"/>
                    <a:gd name="T32" fmla="*/ 7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2 w 17"/>
                    <a:gd name="T39" fmla="*/ 14 h 14"/>
                    <a:gd name="T40" fmla="*/ 2 w 17"/>
                    <a:gd name="T41" fmla="*/ 12 h 14"/>
                    <a:gd name="T42" fmla="*/ 0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0 w 17"/>
                    <a:gd name="T55" fmla="*/ 2 h 14"/>
                    <a:gd name="T56" fmla="*/ 2 w 17"/>
                    <a:gd name="T57" fmla="*/ 2 h 14"/>
                    <a:gd name="T58" fmla="*/ 2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7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39" name="Freeform 259"/>
                <p:cNvSpPr>
                  <a:spLocks/>
                </p:cNvSpPr>
                <p:nvPr/>
              </p:nvSpPr>
              <p:spPr bwMode="auto">
                <a:xfrm>
                  <a:off x="2832" y="3562"/>
                  <a:ext cx="17" cy="14"/>
                </a:xfrm>
                <a:custGeom>
                  <a:avLst/>
                  <a:gdLst>
                    <a:gd name="T0" fmla="*/ 7 w 17"/>
                    <a:gd name="T1" fmla="*/ 0 h 14"/>
                    <a:gd name="T2" fmla="*/ 9 w 17"/>
                    <a:gd name="T3" fmla="*/ 0 h 14"/>
                    <a:gd name="T4" fmla="*/ 12 w 17"/>
                    <a:gd name="T5" fmla="*/ 0 h 14"/>
                    <a:gd name="T6" fmla="*/ 12 w 17"/>
                    <a:gd name="T7" fmla="*/ 0 h 14"/>
                    <a:gd name="T8" fmla="*/ 14 w 17"/>
                    <a:gd name="T9" fmla="*/ 2 h 14"/>
                    <a:gd name="T10" fmla="*/ 14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4 w 17"/>
                    <a:gd name="T23" fmla="*/ 12 h 14"/>
                    <a:gd name="T24" fmla="*/ 14 w 17"/>
                    <a:gd name="T25" fmla="*/ 12 h 14"/>
                    <a:gd name="T26" fmla="*/ 12 w 17"/>
                    <a:gd name="T27" fmla="*/ 14 h 14"/>
                    <a:gd name="T28" fmla="*/ 12 w 17"/>
                    <a:gd name="T29" fmla="*/ 14 h 14"/>
                    <a:gd name="T30" fmla="*/ 9 w 17"/>
                    <a:gd name="T31" fmla="*/ 14 h 14"/>
                    <a:gd name="T32" fmla="*/ 7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2 w 17"/>
                    <a:gd name="T39" fmla="*/ 14 h 14"/>
                    <a:gd name="T40" fmla="*/ 2 w 17"/>
                    <a:gd name="T41" fmla="*/ 12 h 14"/>
                    <a:gd name="T42" fmla="*/ 0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0 w 17"/>
                    <a:gd name="T55" fmla="*/ 2 h 14"/>
                    <a:gd name="T56" fmla="*/ 2 w 17"/>
                    <a:gd name="T57" fmla="*/ 2 h 14"/>
                    <a:gd name="T58" fmla="*/ 2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7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0" name="Freeform 260"/>
                <p:cNvSpPr>
                  <a:spLocks/>
                </p:cNvSpPr>
                <p:nvPr/>
              </p:nvSpPr>
              <p:spPr bwMode="auto">
                <a:xfrm>
                  <a:off x="2849" y="3621"/>
                  <a:ext cx="19" cy="17"/>
                </a:xfrm>
                <a:custGeom>
                  <a:avLst/>
                  <a:gdLst>
                    <a:gd name="T0" fmla="*/ 9 w 19"/>
                    <a:gd name="T1" fmla="*/ 0 h 17"/>
                    <a:gd name="T2" fmla="*/ 11 w 19"/>
                    <a:gd name="T3" fmla="*/ 0 h 17"/>
                    <a:gd name="T4" fmla="*/ 11 w 19"/>
                    <a:gd name="T5" fmla="*/ 0 h 17"/>
                    <a:gd name="T6" fmla="*/ 14 w 19"/>
                    <a:gd name="T7" fmla="*/ 0 h 17"/>
                    <a:gd name="T8" fmla="*/ 14 w 19"/>
                    <a:gd name="T9" fmla="*/ 3 h 17"/>
                    <a:gd name="T10" fmla="*/ 16 w 19"/>
                    <a:gd name="T11" fmla="*/ 3 h 17"/>
                    <a:gd name="T12" fmla="*/ 16 w 19"/>
                    <a:gd name="T13" fmla="*/ 5 h 17"/>
                    <a:gd name="T14" fmla="*/ 16 w 19"/>
                    <a:gd name="T15" fmla="*/ 8 h 17"/>
                    <a:gd name="T16" fmla="*/ 19 w 19"/>
                    <a:gd name="T17" fmla="*/ 8 h 17"/>
                    <a:gd name="T18" fmla="*/ 16 w 19"/>
                    <a:gd name="T19" fmla="*/ 10 h 17"/>
                    <a:gd name="T20" fmla="*/ 16 w 19"/>
                    <a:gd name="T21" fmla="*/ 12 h 17"/>
                    <a:gd name="T22" fmla="*/ 16 w 19"/>
                    <a:gd name="T23" fmla="*/ 12 h 17"/>
                    <a:gd name="T24" fmla="*/ 14 w 19"/>
                    <a:gd name="T25" fmla="*/ 15 h 17"/>
                    <a:gd name="T26" fmla="*/ 14 w 19"/>
                    <a:gd name="T27" fmla="*/ 15 h 17"/>
                    <a:gd name="T28" fmla="*/ 11 w 19"/>
                    <a:gd name="T29" fmla="*/ 15 h 17"/>
                    <a:gd name="T30" fmla="*/ 11 w 19"/>
                    <a:gd name="T31" fmla="*/ 17 h 17"/>
                    <a:gd name="T32" fmla="*/ 9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5 h 17"/>
                    <a:gd name="T38" fmla="*/ 4 w 19"/>
                    <a:gd name="T39" fmla="*/ 15 h 17"/>
                    <a:gd name="T40" fmla="*/ 2 w 19"/>
                    <a:gd name="T41" fmla="*/ 15 h 17"/>
                    <a:gd name="T42" fmla="*/ 2 w 19"/>
                    <a:gd name="T43" fmla="*/ 12 h 17"/>
                    <a:gd name="T44" fmla="*/ 2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8 h 17"/>
                    <a:gd name="T50" fmla="*/ 0 w 19"/>
                    <a:gd name="T51" fmla="*/ 8 h 17"/>
                    <a:gd name="T52" fmla="*/ 2 w 19"/>
                    <a:gd name="T53" fmla="*/ 5 h 17"/>
                    <a:gd name="T54" fmla="*/ 2 w 19"/>
                    <a:gd name="T55" fmla="*/ 3 h 17"/>
                    <a:gd name="T56" fmla="*/ 2 w 19"/>
                    <a:gd name="T57" fmla="*/ 3 h 17"/>
                    <a:gd name="T58" fmla="*/ 4 w 19"/>
                    <a:gd name="T59" fmla="*/ 0 h 17"/>
                    <a:gd name="T60" fmla="*/ 7 w 19"/>
                    <a:gd name="T61" fmla="*/ 0 h 17"/>
                    <a:gd name="T62" fmla="*/ 7 w 19"/>
                    <a:gd name="T63" fmla="*/ 0 h 17"/>
                    <a:gd name="T64" fmla="*/ 9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0"/>
                      </a:move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1" name="Freeform 261"/>
                <p:cNvSpPr>
                  <a:spLocks/>
                </p:cNvSpPr>
                <p:nvPr/>
              </p:nvSpPr>
              <p:spPr bwMode="auto">
                <a:xfrm>
                  <a:off x="2849" y="3621"/>
                  <a:ext cx="19" cy="17"/>
                </a:xfrm>
                <a:custGeom>
                  <a:avLst/>
                  <a:gdLst>
                    <a:gd name="T0" fmla="*/ 9 w 19"/>
                    <a:gd name="T1" fmla="*/ 0 h 17"/>
                    <a:gd name="T2" fmla="*/ 11 w 19"/>
                    <a:gd name="T3" fmla="*/ 0 h 17"/>
                    <a:gd name="T4" fmla="*/ 11 w 19"/>
                    <a:gd name="T5" fmla="*/ 0 h 17"/>
                    <a:gd name="T6" fmla="*/ 14 w 19"/>
                    <a:gd name="T7" fmla="*/ 0 h 17"/>
                    <a:gd name="T8" fmla="*/ 14 w 19"/>
                    <a:gd name="T9" fmla="*/ 3 h 17"/>
                    <a:gd name="T10" fmla="*/ 16 w 19"/>
                    <a:gd name="T11" fmla="*/ 3 h 17"/>
                    <a:gd name="T12" fmla="*/ 16 w 19"/>
                    <a:gd name="T13" fmla="*/ 5 h 17"/>
                    <a:gd name="T14" fmla="*/ 16 w 19"/>
                    <a:gd name="T15" fmla="*/ 8 h 17"/>
                    <a:gd name="T16" fmla="*/ 19 w 19"/>
                    <a:gd name="T17" fmla="*/ 8 h 17"/>
                    <a:gd name="T18" fmla="*/ 16 w 19"/>
                    <a:gd name="T19" fmla="*/ 10 h 17"/>
                    <a:gd name="T20" fmla="*/ 16 w 19"/>
                    <a:gd name="T21" fmla="*/ 12 h 17"/>
                    <a:gd name="T22" fmla="*/ 16 w 19"/>
                    <a:gd name="T23" fmla="*/ 12 h 17"/>
                    <a:gd name="T24" fmla="*/ 14 w 19"/>
                    <a:gd name="T25" fmla="*/ 15 h 17"/>
                    <a:gd name="T26" fmla="*/ 14 w 19"/>
                    <a:gd name="T27" fmla="*/ 15 h 17"/>
                    <a:gd name="T28" fmla="*/ 11 w 19"/>
                    <a:gd name="T29" fmla="*/ 15 h 17"/>
                    <a:gd name="T30" fmla="*/ 11 w 19"/>
                    <a:gd name="T31" fmla="*/ 17 h 17"/>
                    <a:gd name="T32" fmla="*/ 9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5 h 17"/>
                    <a:gd name="T38" fmla="*/ 4 w 19"/>
                    <a:gd name="T39" fmla="*/ 15 h 17"/>
                    <a:gd name="T40" fmla="*/ 2 w 19"/>
                    <a:gd name="T41" fmla="*/ 15 h 17"/>
                    <a:gd name="T42" fmla="*/ 2 w 19"/>
                    <a:gd name="T43" fmla="*/ 12 h 17"/>
                    <a:gd name="T44" fmla="*/ 2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8 h 17"/>
                    <a:gd name="T50" fmla="*/ 0 w 19"/>
                    <a:gd name="T51" fmla="*/ 8 h 17"/>
                    <a:gd name="T52" fmla="*/ 2 w 19"/>
                    <a:gd name="T53" fmla="*/ 5 h 17"/>
                    <a:gd name="T54" fmla="*/ 2 w 19"/>
                    <a:gd name="T55" fmla="*/ 3 h 17"/>
                    <a:gd name="T56" fmla="*/ 2 w 19"/>
                    <a:gd name="T57" fmla="*/ 3 h 17"/>
                    <a:gd name="T58" fmla="*/ 4 w 19"/>
                    <a:gd name="T59" fmla="*/ 0 h 17"/>
                    <a:gd name="T60" fmla="*/ 7 w 19"/>
                    <a:gd name="T61" fmla="*/ 0 h 17"/>
                    <a:gd name="T62" fmla="*/ 7 w 19"/>
                    <a:gd name="T63" fmla="*/ 0 h 17"/>
                    <a:gd name="T64" fmla="*/ 9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0"/>
                      </a:move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2" name="Freeform 262"/>
                <p:cNvSpPr>
                  <a:spLocks/>
                </p:cNvSpPr>
                <p:nvPr/>
              </p:nvSpPr>
              <p:spPr bwMode="auto">
                <a:xfrm>
                  <a:off x="2829" y="3269"/>
                  <a:ext cx="17" cy="16"/>
                </a:xfrm>
                <a:custGeom>
                  <a:avLst/>
                  <a:gdLst>
                    <a:gd name="T0" fmla="*/ 10 w 17"/>
                    <a:gd name="T1" fmla="*/ 0 h 16"/>
                    <a:gd name="T2" fmla="*/ 10 w 17"/>
                    <a:gd name="T3" fmla="*/ 0 h 16"/>
                    <a:gd name="T4" fmla="*/ 12 w 17"/>
                    <a:gd name="T5" fmla="*/ 0 h 16"/>
                    <a:gd name="T6" fmla="*/ 15 w 17"/>
                    <a:gd name="T7" fmla="*/ 2 h 16"/>
                    <a:gd name="T8" fmla="*/ 15 w 17"/>
                    <a:gd name="T9" fmla="*/ 2 h 16"/>
                    <a:gd name="T10" fmla="*/ 15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7 h 16"/>
                    <a:gd name="T18" fmla="*/ 17 w 17"/>
                    <a:gd name="T19" fmla="*/ 9 h 16"/>
                    <a:gd name="T20" fmla="*/ 17 w 17"/>
                    <a:gd name="T21" fmla="*/ 11 h 16"/>
                    <a:gd name="T22" fmla="*/ 15 w 17"/>
                    <a:gd name="T23" fmla="*/ 11 h 16"/>
                    <a:gd name="T24" fmla="*/ 15 w 17"/>
                    <a:gd name="T25" fmla="*/ 14 h 16"/>
                    <a:gd name="T26" fmla="*/ 15 w 17"/>
                    <a:gd name="T27" fmla="*/ 14 h 16"/>
                    <a:gd name="T28" fmla="*/ 12 w 17"/>
                    <a:gd name="T29" fmla="*/ 14 h 16"/>
                    <a:gd name="T30" fmla="*/ 10 w 17"/>
                    <a:gd name="T31" fmla="*/ 16 h 16"/>
                    <a:gd name="T32" fmla="*/ 10 w 17"/>
                    <a:gd name="T33" fmla="*/ 16 h 16"/>
                    <a:gd name="T34" fmla="*/ 8 w 17"/>
                    <a:gd name="T35" fmla="*/ 16 h 16"/>
                    <a:gd name="T36" fmla="*/ 5 w 17"/>
                    <a:gd name="T37" fmla="*/ 14 h 16"/>
                    <a:gd name="T38" fmla="*/ 5 w 17"/>
                    <a:gd name="T39" fmla="*/ 14 h 16"/>
                    <a:gd name="T40" fmla="*/ 3 w 17"/>
                    <a:gd name="T41" fmla="*/ 14 h 16"/>
                    <a:gd name="T42" fmla="*/ 3 w 17"/>
                    <a:gd name="T43" fmla="*/ 11 h 16"/>
                    <a:gd name="T44" fmla="*/ 0 w 17"/>
                    <a:gd name="T45" fmla="*/ 11 h 16"/>
                    <a:gd name="T46" fmla="*/ 0 w 17"/>
                    <a:gd name="T47" fmla="*/ 9 h 16"/>
                    <a:gd name="T48" fmla="*/ 0 w 17"/>
                    <a:gd name="T49" fmla="*/ 7 h 16"/>
                    <a:gd name="T50" fmla="*/ 0 w 17"/>
                    <a:gd name="T51" fmla="*/ 7 h 16"/>
                    <a:gd name="T52" fmla="*/ 0 w 17"/>
                    <a:gd name="T53" fmla="*/ 4 h 16"/>
                    <a:gd name="T54" fmla="*/ 3 w 17"/>
                    <a:gd name="T55" fmla="*/ 4 h 16"/>
                    <a:gd name="T56" fmla="*/ 3 w 17"/>
                    <a:gd name="T57" fmla="*/ 2 h 16"/>
                    <a:gd name="T58" fmla="*/ 5 w 17"/>
                    <a:gd name="T59" fmla="*/ 2 h 16"/>
                    <a:gd name="T60" fmla="*/ 5 w 17"/>
                    <a:gd name="T61" fmla="*/ 0 h 16"/>
                    <a:gd name="T62" fmla="*/ 8 w 17"/>
                    <a:gd name="T63" fmla="*/ 0 h 16"/>
                    <a:gd name="T64" fmla="*/ 10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3" name="Freeform 263"/>
                <p:cNvSpPr>
                  <a:spLocks/>
                </p:cNvSpPr>
                <p:nvPr/>
              </p:nvSpPr>
              <p:spPr bwMode="auto">
                <a:xfrm>
                  <a:off x="2829" y="3269"/>
                  <a:ext cx="17" cy="16"/>
                </a:xfrm>
                <a:custGeom>
                  <a:avLst/>
                  <a:gdLst>
                    <a:gd name="T0" fmla="*/ 10 w 17"/>
                    <a:gd name="T1" fmla="*/ 0 h 16"/>
                    <a:gd name="T2" fmla="*/ 10 w 17"/>
                    <a:gd name="T3" fmla="*/ 0 h 16"/>
                    <a:gd name="T4" fmla="*/ 12 w 17"/>
                    <a:gd name="T5" fmla="*/ 0 h 16"/>
                    <a:gd name="T6" fmla="*/ 15 w 17"/>
                    <a:gd name="T7" fmla="*/ 2 h 16"/>
                    <a:gd name="T8" fmla="*/ 15 w 17"/>
                    <a:gd name="T9" fmla="*/ 2 h 16"/>
                    <a:gd name="T10" fmla="*/ 15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7 h 16"/>
                    <a:gd name="T18" fmla="*/ 17 w 17"/>
                    <a:gd name="T19" fmla="*/ 9 h 16"/>
                    <a:gd name="T20" fmla="*/ 17 w 17"/>
                    <a:gd name="T21" fmla="*/ 11 h 16"/>
                    <a:gd name="T22" fmla="*/ 15 w 17"/>
                    <a:gd name="T23" fmla="*/ 11 h 16"/>
                    <a:gd name="T24" fmla="*/ 15 w 17"/>
                    <a:gd name="T25" fmla="*/ 14 h 16"/>
                    <a:gd name="T26" fmla="*/ 15 w 17"/>
                    <a:gd name="T27" fmla="*/ 14 h 16"/>
                    <a:gd name="T28" fmla="*/ 12 w 17"/>
                    <a:gd name="T29" fmla="*/ 14 h 16"/>
                    <a:gd name="T30" fmla="*/ 10 w 17"/>
                    <a:gd name="T31" fmla="*/ 16 h 16"/>
                    <a:gd name="T32" fmla="*/ 10 w 17"/>
                    <a:gd name="T33" fmla="*/ 16 h 16"/>
                    <a:gd name="T34" fmla="*/ 8 w 17"/>
                    <a:gd name="T35" fmla="*/ 16 h 16"/>
                    <a:gd name="T36" fmla="*/ 5 w 17"/>
                    <a:gd name="T37" fmla="*/ 14 h 16"/>
                    <a:gd name="T38" fmla="*/ 5 w 17"/>
                    <a:gd name="T39" fmla="*/ 14 h 16"/>
                    <a:gd name="T40" fmla="*/ 3 w 17"/>
                    <a:gd name="T41" fmla="*/ 14 h 16"/>
                    <a:gd name="T42" fmla="*/ 3 w 17"/>
                    <a:gd name="T43" fmla="*/ 11 h 16"/>
                    <a:gd name="T44" fmla="*/ 0 w 17"/>
                    <a:gd name="T45" fmla="*/ 11 h 16"/>
                    <a:gd name="T46" fmla="*/ 0 w 17"/>
                    <a:gd name="T47" fmla="*/ 9 h 16"/>
                    <a:gd name="T48" fmla="*/ 0 w 17"/>
                    <a:gd name="T49" fmla="*/ 7 h 16"/>
                    <a:gd name="T50" fmla="*/ 0 w 17"/>
                    <a:gd name="T51" fmla="*/ 7 h 16"/>
                    <a:gd name="T52" fmla="*/ 0 w 17"/>
                    <a:gd name="T53" fmla="*/ 4 h 16"/>
                    <a:gd name="T54" fmla="*/ 3 w 17"/>
                    <a:gd name="T55" fmla="*/ 4 h 16"/>
                    <a:gd name="T56" fmla="*/ 3 w 17"/>
                    <a:gd name="T57" fmla="*/ 2 h 16"/>
                    <a:gd name="T58" fmla="*/ 5 w 17"/>
                    <a:gd name="T59" fmla="*/ 2 h 16"/>
                    <a:gd name="T60" fmla="*/ 5 w 17"/>
                    <a:gd name="T61" fmla="*/ 0 h 16"/>
                    <a:gd name="T62" fmla="*/ 8 w 17"/>
                    <a:gd name="T63" fmla="*/ 0 h 16"/>
                    <a:gd name="T64" fmla="*/ 10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4" name="Freeform 264"/>
                <p:cNvSpPr>
                  <a:spLocks/>
                </p:cNvSpPr>
                <p:nvPr/>
              </p:nvSpPr>
              <p:spPr bwMode="auto">
                <a:xfrm>
                  <a:off x="2815" y="3352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2 h 17"/>
                    <a:gd name="T6" fmla="*/ 14 w 17"/>
                    <a:gd name="T7" fmla="*/ 2 h 17"/>
                    <a:gd name="T8" fmla="*/ 14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4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2 h 17"/>
                    <a:gd name="T58" fmla="*/ 5 w 17"/>
                    <a:gd name="T59" fmla="*/ 2 h 17"/>
                    <a:gd name="T60" fmla="*/ 5 w 17"/>
                    <a:gd name="T61" fmla="*/ 2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5" name="Freeform 265"/>
                <p:cNvSpPr>
                  <a:spLocks/>
                </p:cNvSpPr>
                <p:nvPr/>
              </p:nvSpPr>
              <p:spPr bwMode="auto">
                <a:xfrm>
                  <a:off x="2815" y="3352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2 h 17"/>
                    <a:gd name="T6" fmla="*/ 14 w 17"/>
                    <a:gd name="T7" fmla="*/ 2 h 17"/>
                    <a:gd name="T8" fmla="*/ 14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4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2 h 17"/>
                    <a:gd name="T58" fmla="*/ 5 w 17"/>
                    <a:gd name="T59" fmla="*/ 2 h 17"/>
                    <a:gd name="T60" fmla="*/ 5 w 17"/>
                    <a:gd name="T61" fmla="*/ 2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6" name="Freeform 266"/>
                <p:cNvSpPr>
                  <a:spLocks/>
                </p:cNvSpPr>
                <p:nvPr/>
              </p:nvSpPr>
              <p:spPr bwMode="auto">
                <a:xfrm>
                  <a:off x="2846" y="3354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3 h 17"/>
                    <a:gd name="T8" fmla="*/ 14 w 17"/>
                    <a:gd name="T9" fmla="*/ 3 h 17"/>
                    <a:gd name="T10" fmla="*/ 14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3 w 17"/>
                    <a:gd name="T39" fmla="*/ 15 h 17"/>
                    <a:gd name="T40" fmla="*/ 3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5 h 17"/>
                    <a:gd name="T54" fmla="*/ 0 w 17"/>
                    <a:gd name="T55" fmla="*/ 5 h 17"/>
                    <a:gd name="T56" fmla="*/ 3 w 17"/>
                    <a:gd name="T57" fmla="*/ 3 h 17"/>
                    <a:gd name="T58" fmla="*/ 3 w 17"/>
                    <a:gd name="T59" fmla="*/ 3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7" name="Freeform 267"/>
                <p:cNvSpPr>
                  <a:spLocks/>
                </p:cNvSpPr>
                <p:nvPr/>
              </p:nvSpPr>
              <p:spPr bwMode="auto">
                <a:xfrm>
                  <a:off x="2846" y="3354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3 h 17"/>
                    <a:gd name="T8" fmla="*/ 14 w 17"/>
                    <a:gd name="T9" fmla="*/ 3 h 17"/>
                    <a:gd name="T10" fmla="*/ 14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3 w 17"/>
                    <a:gd name="T39" fmla="*/ 15 h 17"/>
                    <a:gd name="T40" fmla="*/ 3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5 h 17"/>
                    <a:gd name="T54" fmla="*/ 0 w 17"/>
                    <a:gd name="T55" fmla="*/ 5 h 17"/>
                    <a:gd name="T56" fmla="*/ 3 w 17"/>
                    <a:gd name="T57" fmla="*/ 3 h 17"/>
                    <a:gd name="T58" fmla="*/ 3 w 17"/>
                    <a:gd name="T59" fmla="*/ 3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8" name="Freeform 268"/>
                <p:cNvSpPr>
                  <a:spLocks/>
                </p:cNvSpPr>
                <p:nvPr/>
              </p:nvSpPr>
              <p:spPr bwMode="auto">
                <a:xfrm>
                  <a:off x="2827" y="3424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4 h 14"/>
                    <a:gd name="T14" fmla="*/ 17 w 17"/>
                    <a:gd name="T15" fmla="*/ 4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7 w 17"/>
                    <a:gd name="T23" fmla="*/ 11 h 14"/>
                    <a:gd name="T24" fmla="*/ 14 w 17"/>
                    <a:gd name="T25" fmla="*/ 11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2 w 17"/>
                    <a:gd name="T41" fmla="*/ 11 h 14"/>
                    <a:gd name="T42" fmla="*/ 2 w 17"/>
                    <a:gd name="T43" fmla="*/ 11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4 h 14"/>
                    <a:gd name="T52" fmla="*/ 0 w 17"/>
                    <a:gd name="T53" fmla="*/ 4 h 14"/>
                    <a:gd name="T54" fmla="*/ 2 w 17"/>
                    <a:gd name="T55" fmla="*/ 2 h 14"/>
                    <a:gd name="T56" fmla="*/ 2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49" name="Freeform 269"/>
                <p:cNvSpPr>
                  <a:spLocks/>
                </p:cNvSpPr>
                <p:nvPr/>
              </p:nvSpPr>
              <p:spPr bwMode="auto">
                <a:xfrm>
                  <a:off x="2827" y="3424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4 h 14"/>
                    <a:gd name="T14" fmla="*/ 17 w 17"/>
                    <a:gd name="T15" fmla="*/ 4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7 w 17"/>
                    <a:gd name="T23" fmla="*/ 11 h 14"/>
                    <a:gd name="T24" fmla="*/ 14 w 17"/>
                    <a:gd name="T25" fmla="*/ 11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2 w 17"/>
                    <a:gd name="T41" fmla="*/ 11 h 14"/>
                    <a:gd name="T42" fmla="*/ 2 w 17"/>
                    <a:gd name="T43" fmla="*/ 11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4 h 14"/>
                    <a:gd name="T52" fmla="*/ 0 w 17"/>
                    <a:gd name="T53" fmla="*/ 4 h 14"/>
                    <a:gd name="T54" fmla="*/ 2 w 17"/>
                    <a:gd name="T55" fmla="*/ 2 h 14"/>
                    <a:gd name="T56" fmla="*/ 2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0" name="Freeform 270"/>
                <p:cNvSpPr>
                  <a:spLocks/>
                </p:cNvSpPr>
                <p:nvPr/>
              </p:nvSpPr>
              <p:spPr bwMode="auto">
                <a:xfrm>
                  <a:off x="2806" y="3307"/>
                  <a:ext cx="16" cy="16"/>
                </a:xfrm>
                <a:custGeom>
                  <a:avLst/>
                  <a:gdLst>
                    <a:gd name="T0" fmla="*/ 7 w 16"/>
                    <a:gd name="T1" fmla="*/ 0 h 16"/>
                    <a:gd name="T2" fmla="*/ 9 w 16"/>
                    <a:gd name="T3" fmla="*/ 0 h 16"/>
                    <a:gd name="T4" fmla="*/ 11 w 16"/>
                    <a:gd name="T5" fmla="*/ 0 h 16"/>
                    <a:gd name="T6" fmla="*/ 11 w 16"/>
                    <a:gd name="T7" fmla="*/ 2 h 16"/>
                    <a:gd name="T8" fmla="*/ 14 w 16"/>
                    <a:gd name="T9" fmla="*/ 2 h 16"/>
                    <a:gd name="T10" fmla="*/ 14 w 16"/>
                    <a:gd name="T11" fmla="*/ 2 h 16"/>
                    <a:gd name="T12" fmla="*/ 16 w 16"/>
                    <a:gd name="T13" fmla="*/ 4 h 16"/>
                    <a:gd name="T14" fmla="*/ 16 w 16"/>
                    <a:gd name="T15" fmla="*/ 7 h 16"/>
                    <a:gd name="T16" fmla="*/ 16 w 16"/>
                    <a:gd name="T17" fmla="*/ 7 h 16"/>
                    <a:gd name="T18" fmla="*/ 16 w 16"/>
                    <a:gd name="T19" fmla="*/ 9 h 16"/>
                    <a:gd name="T20" fmla="*/ 16 w 16"/>
                    <a:gd name="T21" fmla="*/ 12 h 16"/>
                    <a:gd name="T22" fmla="*/ 14 w 16"/>
                    <a:gd name="T23" fmla="*/ 12 h 16"/>
                    <a:gd name="T24" fmla="*/ 14 w 16"/>
                    <a:gd name="T25" fmla="*/ 14 h 16"/>
                    <a:gd name="T26" fmla="*/ 11 w 16"/>
                    <a:gd name="T27" fmla="*/ 14 h 16"/>
                    <a:gd name="T28" fmla="*/ 11 w 16"/>
                    <a:gd name="T29" fmla="*/ 14 h 16"/>
                    <a:gd name="T30" fmla="*/ 9 w 16"/>
                    <a:gd name="T31" fmla="*/ 16 h 16"/>
                    <a:gd name="T32" fmla="*/ 7 w 16"/>
                    <a:gd name="T33" fmla="*/ 16 h 16"/>
                    <a:gd name="T34" fmla="*/ 7 w 16"/>
                    <a:gd name="T35" fmla="*/ 16 h 16"/>
                    <a:gd name="T36" fmla="*/ 4 w 16"/>
                    <a:gd name="T37" fmla="*/ 14 h 16"/>
                    <a:gd name="T38" fmla="*/ 2 w 16"/>
                    <a:gd name="T39" fmla="*/ 14 h 16"/>
                    <a:gd name="T40" fmla="*/ 2 w 16"/>
                    <a:gd name="T41" fmla="*/ 14 h 16"/>
                    <a:gd name="T42" fmla="*/ 2 w 16"/>
                    <a:gd name="T43" fmla="*/ 12 h 16"/>
                    <a:gd name="T44" fmla="*/ 0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7 h 16"/>
                    <a:gd name="T50" fmla="*/ 0 w 16"/>
                    <a:gd name="T51" fmla="*/ 7 h 16"/>
                    <a:gd name="T52" fmla="*/ 0 w 16"/>
                    <a:gd name="T53" fmla="*/ 4 h 16"/>
                    <a:gd name="T54" fmla="*/ 2 w 16"/>
                    <a:gd name="T55" fmla="*/ 2 h 16"/>
                    <a:gd name="T56" fmla="*/ 2 w 16"/>
                    <a:gd name="T57" fmla="*/ 2 h 16"/>
                    <a:gd name="T58" fmla="*/ 2 w 16"/>
                    <a:gd name="T59" fmla="*/ 2 h 16"/>
                    <a:gd name="T60" fmla="*/ 4 w 16"/>
                    <a:gd name="T61" fmla="*/ 0 h 16"/>
                    <a:gd name="T62" fmla="*/ 7 w 16"/>
                    <a:gd name="T63" fmla="*/ 0 h 16"/>
                    <a:gd name="T64" fmla="*/ 7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1" name="Freeform 271"/>
                <p:cNvSpPr>
                  <a:spLocks/>
                </p:cNvSpPr>
                <p:nvPr/>
              </p:nvSpPr>
              <p:spPr bwMode="auto">
                <a:xfrm>
                  <a:off x="2806" y="3307"/>
                  <a:ext cx="16" cy="16"/>
                </a:xfrm>
                <a:custGeom>
                  <a:avLst/>
                  <a:gdLst>
                    <a:gd name="T0" fmla="*/ 7 w 16"/>
                    <a:gd name="T1" fmla="*/ 0 h 16"/>
                    <a:gd name="T2" fmla="*/ 9 w 16"/>
                    <a:gd name="T3" fmla="*/ 0 h 16"/>
                    <a:gd name="T4" fmla="*/ 11 w 16"/>
                    <a:gd name="T5" fmla="*/ 0 h 16"/>
                    <a:gd name="T6" fmla="*/ 11 w 16"/>
                    <a:gd name="T7" fmla="*/ 2 h 16"/>
                    <a:gd name="T8" fmla="*/ 14 w 16"/>
                    <a:gd name="T9" fmla="*/ 2 h 16"/>
                    <a:gd name="T10" fmla="*/ 14 w 16"/>
                    <a:gd name="T11" fmla="*/ 2 h 16"/>
                    <a:gd name="T12" fmla="*/ 16 w 16"/>
                    <a:gd name="T13" fmla="*/ 4 h 16"/>
                    <a:gd name="T14" fmla="*/ 16 w 16"/>
                    <a:gd name="T15" fmla="*/ 7 h 16"/>
                    <a:gd name="T16" fmla="*/ 16 w 16"/>
                    <a:gd name="T17" fmla="*/ 7 h 16"/>
                    <a:gd name="T18" fmla="*/ 16 w 16"/>
                    <a:gd name="T19" fmla="*/ 9 h 16"/>
                    <a:gd name="T20" fmla="*/ 16 w 16"/>
                    <a:gd name="T21" fmla="*/ 12 h 16"/>
                    <a:gd name="T22" fmla="*/ 14 w 16"/>
                    <a:gd name="T23" fmla="*/ 12 h 16"/>
                    <a:gd name="T24" fmla="*/ 14 w 16"/>
                    <a:gd name="T25" fmla="*/ 14 h 16"/>
                    <a:gd name="T26" fmla="*/ 11 w 16"/>
                    <a:gd name="T27" fmla="*/ 14 h 16"/>
                    <a:gd name="T28" fmla="*/ 11 w 16"/>
                    <a:gd name="T29" fmla="*/ 14 h 16"/>
                    <a:gd name="T30" fmla="*/ 9 w 16"/>
                    <a:gd name="T31" fmla="*/ 16 h 16"/>
                    <a:gd name="T32" fmla="*/ 7 w 16"/>
                    <a:gd name="T33" fmla="*/ 16 h 16"/>
                    <a:gd name="T34" fmla="*/ 7 w 16"/>
                    <a:gd name="T35" fmla="*/ 16 h 16"/>
                    <a:gd name="T36" fmla="*/ 4 w 16"/>
                    <a:gd name="T37" fmla="*/ 14 h 16"/>
                    <a:gd name="T38" fmla="*/ 2 w 16"/>
                    <a:gd name="T39" fmla="*/ 14 h 16"/>
                    <a:gd name="T40" fmla="*/ 2 w 16"/>
                    <a:gd name="T41" fmla="*/ 14 h 16"/>
                    <a:gd name="T42" fmla="*/ 2 w 16"/>
                    <a:gd name="T43" fmla="*/ 12 h 16"/>
                    <a:gd name="T44" fmla="*/ 0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7 h 16"/>
                    <a:gd name="T50" fmla="*/ 0 w 16"/>
                    <a:gd name="T51" fmla="*/ 7 h 16"/>
                    <a:gd name="T52" fmla="*/ 0 w 16"/>
                    <a:gd name="T53" fmla="*/ 4 h 16"/>
                    <a:gd name="T54" fmla="*/ 2 w 16"/>
                    <a:gd name="T55" fmla="*/ 2 h 16"/>
                    <a:gd name="T56" fmla="*/ 2 w 16"/>
                    <a:gd name="T57" fmla="*/ 2 h 16"/>
                    <a:gd name="T58" fmla="*/ 2 w 16"/>
                    <a:gd name="T59" fmla="*/ 2 h 16"/>
                    <a:gd name="T60" fmla="*/ 4 w 16"/>
                    <a:gd name="T61" fmla="*/ 0 h 16"/>
                    <a:gd name="T62" fmla="*/ 7 w 16"/>
                    <a:gd name="T63" fmla="*/ 0 h 16"/>
                    <a:gd name="T64" fmla="*/ 7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2" name="Freeform 272"/>
                <p:cNvSpPr>
                  <a:spLocks/>
                </p:cNvSpPr>
                <p:nvPr/>
              </p:nvSpPr>
              <p:spPr bwMode="auto">
                <a:xfrm>
                  <a:off x="2810" y="3640"/>
                  <a:ext cx="19" cy="17"/>
                </a:xfrm>
                <a:custGeom>
                  <a:avLst/>
                  <a:gdLst>
                    <a:gd name="T0" fmla="*/ 10 w 19"/>
                    <a:gd name="T1" fmla="*/ 0 h 17"/>
                    <a:gd name="T2" fmla="*/ 12 w 19"/>
                    <a:gd name="T3" fmla="*/ 0 h 17"/>
                    <a:gd name="T4" fmla="*/ 12 w 19"/>
                    <a:gd name="T5" fmla="*/ 3 h 17"/>
                    <a:gd name="T6" fmla="*/ 15 w 19"/>
                    <a:gd name="T7" fmla="*/ 3 h 17"/>
                    <a:gd name="T8" fmla="*/ 15 w 19"/>
                    <a:gd name="T9" fmla="*/ 3 h 17"/>
                    <a:gd name="T10" fmla="*/ 17 w 19"/>
                    <a:gd name="T11" fmla="*/ 5 h 17"/>
                    <a:gd name="T12" fmla="*/ 17 w 19"/>
                    <a:gd name="T13" fmla="*/ 5 h 17"/>
                    <a:gd name="T14" fmla="*/ 17 w 19"/>
                    <a:gd name="T15" fmla="*/ 8 h 17"/>
                    <a:gd name="T16" fmla="*/ 19 w 19"/>
                    <a:gd name="T17" fmla="*/ 10 h 17"/>
                    <a:gd name="T18" fmla="*/ 17 w 19"/>
                    <a:gd name="T19" fmla="*/ 10 h 17"/>
                    <a:gd name="T20" fmla="*/ 17 w 19"/>
                    <a:gd name="T21" fmla="*/ 12 h 17"/>
                    <a:gd name="T22" fmla="*/ 17 w 19"/>
                    <a:gd name="T23" fmla="*/ 15 h 17"/>
                    <a:gd name="T24" fmla="*/ 15 w 19"/>
                    <a:gd name="T25" fmla="*/ 15 h 17"/>
                    <a:gd name="T26" fmla="*/ 15 w 19"/>
                    <a:gd name="T27" fmla="*/ 15 h 17"/>
                    <a:gd name="T28" fmla="*/ 12 w 19"/>
                    <a:gd name="T29" fmla="*/ 17 h 17"/>
                    <a:gd name="T30" fmla="*/ 12 w 19"/>
                    <a:gd name="T31" fmla="*/ 17 h 17"/>
                    <a:gd name="T32" fmla="*/ 10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7 h 17"/>
                    <a:gd name="T38" fmla="*/ 5 w 19"/>
                    <a:gd name="T39" fmla="*/ 15 h 17"/>
                    <a:gd name="T40" fmla="*/ 3 w 19"/>
                    <a:gd name="T41" fmla="*/ 15 h 17"/>
                    <a:gd name="T42" fmla="*/ 3 w 19"/>
                    <a:gd name="T43" fmla="*/ 15 h 17"/>
                    <a:gd name="T44" fmla="*/ 3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10 h 17"/>
                    <a:gd name="T50" fmla="*/ 0 w 19"/>
                    <a:gd name="T51" fmla="*/ 8 h 17"/>
                    <a:gd name="T52" fmla="*/ 3 w 19"/>
                    <a:gd name="T53" fmla="*/ 5 h 17"/>
                    <a:gd name="T54" fmla="*/ 3 w 19"/>
                    <a:gd name="T55" fmla="*/ 5 h 17"/>
                    <a:gd name="T56" fmla="*/ 3 w 19"/>
                    <a:gd name="T57" fmla="*/ 3 h 17"/>
                    <a:gd name="T58" fmla="*/ 5 w 19"/>
                    <a:gd name="T59" fmla="*/ 3 h 17"/>
                    <a:gd name="T60" fmla="*/ 7 w 19"/>
                    <a:gd name="T61" fmla="*/ 3 h 17"/>
                    <a:gd name="T62" fmla="*/ 7 w 19"/>
                    <a:gd name="T63" fmla="*/ 0 h 17"/>
                    <a:gd name="T64" fmla="*/ 10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3" name="Freeform 273"/>
                <p:cNvSpPr>
                  <a:spLocks/>
                </p:cNvSpPr>
                <p:nvPr/>
              </p:nvSpPr>
              <p:spPr bwMode="auto">
                <a:xfrm>
                  <a:off x="2810" y="3640"/>
                  <a:ext cx="19" cy="17"/>
                </a:xfrm>
                <a:custGeom>
                  <a:avLst/>
                  <a:gdLst>
                    <a:gd name="T0" fmla="*/ 10 w 19"/>
                    <a:gd name="T1" fmla="*/ 0 h 17"/>
                    <a:gd name="T2" fmla="*/ 12 w 19"/>
                    <a:gd name="T3" fmla="*/ 0 h 17"/>
                    <a:gd name="T4" fmla="*/ 12 w 19"/>
                    <a:gd name="T5" fmla="*/ 3 h 17"/>
                    <a:gd name="T6" fmla="*/ 15 w 19"/>
                    <a:gd name="T7" fmla="*/ 3 h 17"/>
                    <a:gd name="T8" fmla="*/ 15 w 19"/>
                    <a:gd name="T9" fmla="*/ 3 h 17"/>
                    <a:gd name="T10" fmla="*/ 17 w 19"/>
                    <a:gd name="T11" fmla="*/ 5 h 17"/>
                    <a:gd name="T12" fmla="*/ 17 w 19"/>
                    <a:gd name="T13" fmla="*/ 5 h 17"/>
                    <a:gd name="T14" fmla="*/ 17 w 19"/>
                    <a:gd name="T15" fmla="*/ 8 h 17"/>
                    <a:gd name="T16" fmla="*/ 19 w 19"/>
                    <a:gd name="T17" fmla="*/ 10 h 17"/>
                    <a:gd name="T18" fmla="*/ 17 w 19"/>
                    <a:gd name="T19" fmla="*/ 10 h 17"/>
                    <a:gd name="T20" fmla="*/ 17 w 19"/>
                    <a:gd name="T21" fmla="*/ 12 h 17"/>
                    <a:gd name="T22" fmla="*/ 17 w 19"/>
                    <a:gd name="T23" fmla="*/ 15 h 17"/>
                    <a:gd name="T24" fmla="*/ 15 w 19"/>
                    <a:gd name="T25" fmla="*/ 15 h 17"/>
                    <a:gd name="T26" fmla="*/ 15 w 19"/>
                    <a:gd name="T27" fmla="*/ 15 h 17"/>
                    <a:gd name="T28" fmla="*/ 12 w 19"/>
                    <a:gd name="T29" fmla="*/ 17 h 17"/>
                    <a:gd name="T30" fmla="*/ 12 w 19"/>
                    <a:gd name="T31" fmla="*/ 17 h 17"/>
                    <a:gd name="T32" fmla="*/ 10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7 h 17"/>
                    <a:gd name="T38" fmla="*/ 5 w 19"/>
                    <a:gd name="T39" fmla="*/ 15 h 17"/>
                    <a:gd name="T40" fmla="*/ 3 w 19"/>
                    <a:gd name="T41" fmla="*/ 15 h 17"/>
                    <a:gd name="T42" fmla="*/ 3 w 19"/>
                    <a:gd name="T43" fmla="*/ 15 h 17"/>
                    <a:gd name="T44" fmla="*/ 3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10 h 17"/>
                    <a:gd name="T50" fmla="*/ 0 w 19"/>
                    <a:gd name="T51" fmla="*/ 8 h 17"/>
                    <a:gd name="T52" fmla="*/ 3 w 19"/>
                    <a:gd name="T53" fmla="*/ 5 h 17"/>
                    <a:gd name="T54" fmla="*/ 3 w 19"/>
                    <a:gd name="T55" fmla="*/ 5 h 17"/>
                    <a:gd name="T56" fmla="*/ 3 w 19"/>
                    <a:gd name="T57" fmla="*/ 3 h 17"/>
                    <a:gd name="T58" fmla="*/ 5 w 19"/>
                    <a:gd name="T59" fmla="*/ 3 h 17"/>
                    <a:gd name="T60" fmla="*/ 7 w 19"/>
                    <a:gd name="T61" fmla="*/ 3 h 17"/>
                    <a:gd name="T62" fmla="*/ 7 w 19"/>
                    <a:gd name="T63" fmla="*/ 0 h 17"/>
                    <a:gd name="T64" fmla="*/ 10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4" name="Freeform 274"/>
                <p:cNvSpPr>
                  <a:spLocks/>
                </p:cNvSpPr>
                <p:nvPr/>
              </p:nvSpPr>
              <p:spPr bwMode="auto">
                <a:xfrm>
                  <a:off x="1782" y="3273"/>
                  <a:ext cx="17" cy="15"/>
                </a:xfrm>
                <a:custGeom>
                  <a:avLst/>
                  <a:gdLst>
                    <a:gd name="T0" fmla="*/ 7 w 17"/>
                    <a:gd name="T1" fmla="*/ 0 h 15"/>
                    <a:gd name="T2" fmla="*/ 10 w 17"/>
                    <a:gd name="T3" fmla="*/ 0 h 15"/>
                    <a:gd name="T4" fmla="*/ 12 w 17"/>
                    <a:gd name="T5" fmla="*/ 0 h 15"/>
                    <a:gd name="T6" fmla="*/ 12 w 17"/>
                    <a:gd name="T7" fmla="*/ 0 h 15"/>
                    <a:gd name="T8" fmla="*/ 15 w 17"/>
                    <a:gd name="T9" fmla="*/ 3 h 15"/>
                    <a:gd name="T10" fmla="*/ 15 w 17"/>
                    <a:gd name="T11" fmla="*/ 3 h 15"/>
                    <a:gd name="T12" fmla="*/ 17 w 17"/>
                    <a:gd name="T13" fmla="*/ 5 h 15"/>
                    <a:gd name="T14" fmla="*/ 17 w 17"/>
                    <a:gd name="T15" fmla="*/ 5 h 15"/>
                    <a:gd name="T16" fmla="*/ 17 w 17"/>
                    <a:gd name="T17" fmla="*/ 7 h 15"/>
                    <a:gd name="T18" fmla="*/ 17 w 17"/>
                    <a:gd name="T19" fmla="*/ 10 h 15"/>
                    <a:gd name="T20" fmla="*/ 17 w 17"/>
                    <a:gd name="T21" fmla="*/ 10 h 15"/>
                    <a:gd name="T22" fmla="*/ 15 w 17"/>
                    <a:gd name="T23" fmla="*/ 12 h 15"/>
                    <a:gd name="T24" fmla="*/ 15 w 17"/>
                    <a:gd name="T25" fmla="*/ 12 h 15"/>
                    <a:gd name="T26" fmla="*/ 12 w 17"/>
                    <a:gd name="T27" fmla="*/ 15 h 15"/>
                    <a:gd name="T28" fmla="*/ 12 w 17"/>
                    <a:gd name="T29" fmla="*/ 15 h 15"/>
                    <a:gd name="T30" fmla="*/ 10 w 17"/>
                    <a:gd name="T31" fmla="*/ 15 h 15"/>
                    <a:gd name="T32" fmla="*/ 7 w 17"/>
                    <a:gd name="T33" fmla="*/ 15 h 15"/>
                    <a:gd name="T34" fmla="*/ 7 w 17"/>
                    <a:gd name="T35" fmla="*/ 15 h 15"/>
                    <a:gd name="T36" fmla="*/ 5 w 17"/>
                    <a:gd name="T37" fmla="*/ 15 h 15"/>
                    <a:gd name="T38" fmla="*/ 3 w 17"/>
                    <a:gd name="T39" fmla="*/ 15 h 15"/>
                    <a:gd name="T40" fmla="*/ 3 w 17"/>
                    <a:gd name="T41" fmla="*/ 12 h 15"/>
                    <a:gd name="T42" fmla="*/ 0 w 17"/>
                    <a:gd name="T43" fmla="*/ 12 h 15"/>
                    <a:gd name="T44" fmla="*/ 0 w 17"/>
                    <a:gd name="T45" fmla="*/ 10 h 15"/>
                    <a:gd name="T46" fmla="*/ 0 w 17"/>
                    <a:gd name="T47" fmla="*/ 10 h 15"/>
                    <a:gd name="T48" fmla="*/ 0 w 17"/>
                    <a:gd name="T49" fmla="*/ 7 h 15"/>
                    <a:gd name="T50" fmla="*/ 0 w 17"/>
                    <a:gd name="T51" fmla="*/ 5 h 15"/>
                    <a:gd name="T52" fmla="*/ 0 w 17"/>
                    <a:gd name="T53" fmla="*/ 5 h 15"/>
                    <a:gd name="T54" fmla="*/ 0 w 17"/>
                    <a:gd name="T55" fmla="*/ 3 h 15"/>
                    <a:gd name="T56" fmla="*/ 3 w 17"/>
                    <a:gd name="T57" fmla="*/ 3 h 15"/>
                    <a:gd name="T58" fmla="*/ 3 w 17"/>
                    <a:gd name="T59" fmla="*/ 0 h 15"/>
                    <a:gd name="T60" fmla="*/ 5 w 17"/>
                    <a:gd name="T61" fmla="*/ 0 h 15"/>
                    <a:gd name="T62" fmla="*/ 7 w 17"/>
                    <a:gd name="T63" fmla="*/ 0 h 15"/>
                    <a:gd name="T64" fmla="*/ 7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5" name="Freeform 275"/>
                <p:cNvSpPr>
                  <a:spLocks/>
                </p:cNvSpPr>
                <p:nvPr/>
              </p:nvSpPr>
              <p:spPr bwMode="auto">
                <a:xfrm>
                  <a:off x="1782" y="3273"/>
                  <a:ext cx="17" cy="15"/>
                </a:xfrm>
                <a:custGeom>
                  <a:avLst/>
                  <a:gdLst>
                    <a:gd name="T0" fmla="*/ 7 w 17"/>
                    <a:gd name="T1" fmla="*/ 0 h 15"/>
                    <a:gd name="T2" fmla="*/ 10 w 17"/>
                    <a:gd name="T3" fmla="*/ 0 h 15"/>
                    <a:gd name="T4" fmla="*/ 12 w 17"/>
                    <a:gd name="T5" fmla="*/ 0 h 15"/>
                    <a:gd name="T6" fmla="*/ 12 w 17"/>
                    <a:gd name="T7" fmla="*/ 0 h 15"/>
                    <a:gd name="T8" fmla="*/ 15 w 17"/>
                    <a:gd name="T9" fmla="*/ 3 h 15"/>
                    <a:gd name="T10" fmla="*/ 15 w 17"/>
                    <a:gd name="T11" fmla="*/ 3 h 15"/>
                    <a:gd name="T12" fmla="*/ 17 w 17"/>
                    <a:gd name="T13" fmla="*/ 5 h 15"/>
                    <a:gd name="T14" fmla="*/ 17 w 17"/>
                    <a:gd name="T15" fmla="*/ 5 h 15"/>
                    <a:gd name="T16" fmla="*/ 17 w 17"/>
                    <a:gd name="T17" fmla="*/ 7 h 15"/>
                    <a:gd name="T18" fmla="*/ 17 w 17"/>
                    <a:gd name="T19" fmla="*/ 10 h 15"/>
                    <a:gd name="T20" fmla="*/ 17 w 17"/>
                    <a:gd name="T21" fmla="*/ 10 h 15"/>
                    <a:gd name="T22" fmla="*/ 15 w 17"/>
                    <a:gd name="T23" fmla="*/ 12 h 15"/>
                    <a:gd name="T24" fmla="*/ 15 w 17"/>
                    <a:gd name="T25" fmla="*/ 12 h 15"/>
                    <a:gd name="T26" fmla="*/ 12 w 17"/>
                    <a:gd name="T27" fmla="*/ 15 h 15"/>
                    <a:gd name="T28" fmla="*/ 12 w 17"/>
                    <a:gd name="T29" fmla="*/ 15 h 15"/>
                    <a:gd name="T30" fmla="*/ 10 w 17"/>
                    <a:gd name="T31" fmla="*/ 15 h 15"/>
                    <a:gd name="T32" fmla="*/ 7 w 17"/>
                    <a:gd name="T33" fmla="*/ 15 h 15"/>
                    <a:gd name="T34" fmla="*/ 7 w 17"/>
                    <a:gd name="T35" fmla="*/ 15 h 15"/>
                    <a:gd name="T36" fmla="*/ 5 w 17"/>
                    <a:gd name="T37" fmla="*/ 15 h 15"/>
                    <a:gd name="T38" fmla="*/ 3 w 17"/>
                    <a:gd name="T39" fmla="*/ 15 h 15"/>
                    <a:gd name="T40" fmla="*/ 3 w 17"/>
                    <a:gd name="T41" fmla="*/ 12 h 15"/>
                    <a:gd name="T42" fmla="*/ 0 w 17"/>
                    <a:gd name="T43" fmla="*/ 12 h 15"/>
                    <a:gd name="T44" fmla="*/ 0 w 17"/>
                    <a:gd name="T45" fmla="*/ 10 h 15"/>
                    <a:gd name="T46" fmla="*/ 0 w 17"/>
                    <a:gd name="T47" fmla="*/ 10 h 15"/>
                    <a:gd name="T48" fmla="*/ 0 w 17"/>
                    <a:gd name="T49" fmla="*/ 7 h 15"/>
                    <a:gd name="T50" fmla="*/ 0 w 17"/>
                    <a:gd name="T51" fmla="*/ 5 h 15"/>
                    <a:gd name="T52" fmla="*/ 0 w 17"/>
                    <a:gd name="T53" fmla="*/ 5 h 15"/>
                    <a:gd name="T54" fmla="*/ 0 w 17"/>
                    <a:gd name="T55" fmla="*/ 3 h 15"/>
                    <a:gd name="T56" fmla="*/ 3 w 17"/>
                    <a:gd name="T57" fmla="*/ 3 h 15"/>
                    <a:gd name="T58" fmla="*/ 3 w 17"/>
                    <a:gd name="T59" fmla="*/ 0 h 15"/>
                    <a:gd name="T60" fmla="*/ 5 w 17"/>
                    <a:gd name="T61" fmla="*/ 0 h 15"/>
                    <a:gd name="T62" fmla="*/ 7 w 17"/>
                    <a:gd name="T63" fmla="*/ 0 h 15"/>
                    <a:gd name="T64" fmla="*/ 7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6" name="Freeform 276"/>
                <p:cNvSpPr>
                  <a:spLocks/>
                </p:cNvSpPr>
                <p:nvPr/>
              </p:nvSpPr>
              <p:spPr bwMode="auto">
                <a:xfrm>
                  <a:off x="1763" y="3054"/>
                  <a:ext cx="46" cy="608"/>
                </a:xfrm>
                <a:custGeom>
                  <a:avLst/>
                  <a:gdLst>
                    <a:gd name="T0" fmla="*/ 31 w 46"/>
                    <a:gd name="T1" fmla="*/ 0 h 608"/>
                    <a:gd name="T2" fmla="*/ 26 w 46"/>
                    <a:gd name="T3" fmla="*/ 5 h 608"/>
                    <a:gd name="T4" fmla="*/ 22 w 46"/>
                    <a:gd name="T5" fmla="*/ 12 h 608"/>
                    <a:gd name="T6" fmla="*/ 19 w 46"/>
                    <a:gd name="T7" fmla="*/ 17 h 608"/>
                    <a:gd name="T8" fmla="*/ 15 w 46"/>
                    <a:gd name="T9" fmla="*/ 24 h 608"/>
                    <a:gd name="T10" fmla="*/ 12 w 46"/>
                    <a:gd name="T11" fmla="*/ 29 h 608"/>
                    <a:gd name="T12" fmla="*/ 10 w 46"/>
                    <a:gd name="T13" fmla="*/ 36 h 608"/>
                    <a:gd name="T14" fmla="*/ 7 w 46"/>
                    <a:gd name="T15" fmla="*/ 41 h 608"/>
                    <a:gd name="T16" fmla="*/ 5 w 46"/>
                    <a:gd name="T17" fmla="*/ 48 h 608"/>
                    <a:gd name="T18" fmla="*/ 3 w 46"/>
                    <a:gd name="T19" fmla="*/ 72 h 608"/>
                    <a:gd name="T20" fmla="*/ 0 w 46"/>
                    <a:gd name="T21" fmla="*/ 98 h 608"/>
                    <a:gd name="T22" fmla="*/ 0 w 46"/>
                    <a:gd name="T23" fmla="*/ 124 h 608"/>
                    <a:gd name="T24" fmla="*/ 0 w 46"/>
                    <a:gd name="T25" fmla="*/ 150 h 608"/>
                    <a:gd name="T26" fmla="*/ 0 w 46"/>
                    <a:gd name="T27" fmla="*/ 176 h 608"/>
                    <a:gd name="T28" fmla="*/ 3 w 46"/>
                    <a:gd name="T29" fmla="*/ 205 h 608"/>
                    <a:gd name="T30" fmla="*/ 3 w 46"/>
                    <a:gd name="T31" fmla="*/ 229 h 608"/>
                    <a:gd name="T32" fmla="*/ 3 w 46"/>
                    <a:gd name="T33" fmla="*/ 253 h 608"/>
                    <a:gd name="T34" fmla="*/ 10 w 46"/>
                    <a:gd name="T35" fmla="*/ 605 h 608"/>
                    <a:gd name="T36" fmla="*/ 12 w 46"/>
                    <a:gd name="T37" fmla="*/ 608 h 608"/>
                    <a:gd name="T38" fmla="*/ 24 w 46"/>
                    <a:gd name="T39" fmla="*/ 608 h 608"/>
                    <a:gd name="T40" fmla="*/ 26 w 46"/>
                    <a:gd name="T41" fmla="*/ 605 h 608"/>
                    <a:gd name="T42" fmla="*/ 26 w 46"/>
                    <a:gd name="T43" fmla="*/ 605 h 608"/>
                    <a:gd name="T44" fmla="*/ 26 w 46"/>
                    <a:gd name="T45" fmla="*/ 603 h 608"/>
                    <a:gd name="T46" fmla="*/ 26 w 46"/>
                    <a:gd name="T47" fmla="*/ 601 h 608"/>
                    <a:gd name="T48" fmla="*/ 29 w 46"/>
                    <a:gd name="T49" fmla="*/ 601 h 608"/>
                    <a:gd name="T50" fmla="*/ 29 w 46"/>
                    <a:gd name="T51" fmla="*/ 598 h 608"/>
                    <a:gd name="T52" fmla="*/ 29 w 46"/>
                    <a:gd name="T53" fmla="*/ 596 h 608"/>
                    <a:gd name="T54" fmla="*/ 29 w 46"/>
                    <a:gd name="T55" fmla="*/ 596 h 608"/>
                    <a:gd name="T56" fmla="*/ 31 w 46"/>
                    <a:gd name="T57" fmla="*/ 582 h 608"/>
                    <a:gd name="T58" fmla="*/ 31 w 46"/>
                    <a:gd name="T59" fmla="*/ 567 h 608"/>
                    <a:gd name="T60" fmla="*/ 31 w 46"/>
                    <a:gd name="T61" fmla="*/ 551 h 608"/>
                    <a:gd name="T62" fmla="*/ 31 w 46"/>
                    <a:gd name="T63" fmla="*/ 532 h 608"/>
                    <a:gd name="T64" fmla="*/ 29 w 46"/>
                    <a:gd name="T65" fmla="*/ 515 h 608"/>
                    <a:gd name="T66" fmla="*/ 29 w 46"/>
                    <a:gd name="T67" fmla="*/ 498 h 608"/>
                    <a:gd name="T68" fmla="*/ 26 w 46"/>
                    <a:gd name="T69" fmla="*/ 482 h 608"/>
                    <a:gd name="T70" fmla="*/ 26 w 46"/>
                    <a:gd name="T71" fmla="*/ 467 h 608"/>
                    <a:gd name="T72" fmla="*/ 24 w 46"/>
                    <a:gd name="T73" fmla="*/ 420 h 608"/>
                    <a:gd name="T74" fmla="*/ 22 w 46"/>
                    <a:gd name="T75" fmla="*/ 370 h 608"/>
                    <a:gd name="T76" fmla="*/ 19 w 46"/>
                    <a:gd name="T77" fmla="*/ 317 h 608"/>
                    <a:gd name="T78" fmla="*/ 17 w 46"/>
                    <a:gd name="T79" fmla="*/ 265 h 608"/>
                    <a:gd name="T80" fmla="*/ 19 w 46"/>
                    <a:gd name="T81" fmla="*/ 212 h 608"/>
                    <a:gd name="T82" fmla="*/ 24 w 46"/>
                    <a:gd name="T83" fmla="*/ 162 h 608"/>
                    <a:gd name="T84" fmla="*/ 26 w 46"/>
                    <a:gd name="T85" fmla="*/ 136 h 608"/>
                    <a:gd name="T86" fmla="*/ 31 w 46"/>
                    <a:gd name="T87" fmla="*/ 112 h 608"/>
                    <a:gd name="T88" fmla="*/ 36 w 46"/>
                    <a:gd name="T89" fmla="*/ 91 h 608"/>
                    <a:gd name="T90" fmla="*/ 43 w 46"/>
                    <a:gd name="T91" fmla="*/ 67 h 608"/>
                    <a:gd name="T92" fmla="*/ 46 w 46"/>
                    <a:gd name="T93" fmla="*/ 62 h 608"/>
                    <a:gd name="T94" fmla="*/ 46 w 46"/>
                    <a:gd name="T95" fmla="*/ 55 h 608"/>
                    <a:gd name="T96" fmla="*/ 46 w 46"/>
                    <a:gd name="T97" fmla="*/ 48 h 608"/>
                    <a:gd name="T98" fmla="*/ 46 w 46"/>
                    <a:gd name="T99" fmla="*/ 38 h 608"/>
                    <a:gd name="T100" fmla="*/ 46 w 46"/>
                    <a:gd name="T101" fmla="*/ 31 h 608"/>
                    <a:gd name="T102" fmla="*/ 46 w 46"/>
                    <a:gd name="T103" fmla="*/ 24 h 608"/>
                    <a:gd name="T104" fmla="*/ 46 w 46"/>
                    <a:gd name="T105" fmla="*/ 17 h 608"/>
                    <a:gd name="T106" fmla="*/ 46 w 46"/>
                    <a:gd name="T107" fmla="*/ 10 h 608"/>
                    <a:gd name="T108" fmla="*/ 46 w 46"/>
                    <a:gd name="T109" fmla="*/ 10 h 608"/>
                    <a:gd name="T110" fmla="*/ 43 w 46"/>
                    <a:gd name="T111" fmla="*/ 7 h 608"/>
                    <a:gd name="T112" fmla="*/ 43 w 46"/>
                    <a:gd name="T113" fmla="*/ 5 h 608"/>
                    <a:gd name="T114" fmla="*/ 41 w 46"/>
                    <a:gd name="T115" fmla="*/ 5 h 608"/>
                    <a:gd name="T116" fmla="*/ 38 w 46"/>
                    <a:gd name="T117" fmla="*/ 2 h 608"/>
                    <a:gd name="T118" fmla="*/ 36 w 46"/>
                    <a:gd name="T119" fmla="*/ 0 h 608"/>
                    <a:gd name="T120" fmla="*/ 34 w 46"/>
                    <a:gd name="T121" fmla="*/ 0 h 608"/>
                    <a:gd name="T122" fmla="*/ 31 w 46"/>
                    <a:gd name="T123" fmla="*/ 0 h 6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"/>
                    <a:gd name="T187" fmla="*/ 0 h 608"/>
                    <a:gd name="T188" fmla="*/ 46 w 46"/>
                    <a:gd name="T189" fmla="*/ 608 h 60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" h="608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2" y="12"/>
                      </a:lnTo>
                      <a:lnTo>
                        <a:pt x="19" y="17"/>
                      </a:lnTo>
                      <a:lnTo>
                        <a:pt x="15" y="24"/>
                      </a:lnTo>
                      <a:lnTo>
                        <a:pt x="12" y="29"/>
                      </a:lnTo>
                      <a:lnTo>
                        <a:pt x="10" y="36"/>
                      </a:lnTo>
                      <a:lnTo>
                        <a:pt x="7" y="41"/>
                      </a:lnTo>
                      <a:lnTo>
                        <a:pt x="5" y="48"/>
                      </a:lnTo>
                      <a:lnTo>
                        <a:pt x="3" y="72"/>
                      </a:lnTo>
                      <a:lnTo>
                        <a:pt x="0" y="98"/>
                      </a:lnTo>
                      <a:lnTo>
                        <a:pt x="0" y="124"/>
                      </a:lnTo>
                      <a:lnTo>
                        <a:pt x="0" y="150"/>
                      </a:lnTo>
                      <a:lnTo>
                        <a:pt x="0" y="176"/>
                      </a:lnTo>
                      <a:lnTo>
                        <a:pt x="3" y="205"/>
                      </a:lnTo>
                      <a:lnTo>
                        <a:pt x="3" y="229"/>
                      </a:lnTo>
                      <a:lnTo>
                        <a:pt x="3" y="253"/>
                      </a:lnTo>
                      <a:lnTo>
                        <a:pt x="10" y="605"/>
                      </a:lnTo>
                      <a:lnTo>
                        <a:pt x="12" y="608"/>
                      </a:lnTo>
                      <a:lnTo>
                        <a:pt x="24" y="608"/>
                      </a:lnTo>
                      <a:lnTo>
                        <a:pt x="26" y="605"/>
                      </a:lnTo>
                      <a:lnTo>
                        <a:pt x="26" y="603"/>
                      </a:lnTo>
                      <a:lnTo>
                        <a:pt x="26" y="601"/>
                      </a:lnTo>
                      <a:lnTo>
                        <a:pt x="29" y="601"/>
                      </a:lnTo>
                      <a:lnTo>
                        <a:pt x="29" y="598"/>
                      </a:lnTo>
                      <a:lnTo>
                        <a:pt x="29" y="596"/>
                      </a:lnTo>
                      <a:lnTo>
                        <a:pt x="31" y="582"/>
                      </a:lnTo>
                      <a:lnTo>
                        <a:pt x="31" y="567"/>
                      </a:lnTo>
                      <a:lnTo>
                        <a:pt x="31" y="551"/>
                      </a:lnTo>
                      <a:lnTo>
                        <a:pt x="31" y="532"/>
                      </a:lnTo>
                      <a:lnTo>
                        <a:pt x="29" y="515"/>
                      </a:lnTo>
                      <a:lnTo>
                        <a:pt x="29" y="498"/>
                      </a:lnTo>
                      <a:lnTo>
                        <a:pt x="26" y="482"/>
                      </a:lnTo>
                      <a:lnTo>
                        <a:pt x="26" y="467"/>
                      </a:lnTo>
                      <a:lnTo>
                        <a:pt x="24" y="420"/>
                      </a:lnTo>
                      <a:lnTo>
                        <a:pt x="22" y="370"/>
                      </a:lnTo>
                      <a:lnTo>
                        <a:pt x="19" y="317"/>
                      </a:lnTo>
                      <a:lnTo>
                        <a:pt x="17" y="265"/>
                      </a:lnTo>
                      <a:lnTo>
                        <a:pt x="19" y="212"/>
                      </a:lnTo>
                      <a:lnTo>
                        <a:pt x="24" y="162"/>
                      </a:lnTo>
                      <a:lnTo>
                        <a:pt x="26" y="136"/>
                      </a:lnTo>
                      <a:lnTo>
                        <a:pt x="31" y="112"/>
                      </a:lnTo>
                      <a:lnTo>
                        <a:pt x="36" y="91"/>
                      </a:lnTo>
                      <a:lnTo>
                        <a:pt x="43" y="67"/>
                      </a:lnTo>
                      <a:lnTo>
                        <a:pt x="46" y="62"/>
                      </a:lnTo>
                      <a:lnTo>
                        <a:pt x="46" y="55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46" y="31"/>
                      </a:lnTo>
                      <a:lnTo>
                        <a:pt x="46" y="24"/>
                      </a:lnTo>
                      <a:lnTo>
                        <a:pt x="46" y="17"/>
                      </a:lnTo>
                      <a:lnTo>
                        <a:pt x="46" y="10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7" name="Freeform 277"/>
                <p:cNvSpPr>
                  <a:spLocks/>
                </p:cNvSpPr>
                <p:nvPr/>
              </p:nvSpPr>
              <p:spPr bwMode="auto">
                <a:xfrm>
                  <a:off x="1763" y="3054"/>
                  <a:ext cx="46" cy="608"/>
                </a:xfrm>
                <a:custGeom>
                  <a:avLst/>
                  <a:gdLst>
                    <a:gd name="T0" fmla="*/ 31 w 46"/>
                    <a:gd name="T1" fmla="*/ 0 h 608"/>
                    <a:gd name="T2" fmla="*/ 26 w 46"/>
                    <a:gd name="T3" fmla="*/ 5 h 608"/>
                    <a:gd name="T4" fmla="*/ 22 w 46"/>
                    <a:gd name="T5" fmla="*/ 12 h 608"/>
                    <a:gd name="T6" fmla="*/ 19 w 46"/>
                    <a:gd name="T7" fmla="*/ 17 h 608"/>
                    <a:gd name="T8" fmla="*/ 15 w 46"/>
                    <a:gd name="T9" fmla="*/ 24 h 608"/>
                    <a:gd name="T10" fmla="*/ 12 w 46"/>
                    <a:gd name="T11" fmla="*/ 29 h 608"/>
                    <a:gd name="T12" fmla="*/ 10 w 46"/>
                    <a:gd name="T13" fmla="*/ 36 h 608"/>
                    <a:gd name="T14" fmla="*/ 7 w 46"/>
                    <a:gd name="T15" fmla="*/ 41 h 608"/>
                    <a:gd name="T16" fmla="*/ 5 w 46"/>
                    <a:gd name="T17" fmla="*/ 48 h 608"/>
                    <a:gd name="T18" fmla="*/ 3 w 46"/>
                    <a:gd name="T19" fmla="*/ 72 h 608"/>
                    <a:gd name="T20" fmla="*/ 0 w 46"/>
                    <a:gd name="T21" fmla="*/ 98 h 608"/>
                    <a:gd name="T22" fmla="*/ 0 w 46"/>
                    <a:gd name="T23" fmla="*/ 124 h 608"/>
                    <a:gd name="T24" fmla="*/ 0 w 46"/>
                    <a:gd name="T25" fmla="*/ 150 h 608"/>
                    <a:gd name="T26" fmla="*/ 0 w 46"/>
                    <a:gd name="T27" fmla="*/ 176 h 608"/>
                    <a:gd name="T28" fmla="*/ 3 w 46"/>
                    <a:gd name="T29" fmla="*/ 205 h 608"/>
                    <a:gd name="T30" fmla="*/ 3 w 46"/>
                    <a:gd name="T31" fmla="*/ 229 h 608"/>
                    <a:gd name="T32" fmla="*/ 3 w 46"/>
                    <a:gd name="T33" fmla="*/ 253 h 608"/>
                    <a:gd name="T34" fmla="*/ 10 w 46"/>
                    <a:gd name="T35" fmla="*/ 605 h 608"/>
                    <a:gd name="T36" fmla="*/ 12 w 46"/>
                    <a:gd name="T37" fmla="*/ 608 h 608"/>
                    <a:gd name="T38" fmla="*/ 24 w 46"/>
                    <a:gd name="T39" fmla="*/ 608 h 608"/>
                    <a:gd name="T40" fmla="*/ 26 w 46"/>
                    <a:gd name="T41" fmla="*/ 605 h 608"/>
                    <a:gd name="T42" fmla="*/ 26 w 46"/>
                    <a:gd name="T43" fmla="*/ 605 h 608"/>
                    <a:gd name="T44" fmla="*/ 26 w 46"/>
                    <a:gd name="T45" fmla="*/ 603 h 608"/>
                    <a:gd name="T46" fmla="*/ 26 w 46"/>
                    <a:gd name="T47" fmla="*/ 601 h 608"/>
                    <a:gd name="T48" fmla="*/ 29 w 46"/>
                    <a:gd name="T49" fmla="*/ 601 h 608"/>
                    <a:gd name="T50" fmla="*/ 29 w 46"/>
                    <a:gd name="T51" fmla="*/ 598 h 608"/>
                    <a:gd name="T52" fmla="*/ 29 w 46"/>
                    <a:gd name="T53" fmla="*/ 596 h 608"/>
                    <a:gd name="T54" fmla="*/ 29 w 46"/>
                    <a:gd name="T55" fmla="*/ 596 h 608"/>
                    <a:gd name="T56" fmla="*/ 31 w 46"/>
                    <a:gd name="T57" fmla="*/ 582 h 608"/>
                    <a:gd name="T58" fmla="*/ 31 w 46"/>
                    <a:gd name="T59" fmla="*/ 567 h 608"/>
                    <a:gd name="T60" fmla="*/ 31 w 46"/>
                    <a:gd name="T61" fmla="*/ 551 h 608"/>
                    <a:gd name="T62" fmla="*/ 31 w 46"/>
                    <a:gd name="T63" fmla="*/ 532 h 608"/>
                    <a:gd name="T64" fmla="*/ 29 w 46"/>
                    <a:gd name="T65" fmla="*/ 515 h 608"/>
                    <a:gd name="T66" fmla="*/ 29 w 46"/>
                    <a:gd name="T67" fmla="*/ 498 h 608"/>
                    <a:gd name="T68" fmla="*/ 26 w 46"/>
                    <a:gd name="T69" fmla="*/ 482 h 608"/>
                    <a:gd name="T70" fmla="*/ 26 w 46"/>
                    <a:gd name="T71" fmla="*/ 467 h 608"/>
                    <a:gd name="T72" fmla="*/ 24 w 46"/>
                    <a:gd name="T73" fmla="*/ 420 h 608"/>
                    <a:gd name="T74" fmla="*/ 22 w 46"/>
                    <a:gd name="T75" fmla="*/ 370 h 608"/>
                    <a:gd name="T76" fmla="*/ 19 w 46"/>
                    <a:gd name="T77" fmla="*/ 317 h 608"/>
                    <a:gd name="T78" fmla="*/ 17 w 46"/>
                    <a:gd name="T79" fmla="*/ 265 h 608"/>
                    <a:gd name="T80" fmla="*/ 19 w 46"/>
                    <a:gd name="T81" fmla="*/ 212 h 608"/>
                    <a:gd name="T82" fmla="*/ 24 w 46"/>
                    <a:gd name="T83" fmla="*/ 162 h 608"/>
                    <a:gd name="T84" fmla="*/ 26 w 46"/>
                    <a:gd name="T85" fmla="*/ 136 h 608"/>
                    <a:gd name="T86" fmla="*/ 31 w 46"/>
                    <a:gd name="T87" fmla="*/ 112 h 608"/>
                    <a:gd name="T88" fmla="*/ 36 w 46"/>
                    <a:gd name="T89" fmla="*/ 91 h 608"/>
                    <a:gd name="T90" fmla="*/ 43 w 46"/>
                    <a:gd name="T91" fmla="*/ 67 h 608"/>
                    <a:gd name="T92" fmla="*/ 46 w 46"/>
                    <a:gd name="T93" fmla="*/ 62 h 608"/>
                    <a:gd name="T94" fmla="*/ 46 w 46"/>
                    <a:gd name="T95" fmla="*/ 55 h 608"/>
                    <a:gd name="T96" fmla="*/ 46 w 46"/>
                    <a:gd name="T97" fmla="*/ 48 h 608"/>
                    <a:gd name="T98" fmla="*/ 46 w 46"/>
                    <a:gd name="T99" fmla="*/ 38 h 608"/>
                    <a:gd name="T100" fmla="*/ 46 w 46"/>
                    <a:gd name="T101" fmla="*/ 31 h 608"/>
                    <a:gd name="T102" fmla="*/ 46 w 46"/>
                    <a:gd name="T103" fmla="*/ 24 h 608"/>
                    <a:gd name="T104" fmla="*/ 46 w 46"/>
                    <a:gd name="T105" fmla="*/ 17 h 608"/>
                    <a:gd name="T106" fmla="*/ 46 w 46"/>
                    <a:gd name="T107" fmla="*/ 10 h 608"/>
                    <a:gd name="T108" fmla="*/ 46 w 46"/>
                    <a:gd name="T109" fmla="*/ 10 h 608"/>
                    <a:gd name="T110" fmla="*/ 43 w 46"/>
                    <a:gd name="T111" fmla="*/ 7 h 608"/>
                    <a:gd name="T112" fmla="*/ 43 w 46"/>
                    <a:gd name="T113" fmla="*/ 5 h 608"/>
                    <a:gd name="T114" fmla="*/ 41 w 46"/>
                    <a:gd name="T115" fmla="*/ 5 h 608"/>
                    <a:gd name="T116" fmla="*/ 38 w 46"/>
                    <a:gd name="T117" fmla="*/ 2 h 608"/>
                    <a:gd name="T118" fmla="*/ 36 w 46"/>
                    <a:gd name="T119" fmla="*/ 0 h 608"/>
                    <a:gd name="T120" fmla="*/ 34 w 46"/>
                    <a:gd name="T121" fmla="*/ 0 h 608"/>
                    <a:gd name="T122" fmla="*/ 31 w 46"/>
                    <a:gd name="T123" fmla="*/ 0 h 6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6"/>
                    <a:gd name="T187" fmla="*/ 0 h 608"/>
                    <a:gd name="T188" fmla="*/ 46 w 46"/>
                    <a:gd name="T189" fmla="*/ 608 h 60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6" h="608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2" y="12"/>
                      </a:lnTo>
                      <a:lnTo>
                        <a:pt x="19" y="17"/>
                      </a:lnTo>
                      <a:lnTo>
                        <a:pt x="15" y="24"/>
                      </a:lnTo>
                      <a:lnTo>
                        <a:pt x="12" y="29"/>
                      </a:lnTo>
                      <a:lnTo>
                        <a:pt x="10" y="36"/>
                      </a:lnTo>
                      <a:lnTo>
                        <a:pt x="7" y="41"/>
                      </a:lnTo>
                      <a:lnTo>
                        <a:pt x="5" y="48"/>
                      </a:lnTo>
                      <a:lnTo>
                        <a:pt x="3" y="72"/>
                      </a:lnTo>
                      <a:lnTo>
                        <a:pt x="0" y="98"/>
                      </a:lnTo>
                      <a:lnTo>
                        <a:pt x="0" y="124"/>
                      </a:lnTo>
                      <a:lnTo>
                        <a:pt x="0" y="150"/>
                      </a:lnTo>
                      <a:lnTo>
                        <a:pt x="0" y="176"/>
                      </a:lnTo>
                      <a:lnTo>
                        <a:pt x="3" y="205"/>
                      </a:lnTo>
                      <a:lnTo>
                        <a:pt x="3" y="229"/>
                      </a:lnTo>
                      <a:lnTo>
                        <a:pt x="3" y="253"/>
                      </a:lnTo>
                      <a:lnTo>
                        <a:pt x="10" y="605"/>
                      </a:lnTo>
                      <a:lnTo>
                        <a:pt x="12" y="608"/>
                      </a:lnTo>
                      <a:lnTo>
                        <a:pt x="24" y="608"/>
                      </a:lnTo>
                      <a:lnTo>
                        <a:pt x="26" y="605"/>
                      </a:lnTo>
                      <a:lnTo>
                        <a:pt x="26" y="603"/>
                      </a:lnTo>
                      <a:lnTo>
                        <a:pt x="26" y="601"/>
                      </a:lnTo>
                      <a:lnTo>
                        <a:pt x="29" y="601"/>
                      </a:lnTo>
                      <a:lnTo>
                        <a:pt x="29" y="598"/>
                      </a:lnTo>
                      <a:lnTo>
                        <a:pt x="29" y="596"/>
                      </a:lnTo>
                      <a:lnTo>
                        <a:pt x="31" y="582"/>
                      </a:lnTo>
                      <a:lnTo>
                        <a:pt x="31" y="567"/>
                      </a:lnTo>
                      <a:lnTo>
                        <a:pt x="31" y="551"/>
                      </a:lnTo>
                      <a:lnTo>
                        <a:pt x="31" y="532"/>
                      </a:lnTo>
                      <a:lnTo>
                        <a:pt x="29" y="515"/>
                      </a:lnTo>
                      <a:lnTo>
                        <a:pt x="29" y="498"/>
                      </a:lnTo>
                      <a:lnTo>
                        <a:pt x="26" y="482"/>
                      </a:lnTo>
                      <a:lnTo>
                        <a:pt x="26" y="467"/>
                      </a:lnTo>
                      <a:lnTo>
                        <a:pt x="24" y="420"/>
                      </a:lnTo>
                      <a:lnTo>
                        <a:pt x="22" y="370"/>
                      </a:lnTo>
                      <a:lnTo>
                        <a:pt x="19" y="317"/>
                      </a:lnTo>
                      <a:lnTo>
                        <a:pt x="17" y="265"/>
                      </a:lnTo>
                      <a:lnTo>
                        <a:pt x="19" y="212"/>
                      </a:lnTo>
                      <a:lnTo>
                        <a:pt x="24" y="162"/>
                      </a:lnTo>
                      <a:lnTo>
                        <a:pt x="26" y="136"/>
                      </a:lnTo>
                      <a:lnTo>
                        <a:pt x="31" y="112"/>
                      </a:lnTo>
                      <a:lnTo>
                        <a:pt x="36" y="91"/>
                      </a:lnTo>
                      <a:lnTo>
                        <a:pt x="43" y="67"/>
                      </a:lnTo>
                      <a:lnTo>
                        <a:pt x="46" y="62"/>
                      </a:lnTo>
                      <a:lnTo>
                        <a:pt x="46" y="55"/>
                      </a:lnTo>
                      <a:lnTo>
                        <a:pt x="46" y="48"/>
                      </a:lnTo>
                      <a:lnTo>
                        <a:pt x="46" y="38"/>
                      </a:lnTo>
                      <a:lnTo>
                        <a:pt x="46" y="31"/>
                      </a:lnTo>
                      <a:lnTo>
                        <a:pt x="46" y="24"/>
                      </a:lnTo>
                      <a:lnTo>
                        <a:pt x="46" y="17"/>
                      </a:lnTo>
                      <a:lnTo>
                        <a:pt x="46" y="10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8" name="Freeform 278"/>
                <p:cNvSpPr>
                  <a:spLocks/>
                </p:cNvSpPr>
                <p:nvPr/>
              </p:nvSpPr>
              <p:spPr bwMode="auto">
                <a:xfrm>
                  <a:off x="1754" y="3297"/>
                  <a:ext cx="16" cy="17"/>
                </a:xfrm>
                <a:custGeom>
                  <a:avLst/>
                  <a:gdLst>
                    <a:gd name="T0" fmla="*/ 9 w 16"/>
                    <a:gd name="T1" fmla="*/ 0 h 17"/>
                    <a:gd name="T2" fmla="*/ 9 w 16"/>
                    <a:gd name="T3" fmla="*/ 0 h 17"/>
                    <a:gd name="T4" fmla="*/ 12 w 16"/>
                    <a:gd name="T5" fmla="*/ 0 h 17"/>
                    <a:gd name="T6" fmla="*/ 14 w 16"/>
                    <a:gd name="T7" fmla="*/ 0 h 17"/>
                    <a:gd name="T8" fmla="*/ 14 w 16"/>
                    <a:gd name="T9" fmla="*/ 3 h 17"/>
                    <a:gd name="T10" fmla="*/ 14 w 16"/>
                    <a:gd name="T11" fmla="*/ 3 h 17"/>
                    <a:gd name="T12" fmla="*/ 16 w 16"/>
                    <a:gd name="T13" fmla="*/ 5 h 17"/>
                    <a:gd name="T14" fmla="*/ 16 w 16"/>
                    <a:gd name="T15" fmla="*/ 5 h 17"/>
                    <a:gd name="T16" fmla="*/ 16 w 16"/>
                    <a:gd name="T17" fmla="*/ 7 h 17"/>
                    <a:gd name="T18" fmla="*/ 16 w 16"/>
                    <a:gd name="T19" fmla="*/ 10 h 17"/>
                    <a:gd name="T20" fmla="*/ 16 w 16"/>
                    <a:gd name="T21" fmla="*/ 10 h 17"/>
                    <a:gd name="T22" fmla="*/ 14 w 16"/>
                    <a:gd name="T23" fmla="*/ 12 h 17"/>
                    <a:gd name="T24" fmla="*/ 14 w 16"/>
                    <a:gd name="T25" fmla="*/ 14 h 17"/>
                    <a:gd name="T26" fmla="*/ 14 w 16"/>
                    <a:gd name="T27" fmla="*/ 14 h 17"/>
                    <a:gd name="T28" fmla="*/ 12 w 16"/>
                    <a:gd name="T29" fmla="*/ 14 h 17"/>
                    <a:gd name="T30" fmla="*/ 9 w 16"/>
                    <a:gd name="T31" fmla="*/ 14 h 17"/>
                    <a:gd name="T32" fmla="*/ 9 w 16"/>
                    <a:gd name="T33" fmla="*/ 17 h 17"/>
                    <a:gd name="T34" fmla="*/ 7 w 16"/>
                    <a:gd name="T35" fmla="*/ 14 h 17"/>
                    <a:gd name="T36" fmla="*/ 4 w 16"/>
                    <a:gd name="T37" fmla="*/ 14 h 17"/>
                    <a:gd name="T38" fmla="*/ 4 w 16"/>
                    <a:gd name="T39" fmla="*/ 14 h 17"/>
                    <a:gd name="T40" fmla="*/ 2 w 16"/>
                    <a:gd name="T41" fmla="*/ 14 h 17"/>
                    <a:gd name="T42" fmla="*/ 2 w 16"/>
                    <a:gd name="T43" fmla="*/ 12 h 17"/>
                    <a:gd name="T44" fmla="*/ 0 w 16"/>
                    <a:gd name="T45" fmla="*/ 10 h 17"/>
                    <a:gd name="T46" fmla="*/ 0 w 16"/>
                    <a:gd name="T47" fmla="*/ 10 h 17"/>
                    <a:gd name="T48" fmla="*/ 0 w 16"/>
                    <a:gd name="T49" fmla="*/ 7 h 17"/>
                    <a:gd name="T50" fmla="*/ 0 w 16"/>
                    <a:gd name="T51" fmla="*/ 5 h 17"/>
                    <a:gd name="T52" fmla="*/ 0 w 16"/>
                    <a:gd name="T53" fmla="*/ 5 h 17"/>
                    <a:gd name="T54" fmla="*/ 2 w 16"/>
                    <a:gd name="T55" fmla="*/ 3 h 17"/>
                    <a:gd name="T56" fmla="*/ 2 w 16"/>
                    <a:gd name="T57" fmla="*/ 3 h 17"/>
                    <a:gd name="T58" fmla="*/ 4 w 16"/>
                    <a:gd name="T59" fmla="*/ 0 h 17"/>
                    <a:gd name="T60" fmla="*/ 4 w 16"/>
                    <a:gd name="T61" fmla="*/ 0 h 17"/>
                    <a:gd name="T62" fmla="*/ 7 w 16"/>
                    <a:gd name="T63" fmla="*/ 0 h 17"/>
                    <a:gd name="T64" fmla="*/ 9 w 16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59" name="Freeform 279"/>
                <p:cNvSpPr>
                  <a:spLocks/>
                </p:cNvSpPr>
                <p:nvPr/>
              </p:nvSpPr>
              <p:spPr bwMode="auto">
                <a:xfrm>
                  <a:off x="1754" y="3297"/>
                  <a:ext cx="16" cy="17"/>
                </a:xfrm>
                <a:custGeom>
                  <a:avLst/>
                  <a:gdLst>
                    <a:gd name="T0" fmla="*/ 9 w 16"/>
                    <a:gd name="T1" fmla="*/ 0 h 17"/>
                    <a:gd name="T2" fmla="*/ 9 w 16"/>
                    <a:gd name="T3" fmla="*/ 0 h 17"/>
                    <a:gd name="T4" fmla="*/ 12 w 16"/>
                    <a:gd name="T5" fmla="*/ 0 h 17"/>
                    <a:gd name="T6" fmla="*/ 14 w 16"/>
                    <a:gd name="T7" fmla="*/ 0 h 17"/>
                    <a:gd name="T8" fmla="*/ 14 w 16"/>
                    <a:gd name="T9" fmla="*/ 3 h 17"/>
                    <a:gd name="T10" fmla="*/ 14 w 16"/>
                    <a:gd name="T11" fmla="*/ 3 h 17"/>
                    <a:gd name="T12" fmla="*/ 16 w 16"/>
                    <a:gd name="T13" fmla="*/ 5 h 17"/>
                    <a:gd name="T14" fmla="*/ 16 w 16"/>
                    <a:gd name="T15" fmla="*/ 5 h 17"/>
                    <a:gd name="T16" fmla="*/ 16 w 16"/>
                    <a:gd name="T17" fmla="*/ 7 h 17"/>
                    <a:gd name="T18" fmla="*/ 16 w 16"/>
                    <a:gd name="T19" fmla="*/ 10 h 17"/>
                    <a:gd name="T20" fmla="*/ 16 w 16"/>
                    <a:gd name="T21" fmla="*/ 10 h 17"/>
                    <a:gd name="T22" fmla="*/ 14 w 16"/>
                    <a:gd name="T23" fmla="*/ 12 h 17"/>
                    <a:gd name="T24" fmla="*/ 14 w 16"/>
                    <a:gd name="T25" fmla="*/ 14 h 17"/>
                    <a:gd name="T26" fmla="*/ 14 w 16"/>
                    <a:gd name="T27" fmla="*/ 14 h 17"/>
                    <a:gd name="T28" fmla="*/ 12 w 16"/>
                    <a:gd name="T29" fmla="*/ 14 h 17"/>
                    <a:gd name="T30" fmla="*/ 9 w 16"/>
                    <a:gd name="T31" fmla="*/ 14 h 17"/>
                    <a:gd name="T32" fmla="*/ 9 w 16"/>
                    <a:gd name="T33" fmla="*/ 17 h 17"/>
                    <a:gd name="T34" fmla="*/ 7 w 16"/>
                    <a:gd name="T35" fmla="*/ 14 h 17"/>
                    <a:gd name="T36" fmla="*/ 4 w 16"/>
                    <a:gd name="T37" fmla="*/ 14 h 17"/>
                    <a:gd name="T38" fmla="*/ 4 w 16"/>
                    <a:gd name="T39" fmla="*/ 14 h 17"/>
                    <a:gd name="T40" fmla="*/ 2 w 16"/>
                    <a:gd name="T41" fmla="*/ 14 h 17"/>
                    <a:gd name="T42" fmla="*/ 2 w 16"/>
                    <a:gd name="T43" fmla="*/ 12 h 17"/>
                    <a:gd name="T44" fmla="*/ 0 w 16"/>
                    <a:gd name="T45" fmla="*/ 10 h 17"/>
                    <a:gd name="T46" fmla="*/ 0 w 16"/>
                    <a:gd name="T47" fmla="*/ 10 h 17"/>
                    <a:gd name="T48" fmla="*/ 0 w 16"/>
                    <a:gd name="T49" fmla="*/ 7 h 17"/>
                    <a:gd name="T50" fmla="*/ 0 w 16"/>
                    <a:gd name="T51" fmla="*/ 5 h 17"/>
                    <a:gd name="T52" fmla="*/ 0 w 16"/>
                    <a:gd name="T53" fmla="*/ 5 h 17"/>
                    <a:gd name="T54" fmla="*/ 2 w 16"/>
                    <a:gd name="T55" fmla="*/ 3 h 17"/>
                    <a:gd name="T56" fmla="*/ 2 w 16"/>
                    <a:gd name="T57" fmla="*/ 3 h 17"/>
                    <a:gd name="T58" fmla="*/ 4 w 16"/>
                    <a:gd name="T59" fmla="*/ 0 h 17"/>
                    <a:gd name="T60" fmla="*/ 4 w 16"/>
                    <a:gd name="T61" fmla="*/ 0 h 17"/>
                    <a:gd name="T62" fmla="*/ 7 w 16"/>
                    <a:gd name="T63" fmla="*/ 0 h 17"/>
                    <a:gd name="T64" fmla="*/ 9 w 16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0" name="Freeform 280"/>
                <p:cNvSpPr>
                  <a:spLocks/>
                </p:cNvSpPr>
                <p:nvPr/>
              </p:nvSpPr>
              <p:spPr bwMode="auto">
                <a:xfrm>
                  <a:off x="1773" y="3350"/>
                  <a:ext cx="16" cy="16"/>
                </a:xfrm>
                <a:custGeom>
                  <a:avLst/>
                  <a:gdLst>
                    <a:gd name="T0" fmla="*/ 7 w 16"/>
                    <a:gd name="T1" fmla="*/ 0 h 16"/>
                    <a:gd name="T2" fmla="*/ 9 w 16"/>
                    <a:gd name="T3" fmla="*/ 2 h 16"/>
                    <a:gd name="T4" fmla="*/ 9 w 16"/>
                    <a:gd name="T5" fmla="*/ 2 h 16"/>
                    <a:gd name="T6" fmla="*/ 12 w 16"/>
                    <a:gd name="T7" fmla="*/ 2 h 16"/>
                    <a:gd name="T8" fmla="*/ 14 w 16"/>
                    <a:gd name="T9" fmla="*/ 2 h 16"/>
                    <a:gd name="T10" fmla="*/ 14 w 16"/>
                    <a:gd name="T11" fmla="*/ 4 h 16"/>
                    <a:gd name="T12" fmla="*/ 14 w 16"/>
                    <a:gd name="T13" fmla="*/ 7 h 16"/>
                    <a:gd name="T14" fmla="*/ 16 w 16"/>
                    <a:gd name="T15" fmla="*/ 7 h 16"/>
                    <a:gd name="T16" fmla="*/ 16 w 16"/>
                    <a:gd name="T17" fmla="*/ 9 h 16"/>
                    <a:gd name="T18" fmla="*/ 16 w 16"/>
                    <a:gd name="T19" fmla="*/ 12 h 16"/>
                    <a:gd name="T20" fmla="*/ 14 w 16"/>
                    <a:gd name="T21" fmla="*/ 12 h 16"/>
                    <a:gd name="T22" fmla="*/ 14 w 16"/>
                    <a:gd name="T23" fmla="*/ 14 h 16"/>
                    <a:gd name="T24" fmla="*/ 14 w 16"/>
                    <a:gd name="T25" fmla="*/ 14 h 16"/>
                    <a:gd name="T26" fmla="*/ 12 w 16"/>
                    <a:gd name="T27" fmla="*/ 16 h 16"/>
                    <a:gd name="T28" fmla="*/ 9 w 16"/>
                    <a:gd name="T29" fmla="*/ 16 h 16"/>
                    <a:gd name="T30" fmla="*/ 9 w 16"/>
                    <a:gd name="T31" fmla="*/ 16 h 16"/>
                    <a:gd name="T32" fmla="*/ 7 w 16"/>
                    <a:gd name="T33" fmla="*/ 16 h 16"/>
                    <a:gd name="T34" fmla="*/ 5 w 16"/>
                    <a:gd name="T35" fmla="*/ 16 h 16"/>
                    <a:gd name="T36" fmla="*/ 5 w 16"/>
                    <a:gd name="T37" fmla="*/ 16 h 16"/>
                    <a:gd name="T38" fmla="*/ 2 w 16"/>
                    <a:gd name="T39" fmla="*/ 16 h 16"/>
                    <a:gd name="T40" fmla="*/ 2 w 16"/>
                    <a:gd name="T41" fmla="*/ 14 h 16"/>
                    <a:gd name="T42" fmla="*/ 0 w 16"/>
                    <a:gd name="T43" fmla="*/ 14 h 16"/>
                    <a:gd name="T44" fmla="*/ 0 w 16"/>
                    <a:gd name="T45" fmla="*/ 12 h 16"/>
                    <a:gd name="T46" fmla="*/ 0 w 16"/>
                    <a:gd name="T47" fmla="*/ 12 h 16"/>
                    <a:gd name="T48" fmla="*/ 0 w 16"/>
                    <a:gd name="T49" fmla="*/ 9 h 16"/>
                    <a:gd name="T50" fmla="*/ 0 w 16"/>
                    <a:gd name="T51" fmla="*/ 7 h 16"/>
                    <a:gd name="T52" fmla="*/ 0 w 16"/>
                    <a:gd name="T53" fmla="*/ 7 h 16"/>
                    <a:gd name="T54" fmla="*/ 0 w 16"/>
                    <a:gd name="T55" fmla="*/ 4 h 16"/>
                    <a:gd name="T56" fmla="*/ 2 w 16"/>
                    <a:gd name="T57" fmla="*/ 2 h 16"/>
                    <a:gd name="T58" fmla="*/ 2 w 16"/>
                    <a:gd name="T59" fmla="*/ 2 h 16"/>
                    <a:gd name="T60" fmla="*/ 5 w 16"/>
                    <a:gd name="T61" fmla="*/ 2 h 16"/>
                    <a:gd name="T62" fmla="*/ 5 w 16"/>
                    <a:gd name="T63" fmla="*/ 2 h 16"/>
                    <a:gd name="T64" fmla="*/ 7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1" name="Freeform 281"/>
                <p:cNvSpPr>
                  <a:spLocks/>
                </p:cNvSpPr>
                <p:nvPr/>
              </p:nvSpPr>
              <p:spPr bwMode="auto">
                <a:xfrm>
                  <a:off x="1773" y="3350"/>
                  <a:ext cx="16" cy="16"/>
                </a:xfrm>
                <a:custGeom>
                  <a:avLst/>
                  <a:gdLst>
                    <a:gd name="T0" fmla="*/ 7 w 16"/>
                    <a:gd name="T1" fmla="*/ 0 h 16"/>
                    <a:gd name="T2" fmla="*/ 9 w 16"/>
                    <a:gd name="T3" fmla="*/ 2 h 16"/>
                    <a:gd name="T4" fmla="*/ 9 w 16"/>
                    <a:gd name="T5" fmla="*/ 2 h 16"/>
                    <a:gd name="T6" fmla="*/ 12 w 16"/>
                    <a:gd name="T7" fmla="*/ 2 h 16"/>
                    <a:gd name="T8" fmla="*/ 14 w 16"/>
                    <a:gd name="T9" fmla="*/ 2 h 16"/>
                    <a:gd name="T10" fmla="*/ 14 w 16"/>
                    <a:gd name="T11" fmla="*/ 4 h 16"/>
                    <a:gd name="T12" fmla="*/ 14 w 16"/>
                    <a:gd name="T13" fmla="*/ 7 h 16"/>
                    <a:gd name="T14" fmla="*/ 16 w 16"/>
                    <a:gd name="T15" fmla="*/ 7 h 16"/>
                    <a:gd name="T16" fmla="*/ 16 w 16"/>
                    <a:gd name="T17" fmla="*/ 9 h 16"/>
                    <a:gd name="T18" fmla="*/ 16 w 16"/>
                    <a:gd name="T19" fmla="*/ 12 h 16"/>
                    <a:gd name="T20" fmla="*/ 14 w 16"/>
                    <a:gd name="T21" fmla="*/ 12 h 16"/>
                    <a:gd name="T22" fmla="*/ 14 w 16"/>
                    <a:gd name="T23" fmla="*/ 14 h 16"/>
                    <a:gd name="T24" fmla="*/ 14 w 16"/>
                    <a:gd name="T25" fmla="*/ 14 h 16"/>
                    <a:gd name="T26" fmla="*/ 12 w 16"/>
                    <a:gd name="T27" fmla="*/ 16 h 16"/>
                    <a:gd name="T28" fmla="*/ 9 w 16"/>
                    <a:gd name="T29" fmla="*/ 16 h 16"/>
                    <a:gd name="T30" fmla="*/ 9 w 16"/>
                    <a:gd name="T31" fmla="*/ 16 h 16"/>
                    <a:gd name="T32" fmla="*/ 7 w 16"/>
                    <a:gd name="T33" fmla="*/ 16 h 16"/>
                    <a:gd name="T34" fmla="*/ 5 w 16"/>
                    <a:gd name="T35" fmla="*/ 16 h 16"/>
                    <a:gd name="T36" fmla="*/ 5 w 16"/>
                    <a:gd name="T37" fmla="*/ 16 h 16"/>
                    <a:gd name="T38" fmla="*/ 2 w 16"/>
                    <a:gd name="T39" fmla="*/ 16 h 16"/>
                    <a:gd name="T40" fmla="*/ 2 w 16"/>
                    <a:gd name="T41" fmla="*/ 14 h 16"/>
                    <a:gd name="T42" fmla="*/ 0 w 16"/>
                    <a:gd name="T43" fmla="*/ 14 h 16"/>
                    <a:gd name="T44" fmla="*/ 0 w 16"/>
                    <a:gd name="T45" fmla="*/ 12 h 16"/>
                    <a:gd name="T46" fmla="*/ 0 w 16"/>
                    <a:gd name="T47" fmla="*/ 12 h 16"/>
                    <a:gd name="T48" fmla="*/ 0 w 16"/>
                    <a:gd name="T49" fmla="*/ 9 h 16"/>
                    <a:gd name="T50" fmla="*/ 0 w 16"/>
                    <a:gd name="T51" fmla="*/ 7 h 16"/>
                    <a:gd name="T52" fmla="*/ 0 w 16"/>
                    <a:gd name="T53" fmla="*/ 7 h 16"/>
                    <a:gd name="T54" fmla="*/ 0 w 16"/>
                    <a:gd name="T55" fmla="*/ 4 h 16"/>
                    <a:gd name="T56" fmla="*/ 2 w 16"/>
                    <a:gd name="T57" fmla="*/ 2 h 16"/>
                    <a:gd name="T58" fmla="*/ 2 w 16"/>
                    <a:gd name="T59" fmla="*/ 2 h 16"/>
                    <a:gd name="T60" fmla="*/ 5 w 16"/>
                    <a:gd name="T61" fmla="*/ 2 h 16"/>
                    <a:gd name="T62" fmla="*/ 5 w 16"/>
                    <a:gd name="T63" fmla="*/ 2 h 16"/>
                    <a:gd name="T64" fmla="*/ 7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2" name="Freeform 282"/>
                <p:cNvSpPr>
                  <a:spLocks/>
                </p:cNvSpPr>
                <p:nvPr/>
              </p:nvSpPr>
              <p:spPr bwMode="auto">
                <a:xfrm>
                  <a:off x="1754" y="3397"/>
                  <a:ext cx="16" cy="17"/>
                </a:xfrm>
                <a:custGeom>
                  <a:avLst/>
                  <a:gdLst>
                    <a:gd name="T0" fmla="*/ 9 w 16"/>
                    <a:gd name="T1" fmla="*/ 0 h 17"/>
                    <a:gd name="T2" fmla="*/ 9 w 16"/>
                    <a:gd name="T3" fmla="*/ 0 h 17"/>
                    <a:gd name="T4" fmla="*/ 12 w 16"/>
                    <a:gd name="T5" fmla="*/ 0 h 17"/>
                    <a:gd name="T6" fmla="*/ 14 w 16"/>
                    <a:gd name="T7" fmla="*/ 0 h 17"/>
                    <a:gd name="T8" fmla="*/ 14 w 16"/>
                    <a:gd name="T9" fmla="*/ 3 h 17"/>
                    <a:gd name="T10" fmla="*/ 14 w 16"/>
                    <a:gd name="T11" fmla="*/ 3 h 17"/>
                    <a:gd name="T12" fmla="*/ 16 w 16"/>
                    <a:gd name="T13" fmla="*/ 5 h 17"/>
                    <a:gd name="T14" fmla="*/ 16 w 16"/>
                    <a:gd name="T15" fmla="*/ 5 h 17"/>
                    <a:gd name="T16" fmla="*/ 16 w 16"/>
                    <a:gd name="T17" fmla="*/ 7 h 17"/>
                    <a:gd name="T18" fmla="*/ 16 w 16"/>
                    <a:gd name="T19" fmla="*/ 10 h 17"/>
                    <a:gd name="T20" fmla="*/ 16 w 16"/>
                    <a:gd name="T21" fmla="*/ 10 h 17"/>
                    <a:gd name="T22" fmla="*/ 14 w 16"/>
                    <a:gd name="T23" fmla="*/ 12 h 17"/>
                    <a:gd name="T24" fmla="*/ 14 w 16"/>
                    <a:gd name="T25" fmla="*/ 15 h 17"/>
                    <a:gd name="T26" fmla="*/ 14 w 16"/>
                    <a:gd name="T27" fmla="*/ 15 h 17"/>
                    <a:gd name="T28" fmla="*/ 12 w 16"/>
                    <a:gd name="T29" fmla="*/ 15 h 17"/>
                    <a:gd name="T30" fmla="*/ 9 w 16"/>
                    <a:gd name="T31" fmla="*/ 15 h 17"/>
                    <a:gd name="T32" fmla="*/ 9 w 16"/>
                    <a:gd name="T33" fmla="*/ 17 h 17"/>
                    <a:gd name="T34" fmla="*/ 7 w 16"/>
                    <a:gd name="T35" fmla="*/ 15 h 17"/>
                    <a:gd name="T36" fmla="*/ 4 w 16"/>
                    <a:gd name="T37" fmla="*/ 15 h 17"/>
                    <a:gd name="T38" fmla="*/ 4 w 16"/>
                    <a:gd name="T39" fmla="*/ 15 h 17"/>
                    <a:gd name="T40" fmla="*/ 2 w 16"/>
                    <a:gd name="T41" fmla="*/ 15 h 17"/>
                    <a:gd name="T42" fmla="*/ 2 w 16"/>
                    <a:gd name="T43" fmla="*/ 12 h 17"/>
                    <a:gd name="T44" fmla="*/ 0 w 16"/>
                    <a:gd name="T45" fmla="*/ 10 h 17"/>
                    <a:gd name="T46" fmla="*/ 0 w 16"/>
                    <a:gd name="T47" fmla="*/ 10 h 17"/>
                    <a:gd name="T48" fmla="*/ 0 w 16"/>
                    <a:gd name="T49" fmla="*/ 7 h 17"/>
                    <a:gd name="T50" fmla="*/ 0 w 16"/>
                    <a:gd name="T51" fmla="*/ 5 h 17"/>
                    <a:gd name="T52" fmla="*/ 0 w 16"/>
                    <a:gd name="T53" fmla="*/ 5 h 17"/>
                    <a:gd name="T54" fmla="*/ 2 w 16"/>
                    <a:gd name="T55" fmla="*/ 3 h 17"/>
                    <a:gd name="T56" fmla="*/ 2 w 16"/>
                    <a:gd name="T57" fmla="*/ 3 h 17"/>
                    <a:gd name="T58" fmla="*/ 4 w 16"/>
                    <a:gd name="T59" fmla="*/ 0 h 17"/>
                    <a:gd name="T60" fmla="*/ 4 w 16"/>
                    <a:gd name="T61" fmla="*/ 0 h 17"/>
                    <a:gd name="T62" fmla="*/ 7 w 16"/>
                    <a:gd name="T63" fmla="*/ 0 h 17"/>
                    <a:gd name="T64" fmla="*/ 9 w 16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3" name="Freeform 283"/>
                <p:cNvSpPr>
                  <a:spLocks/>
                </p:cNvSpPr>
                <p:nvPr/>
              </p:nvSpPr>
              <p:spPr bwMode="auto">
                <a:xfrm>
                  <a:off x="1754" y="3397"/>
                  <a:ext cx="16" cy="17"/>
                </a:xfrm>
                <a:custGeom>
                  <a:avLst/>
                  <a:gdLst>
                    <a:gd name="T0" fmla="*/ 9 w 16"/>
                    <a:gd name="T1" fmla="*/ 0 h 17"/>
                    <a:gd name="T2" fmla="*/ 9 w 16"/>
                    <a:gd name="T3" fmla="*/ 0 h 17"/>
                    <a:gd name="T4" fmla="*/ 12 w 16"/>
                    <a:gd name="T5" fmla="*/ 0 h 17"/>
                    <a:gd name="T6" fmla="*/ 14 w 16"/>
                    <a:gd name="T7" fmla="*/ 0 h 17"/>
                    <a:gd name="T8" fmla="*/ 14 w 16"/>
                    <a:gd name="T9" fmla="*/ 3 h 17"/>
                    <a:gd name="T10" fmla="*/ 14 w 16"/>
                    <a:gd name="T11" fmla="*/ 3 h 17"/>
                    <a:gd name="T12" fmla="*/ 16 w 16"/>
                    <a:gd name="T13" fmla="*/ 5 h 17"/>
                    <a:gd name="T14" fmla="*/ 16 w 16"/>
                    <a:gd name="T15" fmla="*/ 5 h 17"/>
                    <a:gd name="T16" fmla="*/ 16 w 16"/>
                    <a:gd name="T17" fmla="*/ 7 h 17"/>
                    <a:gd name="T18" fmla="*/ 16 w 16"/>
                    <a:gd name="T19" fmla="*/ 10 h 17"/>
                    <a:gd name="T20" fmla="*/ 16 w 16"/>
                    <a:gd name="T21" fmla="*/ 10 h 17"/>
                    <a:gd name="T22" fmla="*/ 14 w 16"/>
                    <a:gd name="T23" fmla="*/ 12 h 17"/>
                    <a:gd name="T24" fmla="*/ 14 w 16"/>
                    <a:gd name="T25" fmla="*/ 15 h 17"/>
                    <a:gd name="T26" fmla="*/ 14 w 16"/>
                    <a:gd name="T27" fmla="*/ 15 h 17"/>
                    <a:gd name="T28" fmla="*/ 12 w 16"/>
                    <a:gd name="T29" fmla="*/ 15 h 17"/>
                    <a:gd name="T30" fmla="*/ 9 w 16"/>
                    <a:gd name="T31" fmla="*/ 15 h 17"/>
                    <a:gd name="T32" fmla="*/ 9 w 16"/>
                    <a:gd name="T33" fmla="*/ 17 h 17"/>
                    <a:gd name="T34" fmla="*/ 7 w 16"/>
                    <a:gd name="T35" fmla="*/ 15 h 17"/>
                    <a:gd name="T36" fmla="*/ 4 w 16"/>
                    <a:gd name="T37" fmla="*/ 15 h 17"/>
                    <a:gd name="T38" fmla="*/ 4 w 16"/>
                    <a:gd name="T39" fmla="*/ 15 h 17"/>
                    <a:gd name="T40" fmla="*/ 2 w 16"/>
                    <a:gd name="T41" fmla="*/ 15 h 17"/>
                    <a:gd name="T42" fmla="*/ 2 w 16"/>
                    <a:gd name="T43" fmla="*/ 12 h 17"/>
                    <a:gd name="T44" fmla="*/ 0 w 16"/>
                    <a:gd name="T45" fmla="*/ 10 h 17"/>
                    <a:gd name="T46" fmla="*/ 0 w 16"/>
                    <a:gd name="T47" fmla="*/ 10 h 17"/>
                    <a:gd name="T48" fmla="*/ 0 w 16"/>
                    <a:gd name="T49" fmla="*/ 7 h 17"/>
                    <a:gd name="T50" fmla="*/ 0 w 16"/>
                    <a:gd name="T51" fmla="*/ 5 h 17"/>
                    <a:gd name="T52" fmla="*/ 0 w 16"/>
                    <a:gd name="T53" fmla="*/ 5 h 17"/>
                    <a:gd name="T54" fmla="*/ 2 w 16"/>
                    <a:gd name="T55" fmla="*/ 3 h 17"/>
                    <a:gd name="T56" fmla="*/ 2 w 16"/>
                    <a:gd name="T57" fmla="*/ 3 h 17"/>
                    <a:gd name="T58" fmla="*/ 4 w 16"/>
                    <a:gd name="T59" fmla="*/ 0 h 17"/>
                    <a:gd name="T60" fmla="*/ 4 w 16"/>
                    <a:gd name="T61" fmla="*/ 0 h 17"/>
                    <a:gd name="T62" fmla="*/ 7 w 16"/>
                    <a:gd name="T63" fmla="*/ 0 h 17"/>
                    <a:gd name="T64" fmla="*/ 9 w 16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4" name="Freeform 284"/>
                <p:cNvSpPr>
                  <a:spLocks/>
                </p:cNvSpPr>
                <p:nvPr/>
              </p:nvSpPr>
              <p:spPr bwMode="auto">
                <a:xfrm>
                  <a:off x="1782" y="3464"/>
                  <a:ext cx="17" cy="14"/>
                </a:xfrm>
                <a:custGeom>
                  <a:avLst/>
                  <a:gdLst>
                    <a:gd name="T0" fmla="*/ 7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2 w 17"/>
                    <a:gd name="T7" fmla="*/ 0 h 14"/>
                    <a:gd name="T8" fmla="*/ 15 w 17"/>
                    <a:gd name="T9" fmla="*/ 2 h 14"/>
                    <a:gd name="T10" fmla="*/ 15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10 h 14"/>
                    <a:gd name="T20" fmla="*/ 17 w 17"/>
                    <a:gd name="T21" fmla="*/ 10 h 14"/>
                    <a:gd name="T22" fmla="*/ 15 w 17"/>
                    <a:gd name="T23" fmla="*/ 12 h 14"/>
                    <a:gd name="T24" fmla="*/ 15 w 17"/>
                    <a:gd name="T25" fmla="*/ 12 h 14"/>
                    <a:gd name="T26" fmla="*/ 12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7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3 w 17"/>
                    <a:gd name="T39" fmla="*/ 14 h 14"/>
                    <a:gd name="T40" fmla="*/ 3 w 17"/>
                    <a:gd name="T41" fmla="*/ 12 h 14"/>
                    <a:gd name="T42" fmla="*/ 0 w 17"/>
                    <a:gd name="T43" fmla="*/ 12 h 14"/>
                    <a:gd name="T44" fmla="*/ 0 w 17"/>
                    <a:gd name="T45" fmla="*/ 10 h 14"/>
                    <a:gd name="T46" fmla="*/ 0 w 17"/>
                    <a:gd name="T47" fmla="*/ 10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0 w 17"/>
                    <a:gd name="T55" fmla="*/ 2 h 14"/>
                    <a:gd name="T56" fmla="*/ 3 w 17"/>
                    <a:gd name="T57" fmla="*/ 2 h 14"/>
                    <a:gd name="T58" fmla="*/ 3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7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5" name="Freeform 285"/>
                <p:cNvSpPr>
                  <a:spLocks/>
                </p:cNvSpPr>
                <p:nvPr/>
              </p:nvSpPr>
              <p:spPr bwMode="auto">
                <a:xfrm>
                  <a:off x="1782" y="3464"/>
                  <a:ext cx="17" cy="14"/>
                </a:xfrm>
                <a:custGeom>
                  <a:avLst/>
                  <a:gdLst>
                    <a:gd name="T0" fmla="*/ 7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2 w 17"/>
                    <a:gd name="T7" fmla="*/ 0 h 14"/>
                    <a:gd name="T8" fmla="*/ 15 w 17"/>
                    <a:gd name="T9" fmla="*/ 2 h 14"/>
                    <a:gd name="T10" fmla="*/ 15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10 h 14"/>
                    <a:gd name="T20" fmla="*/ 17 w 17"/>
                    <a:gd name="T21" fmla="*/ 10 h 14"/>
                    <a:gd name="T22" fmla="*/ 15 w 17"/>
                    <a:gd name="T23" fmla="*/ 12 h 14"/>
                    <a:gd name="T24" fmla="*/ 15 w 17"/>
                    <a:gd name="T25" fmla="*/ 12 h 14"/>
                    <a:gd name="T26" fmla="*/ 12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7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3 w 17"/>
                    <a:gd name="T39" fmla="*/ 14 h 14"/>
                    <a:gd name="T40" fmla="*/ 3 w 17"/>
                    <a:gd name="T41" fmla="*/ 12 h 14"/>
                    <a:gd name="T42" fmla="*/ 0 w 17"/>
                    <a:gd name="T43" fmla="*/ 12 h 14"/>
                    <a:gd name="T44" fmla="*/ 0 w 17"/>
                    <a:gd name="T45" fmla="*/ 10 h 14"/>
                    <a:gd name="T46" fmla="*/ 0 w 17"/>
                    <a:gd name="T47" fmla="*/ 10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0 w 17"/>
                    <a:gd name="T55" fmla="*/ 2 h 14"/>
                    <a:gd name="T56" fmla="*/ 3 w 17"/>
                    <a:gd name="T57" fmla="*/ 2 h 14"/>
                    <a:gd name="T58" fmla="*/ 3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7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6" name="Freeform 286"/>
                <p:cNvSpPr>
                  <a:spLocks/>
                </p:cNvSpPr>
                <p:nvPr/>
              </p:nvSpPr>
              <p:spPr bwMode="auto">
                <a:xfrm>
                  <a:off x="1754" y="3512"/>
                  <a:ext cx="16" cy="14"/>
                </a:xfrm>
                <a:custGeom>
                  <a:avLst/>
                  <a:gdLst>
                    <a:gd name="T0" fmla="*/ 9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4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4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9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4 w 16"/>
                    <a:gd name="T39" fmla="*/ 14 h 14"/>
                    <a:gd name="T40" fmla="*/ 2 w 16"/>
                    <a:gd name="T41" fmla="*/ 12 h 14"/>
                    <a:gd name="T42" fmla="*/ 2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2 w 16"/>
                    <a:gd name="T55" fmla="*/ 2 h 14"/>
                    <a:gd name="T56" fmla="*/ 2 w 16"/>
                    <a:gd name="T57" fmla="*/ 2 h 14"/>
                    <a:gd name="T58" fmla="*/ 4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9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7" name="Freeform 287"/>
                <p:cNvSpPr>
                  <a:spLocks/>
                </p:cNvSpPr>
                <p:nvPr/>
              </p:nvSpPr>
              <p:spPr bwMode="auto">
                <a:xfrm>
                  <a:off x="1754" y="3512"/>
                  <a:ext cx="16" cy="14"/>
                </a:xfrm>
                <a:custGeom>
                  <a:avLst/>
                  <a:gdLst>
                    <a:gd name="T0" fmla="*/ 9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4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4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9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4 w 16"/>
                    <a:gd name="T39" fmla="*/ 14 h 14"/>
                    <a:gd name="T40" fmla="*/ 2 w 16"/>
                    <a:gd name="T41" fmla="*/ 12 h 14"/>
                    <a:gd name="T42" fmla="*/ 2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2 w 16"/>
                    <a:gd name="T55" fmla="*/ 2 h 14"/>
                    <a:gd name="T56" fmla="*/ 2 w 16"/>
                    <a:gd name="T57" fmla="*/ 2 h 14"/>
                    <a:gd name="T58" fmla="*/ 4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9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8" name="Freeform 288"/>
                <p:cNvSpPr>
                  <a:spLocks/>
                </p:cNvSpPr>
                <p:nvPr/>
              </p:nvSpPr>
              <p:spPr bwMode="auto">
                <a:xfrm>
                  <a:off x="1792" y="3547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9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5 h 17"/>
                    <a:gd name="T16" fmla="*/ 17 w 17"/>
                    <a:gd name="T17" fmla="*/ 8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9 w 17"/>
                    <a:gd name="T31" fmla="*/ 15 h 17"/>
                    <a:gd name="T32" fmla="*/ 7 w 17"/>
                    <a:gd name="T33" fmla="*/ 17 h 17"/>
                    <a:gd name="T34" fmla="*/ 7 w 17"/>
                    <a:gd name="T35" fmla="*/ 15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2 w 17"/>
                    <a:gd name="T43" fmla="*/ 12 h 17"/>
                    <a:gd name="T44" fmla="*/ 0 w 17"/>
                    <a:gd name="T45" fmla="*/ 10 h 17"/>
                    <a:gd name="T46" fmla="*/ 0 w 17"/>
                    <a:gd name="T47" fmla="*/ 10 h 17"/>
                    <a:gd name="T48" fmla="*/ 0 w 17"/>
                    <a:gd name="T49" fmla="*/ 8 h 17"/>
                    <a:gd name="T50" fmla="*/ 0 w 17"/>
                    <a:gd name="T51" fmla="*/ 5 h 17"/>
                    <a:gd name="T52" fmla="*/ 0 w 17"/>
                    <a:gd name="T53" fmla="*/ 5 h 17"/>
                    <a:gd name="T54" fmla="*/ 2 w 17"/>
                    <a:gd name="T55" fmla="*/ 3 h 17"/>
                    <a:gd name="T56" fmla="*/ 2 w 17"/>
                    <a:gd name="T57" fmla="*/ 3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69" name="Freeform 289"/>
                <p:cNvSpPr>
                  <a:spLocks/>
                </p:cNvSpPr>
                <p:nvPr/>
              </p:nvSpPr>
              <p:spPr bwMode="auto">
                <a:xfrm>
                  <a:off x="1792" y="3547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9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5 h 17"/>
                    <a:gd name="T16" fmla="*/ 17 w 17"/>
                    <a:gd name="T17" fmla="*/ 8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9 w 17"/>
                    <a:gd name="T31" fmla="*/ 15 h 17"/>
                    <a:gd name="T32" fmla="*/ 7 w 17"/>
                    <a:gd name="T33" fmla="*/ 17 h 17"/>
                    <a:gd name="T34" fmla="*/ 7 w 17"/>
                    <a:gd name="T35" fmla="*/ 15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2 w 17"/>
                    <a:gd name="T43" fmla="*/ 12 h 17"/>
                    <a:gd name="T44" fmla="*/ 0 w 17"/>
                    <a:gd name="T45" fmla="*/ 10 h 17"/>
                    <a:gd name="T46" fmla="*/ 0 w 17"/>
                    <a:gd name="T47" fmla="*/ 10 h 17"/>
                    <a:gd name="T48" fmla="*/ 0 w 17"/>
                    <a:gd name="T49" fmla="*/ 8 h 17"/>
                    <a:gd name="T50" fmla="*/ 0 w 17"/>
                    <a:gd name="T51" fmla="*/ 5 h 17"/>
                    <a:gd name="T52" fmla="*/ 0 w 17"/>
                    <a:gd name="T53" fmla="*/ 5 h 17"/>
                    <a:gd name="T54" fmla="*/ 2 w 17"/>
                    <a:gd name="T55" fmla="*/ 3 h 17"/>
                    <a:gd name="T56" fmla="*/ 2 w 17"/>
                    <a:gd name="T57" fmla="*/ 3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0" name="Freeform 290"/>
                <p:cNvSpPr>
                  <a:spLocks/>
                </p:cNvSpPr>
                <p:nvPr/>
              </p:nvSpPr>
              <p:spPr bwMode="auto">
                <a:xfrm>
                  <a:off x="1754" y="3593"/>
                  <a:ext cx="16" cy="16"/>
                </a:xfrm>
                <a:custGeom>
                  <a:avLst/>
                  <a:gdLst>
                    <a:gd name="T0" fmla="*/ 9 w 16"/>
                    <a:gd name="T1" fmla="*/ 0 h 16"/>
                    <a:gd name="T2" fmla="*/ 9 w 16"/>
                    <a:gd name="T3" fmla="*/ 0 h 16"/>
                    <a:gd name="T4" fmla="*/ 12 w 16"/>
                    <a:gd name="T5" fmla="*/ 0 h 16"/>
                    <a:gd name="T6" fmla="*/ 14 w 16"/>
                    <a:gd name="T7" fmla="*/ 2 h 16"/>
                    <a:gd name="T8" fmla="*/ 14 w 16"/>
                    <a:gd name="T9" fmla="*/ 2 h 16"/>
                    <a:gd name="T10" fmla="*/ 14 w 16"/>
                    <a:gd name="T11" fmla="*/ 5 h 16"/>
                    <a:gd name="T12" fmla="*/ 16 w 16"/>
                    <a:gd name="T13" fmla="*/ 5 h 16"/>
                    <a:gd name="T14" fmla="*/ 16 w 16"/>
                    <a:gd name="T15" fmla="*/ 7 h 16"/>
                    <a:gd name="T16" fmla="*/ 16 w 16"/>
                    <a:gd name="T17" fmla="*/ 7 h 16"/>
                    <a:gd name="T18" fmla="*/ 16 w 16"/>
                    <a:gd name="T19" fmla="*/ 9 h 16"/>
                    <a:gd name="T20" fmla="*/ 16 w 16"/>
                    <a:gd name="T21" fmla="*/ 12 h 16"/>
                    <a:gd name="T22" fmla="*/ 14 w 16"/>
                    <a:gd name="T23" fmla="*/ 12 h 16"/>
                    <a:gd name="T24" fmla="*/ 14 w 16"/>
                    <a:gd name="T25" fmla="*/ 14 h 16"/>
                    <a:gd name="T26" fmla="*/ 14 w 16"/>
                    <a:gd name="T27" fmla="*/ 14 h 16"/>
                    <a:gd name="T28" fmla="*/ 12 w 16"/>
                    <a:gd name="T29" fmla="*/ 16 h 16"/>
                    <a:gd name="T30" fmla="*/ 9 w 16"/>
                    <a:gd name="T31" fmla="*/ 16 h 16"/>
                    <a:gd name="T32" fmla="*/ 9 w 16"/>
                    <a:gd name="T33" fmla="*/ 16 h 16"/>
                    <a:gd name="T34" fmla="*/ 7 w 16"/>
                    <a:gd name="T35" fmla="*/ 16 h 16"/>
                    <a:gd name="T36" fmla="*/ 4 w 16"/>
                    <a:gd name="T37" fmla="*/ 16 h 16"/>
                    <a:gd name="T38" fmla="*/ 4 w 16"/>
                    <a:gd name="T39" fmla="*/ 14 h 16"/>
                    <a:gd name="T40" fmla="*/ 2 w 16"/>
                    <a:gd name="T41" fmla="*/ 14 h 16"/>
                    <a:gd name="T42" fmla="*/ 2 w 16"/>
                    <a:gd name="T43" fmla="*/ 12 h 16"/>
                    <a:gd name="T44" fmla="*/ 0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7 h 16"/>
                    <a:gd name="T50" fmla="*/ 0 w 16"/>
                    <a:gd name="T51" fmla="*/ 7 h 16"/>
                    <a:gd name="T52" fmla="*/ 0 w 16"/>
                    <a:gd name="T53" fmla="*/ 5 h 16"/>
                    <a:gd name="T54" fmla="*/ 2 w 16"/>
                    <a:gd name="T55" fmla="*/ 5 h 16"/>
                    <a:gd name="T56" fmla="*/ 2 w 16"/>
                    <a:gd name="T57" fmla="*/ 2 h 16"/>
                    <a:gd name="T58" fmla="*/ 4 w 16"/>
                    <a:gd name="T59" fmla="*/ 2 h 16"/>
                    <a:gd name="T60" fmla="*/ 4 w 16"/>
                    <a:gd name="T61" fmla="*/ 0 h 16"/>
                    <a:gd name="T62" fmla="*/ 7 w 16"/>
                    <a:gd name="T63" fmla="*/ 0 h 16"/>
                    <a:gd name="T64" fmla="*/ 9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1" name="Freeform 291"/>
                <p:cNvSpPr>
                  <a:spLocks/>
                </p:cNvSpPr>
                <p:nvPr/>
              </p:nvSpPr>
              <p:spPr bwMode="auto">
                <a:xfrm>
                  <a:off x="1754" y="3593"/>
                  <a:ext cx="16" cy="16"/>
                </a:xfrm>
                <a:custGeom>
                  <a:avLst/>
                  <a:gdLst>
                    <a:gd name="T0" fmla="*/ 9 w 16"/>
                    <a:gd name="T1" fmla="*/ 0 h 16"/>
                    <a:gd name="T2" fmla="*/ 9 w 16"/>
                    <a:gd name="T3" fmla="*/ 0 h 16"/>
                    <a:gd name="T4" fmla="*/ 12 w 16"/>
                    <a:gd name="T5" fmla="*/ 0 h 16"/>
                    <a:gd name="T6" fmla="*/ 14 w 16"/>
                    <a:gd name="T7" fmla="*/ 2 h 16"/>
                    <a:gd name="T8" fmla="*/ 14 w 16"/>
                    <a:gd name="T9" fmla="*/ 2 h 16"/>
                    <a:gd name="T10" fmla="*/ 14 w 16"/>
                    <a:gd name="T11" fmla="*/ 5 h 16"/>
                    <a:gd name="T12" fmla="*/ 16 w 16"/>
                    <a:gd name="T13" fmla="*/ 5 h 16"/>
                    <a:gd name="T14" fmla="*/ 16 w 16"/>
                    <a:gd name="T15" fmla="*/ 7 h 16"/>
                    <a:gd name="T16" fmla="*/ 16 w 16"/>
                    <a:gd name="T17" fmla="*/ 7 h 16"/>
                    <a:gd name="T18" fmla="*/ 16 w 16"/>
                    <a:gd name="T19" fmla="*/ 9 h 16"/>
                    <a:gd name="T20" fmla="*/ 16 w 16"/>
                    <a:gd name="T21" fmla="*/ 12 h 16"/>
                    <a:gd name="T22" fmla="*/ 14 w 16"/>
                    <a:gd name="T23" fmla="*/ 12 h 16"/>
                    <a:gd name="T24" fmla="*/ 14 w 16"/>
                    <a:gd name="T25" fmla="*/ 14 h 16"/>
                    <a:gd name="T26" fmla="*/ 14 w 16"/>
                    <a:gd name="T27" fmla="*/ 14 h 16"/>
                    <a:gd name="T28" fmla="*/ 12 w 16"/>
                    <a:gd name="T29" fmla="*/ 16 h 16"/>
                    <a:gd name="T30" fmla="*/ 9 w 16"/>
                    <a:gd name="T31" fmla="*/ 16 h 16"/>
                    <a:gd name="T32" fmla="*/ 9 w 16"/>
                    <a:gd name="T33" fmla="*/ 16 h 16"/>
                    <a:gd name="T34" fmla="*/ 7 w 16"/>
                    <a:gd name="T35" fmla="*/ 16 h 16"/>
                    <a:gd name="T36" fmla="*/ 4 w 16"/>
                    <a:gd name="T37" fmla="*/ 16 h 16"/>
                    <a:gd name="T38" fmla="*/ 4 w 16"/>
                    <a:gd name="T39" fmla="*/ 14 h 16"/>
                    <a:gd name="T40" fmla="*/ 2 w 16"/>
                    <a:gd name="T41" fmla="*/ 14 h 16"/>
                    <a:gd name="T42" fmla="*/ 2 w 16"/>
                    <a:gd name="T43" fmla="*/ 12 h 16"/>
                    <a:gd name="T44" fmla="*/ 0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7 h 16"/>
                    <a:gd name="T50" fmla="*/ 0 w 16"/>
                    <a:gd name="T51" fmla="*/ 7 h 16"/>
                    <a:gd name="T52" fmla="*/ 0 w 16"/>
                    <a:gd name="T53" fmla="*/ 5 h 16"/>
                    <a:gd name="T54" fmla="*/ 2 w 16"/>
                    <a:gd name="T55" fmla="*/ 5 h 16"/>
                    <a:gd name="T56" fmla="*/ 2 w 16"/>
                    <a:gd name="T57" fmla="*/ 2 h 16"/>
                    <a:gd name="T58" fmla="*/ 4 w 16"/>
                    <a:gd name="T59" fmla="*/ 2 h 16"/>
                    <a:gd name="T60" fmla="*/ 4 w 16"/>
                    <a:gd name="T61" fmla="*/ 0 h 16"/>
                    <a:gd name="T62" fmla="*/ 7 w 16"/>
                    <a:gd name="T63" fmla="*/ 0 h 16"/>
                    <a:gd name="T64" fmla="*/ 9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2" name="Freeform 292"/>
                <p:cNvSpPr>
                  <a:spLocks/>
                </p:cNvSpPr>
                <p:nvPr/>
              </p:nvSpPr>
              <p:spPr bwMode="auto">
                <a:xfrm>
                  <a:off x="1799" y="3123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2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3 h 14"/>
                    <a:gd name="T10" fmla="*/ 17 w 17"/>
                    <a:gd name="T11" fmla="*/ 3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10 h 14"/>
                    <a:gd name="T20" fmla="*/ 17 w 17"/>
                    <a:gd name="T21" fmla="*/ 10 h 14"/>
                    <a:gd name="T22" fmla="*/ 17 w 17"/>
                    <a:gd name="T23" fmla="*/ 12 h 14"/>
                    <a:gd name="T24" fmla="*/ 14 w 17"/>
                    <a:gd name="T25" fmla="*/ 12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2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2 w 17"/>
                    <a:gd name="T41" fmla="*/ 12 h 14"/>
                    <a:gd name="T42" fmla="*/ 2 w 17"/>
                    <a:gd name="T43" fmla="*/ 12 h 14"/>
                    <a:gd name="T44" fmla="*/ 2 w 17"/>
                    <a:gd name="T45" fmla="*/ 10 h 14"/>
                    <a:gd name="T46" fmla="*/ 0 w 17"/>
                    <a:gd name="T47" fmla="*/ 10 h 14"/>
                    <a:gd name="T48" fmla="*/ 0 w 17"/>
                    <a:gd name="T49" fmla="*/ 7 h 14"/>
                    <a:gd name="T50" fmla="*/ 0 w 17"/>
                    <a:gd name="T51" fmla="*/ 5 h 14"/>
                    <a:gd name="T52" fmla="*/ 2 w 17"/>
                    <a:gd name="T53" fmla="*/ 5 h 14"/>
                    <a:gd name="T54" fmla="*/ 2 w 17"/>
                    <a:gd name="T55" fmla="*/ 3 h 14"/>
                    <a:gd name="T56" fmla="*/ 2 w 17"/>
                    <a:gd name="T57" fmla="*/ 3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3" name="Freeform 293"/>
                <p:cNvSpPr>
                  <a:spLocks/>
                </p:cNvSpPr>
                <p:nvPr/>
              </p:nvSpPr>
              <p:spPr bwMode="auto">
                <a:xfrm>
                  <a:off x="1799" y="3123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2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3 h 14"/>
                    <a:gd name="T10" fmla="*/ 17 w 17"/>
                    <a:gd name="T11" fmla="*/ 3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10 h 14"/>
                    <a:gd name="T20" fmla="*/ 17 w 17"/>
                    <a:gd name="T21" fmla="*/ 10 h 14"/>
                    <a:gd name="T22" fmla="*/ 17 w 17"/>
                    <a:gd name="T23" fmla="*/ 12 h 14"/>
                    <a:gd name="T24" fmla="*/ 14 w 17"/>
                    <a:gd name="T25" fmla="*/ 12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2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2 w 17"/>
                    <a:gd name="T41" fmla="*/ 12 h 14"/>
                    <a:gd name="T42" fmla="*/ 2 w 17"/>
                    <a:gd name="T43" fmla="*/ 12 h 14"/>
                    <a:gd name="T44" fmla="*/ 2 w 17"/>
                    <a:gd name="T45" fmla="*/ 10 h 14"/>
                    <a:gd name="T46" fmla="*/ 0 w 17"/>
                    <a:gd name="T47" fmla="*/ 10 h 14"/>
                    <a:gd name="T48" fmla="*/ 0 w 17"/>
                    <a:gd name="T49" fmla="*/ 7 h 14"/>
                    <a:gd name="T50" fmla="*/ 0 w 17"/>
                    <a:gd name="T51" fmla="*/ 5 h 14"/>
                    <a:gd name="T52" fmla="*/ 2 w 17"/>
                    <a:gd name="T53" fmla="*/ 5 h 14"/>
                    <a:gd name="T54" fmla="*/ 2 w 17"/>
                    <a:gd name="T55" fmla="*/ 3 h 14"/>
                    <a:gd name="T56" fmla="*/ 2 w 17"/>
                    <a:gd name="T57" fmla="*/ 3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4" name="Freeform 294"/>
                <p:cNvSpPr>
                  <a:spLocks/>
                </p:cNvSpPr>
                <p:nvPr/>
              </p:nvSpPr>
              <p:spPr bwMode="auto">
                <a:xfrm>
                  <a:off x="1758" y="3161"/>
                  <a:ext cx="17" cy="15"/>
                </a:xfrm>
                <a:custGeom>
                  <a:avLst/>
                  <a:gdLst>
                    <a:gd name="T0" fmla="*/ 8 w 17"/>
                    <a:gd name="T1" fmla="*/ 0 h 15"/>
                    <a:gd name="T2" fmla="*/ 10 w 17"/>
                    <a:gd name="T3" fmla="*/ 0 h 15"/>
                    <a:gd name="T4" fmla="*/ 12 w 17"/>
                    <a:gd name="T5" fmla="*/ 0 h 15"/>
                    <a:gd name="T6" fmla="*/ 12 w 17"/>
                    <a:gd name="T7" fmla="*/ 0 h 15"/>
                    <a:gd name="T8" fmla="*/ 15 w 17"/>
                    <a:gd name="T9" fmla="*/ 3 h 15"/>
                    <a:gd name="T10" fmla="*/ 15 w 17"/>
                    <a:gd name="T11" fmla="*/ 3 h 15"/>
                    <a:gd name="T12" fmla="*/ 15 w 17"/>
                    <a:gd name="T13" fmla="*/ 5 h 15"/>
                    <a:gd name="T14" fmla="*/ 17 w 17"/>
                    <a:gd name="T15" fmla="*/ 5 h 15"/>
                    <a:gd name="T16" fmla="*/ 17 w 17"/>
                    <a:gd name="T17" fmla="*/ 7 h 15"/>
                    <a:gd name="T18" fmla="*/ 17 w 17"/>
                    <a:gd name="T19" fmla="*/ 10 h 15"/>
                    <a:gd name="T20" fmla="*/ 15 w 17"/>
                    <a:gd name="T21" fmla="*/ 10 h 15"/>
                    <a:gd name="T22" fmla="*/ 15 w 17"/>
                    <a:gd name="T23" fmla="*/ 12 h 15"/>
                    <a:gd name="T24" fmla="*/ 15 w 17"/>
                    <a:gd name="T25" fmla="*/ 12 h 15"/>
                    <a:gd name="T26" fmla="*/ 12 w 17"/>
                    <a:gd name="T27" fmla="*/ 15 h 15"/>
                    <a:gd name="T28" fmla="*/ 12 w 17"/>
                    <a:gd name="T29" fmla="*/ 15 h 15"/>
                    <a:gd name="T30" fmla="*/ 10 w 17"/>
                    <a:gd name="T31" fmla="*/ 15 h 15"/>
                    <a:gd name="T32" fmla="*/ 8 w 17"/>
                    <a:gd name="T33" fmla="*/ 15 h 15"/>
                    <a:gd name="T34" fmla="*/ 5 w 17"/>
                    <a:gd name="T35" fmla="*/ 15 h 15"/>
                    <a:gd name="T36" fmla="*/ 5 w 17"/>
                    <a:gd name="T37" fmla="*/ 15 h 15"/>
                    <a:gd name="T38" fmla="*/ 3 w 17"/>
                    <a:gd name="T39" fmla="*/ 15 h 15"/>
                    <a:gd name="T40" fmla="*/ 3 w 17"/>
                    <a:gd name="T41" fmla="*/ 12 h 15"/>
                    <a:gd name="T42" fmla="*/ 0 w 17"/>
                    <a:gd name="T43" fmla="*/ 12 h 15"/>
                    <a:gd name="T44" fmla="*/ 0 w 17"/>
                    <a:gd name="T45" fmla="*/ 10 h 15"/>
                    <a:gd name="T46" fmla="*/ 0 w 17"/>
                    <a:gd name="T47" fmla="*/ 10 h 15"/>
                    <a:gd name="T48" fmla="*/ 0 w 17"/>
                    <a:gd name="T49" fmla="*/ 7 h 15"/>
                    <a:gd name="T50" fmla="*/ 0 w 17"/>
                    <a:gd name="T51" fmla="*/ 5 h 15"/>
                    <a:gd name="T52" fmla="*/ 0 w 17"/>
                    <a:gd name="T53" fmla="*/ 5 h 15"/>
                    <a:gd name="T54" fmla="*/ 0 w 17"/>
                    <a:gd name="T55" fmla="*/ 3 h 15"/>
                    <a:gd name="T56" fmla="*/ 3 w 17"/>
                    <a:gd name="T57" fmla="*/ 3 h 15"/>
                    <a:gd name="T58" fmla="*/ 3 w 17"/>
                    <a:gd name="T59" fmla="*/ 0 h 15"/>
                    <a:gd name="T60" fmla="*/ 5 w 17"/>
                    <a:gd name="T61" fmla="*/ 0 h 15"/>
                    <a:gd name="T62" fmla="*/ 5 w 17"/>
                    <a:gd name="T63" fmla="*/ 0 h 15"/>
                    <a:gd name="T64" fmla="*/ 8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5" name="Freeform 295"/>
                <p:cNvSpPr>
                  <a:spLocks/>
                </p:cNvSpPr>
                <p:nvPr/>
              </p:nvSpPr>
              <p:spPr bwMode="auto">
                <a:xfrm>
                  <a:off x="1758" y="3161"/>
                  <a:ext cx="17" cy="15"/>
                </a:xfrm>
                <a:custGeom>
                  <a:avLst/>
                  <a:gdLst>
                    <a:gd name="T0" fmla="*/ 8 w 17"/>
                    <a:gd name="T1" fmla="*/ 0 h 15"/>
                    <a:gd name="T2" fmla="*/ 10 w 17"/>
                    <a:gd name="T3" fmla="*/ 0 h 15"/>
                    <a:gd name="T4" fmla="*/ 12 w 17"/>
                    <a:gd name="T5" fmla="*/ 0 h 15"/>
                    <a:gd name="T6" fmla="*/ 12 w 17"/>
                    <a:gd name="T7" fmla="*/ 0 h 15"/>
                    <a:gd name="T8" fmla="*/ 15 w 17"/>
                    <a:gd name="T9" fmla="*/ 3 h 15"/>
                    <a:gd name="T10" fmla="*/ 15 w 17"/>
                    <a:gd name="T11" fmla="*/ 3 h 15"/>
                    <a:gd name="T12" fmla="*/ 15 w 17"/>
                    <a:gd name="T13" fmla="*/ 5 h 15"/>
                    <a:gd name="T14" fmla="*/ 17 w 17"/>
                    <a:gd name="T15" fmla="*/ 5 h 15"/>
                    <a:gd name="T16" fmla="*/ 17 w 17"/>
                    <a:gd name="T17" fmla="*/ 7 h 15"/>
                    <a:gd name="T18" fmla="*/ 17 w 17"/>
                    <a:gd name="T19" fmla="*/ 10 h 15"/>
                    <a:gd name="T20" fmla="*/ 15 w 17"/>
                    <a:gd name="T21" fmla="*/ 10 h 15"/>
                    <a:gd name="T22" fmla="*/ 15 w 17"/>
                    <a:gd name="T23" fmla="*/ 12 h 15"/>
                    <a:gd name="T24" fmla="*/ 15 w 17"/>
                    <a:gd name="T25" fmla="*/ 12 h 15"/>
                    <a:gd name="T26" fmla="*/ 12 w 17"/>
                    <a:gd name="T27" fmla="*/ 15 h 15"/>
                    <a:gd name="T28" fmla="*/ 12 w 17"/>
                    <a:gd name="T29" fmla="*/ 15 h 15"/>
                    <a:gd name="T30" fmla="*/ 10 w 17"/>
                    <a:gd name="T31" fmla="*/ 15 h 15"/>
                    <a:gd name="T32" fmla="*/ 8 w 17"/>
                    <a:gd name="T33" fmla="*/ 15 h 15"/>
                    <a:gd name="T34" fmla="*/ 5 w 17"/>
                    <a:gd name="T35" fmla="*/ 15 h 15"/>
                    <a:gd name="T36" fmla="*/ 5 w 17"/>
                    <a:gd name="T37" fmla="*/ 15 h 15"/>
                    <a:gd name="T38" fmla="*/ 3 w 17"/>
                    <a:gd name="T39" fmla="*/ 15 h 15"/>
                    <a:gd name="T40" fmla="*/ 3 w 17"/>
                    <a:gd name="T41" fmla="*/ 12 h 15"/>
                    <a:gd name="T42" fmla="*/ 0 w 17"/>
                    <a:gd name="T43" fmla="*/ 12 h 15"/>
                    <a:gd name="T44" fmla="*/ 0 w 17"/>
                    <a:gd name="T45" fmla="*/ 10 h 15"/>
                    <a:gd name="T46" fmla="*/ 0 w 17"/>
                    <a:gd name="T47" fmla="*/ 10 h 15"/>
                    <a:gd name="T48" fmla="*/ 0 w 17"/>
                    <a:gd name="T49" fmla="*/ 7 h 15"/>
                    <a:gd name="T50" fmla="*/ 0 w 17"/>
                    <a:gd name="T51" fmla="*/ 5 h 15"/>
                    <a:gd name="T52" fmla="*/ 0 w 17"/>
                    <a:gd name="T53" fmla="*/ 5 h 15"/>
                    <a:gd name="T54" fmla="*/ 0 w 17"/>
                    <a:gd name="T55" fmla="*/ 3 h 15"/>
                    <a:gd name="T56" fmla="*/ 3 w 17"/>
                    <a:gd name="T57" fmla="*/ 3 h 15"/>
                    <a:gd name="T58" fmla="*/ 3 w 17"/>
                    <a:gd name="T59" fmla="*/ 0 h 15"/>
                    <a:gd name="T60" fmla="*/ 5 w 17"/>
                    <a:gd name="T61" fmla="*/ 0 h 15"/>
                    <a:gd name="T62" fmla="*/ 5 w 17"/>
                    <a:gd name="T63" fmla="*/ 0 h 15"/>
                    <a:gd name="T64" fmla="*/ 8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6" name="Freeform 296"/>
                <p:cNvSpPr>
                  <a:spLocks/>
                </p:cNvSpPr>
                <p:nvPr/>
              </p:nvSpPr>
              <p:spPr bwMode="auto">
                <a:xfrm>
                  <a:off x="1785" y="3180"/>
                  <a:ext cx="19" cy="17"/>
                </a:xfrm>
                <a:custGeom>
                  <a:avLst/>
                  <a:gdLst>
                    <a:gd name="T0" fmla="*/ 9 w 19"/>
                    <a:gd name="T1" fmla="*/ 0 h 17"/>
                    <a:gd name="T2" fmla="*/ 12 w 19"/>
                    <a:gd name="T3" fmla="*/ 0 h 17"/>
                    <a:gd name="T4" fmla="*/ 12 w 19"/>
                    <a:gd name="T5" fmla="*/ 0 h 17"/>
                    <a:gd name="T6" fmla="*/ 14 w 19"/>
                    <a:gd name="T7" fmla="*/ 3 h 17"/>
                    <a:gd name="T8" fmla="*/ 14 w 19"/>
                    <a:gd name="T9" fmla="*/ 3 h 17"/>
                    <a:gd name="T10" fmla="*/ 16 w 19"/>
                    <a:gd name="T11" fmla="*/ 5 h 17"/>
                    <a:gd name="T12" fmla="*/ 16 w 19"/>
                    <a:gd name="T13" fmla="*/ 5 h 17"/>
                    <a:gd name="T14" fmla="*/ 16 w 19"/>
                    <a:gd name="T15" fmla="*/ 8 h 17"/>
                    <a:gd name="T16" fmla="*/ 19 w 19"/>
                    <a:gd name="T17" fmla="*/ 8 h 17"/>
                    <a:gd name="T18" fmla="*/ 16 w 19"/>
                    <a:gd name="T19" fmla="*/ 10 h 17"/>
                    <a:gd name="T20" fmla="*/ 16 w 19"/>
                    <a:gd name="T21" fmla="*/ 12 h 17"/>
                    <a:gd name="T22" fmla="*/ 16 w 19"/>
                    <a:gd name="T23" fmla="*/ 12 h 17"/>
                    <a:gd name="T24" fmla="*/ 14 w 19"/>
                    <a:gd name="T25" fmla="*/ 15 h 17"/>
                    <a:gd name="T26" fmla="*/ 14 w 19"/>
                    <a:gd name="T27" fmla="*/ 15 h 17"/>
                    <a:gd name="T28" fmla="*/ 12 w 19"/>
                    <a:gd name="T29" fmla="*/ 17 h 17"/>
                    <a:gd name="T30" fmla="*/ 12 w 19"/>
                    <a:gd name="T31" fmla="*/ 17 h 17"/>
                    <a:gd name="T32" fmla="*/ 9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7 h 17"/>
                    <a:gd name="T38" fmla="*/ 4 w 19"/>
                    <a:gd name="T39" fmla="*/ 15 h 17"/>
                    <a:gd name="T40" fmla="*/ 2 w 19"/>
                    <a:gd name="T41" fmla="*/ 15 h 17"/>
                    <a:gd name="T42" fmla="*/ 2 w 19"/>
                    <a:gd name="T43" fmla="*/ 12 h 17"/>
                    <a:gd name="T44" fmla="*/ 2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8 h 17"/>
                    <a:gd name="T50" fmla="*/ 0 w 19"/>
                    <a:gd name="T51" fmla="*/ 8 h 17"/>
                    <a:gd name="T52" fmla="*/ 2 w 19"/>
                    <a:gd name="T53" fmla="*/ 5 h 17"/>
                    <a:gd name="T54" fmla="*/ 2 w 19"/>
                    <a:gd name="T55" fmla="*/ 5 h 17"/>
                    <a:gd name="T56" fmla="*/ 2 w 19"/>
                    <a:gd name="T57" fmla="*/ 3 h 17"/>
                    <a:gd name="T58" fmla="*/ 4 w 19"/>
                    <a:gd name="T59" fmla="*/ 3 h 17"/>
                    <a:gd name="T60" fmla="*/ 7 w 19"/>
                    <a:gd name="T61" fmla="*/ 0 h 17"/>
                    <a:gd name="T62" fmla="*/ 7 w 19"/>
                    <a:gd name="T63" fmla="*/ 0 h 17"/>
                    <a:gd name="T64" fmla="*/ 9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0"/>
                      </a:move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7" name="Freeform 297"/>
                <p:cNvSpPr>
                  <a:spLocks/>
                </p:cNvSpPr>
                <p:nvPr/>
              </p:nvSpPr>
              <p:spPr bwMode="auto">
                <a:xfrm>
                  <a:off x="1785" y="3180"/>
                  <a:ext cx="19" cy="17"/>
                </a:xfrm>
                <a:custGeom>
                  <a:avLst/>
                  <a:gdLst>
                    <a:gd name="T0" fmla="*/ 9 w 19"/>
                    <a:gd name="T1" fmla="*/ 0 h 17"/>
                    <a:gd name="T2" fmla="*/ 12 w 19"/>
                    <a:gd name="T3" fmla="*/ 0 h 17"/>
                    <a:gd name="T4" fmla="*/ 12 w 19"/>
                    <a:gd name="T5" fmla="*/ 0 h 17"/>
                    <a:gd name="T6" fmla="*/ 14 w 19"/>
                    <a:gd name="T7" fmla="*/ 3 h 17"/>
                    <a:gd name="T8" fmla="*/ 14 w 19"/>
                    <a:gd name="T9" fmla="*/ 3 h 17"/>
                    <a:gd name="T10" fmla="*/ 16 w 19"/>
                    <a:gd name="T11" fmla="*/ 5 h 17"/>
                    <a:gd name="T12" fmla="*/ 16 w 19"/>
                    <a:gd name="T13" fmla="*/ 5 h 17"/>
                    <a:gd name="T14" fmla="*/ 16 w 19"/>
                    <a:gd name="T15" fmla="*/ 8 h 17"/>
                    <a:gd name="T16" fmla="*/ 19 w 19"/>
                    <a:gd name="T17" fmla="*/ 8 h 17"/>
                    <a:gd name="T18" fmla="*/ 16 w 19"/>
                    <a:gd name="T19" fmla="*/ 10 h 17"/>
                    <a:gd name="T20" fmla="*/ 16 w 19"/>
                    <a:gd name="T21" fmla="*/ 12 h 17"/>
                    <a:gd name="T22" fmla="*/ 16 w 19"/>
                    <a:gd name="T23" fmla="*/ 12 h 17"/>
                    <a:gd name="T24" fmla="*/ 14 w 19"/>
                    <a:gd name="T25" fmla="*/ 15 h 17"/>
                    <a:gd name="T26" fmla="*/ 14 w 19"/>
                    <a:gd name="T27" fmla="*/ 15 h 17"/>
                    <a:gd name="T28" fmla="*/ 12 w 19"/>
                    <a:gd name="T29" fmla="*/ 17 h 17"/>
                    <a:gd name="T30" fmla="*/ 12 w 19"/>
                    <a:gd name="T31" fmla="*/ 17 h 17"/>
                    <a:gd name="T32" fmla="*/ 9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7 h 17"/>
                    <a:gd name="T38" fmla="*/ 4 w 19"/>
                    <a:gd name="T39" fmla="*/ 15 h 17"/>
                    <a:gd name="T40" fmla="*/ 2 w 19"/>
                    <a:gd name="T41" fmla="*/ 15 h 17"/>
                    <a:gd name="T42" fmla="*/ 2 w 19"/>
                    <a:gd name="T43" fmla="*/ 12 h 17"/>
                    <a:gd name="T44" fmla="*/ 2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8 h 17"/>
                    <a:gd name="T50" fmla="*/ 0 w 19"/>
                    <a:gd name="T51" fmla="*/ 8 h 17"/>
                    <a:gd name="T52" fmla="*/ 2 w 19"/>
                    <a:gd name="T53" fmla="*/ 5 h 17"/>
                    <a:gd name="T54" fmla="*/ 2 w 19"/>
                    <a:gd name="T55" fmla="*/ 5 h 17"/>
                    <a:gd name="T56" fmla="*/ 2 w 19"/>
                    <a:gd name="T57" fmla="*/ 3 h 17"/>
                    <a:gd name="T58" fmla="*/ 4 w 19"/>
                    <a:gd name="T59" fmla="*/ 3 h 17"/>
                    <a:gd name="T60" fmla="*/ 7 w 19"/>
                    <a:gd name="T61" fmla="*/ 0 h 17"/>
                    <a:gd name="T62" fmla="*/ 7 w 19"/>
                    <a:gd name="T63" fmla="*/ 0 h 17"/>
                    <a:gd name="T64" fmla="*/ 9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0"/>
                      </a:move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8" name="Freeform 298"/>
                <p:cNvSpPr>
                  <a:spLocks/>
                </p:cNvSpPr>
                <p:nvPr/>
              </p:nvSpPr>
              <p:spPr bwMode="auto">
                <a:xfrm>
                  <a:off x="1751" y="3199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3 h 17"/>
                    <a:gd name="T4" fmla="*/ 12 w 17"/>
                    <a:gd name="T5" fmla="*/ 3 h 17"/>
                    <a:gd name="T6" fmla="*/ 15 w 17"/>
                    <a:gd name="T7" fmla="*/ 3 h 17"/>
                    <a:gd name="T8" fmla="*/ 15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8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2 h 17"/>
                    <a:gd name="T20" fmla="*/ 17 w 17"/>
                    <a:gd name="T21" fmla="*/ 12 h 17"/>
                    <a:gd name="T22" fmla="*/ 17 w 17"/>
                    <a:gd name="T23" fmla="*/ 15 h 17"/>
                    <a:gd name="T24" fmla="*/ 15 w 17"/>
                    <a:gd name="T25" fmla="*/ 15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5 h 17"/>
                    <a:gd name="T42" fmla="*/ 3 w 17"/>
                    <a:gd name="T43" fmla="*/ 15 h 17"/>
                    <a:gd name="T44" fmla="*/ 0 w 17"/>
                    <a:gd name="T45" fmla="*/ 12 h 17"/>
                    <a:gd name="T46" fmla="*/ 0 w 17"/>
                    <a:gd name="T47" fmla="*/ 12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8 h 17"/>
                    <a:gd name="T54" fmla="*/ 3 w 17"/>
                    <a:gd name="T55" fmla="*/ 5 h 17"/>
                    <a:gd name="T56" fmla="*/ 3 w 17"/>
                    <a:gd name="T57" fmla="*/ 3 h 17"/>
                    <a:gd name="T58" fmla="*/ 5 w 17"/>
                    <a:gd name="T59" fmla="*/ 3 h 17"/>
                    <a:gd name="T60" fmla="*/ 5 w 17"/>
                    <a:gd name="T61" fmla="*/ 3 h 17"/>
                    <a:gd name="T62" fmla="*/ 7 w 17"/>
                    <a:gd name="T63" fmla="*/ 3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79" name="Freeform 299"/>
                <p:cNvSpPr>
                  <a:spLocks/>
                </p:cNvSpPr>
                <p:nvPr/>
              </p:nvSpPr>
              <p:spPr bwMode="auto">
                <a:xfrm>
                  <a:off x="1751" y="3199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3 h 17"/>
                    <a:gd name="T4" fmla="*/ 12 w 17"/>
                    <a:gd name="T5" fmla="*/ 3 h 17"/>
                    <a:gd name="T6" fmla="*/ 15 w 17"/>
                    <a:gd name="T7" fmla="*/ 3 h 17"/>
                    <a:gd name="T8" fmla="*/ 15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8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2 h 17"/>
                    <a:gd name="T20" fmla="*/ 17 w 17"/>
                    <a:gd name="T21" fmla="*/ 12 h 17"/>
                    <a:gd name="T22" fmla="*/ 17 w 17"/>
                    <a:gd name="T23" fmla="*/ 15 h 17"/>
                    <a:gd name="T24" fmla="*/ 15 w 17"/>
                    <a:gd name="T25" fmla="*/ 15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5 h 17"/>
                    <a:gd name="T42" fmla="*/ 3 w 17"/>
                    <a:gd name="T43" fmla="*/ 15 h 17"/>
                    <a:gd name="T44" fmla="*/ 0 w 17"/>
                    <a:gd name="T45" fmla="*/ 12 h 17"/>
                    <a:gd name="T46" fmla="*/ 0 w 17"/>
                    <a:gd name="T47" fmla="*/ 12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8 h 17"/>
                    <a:gd name="T54" fmla="*/ 3 w 17"/>
                    <a:gd name="T55" fmla="*/ 5 h 17"/>
                    <a:gd name="T56" fmla="*/ 3 w 17"/>
                    <a:gd name="T57" fmla="*/ 3 h 17"/>
                    <a:gd name="T58" fmla="*/ 5 w 17"/>
                    <a:gd name="T59" fmla="*/ 3 h 17"/>
                    <a:gd name="T60" fmla="*/ 5 w 17"/>
                    <a:gd name="T61" fmla="*/ 3 h 17"/>
                    <a:gd name="T62" fmla="*/ 7 w 17"/>
                    <a:gd name="T63" fmla="*/ 3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0" name="Freeform 300"/>
                <p:cNvSpPr>
                  <a:spLocks/>
                </p:cNvSpPr>
                <p:nvPr/>
              </p:nvSpPr>
              <p:spPr bwMode="auto">
                <a:xfrm>
                  <a:off x="1773" y="3238"/>
                  <a:ext cx="16" cy="16"/>
                </a:xfrm>
                <a:custGeom>
                  <a:avLst/>
                  <a:gdLst>
                    <a:gd name="T0" fmla="*/ 7 w 16"/>
                    <a:gd name="T1" fmla="*/ 0 h 16"/>
                    <a:gd name="T2" fmla="*/ 9 w 16"/>
                    <a:gd name="T3" fmla="*/ 2 h 16"/>
                    <a:gd name="T4" fmla="*/ 9 w 16"/>
                    <a:gd name="T5" fmla="*/ 2 h 16"/>
                    <a:gd name="T6" fmla="*/ 12 w 16"/>
                    <a:gd name="T7" fmla="*/ 2 h 16"/>
                    <a:gd name="T8" fmla="*/ 14 w 16"/>
                    <a:gd name="T9" fmla="*/ 2 h 16"/>
                    <a:gd name="T10" fmla="*/ 14 w 16"/>
                    <a:gd name="T11" fmla="*/ 4 h 16"/>
                    <a:gd name="T12" fmla="*/ 14 w 16"/>
                    <a:gd name="T13" fmla="*/ 4 h 16"/>
                    <a:gd name="T14" fmla="*/ 16 w 16"/>
                    <a:gd name="T15" fmla="*/ 7 h 16"/>
                    <a:gd name="T16" fmla="*/ 16 w 16"/>
                    <a:gd name="T17" fmla="*/ 9 h 16"/>
                    <a:gd name="T18" fmla="*/ 16 w 16"/>
                    <a:gd name="T19" fmla="*/ 9 h 16"/>
                    <a:gd name="T20" fmla="*/ 14 w 16"/>
                    <a:gd name="T21" fmla="*/ 12 h 16"/>
                    <a:gd name="T22" fmla="*/ 14 w 16"/>
                    <a:gd name="T23" fmla="*/ 14 h 16"/>
                    <a:gd name="T24" fmla="*/ 14 w 16"/>
                    <a:gd name="T25" fmla="*/ 14 h 16"/>
                    <a:gd name="T26" fmla="*/ 12 w 16"/>
                    <a:gd name="T27" fmla="*/ 16 h 16"/>
                    <a:gd name="T28" fmla="*/ 9 w 16"/>
                    <a:gd name="T29" fmla="*/ 16 h 16"/>
                    <a:gd name="T30" fmla="*/ 9 w 16"/>
                    <a:gd name="T31" fmla="*/ 16 h 16"/>
                    <a:gd name="T32" fmla="*/ 7 w 16"/>
                    <a:gd name="T33" fmla="*/ 16 h 16"/>
                    <a:gd name="T34" fmla="*/ 5 w 16"/>
                    <a:gd name="T35" fmla="*/ 16 h 16"/>
                    <a:gd name="T36" fmla="*/ 5 w 16"/>
                    <a:gd name="T37" fmla="*/ 16 h 16"/>
                    <a:gd name="T38" fmla="*/ 2 w 16"/>
                    <a:gd name="T39" fmla="*/ 16 h 16"/>
                    <a:gd name="T40" fmla="*/ 2 w 16"/>
                    <a:gd name="T41" fmla="*/ 14 h 16"/>
                    <a:gd name="T42" fmla="*/ 0 w 16"/>
                    <a:gd name="T43" fmla="*/ 14 h 16"/>
                    <a:gd name="T44" fmla="*/ 0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9 h 16"/>
                    <a:gd name="T50" fmla="*/ 0 w 16"/>
                    <a:gd name="T51" fmla="*/ 7 h 16"/>
                    <a:gd name="T52" fmla="*/ 0 w 16"/>
                    <a:gd name="T53" fmla="*/ 4 h 16"/>
                    <a:gd name="T54" fmla="*/ 0 w 16"/>
                    <a:gd name="T55" fmla="*/ 4 h 16"/>
                    <a:gd name="T56" fmla="*/ 2 w 16"/>
                    <a:gd name="T57" fmla="*/ 2 h 16"/>
                    <a:gd name="T58" fmla="*/ 2 w 16"/>
                    <a:gd name="T59" fmla="*/ 2 h 16"/>
                    <a:gd name="T60" fmla="*/ 5 w 16"/>
                    <a:gd name="T61" fmla="*/ 2 h 16"/>
                    <a:gd name="T62" fmla="*/ 5 w 16"/>
                    <a:gd name="T63" fmla="*/ 2 h 16"/>
                    <a:gd name="T64" fmla="*/ 7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1" name="Freeform 301"/>
                <p:cNvSpPr>
                  <a:spLocks/>
                </p:cNvSpPr>
                <p:nvPr/>
              </p:nvSpPr>
              <p:spPr bwMode="auto">
                <a:xfrm>
                  <a:off x="1773" y="3238"/>
                  <a:ext cx="16" cy="16"/>
                </a:xfrm>
                <a:custGeom>
                  <a:avLst/>
                  <a:gdLst>
                    <a:gd name="T0" fmla="*/ 7 w 16"/>
                    <a:gd name="T1" fmla="*/ 0 h 16"/>
                    <a:gd name="T2" fmla="*/ 9 w 16"/>
                    <a:gd name="T3" fmla="*/ 2 h 16"/>
                    <a:gd name="T4" fmla="*/ 9 w 16"/>
                    <a:gd name="T5" fmla="*/ 2 h 16"/>
                    <a:gd name="T6" fmla="*/ 12 w 16"/>
                    <a:gd name="T7" fmla="*/ 2 h 16"/>
                    <a:gd name="T8" fmla="*/ 14 w 16"/>
                    <a:gd name="T9" fmla="*/ 2 h 16"/>
                    <a:gd name="T10" fmla="*/ 14 w 16"/>
                    <a:gd name="T11" fmla="*/ 4 h 16"/>
                    <a:gd name="T12" fmla="*/ 14 w 16"/>
                    <a:gd name="T13" fmla="*/ 4 h 16"/>
                    <a:gd name="T14" fmla="*/ 16 w 16"/>
                    <a:gd name="T15" fmla="*/ 7 h 16"/>
                    <a:gd name="T16" fmla="*/ 16 w 16"/>
                    <a:gd name="T17" fmla="*/ 9 h 16"/>
                    <a:gd name="T18" fmla="*/ 16 w 16"/>
                    <a:gd name="T19" fmla="*/ 9 h 16"/>
                    <a:gd name="T20" fmla="*/ 14 w 16"/>
                    <a:gd name="T21" fmla="*/ 12 h 16"/>
                    <a:gd name="T22" fmla="*/ 14 w 16"/>
                    <a:gd name="T23" fmla="*/ 14 h 16"/>
                    <a:gd name="T24" fmla="*/ 14 w 16"/>
                    <a:gd name="T25" fmla="*/ 14 h 16"/>
                    <a:gd name="T26" fmla="*/ 12 w 16"/>
                    <a:gd name="T27" fmla="*/ 16 h 16"/>
                    <a:gd name="T28" fmla="*/ 9 w 16"/>
                    <a:gd name="T29" fmla="*/ 16 h 16"/>
                    <a:gd name="T30" fmla="*/ 9 w 16"/>
                    <a:gd name="T31" fmla="*/ 16 h 16"/>
                    <a:gd name="T32" fmla="*/ 7 w 16"/>
                    <a:gd name="T33" fmla="*/ 16 h 16"/>
                    <a:gd name="T34" fmla="*/ 5 w 16"/>
                    <a:gd name="T35" fmla="*/ 16 h 16"/>
                    <a:gd name="T36" fmla="*/ 5 w 16"/>
                    <a:gd name="T37" fmla="*/ 16 h 16"/>
                    <a:gd name="T38" fmla="*/ 2 w 16"/>
                    <a:gd name="T39" fmla="*/ 16 h 16"/>
                    <a:gd name="T40" fmla="*/ 2 w 16"/>
                    <a:gd name="T41" fmla="*/ 14 h 16"/>
                    <a:gd name="T42" fmla="*/ 0 w 16"/>
                    <a:gd name="T43" fmla="*/ 14 h 16"/>
                    <a:gd name="T44" fmla="*/ 0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9 h 16"/>
                    <a:gd name="T50" fmla="*/ 0 w 16"/>
                    <a:gd name="T51" fmla="*/ 7 h 16"/>
                    <a:gd name="T52" fmla="*/ 0 w 16"/>
                    <a:gd name="T53" fmla="*/ 4 h 16"/>
                    <a:gd name="T54" fmla="*/ 0 w 16"/>
                    <a:gd name="T55" fmla="*/ 4 h 16"/>
                    <a:gd name="T56" fmla="*/ 2 w 16"/>
                    <a:gd name="T57" fmla="*/ 2 h 16"/>
                    <a:gd name="T58" fmla="*/ 2 w 16"/>
                    <a:gd name="T59" fmla="*/ 2 h 16"/>
                    <a:gd name="T60" fmla="*/ 5 w 16"/>
                    <a:gd name="T61" fmla="*/ 2 h 16"/>
                    <a:gd name="T62" fmla="*/ 5 w 16"/>
                    <a:gd name="T63" fmla="*/ 2 h 16"/>
                    <a:gd name="T64" fmla="*/ 7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2" name="Freeform 302"/>
                <p:cNvSpPr>
                  <a:spLocks/>
                </p:cNvSpPr>
                <p:nvPr/>
              </p:nvSpPr>
              <p:spPr bwMode="auto">
                <a:xfrm>
                  <a:off x="1756" y="3106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3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8 h 17"/>
                    <a:gd name="T16" fmla="*/ 17 w 17"/>
                    <a:gd name="T17" fmla="*/ 8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8 h 17"/>
                    <a:gd name="T50" fmla="*/ 0 w 17"/>
                    <a:gd name="T51" fmla="*/ 8 h 17"/>
                    <a:gd name="T52" fmla="*/ 0 w 17"/>
                    <a:gd name="T53" fmla="*/ 5 h 17"/>
                    <a:gd name="T54" fmla="*/ 0 w 17"/>
                    <a:gd name="T55" fmla="*/ 3 h 17"/>
                    <a:gd name="T56" fmla="*/ 2 w 17"/>
                    <a:gd name="T57" fmla="*/ 3 h 17"/>
                    <a:gd name="T58" fmla="*/ 2 w 17"/>
                    <a:gd name="T59" fmla="*/ 3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3" name="Freeform 303"/>
                <p:cNvSpPr>
                  <a:spLocks/>
                </p:cNvSpPr>
                <p:nvPr/>
              </p:nvSpPr>
              <p:spPr bwMode="auto">
                <a:xfrm>
                  <a:off x="1756" y="3106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3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8 h 17"/>
                    <a:gd name="T16" fmla="*/ 17 w 17"/>
                    <a:gd name="T17" fmla="*/ 8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8 h 17"/>
                    <a:gd name="T50" fmla="*/ 0 w 17"/>
                    <a:gd name="T51" fmla="*/ 8 h 17"/>
                    <a:gd name="T52" fmla="*/ 0 w 17"/>
                    <a:gd name="T53" fmla="*/ 5 h 17"/>
                    <a:gd name="T54" fmla="*/ 0 w 17"/>
                    <a:gd name="T55" fmla="*/ 3 h 17"/>
                    <a:gd name="T56" fmla="*/ 2 w 17"/>
                    <a:gd name="T57" fmla="*/ 3 h 17"/>
                    <a:gd name="T58" fmla="*/ 2 w 17"/>
                    <a:gd name="T59" fmla="*/ 3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4" name="Freeform 304"/>
                <p:cNvSpPr>
                  <a:spLocks/>
                </p:cNvSpPr>
                <p:nvPr/>
              </p:nvSpPr>
              <p:spPr bwMode="auto">
                <a:xfrm>
                  <a:off x="2190" y="3426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7 w 17"/>
                    <a:gd name="T23" fmla="*/ 12 h 14"/>
                    <a:gd name="T24" fmla="*/ 14 w 17"/>
                    <a:gd name="T25" fmla="*/ 12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3 w 17"/>
                    <a:gd name="T41" fmla="*/ 12 h 14"/>
                    <a:gd name="T42" fmla="*/ 3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3 w 17"/>
                    <a:gd name="T55" fmla="*/ 2 h 14"/>
                    <a:gd name="T56" fmla="*/ 3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5" name="Freeform 305"/>
                <p:cNvSpPr>
                  <a:spLocks/>
                </p:cNvSpPr>
                <p:nvPr/>
              </p:nvSpPr>
              <p:spPr bwMode="auto">
                <a:xfrm>
                  <a:off x="2190" y="3426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7 w 17"/>
                    <a:gd name="T23" fmla="*/ 12 h 14"/>
                    <a:gd name="T24" fmla="*/ 14 w 17"/>
                    <a:gd name="T25" fmla="*/ 12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3 w 17"/>
                    <a:gd name="T41" fmla="*/ 12 h 14"/>
                    <a:gd name="T42" fmla="*/ 3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3 w 17"/>
                    <a:gd name="T55" fmla="*/ 2 h 14"/>
                    <a:gd name="T56" fmla="*/ 3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6" name="Freeform 306"/>
                <p:cNvSpPr>
                  <a:spLocks/>
                </p:cNvSpPr>
                <p:nvPr/>
              </p:nvSpPr>
              <p:spPr bwMode="auto">
                <a:xfrm>
                  <a:off x="3156" y="3512"/>
                  <a:ext cx="17" cy="21"/>
                </a:xfrm>
                <a:custGeom>
                  <a:avLst/>
                  <a:gdLst>
                    <a:gd name="T0" fmla="*/ 7 w 17"/>
                    <a:gd name="T1" fmla="*/ 21 h 21"/>
                    <a:gd name="T2" fmla="*/ 10 w 17"/>
                    <a:gd name="T3" fmla="*/ 21 h 21"/>
                    <a:gd name="T4" fmla="*/ 12 w 17"/>
                    <a:gd name="T5" fmla="*/ 21 h 21"/>
                    <a:gd name="T6" fmla="*/ 12 w 17"/>
                    <a:gd name="T7" fmla="*/ 21 h 21"/>
                    <a:gd name="T8" fmla="*/ 15 w 17"/>
                    <a:gd name="T9" fmla="*/ 19 h 21"/>
                    <a:gd name="T10" fmla="*/ 15 w 17"/>
                    <a:gd name="T11" fmla="*/ 16 h 21"/>
                    <a:gd name="T12" fmla="*/ 17 w 17"/>
                    <a:gd name="T13" fmla="*/ 16 h 21"/>
                    <a:gd name="T14" fmla="*/ 17 w 17"/>
                    <a:gd name="T15" fmla="*/ 14 h 21"/>
                    <a:gd name="T16" fmla="*/ 17 w 17"/>
                    <a:gd name="T17" fmla="*/ 12 h 21"/>
                    <a:gd name="T18" fmla="*/ 17 w 17"/>
                    <a:gd name="T19" fmla="*/ 9 h 21"/>
                    <a:gd name="T20" fmla="*/ 17 w 17"/>
                    <a:gd name="T21" fmla="*/ 7 h 21"/>
                    <a:gd name="T22" fmla="*/ 15 w 17"/>
                    <a:gd name="T23" fmla="*/ 4 h 21"/>
                    <a:gd name="T24" fmla="*/ 15 w 17"/>
                    <a:gd name="T25" fmla="*/ 4 h 21"/>
                    <a:gd name="T26" fmla="*/ 12 w 17"/>
                    <a:gd name="T27" fmla="*/ 2 h 21"/>
                    <a:gd name="T28" fmla="*/ 12 w 17"/>
                    <a:gd name="T29" fmla="*/ 2 h 21"/>
                    <a:gd name="T30" fmla="*/ 10 w 17"/>
                    <a:gd name="T31" fmla="*/ 0 h 21"/>
                    <a:gd name="T32" fmla="*/ 7 w 17"/>
                    <a:gd name="T33" fmla="*/ 0 h 21"/>
                    <a:gd name="T34" fmla="*/ 7 w 17"/>
                    <a:gd name="T35" fmla="*/ 0 h 21"/>
                    <a:gd name="T36" fmla="*/ 5 w 17"/>
                    <a:gd name="T37" fmla="*/ 2 h 21"/>
                    <a:gd name="T38" fmla="*/ 3 w 17"/>
                    <a:gd name="T39" fmla="*/ 2 h 21"/>
                    <a:gd name="T40" fmla="*/ 3 w 17"/>
                    <a:gd name="T41" fmla="*/ 4 h 21"/>
                    <a:gd name="T42" fmla="*/ 0 w 17"/>
                    <a:gd name="T43" fmla="*/ 4 h 21"/>
                    <a:gd name="T44" fmla="*/ 0 w 17"/>
                    <a:gd name="T45" fmla="*/ 7 h 21"/>
                    <a:gd name="T46" fmla="*/ 0 w 17"/>
                    <a:gd name="T47" fmla="*/ 9 h 21"/>
                    <a:gd name="T48" fmla="*/ 0 w 17"/>
                    <a:gd name="T49" fmla="*/ 12 h 21"/>
                    <a:gd name="T50" fmla="*/ 0 w 17"/>
                    <a:gd name="T51" fmla="*/ 14 h 21"/>
                    <a:gd name="T52" fmla="*/ 0 w 17"/>
                    <a:gd name="T53" fmla="*/ 16 h 21"/>
                    <a:gd name="T54" fmla="*/ 0 w 17"/>
                    <a:gd name="T55" fmla="*/ 16 h 21"/>
                    <a:gd name="T56" fmla="*/ 3 w 17"/>
                    <a:gd name="T57" fmla="*/ 19 h 21"/>
                    <a:gd name="T58" fmla="*/ 3 w 17"/>
                    <a:gd name="T59" fmla="*/ 21 h 21"/>
                    <a:gd name="T60" fmla="*/ 5 w 17"/>
                    <a:gd name="T61" fmla="*/ 21 h 21"/>
                    <a:gd name="T62" fmla="*/ 7 w 17"/>
                    <a:gd name="T63" fmla="*/ 21 h 21"/>
                    <a:gd name="T64" fmla="*/ 7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7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7" name="Freeform 307"/>
                <p:cNvSpPr>
                  <a:spLocks/>
                </p:cNvSpPr>
                <p:nvPr/>
              </p:nvSpPr>
              <p:spPr bwMode="auto">
                <a:xfrm>
                  <a:off x="3156" y="3512"/>
                  <a:ext cx="17" cy="21"/>
                </a:xfrm>
                <a:custGeom>
                  <a:avLst/>
                  <a:gdLst>
                    <a:gd name="T0" fmla="*/ 7 w 17"/>
                    <a:gd name="T1" fmla="*/ 21 h 21"/>
                    <a:gd name="T2" fmla="*/ 10 w 17"/>
                    <a:gd name="T3" fmla="*/ 21 h 21"/>
                    <a:gd name="T4" fmla="*/ 12 w 17"/>
                    <a:gd name="T5" fmla="*/ 21 h 21"/>
                    <a:gd name="T6" fmla="*/ 12 w 17"/>
                    <a:gd name="T7" fmla="*/ 21 h 21"/>
                    <a:gd name="T8" fmla="*/ 15 w 17"/>
                    <a:gd name="T9" fmla="*/ 19 h 21"/>
                    <a:gd name="T10" fmla="*/ 15 w 17"/>
                    <a:gd name="T11" fmla="*/ 16 h 21"/>
                    <a:gd name="T12" fmla="*/ 17 w 17"/>
                    <a:gd name="T13" fmla="*/ 16 h 21"/>
                    <a:gd name="T14" fmla="*/ 17 w 17"/>
                    <a:gd name="T15" fmla="*/ 14 h 21"/>
                    <a:gd name="T16" fmla="*/ 17 w 17"/>
                    <a:gd name="T17" fmla="*/ 12 h 21"/>
                    <a:gd name="T18" fmla="*/ 17 w 17"/>
                    <a:gd name="T19" fmla="*/ 9 h 21"/>
                    <a:gd name="T20" fmla="*/ 17 w 17"/>
                    <a:gd name="T21" fmla="*/ 7 h 21"/>
                    <a:gd name="T22" fmla="*/ 15 w 17"/>
                    <a:gd name="T23" fmla="*/ 4 h 21"/>
                    <a:gd name="T24" fmla="*/ 15 w 17"/>
                    <a:gd name="T25" fmla="*/ 4 h 21"/>
                    <a:gd name="T26" fmla="*/ 12 w 17"/>
                    <a:gd name="T27" fmla="*/ 2 h 21"/>
                    <a:gd name="T28" fmla="*/ 12 w 17"/>
                    <a:gd name="T29" fmla="*/ 2 h 21"/>
                    <a:gd name="T30" fmla="*/ 10 w 17"/>
                    <a:gd name="T31" fmla="*/ 0 h 21"/>
                    <a:gd name="T32" fmla="*/ 7 w 17"/>
                    <a:gd name="T33" fmla="*/ 0 h 21"/>
                    <a:gd name="T34" fmla="*/ 7 w 17"/>
                    <a:gd name="T35" fmla="*/ 0 h 21"/>
                    <a:gd name="T36" fmla="*/ 5 w 17"/>
                    <a:gd name="T37" fmla="*/ 2 h 21"/>
                    <a:gd name="T38" fmla="*/ 3 w 17"/>
                    <a:gd name="T39" fmla="*/ 2 h 21"/>
                    <a:gd name="T40" fmla="*/ 3 w 17"/>
                    <a:gd name="T41" fmla="*/ 4 h 21"/>
                    <a:gd name="T42" fmla="*/ 0 w 17"/>
                    <a:gd name="T43" fmla="*/ 4 h 21"/>
                    <a:gd name="T44" fmla="*/ 0 w 17"/>
                    <a:gd name="T45" fmla="*/ 7 h 21"/>
                    <a:gd name="T46" fmla="*/ 0 w 17"/>
                    <a:gd name="T47" fmla="*/ 9 h 21"/>
                    <a:gd name="T48" fmla="*/ 0 w 17"/>
                    <a:gd name="T49" fmla="*/ 12 h 21"/>
                    <a:gd name="T50" fmla="*/ 0 w 17"/>
                    <a:gd name="T51" fmla="*/ 14 h 21"/>
                    <a:gd name="T52" fmla="*/ 0 w 17"/>
                    <a:gd name="T53" fmla="*/ 16 h 21"/>
                    <a:gd name="T54" fmla="*/ 0 w 17"/>
                    <a:gd name="T55" fmla="*/ 16 h 21"/>
                    <a:gd name="T56" fmla="*/ 3 w 17"/>
                    <a:gd name="T57" fmla="*/ 19 h 21"/>
                    <a:gd name="T58" fmla="*/ 3 w 17"/>
                    <a:gd name="T59" fmla="*/ 21 h 21"/>
                    <a:gd name="T60" fmla="*/ 5 w 17"/>
                    <a:gd name="T61" fmla="*/ 21 h 21"/>
                    <a:gd name="T62" fmla="*/ 7 w 17"/>
                    <a:gd name="T63" fmla="*/ 21 h 21"/>
                    <a:gd name="T64" fmla="*/ 7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7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7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8" name="Freeform 308"/>
                <p:cNvSpPr>
                  <a:spLocks/>
                </p:cNvSpPr>
                <p:nvPr/>
              </p:nvSpPr>
              <p:spPr bwMode="auto">
                <a:xfrm>
                  <a:off x="3137" y="3016"/>
                  <a:ext cx="45" cy="810"/>
                </a:xfrm>
                <a:custGeom>
                  <a:avLst/>
                  <a:gdLst>
                    <a:gd name="T0" fmla="*/ 31 w 45"/>
                    <a:gd name="T1" fmla="*/ 810 h 810"/>
                    <a:gd name="T2" fmla="*/ 26 w 45"/>
                    <a:gd name="T3" fmla="*/ 801 h 810"/>
                    <a:gd name="T4" fmla="*/ 24 w 45"/>
                    <a:gd name="T5" fmla="*/ 794 h 810"/>
                    <a:gd name="T6" fmla="*/ 19 w 45"/>
                    <a:gd name="T7" fmla="*/ 787 h 810"/>
                    <a:gd name="T8" fmla="*/ 14 w 45"/>
                    <a:gd name="T9" fmla="*/ 779 h 810"/>
                    <a:gd name="T10" fmla="*/ 12 w 45"/>
                    <a:gd name="T11" fmla="*/ 770 h 810"/>
                    <a:gd name="T12" fmla="*/ 10 w 45"/>
                    <a:gd name="T13" fmla="*/ 763 h 810"/>
                    <a:gd name="T14" fmla="*/ 7 w 45"/>
                    <a:gd name="T15" fmla="*/ 756 h 810"/>
                    <a:gd name="T16" fmla="*/ 5 w 45"/>
                    <a:gd name="T17" fmla="*/ 746 h 810"/>
                    <a:gd name="T18" fmla="*/ 3 w 45"/>
                    <a:gd name="T19" fmla="*/ 713 h 810"/>
                    <a:gd name="T20" fmla="*/ 0 w 45"/>
                    <a:gd name="T21" fmla="*/ 679 h 810"/>
                    <a:gd name="T22" fmla="*/ 0 w 45"/>
                    <a:gd name="T23" fmla="*/ 643 h 810"/>
                    <a:gd name="T24" fmla="*/ 0 w 45"/>
                    <a:gd name="T25" fmla="*/ 608 h 810"/>
                    <a:gd name="T26" fmla="*/ 0 w 45"/>
                    <a:gd name="T27" fmla="*/ 572 h 810"/>
                    <a:gd name="T28" fmla="*/ 3 w 45"/>
                    <a:gd name="T29" fmla="*/ 536 h 810"/>
                    <a:gd name="T30" fmla="*/ 3 w 45"/>
                    <a:gd name="T31" fmla="*/ 503 h 810"/>
                    <a:gd name="T32" fmla="*/ 3 w 45"/>
                    <a:gd name="T33" fmla="*/ 472 h 810"/>
                    <a:gd name="T34" fmla="*/ 10 w 45"/>
                    <a:gd name="T35" fmla="*/ 2 h 810"/>
                    <a:gd name="T36" fmla="*/ 12 w 45"/>
                    <a:gd name="T37" fmla="*/ 0 h 810"/>
                    <a:gd name="T38" fmla="*/ 26 w 45"/>
                    <a:gd name="T39" fmla="*/ 0 h 810"/>
                    <a:gd name="T40" fmla="*/ 26 w 45"/>
                    <a:gd name="T41" fmla="*/ 2 h 810"/>
                    <a:gd name="T42" fmla="*/ 26 w 45"/>
                    <a:gd name="T43" fmla="*/ 5 h 810"/>
                    <a:gd name="T44" fmla="*/ 26 w 45"/>
                    <a:gd name="T45" fmla="*/ 7 h 810"/>
                    <a:gd name="T46" fmla="*/ 26 w 45"/>
                    <a:gd name="T47" fmla="*/ 9 h 810"/>
                    <a:gd name="T48" fmla="*/ 29 w 45"/>
                    <a:gd name="T49" fmla="*/ 12 h 810"/>
                    <a:gd name="T50" fmla="*/ 29 w 45"/>
                    <a:gd name="T51" fmla="*/ 12 h 810"/>
                    <a:gd name="T52" fmla="*/ 29 w 45"/>
                    <a:gd name="T53" fmla="*/ 14 h 810"/>
                    <a:gd name="T54" fmla="*/ 29 w 45"/>
                    <a:gd name="T55" fmla="*/ 17 h 810"/>
                    <a:gd name="T56" fmla="*/ 31 w 45"/>
                    <a:gd name="T57" fmla="*/ 33 h 810"/>
                    <a:gd name="T58" fmla="*/ 34 w 45"/>
                    <a:gd name="T59" fmla="*/ 55 h 810"/>
                    <a:gd name="T60" fmla="*/ 34 w 45"/>
                    <a:gd name="T61" fmla="*/ 79 h 810"/>
                    <a:gd name="T62" fmla="*/ 31 w 45"/>
                    <a:gd name="T63" fmla="*/ 100 h 810"/>
                    <a:gd name="T64" fmla="*/ 31 w 45"/>
                    <a:gd name="T65" fmla="*/ 124 h 810"/>
                    <a:gd name="T66" fmla="*/ 29 w 45"/>
                    <a:gd name="T67" fmla="*/ 148 h 810"/>
                    <a:gd name="T68" fmla="*/ 29 w 45"/>
                    <a:gd name="T69" fmla="*/ 167 h 810"/>
                    <a:gd name="T70" fmla="*/ 26 w 45"/>
                    <a:gd name="T71" fmla="*/ 186 h 810"/>
                    <a:gd name="T72" fmla="*/ 24 w 45"/>
                    <a:gd name="T73" fmla="*/ 250 h 810"/>
                    <a:gd name="T74" fmla="*/ 22 w 45"/>
                    <a:gd name="T75" fmla="*/ 317 h 810"/>
                    <a:gd name="T76" fmla="*/ 19 w 45"/>
                    <a:gd name="T77" fmla="*/ 386 h 810"/>
                    <a:gd name="T78" fmla="*/ 19 w 45"/>
                    <a:gd name="T79" fmla="*/ 458 h 810"/>
                    <a:gd name="T80" fmla="*/ 19 w 45"/>
                    <a:gd name="T81" fmla="*/ 527 h 810"/>
                    <a:gd name="T82" fmla="*/ 24 w 45"/>
                    <a:gd name="T83" fmla="*/ 593 h 810"/>
                    <a:gd name="T84" fmla="*/ 26 w 45"/>
                    <a:gd name="T85" fmla="*/ 627 h 810"/>
                    <a:gd name="T86" fmla="*/ 31 w 45"/>
                    <a:gd name="T87" fmla="*/ 658 h 810"/>
                    <a:gd name="T88" fmla="*/ 36 w 45"/>
                    <a:gd name="T89" fmla="*/ 689 h 810"/>
                    <a:gd name="T90" fmla="*/ 43 w 45"/>
                    <a:gd name="T91" fmla="*/ 720 h 810"/>
                    <a:gd name="T92" fmla="*/ 45 w 45"/>
                    <a:gd name="T93" fmla="*/ 727 h 810"/>
                    <a:gd name="T94" fmla="*/ 45 w 45"/>
                    <a:gd name="T95" fmla="*/ 736 h 810"/>
                    <a:gd name="T96" fmla="*/ 45 w 45"/>
                    <a:gd name="T97" fmla="*/ 746 h 810"/>
                    <a:gd name="T98" fmla="*/ 45 w 45"/>
                    <a:gd name="T99" fmla="*/ 756 h 810"/>
                    <a:gd name="T100" fmla="*/ 45 w 45"/>
                    <a:gd name="T101" fmla="*/ 767 h 810"/>
                    <a:gd name="T102" fmla="*/ 45 w 45"/>
                    <a:gd name="T103" fmla="*/ 777 h 810"/>
                    <a:gd name="T104" fmla="*/ 45 w 45"/>
                    <a:gd name="T105" fmla="*/ 787 h 810"/>
                    <a:gd name="T106" fmla="*/ 45 w 45"/>
                    <a:gd name="T107" fmla="*/ 796 h 810"/>
                    <a:gd name="T108" fmla="*/ 45 w 45"/>
                    <a:gd name="T109" fmla="*/ 796 h 810"/>
                    <a:gd name="T110" fmla="*/ 45 w 45"/>
                    <a:gd name="T111" fmla="*/ 798 h 810"/>
                    <a:gd name="T112" fmla="*/ 43 w 45"/>
                    <a:gd name="T113" fmla="*/ 801 h 810"/>
                    <a:gd name="T114" fmla="*/ 41 w 45"/>
                    <a:gd name="T115" fmla="*/ 803 h 810"/>
                    <a:gd name="T116" fmla="*/ 41 w 45"/>
                    <a:gd name="T117" fmla="*/ 806 h 810"/>
                    <a:gd name="T118" fmla="*/ 38 w 45"/>
                    <a:gd name="T119" fmla="*/ 808 h 810"/>
                    <a:gd name="T120" fmla="*/ 34 w 45"/>
                    <a:gd name="T121" fmla="*/ 810 h 810"/>
                    <a:gd name="T122" fmla="*/ 31 w 45"/>
                    <a:gd name="T123" fmla="*/ 810 h 8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5"/>
                    <a:gd name="T187" fmla="*/ 0 h 810"/>
                    <a:gd name="T188" fmla="*/ 45 w 45"/>
                    <a:gd name="T189" fmla="*/ 810 h 8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5" h="810">
                      <a:moveTo>
                        <a:pt x="31" y="810"/>
                      </a:moveTo>
                      <a:lnTo>
                        <a:pt x="26" y="801"/>
                      </a:lnTo>
                      <a:lnTo>
                        <a:pt x="24" y="794"/>
                      </a:lnTo>
                      <a:lnTo>
                        <a:pt x="19" y="787"/>
                      </a:lnTo>
                      <a:lnTo>
                        <a:pt x="14" y="779"/>
                      </a:lnTo>
                      <a:lnTo>
                        <a:pt x="12" y="770"/>
                      </a:lnTo>
                      <a:lnTo>
                        <a:pt x="10" y="763"/>
                      </a:lnTo>
                      <a:lnTo>
                        <a:pt x="7" y="756"/>
                      </a:lnTo>
                      <a:lnTo>
                        <a:pt x="5" y="746"/>
                      </a:lnTo>
                      <a:lnTo>
                        <a:pt x="3" y="713"/>
                      </a:lnTo>
                      <a:lnTo>
                        <a:pt x="0" y="679"/>
                      </a:lnTo>
                      <a:lnTo>
                        <a:pt x="0" y="643"/>
                      </a:lnTo>
                      <a:lnTo>
                        <a:pt x="0" y="608"/>
                      </a:lnTo>
                      <a:lnTo>
                        <a:pt x="0" y="572"/>
                      </a:lnTo>
                      <a:lnTo>
                        <a:pt x="3" y="536"/>
                      </a:lnTo>
                      <a:lnTo>
                        <a:pt x="3" y="503"/>
                      </a:lnTo>
                      <a:lnTo>
                        <a:pt x="3" y="47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6" y="5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9" y="17"/>
                      </a:lnTo>
                      <a:lnTo>
                        <a:pt x="31" y="33"/>
                      </a:lnTo>
                      <a:lnTo>
                        <a:pt x="34" y="55"/>
                      </a:lnTo>
                      <a:lnTo>
                        <a:pt x="34" y="79"/>
                      </a:lnTo>
                      <a:lnTo>
                        <a:pt x="31" y="100"/>
                      </a:lnTo>
                      <a:lnTo>
                        <a:pt x="31" y="124"/>
                      </a:lnTo>
                      <a:lnTo>
                        <a:pt x="29" y="148"/>
                      </a:lnTo>
                      <a:lnTo>
                        <a:pt x="29" y="167"/>
                      </a:lnTo>
                      <a:lnTo>
                        <a:pt x="26" y="186"/>
                      </a:lnTo>
                      <a:lnTo>
                        <a:pt x="24" y="250"/>
                      </a:lnTo>
                      <a:lnTo>
                        <a:pt x="22" y="317"/>
                      </a:lnTo>
                      <a:lnTo>
                        <a:pt x="19" y="386"/>
                      </a:lnTo>
                      <a:lnTo>
                        <a:pt x="19" y="458"/>
                      </a:lnTo>
                      <a:lnTo>
                        <a:pt x="19" y="527"/>
                      </a:lnTo>
                      <a:lnTo>
                        <a:pt x="24" y="593"/>
                      </a:lnTo>
                      <a:lnTo>
                        <a:pt x="26" y="627"/>
                      </a:lnTo>
                      <a:lnTo>
                        <a:pt x="31" y="658"/>
                      </a:lnTo>
                      <a:lnTo>
                        <a:pt x="36" y="689"/>
                      </a:lnTo>
                      <a:lnTo>
                        <a:pt x="43" y="720"/>
                      </a:lnTo>
                      <a:lnTo>
                        <a:pt x="45" y="727"/>
                      </a:lnTo>
                      <a:lnTo>
                        <a:pt x="45" y="736"/>
                      </a:lnTo>
                      <a:lnTo>
                        <a:pt x="45" y="746"/>
                      </a:lnTo>
                      <a:lnTo>
                        <a:pt x="45" y="756"/>
                      </a:lnTo>
                      <a:lnTo>
                        <a:pt x="45" y="767"/>
                      </a:lnTo>
                      <a:lnTo>
                        <a:pt x="45" y="777"/>
                      </a:lnTo>
                      <a:lnTo>
                        <a:pt x="45" y="787"/>
                      </a:lnTo>
                      <a:lnTo>
                        <a:pt x="45" y="796"/>
                      </a:lnTo>
                      <a:lnTo>
                        <a:pt x="45" y="798"/>
                      </a:lnTo>
                      <a:lnTo>
                        <a:pt x="43" y="801"/>
                      </a:lnTo>
                      <a:lnTo>
                        <a:pt x="41" y="803"/>
                      </a:lnTo>
                      <a:lnTo>
                        <a:pt x="41" y="806"/>
                      </a:lnTo>
                      <a:lnTo>
                        <a:pt x="38" y="808"/>
                      </a:lnTo>
                      <a:lnTo>
                        <a:pt x="34" y="810"/>
                      </a:lnTo>
                      <a:lnTo>
                        <a:pt x="31" y="81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89" name="Freeform 309"/>
                <p:cNvSpPr>
                  <a:spLocks/>
                </p:cNvSpPr>
                <p:nvPr/>
              </p:nvSpPr>
              <p:spPr bwMode="auto">
                <a:xfrm>
                  <a:off x="3137" y="3016"/>
                  <a:ext cx="45" cy="810"/>
                </a:xfrm>
                <a:custGeom>
                  <a:avLst/>
                  <a:gdLst>
                    <a:gd name="T0" fmla="*/ 31 w 45"/>
                    <a:gd name="T1" fmla="*/ 810 h 810"/>
                    <a:gd name="T2" fmla="*/ 26 w 45"/>
                    <a:gd name="T3" fmla="*/ 801 h 810"/>
                    <a:gd name="T4" fmla="*/ 24 w 45"/>
                    <a:gd name="T5" fmla="*/ 794 h 810"/>
                    <a:gd name="T6" fmla="*/ 19 w 45"/>
                    <a:gd name="T7" fmla="*/ 787 h 810"/>
                    <a:gd name="T8" fmla="*/ 14 w 45"/>
                    <a:gd name="T9" fmla="*/ 779 h 810"/>
                    <a:gd name="T10" fmla="*/ 12 w 45"/>
                    <a:gd name="T11" fmla="*/ 770 h 810"/>
                    <a:gd name="T12" fmla="*/ 10 w 45"/>
                    <a:gd name="T13" fmla="*/ 763 h 810"/>
                    <a:gd name="T14" fmla="*/ 7 w 45"/>
                    <a:gd name="T15" fmla="*/ 756 h 810"/>
                    <a:gd name="T16" fmla="*/ 5 w 45"/>
                    <a:gd name="T17" fmla="*/ 746 h 810"/>
                    <a:gd name="T18" fmla="*/ 3 w 45"/>
                    <a:gd name="T19" fmla="*/ 713 h 810"/>
                    <a:gd name="T20" fmla="*/ 0 w 45"/>
                    <a:gd name="T21" fmla="*/ 679 h 810"/>
                    <a:gd name="T22" fmla="*/ 0 w 45"/>
                    <a:gd name="T23" fmla="*/ 643 h 810"/>
                    <a:gd name="T24" fmla="*/ 0 w 45"/>
                    <a:gd name="T25" fmla="*/ 608 h 810"/>
                    <a:gd name="T26" fmla="*/ 0 w 45"/>
                    <a:gd name="T27" fmla="*/ 572 h 810"/>
                    <a:gd name="T28" fmla="*/ 3 w 45"/>
                    <a:gd name="T29" fmla="*/ 536 h 810"/>
                    <a:gd name="T30" fmla="*/ 3 w 45"/>
                    <a:gd name="T31" fmla="*/ 503 h 810"/>
                    <a:gd name="T32" fmla="*/ 3 w 45"/>
                    <a:gd name="T33" fmla="*/ 472 h 810"/>
                    <a:gd name="T34" fmla="*/ 10 w 45"/>
                    <a:gd name="T35" fmla="*/ 2 h 810"/>
                    <a:gd name="T36" fmla="*/ 12 w 45"/>
                    <a:gd name="T37" fmla="*/ 0 h 810"/>
                    <a:gd name="T38" fmla="*/ 26 w 45"/>
                    <a:gd name="T39" fmla="*/ 0 h 810"/>
                    <a:gd name="T40" fmla="*/ 26 w 45"/>
                    <a:gd name="T41" fmla="*/ 2 h 810"/>
                    <a:gd name="T42" fmla="*/ 26 w 45"/>
                    <a:gd name="T43" fmla="*/ 5 h 810"/>
                    <a:gd name="T44" fmla="*/ 26 w 45"/>
                    <a:gd name="T45" fmla="*/ 7 h 810"/>
                    <a:gd name="T46" fmla="*/ 26 w 45"/>
                    <a:gd name="T47" fmla="*/ 9 h 810"/>
                    <a:gd name="T48" fmla="*/ 29 w 45"/>
                    <a:gd name="T49" fmla="*/ 12 h 810"/>
                    <a:gd name="T50" fmla="*/ 29 w 45"/>
                    <a:gd name="T51" fmla="*/ 12 h 810"/>
                    <a:gd name="T52" fmla="*/ 29 w 45"/>
                    <a:gd name="T53" fmla="*/ 14 h 810"/>
                    <a:gd name="T54" fmla="*/ 29 w 45"/>
                    <a:gd name="T55" fmla="*/ 17 h 810"/>
                    <a:gd name="T56" fmla="*/ 31 w 45"/>
                    <a:gd name="T57" fmla="*/ 33 h 810"/>
                    <a:gd name="T58" fmla="*/ 34 w 45"/>
                    <a:gd name="T59" fmla="*/ 55 h 810"/>
                    <a:gd name="T60" fmla="*/ 34 w 45"/>
                    <a:gd name="T61" fmla="*/ 79 h 810"/>
                    <a:gd name="T62" fmla="*/ 31 w 45"/>
                    <a:gd name="T63" fmla="*/ 100 h 810"/>
                    <a:gd name="T64" fmla="*/ 31 w 45"/>
                    <a:gd name="T65" fmla="*/ 124 h 810"/>
                    <a:gd name="T66" fmla="*/ 29 w 45"/>
                    <a:gd name="T67" fmla="*/ 148 h 810"/>
                    <a:gd name="T68" fmla="*/ 29 w 45"/>
                    <a:gd name="T69" fmla="*/ 167 h 810"/>
                    <a:gd name="T70" fmla="*/ 26 w 45"/>
                    <a:gd name="T71" fmla="*/ 186 h 810"/>
                    <a:gd name="T72" fmla="*/ 24 w 45"/>
                    <a:gd name="T73" fmla="*/ 250 h 810"/>
                    <a:gd name="T74" fmla="*/ 22 w 45"/>
                    <a:gd name="T75" fmla="*/ 317 h 810"/>
                    <a:gd name="T76" fmla="*/ 19 w 45"/>
                    <a:gd name="T77" fmla="*/ 386 h 810"/>
                    <a:gd name="T78" fmla="*/ 19 w 45"/>
                    <a:gd name="T79" fmla="*/ 458 h 810"/>
                    <a:gd name="T80" fmla="*/ 19 w 45"/>
                    <a:gd name="T81" fmla="*/ 527 h 810"/>
                    <a:gd name="T82" fmla="*/ 24 w 45"/>
                    <a:gd name="T83" fmla="*/ 593 h 810"/>
                    <a:gd name="T84" fmla="*/ 26 w 45"/>
                    <a:gd name="T85" fmla="*/ 627 h 810"/>
                    <a:gd name="T86" fmla="*/ 31 w 45"/>
                    <a:gd name="T87" fmla="*/ 658 h 810"/>
                    <a:gd name="T88" fmla="*/ 36 w 45"/>
                    <a:gd name="T89" fmla="*/ 689 h 810"/>
                    <a:gd name="T90" fmla="*/ 43 w 45"/>
                    <a:gd name="T91" fmla="*/ 720 h 810"/>
                    <a:gd name="T92" fmla="*/ 45 w 45"/>
                    <a:gd name="T93" fmla="*/ 727 h 810"/>
                    <a:gd name="T94" fmla="*/ 45 w 45"/>
                    <a:gd name="T95" fmla="*/ 736 h 810"/>
                    <a:gd name="T96" fmla="*/ 45 w 45"/>
                    <a:gd name="T97" fmla="*/ 746 h 810"/>
                    <a:gd name="T98" fmla="*/ 45 w 45"/>
                    <a:gd name="T99" fmla="*/ 756 h 810"/>
                    <a:gd name="T100" fmla="*/ 45 w 45"/>
                    <a:gd name="T101" fmla="*/ 767 h 810"/>
                    <a:gd name="T102" fmla="*/ 45 w 45"/>
                    <a:gd name="T103" fmla="*/ 777 h 810"/>
                    <a:gd name="T104" fmla="*/ 45 w 45"/>
                    <a:gd name="T105" fmla="*/ 787 h 810"/>
                    <a:gd name="T106" fmla="*/ 45 w 45"/>
                    <a:gd name="T107" fmla="*/ 796 h 810"/>
                    <a:gd name="T108" fmla="*/ 45 w 45"/>
                    <a:gd name="T109" fmla="*/ 796 h 810"/>
                    <a:gd name="T110" fmla="*/ 45 w 45"/>
                    <a:gd name="T111" fmla="*/ 798 h 810"/>
                    <a:gd name="T112" fmla="*/ 43 w 45"/>
                    <a:gd name="T113" fmla="*/ 801 h 810"/>
                    <a:gd name="T114" fmla="*/ 41 w 45"/>
                    <a:gd name="T115" fmla="*/ 803 h 810"/>
                    <a:gd name="T116" fmla="*/ 41 w 45"/>
                    <a:gd name="T117" fmla="*/ 806 h 810"/>
                    <a:gd name="T118" fmla="*/ 38 w 45"/>
                    <a:gd name="T119" fmla="*/ 808 h 810"/>
                    <a:gd name="T120" fmla="*/ 34 w 45"/>
                    <a:gd name="T121" fmla="*/ 810 h 810"/>
                    <a:gd name="T122" fmla="*/ 31 w 45"/>
                    <a:gd name="T123" fmla="*/ 810 h 8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5"/>
                    <a:gd name="T187" fmla="*/ 0 h 810"/>
                    <a:gd name="T188" fmla="*/ 45 w 45"/>
                    <a:gd name="T189" fmla="*/ 810 h 8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5" h="810">
                      <a:moveTo>
                        <a:pt x="31" y="810"/>
                      </a:moveTo>
                      <a:lnTo>
                        <a:pt x="26" y="801"/>
                      </a:lnTo>
                      <a:lnTo>
                        <a:pt x="24" y="794"/>
                      </a:lnTo>
                      <a:lnTo>
                        <a:pt x="19" y="787"/>
                      </a:lnTo>
                      <a:lnTo>
                        <a:pt x="14" y="779"/>
                      </a:lnTo>
                      <a:lnTo>
                        <a:pt x="12" y="770"/>
                      </a:lnTo>
                      <a:lnTo>
                        <a:pt x="10" y="763"/>
                      </a:lnTo>
                      <a:lnTo>
                        <a:pt x="7" y="756"/>
                      </a:lnTo>
                      <a:lnTo>
                        <a:pt x="5" y="746"/>
                      </a:lnTo>
                      <a:lnTo>
                        <a:pt x="3" y="713"/>
                      </a:lnTo>
                      <a:lnTo>
                        <a:pt x="0" y="679"/>
                      </a:lnTo>
                      <a:lnTo>
                        <a:pt x="0" y="643"/>
                      </a:lnTo>
                      <a:lnTo>
                        <a:pt x="0" y="608"/>
                      </a:lnTo>
                      <a:lnTo>
                        <a:pt x="0" y="572"/>
                      </a:lnTo>
                      <a:lnTo>
                        <a:pt x="3" y="536"/>
                      </a:lnTo>
                      <a:lnTo>
                        <a:pt x="3" y="503"/>
                      </a:lnTo>
                      <a:lnTo>
                        <a:pt x="3" y="47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6" y="5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9" y="17"/>
                      </a:lnTo>
                      <a:lnTo>
                        <a:pt x="31" y="33"/>
                      </a:lnTo>
                      <a:lnTo>
                        <a:pt x="34" y="55"/>
                      </a:lnTo>
                      <a:lnTo>
                        <a:pt x="34" y="79"/>
                      </a:lnTo>
                      <a:lnTo>
                        <a:pt x="31" y="100"/>
                      </a:lnTo>
                      <a:lnTo>
                        <a:pt x="31" y="124"/>
                      </a:lnTo>
                      <a:lnTo>
                        <a:pt x="29" y="148"/>
                      </a:lnTo>
                      <a:lnTo>
                        <a:pt x="29" y="167"/>
                      </a:lnTo>
                      <a:lnTo>
                        <a:pt x="26" y="186"/>
                      </a:lnTo>
                      <a:lnTo>
                        <a:pt x="24" y="250"/>
                      </a:lnTo>
                      <a:lnTo>
                        <a:pt x="22" y="317"/>
                      </a:lnTo>
                      <a:lnTo>
                        <a:pt x="19" y="386"/>
                      </a:lnTo>
                      <a:lnTo>
                        <a:pt x="19" y="458"/>
                      </a:lnTo>
                      <a:lnTo>
                        <a:pt x="19" y="527"/>
                      </a:lnTo>
                      <a:lnTo>
                        <a:pt x="24" y="593"/>
                      </a:lnTo>
                      <a:lnTo>
                        <a:pt x="26" y="627"/>
                      </a:lnTo>
                      <a:lnTo>
                        <a:pt x="31" y="658"/>
                      </a:lnTo>
                      <a:lnTo>
                        <a:pt x="36" y="689"/>
                      </a:lnTo>
                      <a:lnTo>
                        <a:pt x="43" y="720"/>
                      </a:lnTo>
                      <a:lnTo>
                        <a:pt x="45" y="727"/>
                      </a:lnTo>
                      <a:lnTo>
                        <a:pt x="45" y="736"/>
                      </a:lnTo>
                      <a:lnTo>
                        <a:pt x="45" y="746"/>
                      </a:lnTo>
                      <a:lnTo>
                        <a:pt x="45" y="756"/>
                      </a:lnTo>
                      <a:lnTo>
                        <a:pt x="45" y="767"/>
                      </a:lnTo>
                      <a:lnTo>
                        <a:pt x="45" y="777"/>
                      </a:lnTo>
                      <a:lnTo>
                        <a:pt x="45" y="787"/>
                      </a:lnTo>
                      <a:lnTo>
                        <a:pt x="45" y="796"/>
                      </a:lnTo>
                      <a:lnTo>
                        <a:pt x="45" y="798"/>
                      </a:lnTo>
                      <a:lnTo>
                        <a:pt x="43" y="801"/>
                      </a:lnTo>
                      <a:lnTo>
                        <a:pt x="41" y="803"/>
                      </a:lnTo>
                      <a:lnTo>
                        <a:pt x="41" y="806"/>
                      </a:lnTo>
                      <a:lnTo>
                        <a:pt x="38" y="808"/>
                      </a:lnTo>
                      <a:lnTo>
                        <a:pt x="34" y="810"/>
                      </a:lnTo>
                      <a:lnTo>
                        <a:pt x="31" y="81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0" name="Freeform 310"/>
                <p:cNvSpPr>
                  <a:spLocks/>
                </p:cNvSpPr>
                <p:nvPr/>
              </p:nvSpPr>
              <p:spPr bwMode="auto">
                <a:xfrm>
                  <a:off x="3128" y="3481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19 h 21"/>
                    <a:gd name="T8" fmla="*/ 14 w 16"/>
                    <a:gd name="T9" fmla="*/ 19 h 21"/>
                    <a:gd name="T10" fmla="*/ 16 w 16"/>
                    <a:gd name="T11" fmla="*/ 16 h 21"/>
                    <a:gd name="T12" fmla="*/ 16 w 16"/>
                    <a:gd name="T13" fmla="*/ 14 h 21"/>
                    <a:gd name="T14" fmla="*/ 16 w 16"/>
                    <a:gd name="T15" fmla="*/ 12 h 21"/>
                    <a:gd name="T16" fmla="*/ 16 w 16"/>
                    <a:gd name="T17" fmla="*/ 9 h 21"/>
                    <a:gd name="T18" fmla="*/ 16 w 16"/>
                    <a:gd name="T19" fmla="*/ 9 h 21"/>
                    <a:gd name="T20" fmla="*/ 16 w 16"/>
                    <a:gd name="T21" fmla="*/ 7 h 21"/>
                    <a:gd name="T22" fmla="*/ 16 w 16"/>
                    <a:gd name="T23" fmla="*/ 4 h 21"/>
                    <a:gd name="T24" fmla="*/ 14 w 16"/>
                    <a:gd name="T25" fmla="*/ 2 h 21"/>
                    <a:gd name="T26" fmla="*/ 14 w 16"/>
                    <a:gd name="T27" fmla="*/ 2 h 21"/>
                    <a:gd name="T28" fmla="*/ 12 w 16"/>
                    <a:gd name="T29" fmla="*/ 0 h 21"/>
                    <a:gd name="T30" fmla="*/ 9 w 16"/>
                    <a:gd name="T31" fmla="*/ 0 h 21"/>
                    <a:gd name="T32" fmla="*/ 9 w 16"/>
                    <a:gd name="T33" fmla="*/ 0 h 21"/>
                    <a:gd name="T34" fmla="*/ 7 w 16"/>
                    <a:gd name="T35" fmla="*/ 0 h 21"/>
                    <a:gd name="T36" fmla="*/ 4 w 16"/>
                    <a:gd name="T37" fmla="*/ 0 h 21"/>
                    <a:gd name="T38" fmla="*/ 4 w 16"/>
                    <a:gd name="T39" fmla="*/ 2 h 21"/>
                    <a:gd name="T40" fmla="*/ 2 w 16"/>
                    <a:gd name="T41" fmla="*/ 2 h 21"/>
                    <a:gd name="T42" fmla="*/ 2 w 16"/>
                    <a:gd name="T43" fmla="*/ 4 h 21"/>
                    <a:gd name="T44" fmla="*/ 0 w 16"/>
                    <a:gd name="T45" fmla="*/ 7 h 21"/>
                    <a:gd name="T46" fmla="*/ 0 w 16"/>
                    <a:gd name="T47" fmla="*/ 9 h 21"/>
                    <a:gd name="T48" fmla="*/ 0 w 16"/>
                    <a:gd name="T49" fmla="*/ 9 h 21"/>
                    <a:gd name="T50" fmla="*/ 0 w 16"/>
                    <a:gd name="T51" fmla="*/ 12 h 21"/>
                    <a:gd name="T52" fmla="*/ 0 w 16"/>
                    <a:gd name="T53" fmla="*/ 14 h 21"/>
                    <a:gd name="T54" fmla="*/ 2 w 16"/>
                    <a:gd name="T55" fmla="*/ 16 h 21"/>
                    <a:gd name="T56" fmla="*/ 2 w 16"/>
                    <a:gd name="T57" fmla="*/ 19 h 21"/>
                    <a:gd name="T58" fmla="*/ 4 w 16"/>
                    <a:gd name="T59" fmla="*/ 19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1" name="Freeform 311"/>
                <p:cNvSpPr>
                  <a:spLocks/>
                </p:cNvSpPr>
                <p:nvPr/>
              </p:nvSpPr>
              <p:spPr bwMode="auto">
                <a:xfrm>
                  <a:off x="3128" y="3481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19 h 21"/>
                    <a:gd name="T8" fmla="*/ 14 w 16"/>
                    <a:gd name="T9" fmla="*/ 19 h 21"/>
                    <a:gd name="T10" fmla="*/ 16 w 16"/>
                    <a:gd name="T11" fmla="*/ 16 h 21"/>
                    <a:gd name="T12" fmla="*/ 16 w 16"/>
                    <a:gd name="T13" fmla="*/ 14 h 21"/>
                    <a:gd name="T14" fmla="*/ 16 w 16"/>
                    <a:gd name="T15" fmla="*/ 12 h 21"/>
                    <a:gd name="T16" fmla="*/ 16 w 16"/>
                    <a:gd name="T17" fmla="*/ 9 h 21"/>
                    <a:gd name="T18" fmla="*/ 16 w 16"/>
                    <a:gd name="T19" fmla="*/ 9 h 21"/>
                    <a:gd name="T20" fmla="*/ 16 w 16"/>
                    <a:gd name="T21" fmla="*/ 7 h 21"/>
                    <a:gd name="T22" fmla="*/ 16 w 16"/>
                    <a:gd name="T23" fmla="*/ 4 h 21"/>
                    <a:gd name="T24" fmla="*/ 14 w 16"/>
                    <a:gd name="T25" fmla="*/ 2 h 21"/>
                    <a:gd name="T26" fmla="*/ 14 w 16"/>
                    <a:gd name="T27" fmla="*/ 2 h 21"/>
                    <a:gd name="T28" fmla="*/ 12 w 16"/>
                    <a:gd name="T29" fmla="*/ 0 h 21"/>
                    <a:gd name="T30" fmla="*/ 9 w 16"/>
                    <a:gd name="T31" fmla="*/ 0 h 21"/>
                    <a:gd name="T32" fmla="*/ 9 w 16"/>
                    <a:gd name="T33" fmla="*/ 0 h 21"/>
                    <a:gd name="T34" fmla="*/ 7 w 16"/>
                    <a:gd name="T35" fmla="*/ 0 h 21"/>
                    <a:gd name="T36" fmla="*/ 4 w 16"/>
                    <a:gd name="T37" fmla="*/ 0 h 21"/>
                    <a:gd name="T38" fmla="*/ 4 w 16"/>
                    <a:gd name="T39" fmla="*/ 2 h 21"/>
                    <a:gd name="T40" fmla="*/ 2 w 16"/>
                    <a:gd name="T41" fmla="*/ 2 h 21"/>
                    <a:gd name="T42" fmla="*/ 2 w 16"/>
                    <a:gd name="T43" fmla="*/ 4 h 21"/>
                    <a:gd name="T44" fmla="*/ 0 w 16"/>
                    <a:gd name="T45" fmla="*/ 7 h 21"/>
                    <a:gd name="T46" fmla="*/ 0 w 16"/>
                    <a:gd name="T47" fmla="*/ 9 h 21"/>
                    <a:gd name="T48" fmla="*/ 0 w 16"/>
                    <a:gd name="T49" fmla="*/ 9 h 21"/>
                    <a:gd name="T50" fmla="*/ 0 w 16"/>
                    <a:gd name="T51" fmla="*/ 12 h 21"/>
                    <a:gd name="T52" fmla="*/ 0 w 16"/>
                    <a:gd name="T53" fmla="*/ 14 h 21"/>
                    <a:gd name="T54" fmla="*/ 2 w 16"/>
                    <a:gd name="T55" fmla="*/ 16 h 21"/>
                    <a:gd name="T56" fmla="*/ 2 w 16"/>
                    <a:gd name="T57" fmla="*/ 19 h 21"/>
                    <a:gd name="T58" fmla="*/ 4 w 16"/>
                    <a:gd name="T59" fmla="*/ 19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9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2" name="Freeform 312"/>
                <p:cNvSpPr>
                  <a:spLocks/>
                </p:cNvSpPr>
                <p:nvPr/>
              </p:nvSpPr>
              <p:spPr bwMode="auto">
                <a:xfrm>
                  <a:off x="3147" y="3409"/>
                  <a:ext cx="16" cy="22"/>
                </a:xfrm>
                <a:custGeom>
                  <a:avLst/>
                  <a:gdLst>
                    <a:gd name="T0" fmla="*/ 7 w 16"/>
                    <a:gd name="T1" fmla="*/ 22 h 22"/>
                    <a:gd name="T2" fmla="*/ 9 w 16"/>
                    <a:gd name="T3" fmla="*/ 22 h 22"/>
                    <a:gd name="T4" fmla="*/ 12 w 16"/>
                    <a:gd name="T5" fmla="*/ 19 h 22"/>
                    <a:gd name="T6" fmla="*/ 12 w 16"/>
                    <a:gd name="T7" fmla="*/ 19 h 22"/>
                    <a:gd name="T8" fmla="*/ 14 w 16"/>
                    <a:gd name="T9" fmla="*/ 17 h 22"/>
                    <a:gd name="T10" fmla="*/ 14 w 16"/>
                    <a:gd name="T11" fmla="*/ 17 h 22"/>
                    <a:gd name="T12" fmla="*/ 16 w 16"/>
                    <a:gd name="T13" fmla="*/ 15 h 22"/>
                    <a:gd name="T14" fmla="*/ 16 w 16"/>
                    <a:gd name="T15" fmla="*/ 12 h 22"/>
                    <a:gd name="T16" fmla="*/ 16 w 16"/>
                    <a:gd name="T17" fmla="*/ 10 h 22"/>
                    <a:gd name="T18" fmla="*/ 16 w 16"/>
                    <a:gd name="T19" fmla="*/ 7 h 22"/>
                    <a:gd name="T20" fmla="*/ 16 w 16"/>
                    <a:gd name="T21" fmla="*/ 5 h 22"/>
                    <a:gd name="T22" fmla="*/ 14 w 16"/>
                    <a:gd name="T23" fmla="*/ 5 h 22"/>
                    <a:gd name="T24" fmla="*/ 14 w 16"/>
                    <a:gd name="T25" fmla="*/ 3 h 22"/>
                    <a:gd name="T26" fmla="*/ 12 w 16"/>
                    <a:gd name="T27" fmla="*/ 3 h 22"/>
                    <a:gd name="T28" fmla="*/ 12 w 16"/>
                    <a:gd name="T29" fmla="*/ 0 h 22"/>
                    <a:gd name="T30" fmla="*/ 9 w 16"/>
                    <a:gd name="T31" fmla="*/ 0 h 22"/>
                    <a:gd name="T32" fmla="*/ 7 w 16"/>
                    <a:gd name="T33" fmla="*/ 0 h 22"/>
                    <a:gd name="T34" fmla="*/ 7 w 16"/>
                    <a:gd name="T35" fmla="*/ 0 h 22"/>
                    <a:gd name="T36" fmla="*/ 4 w 16"/>
                    <a:gd name="T37" fmla="*/ 0 h 22"/>
                    <a:gd name="T38" fmla="*/ 2 w 16"/>
                    <a:gd name="T39" fmla="*/ 3 h 22"/>
                    <a:gd name="T40" fmla="*/ 2 w 16"/>
                    <a:gd name="T41" fmla="*/ 3 h 22"/>
                    <a:gd name="T42" fmla="*/ 0 w 16"/>
                    <a:gd name="T43" fmla="*/ 5 h 22"/>
                    <a:gd name="T44" fmla="*/ 0 w 16"/>
                    <a:gd name="T45" fmla="*/ 5 h 22"/>
                    <a:gd name="T46" fmla="*/ 0 w 16"/>
                    <a:gd name="T47" fmla="*/ 7 h 22"/>
                    <a:gd name="T48" fmla="*/ 0 w 16"/>
                    <a:gd name="T49" fmla="*/ 10 h 22"/>
                    <a:gd name="T50" fmla="*/ 0 w 16"/>
                    <a:gd name="T51" fmla="*/ 12 h 22"/>
                    <a:gd name="T52" fmla="*/ 0 w 16"/>
                    <a:gd name="T53" fmla="*/ 15 h 22"/>
                    <a:gd name="T54" fmla="*/ 0 w 16"/>
                    <a:gd name="T55" fmla="*/ 17 h 22"/>
                    <a:gd name="T56" fmla="*/ 2 w 16"/>
                    <a:gd name="T57" fmla="*/ 17 h 22"/>
                    <a:gd name="T58" fmla="*/ 2 w 16"/>
                    <a:gd name="T59" fmla="*/ 19 h 22"/>
                    <a:gd name="T60" fmla="*/ 4 w 16"/>
                    <a:gd name="T61" fmla="*/ 19 h 22"/>
                    <a:gd name="T62" fmla="*/ 7 w 16"/>
                    <a:gd name="T63" fmla="*/ 22 h 22"/>
                    <a:gd name="T64" fmla="*/ 7 w 16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2"/>
                    <a:gd name="T101" fmla="*/ 16 w 1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2">
                      <a:moveTo>
                        <a:pt x="7" y="22"/>
                      </a:moveTo>
                      <a:lnTo>
                        <a:pt x="9" y="22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3" name="Freeform 313"/>
                <p:cNvSpPr>
                  <a:spLocks/>
                </p:cNvSpPr>
                <p:nvPr/>
              </p:nvSpPr>
              <p:spPr bwMode="auto">
                <a:xfrm>
                  <a:off x="3147" y="3409"/>
                  <a:ext cx="16" cy="22"/>
                </a:xfrm>
                <a:custGeom>
                  <a:avLst/>
                  <a:gdLst>
                    <a:gd name="T0" fmla="*/ 7 w 16"/>
                    <a:gd name="T1" fmla="*/ 22 h 22"/>
                    <a:gd name="T2" fmla="*/ 9 w 16"/>
                    <a:gd name="T3" fmla="*/ 22 h 22"/>
                    <a:gd name="T4" fmla="*/ 12 w 16"/>
                    <a:gd name="T5" fmla="*/ 19 h 22"/>
                    <a:gd name="T6" fmla="*/ 12 w 16"/>
                    <a:gd name="T7" fmla="*/ 19 h 22"/>
                    <a:gd name="T8" fmla="*/ 14 w 16"/>
                    <a:gd name="T9" fmla="*/ 17 h 22"/>
                    <a:gd name="T10" fmla="*/ 14 w 16"/>
                    <a:gd name="T11" fmla="*/ 17 h 22"/>
                    <a:gd name="T12" fmla="*/ 16 w 16"/>
                    <a:gd name="T13" fmla="*/ 15 h 22"/>
                    <a:gd name="T14" fmla="*/ 16 w 16"/>
                    <a:gd name="T15" fmla="*/ 12 h 22"/>
                    <a:gd name="T16" fmla="*/ 16 w 16"/>
                    <a:gd name="T17" fmla="*/ 10 h 22"/>
                    <a:gd name="T18" fmla="*/ 16 w 16"/>
                    <a:gd name="T19" fmla="*/ 7 h 22"/>
                    <a:gd name="T20" fmla="*/ 16 w 16"/>
                    <a:gd name="T21" fmla="*/ 5 h 22"/>
                    <a:gd name="T22" fmla="*/ 14 w 16"/>
                    <a:gd name="T23" fmla="*/ 5 h 22"/>
                    <a:gd name="T24" fmla="*/ 14 w 16"/>
                    <a:gd name="T25" fmla="*/ 3 h 22"/>
                    <a:gd name="T26" fmla="*/ 12 w 16"/>
                    <a:gd name="T27" fmla="*/ 3 h 22"/>
                    <a:gd name="T28" fmla="*/ 12 w 16"/>
                    <a:gd name="T29" fmla="*/ 0 h 22"/>
                    <a:gd name="T30" fmla="*/ 9 w 16"/>
                    <a:gd name="T31" fmla="*/ 0 h 22"/>
                    <a:gd name="T32" fmla="*/ 7 w 16"/>
                    <a:gd name="T33" fmla="*/ 0 h 22"/>
                    <a:gd name="T34" fmla="*/ 7 w 16"/>
                    <a:gd name="T35" fmla="*/ 0 h 22"/>
                    <a:gd name="T36" fmla="*/ 4 w 16"/>
                    <a:gd name="T37" fmla="*/ 0 h 22"/>
                    <a:gd name="T38" fmla="*/ 2 w 16"/>
                    <a:gd name="T39" fmla="*/ 3 h 22"/>
                    <a:gd name="T40" fmla="*/ 2 w 16"/>
                    <a:gd name="T41" fmla="*/ 3 h 22"/>
                    <a:gd name="T42" fmla="*/ 0 w 16"/>
                    <a:gd name="T43" fmla="*/ 5 h 22"/>
                    <a:gd name="T44" fmla="*/ 0 w 16"/>
                    <a:gd name="T45" fmla="*/ 5 h 22"/>
                    <a:gd name="T46" fmla="*/ 0 w 16"/>
                    <a:gd name="T47" fmla="*/ 7 h 22"/>
                    <a:gd name="T48" fmla="*/ 0 w 16"/>
                    <a:gd name="T49" fmla="*/ 10 h 22"/>
                    <a:gd name="T50" fmla="*/ 0 w 16"/>
                    <a:gd name="T51" fmla="*/ 12 h 22"/>
                    <a:gd name="T52" fmla="*/ 0 w 16"/>
                    <a:gd name="T53" fmla="*/ 15 h 22"/>
                    <a:gd name="T54" fmla="*/ 0 w 16"/>
                    <a:gd name="T55" fmla="*/ 17 h 22"/>
                    <a:gd name="T56" fmla="*/ 2 w 16"/>
                    <a:gd name="T57" fmla="*/ 17 h 22"/>
                    <a:gd name="T58" fmla="*/ 2 w 16"/>
                    <a:gd name="T59" fmla="*/ 19 h 22"/>
                    <a:gd name="T60" fmla="*/ 4 w 16"/>
                    <a:gd name="T61" fmla="*/ 19 h 22"/>
                    <a:gd name="T62" fmla="*/ 7 w 16"/>
                    <a:gd name="T63" fmla="*/ 22 h 22"/>
                    <a:gd name="T64" fmla="*/ 7 w 16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2"/>
                    <a:gd name="T101" fmla="*/ 16 w 1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2">
                      <a:moveTo>
                        <a:pt x="7" y="22"/>
                      </a:moveTo>
                      <a:lnTo>
                        <a:pt x="9" y="22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4" name="Freeform 314"/>
                <p:cNvSpPr>
                  <a:spLocks/>
                </p:cNvSpPr>
                <p:nvPr/>
              </p:nvSpPr>
              <p:spPr bwMode="auto">
                <a:xfrm>
                  <a:off x="3128" y="3347"/>
                  <a:ext cx="16" cy="22"/>
                </a:xfrm>
                <a:custGeom>
                  <a:avLst/>
                  <a:gdLst>
                    <a:gd name="T0" fmla="*/ 9 w 16"/>
                    <a:gd name="T1" fmla="*/ 22 h 22"/>
                    <a:gd name="T2" fmla="*/ 9 w 16"/>
                    <a:gd name="T3" fmla="*/ 22 h 22"/>
                    <a:gd name="T4" fmla="*/ 12 w 16"/>
                    <a:gd name="T5" fmla="*/ 22 h 22"/>
                    <a:gd name="T6" fmla="*/ 14 w 16"/>
                    <a:gd name="T7" fmla="*/ 19 h 22"/>
                    <a:gd name="T8" fmla="*/ 14 w 16"/>
                    <a:gd name="T9" fmla="*/ 19 h 22"/>
                    <a:gd name="T10" fmla="*/ 16 w 16"/>
                    <a:gd name="T11" fmla="*/ 17 h 22"/>
                    <a:gd name="T12" fmla="*/ 16 w 16"/>
                    <a:gd name="T13" fmla="*/ 15 h 22"/>
                    <a:gd name="T14" fmla="*/ 16 w 16"/>
                    <a:gd name="T15" fmla="*/ 12 h 22"/>
                    <a:gd name="T16" fmla="*/ 16 w 16"/>
                    <a:gd name="T17" fmla="*/ 12 h 22"/>
                    <a:gd name="T18" fmla="*/ 16 w 16"/>
                    <a:gd name="T19" fmla="*/ 10 h 22"/>
                    <a:gd name="T20" fmla="*/ 16 w 16"/>
                    <a:gd name="T21" fmla="*/ 7 h 22"/>
                    <a:gd name="T22" fmla="*/ 16 w 16"/>
                    <a:gd name="T23" fmla="*/ 5 h 22"/>
                    <a:gd name="T24" fmla="*/ 14 w 16"/>
                    <a:gd name="T25" fmla="*/ 3 h 22"/>
                    <a:gd name="T26" fmla="*/ 14 w 16"/>
                    <a:gd name="T27" fmla="*/ 3 h 22"/>
                    <a:gd name="T28" fmla="*/ 12 w 16"/>
                    <a:gd name="T29" fmla="*/ 0 h 22"/>
                    <a:gd name="T30" fmla="*/ 9 w 16"/>
                    <a:gd name="T31" fmla="*/ 0 h 22"/>
                    <a:gd name="T32" fmla="*/ 9 w 16"/>
                    <a:gd name="T33" fmla="*/ 0 h 22"/>
                    <a:gd name="T34" fmla="*/ 7 w 16"/>
                    <a:gd name="T35" fmla="*/ 0 h 22"/>
                    <a:gd name="T36" fmla="*/ 4 w 16"/>
                    <a:gd name="T37" fmla="*/ 0 h 22"/>
                    <a:gd name="T38" fmla="*/ 4 w 16"/>
                    <a:gd name="T39" fmla="*/ 3 h 22"/>
                    <a:gd name="T40" fmla="*/ 2 w 16"/>
                    <a:gd name="T41" fmla="*/ 3 h 22"/>
                    <a:gd name="T42" fmla="*/ 2 w 16"/>
                    <a:gd name="T43" fmla="*/ 5 h 22"/>
                    <a:gd name="T44" fmla="*/ 0 w 16"/>
                    <a:gd name="T45" fmla="*/ 7 h 22"/>
                    <a:gd name="T46" fmla="*/ 0 w 16"/>
                    <a:gd name="T47" fmla="*/ 10 h 22"/>
                    <a:gd name="T48" fmla="*/ 0 w 16"/>
                    <a:gd name="T49" fmla="*/ 12 h 22"/>
                    <a:gd name="T50" fmla="*/ 0 w 16"/>
                    <a:gd name="T51" fmla="*/ 12 h 22"/>
                    <a:gd name="T52" fmla="*/ 0 w 16"/>
                    <a:gd name="T53" fmla="*/ 15 h 22"/>
                    <a:gd name="T54" fmla="*/ 2 w 16"/>
                    <a:gd name="T55" fmla="*/ 17 h 22"/>
                    <a:gd name="T56" fmla="*/ 2 w 16"/>
                    <a:gd name="T57" fmla="*/ 19 h 22"/>
                    <a:gd name="T58" fmla="*/ 4 w 16"/>
                    <a:gd name="T59" fmla="*/ 19 h 22"/>
                    <a:gd name="T60" fmla="*/ 4 w 16"/>
                    <a:gd name="T61" fmla="*/ 22 h 22"/>
                    <a:gd name="T62" fmla="*/ 7 w 16"/>
                    <a:gd name="T63" fmla="*/ 22 h 22"/>
                    <a:gd name="T64" fmla="*/ 9 w 16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2"/>
                    <a:gd name="T101" fmla="*/ 16 w 1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2">
                      <a:moveTo>
                        <a:pt x="9" y="22"/>
                      </a:moveTo>
                      <a:lnTo>
                        <a:pt x="9" y="22"/>
                      </a:lnTo>
                      <a:lnTo>
                        <a:pt x="12" y="22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22"/>
                      </a:lnTo>
                      <a:lnTo>
                        <a:pt x="7" y="22"/>
                      </a:lnTo>
                      <a:lnTo>
                        <a:pt x="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5" name="Freeform 315"/>
                <p:cNvSpPr>
                  <a:spLocks/>
                </p:cNvSpPr>
                <p:nvPr/>
              </p:nvSpPr>
              <p:spPr bwMode="auto">
                <a:xfrm>
                  <a:off x="3128" y="3347"/>
                  <a:ext cx="16" cy="22"/>
                </a:xfrm>
                <a:custGeom>
                  <a:avLst/>
                  <a:gdLst>
                    <a:gd name="T0" fmla="*/ 9 w 16"/>
                    <a:gd name="T1" fmla="*/ 22 h 22"/>
                    <a:gd name="T2" fmla="*/ 9 w 16"/>
                    <a:gd name="T3" fmla="*/ 22 h 22"/>
                    <a:gd name="T4" fmla="*/ 12 w 16"/>
                    <a:gd name="T5" fmla="*/ 22 h 22"/>
                    <a:gd name="T6" fmla="*/ 14 w 16"/>
                    <a:gd name="T7" fmla="*/ 19 h 22"/>
                    <a:gd name="T8" fmla="*/ 14 w 16"/>
                    <a:gd name="T9" fmla="*/ 19 h 22"/>
                    <a:gd name="T10" fmla="*/ 16 w 16"/>
                    <a:gd name="T11" fmla="*/ 17 h 22"/>
                    <a:gd name="T12" fmla="*/ 16 w 16"/>
                    <a:gd name="T13" fmla="*/ 15 h 22"/>
                    <a:gd name="T14" fmla="*/ 16 w 16"/>
                    <a:gd name="T15" fmla="*/ 12 h 22"/>
                    <a:gd name="T16" fmla="*/ 16 w 16"/>
                    <a:gd name="T17" fmla="*/ 12 h 22"/>
                    <a:gd name="T18" fmla="*/ 16 w 16"/>
                    <a:gd name="T19" fmla="*/ 10 h 22"/>
                    <a:gd name="T20" fmla="*/ 16 w 16"/>
                    <a:gd name="T21" fmla="*/ 7 h 22"/>
                    <a:gd name="T22" fmla="*/ 16 w 16"/>
                    <a:gd name="T23" fmla="*/ 5 h 22"/>
                    <a:gd name="T24" fmla="*/ 14 w 16"/>
                    <a:gd name="T25" fmla="*/ 3 h 22"/>
                    <a:gd name="T26" fmla="*/ 14 w 16"/>
                    <a:gd name="T27" fmla="*/ 3 h 22"/>
                    <a:gd name="T28" fmla="*/ 12 w 16"/>
                    <a:gd name="T29" fmla="*/ 0 h 22"/>
                    <a:gd name="T30" fmla="*/ 9 w 16"/>
                    <a:gd name="T31" fmla="*/ 0 h 22"/>
                    <a:gd name="T32" fmla="*/ 9 w 16"/>
                    <a:gd name="T33" fmla="*/ 0 h 22"/>
                    <a:gd name="T34" fmla="*/ 7 w 16"/>
                    <a:gd name="T35" fmla="*/ 0 h 22"/>
                    <a:gd name="T36" fmla="*/ 4 w 16"/>
                    <a:gd name="T37" fmla="*/ 0 h 22"/>
                    <a:gd name="T38" fmla="*/ 4 w 16"/>
                    <a:gd name="T39" fmla="*/ 3 h 22"/>
                    <a:gd name="T40" fmla="*/ 2 w 16"/>
                    <a:gd name="T41" fmla="*/ 3 h 22"/>
                    <a:gd name="T42" fmla="*/ 2 w 16"/>
                    <a:gd name="T43" fmla="*/ 5 h 22"/>
                    <a:gd name="T44" fmla="*/ 0 w 16"/>
                    <a:gd name="T45" fmla="*/ 7 h 22"/>
                    <a:gd name="T46" fmla="*/ 0 w 16"/>
                    <a:gd name="T47" fmla="*/ 10 h 22"/>
                    <a:gd name="T48" fmla="*/ 0 w 16"/>
                    <a:gd name="T49" fmla="*/ 12 h 22"/>
                    <a:gd name="T50" fmla="*/ 0 w 16"/>
                    <a:gd name="T51" fmla="*/ 12 h 22"/>
                    <a:gd name="T52" fmla="*/ 0 w 16"/>
                    <a:gd name="T53" fmla="*/ 15 h 22"/>
                    <a:gd name="T54" fmla="*/ 2 w 16"/>
                    <a:gd name="T55" fmla="*/ 17 h 22"/>
                    <a:gd name="T56" fmla="*/ 2 w 16"/>
                    <a:gd name="T57" fmla="*/ 19 h 22"/>
                    <a:gd name="T58" fmla="*/ 4 w 16"/>
                    <a:gd name="T59" fmla="*/ 19 h 22"/>
                    <a:gd name="T60" fmla="*/ 4 w 16"/>
                    <a:gd name="T61" fmla="*/ 22 h 22"/>
                    <a:gd name="T62" fmla="*/ 7 w 16"/>
                    <a:gd name="T63" fmla="*/ 22 h 22"/>
                    <a:gd name="T64" fmla="*/ 9 w 16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2"/>
                    <a:gd name="T101" fmla="*/ 16 w 1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2">
                      <a:moveTo>
                        <a:pt x="9" y="22"/>
                      </a:moveTo>
                      <a:lnTo>
                        <a:pt x="9" y="22"/>
                      </a:lnTo>
                      <a:lnTo>
                        <a:pt x="12" y="22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22"/>
                      </a:lnTo>
                      <a:lnTo>
                        <a:pt x="7" y="22"/>
                      </a:lnTo>
                      <a:lnTo>
                        <a:pt x="9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6" name="Freeform 316"/>
                <p:cNvSpPr>
                  <a:spLocks/>
                </p:cNvSpPr>
                <p:nvPr/>
              </p:nvSpPr>
              <p:spPr bwMode="auto">
                <a:xfrm>
                  <a:off x="3156" y="3259"/>
                  <a:ext cx="17" cy="21"/>
                </a:xfrm>
                <a:custGeom>
                  <a:avLst/>
                  <a:gdLst>
                    <a:gd name="T0" fmla="*/ 7 w 17"/>
                    <a:gd name="T1" fmla="*/ 21 h 21"/>
                    <a:gd name="T2" fmla="*/ 10 w 17"/>
                    <a:gd name="T3" fmla="*/ 21 h 21"/>
                    <a:gd name="T4" fmla="*/ 12 w 17"/>
                    <a:gd name="T5" fmla="*/ 21 h 21"/>
                    <a:gd name="T6" fmla="*/ 12 w 17"/>
                    <a:gd name="T7" fmla="*/ 19 h 21"/>
                    <a:gd name="T8" fmla="*/ 15 w 17"/>
                    <a:gd name="T9" fmla="*/ 19 h 21"/>
                    <a:gd name="T10" fmla="*/ 15 w 17"/>
                    <a:gd name="T11" fmla="*/ 17 h 21"/>
                    <a:gd name="T12" fmla="*/ 17 w 17"/>
                    <a:gd name="T13" fmla="*/ 14 h 21"/>
                    <a:gd name="T14" fmla="*/ 17 w 17"/>
                    <a:gd name="T15" fmla="*/ 14 h 21"/>
                    <a:gd name="T16" fmla="*/ 17 w 17"/>
                    <a:gd name="T17" fmla="*/ 12 h 21"/>
                    <a:gd name="T18" fmla="*/ 17 w 17"/>
                    <a:gd name="T19" fmla="*/ 10 h 21"/>
                    <a:gd name="T20" fmla="*/ 17 w 17"/>
                    <a:gd name="T21" fmla="*/ 7 h 21"/>
                    <a:gd name="T22" fmla="*/ 15 w 17"/>
                    <a:gd name="T23" fmla="*/ 5 h 21"/>
                    <a:gd name="T24" fmla="*/ 15 w 17"/>
                    <a:gd name="T25" fmla="*/ 2 h 21"/>
                    <a:gd name="T26" fmla="*/ 12 w 17"/>
                    <a:gd name="T27" fmla="*/ 2 h 21"/>
                    <a:gd name="T28" fmla="*/ 12 w 17"/>
                    <a:gd name="T29" fmla="*/ 2 h 21"/>
                    <a:gd name="T30" fmla="*/ 10 w 17"/>
                    <a:gd name="T31" fmla="*/ 0 h 21"/>
                    <a:gd name="T32" fmla="*/ 7 w 17"/>
                    <a:gd name="T33" fmla="*/ 0 h 21"/>
                    <a:gd name="T34" fmla="*/ 7 w 17"/>
                    <a:gd name="T35" fmla="*/ 0 h 21"/>
                    <a:gd name="T36" fmla="*/ 5 w 17"/>
                    <a:gd name="T37" fmla="*/ 2 h 21"/>
                    <a:gd name="T38" fmla="*/ 3 w 17"/>
                    <a:gd name="T39" fmla="*/ 2 h 21"/>
                    <a:gd name="T40" fmla="*/ 3 w 17"/>
                    <a:gd name="T41" fmla="*/ 2 h 21"/>
                    <a:gd name="T42" fmla="*/ 0 w 17"/>
                    <a:gd name="T43" fmla="*/ 5 h 21"/>
                    <a:gd name="T44" fmla="*/ 0 w 17"/>
                    <a:gd name="T45" fmla="*/ 7 h 21"/>
                    <a:gd name="T46" fmla="*/ 0 w 17"/>
                    <a:gd name="T47" fmla="*/ 10 h 21"/>
                    <a:gd name="T48" fmla="*/ 0 w 17"/>
                    <a:gd name="T49" fmla="*/ 12 h 21"/>
                    <a:gd name="T50" fmla="*/ 0 w 17"/>
                    <a:gd name="T51" fmla="*/ 14 h 21"/>
                    <a:gd name="T52" fmla="*/ 0 w 17"/>
                    <a:gd name="T53" fmla="*/ 14 h 21"/>
                    <a:gd name="T54" fmla="*/ 0 w 17"/>
                    <a:gd name="T55" fmla="*/ 17 h 21"/>
                    <a:gd name="T56" fmla="*/ 3 w 17"/>
                    <a:gd name="T57" fmla="*/ 19 h 21"/>
                    <a:gd name="T58" fmla="*/ 3 w 17"/>
                    <a:gd name="T59" fmla="*/ 19 h 21"/>
                    <a:gd name="T60" fmla="*/ 5 w 17"/>
                    <a:gd name="T61" fmla="*/ 21 h 21"/>
                    <a:gd name="T62" fmla="*/ 7 w 17"/>
                    <a:gd name="T63" fmla="*/ 21 h 21"/>
                    <a:gd name="T64" fmla="*/ 7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7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7" name="Freeform 317"/>
                <p:cNvSpPr>
                  <a:spLocks/>
                </p:cNvSpPr>
                <p:nvPr/>
              </p:nvSpPr>
              <p:spPr bwMode="auto">
                <a:xfrm>
                  <a:off x="3156" y="3259"/>
                  <a:ext cx="17" cy="21"/>
                </a:xfrm>
                <a:custGeom>
                  <a:avLst/>
                  <a:gdLst>
                    <a:gd name="T0" fmla="*/ 7 w 17"/>
                    <a:gd name="T1" fmla="*/ 21 h 21"/>
                    <a:gd name="T2" fmla="*/ 10 w 17"/>
                    <a:gd name="T3" fmla="*/ 21 h 21"/>
                    <a:gd name="T4" fmla="*/ 12 w 17"/>
                    <a:gd name="T5" fmla="*/ 21 h 21"/>
                    <a:gd name="T6" fmla="*/ 12 w 17"/>
                    <a:gd name="T7" fmla="*/ 19 h 21"/>
                    <a:gd name="T8" fmla="*/ 15 w 17"/>
                    <a:gd name="T9" fmla="*/ 19 h 21"/>
                    <a:gd name="T10" fmla="*/ 15 w 17"/>
                    <a:gd name="T11" fmla="*/ 17 h 21"/>
                    <a:gd name="T12" fmla="*/ 17 w 17"/>
                    <a:gd name="T13" fmla="*/ 14 h 21"/>
                    <a:gd name="T14" fmla="*/ 17 w 17"/>
                    <a:gd name="T15" fmla="*/ 14 h 21"/>
                    <a:gd name="T16" fmla="*/ 17 w 17"/>
                    <a:gd name="T17" fmla="*/ 12 h 21"/>
                    <a:gd name="T18" fmla="*/ 17 w 17"/>
                    <a:gd name="T19" fmla="*/ 10 h 21"/>
                    <a:gd name="T20" fmla="*/ 17 w 17"/>
                    <a:gd name="T21" fmla="*/ 7 h 21"/>
                    <a:gd name="T22" fmla="*/ 15 w 17"/>
                    <a:gd name="T23" fmla="*/ 5 h 21"/>
                    <a:gd name="T24" fmla="*/ 15 w 17"/>
                    <a:gd name="T25" fmla="*/ 2 h 21"/>
                    <a:gd name="T26" fmla="*/ 12 w 17"/>
                    <a:gd name="T27" fmla="*/ 2 h 21"/>
                    <a:gd name="T28" fmla="*/ 12 w 17"/>
                    <a:gd name="T29" fmla="*/ 2 h 21"/>
                    <a:gd name="T30" fmla="*/ 10 w 17"/>
                    <a:gd name="T31" fmla="*/ 0 h 21"/>
                    <a:gd name="T32" fmla="*/ 7 w 17"/>
                    <a:gd name="T33" fmla="*/ 0 h 21"/>
                    <a:gd name="T34" fmla="*/ 7 w 17"/>
                    <a:gd name="T35" fmla="*/ 0 h 21"/>
                    <a:gd name="T36" fmla="*/ 5 w 17"/>
                    <a:gd name="T37" fmla="*/ 2 h 21"/>
                    <a:gd name="T38" fmla="*/ 3 w 17"/>
                    <a:gd name="T39" fmla="*/ 2 h 21"/>
                    <a:gd name="T40" fmla="*/ 3 w 17"/>
                    <a:gd name="T41" fmla="*/ 2 h 21"/>
                    <a:gd name="T42" fmla="*/ 0 w 17"/>
                    <a:gd name="T43" fmla="*/ 5 h 21"/>
                    <a:gd name="T44" fmla="*/ 0 w 17"/>
                    <a:gd name="T45" fmla="*/ 7 h 21"/>
                    <a:gd name="T46" fmla="*/ 0 w 17"/>
                    <a:gd name="T47" fmla="*/ 10 h 21"/>
                    <a:gd name="T48" fmla="*/ 0 w 17"/>
                    <a:gd name="T49" fmla="*/ 12 h 21"/>
                    <a:gd name="T50" fmla="*/ 0 w 17"/>
                    <a:gd name="T51" fmla="*/ 14 h 21"/>
                    <a:gd name="T52" fmla="*/ 0 w 17"/>
                    <a:gd name="T53" fmla="*/ 14 h 21"/>
                    <a:gd name="T54" fmla="*/ 0 w 17"/>
                    <a:gd name="T55" fmla="*/ 17 h 21"/>
                    <a:gd name="T56" fmla="*/ 3 w 17"/>
                    <a:gd name="T57" fmla="*/ 19 h 21"/>
                    <a:gd name="T58" fmla="*/ 3 w 17"/>
                    <a:gd name="T59" fmla="*/ 19 h 21"/>
                    <a:gd name="T60" fmla="*/ 5 w 17"/>
                    <a:gd name="T61" fmla="*/ 21 h 21"/>
                    <a:gd name="T62" fmla="*/ 7 w 17"/>
                    <a:gd name="T63" fmla="*/ 21 h 21"/>
                    <a:gd name="T64" fmla="*/ 7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7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8" name="Freeform 318"/>
                <p:cNvSpPr>
                  <a:spLocks/>
                </p:cNvSpPr>
                <p:nvPr/>
              </p:nvSpPr>
              <p:spPr bwMode="auto">
                <a:xfrm>
                  <a:off x="3128" y="3195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19 h 21"/>
                    <a:gd name="T8" fmla="*/ 14 w 16"/>
                    <a:gd name="T9" fmla="*/ 19 h 21"/>
                    <a:gd name="T10" fmla="*/ 16 w 16"/>
                    <a:gd name="T11" fmla="*/ 16 h 21"/>
                    <a:gd name="T12" fmla="*/ 16 w 16"/>
                    <a:gd name="T13" fmla="*/ 16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9 h 21"/>
                    <a:gd name="T20" fmla="*/ 16 w 16"/>
                    <a:gd name="T21" fmla="*/ 7 h 21"/>
                    <a:gd name="T22" fmla="*/ 16 w 16"/>
                    <a:gd name="T23" fmla="*/ 4 h 21"/>
                    <a:gd name="T24" fmla="*/ 14 w 16"/>
                    <a:gd name="T25" fmla="*/ 4 h 21"/>
                    <a:gd name="T26" fmla="*/ 14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0 h 21"/>
                    <a:gd name="T32" fmla="*/ 9 w 16"/>
                    <a:gd name="T33" fmla="*/ 0 h 21"/>
                    <a:gd name="T34" fmla="*/ 7 w 16"/>
                    <a:gd name="T35" fmla="*/ 0 h 21"/>
                    <a:gd name="T36" fmla="*/ 4 w 16"/>
                    <a:gd name="T37" fmla="*/ 2 h 21"/>
                    <a:gd name="T38" fmla="*/ 4 w 16"/>
                    <a:gd name="T39" fmla="*/ 2 h 21"/>
                    <a:gd name="T40" fmla="*/ 2 w 16"/>
                    <a:gd name="T41" fmla="*/ 4 h 21"/>
                    <a:gd name="T42" fmla="*/ 2 w 16"/>
                    <a:gd name="T43" fmla="*/ 4 h 21"/>
                    <a:gd name="T44" fmla="*/ 0 w 16"/>
                    <a:gd name="T45" fmla="*/ 7 h 21"/>
                    <a:gd name="T46" fmla="*/ 0 w 16"/>
                    <a:gd name="T47" fmla="*/ 9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6 h 21"/>
                    <a:gd name="T54" fmla="*/ 2 w 16"/>
                    <a:gd name="T55" fmla="*/ 16 h 21"/>
                    <a:gd name="T56" fmla="*/ 2 w 16"/>
                    <a:gd name="T57" fmla="*/ 19 h 21"/>
                    <a:gd name="T58" fmla="*/ 4 w 16"/>
                    <a:gd name="T59" fmla="*/ 19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99" name="Freeform 319"/>
                <p:cNvSpPr>
                  <a:spLocks/>
                </p:cNvSpPr>
                <p:nvPr/>
              </p:nvSpPr>
              <p:spPr bwMode="auto">
                <a:xfrm>
                  <a:off x="3128" y="3195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19 h 21"/>
                    <a:gd name="T8" fmla="*/ 14 w 16"/>
                    <a:gd name="T9" fmla="*/ 19 h 21"/>
                    <a:gd name="T10" fmla="*/ 16 w 16"/>
                    <a:gd name="T11" fmla="*/ 16 h 21"/>
                    <a:gd name="T12" fmla="*/ 16 w 16"/>
                    <a:gd name="T13" fmla="*/ 16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9 h 21"/>
                    <a:gd name="T20" fmla="*/ 16 w 16"/>
                    <a:gd name="T21" fmla="*/ 7 h 21"/>
                    <a:gd name="T22" fmla="*/ 16 w 16"/>
                    <a:gd name="T23" fmla="*/ 4 h 21"/>
                    <a:gd name="T24" fmla="*/ 14 w 16"/>
                    <a:gd name="T25" fmla="*/ 4 h 21"/>
                    <a:gd name="T26" fmla="*/ 14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0 h 21"/>
                    <a:gd name="T32" fmla="*/ 9 w 16"/>
                    <a:gd name="T33" fmla="*/ 0 h 21"/>
                    <a:gd name="T34" fmla="*/ 7 w 16"/>
                    <a:gd name="T35" fmla="*/ 0 h 21"/>
                    <a:gd name="T36" fmla="*/ 4 w 16"/>
                    <a:gd name="T37" fmla="*/ 2 h 21"/>
                    <a:gd name="T38" fmla="*/ 4 w 16"/>
                    <a:gd name="T39" fmla="*/ 2 h 21"/>
                    <a:gd name="T40" fmla="*/ 2 w 16"/>
                    <a:gd name="T41" fmla="*/ 4 h 21"/>
                    <a:gd name="T42" fmla="*/ 2 w 16"/>
                    <a:gd name="T43" fmla="*/ 4 h 21"/>
                    <a:gd name="T44" fmla="*/ 0 w 16"/>
                    <a:gd name="T45" fmla="*/ 7 h 21"/>
                    <a:gd name="T46" fmla="*/ 0 w 16"/>
                    <a:gd name="T47" fmla="*/ 9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6 h 21"/>
                    <a:gd name="T54" fmla="*/ 2 w 16"/>
                    <a:gd name="T55" fmla="*/ 16 h 21"/>
                    <a:gd name="T56" fmla="*/ 2 w 16"/>
                    <a:gd name="T57" fmla="*/ 19 h 21"/>
                    <a:gd name="T58" fmla="*/ 4 w 16"/>
                    <a:gd name="T59" fmla="*/ 19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9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0" name="Freeform 320"/>
                <p:cNvSpPr>
                  <a:spLocks/>
                </p:cNvSpPr>
                <p:nvPr/>
              </p:nvSpPr>
              <p:spPr bwMode="auto">
                <a:xfrm>
                  <a:off x="3166" y="3147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19 h 21"/>
                    <a:gd name="T8" fmla="*/ 14 w 16"/>
                    <a:gd name="T9" fmla="*/ 19 h 21"/>
                    <a:gd name="T10" fmla="*/ 16 w 16"/>
                    <a:gd name="T11" fmla="*/ 17 h 21"/>
                    <a:gd name="T12" fmla="*/ 16 w 16"/>
                    <a:gd name="T13" fmla="*/ 14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10 h 21"/>
                    <a:gd name="T20" fmla="*/ 16 w 16"/>
                    <a:gd name="T21" fmla="*/ 7 h 21"/>
                    <a:gd name="T22" fmla="*/ 16 w 16"/>
                    <a:gd name="T23" fmla="*/ 5 h 21"/>
                    <a:gd name="T24" fmla="*/ 14 w 16"/>
                    <a:gd name="T25" fmla="*/ 5 h 21"/>
                    <a:gd name="T26" fmla="*/ 14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0 h 21"/>
                    <a:gd name="T32" fmla="*/ 9 w 16"/>
                    <a:gd name="T33" fmla="*/ 0 h 21"/>
                    <a:gd name="T34" fmla="*/ 7 w 16"/>
                    <a:gd name="T35" fmla="*/ 0 h 21"/>
                    <a:gd name="T36" fmla="*/ 5 w 16"/>
                    <a:gd name="T37" fmla="*/ 2 h 21"/>
                    <a:gd name="T38" fmla="*/ 5 w 16"/>
                    <a:gd name="T39" fmla="*/ 2 h 21"/>
                    <a:gd name="T40" fmla="*/ 2 w 16"/>
                    <a:gd name="T41" fmla="*/ 5 h 21"/>
                    <a:gd name="T42" fmla="*/ 2 w 16"/>
                    <a:gd name="T43" fmla="*/ 5 h 21"/>
                    <a:gd name="T44" fmla="*/ 0 w 16"/>
                    <a:gd name="T45" fmla="*/ 7 h 21"/>
                    <a:gd name="T46" fmla="*/ 0 w 16"/>
                    <a:gd name="T47" fmla="*/ 10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4 h 21"/>
                    <a:gd name="T54" fmla="*/ 2 w 16"/>
                    <a:gd name="T55" fmla="*/ 17 h 21"/>
                    <a:gd name="T56" fmla="*/ 2 w 16"/>
                    <a:gd name="T57" fmla="*/ 19 h 21"/>
                    <a:gd name="T58" fmla="*/ 5 w 16"/>
                    <a:gd name="T59" fmla="*/ 19 h 21"/>
                    <a:gd name="T60" fmla="*/ 5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1" name="Freeform 321"/>
                <p:cNvSpPr>
                  <a:spLocks/>
                </p:cNvSpPr>
                <p:nvPr/>
              </p:nvSpPr>
              <p:spPr bwMode="auto">
                <a:xfrm>
                  <a:off x="3166" y="3147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19 h 21"/>
                    <a:gd name="T8" fmla="*/ 14 w 16"/>
                    <a:gd name="T9" fmla="*/ 19 h 21"/>
                    <a:gd name="T10" fmla="*/ 16 w 16"/>
                    <a:gd name="T11" fmla="*/ 17 h 21"/>
                    <a:gd name="T12" fmla="*/ 16 w 16"/>
                    <a:gd name="T13" fmla="*/ 14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10 h 21"/>
                    <a:gd name="T20" fmla="*/ 16 w 16"/>
                    <a:gd name="T21" fmla="*/ 7 h 21"/>
                    <a:gd name="T22" fmla="*/ 16 w 16"/>
                    <a:gd name="T23" fmla="*/ 5 h 21"/>
                    <a:gd name="T24" fmla="*/ 14 w 16"/>
                    <a:gd name="T25" fmla="*/ 5 h 21"/>
                    <a:gd name="T26" fmla="*/ 14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0 h 21"/>
                    <a:gd name="T32" fmla="*/ 9 w 16"/>
                    <a:gd name="T33" fmla="*/ 0 h 21"/>
                    <a:gd name="T34" fmla="*/ 7 w 16"/>
                    <a:gd name="T35" fmla="*/ 0 h 21"/>
                    <a:gd name="T36" fmla="*/ 5 w 16"/>
                    <a:gd name="T37" fmla="*/ 2 h 21"/>
                    <a:gd name="T38" fmla="*/ 5 w 16"/>
                    <a:gd name="T39" fmla="*/ 2 h 21"/>
                    <a:gd name="T40" fmla="*/ 2 w 16"/>
                    <a:gd name="T41" fmla="*/ 5 h 21"/>
                    <a:gd name="T42" fmla="*/ 2 w 16"/>
                    <a:gd name="T43" fmla="*/ 5 h 21"/>
                    <a:gd name="T44" fmla="*/ 0 w 16"/>
                    <a:gd name="T45" fmla="*/ 7 h 21"/>
                    <a:gd name="T46" fmla="*/ 0 w 16"/>
                    <a:gd name="T47" fmla="*/ 10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4 h 21"/>
                    <a:gd name="T54" fmla="*/ 2 w 16"/>
                    <a:gd name="T55" fmla="*/ 17 h 21"/>
                    <a:gd name="T56" fmla="*/ 2 w 16"/>
                    <a:gd name="T57" fmla="*/ 19 h 21"/>
                    <a:gd name="T58" fmla="*/ 5 w 16"/>
                    <a:gd name="T59" fmla="*/ 19 h 21"/>
                    <a:gd name="T60" fmla="*/ 5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2" name="Freeform 322"/>
                <p:cNvSpPr>
                  <a:spLocks/>
                </p:cNvSpPr>
                <p:nvPr/>
              </p:nvSpPr>
              <p:spPr bwMode="auto">
                <a:xfrm>
                  <a:off x="3128" y="3085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21 h 21"/>
                    <a:gd name="T8" fmla="*/ 14 w 16"/>
                    <a:gd name="T9" fmla="*/ 19 h 21"/>
                    <a:gd name="T10" fmla="*/ 16 w 16"/>
                    <a:gd name="T11" fmla="*/ 17 h 21"/>
                    <a:gd name="T12" fmla="*/ 16 w 16"/>
                    <a:gd name="T13" fmla="*/ 17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10 h 21"/>
                    <a:gd name="T20" fmla="*/ 16 w 16"/>
                    <a:gd name="T21" fmla="*/ 7 h 21"/>
                    <a:gd name="T22" fmla="*/ 16 w 16"/>
                    <a:gd name="T23" fmla="*/ 5 h 21"/>
                    <a:gd name="T24" fmla="*/ 14 w 16"/>
                    <a:gd name="T25" fmla="*/ 5 h 21"/>
                    <a:gd name="T26" fmla="*/ 14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2 h 21"/>
                    <a:gd name="T32" fmla="*/ 9 w 16"/>
                    <a:gd name="T33" fmla="*/ 0 h 21"/>
                    <a:gd name="T34" fmla="*/ 7 w 16"/>
                    <a:gd name="T35" fmla="*/ 2 h 21"/>
                    <a:gd name="T36" fmla="*/ 4 w 16"/>
                    <a:gd name="T37" fmla="*/ 2 h 21"/>
                    <a:gd name="T38" fmla="*/ 4 w 16"/>
                    <a:gd name="T39" fmla="*/ 2 h 21"/>
                    <a:gd name="T40" fmla="*/ 2 w 16"/>
                    <a:gd name="T41" fmla="*/ 5 h 21"/>
                    <a:gd name="T42" fmla="*/ 2 w 16"/>
                    <a:gd name="T43" fmla="*/ 5 h 21"/>
                    <a:gd name="T44" fmla="*/ 0 w 16"/>
                    <a:gd name="T45" fmla="*/ 7 h 21"/>
                    <a:gd name="T46" fmla="*/ 0 w 16"/>
                    <a:gd name="T47" fmla="*/ 10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7 h 21"/>
                    <a:gd name="T54" fmla="*/ 2 w 16"/>
                    <a:gd name="T55" fmla="*/ 17 h 21"/>
                    <a:gd name="T56" fmla="*/ 2 w 16"/>
                    <a:gd name="T57" fmla="*/ 19 h 21"/>
                    <a:gd name="T58" fmla="*/ 4 w 16"/>
                    <a:gd name="T59" fmla="*/ 21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3" name="Freeform 323"/>
                <p:cNvSpPr>
                  <a:spLocks/>
                </p:cNvSpPr>
                <p:nvPr/>
              </p:nvSpPr>
              <p:spPr bwMode="auto">
                <a:xfrm>
                  <a:off x="3128" y="3085"/>
                  <a:ext cx="16" cy="21"/>
                </a:xfrm>
                <a:custGeom>
                  <a:avLst/>
                  <a:gdLst>
                    <a:gd name="T0" fmla="*/ 9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4 w 16"/>
                    <a:gd name="T7" fmla="*/ 21 h 21"/>
                    <a:gd name="T8" fmla="*/ 14 w 16"/>
                    <a:gd name="T9" fmla="*/ 19 h 21"/>
                    <a:gd name="T10" fmla="*/ 16 w 16"/>
                    <a:gd name="T11" fmla="*/ 17 h 21"/>
                    <a:gd name="T12" fmla="*/ 16 w 16"/>
                    <a:gd name="T13" fmla="*/ 17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10 h 21"/>
                    <a:gd name="T20" fmla="*/ 16 w 16"/>
                    <a:gd name="T21" fmla="*/ 7 h 21"/>
                    <a:gd name="T22" fmla="*/ 16 w 16"/>
                    <a:gd name="T23" fmla="*/ 5 h 21"/>
                    <a:gd name="T24" fmla="*/ 14 w 16"/>
                    <a:gd name="T25" fmla="*/ 5 h 21"/>
                    <a:gd name="T26" fmla="*/ 14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2 h 21"/>
                    <a:gd name="T32" fmla="*/ 9 w 16"/>
                    <a:gd name="T33" fmla="*/ 0 h 21"/>
                    <a:gd name="T34" fmla="*/ 7 w 16"/>
                    <a:gd name="T35" fmla="*/ 2 h 21"/>
                    <a:gd name="T36" fmla="*/ 4 w 16"/>
                    <a:gd name="T37" fmla="*/ 2 h 21"/>
                    <a:gd name="T38" fmla="*/ 4 w 16"/>
                    <a:gd name="T39" fmla="*/ 2 h 21"/>
                    <a:gd name="T40" fmla="*/ 2 w 16"/>
                    <a:gd name="T41" fmla="*/ 5 h 21"/>
                    <a:gd name="T42" fmla="*/ 2 w 16"/>
                    <a:gd name="T43" fmla="*/ 5 h 21"/>
                    <a:gd name="T44" fmla="*/ 0 w 16"/>
                    <a:gd name="T45" fmla="*/ 7 h 21"/>
                    <a:gd name="T46" fmla="*/ 0 w 16"/>
                    <a:gd name="T47" fmla="*/ 10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7 h 21"/>
                    <a:gd name="T54" fmla="*/ 2 w 16"/>
                    <a:gd name="T55" fmla="*/ 17 h 21"/>
                    <a:gd name="T56" fmla="*/ 2 w 16"/>
                    <a:gd name="T57" fmla="*/ 19 h 21"/>
                    <a:gd name="T58" fmla="*/ 4 w 16"/>
                    <a:gd name="T59" fmla="*/ 21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9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9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4" name="Freeform 324"/>
                <p:cNvSpPr>
                  <a:spLocks/>
                </p:cNvSpPr>
                <p:nvPr/>
              </p:nvSpPr>
              <p:spPr bwMode="auto">
                <a:xfrm>
                  <a:off x="3173" y="3712"/>
                  <a:ext cx="19" cy="21"/>
                </a:xfrm>
                <a:custGeom>
                  <a:avLst/>
                  <a:gdLst>
                    <a:gd name="T0" fmla="*/ 9 w 19"/>
                    <a:gd name="T1" fmla="*/ 21 h 21"/>
                    <a:gd name="T2" fmla="*/ 12 w 19"/>
                    <a:gd name="T3" fmla="*/ 21 h 21"/>
                    <a:gd name="T4" fmla="*/ 12 w 19"/>
                    <a:gd name="T5" fmla="*/ 21 h 21"/>
                    <a:gd name="T6" fmla="*/ 14 w 19"/>
                    <a:gd name="T7" fmla="*/ 19 h 21"/>
                    <a:gd name="T8" fmla="*/ 17 w 19"/>
                    <a:gd name="T9" fmla="*/ 19 h 21"/>
                    <a:gd name="T10" fmla="*/ 17 w 19"/>
                    <a:gd name="T11" fmla="*/ 17 h 21"/>
                    <a:gd name="T12" fmla="*/ 17 w 19"/>
                    <a:gd name="T13" fmla="*/ 14 h 21"/>
                    <a:gd name="T14" fmla="*/ 17 w 19"/>
                    <a:gd name="T15" fmla="*/ 14 h 21"/>
                    <a:gd name="T16" fmla="*/ 19 w 19"/>
                    <a:gd name="T17" fmla="*/ 12 h 21"/>
                    <a:gd name="T18" fmla="*/ 17 w 19"/>
                    <a:gd name="T19" fmla="*/ 9 h 21"/>
                    <a:gd name="T20" fmla="*/ 17 w 19"/>
                    <a:gd name="T21" fmla="*/ 7 h 21"/>
                    <a:gd name="T22" fmla="*/ 17 w 19"/>
                    <a:gd name="T23" fmla="*/ 5 h 21"/>
                    <a:gd name="T24" fmla="*/ 17 w 19"/>
                    <a:gd name="T25" fmla="*/ 5 h 21"/>
                    <a:gd name="T26" fmla="*/ 14 w 19"/>
                    <a:gd name="T27" fmla="*/ 2 h 21"/>
                    <a:gd name="T28" fmla="*/ 12 w 19"/>
                    <a:gd name="T29" fmla="*/ 2 h 21"/>
                    <a:gd name="T30" fmla="*/ 12 w 19"/>
                    <a:gd name="T31" fmla="*/ 0 h 21"/>
                    <a:gd name="T32" fmla="*/ 9 w 19"/>
                    <a:gd name="T33" fmla="*/ 0 h 21"/>
                    <a:gd name="T34" fmla="*/ 7 w 19"/>
                    <a:gd name="T35" fmla="*/ 0 h 21"/>
                    <a:gd name="T36" fmla="*/ 7 w 19"/>
                    <a:gd name="T37" fmla="*/ 2 h 21"/>
                    <a:gd name="T38" fmla="*/ 5 w 19"/>
                    <a:gd name="T39" fmla="*/ 2 h 21"/>
                    <a:gd name="T40" fmla="*/ 2 w 19"/>
                    <a:gd name="T41" fmla="*/ 5 h 21"/>
                    <a:gd name="T42" fmla="*/ 2 w 19"/>
                    <a:gd name="T43" fmla="*/ 5 h 21"/>
                    <a:gd name="T44" fmla="*/ 2 w 19"/>
                    <a:gd name="T45" fmla="*/ 7 h 21"/>
                    <a:gd name="T46" fmla="*/ 2 w 19"/>
                    <a:gd name="T47" fmla="*/ 9 h 21"/>
                    <a:gd name="T48" fmla="*/ 0 w 19"/>
                    <a:gd name="T49" fmla="*/ 12 h 21"/>
                    <a:gd name="T50" fmla="*/ 2 w 19"/>
                    <a:gd name="T51" fmla="*/ 14 h 21"/>
                    <a:gd name="T52" fmla="*/ 2 w 19"/>
                    <a:gd name="T53" fmla="*/ 14 h 21"/>
                    <a:gd name="T54" fmla="*/ 2 w 19"/>
                    <a:gd name="T55" fmla="*/ 17 h 21"/>
                    <a:gd name="T56" fmla="*/ 2 w 19"/>
                    <a:gd name="T57" fmla="*/ 19 h 21"/>
                    <a:gd name="T58" fmla="*/ 5 w 19"/>
                    <a:gd name="T59" fmla="*/ 19 h 21"/>
                    <a:gd name="T60" fmla="*/ 7 w 19"/>
                    <a:gd name="T61" fmla="*/ 21 h 21"/>
                    <a:gd name="T62" fmla="*/ 7 w 19"/>
                    <a:gd name="T63" fmla="*/ 21 h 21"/>
                    <a:gd name="T64" fmla="*/ 9 w 19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21"/>
                    <a:gd name="T101" fmla="*/ 19 w 19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21">
                      <a:moveTo>
                        <a:pt x="9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7" y="14"/>
                      </a:lnTo>
                      <a:lnTo>
                        <a:pt x="19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5" name="Freeform 325"/>
                <p:cNvSpPr>
                  <a:spLocks/>
                </p:cNvSpPr>
                <p:nvPr/>
              </p:nvSpPr>
              <p:spPr bwMode="auto">
                <a:xfrm>
                  <a:off x="3173" y="3712"/>
                  <a:ext cx="19" cy="21"/>
                </a:xfrm>
                <a:custGeom>
                  <a:avLst/>
                  <a:gdLst>
                    <a:gd name="T0" fmla="*/ 9 w 19"/>
                    <a:gd name="T1" fmla="*/ 21 h 21"/>
                    <a:gd name="T2" fmla="*/ 12 w 19"/>
                    <a:gd name="T3" fmla="*/ 21 h 21"/>
                    <a:gd name="T4" fmla="*/ 12 w 19"/>
                    <a:gd name="T5" fmla="*/ 21 h 21"/>
                    <a:gd name="T6" fmla="*/ 14 w 19"/>
                    <a:gd name="T7" fmla="*/ 19 h 21"/>
                    <a:gd name="T8" fmla="*/ 17 w 19"/>
                    <a:gd name="T9" fmla="*/ 19 h 21"/>
                    <a:gd name="T10" fmla="*/ 17 w 19"/>
                    <a:gd name="T11" fmla="*/ 17 h 21"/>
                    <a:gd name="T12" fmla="*/ 17 w 19"/>
                    <a:gd name="T13" fmla="*/ 14 h 21"/>
                    <a:gd name="T14" fmla="*/ 17 w 19"/>
                    <a:gd name="T15" fmla="*/ 14 h 21"/>
                    <a:gd name="T16" fmla="*/ 19 w 19"/>
                    <a:gd name="T17" fmla="*/ 12 h 21"/>
                    <a:gd name="T18" fmla="*/ 17 w 19"/>
                    <a:gd name="T19" fmla="*/ 9 h 21"/>
                    <a:gd name="T20" fmla="*/ 17 w 19"/>
                    <a:gd name="T21" fmla="*/ 7 h 21"/>
                    <a:gd name="T22" fmla="*/ 17 w 19"/>
                    <a:gd name="T23" fmla="*/ 5 h 21"/>
                    <a:gd name="T24" fmla="*/ 17 w 19"/>
                    <a:gd name="T25" fmla="*/ 5 h 21"/>
                    <a:gd name="T26" fmla="*/ 14 w 19"/>
                    <a:gd name="T27" fmla="*/ 2 h 21"/>
                    <a:gd name="T28" fmla="*/ 12 w 19"/>
                    <a:gd name="T29" fmla="*/ 2 h 21"/>
                    <a:gd name="T30" fmla="*/ 12 w 19"/>
                    <a:gd name="T31" fmla="*/ 0 h 21"/>
                    <a:gd name="T32" fmla="*/ 9 w 19"/>
                    <a:gd name="T33" fmla="*/ 0 h 21"/>
                    <a:gd name="T34" fmla="*/ 7 w 19"/>
                    <a:gd name="T35" fmla="*/ 0 h 21"/>
                    <a:gd name="T36" fmla="*/ 7 w 19"/>
                    <a:gd name="T37" fmla="*/ 2 h 21"/>
                    <a:gd name="T38" fmla="*/ 5 w 19"/>
                    <a:gd name="T39" fmla="*/ 2 h 21"/>
                    <a:gd name="T40" fmla="*/ 2 w 19"/>
                    <a:gd name="T41" fmla="*/ 5 h 21"/>
                    <a:gd name="T42" fmla="*/ 2 w 19"/>
                    <a:gd name="T43" fmla="*/ 5 h 21"/>
                    <a:gd name="T44" fmla="*/ 2 w 19"/>
                    <a:gd name="T45" fmla="*/ 7 h 21"/>
                    <a:gd name="T46" fmla="*/ 2 w 19"/>
                    <a:gd name="T47" fmla="*/ 9 h 21"/>
                    <a:gd name="T48" fmla="*/ 0 w 19"/>
                    <a:gd name="T49" fmla="*/ 12 h 21"/>
                    <a:gd name="T50" fmla="*/ 2 w 19"/>
                    <a:gd name="T51" fmla="*/ 14 h 21"/>
                    <a:gd name="T52" fmla="*/ 2 w 19"/>
                    <a:gd name="T53" fmla="*/ 14 h 21"/>
                    <a:gd name="T54" fmla="*/ 2 w 19"/>
                    <a:gd name="T55" fmla="*/ 17 h 21"/>
                    <a:gd name="T56" fmla="*/ 2 w 19"/>
                    <a:gd name="T57" fmla="*/ 19 h 21"/>
                    <a:gd name="T58" fmla="*/ 5 w 19"/>
                    <a:gd name="T59" fmla="*/ 19 h 21"/>
                    <a:gd name="T60" fmla="*/ 7 w 19"/>
                    <a:gd name="T61" fmla="*/ 21 h 21"/>
                    <a:gd name="T62" fmla="*/ 7 w 19"/>
                    <a:gd name="T63" fmla="*/ 21 h 21"/>
                    <a:gd name="T64" fmla="*/ 9 w 19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21"/>
                    <a:gd name="T101" fmla="*/ 19 w 19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21">
                      <a:moveTo>
                        <a:pt x="9" y="21"/>
                      </a:move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7" y="14"/>
                      </a:lnTo>
                      <a:lnTo>
                        <a:pt x="19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6" name="Freeform 326"/>
                <p:cNvSpPr>
                  <a:spLocks/>
                </p:cNvSpPr>
                <p:nvPr/>
              </p:nvSpPr>
              <p:spPr bwMode="auto">
                <a:xfrm>
                  <a:off x="3132" y="3662"/>
                  <a:ext cx="17" cy="21"/>
                </a:xfrm>
                <a:custGeom>
                  <a:avLst/>
                  <a:gdLst>
                    <a:gd name="T0" fmla="*/ 8 w 17"/>
                    <a:gd name="T1" fmla="*/ 21 h 21"/>
                    <a:gd name="T2" fmla="*/ 10 w 17"/>
                    <a:gd name="T3" fmla="*/ 21 h 21"/>
                    <a:gd name="T4" fmla="*/ 12 w 17"/>
                    <a:gd name="T5" fmla="*/ 21 h 21"/>
                    <a:gd name="T6" fmla="*/ 12 w 17"/>
                    <a:gd name="T7" fmla="*/ 19 h 21"/>
                    <a:gd name="T8" fmla="*/ 15 w 17"/>
                    <a:gd name="T9" fmla="*/ 19 h 21"/>
                    <a:gd name="T10" fmla="*/ 15 w 17"/>
                    <a:gd name="T11" fmla="*/ 17 h 21"/>
                    <a:gd name="T12" fmla="*/ 17 w 17"/>
                    <a:gd name="T13" fmla="*/ 14 h 21"/>
                    <a:gd name="T14" fmla="*/ 17 w 17"/>
                    <a:gd name="T15" fmla="*/ 12 h 21"/>
                    <a:gd name="T16" fmla="*/ 17 w 17"/>
                    <a:gd name="T17" fmla="*/ 9 h 21"/>
                    <a:gd name="T18" fmla="*/ 17 w 17"/>
                    <a:gd name="T19" fmla="*/ 9 h 21"/>
                    <a:gd name="T20" fmla="*/ 17 w 17"/>
                    <a:gd name="T21" fmla="*/ 7 h 21"/>
                    <a:gd name="T22" fmla="*/ 15 w 17"/>
                    <a:gd name="T23" fmla="*/ 5 h 21"/>
                    <a:gd name="T24" fmla="*/ 15 w 17"/>
                    <a:gd name="T25" fmla="*/ 2 h 21"/>
                    <a:gd name="T26" fmla="*/ 12 w 17"/>
                    <a:gd name="T27" fmla="*/ 2 h 21"/>
                    <a:gd name="T28" fmla="*/ 12 w 17"/>
                    <a:gd name="T29" fmla="*/ 0 h 21"/>
                    <a:gd name="T30" fmla="*/ 10 w 17"/>
                    <a:gd name="T31" fmla="*/ 0 h 21"/>
                    <a:gd name="T32" fmla="*/ 8 w 17"/>
                    <a:gd name="T33" fmla="*/ 0 h 21"/>
                    <a:gd name="T34" fmla="*/ 8 w 17"/>
                    <a:gd name="T35" fmla="*/ 0 h 21"/>
                    <a:gd name="T36" fmla="*/ 5 w 17"/>
                    <a:gd name="T37" fmla="*/ 0 h 21"/>
                    <a:gd name="T38" fmla="*/ 3 w 17"/>
                    <a:gd name="T39" fmla="*/ 2 h 21"/>
                    <a:gd name="T40" fmla="*/ 3 w 17"/>
                    <a:gd name="T41" fmla="*/ 2 h 21"/>
                    <a:gd name="T42" fmla="*/ 0 w 17"/>
                    <a:gd name="T43" fmla="*/ 5 h 21"/>
                    <a:gd name="T44" fmla="*/ 0 w 17"/>
                    <a:gd name="T45" fmla="*/ 7 h 21"/>
                    <a:gd name="T46" fmla="*/ 0 w 17"/>
                    <a:gd name="T47" fmla="*/ 9 h 21"/>
                    <a:gd name="T48" fmla="*/ 0 w 17"/>
                    <a:gd name="T49" fmla="*/ 9 h 21"/>
                    <a:gd name="T50" fmla="*/ 0 w 17"/>
                    <a:gd name="T51" fmla="*/ 12 h 21"/>
                    <a:gd name="T52" fmla="*/ 0 w 17"/>
                    <a:gd name="T53" fmla="*/ 14 h 21"/>
                    <a:gd name="T54" fmla="*/ 0 w 17"/>
                    <a:gd name="T55" fmla="*/ 17 h 21"/>
                    <a:gd name="T56" fmla="*/ 3 w 17"/>
                    <a:gd name="T57" fmla="*/ 19 h 21"/>
                    <a:gd name="T58" fmla="*/ 3 w 17"/>
                    <a:gd name="T59" fmla="*/ 19 h 21"/>
                    <a:gd name="T60" fmla="*/ 5 w 17"/>
                    <a:gd name="T61" fmla="*/ 21 h 21"/>
                    <a:gd name="T62" fmla="*/ 8 w 17"/>
                    <a:gd name="T63" fmla="*/ 21 h 21"/>
                    <a:gd name="T64" fmla="*/ 8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8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7" name="Freeform 327"/>
                <p:cNvSpPr>
                  <a:spLocks/>
                </p:cNvSpPr>
                <p:nvPr/>
              </p:nvSpPr>
              <p:spPr bwMode="auto">
                <a:xfrm>
                  <a:off x="3132" y="3662"/>
                  <a:ext cx="17" cy="21"/>
                </a:xfrm>
                <a:custGeom>
                  <a:avLst/>
                  <a:gdLst>
                    <a:gd name="T0" fmla="*/ 8 w 17"/>
                    <a:gd name="T1" fmla="*/ 21 h 21"/>
                    <a:gd name="T2" fmla="*/ 10 w 17"/>
                    <a:gd name="T3" fmla="*/ 21 h 21"/>
                    <a:gd name="T4" fmla="*/ 12 w 17"/>
                    <a:gd name="T5" fmla="*/ 21 h 21"/>
                    <a:gd name="T6" fmla="*/ 12 w 17"/>
                    <a:gd name="T7" fmla="*/ 19 h 21"/>
                    <a:gd name="T8" fmla="*/ 15 w 17"/>
                    <a:gd name="T9" fmla="*/ 19 h 21"/>
                    <a:gd name="T10" fmla="*/ 15 w 17"/>
                    <a:gd name="T11" fmla="*/ 17 h 21"/>
                    <a:gd name="T12" fmla="*/ 17 w 17"/>
                    <a:gd name="T13" fmla="*/ 14 h 21"/>
                    <a:gd name="T14" fmla="*/ 17 w 17"/>
                    <a:gd name="T15" fmla="*/ 12 h 21"/>
                    <a:gd name="T16" fmla="*/ 17 w 17"/>
                    <a:gd name="T17" fmla="*/ 9 h 21"/>
                    <a:gd name="T18" fmla="*/ 17 w 17"/>
                    <a:gd name="T19" fmla="*/ 9 h 21"/>
                    <a:gd name="T20" fmla="*/ 17 w 17"/>
                    <a:gd name="T21" fmla="*/ 7 h 21"/>
                    <a:gd name="T22" fmla="*/ 15 w 17"/>
                    <a:gd name="T23" fmla="*/ 5 h 21"/>
                    <a:gd name="T24" fmla="*/ 15 w 17"/>
                    <a:gd name="T25" fmla="*/ 2 h 21"/>
                    <a:gd name="T26" fmla="*/ 12 w 17"/>
                    <a:gd name="T27" fmla="*/ 2 h 21"/>
                    <a:gd name="T28" fmla="*/ 12 w 17"/>
                    <a:gd name="T29" fmla="*/ 0 h 21"/>
                    <a:gd name="T30" fmla="*/ 10 w 17"/>
                    <a:gd name="T31" fmla="*/ 0 h 21"/>
                    <a:gd name="T32" fmla="*/ 8 w 17"/>
                    <a:gd name="T33" fmla="*/ 0 h 21"/>
                    <a:gd name="T34" fmla="*/ 8 w 17"/>
                    <a:gd name="T35" fmla="*/ 0 h 21"/>
                    <a:gd name="T36" fmla="*/ 5 w 17"/>
                    <a:gd name="T37" fmla="*/ 0 h 21"/>
                    <a:gd name="T38" fmla="*/ 3 w 17"/>
                    <a:gd name="T39" fmla="*/ 2 h 21"/>
                    <a:gd name="T40" fmla="*/ 3 w 17"/>
                    <a:gd name="T41" fmla="*/ 2 h 21"/>
                    <a:gd name="T42" fmla="*/ 0 w 17"/>
                    <a:gd name="T43" fmla="*/ 5 h 21"/>
                    <a:gd name="T44" fmla="*/ 0 w 17"/>
                    <a:gd name="T45" fmla="*/ 7 h 21"/>
                    <a:gd name="T46" fmla="*/ 0 w 17"/>
                    <a:gd name="T47" fmla="*/ 9 h 21"/>
                    <a:gd name="T48" fmla="*/ 0 w 17"/>
                    <a:gd name="T49" fmla="*/ 9 h 21"/>
                    <a:gd name="T50" fmla="*/ 0 w 17"/>
                    <a:gd name="T51" fmla="*/ 12 h 21"/>
                    <a:gd name="T52" fmla="*/ 0 w 17"/>
                    <a:gd name="T53" fmla="*/ 14 h 21"/>
                    <a:gd name="T54" fmla="*/ 0 w 17"/>
                    <a:gd name="T55" fmla="*/ 17 h 21"/>
                    <a:gd name="T56" fmla="*/ 3 w 17"/>
                    <a:gd name="T57" fmla="*/ 19 h 21"/>
                    <a:gd name="T58" fmla="*/ 3 w 17"/>
                    <a:gd name="T59" fmla="*/ 19 h 21"/>
                    <a:gd name="T60" fmla="*/ 5 w 17"/>
                    <a:gd name="T61" fmla="*/ 21 h 21"/>
                    <a:gd name="T62" fmla="*/ 8 w 17"/>
                    <a:gd name="T63" fmla="*/ 21 h 21"/>
                    <a:gd name="T64" fmla="*/ 8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8" y="21"/>
                      </a:move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8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8" name="Freeform 328"/>
                <p:cNvSpPr>
                  <a:spLocks/>
                </p:cNvSpPr>
                <p:nvPr/>
              </p:nvSpPr>
              <p:spPr bwMode="auto">
                <a:xfrm>
                  <a:off x="3161" y="3636"/>
                  <a:ext cx="17" cy="21"/>
                </a:xfrm>
                <a:custGeom>
                  <a:avLst/>
                  <a:gdLst>
                    <a:gd name="T0" fmla="*/ 7 w 17"/>
                    <a:gd name="T1" fmla="*/ 21 h 21"/>
                    <a:gd name="T2" fmla="*/ 10 w 17"/>
                    <a:gd name="T3" fmla="*/ 21 h 21"/>
                    <a:gd name="T4" fmla="*/ 12 w 17"/>
                    <a:gd name="T5" fmla="*/ 19 h 21"/>
                    <a:gd name="T6" fmla="*/ 12 w 17"/>
                    <a:gd name="T7" fmla="*/ 19 h 21"/>
                    <a:gd name="T8" fmla="*/ 14 w 17"/>
                    <a:gd name="T9" fmla="*/ 16 h 21"/>
                    <a:gd name="T10" fmla="*/ 14 w 17"/>
                    <a:gd name="T11" fmla="*/ 16 h 21"/>
                    <a:gd name="T12" fmla="*/ 14 w 17"/>
                    <a:gd name="T13" fmla="*/ 14 h 21"/>
                    <a:gd name="T14" fmla="*/ 17 w 17"/>
                    <a:gd name="T15" fmla="*/ 12 h 21"/>
                    <a:gd name="T16" fmla="*/ 17 w 17"/>
                    <a:gd name="T17" fmla="*/ 9 h 21"/>
                    <a:gd name="T18" fmla="*/ 17 w 17"/>
                    <a:gd name="T19" fmla="*/ 7 h 21"/>
                    <a:gd name="T20" fmla="*/ 14 w 17"/>
                    <a:gd name="T21" fmla="*/ 7 h 21"/>
                    <a:gd name="T22" fmla="*/ 14 w 17"/>
                    <a:gd name="T23" fmla="*/ 4 h 21"/>
                    <a:gd name="T24" fmla="*/ 14 w 17"/>
                    <a:gd name="T25" fmla="*/ 2 h 21"/>
                    <a:gd name="T26" fmla="*/ 12 w 17"/>
                    <a:gd name="T27" fmla="*/ 2 h 21"/>
                    <a:gd name="T28" fmla="*/ 12 w 17"/>
                    <a:gd name="T29" fmla="*/ 0 h 21"/>
                    <a:gd name="T30" fmla="*/ 10 w 17"/>
                    <a:gd name="T31" fmla="*/ 0 h 21"/>
                    <a:gd name="T32" fmla="*/ 7 w 17"/>
                    <a:gd name="T33" fmla="*/ 0 h 21"/>
                    <a:gd name="T34" fmla="*/ 5 w 17"/>
                    <a:gd name="T35" fmla="*/ 0 h 21"/>
                    <a:gd name="T36" fmla="*/ 5 w 17"/>
                    <a:gd name="T37" fmla="*/ 0 h 21"/>
                    <a:gd name="T38" fmla="*/ 2 w 17"/>
                    <a:gd name="T39" fmla="*/ 2 h 21"/>
                    <a:gd name="T40" fmla="*/ 2 w 17"/>
                    <a:gd name="T41" fmla="*/ 2 h 21"/>
                    <a:gd name="T42" fmla="*/ 0 w 17"/>
                    <a:gd name="T43" fmla="*/ 4 h 21"/>
                    <a:gd name="T44" fmla="*/ 0 w 17"/>
                    <a:gd name="T45" fmla="*/ 7 h 21"/>
                    <a:gd name="T46" fmla="*/ 0 w 17"/>
                    <a:gd name="T47" fmla="*/ 7 h 21"/>
                    <a:gd name="T48" fmla="*/ 0 w 17"/>
                    <a:gd name="T49" fmla="*/ 9 h 21"/>
                    <a:gd name="T50" fmla="*/ 0 w 17"/>
                    <a:gd name="T51" fmla="*/ 12 h 21"/>
                    <a:gd name="T52" fmla="*/ 0 w 17"/>
                    <a:gd name="T53" fmla="*/ 14 h 21"/>
                    <a:gd name="T54" fmla="*/ 0 w 17"/>
                    <a:gd name="T55" fmla="*/ 16 h 21"/>
                    <a:gd name="T56" fmla="*/ 2 w 17"/>
                    <a:gd name="T57" fmla="*/ 16 h 21"/>
                    <a:gd name="T58" fmla="*/ 2 w 17"/>
                    <a:gd name="T59" fmla="*/ 19 h 21"/>
                    <a:gd name="T60" fmla="*/ 5 w 17"/>
                    <a:gd name="T61" fmla="*/ 19 h 21"/>
                    <a:gd name="T62" fmla="*/ 5 w 17"/>
                    <a:gd name="T63" fmla="*/ 21 h 21"/>
                    <a:gd name="T64" fmla="*/ 7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7" y="21"/>
                      </a:moveTo>
                      <a:lnTo>
                        <a:pt x="10" y="21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4" y="7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09" name="Freeform 329"/>
                <p:cNvSpPr>
                  <a:spLocks/>
                </p:cNvSpPr>
                <p:nvPr/>
              </p:nvSpPr>
              <p:spPr bwMode="auto">
                <a:xfrm>
                  <a:off x="3161" y="3636"/>
                  <a:ext cx="17" cy="21"/>
                </a:xfrm>
                <a:custGeom>
                  <a:avLst/>
                  <a:gdLst>
                    <a:gd name="T0" fmla="*/ 7 w 17"/>
                    <a:gd name="T1" fmla="*/ 21 h 21"/>
                    <a:gd name="T2" fmla="*/ 10 w 17"/>
                    <a:gd name="T3" fmla="*/ 21 h 21"/>
                    <a:gd name="T4" fmla="*/ 12 w 17"/>
                    <a:gd name="T5" fmla="*/ 19 h 21"/>
                    <a:gd name="T6" fmla="*/ 12 w 17"/>
                    <a:gd name="T7" fmla="*/ 19 h 21"/>
                    <a:gd name="T8" fmla="*/ 14 w 17"/>
                    <a:gd name="T9" fmla="*/ 16 h 21"/>
                    <a:gd name="T10" fmla="*/ 14 w 17"/>
                    <a:gd name="T11" fmla="*/ 16 h 21"/>
                    <a:gd name="T12" fmla="*/ 14 w 17"/>
                    <a:gd name="T13" fmla="*/ 14 h 21"/>
                    <a:gd name="T14" fmla="*/ 17 w 17"/>
                    <a:gd name="T15" fmla="*/ 12 h 21"/>
                    <a:gd name="T16" fmla="*/ 17 w 17"/>
                    <a:gd name="T17" fmla="*/ 9 h 21"/>
                    <a:gd name="T18" fmla="*/ 17 w 17"/>
                    <a:gd name="T19" fmla="*/ 7 h 21"/>
                    <a:gd name="T20" fmla="*/ 14 w 17"/>
                    <a:gd name="T21" fmla="*/ 7 h 21"/>
                    <a:gd name="T22" fmla="*/ 14 w 17"/>
                    <a:gd name="T23" fmla="*/ 4 h 21"/>
                    <a:gd name="T24" fmla="*/ 14 w 17"/>
                    <a:gd name="T25" fmla="*/ 2 h 21"/>
                    <a:gd name="T26" fmla="*/ 12 w 17"/>
                    <a:gd name="T27" fmla="*/ 2 h 21"/>
                    <a:gd name="T28" fmla="*/ 12 w 17"/>
                    <a:gd name="T29" fmla="*/ 0 h 21"/>
                    <a:gd name="T30" fmla="*/ 10 w 17"/>
                    <a:gd name="T31" fmla="*/ 0 h 21"/>
                    <a:gd name="T32" fmla="*/ 7 w 17"/>
                    <a:gd name="T33" fmla="*/ 0 h 21"/>
                    <a:gd name="T34" fmla="*/ 5 w 17"/>
                    <a:gd name="T35" fmla="*/ 0 h 21"/>
                    <a:gd name="T36" fmla="*/ 5 w 17"/>
                    <a:gd name="T37" fmla="*/ 0 h 21"/>
                    <a:gd name="T38" fmla="*/ 2 w 17"/>
                    <a:gd name="T39" fmla="*/ 2 h 21"/>
                    <a:gd name="T40" fmla="*/ 2 w 17"/>
                    <a:gd name="T41" fmla="*/ 2 h 21"/>
                    <a:gd name="T42" fmla="*/ 0 w 17"/>
                    <a:gd name="T43" fmla="*/ 4 h 21"/>
                    <a:gd name="T44" fmla="*/ 0 w 17"/>
                    <a:gd name="T45" fmla="*/ 7 h 21"/>
                    <a:gd name="T46" fmla="*/ 0 w 17"/>
                    <a:gd name="T47" fmla="*/ 7 h 21"/>
                    <a:gd name="T48" fmla="*/ 0 w 17"/>
                    <a:gd name="T49" fmla="*/ 9 h 21"/>
                    <a:gd name="T50" fmla="*/ 0 w 17"/>
                    <a:gd name="T51" fmla="*/ 12 h 21"/>
                    <a:gd name="T52" fmla="*/ 0 w 17"/>
                    <a:gd name="T53" fmla="*/ 14 h 21"/>
                    <a:gd name="T54" fmla="*/ 0 w 17"/>
                    <a:gd name="T55" fmla="*/ 16 h 21"/>
                    <a:gd name="T56" fmla="*/ 2 w 17"/>
                    <a:gd name="T57" fmla="*/ 16 h 21"/>
                    <a:gd name="T58" fmla="*/ 2 w 17"/>
                    <a:gd name="T59" fmla="*/ 19 h 21"/>
                    <a:gd name="T60" fmla="*/ 5 w 17"/>
                    <a:gd name="T61" fmla="*/ 19 h 21"/>
                    <a:gd name="T62" fmla="*/ 5 w 17"/>
                    <a:gd name="T63" fmla="*/ 21 h 21"/>
                    <a:gd name="T64" fmla="*/ 7 w 17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7" y="21"/>
                      </a:moveTo>
                      <a:lnTo>
                        <a:pt x="10" y="21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4" y="7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0" name="Freeform 330"/>
                <p:cNvSpPr>
                  <a:spLocks/>
                </p:cNvSpPr>
                <p:nvPr/>
              </p:nvSpPr>
              <p:spPr bwMode="auto">
                <a:xfrm>
                  <a:off x="3125" y="3609"/>
                  <a:ext cx="17" cy="22"/>
                </a:xfrm>
                <a:custGeom>
                  <a:avLst/>
                  <a:gdLst>
                    <a:gd name="T0" fmla="*/ 10 w 17"/>
                    <a:gd name="T1" fmla="*/ 22 h 22"/>
                    <a:gd name="T2" fmla="*/ 12 w 17"/>
                    <a:gd name="T3" fmla="*/ 20 h 22"/>
                    <a:gd name="T4" fmla="*/ 12 w 17"/>
                    <a:gd name="T5" fmla="*/ 20 h 22"/>
                    <a:gd name="T6" fmla="*/ 15 w 17"/>
                    <a:gd name="T7" fmla="*/ 20 h 22"/>
                    <a:gd name="T8" fmla="*/ 15 w 17"/>
                    <a:gd name="T9" fmla="*/ 17 h 22"/>
                    <a:gd name="T10" fmla="*/ 17 w 17"/>
                    <a:gd name="T11" fmla="*/ 17 h 22"/>
                    <a:gd name="T12" fmla="*/ 17 w 17"/>
                    <a:gd name="T13" fmla="*/ 15 h 22"/>
                    <a:gd name="T14" fmla="*/ 17 w 17"/>
                    <a:gd name="T15" fmla="*/ 12 h 22"/>
                    <a:gd name="T16" fmla="*/ 17 w 17"/>
                    <a:gd name="T17" fmla="*/ 10 h 22"/>
                    <a:gd name="T18" fmla="*/ 17 w 17"/>
                    <a:gd name="T19" fmla="*/ 8 h 22"/>
                    <a:gd name="T20" fmla="*/ 17 w 17"/>
                    <a:gd name="T21" fmla="*/ 5 h 22"/>
                    <a:gd name="T22" fmla="*/ 17 w 17"/>
                    <a:gd name="T23" fmla="*/ 5 h 22"/>
                    <a:gd name="T24" fmla="*/ 15 w 17"/>
                    <a:gd name="T25" fmla="*/ 3 h 22"/>
                    <a:gd name="T26" fmla="*/ 15 w 17"/>
                    <a:gd name="T27" fmla="*/ 0 h 22"/>
                    <a:gd name="T28" fmla="*/ 12 w 17"/>
                    <a:gd name="T29" fmla="*/ 0 h 22"/>
                    <a:gd name="T30" fmla="*/ 12 w 17"/>
                    <a:gd name="T31" fmla="*/ 0 h 22"/>
                    <a:gd name="T32" fmla="*/ 10 w 17"/>
                    <a:gd name="T33" fmla="*/ 0 h 22"/>
                    <a:gd name="T34" fmla="*/ 7 w 17"/>
                    <a:gd name="T35" fmla="*/ 0 h 22"/>
                    <a:gd name="T36" fmla="*/ 5 w 17"/>
                    <a:gd name="T37" fmla="*/ 0 h 22"/>
                    <a:gd name="T38" fmla="*/ 5 w 17"/>
                    <a:gd name="T39" fmla="*/ 0 h 22"/>
                    <a:gd name="T40" fmla="*/ 3 w 17"/>
                    <a:gd name="T41" fmla="*/ 3 h 22"/>
                    <a:gd name="T42" fmla="*/ 3 w 17"/>
                    <a:gd name="T43" fmla="*/ 5 h 22"/>
                    <a:gd name="T44" fmla="*/ 3 w 17"/>
                    <a:gd name="T45" fmla="*/ 5 h 22"/>
                    <a:gd name="T46" fmla="*/ 0 w 17"/>
                    <a:gd name="T47" fmla="*/ 8 h 22"/>
                    <a:gd name="T48" fmla="*/ 0 w 17"/>
                    <a:gd name="T49" fmla="*/ 10 h 22"/>
                    <a:gd name="T50" fmla="*/ 0 w 17"/>
                    <a:gd name="T51" fmla="*/ 12 h 22"/>
                    <a:gd name="T52" fmla="*/ 3 w 17"/>
                    <a:gd name="T53" fmla="*/ 15 h 22"/>
                    <a:gd name="T54" fmla="*/ 3 w 17"/>
                    <a:gd name="T55" fmla="*/ 17 h 22"/>
                    <a:gd name="T56" fmla="*/ 3 w 17"/>
                    <a:gd name="T57" fmla="*/ 17 h 22"/>
                    <a:gd name="T58" fmla="*/ 5 w 17"/>
                    <a:gd name="T59" fmla="*/ 20 h 22"/>
                    <a:gd name="T60" fmla="*/ 5 w 17"/>
                    <a:gd name="T61" fmla="*/ 20 h 22"/>
                    <a:gd name="T62" fmla="*/ 7 w 17"/>
                    <a:gd name="T63" fmla="*/ 20 h 22"/>
                    <a:gd name="T64" fmla="*/ 10 w 17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0" y="22"/>
                      </a:move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1" name="Freeform 331"/>
                <p:cNvSpPr>
                  <a:spLocks/>
                </p:cNvSpPr>
                <p:nvPr/>
              </p:nvSpPr>
              <p:spPr bwMode="auto">
                <a:xfrm>
                  <a:off x="3125" y="3609"/>
                  <a:ext cx="17" cy="22"/>
                </a:xfrm>
                <a:custGeom>
                  <a:avLst/>
                  <a:gdLst>
                    <a:gd name="T0" fmla="*/ 10 w 17"/>
                    <a:gd name="T1" fmla="*/ 22 h 22"/>
                    <a:gd name="T2" fmla="*/ 12 w 17"/>
                    <a:gd name="T3" fmla="*/ 20 h 22"/>
                    <a:gd name="T4" fmla="*/ 12 w 17"/>
                    <a:gd name="T5" fmla="*/ 20 h 22"/>
                    <a:gd name="T6" fmla="*/ 15 w 17"/>
                    <a:gd name="T7" fmla="*/ 20 h 22"/>
                    <a:gd name="T8" fmla="*/ 15 w 17"/>
                    <a:gd name="T9" fmla="*/ 17 h 22"/>
                    <a:gd name="T10" fmla="*/ 17 w 17"/>
                    <a:gd name="T11" fmla="*/ 17 h 22"/>
                    <a:gd name="T12" fmla="*/ 17 w 17"/>
                    <a:gd name="T13" fmla="*/ 15 h 22"/>
                    <a:gd name="T14" fmla="*/ 17 w 17"/>
                    <a:gd name="T15" fmla="*/ 12 h 22"/>
                    <a:gd name="T16" fmla="*/ 17 w 17"/>
                    <a:gd name="T17" fmla="*/ 10 h 22"/>
                    <a:gd name="T18" fmla="*/ 17 w 17"/>
                    <a:gd name="T19" fmla="*/ 8 h 22"/>
                    <a:gd name="T20" fmla="*/ 17 w 17"/>
                    <a:gd name="T21" fmla="*/ 5 h 22"/>
                    <a:gd name="T22" fmla="*/ 17 w 17"/>
                    <a:gd name="T23" fmla="*/ 5 h 22"/>
                    <a:gd name="T24" fmla="*/ 15 w 17"/>
                    <a:gd name="T25" fmla="*/ 3 h 22"/>
                    <a:gd name="T26" fmla="*/ 15 w 17"/>
                    <a:gd name="T27" fmla="*/ 0 h 22"/>
                    <a:gd name="T28" fmla="*/ 12 w 17"/>
                    <a:gd name="T29" fmla="*/ 0 h 22"/>
                    <a:gd name="T30" fmla="*/ 12 w 17"/>
                    <a:gd name="T31" fmla="*/ 0 h 22"/>
                    <a:gd name="T32" fmla="*/ 10 w 17"/>
                    <a:gd name="T33" fmla="*/ 0 h 22"/>
                    <a:gd name="T34" fmla="*/ 7 w 17"/>
                    <a:gd name="T35" fmla="*/ 0 h 22"/>
                    <a:gd name="T36" fmla="*/ 5 w 17"/>
                    <a:gd name="T37" fmla="*/ 0 h 22"/>
                    <a:gd name="T38" fmla="*/ 5 w 17"/>
                    <a:gd name="T39" fmla="*/ 0 h 22"/>
                    <a:gd name="T40" fmla="*/ 3 w 17"/>
                    <a:gd name="T41" fmla="*/ 3 h 22"/>
                    <a:gd name="T42" fmla="*/ 3 w 17"/>
                    <a:gd name="T43" fmla="*/ 5 h 22"/>
                    <a:gd name="T44" fmla="*/ 3 w 17"/>
                    <a:gd name="T45" fmla="*/ 5 h 22"/>
                    <a:gd name="T46" fmla="*/ 0 w 17"/>
                    <a:gd name="T47" fmla="*/ 8 h 22"/>
                    <a:gd name="T48" fmla="*/ 0 w 17"/>
                    <a:gd name="T49" fmla="*/ 10 h 22"/>
                    <a:gd name="T50" fmla="*/ 0 w 17"/>
                    <a:gd name="T51" fmla="*/ 12 h 22"/>
                    <a:gd name="T52" fmla="*/ 3 w 17"/>
                    <a:gd name="T53" fmla="*/ 15 h 22"/>
                    <a:gd name="T54" fmla="*/ 3 w 17"/>
                    <a:gd name="T55" fmla="*/ 17 h 22"/>
                    <a:gd name="T56" fmla="*/ 3 w 17"/>
                    <a:gd name="T57" fmla="*/ 17 h 22"/>
                    <a:gd name="T58" fmla="*/ 5 w 17"/>
                    <a:gd name="T59" fmla="*/ 20 h 22"/>
                    <a:gd name="T60" fmla="*/ 5 w 17"/>
                    <a:gd name="T61" fmla="*/ 20 h 22"/>
                    <a:gd name="T62" fmla="*/ 7 w 17"/>
                    <a:gd name="T63" fmla="*/ 20 h 22"/>
                    <a:gd name="T64" fmla="*/ 10 w 17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0" y="22"/>
                      </a:moveTo>
                      <a:lnTo>
                        <a:pt x="12" y="20"/>
                      </a:lnTo>
                      <a:lnTo>
                        <a:pt x="15" y="20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1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2" name="Freeform 332"/>
                <p:cNvSpPr>
                  <a:spLocks/>
                </p:cNvSpPr>
                <p:nvPr/>
              </p:nvSpPr>
              <p:spPr bwMode="auto">
                <a:xfrm>
                  <a:off x="3147" y="3557"/>
                  <a:ext cx="16" cy="21"/>
                </a:xfrm>
                <a:custGeom>
                  <a:avLst/>
                  <a:gdLst>
                    <a:gd name="T0" fmla="*/ 7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2 w 16"/>
                    <a:gd name="T7" fmla="*/ 21 h 21"/>
                    <a:gd name="T8" fmla="*/ 14 w 16"/>
                    <a:gd name="T9" fmla="*/ 19 h 21"/>
                    <a:gd name="T10" fmla="*/ 14 w 16"/>
                    <a:gd name="T11" fmla="*/ 17 h 21"/>
                    <a:gd name="T12" fmla="*/ 16 w 16"/>
                    <a:gd name="T13" fmla="*/ 17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10 h 21"/>
                    <a:gd name="T20" fmla="*/ 16 w 16"/>
                    <a:gd name="T21" fmla="*/ 7 h 21"/>
                    <a:gd name="T22" fmla="*/ 14 w 16"/>
                    <a:gd name="T23" fmla="*/ 5 h 21"/>
                    <a:gd name="T24" fmla="*/ 14 w 16"/>
                    <a:gd name="T25" fmla="*/ 5 h 21"/>
                    <a:gd name="T26" fmla="*/ 12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0 h 21"/>
                    <a:gd name="T32" fmla="*/ 7 w 16"/>
                    <a:gd name="T33" fmla="*/ 0 h 21"/>
                    <a:gd name="T34" fmla="*/ 7 w 16"/>
                    <a:gd name="T35" fmla="*/ 0 h 21"/>
                    <a:gd name="T36" fmla="*/ 4 w 16"/>
                    <a:gd name="T37" fmla="*/ 2 h 21"/>
                    <a:gd name="T38" fmla="*/ 2 w 16"/>
                    <a:gd name="T39" fmla="*/ 2 h 21"/>
                    <a:gd name="T40" fmla="*/ 2 w 16"/>
                    <a:gd name="T41" fmla="*/ 5 h 21"/>
                    <a:gd name="T42" fmla="*/ 0 w 16"/>
                    <a:gd name="T43" fmla="*/ 5 h 21"/>
                    <a:gd name="T44" fmla="*/ 0 w 16"/>
                    <a:gd name="T45" fmla="*/ 7 h 21"/>
                    <a:gd name="T46" fmla="*/ 0 w 16"/>
                    <a:gd name="T47" fmla="*/ 10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7 h 21"/>
                    <a:gd name="T54" fmla="*/ 0 w 16"/>
                    <a:gd name="T55" fmla="*/ 17 h 21"/>
                    <a:gd name="T56" fmla="*/ 2 w 16"/>
                    <a:gd name="T57" fmla="*/ 19 h 21"/>
                    <a:gd name="T58" fmla="*/ 2 w 16"/>
                    <a:gd name="T59" fmla="*/ 21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7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7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1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3" name="Freeform 333"/>
                <p:cNvSpPr>
                  <a:spLocks/>
                </p:cNvSpPr>
                <p:nvPr/>
              </p:nvSpPr>
              <p:spPr bwMode="auto">
                <a:xfrm>
                  <a:off x="3147" y="3557"/>
                  <a:ext cx="16" cy="21"/>
                </a:xfrm>
                <a:custGeom>
                  <a:avLst/>
                  <a:gdLst>
                    <a:gd name="T0" fmla="*/ 7 w 16"/>
                    <a:gd name="T1" fmla="*/ 21 h 21"/>
                    <a:gd name="T2" fmla="*/ 9 w 16"/>
                    <a:gd name="T3" fmla="*/ 21 h 21"/>
                    <a:gd name="T4" fmla="*/ 12 w 16"/>
                    <a:gd name="T5" fmla="*/ 21 h 21"/>
                    <a:gd name="T6" fmla="*/ 12 w 16"/>
                    <a:gd name="T7" fmla="*/ 21 h 21"/>
                    <a:gd name="T8" fmla="*/ 14 w 16"/>
                    <a:gd name="T9" fmla="*/ 19 h 21"/>
                    <a:gd name="T10" fmla="*/ 14 w 16"/>
                    <a:gd name="T11" fmla="*/ 17 h 21"/>
                    <a:gd name="T12" fmla="*/ 16 w 16"/>
                    <a:gd name="T13" fmla="*/ 17 h 21"/>
                    <a:gd name="T14" fmla="*/ 16 w 16"/>
                    <a:gd name="T15" fmla="*/ 14 h 21"/>
                    <a:gd name="T16" fmla="*/ 16 w 16"/>
                    <a:gd name="T17" fmla="*/ 12 h 21"/>
                    <a:gd name="T18" fmla="*/ 16 w 16"/>
                    <a:gd name="T19" fmla="*/ 10 h 21"/>
                    <a:gd name="T20" fmla="*/ 16 w 16"/>
                    <a:gd name="T21" fmla="*/ 7 h 21"/>
                    <a:gd name="T22" fmla="*/ 14 w 16"/>
                    <a:gd name="T23" fmla="*/ 5 h 21"/>
                    <a:gd name="T24" fmla="*/ 14 w 16"/>
                    <a:gd name="T25" fmla="*/ 5 h 21"/>
                    <a:gd name="T26" fmla="*/ 12 w 16"/>
                    <a:gd name="T27" fmla="*/ 2 h 21"/>
                    <a:gd name="T28" fmla="*/ 12 w 16"/>
                    <a:gd name="T29" fmla="*/ 2 h 21"/>
                    <a:gd name="T30" fmla="*/ 9 w 16"/>
                    <a:gd name="T31" fmla="*/ 0 h 21"/>
                    <a:gd name="T32" fmla="*/ 7 w 16"/>
                    <a:gd name="T33" fmla="*/ 0 h 21"/>
                    <a:gd name="T34" fmla="*/ 7 w 16"/>
                    <a:gd name="T35" fmla="*/ 0 h 21"/>
                    <a:gd name="T36" fmla="*/ 4 w 16"/>
                    <a:gd name="T37" fmla="*/ 2 h 21"/>
                    <a:gd name="T38" fmla="*/ 2 w 16"/>
                    <a:gd name="T39" fmla="*/ 2 h 21"/>
                    <a:gd name="T40" fmla="*/ 2 w 16"/>
                    <a:gd name="T41" fmla="*/ 5 h 21"/>
                    <a:gd name="T42" fmla="*/ 0 w 16"/>
                    <a:gd name="T43" fmla="*/ 5 h 21"/>
                    <a:gd name="T44" fmla="*/ 0 w 16"/>
                    <a:gd name="T45" fmla="*/ 7 h 21"/>
                    <a:gd name="T46" fmla="*/ 0 w 16"/>
                    <a:gd name="T47" fmla="*/ 10 h 21"/>
                    <a:gd name="T48" fmla="*/ 0 w 16"/>
                    <a:gd name="T49" fmla="*/ 12 h 21"/>
                    <a:gd name="T50" fmla="*/ 0 w 16"/>
                    <a:gd name="T51" fmla="*/ 14 h 21"/>
                    <a:gd name="T52" fmla="*/ 0 w 16"/>
                    <a:gd name="T53" fmla="*/ 17 h 21"/>
                    <a:gd name="T54" fmla="*/ 0 w 16"/>
                    <a:gd name="T55" fmla="*/ 17 h 21"/>
                    <a:gd name="T56" fmla="*/ 2 w 16"/>
                    <a:gd name="T57" fmla="*/ 19 h 21"/>
                    <a:gd name="T58" fmla="*/ 2 w 16"/>
                    <a:gd name="T59" fmla="*/ 21 h 21"/>
                    <a:gd name="T60" fmla="*/ 4 w 16"/>
                    <a:gd name="T61" fmla="*/ 21 h 21"/>
                    <a:gd name="T62" fmla="*/ 7 w 16"/>
                    <a:gd name="T63" fmla="*/ 21 h 21"/>
                    <a:gd name="T64" fmla="*/ 7 w 16"/>
                    <a:gd name="T65" fmla="*/ 2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21"/>
                    <a:gd name="T101" fmla="*/ 16 w 1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21">
                      <a:moveTo>
                        <a:pt x="7" y="21"/>
                      </a:move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1"/>
                      </a:lnTo>
                      <a:lnTo>
                        <a:pt x="7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4" name="Freeform 334"/>
                <p:cNvSpPr>
                  <a:spLocks/>
                </p:cNvSpPr>
                <p:nvPr/>
              </p:nvSpPr>
              <p:spPr bwMode="auto">
                <a:xfrm>
                  <a:off x="3130" y="3733"/>
                  <a:ext cx="17" cy="22"/>
                </a:xfrm>
                <a:custGeom>
                  <a:avLst/>
                  <a:gdLst>
                    <a:gd name="T0" fmla="*/ 10 w 17"/>
                    <a:gd name="T1" fmla="*/ 22 h 22"/>
                    <a:gd name="T2" fmla="*/ 10 w 17"/>
                    <a:gd name="T3" fmla="*/ 22 h 22"/>
                    <a:gd name="T4" fmla="*/ 12 w 17"/>
                    <a:gd name="T5" fmla="*/ 22 h 22"/>
                    <a:gd name="T6" fmla="*/ 14 w 17"/>
                    <a:gd name="T7" fmla="*/ 19 h 22"/>
                    <a:gd name="T8" fmla="*/ 14 w 17"/>
                    <a:gd name="T9" fmla="*/ 19 h 22"/>
                    <a:gd name="T10" fmla="*/ 14 w 17"/>
                    <a:gd name="T11" fmla="*/ 17 h 22"/>
                    <a:gd name="T12" fmla="*/ 17 w 17"/>
                    <a:gd name="T13" fmla="*/ 15 h 22"/>
                    <a:gd name="T14" fmla="*/ 17 w 17"/>
                    <a:gd name="T15" fmla="*/ 15 h 22"/>
                    <a:gd name="T16" fmla="*/ 17 w 17"/>
                    <a:gd name="T17" fmla="*/ 12 h 22"/>
                    <a:gd name="T18" fmla="*/ 17 w 17"/>
                    <a:gd name="T19" fmla="*/ 10 h 22"/>
                    <a:gd name="T20" fmla="*/ 17 w 17"/>
                    <a:gd name="T21" fmla="*/ 8 h 22"/>
                    <a:gd name="T22" fmla="*/ 14 w 17"/>
                    <a:gd name="T23" fmla="*/ 5 h 22"/>
                    <a:gd name="T24" fmla="*/ 14 w 17"/>
                    <a:gd name="T25" fmla="*/ 3 h 22"/>
                    <a:gd name="T26" fmla="*/ 14 w 17"/>
                    <a:gd name="T27" fmla="*/ 3 h 22"/>
                    <a:gd name="T28" fmla="*/ 12 w 17"/>
                    <a:gd name="T29" fmla="*/ 3 h 22"/>
                    <a:gd name="T30" fmla="*/ 10 w 17"/>
                    <a:gd name="T31" fmla="*/ 0 h 22"/>
                    <a:gd name="T32" fmla="*/ 10 w 17"/>
                    <a:gd name="T33" fmla="*/ 0 h 22"/>
                    <a:gd name="T34" fmla="*/ 7 w 17"/>
                    <a:gd name="T35" fmla="*/ 0 h 22"/>
                    <a:gd name="T36" fmla="*/ 5 w 17"/>
                    <a:gd name="T37" fmla="*/ 3 h 22"/>
                    <a:gd name="T38" fmla="*/ 5 w 17"/>
                    <a:gd name="T39" fmla="*/ 3 h 22"/>
                    <a:gd name="T40" fmla="*/ 2 w 17"/>
                    <a:gd name="T41" fmla="*/ 3 h 22"/>
                    <a:gd name="T42" fmla="*/ 2 w 17"/>
                    <a:gd name="T43" fmla="*/ 5 h 22"/>
                    <a:gd name="T44" fmla="*/ 0 w 17"/>
                    <a:gd name="T45" fmla="*/ 8 h 22"/>
                    <a:gd name="T46" fmla="*/ 0 w 17"/>
                    <a:gd name="T47" fmla="*/ 10 h 22"/>
                    <a:gd name="T48" fmla="*/ 0 w 17"/>
                    <a:gd name="T49" fmla="*/ 12 h 22"/>
                    <a:gd name="T50" fmla="*/ 0 w 17"/>
                    <a:gd name="T51" fmla="*/ 15 h 22"/>
                    <a:gd name="T52" fmla="*/ 0 w 17"/>
                    <a:gd name="T53" fmla="*/ 15 h 22"/>
                    <a:gd name="T54" fmla="*/ 2 w 17"/>
                    <a:gd name="T55" fmla="*/ 17 h 22"/>
                    <a:gd name="T56" fmla="*/ 2 w 17"/>
                    <a:gd name="T57" fmla="*/ 19 h 22"/>
                    <a:gd name="T58" fmla="*/ 5 w 17"/>
                    <a:gd name="T59" fmla="*/ 19 h 22"/>
                    <a:gd name="T60" fmla="*/ 5 w 17"/>
                    <a:gd name="T61" fmla="*/ 22 h 22"/>
                    <a:gd name="T62" fmla="*/ 7 w 17"/>
                    <a:gd name="T63" fmla="*/ 22 h 22"/>
                    <a:gd name="T64" fmla="*/ 10 w 17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5" y="22"/>
                      </a:lnTo>
                      <a:lnTo>
                        <a:pt x="7" y="22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5" name="Freeform 335"/>
                <p:cNvSpPr>
                  <a:spLocks/>
                </p:cNvSpPr>
                <p:nvPr/>
              </p:nvSpPr>
              <p:spPr bwMode="auto">
                <a:xfrm>
                  <a:off x="3130" y="3733"/>
                  <a:ext cx="17" cy="22"/>
                </a:xfrm>
                <a:custGeom>
                  <a:avLst/>
                  <a:gdLst>
                    <a:gd name="T0" fmla="*/ 10 w 17"/>
                    <a:gd name="T1" fmla="*/ 22 h 22"/>
                    <a:gd name="T2" fmla="*/ 10 w 17"/>
                    <a:gd name="T3" fmla="*/ 22 h 22"/>
                    <a:gd name="T4" fmla="*/ 12 w 17"/>
                    <a:gd name="T5" fmla="*/ 22 h 22"/>
                    <a:gd name="T6" fmla="*/ 14 w 17"/>
                    <a:gd name="T7" fmla="*/ 19 h 22"/>
                    <a:gd name="T8" fmla="*/ 14 w 17"/>
                    <a:gd name="T9" fmla="*/ 19 h 22"/>
                    <a:gd name="T10" fmla="*/ 14 w 17"/>
                    <a:gd name="T11" fmla="*/ 17 h 22"/>
                    <a:gd name="T12" fmla="*/ 17 w 17"/>
                    <a:gd name="T13" fmla="*/ 15 h 22"/>
                    <a:gd name="T14" fmla="*/ 17 w 17"/>
                    <a:gd name="T15" fmla="*/ 15 h 22"/>
                    <a:gd name="T16" fmla="*/ 17 w 17"/>
                    <a:gd name="T17" fmla="*/ 12 h 22"/>
                    <a:gd name="T18" fmla="*/ 17 w 17"/>
                    <a:gd name="T19" fmla="*/ 10 h 22"/>
                    <a:gd name="T20" fmla="*/ 17 w 17"/>
                    <a:gd name="T21" fmla="*/ 8 h 22"/>
                    <a:gd name="T22" fmla="*/ 14 w 17"/>
                    <a:gd name="T23" fmla="*/ 5 h 22"/>
                    <a:gd name="T24" fmla="*/ 14 w 17"/>
                    <a:gd name="T25" fmla="*/ 3 h 22"/>
                    <a:gd name="T26" fmla="*/ 14 w 17"/>
                    <a:gd name="T27" fmla="*/ 3 h 22"/>
                    <a:gd name="T28" fmla="*/ 12 w 17"/>
                    <a:gd name="T29" fmla="*/ 3 h 22"/>
                    <a:gd name="T30" fmla="*/ 10 w 17"/>
                    <a:gd name="T31" fmla="*/ 0 h 22"/>
                    <a:gd name="T32" fmla="*/ 10 w 17"/>
                    <a:gd name="T33" fmla="*/ 0 h 22"/>
                    <a:gd name="T34" fmla="*/ 7 w 17"/>
                    <a:gd name="T35" fmla="*/ 0 h 22"/>
                    <a:gd name="T36" fmla="*/ 5 w 17"/>
                    <a:gd name="T37" fmla="*/ 3 h 22"/>
                    <a:gd name="T38" fmla="*/ 5 w 17"/>
                    <a:gd name="T39" fmla="*/ 3 h 22"/>
                    <a:gd name="T40" fmla="*/ 2 w 17"/>
                    <a:gd name="T41" fmla="*/ 3 h 22"/>
                    <a:gd name="T42" fmla="*/ 2 w 17"/>
                    <a:gd name="T43" fmla="*/ 5 h 22"/>
                    <a:gd name="T44" fmla="*/ 0 w 17"/>
                    <a:gd name="T45" fmla="*/ 8 h 22"/>
                    <a:gd name="T46" fmla="*/ 0 w 17"/>
                    <a:gd name="T47" fmla="*/ 10 h 22"/>
                    <a:gd name="T48" fmla="*/ 0 w 17"/>
                    <a:gd name="T49" fmla="*/ 12 h 22"/>
                    <a:gd name="T50" fmla="*/ 0 w 17"/>
                    <a:gd name="T51" fmla="*/ 15 h 22"/>
                    <a:gd name="T52" fmla="*/ 0 w 17"/>
                    <a:gd name="T53" fmla="*/ 15 h 22"/>
                    <a:gd name="T54" fmla="*/ 2 w 17"/>
                    <a:gd name="T55" fmla="*/ 17 h 22"/>
                    <a:gd name="T56" fmla="*/ 2 w 17"/>
                    <a:gd name="T57" fmla="*/ 19 h 22"/>
                    <a:gd name="T58" fmla="*/ 5 w 17"/>
                    <a:gd name="T59" fmla="*/ 19 h 22"/>
                    <a:gd name="T60" fmla="*/ 5 w 17"/>
                    <a:gd name="T61" fmla="*/ 22 h 22"/>
                    <a:gd name="T62" fmla="*/ 7 w 17"/>
                    <a:gd name="T63" fmla="*/ 22 h 22"/>
                    <a:gd name="T64" fmla="*/ 10 w 17"/>
                    <a:gd name="T65" fmla="*/ 2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5" y="22"/>
                      </a:lnTo>
                      <a:lnTo>
                        <a:pt x="7" y="22"/>
                      </a:lnTo>
                      <a:lnTo>
                        <a:pt x="1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6" name="Freeform 336"/>
                <p:cNvSpPr>
                  <a:spLocks/>
                </p:cNvSpPr>
                <p:nvPr/>
              </p:nvSpPr>
              <p:spPr bwMode="auto">
                <a:xfrm>
                  <a:off x="2116" y="3142"/>
                  <a:ext cx="141" cy="291"/>
                </a:xfrm>
                <a:custGeom>
                  <a:avLst/>
                  <a:gdLst>
                    <a:gd name="T0" fmla="*/ 5 w 141"/>
                    <a:gd name="T1" fmla="*/ 274 h 291"/>
                    <a:gd name="T2" fmla="*/ 0 w 141"/>
                    <a:gd name="T3" fmla="*/ 251 h 291"/>
                    <a:gd name="T4" fmla="*/ 5 w 141"/>
                    <a:gd name="T5" fmla="*/ 234 h 291"/>
                    <a:gd name="T6" fmla="*/ 0 w 141"/>
                    <a:gd name="T7" fmla="*/ 198 h 291"/>
                    <a:gd name="T8" fmla="*/ 7 w 141"/>
                    <a:gd name="T9" fmla="*/ 162 h 291"/>
                    <a:gd name="T10" fmla="*/ 22 w 141"/>
                    <a:gd name="T11" fmla="*/ 131 h 291"/>
                    <a:gd name="T12" fmla="*/ 46 w 141"/>
                    <a:gd name="T13" fmla="*/ 98 h 291"/>
                    <a:gd name="T14" fmla="*/ 74 w 141"/>
                    <a:gd name="T15" fmla="*/ 69 h 291"/>
                    <a:gd name="T16" fmla="*/ 96 w 141"/>
                    <a:gd name="T17" fmla="*/ 43 h 291"/>
                    <a:gd name="T18" fmla="*/ 115 w 141"/>
                    <a:gd name="T19" fmla="*/ 19 h 291"/>
                    <a:gd name="T20" fmla="*/ 139 w 141"/>
                    <a:gd name="T21" fmla="*/ 0 h 291"/>
                    <a:gd name="T22" fmla="*/ 141 w 141"/>
                    <a:gd name="T23" fmla="*/ 7 h 291"/>
                    <a:gd name="T24" fmla="*/ 141 w 141"/>
                    <a:gd name="T25" fmla="*/ 7 h 291"/>
                    <a:gd name="T26" fmla="*/ 141 w 141"/>
                    <a:gd name="T27" fmla="*/ 7 h 291"/>
                    <a:gd name="T28" fmla="*/ 141 w 141"/>
                    <a:gd name="T29" fmla="*/ 10 h 291"/>
                    <a:gd name="T30" fmla="*/ 141 w 141"/>
                    <a:gd name="T31" fmla="*/ 12 h 291"/>
                    <a:gd name="T32" fmla="*/ 141 w 141"/>
                    <a:gd name="T33" fmla="*/ 12 h 291"/>
                    <a:gd name="T34" fmla="*/ 141 w 141"/>
                    <a:gd name="T35" fmla="*/ 15 h 291"/>
                    <a:gd name="T36" fmla="*/ 139 w 141"/>
                    <a:gd name="T37" fmla="*/ 17 h 291"/>
                    <a:gd name="T38" fmla="*/ 136 w 141"/>
                    <a:gd name="T39" fmla="*/ 19 h 291"/>
                    <a:gd name="T40" fmla="*/ 100 w 141"/>
                    <a:gd name="T41" fmla="*/ 65 h 291"/>
                    <a:gd name="T42" fmla="*/ 62 w 141"/>
                    <a:gd name="T43" fmla="*/ 112 h 291"/>
                    <a:gd name="T44" fmla="*/ 43 w 141"/>
                    <a:gd name="T45" fmla="*/ 148 h 291"/>
                    <a:gd name="T46" fmla="*/ 41 w 141"/>
                    <a:gd name="T47" fmla="*/ 150 h 291"/>
                    <a:gd name="T48" fmla="*/ 41 w 141"/>
                    <a:gd name="T49" fmla="*/ 155 h 291"/>
                    <a:gd name="T50" fmla="*/ 41 w 141"/>
                    <a:gd name="T51" fmla="*/ 169 h 291"/>
                    <a:gd name="T52" fmla="*/ 38 w 141"/>
                    <a:gd name="T53" fmla="*/ 186 h 291"/>
                    <a:gd name="T54" fmla="*/ 36 w 141"/>
                    <a:gd name="T55" fmla="*/ 200 h 291"/>
                    <a:gd name="T56" fmla="*/ 34 w 141"/>
                    <a:gd name="T57" fmla="*/ 205 h 291"/>
                    <a:gd name="T58" fmla="*/ 29 w 141"/>
                    <a:gd name="T59" fmla="*/ 210 h 291"/>
                    <a:gd name="T60" fmla="*/ 29 w 141"/>
                    <a:gd name="T61" fmla="*/ 215 h 291"/>
                    <a:gd name="T62" fmla="*/ 29 w 141"/>
                    <a:gd name="T63" fmla="*/ 215 h 291"/>
                    <a:gd name="T64" fmla="*/ 29 w 141"/>
                    <a:gd name="T65" fmla="*/ 217 h 291"/>
                    <a:gd name="T66" fmla="*/ 26 w 141"/>
                    <a:gd name="T67" fmla="*/ 222 h 291"/>
                    <a:gd name="T68" fmla="*/ 22 w 141"/>
                    <a:gd name="T69" fmla="*/ 234 h 291"/>
                    <a:gd name="T70" fmla="*/ 19 w 141"/>
                    <a:gd name="T71" fmla="*/ 243 h 291"/>
                    <a:gd name="T72" fmla="*/ 19 w 141"/>
                    <a:gd name="T73" fmla="*/ 253 h 291"/>
                    <a:gd name="T74" fmla="*/ 15 w 141"/>
                    <a:gd name="T75" fmla="*/ 270 h 291"/>
                    <a:gd name="T76" fmla="*/ 15 w 141"/>
                    <a:gd name="T77" fmla="*/ 277 h 291"/>
                    <a:gd name="T78" fmla="*/ 12 w 141"/>
                    <a:gd name="T79" fmla="*/ 277 h 291"/>
                    <a:gd name="T80" fmla="*/ 12 w 141"/>
                    <a:gd name="T81" fmla="*/ 279 h 291"/>
                    <a:gd name="T82" fmla="*/ 15 w 141"/>
                    <a:gd name="T83" fmla="*/ 284 h 291"/>
                    <a:gd name="T84" fmla="*/ 12 w 141"/>
                    <a:gd name="T85" fmla="*/ 286 h 291"/>
                    <a:gd name="T86" fmla="*/ 7 w 141"/>
                    <a:gd name="T87" fmla="*/ 289 h 291"/>
                    <a:gd name="T88" fmla="*/ 7 w 141"/>
                    <a:gd name="T89" fmla="*/ 286 h 2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1"/>
                    <a:gd name="T136" fmla="*/ 0 h 291"/>
                    <a:gd name="T137" fmla="*/ 141 w 141"/>
                    <a:gd name="T138" fmla="*/ 291 h 29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1" h="291">
                      <a:moveTo>
                        <a:pt x="7" y="286"/>
                      </a:moveTo>
                      <a:lnTo>
                        <a:pt x="5" y="282"/>
                      </a:lnTo>
                      <a:lnTo>
                        <a:pt x="5" y="274"/>
                      </a:lnTo>
                      <a:lnTo>
                        <a:pt x="3" y="267"/>
                      </a:lnTo>
                      <a:lnTo>
                        <a:pt x="3" y="260"/>
                      </a:lnTo>
                      <a:lnTo>
                        <a:pt x="0" y="251"/>
                      </a:lnTo>
                      <a:lnTo>
                        <a:pt x="0" y="243"/>
                      </a:lnTo>
                      <a:lnTo>
                        <a:pt x="3" y="239"/>
                      </a:lnTo>
                      <a:lnTo>
                        <a:pt x="5" y="234"/>
                      </a:lnTo>
                      <a:lnTo>
                        <a:pt x="0" y="222"/>
                      </a:lnTo>
                      <a:lnTo>
                        <a:pt x="0" y="210"/>
                      </a:lnTo>
                      <a:lnTo>
                        <a:pt x="0" y="198"/>
                      </a:lnTo>
                      <a:lnTo>
                        <a:pt x="3" y="186"/>
                      </a:lnTo>
                      <a:lnTo>
                        <a:pt x="5" y="174"/>
                      </a:lnTo>
                      <a:lnTo>
                        <a:pt x="7" y="162"/>
                      </a:lnTo>
                      <a:lnTo>
                        <a:pt x="12" y="153"/>
                      </a:lnTo>
                      <a:lnTo>
                        <a:pt x="15" y="141"/>
                      </a:lnTo>
                      <a:lnTo>
                        <a:pt x="22" y="131"/>
                      </a:lnTo>
                      <a:lnTo>
                        <a:pt x="26" y="119"/>
                      </a:lnTo>
                      <a:lnTo>
                        <a:pt x="36" y="110"/>
                      </a:lnTo>
                      <a:lnTo>
                        <a:pt x="46" y="98"/>
                      </a:lnTo>
                      <a:lnTo>
                        <a:pt x="55" y="88"/>
                      </a:lnTo>
                      <a:lnTo>
                        <a:pt x="65" y="79"/>
                      </a:lnTo>
                      <a:lnTo>
                        <a:pt x="74" y="69"/>
                      </a:lnTo>
                      <a:lnTo>
                        <a:pt x="84" y="60"/>
                      </a:lnTo>
                      <a:lnTo>
                        <a:pt x="88" y="50"/>
                      </a:lnTo>
                      <a:lnTo>
                        <a:pt x="96" y="43"/>
                      </a:lnTo>
                      <a:lnTo>
                        <a:pt x="100" y="36"/>
                      </a:lnTo>
                      <a:lnTo>
                        <a:pt x="108" y="29"/>
                      </a:lnTo>
                      <a:lnTo>
                        <a:pt x="115" y="19"/>
                      </a:lnTo>
                      <a:lnTo>
                        <a:pt x="122" y="12"/>
                      </a:lnTo>
                      <a:lnTo>
                        <a:pt x="129" y="5"/>
                      </a:lnTo>
                      <a:lnTo>
                        <a:pt x="139" y="0"/>
                      </a:lnTo>
                      <a:lnTo>
                        <a:pt x="141" y="5"/>
                      </a:lnTo>
                      <a:lnTo>
                        <a:pt x="141" y="7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1" y="15"/>
                      </a:lnTo>
                      <a:lnTo>
                        <a:pt x="139" y="15"/>
                      </a:lnTo>
                      <a:lnTo>
                        <a:pt x="139" y="17"/>
                      </a:lnTo>
                      <a:lnTo>
                        <a:pt x="136" y="19"/>
                      </a:lnTo>
                      <a:lnTo>
                        <a:pt x="124" y="34"/>
                      </a:lnTo>
                      <a:lnTo>
                        <a:pt x="112" y="50"/>
                      </a:lnTo>
                      <a:lnTo>
                        <a:pt x="100" y="65"/>
                      </a:lnTo>
                      <a:lnTo>
                        <a:pt x="86" y="81"/>
                      </a:lnTo>
                      <a:lnTo>
                        <a:pt x="74" y="96"/>
                      </a:lnTo>
                      <a:lnTo>
                        <a:pt x="62" y="112"/>
                      </a:lnTo>
                      <a:lnTo>
                        <a:pt x="53" y="129"/>
                      </a:lnTo>
                      <a:lnTo>
                        <a:pt x="43" y="146"/>
                      </a:lnTo>
                      <a:lnTo>
                        <a:pt x="43" y="148"/>
                      </a:lnTo>
                      <a:lnTo>
                        <a:pt x="43" y="150"/>
                      </a:lnTo>
                      <a:lnTo>
                        <a:pt x="41" y="150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38" y="155"/>
                      </a:lnTo>
                      <a:lnTo>
                        <a:pt x="41" y="162"/>
                      </a:lnTo>
                      <a:lnTo>
                        <a:pt x="41" y="169"/>
                      </a:lnTo>
                      <a:lnTo>
                        <a:pt x="41" y="174"/>
                      </a:lnTo>
                      <a:lnTo>
                        <a:pt x="38" y="181"/>
                      </a:lnTo>
                      <a:lnTo>
                        <a:pt x="38" y="186"/>
                      </a:lnTo>
                      <a:lnTo>
                        <a:pt x="36" y="191"/>
                      </a:lnTo>
                      <a:lnTo>
                        <a:pt x="36" y="196"/>
                      </a:lnTo>
                      <a:lnTo>
                        <a:pt x="36" y="200"/>
                      </a:lnTo>
                      <a:lnTo>
                        <a:pt x="36" y="203"/>
                      </a:lnTo>
                      <a:lnTo>
                        <a:pt x="34" y="205"/>
                      </a:lnTo>
                      <a:lnTo>
                        <a:pt x="31" y="208"/>
                      </a:lnTo>
                      <a:lnTo>
                        <a:pt x="29" y="210"/>
                      </a:lnTo>
                      <a:lnTo>
                        <a:pt x="29" y="212"/>
                      </a:lnTo>
                      <a:lnTo>
                        <a:pt x="29" y="215"/>
                      </a:lnTo>
                      <a:lnTo>
                        <a:pt x="29" y="217"/>
                      </a:lnTo>
                      <a:lnTo>
                        <a:pt x="26" y="217"/>
                      </a:lnTo>
                      <a:lnTo>
                        <a:pt x="26" y="222"/>
                      </a:lnTo>
                      <a:lnTo>
                        <a:pt x="24" y="224"/>
                      </a:lnTo>
                      <a:lnTo>
                        <a:pt x="24" y="229"/>
                      </a:lnTo>
                      <a:lnTo>
                        <a:pt x="22" y="234"/>
                      </a:lnTo>
                      <a:lnTo>
                        <a:pt x="22" y="236"/>
                      </a:lnTo>
                      <a:lnTo>
                        <a:pt x="22" y="241"/>
                      </a:lnTo>
                      <a:lnTo>
                        <a:pt x="19" y="243"/>
                      </a:lnTo>
                      <a:lnTo>
                        <a:pt x="19" y="246"/>
                      </a:lnTo>
                      <a:lnTo>
                        <a:pt x="19" y="248"/>
                      </a:lnTo>
                      <a:lnTo>
                        <a:pt x="19" y="253"/>
                      </a:lnTo>
                      <a:lnTo>
                        <a:pt x="17" y="258"/>
                      </a:lnTo>
                      <a:lnTo>
                        <a:pt x="17" y="265"/>
                      </a:lnTo>
                      <a:lnTo>
                        <a:pt x="15" y="270"/>
                      </a:lnTo>
                      <a:lnTo>
                        <a:pt x="15" y="272"/>
                      </a:lnTo>
                      <a:lnTo>
                        <a:pt x="12" y="274"/>
                      </a:lnTo>
                      <a:lnTo>
                        <a:pt x="15" y="277"/>
                      </a:lnTo>
                      <a:lnTo>
                        <a:pt x="12" y="277"/>
                      </a:lnTo>
                      <a:lnTo>
                        <a:pt x="12" y="279"/>
                      </a:lnTo>
                      <a:lnTo>
                        <a:pt x="12" y="282"/>
                      </a:lnTo>
                      <a:lnTo>
                        <a:pt x="15" y="284"/>
                      </a:lnTo>
                      <a:lnTo>
                        <a:pt x="12" y="286"/>
                      </a:lnTo>
                      <a:lnTo>
                        <a:pt x="15" y="286"/>
                      </a:lnTo>
                      <a:lnTo>
                        <a:pt x="12" y="286"/>
                      </a:lnTo>
                      <a:lnTo>
                        <a:pt x="15" y="289"/>
                      </a:lnTo>
                      <a:lnTo>
                        <a:pt x="10" y="291"/>
                      </a:lnTo>
                      <a:lnTo>
                        <a:pt x="7" y="289"/>
                      </a:lnTo>
                      <a:lnTo>
                        <a:pt x="5" y="286"/>
                      </a:lnTo>
                      <a:lnTo>
                        <a:pt x="7" y="286"/>
                      </a:lnTo>
                      <a:lnTo>
                        <a:pt x="5" y="284"/>
                      </a:lnTo>
                      <a:lnTo>
                        <a:pt x="7" y="28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7" name="Freeform 337"/>
                <p:cNvSpPr>
                  <a:spLocks/>
                </p:cNvSpPr>
                <p:nvPr/>
              </p:nvSpPr>
              <p:spPr bwMode="auto">
                <a:xfrm>
                  <a:off x="2116" y="3142"/>
                  <a:ext cx="141" cy="291"/>
                </a:xfrm>
                <a:custGeom>
                  <a:avLst/>
                  <a:gdLst>
                    <a:gd name="T0" fmla="*/ 5 w 141"/>
                    <a:gd name="T1" fmla="*/ 274 h 291"/>
                    <a:gd name="T2" fmla="*/ 0 w 141"/>
                    <a:gd name="T3" fmla="*/ 251 h 291"/>
                    <a:gd name="T4" fmla="*/ 5 w 141"/>
                    <a:gd name="T5" fmla="*/ 234 h 291"/>
                    <a:gd name="T6" fmla="*/ 0 w 141"/>
                    <a:gd name="T7" fmla="*/ 198 h 291"/>
                    <a:gd name="T8" fmla="*/ 7 w 141"/>
                    <a:gd name="T9" fmla="*/ 162 h 291"/>
                    <a:gd name="T10" fmla="*/ 22 w 141"/>
                    <a:gd name="T11" fmla="*/ 131 h 291"/>
                    <a:gd name="T12" fmla="*/ 46 w 141"/>
                    <a:gd name="T13" fmla="*/ 98 h 291"/>
                    <a:gd name="T14" fmla="*/ 74 w 141"/>
                    <a:gd name="T15" fmla="*/ 69 h 291"/>
                    <a:gd name="T16" fmla="*/ 96 w 141"/>
                    <a:gd name="T17" fmla="*/ 43 h 291"/>
                    <a:gd name="T18" fmla="*/ 115 w 141"/>
                    <a:gd name="T19" fmla="*/ 19 h 291"/>
                    <a:gd name="T20" fmla="*/ 139 w 141"/>
                    <a:gd name="T21" fmla="*/ 0 h 291"/>
                    <a:gd name="T22" fmla="*/ 141 w 141"/>
                    <a:gd name="T23" fmla="*/ 7 h 291"/>
                    <a:gd name="T24" fmla="*/ 141 w 141"/>
                    <a:gd name="T25" fmla="*/ 7 h 291"/>
                    <a:gd name="T26" fmla="*/ 141 w 141"/>
                    <a:gd name="T27" fmla="*/ 7 h 291"/>
                    <a:gd name="T28" fmla="*/ 141 w 141"/>
                    <a:gd name="T29" fmla="*/ 10 h 291"/>
                    <a:gd name="T30" fmla="*/ 141 w 141"/>
                    <a:gd name="T31" fmla="*/ 12 h 291"/>
                    <a:gd name="T32" fmla="*/ 141 w 141"/>
                    <a:gd name="T33" fmla="*/ 12 h 291"/>
                    <a:gd name="T34" fmla="*/ 141 w 141"/>
                    <a:gd name="T35" fmla="*/ 15 h 291"/>
                    <a:gd name="T36" fmla="*/ 139 w 141"/>
                    <a:gd name="T37" fmla="*/ 17 h 291"/>
                    <a:gd name="T38" fmla="*/ 136 w 141"/>
                    <a:gd name="T39" fmla="*/ 19 h 291"/>
                    <a:gd name="T40" fmla="*/ 100 w 141"/>
                    <a:gd name="T41" fmla="*/ 65 h 291"/>
                    <a:gd name="T42" fmla="*/ 62 w 141"/>
                    <a:gd name="T43" fmla="*/ 112 h 291"/>
                    <a:gd name="T44" fmla="*/ 43 w 141"/>
                    <a:gd name="T45" fmla="*/ 148 h 291"/>
                    <a:gd name="T46" fmla="*/ 41 w 141"/>
                    <a:gd name="T47" fmla="*/ 150 h 291"/>
                    <a:gd name="T48" fmla="*/ 41 w 141"/>
                    <a:gd name="T49" fmla="*/ 155 h 291"/>
                    <a:gd name="T50" fmla="*/ 41 w 141"/>
                    <a:gd name="T51" fmla="*/ 169 h 291"/>
                    <a:gd name="T52" fmla="*/ 38 w 141"/>
                    <a:gd name="T53" fmla="*/ 186 h 291"/>
                    <a:gd name="T54" fmla="*/ 36 w 141"/>
                    <a:gd name="T55" fmla="*/ 200 h 291"/>
                    <a:gd name="T56" fmla="*/ 34 w 141"/>
                    <a:gd name="T57" fmla="*/ 205 h 291"/>
                    <a:gd name="T58" fmla="*/ 29 w 141"/>
                    <a:gd name="T59" fmla="*/ 210 h 291"/>
                    <a:gd name="T60" fmla="*/ 29 w 141"/>
                    <a:gd name="T61" fmla="*/ 215 h 291"/>
                    <a:gd name="T62" fmla="*/ 29 w 141"/>
                    <a:gd name="T63" fmla="*/ 215 h 291"/>
                    <a:gd name="T64" fmla="*/ 29 w 141"/>
                    <a:gd name="T65" fmla="*/ 217 h 291"/>
                    <a:gd name="T66" fmla="*/ 26 w 141"/>
                    <a:gd name="T67" fmla="*/ 222 h 291"/>
                    <a:gd name="T68" fmla="*/ 22 w 141"/>
                    <a:gd name="T69" fmla="*/ 234 h 291"/>
                    <a:gd name="T70" fmla="*/ 19 w 141"/>
                    <a:gd name="T71" fmla="*/ 243 h 291"/>
                    <a:gd name="T72" fmla="*/ 19 w 141"/>
                    <a:gd name="T73" fmla="*/ 253 h 291"/>
                    <a:gd name="T74" fmla="*/ 15 w 141"/>
                    <a:gd name="T75" fmla="*/ 270 h 291"/>
                    <a:gd name="T76" fmla="*/ 15 w 141"/>
                    <a:gd name="T77" fmla="*/ 277 h 291"/>
                    <a:gd name="T78" fmla="*/ 12 w 141"/>
                    <a:gd name="T79" fmla="*/ 277 h 291"/>
                    <a:gd name="T80" fmla="*/ 12 w 141"/>
                    <a:gd name="T81" fmla="*/ 279 h 291"/>
                    <a:gd name="T82" fmla="*/ 15 w 141"/>
                    <a:gd name="T83" fmla="*/ 284 h 291"/>
                    <a:gd name="T84" fmla="*/ 12 w 141"/>
                    <a:gd name="T85" fmla="*/ 286 h 291"/>
                    <a:gd name="T86" fmla="*/ 7 w 141"/>
                    <a:gd name="T87" fmla="*/ 289 h 291"/>
                    <a:gd name="T88" fmla="*/ 7 w 141"/>
                    <a:gd name="T89" fmla="*/ 286 h 2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1"/>
                    <a:gd name="T136" fmla="*/ 0 h 291"/>
                    <a:gd name="T137" fmla="*/ 141 w 141"/>
                    <a:gd name="T138" fmla="*/ 291 h 29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1" h="291">
                      <a:moveTo>
                        <a:pt x="7" y="286"/>
                      </a:moveTo>
                      <a:lnTo>
                        <a:pt x="5" y="282"/>
                      </a:lnTo>
                      <a:lnTo>
                        <a:pt x="5" y="274"/>
                      </a:lnTo>
                      <a:lnTo>
                        <a:pt x="3" y="267"/>
                      </a:lnTo>
                      <a:lnTo>
                        <a:pt x="3" y="260"/>
                      </a:lnTo>
                      <a:lnTo>
                        <a:pt x="0" y="251"/>
                      </a:lnTo>
                      <a:lnTo>
                        <a:pt x="0" y="243"/>
                      </a:lnTo>
                      <a:lnTo>
                        <a:pt x="3" y="239"/>
                      </a:lnTo>
                      <a:lnTo>
                        <a:pt x="5" y="234"/>
                      </a:lnTo>
                      <a:lnTo>
                        <a:pt x="0" y="222"/>
                      </a:lnTo>
                      <a:lnTo>
                        <a:pt x="0" y="210"/>
                      </a:lnTo>
                      <a:lnTo>
                        <a:pt x="0" y="198"/>
                      </a:lnTo>
                      <a:lnTo>
                        <a:pt x="3" y="186"/>
                      </a:lnTo>
                      <a:lnTo>
                        <a:pt x="5" y="174"/>
                      </a:lnTo>
                      <a:lnTo>
                        <a:pt x="7" y="162"/>
                      </a:lnTo>
                      <a:lnTo>
                        <a:pt x="12" y="153"/>
                      </a:lnTo>
                      <a:lnTo>
                        <a:pt x="15" y="141"/>
                      </a:lnTo>
                      <a:lnTo>
                        <a:pt x="22" y="131"/>
                      </a:lnTo>
                      <a:lnTo>
                        <a:pt x="26" y="119"/>
                      </a:lnTo>
                      <a:lnTo>
                        <a:pt x="36" y="110"/>
                      </a:lnTo>
                      <a:lnTo>
                        <a:pt x="46" y="98"/>
                      </a:lnTo>
                      <a:lnTo>
                        <a:pt x="55" y="88"/>
                      </a:lnTo>
                      <a:lnTo>
                        <a:pt x="65" y="79"/>
                      </a:lnTo>
                      <a:lnTo>
                        <a:pt x="74" y="69"/>
                      </a:lnTo>
                      <a:lnTo>
                        <a:pt x="84" y="60"/>
                      </a:lnTo>
                      <a:lnTo>
                        <a:pt x="88" y="50"/>
                      </a:lnTo>
                      <a:lnTo>
                        <a:pt x="96" y="43"/>
                      </a:lnTo>
                      <a:lnTo>
                        <a:pt x="100" y="36"/>
                      </a:lnTo>
                      <a:lnTo>
                        <a:pt x="108" y="29"/>
                      </a:lnTo>
                      <a:lnTo>
                        <a:pt x="115" y="19"/>
                      </a:lnTo>
                      <a:lnTo>
                        <a:pt x="122" y="12"/>
                      </a:lnTo>
                      <a:lnTo>
                        <a:pt x="129" y="5"/>
                      </a:lnTo>
                      <a:lnTo>
                        <a:pt x="139" y="0"/>
                      </a:lnTo>
                      <a:lnTo>
                        <a:pt x="141" y="5"/>
                      </a:lnTo>
                      <a:lnTo>
                        <a:pt x="141" y="7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1" y="15"/>
                      </a:lnTo>
                      <a:lnTo>
                        <a:pt x="139" y="15"/>
                      </a:lnTo>
                      <a:lnTo>
                        <a:pt x="139" y="17"/>
                      </a:lnTo>
                      <a:lnTo>
                        <a:pt x="136" y="19"/>
                      </a:lnTo>
                      <a:lnTo>
                        <a:pt x="124" y="34"/>
                      </a:lnTo>
                      <a:lnTo>
                        <a:pt x="112" y="50"/>
                      </a:lnTo>
                      <a:lnTo>
                        <a:pt x="100" y="65"/>
                      </a:lnTo>
                      <a:lnTo>
                        <a:pt x="86" y="81"/>
                      </a:lnTo>
                      <a:lnTo>
                        <a:pt x="74" y="96"/>
                      </a:lnTo>
                      <a:lnTo>
                        <a:pt x="62" y="112"/>
                      </a:lnTo>
                      <a:lnTo>
                        <a:pt x="53" y="129"/>
                      </a:lnTo>
                      <a:lnTo>
                        <a:pt x="43" y="146"/>
                      </a:lnTo>
                      <a:lnTo>
                        <a:pt x="43" y="148"/>
                      </a:lnTo>
                      <a:lnTo>
                        <a:pt x="43" y="150"/>
                      </a:lnTo>
                      <a:lnTo>
                        <a:pt x="41" y="150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38" y="155"/>
                      </a:lnTo>
                      <a:lnTo>
                        <a:pt x="41" y="162"/>
                      </a:lnTo>
                      <a:lnTo>
                        <a:pt x="41" y="169"/>
                      </a:lnTo>
                      <a:lnTo>
                        <a:pt x="41" y="174"/>
                      </a:lnTo>
                      <a:lnTo>
                        <a:pt x="38" y="181"/>
                      </a:lnTo>
                      <a:lnTo>
                        <a:pt x="38" y="186"/>
                      </a:lnTo>
                      <a:lnTo>
                        <a:pt x="36" y="191"/>
                      </a:lnTo>
                      <a:lnTo>
                        <a:pt x="36" y="196"/>
                      </a:lnTo>
                      <a:lnTo>
                        <a:pt x="36" y="200"/>
                      </a:lnTo>
                      <a:lnTo>
                        <a:pt x="36" y="203"/>
                      </a:lnTo>
                      <a:lnTo>
                        <a:pt x="34" y="205"/>
                      </a:lnTo>
                      <a:lnTo>
                        <a:pt x="31" y="208"/>
                      </a:lnTo>
                      <a:lnTo>
                        <a:pt x="29" y="210"/>
                      </a:lnTo>
                      <a:lnTo>
                        <a:pt x="29" y="212"/>
                      </a:lnTo>
                      <a:lnTo>
                        <a:pt x="29" y="215"/>
                      </a:lnTo>
                      <a:lnTo>
                        <a:pt x="29" y="217"/>
                      </a:lnTo>
                      <a:lnTo>
                        <a:pt x="26" y="217"/>
                      </a:lnTo>
                      <a:lnTo>
                        <a:pt x="26" y="222"/>
                      </a:lnTo>
                      <a:lnTo>
                        <a:pt x="24" y="224"/>
                      </a:lnTo>
                      <a:lnTo>
                        <a:pt x="24" y="229"/>
                      </a:lnTo>
                      <a:lnTo>
                        <a:pt x="22" y="234"/>
                      </a:lnTo>
                      <a:lnTo>
                        <a:pt x="22" y="236"/>
                      </a:lnTo>
                      <a:lnTo>
                        <a:pt x="22" y="241"/>
                      </a:lnTo>
                      <a:lnTo>
                        <a:pt x="19" y="243"/>
                      </a:lnTo>
                      <a:lnTo>
                        <a:pt x="19" y="246"/>
                      </a:lnTo>
                      <a:lnTo>
                        <a:pt x="19" y="248"/>
                      </a:lnTo>
                      <a:lnTo>
                        <a:pt x="19" y="253"/>
                      </a:lnTo>
                      <a:lnTo>
                        <a:pt x="17" y="258"/>
                      </a:lnTo>
                      <a:lnTo>
                        <a:pt x="17" y="265"/>
                      </a:lnTo>
                      <a:lnTo>
                        <a:pt x="15" y="270"/>
                      </a:lnTo>
                      <a:lnTo>
                        <a:pt x="15" y="272"/>
                      </a:lnTo>
                      <a:lnTo>
                        <a:pt x="12" y="274"/>
                      </a:lnTo>
                      <a:lnTo>
                        <a:pt x="15" y="277"/>
                      </a:lnTo>
                      <a:lnTo>
                        <a:pt x="12" y="277"/>
                      </a:lnTo>
                      <a:lnTo>
                        <a:pt x="12" y="279"/>
                      </a:lnTo>
                      <a:lnTo>
                        <a:pt x="12" y="282"/>
                      </a:lnTo>
                      <a:lnTo>
                        <a:pt x="15" y="284"/>
                      </a:lnTo>
                      <a:lnTo>
                        <a:pt x="12" y="286"/>
                      </a:lnTo>
                      <a:lnTo>
                        <a:pt x="15" y="286"/>
                      </a:lnTo>
                      <a:lnTo>
                        <a:pt x="12" y="286"/>
                      </a:lnTo>
                      <a:lnTo>
                        <a:pt x="15" y="289"/>
                      </a:lnTo>
                      <a:lnTo>
                        <a:pt x="10" y="291"/>
                      </a:lnTo>
                      <a:lnTo>
                        <a:pt x="7" y="289"/>
                      </a:lnTo>
                      <a:lnTo>
                        <a:pt x="5" y="286"/>
                      </a:lnTo>
                      <a:lnTo>
                        <a:pt x="7" y="286"/>
                      </a:lnTo>
                      <a:lnTo>
                        <a:pt x="5" y="284"/>
                      </a:lnTo>
                      <a:lnTo>
                        <a:pt x="7" y="28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8" name="Freeform 338"/>
                <p:cNvSpPr>
                  <a:spLocks/>
                </p:cNvSpPr>
                <p:nvPr/>
              </p:nvSpPr>
              <p:spPr bwMode="auto">
                <a:xfrm>
                  <a:off x="2173" y="3211"/>
                  <a:ext cx="17" cy="17"/>
                </a:xfrm>
                <a:custGeom>
                  <a:avLst/>
                  <a:gdLst>
                    <a:gd name="T0" fmla="*/ 5 w 17"/>
                    <a:gd name="T1" fmla="*/ 0 h 17"/>
                    <a:gd name="T2" fmla="*/ 5 w 17"/>
                    <a:gd name="T3" fmla="*/ 0 h 17"/>
                    <a:gd name="T4" fmla="*/ 8 w 17"/>
                    <a:gd name="T5" fmla="*/ 0 h 17"/>
                    <a:gd name="T6" fmla="*/ 10 w 17"/>
                    <a:gd name="T7" fmla="*/ 0 h 17"/>
                    <a:gd name="T8" fmla="*/ 10 w 17"/>
                    <a:gd name="T9" fmla="*/ 0 h 17"/>
                    <a:gd name="T10" fmla="*/ 12 w 17"/>
                    <a:gd name="T11" fmla="*/ 0 h 17"/>
                    <a:gd name="T12" fmla="*/ 12 w 17"/>
                    <a:gd name="T13" fmla="*/ 0 h 17"/>
                    <a:gd name="T14" fmla="*/ 15 w 17"/>
                    <a:gd name="T15" fmla="*/ 3 h 17"/>
                    <a:gd name="T16" fmla="*/ 15 w 17"/>
                    <a:gd name="T17" fmla="*/ 3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8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5 w 17"/>
                    <a:gd name="T29" fmla="*/ 12 h 17"/>
                    <a:gd name="T30" fmla="*/ 15 w 17"/>
                    <a:gd name="T31" fmla="*/ 12 h 17"/>
                    <a:gd name="T32" fmla="*/ 12 w 17"/>
                    <a:gd name="T33" fmla="*/ 15 h 17"/>
                    <a:gd name="T34" fmla="*/ 12 w 17"/>
                    <a:gd name="T35" fmla="*/ 15 h 17"/>
                    <a:gd name="T36" fmla="*/ 10 w 17"/>
                    <a:gd name="T37" fmla="*/ 17 h 17"/>
                    <a:gd name="T38" fmla="*/ 8 w 17"/>
                    <a:gd name="T39" fmla="*/ 17 h 17"/>
                    <a:gd name="T40" fmla="*/ 8 w 17"/>
                    <a:gd name="T41" fmla="*/ 17 h 17"/>
                    <a:gd name="T42" fmla="*/ 5 w 17"/>
                    <a:gd name="T43" fmla="*/ 15 h 17"/>
                    <a:gd name="T44" fmla="*/ 5 w 17"/>
                    <a:gd name="T45" fmla="*/ 15 h 17"/>
                    <a:gd name="T46" fmla="*/ 3 w 17"/>
                    <a:gd name="T47" fmla="*/ 15 h 17"/>
                    <a:gd name="T48" fmla="*/ 3 w 17"/>
                    <a:gd name="T49" fmla="*/ 12 h 17"/>
                    <a:gd name="T50" fmla="*/ 0 w 17"/>
                    <a:gd name="T51" fmla="*/ 12 h 17"/>
                    <a:gd name="T52" fmla="*/ 0 w 17"/>
                    <a:gd name="T53" fmla="*/ 10 h 17"/>
                    <a:gd name="T54" fmla="*/ 0 w 17"/>
                    <a:gd name="T55" fmla="*/ 8 h 17"/>
                    <a:gd name="T56" fmla="*/ 0 w 17"/>
                    <a:gd name="T57" fmla="*/ 8 h 17"/>
                    <a:gd name="T58" fmla="*/ 0 w 17"/>
                    <a:gd name="T59" fmla="*/ 5 h 17"/>
                    <a:gd name="T60" fmla="*/ 3 w 17"/>
                    <a:gd name="T61" fmla="*/ 3 h 17"/>
                    <a:gd name="T62" fmla="*/ 3 w 17"/>
                    <a:gd name="T63" fmla="*/ 3 h 17"/>
                    <a:gd name="T64" fmla="*/ 5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19" name="Freeform 339"/>
                <p:cNvSpPr>
                  <a:spLocks/>
                </p:cNvSpPr>
                <p:nvPr/>
              </p:nvSpPr>
              <p:spPr bwMode="auto">
                <a:xfrm>
                  <a:off x="2173" y="3211"/>
                  <a:ext cx="17" cy="17"/>
                </a:xfrm>
                <a:custGeom>
                  <a:avLst/>
                  <a:gdLst>
                    <a:gd name="T0" fmla="*/ 5 w 17"/>
                    <a:gd name="T1" fmla="*/ 0 h 17"/>
                    <a:gd name="T2" fmla="*/ 5 w 17"/>
                    <a:gd name="T3" fmla="*/ 0 h 17"/>
                    <a:gd name="T4" fmla="*/ 8 w 17"/>
                    <a:gd name="T5" fmla="*/ 0 h 17"/>
                    <a:gd name="T6" fmla="*/ 10 w 17"/>
                    <a:gd name="T7" fmla="*/ 0 h 17"/>
                    <a:gd name="T8" fmla="*/ 10 w 17"/>
                    <a:gd name="T9" fmla="*/ 0 h 17"/>
                    <a:gd name="T10" fmla="*/ 12 w 17"/>
                    <a:gd name="T11" fmla="*/ 0 h 17"/>
                    <a:gd name="T12" fmla="*/ 12 w 17"/>
                    <a:gd name="T13" fmla="*/ 0 h 17"/>
                    <a:gd name="T14" fmla="*/ 15 w 17"/>
                    <a:gd name="T15" fmla="*/ 3 h 17"/>
                    <a:gd name="T16" fmla="*/ 15 w 17"/>
                    <a:gd name="T17" fmla="*/ 3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8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5 w 17"/>
                    <a:gd name="T29" fmla="*/ 12 h 17"/>
                    <a:gd name="T30" fmla="*/ 15 w 17"/>
                    <a:gd name="T31" fmla="*/ 12 h 17"/>
                    <a:gd name="T32" fmla="*/ 12 w 17"/>
                    <a:gd name="T33" fmla="*/ 15 h 17"/>
                    <a:gd name="T34" fmla="*/ 12 w 17"/>
                    <a:gd name="T35" fmla="*/ 15 h 17"/>
                    <a:gd name="T36" fmla="*/ 10 w 17"/>
                    <a:gd name="T37" fmla="*/ 17 h 17"/>
                    <a:gd name="T38" fmla="*/ 8 w 17"/>
                    <a:gd name="T39" fmla="*/ 17 h 17"/>
                    <a:gd name="T40" fmla="*/ 8 w 17"/>
                    <a:gd name="T41" fmla="*/ 17 h 17"/>
                    <a:gd name="T42" fmla="*/ 5 w 17"/>
                    <a:gd name="T43" fmla="*/ 15 h 17"/>
                    <a:gd name="T44" fmla="*/ 5 w 17"/>
                    <a:gd name="T45" fmla="*/ 15 h 17"/>
                    <a:gd name="T46" fmla="*/ 3 w 17"/>
                    <a:gd name="T47" fmla="*/ 15 h 17"/>
                    <a:gd name="T48" fmla="*/ 3 w 17"/>
                    <a:gd name="T49" fmla="*/ 12 h 17"/>
                    <a:gd name="T50" fmla="*/ 0 w 17"/>
                    <a:gd name="T51" fmla="*/ 12 h 17"/>
                    <a:gd name="T52" fmla="*/ 0 w 17"/>
                    <a:gd name="T53" fmla="*/ 10 h 17"/>
                    <a:gd name="T54" fmla="*/ 0 w 17"/>
                    <a:gd name="T55" fmla="*/ 8 h 17"/>
                    <a:gd name="T56" fmla="*/ 0 w 17"/>
                    <a:gd name="T57" fmla="*/ 8 h 17"/>
                    <a:gd name="T58" fmla="*/ 0 w 17"/>
                    <a:gd name="T59" fmla="*/ 5 h 17"/>
                    <a:gd name="T60" fmla="*/ 3 w 17"/>
                    <a:gd name="T61" fmla="*/ 3 h 17"/>
                    <a:gd name="T62" fmla="*/ 3 w 17"/>
                    <a:gd name="T63" fmla="*/ 3 h 17"/>
                    <a:gd name="T64" fmla="*/ 5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0" name="Freeform 340"/>
                <p:cNvSpPr>
                  <a:spLocks/>
                </p:cNvSpPr>
                <p:nvPr/>
              </p:nvSpPr>
              <p:spPr bwMode="auto">
                <a:xfrm>
                  <a:off x="2185" y="3245"/>
                  <a:ext cx="17" cy="16"/>
                </a:xfrm>
                <a:custGeom>
                  <a:avLst/>
                  <a:gdLst>
                    <a:gd name="T0" fmla="*/ 3 w 17"/>
                    <a:gd name="T1" fmla="*/ 2 h 16"/>
                    <a:gd name="T2" fmla="*/ 5 w 17"/>
                    <a:gd name="T3" fmla="*/ 0 h 16"/>
                    <a:gd name="T4" fmla="*/ 8 w 17"/>
                    <a:gd name="T5" fmla="*/ 0 h 16"/>
                    <a:gd name="T6" fmla="*/ 8 w 17"/>
                    <a:gd name="T7" fmla="*/ 0 h 16"/>
                    <a:gd name="T8" fmla="*/ 10 w 17"/>
                    <a:gd name="T9" fmla="*/ 0 h 16"/>
                    <a:gd name="T10" fmla="*/ 12 w 17"/>
                    <a:gd name="T11" fmla="*/ 0 h 16"/>
                    <a:gd name="T12" fmla="*/ 12 w 17"/>
                    <a:gd name="T13" fmla="*/ 0 h 16"/>
                    <a:gd name="T14" fmla="*/ 15 w 17"/>
                    <a:gd name="T15" fmla="*/ 2 h 16"/>
                    <a:gd name="T16" fmla="*/ 15 w 17"/>
                    <a:gd name="T17" fmla="*/ 2 h 16"/>
                    <a:gd name="T18" fmla="*/ 15 w 17"/>
                    <a:gd name="T19" fmla="*/ 5 h 16"/>
                    <a:gd name="T20" fmla="*/ 17 w 17"/>
                    <a:gd name="T21" fmla="*/ 7 h 16"/>
                    <a:gd name="T22" fmla="*/ 17 w 17"/>
                    <a:gd name="T23" fmla="*/ 7 h 16"/>
                    <a:gd name="T24" fmla="*/ 17 w 17"/>
                    <a:gd name="T25" fmla="*/ 9 h 16"/>
                    <a:gd name="T26" fmla="*/ 15 w 17"/>
                    <a:gd name="T27" fmla="*/ 9 h 16"/>
                    <a:gd name="T28" fmla="*/ 15 w 17"/>
                    <a:gd name="T29" fmla="*/ 12 h 16"/>
                    <a:gd name="T30" fmla="*/ 15 w 17"/>
                    <a:gd name="T31" fmla="*/ 14 h 16"/>
                    <a:gd name="T32" fmla="*/ 12 w 17"/>
                    <a:gd name="T33" fmla="*/ 14 h 16"/>
                    <a:gd name="T34" fmla="*/ 10 w 17"/>
                    <a:gd name="T35" fmla="*/ 14 h 16"/>
                    <a:gd name="T36" fmla="*/ 10 w 17"/>
                    <a:gd name="T37" fmla="*/ 16 h 16"/>
                    <a:gd name="T38" fmla="*/ 8 w 17"/>
                    <a:gd name="T39" fmla="*/ 16 h 16"/>
                    <a:gd name="T40" fmla="*/ 5 w 17"/>
                    <a:gd name="T41" fmla="*/ 16 h 16"/>
                    <a:gd name="T42" fmla="*/ 5 w 17"/>
                    <a:gd name="T43" fmla="*/ 16 h 16"/>
                    <a:gd name="T44" fmla="*/ 3 w 17"/>
                    <a:gd name="T45" fmla="*/ 14 h 16"/>
                    <a:gd name="T46" fmla="*/ 3 w 17"/>
                    <a:gd name="T47" fmla="*/ 14 h 16"/>
                    <a:gd name="T48" fmla="*/ 0 w 17"/>
                    <a:gd name="T49" fmla="*/ 12 h 16"/>
                    <a:gd name="T50" fmla="*/ 0 w 17"/>
                    <a:gd name="T51" fmla="*/ 12 h 16"/>
                    <a:gd name="T52" fmla="*/ 0 w 17"/>
                    <a:gd name="T53" fmla="*/ 9 h 16"/>
                    <a:gd name="T54" fmla="*/ 0 w 17"/>
                    <a:gd name="T55" fmla="*/ 7 h 16"/>
                    <a:gd name="T56" fmla="*/ 0 w 17"/>
                    <a:gd name="T57" fmla="*/ 7 h 16"/>
                    <a:gd name="T58" fmla="*/ 0 w 17"/>
                    <a:gd name="T59" fmla="*/ 5 h 16"/>
                    <a:gd name="T60" fmla="*/ 0 w 17"/>
                    <a:gd name="T61" fmla="*/ 5 h 16"/>
                    <a:gd name="T62" fmla="*/ 3 w 17"/>
                    <a:gd name="T63" fmla="*/ 2 h 16"/>
                    <a:gd name="T64" fmla="*/ 3 w 17"/>
                    <a:gd name="T65" fmla="*/ 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9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1" name="Freeform 341"/>
                <p:cNvSpPr>
                  <a:spLocks/>
                </p:cNvSpPr>
                <p:nvPr/>
              </p:nvSpPr>
              <p:spPr bwMode="auto">
                <a:xfrm>
                  <a:off x="2185" y="3245"/>
                  <a:ext cx="17" cy="16"/>
                </a:xfrm>
                <a:custGeom>
                  <a:avLst/>
                  <a:gdLst>
                    <a:gd name="T0" fmla="*/ 3 w 17"/>
                    <a:gd name="T1" fmla="*/ 2 h 16"/>
                    <a:gd name="T2" fmla="*/ 5 w 17"/>
                    <a:gd name="T3" fmla="*/ 0 h 16"/>
                    <a:gd name="T4" fmla="*/ 8 w 17"/>
                    <a:gd name="T5" fmla="*/ 0 h 16"/>
                    <a:gd name="T6" fmla="*/ 8 w 17"/>
                    <a:gd name="T7" fmla="*/ 0 h 16"/>
                    <a:gd name="T8" fmla="*/ 10 w 17"/>
                    <a:gd name="T9" fmla="*/ 0 h 16"/>
                    <a:gd name="T10" fmla="*/ 12 w 17"/>
                    <a:gd name="T11" fmla="*/ 0 h 16"/>
                    <a:gd name="T12" fmla="*/ 12 w 17"/>
                    <a:gd name="T13" fmla="*/ 0 h 16"/>
                    <a:gd name="T14" fmla="*/ 15 w 17"/>
                    <a:gd name="T15" fmla="*/ 2 h 16"/>
                    <a:gd name="T16" fmla="*/ 15 w 17"/>
                    <a:gd name="T17" fmla="*/ 2 h 16"/>
                    <a:gd name="T18" fmla="*/ 15 w 17"/>
                    <a:gd name="T19" fmla="*/ 5 h 16"/>
                    <a:gd name="T20" fmla="*/ 17 w 17"/>
                    <a:gd name="T21" fmla="*/ 7 h 16"/>
                    <a:gd name="T22" fmla="*/ 17 w 17"/>
                    <a:gd name="T23" fmla="*/ 7 h 16"/>
                    <a:gd name="T24" fmla="*/ 17 w 17"/>
                    <a:gd name="T25" fmla="*/ 9 h 16"/>
                    <a:gd name="T26" fmla="*/ 15 w 17"/>
                    <a:gd name="T27" fmla="*/ 9 h 16"/>
                    <a:gd name="T28" fmla="*/ 15 w 17"/>
                    <a:gd name="T29" fmla="*/ 12 h 16"/>
                    <a:gd name="T30" fmla="*/ 15 w 17"/>
                    <a:gd name="T31" fmla="*/ 14 h 16"/>
                    <a:gd name="T32" fmla="*/ 12 w 17"/>
                    <a:gd name="T33" fmla="*/ 14 h 16"/>
                    <a:gd name="T34" fmla="*/ 10 w 17"/>
                    <a:gd name="T35" fmla="*/ 14 h 16"/>
                    <a:gd name="T36" fmla="*/ 10 w 17"/>
                    <a:gd name="T37" fmla="*/ 16 h 16"/>
                    <a:gd name="T38" fmla="*/ 8 w 17"/>
                    <a:gd name="T39" fmla="*/ 16 h 16"/>
                    <a:gd name="T40" fmla="*/ 5 w 17"/>
                    <a:gd name="T41" fmla="*/ 16 h 16"/>
                    <a:gd name="T42" fmla="*/ 5 w 17"/>
                    <a:gd name="T43" fmla="*/ 16 h 16"/>
                    <a:gd name="T44" fmla="*/ 3 w 17"/>
                    <a:gd name="T45" fmla="*/ 14 h 16"/>
                    <a:gd name="T46" fmla="*/ 3 w 17"/>
                    <a:gd name="T47" fmla="*/ 14 h 16"/>
                    <a:gd name="T48" fmla="*/ 0 w 17"/>
                    <a:gd name="T49" fmla="*/ 12 h 16"/>
                    <a:gd name="T50" fmla="*/ 0 w 17"/>
                    <a:gd name="T51" fmla="*/ 12 h 16"/>
                    <a:gd name="T52" fmla="*/ 0 w 17"/>
                    <a:gd name="T53" fmla="*/ 9 h 16"/>
                    <a:gd name="T54" fmla="*/ 0 w 17"/>
                    <a:gd name="T55" fmla="*/ 7 h 16"/>
                    <a:gd name="T56" fmla="*/ 0 w 17"/>
                    <a:gd name="T57" fmla="*/ 7 h 16"/>
                    <a:gd name="T58" fmla="*/ 0 w 17"/>
                    <a:gd name="T59" fmla="*/ 5 h 16"/>
                    <a:gd name="T60" fmla="*/ 0 w 17"/>
                    <a:gd name="T61" fmla="*/ 5 h 16"/>
                    <a:gd name="T62" fmla="*/ 3 w 17"/>
                    <a:gd name="T63" fmla="*/ 2 h 16"/>
                    <a:gd name="T64" fmla="*/ 3 w 17"/>
                    <a:gd name="T65" fmla="*/ 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9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2" name="Freeform 342"/>
                <p:cNvSpPr>
                  <a:spLocks/>
                </p:cNvSpPr>
                <p:nvPr/>
              </p:nvSpPr>
              <p:spPr bwMode="auto">
                <a:xfrm>
                  <a:off x="2123" y="3273"/>
                  <a:ext cx="17" cy="15"/>
                </a:xfrm>
                <a:custGeom>
                  <a:avLst/>
                  <a:gdLst>
                    <a:gd name="T0" fmla="*/ 5 w 17"/>
                    <a:gd name="T1" fmla="*/ 0 h 15"/>
                    <a:gd name="T2" fmla="*/ 5 w 17"/>
                    <a:gd name="T3" fmla="*/ 0 h 15"/>
                    <a:gd name="T4" fmla="*/ 8 w 17"/>
                    <a:gd name="T5" fmla="*/ 0 h 15"/>
                    <a:gd name="T6" fmla="*/ 10 w 17"/>
                    <a:gd name="T7" fmla="*/ 0 h 15"/>
                    <a:gd name="T8" fmla="*/ 10 w 17"/>
                    <a:gd name="T9" fmla="*/ 0 h 15"/>
                    <a:gd name="T10" fmla="*/ 12 w 17"/>
                    <a:gd name="T11" fmla="*/ 0 h 15"/>
                    <a:gd name="T12" fmla="*/ 15 w 17"/>
                    <a:gd name="T13" fmla="*/ 0 h 15"/>
                    <a:gd name="T14" fmla="*/ 15 w 17"/>
                    <a:gd name="T15" fmla="*/ 0 h 15"/>
                    <a:gd name="T16" fmla="*/ 15 w 17"/>
                    <a:gd name="T17" fmla="*/ 3 h 15"/>
                    <a:gd name="T18" fmla="*/ 17 w 17"/>
                    <a:gd name="T19" fmla="*/ 5 h 15"/>
                    <a:gd name="T20" fmla="*/ 17 w 17"/>
                    <a:gd name="T21" fmla="*/ 5 h 15"/>
                    <a:gd name="T22" fmla="*/ 17 w 17"/>
                    <a:gd name="T23" fmla="*/ 7 h 15"/>
                    <a:gd name="T24" fmla="*/ 17 w 17"/>
                    <a:gd name="T25" fmla="*/ 10 h 15"/>
                    <a:gd name="T26" fmla="*/ 17 w 17"/>
                    <a:gd name="T27" fmla="*/ 10 h 15"/>
                    <a:gd name="T28" fmla="*/ 15 w 17"/>
                    <a:gd name="T29" fmla="*/ 12 h 15"/>
                    <a:gd name="T30" fmla="*/ 15 w 17"/>
                    <a:gd name="T31" fmla="*/ 12 h 15"/>
                    <a:gd name="T32" fmla="*/ 12 w 17"/>
                    <a:gd name="T33" fmla="*/ 15 h 15"/>
                    <a:gd name="T34" fmla="*/ 12 w 17"/>
                    <a:gd name="T35" fmla="*/ 15 h 15"/>
                    <a:gd name="T36" fmla="*/ 10 w 17"/>
                    <a:gd name="T37" fmla="*/ 15 h 15"/>
                    <a:gd name="T38" fmla="*/ 10 w 17"/>
                    <a:gd name="T39" fmla="*/ 15 h 15"/>
                    <a:gd name="T40" fmla="*/ 8 w 17"/>
                    <a:gd name="T41" fmla="*/ 15 h 15"/>
                    <a:gd name="T42" fmla="*/ 5 w 17"/>
                    <a:gd name="T43" fmla="*/ 15 h 15"/>
                    <a:gd name="T44" fmla="*/ 5 w 17"/>
                    <a:gd name="T45" fmla="*/ 15 h 15"/>
                    <a:gd name="T46" fmla="*/ 3 w 17"/>
                    <a:gd name="T47" fmla="*/ 15 h 15"/>
                    <a:gd name="T48" fmla="*/ 3 w 17"/>
                    <a:gd name="T49" fmla="*/ 12 h 15"/>
                    <a:gd name="T50" fmla="*/ 0 w 17"/>
                    <a:gd name="T51" fmla="*/ 10 h 15"/>
                    <a:gd name="T52" fmla="*/ 0 w 17"/>
                    <a:gd name="T53" fmla="*/ 10 h 15"/>
                    <a:gd name="T54" fmla="*/ 0 w 17"/>
                    <a:gd name="T55" fmla="*/ 7 h 15"/>
                    <a:gd name="T56" fmla="*/ 0 w 17"/>
                    <a:gd name="T57" fmla="*/ 5 h 15"/>
                    <a:gd name="T58" fmla="*/ 0 w 17"/>
                    <a:gd name="T59" fmla="*/ 5 h 15"/>
                    <a:gd name="T60" fmla="*/ 3 w 17"/>
                    <a:gd name="T61" fmla="*/ 3 h 15"/>
                    <a:gd name="T62" fmla="*/ 3 w 17"/>
                    <a:gd name="T63" fmla="*/ 3 h 15"/>
                    <a:gd name="T64" fmla="*/ 5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3" name="Freeform 343"/>
                <p:cNvSpPr>
                  <a:spLocks/>
                </p:cNvSpPr>
                <p:nvPr/>
              </p:nvSpPr>
              <p:spPr bwMode="auto">
                <a:xfrm>
                  <a:off x="2123" y="3273"/>
                  <a:ext cx="17" cy="15"/>
                </a:xfrm>
                <a:custGeom>
                  <a:avLst/>
                  <a:gdLst>
                    <a:gd name="T0" fmla="*/ 5 w 17"/>
                    <a:gd name="T1" fmla="*/ 0 h 15"/>
                    <a:gd name="T2" fmla="*/ 5 w 17"/>
                    <a:gd name="T3" fmla="*/ 0 h 15"/>
                    <a:gd name="T4" fmla="*/ 8 w 17"/>
                    <a:gd name="T5" fmla="*/ 0 h 15"/>
                    <a:gd name="T6" fmla="*/ 10 w 17"/>
                    <a:gd name="T7" fmla="*/ 0 h 15"/>
                    <a:gd name="T8" fmla="*/ 10 w 17"/>
                    <a:gd name="T9" fmla="*/ 0 h 15"/>
                    <a:gd name="T10" fmla="*/ 12 w 17"/>
                    <a:gd name="T11" fmla="*/ 0 h 15"/>
                    <a:gd name="T12" fmla="*/ 15 w 17"/>
                    <a:gd name="T13" fmla="*/ 0 h 15"/>
                    <a:gd name="T14" fmla="*/ 15 w 17"/>
                    <a:gd name="T15" fmla="*/ 0 h 15"/>
                    <a:gd name="T16" fmla="*/ 15 w 17"/>
                    <a:gd name="T17" fmla="*/ 3 h 15"/>
                    <a:gd name="T18" fmla="*/ 17 w 17"/>
                    <a:gd name="T19" fmla="*/ 5 h 15"/>
                    <a:gd name="T20" fmla="*/ 17 w 17"/>
                    <a:gd name="T21" fmla="*/ 5 h 15"/>
                    <a:gd name="T22" fmla="*/ 17 w 17"/>
                    <a:gd name="T23" fmla="*/ 7 h 15"/>
                    <a:gd name="T24" fmla="*/ 17 w 17"/>
                    <a:gd name="T25" fmla="*/ 10 h 15"/>
                    <a:gd name="T26" fmla="*/ 17 w 17"/>
                    <a:gd name="T27" fmla="*/ 10 h 15"/>
                    <a:gd name="T28" fmla="*/ 15 w 17"/>
                    <a:gd name="T29" fmla="*/ 12 h 15"/>
                    <a:gd name="T30" fmla="*/ 15 w 17"/>
                    <a:gd name="T31" fmla="*/ 12 h 15"/>
                    <a:gd name="T32" fmla="*/ 12 w 17"/>
                    <a:gd name="T33" fmla="*/ 15 h 15"/>
                    <a:gd name="T34" fmla="*/ 12 w 17"/>
                    <a:gd name="T35" fmla="*/ 15 h 15"/>
                    <a:gd name="T36" fmla="*/ 10 w 17"/>
                    <a:gd name="T37" fmla="*/ 15 h 15"/>
                    <a:gd name="T38" fmla="*/ 10 w 17"/>
                    <a:gd name="T39" fmla="*/ 15 h 15"/>
                    <a:gd name="T40" fmla="*/ 8 w 17"/>
                    <a:gd name="T41" fmla="*/ 15 h 15"/>
                    <a:gd name="T42" fmla="*/ 5 w 17"/>
                    <a:gd name="T43" fmla="*/ 15 h 15"/>
                    <a:gd name="T44" fmla="*/ 5 w 17"/>
                    <a:gd name="T45" fmla="*/ 15 h 15"/>
                    <a:gd name="T46" fmla="*/ 3 w 17"/>
                    <a:gd name="T47" fmla="*/ 15 h 15"/>
                    <a:gd name="T48" fmla="*/ 3 w 17"/>
                    <a:gd name="T49" fmla="*/ 12 h 15"/>
                    <a:gd name="T50" fmla="*/ 0 w 17"/>
                    <a:gd name="T51" fmla="*/ 10 h 15"/>
                    <a:gd name="T52" fmla="*/ 0 w 17"/>
                    <a:gd name="T53" fmla="*/ 10 h 15"/>
                    <a:gd name="T54" fmla="*/ 0 w 17"/>
                    <a:gd name="T55" fmla="*/ 7 h 15"/>
                    <a:gd name="T56" fmla="*/ 0 w 17"/>
                    <a:gd name="T57" fmla="*/ 5 h 15"/>
                    <a:gd name="T58" fmla="*/ 0 w 17"/>
                    <a:gd name="T59" fmla="*/ 5 h 15"/>
                    <a:gd name="T60" fmla="*/ 3 w 17"/>
                    <a:gd name="T61" fmla="*/ 3 h 15"/>
                    <a:gd name="T62" fmla="*/ 3 w 17"/>
                    <a:gd name="T63" fmla="*/ 3 h 15"/>
                    <a:gd name="T64" fmla="*/ 5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4" name="Freeform 344"/>
                <p:cNvSpPr>
                  <a:spLocks/>
                </p:cNvSpPr>
                <p:nvPr/>
              </p:nvSpPr>
              <p:spPr bwMode="auto">
                <a:xfrm>
                  <a:off x="2154" y="3290"/>
                  <a:ext cx="17" cy="17"/>
                </a:xfrm>
                <a:custGeom>
                  <a:avLst/>
                  <a:gdLst>
                    <a:gd name="T0" fmla="*/ 3 w 17"/>
                    <a:gd name="T1" fmla="*/ 2 h 17"/>
                    <a:gd name="T2" fmla="*/ 5 w 17"/>
                    <a:gd name="T3" fmla="*/ 2 h 17"/>
                    <a:gd name="T4" fmla="*/ 5 w 17"/>
                    <a:gd name="T5" fmla="*/ 0 h 17"/>
                    <a:gd name="T6" fmla="*/ 8 w 17"/>
                    <a:gd name="T7" fmla="*/ 0 h 17"/>
                    <a:gd name="T8" fmla="*/ 10 w 17"/>
                    <a:gd name="T9" fmla="*/ 0 h 17"/>
                    <a:gd name="T10" fmla="*/ 10 w 17"/>
                    <a:gd name="T11" fmla="*/ 0 h 17"/>
                    <a:gd name="T12" fmla="*/ 12 w 17"/>
                    <a:gd name="T13" fmla="*/ 2 h 17"/>
                    <a:gd name="T14" fmla="*/ 15 w 17"/>
                    <a:gd name="T15" fmla="*/ 2 h 17"/>
                    <a:gd name="T16" fmla="*/ 15 w 17"/>
                    <a:gd name="T17" fmla="*/ 5 h 17"/>
                    <a:gd name="T18" fmla="*/ 15 w 17"/>
                    <a:gd name="T19" fmla="*/ 5 h 17"/>
                    <a:gd name="T20" fmla="*/ 15 w 17"/>
                    <a:gd name="T21" fmla="*/ 7 h 17"/>
                    <a:gd name="T22" fmla="*/ 17 w 17"/>
                    <a:gd name="T23" fmla="*/ 10 h 17"/>
                    <a:gd name="T24" fmla="*/ 15 w 17"/>
                    <a:gd name="T25" fmla="*/ 10 h 17"/>
                    <a:gd name="T26" fmla="*/ 15 w 17"/>
                    <a:gd name="T27" fmla="*/ 12 h 17"/>
                    <a:gd name="T28" fmla="*/ 15 w 17"/>
                    <a:gd name="T29" fmla="*/ 12 h 17"/>
                    <a:gd name="T30" fmla="*/ 15 w 17"/>
                    <a:gd name="T31" fmla="*/ 14 h 17"/>
                    <a:gd name="T32" fmla="*/ 12 w 17"/>
                    <a:gd name="T33" fmla="*/ 14 h 17"/>
                    <a:gd name="T34" fmla="*/ 10 w 17"/>
                    <a:gd name="T35" fmla="*/ 17 h 17"/>
                    <a:gd name="T36" fmla="*/ 10 w 17"/>
                    <a:gd name="T37" fmla="*/ 17 h 17"/>
                    <a:gd name="T38" fmla="*/ 8 w 17"/>
                    <a:gd name="T39" fmla="*/ 17 h 17"/>
                    <a:gd name="T40" fmla="*/ 5 w 17"/>
                    <a:gd name="T41" fmla="*/ 17 h 17"/>
                    <a:gd name="T42" fmla="*/ 5 w 17"/>
                    <a:gd name="T43" fmla="*/ 17 h 17"/>
                    <a:gd name="T44" fmla="*/ 3 w 17"/>
                    <a:gd name="T45" fmla="*/ 17 h 17"/>
                    <a:gd name="T46" fmla="*/ 3 w 17"/>
                    <a:gd name="T47" fmla="*/ 14 h 17"/>
                    <a:gd name="T48" fmla="*/ 0 w 17"/>
                    <a:gd name="T49" fmla="*/ 14 h 17"/>
                    <a:gd name="T50" fmla="*/ 0 w 17"/>
                    <a:gd name="T51" fmla="*/ 12 h 17"/>
                    <a:gd name="T52" fmla="*/ 0 w 17"/>
                    <a:gd name="T53" fmla="*/ 10 h 17"/>
                    <a:gd name="T54" fmla="*/ 0 w 17"/>
                    <a:gd name="T55" fmla="*/ 10 h 17"/>
                    <a:gd name="T56" fmla="*/ 0 w 17"/>
                    <a:gd name="T57" fmla="*/ 7 h 17"/>
                    <a:gd name="T58" fmla="*/ 0 w 17"/>
                    <a:gd name="T59" fmla="*/ 7 h 17"/>
                    <a:gd name="T60" fmla="*/ 0 w 17"/>
                    <a:gd name="T61" fmla="*/ 5 h 17"/>
                    <a:gd name="T62" fmla="*/ 3 w 17"/>
                    <a:gd name="T63" fmla="*/ 2 h 17"/>
                    <a:gd name="T64" fmla="*/ 3 w 17"/>
                    <a:gd name="T65" fmla="*/ 2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5" name="Freeform 345"/>
                <p:cNvSpPr>
                  <a:spLocks/>
                </p:cNvSpPr>
                <p:nvPr/>
              </p:nvSpPr>
              <p:spPr bwMode="auto">
                <a:xfrm>
                  <a:off x="2154" y="3290"/>
                  <a:ext cx="17" cy="17"/>
                </a:xfrm>
                <a:custGeom>
                  <a:avLst/>
                  <a:gdLst>
                    <a:gd name="T0" fmla="*/ 3 w 17"/>
                    <a:gd name="T1" fmla="*/ 2 h 17"/>
                    <a:gd name="T2" fmla="*/ 5 w 17"/>
                    <a:gd name="T3" fmla="*/ 2 h 17"/>
                    <a:gd name="T4" fmla="*/ 5 w 17"/>
                    <a:gd name="T5" fmla="*/ 0 h 17"/>
                    <a:gd name="T6" fmla="*/ 8 w 17"/>
                    <a:gd name="T7" fmla="*/ 0 h 17"/>
                    <a:gd name="T8" fmla="*/ 10 w 17"/>
                    <a:gd name="T9" fmla="*/ 0 h 17"/>
                    <a:gd name="T10" fmla="*/ 10 w 17"/>
                    <a:gd name="T11" fmla="*/ 0 h 17"/>
                    <a:gd name="T12" fmla="*/ 12 w 17"/>
                    <a:gd name="T13" fmla="*/ 2 h 17"/>
                    <a:gd name="T14" fmla="*/ 15 w 17"/>
                    <a:gd name="T15" fmla="*/ 2 h 17"/>
                    <a:gd name="T16" fmla="*/ 15 w 17"/>
                    <a:gd name="T17" fmla="*/ 5 h 17"/>
                    <a:gd name="T18" fmla="*/ 15 w 17"/>
                    <a:gd name="T19" fmla="*/ 5 h 17"/>
                    <a:gd name="T20" fmla="*/ 15 w 17"/>
                    <a:gd name="T21" fmla="*/ 7 h 17"/>
                    <a:gd name="T22" fmla="*/ 17 w 17"/>
                    <a:gd name="T23" fmla="*/ 10 h 17"/>
                    <a:gd name="T24" fmla="*/ 15 w 17"/>
                    <a:gd name="T25" fmla="*/ 10 h 17"/>
                    <a:gd name="T26" fmla="*/ 15 w 17"/>
                    <a:gd name="T27" fmla="*/ 12 h 17"/>
                    <a:gd name="T28" fmla="*/ 15 w 17"/>
                    <a:gd name="T29" fmla="*/ 12 h 17"/>
                    <a:gd name="T30" fmla="*/ 15 w 17"/>
                    <a:gd name="T31" fmla="*/ 14 h 17"/>
                    <a:gd name="T32" fmla="*/ 12 w 17"/>
                    <a:gd name="T33" fmla="*/ 14 h 17"/>
                    <a:gd name="T34" fmla="*/ 10 w 17"/>
                    <a:gd name="T35" fmla="*/ 17 h 17"/>
                    <a:gd name="T36" fmla="*/ 10 w 17"/>
                    <a:gd name="T37" fmla="*/ 17 h 17"/>
                    <a:gd name="T38" fmla="*/ 8 w 17"/>
                    <a:gd name="T39" fmla="*/ 17 h 17"/>
                    <a:gd name="T40" fmla="*/ 5 w 17"/>
                    <a:gd name="T41" fmla="*/ 17 h 17"/>
                    <a:gd name="T42" fmla="*/ 5 w 17"/>
                    <a:gd name="T43" fmla="*/ 17 h 17"/>
                    <a:gd name="T44" fmla="*/ 3 w 17"/>
                    <a:gd name="T45" fmla="*/ 17 h 17"/>
                    <a:gd name="T46" fmla="*/ 3 w 17"/>
                    <a:gd name="T47" fmla="*/ 14 h 17"/>
                    <a:gd name="T48" fmla="*/ 0 w 17"/>
                    <a:gd name="T49" fmla="*/ 14 h 17"/>
                    <a:gd name="T50" fmla="*/ 0 w 17"/>
                    <a:gd name="T51" fmla="*/ 12 h 17"/>
                    <a:gd name="T52" fmla="*/ 0 w 17"/>
                    <a:gd name="T53" fmla="*/ 10 h 17"/>
                    <a:gd name="T54" fmla="*/ 0 w 17"/>
                    <a:gd name="T55" fmla="*/ 10 h 17"/>
                    <a:gd name="T56" fmla="*/ 0 w 17"/>
                    <a:gd name="T57" fmla="*/ 7 h 17"/>
                    <a:gd name="T58" fmla="*/ 0 w 17"/>
                    <a:gd name="T59" fmla="*/ 7 h 17"/>
                    <a:gd name="T60" fmla="*/ 0 w 17"/>
                    <a:gd name="T61" fmla="*/ 5 h 17"/>
                    <a:gd name="T62" fmla="*/ 3 w 17"/>
                    <a:gd name="T63" fmla="*/ 2 h 17"/>
                    <a:gd name="T64" fmla="*/ 3 w 17"/>
                    <a:gd name="T65" fmla="*/ 2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6" name="Freeform 346"/>
                <p:cNvSpPr>
                  <a:spLocks/>
                </p:cNvSpPr>
                <p:nvPr/>
              </p:nvSpPr>
              <p:spPr bwMode="auto">
                <a:xfrm>
                  <a:off x="2104" y="3319"/>
                  <a:ext cx="17" cy="16"/>
                </a:xfrm>
                <a:custGeom>
                  <a:avLst/>
                  <a:gdLst>
                    <a:gd name="T0" fmla="*/ 5 w 17"/>
                    <a:gd name="T1" fmla="*/ 2 h 16"/>
                    <a:gd name="T2" fmla="*/ 5 w 17"/>
                    <a:gd name="T3" fmla="*/ 2 h 16"/>
                    <a:gd name="T4" fmla="*/ 7 w 17"/>
                    <a:gd name="T5" fmla="*/ 0 h 16"/>
                    <a:gd name="T6" fmla="*/ 10 w 17"/>
                    <a:gd name="T7" fmla="*/ 0 h 16"/>
                    <a:gd name="T8" fmla="*/ 10 w 17"/>
                    <a:gd name="T9" fmla="*/ 0 h 16"/>
                    <a:gd name="T10" fmla="*/ 12 w 17"/>
                    <a:gd name="T11" fmla="*/ 2 h 16"/>
                    <a:gd name="T12" fmla="*/ 15 w 17"/>
                    <a:gd name="T13" fmla="*/ 2 h 16"/>
                    <a:gd name="T14" fmla="*/ 15 w 17"/>
                    <a:gd name="T15" fmla="*/ 2 h 16"/>
                    <a:gd name="T16" fmla="*/ 17 w 17"/>
                    <a:gd name="T17" fmla="*/ 4 h 16"/>
                    <a:gd name="T18" fmla="*/ 17 w 17"/>
                    <a:gd name="T19" fmla="*/ 4 h 16"/>
                    <a:gd name="T20" fmla="*/ 17 w 17"/>
                    <a:gd name="T21" fmla="*/ 7 h 16"/>
                    <a:gd name="T22" fmla="*/ 17 w 17"/>
                    <a:gd name="T23" fmla="*/ 9 h 16"/>
                    <a:gd name="T24" fmla="*/ 17 w 17"/>
                    <a:gd name="T25" fmla="*/ 9 h 16"/>
                    <a:gd name="T26" fmla="*/ 17 w 17"/>
                    <a:gd name="T27" fmla="*/ 12 h 16"/>
                    <a:gd name="T28" fmla="*/ 17 w 17"/>
                    <a:gd name="T29" fmla="*/ 12 h 16"/>
                    <a:gd name="T30" fmla="*/ 15 w 17"/>
                    <a:gd name="T31" fmla="*/ 14 h 16"/>
                    <a:gd name="T32" fmla="*/ 15 w 17"/>
                    <a:gd name="T33" fmla="*/ 14 h 16"/>
                    <a:gd name="T34" fmla="*/ 12 w 17"/>
                    <a:gd name="T35" fmla="*/ 16 h 16"/>
                    <a:gd name="T36" fmla="*/ 10 w 17"/>
                    <a:gd name="T37" fmla="*/ 16 h 16"/>
                    <a:gd name="T38" fmla="*/ 10 w 17"/>
                    <a:gd name="T39" fmla="*/ 16 h 16"/>
                    <a:gd name="T40" fmla="*/ 7 w 17"/>
                    <a:gd name="T41" fmla="*/ 16 h 16"/>
                    <a:gd name="T42" fmla="*/ 5 w 17"/>
                    <a:gd name="T43" fmla="*/ 16 h 16"/>
                    <a:gd name="T44" fmla="*/ 5 w 17"/>
                    <a:gd name="T45" fmla="*/ 16 h 16"/>
                    <a:gd name="T46" fmla="*/ 3 w 17"/>
                    <a:gd name="T47" fmla="*/ 14 h 16"/>
                    <a:gd name="T48" fmla="*/ 3 w 17"/>
                    <a:gd name="T49" fmla="*/ 14 h 16"/>
                    <a:gd name="T50" fmla="*/ 3 w 17"/>
                    <a:gd name="T51" fmla="*/ 12 h 16"/>
                    <a:gd name="T52" fmla="*/ 0 w 17"/>
                    <a:gd name="T53" fmla="*/ 12 h 16"/>
                    <a:gd name="T54" fmla="*/ 0 w 17"/>
                    <a:gd name="T55" fmla="*/ 9 h 16"/>
                    <a:gd name="T56" fmla="*/ 0 w 17"/>
                    <a:gd name="T57" fmla="*/ 7 h 16"/>
                    <a:gd name="T58" fmla="*/ 3 w 17"/>
                    <a:gd name="T59" fmla="*/ 7 h 16"/>
                    <a:gd name="T60" fmla="*/ 3 w 17"/>
                    <a:gd name="T61" fmla="*/ 4 h 16"/>
                    <a:gd name="T62" fmla="*/ 3 w 17"/>
                    <a:gd name="T63" fmla="*/ 2 h 16"/>
                    <a:gd name="T64" fmla="*/ 5 w 17"/>
                    <a:gd name="T65" fmla="*/ 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5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7" name="Freeform 347"/>
                <p:cNvSpPr>
                  <a:spLocks/>
                </p:cNvSpPr>
                <p:nvPr/>
              </p:nvSpPr>
              <p:spPr bwMode="auto">
                <a:xfrm>
                  <a:off x="2104" y="3319"/>
                  <a:ext cx="17" cy="16"/>
                </a:xfrm>
                <a:custGeom>
                  <a:avLst/>
                  <a:gdLst>
                    <a:gd name="T0" fmla="*/ 5 w 17"/>
                    <a:gd name="T1" fmla="*/ 2 h 16"/>
                    <a:gd name="T2" fmla="*/ 5 w 17"/>
                    <a:gd name="T3" fmla="*/ 2 h 16"/>
                    <a:gd name="T4" fmla="*/ 7 w 17"/>
                    <a:gd name="T5" fmla="*/ 0 h 16"/>
                    <a:gd name="T6" fmla="*/ 10 w 17"/>
                    <a:gd name="T7" fmla="*/ 0 h 16"/>
                    <a:gd name="T8" fmla="*/ 10 w 17"/>
                    <a:gd name="T9" fmla="*/ 0 h 16"/>
                    <a:gd name="T10" fmla="*/ 12 w 17"/>
                    <a:gd name="T11" fmla="*/ 2 h 16"/>
                    <a:gd name="T12" fmla="*/ 15 w 17"/>
                    <a:gd name="T13" fmla="*/ 2 h 16"/>
                    <a:gd name="T14" fmla="*/ 15 w 17"/>
                    <a:gd name="T15" fmla="*/ 2 h 16"/>
                    <a:gd name="T16" fmla="*/ 17 w 17"/>
                    <a:gd name="T17" fmla="*/ 4 h 16"/>
                    <a:gd name="T18" fmla="*/ 17 w 17"/>
                    <a:gd name="T19" fmla="*/ 4 h 16"/>
                    <a:gd name="T20" fmla="*/ 17 w 17"/>
                    <a:gd name="T21" fmla="*/ 7 h 16"/>
                    <a:gd name="T22" fmla="*/ 17 w 17"/>
                    <a:gd name="T23" fmla="*/ 9 h 16"/>
                    <a:gd name="T24" fmla="*/ 17 w 17"/>
                    <a:gd name="T25" fmla="*/ 9 h 16"/>
                    <a:gd name="T26" fmla="*/ 17 w 17"/>
                    <a:gd name="T27" fmla="*/ 12 h 16"/>
                    <a:gd name="T28" fmla="*/ 17 w 17"/>
                    <a:gd name="T29" fmla="*/ 12 h 16"/>
                    <a:gd name="T30" fmla="*/ 15 w 17"/>
                    <a:gd name="T31" fmla="*/ 14 h 16"/>
                    <a:gd name="T32" fmla="*/ 15 w 17"/>
                    <a:gd name="T33" fmla="*/ 14 h 16"/>
                    <a:gd name="T34" fmla="*/ 12 w 17"/>
                    <a:gd name="T35" fmla="*/ 16 h 16"/>
                    <a:gd name="T36" fmla="*/ 10 w 17"/>
                    <a:gd name="T37" fmla="*/ 16 h 16"/>
                    <a:gd name="T38" fmla="*/ 10 w 17"/>
                    <a:gd name="T39" fmla="*/ 16 h 16"/>
                    <a:gd name="T40" fmla="*/ 7 w 17"/>
                    <a:gd name="T41" fmla="*/ 16 h 16"/>
                    <a:gd name="T42" fmla="*/ 5 w 17"/>
                    <a:gd name="T43" fmla="*/ 16 h 16"/>
                    <a:gd name="T44" fmla="*/ 5 w 17"/>
                    <a:gd name="T45" fmla="*/ 16 h 16"/>
                    <a:gd name="T46" fmla="*/ 3 w 17"/>
                    <a:gd name="T47" fmla="*/ 14 h 16"/>
                    <a:gd name="T48" fmla="*/ 3 w 17"/>
                    <a:gd name="T49" fmla="*/ 14 h 16"/>
                    <a:gd name="T50" fmla="*/ 3 w 17"/>
                    <a:gd name="T51" fmla="*/ 12 h 16"/>
                    <a:gd name="T52" fmla="*/ 0 w 17"/>
                    <a:gd name="T53" fmla="*/ 12 h 16"/>
                    <a:gd name="T54" fmla="*/ 0 w 17"/>
                    <a:gd name="T55" fmla="*/ 9 h 16"/>
                    <a:gd name="T56" fmla="*/ 0 w 17"/>
                    <a:gd name="T57" fmla="*/ 7 h 16"/>
                    <a:gd name="T58" fmla="*/ 3 w 17"/>
                    <a:gd name="T59" fmla="*/ 7 h 16"/>
                    <a:gd name="T60" fmla="*/ 3 w 17"/>
                    <a:gd name="T61" fmla="*/ 4 h 16"/>
                    <a:gd name="T62" fmla="*/ 3 w 17"/>
                    <a:gd name="T63" fmla="*/ 2 h 16"/>
                    <a:gd name="T64" fmla="*/ 5 w 17"/>
                    <a:gd name="T65" fmla="*/ 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5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8" name="Freeform 348"/>
                <p:cNvSpPr>
                  <a:spLocks/>
                </p:cNvSpPr>
                <p:nvPr/>
              </p:nvSpPr>
              <p:spPr bwMode="auto">
                <a:xfrm>
                  <a:off x="2133" y="3354"/>
                  <a:ext cx="17" cy="15"/>
                </a:xfrm>
                <a:custGeom>
                  <a:avLst/>
                  <a:gdLst>
                    <a:gd name="T0" fmla="*/ 5 w 17"/>
                    <a:gd name="T1" fmla="*/ 0 h 15"/>
                    <a:gd name="T2" fmla="*/ 5 w 17"/>
                    <a:gd name="T3" fmla="*/ 0 h 15"/>
                    <a:gd name="T4" fmla="*/ 7 w 17"/>
                    <a:gd name="T5" fmla="*/ 0 h 15"/>
                    <a:gd name="T6" fmla="*/ 9 w 17"/>
                    <a:gd name="T7" fmla="*/ 0 h 15"/>
                    <a:gd name="T8" fmla="*/ 9 w 17"/>
                    <a:gd name="T9" fmla="*/ 0 h 15"/>
                    <a:gd name="T10" fmla="*/ 12 w 17"/>
                    <a:gd name="T11" fmla="*/ 0 h 15"/>
                    <a:gd name="T12" fmla="*/ 14 w 17"/>
                    <a:gd name="T13" fmla="*/ 0 h 15"/>
                    <a:gd name="T14" fmla="*/ 14 w 17"/>
                    <a:gd name="T15" fmla="*/ 0 h 15"/>
                    <a:gd name="T16" fmla="*/ 17 w 17"/>
                    <a:gd name="T17" fmla="*/ 3 h 15"/>
                    <a:gd name="T18" fmla="*/ 17 w 17"/>
                    <a:gd name="T19" fmla="*/ 5 h 15"/>
                    <a:gd name="T20" fmla="*/ 17 w 17"/>
                    <a:gd name="T21" fmla="*/ 5 h 15"/>
                    <a:gd name="T22" fmla="*/ 17 w 17"/>
                    <a:gd name="T23" fmla="*/ 8 h 15"/>
                    <a:gd name="T24" fmla="*/ 17 w 17"/>
                    <a:gd name="T25" fmla="*/ 8 h 15"/>
                    <a:gd name="T26" fmla="*/ 17 w 17"/>
                    <a:gd name="T27" fmla="*/ 10 h 15"/>
                    <a:gd name="T28" fmla="*/ 17 w 17"/>
                    <a:gd name="T29" fmla="*/ 12 h 15"/>
                    <a:gd name="T30" fmla="*/ 14 w 17"/>
                    <a:gd name="T31" fmla="*/ 12 h 15"/>
                    <a:gd name="T32" fmla="*/ 14 w 17"/>
                    <a:gd name="T33" fmla="*/ 15 h 15"/>
                    <a:gd name="T34" fmla="*/ 12 w 17"/>
                    <a:gd name="T35" fmla="*/ 15 h 15"/>
                    <a:gd name="T36" fmla="*/ 9 w 17"/>
                    <a:gd name="T37" fmla="*/ 15 h 15"/>
                    <a:gd name="T38" fmla="*/ 9 w 17"/>
                    <a:gd name="T39" fmla="*/ 15 h 15"/>
                    <a:gd name="T40" fmla="*/ 7 w 17"/>
                    <a:gd name="T41" fmla="*/ 15 h 15"/>
                    <a:gd name="T42" fmla="*/ 5 w 17"/>
                    <a:gd name="T43" fmla="*/ 15 h 15"/>
                    <a:gd name="T44" fmla="*/ 5 w 17"/>
                    <a:gd name="T45" fmla="*/ 15 h 15"/>
                    <a:gd name="T46" fmla="*/ 2 w 17"/>
                    <a:gd name="T47" fmla="*/ 12 h 15"/>
                    <a:gd name="T48" fmla="*/ 2 w 17"/>
                    <a:gd name="T49" fmla="*/ 12 h 15"/>
                    <a:gd name="T50" fmla="*/ 0 w 17"/>
                    <a:gd name="T51" fmla="*/ 10 h 15"/>
                    <a:gd name="T52" fmla="*/ 0 w 17"/>
                    <a:gd name="T53" fmla="*/ 10 h 15"/>
                    <a:gd name="T54" fmla="*/ 0 w 17"/>
                    <a:gd name="T55" fmla="*/ 8 h 15"/>
                    <a:gd name="T56" fmla="*/ 0 w 17"/>
                    <a:gd name="T57" fmla="*/ 5 h 15"/>
                    <a:gd name="T58" fmla="*/ 0 w 17"/>
                    <a:gd name="T59" fmla="*/ 5 h 15"/>
                    <a:gd name="T60" fmla="*/ 2 w 17"/>
                    <a:gd name="T61" fmla="*/ 3 h 15"/>
                    <a:gd name="T62" fmla="*/ 2 w 17"/>
                    <a:gd name="T63" fmla="*/ 3 h 15"/>
                    <a:gd name="T64" fmla="*/ 5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29" name="Freeform 349"/>
                <p:cNvSpPr>
                  <a:spLocks/>
                </p:cNvSpPr>
                <p:nvPr/>
              </p:nvSpPr>
              <p:spPr bwMode="auto">
                <a:xfrm>
                  <a:off x="2133" y="3354"/>
                  <a:ext cx="17" cy="15"/>
                </a:xfrm>
                <a:custGeom>
                  <a:avLst/>
                  <a:gdLst>
                    <a:gd name="T0" fmla="*/ 5 w 17"/>
                    <a:gd name="T1" fmla="*/ 0 h 15"/>
                    <a:gd name="T2" fmla="*/ 5 w 17"/>
                    <a:gd name="T3" fmla="*/ 0 h 15"/>
                    <a:gd name="T4" fmla="*/ 7 w 17"/>
                    <a:gd name="T5" fmla="*/ 0 h 15"/>
                    <a:gd name="T6" fmla="*/ 9 w 17"/>
                    <a:gd name="T7" fmla="*/ 0 h 15"/>
                    <a:gd name="T8" fmla="*/ 9 w 17"/>
                    <a:gd name="T9" fmla="*/ 0 h 15"/>
                    <a:gd name="T10" fmla="*/ 12 w 17"/>
                    <a:gd name="T11" fmla="*/ 0 h 15"/>
                    <a:gd name="T12" fmla="*/ 14 w 17"/>
                    <a:gd name="T13" fmla="*/ 0 h 15"/>
                    <a:gd name="T14" fmla="*/ 14 w 17"/>
                    <a:gd name="T15" fmla="*/ 0 h 15"/>
                    <a:gd name="T16" fmla="*/ 17 w 17"/>
                    <a:gd name="T17" fmla="*/ 3 h 15"/>
                    <a:gd name="T18" fmla="*/ 17 w 17"/>
                    <a:gd name="T19" fmla="*/ 5 h 15"/>
                    <a:gd name="T20" fmla="*/ 17 w 17"/>
                    <a:gd name="T21" fmla="*/ 5 h 15"/>
                    <a:gd name="T22" fmla="*/ 17 w 17"/>
                    <a:gd name="T23" fmla="*/ 8 h 15"/>
                    <a:gd name="T24" fmla="*/ 17 w 17"/>
                    <a:gd name="T25" fmla="*/ 8 h 15"/>
                    <a:gd name="T26" fmla="*/ 17 w 17"/>
                    <a:gd name="T27" fmla="*/ 10 h 15"/>
                    <a:gd name="T28" fmla="*/ 17 w 17"/>
                    <a:gd name="T29" fmla="*/ 12 h 15"/>
                    <a:gd name="T30" fmla="*/ 14 w 17"/>
                    <a:gd name="T31" fmla="*/ 12 h 15"/>
                    <a:gd name="T32" fmla="*/ 14 w 17"/>
                    <a:gd name="T33" fmla="*/ 15 h 15"/>
                    <a:gd name="T34" fmla="*/ 12 w 17"/>
                    <a:gd name="T35" fmla="*/ 15 h 15"/>
                    <a:gd name="T36" fmla="*/ 9 w 17"/>
                    <a:gd name="T37" fmla="*/ 15 h 15"/>
                    <a:gd name="T38" fmla="*/ 9 w 17"/>
                    <a:gd name="T39" fmla="*/ 15 h 15"/>
                    <a:gd name="T40" fmla="*/ 7 w 17"/>
                    <a:gd name="T41" fmla="*/ 15 h 15"/>
                    <a:gd name="T42" fmla="*/ 5 w 17"/>
                    <a:gd name="T43" fmla="*/ 15 h 15"/>
                    <a:gd name="T44" fmla="*/ 5 w 17"/>
                    <a:gd name="T45" fmla="*/ 15 h 15"/>
                    <a:gd name="T46" fmla="*/ 2 w 17"/>
                    <a:gd name="T47" fmla="*/ 12 h 15"/>
                    <a:gd name="T48" fmla="*/ 2 w 17"/>
                    <a:gd name="T49" fmla="*/ 12 h 15"/>
                    <a:gd name="T50" fmla="*/ 0 w 17"/>
                    <a:gd name="T51" fmla="*/ 10 h 15"/>
                    <a:gd name="T52" fmla="*/ 0 w 17"/>
                    <a:gd name="T53" fmla="*/ 10 h 15"/>
                    <a:gd name="T54" fmla="*/ 0 w 17"/>
                    <a:gd name="T55" fmla="*/ 8 h 15"/>
                    <a:gd name="T56" fmla="*/ 0 w 17"/>
                    <a:gd name="T57" fmla="*/ 5 h 15"/>
                    <a:gd name="T58" fmla="*/ 0 w 17"/>
                    <a:gd name="T59" fmla="*/ 5 h 15"/>
                    <a:gd name="T60" fmla="*/ 2 w 17"/>
                    <a:gd name="T61" fmla="*/ 3 h 15"/>
                    <a:gd name="T62" fmla="*/ 2 w 17"/>
                    <a:gd name="T63" fmla="*/ 3 h 15"/>
                    <a:gd name="T64" fmla="*/ 5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0" name="Freeform 350"/>
                <p:cNvSpPr>
                  <a:spLocks/>
                </p:cNvSpPr>
                <p:nvPr/>
              </p:nvSpPr>
              <p:spPr bwMode="auto">
                <a:xfrm>
                  <a:off x="2107" y="3371"/>
                  <a:ext cx="16" cy="14"/>
                </a:xfrm>
                <a:custGeom>
                  <a:avLst/>
                  <a:gdLst>
                    <a:gd name="T0" fmla="*/ 2 w 16"/>
                    <a:gd name="T1" fmla="*/ 0 h 14"/>
                    <a:gd name="T2" fmla="*/ 4 w 16"/>
                    <a:gd name="T3" fmla="*/ 0 h 14"/>
                    <a:gd name="T4" fmla="*/ 7 w 16"/>
                    <a:gd name="T5" fmla="*/ 0 h 14"/>
                    <a:gd name="T6" fmla="*/ 7 w 16"/>
                    <a:gd name="T7" fmla="*/ 0 h 14"/>
                    <a:gd name="T8" fmla="*/ 9 w 16"/>
                    <a:gd name="T9" fmla="*/ 0 h 14"/>
                    <a:gd name="T10" fmla="*/ 12 w 16"/>
                    <a:gd name="T11" fmla="*/ 0 h 14"/>
                    <a:gd name="T12" fmla="*/ 12 w 16"/>
                    <a:gd name="T13" fmla="*/ 0 h 14"/>
                    <a:gd name="T14" fmla="*/ 14 w 16"/>
                    <a:gd name="T15" fmla="*/ 0 h 14"/>
                    <a:gd name="T16" fmla="*/ 14 w 16"/>
                    <a:gd name="T17" fmla="*/ 2 h 14"/>
                    <a:gd name="T18" fmla="*/ 14 w 16"/>
                    <a:gd name="T19" fmla="*/ 2 h 14"/>
                    <a:gd name="T20" fmla="*/ 16 w 16"/>
                    <a:gd name="T21" fmla="*/ 5 h 14"/>
                    <a:gd name="T22" fmla="*/ 16 w 16"/>
                    <a:gd name="T23" fmla="*/ 7 h 14"/>
                    <a:gd name="T24" fmla="*/ 16 w 16"/>
                    <a:gd name="T25" fmla="*/ 7 h 14"/>
                    <a:gd name="T26" fmla="*/ 14 w 16"/>
                    <a:gd name="T27" fmla="*/ 10 h 14"/>
                    <a:gd name="T28" fmla="*/ 14 w 16"/>
                    <a:gd name="T29" fmla="*/ 12 h 14"/>
                    <a:gd name="T30" fmla="*/ 14 w 16"/>
                    <a:gd name="T31" fmla="*/ 12 h 14"/>
                    <a:gd name="T32" fmla="*/ 12 w 16"/>
                    <a:gd name="T33" fmla="*/ 14 h 14"/>
                    <a:gd name="T34" fmla="*/ 9 w 16"/>
                    <a:gd name="T35" fmla="*/ 14 h 14"/>
                    <a:gd name="T36" fmla="*/ 9 w 16"/>
                    <a:gd name="T37" fmla="*/ 14 h 14"/>
                    <a:gd name="T38" fmla="*/ 7 w 16"/>
                    <a:gd name="T39" fmla="*/ 14 h 14"/>
                    <a:gd name="T40" fmla="*/ 4 w 16"/>
                    <a:gd name="T41" fmla="*/ 14 h 14"/>
                    <a:gd name="T42" fmla="*/ 4 w 16"/>
                    <a:gd name="T43" fmla="*/ 14 h 14"/>
                    <a:gd name="T44" fmla="*/ 2 w 16"/>
                    <a:gd name="T45" fmla="*/ 14 h 14"/>
                    <a:gd name="T46" fmla="*/ 2 w 16"/>
                    <a:gd name="T47" fmla="*/ 12 h 14"/>
                    <a:gd name="T48" fmla="*/ 0 w 16"/>
                    <a:gd name="T49" fmla="*/ 12 h 14"/>
                    <a:gd name="T50" fmla="*/ 0 w 16"/>
                    <a:gd name="T51" fmla="*/ 10 h 14"/>
                    <a:gd name="T52" fmla="*/ 0 w 16"/>
                    <a:gd name="T53" fmla="*/ 10 h 14"/>
                    <a:gd name="T54" fmla="*/ 0 w 16"/>
                    <a:gd name="T55" fmla="*/ 7 h 14"/>
                    <a:gd name="T56" fmla="*/ 0 w 16"/>
                    <a:gd name="T57" fmla="*/ 5 h 14"/>
                    <a:gd name="T58" fmla="*/ 0 w 16"/>
                    <a:gd name="T59" fmla="*/ 5 h 14"/>
                    <a:gd name="T60" fmla="*/ 0 w 16"/>
                    <a:gd name="T61" fmla="*/ 2 h 14"/>
                    <a:gd name="T62" fmla="*/ 2 w 16"/>
                    <a:gd name="T63" fmla="*/ 2 h 14"/>
                    <a:gd name="T64" fmla="*/ 2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1" name="Freeform 351"/>
                <p:cNvSpPr>
                  <a:spLocks/>
                </p:cNvSpPr>
                <p:nvPr/>
              </p:nvSpPr>
              <p:spPr bwMode="auto">
                <a:xfrm>
                  <a:off x="2107" y="3371"/>
                  <a:ext cx="16" cy="14"/>
                </a:xfrm>
                <a:custGeom>
                  <a:avLst/>
                  <a:gdLst>
                    <a:gd name="T0" fmla="*/ 2 w 16"/>
                    <a:gd name="T1" fmla="*/ 0 h 14"/>
                    <a:gd name="T2" fmla="*/ 4 w 16"/>
                    <a:gd name="T3" fmla="*/ 0 h 14"/>
                    <a:gd name="T4" fmla="*/ 7 w 16"/>
                    <a:gd name="T5" fmla="*/ 0 h 14"/>
                    <a:gd name="T6" fmla="*/ 7 w 16"/>
                    <a:gd name="T7" fmla="*/ 0 h 14"/>
                    <a:gd name="T8" fmla="*/ 9 w 16"/>
                    <a:gd name="T9" fmla="*/ 0 h 14"/>
                    <a:gd name="T10" fmla="*/ 12 w 16"/>
                    <a:gd name="T11" fmla="*/ 0 h 14"/>
                    <a:gd name="T12" fmla="*/ 12 w 16"/>
                    <a:gd name="T13" fmla="*/ 0 h 14"/>
                    <a:gd name="T14" fmla="*/ 14 w 16"/>
                    <a:gd name="T15" fmla="*/ 0 h 14"/>
                    <a:gd name="T16" fmla="*/ 14 w 16"/>
                    <a:gd name="T17" fmla="*/ 2 h 14"/>
                    <a:gd name="T18" fmla="*/ 14 w 16"/>
                    <a:gd name="T19" fmla="*/ 2 h 14"/>
                    <a:gd name="T20" fmla="*/ 16 w 16"/>
                    <a:gd name="T21" fmla="*/ 5 h 14"/>
                    <a:gd name="T22" fmla="*/ 16 w 16"/>
                    <a:gd name="T23" fmla="*/ 7 h 14"/>
                    <a:gd name="T24" fmla="*/ 16 w 16"/>
                    <a:gd name="T25" fmla="*/ 7 h 14"/>
                    <a:gd name="T26" fmla="*/ 14 w 16"/>
                    <a:gd name="T27" fmla="*/ 10 h 14"/>
                    <a:gd name="T28" fmla="*/ 14 w 16"/>
                    <a:gd name="T29" fmla="*/ 12 h 14"/>
                    <a:gd name="T30" fmla="*/ 14 w 16"/>
                    <a:gd name="T31" fmla="*/ 12 h 14"/>
                    <a:gd name="T32" fmla="*/ 12 w 16"/>
                    <a:gd name="T33" fmla="*/ 14 h 14"/>
                    <a:gd name="T34" fmla="*/ 9 w 16"/>
                    <a:gd name="T35" fmla="*/ 14 h 14"/>
                    <a:gd name="T36" fmla="*/ 9 w 16"/>
                    <a:gd name="T37" fmla="*/ 14 h 14"/>
                    <a:gd name="T38" fmla="*/ 7 w 16"/>
                    <a:gd name="T39" fmla="*/ 14 h 14"/>
                    <a:gd name="T40" fmla="*/ 4 w 16"/>
                    <a:gd name="T41" fmla="*/ 14 h 14"/>
                    <a:gd name="T42" fmla="*/ 4 w 16"/>
                    <a:gd name="T43" fmla="*/ 14 h 14"/>
                    <a:gd name="T44" fmla="*/ 2 w 16"/>
                    <a:gd name="T45" fmla="*/ 14 h 14"/>
                    <a:gd name="T46" fmla="*/ 2 w 16"/>
                    <a:gd name="T47" fmla="*/ 12 h 14"/>
                    <a:gd name="T48" fmla="*/ 0 w 16"/>
                    <a:gd name="T49" fmla="*/ 12 h 14"/>
                    <a:gd name="T50" fmla="*/ 0 w 16"/>
                    <a:gd name="T51" fmla="*/ 10 h 14"/>
                    <a:gd name="T52" fmla="*/ 0 w 16"/>
                    <a:gd name="T53" fmla="*/ 10 h 14"/>
                    <a:gd name="T54" fmla="*/ 0 w 16"/>
                    <a:gd name="T55" fmla="*/ 7 h 14"/>
                    <a:gd name="T56" fmla="*/ 0 w 16"/>
                    <a:gd name="T57" fmla="*/ 5 h 14"/>
                    <a:gd name="T58" fmla="*/ 0 w 16"/>
                    <a:gd name="T59" fmla="*/ 5 h 14"/>
                    <a:gd name="T60" fmla="*/ 0 w 16"/>
                    <a:gd name="T61" fmla="*/ 2 h 14"/>
                    <a:gd name="T62" fmla="*/ 2 w 16"/>
                    <a:gd name="T63" fmla="*/ 2 h 14"/>
                    <a:gd name="T64" fmla="*/ 2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2" name="Freeform 352"/>
                <p:cNvSpPr>
                  <a:spLocks/>
                </p:cNvSpPr>
                <p:nvPr/>
              </p:nvSpPr>
              <p:spPr bwMode="auto">
                <a:xfrm>
                  <a:off x="2231" y="3180"/>
                  <a:ext cx="16" cy="17"/>
                </a:xfrm>
                <a:custGeom>
                  <a:avLst/>
                  <a:gdLst>
                    <a:gd name="T0" fmla="*/ 4 w 16"/>
                    <a:gd name="T1" fmla="*/ 3 h 17"/>
                    <a:gd name="T2" fmla="*/ 4 w 16"/>
                    <a:gd name="T3" fmla="*/ 3 h 17"/>
                    <a:gd name="T4" fmla="*/ 7 w 16"/>
                    <a:gd name="T5" fmla="*/ 0 h 17"/>
                    <a:gd name="T6" fmla="*/ 9 w 16"/>
                    <a:gd name="T7" fmla="*/ 0 h 17"/>
                    <a:gd name="T8" fmla="*/ 9 w 16"/>
                    <a:gd name="T9" fmla="*/ 0 h 17"/>
                    <a:gd name="T10" fmla="*/ 12 w 16"/>
                    <a:gd name="T11" fmla="*/ 0 h 17"/>
                    <a:gd name="T12" fmla="*/ 12 w 16"/>
                    <a:gd name="T13" fmla="*/ 3 h 17"/>
                    <a:gd name="T14" fmla="*/ 14 w 16"/>
                    <a:gd name="T15" fmla="*/ 3 h 17"/>
                    <a:gd name="T16" fmla="*/ 14 w 16"/>
                    <a:gd name="T17" fmla="*/ 5 h 17"/>
                    <a:gd name="T18" fmla="*/ 16 w 16"/>
                    <a:gd name="T19" fmla="*/ 5 h 17"/>
                    <a:gd name="T20" fmla="*/ 16 w 16"/>
                    <a:gd name="T21" fmla="*/ 8 h 17"/>
                    <a:gd name="T22" fmla="*/ 16 w 16"/>
                    <a:gd name="T23" fmla="*/ 8 h 17"/>
                    <a:gd name="T24" fmla="*/ 16 w 16"/>
                    <a:gd name="T25" fmla="*/ 10 h 17"/>
                    <a:gd name="T26" fmla="*/ 16 w 16"/>
                    <a:gd name="T27" fmla="*/ 12 h 17"/>
                    <a:gd name="T28" fmla="*/ 14 w 16"/>
                    <a:gd name="T29" fmla="*/ 12 h 17"/>
                    <a:gd name="T30" fmla="*/ 14 w 16"/>
                    <a:gd name="T31" fmla="*/ 15 h 17"/>
                    <a:gd name="T32" fmla="*/ 12 w 16"/>
                    <a:gd name="T33" fmla="*/ 15 h 17"/>
                    <a:gd name="T34" fmla="*/ 12 w 16"/>
                    <a:gd name="T35" fmla="*/ 17 h 17"/>
                    <a:gd name="T36" fmla="*/ 9 w 16"/>
                    <a:gd name="T37" fmla="*/ 17 h 17"/>
                    <a:gd name="T38" fmla="*/ 7 w 16"/>
                    <a:gd name="T39" fmla="*/ 17 h 17"/>
                    <a:gd name="T40" fmla="*/ 7 w 16"/>
                    <a:gd name="T41" fmla="*/ 17 h 17"/>
                    <a:gd name="T42" fmla="*/ 4 w 16"/>
                    <a:gd name="T43" fmla="*/ 17 h 17"/>
                    <a:gd name="T44" fmla="*/ 4 w 16"/>
                    <a:gd name="T45" fmla="*/ 17 h 17"/>
                    <a:gd name="T46" fmla="*/ 2 w 16"/>
                    <a:gd name="T47" fmla="*/ 15 h 17"/>
                    <a:gd name="T48" fmla="*/ 2 w 16"/>
                    <a:gd name="T49" fmla="*/ 15 h 17"/>
                    <a:gd name="T50" fmla="*/ 0 w 16"/>
                    <a:gd name="T51" fmla="*/ 12 h 17"/>
                    <a:gd name="T52" fmla="*/ 0 w 16"/>
                    <a:gd name="T53" fmla="*/ 10 h 17"/>
                    <a:gd name="T54" fmla="*/ 0 w 16"/>
                    <a:gd name="T55" fmla="*/ 10 h 17"/>
                    <a:gd name="T56" fmla="*/ 0 w 16"/>
                    <a:gd name="T57" fmla="*/ 8 h 17"/>
                    <a:gd name="T58" fmla="*/ 0 w 16"/>
                    <a:gd name="T59" fmla="*/ 5 h 17"/>
                    <a:gd name="T60" fmla="*/ 2 w 16"/>
                    <a:gd name="T61" fmla="*/ 5 h 17"/>
                    <a:gd name="T62" fmla="*/ 2 w 16"/>
                    <a:gd name="T63" fmla="*/ 3 h 17"/>
                    <a:gd name="T64" fmla="*/ 4 w 16"/>
                    <a:gd name="T65" fmla="*/ 3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4" y="3"/>
                      </a:move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3" name="Freeform 353"/>
                <p:cNvSpPr>
                  <a:spLocks/>
                </p:cNvSpPr>
                <p:nvPr/>
              </p:nvSpPr>
              <p:spPr bwMode="auto">
                <a:xfrm>
                  <a:off x="2231" y="3180"/>
                  <a:ext cx="16" cy="17"/>
                </a:xfrm>
                <a:custGeom>
                  <a:avLst/>
                  <a:gdLst>
                    <a:gd name="T0" fmla="*/ 4 w 16"/>
                    <a:gd name="T1" fmla="*/ 3 h 17"/>
                    <a:gd name="T2" fmla="*/ 4 w 16"/>
                    <a:gd name="T3" fmla="*/ 3 h 17"/>
                    <a:gd name="T4" fmla="*/ 7 w 16"/>
                    <a:gd name="T5" fmla="*/ 0 h 17"/>
                    <a:gd name="T6" fmla="*/ 9 w 16"/>
                    <a:gd name="T7" fmla="*/ 0 h 17"/>
                    <a:gd name="T8" fmla="*/ 9 w 16"/>
                    <a:gd name="T9" fmla="*/ 0 h 17"/>
                    <a:gd name="T10" fmla="*/ 12 w 16"/>
                    <a:gd name="T11" fmla="*/ 0 h 17"/>
                    <a:gd name="T12" fmla="*/ 12 w 16"/>
                    <a:gd name="T13" fmla="*/ 3 h 17"/>
                    <a:gd name="T14" fmla="*/ 14 w 16"/>
                    <a:gd name="T15" fmla="*/ 3 h 17"/>
                    <a:gd name="T16" fmla="*/ 14 w 16"/>
                    <a:gd name="T17" fmla="*/ 5 h 17"/>
                    <a:gd name="T18" fmla="*/ 16 w 16"/>
                    <a:gd name="T19" fmla="*/ 5 h 17"/>
                    <a:gd name="T20" fmla="*/ 16 w 16"/>
                    <a:gd name="T21" fmla="*/ 8 h 17"/>
                    <a:gd name="T22" fmla="*/ 16 w 16"/>
                    <a:gd name="T23" fmla="*/ 8 h 17"/>
                    <a:gd name="T24" fmla="*/ 16 w 16"/>
                    <a:gd name="T25" fmla="*/ 10 h 17"/>
                    <a:gd name="T26" fmla="*/ 16 w 16"/>
                    <a:gd name="T27" fmla="*/ 12 h 17"/>
                    <a:gd name="T28" fmla="*/ 14 w 16"/>
                    <a:gd name="T29" fmla="*/ 12 h 17"/>
                    <a:gd name="T30" fmla="*/ 14 w 16"/>
                    <a:gd name="T31" fmla="*/ 15 h 17"/>
                    <a:gd name="T32" fmla="*/ 12 w 16"/>
                    <a:gd name="T33" fmla="*/ 15 h 17"/>
                    <a:gd name="T34" fmla="*/ 12 w 16"/>
                    <a:gd name="T35" fmla="*/ 17 h 17"/>
                    <a:gd name="T36" fmla="*/ 9 w 16"/>
                    <a:gd name="T37" fmla="*/ 17 h 17"/>
                    <a:gd name="T38" fmla="*/ 7 w 16"/>
                    <a:gd name="T39" fmla="*/ 17 h 17"/>
                    <a:gd name="T40" fmla="*/ 7 w 16"/>
                    <a:gd name="T41" fmla="*/ 17 h 17"/>
                    <a:gd name="T42" fmla="*/ 4 w 16"/>
                    <a:gd name="T43" fmla="*/ 17 h 17"/>
                    <a:gd name="T44" fmla="*/ 4 w 16"/>
                    <a:gd name="T45" fmla="*/ 17 h 17"/>
                    <a:gd name="T46" fmla="*/ 2 w 16"/>
                    <a:gd name="T47" fmla="*/ 15 h 17"/>
                    <a:gd name="T48" fmla="*/ 2 w 16"/>
                    <a:gd name="T49" fmla="*/ 15 h 17"/>
                    <a:gd name="T50" fmla="*/ 0 w 16"/>
                    <a:gd name="T51" fmla="*/ 12 h 17"/>
                    <a:gd name="T52" fmla="*/ 0 w 16"/>
                    <a:gd name="T53" fmla="*/ 10 h 17"/>
                    <a:gd name="T54" fmla="*/ 0 w 16"/>
                    <a:gd name="T55" fmla="*/ 10 h 17"/>
                    <a:gd name="T56" fmla="*/ 0 w 16"/>
                    <a:gd name="T57" fmla="*/ 8 h 17"/>
                    <a:gd name="T58" fmla="*/ 0 w 16"/>
                    <a:gd name="T59" fmla="*/ 5 h 17"/>
                    <a:gd name="T60" fmla="*/ 2 w 16"/>
                    <a:gd name="T61" fmla="*/ 5 h 17"/>
                    <a:gd name="T62" fmla="*/ 2 w 16"/>
                    <a:gd name="T63" fmla="*/ 3 h 17"/>
                    <a:gd name="T64" fmla="*/ 4 w 16"/>
                    <a:gd name="T65" fmla="*/ 3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4" y="3"/>
                      </a:move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4" name="Freeform 354"/>
                <p:cNvSpPr>
                  <a:spLocks/>
                </p:cNvSpPr>
                <p:nvPr/>
              </p:nvSpPr>
              <p:spPr bwMode="auto">
                <a:xfrm>
                  <a:off x="2338" y="3137"/>
                  <a:ext cx="363" cy="70"/>
                </a:xfrm>
                <a:custGeom>
                  <a:avLst/>
                  <a:gdLst>
                    <a:gd name="T0" fmla="*/ 79 w 363"/>
                    <a:gd name="T1" fmla="*/ 34 h 70"/>
                    <a:gd name="T2" fmla="*/ 193 w 363"/>
                    <a:gd name="T3" fmla="*/ 24 h 70"/>
                    <a:gd name="T4" fmla="*/ 305 w 363"/>
                    <a:gd name="T5" fmla="*/ 39 h 70"/>
                    <a:gd name="T6" fmla="*/ 320 w 363"/>
                    <a:gd name="T7" fmla="*/ 43 h 70"/>
                    <a:gd name="T8" fmla="*/ 334 w 363"/>
                    <a:gd name="T9" fmla="*/ 53 h 70"/>
                    <a:gd name="T10" fmla="*/ 344 w 363"/>
                    <a:gd name="T11" fmla="*/ 58 h 70"/>
                    <a:gd name="T12" fmla="*/ 344 w 363"/>
                    <a:gd name="T13" fmla="*/ 60 h 70"/>
                    <a:gd name="T14" fmla="*/ 344 w 363"/>
                    <a:gd name="T15" fmla="*/ 62 h 70"/>
                    <a:gd name="T16" fmla="*/ 346 w 363"/>
                    <a:gd name="T17" fmla="*/ 62 h 70"/>
                    <a:gd name="T18" fmla="*/ 351 w 363"/>
                    <a:gd name="T19" fmla="*/ 65 h 70"/>
                    <a:gd name="T20" fmla="*/ 353 w 363"/>
                    <a:gd name="T21" fmla="*/ 67 h 70"/>
                    <a:gd name="T22" fmla="*/ 355 w 363"/>
                    <a:gd name="T23" fmla="*/ 67 h 70"/>
                    <a:gd name="T24" fmla="*/ 355 w 363"/>
                    <a:gd name="T25" fmla="*/ 70 h 70"/>
                    <a:gd name="T26" fmla="*/ 360 w 363"/>
                    <a:gd name="T27" fmla="*/ 70 h 70"/>
                    <a:gd name="T28" fmla="*/ 360 w 363"/>
                    <a:gd name="T29" fmla="*/ 67 h 70"/>
                    <a:gd name="T30" fmla="*/ 360 w 363"/>
                    <a:gd name="T31" fmla="*/ 65 h 70"/>
                    <a:gd name="T32" fmla="*/ 363 w 363"/>
                    <a:gd name="T33" fmla="*/ 62 h 70"/>
                    <a:gd name="T34" fmla="*/ 351 w 363"/>
                    <a:gd name="T35" fmla="*/ 43 h 70"/>
                    <a:gd name="T36" fmla="*/ 308 w 363"/>
                    <a:gd name="T37" fmla="*/ 27 h 70"/>
                    <a:gd name="T38" fmla="*/ 262 w 363"/>
                    <a:gd name="T39" fmla="*/ 17 h 70"/>
                    <a:gd name="T40" fmla="*/ 243 w 363"/>
                    <a:gd name="T41" fmla="*/ 10 h 70"/>
                    <a:gd name="T42" fmla="*/ 239 w 363"/>
                    <a:gd name="T43" fmla="*/ 10 h 70"/>
                    <a:gd name="T44" fmla="*/ 234 w 363"/>
                    <a:gd name="T45" fmla="*/ 8 h 70"/>
                    <a:gd name="T46" fmla="*/ 172 w 363"/>
                    <a:gd name="T47" fmla="*/ 3 h 70"/>
                    <a:gd name="T48" fmla="*/ 107 w 363"/>
                    <a:gd name="T49" fmla="*/ 3 h 70"/>
                    <a:gd name="T50" fmla="*/ 62 w 363"/>
                    <a:gd name="T51" fmla="*/ 8 h 70"/>
                    <a:gd name="T52" fmla="*/ 45 w 363"/>
                    <a:gd name="T53" fmla="*/ 15 h 70"/>
                    <a:gd name="T54" fmla="*/ 29 w 363"/>
                    <a:gd name="T55" fmla="*/ 20 h 70"/>
                    <a:gd name="T56" fmla="*/ 22 w 363"/>
                    <a:gd name="T57" fmla="*/ 22 h 70"/>
                    <a:gd name="T58" fmla="*/ 17 w 363"/>
                    <a:gd name="T59" fmla="*/ 24 h 70"/>
                    <a:gd name="T60" fmla="*/ 12 w 363"/>
                    <a:gd name="T61" fmla="*/ 27 h 70"/>
                    <a:gd name="T62" fmla="*/ 12 w 363"/>
                    <a:gd name="T63" fmla="*/ 29 h 70"/>
                    <a:gd name="T64" fmla="*/ 12 w 363"/>
                    <a:gd name="T65" fmla="*/ 29 h 70"/>
                    <a:gd name="T66" fmla="*/ 10 w 363"/>
                    <a:gd name="T67" fmla="*/ 29 h 70"/>
                    <a:gd name="T68" fmla="*/ 10 w 363"/>
                    <a:gd name="T69" fmla="*/ 31 h 70"/>
                    <a:gd name="T70" fmla="*/ 7 w 363"/>
                    <a:gd name="T71" fmla="*/ 31 h 70"/>
                    <a:gd name="T72" fmla="*/ 7 w 363"/>
                    <a:gd name="T73" fmla="*/ 34 h 70"/>
                    <a:gd name="T74" fmla="*/ 5 w 363"/>
                    <a:gd name="T75" fmla="*/ 36 h 70"/>
                    <a:gd name="T76" fmla="*/ 5 w 363"/>
                    <a:gd name="T77" fmla="*/ 36 h 70"/>
                    <a:gd name="T78" fmla="*/ 2 w 363"/>
                    <a:gd name="T79" fmla="*/ 39 h 70"/>
                    <a:gd name="T80" fmla="*/ 0 w 363"/>
                    <a:gd name="T81" fmla="*/ 41 h 70"/>
                    <a:gd name="T82" fmla="*/ 2 w 363"/>
                    <a:gd name="T83" fmla="*/ 41 h 70"/>
                    <a:gd name="T84" fmla="*/ 2 w 363"/>
                    <a:gd name="T85" fmla="*/ 43 h 70"/>
                    <a:gd name="T86" fmla="*/ 5 w 363"/>
                    <a:gd name="T87" fmla="*/ 43 h 70"/>
                    <a:gd name="T88" fmla="*/ 5 w 363"/>
                    <a:gd name="T89" fmla="*/ 43 h 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63"/>
                    <a:gd name="T136" fmla="*/ 0 h 70"/>
                    <a:gd name="T137" fmla="*/ 363 w 363"/>
                    <a:gd name="T138" fmla="*/ 70 h 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63" h="70">
                      <a:moveTo>
                        <a:pt x="5" y="46"/>
                      </a:moveTo>
                      <a:lnTo>
                        <a:pt x="43" y="39"/>
                      </a:lnTo>
                      <a:lnTo>
                        <a:pt x="79" y="34"/>
                      </a:lnTo>
                      <a:lnTo>
                        <a:pt x="117" y="27"/>
                      </a:lnTo>
                      <a:lnTo>
                        <a:pt x="155" y="24"/>
                      </a:lnTo>
                      <a:lnTo>
                        <a:pt x="193" y="24"/>
                      </a:lnTo>
                      <a:lnTo>
                        <a:pt x="231" y="24"/>
                      </a:lnTo>
                      <a:lnTo>
                        <a:pt x="270" y="29"/>
                      </a:lnTo>
                      <a:lnTo>
                        <a:pt x="305" y="39"/>
                      </a:lnTo>
                      <a:lnTo>
                        <a:pt x="310" y="39"/>
                      </a:lnTo>
                      <a:lnTo>
                        <a:pt x="315" y="41"/>
                      </a:lnTo>
                      <a:lnTo>
                        <a:pt x="320" y="43"/>
                      </a:lnTo>
                      <a:lnTo>
                        <a:pt x="324" y="48"/>
                      </a:lnTo>
                      <a:lnTo>
                        <a:pt x="329" y="51"/>
                      </a:lnTo>
                      <a:lnTo>
                        <a:pt x="334" y="53"/>
                      </a:lnTo>
                      <a:lnTo>
                        <a:pt x="339" y="55"/>
                      </a:lnTo>
                      <a:lnTo>
                        <a:pt x="341" y="58"/>
                      </a:lnTo>
                      <a:lnTo>
                        <a:pt x="344" y="58"/>
                      </a:lnTo>
                      <a:lnTo>
                        <a:pt x="344" y="60"/>
                      </a:lnTo>
                      <a:lnTo>
                        <a:pt x="344" y="62"/>
                      </a:lnTo>
                      <a:lnTo>
                        <a:pt x="346" y="62"/>
                      </a:lnTo>
                      <a:lnTo>
                        <a:pt x="348" y="62"/>
                      </a:lnTo>
                      <a:lnTo>
                        <a:pt x="348" y="65"/>
                      </a:lnTo>
                      <a:lnTo>
                        <a:pt x="351" y="65"/>
                      </a:lnTo>
                      <a:lnTo>
                        <a:pt x="353" y="65"/>
                      </a:lnTo>
                      <a:lnTo>
                        <a:pt x="353" y="67"/>
                      </a:lnTo>
                      <a:lnTo>
                        <a:pt x="355" y="67"/>
                      </a:lnTo>
                      <a:lnTo>
                        <a:pt x="355" y="70"/>
                      </a:lnTo>
                      <a:lnTo>
                        <a:pt x="360" y="70"/>
                      </a:lnTo>
                      <a:lnTo>
                        <a:pt x="360" y="67"/>
                      </a:lnTo>
                      <a:lnTo>
                        <a:pt x="360" y="65"/>
                      </a:lnTo>
                      <a:lnTo>
                        <a:pt x="363" y="65"/>
                      </a:lnTo>
                      <a:lnTo>
                        <a:pt x="363" y="62"/>
                      </a:lnTo>
                      <a:lnTo>
                        <a:pt x="363" y="55"/>
                      </a:lnTo>
                      <a:lnTo>
                        <a:pt x="351" y="43"/>
                      </a:lnTo>
                      <a:lnTo>
                        <a:pt x="339" y="36"/>
                      </a:lnTo>
                      <a:lnTo>
                        <a:pt x="324" y="31"/>
                      </a:lnTo>
                      <a:lnTo>
                        <a:pt x="308" y="27"/>
                      </a:lnTo>
                      <a:lnTo>
                        <a:pt x="293" y="24"/>
                      </a:lnTo>
                      <a:lnTo>
                        <a:pt x="277" y="20"/>
                      </a:lnTo>
                      <a:lnTo>
                        <a:pt x="262" y="17"/>
                      </a:lnTo>
                      <a:lnTo>
                        <a:pt x="248" y="12"/>
                      </a:lnTo>
                      <a:lnTo>
                        <a:pt x="246" y="12"/>
                      </a:lnTo>
                      <a:lnTo>
                        <a:pt x="243" y="10"/>
                      </a:lnTo>
                      <a:lnTo>
                        <a:pt x="241" y="10"/>
                      </a:lnTo>
                      <a:lnTo>
                        <a:pt x="239" y="10"/>
                      </a:lnTo>
                      <a:lnTo>
                        <a:pt x="236" y="8"/>
                      </a:lnTo>
                      <a:lnTo>
                        <a:pt x="234" y="8"/>
                      </a:lnTo>
                      <a:lnTo>
                        <a:pt x="212" y="5"/>
                      </a:lnTo>
                      <a:lnTo>
                        <a:pt x="193" y="3"/>
                      </a:lnTo>
                      <a:lnTo>
                        <a:pt x="172" y="3"/>
                      </a:lnTo>
                      <a:lnTo>
                        <a:pt x="150" y="0"/>
                      </a:lnTo>
                      <a:lnTo>
                        <a:pt x="129" y="3"/>
                      </a:lnTo>
                      <a:lnTo>
                        <a:pt x="107" y="3"/>
                      </a:lnTo>
                      <a:lnTo>
                        <a:pt x="86" y="5"/>
                      </a:lnTo>
                      <a:lnTo>
                        <a:pt x="67" y="8"/>
                      </a:lnTo>
                      <a:lnTo>
                        <a:pt x="62" y="8"/>
                      </a:lnTo>
                      <a:lnTo>
                        <a:pt x="57" y="10"/>
                      </a:lnTo>
                      <a:lnTo>
                        <a:pt x="50" y="12"/>
                      </a:lnTo>
                      <a:lnTo>
                        <a:pt x="45" y="15"/>
                      </a:lnTo>
                      <a:lnTo>
                        <a:pt x="41" y="15"/>
                      </a:lnTo>
                      <a:lnTo>
                        <a:pt x="33" y="17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19" y="24"/>
                      </a:lnTo>
                      <a:lnTo>
                        <a:pt x="17" y="24"/>
                      </a:lnTo>
                      <a:lnTo>
                        <a:pt x="14" y="24"/>
                      </a:lnTo>
                      <a:lnTo>
                        <a:pt x="14" y="27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7" y="34"/>
                      </a:lnTo>
                      <a:lnTo>
                        <a:pt x="5" y="36"/>
                      </a:lnTo>
                      <a:lnTo>
                        <a:pt x="5" y="39"/>
                      </a:lnTo>
                      <a:lnTo>
                        <a:pt x="2" y="39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5" y="4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5" name="Freeform 355"/>
                <p:cNvSpPr>
                  <a:spLocks/>
                </p:cNvSpPr>
                <p:nvPr/>
              </p:nvSpPr>
              <p:spPr bwMode="auto">
                <a:xfrm>
                  <a:off x="2338" y="3137"/>
                  <a:ext cx="363" cy="70"/>
                </a:xfrm>
                <a:custGeom>
                  <a:avLst/>
                  <a:gdLst>
                    <a:gd name="T0" fmla="*/ 79 w 363"/>
                    <a:gd name="T1" fmla="*/ 34 h 70"/>
                    <a:gd name="T2" fmla="*/ 193 w 363"/>
                    <a:gd name="T3" fmla="*/ 24 h 70"/>
                    <a:gd name="T4" fmla="*/ 305 w 363"/>
                    <a:gd name="T5" fmla="*/ 39 h 70"/>
                    <a:gd name="T6" fmla="*/ 320 w 363"/>
                    <a:gd name="T7" fmla="*/ 43 h 70"/>
                    <a:gd name="T8" fmla="*/ 334 w 363"/>
                    <a:gd name="T9" fmla="*/ 53 h 70"/>
                    <a:gd name="T10" fmla="*/ 344 w 363"/>
                    <a:gd name="T11" fmla="*/ 58 h 70"/>
                    <a:gd name="T12" fmla="*/ 344 w 363"/>
                    <a:gd name="T13" fmla="*/ 60 h 70"/>
                    <a:gd name="T14" fmla="*/ 344 w 363"/>
                    <a:gd name="T15" fmla="*/ 62 h 70"/>
                    <a:gd name="T16" fmla="*/ 346 w 363"/>
                    <a:gd name="T17" fmla="*/ 62 h 70"/>
                    <a:gd name="T18" fmla="*/ 351 w 363"/>
                    <a:gd name="T19" fmla="*/ 65 h 70"/>
                    <a:gd name="T20" fmla="*/ 353 w 363"/>
                    <a:gd name="T21" fmla="*/ 67 h 70"/>
                    <a:gd name="T22" fmla="*/ 355 w 363"/>
                    <a:gd name="T23" fmla="*/ 67 h 70"/>
                    <a:gd name="T24" fmla="*/ 355 w 363"/>
                    <a:gd name="T25" fmla="*/ 70 h 70"/>
                    <a:gd name="T26" fmla="*/ 360 w 363"/>
                    <a:gd name="T27" fmla="*/ 70 h 70"/>
                    <a:gd name="T28" fmla="*/ 360 w 363"/>
                    <a:gd name="T29" fmla="*/ 67 h 70"/>
                    <a:gd name="T30" fmla="*/ 360 w 363"/>
                    <a:gd name="T31" fmla="*/ 65 h 70"/>
                    <a:gd name="T32" fmla="*/ 363 w 363"/>
                    <a:gd name="T33" fmla="*/ 62 h 70"/>
                    <a:gd name="T34" fmla="*/ 351 w 363"/>
                    <a:gd name="T35" fmla="*/ 43 h 70"/>
                    <a:gd name="T36" fmla="*/ 308 w 363"/>
                    <a:gd name="T37" fmla="*/ 27 h 70"/>
                    <a:gd name="T38" fmla="*/ 262 w 363"/>
                    <a:gd name="T39" fmla="*/ 17 h 70"/>
                    <a:gd name="T40" fmla="*/ 243 w 363"/>
                    <a:gd name="T41" fmla="*/ 10 h 70"/>
                    <a:gd name="T42" fmla="*/ 239 w 363"/>
                    <a:gd name="T43" fmla="*/ 10 h 70"/>
                    <a:gd name="T44" fmla="*/ 234 w 363"/>
                    <a:gd name="T45" fmla="*/ 8 h 70"/>
                    <a:gd name="T46" fmla="*/ 172 w 363"/>
                    <a:gd name="T47" fmla="*/ 3 h 70"/>
                    <a:gd name="T48" fmla="*/ 107 w 363"/>
                    <a:gd name="T49" fmla="*/ 3 h 70"/>
                    <a:gd name="T50" fmla="*/ 62 w 363"/>
                    <a:gd name="T51" fmla="*/ 8 h 70"/>
                    <a:gd name="T52" fmla="*/ 45 w 363"/>
                    <a:gd name="T53" fmla="*/ 15 h 70"/>
                    <a:gd name="T54" fmla="*/ 29 w 363"/>
                    <a:gd name="T55" fmla="*/ 20 h 70"/>
                    <a:gd name="T56" fmla="*/ 22 w 363"/>
                    <a:gd name="T57" fmla="*/ 22 h 70"/>
                    <a:gd name="T58" fmla="*/ 17 w 363"/>
                    <a:gd name="T59" fmla="*/ 24 h 70"/>
                    <a:gd name="T60" fmla="*/ 12 w 363"/>
                    <a:gd name="T61" fmla="*/ 27 h 70"/>
                    <a:gd name="T62" fmla="*/ 12 w 363"/>
                    <a:gd name="T63" fmla="*/ 29 h 70"/>
                    <a:gd name="T64" fmla="*/ 12 w 363"/>
                    <a:gd name="T65" fmla="*/ 29 h 70"/>
                    <a:gd name="T66" fmla="*/ 10 w 363"/>
                    <a:gd name="T67" fmla="*/ 29 h 70"/>
                    <a:gd name="T68" fmla="*/ 10 w 363"/>
                    <a:gd name="T69" fmla="*/ 31 h 70"/>
                    <a:gd name="T70" fmla="*/ 7 w 363"/>
                    <a:gd name="T71" fmla="*/ 31 h 70"/>
                    <a:gd name="T72" fmla="*/ 7 w 363"/>
                    <a:gd name="T73" fmla="*/ 34 h 70"/>
                    <a:gd name="T74" fmla="*/ 5 w 363"/>
                    <a:gd name="T75" fmla="*/ 36 h 70"/>
                    <a:gd name="T76" fmla="*/ 5 w 363"/>
                    <a:gd name="T77" fmla="*/ 36 h 70"/>
                    <a:gd name="T78" fmla="*/ 2 w 363"/>
                    <a:gd name="T79" fmla="*/ 39 h 70"/>
                    <a:gd name="T80" fmla="*/ 0 w 363"/>
                    <a:gd name="T81" fmla="*/ 41 h 70"/>
                    <a:gd name="T82" fmla="*/ 2 w 363"/>
                    <a:gd name="T83" fmla="*/ 41 h 70"/>
                    <a:gd name="T84" fmla="*/ 2 w 363"/>
                    <a:gd name="T85" fmla="*/ 43 h 70"/>
                    <a:gd name="T86" fmla="*/ 5 w 363"/>
                    <a:gd name="T87" fmla="*/ 43 h 70"/>
                    <a:gd name="T88" fmla="*/ 5 w 363"/>
                    <a:gd name="T89" fmla="*/ 43 h 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63"/>
                    <a:gd name="T136" fmla="*/ 0 h 70"/>
                    <a:gd name="T137" fmla="*/ 363 w 363"/>
                    <a:gd name="T138" fmla="*/ 70 h 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63" h="70">
                      <a:moveTo>
                        <a:pt x="5" y="46"/>
                      </a:moveTo>
                      <a:lnTo>
                        <a:pt x="43" y="39"/>
                      </a:lnTo>
                      <a:lnTo>
                        <a:pt x="79" y="34"/>
                      </a:lnTo>
                      <a:lnTo>
                        <a:pt x="117" y="27"/>
                      </a:lnTo>
                      <a:lnTo>
                        <a:pt x="155" y="24"/>
                      </a:lnTo>
                      <a:lnTo>
                        <a:pt x="193" y="24"/>
                      </a:lnTo>
                      <a:lnTo>
                        <a:pt x="231" y="24"/>
                      </a:lnTo>
                      <a:lnTo>
                        <a:pt x="270" y="29"/>
                      </a:lnTo>
                      <a:lnTo>
                        <a:pt x="305" y="39"/>
                      </a:lnTo>
                      <a:lnTo>
                        <a:pt x="310" y="39"/>
                      </a:lnTo>
                      <a:lnTo>
                        <a:pt x="315" y="41"/>
                      </a:lnTo>
                      <a:lnTo>
                        <a:pt x="320" y="43"/>
                      </a:lnTo>
                      <a:lnTo>
                        <a:pt x="324" y="48"/>
                      </a:lnTo>
                      <a:lnTo>
                        <a:pt x="329" y="51"/>
                      </a:lnTo>
                      <a:lnTo>
                        <a:pt x="334" y="53"/>
                      </a:lnTo>
                      <a:lnTo>
                        <a:pt x="339" y="55"/>
                      </a:lnTo>
                      <a:lnTo>
                        <a:pt x="341" y="58"/>
                      </a:lnTo>
                      <a:lnTo>
                        <a:pt x="344" y="58"/>
                      </a:lnTo>
                      <a:lnTo>
                        <a:pt x="344" y="60"/>
                      </a:lnTo>
                      <a:lnTo>
                        <a:pt x="344" y="62"/>
                      </a:lnTo>
                      <a:lnTo>
                        <a:pt x="346" y="62"/>
                      </a:lnTo>
                      <a:lnTo>
                        <a:pt x="348" y="62"/>
                      </a:lnTo>
                      <a:lnTo>
                        <a:pt x="348" y="65"/>
                      </a:lnTo>
                      <a:lnTo>
                        <a:pt x="351" y="65"/>
                      </a:lnTo>
                      <a:lnTo>
                        <a:pt x="353" y="65"/>
                      </a:lnTo>
                      <a:lnTo>
                        <a:pt x="353" y="67"/>
                      </a:lnTo>
                      <a:lnTo>
                        <a:pt x="355" y="67"/>
                      </a:lnTo>
                      <a:lnTo>
                        <a:pt x="355" y="70"/>
                      </a:lnTo>
                      <a:lnTo>
                        <a:pt x="360" y="70"/>
                      </a:lnTo>
                      <a:lnTo>
                        <a:pt x="360" y="67"/>
                      </a:lnTo>
                      <a:lnTo>
                        <a:pt x="360" y="65"/>
                      </a:lnTo>
                      <a:lnTo>
                        <a:pt x="363" y="65"/>
                      </a:lnTo>
                      <a:lnTo>
                        <a:pt x="363" y="62"/>
                      </a:lnTo>
                      <a:lnTo>
                        <a:pt x="363" y="55"/>
                      </a:lnTo>
                      <a:lnTo>
                        <a:pt x="351" y="43"/>
                      </a:lnTo>
                      <a:lnTo>
                        <a:pt x="339" y="36"/>
                      </a:lnTo>
                      <a:lnTo>
                        <a:pt x="324" y="31"/>
                      </a:lnTo>
                      <a:lnTo>
                        <a:pt x="308" y="27"/>
                      </a:lnTo>
                      <a:lnTo>
                        <a:pt x="293" y="24"/>
                      </a:lnTo>
                      <a:lnTo>
                        <a:pt x="277" y="20"/>
                      </a:lnTo>
                      <a:lnTo>
                        <a:pt x="262" y="17"/>
                      </a:lnTo>
                      <a:lnTo>
                        <a:pt x="248" y="12"/>
                      </a:lnTo>
                      <a:lnTo>
                        <a:pt x="246" y="12"/>
                      </a:lnTo>
                      <a:lnTo>
                        <a:pt x="243" y="10"/>
                      </a:lnTo>
                      <a:lnTo>
                        <a:pt x="241" y="10"/>
                      </a:lnTo>
                      <a:lnTo>
                        <a:pt x="239" y="10"/>
                      </a:lnTo>
                      <a:lnTo>
                        <a:pt x="236" y="8"/>
                      </a:lnTo>
                      <a:lnTo>
                        <a:pt x="234" y="8"/>
                      </a:lnTo>
                      <a:lnTo>
                        <a:pt x="212" y="5"/>
                      </a:lnTo>
                      <a:lnTo>
                        <a:pt x="193" y="3"/>
                      </a:lnTo>
                      <a:lnTo>
                        <a:pt x="172" y="3"/>
                      </a:lnTo>
                      <a:lnTo>
                        <a:pt x="150" y="0"/>
                      </a:lnTo>
                      <a:lnTo>
                        <a:pt x="129" y="3"/>
                      </a:lnTo>
                      <a:lnTo>
                        <a:pt x="107" y="3"/>
                      </a:lnTo>
                      <a:lnTo>
                        <a:pt x="86" y="5"/>
                      </a:lnTo>
                      <a:lnTo>
                        <a:pt x="67" y="8"/>
                      </a:lnTo>
                      <a:lnTo>
                        <a:pt x="62" y="8"/>
                      </a:lnTo>
                      <a:lnTo>
                        <a:pt x="57" y="10"/>
                      </a:lnTo>
                      <a:lnTo>
                        <a:pt x="50" y="12"/>
                      </a:lnTo>
                      <a:lnTo>
                        <a:pt x="45" y="15"/>
                      </a:lnTo>
                      <a:lnTo>
                        <a:pt x="41" y="15"/>
                      </a:lnTo>
                      <a:lnTo>
                        <a:pt x="33" y="17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19" y="24"/>
                      </a:lnTo>
                      <a:lnTo>
                        <a:pt x="17" y="24"/>
                      </a:lnTo>
                      <a:lnTo>
                        <a:pt x="14" y="24"/>
                      </a:lnTo>
                      <a:lnTo>
                        <a:pt x="14" y="27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7" y="34"/>
                      </a:lnTo>
                      <a:lnTo>
                        <a:pt x="5" y="36"/>
                      </a:lnTo>
                      <a:lnTo>
                        <a:pt x="5" y="39"/>
                      </a:lnTo>
                      <a:lnTo>
                        <a:pt x="2" y="39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5" y="4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6" name="Freeform 356"/>
                <p:cNvSpPr>
                  <a:spLocks/>
                </p:cNvSpPr>
                <p:nvPr/>
              </p:nvSpPr>
              <p:spPr bwMode="auto">
                <a:xfrm>
                  <a:off x="2646" y="3185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3 h 14"/>
                    <a:gd name="T10" fmla="*/ 14 w 16"/>
                    <a:gd name="T11" fmla="*/ 3 h 14"/>
                    <a:gd name="T12" fmla="*/ 16 w 16"/>
                    <a:gd name="T13" fmla="*/ 5 h 14"/>
                    <a:gd name="T14" fmla="*/ 16 w 16"/>
                    <a:gd name="T15" fmla="*/ 5 h 14"/>
                    <a:gd name="T16" fmla="*/ 16 w 16"/>
                    <a:gd name="T17" fmla="*/ 7 h 14"/>
                    <a:gd name="T18" fmla="*/ 16 w 16"/>
                    <a:gd name="T19" fmla="*/ 10 h 14"/>
                    <a:gd name="T20" fmla="*/ 16 w 16"/>
                    <a:gd name="T21" fmla="*/ 10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5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10 h 14"/>
                    <a:gd name="T46" fmla="*/ 0 w 16"/>
                    <a:gd name="T47" fmla="*/ 10 h 14"/>
                    <a:gd name="T48" fmla="*/ 0 w 16"/>
                    <a:gd name="T49" fmla="*/ 7 h 14"/>
                    <a:gd name="T50" fmla="*/ 0 w 16"/>
                    <a:gd name="T51" fmla="*/ 5 h 14"/>
                    <a:gd name="T52" fmla="*/ 0 w 16"/>
                    <a:gd name="T53" fmla="*/ 5 h 14"/>
                    <a:gd name="T54" fmla="*/ 0 w 16"/>
                    <a:gd name="T55" fmla="*/ 3 h 14"/>
                    <a:gd name="T56" fmla="*/ 2 w 16"/>
                    <a:gd name="T57" fmla="*/ 3 h 14"/>
                    <a:gd name="T58" fmla="*/ 2 w 16"/>
                    <a:gd name="T59" fmla="*/ 0 h 14"/>
                    <a:gd name="T60" fmla="*/ 5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7" name="Freeform 357"/>
                <p:cNvSpPr>
                  <a:spLocks/>
                </p:cNvSpPr>
                <p:nvPr/>
              </p:nvSpPr>
              <p:spPr bwMode="auto">
                <a:xfrm>
                  <a:off x="2646" y="3185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3 h 14"/>
                    <a:gd name="T10" fmla="*/ 14 w 16"/>
                    <a:gd name="T11" fmla="*/ 3 h 14"/>
                    <a:gd name="T12" fmla="*/ 16 w 16"/>
                    <a:gd name="T13" fmla="*/ 5 h 14"/>
                    <a:gd name="T14" fmla="*/ 16 w 16"/>
                    <a:gd name="T15" fmla="*/ 5 h 14"/>
                    <a:gd name="T16" fmla="*/ 16 w 16"/>
                    <a:gd name="T17" fmla="*/ 7 h 14"/>
                    <a:gd name="T18" fmla="*/ 16 w 16"/>
                    <a:gd name="T19" fmla="*/ 10 h 14"/>
                    <a:gd name="T20" fmla="*/ 16 w 16"/>
                    <a:gd name="T21" fmla="*/ 10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5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10 h 14"/>
                    <a:gd name="T46" fmla="*/ 0 w 16"/>
                    <a:gd name="T47" fmla="*/ 10 h 14"/>
                    <a:gd name="T48" fmla="*/ 0 w 16"/>
                    <a:gd name="T49" fmla="*/ 7 h 14"/>
                    <a:gd name="T50" fmla="*/ 0 w 16"/>
                    <a:gd name="T51" fmla="*/ 5 h 14"/>
                    <a:gd name="T52" fmla="*/ 0 w 16"/>
                    <a:gd name="T53" fmla="*/ 5 h 14"/>
                    <a:gd name="T54" fmla="*/ 0 w 16"/>
                    <a:gd name="T55" fmla="*/ 3 h 14"/>
                    <a:gd name="T56" fmla="*/ 2 w 16"/>
                    <a:gd name="T57" fmla="*/ 3 h 14"/>
                    <a:gd name="T58" fmla="*/ 2 w 16"/>
                    <a:gd name="T59" fmla="*/ 0 h 14"/>
                    <a:gd name="T60" fmla="*/ 5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8" name="Freeform 358"/>
                <p:cNvSpPr>
                  <a:spLocks/>
                </p:cNvSpPr>
                <p:nvPr/>
              </p:nvSpPr>
              <p:spPr bwMode="auto">
                <a:xfrm>
                  <a:off x="2653" y="3159"/>
                  <a:ext cx="17" cy="17"/>
                </a:xfrm>
                <a:custGeom>
                  <a:avLst/>
                  <a:gdLst>
                    <a:gd name="T0" fmla="*/ 9 w 17"/>
                    <a:gd name="T1" fmla="*/ 0 h 17"/>
                    <a:gd name="T2" fmla="*/ 9 w 17"/>
                    <a:gd name="T3" fmla="*/ 0 h 17"/>
                    <a:gd name="T4" fmla="*/ 12 w 17"/>
                    <a:gd name="T5" fmla="*/ 0 h 17"/>
                    <a:gd name="T6" fmla="*/ 14 w 17"/>
                    <a:gd name="T7" fmla="*/ 0 h 17"/>
                    <a:gd name="T8" fmla="*/ 14 w 17"/>
                    <a:gd name="T9" fmla="*/ 2 h 17"/>
                    <a:gd name="T10" fmla="*/ 17 w 17"/>
                    <a:gd name="T11" fmla="*/ 2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4 h 17"/>
                    <a:gd name="T30" fmla="*/ 9 w 17"/>
                    <a:gd name="T31" fmla="*/ 14 h 17"/>
                    <a:gd name="T32" fmla="*/ 9 w 17"/>
                    <a:gd name="T33" fmla="*/ 17 h 17"/>
                    <a:gd name="T34" fmla="*/ 7 w 17"/>
                    <a:gd name="T35" fmla="*/ 14 h 17"/>
                    <a:gd name="T36" fmla="*/ 5 w 17"/>
                    <a:gd name="T37" fmla="*/ 14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2 h 17"/>
                    <a:gd name="T56" fmla="*/ 2 w 17"/>
                    <a:gd name="T57" fmla="*/ 2 h 17"/>
                    <a:gd name="T58" fmla="*/ 5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9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39" name="Freeform 359"/>
                <p:cNvSpPr>
                  <a:spLocks/>
                </p:cNvSpPr>
                <p:nvPr/>
              </p:nvSpPr>
              <p:spPr bwMode="auto">
                <a:xfrm>
                  <a:off x="2653" y="3159"/>
                  <a:ext cx="17" cy="17"/>
                </a:xfrm>
                <a:custGeom>
                  <a:avLst/>
                  <a:gdLst>
                    <a:gd name="T0" fmla="*/ 9 w 17"/>
                    <a:gd name="T1" fmla="*/ 0 h 17"/>
                    <a:gd name="T2" fmla="*/ 9 w 17"/>
                    <a:gd name="T3" fmla="*/ 0 h 17"/>
                    <a:gd name="T4" fmla="*/ 12 w 17"/>
                    <a:gd name="T5" fmla="*/ 0 h 17"/>
                    <a:gd name="T6" fmla="*/ 14 w 17"/>
                    <a:gd name="T7" fmla="*/ 0 h 17"/>
                    <a:gd name="T8" fmla="*/ 14 w 17"/>
                    <a:gd name="T9" fmla="*/ 2 h 17"/>
                    <a:gd name="T10" fmla="*/ 17 w 17"/>
                    <a:gd name="T11" fmla="*/ 2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4 h 17"/>
                    <a:gd name="T30" fmla="*/ 9 w 17"/>
                    <a:gd name="T31" fmla="*/ 14 h 17"/>
                    <a:gd name="T32" fmla="*/ 9 w 17"/>
                    <a:gd name="T33" fmla="*/ 17 h 17"/>
                    <a:gd name="T34" fmla="*/ 7 w 17"/>
                    <a:gd name="T35" fmla="*/ 14 h 17"/>
                    <a:gd name="T36" fmla="*/ 5 w 17"/>
                    <a:gd name="T37" fmla="*/ 14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2 h 17"/>
                    <a:gd name="T56" fmla="*/ 2 w 17"/>
                    <a:gd name="T57" fmla="*/ 2 h 17"/>
                    <a:gd name="T58" fmla="*/ 5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9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0" name="Freeform 360"/>
                <p:cNvSpPr>
                  <a:spLocks/>
                </p:cNvSpPr>
                <p:nvPr/>
              </p:nvSpPr>
              <p:spPr bwMode="auto">
                <a:xfrm>
                  <a:off x="2536" y="3154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2 w 17"/>
                    <a:gd name="T3" fmla="*/ 0 h 17"/>
                    <a:gd name="T4" fmla="*/ 12 w 17"/>
                    <a:gd name="T5" fmla="*/ 0 h 17"/>
                    <a:gd name="T6" fmla="*/ 14 w 17"/>
                    <a:gd name="T7" fmla="*/ 3 h 17"/>
                    <a:gd name="T8" fmla="*/ 14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7 h 17"/>
                    <a:gd name="T30" fmla="*/ 12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7 w 17"/>
                    <a:gd name="T37" fmla="*/ 17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2 h 17"/>
                    <a:gd name="T44" fmla="*/ 2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2 w 17"/>
                    <a:gd name="T53" fmla="*/ 5 h 17"/>
                    <a:gd name="T54" fmla="*/ 2 w 17"/>
                    <a:gd name="T55" fmla="*/ 5 h 17"/>
                    <a:gd name="T56" fmla="*/ 2 w 17"/>
                    <a:gd name="T57" fmla="*/ 3 h 17"/>
                    <a:gd name="T58" fmla="*/ 5 w 17"/>
                    <a:gd name="T59" fmla="*/ 3 h 17"/>
                    <a:gd name="T60" fmla="*/ 7 w 17"/>
                    <a:gd name="T61" fmla="*/ 0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1" name="Freeform 361"/>
                <p:cNvSpPr>
                  <a:spLocks/>
                </p:cNvSpPr>
                <p:nvPr/>
              </p:nvSpPr>
              <p:spPr bwMode="auto">
                <a:xfrm>
                  <a:off x="2536" y="3154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2 w 17"/>
                    <a:gd name="T3" fmla="*/ 0 h 17"/>
                    <a:gd name="T4" fmla="*/ 12 w 17"/>
                    <a:gd name="T5" fmla="*/ 0 h 17"/>
                    <a:gd name="T6" fmla="*/ 14 w 17"/>
                    <a:gd name="T7" fmla="*/ 3 h 17"/>
                    <a:gd name="T8" fmla="*/ 14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7 h 17"/>
                    <a:gd name="T30" fmla="*/ 12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7 w 17"/>
                    <a:gd name="T37" fmla="*/ 17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2 h 17"/>
                    <a:gd name="T44" fmla="*/ 2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2 w 17"/>
                    <a:gd name="T53" fmla="*/ 5 h 17"/>
                    <a:gd name="T54" fmla="*/ 2 w 17"/>
                    <a:gd name="T55" fmla="*/ 5 h 17"/>
                    <a:gd name="T56" fmla="*/ 2 w 17"/>
                    <a:gd name="T57" fmla="*/ 3 h 17"/>
                    <a:gd name="T58" fmla="*/ 5 w 17"/>
                    <a:gd name="T59" fmla="*/ 3 h 17"/>
                    <a:gd name="T60" fmla="*/ 7 w 17"/>
                    <a:gd name="T61" fmla="*/ 0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2" name="Freeform 362"/>
                <p:cNvSpPr>
                  <a:spLocks/>
                </p:cNvSpPr>
                <p:nvPr/>
              </p:nvSpPr>
              <p:spPr bwMode="auto">
                <a:xfrm>
                  <a:off x="2402" y="3137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3 h 17"/>
                    <a:gd name="T4" fmla="*/ 12 w 17"/>
                    <a:gd name="T5" fmla="*/ 3 h 17"/>
                    <a:gd name="T6" fmla="*/ 15 w 17"/>
                    <a:gd name="T7" fmla="*/ 3 h 17"/>
                    <a:gd name="T8" fmla="*/ 15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8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5 h 17"/>
                    <a:gd name="T24" fmla="*/ 15 w 17"/>
                    <a:gd name="T25" fmla="*/ 15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8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5 h 17"/>
                    <a:gd name="T42" fmla="*/ 3 w 17"/>
                    <a:gd name="T43" fmla="*/ 15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8 h 17"/>
                    <a:gd name="T54" fmla="*/ 3 w 17"/>
                    <a:gd name="T55" fmla="*/ 5 h 17"/>
                    <a:gd name="T56" fmla="*/ 3 w 17"/>
                    <a:gd name="T57" fmla="*/ 3 h 17"/>
                    <a:gd name="T58" fmla="*/ 5 w 17"/>
                    <a:gd name="T59" fmla="*/ 3 h 17"/>
                    <a:gd name="T60" fmla="*/ 5 w 17"/>
                    <a:gd name="T61" fmla="*/ 3 h 17"/>
                    <a:gd name="T62" fmla="*/ 8 w 17"/>
                    <a:gd name="T63" fmla="*/ 3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3" name="Freeform 363"/>
                <p:cNvSpPr>
                  <a:spLocks/>
                </p:cNvSpPr>
                <p:nvPr/>
              </p:nvSpPr>
              <p:spPr bwMode="auto">
                <a:xfrm>
                  <a:off x="2402" y="3137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3 h 17"/>
                    <a:gd name="T4" fmla="*/ 12 w 17"/>
                    <a:gd name="T5" fmla="*/ 3 h 17"/>
                    <a:gd name="T6" fmla="*/ 15 w 17"/>
                    <a:gd name="T7" fmla="*/ 3 h 17"/>
                    <a:gd name="T8" fmla="*/ 15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8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5 h 17"/>
                    <a:gd name="T24" fmla="*/ 15 w 17"/>
                    <a:gd name="T25" fmla="*/ 15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8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5 h 17"/>
                    <a:gd name="T42" fmla="*/ 3 w 17"/>
                    <a:gd name="T43" fmla="*/ 15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8 h 17"/>
                    <a:gd name="T54" fmla="*/ 3 w 17"/>
                    <a:gd name="T55" fmla="*/ 5 h 17"/>
                    <a:gd name="T56" fmla="*/ 3 w 17"/>
                    <a:gd name="T57" fmla="*/ 3 h 17"/>
                    <a:gd name="T58" fmla="*/ 5 w 17"/>
                    <a:gd name="T59" fmla="*/ 3 h 17"/>
                    <a:gd name="T60" fmla="*/ 5 w 17"/>
                    <a:gd name="T61" fmla="*/ 3 h 17"/>
                    <a:gd name="T62" fmla="*/ 8 w 17"/>
                    <a:gd name="T63" fmla="*/ 3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4" name="Freeform 364"/>
                <p:cNvSpPr>
                  <a:spLocks/>
                </p:cNvSpPr>
                <p:nvPr/>
              </p:nvSpPr>
              <p:spPr bwMode="auto">
                <a:xfrm>
                  <a:off x="2603" y="3152"/>
                  <a:ext cx="17" cy="16"/>
                </a:xfrm>
                <a:custGeom>
                  <a:avLst/>
                  <a:gdLst>
                    <a:gd name="T0" fmla="*/ 9 w 17"/>
                    <a:gd name="T1" fmla="*/ 0 h 16"/>
                    <a:gd name="T2" fmla="*/ 9 w 17"/>
                    <a:gd name="T3" fmla="*/ 0 h 16"/>
                    <a:gd name="T4" fmla="*/ 12 w 17"/>
                    <a:gd name="T5" fmla="*/ 2 h 16"/>
                    <a:gd name="T6" fmla="*/ 14 w 17"/>
                    <a:gd name="T7" fmla="*/ 2 h 16"/>
                    <a:gd name="T8" fmla="*/ 14 w 17"/>
                    <a:gd name="T9" fmla="*/ 2 h 16"/>
                    <a:gd name="T10" fmla="*/ 17 w 17"/>
                    <a:gd name="T11" fmla="*/ 5 h 16"/>
                    <a:gd name="T12" fmla="*/ 17 w 17"/>
                    <a:gd name="T13" fmla="*/ 5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7 w 17"/>
                    <a:gd name="T23" fmla="*/ 14 h 16"/>
                    <a:gd name="T24" fmla="*/ 14 w 17"/>
                    <a:gd name="T25" fmla="*/ 14 h 16"/>
                    <a:gd name="T26" fmla="*/ 14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9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5 w 17"/>
                    <a:gd name="T39" fmla="*/ 14 h 16"/>
                    <a:gd name="T40" fmla="*/ 2 w 17"/>
                    <a:gd name="T41" fmla="*/ 14 h 16"/>
                    <a:gd name="T42" fmla="*/ 2 w 17"/>
                    <a:gd name="T43" fmla="*/ 14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5 h 16"/>
                    <a:gd name="T54" fmla="*/ 2 w 17"/>
                    <a:gd name="T55" fmla="*/ 5 h 16"/>
                    <a:gd name="T56" fmla="*/ 2 w 17"/>
                    <a:gd name="T57" fmla="*/ 2 h 16"/>
                    <a:gd name="T58" fmla="*/ 5 w 17"/>
                    <a:gd name="T59" fmla="*/ 2 h 16"/>
                    <a:gd name="T60" fmla="*/ 5 w 17"/>
                    <a:gd name="T61" fmla="*/ 2 h 16"/>
                    <a:gd name="T62" fmla="*/ 7 w 17"/>
                    <a:gd name="T63" fmla="*/ 0 h 16"/>
                    <a:gd name="T64" fmla="*/ 9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5" name="Freeform 365"/>
                <p:cNvSpPr>
                  <a:spLocks/>
                </p:cNvSpPr>
                <p:nvPr/>
              </p:nvSpPr>
              <p:spPr bwMode="auto">
                <a:xfrm>
                  <a:off x="2603" y="3152"/>
                  <a:ext cx="17" cy="16"/>
                </a:xfrm>
                <a:custGeom>
                  <a:avLst/>
                  <a:gdLst>
                    <a:gd name="T0" fmla="*/ 9 w 17"/>
                    <a:gd name="T1" fmla="*/ 0 h 16"/>
                    <a:gd name="T2" fmla="*/ 9 w 17"/>
                    <a:gd name="T3" fmla="*/ 0 h 16"/>
                    <a:gd name="T4" fmla="*/ 12 w 17"/>
                    <a:gd name="T5" fmla="*/ 2 h 16"/>
                    <a:gd name="T6" fmla="*/ 14 w 17"/>
                    <a:gd name="T7" fmla="*/ 2 h 16"/>
                    <a:gd name="T8" fmla="*/ 14 w 17"/>
                    <a:gd name="T9" fmla="*/ 2 h 16"/>
                    <a:gd name="T10" fmla="*/ 17 w 17"/>
                    <a:gd name="T11" fmla="*/ 5 h 16"/>
                    <a:gd name="T12" fmla="*/ 17 w 17"/>
                    <a:gd name="T13" fmla="*/ 5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7 w 17"/>
                    <a:gd name="T23" fmla="*/ 14 h 16"/>
                    <a:gd name="T24" fmla="*/ 14 w 17"/>
                    <a:gd name="T25" fmla="*/ 14 h 16"/>
                    <a:gd name="T26" fmla="*/ 14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9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5 w 17"/>
                    <a:gd name="T39" fmla="*/ 14 h 16"/>
                    <a:gd name="T40" fmla="*/ 2 w 17"/>
                    <a:gd name="T41" fmla="*/ 14 h 16"/>
                    <a:gd name="T42" fmla="*/ 2 w 17"/>
                    <a:gd name="T43" fmla="*/ 14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5 h 16"/>
                    <a:gd name="T54" fmla="*/ 2 w 17"/>
                    <a:gd name="T55" fmla="*/ 5 h 16"/>
                    <a:gd name="T56" fmla="*/ 2 w 17"/>
                    <a:gd name="T57" fmla="*/ 2 h 16"/>
                    <a:gd name="T58" fmla="*/ 5 w 17"/>
                    <a:gd name="T59" fmla="*/ 2 h 16"/>
                    <a:gd name="T60" fmla="*/ 5 w 17"/>
                    <a:gd name="T61" fmla="*/ 2 h 16"/>
                    <a:gd name="T62" fmla="*/ 7 w 17"/>
                    <a:gd name="T63" fmla="*/ 0 h 16"/>
                    <a:gd name="T64" fmla="*/ 9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6" name="Freeform 366"/>
                <p:cNvSpPr>
                  <a:spLocks/>
                </p:cNvSpPr>
                <p:nvPr/>
              </p:nvSpPr>
              <p:spPr bwMode="auto">
                <a:xfrm>
                  <a:off x="2371" y="3176"/>
                  <a:ext cx="17" cy="16"/>
                </a:xfrm>
                <a:custGeom>
                  <a:avLst/>
                  <a:gdLst>
                    <a:gd name="T0" fmla="*/ 8 w 17"/>
                    <a:gd name="T1" fmla="*/ 0 h 16"/>
                    <a:gd name="T2" fmla="*/ 10 w 17"/>
                    <a:gd name="T3" fmla="*/ 0 h 16"/>
                    <a:gd name="T4" fmla="*/ 12 w 17"/>
                    <a:gd name="T5" fmla="*/ 2 h 16"/>
                    <a:gd name="T6" fmla="*/ 12 w 17"/>
                    <a:gd name="T7" fmla="*/ 2 h 16"/>
                    <a:gd name="T8" fmla="*/ 15 w 17"/>
                    <a:gd name="T9" fmla="*/ 2 h 16"/>
                    <a:gd name="T10" fmla="*/ 15 w 17"/>
                    <a:gd name="T11" fmla="*/ 4 h 16"/>
                    <a:gd name="T12" fmla="*/ 15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5 w 17"/>
                    <a:gd name="T21" fmla="*/ 12 h 16"/>
                    <a:gd name="T22" fmla="*/ 15 w 17"/>
                    <a:gd name="T23" fmla="*/ 14 h 16"/>
                    <a:gd name="T24" fmla="*/ 15 w 17"/>
                    <a:gd name="T25" fmla="*/ 14 h 16"/>
                    <a:gd name="T26" fmla="*/ 12 w 17"/>
                    <a:gd name="T27" fmla="*/ 16 h 16"/>
                    <a:gd name="T28" fmla="*/ 12 w 17"/>
                    <a:gd name="T29" fmla="*/ 16 h 16"/>
                    <a:gd name="T30" fmla="*/ 10 w 17"/>
                    <a:gd name="T31" fmla="*/ 16 h 16"/>
                    <a:gd name="T32" fmla="*/ 8 w 17"/>
                    <a:gd name="T33" fmla="*/ 16 h 16"/>
                    <a:gd name="T34" fmla="*/ 5 w 17"/>
                    <a:gd name="T35" fmla="*/ 16 h 16"/>
                    <a:gd name="T36" fmla="*/ 5 w 17"/>
                    <a:gd name="T37" fmla="*/ 16 h 16"/>
                    <a:gd name="T38" fmla="*/ 3 w 17"/>
                    <a:gd name="T39" fmla="*/ 16 h 16"/>
                    <a:gd name="T40" fmla="*/ 3 w 17"/>
                    <a:gd name="T41" fmla="*/ 14 h 16"/>
                    <a:gd name="T42" fmla="*/ 0 w 17"/>
                    <a:gd name="T43" fmla="*/ 14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4 h 16"/>
                    <a:gd name="T54" fmla="*/ 0 w 17"/>
                    <a:gd name="T55" fmla="*/ 4 h 16"/>
                    <a:gd name="T56" fmla="*/ 3 w 17"/>
                    <a:gd name="T57" fmla="*/ 2 h 16"/>
                    <a:gd name="T58" fmla="*/ 3 w 17"/>
                    <a:gd name="T59" fmla="*/ 2 h 16"/>
                    <a:gd name="T60" fmla="*/ 5 w 17"/>
                    <a:gd name="T61" fmla="*/ 2 h 16"/>
                    <a:gd name="T62" fmla="*/ 5 w 17"/>
                    <a:gd name="T63" fmla="*/ 0 h 16"/>
                    <a:gd name="T64" fmla="*/ 8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7" name="Freeform 367"/>
                <p:cNvSpPr>
                  <a:spLocks/>
                </p:cNvSpPr>
                <p:nvPr/>
              </p:nvSpPr>
              <p:spPr bwMode="auto">
                <a:xfrm>
                  <a:off x="2371" y="3176"/>
                  <a:ext cx="17" cy="16"/>
                </a:xfrm>
                <a:custGeom>
                  <a:avLst/>
                  <a:gdLst>
                    <a:gd name="T0" fmla="*/ 8 w 17"/>
                    <a:gd name="T1" fmla="*/ 0 h 16"/>
                    <a:gd name="T2" fmla="*/ 10 w 17"/>
                    <a:gd name="T3" fmla="*/ 0 h 16"/>
                    <a:gd name="T4" fmla="*/ 12 w 17"/>
                    <a:gd name="T5" fmla="*/ 2 h 16"/>
                    <a:gd name="T6" fmla="*/ 12 w 17"/>
                    <a:gd name="T7" fmla="*/ 2 h 16"/>
                    <a:gd name="T8" fmla="*/ 15 w 17"/>
                    <a:gd name="T9" fmla="*/ 2 h 16"/>
                    <a:gd name="T10" fmla="*/ 15 w 17"/>
                    <a:gd name="T11" fmla="*/ 4 h 16"/>
                    <a:gd name="T12" fmla="*/ 15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5 w 17"/>
                    <a:gd name="T21" fmla="*/ 12 h 16"/>
                    <a:gd name="T22" fmla="*/ 15 w 17"/>
                    <a:gd name="T23" fmla="*/ 14 h 16"/>
                    <a:gd name="T24" fmla="*/ 15 w 17"/>
                    <a:gd name="T25" fmla="*/ 14 h 16"/>
                    <a:gd name="T26" fmla="*/ 12 w 17"/>
                    <a:gd name="T27" fmla="*/ 16 h 16"/>
                    <a:gd name="T28" fmla="*/ 12 w 17"/>
                    <a:gd name="T29" fmla="*/ 16 h 16"/>
                    <a:gd name="T30" fmla="*/ 10 w 17"/>
                    <a:gd name="T31" fmla="*/ 16 h 16"/>
                    <a:gd name="T32" fmla="*/ 8 w 17"/>
                    <a:gd name="T33" fmla="*/ 16 h 16"/>
                    <a:gd name="T34" fmla="*/ 5 w 17"/>
                    <a:gd name="T35" fmla="*/ 16 h 16"/>
                    <a:gd name="T36" fmla="*/ 5 w 17"/>
                    <a:gd name="T37" fmla="*/ 16 h 16"/>
                    <a:gd name="T38" fmla="*/ 3 w 17"/>
                    <a:gd name="T39" fmla="*/ 16 h 16"/>
                    <a:gd name="T40" fmla="*/ 3 w 17"/>
                    <a:gd name="T41" fmla="*/ 14 h 16"/>
                    <a:gd name="T42" fmla="*/ 0 w 17"/>
                    <a:gd name="T43" fmla="*/ 14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4 h 16"/>
                    <a:gd name="T54" fmla="*/ 0 w 17"/>
                    <a:gd name="T55" fmla="*/ 4 h 16"/>
                    <a:gd name="T56" fmla="*/ 3 w 17"/>
                    <a:gd name="T57" fmla="*/ 2 h 16"/>
                    <a:gd name="T58" fmla="*/ 3 w 17"/>
                    <a:gd name="T59" fmla="*/ 2 h 16"/>
                    <a:gd name="T60" fmla="*/ 5 w 17"/>
                    <a:gd name="T61" fmla="*/ 2 h 16"/>
                    <a:gd name="T62" fmla="*/ 5 w 17"/>
                    <a:gd name="T63" fmla="*/ 0 h 16"/>
                    <a:gd name="T64" fmla="*/ 8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8" name="Freeform 368"/>
                <p:cNvSpPr>
                  <a:spLocks/>
                </p:cNvSpPr>
                <p:nvPr/>
              </p:nvSpPr>
              <p:spPr bwMode="auto">
                <a:xfrm>
                  <a:off x="2431" y="3159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2 h 17"/>
                    <a:gd name="T10" fmla="*/ 14 w 17"/>
                    <a:gd name="T11" fmla="*/ 2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4 w 17"/>
                    <a:gd name="T23" fmla="*/ 12 h 17"/>
                    <a:gd name="T24" fmla="*/ 14 w 17"/>
                    <a:gd name="T25" fmla="*/ 14 h 17"/>
                    <a:gd name="T26" fmla="*/ 12 w 17"/>
                    <a:gd name="T27" fmla="*/ 14 h 17"/>
                    <a:gd name="T28" fmla="*/ 12 w 17"/>
                    <a:gd name="T29" fmla="*/ 14 h 17"/>
                    <a:gd name="T30" fmla="*/ 10 w 17"/>
                    <a:gd name="T31" fmla="*/ 14 h 17"/>
                    <a:gd name="T32" fmla="*/ 7 w 17"/>
                    <a:gd name="T33" fmla="*/ 17 h 17"/>
                    <a:gd name="T34" fmla="*/ 7 w 17"/>
                    <a:gd name="T35" fmla="*/ 14 h 17"/>
                    <a:gd name="T36" fmla="*/ 5 w 17"/>
                    <a:gd name="T37" fmla="*/ 14 h 17"/>
                    <a:gd name="T38" fmla="*/ 2 w 17"/>
                    <a:gd name="T39" fmla="*/ 14 h 17"/>
                    <a:gd name="T40" fmla="*/ 2 w 17"/>
                    <a:gd name="T41" fmla="*/ 14 h 17"/>
                    <a:gd name="T42" fmla="*/ 0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2 h 17"/>
                    <a:gd name="T56" fmla="*/ 2 w 17"/>
                    <a:gd name="T57" fmla="*/ 2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49" name="Freeform 369"/>
                <p:cNvSpPr>
                  <a:spLocks/>
                </p:cNvSpPr>
                <p:nvPr/>
              </p:nvSpPr>
              <p:spPr bwMode="auto">
                <a:xfrm>
                  <a:off x="2431" y="3159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2 h 17"/>
                    <a:gd name="T10" fmla="*/ 14 w 17"/>
                    <a:gd name="T11" fmla="*/ 2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4 w 17"/>
                    <a:gd name="T23" fmla="*/ 12 h 17"/>
                    <a:gd name="T24" fmla="*/ 14 w 17"/>
                    <a:gd name="T25" fmla="*/ 14 h 17"/>
                    <a:gd name="T26" fmla="*/ 12 w 17"/>
                    <a:gd name="T27" fmla="*/ 14 h 17"/>
                    <a:gd name="T28" fmla="*/ 12 w 17"/>
                    <a:gd name="T29" fmla="*/ 14 h 17"/>
                    <a:gd name="T30" fmla="*/ 10 w 17"/>
                    <a:gd name="T31" fmla="*/ 14 h 17"/>
                    <a:gd name="T32" fmla="*/ 7 w 17"/>
                    <a:gd name="T33" fmla="*/ 17 h 17"/>
                    <a:gd name="T34" fmla="*/ 7 w 17"/>
                    <a:gd name="T35" fmla="*/ 14 h 17"/>
                    <a:gd name="T36" fmla="*/ 5 w 17"/>
                    <a:gd name="T37" fmla="*/ 14 h 17"/>
                    <a:gd name="T38" fmla="*/ 2 w 17"/>
                    <a:gd name="T39" fmla="*/ 14 h 17"/>
                    <a:gd name="T40" fmla="*/ 2 w 17"/>
                    <a:gd name="T41" fmla="*/ 14 h 17"/>
                    <a:gd name="T42" fmla="*/ 0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2 h 17"/>
                    <a:gd name="T56" fmla="*/ 2 w 17"/>
                    <a:gd name="T57" fmla="*/ 2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0" name="Freeform 370"/>
                <p:cNvSpPr>
                  <a:spLocks/>
                </p:cNvSpPr>
                <p:nvPr/>
              </p:nvSpPr>
              <p:spPr bwMode="auto">
                <a:xfrm>
                  <a:off x="2550" y="3135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2 w 17"/>
                    <a:gd name="T3" fmla="*/ 0 h 14"/>
                    <a:gd name="T4" fmla="*/ 12 w 17"/>
                    <a:gd name="T5" fmla="*/ 0 h 14"/>
                    <a:gd name="T6" fmla="*/ 15 w 17"/>
                    <a:gd name="T7" fmla="*/ 0 h 14"/>
                    <a:gd name="T8" fmla="*/ 15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10 h 14"/>
                    <a:gd name="T20" fmla="*/ 17 w 17"/>
                    <a:gd name="T21" fmla="*/ 10 h 14"/>
                    <a:gd name="T22" fmla="*/ 17 w 17"/>
                    <a:gd name="T23" fmla="*/ 12 h 14"/>
                    <a:gd name="T24" fmla="*/ 15 w 17"/>
                    <a:gd name="T25" fmla="*/ 12 h 14"/>
                    <a:gd name="T26" fmla="*/ 15 w 17"/>
                    <a:gd name="T27" fmla="*/ 14 h 14"/>
                    <a:gd name="T28" fmla="*/ 12 w 17"/>
                    <a:gd name="T29" fmla="*/ 14 h 14"/>
                    <a:gd name="T30" fmla="*/ 12 w 17"/>
                    <a:gd name="T31" fmla="*/ 14 h 14"/>
                    <a:gd name="T32" fmla="*/ 10 w 17"/>
                    <a:gd name="T33" fmla="*/ 14 h 14"/>
                    <a:gd name="T34" fmla="*/ 8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3 w 17"/>
                    <a:gd name="T41" fmla="*/ 12 h 14"/>
                    <a:gd name="T42" fmla="*/ 3 w 17"/>
                    <a:gd name="T43" fmla="*/ 12 h 14"/>
                    <a:gd name="T44" fmla="*/ 3 w 17"/>
                    <a:gd name="T45" fmla="*/ 10 h 14"/>
                    <a:gd name="T46" fmla="*/ 0 w 17"/>
                    <a:gd name="T47" fmla="*/ 10 h 14"/>
                    <a:gd name="T48" fmla="*/ 0 w 17"/>
                    <a:gd name="T49" fmla="*/ 7 h 14"/>
                    <a:gd name="T50" fmla="*/ 0 w 17"/>
                    <a:gd name="T51" fmla="*/ 5 h 14"/>
                    <a:gd name="T52" fmla="*/ 3 w 17"/>
                    <a:gd name="T53" fmla="*/ 5 h 14"/>
                    <a:gd name="T54" fmla="*/ 3 w 17"/>
                    <a:gd name="T55" fmla="*/ 2 h 14"/>
                    <a:gd name="T56" fmla="*/ 3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8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1" name="Freeform 371"/>
                <p:cNvSpPr>
                  <a:spLocks/>
                </p:cNvSpPr>
                <p:nvPr/>
              </p:nvSpPr>
              <p:spPr bwMode="auto">
                <a:xfrm>
                  <a:off x="2550" y="3135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2 w 17"/>
                    <a:gd name="T3" fmla="*/ 0 h 14"/>
                    <a:gd name="T4" fmla="*/ 12 w 17"/>
                    <a:gd name="T5" fmla="*/ 0 h 14"/>
                    <a:gd name="T6" fmla="*/ 15 w 17"/>
                    <a:gd name="T7" fmla="*/ 0 h 14"/>
                    <a:gd name="T8" fmla="*/ 15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10 h 14"/>
                    <a:gd name="T20" fmla="*/ 17 w 17"/>
                    <a:gd name="T21" fmla="*/ 10 h 14"/>
                    <a:gd name="T22" fmla="*/ 17 w 17"/>
                    <a:gd name="T23" fmla="*/ 12 h 14"/>
                    <a:gd name="T24" fmla="*/ 15 w 17"/>
                    <a:gd name="T25" fmla="*/ 12 h 14"/>
                    <a:gd name="T26" fmla="*/ 15 w 17"/>
                    <a:gd name="T27" fmla="*/ 14 h 14"/>
                    <a:gd name="T28" fmla="*/ 12 w 17"/>
                    <a:gd name="T29" fmla="*/ 14 h 14"/>
                    <a:gd name="T30" fmla="*/ 12 w 17"/>
                    <a:gd name="T31" fmla="*/ 14 h 14"/>
                    <a:gd name="T32" fmla="*/ 10 w 17"/>
                    <a:gd name="T33" fmla="*/ 14 h 14"/>
                    <a:gd name="T34" fmla="*/ 8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3 w 17"/>
                    <a:gd name="T41" fmla="*/ 12 h 14"/>
                    <a:gd name="T42" fmla="*/ 3 w 17"/>
                    <a:gd name="T43" fmla="*/ 12 h 14"/>
                    <a:gd name="T44" fmla="*/ 3 w 17"/>
                    <a:gd name="T45" fmla="*/ 10 h 14"/>
                    <a:gd name="T46" fmla="*/ 0 w 17"/>
                    <a:gd name="T47" fmla="*/ 10 h 14"/>
                    <a:gd name="T48" fmla="*/ 0 w 17"/>
                    <a:gd name="T49" fmla="*/ 7 h 14"/>
                    <a:gd name="T50" fmla="*/ 0 w 17"/>
                    <a:gd name="T51" fmla="*/ 5 h 14"/>
                    <a:gd name="T52" fmla="*/ 3 w 17"/>
                    <a:gd name="T53" fmla="*/ 5 h 14"/>
                    <a:gd name="T54" fmla="*/ 3 w 17"/>
                    <a:gd name="T55" fmla="*/ 2 h 14"/>
                    <a:gd name="T56" fmla="*/ 3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8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2" name="Freeform 372"/>
                <p:cNvSpPr>
                  <a:spLocks/>
                </p:cNvSpPr>
                <p:nvPr/>
              </p:nvSpPr>
              <p:spPr bwMode="auto">
                <a:xfrm>
                  <a:off x="2472" y="3128"/>
                  <a:ext cx="19" cy="17"/>
                </a:xfrm>
                <a:custGeom>
                  <a:avLst/>
                  <a:gdLst>
                    <a:gd name="T0" fmla="*/ 9 w 19"/>
                    <a:gd name="T1" fmla="*/ 0 h 17"/>
                    <a:gd name="T2" fmla="*/ 12 w 19"/>
                    <a:gd name="T3" fmla="*/ 0 h 17"/>
                    <a:gd name="T4" fmla="*/ 12 w 19"/>
                    <a:gd name="T5" fmla="*/ 2 h 17"/>
                    <a:gd name="T6" fmla="*/ 14 w 19"/>
                    <a:gd name="T7" fmla="*/ 2 h 17"/>
                    <a:gd name="T8" fmla="*/ 16 w 19"/>
                    <a:gd name="T9" fmla="*/ 2 h 17"/>
                    <a:gd name="T10" fmla="*/ 16 w 19"/>
                    <a:gd name="T11" fmla="*/ 5 h 17"/>
                    <a:gd name="T12" fmla="*/ 16 w 19"/>
                    <a:gd name="T13" fmla="*/ 5 h 17"/>
                    <a:gd name="T14" fmla="*/ 19 w 19"/>
                    <a:gd name="T15" fmla="*/ 7 h 17"/>
                    <a:gd name="T16" fmla="*/ 19 w 19"/>
                    <a:gd name="T17" fmla="*/ 9 h 17"/>
                    <a:gd name="T18" fmla="*/ 19 w 19"/>
                    <a:gd name="T19" fmla="*/ 9 h 17"/>
                    <a:gd name="T20" fmla="*/ 16 w 19"/>
                    <a:gd name="T21" fmla="*/ 12 h 17"/>
                    <a:gd name="T22" fmla="*/ 16 w 19"/>
                    <a:gd name="T23" fmla="*/ 12 h 17"/>
                    <a:gd name="T24" fmla="*/ 16 w 19"/>
                    <a:gd name="T25" fmla="*/ 14 h 17"/>
                    <a:gd name="T26" fmla="*/ 14 w 19"/>
                    <a:gd name="T27" fmla="*/ 14 h 17"/>
                    <a:gd name="T28" fmla="*/ 12 w 19"/>
                    <a:gd name="T29" fmla="*/ 17 h 17"/>
                    <a:gd name="T30" fmla="*/ 12 w 19"/>
                    <a:gd name="T31" fmla="*/ 17 h 17"/>
                    <a:gd name="T32" fmla="*/ 9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7 h 17"/>
                    <a:gd name="T38" fmla="*/ 4 w 19"/>
                    <a:gd name="T39" fmla="*/ 14 h 17"/>
                    <a:gd name="T40" fmla="*/ 4 w 19"/>
                    <a:gd name="T41" fmla="*/ 14 h 17"/>
                    <a:gd name="T42" fmla="*/ 2 w 19"/>
                    <a:gd name="T43" fmla="*/ 12 h 17"/>
                    <a:gd name="T44" fmla="*/ 2 w 19"/>
                    <a:gd name="T45" fmla="*/ 12 h 17"/>
                    <a:gd name="T46" fmla="*/ 2 w 19"/>
                    <a:gd name="T47" fmla="*/ 9 h 17"/>
                    <a:gd name="T48" fmla="*/ 0 w 19"/>
                    <a:gd name="T49" fmla="*/ 9 h 17"/>
                    <a:gd name="T50" fmla="*/ 2 w 19"/>
                    <a:gd name="T51" fmla="*/ 7 h 17"/>
                    <a:gd name="T52" fmla="*/ 2 w 19"/>
                    <a:gd name="T53" fmla="*/ 5 h 17"/>
                    <a:gd name="T54" fmla="*/ 2 w 19"/>
                    <a:gd name="T55" fmla="*/ 5 h 17"/>
                    <a:gd name="T56" fmla="*/ 4 w 19"/>
                    <a:gd name="T57" fmla="*/ 2 h 17"/>
                    <a:gd name="T58" fmla="*/ 4 w 19"/>
                    <a:gd name="T59" fmla="*/ 2 h 17"/>
                    <a:gd name="T60" fmla="*/ 7 w 19"/>
                    <a:gd name="T61" fmla="*/ 2 h 17"/>
                    <a:gd name="T62" fmla="*/ 7 w 19"/>
                    <a:gd name="T63" fmla="*/ 0 h 17"/>
                    <a:gd name="T64" fmla="*/ 9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0"/>
                      </a:move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3" name="Freeform 373"/>
                <p:cNvSpPr>
                  <a:spLocks/>
                </p:cNvSpPr>
                <p:nvPr/>
              </p:nvSpPr>
              <p:spPr bwMode="auto">
                <a:xfrm>
                  <a:off x="2472" y="3128"/>
                  <a:ext cx="19" cy="17"/>
                </a:xfrm>
                <a:custGeom>
                  <a:avLst/>
                  <a:gdLst>
                    <a:gd name="T0" fmla="*/ 9 w 19"/>
                    <a:gd name="T1" fmla="*/ 0 h 17"/>
                    <a:gd name="T2" fmla="*/ 12 w 19"/>
                    <a:gd name="T3" fmla="*/ 0 h 17"/>
                    <a:gd name="T4" fmla="*/ 12 w 19"/>
                    <a:gd name="T5" fmla="*/ 2 h 17"/>
                    <a:gd name="T6" fmla="*/ 14 w 19"/>
                    <a:gd name="T7" fmla="*/ 2 h 17"/>
                    <a:gd name="T8" fmla="*/ 16 w 19"/>
                    <a:gd name="T9" fmla="*/ 2 h 17"/>
                    <a:gd name="T10" fmla="*/ 16 w 19"/>
                    <a:gd name="T11" fmla="*/ 5 h 17"/>
                    <a:gd name="T12" fmla="*/ 16 w 19"/>
                    <a:gd name="T13" fmla="*/ 5 h 17"/>
                    <a:gd name="T14" fmla="*/ 19 w 19"/>
                    <a:gd name="T15" fmla="*/ 7 h 17"/>
                    <a:gd name="T16" fmla="*/ 19 w 19"/>
                    <a:gd name="T17" fmla="*/ 9 h 17"/>
                    <a:gd name="T18" fmla="*/ 19 w 19"/>
                    <a:gd name="T19" fmla="*/ 9 h 17"/>
                    <a:gd name="T20" fmla="*/ 16 w 19"/>
                    <a:gd name="T21" fmla="*/ 12 h 17"/>
                    <a:gd name="T22" fmla="*/ 16 w 19"/>
                    <a:gd name="T23" fmla="*/ 12 h 17"/>
                    <a:gd name="T24" fmla="*/ 16 w 19"/>
                    <a:gd name="T25" fmla="*/ 14 h 17"/>
                    <a:gd name="T26" fmla="*/ 14 w 19"/>
                    <a:gd name="T27" fmla="*/ 14 h 17"/>
                    <a:gd name="T28" fmla="*/ 12 w 19"/>
                    <a:gd name="T29" fmla="*/ 17 h 17"/>
                    <a:gd name="T30" fmla="*/ 12 w 19"/>
                    <a:gd name="T31" fmla="*/ 17 h 17"/>
                    <a:gd name="T32" fmla="*/ 9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7 h 17"/>
                    <a:gd name="T38" fmla="*/ 4 w 19"/>
                    <a:gd name="T39" fmla="*/ 14 h 17"/>
                    <a:gd name="T40" fmla="*/ 4 w 19"/>
                    <a:gd name="T41" fmla="*/ 14 h 17"/>
                    <a:gd name="T42" fmla="*/ 2 w 19"/>
                    <a:gd name="T43" fmla="*/ 12 h 17"/>
                    <a:gd name="T44" fmla="*/ 2 w 19"/>
                    <a:gd name="T45" fmla="*/ 12 h 17"/>
                    <a:gd name="T46" fmla="*/ 2 w 19"/>
                    <a:gd name="T47" fmla="*/ 9 h 17"/>
                    <a:gd name="T48" fmla="*/ 0 w 19"/>
                    <a:gd name="T49" fmla="*/ 9 h 17"/>
                    <a:gd name="T50" fmla="*/ 2 w 19"/>
                    <a:gd name="T51" fmla="*/ 7 h 17"/>
                    <a:gd name="T52" fmla="*/ 2 w 19"/>
                    <a:gd name="T53" fmla="*/ 5 h 17"/>
                    <a:gd name="T54" fmla="*/ 2 w 19"/>
                    <a:gd name="T55" fmla="*/ 5 h 17"/>
                    <a:gd name="T56" fmla="*/ 4 w 19"/>
                    <a:gd name="T57" fmla="*/ 2 h 17"/>
                    <a:gd name="T58" fmla="*/ 4 w 19"/>
                    <a:gd name="T59" fmla="*/ 2 h 17"/>
                    <a:gd name="T60" fmla="*/ 7 w 19"/>
                    <a:gd name="T61" fmla="*/ 2 h 17"/>
                    <a:gd name="T62" fmla="*/ 7 w 19"/>
                    <a:gd name="T63" fmla="*/ 0 h 17"/>
                    <a:gd name="T64" fmla="*/ 9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0"/>
                      </a:move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4" name="Freeform 374"/>
                <p:cNvSpPr>
                  <a:spLocks/>
                </p:cNvSpPr>
                <p:nvPr/>
              </p:nvSpPr>
              <p:spPr bwMode="auto">
                <a:xfrm>
                  <a:off x="2152" y="3681"/>
                  <a:ext cx="599" cy="162"/>
                </a:xfrm>
                <a:custGeom>
                  <a:avLst/>
                  <a:gdLst>
                    <a:gd name="T0" fmla="*/ 12 w 599"/>
                    <a:gd name="T1" fmla="*/ 12 h 162"/>
                    <a:gd name="T2" fmla="*/ 26 w 599"/>
                    <a:gd name="T3" fmla="*/ 31 h 162"/>
                    <a:gd name="T4" fmla="*/ 41 w 599"/>
                    <a:gd name="T5" fmla="*/ 48 h 162"/>
                    <a:gd name="T6" fmla="*/ 57 w 599"/>
                    <a:gd name="T7" fmla="*/ 64 h 162"/>
                    <a:gd name="T8" fmla="*/ 79 w 599"/>
                    <a:gd name="T9" fmla="*/ 79 h 162"/>
                    <a:gd name="T10" fmla="*/ 103 w 599"/>
                    <a:gd name="T11" fmla="*/ 95 h 162"/>
                    <a:gd name="T12" fmla="*/ 129 w 599"/>
                    <a:gd name="T13" fmla="*/ 110 h 162"/>
                    <a:gd name="T14" fmla="*/ 155 w 599"/>
                    <a:gd name="T15" fmla="*/ 122 h 162"/>
                    <a:gd name="T16" fmla="*/ 184 w 599"/>
                    <a:gd name="T17" fmla="*/ 129 h 162"/>
                    <a:gd name="T18" fmla="*/ 215 w 599"/>
                    <a:gd name="T19" fmla="*/ 133 h 162"/>
                    <a:gd name="T20" fmla="*/ 246 w 599"/>
                    <a:gd name="T21" fmla="*/ 133 h 162"/>
                    <a:gd name="T22" fmla="*/ 277 w 599"/>
                    <a:gd name="T23" fmla="*/ 133 h 162"/>
                    <a:gd name="T24" fmla="*/ 317 w 599"/>
                    <a:gd name="T25" fmla="*/ 136 h 162"/>
                    <a:gd name="T26" fmla="*/ 370 w 599"/>
                    <a:gd name="T27" fmla="*/ 136 h 162"/>
                    <a:gd name="T28" fmla="*/ 420 w 599"/>
                    <a:gd name="T29" fmla="*/ 133 h 162"/>
                    <a:gd name="T30" fmla="*/ 470 w 599"/>
                    <a:gd name="T31" fmla="*/ 126 h 162"/>
                    <a:gd name="T32" fmla="*/ 513 w 599"/>
                    <a:gd name="T33" fmla="*/ 114 h 162"/>
                    <a:gd name="T34" fmla="*/ 539 w 599"/>
                    <a:gd name="T35" fmla="*/ 95 h 162"/>
                    <a:gd name="T36" fmla="*/ 561 w 599"/>
                    <a:gd name="T37" fmla="*/ 69 h 162"/>
                    <a:gd name="T38" fmla="*/ 580 w 599"/>
                    <a:gd name="T39" fmla="*/ 40 h 162"/>
                    <a:gd name="T40" fmla="*/ 589 w 599"/>
                    <a:gd name="T41" fmla="*/ 24 h 162"/>
                    <a:gd name="T42" fmla="*/ 589 w 599"/>
                    <a:gd name="T43" fmla="*/ 21 h 162"/>
                    <a:gd name="T44" fmla="*/ 592 w 599"/>
                    <a:gd name="T45" fmla="*/ 19 h 162"/>
                    <a:gd name="T46" fmla="*/ 596 w 599"/>
                    <a:gd name="T47" fmla="*/ 14 h 162"/>
                    <a:gd name="T48" fmla="*/ 599 w 599"/>
                    <a:gd name="T49" fmla="*/ 14 h 162"/>
                    <a:gd name="T50" fmla="*/ 596 w 599"/>
                    <a:gd name="T51" fmla="*/ 40 h 162"/>
                    <a:gd name="T52" fmla="*/ 592 w 599"/>
                    <a:gd name="T53" fmla="*/ 64 h 162"/>
                    <a:gd name="T54" fmla="*/ 587 w 599"/>
                    <a:gd name="T55" fmla="*/ 91 h 162"/>
                    <a:gd name="T56" fmla="*/ 580 w 599"/>
                    <a:gd name="T57" fmla="*/ 114 h 162"/>
                    <a:gd name="T58" fmla="*/ 572 w 599"/>
                    <a:gd name="T59" fmla="*/ 119 h 162"/>
                    <a:gd name="T60" fmla="*/ 565 w 599"/>
                    <a:gd name="T61" fmla="*/ 126 h 162"/>
                    <a:gd name="T62" fmla="*/ 561 w 599"/>
                    <a:gd name="T63" fmla="*/ 133 h 162"/>
                    <a:gd name="T64" fmla="*/ 553 w 599"/>
                    <a:gd name="T65" fmla="*/ 138 h 162"/>
                    <a:gd name="T66" fmla="*/ 525 w 599"/>
                    <a:gd name="T67" fmla="*/ 145 h 162"/>
                    <a:gd name="T68" fmla="*/ 494 w 599"/>
                    <a:gd name="T69" fmla="*/ 148 h 162"/>
                    <a:gd name="T70" fmla="*/ 463 w 599"/>
                    <a:gd name="T71" fmla="*/ 150 h 162"/>
                    <a:gd name="T72" fmla="*/ 432 w 599"/>
                    <a:gd name="T73" fmla="*/ 153 h 162"/>
                    <a:gd name="T74" fmla="*/ 370 w 599"/>
                    <a:gd name="T75" fmla="*/ 160 h 162"/>
                    <a:gd name="T76" fmla="*/ 303 w 599"/>
                    <a:gd name="T77" fmla="*/ 162 h 162"/>
                    <a:gd name="T78" fmla="*/ 239 w 599"/>
                    <a:gd name="T79" fmla="*/ 155 h 162"/>
                    <a:gd name="T80" fmla="*/ 179 w 599"/>
                    <a:gd name="T81" fmla="*/ 141 h 162"/>
                    <a:gd name="T82" fmla="*/ 150 w 599"/>
                    <a:gd name="T83" fmla="*/ 133 h 162"/>
                    <a:gd name="T84" fmla="*/ 122 w 599"/>
                    <a:gd name="T85" fmla="*/ 126 h 162"/>
                    <a:gd name="T86" fmla="*/ 93 w 599"/>
                    <a:gd name="T87" fmla="*/ 117 h 162"/>
                    <a:gd name="T88" fmla="*/ 67 w 599"/>
                    <a:gd name="T89" fmla="*/ 105 h 162"/>
                    <a:gd name="T90" fmla="*/ 45 w 599"/>
                    <a:gd name="T91" fmla="*/ 83 h 162"/>
                    <a:gd name="T92" fmla="*/ 21 w 599"/>
                    <a:gd name="T93" fmla="*/ 57 h 162"/>
                    <a:gd name="T94" fmla="*/ 5 w 599"/>
                    <a:gd name="T95" fmla="*/ 29 h 162"/>
                    <a:gd name="T96" fmla="*/ 0 w 599"/>
                    <a:gd name="T97" fmla="*/ 0 h 162"/>
                    <a:gd name="T98" fmla="*/ 5 w 599"/>
                    <a:gd name="T99" fmla="*/ 2 h 1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99"/>
                    <a:gd name="T151" fmla="*/ 0 h 162"/>
                    <a:gd name="T152" fmla="*/ 599 w 599"/>
                    <a:gd name="T153" fmla="*/ 162 h 1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99" h="162">
                      <a:moveTo>
                        <a:pt x="5" y="2"/>
                      </a:moveTo>
                      <a:lnTo>
                        <a:pt x="12" y="12"/>
                      </a:lnTo>
                      <a:lnTo>
                        <a:pt x="19" y="21"/>
                      </a:lnTo>
                      <a:lnTo>
                        <a:pt x="26" y="31"/>
                      </a:lnTo>
                      <a:lnTo>
                        <a:pt x="33" y="40"/>
                      </a:lnTo>
                      <a:lnTo>
                        <a:pt x="41" y="48"/>
                      </a:lnTo>
                      <a:lnTo>
                        <a:pt x="50" y="57"/>
                      </a:lnTo>
                      <a:lnTo>
                        <a:pt x="57" y="64"/>
                      </a:lnTo>
                      <a:lnTo>
                        <a:pt x="67" y="71"/>
                      </a:lnTo>
                      <a:lnTo>
                        <a:pt x="79" y="79"/>
                      </a:lnTo>
                      <a:lnTo>
                        <a:pt x="91" y="88"/>
                      </a:lnTo>
                      <a:lnTo>
                        <a:pt x="103" y="95"/>
                      </a:lnTo>
                      <a:lnTo>
                        <a:pt x="114" y="102"/>
                      </a:lnTo>
                      <a:lnTo>
                        <a:pt x="129" y="110"/>
                      </a:lnTo>
                      <a:lnTo>
                        <a:pt x="143" y="114"/>
                      </a:lnTo>
                      <a:lnTo>
                        <a:pt x="155" y="122"/>
                      </a:lnTo>
                      <a:lnTo>
                        <a:pt x="169" y="124"/>
                      </a:lnTo>
                      <a:lnTo>
                        <a:pt x="184" y="129"/>
                      </a:lnTo>
                      <a:lnTo>
                        <a:pt x="198" y="131"/>
                      </a:lnTo>
                      <a:lnTo>
                        <a:pt x="215" y="133"/>
                      </a:lnTo>
                      <a:lnTo>
                        <a:pt x="229" y="133"/>
                      </a:lnTo>
                      <a:lnTo>
                        <a:pt x="246" y="133"/>
                      </a:lnTo>
                      <a:lnTo>
                        <a:pt x="262" y="133"/>
                      </a:lnTo>
                      <a:lnTo>
                        <a:pt x="277" y="133"/>
                      </a:lnTo>
                      <a:lnTo>
                        <a:pt x="293" y="133"/>
                      </a:lnTo>
                      <a:lnTo>
                        <a:pt x="317" y="136"/>
                      </a:lnTo>
                      <a:lnTo>
                        <a:pt x="343" y="136"/>
                      </a:lnTo>
                      <a:lnTo>
                        <a:pt x="370" y="136"/>
                      </a:lnTo>
                      <a:lnTo>
                        <a:pt x="394" y="136"/>
                      </a:lnTo>
                      <a:lnTo>
                        <a:pt x="420" y="133"/>
                      </a:lnTo>
                      <a:lnTo>
                        <a:pt x="446" y="131"/>
                      </a:lnTo>
                      <a:lnTo>
                        <a:pt x="470" y="126"/>
                      </a:lnTo>
                      <a:lnTo>
                        <a:pt x="494" y="122"/>
                      </a:lnTo>
                      <a:lnTo>
                        <a:pt x="513" y="114"/>
                      </a:lnTo>
                      <a:lnTo>
                        <a:pt x="527" y="105"/>
                      </a:lnTo>
                      <a:lnTo>
                        <a:pt x="539" y="95"/>
                      </a:lnTo>
                      <a:lnTo>
                        <a:pt x="551" y="83"/>
                      </a:lnTo>
                      <a:lnTo>
                        <a:pt x="561" y="69"/>
                      </a:lnTo>
                      <a:lnTo>
                        <a:pt x="570" y="55"/>
                      </a:lnTo>
                      <a:lnTo>
                        <a:pt x="580" y="40"/>
                      </a:lnTo>
                      <a:lnTo>
                        <a:pt x="587" y="24"/>
                      </a:lnTo>
                      <a:lnTo>
                        <a:pt x="589" y="24"/>
                      </a:lnTo>
                      <a:lnTo>
                        <a:pt x="589" y="21"/>
                      </a:lnTo>
                      <a:lnTo>
                        <a:pt x="592" y="19"/>
                      </a:lnTo>
                      <a:lnTo>
                        <a:pt x="594" y="17"/>
                      </a:lnTo>
                      <a:lnTo>
                        <a:pt x="596" y="14"/>
                      </a:lnTo>
                      <a:lnTo>
                        <a:pt x="599" y="14"/>
                      </a:lnTo>
                      <a:lnTo>
                        <a:pt x="599" y="26"/>
                      </a:lnTo>
                      <a:lnTo>
                        <a:pt x="596" y="40"/>
                      </a:lnTo>
                      <a:lnTo>
                        <a:pt x="596" y="52"/>
                      </a:lnTo>
                      <a:lnTo>
                        <a:pt x="592" y="64"/>
                      </a:lnTo>
                      <a:lnTo>
                        <a:pt x="589" y="79"/>
                      </a:lnTo>
                      <a:lnTo>
                        <a:pt x="587" y="91"/>
                      </a:lnTo>
                      <a:lnTo>
                        <a:pt x="582" y="102"/>
                      </a:lnTo>
                      <a:lnTo>
                        <a:pt x="580" y="114"/>
                      </a:lnTo>
                      <a:lnTo>
                        <a:pt x="575" y="117"/>
                      </a:lnTo>
                      <a:lnTo>
                        <a:pt x="572" y="119"/>
                      </a:lnTo>
                      <a:lnTo>
                        <a:pt x="570" y="124"/>
                      </a:lnTo>
                      <a:lnTo>
                        <a:pt x="565" y="126"/>
                      </a:lnTo>
                      <a:lnTo>
                        <a:pt x="563" y="129"/>
                      </a:lnTo>
                      <a:lnTo>
                        <a:pt x="561" y="133"/>
                      </a:lnTo>
                      <a:lnTo>
                        <a:pt x="558" y="136"/>
                      </a:lnTo>
                      <a:lnTo>
                        <a:pt x="553" y="138"/>
                      </a:lnTo>
                      <a:lnTo>
                        <a:pt x="541" y="143"/>
                      </a:lnTo>
                      <a:lnTo>
                        <a:pt x="525" y="145"/>
                      </a:lnTo>
                      <a:lnTo>
                        <a:pt x="510" y="148"/>
                      </a:lnTo>
                      <a:lnTo>
                        <a:pt x="494" y="148"/>
                      </a:lnTo>
                      <a:lnTo>
                        <a:pt x="477" y="148"/>
                      </a:lnTo>
                      <a:lnTo>
                        <a:pt x="463" y="150"/>
                      </a:lnTo>
                      <a:lnTo>
                        <a:pt x="446" y="150"/>
                      </a:lnTo>
                      <a:lnTo>
                        <a:pt x="432" y="153"/>
                      </a:lnTo>
                      <a:lnTo>
                        <a:pt x="401" y="157"/>
                      </a:lnTo>
                      <a:lnTo>
                        <a:pt x="370" y="160"/>
                      </a:lnTo>
                      <a:lnTo>
                        <a:pt x="336" y="162"/>
                      </a:lnTo>
                      <a:lnTo>
                        <a:pt x="303" y="162"/>
                      </a:lnTo>
                      <a:lnTo>
                        <a:pt x="270" y="160"/>
                      </a:lnTo>
                      <a:lnTo>
                        <a:pt x="239" y="155"/>
                      </a:lnTo>
                      <a:lnTo>
                        <a:pt x="208" y="150"/>
                      </a:lnTo>
                      <a:lnTo>
                        <a:pt x="179" y="141"/>
                      </a:lnTo>
                      <a:lnTo>
                        <a:pt x="165" y="138"/>
                      </a:lnTo>
                      <a:lnTo>
                        <a:pt x="150" y="133"/>
                      </a:lnTo>
                      <a:lnTo>
                        <a:pt x="136" y="131"/>
                      </a:lnTo>
                      <a:lnTo>
                        <a:pt x="122" y="126"/>
                      </a:lnTo>
                      <a:lnTo>
                        <a:pt x="107" y="122"/>
                      </a:lnTo>
                      <a:lnTo>
                        <a:pt x="93" y="117"/>
                      </a:lnTo>
                      <a:lnTo>
                        <a:pt x="79" y="112"/>
                      </a:lnTo>
                      <a:lnTo>
                        <a:pt x="67" y="105"/>
                      </a:lnTo>
                      <a:lnTo>
                        <a:pt x="55" y="95"/>
                      </a:lnTo>
                      <a:lnTo>
                        <a:pt x="45" y="83"/>
                      </a:lnTo>
                      <a:lnTo>
                        <a:pt x="33" y="71"/>
                      </a:lnTo>
                      <a:lnTo>
                        <a:pt x="21" y="57"/>
                      </a:lnTo>
                      <a:lnTo>
                        <a:pt x="12" y="43"/>
                      </a:lnTo>
                      <a:lnTo>
                        <a:pt x="5" y="29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5" name="Freeform 375"/>
                <p:cNvSpPr>
                  <a:spLocks/>
                </p:cNvSpPr>
                <p:nvPr/>
              </p:nvSpPr>
              <p:spPr bwMode="auto">
                <a:xfrm>
                  <a:off x="2152" y="3681"/>
                  <a:ext cx="599" cy="162"/>
                </a:xfrm>
                <a:custGeom>
                  <a:avLst/>
                  <a:gdLst>
                    <a:gd name="T0" fmla="*/ 12 w 599"/>
                    <a:gd name="T1" fmla="*/ 12 h 162"/>
                    <a:gd name="T2" fmla="*/ 26 w 599"/>
                    <a:gd name="T3" fmla="*/ 31 h 162"/>
                    <a:gd name="T4" fmla="*/ 41 w 599"/>
                    <a:gd name="T5" fmla="*/ 48 h 162"/>
                    <a:gd name="T6" fmla="*/ 57 w 599"/>
                    <a:gd name="T7" fmla="*/ 64 h 162"/>
                    <a:gd name="T8" fmla="*/ 79 w 599"/>
                    <a:gd name="T9" fmla="*/ 79 h 162"/>
                    <a:gd name="T10" fmla="*/ 103 w 599"/>
                    <a:gd name="T11" fmla="*/ 95 h 162"/>
                    <a:gd name="T12" fmla="*/ 129 w 599"/>
                    <a:gd name="T13" fmla="*/ 110 h 162"/>
                    <a:gd name="T14" fmla="*/ 155 w 599"/>
                    <a:gd name="T15" fmla="*/ 122 h 162"/>
                    <a:gd name="T16" fmla="*/ 184 w 599"/>
                    <a:gd name="T17" fmla="*/ 129 h 162"/>
                    <a:gd name="T18" fmla="*/ 215 w 599"/>
                    <a:gd name="T19" fmla="*/ 133 h 162"/>
                    <a:gd name="T20" fmla="*/ 246 w 599"/>
                    <a:gd name="T21" fmla="*/ 133 h 162"/>
                    <a:gd name="T22" fmla="*/ 277 w 599"/>
                    <a:gd name="T23" fmla="*/ 133 h 162"/>
                    <a:gd name="T24" fmla="*/ 317 w 599"/>
                    <a:gd name="T25" fmla="*/ 136 h 162"/>
                    <a:gd name="T26" fmla="*/ 370 w 599"/>
                    <a:gd name="T27" fmla="*/ 136 h 162"/>
                    <a:gd name="T28" fmla="*/ 420 w 599"/>
                    <a:gd name="T29" fmla="*/ 133 h 162"/>
                    <a:gd name="T30" fmla="*/ 470 w 599"/>
                    <a:gd name="T31" fmla="*/ 126 h 162"/>
                    <a:gd name="T32" fmla="*/ 513 w 599"/>
                    <a:gd name="T33" fmla="*/ 114 h 162"/>
                    <a:gd name="T34" fmla="*/ 539 w 599"/>
                    <a:gd name="T35" fmla="*/ 95 h 162"/>
                    <a:gd name="T36" fmla="*/ 561 w 599"/>
                    <a:gd name="T37" fmla="*/ 69 h 162"/>
                    <a:gd name="T38" fmla="*/ 580 w 599"/>
                    <a:gd name="T39" fmla="*/ 40 h 162"/>
                    <a:gd name="T40" fmla="*/ 589 w 599"/>
                    <a:gd name="T41" fmla="*/ 24 h 162"/>
                    <a:gd name="T42" fmla="*/ 589 w 599"/>
                    <a:gd name="T43" fmla="*/ 21 h 162"/>
                    <a:gd name="T44" fmla="*/ 592 w 599"/>
                    <a:gd name="T45" fmla="*/ 19 h 162"/>
                    <a:gd name="T46" fmla="*/ 596 w 599"/>
                    <a:gd name="T47" fmla="*/ 14 h 162"/>
                    <a:gd name="T48" fmla="*/ 599 w 599"/>
                    <a:gd name="T49" fmla="*/ 14 h 162"/>
                    <a:gd name="T50" fmla="*/ 596 w 599"/>
                    <a:gd name="T51" fmla="*/ 40 h 162"/>
                    <a:gd name="T52" fmla="*/ 592 w 599"/>
                    <a:gd name="T53" fmla="*/ 64 h 162"/>
                    <a:gd name="T54" fmla="*/ 587 w 599"/>
                    <a:gd name="T55" fmla="*/ 91 h 162"/>
                    <a:gd name="T56" fmla="*/ 580 w 599"/>
                    <a:gd name="T57" fmla="*/ 114 h 162"/>
                    <a:gd name="T58" fmla="*/ 572 w 599"/>
                    <a:gd name="T59" fmla="*/ 119 h 162"/>
                    <a:gd name="T60" fmla="*/ 565 w 599"/>
                    <a:gd name="T61" fmla="*/ 126 h 162"/>
                    <a:gd name="T62" fmla="*/ 561 w 599"/>
                    <a:gd name="T63" fmla="*/ 133 h 162"/>
                    <a:gd name="T64" fmla="*/ 553 w 599"/>
                    <a:gd name="T65" fmla="*/ 138 h 162"/>
                    <a:gd name="T66" fmla="*/ 525 w 599"/>
                    <a:gd name="T67" fmla="*/ 145 h 162"/>
                    <a:gd name="T68" fmla="*/ 494 w 599"/>
                    <a:gd name="T69" fmla="*/ 148 h 162"/>
                    <a:gd name="T70" fmla="*/ 463 w 599"/>
                    <a:gd name="T71" fmla="*/ 150 h 162"/>
                    <a:gd name="T72" fmla="*/ 432 w 599"/>
                    <a:gd name="T73" fmla="*/ 153 h 162"/>
                    <a:gd name="T74" fmla="*/ 370 w 599"/>
                    <a:gd name="T75" fmla="*/ 160 h 162"/>
                    <a:gd name="T76" fmla="*/ 303 w 599"/>
                    <a:gd name="T77" fmla="*/ 162 h 162"/>
                    <a:gd name="T78" fmla="*/ 239 w 599"/>
                    <a:gd name="T79" fmla="*/ 155 h 162"/>
                    <a:gd name="T80" fmla="*/ 179 w 599"/>
                    <a:gd name="T81" fmla="*/ 141 h 162"/>
                    <a:gd name="T82" fmla="*/ 150 w 599"/>
                    <a:gd name="T83" fmla="*/ 133 h 162"/>
                    <a:gd name="T84" fmla="*/ 122 w 599"/>
                    <a:gd name="T85" fmla="*/ 126 h 162"/>
                    <a:gd name="T86" fmla="*/ 93 w 599"/>
                    <a:gd name="T87" fmla="*/ 117 h 162"/>
                    <a:gd name="T88" fmla="*/ 67 w 599"/>
                    <a:gd name="T89" fmla="*/ 105 h 162"/>
                    <a:gd name="T90" fmla="*/ 45 w 599"/>
                    <a:gd name="T91" fmla="*/ 83 h 162"/>
                    <a:gd name="T92" fmla="*/ 21 w 599"/>
                    <a:gd name="T93" fmla="*/ 57 h 162"/>
                    <a:gd name="T94" fmla="*/ 5 w 599"/>
                    <a:gd name="T95" fmla="*/ 29 h 162"/>
                    <a:gd name="T96" fmla="*/ 0 w 599"/>
                    <a:gd name="T97" fmla="*/ 0 h 162"/>
                    <a:gd name="T98" fmla="*/ 5 w 599"/>
                    <a:gd name="T99" fmla="*/ 2 h 1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99"/>
                    <a:gd name="T151" fmla="*/ 0 h 162"/>
                    <a:gd name="T152" fmla="*/ 599 w 599"/>
                    <a:gd name="T153" fmla="*/ 162 h 1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99" h="162">
                      <a:moveTo>
                        <a:pt x="5" y="2"/>
                      </a:moveTo>
                      <a:lnTo>
                        <a:pt x="12" y="12"/>
                      </a:lnTo>
                      <a:lnTo>
                        <a:pt x="19" y="21"/>
                      </a:lnTo>
                      <a:lnTo>
                        <a:pt x="26" y="31"/>
                      </a:lnTo>
                      <a:lnTo>
                        <a:pt x="33" y="40"/>
                      </a:lnTo>
                      <a:lnTo>
                        <a:pt x="41" y="48"/>
                      </a:lnTo>
                      <a:lnTo>
                        <a:pt x="50" y="57"/>
                      </a:lnTo>
                      <a:lnTo>
                        <a:pt x="57" y="64"/>
                      </a:lnTo>
                      <a:lnTo>
                        <a:pt x="67" y="71"/>
                      </a:lnTo>
                      <a:lnTo>
                        <a:pt x="79" y="79"/>
                      </a:lnTo>
                      <a:lnTo>
                        <a:pt x="91" y="88"/>
                      </a:lnTo>
                      <a:lnTo>
                        <a:pt x="103" y="95"/>
                      </a:lnTo>
                      <a:lnTo>
                        <a:pt x="114" y="102"/>
                      </a:lnTo>
                      <a:lnTo>
                        <a:pt x="129" y="110"/>
                      </a:lnTo>
                      <a:lnTo>
                        <a:pt x="143" y="114"/>
                      </a:lnTo>
                      <a:lnTo>
                        <a:pt x="155" y="122"/>
                      </a:lnTo>
                      <a:lnTo>
                        <a:pt x="169" y="124"/>
                      </a:lnTo>
                      <a:lnTo>
                        <a:pt x="184" y="129"/>
                      </a:lnTo>
                      <a:lnTo>
                        <a:pt x="198" y="131"/>
                      </a:lnTo>
                      <a:lnTo>
                        <a:pt x="215" y="133"/>
                      </a:lnTo>
                      <a:lnTo>
                        <a:pt x="229" y="133"/>
                      </a:lnTo>
                      <a:lnTo>
                        <a:pt x="246" y="133"/>
                      </a:lnTo>
                      <a:lnTo>
                        <a:pt x="262" y="133"/>
                      </a:lnTo>
                      <a:lnTo>
                        <a:pt x="277" y="133"/>
                      </a:lnTo>
                      <a:lnTo>
                        <a:pt x="293" y="133"/>
                      </a:lnTo>
                      <a:lnTo>
                        <a:pt x="317" y="136"/>
                      </a:lnTo>
                      <a:lnTo>
                        <a:pt x="343" y="136"/>
                      </a:lnTo>
                      <a:lnTo>
                        <a:pt x="370" y="136"/>
                      </a:lnTo>
                      <a:lnTo>
                        <a:pt x="394" y="136"/>
                      </a:lnTo>
                      <a:lnTo>
                        <a:pt x="420" y="133"/>
                      </a:lnTo>
                      <a:lnTo>
                        <a:pt x="446" y="131"/>
                      </a:lnTo>
                      <a:lnTo>
                        <a:pt x="470" y="126"/>
                      </a:lnTo>
                      <a:lnTo>
                        <a:pt x="494" y="122"/>
                      </a:lnTo>
                      <a:lnTo>
                        <a:pt x="513" y="114"/>
                      </a:lnTo>
                      <a:lnTo>
                        <a:pt x="527" y="105"/>
                      </a:lnTo>
                      <a:lnTo>
                        <a:pt x="539" y="95"/>
                      </a:lnTo>
                      <a:lnTo>
                        <a:pt x="551" y="83"/>
                      </a:lnTo>
                      <a:lnTo>
                        <a:pt x="561" y="69"/>
                      </a:lnTo>
                      <a:lnTo>
                        <a:pt x="570" y="55"/>
                      </a:lnTo>
                      <a:lnTo>
                        <a:pt x="580" y="40"/>
                      </a:lnTo>
                      <a:lnTo>
                        <a:pt x="587" y="24"/>
                      </a:lnTo>
                      <a:lnTo>
                        <a:pt x="589" y="24"/>
                      </a:lnTo>
                      <a:lnTo>
                        <a:pt x="589" y="21"/>
                      </a:lnTo>
                      <a:lnTo>
                        <a:pt x="592" y="19"/>
                      </a:lnTo>
                      <a:lnTo>
                        <a:pt x="594" y="17"/>
                      </a:lnTo>
                      <a:lnTo>
                        <a:pt x="596" y="14"/>
                      </a:lnTo>
                      <a:lnTo>
                        <a:pt x="599" y="14"/>
                      </a:lnTo>
                      <a:lnTo>
                        <a:pt x="599" y="26"/>
                      </a:lnTo>
                      <a:lnTo>
                        <a:pt x="596" y="40"/>
                      </a:lnTo>
                      <a:lnTo>
                        <a:pt x="596" y="52"/>
                      </a:lnTo>
                      <a:lnTo>
                        <a:pt x="592" y="64"/>
                      </a:lnTo>
                      <a:lnTo>
                        <a:pt x="589" y="79"/>
                      </a:lnTo>
                      <a:lnTo>
                        <a:pt x="587" y="91"/>
                      </a:lnTo>
                      <a:lnTo>
                        <a:pt x="582" y="102"/>
                      </a:lnTo>
                      <a:lnTo>
                        <a:pt x="580" y="114"/>
                      </a:lnTo>
                      <a:lnTo>
                        <a:pt x="575" y="117"/>
                      </a:lnTo>
                      <a:lnTo>
                        <a:pt x="572" y="119"/>
                      </a:lnTo>
                      <a:lnTo>
                        <a:pt x="570" y="124"/>
                      </a:lnTo>
                      <a:lnTo>
                        <a:pt x="565" y="126"/>
                      </a:lnTo>
                      <a:lnTo>
                        <a:pt x="563" y="129"/>
                      </a:lnTo>
                      <a:lnTo>
                        <a:pt x="561" y="133"/>
                      </a:lnTo>
                      <a:lnTo>
                        <a:pt x="558" y="136"/>
                      </a:lnTo>
                      <a:lnTo>
                        <a:pt x="553" y="138"/>
                      </a:lnTo>
                      <a:lnTo>
                        <a:pt x="541" y="143"/>
                      </a:lnTo>
                      <a:lnTo>
                        <a:pt x="525" y="145"/>
                      </a:lnTo>
                      <a:lnTo>
                        <a:pt x="510" y="148"/>
                      </a:lnTo>
                      <a:lnTo>
                        <a:pt x="494" y="148"/>
                      </a:lnTo>
                      <a:lnTo>
                        <a:pt x="477" y="148"/>
                      </a:lnTo>
                      <a:lnTo>
                        <a:pt x="463" y="150"/>
                      </a:lnTo>
                      <a:lnTo>
                        <a:pt x="446" y="150"/>
                      </a:lnTo>
                      <a:lnTo>
                        <a:pt x="432" y="153"/>
                      </a:lnTo>
                      <a:lnTo>
                        <a:pt x="401" y="157"/>
                      </a:lnTo>
                      <a:lnTo>
                        <a:pt x="370" y="160"/>
                      </a:lnTo>
                      <a:lnTo>
                        <a:pt x="336" y="162"/>
                      </a:lnTo>
                      <a:lnTo>
                        <a:pt x="303" y="162"/>
                      </a:lnTo>
                      <a:lnTo>
                        <a:pt x="270" y="160"/>
                      </a:lnTo>
                      <a:lnTo>
                        <a:pt x="239" y="155"/>
                      </a:lnTo>
                      <a:lnTo>
                        <a:pt x="208" y="150"/>
                      </a:lnTo>
                      <a:lnTo>
                        <a:pt x="179" y="141"/>
                      </a:lnTo>
                      <a:lnTo>
                        <a:pt x="165" y="138"/>
                      </a:lnTo>
                      <a:lnTo>
                        <a:pt x="150" y="133"/>
                      </a:lnTo>
                      <a:lnTo>
                        <a:pt x="136" y="131"/>
                      </a:lnTo>
                      <a:lnTo>
                        <a:pt x="122" y="126"/>
                      </a:lnTo>
                      <a:lnTo>
                        <a:pt x="107" y="122"/>
                      </a:lnTo>
                      <a:lnTo>
                        <a:pt x="93" y="117"/>
                      </a:lnTo>
                      <a:lnTo>
                        <a:pt x="79" y="112"/>
                      </a:lnTo>
                      <a:lnTo>
                        <a:pt x="67" y="105"/>
                      </a:lnTo>
                      <a:lnTo>
                        <a:pt x="55" y="95"/>
                      </a:lnTo>
                      <a:lnTo>
                        <a:pt x="45" y="83"/>
                      </a:lnTo>
                      <a:lnTo>
                        <a:pt x="33" y="71"/>
                      </a:lnTo>
                      <a:lnTo>
                        <a:pt x="21" y="57"/>
                      </a:lnTo>
                      <a:lnTo>
                        <a:pt x="12" y="43"/>
                      </a:lnTo>
                      <a:lnTo>
                        <a:pt x="5" y="29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6" name="Freeform 376"/>
                <p:cNvSpPr>
                  <a:spLocks/>
                </p:cNvSpPr>
                <p:nvPr/>
              </p:nvSpPr>
              <p:spPr bwMode="auto">
                <a:xfrm>
                  <a:off x="2395" y="3803"/>
                  <a:ext cx="19" cy="16"/>
                </a:xfrm>
                <a:custGeom>
                  <a:avLst/>
                  <a:gdLst>
                    <a:gd name="T0" fmla="*/ 10 w 19"/>
                    <a:gd name="T1" fmla="*/ 0 h 16"/>
                    <a:gd name="T2" fmla="*/ 12 w 19"/>
                    <a:gd name="T3" fmla="*/ 0 h 16"/>
                    <a:gd name="T4" fmla="*/ 12 w 19"/>
                    <a:gd name="T5" fmla="*/ 0 h 16"/>
                    <a:gd name="T6" fmla="*/ 15 w 19"/>
                    <a:gd name="T7" fmla="*/ 0 h 16"/>
                    <a:gd name="T8" fmla="*/ 15 w 19"/>
                    <a:gd name="T9" fmla="*/ 2 h 16"/>
                    <a:gd name="T10" fmla="*/ 17 w 19"/>
                    <a:gd name="T11" fmla="*/ 2 h 16"/>
                    <a:gd name="T12" fmla="*/ 17 w 19"/>
                    <a:gd name="T13" fmla="*/ 4 h 16"/>
                    <a:gd name="T14" fmla="*/ 17 w 19"/>
                    <a:gd name="T15" fmla="*/ 4 h 16"/>
                    <a:gd name="T16" fmla="*/ 19 w 19"/>
                    <a:gd name="T17" fmla="*/ 7 h 16"/>
                    <a:gd name="T18" fmla="*/ 17 w 19"/>
                    <a:gd name="T19" fmla="*/ 9 h 16"/>
                    <a:gd name="T20" fmla="*/ 17 w 19"/>
                    <a:gd name="T21" fmla="*/ 9 h 16"/>
                    <a:gd name="T22" fmla="*/ 17 w 19"/>
                    <a:gd name="T23" fmla="*/ 11 h 16"/>
                    <a:gd name="T24" fmla="*/ 15 w 19"/>
                    <a:gd name="T25" fmla="*/ 14 h 16"/>
                    <a:gd name="T26" fmla="*/ 15 w 19"/>
                    <a:gd name="T27" fmla="*/ 14 h 16"/>
                    <a:gd name="T28" fmla="*/ 12 w 19"/>
                    <a:gd name="T29" fmla="*/ 14 h 16"/>
                    <a:gd name="T30" fmla="*/ 12 w 19"/>
                    <a:gd name="T31" fmla="*/ 14 h 16"/>
                    <a:gd name="T32" fmla="*/ 10 w 19"/>
                    <a:gd name="T33" fmla="*/ 16 h 16"/>
                    <a:gd name="T34" fmla="*/ 7 w 19"/>
                    <a:gd name="T35" fmla="*/ 14 h 16"/>
                    <a:gd name="T36" fmla="*/ 7 w 19"/>
                    <a:gd name="T37" fmla="*/ 14 h 16"/>
                    <a:gd name="T38" fmla="*/ 5 w 19"/>
                    <a:gd name="T39" fmla="*/ 14 h 16"/>
                    <a:gd name="T40" fmla="*/ 3 w 19"/>
                    <a:gd name="T41" fmla="*/ 14 h 16"/>
                    <a:gd name="T42" fmla="*/ 3 w 19"/>
                    <a:gd name="T43" fmla="*/ 11 h 16"/>
                    <a:gd name="T44" fmla="*/ 3 w 19"/>
                    <a:gd name="T45" fmla="*/ 9 h 16"/>
                    <a:gd name="T46" fmla="*/ 0 w 19"/>
                    <a:gd name="T47" fmla="*/ 9 h 16"/>
                    <a:gd name="T48" fmla="*/ 0 w 19"/>
                    <a:gd name="T49" fmla="*/ 7 h 16"/>
                    <a:gd name="T50" fmla="*/ 0 w 19"/>
                    <a:gd name="T51" fmla="*/ 4 h 16"/>
                    <a:gd name="T52" fmla="*/ 3 w 19"/>
                    <a:gd name="T53" fmla="*/ 4 h 16"/>
                    <a:gd name="T54" fmla="*/ 3 w 19"/>
                    <a:gd name="T55" fmla="*/ 2 h 16"/>
                    <a:gd name="T56" fmla="*/ 3 w 19"/>
                    <a:gd name="T57" fmla="*/ 2 h 16"/>
                    <a:gd name="T58" fmla="*/ 5 w 19"/>
                    <a:gd name="T59" fmla="*/ 0 h 16"/>
                    <a:gd name="T60" fmla="*/ 7 w 19"/>
                    <a:gd name="T61" fmla="*/ 0 h 16"/>
                    <a:gd name="T62" fmla="*/ 7 w 19"/>
                    <a:gd name="T63" fmla="*/ 0 h 16"/>
                    <a:gd name="T64" fmla="*/ 10 w 19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6"/>
                    <a:gd name="T101" fmla="*/ 19 w 1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6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1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7" name="Freeform 377"/>
                <p:cNvSpPr>
                  <a:spLocks/>
                </p:cNvSpPr>
                <p:nvPr/>
              </p:nvSpPr>
              <p:spPr bwMode="auto">
                <a:xfrm>
                  <a:off x="2395" y="3803"/>
                  <a:ext cx="19" cy="16"/>
                </a:xfrm>
                <a:custGeom>
                  <a:avLst/>
                  <a:gdLst>
                    <a:gd name="T0" fmla="*/ 10 w 19"/>
                    <a:gd name="T1" fmla="*/ 0 h 16"/>
                    <a:gd name="T2" fmla="*/ 12 w 19"/>
                    <a:gd name="T3" fmla="*/ 0 h 16"/>
                    <a:gd name="T4" fmla="*/ 12 w 19"/>
                    <a:gd name="T5" fmla="*/ 0 h 16"/>
                    <a:gd name="T6" fmla="*/ 15 w 19"/>
                    <a:gd name="T7" fmla="*/ 0 h 16"/>
                    <a:gd name="T8" fmla="*/ 15 w 19"/>
                    <a:gd name="T9" fmla="*/ 2 h 16"/>
                    <a:gd name="T10" fmla="*/ 17 w 19"/>
                    <a:gd name="T11" fmla="*/ 2 h 16"/>
                    <a:gd name="T12" fmla="*/ 17 w 19"/>
                    <a:gd name="T13" fmla="*/ 4 h 16"/>
                    <a:gd name="T14" fmla="*/ 17 w 19"/>
                    <a:gd name="T15" fmla="*/ 4 h 16"/>
                    <a:gd name="T16" fmla="*/ 19 w 19"/>
                    <a:gd name="T17" fmla="*/ 7 h 16"/>
                    <a:gd name="T18" fmla="*/ 17 w 19"/>
                    <a:gd name="T19" fmla="*/ 9 h 16"/>
                    <a:gd name="T20" fmla="*/ 17 w 19"/>
                    <a:gd name="T21" fmla="*/ 9 h 16"/>
                    <a:gd name="T22" fmla="*/ 17 w 19"/>
                    <a:gd name="T23" fmla="*/ 11 h 16"/>
                    <a:gd name="T24" fmla="*/ 15 w 19"/>
                    <a:gd name="T25" fmla="*/ 14 h 16"/>
                    <a:gd name="T26" fmla="*/ 15 w 19"/>
                    <a:gd name="T27" fmla="*/ 14 h 16"/>
                    <a:gd name="T28" fmla="*/ 12 w 19"/>
                    <a:gd name="T29" fmla="*/ 14 h 16"/>
                    <a:gd name="T30" fmla="*/ 12 w 19"/>
                    <a:gd name="T31" fmla="*/ 14 h 16"/>
                    <a:gd name="T32" fmla="*/ 10 w 19"/>
                    <a:gd name="T33" fmla="*/ 16 h 16"/>
                    <a:gd name="T34" fmla="*/ 7 w 19"/>
                    <a:gd name="T35" fmla="*/ 14 h 16"/>
                    <a:gd name="T36" fmla="*/ 7 w 19"/>
                    <a:gd name="T37" fmla="*/ 14 h 16"/>
                    <a:gd name="T38" fmla="*/ 5 w 19"/>
                    <a:gd name="T39" fmla="*/ 14 h 16"/>
                    <a:gd name="T40" fmla="*/ 3 w 19"/>
                    <a:gd name="T41" fmla="*/ 14 h 16"/>
                    <a:gd name="T42" fmla="*/ 3 w 19"/>
                    <a:gd name="T43" fmla="*/ 11 h 16"/>
                    <a:gd name="T44" fmla="*/ 3 w 19"/>
                    <a:gd name="T45" fmla="*/ 9 h 16"/>
                    <a:gd name="T46" fmla="*/ 0 w 19"/>
                    <a:gd name="T47" fmla="*/ 9 h 16"/>
                    <a:gd name="T48" fmla="*/ 0 w 19"/>
                    <a:gd name="T49" fmla="*/ 7 h 16"/>
                    <a:gd name="T50" fmla="*/ 0 w 19"/>
                    <a:gd name="T51" fmla="*/ 4 h 16"/>
                    <a:gd name="T52" fmla="*/ 3 w 19"/>
                    <a:gd name="T53" fmla="*/ 4 h 16"/>
                    <a:gd name="T54" fmla="*/ 3 w 19"/>
                    <a:gd name="T55" fmla="*/ 2 h 16"/>
                    <a:gd name="T56" fmla="*/ 3 w 19"/>
                    <a:gd name="T57" fmla="*/ 2 h 16"/>
                    <a:gd name="T58" fmla="*/ 5 w 19"/>
                    <a:gd name="T59" fmla="*/ 0 h 16"/>
                    <a:gd name="T60" fmla="*/ 7 w 19"/>
                    <a:gd name="T61" fmla="*/ 0 h 16"/>
                    <a:gd name="T62" fmla="*/ 7 w 19"/>
                    <a:gd name="T63" fmla="*/ 0 h 16"/>
                    <a:gd name="T64" fmla="*/ 10 w 19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6"/>
                    <a:gd name="T101" fmla="*/ 19 w 1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6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5" y="14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1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8" name="Freeform 378"/>
                <p:cNvSpPr>
                  <a:spLocks/>
                </p:cNvSpPr>
                <p:nvPr/>
              </p:nvSpPr>
              <p:spPr bwMode="auto">
                <a:xfrm>
                  <a:off x="2317" y="3793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5 h 14"/>
                    <a:gd name="T14" fmla="*/ 16 w 16"/>
                    <a:gd name="T15" fmla="*/ 5 h 14"/>
                    <a:gd name="T16" fmla="*/ 16 w 16"/>
                    <a:gd name="T17" fmla="*/ 7 h 14"/>
                    <a:gd name="T18" fmla="*/ 16 w 16"/>
                    <a:gd name="T19" fmla="*/ 10 h 14"/>
                    <a:gd name="T20" fmla="*/ 16 w 16"/>
                    <a:gd name="T21" fmla="*/ 10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10 h 14"/>
                    <a:gd name="T46" fmla="*/ 0 w 16"/>
                    <a:gd name="T47" fmla="*/ 10 h 14"/>
                    <a:gd name="T48" fmla="*/ 0 w 16"/>
                    <a:gd name="T49" fmla="*/ 7 h 14"/>
                    <a:gd name="T50" fmla="*/ 0 w 16"/>
                    <a:gd name="T51" fmla="*/ 5 h 14"/>
                    <a:gd name="T52" fmla="*/ 0 w 16"/>
                    <a:gd name="T53" fmla="*/ 5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59" name="Freeform 379"/>
                <p:cNvSpPr>
                  <a:spLocks/>
                </p:cNvSpPr>
                <p:nvPr/>
              </p:nvSpPr>
              <p:spPr bwMode="auto">
                <a:xfrm>
                  <a:off x="2317" y="3793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5 h 14"/>
                    <a:gd name="T14" fmla="*/ 16 w 16"/>
                    <a:gd name="T15" fmla="*/ 5 h 14"/>
                    <a:gd name="T16" fmla="*/ 16 w 16"/>
                    <a:gd name="T17" fmla="*/ 7 h 14"/>
                    <a:gd name="T18" fmla="*/ 16 w 16"/>
                    <a:gd name="T19" fmla="*/ 10 h 14"/>
                    <a:gd name="T20" fmla="*/ 16 w 16"/>
                    <a:gd name="T21" fmla="*/ 10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10 h 14"/>
                    <a:gd name="T46" fmla="*/ 0 w 16"/>
                    <a:gd name="T47" fmla="*/ 10 h 14"/>
                    <a:gd name="T48" fmla="*/ 0 w 16"/>
                    <a:gd name="T49" fmla="*/ 7 h 14"/>
                    <a:gd name="T50" fmla="*/ 0 w 16"/>
                    <a:gd name="T51" fmla="*/ 5 h 14"/>
                    <a:gd name="T52" fmla="*/ 0 w 16"/>
                    <a:gd name="T53" fmla="*/ 5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0" name="Freeform 380"/>
                <p:cNvSpPr>
                  <a:spLocks/>
                </p:cNvSpPr>
                <p:nvPr/>
              </p:nvSpPr>
              <p:spPr bwMode="auto">
                <a:xfrm>
                  <a:off x="2252" y="3803"/>
                  <a:ext cx="17" cy="16"/>
                </a:xfrm>
                <a:custGeom>
                  <a:avLst/>
                  <a:gdLst>
                    <a:gd name="T0" fmla="*/ 7 w 17"/>
                    <a:gd name="T1" fmla="*/ 0 h 16"/>
                    <a:gd name="T2" fmla="*/ 10 w 17"/>
                    <a:gd name="T3" fmla="*/ 0 h 16"/>
                    <a:gd name="T4" fmla="*/ 12 w 17"/>
                    <a:gd name="T5" fmla="*/ 0 h 16"/>
                    <a:gd name="T6" fmla="*/ 12 w 17"/>
                    <a:gd name="T7" fmla="*/ 0 h 16"/>
                    <a:gd name="T8" fmla="*/ 14 w 17"/>
                    <a:gd name="T9" fmla="*/ 2 h 16"/>
                    <a:gd name="T10" fmla="*/ 14 w 17"/>
                    <a:gd name="T11" fmla="*/ 2 h 16"/>
                    <a:gd name="T12" fmla="*/ 14 w 17"/>
                    <a:gd name="T13" fmla="*/ 4 h 16"/>
                    <a:gd name="T14" fmla="*/ 17 w 17"/>
                    <a:gd name="T15" fmla="*/ 4 h 16"/>
                    <a:gd name="T16" fmla="*/ 17 w 17"/>
                    <a:gd name="T17" fmla="*/ 7 h 16"/>
                    <a:gd name="T18" fmla="*/ 17 w 17"/>
                    <a:gd name="T19" fmla="*/ 9 h 16"/>
                    <a:gd name="T20" fmla="*/ 14 w 17"/>
                    <a:gd name="T21" fmla="*/ 9 h 16"/>
                    <a:gd name="T22" fmla="*/ 14 w 17"/>
                    <a:gd name="T23" fmla="*/ 11 h 16"/>
                    <a:gd name="T24" fmla="*/ 14 w 17"/>
                    <a:gd name="T25" fmla="*/ 14 h 16"/>
                    <a:gd name="T26" fmla="*/ 12 w 17"/>
                    <a:gd name="T27" fmla="*/ 14 h 16"/>
                    <a:gd name="T28" fmla="*/ 12 w 17"/>
                    <a:gd name="T29" fmla="*/ 14 h 16"/>
                    <a:gd name="T30" fmla="*/ 10 w 17"/>
                    <a:gd name="T31" fmla="*/ 14 h 16"/>
                    <a:gd name="T32" fmla="*/ 7 w 17"/>
                    <a:gd name="T33" fmla="*/ 16 h 16"/>
                    <a:gd name="T34" fmla="*/ 5 w 17"/>
                    <a:gd name="T35" fmla="*/ 14 h 16"/>
                    <a:gd name="T36" fmla="*/ 5 w 17"/>
                    <a:gd name="T37" fmla="*/ 14 h 16"/>
                    <a:gd name="T38" fmla="*/ 3 w 17"/>
                    <a:gd name="T39" fmla="*/ 14 h 16"/>
                    <a:gd name="T40" fmla="*/ 3 w 17"/>
                    <a:gd name="T41" fmla="*/ 14 h 16"/>
                    <a:gd name="T42" fmla="*/ 0 w 17"/>
                    <a:gd name="T43" fmla="*/ 11 h 16"/>
                    <a:gd name="T44" fmla="*/ 0 w 17"/>
                    <a:gd name="T45" fmla="*/ 9 h 16"/>
                    <a:gd name="T46" fmla="*/ 0 w 17"/>
                    <a:gd name="T47" fmla="*/ 9 h 16"/>
                    <a:gd name="T48" fmla="*/ 0 w 17"/>
                    <a:gd name="T49" fmla="*/ 7 h 16"/>
                    <a:gd name="T50" fmla="*/ 0 w 17"/>
                    <a:gd name="T51" fmla="*/ 4 h 16"/>
                    <a:gd name="T52" fmla="*/ 0 w 17"/>
                    <a:gd name="T53" fmla="*/ 4 h 16"/>
                    <a:gd name="T54" fmla="*/ 0 w 17"/>
                    <a:gd name="T55" fmla="*/ 2 h 16"/>
                    <a:gd name="T56" fmla="*/ 3 w 17"/>
                    <a:gd name="T57" fmla="*/ 2 h 16"/>
                    <a:gd name="T58" fmla="*/ 3 w 17"/>
                    <a:gd name="T59" fmla="*/ 0 h 16"/>
                    <a:gd name="T60" fmla="*/ 5 w 17"/>
                    <a:gd name="T61" fmla="*/ 0 h 16"/>
                    <a:gd name="T62" fmla="*/ 5 w 17"/>
                    <a:gd name="T63" fmla="*/ 0 h 16"/>
                    <a:gd name="T64" fmla="*/ 7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1" name="Freeform 381"/>
                <p:cNvSpPr>
                  <a:spLocks/>
                </p:cNvSpPr>
                <p:nvPr/>
              </p:nvSpPr>
              <p:spPr bwMode="auto">
                <a:xfrm>
                  <a:off x="2252" y="3803"/>
                  <a:ext cx="17" cy="16"/>
                </a:xfrm>
                <a:custGeom>
                  <a:avLst/>
                  <a:gdLst>
                    <a:gd name="T0" fmla="*/ 7 w 17"/>
                    <a:gd name="T1" fmla="*/ 0 h 16"/>
                    <a:gd name="T2" fmla="*/ 10 w 17"/>
                    <a:gd name="T3" fmla="*/ 0 h 16"/>
                    <a:gd name="T4" fmla="*/ 12 w 17"/>
                    <a:gd name="T5" fmla="*/ 0 h 16"/>
                    <a:gd name="T6" fmla="*/ 12 w 17"/>
                    <a:gd name="T7" fmla="*/ 0 h 16"/>
                    <a:gd name="T8" fmla="*/ 14 w 17"/>
                    <a:gd name="T9" fmla="*/ 2 h 16"/>
                    <a:gd name="T10" fmla="*/ 14 w 17"/>
                    <a:gd name="T11" fmla="*/ 2 h 16"/>
                    <a:gd name="T12" fmla="*/ 14 w 17"/>
                    <a:gd name="T13" fmla="*/ 4 h 16"/>
                    <a:gd name="T14" fmla="*/ 17 w 17"/>
                    <a:gd name="T15" fmla="*/ 4 h 16"/>
                    <a:gd name="T16" fmla="*/ 17 w 17"/>
                    <a:gd name="T17" fmla="*/ 7 h 16"/>
                    <a:gd name="T18" fmla="*/ 17 w 17"/>
                    <a:gd name="T19" fmla="*/ 9 h 16"/>
                    <a:gd name="T20" fmla="*/ 14 w 17"/>
                    <a:gd name="T21" fmla="*/ 9 h 16"/>
                    <a:gd name="T22" fmla="*/ 14 w 17"/>
                    <a:gd name="T23" fmla="*/ 11 h 16"/>
                    <a:gd name="T24" fmla="*/ 14 w 17"/>
                    <a:gd name="T25" fmla="*/ 14 h 16"/>
                    <a:gd name="T26" fmla="*/ 12 w 17"/>
                    <a:gd name="T27" fmla="*/ 14 h 16"/>
                    <a:gd name="T28" fmla="*/ 12 w 17"/>
                    <a:gd name="T29" fmla="*/ 14 h 16"/>
                    <a:gd name="T30" fmla="*/ 10 w 17"/>
                    <a:gd name="T31" fmla="*/ 14 h 16"/>
                    <a:gd name="T32" fmla="*/ 7 w 17"/>
                    <a:gd name="T33" fmla="*/ 16 h 16"/>
                    <a:gd name="T34" fmla="*/ 5 w 17"/>
                    <a:gd name="T35" fmla="*/ 14 h 16"/>
                    <a:gd name="T36" fmla="*/ 5 w 17"/>
                    <a:gd name="T37" fmla="*/ 14 h 16"/>
                    <a:gd name="T38" fmla="*/ 3 w 17"/>
                    <a:gd name="T39" fmla="*/ 14 h 16"/>
                    <a:gd name="T40" fmla="*/ 3 w 17"/>
                    <a:gd name="T41" fmla="*/ 14 h 16"/>
                    <a:gd name="T42" fmla="*/ 0 w 17"/>
                    <a:gd name="T43" fmla="*/ 11 h 16"/>
                    <a:gd name="T44" fmla="*/ 0 w 17"/>
                    <a:gd name="T45" fmla="*/ 9 h 16"/>
                    <a:gd name="T46" fmla="*/ 0 w 17"/>
                    <a:gd name="T47" fmla="*/ 9 h 16"/>
                    <a:gd name="T48" fmla="*/ 0 w 17"/>
                    <a:gd name="T49" fmla="*/ 7 h 16"/>
                    <a:gd name="T50" fmla="*/ 0 w 17"/>
                    <a:gd name="T51" fmla="*/ 4 h 16"/>
                    <a:gd name="T52" fmla="*/ 0 w 17"/>
                    <a:gd name="T53" fmla="*/ 4 h 16"/>
                    <a:gd name="T54" fmla="*/ 0 w 17"/>
                    <a:gd name="T55" fmla="*/ 2 h 16"/>
                    <a:gd name="T56" fmla="*/ 3 w 17"/>
                    <a:gd name="T57" fmla="*/ 2 h 16"/>
                    <a:gd name="T58" fmla="*/ 3 w 17"/>
                    <a:gd name="T59" fmla="*/ 0 h 16"/>
                    <a:gd name="T60" fmla="*/ 5 w 17"/>
                    <a:gd name="T61" fmla="*/ 0 h 16"/>
                    <a:gd name="T62" fmla="*/ 5 w 17"/>
                    <a:gd name="T63" fmla="*/ 0 h 16"/>
                    <a:gd name="T64" fmla="*/ 7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2" name="Freeform 382"/>
                <p:cNvSpPr>
                  <a:spLocks/>
                </p:cNvSpPr>
                <p:nvPr/>
              </p:nvSpPr>
              <p:spPr bwMode="auto">
                <a:xfrm>
                  <a:off x="2190" y="3769"/>
                  <a:ext cx="19" cy="17"/>
                </a:xfrm>
                <a:custGeom>
                  <a:avLst/>
                  <a:gdLst>
                    <a:gd name="T0" fmla="*/ 10 w 19"/>
                    <a:gd name="T1" fmla="*/ 0 h 17"/>
                    <a:gd name="T2" fmla="*/ 12 w 19"/>
                    <a:gd name="T3" fmla="*/ 0 h 17"/>
                    <a:gd name="T4" fmla="*/ 12 w 19"/>
                    <a:gd name="T5" fmla="*/ 0 h 17"/>
                    <a:gd name="T6" fmla="*/ 14 w 19"/>
                    <a:gd name="T7" fmla="*/ 3 h 17"/>
                    <a:gd name="T8" fmla="*/ 14 w 19"/>
                    <a:gd name="T9" fmla="*/ 3 h 17"/>
                    <a:gd name="T10" fmla="*/ 17 w 19"/>
                    <a:gd name="T11" fmla="*/ 3 h 17"/>
                    <a:gd name="T12" fmla="*/ 17 w 19"/>
                    <a:gd name="T13" fmla="*/ 5 h 17"/>
                    <a:gd name="T14" fmla="*/ 17 w 19"/>
                    <a:gd name="T15" fmla="*/ 7 h 17"/>
                    <a:gd name="T16" fmla="*/ 19 w 19"/>
                    <a:gd name="T17" fmla="*/ 7 h 17"/>
                    <a:gd name="T18" fmla="*/ 17 w 19"/>
                    <a:gd name="T19" fmla="*/ 10 h 17"/>
                    <a:gd name="T20" fmla="*/ 17 w 19"/>
                    <a:gd name="T21" fmla="*/ 12 h 17"/>
                    <a:gd name="T22" fmla="*/ 17 w 19"/>
                    <a:gd name="T23" fmla="*/ 12 h 17"/>
                    <a:gd name="T24" fmla="*/ 14 w 19"/>
                    <a:gd name="T25" fmla="*/ 14 h 17"/>
                    <a:gd name="T26" fmla="*/ 14 w 19"/>
                    <a:gd name="T27" fmla="*/ 14 h 17"/>
                    <a:gd name="T28" fmla="*/ 12 w 19"/>
                    <a:gd name="T29" fmla="*/ 14 h 17"/>
                    <a:gd name="T30" fmla="*/ 12 w 19"/>
                    <a:gd name="T31" fmla="*/ 17 h 17"/>
                    <a:gd name="T32" fmla="*/ 10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4 h 17"/>
                    <a:gd name="T38" fmla="*/ 5 w 19"/>
                    <a:gd name="T39" fmla="*/ 14 h 17"/>
                    <a:gd name="T40" fmla="*/ 3 w 19"/>
                    <a:gd name="T41" fmla="*/ 14 h 17"/>
                    <a:gd name="T42" fmla="*/ 3 w 19"/>
                    <a:gd name="T43" fmla="*/ 12 h 17"/>
                    <a:gd name="T44" fmla="*/ 3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7 h 17"/>
                    <a:gd name="T50" fmla="*/ 0 w 19"/>
                    <a:gd name="T51" fmla="*/ 7 h 17"/>
                    <a:gd name="T52" fmla="*/ 3 w 19"/>
                    <a:gd name="T53" fmla="*/ 5 h 17"/>
                    <a:gd name="T54" fmla="*/ 3 w 19"/>
                    <a:gd name="T55" fmla="*/ 3 h 17"/>
                    <a:gd name="T56" fmla="*/ 3 w 19"/>
                    <a:gd name="T57" fmla="*/ 3 h 17"/>
                    <a:gd name="T58" fmla="*/ 5 w 19"/>
                    <a:gd name="T59" fmla="*/ 3 h 17"/>
                    <a:gd name="T60" fmla="*/ 7 w 19"/>
                    <a:gd name="T61" fmla="*/ 0 h 17"/>
                    <a:gd name="T62" fmla="*/ 7 w 19"/>
                    <a:gd name="T63" fmla="*/ 0 h 17"/>
                    <a:gd name="T64" fmla="*/ 10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3" name="Freeform 383"/>
                <p:cNvSpPr>
                  <a:spLocks/>
                </p:cNvSpPr>
                <p:nvPr/>
              </p:nvSpPr>
              <p:spPr bwMode="auto">
                <a:xfrm>
                  <a:off x="2190" y="3769"/>
                  <a:ext cx="19" cy="17"/>
                </a:xfrm>
                <a:custGeom>
                  <a:avLst/>
                  <a:gdLst>
                    <a:gd name="T0" fmla="*/ 10 w 19"/>
                    <a:gd name="T1" fmla="*/ 0 h 17"/>
                    <a:gd name="T2" fmla="*/ 12 w 19"/>
                    <a:gd name="T3" fmla="*/ 0 h 17"/>
                    <a:gd name="T4" fmla="*/ 12 w 19"/>
                    <a:gd name="T5" fmla="*/ 0 h 17"/>
                    <a:gd name="T6" fmla="*/ 14 w 19"/>
                    <a:gd name="T7" fmla="*/ 3 h 17"/>
                    <a:gd name="T8" fmla="*/ 14 w 19"/>
                    <a:gd name="T9" fmla="*/ 3 h 17"/>
                    <a:gd name="T10" fmla="*/ 17 w 19"/>
                    <a:gd name="T11" fmla="*/ 3 h 17"/>
                    <a:gd name="T12" fmla="*/ 17 w 19"/>
                    <a:gd name="T13" fmla="*/ 5 h 17"/>
                    <a:gd name="T14" fmla="*/ 17 w 19"/>
                    <a:gd name="T15" fmla="*/ 7 h 17"/>
                    <a:gd name="T16" fmla="*/ 19 w 19"/>
                    <a:gd name="T17" fmla="*/ 7 h 17"/>
                    <a:gd name="T18" fmla="*/ 17 w 19"/>
                    <a:gd name="T19" fmla="*/ 10 h 17"/>
                    <a:gd name="T20" fmla="*/ 17 w 19"/>
                    <a:gd name="T21" fmla="*/ 12 h 17"/>
                    <a:gd name="T22" fmla="*/ 17 w 19"/>
                    <a:gd name="T23" fmla="*/ 12 h 17"/>
                    <a:gd name="T24" fmla="*/ 14 w 19"/>
                    <a:gd name="T25" fmla="*/ 14 h 17"/>
                    <a:gd name="T26" fmla="*/ 14 w 19"/>
                    <a:gd name="T27" fmla="*/ 14 h 17"/>
                    <a:gd name="T28" fmla="*/ 12 w 19"/>
                    <a:gd name="T29" fmla="*/ 14 h 17"/>
                    <a:gd name="T30" fmla="*/ 12 w 19"/>
                    <a:gd name="T31" fmla="*/ 17 h 17"/>
                    <a:gd name="T32" fmla="*/ 10 w 19"/>
                    <a:gd name="T33" fmla="*/ 17 h 17"/>
                    <a:gd name="T34" fmla="*/ 7 w 19"/>
                    <a:gd name="T35" fmla="*/ 17 h 17"/>
                    <a:gd name="T36" fmla="*/ 7 w 19"/>
                    <a:gd name="T37" fmla="*/ 14 h 17"/>
                    <a:gd name="T38" fmla="*/ 5 w 19"/>
                    <a:gd name="T39" fmla="*/ 14 h 17"/>
                    <a:gd name="T40" fmla="*/ 3 w 19"/>
                    <a:gd name="T41" fmla="*/ 14 h 17"/>
                    <a:gd name="T42" fmla="*/ 3 w 19"/>
                    <a:gd name="T43" fmla="*/ 12 h 17"/>
                    <a:gd name="T44" fmla="*/ 3 w 19"/>
                    <a:gd name="T45" fmla="*/ 12 h 17"/>
                    <a:gd name="T46" fmla="*/ 0 w 19"/>
                    <a:gd name="T47" fmla="*/ 10 h 17"/>
                    <a:gd name="T48" fmla="*/ 0 w 19"/>
                    <a:gd name="T49" fmla="*/ 7 h 17"/>
                    <a:gd name="T50" fmla="*/ 0 w 19"/>
                    <a:gd name="T51" fmla="*/ 7 h 17"/>
                    <a:gd name="T52" fmla="*/ 3 w 19"/>
                    <a:gd name="T53" fmla="*/ 5 h 17"/>
                    <a:gd name="T54" fmla="*/ 3 w 19"/>
                    <a:gd name="T55" fmla="*/ 3 h 17"/>
                    <a:gd name="T56" fmla="*/ 3 w 19"/>
                    <a:gd name="T57" fmla="*/ 3 h 17"/>
                    <a:gd name="T58" fmla="*/ 5 w 19"/>
                    <a:gd name="T59" fmla="*/ 3 h 17"/>
                    <a:gd name="T60" fmla="*/ 7 w 19"/>
                    <a:gd name="T61" fmla="*/ 0 h 17"/>
                    <a:gd name="T62" fmla="*/ 7 w 19"/>
                    <a:gd name="T63" fmla="*/ 0 h 17"/>
                    <a:gd name="T64" fmla="*/ 10 w 19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4" name="Freeform 384"/>
                <p:cNvSpPr>
                  <a:spLocks/>
                </p:cNvSpPr>
                <p:nvPr/>
              </p:nvSpPr>
              <p:spPr bwMode="auto">
                <a:xfrm>
                  <a:off x="2235" y="3760"/>
                  <a:ext cx="17" cy="16"/>
                </a:xfrm>
                <a:custGeom>
                  <a:avLst/>
                  <a:gdLst>
                    <a:gd name="T0" fmla="*/ 10 w 17"/>
                    <a:gd name="T1" fmla="*/ 0 h 16"/>
                    <a:gd name="T2" fmla="*/ 12 w 17"/>
                    <a:gd name="T3" fmla="*/ 0 h 16"/>
                    <a:gd name="T4" fmla="*/ 12 w 17"/>
                    <a:gd name="T5" fmla="*/ 0 h 16"/>
                    <a:gd name="T6" fmla="*/ 15 w 17"/>
                    <a:gd name="T7" fmla="*/ 2 h 16"/>
                    <a:gd name="T8" fmla="*/ 15 w 17"/>
                    <a:gd name="T9" fmla="*/ 2 h 16"/>
                    <a:gd name="T10" fmla="*/ 17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7 w 17"/>
                    <a:gd name="T23" fmla="*/ 12 h 16"/>
                    <a:gd name="T24" fmla="*/ 15 w 17"/>
                    <a:gd name="T25" fmla="*/ 14 h 16"/>
                    <a:gd name="T26" fmla="*/ 15 w 17"/>
                    <a:gd name="T27" fmla="*/ 14 h 16"/>
                    <a:gd name="T28" fmla="*/ 12 w 17"/>
                    <a:gd name="T29" fmla="*/ 16 h 16"/>
                    <a:gd name="T30" fmla="*/ 12 w 17"/>
                    <a:gd name="T31" fmla="*/ 16 h 16"/>
                    <a:gd name="T32" fmla="*/ 10 w 17"/>
                    <a:gd name="T33" fmla="*/ 16 h 16"/>
                    <a:gd name="T34" fmla="*/ 8 w 17"/>
                    <a:gd name="T35" fmla="*/ 16 h 16"/>
                    <a:gd name="T36" fmla="*/ 5 w 17"/>
                    <a:gd name="T37" fmla="*/ 16 h 16"/>
                    <a:gd name="T38" fmla="*/ 5 w 17"/>
                    <a:gd name="T39" fmla="*/ 14 h 16"/>
                    <a:gd name="T40" fmla="*/ 3 w 17"/>
                    <a:gd name="T41" fmla="*/ 14 h 16"/>
                    <a:gd name="T42" fmla="*/ 3 w 17"/>
                    <a:gd name="T43" fmla="*/ 12 h 16"/>
                    <a:gd name="T44" fmla="*/ 3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3 w 17"/>
                    <a:gd name="T53" fmla="*/ 4 h 16"/>
                    <a:gd name="T54" fmla="*/ 3 w 17"/>
                    <a:gd name="T55" fmla="*/ 4 h 16"/>
                    <a:gd name="T56" fmla="*/ 3 w 17"/>
                    <a:gd name="T57" fmla="*/ 2 h 16"/>
                    <a:gd name="T58" fmla="*/ 5 w 17"/>
                    <a:gd name="T59" fmla="*/ 2 h 16"/>
                    <a:gd name="T60" fmla="*/ 5 w 17"/>
                    <a:gd name="T61" fmla="*/ 0 h 16"/>
                    <a:gd name="T62" fmla="*/ 8 w 17"/>
                    <a:gd name="T63" fmla="*/ 0 h 16"/>
                    <a:gd name="T64" fmla="*/ 10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5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5" name="Freeform 385"/>
                <p:cNvSpPr>
                  <a:spLocks/>
                </p:cNvSpPr>
                <p:nvPr/>
              </p:nvSpPr>
              <p:spPr bwMode="auto">
                <a:xfrm>
                  <a:off x="2235" y="3760"/>
                  <a:ext cx="17" cy="16"/>
                </a:xfrm>
                <a:custGeom>
                  <a:avLst/>
                  <a:gdLst>
                    <a:gd name="T0" fmla="*/ 10 w 17"/>
                    <a:gd name="T1" fmla="*/ 0 h 16"/>
                    <a:gd name="T2" fmla="*/ 12 w 17"/>
                    <a:gd name="T3" fmla="*/ 0 h 16"/>
                    <a:gd name="T4" fmla="*/ 12 w 17"/>
                    <a:gd name="T5" fmla="*/ 0 h 16"/>
                    <a:gd name="T6" fmla="*/ 15 w 17"/>
                    <a:gd name="T7" fmla="*/ 2 h 16"/>
                    <a:gd name="T8" fmla="*/ 15 w 17"/>
                    <a:gd name="T9" fmla="*/ 2 h 16"/>
                    <a:gd name="T10" fmla="*/ 17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7 w 17"/>
                    <a:gd name="T23" fmla="*/ 12 h 16"/>
                    <a:gd name="T24" fmla="*/ 15 w 17"/>
                    <a:gd name="T25" fmla="*/ 14 h 16"/>
                    <a:gd name="T26" fmla="*/ 15 w 17"/>
                    <a:gd name="T27" fmla="*/ 14 h 16"/>
                    <a:gd name="T28" fmla="*/ 12 w 17"/>
                    <a:gd name="T29" fmla="*/ 16 h 16"/>
                    <a:gd name="T30" fmla="*/ 12 w 17"/>
                    <a:gd name="T31" fmla="*/ 16 h 16"/>
                    <a:gd name="T32" fmla="*/ 10 w 17"/>
                    <a:gd name="T33" fmla="*/ 16 h 16"/>
                    <a:gd name="T34" fmla="*/ 8 w 17"/>
                    <a:gd name="T35" fmla="*/ 16 h 16"/>
                    <a:gd name="T36" fmla="*/ 5 w 17"/>
                    <a:gd name="T37" fmla="*/ 16 h 16"/>
                    <a:gd name="T38" fmla="*/ 5 w 17"/>
                    <a:gd name="T39" fmla="*/ 14 h 16"/>
                    <a:gd name="T40" fmla="*/ 3 w 17"/>
                    <a:gd name="T41" fmla="*/ 14 h 16"/>
                    <a:gd name="T42" fmla="*/ 3 w 17"/>
                    <a:gd name="T43" fmla="*/ 12 h 16"/>
                    <a:gd name="T44" fmla="*/ 3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3 w 17"/>
                    <a:gd name="T53" fmla="*/ 4 h 16"/>
                    <a:gd name="T54" fmla="*/ 3 w 17"/>
                    <a:gd name="T55" fmla="*/ 4 h 16"/>
                    <a:gd name="T56" fmla="*/ 3 w 17"/>
                    <a:gd name="T57" fmla="*/ 2 h 16"/>
                    <a:gd name="T58" fmla="*/ 5 w 17"/>
                    <a:gd name="T59" fmla="*/ 2 h 16"/>
                    <a:gd name="T60" fmla="*/ 5 w 17"/>
                    <a:gd name="T61" fmla="*/ 0 h 16"/>
                    <a:gd name="T62" fmla="*/ 8 w 17"/>
                    <a:gd name="T63" fmla="*/ 0 h 16"/>
                    <a:gd name="T64" fmla="*/ 10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5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6" name="Freeform 386"/>
                <p:cNvSpPr>
                  <a:spLocks/>
                </p:cNvSpPr>
                <p:nvPr/>
              </p:nvSpPr>
              <p:spPr bwMode="auto">
                <a:xfrm>
                  <a:off x="2195" y="3724"/>
                  <a:ext cx="17" cy="17"/>
                </a:xfrm>
                <a:custGeom>
                  <a:avLst/>
                  <a:gdLst>
                    <a:gd name="T0" fmla="*/ 9 w 17"/>
                    <a:gd name="T1" fmla="*/ 0 h 17"/>
                    <a:gd name="T2" fmla="*/ 9 w 17"/>
                    <a:gd name="T3" fmla="*/ 0 h 17"/>
                    <a:gd name="T4" fmla="*/ 12 w 17"/>
                    <a:gd name="T5" fmla="*/ 0 h 17"/>
                    <a:gd name="T6" fmla="*/ 14 w 17"/>
                    <a:gd name="T7" fmla="*/ 2 h 17"/>
                    <a:gd name="T8" fmla="*/ 14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7 h 17"/>
                    <a:gd name="T30" fmla="*/ 9 w 17"/>
                    <a:gd name="T31" fmla="*/ 17 h 17"/>
                    <a:gd name="T32" fmla="*/ 9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2 h 17"/>
                    <a:gd name="T58" fmla="*/ 5 w 17"/>
                    <a:gd name="T59" fmla="*/ 2 h 17"/>
                    <a:gd name="T60" fmla="*/ 5 w 17"/>
                    <a:gd name="T61" fmla="*/ 0 h 17"/>
                    <a:gd name="T62" fmla="*/ 7 w 17"/>
                    <a:gd name="T63" fmla="*/ 0 h 17"/>
                    <a:gd name="T64" fmla="*/ 9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7" name="Freeform 387"/>
                <p:cNvSpPr>
                  <a:spLocks/>
                </p:cNvSpPr>
                <p:nvPr/>
              </p:nvSpPr>
              <p:spPr bwMode="auto">
                <a:xfrm>
                  <a:off x="2195" y="3724"/>
                  <a:ext cx="17" cy="17"/>
                </a:xfrm>
                <a:custGeom>
                  <a:avLst/>
                  <a:gdLst>
                    <a:gd name="T0" fmla="*/ 9 w 17"/>
                    <a:gd name="T1" fmla="*/ 0 h 17"/>
                    <a:gd name="T2" fmla="*/ 9 w 17"/>
                    <a:gd name="T3" fmla="*/ 0 h 17"/>
                    <a:gd name="T4" fmla="*/ 12 w 17"/>
                    <a:gd name="T5" fmla="*/ 0 h 17"/>
                    <a:gd name="T6" fmla="*/ 14 w 17"/>
                    <a:gd name="T7" fmla="*/ 2 h 17"/>
                    <a:gd name="T8" fmla="*/ 14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9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4 h 17"/>
                    <a:gd name="T26" fmla="*/ 14 w 17"/>
                    <a:gd name="T27" fmla="*/ 14 h 17"/>
                    <a:gd name="T28" fmla="*/ 12 w 17"/>
                    <a:gd name="T29" fmla="*/ 17 h 17"/>
                    <a:gd name="T30" fmla="*/ 9 w 17"/>
                    <a:gd name="T31" fmla="*/ 17 h 17"/>
                    <a:gd name="T32" fmla="*/ 9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4 h 17"/>
                    <a:gd name="T40" fmla="*/ 2 w 17"/>
                    <a:gd name="T41" fmla="*/ 14 h 17"/>
                    <a:gd name="T42" fmla="*/ 2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2 h 17"/>
                    <a:gd name="T58" fmla="*/ 5 w 17"/>
                    <a:gd name="T59" fmla="*/ 2 h 17"/>
                    <a:gd name="T60" fmla="*/ 5 w 17"/>
                    <a:gd name="T61" fmla="*/ 0 h 17"/>
                    <a:gd name="T62" fmla="*/ 7 w 17"/>
                    <a:gd name="T63" fmla="*/ 0 h 17"/>
                    <a:gd name="T64" fmla="*/ 9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8" name="Freeform 388"/>
                <p:cNvSpPr>
                  <a:spLocks/>
                </p:cNvSpPr>
                <p:nvPr/>
              </p:nvSpPr>
              <p:spPr bwMode="auto">
                <a:xfrm>
                  <a:off x="2562" y="3831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3 h 17"/>
                    <a:gd name="T6" fmla="*/ 12 w 17"/>
                    <a:gd name="T7" fmla="*/ 3 h 17"/>
                    <a:gd name="T8" fmla="*/ 15 w 17"/>
                    <a:gd name="T9" fmla="*/ 3 h 17"/>
                    <a:gd name="T10" fmla="*/ 15 w 17"/>
                    <a:gd name="T11" fmla="*/ 5 h 17"/>
                    <a:gd name="T12" fmla="*/ 15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5 w 17"/>
                    <a:gd name="T21" fmla="*/ 12 h 17"/>
                    <a:gd name="T22" fmla="*/ 15 w 17"/>
                    <a:gd name="T23" fmla="*/ 14 h 17"/>
                    <a:gd name="T24" fmla="*/ 15 w 17"/>
                    <a:gd name="T25" fmla="*/ 14 h 17"/>
                    <a:gd name="T26" fmla="*/ 12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5 w 17"/>
                    <a:gd name="T35" fmla="*/ 17 h 17"/>
                    <a:gd name="T36" fmla="*/ 5 w 17"/>
                    <a:gd name="T37" fmla="*/ 17 h 17"/>
                    <a:gd name="T38" fmla="*/ 3 w 17"/>
                    <a:gd name="T39" fmla="*/ 17 h 17"/>
                    <a:gd name="T40" fmla="*/ 3 w 17"/>
                    <a:gd name="T41" fmla="*/ 14 h 17"/>
                    <a:gd name="T42" fmla="*/ 0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5 h 17"/>
                    <a:gd name="T56" fmla="*/ 3 w 17"/>
                    <a:gd name="T57" fmla="*/ 3 h 17"/>
                    <a:gd name="T58" fmla="*/ 3 w 17"/>
                    <a:gd name="T59" fmla="*/ 3 h 17"/>
                    <a:gd name="T60" fmla="*/ 5 w 17"/>
                    <a:gd name="T61" fmla="*/ 3 h 17"/>
                    <a:gd name="T62" fmla="*/ 5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69" name="Freeform 389"/>
                <p:cNvSpPr>
                  <a:spLocks/>
                </p:cNvSpPr>
                <p:nvPr/>
              </p:nvSpPr>
              <p:spPr bwMode="auto">
                <a:xfrm>
                  <a:off x="2562" y="3831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3 h 17"/>
                    <a:gd name="T6" fmla="*/ 12 w 17"/>
                    <a:gd name="T7" fmla="*/ 3 h 17"/>
                    <a:gd name="T8" fmla="*/ 15 w 17"/>
                    <a:gd name="T9" fmla="*/ 3 h 17"/>
                    <a:gd name="T10" fmla="*/ 15 w 17"/>
                    <a:gd name="T11" fmla="*/ 5 h 17"/>
                    <a:gd name="T12" fmla="*/ 15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5 w 17"/>
                    <a:gd name="T21" fmla="*/ 12 h 17"/>
                    <a:gd name="T22" fmla="*/ 15 w 17"/>
                    <a:gd name="T23" fmla="*/ 14 h 17"/>
                    <a:gd name="T24" fmla="*/ 15 w 17"/>
                    <a:gd name="T25" fmla="*/ 14 h 17"/>
                    <a:gd name="T26" fmla="*/ 12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7 w 17"/>
                    <a:gd name="T33" fmla="*/ 17 h 17"/>
                    <a:gd name="T34" fmla="*/ 5 w 17"/>
                    <a:gd name="T35" fmla="*/ 17 h 17"/>
                    <a:gd name="T36" fmla="*/ 5 w 17"/>
                    <a:gd name="T37" fmla="*/ 17 h 17"/>
                    <a:gd name="T38" fmla="*/ 3 w 17"/>
                    <a:gd name="T39" fmla="*/ 17 h 17"/>
                    <a:gd name="T40" fmla="*/ 3 w 17"/>
                    <a:gd name="T41" fmla="*/ 14 h 17"/>
                    <a:gd name="T42" fmla="*/ 0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5 h 17"/>
                    <a:gd name="T56" fmla="*/ 3 w 17"/>
                    <a:gd name="T57" fmla="*/ 3 h 17"/>
                    <a:gd name="T58" fmla="*/ 3 w 17"/>
                    <a:gd name="T59" fmla="*/ 3 h 17"/>
                    <a:gd name="T60" fmla="*/ 5 w 17"/>
                    <a:gd name="T61" fmla="*/ 3 h 17"/>
                    <a:gd name="T62" fmla="*/ 5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0" name="Freeform 390"/>
                <p:cNvSpPr>
                  <a:spLocks/>
                </p:cNvSpPr>
                <p:nvPr/>
              </p:nvSpPr>
              <p:spPr bwMode="auto">
                <a:xfrm>
                  <a:off x="2350" y="3829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7 w 17"/>
                    <a:gd name="T23" fmla="*/ 12 h 14"/>
                    <a:gd name="T24" fmla="*/ 14 w 17"/>
                    <a:gd name="T25" fmla="*/ 12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2 w 17"/>
                    <a:gd name="T41" fmla="*/ 12 h 14"/>
                    <a:gd name="T42" fmla="*/ 2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2 w 17"/>
                    <a:gd name="T55" fmla="*/ 2 h 14"/>
                    <a:gd name="T56" fmla="*/ 2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1" name="Freeform 391"/>
                <p:cNvSpPr>
                  <a:spLocks/>
                </p:cNvSpPr>
                <p:nvPr/>
              </p:nvSpPr>
              <p:spPr bwMode="auto">
                <a:xfrm>
                  <a:off x="2350" y="3829"/>
                  <a:ext cx="17" cy="14"/>
                </a:xfrm>
                <a:custGeom>
                  <a:avLst/>
                  <a:gdLst>
                    <a:gd name="T0" fmla="*/ 10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4 w 17"/>
                    <a:gd name="T7" fmla="*/ 0 h 14"/>
                    <a:gd name="T8" fmla="*/ 14 w 17"/>
                    <a:gd name="T9" fmla="*/ 2 h 14"/>
                    <a:gd name="T10" fmla="*/ 17 w 17"/>
                    <a:gd name="T11" fmla="*/ 2 h 14"/>
                    <a:gd name="T12" fmla="*/ 17 w 17"/>
                    <a:gd name="T13" fmla="*/ 5 h 14"/>
                    <a:gd name="T14" fmla="*/ 17 w 17"/>
                    <a:gd name="T15" fmla="*/ 5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7 w 17"/>
                    <a:gd name="T21" fmla="*/ 9 h 14"/>
                    <a:gd name="T22" fmla="*/ 17 w 17"/>
                    <a:gd name="T23" fmla="*/ 12 h 14"/>
                    <a:gd name="T24" fmla="*/ 14 w 17"/>
                    <a:gd name="T25" fmla="*/ 12 h 14"/>
                    <a:gd name="T26" fmla="*/ 14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10 w 17"/>
                    <a:gd name="T33" fmla="*/ 14 h 14"/>
                    <a:gd name="T34" fmla="*/ 7 w 17"/>
                    <a:gd name="T35" fmla="*/ 14 h 14"/>
                    <a:gd name="T36" fmla="*/ 5 w 17"/>
                    <a:gd name="T37" fmla="*/ 14 h 14"/>
                    <a:gd name="T38" fmla="*/ 5 w 17"/>
                    <a:gd name="T39" fmla="*/ 14 h 14"/>
                    <a:gd name="T40" fmla="*/ 2 w 17"/>
                    <a:gd name="T41" fmla="*/ 12 h 14"/>
                    <a:gd name="T42" fmla="*/ 2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5 h 14"/>
                    <a:gd name="T52" fmla="*/ 0 w 17"/>
                    <a:gd name="T53" fmla="*/ 5 h 14"/>
                    <a:gd name="T54" fmla="*/ 2 w 17"/>
                    <a:gd name="T55" fmla="*/ 2 h 14"/>
                    <a:gd name="T56" fmla="*/ 2 w 17"/>
                    <a:gd name="T57" fmla="*/ 2 h 14"/>
                    <a:gd name="T58" fmla="*/ 5 w 17"/>
                    <a:gd name="T59" fmla="*/ 0 h 14"/>
                    <a:gd name="T60" fmla="*/ 5 w 17"/>
                    <a:gd name="T61" fmla="*/ 0 h 14"/>
                    <a:gd name="T62" fmla="*/ 7 w 17"/>
                    <a:gd name="T63" fmla="*/ 0 h 14"/>
                    <a:gd name="T64" fmla="*/ 10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2" name="Freeform 392"/>
                <p:cNvSpPr>
                  <a:spLocks/>
                </p:cNvSpPr>
                <p:nvPr/>
              </p:nvSpPr>
              <p:spPr bwMode="auto">
                <a:xfrm>
                  <a:off x="2455" y="3841"/>
                  <a:ext cx="17" cy="16"/>
                </a:xfrm>
                <a:custGeom>
                  <a:avLst/>
                  <a:gdLst>
                    <a:gd name="T0" fmla="*/ 7 w 17"/>
                    <a:gd name="T1" fmla="*/ 0 h 16"/>
                    <a:gd name="T2" fmla="*/ 9 w 17"/>
                    <a:gd name="T3" fmla="*/ 0 h 16"/>
                    <a:gd name="T4" fmla="*/ 12 w 17"/>
                    <a:gd name="T5" fmla="*/ 0 h 16"/>
                    <a:gd name="T6" fmla="*/ 12 w 17"/>
                    <a:gd name="T7" fmla="*/ 2 h 16"/>
                    <a:gd name="T8" fmla="*/ 14 w 17"/>
                    <a:gd name="T9" fmla="*/ 2 h 16"/>
                    <a:gd name="T10" fmla="*/ 14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4 w 17"/>
                    <a:gd name="T23" fmla="*/ 12 h 16"/>
                    <a:gd name="T24" fmla="*/ 14 w 17"/>
                    <a:gd name="T25" fmla="*/ 14 h 16"/>
                    <a:gd name="T26" fmla="*/ 12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7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2 w 17"/>
                    <a:gd name="T39" fmla="*/ 14 h 16"/>
                    <a:gd name="T40" fmla="*/ 2 w 17"/>
                    <a:gd name="T41" fmla="*/ 14 h 16"/>
                    <a:gd name="T42" fmla="*/ 0 w 17"/>
                    <a:gd name="T43" fmla="*/ 12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4 h 16"/>
                    <a:gd name="T54" fmla="*/ 0 w 17"/>
                    <a:gd name="T55" fmla="*/ 4 h 16"/>
                    <a:gd name="T56" fmla="*/ 2 w 17"/>
                    <a:gd name="T57" fmla="*/ 2 h 16"/>
                    <a:gd name="T58" fmla="*/ 2 w 17"/>
                    <a:gd name="T59" fmla="*/ 2 h 16"/>
                    <a:gd name="T60" fmla="*/ 5 w 17"/>
                    <a:gd name="T61" fmla="*/ 0 h 16"/>
                    <a:gd name="T62" fmla="*/ 7 w 17"/>
                    <a:gd name="T63" fmla="*/ 0 h 16"/>
                    <a:gd name="T64" fmla="*/ 7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3" name="Freeform 393"/>
                <p:cNvSpPr>
                  <a:spLocks/>
                </p:cNvSpPr>
                <p:nvPr/>
              </p:nvSpPr>
              <p:spPr bwMode="auto">
                <a:xfrm>
                  <a:off x="2455" y="3841"/>
                  <a:ext cx="17" cy="16"/>
                </a:xfrm>
                <a:custGeom>
                  <a:avLst/>
                  <a:gdLst>
                    <a:gd name="T0" fmla="*/ 7 w 17"/>
                    <a:gd name="T1" fmla="*/ 0 h 16"/>
                    <a:gd name="T2" fmla="*/ 9 w 17"/>
                    <a:gd name="T3" fmla="*/ 0 h 16"/>
                    <a:gd name="T4" fmla="*/ 12 w 17"/>
                    <a:gd name="T5" fmla="*/ 0 h 16"/>
                    <a:gd name="T6" fmla="*/ 12 w 17"/>
                    <a:gd name="T7" fmla="*/ 2 h 16"/>
                    <a:gd name="T8" fmla="*/ 14 w 17"/>
                    <a:gd name="T9" fmla="*/ 2 h 16"/>
                    <a:gd name="T10" fmla="*/ 14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2 h 16"/>
                    <a:gd name="T22" fmla="*/ 14 w 17"/>
                    <a:gd name="T23" fmla="*/ 12 h 16"/>
                    <a:gd name="T24" fmla="*/ 14 w 17"/>
                    <a:gd name="T25" fmla="*/ 14 h 16"/>
                    <a:gd name="T26" fmla="*/ 12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7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2 w 17"/>
                    <a:gd name="T39" fmla="*/ 14 h 16"/>
                    <a:gd name="T40" fmla="*/ 2 w 17"/>
                    <a:gd name="T41" fmla="*/ 14 h 16"/>
                    <a:gd name="T42" fmla="*/ 0 w 17"/>
                    <a:gd name="T43" fmla="*/ 12 h 16"/>
                    <a:gd name="T44" fmla="*/ 0 w 17"/>
                    <a:gd name="T45" fmla="*/ 12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4 h 16"/>
                    <a:gd name="T54" fmla="*/ 0 w 17"/>
                    <a:gd name="T55" fmla="*/ 4 h 16"/>
                    <a:gd name="T56" fmla="*/ 2 w 17"/>
                    <a:gd name="T57" fmla="*/ 2 h 16"/>
                    <a:gd name="T58" fmla="*/ 2 w 17"/>
                    <a:gd name="T59" fmla="*/ 2 h 16"/>
                    <a:gd name="T60" fmla="*/ 5 w 17"/>
                    <a:gd name="T61" fmla="*/ 0 h 16"/>
                    <a:gd name="T62" fmla="*/ 7 w 17"/>
                    <a:gd name="T63" fmla="*/ 0 h 16"/>
                    <a:gd name="T64" fmla="*/ 7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4" name="Freeform 394"/>
                <p:cNvSpPr>
                  <a:spLocks/>
                </p:cNvSpPr>
                <p:nvPr/>
              </p:nvSpPr>
              <p:spPr bwMode="auto">
                <a:xfrm>
                  <a:off x="2505" y="3807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3 h 17"/>
                    <a:gd name="T6" fmla="*/ 14 w 17"/>
                    <a:gd name="T7" fmla="*/ 3 h 17"/>
                    <a:gd name="T8" fmla="*/ 14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5 h 17"/>
                    <a:gd name="T24" fmla="*/ 14 w 17"/>
                    <a:gd name="T25" fmla="*/ 15 h 17"/>
                    <a:gd name="T26" fmla="*/ 14 w 17"/>
                    <a:gd name="T27" fmla="*/ 15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5 h 17"/>
                    <a:gd name="T40" fmla="*/ 2 w 17"/>
                    <a:gd name="T41" fmla="*/ 15 h 17"/>
                    <a:gd name="T42" fmla="*/ 2 w 17"/>
                    <a:gd name="T43" fmla="*/ 15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3 h 17"/>
                    <a:gd name="T58" fmla="*/ 5 w 17"/>
                    <a:gd name="T59" fmla="*/ 3 h 17"/>
                    <a:gd name="T60" fmla="*/ 5 w 17"/>
                    <a:gd name="T61" fmla="*/ 3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5" name="Freeform 395"/>
                <p:cNvSpPr>
                  <a:spLocks/>
                </p:cNvSpPr>
                <p:nvPr/>
              </p:nvSpPr>
              <p:spPr bwMode="auto">
                <a:xfrm>
                  <a:off x="2505" y="3807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3 h 17"/>
                    <a:gd name="T6" fmla="*/ 14 w 17"/>
                    <a:gd name="T7" fmla="*/ 3 h 17"/>
                    <a:gd name="T8" fmla="*/ 14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5 h 17"/>
                    <a:gd name="T24" fmla="*/ 14 w 17"/>
                    <a:gd name="T25" fmla="*/ 15 h 17"/>
                    <a:gd name="T26" fmla="*/ 14 w 17"/>
                    <a:gd name="T27" fmla="*/ 15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5 h 17"/>
                    <a:gd name="T40" fmla="*/ 2 w 17"/>
                    <a:gd name="T41" fmla="*/ 15 h 17"/>
                    <a:gd name="T42" fmla="*/ 2 w 17"/>
                    <a:gd name="T43" fmla="*/ 15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3 h 17"/>
                    <a:gd name="T58" fmla="*/ 5 w 17"/>
                    <a:gd name="T59" fmla="*/ 3 h 17"/>
                    <a:gd name="T60" fmla="*/ 5 w 17"/>
                    <a:gd name="T61" fmla="*/ 3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6" name="Freeform 396"/>
                <p:cNvSpPr>
                  <a:spLocks/>
                </p:cNvSpPr>
                <p:nvPr/>
              </p:nvSpPr>
              <p:spPr bwMode="auto">
                <a:xfrm>
                  <a:off x="2662" y="3824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2 w 17"/>
                    <a:gd name="T3" fmla="*/ 2 h 17"/>
                    <a:gd name="T4" fmla="*/ 12 w 17"/>
                    <a:gd name="T5" fmla="*/ 2 h 17"/>
                    <a:gd name="T6" fmla="*/ 15 w 17"/>
                    <a:gd name="T7" fmla="*/ 2 h 17"/>
                    <a:gd name="T8" fmla="*/ 15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4 h 17"/>
                    <a:gd name="T24" fmla="*/ 15 w 17"/>
                    <a:gd name="T25" fmla="*/ 14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2 w 17"/>
                    <a:gd name="T31" fmla="*/ 17 h 17"/>
                    <a:gd name="T32" fmla="*/ 10 w 17"/>
                    <a:gd name="T33" fmla="*/ 17 h 17"/>
                    <a:gd name="T34" fmla="*/ 8 w 17"/>
                    <a:gd name="T35" fmla="*/ 17 h 17"/>
                    <a:gd name="T36" fmla="*/ 8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4 h 17"/>
                    <a:gd name="T42" fmla="*/ 3 w 17"/>
                    <a:gd name="T43" fmla="*/ 14 h 17"/>
                    <a:gd name="T44" fmla="*/ 3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3 w 17"/>
                    <a:gd name="T53" fmla="*/ 5 h 17"/>
                    <a:gd name="T54" fmla="*/ 3 w 17"/>
                    <a:gd name="T55" fmla="*/ 5 h 17"/>
                    <a:gd name="T56" fmla="*/ 3 w 17"/>
                    <a:gd name="T57" fmla="*/ 2 h 17"/>
                    <a:gd name="T58" fmla="*/ 5 w 17"/>
                    <a:gd name="T59" fmla="*/ 2 h 17"/>
                    <a:gd name="T60" fmla="*/ 8 w 17"/>
                    <a:gd name="T61" fmla="*/ 2 h 17"/>
                    <a:gd name="T62" fmla="*/ 8 w 17"/>
                    <a:gd name="T63" fmla="*/ 2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7" name="Freeform 397"/>
                <p:cNvSpPr>
                  <a:spLocks/>
                </p:cNvSpPr>
                <p:nvPr/>
              </p:nvSpPr>
              <p:spPr bwMode="auto">
                <a:xfrm>
                  <a:off x="2662" y="3824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2 w 17"/>
                    <a:gd name="T3" fmla="*/ 2 h 17"/>
                    <a:gd name="T4" fmla="*/ 12 w 17"/>
                    <a:gd name="T5" fmla="*/ 2 h 17"/>
                    <a:gd name="T6" fmla="*/ 15 w 17"/>
                    <a:gd name="T7" fmla="*/ 2 h 17"/>
                    <a:gd name="T8" fmla="*/ 15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4 h 17"/>
                    <a:gd name="T24" fmla="*/ 15 w 17"/>
                    <a:gd name="T25" fmla="*/ 14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2 w 17"/>
                    <a:gd name="T31" fmla="*/ 17 h 17"/>
                    <a:gd name="T32" fmla="*/ 10 w 17"/>
                    <a:gd name="T33" fmla="*/ 17 h 17"/>
                    <a:gd name="T34" fmla="*/ 8 w 17"/>
                    <a:gd name="T35" fmla="*/ 17 h 17"/>
                    <a:gd name="T36" fmla="*/ 8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4 h 17"/>
                    <a:gd name="T42" fmla="*/ 3 w 17"/>
                    <a:gd name="T43" fmla="*/ 14 h 17"/>
                    <a:gd name="T44" fmla="*/ 3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3 w 17"/>
                    <a:gd name="T53" fmla="*/ 5 h 17"/>
                    <a:gd name="T54" fmla="*/ 3 w 17"/>
                    <a:gd name="T55" fmla="*/ 5 h 17"/>
                    <a:gd name="T56" fmla="*/ 3 w 17"/>
                    <a:gd name="T57" fmla="*/ 2 h 17"/>
                    <a:gd name="T58" fmla="*/ 5 w 17"/>
                    <a:gd name="T59" fmla="*/ 2 h 17"/>
                    <a:gd name="T60" fmla="*/ 8 w 17"/>
                    <a:gd name="T61" fmla="*/ 2 h 17"/>
                    <a:gd name="T62" fmla="*/ 8 w 17"/>
                    <a:gd name="T63" fmla="*/ 2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8" name="Freeform 398"/>
                <p:cNvSpPr>
                  <a:spLocks/>
                </p:cNvSpPr>
                <p:nvPr/>
              </p:nvSpPr>
              <p:spPr bwMode="auto">
                <a:xfrm>
                  <a:off x="2734" y="3752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4 w 17"/>
                    <a:gd name="T7" fmla="*/ 3 h 17"/>
                    <a:gd name="T8" fmla="*/ 14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5 h 17"/>
                    <a:gd name="T26" fmla="*/ 14 w 17"/>
                    <a:gd name="T27" fmla="*/ 15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5 h 17"/>
                    <a:gd name="T40" fmla="*/ 2 w 17"/>
                    <a:gd name="T41" fmla="*/ 15 h 17"/>
                    <a:gd name="T42" fmla="*/ 2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3 h 17"/>
                    <a:gd name="T58" fmla="*/ 5 w 17"/>
                    <a:gd name="T59" fmla="*/ 3 h 17"/>
                    <a:gd name="T60" fmla="*/ 5 w 17"/>
                    <a:gd name="T61" fmla="*/ 0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79" name="Freeform 399"/>
                <p:cNvSpPr>
                  <a:spLocks/>
                </p:cNvSpPr>
                <p:nvPr/>
              </p:nvSpPr>
              <p:spPr bwMode="auto">
                <a:xfrm>
                  <a:off x="2734" y="3752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4 w 17"/>
                    <a:gd name="T7" fmla="*/ 3 h 17"/>
                    <a:gd name="T8" fmla="*/ 14 w 17"/>
                    <a:gd name="T9" fmla="*/ 3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8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4 w 17"/>
                    <a:gd name="T25" fmla="*/ 15 h 17"/>
                    <a:gd name="T26" fmla="*/ 14 w 17"/>
                    <a:gd name="T27" fmla="*/ 15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5 h 17"/>
                    <a:gd name="T40" fmla="*/ 2 w 17"/>
                    <a:gd name="T41" fmla="*/ 15 h 17"/>
                    <a:gd name="T42" fmla="*/ 2 w 17"/>
                    <a:gd name="T43" fmla="*/ 12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8 h 17"/>
                    <a:gd name="T52" fmla="*/ 0 w 17"/>
                    <a:gd name="T53" fmla="*/ 5 h 17"/>
                    <a:gd name="T54" fmla="*/ 2 w 17"/>
                    <a:gd name="T55" fmla="*/ 5 h 17"/>
                    <a:gd name="T56" fmla="*/ 2 w 17"/>
                    <a:gd name="T57" fmla="*/ 3 h 17"/>
                    <a:gd name="T58" fmla="*/ 5 w 17"/>
                    <a:gd name="T59" fmla="*/ 3 h 17"/>
                    <a:gd name="T60" fmla="*/ 5 w 17"/>
                    <a:gd name="T61" fmla="*/ 0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0" name="Freeform 400"/>
                <p:cNvSpPr>
                  <a:spLocks/>
                </p:cNvSpPr>
                <p:nvPr/>
              </p:nvSpPr>
              <p:spPr bwMode="auto">
                <a:xfrm>
                  <a:off x="2572" y="3803"/>
                  <a:ext cx="17" cy="16"/>
                </a:xfrm>
                <a:custGeom>
                  <a:avLst/>
                  <a:gdLst>
                    <a:gd name="T0" fmla="*/ 9 w 17"/>
                    <a:gd name="T1" fmla="*/ 0 h 16"/>
                    <a:gd name="T2" fmla="*/ 9 w 17"/>
                    <a:gd name="T3" fmla="*/ 0 h 16"/>
                    <a:gd name="T4" fmla="*/ 12 w 17"/>
                    <a:gd name="T5" fmla="*/ 0 h 16"/>
                    <a:gd name="T6" fmla="*/ 14 w 17"/>
                    <a:gd name="T7" fmla="*/ 2 h 16"/>
                    <a:gd name="T8" fmla="*/ 14 w 17"/>
                    <a:gd name="T9" fmla="*/ 2 h 16"/>
                    <a:gd name="T10" fmla="*/ 17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1 h 16"/>
                    <a:gd name="T22" fmla="*/ 17 w 17"/>
                    <a:gd name="T23" fmla="*/ 11 h 16"/>
                    <a:gd name="T24" fmla="*/ 14 w 17"/>
                    <a:gd name="T25" fmla="*/ 14 h 16"/>
                    <a:gd name="T26" fmla="*/ 14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9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5 w 17"/>
                    <a:gd name="T39" fmla="*/ 14 h 16"/>
                    <a:gd name="T40" fmla="*/ 2 w 17"/>
                    <a:gd name="T41" fmla="*/ 14 h 16"/>
                    <a:gd name="T42" fmla="*/ 2 w 17"/>
                    <a:gd name="T43" fmla="*/ 11 h 16"/>
                    <a:gd name="T44" fmla="*/ 0 w 17"/>
                    <a:gd name="T45" fmla="*/ 11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4 h 16"/>
                    <a:gd name="T54" fmla="*/ 2 w 17"/>
                    <a:gd name="T55" fmla="*/ 4 h 16"/>
                    <a:gd name="T56" fmla="*/ 2 w 17"/>
                    <a:gd name="T57" fmla="*/ 2 h 16"/>
                    <a:gd name="T58" fmla="*/ 5 w 17"/>
                    <a:gd name="T59" fmla="*/ 2 h 16"/>
                    <a:gd name="T60" fmla="*/ 5 w 17"/>
                    <a:gd name="T61" fmla="*/ 0 h 16"/>
                    <a:gd name="T62" fmla="*/ 7 w 17"/>
                    <a:gd name="T63" fmla="*/ 0 h 16"/>
                    <a:gd name="T64" fmla="*/ 9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1" name="Freeform 401"/>
                <p:cNvSpPr>
                  <a:spLocks/>
                </p:cNvSpPr>
                <p:nvPr/>
              </p:nvSpPr>
              <p:spPr bwMode="auto">
                <a:xfrm>
                  <a:off x="2572" y="3803"/>
                  <a:ext cx="17" cy="16"/>
                </a:xfrm>
                <a:custGeom>
                  <a:avLst/>
                  <a:gdLst>
                    <a:gd name="T0" fmla="*/ 9 w 17"/>
                    <a:gd name="T1" fmla="*/ 0 h 16"/>
                    <a:gd name="T2" fmla="*/ 9 w 17"/>
                    <a:gd name="T3" fmla="*/ 0 h 16"/>
                    <a:gd name="T4" fmla="*/ 12 w 17"/>
                    <a:gd name="T5" fmla="*/ 0 h 16"/>
                    <a:gd name="T6" fmla="*/ 14 w 17"/>
                    <a:gd name="T7" fmla="*/ 2 h 16"/>
                    <a:gd name="T8" fmla="*/ 14 w 17"/>
                    <a:gd name="T9" fmla="*/ 2 h 16"/>
                    <a:gd name="T10" fmla="*/ 17 w 17"/>
                    <a:gd name="T11" fmla="*/ 4 h 16"/>
                    <a:gd name="T12" fmla="*/ 17 w 17"/>
                    <a:gd name="T13" fmla="*/ 4 h 16"/>
                    <a:gd name="T14" fmla="*/ 17 w 17"/>
                    <a:gd name="T15" fmla="*/ 7 h 16"/>
                    <a:gd name="T16" fmla="*/ 17 w 17"/>
                    <a:gd name="T17" fmla="*/ 9 h 16"/>
                    <a:gd name="T18" fmla="*/ 17 w 17"/>
                    <a:gd name="T19" fmla="*/ 9 h 16"/>
                    <a:gd name="T20" fmla="*/ 17 w 17"/>
                    <a:gd name="T21" fmla="*/ 11 h 16"/>
                    <a:gd name="T22" fmla="*/ 17 w 17"/>
                    <a:gd name="T23" fmla="*/ 11 h 16"/>
                    <a:gd name="T24" fmla="*/ 14 w 17"/>
                    <a:gd name="T25" fmla="*/ 14 h 16"/>
                    <a:gd name="T26" fmla="*/ 14 w 17"/>
                    <a:gd name="T27" fmla="*/ 14 h 16"/>
                    <a:gd name="T28" fmla="*/ 12 w 17"/>
                    <a:gd name="T29" fmla="*/ 16 h 16"/>
                    <a:gd name="T30" fmla="*/ 9 w 17"/>
                    <a:gd name="T31" fmla="*/ 16 h 16"/>
                    <a:gd name="T32" fmla="*/ 9 w 17"/>
                    <a:gd name="T33" fmla="*/ 16 h 16"/>
                    <a:gd name="T34" fmla="*/ 7 w 17"/>
                    <a:gd name="T35" fmla="*/ 16 h 16"/>
                    <a:gd name="T36" fmla="*/ 5 w 17"/>
                    <a:gd name="T37" fmla="*/ 16 h 16"/>
                    <a:gd name="T38" fmla="*/ 5 w 17"/>
                    <a:gd name="T39" fmla="*/ 14 h 16"/>
                    <a:gd name="T40" fmla="*/ 2 w 17"/>
                    <a:gd name="T41" fmla="*/ 14 h 16"/>
                    <a:gd name="T42" fmla="*/ 2 w 17"/>
                    <a:gd name="T43" fmla="*/ 11 h 16"/>
                    <a:gd name="T44" fmla="*/ 0 w 17"/>
                    <a:gd name="T45" fmla="*/ 11 h 16"/>
                    <a:gd name="T46" fmla="*/ 0 w 17"/>
                    <a:gd name="T47" fmla="*/ 9 h 16"/>
                    <a:gd name="T48" fmla="*/ 0 w 17"/>
                    <a:gd name="T49" fmla="*/ 9 h 16"/>
                    <a:gd name="T50" fmla="*/ 0 w 17"/>
                    <a:gd name="T51" fmla="*/ 7 h 16"/>
                    <a:gd name="T52" fmla="*/ 0 w 17"/>
                    <a:gd name="T53" fmla="*/ 4 h 16"/>
                    <a:gd name="T54" fmla="*/ 2 w 17"/>
                    <a:gd name="T55" fmla="*/ 4 h 16"/>
                    <a:gd name="T56" fmla="*/ 2 w 17"/>
                    <a:gd name="T57" fmla="*/ 2 h 16"/>
                    <a:gd name="T58" fmla="*/ 5 w 17"/>
                    <a:gd name="T59" fmla="*/ 2 h 16"/>
                    <a:gd name="T60" fmla="*/ 5 w 17"/>
                    <a:gd name="T61" fmla="*/ 0 h 16"/>
                    <a:gd name="T62" fmla="*/ 7 w 17"/>
                    <a:gd name="T63" fmla="*/ 0 h 16"/>
                    <a:gd name="T64" fmla="*/ 9 w 17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2" name="Freeform 402"/>
                <p:cNvSpPr>
                  <a:spLocks/>
                </p:cNvSpPr>
                <p:nvPr/>
              </p:nvSpPr>
              <p:spPr bwMode="auto">
                <a:xfrm>
                  <a:off x="2221" y="3674"/>
                  <a:ext cx="19" cy="14"/>
                </a:xfrm>
                <a:custGeom>
                  <a:avLst/>
                  <a:gdLst>
                    <a:gd name="T0" fmla="*/ 10 w 19"/>
                    <a:gd name="T1" fmla="*/ 0 h 14"/>
                    <a:gd name="T2" fmla="*/ 12 w 19"/>
                    <a:gd name="T3" fmla="*/ 0 h 14"/>
                    <a:gd name="T4" fmla="*/ 12 w 19"/>
                    <a:gd name="T5" fmla="*/ 0 h 14"/>
                    <a:gd name="T6" fmla="*/ 14 w 19"/>
                    <a:gd name="T7" fmla="*/ 0 h 14"/>
                    <a:gd name="T8" fmla="*/ 17 w 19"/>
                    <a:gd name="T9" fmla="*/ 2 h 14"/>
                    <a:gd name="T10" fmla="*/ 17 w 19"/>
                    <a:gd name="T11" fmla="*/ 2 h 14"/>
                    <a:gd name="T12" fmla="*/ 17 w 19"/>
                    <a:gd name="T13" fmla="*/ 5 h 14"/>
                    <a:gd name="T14" fmla="*/ 19 w 19"/>
                    <a:gd name="T15" fmla="*/ 5 h 14"/>
                    <a:gd name="T16" fmla="*/ 19 w 19"/>
                    <a:gd name="T17" fmla="*/ 7 h 14"/>
                    <a:gd name="T18" fmla="*/ 19 w 19"/>
                    <a:gd name="T19" fmla="*/ 9 h 14"/>
                    <a:gd name="T20" fmla="*/ 17 w 19"/>
                    <a:gd name="T21" fmla="*/ 9 h 14"/>
                    <a:gd name="T22" fmla="*/ 17 w 19"/>
                    <a:gd name="T23" fmla="*/ 12 h 14"/>
                    <a:gd name="T24" fmla="*/ 17 w 19"/>
                    <a:gd name="T25" fmla="*/ 12 h 14"/>
                    <a:gd name="T26" fmla="*/ 14 w 19"/>
                    <a:gd name="T27" fmla="*/ 14 h 14"/>
                    <a:gd name="T28" fmla="*/ 12 w 19"/>
                    <a:gd name="T29" fmla="*/ 14 h 14"/>
                    <a:gd name="T30" fmla="*/ 12 w 19"/>
                    <a:gd name="T31" fmla="*/ 14 h 14"/>
                    <a:gd name="T32" fmla="*/ 10 w 19"/>
                    <a:gd name="T33" fmla="*/ 14 h 14"/>
                    <a:gd name="T34" fmla="*/ 7 w 19"/>
                    <a:gd name="T35" fmla="*/ 14 h 14"/>
                    <a:gd name="T36" fmla="*/ 7 w 19"/>
                    <a:gd name="T37" fmla="*/ 14 h 14"/>
                    <a:gd name="T38" fmla="*/ 5 w 19"/>
                    <a:gd name="T39" fmla="*/ 14 h 14"/>
                    <a:gd name="T40" fmla="*/ 5 w 19"/>
                    <a:gd name="T41" fmla="*/ 12 h 14"/>
                    <a:gd name="T42" fmla="*/ 3 w 19"/>
                    <a:gd name="T43" fmla="*/ 12 h 14"/>
                    <a:gd name="T44" fmla="*/ 3 w 19"/>
                    <a:gd name="T45" fmla="*/ 9 h 14"/>
                    <a:gd name="T46" fmla="*/ 3 w 19"/>
                    <a:gd name="T47" fmla="*/ 9 h 14"/>
                    <a:gd name="T48" fmla="*/ 0 w 19"/>
                    <a:gd name="T49" fmla="*/ 7 h 14"/>
                    <a:gd name="T50" fmla="*/ 3 w 19"/>
                    <a:gd name="T51" fmla="*/ 5 h 14"/>
                    <a:gd name="T52" fmla="*/ 3 w 19"/>
                    <a:gd name="T53" fmla="*/ 5 h 14"/>
                    <a:gd name="T54" fmla="*/ 3 w 19"/>
                    <a:gd name="T55" fmla="*/ 2 h 14"/>
                    <a:gd name="T56" fmla="*/ 5 w 19"/>
                    <a:gd name="T57" fmla="*/ 2 h 14"/>
                    <a:gd name="T58" fmla="*/ 5 w 19"/>
                    <a:gd name="T59" fmla="*/ 0 h 14"/>
                    <a:gd name="T60" fmla="*/ 7 w 19"/>
                    <a:gd name="T61" fmla="*/ 0 h 14"/>
                    <a:gd name="T62" fmla="*/ 7 w 19"/>
                    <a:gd name="T63" fmla="*/ 0 h 14"/>
                    <a:gd name="T64" fmla="*/ 10 w 19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4"/>
                    <a:gd name="T101" fmla="*/ 19 w 19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4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3" name="Freeform 403"/>
                <p:cNvSpPr>
                  <a:spLocks/>
                </p:cNvSpPr>
                <p:nvPr/>
              </p:nvSpPr>
              <p:spPr bwMode="auto">
                <a:xfrm>
                  <a:off x="2221" y="3674"/>
                  <a:ext cx="19" cy="14"/>
                </a:xfrm>
                <a:custGeom>
                  <a:avLst/>
                  <a:gdLst>
                    <a:gd name="T0" fmla="*/ 10 w 19"/>
                    <a:gd name="T1" fmla="*/ 0 h 14"/>
                    <a:gd name="T2" fmla="*/ 12 w 19"/>
                    <a:gd name="T3" fmla="*/ 0 h 14"/>
                    <a:gd name="T4" fmla="*/ 12 w 19"/>
                    <a:gd name="T5" fmla="*/ 0 h 14"/>
                    <a:gd name="T6" fmla="*/ 14 w 19"/>
                    <a:gd name="T7" fmla="*/ 0 h 14"/>
                    <a:gd name="T8" fmla="*/ 17 w 19"/>
                    <a:gd name="T9" fmla="*/ 2 h 14"/>
                    <a:gd name="T10" fmla="*/ 17 w 19"/>
                    <a:gd name="T11" fmla="*/ 2 h 14"/>
                    <a:gd name="T12" fmla="*/ 17 w 19"/>
                    <a:gd name="T13" fmla="*/ 5 h 14"/>
                    <a:gd name="T14" fmla="*/ 19 w 19"/>
                    <a:gd name="T15" fmla="*/ 5 h 14"/>
                    <a:gd name="T16" fmla="*/ 19 w 19"/>
                    <a:gd name="T17" fmla="*/ 7 h 14"/>
                    <a:gd name="T18" fmla="*/ 19 w 19"/>
                    <a:gd name="T19" fmla="*/ 9 h 14"/>
                    <a:gd name="T20" fmla="*/ 17 w 19"/>
                    <a:gd name="T21" fmla="*/ 9 h 14"/>
                    <a:gd name="T22" fmla="*/ 17 w 19"/>
                    <a:gd name="T23" fmla="*/ 12 h 14"/>
                    <a:gd name="T24" fmla="*/ 17 w 19"/>
                    <a:gd name="T25" fmla="*/ 12 h 14"/>
                    <a:gd name="T26" fmla="*/ 14 w 19"/>
                    <a:gd name="T27" fmla="*/ 14 h 14"/>
                    <a:gd name="T28" fmla="*/ 12 w 19"/>
                    <a:gd name="T29" fmla="*/ 14 h 14"/>
                    <a:gd name="T30" fmla="*/ 12 w 19"/>
                    <a:gd name="T31" fmla="*/ 14 h 14"/>
                    <a:gd name="T32" fmla="*/ 10 w 19"/>
                    <a:gd name="T33" fmla="*/ 14 h 14"/>
                    <a:gd name="T34" fmla="*/ 7 w 19"/>
                    <a:gd name="T35" fmla="*/ 14 h 14"/>
                    <a:gd name="T36" fmla="*/ 7 w 19"/>
                    <a:gd name="T37" fmla="*/ 14 h 14"/>
                    <a:gd name="T38" fmla="*/ 5 w 19"/>
                    <a:gd name="T39" fmla="*/ 14 h 14"/>
                    <a:gd name="T40" fmla="*/ 5 w 19"/>
                    <a:gd name="T41" fmla="*/ 12 h 14"/>
                    <a:gd name="T42" fmla="*/ 3 w 19"/>
                    <a:gd name="T43" fmla="*/ 12 h 14"/>
                    <a:gd name="T44" fmla="*/ 3 w 19"/>
                    <a:gd name="T45" fmla="*/ 9 h 14"/>
                    <a:gd name="T46" fmla="*/ 3 w 19"/>
                    <a:gd name="T47" fmla="*/ 9 h 14"/>
                    <a:gd name="T48" fmla="*/ 0 w 19"/>
                    <a:gd name="T49" fmla="*/ 7 h 14"/>
                    <a:gd name="T50" fmla="*/ 3 w 19"/>
                    <a:gd name="T51" fmla="*/ 5 h 14"/>
                    <a:gd name="T52" fmla="*/ 3 w 19"/>
                    <a:gd name="T53" fmla="*/ 5 h 14"/>
                    <a:gd name="T54" fmla="*/ 3 w 19"/>
                    <a:gd name="T55" fmla="*/ 2 h 14"/>
                    <a:gd name="T56" fmla="*/ 5 w 19"/>
                    <a:gd name="T57" fmla="*/ 2 h 14"/>
                    <a:gd name="T58" fmla="*/ 5 w 19"/>
                    <a:gd name="T59" fmla="*/ 0 h 14"/>
                    <a:gd name="T60" fmla="*/ 7 w 19"/>
                    <a:gd name="T61" fmla="*/ 0 h 14"/>
                    <a:gd name="T62" fmla="*/ 7 w 19"/>
                    <a:gd name="T63" fmla="*/ 0 h 14"/>
                    <a:gd name="T64" fmla="*/ 10 w 19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4"/>
                    <a:gd name="T101" fmla="*/ 19 w 19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4">
                      <a:moveTo>
                        <a:pt x="10" y="0"/>
                      </a:move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84" name="Freeform 404"/>
                <p:cNvSpPr>
                  <a:spLocks/>
                </p:cNvSpPr>
                <p:nvPr/>
              </p:nvSpPr>
              <p:spPr bwMode="auto">
                <a:xfrm>
                  <a:off x="2181" y="3636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87" name="Group 405"/>
              <p:cNvGrpSpPr>
                <a:grpSpLocks/>
              </p:cNvGrpSpPr>
              <p:nvPr/>
            </p:nvGrpSpPr>
            <p:grpSpPr bwMode="auto">
              <a:xfrm>
                <a:off x="1904" y="2851"/>
                <a:ext cx="1343" cy="973"/>
                <a:chOff x="1904" y="2851"/>
                <a:chExt cx="1343" cy="973"/>
              </a:xfrm>
            </p:grpSpPr>
            <p:sp>
              <p:nvSpPr>
                <p:cNvPr id="32885" name="Freeform 406"/>
                <p:cNvSpPr>
                  <a:spLocks/>
                </p:cNvSpPr>
                <p:nvPr/>
              </p:nvSpPr>
              <p:spPr bwMode="auto">
                <a:xfrm>
                  <a:off x="2181" y="3636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86" name="Freeform 407"/>
                <p:cNvSpPr>
                  <a:spLocks/>
                </p:cNvSpPr>
                <p:nvPr/>
              </p:nvSpPr>
              <p:spPr bwMode="auto">
                <a:xfrm>
                  <a:off x="2181" y="3636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87" name="Freeform 408"/>
                <p:cNvSpPr>
                  <a:spLocks/>
                </p:cNvSpPr>
                <p:nvPr/>
              </p:nvSpPr>
              <p:spPr bwMode="auto">
                <a:xfrm>
                  <a:off x="2181" y="3636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88" name="Freeform 409"/>
                <p:cNvSpPr>
                  <a:spLocks/>
                </p:cNvSpPr>
                <p:nvPr/>
              </p:nvSpPr>
              <p:spPr bwMode="auto">
                <a:xfrm>
                  <a:off x="2181" y="3636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89" name="Freeform 410"/>
                <p:cNvSpPr>
                  <a:spLocks/>
                </p:cNvSpPr>
                <p:nvPr/>
              </p:nvSpPr>
              <p:spPr bwMode="auto">
                <a:xfrm>
                  <a:off x="2181" y="3636"/>
                  <a:ext cx="16" cy="14"/>
                </a:xfrm>
                <a:custGeom>
                  <a:avLst/>
                  <a:gdLst>
                    <a:gd name="T0" fmla="*/ 7 w 16"/>
                    <a:gd name="T1" fmla="*/ 0 h 14"/>
                    <a:gd name="T2" fmla="*/ 9 w 16"/>
                    <a:gd name="T3" fmla="*/ 0 h 14"/>
                    <a:gd name="T4" fmla="*/ 12 w 16"/>
                    <a:gd name="T5" fmla="*/ 0 h 14"/>
                    <a:gd name="T6" fmla="*/ 12 w 16"/>
                    <a:gd name="T7" fmla="*/ 0 h 14"/>
                    <a:gd name="T8" fmla="*/ 14 w 16"/>
                    <a:gd name="T9" fmla="*/ 2 h 14"/>
                    <a:gd name="T10" fmla="*/ 14 w 16"/>
                    <a:gd name="T11" fmla="*/ 2 h 14"/>
                    <a:gd name="T12" fmla="*/ 16 w 16"/>
                    <a:gd name="T13" fmla="*/ 4 h 14"/>
                    <a:gd name="T14" fmla="*/ 16 w 16"/>
                    <a:gd name="T15" fmla="*/ 4 h 14"/>
                    <a:gd name="T16" fmla="*/ 16 w 16"/>
                    <a:gd name="T17" fmla="*/ 7 h 14"/>
                    <a:gd name="T18" fmla="*/ 16 w 16"/>
                    <a:gd name="T19" fmla="*/ 9 h 14"/>
                    <a:gd name="T20" fmla="*/ 16 w 16"/>
                    <a:gd name="T21" fmla="*/ 9 h 14"/>
                    <a:gd name="T22" fmla="*/ 14 w 16"/>
                    <a:gd name="T23" fmla="*/ 12 h 14"/>
                    <a:gd name="T24" fmla="*/ 14 w 16"/>
                    <a:gd name="T25" fmla="*/ 12 h 14"/>
                    <a:gd name="T26" fmla="*/ 12 w 16"/>
                    <a:gd name="T27" fmla="*/ 14 h 14"/>
                    <a:gd name="T28" fmla="*/ 12 w 16"/>
                    <a:gd name="T29" fmla="*/ 14 h 14"/>
                    <a:gd name="T30" fmla="*/ 9 w 16"/>
                    <a:gd name="T31" fmla="*/ 14 h 14"/>
                    <a:gd name="T32" fmla="*/ 7 w 16"/>
                    <a:gd name="T33" fmla="*/ 14 h 14"/>
                    <a:gd name="T34" fmla="*/ 7 w 16"/>
                    <a:gd name="T35" fmla="*/ 14 h 14"/>
                    <a:gd name="T36" fmla="*/ 4 w 16"/>
                    <a:gd name="T37" fmla="*/ 14 h 14"/>
                    <a:gd name="T38" fmla="*/ 2 w 16"/>
                    <a:gd name="T39" fmla="*/ 14 h 14"/>
                    <a:gd name="T40" fmla="*/ 2 w 16"/>
                    <a:gd name="T41" fmla="*/ 12 h 14"/>
                    <a:gd name="T42" fmla="*/ 0 w 16"/>
                    <a:gd name="T43" fmla="*/ 12 h 14"/>
                    <a:gd name="T44" fmla="*/ 0 w 16"/>
                    <a:gd name="T45" fmla="*/ 9 h 14"/>
                    <a:gd name="T46" fmla="*/ 0 w 16"/>
                    <a:gd name="T47" fmla="*/ 9 h 14"/>
                    <a:gd name="T48" fmla="*/ 0 w 16"/>
                    <a:gd name="T49" fmla="*/ 7 h 14"/>
                    <a:gd name="T50" fmla="*/ 0 w 16"/>
                    <a:gd name="T51" fmla="*/ 4 h 14"/>
                    <a:gd name="T52" fmla="*/ 0 w 16"/>
                    <a:gd name="T53" fmla="*/ 4 h 14"/>
                    <a:gd name="T54" fmla="*/ 0 w 16"/>
                    <a:gd name="T55" fmla="*/ 2 h 14"/>
                    <a:gd name="T56" fmla="*/ 2 w 16"/>
                    <a:gd name="T57" fmla="*/ 2 h 14"/>
                    <a:gd name="T58" fmla="*/ 2 w 16"/>
                    <a:gd name="T59" fmla="*/ 0 h 14"/>
                    <a:gd name="T60" fmla="*/ 4 w 16"/>
                    <a:gd name="T61" fmla="*/ 0 h 14"/>
                    <a:gd name="T62" fmla="*/ 7 w 16"/>
                    <a:gd name="T63" fmla="*/ 0 h 14"/>
                    <a:gd name="T64" fmla="*/ 7 w 16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0" name="Freeform 411"/>
                <p:cNvSpPr>
                  <a:spLocks/>
                </p:cNvSpPr>
                <p:nvPr/>
              </p:nvSpPr>
              <p:spPr bwMode="auto">
                <a:xfrm>
                  <a:off x="2698" y="3750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2 h 17"/>
                    <a:gd name="T6" fmla="*/ 15 w 17"/>
                    <a:gd name="T7" fmla="*/ 2 h 17"/>
                    <a:gd name="T8" fmla="*/ 15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4 h 17"/>
                    <a:gd name="T24" fmla="*/ 15 w 17"/>
                    <a:gd name="T25" fmla="*/ 14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4 h 17"/>
                    <a:gd name="T42" fmla="*/ 3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3 w 17"/>
                    <a:gd name="T55" fmla="*/ 5 h 17"/>
                    <a:gd name="T56" fmla="*/ 3 w 17"/>
                    <a:gd name="T57" fmla="*/ 2 h 17"/>
                    <a:gd name="T58" fmla="*/ 5 w 17"/>
                    <a:gd name="T59" fmla="*/ 2 h 17"/>
                    <a:gd name="T60" fmla="*/ 5 w 17"/>
                    <a:gd name="T61" fmla="*/ 2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1" name="Freeform 412"/>
                <p:cNvSpPr>
                  <a:spLocks/>
                </p:cNvSpPr>
                <p:nvPr/>
              </p:nvSpPr>
              <p:spPr bwMode="auto">
                <a:xfrm>
                  <a:off x="2698" y="3750"/>
                  <a:ext cx="17" cy="17"/>
                </a:xfrm>
                <a:custGeom>
                  <a:avLst/>
                  <a:gdLst>
                    <a:gd name="T0" fmla="*/ 10 w 17"/>
                    <a:gd name="T1" fmla="*/ 0 h 17"/>
                    <a:gd name="T2" fmla="*/ 10 w 17"/>
                    <a:gd name="T3" fmla="*/ 0 h 17"/>
                    <a:gd name="T4" fmla="*/ 12 w 17"/>
                    <a:gd name="T5" fmla="*/ 2 h 17"/>
                    <a:gd name="T6" fmla="*/ 15 w 17"/>
                    <a:gd name="T7" fmla="*/ 2 h 17"/>
                    <a:gd name="T8" fmla="*/ 15 w 17"/>
                    <a:gd name="T9" fmla="*/ 2 h 17"/>
                    <a:gd name="T10" fmla="*/ 17 w 17"/>
                    <a:gd name="T11" fmla="*/ 5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12 h 17"/>
                    <a:gd name="T22" fmla="*/ 17 w 17"/>
                    <a:gd name="T23" fmla="*/ 14 h 17"/>
                    <a:gd name="T24" fmla="*/ 15 w 17"/>
                    <a:gd name="T25" fmla="*/ 14 h 17"/>
                    <a:gd name="T26" fmla="*/ 15 w 17"/>
                    <a:gd name="T27" fmla="*/ 17 h 17"/>
                    <a:gd name="T28" fmla="*/ 12 w 17"/>
                    <a:gd name="T29" fmla="*/ 17 h 17"/>
                    <a:gd name="T30" fmla="*/ 10 w 17"/>
                    <a:gd name="T31" fmla="*/ 17 h 17"/>
                    <a:gd name="T32" fmla="*/ 10 w 17"/>
                    <a:gd name="T33" fmla="*/ 17 h 17"/>
                    <a:gd name="T34" fmla="*/ 7 w 17"/>
                    <a:gd name="T35" fmla="*/ 17 h 17"/>
                    <a:gd name="T36" fmla="*/ 5 w 17"/>
                    <a:gd name="T37" fmla="*/ 17 h 17"/>
                    <a:gd name="T38" fmla="*/ 5 w 17"/>
                    <a:gd name="T39" fmla="*/ 17 h 17"/>
                    <a:gd name="T40" fmla="*/ 3 w 17"/>
                    <a:gd name="T41" fmla="*/ 14 h 17"/>
                    <a:gd name="T42" fmla="*/ 3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3 w 17"/>
                    <a:gd name="T55" fmla="*/ 5 h 17"/>
                    <a:gd name="T56" fmla="*/ 3 w 17"/>
                    <a:gd name="T57" fmla="*/ 2 h 17"/>
                    <a:gd name="T58" fmla="*/ 5 w 17"/>
                    <a:gd name="T59" fmla="*/ 2 h 17"/>
                    <a:gd name="T60" fmla="*/ 5 w 17"/>
                    <a:gd name="T61" fmla="*/ 2 h 17"/>
                    <a:gd name="T62" fmla="*/ 7 w 17"/>
                    <a:gd name="T63" fmla="*/ 0 h 17"/>
                    <a:gd name="T64" fmla="*/ 10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2" name="Freeform 413"/>
                <p:cNvSpPr>
                  <a:spLocks/>
                </p:cNvSpPr>
                <p:nvPr/>
              </p:nvSpPr>
              <p:spPr bwMode="auto">
                <a:xfrm>
                  <a:off x="2720" y="3791"/>
                  <a:ext cx="16" cy="16"/>
                </a:xfrm>
                <a:custGeom>
                  <a:avLst/>
                  <a:gdLst>
                    <a:gd name="T0" fmla="*/ 9 w 16"/>
                    <a:gd name="T1" fmla="*/ 0 h 16"/>
                    <a:gd name="T2" fmla="*/ 12 w 16"/>
                    <a:gd name="T3" fmla="*/ 0 h 16"/>
                    <a:gd name="T4" fmla="*/ 12 w 16"/>
                    <a:gd name="T5" fmla="*/ 0 h 16"/>
                    <a:gd name="T6" fmla="*/ 14 w 16"/>
                    <a:gd name="T7" fmla="*/ 2 h 16"/>
                    <a:gd name="T8" fmla="*/ 14 w 16"/>
                    <a:gd name="T9" fmla="*/ 2 h 16"/>
                    <a:gd name="T10" fmla="*/ 16 w 16"/>
                    <a:gd name="T11" fmla="*/ 4 h 16"/>
                    <a:gd name="T12" fmla="*/ 16 w 16"/>
                    <a:gd name="T13" fmla="*/ 4 h 16"/>
                    <a:gd name="T14" fmla="*/ 16 w 16"/>
                    <a:gd name="T15" fmla="*/ 7 h 16"/>
                    <a:gd name="T16" fmla="*/ 16 w 16"/>
                    <a:gd name="T17" fmla="*/ 9 h 16"/>
                    <a:gd name="T18" fmla="*/ 16 w 16"/>
                    <a:gd name="T19" fmla="*/ 9 h 16"/>
                    <a:gd name="T20" fmla="*/ 16 w 16"/>
                    <a:gd name="T21" fmla="*/ 12 h 16"/>
                    <a:gd name="T22" fmla="*/ 16 w 16"/>
                    <a:gd name="T23" fmla="*/ 12 h 16"/>
                    <a:gd name="T24" fmla="*/ 14 w 16"/>
                    <a:gd name="T25" fmla="*/ 14 h 16"/>
                    <a:gd name="T26" fmla="*/ 14 w 16"/>
                    <a:gd name="T27" fmla="*/ 14 h 16"/>
                    <a:gd name="T28" fmla="*/ 12 w 16"/>
                    <a:gd name="T29" fmla="*/ 16 h 16"/>
                    <a:gd name="T30" fmla="*/ 12 w 16"/>
                    <a:gd name="T31" fmla="*/ 16 h 16"/>
                    <a:gd name="T32" fmla="*/ 9 w 16"/>
                    <a:gd name="T33" fmla="*/ 16 h 16"/>
                    <a:gd name="T34" fmla="*/ 7 w 16"/>
                    <a:gd name="T35" fmla="*/ 16 h 16"/>
                    <a:gd name="T36" fmla="*/ 4 w 16"/>
                    <a:gd name="T37" fmla="*/ 16 h 16"/>
                    <a:gd name="T38" fmla="*/ 4 w 16"/>
                    <a:gd name="T39" fmla="*/ 14 h 16"/>
                    <a:gd name="T40" fmla="*/ 2 w 16"/>
                    <a:gd name="T41" fmla="*/ 14 h 16"/>
                    <a:gd name="T42" fmla="*/ 2 w 16"/>
                    <a:gd name="T43" fmla="*/ 12 h 16"/>
                    <a:gd name="T44" fmla="*/ 2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9 h 16"/>
                    <a:gd name="T50" fmla="*/ 0 w 16"/>
                    <a:gd name="T51" fmla="*/ 7 h 16"/>
                    <a:gd name="T52" fmla="*/ 2 w 16"/>
                    <a:gd name="T53" fmla="*/ 4 h 16"/>
                    <a:gd name="T54" fmla="*/ 2 w 16"/>
                    <a:gd name="T55" fmla="*/ 4 h 16"/>
                    <a:gd name="T56" fmla="*/ 2 w 16"/>
                    <a:gd name="T57" fmla="*/ 2 h 16"/>
                    <a:gd name="T58" fmla="*/ 4 w 16"/>
                    <a:gd name="T59" fmla="*/ 2 h 16"/>
                    <a:gd name="T60" fmla="*/ 4 w 16"/>
                    <a:gd name="T61" fmla="*/ 0 h 16"/>
                    <a:gd name="T62" fmla="*/ 7 w 16"/>
                    <a:gd name="T63" fmla="*/ 0 h 16"/>
                    <a:gd name="T64" fmla="*/ 9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9" y="0"/>
                      </a:move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3" name="Freeform 414"/>
                <p:cNvSpPr>
                  <a:spLocks/>
                </p:cNvSpPr>
                <p:nvPr/>
              </p:nvSpPr>
              <p:spPr bwMode="auto">
                <a:xfrm>
                  <a:off x="2720" y="3791"/>
                  <a:ext cx="16" cy="16"/>
                </a:xfrm>
                <a:custGeom>
                  <a:avLst/>
                  <a:gdLst>
                    <a:gd name="T0" fmla="*/ 9 w 16"/>
                    <a:gd name="T1" fmla="*/ 0 h 16"/>
                    <a:gd name="T2" fmla="*/ 12 w 16"/>
                    <a:gd name="T3" fmla="*/ 0 h 16"/>
                    <a:gd name="T4" fmla="*/ 12 w 16"/>
                    <a:gd name="T5" fmla="*/ 0 h 16"/>
                    <a:gd name="T6" fmla="*/ 14 w 16"/>
                    <a:gd name="T7" fmla="*/ 2 h 16"/>
                    <a:gd name="T8" fmla="*/ 14 w 16"/>
                    <a:gd name="T9" fmla="*/ 2 h 16"/>
                    <a:gd name="T10" fmla="*/ 16 w 16"/>
                    <a:gd name="T11" fmla="*/ 4 h 16"/>
                    <a:gd name="T12" fmla="*/ 16 w 16"/>
                    <a:gd name="T13" fmla="*/ 4 h 16"/>
                    <a:gd name="T14" fmla="*/ 16 w 16"/>
                    <a:gd name="T15" fmla="*/ 7 h 16"/>
                    <a:gd name="T16" fmla="*/ 16 w 16"/>
                    <a:gd name="T17" fmla="*/ 9 h 16"/>
                    <a:gd name="T18" fmla="*/ 16 w 16"/>
                    <a:gd name="T19" fmla="*/ 9 h 16"/>
                    <a:gd name="T20" fmla="*/ 16 w 16"/>
                    <a:gd name="T21" fmla="*/ 12 h 16"/>
                    <a:gd name="T22" fmla="*/ 16 w 16"/>
                    <a:gd name="T23" fmla="*/ 12 h 16"/>
                    <a:gd name="T24" fmla="*/ 14 w 16"/>
                    <a:gd name="T25" fmla="*/ 14 h 16"/>
                    <a:gd name="T26" fmla="*/ 14 w 16"/>
                    <a:gd name="T27" fmla="*/ 14 h 16"/>
                    <a:gd name="T28" fmla="*/ 12 w 16"/>
                    <a:gd name="T29" fmla="*/ 16 h 16"/>
                    <a:gd name="T30" fmla="*/ 12 w 16"/>
                    <a:gd name="T31" fmla="*/ 16 h 16"/>
                    <a:gd name="T32" fmla="*/ 9 w 16"/>
                    <a:gd name="T33" fmla="*/ 16 h 16"/>
                    <a:gd name="T34" fmla="*/ 7 w 16"/>
                    <a:gd name="T35" fmla="*/ 16 h 16"/>
                    <a:gd name="T36" fmla="*/ 4 w 16"/>
                    <a:gd name="T37" fmla="*/ 16 h 16"/>
                    <a:gd name="T38" fmla="*/ 4 w 16"/>
                    <a:gd name="T39" fmla="*/ 14 h 16"/>
                    <a:gd name="T40" fmla="*/ 2 w 16"/>
                    <a:gd name="T41" fmla="*/ 14 h 16"/>
                    <a:gd name="T42" fmla="*/ 2 w 16"/>
                    <a:gd name="T43" fmla="*/ 12 h 16"/>
                    <a:gd name="T44" fmla="*/ 2 w 16"/>
                    <a:gd name="T45" fmla="*/ 12 h 16"/>
                    <a:gd name="T46" fmla="*/ 0 w 16"/>
                    <a:gd name="T47" fmla="*/ 9 h 16"/>
                    <a:gd name="T48" fmla="*/ 0 w 16"/>
                    <a:gd name="T49" fmla="*/ 9 h 16"/>
                    <a:gd name="T50" fmla="*/ 0 w 16"/>
                    <a:gd name="T51" fmla="*/ 7 h 16"/>
                    <a:gd name="T52" fmla="*/ 2 w 16"/>
                    <a:gd name="T53" fmla="*/ 4 h 16"/>
                    <a:gd name="T54" fmla="*/ 2 w 16"/>
                    <a:gd name="T55" fmla="*/ 4 h 16"/>
                    <a:gd name="T56" fmla="*/ 2 w 16"/>
                    <a:gd name="T57" fmla="*/ 2 h 16"/>
                    <a:gd name="T58" fmla="*/ 4 w 16"/>
                    <a:gd name="T59" fmla="*/ 2 h 16"/>
                    <a:gd name="T60" fmla="*/ 4 w 16"/>
                    <a:gd name="T61" fmla="*/ 0 h 16"/>
                    <a:gd name="T62" fmla="*/ 7 w 16"/>
                    <a:gd name="T63" fmla="*/ 0 h 16"/>
                    <a:gd name="T64" fmla="*/ 9 w 16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9" y="0"/>
                      </a:move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4" name="Freeform 415"/>
                <p:cNvSpPr>
                  <a:spLocks/>
                </p:cNvSpPr>
                <p:nvPr/>
              </p:nvSpPr>
              <p:spPr bwMode="auto">
                <a:xfrm>
                  <a:off x="2185" y="3576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10 w 17"/>
                    <a:gd name="T3" fmla="*/ 0 h 17"/>
                    <a:gd name="T4" fmla="*/ 10 w 17"/>
                    <a:gd name="T5" fmla="*/ 2 h 17"/>
                    <a:gd name="T6" fmla="*/ 12 w 17"/>
                    <a:gd name="T7" fmla="*/ 2 h 17"/>
                    <a:gd name="T8" fmla="*/ 15 w 17"/>
                    <a:gd name="T9" fmla="*/ 2 h 17"/>
                    <a:gd name="T10" fmla="*/ 15 w 17"/>
                    <a:gd name="T11" fmla="*/ 5 h 17"/>
                    <a:gd name="T12" fmla="*/ 15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5 w 17"/>
                    <a:gd name="T21" fmla="*/ 12 h 17"/>
                    <a:gd name="T22" fmla="*/ 15 w 17"/>
                    <a:gd name="T23" fmla="*/ 14 h 17"/>
                    <a:gd name="T24" fmla="*/ 15 w 17"/>
                    <a:gd name="T25" fmla="*/ 14 h 17"/>
                    <a:gd name="T26" fmla="*/ 12 w 17"/>
                    <a:gd name="T27" fmla="*/ 17 h 17"/>
                    <a:gd name="T28" fmla="*/ 10 w 17"/>
                    <a:gd name="T29" fmla="*/ 17 h 17"/>
                    <a:gd name="T30" fmla="*/ 10 w 17"/>
                    <a:gd name="T31" fmla="*/ 17 h 17"/>
                    <a:gd name="T32" fmla="*/ 8 w 17"/>
                    <a:gd name="T33" fmla="*/ 17 h 17"/>
                    <a:gd name="T34" fmla="*/ 5 w 17"/>
                    <a:gd name="T35" fmla="*/ 17 h 17"/>
                    <a:gd name="T36" fmla="*/ 5 w 17"/>
                    <a:gd name="T37" fmla="*/ 17 h 17"/>
                    <a:gd name="T38" fmla="*/ 3 w 17"/>
                    <a:gd name="T39" fmla="*/ 17 h 17"/>
                    <a:gd name="T40" fmla="*/ 3 w 17"/>
                    <a:gd name="T41" fmla="*/ 14 h 17"/>
                    <a:gd name="T42" fmla="*/ 0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5 h 17"/>
                    <a:gd name="T56" fmla="*/ 3 w 17"/>
                    <a:gd name="T57" fmla="*/ 2 h 17"/>
                    <a:gd name="T58" fmla="*/ 3 w 17"/>
                    <a:gd name="T59" fmla="*/ 2 h 17"/>
                    <a:gd name="T60" fmla="*/ 5 w 17"/>
                    <a:gd name="T61" fmla="*/ 2 h 17"/>
                    <a:gd name="T62" fmla="*/ 5 w 17"/>
                    <a:gd name="T63" fmla="*/ 0 h 17"/>
                    <a:gd name="T64" fmla="*/ 8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5" name="Freeform 416"/>
                <p:cNvSpPr>
                  <a:spLocks/>
                </p:cNvSpPr>
                <p:nvPr/>
              </p:nvSpPr>
              <p:spPr bwMode="auto">
                <a:xfrm>
                  <a:off x="2185" y="3576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10 w 17"/>
                    <a:gd name="T3" fmla="*/ 0 h 17"/>
                    <a:gd name="T4" fmla="*/ 10 w 17"/>
                    <a:gd name="T5" fmla="*/ 2 h 17"/>
                    <a:gd name="T6" fmla="*/ 12 w 17"/>
                    <a:gd name="T7" fmla="*/ 2 h 17"/>
                    <a:gd name="T8" fmla="*/ 15 w 17"/>
                    <a:gd name="T9" fmla="*/ 2 h 17"/>
                    <a:gd name="T10" fmla="*/ 15 w 17"/>
                    <a:gd name="T11" fmla="*/ 5 h 17"/>
                    <a:gd name="T12" fmla="*/ 15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5 w 17"/>
                    <a:gd name="T21" fmla="*/ 12 h 17"/>
                    <a:gd name="T22" fmla="*/ 15 w 17"/>
                    <a:gd name="T23" fmla="*/ 14 h 17"/>
                    <a:gd name="T24" fmla="*/ 15 w 17"/>
                    <a:gd name="T25" fmla="*/ 14 h 17"/>
                    <a:gd name="T26" fmla="*/ 12 w 17"/>
                    <a:gd name="T27" fmla="*/ 17 h 17"/>
                    <a:gd name="T28" fmla="*/ 10 w 17"/>
                    <a:gd name="T29" fmla="*/ 17 h 17"/>
                    <a:gd name="T30" fmla="*/ 10 w 17"/>
                    <a:gd name="T31" fmla="*/ 17 h 17"/>
                    <a:gd name="T32" fmla="*/ 8 w 17"/>
                    <a:gd name="T33" fmla="*/ 17 h 17"/>
                    <a:gd name="T34" fmla="*/ 5 w 17"/>
                    <a:gd name="T35" fmla="*/ 17 h 17"/>
                    <a:gd name="T36" fmla="*/ 5 w 17"/>
                    <a:gd name="T37" fmla="*/ 17 h 17"/>
                    <a:gd name="T38" fmla="*/ 3 w 17"/>
                    <a:gd name="T39" fmla="*/ 17 h 17"/>
                    <a:gd name="T40" fmla="*/ 3 w 17"/>
                    <a:gd name="T41" fmla="*/ 14 h 17"/>
                    <a:gd name="T42" fmla="*/ 0 w 17"/>
                    <a:gd name="T43" fmla="*/ 14 h 17"/>
                    <a:gd name="T44" fmla="*/ 0 w 17"/>
                    <a:gd name="T45" fmla="*/ 12 h 17"/>
                    <a:gd name="T46" fmla="*/ 0 w 17"/>
                    <a:gd name="T47" fmla="*/ 10 h 17"/>
                    <a:gd name="T48" fmla="*/ 0 w 17"/>
                    <a:gd name="T49" fmla="*/ 10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5 h 17"/>
                    <a:gd name="T56" fmla="*/ 3 w 17"/>
                    <a:gd name="T57" fmla="*/ 2 h 17"/>
                    <a:gd name="T58" fmla="*/ 3 w 17"/>
                    <a:gd name="T59" fmla="*/ 2 h 17"/>
                    <a:gd name="T60" fmla="*/ 5 w 17"/>
                    <a:gd name="T61" fmla="*/ 2 h 17"/>
                    <a:gd name="T62" fmla="*/ 5 w 17"/>
                    <a:gd name="T63" fmla="*/ 0 h 17"/>
                    <a:gd name="T64" fmla="*/ 8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6" name="Freeform 417"/>
                <p:cNvSpPr>
                  <a:spLocks/>
                </p:cNvSpPr>
                <p:nvPr/>
              </p:nvSpPr>
              <p:spPr bwMode="auto">
                <a:xfrm>
                  <a:off x="2159" y="3462"/>
                  <a:ext cx="17" cy="14"/>
                </a:xfrm>
                <a:custGeom>
                  <a:avLst/>
                  <a:gdLst>
                    <a:gd name="T0" fmla="*/ 7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2 w 17"/>
                    <a:gd name="T7" fmla="*/ 0 h 14"/>
                    <a:gd name="T8" fmla="*/ 14 w 17"/>
                    <a:gd name="T9" fmla="*/ 2 h 14"/>
                    <a:gd name="T10" fmla="*/ 14 w 17"/>
                    <a:gd name="T11" fmla="*/ 2 h 14"/>
                    <a:gd name="T12" fmla="*/ 14 w 17"/>
                    <a:gd name="T13" fmla="*/ 4 h 14"/>
                    <a:gd name="T14" fmla="*/ 17 w 17"/>
                    <a:gd name="T15" fmla="*/ 4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4 w 17"/>
                    <a:gd name="T21" fmla="*/ 9 h 14"/>
                    <a:gd name="T22" fmla="*/ 14 w 17"/>
                    <a:gd name="T23" fmla="*/ 12 h 14"/>
                    <a:gd name="T24" fmla="*/ 14 w 17"/>
                    <a:gd name="T25" fmla="*/ 12 h 14"/>
                    <a:gd name="T26" fmla="*/ 12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7 w 17"/>
                    <a:gd name="T33" fmla="*/ 14 h 14"/>
                    <a:gd name="T34" fmla="*/ 5 w 17"/>
                    <a:gd name="T35" fmla="*/ 14 h 14"/>
                    <a:gd name="T36" fmla="*/ 5 w 17"/>
                    <a:gd name="T37" fmla="*/ 14 h 14"/>
                    <a:gd name="T38" fmla="*/ 3 w 17"/>
                    <a:gd name="T39" fmla="*/ 14 h 14"/>
                    <a:gd name="T40" fmla="*/ 3 w 17"/>
                    <a:gd name="T41" fmla="*/ 12 h 14"/>
                    <a:gd name="T42" fmla="*/ 0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4 h 14"/>
                    <a:gd name="T52" fmla="*/ 0 w 17"/>
                    <a:gd name="T53" fmla="*/ 4 h 14"/>
                    <a:gd name="T54" fmla="*/ 0 w 17"/>
                    <a:gd name="T55" fmla="*/ 2 h 14"/>
                    <a:gd name="T56" fmla="*/ 3 w 17"/>
                    <a:gd name="T57" fmla="*/ 2 h 14"/>
                    <a:gd name="T58" fmla="*/ 3 w 17"/>
                    <a:gd name="T59" fmla="*/ 0 h 14"/>
                    <a:gd name="T60" fmla="*/ 5 w 17"/>
                    <a:gd name="T61" fmla="*/ 0 h 14"/>
                    <a:gd name="T62" fmla="*/ 5 w 17"/>
                    <a:gd name="T63" fmla="*/ 0 h 14"/>
                    <a:gd name="T64" fmla="*/ 7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7" name="Freeform 418"/>
                <p:cNvSpPr>
                  <a:spLocks/>
                </p:cNvSpPr>
                <p:nvPr/>
              </p:nvSpPr>
              <p:spPr bwMode="auto">
                <a:xfrm>
                  <a:off x="2159" y="3462"/>
                  <a:ext cx="17" cy="14"/>
                </a:xfrm>
                <a:custGeom>
                  <a:avLst/>
                  <a:gdLst>
                    <a:gd name="T0" fmla="*/ 7 w 17"/>
                    <a:gd name="T1" fmla="*/ 0 h 14"/>
                    <a:gd name="T2" fmla="*/ 10 w 17"/>
                    <a:gd name="T3" fmla="*/ 0 h 14"/>
                    <a:gd name="T4" fmla="*/ 12 w 17"/>
                    <a:gd name="T5" fmla="*/ 0 h 14"/>
                    <a:gd name="T6" fmla="*/ 12 w 17"/>
                    <a:gd name="T7" fmla="*/ 0 h 14"/>
                    <a:gd name="T8" fmla="*/ 14 w 17"/>
                    <a:gd name="T9" fmla="*/ 2 h 14"/>
                    <a:gd name="T10" fmla="*/ 14 w 17"/>
                    <a:gd name="T11" fmla="*/ 2 h 14"/>
                    <a:gd name="T12" fmla="*/ 14 w 17"/>
                    <a:gd name="T13" fmla="*/ 4 h 14"/>
                    <a:gd name="T14" fmla="*/ 17 w 17"/>
                    <a:gd name="T15" fmla="*/ 4 h 14"/>
                    <a:gd name="T16" fmla="*/ 17 w 17"/>
                    <a:gd name="T17" fmla="*/ 7 h 14"/>
                    <a:gd name="T18" fmla="*/ 17 w 17"/>
                    <a:gd name="T19" fmla="*/ 9 h 14"/>
                    <a:gd name="T20" fmla="*/ 14 w 17"/>
                    <a:gd name="T21" fmla="*/ 9 h 14"/>
                    <a:gd name="T22" fmla="*/ 14 w 17"/>
                    <a:gd name="T23" fmla="*/ 12 h 14"/>
                    <a:gd name="T24" fmla="*/ 14 w 17"/>
                    <a:gd name="T25" fmla="*/ 12 h 14"/>
                    <a:gd name="T26" fmla="*/ 12 w 17"/>
                    <a:gd name="T27" fmla="*/ 14 h 14"/>
                    <a:gd name="T28" fmla="*/ 12 w 17"/>
                    <a:gd name="T29" fmla="*/ 14 h 14"/>
                    <a:gd name="T30" fmla="*/ 10 w 17"/>
                    <a:gd name="T31" fmla="*/ 14 h 14"/>
                    <a:gd name="T32" fmla="*/ 7 w 17"/>
                    <a:gd name="T33" fmla="*/ 14 h 14"/>
                    <a:gd name="T34" fmla="*/ 5 w 17"/>
                    <a:gd name="T35" fmla="*/ 14 h 14"/>
                    <a:gd name="T36" fmla="*/ 5 w 17"/>
                    <a:gd name="T37" fmla="*/ 14 h 14"/>
                    <a:gd name="T38" fmla="*/ 3 w 17"/>
                    <a:gd name="T39" fmla="*/ 14 h 14"/>
                    <a:gd name="T40" fmla="*/ 3 w 17"/>
                    <a:gd name="T41" fmla="*/ 12 h 14"/>
                    <a:gd name="T42" fmla="*/ 0 w 17"/>
                    <a:gd name="T43" fmla="*/ 12 h 14"/>
                    <a:gd name="T44" fmla="*/ 0 w 17"/>
                    <a:gd name="T45" fmla="*/ 9 h 14"/>
                    <a:gd name="T46" fmla="*/ 0 w 17"/>
                    <a:gd name="T47" fmla="*/ 9 h 14"/>
                    <a:gd name="T48" fmla="*/ 0 w 17"/>
                    <a:gd name="T49" fmla="*/ 7 h 14"/>
                    <a:gd name="T50" fmla="*/ 0 w 17"/>
                    <a:gd name="T51" fmla="*/ 4 h 14"/>
                    <a:gd name="T52" fmla="*/ 0 w 17"/>
                    <a:gd name="T53" fmla="*/ 4 h 14"/>
                    <a:gd name="T54" fmla="*/ 0 w 17"/>
                    <a:gd name="T55" fmla="*/ 2 h 14"/>
                    <a:gd name="T56" fmla="*/ 3 w 17"/>
                    <a:gd name="T57" fmla="*/ 2 h 14"/>
                    <a:gd name="T58" fmla="*/ 3 w 17"/>
                    <a:gd name="T59" fmla="*/ 0 h 14"/>
                    <a:gd name="T60" fmla="*/ 5 w 17"/>
                    <a:gd name="T61" fmla="*/ 0 h 14"/>
                    <a:gd name="T62" fmla="*/ 5 w 17"/>
                    <a:gd name="T63" fmla="*/ 0 h 14"/>
                    <a:gd name="T64" fmla="*/ 7 w 17"/>
                    <a:gd name="T65" fmla="*/ 0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8" name="Freeform 419"/>
                <p:cNvSpPr>
                  <a:spLocks/>
                </p:cNvSpPr>
                <p:nvPr/>
              </p:nvSpPr>
              <p:spPr bwMode="auto">
                <a:xfrm>
                  <a:off x="2183" y="3509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10 w 17"/>
                    <a:gd name="T31" fmla="*/ 15 h 17"/>
                    <a:gd name="T32" fmla="*/ 7 w 17"/>
                    <a:gd name="T33" fmla="*/ 17 h 17"/>
                    <a:gd name="T34" fmla="*/ 7 w 17"/>
                    <a:gd name="T35" fmla="*/ 15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0 h 17"/>
                    <a:gd name="T46" fmla="*/ 0 w 17"/>
                    <a:gd name="T47" fmla="*/ 10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3 h 17"/>
                    <a:gd name="T56" fmla="*/ 2 w 17"/>
                    <a:gd name="T57" fmla="*/ 3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99" name="Freeform 420"/>
                <p:cNvSpPr>
                  <a:spLocks/>
                </p:cNvSpPr>
                <p:nvPr/>
              </p:nvSpPr>
              <p:spPr bwMode="auto">
                <a:xfrm>
                  <a:off x="2183" y="3509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10 w 17"/>
                    <a:gd name="T3" fmla="*/ 0 h 17"/>
                    <a:gd name="T4" fmla="*/ 12 w 17"/>
                    <a:gd name="T5" fmla="*/ 0 h 17"/>
                    <a:gd name="T6" fmla="*/ 12 w 17"/>
                    <a:gd name="T7" fmla="*/ 0 h 17"/>
                    <a:gd name="T8" fmla="*/ 14 w 17"/>
                    <a:gd name="T9" fmla="*/ 3 h 17"/>
                    <a:gd name="T10" fmla="*/ 14 w 17"/>
                    <a:gd name="T11" fmla="*/ 3 h 17"/>
                    <a:gd name="T12" fmla="*/ 17 w 17"/>
                    <a:gd name="T13" fmla="*/ 5 h 17"/>
                    <a:gd name="T14" fmla="*/ 17 w 17"/>
                    <a:gd name="T15" fmla="*/ 7 h 17"/>
                    <a:gd name="T16" fmla="*/ 17 w 17"/>
                    <a:gd name="T17" fmla="*/ 7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4 w 17"/>
                    <a:gd name="T23" fmla="*/ 12 h 17"/>
                    <a:gd name="T24" fmla="*/ 14 w 17"/>
                    <a:gd name="T25" fmla="*/ 15 h 17"/>
                    <a:gd name="T26" fmla="*/ 12 w 17"/>
                    <a:gd name="T27" fmla="*/ 15 h 17"/>
                    <a:gd name="T28" fmla="*/ 12 w 17"/>
                    <a:gd name="T29" fmla="*/ 15 h 17"/>
                    <a:gd name="T30" fmla="*/ 10 w 17"/>
                    <a:gd name="T31" fmla="*/ 15 h 17"/>
                    <a:gd name="T32" fmla="*/ 7 w 17"/>
                    <a:gd name="T33" fmla="*/ 17 h 17"/>
                    <a:gd name="T34" fmla="*/ 7 w 17"/>
                    <a:gd name="T35" fmla="*/ 15 h 17"/>
                    <a:gd name="T36" fmla="*/ 5 w 17"/>
                    <a:gd name="T37" fmla="*/ 15 h 17"/>
                    <a:gd name="T38" fmla="*/ 2 w 17"/>
                    <a:gd name="T39" fmla="*/ 15 h 17"/>
                    <a:gd name="T40" fmla="*/ 2 w 17"/>
                    <a:gd name="T41" fmla="*/ 15 h 17"/>
                    <a:gd name="T42" fmla="*/ 0 w 17"/>
                    <a:gd name="T43" fmla="*/ 12 h 17"/>
                    <a:gd name="T44" fmla="*/ 0 w 17"/>
                    <a:gd name="T45" fmla="*/ 10 h 17"/>
                    <a:gd name="T46" fmla="*/ 0 w 17"/>
                    <a:gd name="T47" fmla="*/ 10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5 h 17"/>
                    <a:gd name="T54" fmla="*/ 0 w 17"/>
                    <a:gd name="T55" fmla="*/ 3 h 17"/>
                    <a:gd name="T56" fmla="*/ 2 w 17"/>
                    <a:gd name="T57" fmla="*/ 3 h 17"/>
                    <a:gd name="T58" fmla="*/ 2 w 17"/>
                    <a:gd name="T59" fmla="*/ 0 h 17"/>
                    <a:gd name="T60" fmla="*/ 5 w 17"/>
                    <a:gd name="T61" fmla="*/ 0 h 17"/>
                    <a:gd name="T62" fmla="*/ 7 w 17"/>
                    <a:gd name="T63" fmla="*/ 0 h 17"/>
                    <a:gd name="T64" fmla="*/ 7 w 17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0" name="Freeform 421"/>
                <p:cNvSpPr>
                  <a:spLocks/>
                </p:cNvSpPr>
                <p:nvPr/>
              </p:nvSpPr>
              <p:spPr bwMode="auto">
                <a:xfrm>
                  <a:off x="2162" y="3550"/>
                  <a:ext cx="16" cy="17"/>
                </a:xfrm>
                <a:custGeom>
                  <a:avLst/>
                  <a:gdLst>
                    <a:gd name="T0" fmla="*/ 9 w 16"/>
                    <a:gd name="T1" fmla="*/ 0 h 17"/>
                    <a:gd name="T2" fmla="*/ 11 w 16"/>
                    <a:gd name="T3" fmla="*/ 2 h 17"/>
                    <a:gd name="T4" fmla="*/ 11 w 16"/>
                    <a:gd name="T5" fmla="*/ 2 h 17"/>
                    <a:gd name="T6" fmla="*/ 14 w 16"/>
                    <a:gd name="T7" fmla="*/ 2 h 17"/>
                    <a:gd name="T8" fmla="*/ 14 w 16"/>
                    <a:gd name="T9" fmla="*/ 2 h 17"/>
                    <a:gd name="T10" fmla="*/ 16 w 16"/>
                    <a:gd name="T11" fmla="*/ 5 h 17"/>
                    <a:gd name="T12" fmla="*/ 16 w 16"/>
                    <a:gd name="T13" fmla="*/ 7 h 17"/>
                    <a:gd name="T14" fmla="*/ 16 w 16"/>
                    <a:gd name="T15" fmla="*/ 7 h 17"/>
                    <a:gd name="T16" fmla="*/ 16 w 16"/>
                    <a:gd name="T17" fmla="*/ 9 h 17"/>
                    <a:gd name="T18" fmla="*/ 16 w 16"/>
                    <a:gd name="T19" fmla="*/ 12 h 17"/>
                    <a:gd name="T20" fmla="*/ 16 w 16"/>
                    <a:gd name="T21" fmla="*/ 12 h 17"/>
                    <a:gd name="T22" fmla="*/ 16 w 16"/>
                    <a:gd name="T23" fmla="*/ 14 h 17"/>
                    <a:gd name="T24" fmla="*/ 14 w 16"/>
                    <a:gd name="T25" fmla="*/ 14 h 17"/>
                    <a:gd name="T26" fmla="*/ 14 w 16"/>
                    <a:gd name="T27" fmla="*/ 17 h 17"/>
                    <a:gd name="T28" fmla="*/ 11 w 16"/>
                    <a:gd name="T29" fmla="*/ 17 h 17"/>
                    <a:gd name="T30" fmla="*/ 11 w 16"/>
                    <a:gd name="T31" fmla="*/ 17 h 17"/>
                    <a:gd name="T32" fmla="*/ 9 w 16"/>
                    <a:gd name="T33" fmla="*/ 17 h 17"/>
                    <a:gd name="T34" fmla="*/ 7 w 16"/>
                    <a:gd name="T35" fmla="*/ 17 h 17"/>
                    <a:gd name="T36" fmla="*/ 4 w 16"/>
                    <a:gd name="T37" fmla="*/ 17 h 17"/>
                    <a:gd name="T38" fmla="*/ 4 w 16"/>
                    <a:gd name="T39" fmla="*/ 17 h 17"/>
                    <a:gd name="T40" fmla="*/ 2 w 16"/>
                    <a:gd name="T41" fmla="*/ 14 h 17"/>
                    <a:gd name="T42" fmla="*/ 2 w 16"/>
                    <a:gd name="T43" fmla="*/ 14 h 17"/>
                    <a:gd name="T44" fmla="*/ 2 w 16"/>
                    <a:gd name="T45" fmla="*/ 12 h 17"/>
                    <a:gd name="T46" fmla="*/ 0 w 16"/>
                    <a:gd name="T47" fmla="*/ 12 h 17"/>
                    <a:gd name="T48" fmla="*/ 0 w 16"/>
                    <a:gd name="T49" fmla="*/ 9 h 17"/>
                    <a:gd name="T50" fmla="*/ 0 w 16"/>
                    <a:gd name="T51" fmla="*/ 7 h 17"/>
                    <a:gd name="T52" fmla="*/ 2 w 16"/>
                    <a:gd name="T53" fmla="*/ 7 h 17"/>
                    <a:gd name="T54" fmla="*/ 2 w 16"/>
                    <a:gd name="T55" fmla="*/ 5 h 17"/>
                    <a:gd name="T56" fmla="*/ 2 w 16"/>
                    <a:gd name="T57" fmla="*/ 2 h 17"/>
                    <a:gd name="T58" fmla="*/ 4 w 16"/>
                    <a:gd name="T59" fmla="*/ 2 h 17"/>
                    <a:gd name="T60" fmla="*/ 4 w 16"/>
                    <a:gd name="T61" fmla="*/ 2 h 17"/>
                    <a:gd name="T62" fmla="*/ 7 w 16"/>
                    <a:gd name="T63" fmla="*/ 2 h 17"/>
                    <a:gd name="T64" fmla="*/ 9 w 16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9" y="0"/>
                      </a:move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1" name="Freeform 422"/>
                <p:cNvSpPr>
                  <a:spLocks/>
                </p:cNvSpPr>
                <p:nvPr/>
              </p:nvSpPr>
              <p:spPr bwMode="auto">
                <a:xfrm>
                  <a:off x="2162" y="3550"/>
                  <a:ext cx="16" cy="17"/>
                </a:xfrm>
                <a:custGeom>
                  <a:avLst/>
                  <a:gdLst>
                    <a:gd name="T0" fmla="*/ 9 w 16"/>
                    <a:gd name="T1" fmla="*/ 0 h 17"/>
                    <a:gd name="T2" fmla="*/ 11 w 16"/>
                    <a:gd name="T3" fmla="*/ 2 h 17"/>
                    <a:gd name="T4" fmla="*/ 11 w 16"/>
                    <a:gd name="T5" fmla="*/ 2 h 17"/>
                    <a:gd name="T6" fmla="*/ 14 w 16"/>
                    <a:gd name="T7" fmla="*/ 2 h 17"/>
                    <a:gd name="T8" fmla="*/ 14 w 16"/>
                    <a:gd name="T9" fmla="*/ 2 h 17"/>
                    <a:gd name="T10" fmla="*/ 16 w 16"/>
                    <a:gd name="T11" fmla="*/ 5 h 17"/>
                    <a:gd name="T12" fmla="*/ 16 w 16"/>
                    <a:gd name="T13" fmla="*/ 7 h 17"/>
                    <a:gd name="T14" fmla="*/ 16 w 16"/>
                    <a:gd name="T15" fmla="*/ 7 h 17"/>
                    <a:gd name="T16" fmla="*/ 16 w 16"/>
                    <a:gd name="T17" fmla="*/ 9 h 17"/>
                    <a:gd name="T18" fmla="*/ 16 w 16"/>
                    <a:gd name="T19" fmla="*/ 12 h 17"/>
                    <a:gd name="T20" fmla="*/ 16 w 16"/>
                    <a:gd name="T21" fmla="*/ 12 h 17"/>
                    <a:gd name="T22" fmla="*/ 16 w 16"/>
                    <a:gd name="T23" fmla="*/ 14 h 17"/>
                    <a:gd name="T24" fmla="*/ 14 w 16"/>
                    <a:gd name="T25" fmla="*/ 14 h 17"/>
                    <a:gd name="T26" fmla="*/ 14 w 16"/>
                    <a:gd name="T27" fmla="*/ 17 h 17"/>
                    <a:gd name="T28" fmla="*/ 11 w 16"/>
                    <a:gd name="T29" fmla="*/ 17 h 17"/>
                    <a:gd name="T30" fmla="*/ 11 w 16"/>
                    <a:gd name="T31" fmla="*/ 17 h 17"/>
                    <a:gd name="T32" fmla="*/ 9 w 16"/>
                    <a:gd name="T33" fmla="*/ 17 h 17"/>
                    <a:gd name="T34" fmla="*/ 7 w 16"/>
                    <a:gd name="T35" fmla="*/ 17 h 17"/>
                    <a:gd name="T36" fmla="*/ 4 w 16"/>
                    <a:gd name="T37" fmla="*/ 17 h 17"/>
                    <a:gd name="T38" fmla="*/ 4 w 16"/>
                    <a:gd name="T39" fmla="*/ 17 h 17"/>
                    <a:gd name="T40" fmla="*/ 2 w 16"/>
                    <a:gd name="T41" fmla="*/ 14 h 17"/>
                    <a:gd name="T42" fmla="*/ 2 w 16"/>
                    <a:gd name="T43" fmla="*/ 14 h 17"/>
                    <a:gd name="T44" fmla="*/ 2 w 16"/>
                    <a:gd name="T45" fmla="*/ 12 h 17"/>
                    <a:gd name="T46" fmla="*/ 0 w 16"/>
                    <a:gd name="T47" fmla="*/ 12 h 17"/>
                    <a:gd name="T48" fmla="*/ 0 w 16"/>
                    <a:gd name="T49" fmla="*/ 9 h 17"/>
                    <a:gd name="T50" fmla="*/ 0 w 16"/>
                    <a:gd name="T51" fmla="*/ 7 h 17"/>
                    <a:gd name="T52" fmla="*/ 2 w 16"/>
                    <a:gd name="T53" fmla="*/ 7 h 17"/>
                    <a:gd name="T54" fmla="*/ 2 w 16"/>
                    <a:gd name="T55" fmla="*/ 5 h 17"/>
                    <a:gd name="T56" fmla="*/ 2 w 16"/>
                    <a:gd name="T57" fmla="*/ 2 h 17"/>
                    <a:gd name="T58" fmla="*/ 4 w 16"/>
                    <a:gd name="T59" fmla="*/ 2 h 17"/>
                    <a:gd name="T60" fmla="*/ 4 w 16"/>
                    <a:gd name="T61" fmla="*/ 2 h 17"/>
                    <a:gd name="T62" fmla="*/ 7 w 16"/>
                    <a:gd name="T63" fmla="*/ 2 h 17"/>
                    <a:gd name="T64" fmla="*/ 9 w 16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9" y="0"/>
                      </a:move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2" name="Freeform 423"/>
                <p:cNvSpPr>
                  <a:spLocks/>
                </p:cNvSpPr>
                <p:nvPr/>
              </p:nvSpPr>
              <p:spPr bwMode="auto">
                <a:xfrm>
                  <a:off x="3199" y="3357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7 w 17"/>
                    <a:gd name="T3" fmla="*/ 0 h 19"/>
                    <a:gd name="T4" fmla="*/ 7 w 17"/>
                    <a:gd name="T5" fmla="*/ 0 h 19"/>
                    <a:gd name="T6" fmla="*/ 5 w 17"/>
                    <a:gd name="T7" fmla="*/ 2 h 19"/>
                    <a:gd name="T8" fmla="*/ 3 w 17"/>
                    <a:gd name="T9" fmla="*/ 2 h 19"/>
                    <a:gd name="T10" fmla="*/ 3 w 17"/>
                    <a:gd name="T11" fmla="*/ 5 h 19"/>
                    <a:gd name="T12" fmla="*/ 3 w 17"/>
                    <a:gd name="T13" fmla="*/ 7 h 19"/>
                    <a:gd name="T14" fmla="*/ 0 w 17"/>
                    <a:gd name="T15" fmla="*/ 7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3 w 17"/>
                    <a:gd name="T21" fmla="*/ 14 h 19"/>
                    <a:gd name="T22" fmla="*/ 3 w 17"/>
                    <a:gd name="T23" fmla="*/ 14 h 19"/>
                    <a:gd name="T24" fmla="*/ 3 w 17"/>
                    <a:gd name="T25" fmla="*/ 16 h 19"/>
                    <a:gd name="T26" fmla="*/ 5 w 17"/>
                    <a:gd name="T27" fmla="*/ 16 h 19"/>
                    <a:gd name="T28" fmla="*/ 7 w 17"/>
                    <a:gd name="T29" fmla="*/ 19 h 19"/>
                    <a:gd name="T30" fmla="*/ 7 w 17"/>
                    <a:gd name="T31" fmla="*/ 19 h 19"/>
                    <a:gd name="T32" fmla="*/ 10 w 17"/>
                    <a:gd name="T33" fmla="*/ 19 h 19"/>
                    <a:gd name="T34" fmla="*/ 12 w 17"/>
                    <a:gd name="T35" fmla="*/ 19 h 19"/>
                    <a:gd name="T36" fmla="*/ 12 w 17"/>
                    <a:gd name="T37" fmla="*/ 19 h 19"/>
                    <a:gd name="T38" fmla="*/ 14 w 17"/>
                    <a:gd name="T39" fmla="*/ 16 h 19"/>
                    <a:gd name="T40" fmla="*/ 14 w 17"/>
                    <a:gd name="T41" fmla="*/ 16 h 19"/>
                    <a:gd name="T42" fmla="*/ 17 w 17"/>
                    <a:gd name="T43" fmla="*/ 14 h 19"/>
                    <a:gd name="T44" fmla="*/ 17 w 17"/>
                    <a:gd name="T45" fmla="*/ 14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7 h 19"/>
                    <a:gd name="T52" fmla="*/ 17 w 17"/>
                    <a:gd name="T53" fmla="*/ 7 h 19"/>
                    <a:gd name="T54" fmla="*/ 17 w 17"/>
                    <a:gd name="T55" fmla="*/ 5 h 19"/>
                    <a:gd name="T56" fmla="*/ 14 w 17"/>
                    <a:gd name="T57" fmla="*/ 2 h 19"/>
                    <a:gd name="T58" fmla="*/ 14 w 17"/>
                    <a:gd name="T59" fmla="*/ 2 h 19"/>
                    <a:gd name="T60" fmla="*/ 12 w 17"/>
                    <a:gd name="T61" fmla="*/ 0 h 19"/>
                    <a:gd name="T62" fmla="*/ 12 w 17"/>
                    <a:gd name="T63" fmla="*/ 0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3" name="Freeform 424"/>
                <p:cNvSpPr>
                  <a:spLocks/>
                </p:cNvSpPr>
                <p:nvPr/>
              </p:nvSpPr>
              <p:spPr bwMode="auto">
                <a:xfrm>
                  <a:off x="3199" y="3357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7 w 17"/>
                    <a:gd name="T3" fmla="*/ 0 h 19"/>
                    <a:gd name="T4" fmla="*/ 7 w 17"/>
                    <a:gd name="T5" fmla="*/ 0 h 19"/>
                    <a:gd name="T6" fmla="*/ 5 w 17"/>
                    <a:gd name="T7" fmla="*/ 2 h 19"/>
                    <a:gd name="T8" fmla="*/ 3 w 17"/>
                    <a:gd name="T9" fmla="*/ 2 h 19"/>
                    <a:gd name="T10" fmla="*/ 3 w 17"/>
                    <a:gd name="T11" fmla="*/ 5 h 19"/>
                    <a:gd name="T12" fmla="*/ 3 w 17"/>
                    <a:gd name="T13" fmla="*/ 7 h 19"/>
                    <a:gd name="T14" fmla="*/ 0 w 17"/>
                    <a:gd name="T15" fmla="*/ 7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3 w 17"/>
                    <a:gd name="T21" fmla="*/ 14 h 19"/>
                    <a:gd name="T22" fmla="*/ 3 w 17"/>
                    <a:gd name="T23" fmla="*/ 14 h 19"/>
                    <a:gd name="T24" fmla="*/ 3 w 17"/>
                    <a:gd name="T25" fmla="*/ 16 h 19"/>
                    <a:gd name="T26" fmla="*/ 5 w 17"/>
                    <a:gd name="T27" fmla="*/ 16 h 19"/>
                    <a:gd name="T28" fmla="*/ 7 w 17"/>
                    <a:gd name="T29" fmla="*/ 19 h 19"/>
                    <a:gd name="T30" fmla="*/ 7 w 17"/>
                    <a:gd name="T31" fmla="*/ 19 h 19"/>
                    <a:gd name="T32" fmla="*/ 10 w 17"/>
                    <a:gd name="T33" fmla="*/ 19 h 19"/>
                    <a:gd name="T34" fmla="*/ 12 w 17"/>
                    <a:gd name="T35" fmla="*/ 19 h 19"/>
                    <a:gd name="T36" fmla="*/ 12 w 17"/>
                    <a:gd name="T37" fmla="*/ 19 h 19"/>
                    <a:gd name="T38" fmla="*/ 14 w 17"/>
                    <a:gd name="T39" fmla="*/ 16 h 19"/>
                    <a:gd name="T40" fmla="*/ 14 w 17"/>
                    <a:gd name="T41" fmla="*/ 16 h 19"/>
                    <a:gd name="T42" fmla="*/ 17 w 17"/>
                    <a:gd name="T43" fmla="*/ 14 h 19"/>
                    <a:gd name="T44" fmla="*/ 17 w 17"/>
                    <a:gd name="T45" fmla="*/ 14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7 h 19"/>
                    <a:gd name="T52" fmla="*/ 17 w 17"/>
                    <a:gd name="T53" fmla="*/ 7 h 19"/>
                    <a:gd name="T54" fmla="*/ 17 w 17"/>
                    <a:gd name="T55" fmla="*/ 5 h 19"/>
                    <a:gd name="T56" fmla="*/ 14 w 17"/>
                    <a:gd name="T57" fmla="*/ 2 h 19"/>
                    <a:gd name="T58" fmla="*/ 14 w 17"/>
                    <a:gd name="T59" fmla="*/ 2 h 19"/>
                    <a:gd name="T60" fmla="*/ 12 w 17"/>
                    <a:gd name="T61" fmla="*/ 0 h 19"/>
                    <a:gd name="T62" fmla="*/ 12 w 17"/>
                    <a:gd name="T63" fmla="*/ 0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4" name="Freeform 425"/>
                <p:cNvSpPr>
                  <a:spLocks/>
                </p:cNvSpPr>
                <p:nvPr/>
              </p:nvSpPr>
              <p:spPr bwMode="auto">
                <a:xfrm>
                  <a:off x="3190" y="3095"/>
                  <a:ext cx="47" cy="729"/>
                </a:xfrm>
                <a:custGeom>
                  <a:avLst/>
                  <a:gdLst>
                    <a:gd name="T0" fmla="*/ 14 w 47"/>
                    <a:gd name="T1" fmla="*/ 0 h 729"/>
                    <a:gd name="T2" fmla="*/ 19 w 47"/>
                    <a:gd name="T3" fmla="*/ 7 h 729"/>
                    <a:gd name="T4" fmla="*/ 23 w 47"/>
                    <a:gd name="T5" fmla="*/ 14 h 729"/>
                    <a:gd name="T6" fmla="*/ 26 w 47"/>
                    <a:gd name="T7" fmla="*/ 21 h 729"/>
                    <a:gd name="T8" fmla="*/ 31 w 47"/>
                    <a:gd name="T9" fmla="*/ 26 h 729"/>
                    <a:gd name="T10" fmla="*/ 33 w 47"/>
                    <a:gd name="T11" fmla="*/ 33 h 729"/>
                    <a:gd name="T12" fmla="*/ 35 w 47"/>
                    <a:gd name="T13" fmla="*/ 40 h 729"/>
                    <a:gd name="T14" fmla="*/ 38 w 47"/>
                    <a:gd name="T15" fmla="*/ 50 h 729"/>
                    <a:gd name="T16" fmla="*/ 40 w 47"/>
                    <a:gd name="T17" fmla="*/ 57 h 729"/>
                    <a:gd name="T18" fmla="*/ 45 w 47"/>
                    <a:gd name="T19" fmla="*/ 85 h 729"/>
                    <a:gd name="T20" fmla="*/ 45 w 47"/>
                    <a:gd name="T21" fmla="*/ 116 h 729"/>
                    <a:gd name="T22" fmla="*/ 47 w 47"/>
                    <a:gd name="T23" fmla="*/ 147 h 729"/>
                    <a:gd name="T24" fmla="*/ 45 w 47"/>
                    <a:gd name="T25" fmla="*/ 181 h 729"/>
                    <a:gd name="T26" fmla="*/ 45 w 47"/>
                    <a:gd name="T27" fmla="*/ 212 h 729"/>
                    <a:gd name="T28" fmla="*/ 45 w 47"/>
                    <a:gd name="T29" fmla="*/ 245 h 729"/>
                    <a:gd name="T30" fmla="*/ 43 w 47"/>
                    <a:gd name="T31" fmla="*/ 276 h 729"/>
                    <a:gd name="T32" fmla="*/ 43 w 47"/>
                    <a:gd name="T33" fmla="*/ 305 h 729"/>
                    <a:gd name="T34" fmla="*/ 35 w 47"/>
                    <a:gd name="T35" fmla="*/ 727 h 729"/>
                    <a:gd name="T36" fmla="*/ 35 w 47"/>
                    <a:gd name="T37" fmla="*/ 729 h 729"/>
                    <a:gd name="T38" fmla="*/ 21 w 47"/>
                    <a:gd name="T39" fmla="*/ 729 h 729"/>
                    <a:gd name="T40" fmla="*/ 21 w 47"/>
                    <a:gd name="T41" fmla="*/ 727 h 729"/>
                    <a:gd name="T42" fmla="*/ 19 w 47"/>
                    <a:gd name="T43" fmla="*/ 724 h 729"/>
                    <a:gd name="T44" fmla="*/ 19 w 47"/>
                    <a:gd name="T45" fmla="*/ 724 h 729"/>
                    <a:gd name="T46" fmla="*/ 19 w 47"/>
                    <a:gd name="T47" fmla="*/ 722 h 729"/>
                    <a:gd name="T48" fmla="*/ 19 w 47"/>
                    <a:gd name="T49" fmla="*/ 719 h 729"/>
                    <a:gd name="T50" fmla="*/ 16 w 47"/>
                    <a:gd name="T51" fmla="*/ 717 h 729"/>
                    <a:gd name="T52" fmla="*/ 16 w 47"/>
                    <a:gd name="T53" fmla="*/ 717 h 729"/>
                    <a:gd name="T54" fmla="*/ 16 w 47"/>
                    <a:gd name="T55" fmla="*/ 715 h 729"/>
                    <a:gd name="T56" fmla="*/ 14 w 47"/>
                    <a:gd name="T57" fmla="*/ 698 h 729"/>
                    <a:gd name="T58" fmla="*/ 14 w 47"/>
                    <a:gd name="T59" fmla="*/ 679 h 729"/>
                    <a:gd name="T60" fmla="*/ 14 w 47"/>
                    <a:gd name="T61" fmla="*/ 660 h 729"/>
                    <a:gd name="T62" fmla="*/ 14 w 47"/>
                    <a:gd name="T63" fmla="*/ 638 h 729"/>
                    <a:gd name="T64" fmla="*/ 16 w 47"/>
                    <a:gd name="T65" fmla="*/ 617 h 729"/>
                    <a:gd name="T66" fmla="*/ 16 w 47"/>
                    <a:gd name="T67" fmla="*/ 595 h 729"/>
                    <a:gd name="T68" fmla="*/ 19 w 47"/>
                    <a:gd name="T69" fmla="*/ 579 h 729"/>
                    <a:gd name="T70" fmla="*/ 19 w 47"/>
                    <a:gd name="T71" fmla="*/ 562 h 729"/>
                    <a:gd name="T72" fmla="*/ 21 w 47"/>
                    <a:gd name="T73" fmla="*/ 503 h 729"/>
                    <a:gd name="T74" fmla="*/ 23 w 47"/>
                    <a:gd name="T75" fmla="*/ 443 h 729"/>
                    <a:gd name="T76" fmla="*/ 26 w 47"/>
                    <a:gd name="T77" fmla="*/ 381 h 729"/>
                    <a:gd name="T78" fmla="*/ 28 w 47"/>
                    <a:gd name="T79" fmla="*/ 317 h 729"/>
                    <a:gd name="T80" fmla="*/ 26 w 47"/>
                    <a:gd name="T81" fmla="*/ 255 h 729"/>
                    <a:gd name="T82" fmla="*/ 23 w 47"/>
                    <a:gd name="T83" fmla="*/ 193 h 729"/>
                    <a:gd name="T84" fmla="*/ 19 w 47"/>
                    <a:gd name="T85" fmla="*/ 164 h 729"/>
                    <a:gd name="T86" fmla="*/ 14 w 47"/>
                    <a:gd name="T87" fmla="*/ 135 h 729"/>
                    <a:gd name="T88" fmla="*/ 9 w 47"/>
                    <a:gd name="T89" fmla="*/ 107 h 729"/>
                    <a:gd name="T90" fmla="*/ 2 w 47"/>
                    <a:gd name="T91" fmla="*/ 81 h 729"/>
                    <a:gd name="T92" fmla="*/ 2 w 47"/>
                    <a:gd name="T93" fmla="*/ 73 h 729"/>
                    <a:gd name="T94" fmla="*/ 0 w 47"/>
                    <a:gd name="T95" fmla="*/ 64 h 729"/>
                    <a:gd name="T96" fmla="*/ 0 w 47"/>
                    <a:gd name="T97" fmla="*/ 57 h 729"/>
                    <a:gd name="T98" fmla="*/ 0 w 47"/>
                    <a:gd name="T99" fmla="*/ 47 h 729"/>
                    <a:gd name="T100" fmla="*/ 0 w 47"/>
                    <a:gd name="T101" fmla="*/ 38 h 729"/>
                    <a:gd name="T102" fmla="*/ 0 w 47"/>
                    <a:gd name="T103" fmla="*/ 28 h 729"/>
                    <a:gd name="T104" fmla="*/ 0 w 47"/>
                    <a:gd name="T105" fmla="*/ 19 h 729"/>
                    <a:gd name="T106" fmla="*/ 0 w 47"/>
                    <a:gd name="T107" fmla="*/ 11 h 729"/>
                    <a:gd name="T108" fmla="*/ 0 w 47"/>
                    <a:gd name="T109" fmla="*/ 11 h 729"/>
                    <a:gd name="T110" fmla="*/ 2 w 47"/>
                    <a:gd name="T111" fmla="*/ 9 h 729"/>
                    <a:gd name="T112" fmla="*/ 2 w 47"/>
                    <a:gd name="T113" fmla="*/ 7 h 729"/>
                    <a:gd name="T114" fmla="*/ 4 w 47"/>
                    <a:gd name="T115" fmla="*/ 4 h 729"/>
                    <a:gd name="T116" fmla="*/ 7 w 47"/>
                    <a:gd name="T117" fmla="*/ 2 h 729"/>
                    <a:gd name="T118" fmla="*/ 9 w 47"/>
                    <a:gd name="T119" fmla="*/ 0 h 729"/>
                    <a:gd name="T120" fmla="*/ 12 w 47"/>
                    <a:gd name="T121" fmla="*/ 0 h 729"/>
                    <a:gd name="T122" fmla="*/ 14 w 47"/>
                    <a:gd name="T123" fmla="*/ 0 h 72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7"/>
                    <a:gd name="T187" fmla="*/ 0 h 729"/>
                    <a:gd name="T188" fmla="*/ 47 w 47"/>
                    <a:gd name="T189" fmla="*/ 729 h 72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7" h="729">
                      <a:moveTo>
                        <a:pt x="14" y="0"/>
                      </a:moveTo>
                      <a:lnTo>
                        <a:pt x="19" y="7"/>
                      </a:lnTo>
                      <a:lnTo>
                        <a:pt x="23" y="14"/>
                      </a:lnTo>
                      <a:lnTo>
                        <a:pt x="26" y="21"/>
                      </a:lnTo>
                      <a:lnTo>
                        <a:pt x="31" y="26"/>
                      </a:lnTo>
                      <a:lnTo>
                        <a:pt x="33" y="33"/>
                      </a:lnTo>
                      <a:lnTo>
                        <a:pt x="35" y="40"/>
                      </a:lnTo>
                      <a:lnTo>
                        <a:pt x="38" y="50"/>
                      </a:lnTo>
                      <a:lnTo>
                        <a:pt x="40" y="57"/>
                      </a:lnTo>
                      <a:lnTo>
                        <a:pt x="45" y="85"/>
                      </a:lnTo>
                      <a:lnTo>
                        <a:pt x="45" y="116"/>
                      </a:lnTo>
                      <a:lnTo>
                        <a:pt x="47" y="147"/>
                      </a:lnTo>
                      <a:lnTo>
                        <a:pt x="45" y="181"/>
                      </a:lnTo>
                      <a:lnTo>
                        <a:pt x="45" y="212"/>
                      </a:lnTo>
                      <a:lnTo>
                        <a:pt x="45" y="245"/>
                      </a:lnTo>
                      <a:lnTo>
                        <a:pt x="43" y="276"/>
                      </a:lnTo>
                      <a:lnTo>
                        <a:pt x="43" y="305"/>
                      </a:lnTo>
                      <a:lnTo>
                        <a:pt x="35" y="727"/>
                      </a:lnTo>
                      <a:lnTo>
                        <a:pt x="35" y="729"/>
                      </a:lnTo>
                      <a:lnTo>
                        <a:pt x="21" y="729"/>
                      </a:lnTo>
                      <a:lnTo>
                        <a:pt x="21" y="727"/>
                      </a:lnTo>
                      <a:lnTo>
                        <a:pt x="19" y="724"/>
                      </a:lnTo>
                      <a:lnTo>
                        <a:pt x="19" y="722"/>
                      </a:lnTo>
                      <a:lnTo>
                        <a:pt x="19" y="719"/>
                      </a:lnTo>
                      <a:lnTo>
                        <a:pt x="16" y="717"/>
                      </a:lnTo>
                      <a:lnTo>
                        <a:pt x="16" y="715"/>
                      </a:lnTo>
                      <a:lnTo>
                        <a:pt x="14" y="698"/>
                      </a:lnTo>
                      <a:lnTo>
                        <a:pt x="14" y="679"/>
                      </a:lnTo>
                      <a:lnTo>
                        <a:pt x="14" y="660"/>
                      </a:lnTo>
                      <a:lnTo>
                        <a:pt x="14" y="638"/>
                      </a:lnTo>
                      <a:lnTo>
                        <a:pt x="16" y="617"/>
                      </a:lnTo>
                      <a:lnTo>
                        <a:pt x="16" y="595"/>
                      </a:lnTo>
                      <a:lnTo>
                        <a:pt x="19" y="579"/>
                      </a:lnTo>
                      <a:lnTo>
                        <a:pt x="19" y="562"/>
                      </a:lnTo>
                      <a:lnTo>
                        <a:pt x="21" y="503"/>
                      </a:lnTo>
                      <a:lnTo>
                        <a:pt x="23" y="443"/>
                      </a:lnTo>
                      <a:lnTo>
                        <a:pt x="26" y="381"/>
                      </a:lnTo>
                      <a:lnTo>
                        <a:pt x="28" y="317"/>
                      </a:lnTo>
                      <a:lnTo>
                        <a:pt x="26" y="255"/>
                      </a:lnTo>
                      <a:lnTo>
                        <a:pt x="23" y="193"/>
                      </a:lnTo>
                      <a:lnTo>
                        <a:pt x="19" y="164"/>
                      </a:lnTo>
                      <a:lnTo>
                        <a:pt x="14" y="135"/>
                      </a:lnTo>
                      <a:lnTo>
                        <a:pt x="9" y="107"/>
                      </a:lnTo>
                      <a:lnTo>
                        <a:pt x="2" y="81"/>
                      </a:lnTo>
                      <a:lnTo>
                        <a:pt x="2" y="73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0" y="47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5" name="Freeform 426"/>
                <p:cNvSpPr>
                  <a:spLocks/>
                </p:cNvSpPr>
                <p:nvPr/>
              </p:nvSpPr>
              <p:spPr bwMode="auto">
                <a:xfrm>
                  <a:off x="3190" y="3095"/>
                  <a:ext cx="47" cy="729"/>
                </a:xfrm>
                <a:custGeom>
                  <a:avLst/>
                  <a:gdLst>
                    <a:gd name="T0" fmla="*/ 14 w 47"/>
                    <a:gd name="T1" fmla="*/ 0 h 729"/>
                    <a:gd name="T2" fmla="*/ 19 w 47"/>
                    <a:gd name="T3" fmla="*/ 7 h 729"/>
                    <a:gd name="T4" fmla="*/ 23 w 47"/>
                    <a:gd name="T5" fmla="*/ 14 h 729"/>
                    <a:gd name="T6" fmla="*/ 26 w 47"/>
                    <a:gd name="T7" fmla="*/ 21 h 729"/>
                    <a:gd name="T8" fmla="*/ 31 w 47"/>
                    <a:gd name="T9" fmla="*/ 26 h 729"/>
                    <a:gd name="T10" fmla="*/ 33 w 47"/>
                    <a:gd name="T11" fmla="*/ 33 h 729"/>
                    <a:gd name="T12" fmla="*/ 35 w 47"/>
                    <a:gd name="T13" fmla="*/ 40 h 729"/>
                    <a:gd name="T14" fmla="*/ 38 w 47"/>
                    <a:gd name="T15" fmla="*/ 50 h 729"/>
                    <a:gd name="T16" fmla="*/ 40 w 47"/>
                    <a:gd name="T17" fmla="*/ 57 h 729"/>
                    <a:gd name="T18" fmla="*/ 45 w 47"/>
                    <a:gd name="T19" fmla="*/ 85 h 729"/>
                    <a:gd name="T20" fmla="*/ 45 w 47"/>
                    <a:gd name="T21" fmla="*/ 116 h 729"/>
                    <a:gd name="T22" fmla="*/ 47 w 47"/>
                    <a:gd name="T23" fmla="*/ 147 h 729"/>
                    <a:gd name="T24" fmla="*/ 45 w 47"/>
                    <a:gd name="T25" fmla="*/ 181 h 729"/>
                    <a:gd name="T26" fmla="*/ 45 w 47"/>
                    <a:gd name="T27" fmla="*/ 212 h 729"/>
                    <a:gd name="T28" fmla="*/ 45 w 47"/>
                    <a:gd name="T29" fmla="*/ 245 h 729"/>
                    <a:gd name="T30" fmla="*/ 43 w 47"/>
                    <a:gd name="T31" fmla="*/ 276 h 729"/>
                    <a:gd name="T32" fmla="*/ 43 w 47"/>
                    <a:gd name="T33" fmla="*/ 305 h 729"/>
                    <a:gd name="T34" fmla="*/ 35 w 47"/>
                    <a:gd name="T35" fmla="*/ 727 h 729"/>
                    <a:gd name="T36" fmla="*/ 35 w 47"/>
                    <a:gd name="T37" fmla="*/ 729 h 729"/>
                    <a:gd name="T38" fmla="*/ 21 w 47"/>
                    <a:gd name="T39" fmla="*/ 729 h 729"/>
                    <a:gd name="T40" fmla="*/ 21 w 47"/>
                    <a:gd name="T41" fmla="*/ 727 h 729"/>
                    <a:gd name="T42" fmla="*/ 19 w 47"/>
                    <a:gd name="T43" fmla="*/ 724 h 729"/>
                    <a:gd name="T44" fmla="*/ 19 w 47"/>
                    <a:gd name="T45" fmla="*/ 724 h 729"/>
                    <a:gd name="T46" fmla="*/ 19 w 47"/>
                    <a:gd name="T47" fmla="*/ 722 h 729"/>
                    <a:gd name="T48" fmla="*/ 19 w 47"/>
                    <a:gd name="T49" fmla="*/ 719 h 729"/>
                    <a:gd name="T50" fmla="*/ 16 w 47"/>
                    <a:gd name="T51" fmla="*/ 717 h 729"/>
                    <a:gd name="T52" fmla="*/ 16 w 47"/>
                    <a:gd name="T53" fmla="*/ 717 h 729"/>
                    <a:gd name="T54" fmla="*/ 16 w 47"/>
                    <a:gd name="T55" fmla="*/ 715 h 729"/>
                    <a:gd name="T56" fmla="*/ 14 w 47"/>
                    <a:gd name="T57" fmla="*/ 698 h 729"/>
                    <a:gd name="T58" fmla="*/ 14 w 47"/>
                    <a:gd name="T59" fmla="*/ 679 h 729"/>
                    <a:gd name="T60" fmla="*/ 14 w 47"/>
                    <a:gd name="T61" fmla="*/ 660 h 729"/>
                    <a:gd name="T62" fmla="*/ 14 w 47"/>
                    <a:gd name="T63" fmla="*/ 638 h 729"/>
                    <a:gd name="T64" fmla="*/ 16 w 47"/>
                    <a:gd name="T65" fmla="*/ 617 h 729"/>
                    <a:gd name="T66" fmla="*/ 16 w 47"/>
                    <a:gd name="T67" fmla="*/ 595 h 729"/>
                    <a:gd name="T68" fmla="*/ 19 w 47"/>
                    <a:gd name="T69" fmla="*/ 579 h 729"/>
                    <a:gd name="T70" fmla="*/ 19 w 47"/>
                    <a:gd name="T71" fmla="*/ 562 h 729"/>
                    <a:gd name="T72" fmla="*/ 21 w 47"/>
                    <a:gd name="T73" fmla="*/ 503 h 729"/>
                    <a:gd name="T74" fmla="*/ 23 w 47"/>
                    <a:gd name="T75" fmla="*/ 443 h 729"/>
                    <a:gd name="T76" fmla="*/ 26 w 47"/>
                    <a:gd name="T77" fmla="*/ 381 h 729"/>
                    <a:gd name="T78" fmla="*/ 28 w 47"/>
                    <a:gd name="T79" fmla="*/ 317 h 729"/>
                    <a:gd name="T80" fmla="*/ 26 w 47"/>
                    <a:gd name="T81" fmla="*/ 255 h 729"/>
                    <a:gd name="T82" fmla="*/ 23 w 47"/>
                    <a:gd name="T83" fmla="*/ 193 h 729"/>
                    <a:gd name="T84" fmla="*/ 19 w 47"/>
                    <a:gd name="T85" fmla="*/ 164 h 729"/>
                    <a:gd name="T86" fmla="*/ 14 w 47"/>
                    <a:gd name="T87" fmla="*/ 135 h 729"/>
                    <a:gd name="T88" fmla="*/ 9 w 47"/>
                    <a:gd name="T89" fmla="*/ 107 h 729"/>
                    <a:gd name="T90" fmla="*/ 2 w 47"/>
                    <a:gd name="T91" fmla="*/ 81 h 729"/>
                    <a:gd name="T92" fmla="*/ 2 w 47"/>
                    <a:gd name="T93" fmla="*/ 73 h 729"/>
                    <a:gd name="T94" fmla="*/ 0 w 47"/>
                    <a:gd name="T95" fmla="*/ 64 h 729"/>
                    <a:gd name="T96" fmla="*/ 0 w 47"/>
                    <a:gd name="T97" fmla="*/ 57 h 729"/>
                    <a:gd name="T98" fmla="*/ 0 w 47"/>
                    <a:gd name="T99" fmla="*/ 47 h 729"/>
                    <a:gd name="T100" fmla="*/ 0 w 47"/>
                    <a:gd name="T101" fmla="*/ 38 h 729"/>
                    <a:gd name="T102" fmla="*/ 0 w 47"/>
                    <a:gd name="T103" fmla="*/ 28 h 729"/>
                    <a:gd name="T104" fmla="*/ 0 w 47"/>
                    <a:gd name="T105" fmla="*/ 19 h 729"/>
                    <a:gd name="T106" fmla="*/ 0 w 47"/>
                    <a:gd name="T107" fmla="*/ 11 h 729"/>
                    <a:gd name="T108" fmla="*/ 0 w 47"/>
                    <a:gd name="T109" fmla="*/ 11 h 729"/>
                    <a:gd name="T110" fmla="*/ 2 w 47"/>
                    <a:gd name="T111" fmla="*/ 9 h 729"/>
                    <a:gd name="T112" fmla="*/ 2 w 47"/>
                    <a:gd name="T113" fmla="*/ 7 h 729"/>
                    <a:gd name="T114" fmla="*/ 4 w 47"/>
                    <a:gd name="T115" fmla="*/ 4 h 729"/>
                    <a:gd name="T116" fmla="*/ 7 w 47"/>
                    <a:gd name="T117" fmla="*/ 2 h 729"/>
                    <a:gd name="T118" fmla="*/ 9 w 47"/>
                    <a:gd name="T119" fmla="*/ 0 h 729"/>
                    <a:gd name="T120" fmla="*/ 12 w 47"/>
                    <a:gd name="T121" fmla="*/ 0 h 729"/>
                    <a:gd name="T122" fmla="*/ 14 w 47"/>
                    <a:gd name="T123" fmla="*/ 0 h 72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7"/>
                    <a:gd name="T187" fmla="*/ 0 h 729"/>
                    <a:gd name="T188" fmla="*/ 47 w 47"/>
                    <a:gd name="T189" fmla="*/ 729 h 72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7" h="729">
                      <a:moveTo>
                        <a:pt x="14" y="0"/>
                      </a:moveTo>
                      <a:lnTo>
                        <a:pt x="19" y="7"/>
                      </a:lnTo>
                      <a:lnTo>
                        <a:pt x="23" y="14"/>
                      </a:lnTo>
                      <a:lnTo>
                        <a:pt x="26" y="21"/>
                      </a:lnTo>
                      <a:lnTo>
                        <a:pt x="31" y="26"/>
                      </a:lnTo>
                      <a:lnTo>
                        <a:pt x="33" y="33"/>
                      </a:lnTo>
                      <a:lnTo>
                        <a:pt x="35" y="40"/>
                      </a:lnTo>
                      <a:lnTo>
                        <a:pt x="38" y="50"/>
                      </a:lnTo>
                      <a:lnTo>
                        <a:pt x="40" y="57"/>
                      </a:lnTo>
                      <a:lnTo>
                        <a:pt x="45" y="85"/>
                      </a:lnTo>
                      <a:lnTo>
                        <a:pt x="45" y="116"/>
                      </a:lnTo>
                      <a:lnTo>
                        <a:pt x="47" y="147"/>
                      </a:lnTo>
                      <a:lnTo>
                        <a:pt x="45" y="181"/>
                      </a:lnTo>
                      <a:lnTo>
                        <a:pt x="45" y="212"/>
                      </a:lnTo>
                      <a:lnTo>
                        <a:pt x="45" y="245"/>
                      </a:lnTo>
                      <a:lnTo>
                        <a:pt x="43" y="276"/>
                      </a:lnTo>
                      <a:lnTo>
                        <a:pt x="43" y="305"/>
                      </a:lnTo>
                      <a:lnTo>
                        <a:pt x="35" y="727"/>
                      </a:lnTo>
                      <a:lnTo>
                        <a:pt x="35" y="729"/>
                      </a:lnTo>
                      <a:lnTo>
                        <a:pt x="21" y="729"/>
                      </a:lnTo>
                      <a:lnTo>
                        <a:pt x="21" y="727"/>
                      </a:lnTo>
                      <a:lnTo>
                        <a:pt x="19" y="724"/>
                      </a:lnTo>
                      <a:lnTo>
                        <a:pt x="19" y="722"/>
                      </a:lnTo>
                      <a:lnTo>
                        <a:pt x="19" y="719"/>
                      </a:lnTo>
                      <a:lnTo>
                        <a:pt x="16" y="717"/>
                      </a:lnTo>
                      <a:lnTo>
                        <a:pt x="16" y="715"/>
                      </a:lnTo>
                      <a:lnTo>
                        <a:pt x="14" y="698"/>
                      </a:lnTo>
                      <a:lnTo>
                        <a:pt x="14" y="679"/>
                      </a:lnTo>
                      <a:lnTo>
                        <a:pt x="14" y="660"/>
                      </a:lnTo>
                      <a:lnTo>
                        <a:pt x="14" y="638"/>
                      </a:lnTo>
                      <a:lnTo>
                        <a:pt x="16" y="617"/>
                      </a:lnTo>
                      <a:lnTo>
                        <a:pt x="16" y="595"/>
                      </a:lnTo>
                      <a:lnTo>
                        <a:pt x="19" y="579"/>
                      </a:lnTo>
                      <a:lnTo>
                        <a:pt x="19" y="562"/>
                      </a:lnTo>
                      <a:lnTo>
                        <a:pt x="21" y="503"/>
                      </a:lnTo>
                      <a:lnTo>
                        <a:pt x="23" y="443"/>
                      </a:lnTo>
                      <a:lnTo>
                        <a:pt x="26" y="381"/>
                      </a:lnTo>
                      <a:lnTo>
                        <a:pt x="28" y="317"/>
                      </a:lnTo>
                      <a:lnTo>
                        <a:pt x="26" y="255"/>
                      </a:lnTo>
                      <a:lnTo>
                        <a:pt x="23" y="193"/>
                      </a:lnTo>
                      <a:lnTo>
                        <a:pt x="19" y="164"/>
                      </a:lnTo>
                      <a:lnTo>
                        <a:pt x="14" y="135"/>
                      </a:lnTo>
                      <a:lnTo>
                        <a:pt x="9" y="107"/>
                      </a:lnTo>
                      <a:lnTo>
                        <a:pt x="2" y="81"/>
                      </a:lnTo>
                      <a:lnTo>
                        <a:pt x="2" y="73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0" y="47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6" name="Freeform 427"/>
                <p:cNvSpPr>
                  <a:spLocks/>
                </p:cNvSpPr>
                <p:nvPr/>
              </p:nvSpPr>
              <p:spPr bwMode="auto">
                <a:xfrm>
                  <a:off x="3228" y="3385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5 w 16"/>
                    <a:gd name="T7" fmla="*/ 3 h 19"/>
                    <a:gd name="T8" fmla="*/ 2 w 16"/>
                    <a:gd name="T9" fmla="*/ 3 h 19"/>
                    <a:gd name="T10" fmla="*/ 2 w 16"/>
                    <a:gd name="T11" fmla="*/ 5 h 19"/>
                    <a:gd name="T12" fmla="*/ 0 w 16"/>
                    <a:gd name="T13" fmla="*/ 8 h 19"/>
                    <a:gd name="T14" fmla="*/ 0 w 16"/>
                    <a:gd name="T15" fmla="*/ 8 h 19"/>
                    <a:gd name="T16" fmla="*/ 0 w 16"/>
                    <a:gd name="T17" fmla="*/ 10 h 19"/>
                    <a:gd name="T18" fmla="*/ 0 w 16"/>
                    <a:gd name="T19" fmla="*/ 12 h 19"/>
                    <a:gd name="T20" fmla="*/ 0 w 16"/>
                    <a:gd name="T21" fmla="*/ 15 h 19"/>
                    <a:gd name="T22" fmla="*/ 2 w 16"/>
                    <a:gd name="T23" fmla="*/ 15 h 19"/>
                    <a:gd name="T24" fmla="*/ 2 w 16"/>
                    <a:gd name="T25" fmla="*/ 17 h 19"/>
                    <a:gd name="T26" fmla="*/ 5 w 16"/>
                    <a:gd name="T27" fmla="*/ 19 h 19"/>
                    <a:gd name="T28" fmla="*/ 5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9 h 19"/>
                    <a:gd name="T40" fmla="*/ 14 w 16"/>
                    <a:gd name="T41" fmla="*/ 17 h 19"/>
                    <a:gd name="T42" fmla="*/ 16 w 16"/>
                    <a:gd name="T43" fmla="*/ 15 h 19"/>
                    <a:gd name="T44" fmla="*/ 16 w 16"/>
                    <a:gd name="T45" fmla="*/ 15 h 19"/>
                    <a:gd name="T46" fmla="*/ 16 w 16"/>
                    <a:gd name="T47" fmla="*/ 12 h 19"/>
                    <a:gd name="T48" fmla="*/ 16 w 16"/>
                    <a:gd name="T49" fmla="*/ 10 h 19"/>
                    <a:gd name="T50" fmla="*/ 16 w 16"/>
                    <a:gd name="T51" fmla="*/ 8 h 19"/>
                    <a:gd name="T52" fmla="*/ 16 w 16"/>
                    <a:gd name="T53" fmla="*/ 8 h 19"/>
                    <a:gd name="T54" fmla="*/ 16 w 16"/>
                    <a:gd name="T55" fmla="*/ 5 h 19"/>
                    <a:gd name="T56" fmla="*/ 14 w 16"/>
                    <a:gd name="T57" fmla="*/ 3 h 19"/>
                    <a:gd name="T58" fmla="*/ 14 w 16"/>
                    <a:gd name="T59" fmla="*/ 3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7" name="Freeform 428"/>
                <p:cNvSpPr>
                  <a:spLocks/>
                </p:cNvSpPr>
                <p:nvPr/>
              </p:nvSpPr>
              <p:spPr bwMode="auto">
                <a:xfrm>
                  <a:off x="3228" y="3385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5 w 16"/>
                    <a:gd name="T7" fmla="*/ 3 h 19"/>
                    <a:gd name="T8" fmla="*/ 2 w 16"/>
                    <a:gd name="T9" fmla="*/ 3 h 19"/>
                    <a:gd name="T10" fmla="*/ 2 w 16"/>
                    <a:gd name="T11" fmla="*/ 5 h 19"/>
                    <a:gd name="T12" fmla="*/ 0 w 16"/>
                    <a:gd name="T13" fmla="*/ 8 h 19"/>
                    <a:gd name="T14" fmla="*/ 0 w 16"/>
                    <a:gd name="T15" fmla="*/ 8 h 19"/>
                    <a:gd name="T16" fmla="*/ 0 w 16"/>
                    <a:gd name="T17" fmla="*/ 10 h 19"/>
                    <a:gd name="T18" fmla="*/ 0 w 16"/>
                    <a:gd name="T19" fmla="*/ 12 h 19"/>
                    <a:gd name="T20" fmla="*/ 0 w 16"/>
                    <a:gd name="T21" fmla="*/ 15 h 19"/>
                    <a:gd name="T22" fmla="*/ 2 w 16"/>
                    <a:gd name="T23" fmla="*/ 15 h 19"/>
                    <a:gd name="T24" fmla="*/ 2 w 16"/>
                    <a:gd name="T25" fmla="*/ 17 h 19"/>
                    <a:gd name="T26" fmla="*/ 5 w 16"/>
                    <a:gd name="T27" fmla="*/ 19 h 19"/>
                    <a:gd name="T28" fmla="*/ 5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9 h 19"/>
                    <a:gd name="T40" fmla="*/ 14 w 16"/>
                    <a:gd name="T41" fmla="*/ 17 h 19"/>
                    <a:gd name="T42" fmla="*/ 16 w 16"/>
                    <a:gd name="T43" fmla="*/ 15 h 19"/>
                    <a:gd name="T44" fmla="*/ 16 w 16"/>
                    <a:gd name="T45" fmla="*/ 15 h 19"/>
                    <a:gd name="T46" fmla="*/ 16 w 16"/>
                    <a:gd name="T47" fmla="*/ 12 h 19"/>
                    <a:gd name="T48" fmla="*/ 16 w 16"/>
                    <a:gd name="T49" fmla="*/ 10 h 19"/>
                    <a:gd name="T50" fmla="*/ 16 w 16"/>
                    <a:gd name="T51" fmla="*/ 8 h 19"/>
                    <a:gd name="T52" fmla="*/ 16 w 16"/>
                    <a:gd name="T53" fmla="*/ 8 h 19"/>
                    <a:gd name="T54" fmla="*/ 16 w 16"/>
                    <a:gd name="T55" fmla="*/ 5 h 19"/>
                    <a:gd name="T56" fmla="*/ 14 w 16"/>
                    <a:gd name="T57" fmla="*/ 3 h 19"/>
                    <a:gd name="T58" fmla="*/ 14 w 16"/>
                    <a:gd name="T59" fmla="*/ 3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8" name="Freeform 429"/>
                <p:cNvSpPr>
                  <a:spLocks/>
                </p:cNvSpPr>
                <p:nvPr/>
              </p:nvSpPr>
              <p:spPr bwMode="auto">
                <a:xfrm>
                  <a:off x="3211" y="3450"/>
                  <a:ext cx="17" cy="19"/>
                </a:xfrm>
                <a:custGeom>
                  <a:avLst/>
                  <a:gdLst>
                    <a:gd name="T0" fmla="*/ 7 w 17"/>
                    <a:gd name="T1" fmla="*/ 0 h 19"/>
                    <a:gd name="T2" fmla="*/ 5 w 17"/>
                    <a:gd name="T3" fmla="*/ 0 h 19"/>
                    <a:gd name="T4" fmla="*/ 5 w 17"/>
                    <a:gd name="T5" fmla="*/ 2 h 19"/>
                    <a:gd name="T6" fmla="*/ 2 w 17"/>
                    <a:gd name="T7" fmla="*/ 2 h 19"/>
                    <a:gd name="T8" fmla="*/ 2 w 17"/>
                    <a:gd name="T9" fmla="*/ 5 h 19"/>
                    <a:gd name="T10" fmla="*/ 0 w 17"/>
                    <a:gd name="T11" fmla="*/ 5 h 19"/>
                    <a:gd name="T12" fmla="*/ 0 w 17"/>
                    <a:gd name="T13" fmla="*/ 7 h 19"/>
                    <a:gd name="T14" fmla="*/ 0 w 17"/>
                    <a:gd name="T15" fmla="*/ 9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0 w 17"/>
                    <a:gd name="T21" fmla="*/ 14 h 19"/>
                    <a:gd name="T22" fmla="*/ 0 w 17"/>
                    <a:gd name="T23" fmla="*/ 16 h 19"/>
                    <a:gd name="T24" fmla="*/ 2 w 17"/>
                    <a:gd name="T25" fmla="*/ 16 h 19"/>
                    <a:gd name="T26" fmla="*/ 2 w 17"/>
                    <a:gd name="T27" fmla="*/ 19 h 19"/>
                    <a:gd name="T28" fmla="*/ 5 w 17"/>
                    <a:gd name="T29" fmla="*/ 19 h 19"/>
                    <a:gd name="T30" fmla="*/ 5 w 17"/>
                    <a:gd name="T31" fmla="*/ 19 h 19"/>
                    <a:gd name="T32" fmla="*/ 7 w 17"/>
                    <a:gd name="T33" fmla="*/ 19 h 19"/>
                    <a:gd name="T34" fmla="*/ 10 w 17"/>
                    <a:gd name="T35" fmla="*/ 19 h 19"/>
                    <a:gd name="T36" fmla="*/ 12 w 17"/>
                    <a:gd name="T37" fmla="*/ 19 h 19"/>
                    <a:gd name="T38" fmla="*/ 12 w 17"/>
                    <a:gd name="T39" fmla="*/ 19 h 19"/>
                    <a:gd name="T40" fmla="*/ 14 w 17"/>
                    <a:gd name="T41" fmla="*/ 16 h 19"/>
                    <a:gd name="T42" fmla="*/ 14 w 17"/>
                    <a:gd name="T43" fmla="*/ 16 h 19"/>
                    <a:gd name="T44" fmla="*/ 14 w 17"/>
                    <a:gd name="T45" fmla="*/ 14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9 h 19"/>
                    <a:gd name="T52" fmla="*/ 14 w 17"/>
                    <a:gd name="T53" fmla="*/ 7 h 19"/>
                    <a:gd name="T54" fmla="*/ 14 w 17"/>
                    <a:gd name="T55" fmla="*/ 5 h 19"/>
                    <a:gd name="T56" fmla="*/ 14 w 17"/>
                    <a:gd name="T57" fmla="*/ 5 h 19"/>
                    <a:gd name="T58" fmla="*/ 12 w 17"/>
                    <a:gd name="T59" fmla="*/ 2 h 19"/>
                    <a:gd name="T60" fmla="*/ 12 w 17"/>
                    <a:gd name="T61" fmla="*/ 2 h 19"/>
                    <a:gd name="T62" fmla="*/ 10 w 17"/>
                    <a:gd name="T63" fmla="*/ 0 h 19"/>
                    <a:gd name="T64" fmla="*/ 7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09" name="Freeform 430"/>
                <p:cNvSpPr>
                  <a:spLocks/>
                </p:cNvSpPr>
                <p:nvPr/>
              </p:nvSpPr>
              <p:spPr bwMode="auto">
                <a:xfrm>
                  <a:off x="3211" y="3450"/>
                  <a:ext cx="17" cy="19"/>
                </a:xfrm>
                <a:custGeom>
                  <a:avLst/>
                  <a:gdLst>
                    <a:gd name="T0" fmla="*/ 7 w 17"/>
                    <a:gd name="T1" fmla="*/ 0 h 19"/>
                    <a:gd name="T2" fmla="*/ 5 w 17"/>
                    <a:gd name="T3" fmla="*/ 0 h 19"/>
                    <a:gd name="T4" fmla="*/ 5 w 17"/>
                    <a:gd name="T5" fmla="*/ 2 h 19"/>
                    <a:gd name="T6" fmla="*/ 2 w 17"/>
                    <a:gd name="T7" fmla="*/ 2 h 19"/>
                    <a:gd name="T8" fmla="*/ 2 w 17"/>
                    <a:gd name="T9" fmla="*/ 5 h 19"/>
                    <a:gd name="T10" fmla="*/ 0 w 17"/>
                    <a:gd name="T11" fmla="*/ 5 h 19"/>
                    <a:gd name="T12" fmla="*/ 0 w 17"/>
                    <a:gd name="T13" fmla="*/ 7 h 19"/>
                    <a:gd name="T14" fmla="*/ 0 w 17"/>
                    <a:gd name="T15" fmla="*/ 9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0 w 17"/>
                    <a:gd name="T21" fmla="*/ 14 h 19"/>
                    <a:gd name="T22" fmla="*/ 0 w 17"/>
                    <a:gd name="T23" fmla="*/ 16 h 19"/>
                    <a:gd name="T24" fmla="*/ 2 w 17"/>
                    <a:gd name="T25" fmla="*/ 16 h 19"/>
                    <a:gd name="T26" fmla="*/ 2 w 17"/>
                    <a:gd name="T27" fmla="*/ 19 h 19"/>
                    <a:gd name="T28" fmla="*/ 5 w 17"/>
                    <a:gd name="T29" fmla="*/ 19 h 19"/>
                    <a:gd name="T30" fmla="*/ 5 w 17"/>
                    <a:gd name="T31" fmla="*/ 19 h 19"/>
                    <a:gd name="T32" fmla="*/ 7 w 17"/>
                    <a:gd name="T33" fmla="*/ 19 h 19"/>
                    <a:gd name="T34" fmla="*/ 10 w 17"/>
                    <a:gd name="T35" fmla="*/ 19 h 19"/>
                    <a:gd name="T36" fmla="*/ 12 w 17"/>
                    <a:gd name="T37" fmla="*/ 19 h 19"/>
                    <a:gd name="T38" fmla="*/ 12 w 17"/>
                    <a:gd name="T39" fmla="*/ 19 h 19"/>
                    <a:gd name="T40" fmla="*/ 14 w 17"/>
                    <a:gd name="T41" fmla="*/ 16 h 19"/>
                    <a:gd name="T42" fmla="*/ 14 w 17"/>
                    <a:gd name="T43" fmla="*/ 16 h 19"/>
                    <a:gd name="T44" fmla="*/ 14 w 17"/>
                    <a:gd name="T45" fmla="*/ 14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9 h 19"/>
                    <a:gd name="T52" fmla="*/ 14 w 17"/>
                    <a:gd name="T53" fmla="*/ 7 h 19"/>
                    <a:gd name="T54" fmla="*/ 14 w 17"/>
                    <a:gd name="T55" fmla="*/ 5 h 19"/>
                    <a:gd name="T56" fmla="*/ 14 w 17"/>
                    <a:gd name="T57" fmla="*/ 5 h 19"/>
                    <a:gd name="T58" fmla="*/ 12 w 17"/>
                    <a:gd name="T59" fmla="*/ 2 h 19"/>
                    <a:gd name="T60" fmla="*/ 12 w 17"/>
                    <a:gd name="T61" fmla="*/ 2 h 19"/>
                    <a:gd name="T62" fmla="*/ 10 w 17"/>
                    <a:gd name="T63" fmla="*/ 0 h 19"/>
                    <a:gd name="T64" fmla="*/ 7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0" name="Freeform 431"/>
                <p:cNvSpPr>
                  <a:spLocks/>
                </p:cNvSpPr>
                <p:nvPr/>
              </p:nvSpPr>
              <p:spPr bwMode="auto">
                <a:xfrm>
                  <a:off x="3228" y="3507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5 w 16"/>
                    <a:gd name="T7" fmla="*/ 0 h 19"/>
                    <a:gd name="T8" fmla="*/ 2 w 16"/>
                    <a:gd name="T9" fmla="*/ 2 h 19"/>
                    <a:gd name="T10" fmla="*/ 2 w 16"/>
                    <a:gd name="T11" fmla="*/ 2 h 19"/>
                    <a:gd name="T12" fmla="*/ 0 w 16"/>
                    <a:gd name="T13" fmla="*/ 5 h 19"/>
                    <a:gd name="T14" fmla="*/ 0 w 16"/>
                    <a:gd name="T15" fmla="*/ 7 h 19"/>
                    <a:gd name="T16" fmla="*/ 0 w 16"/>
                    <a:gd name="T17" fmla="*/ 9 h 19"/>
                    <a:gd name="T18" fmla="*/ 0 w 16"/>
                    <a:gd name="T19" fmla="*/ 9 h 19"/>
                    <a:gd name="T20" fmla="*/ 0 w 16"/>
                    <a:gd name="T21" fmla="*/ 12 h 19"/>
                    <a:gd name="T22" fmla="*/ 2 w 16"/>
                    <a:gd name="T23" fmla="*/ 14 h 19"/>
                    <a:gd name="T24" fmla="*/ 2 w 16"/>
                    <a:gd name="T25" fmla="*/ 14 h 19"/>
                    <a:gd name="T26" fmla="*/ 5 w 16"/>
                    <a:gd name="T27" fmla="*/ 17 h 19"/>
                    <a:gd name="T28" fmla="*/ 5 w 16"/>
                    <a:gd name="T29" fmla="*/ 17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7 h 19"/>
                    <a:gd name="T38" fmla="*/ 14 w 16"/>
                    <a:gd name="T39" fmla="*/ 17 h 19"/>
                    <a:gd name="T40" fmla="*/ 14 w 16"/>
                    <a:gd name="T41" fmla="*/ 14 h 19"/>
                    <a:gd name="T42" fmla="*/ 16 w 16"/>
                    <a:gd name="T43" fmla="*/ 14 h 19"/>
                    <a:gd name="T44" fmla="*/ 16 w 16"/>
                    <a:gd name="T45" fmla="*/ 12 h 19"/>
                    <a:gd name="T46" fmla="*/ 16 w 16"/>
                    <a:gd name="T47" fmla="*/ 9 h 19"/>
                    <a:gd name="T48" fmla="*/ 16 w 16"/>
                    <a:gd name="T49" fmla="*/ 9 h 19"/>
                    <a:gd name="T50" fmla="*/ 16 w 16"/>
                    <a:gd name="T51" fmla="*/ 7 h 19"/>
                    <a:gd name="T52" fmla="*/ 16 w 16"/>
                    <a:gd name="T53" fmla="*/ 5 h 19"/>
                    <a:gd name="T54" fmla="*/ 16 w 16"/>
                    <a:gd name="T55" fmla="*/ 2 h 19"/>
                    <a:gd name="T56" fmla="*/ 14 w 16"/>
                    <a:gd name="T57" fmla="*/ 2 h 19"/>
                    <a:gd name="T58" fmla="*/ 14 w 16"/>
                    <a:gd name="T59" fmla="*/ 0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1" name="Freeform 432"/>
                <p:cNvSpPr>
                  <a:spLocks/>
                </p:cNvSpPr>
                <p:nvPr/>
              </p:nvSpPr>
              <p:spPr bwMode="auto">
                <a:xfrm>
                  <a:off x="3228" y="3507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5 w 16"/>
                    <a:gd name="T7" fmla="*/ 0 h 19"/>
                    <a:gd name="T8" fmla="*/ 2 w 16"/>
                    <a:gd name="T9" fmla="*/ 2 h 19"/>
                    <a:gd name="T10" fmla="*/ 2 w 16"/>
                    <a:gd name="T11" fmla="*/ 2 h 19"/>
                    <a:gd name="T12" fmla="*/ 0 w 16"/>
                    <a:gd name="T13" fmla="*/ 5 h 19"/>
                    <a:gd name="T14" fmla="*/ 0 w 16"/>
                    <a:gd name="T15" fmla="*/ 7 h 19"/>
                    <a:gd name="T16" fmla="*/ 0 w 16"/>
                    <a:gd name="T17" fmla="*/ 9 h 19"/>
                    <a:gd name="T18" fmla="*/ 0 w 16"/>
                    <a:gd name="T19" fmla="*/ 9 h 19"/>
                    <a:gd name="T20" fmla="*/ 0 w 16"/>
                    <a:gd name="T21" fmla="*/ 12 h 19"/>
                    <a:gd name="T22" fmla="*/ 2 w 16"/>
                    <a:gd name="T23" fmla="*/ 14 h 19"/>
                    <a:gd name="T24" fmla="*/ 2 w 16"/>
                    <a:gd name="T25" fmla="*/ 14 h 19"/>
                    <a:gd name="T26" fmla="*/ 5 w 16"/>
                    <a:gd name="T27" fmla="*/ 17 h 19"/>
                    <a:gd name="T28" fmla="*/ 5 w 16"/>
                    <a:gd name="T29" fmla="*/ 17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7 h 19"/>
                    <a:gd name="T38" fmla="*/ 14 w 16"/>
                    <a:gd name="T39" fmla="*/ 17 h 19"/>
                    <a:gd name="T40" fmla="*/ 14 w 16"/>
                    <a:gd name="T41" fmla="*/ 14 h 19"/>
                    <a:gd name="T42" fmla="*/ 16 w 16"/>
                    <a:gd name="T43" fmla="*/ 14 h 19"/>
                    <a:gd name="T44" fmla="*/ 16 w 16"/>
                    <a:gd name="T45" fmla="*/ 12 h 19"/>
                    <a:gd name="T46" fmla="*/ 16 w 16"/>
                    <a:gd name="T47" fmla="*/ 9 h 19"/>
                    <a:gd name="T48" fmla="*/ 16 w 16"/>
                    <a:gd name="T49" fmla="*/ 9 h 19"/>
                    <a:gd name="T50" fmla="*/ 16 w 16"/>
                    <a:gd name="T51" fmla="*/ 7 h 19"/>
                    <a:gd name="T52" fmla="*/ 16 w 16"/>
                    <a:gd name="T53" fmla="*/ 5 h 19"/>
                    <a:gd name="T54" fmla="*/ 16 w 16"/>
                    <a:gd name="T55" fmla="*/ 2 h 19"/>
                    <a:gd name="T56" fmla="*/ 14 w 16"/>
                    <a:gd name="T57" fmla="*/ 2 h 19"/>
                    <a:gd name="T58" fmla="*/ 14 w 16"/>
                    <a:gd name="T59" fmla="*/ 0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2" name="Freeform 433"/>
                <p:cNvSpPr>
                  <a:spLocks/>
                </p:cNvSpPr>
                <p:nvPr/>
              </p:nvSpPr>
              <p:spPr bwMode="auto">
                <a:xfrm>
                  <a:off x="3199" y="3586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7 w 17"/>
                    <a:gd name="T3" fmla="*/ 0 h 19"/>
                    <a:gd name="T4" fmla="*/ 7 w 17"/>
                    <a:gd name="T5" fmla="*/ 0 h 19"/>
                    <a:gd name="T6" fmla="*/ 5 w 17"/>
                    <a:gd name="T7" fmla="*/ 2 h 19"/>
                    <a:gd name="T8" fmla="*/ 3 w 17"/>
                    <a:gd name="T9" fmla="*/ 2 h 19"/>
                    <a:gd name="T10" fmla="*/ 3 w 17"/>
                    <a:gd name="T11" fmla="*/ 4 h 19"/>
                    <a:gd name="T12" fmla="*/ 3 w 17"/>
                    <a:gd name="T13" fmla="*/ 4 h 19"/>
                    <a:gd name="T14" fmla="*/ 0 w 17"/>
                    <a:gd name="T15" fmla="*/ 7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3 w 17"/>
                    <a:gd name="T21" fmla="*/ 12 h 19"/>
                    <a:gd name="T22" fmla="*/ 3 w 17"/>
                    <a:gd name="T23" fmla="*/ 14 h 19"/>
                    <a:gd name="T24" fmla="*/ 3 w 17"/>
                    <a:gd name="T25" fmla="*/ 16 h 19"/>
                    <a:gd name="T26" fmla="*/ 5 w 17"/>
                    <a:gd name="T27" fmla="*/ 16 h 19"/>
                    <a:gd name="T28" fmla="*/ 7 w 17"/>
                    <a:gd name="T29" fmla="*/ 19 h 19"/>
                    <a:gd name="T30" fmla="*/ 7 w 17"/>
                    <a:gd name="T31" fmla="*/ 19 h 19"/>
                    <a:gd name="T32" fmla="*/ 10 w 17"/>
                    <a:gd name="T33" fmla="*/ 19 h 19"/>
                    <a:gd name="T34" fmla="*/ 12 w 17"/>
                    <a:gd name="T35" fmla="*/ 19 h 19"/>
                    <a:gd name="T36" fmla="*/ 12 w 17"/>
                    <a:gd name="T37" fmla="*/ 19 h 19"/>
                    <a:gd name="T38" fmla="*/ 14 w 17"/>
                    <a:gd name="T39" fmla="*/ 16 h 19"/>
                    <a:gd name="T40" fmla="*/ 14 w 17"/>
                    <a:gd name="T41" fmla="*/ 16 h 19"/>
                    <a:gd name="T42" fmla="*/ 17 w 17"/>
                    <a:gd name="T43" fmla="*/ 14 h 19"/>
                    <a:gd name="T44" fmla="*/ 17 w 17"/>
                    <a:gd name="T45" fmla="*/ 12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7 h 19"/>
                    <a:gd name="T52" fmla="*/ 17 w 17"/>
                    <a:gd name="T53" fmla="*/ 4 h 19"/>
                    <a:gd name="T54" fmla="*/ 17 w 17"/>
                    <a:gd name="T55" fmla="*/ 4 h 19"/>
                    <a:gd name="T56" fmla="*/ 14 w 17"/>
                    <a:gd name="T57" fmla="*/ 2 h 19"/>
                    <a:gd name="T58" fmla="*/ 14 w 17"/>
                    <a:gd name="T59" fmla="*/ 2 h 19"/>
                    <a:gd name="T60" fmla="*/ 12 w 17"/>
                    <a:gd name="T61" fmla="*/ 0 h 19"/>
                    <a:gd name="T62" fmla="*/ 12 w 17"/>
                    <a:gd name="T63" fmla="*/ 0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3" name="Freeform 434"/>
                <p:cNvSpPr>
                  <a:spLocks/>
                </p:cNvSpPr>
                <p:nvPr/>
              </p:nvSpPr>
              <p:spPr bwMode="auto">
                <a:xfrm>
                  <a:off x="3199" y="3586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7 w 17"/>
                    <a:gd name="T3" fmla="*/ 0 h 19"/>
                    <a:gd name="T4" fmla="*/ 7 w 17"/>
                    <a:gd name="T5" fmla="*/ 0 h 19"/>
                    <a:gd name="T6" fmla="*/ 5 w 17"/>
                    <a:gd name="T7" fmla="*/ 2 h 19"/>
                    <a:gd name="T8" fmla="*/ 3 w 17"/>
                    <a:gd name="T9" fmla="*/ 2 h 19"/>
                    <a:gd name="T10" fmla="*/ 3 w 17"/>
                    <a:gd name="T11" fmla="*/ 4 h 19"/>
                    <a:gd name="T12" fmla="*/ 3 w 17"/>
                    <a:gd name="T13" fmla="*/ 4 h 19"/>
                    <a:gd name="T14" fmla="*/ 0 w 17"/>
                    <a:gd name="T15" fmla="*/ 7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3 w 17"/>
                    <a:gd name="T21" fmla="*/ 12 h 19"/>
                    <a:gd name="T22" fmla="*/ 3 w 17"/>
                    <a:gd name="T23" fmla="*/ 14 h 19"/>
                    <a:gd name="T24" fmla="*/ 3 w 17"/>
                    <a:gd name="T25" fmla="*/ 16 h 19"/>
                    <a:gd name="T26" fmla="*/ 5 w 17"/>
                    <a:gd name="T27" fmla="*/ 16 h 19"/>
                    <a:gd name="T28" fmla="*/ 7 w 17"/>
                    <a:gd name="T29" fmla="*/ 19 h 19"/>
                    <a:gd name="T30" fmla="*/ 7 w 17"/>
                    <a:gd name="T31" fmla="*/ 19 h 19"/>
                    <a:gd name="T32" fmla="*/ 10 w 17"/>
                    <a:gd name="T33" fmla="*/ 19 h 19"/>
                    <a:gd name="T34" fmla="*/ 12 w 17"/>
                    <a:gd name="T35" fmla="*/ 19 h 19"/>
                    <a:gd name="T36" fmla="*/ 12 w 17"/>
                    <a:gd name="T37" fmla="*/ 19 h 19"/>
                    <a:gd name="T38" fmla="*/ 14 w 17"/>
                    <a:gd name="T39" fmla="*/ 16 h 19"/>
                    <a:gd name="T40" fmla="*/ 14 w 17"/>
                    <a:gd name="T41" fmla="*/ 16 h 19"/>
                    <a:gd name="T42" fmla="*/ 17 w 17"/>
                    <a:gd name="T43" fmla="*/ 14 h 19"/>
                    <a:gd name="T44" fmla="*/ 17 w 17"/>
                    <a:gd name="T45" fmla="*/ 12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7 h 19"/>
                    <a:gd name="T52" fmla="*/ 17 w 17"/>
                    <a:gd name="T53" fmla="*/ 4 h 19"/>
                    <a:gd name="T54" fmla="*/ 17 w 17"/>
                    <a:gd name="T55" fmla="*/ 4 h 19"/>
                    <a:gd name="T56" fmla="*/ 14 w 17"/>
                    <a:gd name="T57" fmla="*/ 2 h 19"/>
                    <a:gd name="T58" fmla="*/ 14 w 17"/>
                    <a:gd name="T59" fmla="*/ 2 h 19"/>
                    <a:gd name="T60" fmla="*/ 12 w 17"/>
                    <a:gd name="T61" fmla="*/ 0 h 19"/>
                    <a:gd name="T62" fmla="*/ 12 w 17"/>
                    <a:gd name="T63" fmla="*/ 0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4" name="Freeform 435"/>
                <p:cNvSpPr>
                  <a:spLocks/>
                </p:cNvSpPr>
                <p:nvPr/>
              </p:nvSpPr>
              <p:spPr bwMode="auto">
                <a:xfrm>
                  <a:off x="3228" y="3643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5 w 16"/>
                    <a:gd name="T7" fmla="*/ 2 h 19"/>
                    <a:gd name="T8" fmla="*/ 2 w 16"/>
                    <a:gd name="T9" fmla="*/ 2 h 19"/>
                    <a:gd name="T10" fmla="*/ 2 w 16"/>
                    <a:gd name="T11" fmla="*/ 5 h 19"/>
                    <a:gd name="T12" fmla="*/ 0 w 16"/>
                    <a:gd name="T13" fmla="*/ 5 h 19"/>
                    <a:gd name="T14" fmla="*/ 0 w 16"/>
                    <a:gd name="T15" fmla="*/ 7 h 19"/>
                    <a:gd name="T16" fmla="*/ 0 w 16"/>
                    <a:gd name="T17" fmla="*/ 9 h 19"/>
                    <a:gd name="T18" fmla="*/ 0 w 16"/>
                    <a:gd name="T19" fmla="*/ 12 h 19"/>
                    <a:gd name="T20" fmla="*/ 0 w 16"/>
                    <a:gd name="T21" fmla="*/ 14 h 19"/>
                    <a:gd name="T22" fmla="*/ 2 w 16"/>
                    <a:gd name="T23" fmla="*/ 14 h 19"/>
                    <a:gd name="T24" fmla="*/ 2 w 16"/>
                    <a:gd name="T25" fmla="*/ 16 h 19"/>
                    <a:gd name="T26" fmla="*/ 5 w 16"/>
                    <a:gd name="T27" fmla="*/ 16 h 19"/>
                    <a:gd name="T28" fmla="*/ 5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6 h 19"/>
                    <a:gd name="T40" fmla="*/ 14 w 16"/>
                    <a:gd name="T41" fmla="*/ 16 h 19"/>
                    <a:gd name="T42" fmla="*/ 16 w 16"/>
                    <a:gd name="T43" fmla="*/ 14 h 19"/>
                    <a:gd name="T44" fmla="*/ 16 w 16"/>
                    <a:gd name="T45" fmla="*/ 14 h 19"/>
                    <a:gd name="T46" fmla="*/ 16 w 16"/>
                    <a:gd name="T47" fmla="*/ 12 h 19"/>
                    <a:gd name="T48" fmla="*/ 16 w 16"/>
                    <a:gd name="T49" fmla="*/ 9 h 19"/>
                    <a:gd name="T50" fmla="*/ 16 w 16"/>
                    <a:gd name="T51" fmla="*/ 7 h 19"/>
                    <a:gd name="T52" fmla="*/ 16 w 16"/>
                    <a:gd name="T53" fmla="*/ 5 h 19"/>
                    <a:gd name="T54" fmla="*/ 16 w 16"/>
                    <a:gd name="T55" fmla="*/ 5 h 19"/>
                    <a:gd name="T56" fmla="*/ 14 w 16"/>
                    <a:gd name="T57" fmla="*/ 2 h 19"/>
                    <a:gd name="T58" fmla="*/ 14 w 16"/>
                    <a:gd name="T59" fmla="*/ 2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5" name="Freeform 436"/>
                <p:cNvSpPr>
                  <a:spLocks/>
                </p:cNvSpPr>
                <p:nvPr/>
              </p:nvSpPr>
              <p:spPr bwMode="auto">
                <a:xfrm>
                  <a:off x="3228" y="3643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5 w 16"/>
                    <a:gd name="T7" fmla="*/ 2 h 19"/>
                    <a:gd name="T8" fmla="*/ 2 w 16"/>
                    <a:gd name="T9" fmla="*/ 2 h 19"/>
                    <a:gd name="T10" fmla="*/ 2 w 16"/>
                    <a:gd name="T11" fmla="*/ 5 h 19"/>
                    <a:gd name="T12" fmla="*/ 0 w 16"/>
                    <a:gd name="T13" fmla="*/ 5 h 19"/>
                    <a:gd name="T14" fmla="*/ 0 w 16"/>
                    <a:gd name="T15" fmla="*/ 7 h 19"/>
                    <a:gd name="T16" fmla="*/ 0 w 16"/>
                    <a:gd name="T17" fmla="*/ 9 h 19"/>
                    <a:gd name="T18" fmla="*/ 0 w 16"/>
                    <a:gd name="T19" fmla="*/ 12 h 19"/>
                    <a:gd name="T20" fmla="*/ 0 w 16"/>
                    <a:gd name="T21" fmla="*/ 14 h 19"/>
                    <a:gd name="T22" fmla="*/ 2 w 16"/>
                    <a:gd name="T23" fmla="*/ 14 h 19"/>
                    <a:gd name="T24" fmla="*/ 2 w 16"/>
                    <a:gd name="T25" fmla="*/ 16 h 19"/>
                    <a:gd name="T26" fmla="*/ 5 w 16"/>
                    <a:gd name="T27" fmla="*/ 16 h 19"/>
                    <a:gd name="T28" fmla="*/ 5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6 h 19"/>
                    <a:gd name="T40" fmla="*/ 14 w 16"/>
                    <a:gd name="T41" fmla="*/ 16 h 19"/>
                    <a:gd name="T42" fmla="*/ 16 w 16"/>
                    <a:gd name="T43" fmla="*/ 14 h 19"/>
                    <a:gd name="T44" fmla="*/ 16 w 16"/>
                    <a:gd name="T45" fmla="*/ 14 h 19"/>
                    <a:gd name="T46" fmla="*/ 16 w 16"/>
                    <a:gd name="T47" fmla="*/ 12 h 19"/>
                    <a:gd name="T48" fmla="*/ 16 w 16"/>
                    <a:gd name="T49" fmla="*/ 9 h 19"/>
                    <a:gd name="T50" fmla="*/ 16 w 16"/>
                    <a:gd name="T51" fmla="*/ 7 h 19"/>
                    <a:gd name="T52" fmla="*/ 16 w 16"/>
                    <a:gd name="T53" fmla="*/ 5 h 19"/>
                    <a:gd name="T54" fmla="*/ 16 w 16"/>
                    <a:gd name="T55" fmla="*/ 5 h 19"/>
                    <a:gd name="T56" fmla="*/ 14 w 16"/>
                    <a:gd name="T57" fmla="*/ 2 h 19"/>
                    <a:gd name="T58" fmla="*/ 14 w 16"/>
                    <a:gd name="T59" fmla="*/ 2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6" name="Freeform 437"/>
                <p:cNvSpPr>
                  <a:spLocks/>
                </p:cNvSpPr>
                <p:nvPr/>
              </p:nvSpPr>
              <p:spPr bwMode="auto">
                <a:xfrm>
                  <a:off x="3190" y="3686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4 w 16"/>
                    <a:gd name="T5" fmla="*/ 0 h 19"/>
                    <a:gd name="T6" fmla="*/ 4 w 16"/>
                    <a:gd name="T7" fmla="*/ 2 h 19"/>
                    <a:gd name="T8" fmla="*/ 2 w 16"/>
                    <a:gd name="T9" fmla="*/ 2 h 19"/>
                    <a:gd name="T10" fmla="*/ 2 w 16"/>
                    <a:gd name="T11" fmla="*/ 4 h 19"/>
                    <a:gd name="T12" fmla="*/ 0 w 16"/>
                    <a:gd name="T13" fmla="*/ 7 h 19"/>
                    <a:gd name="T14" fmla="*/ 0 w 16"/>
                    <a:gd name="T15" fmla="*/ 7 h 19"/>
                    <a:gd name="T16" fmla="*/ 0 w 16"/>
                    <a:gd name="T17" fmla="*/ 9 h 19"/>
                    <a:gd name="T18" fmla="*/ 0 w 16"/>
                    <a:gd name="T19" fmla="*/ 12 h 19"/>
                    <a:gd name="T20" fmla="*/ 0 w 16"/>
                    <a:gd name="T21" fmla="*/ 14 h 19"/>
                    <a:gd name="T22" fmla="*/ 2 w 16"/>
                    <a:gd name="T23" fmla="*/ 14 h 19"/>
                    <a:gd name="T24" fmla="*/ 2 w 16"/>
                    <a:gd name="T25" fmla="*/ 16 h 19"/>
                    <a:gd name="T26" fmla="*/ 4 w 16"/>
                    <a:gd name="T27" fmla="*/ 19 h 19"/>
                    <a:gd name="T28" fmla="*/ 4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9 h 19"/>
                    <a:gd name="T40" fmla="*/ 14 w 16"/>
                    <a:gd name="T41" fmla="*/ 16 h 19"/>
                    <a:gd name="T42" fmla="*/ 16 w 16"/>
                    <a:gd name="T43" fmla="*/ 14 h 19"/>
                    <a:gd name="T44" fmla="*/ 16 w 16"/>
                    <a:gd name="T45" fmla="*/ 14 h 19"/>
                    <a:gd name="T46" fmla="*/ 16 w 16"/>
                    <a:gd name="T47" fmla="*/ 12 h 19"/>
                    <a:gd name="T48" fmla="*/ 16 w 16"/>
                    <a:gd name="T49" fmla="*/ 9 h 19"/>
                    <a:gd name="T50" fmla="*/ 16 w 16"/>
                    <a:gd name="T51" fmla="*/ 7 h 19"/>
                    <a:gd name="T52" fmla="*/ 16 w 16"/>
                    <a:gd name="T53" fmla="*/ 7 h 19"/>
                    <a:gd name="T54" fmla="*/ 16 w 16"/>
                    <a:gd name="T55" fmla="*/ 4 h 19"/>
                    <a:gd name="T56" fmla="*/ 14 w 16"/>
                    <a:gd name="T57" fmla="*/ 2 h 19"/>
                    <a:gd name="T58" fmla="*/ 14 w 16"/>
                    <a:gd name="T59" fmla="*/ 2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7" name="Freeform 438"/>
                <p:cNvSpPr>
                  <a:spLocks/>
                </p:cNvSpPr>
                <p:nvPr/>
              </p:nvSpPr>
              <p:spPr bwMode="auto">
                <a:xfrm>
                  <a:off x="3190" y="3686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4 w 16"/>
                    <a:gd name="T5" fmla="*/ 0 h 19"/>
                    <a:gd name="T6" fmla="*/ 4 w 16"/>
                    <a:gd name="T7" fmla="*/ 2 h 19"/>
                    <a:gd name="T8" fmla="*/ 2 w 16"/>
                    <a:gd name="T9" fmla="*/ 2 h 19"/>
                    <a:gd name="T10" fmla="*/ 2 w 16"/>
                    <a:gd name="T11" fmla="*/ 4 h 19"/>
                    <a:gd name="T12" fmla="*/ 0 w 16"/>
                    <a:gd name="T13" fmla="*/ 7 h 19"/>
                    <a:gd name="T14" fmla="*/ 0 w 16"/>
                    <a:gd name="T15" fmla="*/ 7 h 19"/>
                    <a:gd name="T16" fmla="*/ 0 w 16"/>
                    <a:gd name="T17" fmla="*/ 9 h 19"/>
                    <a:gd name="T18" fmla="*/ 0 w 16"/>
                    <a:gd name="T19" fmla="*/ 12 h 19"/>
                    <a:gd name="T20" fmla="*/ 0 w 16"/>
                    <a:gd name="T21" fmla="*/ 14 h 19"/>
                    <a:gd name="T22" fmla="*/ 2 w 16"/>
                    <a:gd name="T23" fmla="*/ 14 h 19"/>
                    <a:gd name="T24" fmla="*/ 2 w 16"/>
                    <a:gd name="T25" fmla="*/ 16 h 19"/>
                    <a:gd name="T26" fmla="*/ 4 w 16"/>
                    <a:gd name="T27" fmla="*/ 19 h 19"/>
                    <a:gd name="T28" fmla="*/ 4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9 h 19"/>
                    <a:gd name="T40" fmla="*/ 14 w 16"/>
                    <a:gd name="T41" fmla="*/ 16 h 19"/>
                    <a:gd name="T42" fmla="*/ 16 w 16"/>
                    <a:gd name="T43" fmla="*/ 14 h 19"/>
                    <a:gd name="T44" fmla="*/ 16 w 16"/>
                    <a:gd name="T45" fmla="*/ 14 h 19"/>
                    <a:gd name="T46" fmla="*/ 16 w 16"/>
                    <a:gd name="T47" fmla="*/ 12 h 19"/>
                    <a:gd name="T48" fmla="*/ 16 w 16"/>
                    <a:gd name="T49" fmla="*/ 9 h 19"/>
                    <a:gd name="T50" fmla="*/ 16 w 16"/>
                    <a:gd name="T51" fmla="*/ 7 h 19"/>
                    <a:gd name="T52" fmla="*/ 16 w 16"/>
                    <a:gd name="T53" fmla="*/ 7 h 19"/>
                    <a:gd name="T54" fmla="*/ 16 w 16"/>
                    <a:gd name="T55" fmla="*/ 4 h 19"/>
                    <a:gd name="T56" fmla="*/ 14 w 16"/>
                    <a:gd name="T57" fmla="*/ 2 h 19"/>
                    <a:gd name="T58" fmla="*/ 14 w 16"/>
                    <a:gd name="T59" fmla="*/ 2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8" name="Freeform 439"/>
                <p:cNvSpPr>
                  <a:spLocks/>
                </p:cNvSpPr>
                <p:nvPr/>
              </p:nvSpPr>
              <p:spPr bwMode="auto">
                <a:xfrm>
                  <a:off x="3228" y="3741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2 h 19"/>
                    <a:gd name="T6" fmla="*/ 5 w 16"/>
                    <a:gd name="T7" fmla="*/ 2 h 19"/>
                    <a:gd name="T8" fmla="*/ 2 w 16"/>
                    <a:gd name="T9" fmla="*/ 4 h 19"/>
                    <a:gd name="T10" fmla="*/ 2 w 16"/>
                    <a:gd name="T11" fmla="*/ 4 h 19"/>
                    <a:gd name="T12" fmla="*/ 0 w 16"/>
                    <a:gd name="T13" fmla="*/ 7 h 19"/>
                    <a:gd name="T14" fmla="*/ 0 w 16"/>
                    <a:gd name="T15" fmla="*/ 9 h 19"/>
                    <a:gd name="T16" fmla="*/ 0 w 16"/>
                    <a:gd name="T17" fmla="*/ 9 h 19"/>
                    <a:gd name="T18" fmla="*/ 0 w 16"/>
                    <a:gd name="T19" fmla="*/ 11 h 19"/>
                    <a:gd name="T20" fmla="*/ 0 w 16"/>
                    <a:gd name="T21" fmla="*/ 14 h 19"/>
                    <a:gd name="T22" fmla="*/ 2 w 16"/>
                    <a:gd name="T23" fmla="*/ 16 h 19"/>
                    <a:gd name="T24" fmla="*/ 2 w 16"/>
                    <a:gd name="T25" fmla="*/ 16 h 19"/>
                    <a:gd name="T26" fmla="*/ 5 w 16"/>
                    <a:gd name="T27" fmla="*/ 19 h 19"/>
                    <a:gd name="T28" fmla="*/ 5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9 h 19"/>
                    <a:gd name="T40" fmla="*/ 14 w 16"/>
                    <a:gd name="T41" fmla="*/ 16 h 19"/>
                    <a:gd name="T42" fmla="*/ 16 w 16"/>
                    <a:gd name="T43" fmla="*/ 16 h 19"/>
                    <a:gd name="T44" fmla="*/ 16 w 16"/>
                    <a:gd name="T45" fmla="*/ 14 h 19"/>
                    <a:gd name="T46" fmla="*/ 16 w 16"/>
                    <a:gd name="T47" fmla="*/ 11 h 19"/>
                    <a:gd name="T48" fmla="*/ 16 w 16"/>
                    <a:gd name="T49" fmla="*/ 9 h 19"/>
                    <a:gd name="T50" fmla="*/ 16 w 16"/>
                    <a:gd name="T51" fmla="*/ 9 h 19"/>
                    <a:gd name="T52" fmla="*/ 16 w 16"/>
                    <a:gd name="T53" fmla="*/ 7 h 19"/>
                    <a:gd name="T54" fmla="*/ 16 w 16"/>
                    <a:gd name="T55" fmla="*/ 4 h 19"/>
                    <a:gd name="T56" fmla="*/ 14 w 16"/>
                    <a:gd name="T57" fmla="*/ 4 h 19"/>
                    <a:gd name="T58" fmla="*/ 14 w 16"/>
                    <a:gd name="T59" fmla="*/ 2 h 19"/>
                    <a:gd name="T60" fmla="*/ 12 w 16"/>
                    <a:gd name="T61" fmla="*/ 2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19" name="Freeform 440"/>
                <p:cNvSpPr>
                  <a:spLocks/>
                </p:cNvSpPr>
                <p:nvPr/>
              </p:nvSpPr>
              <p:spPr bwMode="auto">
                <a:xfrm>
                  <a:off x="3228" y="3741"/>
                  <a:ext cx="16" cy="19"/>
                </a:xfrm>
                <a:custGeom>
                  <a:avLst/>
                  <a:gdLst>
                    <a:gd name="T0" fmla="*/ 9 w 16"/>
                    <a:gd name="T1" fmla="*/ 0 h 19"/>
                    <a:gd name="T2" fmla="*/ 7 w 16"/>
                    <a:gd name="T3" fmla="*/ 0 h 19"/>
                    <a:gd name="T4" fmla="*/ 5 w 16"/>
                    <a:gd name="T5" fmla="*/ 2 h 19"/>
                    <a:gd name="T6" fmla="*/ 5 w 16"/>
                    <a:gd name="T7" fmla="*/ 2 h 19"/>
                    <a:gd name="T8" fmla="*/ 2 w 16"/>
                    <a:gd name="T9" fmla="*/ 4 h 19"/>
                    <a:gd name="T10" fmla="*/ 2 w 16"/>
                    <a:gd name="T11" fmla="*/ 4 h 19"/>
                    <a:gd name="T12" fmla="*/ 0 w 16"/>
                    <a:gd name="T13" fmla="*/ 7 h 19"/>
                    <a:gd name="T14" fmla="*/ 0 w 16"/>
                    <a:gd name="T15" fmla="*/ 9 h 19"/>
                    <a:gd name="T16" fmla="*/ 0 w 16"/>
                    <a:gd name="T17" fmla="*/ 9 h 19"/>
                    <a:gd name="T18" fmla="*/ 0 w 16"/>
                    <a:gd name="T19" fmla="*/ 11 h 19"/>
                    <a:gd name="T20" fmla="*/ 0 w 16"/>
                    <a:gd name="T21" fmla="*/ 14 h 19"/>
                    <a:gd name="T22" fmla="*/ 2 w 16"/>
                    <a:gd name="T23" fmla="*/ 16 h 19"/>
                    <a:gd name="T24" fmla="*/ 2 w 16"/>
                    <a:gd name="T25" fmla="*/ 16 h 19"/>
                    <a:gd name="T26" fmla="*/ 5 w 16"/>
                    <a:gd name="T27" fmla="*/ 19 h 19"/>
                    <a:gd name="T28" fmla="*/ 5 w 16"/>
                    <a:gd name="T29" fmla="*/ 19 h 19"/>
                    <a:gd name="T30" fmla="*/ 7 w 16"/>
                    <a:gd name="T31" fmla="*/ 19 h 19"/>
                    <a:gd name="T32" fmla="*/ 9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9 h 19"/>
                    <a:gd name="T38" fmla="*/ 14 w 16"/>
                    <a:gd name="T39" fmla="*/ 19 h 19"/>
                    <a:gd name="T40" fmla="*/ 14 w 16"/>
                    <a:gd name="T41" fmla="*/ 16 h 19"/>
                    <a:gd name="T42" fmla="*/ 16 w 16"/>
                    <a:gd name="T43" fmla="*/ 16 h 19"/>
                    <a:gd name="T44" fmla="*/ 16 w 16"/>
                    <a:gd name="T45" fmla="*/ 14 h 19"/>
                    <a:gd name="T46" fmla="*/ 16 w 16"/>
                    <a:gd name="T47" fmla="*/ 11 h 19"/>
                    <a:gd name="T48" fmla="*/ 16 w 16"/>
                    <a:gd name="T49" fmla="*/ 9 h 19"/>
                    <a:gd name="T50" fmla="*/ 16 w 16"/>
                    <a:gd name="T51" fmla="*/ 9 h 19"/>
                    <a:gd name="T52" fmla="*/ 16 w 16"/>
                    <a:gd name="T53" fmla="*/ 7 h 19"/>
                    <a:gd name="T54" fmla="*/ 16 w 16"/>
                    <a:gd name="T55" fmla="*/ 4 h 19"/>
                    <a:gd name="T56" fmla="*/ 14 w 16"/>
                    <a:gd name="T57" fmla="*/ 4 h 19"/>
                    <a:gd name="T58" fmla="*/ 14 w 16"/>
                    <a:gd name="T59" fmla="*/ 2 h 19"/>
                    <a:gd name="T60" fmla="*/ 12 w 16"/>
                    <a:gd name="T61" fmla="*/ 2 h 19"/>
                    <a:gd name="T62" fmla="*/ 9 w 16"/>
                    <a:gd name="T63" fmla="*/ 0 h 19"/>
                    <a:gd name="T64" fmla="*/ 9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0" name="Freeform 441"/>
                <p:cNvSpPr>
                  <a:spLocks/>
                </p:cNvSpPr>
                <p:nvPr/>
              </p:nvSpPr>
              <p:spPr bwMode="auto">
                <a:xfrm>
                  <a:off x="3182" y="3176"/>
                  <a:ext cx="17" cy="21"/>
                </a:xfrm>
                <a:custGeom>
                  <a:avLst/>
                  <a:gdLst>
                    <a:gd name="T0" fmla="*/ 8 w 17"/>
                    <a:gd name="T1" fmla="*/ 0 h 21"/>
                    <a:gd name="T2" fmla="*/ 8 w 17"/>
                    <a:gd name="T3" fmla="*/ 2 h 21"/>
                    <a:gd name="T4" fmla="*/ 5 w 17"/>
                    <a:gd name="T5" fmla="*/ 2 h 21"/>
                    <a:gd name="T6" fmla="*/ 3 w 17"/>
                    <a:gd name="T7" fmla="*/ 2 h 21"/>
                    <a:gd name="T8" fmla="*/ 3 w 17"/>
                    <a:gd name="T9" fmla="*/ 4 h 21"/>
                    <a:gd name="T10" fmla="*/ 0 w 17"/>
                    <a:gd name="T11" fmla="*/ 4 h 21"/>
                    <a:gd name="T12" fmla="*/ 0 w 17"/>
                    <a:gd name="T13" fmla="*/ 7 h 21"/>
                    <a:gd name="T14" fmla="*/ 0 w 17"/>
                    <a:gd name="T15" fmla="*/ 9 h 21"/>
                    <a:gd name="T16" fmla="*/ 0 w 17"/>
                    <a:gd name="T17" fmla="*/ 12 h 21"/>
                    <a:gd name="T18" fmla="*/ 0 w 17"/>
                    <a:gd name="T19" fmla="*/ 12 h 21"/>
                    <a:gd name="T20" fmla="*/ 0 w 17"/>
                    <a:gd name="T21" fmla="*/ 14 h 21"/>
                    <a:gd name="T22" fmla="*/ 0 w 17"/>
                    <a:gd name="T23" fmla="*/ 16 h 21"/>
                    <a:gd name="T24" fmla="*/ 3 w 17"/>
                    <a:gd name="T25" fmla="*/ 16 h 21"/>
                    <a:gd name="T26" fmla="*/ 3 w 17"/>
                    <a:gd name="T27" fmla="*/ 19 h 21"/>
                    <a:gd name="T28" fmla="*/ 5 w 17"/>
                    <a:gd name="T29" fmla="*/ 19 h 21"/>
                    <a:gd name="T30" fmla="*/ 8 w 17"/>
                    <a:gd name="T31" fmla="*/ 19 h 21"/>
                    <a:gd name="T32" fmla="*/ 8 w 17"/>
                    <a:gd name="T33" fmla="*/ 21 h 21"/>
                    <a:gd name="T34" fmla="*/ 10 w 17"/>
                    <a:gd name="T35" fmla="*/ 19 h 21"/>
                    <a:gd name="T36" fmla="*/ 12 w 17"/>
                    <a:gd name="T37" fmla="*/ 19 h 21"/>
                    <a:gd name="T38" fmla="*/ 12 w 17"/>
                    <a:gd name="T39" fmla="*/ 19 h 21"/>
                    <a:gd name="T40" fmla="*/ 15 w 17"/>
                    <a:gd name="T41" fmla="*/ 16 h 21"/>
                    <a:gd name="T42" fmla="*/ 15 w 17"/>
                    <a:gd name="T43" fmla="*/ 16 h 21"/>
                    <a:gd name="T44" fmla="*/ 17 w 17"/>
                    <a:gd name="T45" fmla="*/ 14 h 21"/>
                    <a:gd name="T46" fmla="*/ 17 w 17"/>
                    <a:gd name="T47" fmla="*/ 12 h 21"/>
                    <a:gd name="T48" fmla="*/ 17 w 17"/>
                    <a:gd name="T49" fmla="*/ 12 h 21"/>
                    <a:gd name="T50" fmla="*/ 17 w 17"/>
                    <a:gd name="T51" fmla="*/ 9 h 21"/>
                    <a:gd name="T52" fmla="*/ 17 w 17"/>
                    <a:gd name="T53" fmla="*/ 7 h 21"/>
                    <a:gd name="T54" fmla="*/ 15 w 17"/>
                    <a:gd name="T55" fmla="*/ 4 h 21"/>
                    <a:gd name="T56" fmla="*/ 15 w 17"/>
                    <a:gd name="T57" fmla="*/ 4 h 21"/>
                    <a:gd name="T58" fmla="*/ 12 w 17"/>
                    <a:gd name="T59" fmla="*/ 2 h 21"/>
                    <a:gd name="T60" fmla="*/ 12 w 17"/>
                    <a:gd name="T61" fmla="*/ 2 h 21"/>
                    <a:gd name="T62" fmla="*/ 10 w 17"/>
                    <a:gd name="T63" fmla="*/ 2 h 21"/>
                    <a:gd name="T64" fmla="*/ 8 w 17"/>
                    <a:gd name="T65" fmla="*/ 0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5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1" name="Freeform 442"/>
                <p:cNvSpPr>
                  <a:spLocks/>
                </p:cNvSpPr>
                <p:nvPr/>
              </p:nvSpPr>
              <p:spPr bwMode="auto">
                <a:xfrm>
                  <a:off x="3182" y="3176"/>
                  <a:ext cx="17" cy="21"/>
                </a:xfrm>
                <a:custGeom>
                  <a:avLst/>
                  <a:gdLst>
                    <a:gd name="T0" fmla="*/ 8 w 17"/>
                    <a:gd name="T1" fmla="*/ 0 h 21"/>
                    <a:gd name="T2" fmla="*/ 8 w 17"/>
                    <a:gd name="T3" fmla="*/ 2 h 21"/>
                    <a:gd name="T4" fmla="*/ 5 w 17"/>
                    <a:gd name="T5" fmla="*/ 2 h 21"/>
                    <a:gd name="T6" fmla="*/ 3 w 17"/>
                    <a:gd name="T7" fmla="*/ 2 h 21"/>
                    <a:gd name="T8" fmla="*/ 3 w 17"/>
                    <a:gd name="T9" fmla="*/ 4 h 21"/>
                    <a:gd name="T10" fmla="*/ 0 w 17"/>
                    <a:gd name="T11" fmla="*/ 4 h 21"/>
                    <a:gd name="T12" fmla="*/ 0 w 17"/>
                    <a:gd name="T13" fmla="*/ 7 h 21"/>
                    <a:gd name="T14" fmla="*/ 0 w 17"/>
                    <a:gd name="T15" fmla="*/ 9 h 21"/>
                    <a:gd name="T16" fmla="*/ 0 w 17"/>
                    <a:gd name="T17" fmla="*/ 12 h 21"/>
                    <a:gd name="T18" fmla="*/ 0 w 17"/>
                    <a:gd name="T19" fmla="*/ 12 h 21"/>
                    <a:gd name="T20" fmla="*/ 0 w 17"/>
                    <a:gd name="T21" fmla="*/ 14 h 21"/>
                    <a:gd name="T22" fmla="*/ 0 w 17"/>
                    <a:gd name="T23" fmla="*/ 16 h 21"/>
                    <a:gd name="T24" fmla="*/ 3 w 17"/>
                    <a:gd name="T25" fmla="*/ 16 h 21"/>
                    <a:gd name="T26" fmla="*/ 3 w 17"/>
                    <a:gd name="T27" fmla="*/ 19 h 21"/>
                    <a:gd name="T28" fmla="*/ 5 w 17"/>
                    <a:gd name="T29" fmla="*/ 19 h 21"/>
                    <a:gd name="T30" fmla="*/ 8 w 17"/>
                    <a:gd name="T31" fmla="*/ 19 h 21"/>
                    <a:gd name="T32" fmla="*/ 8 w 17"/>
                    <a:gd name="T33" fmla="*/ 21 h 21"/>
                    <a:gd name="T34" fmla="*/ 10 w 17"/>
                    <a:gd name="T35" fmla="*/ 19 h 21"/>
                    <a:gd name="T36" fmla="*/ 12 w 17"/>
                    <a:gd name="T37" fmla="*/ 19 h 21"/>
                    <a:gd name="T38" fmla="*/ 12 w 17"/>
                    <a:gd name="T39" fmla="*/ 19 h 21"/>
                    <a:gd name="T40" fmla="*/ 15 w 17"/>
                    <a:gd name="T41" fmla="*/ 16 h 21"/>
                    <a:gd name="T42" fmla="*/ 15 w 17"/>
                    <a:gd name="T43" fmla="*/ 16 h 21"/>
                    <a:gd name="T44" fmla="*/ 17 w 17"/>
                    <a:gd name="T45" fmla="*/ 14 h 21"/>
                    <a:gd name="T46" fmla="*/ 17 w 17"/>
                    <a:gd name="T47" fmla="*/ 12 h 21"/>
                    <a:gd name="T48" fmla="*/ 17 w 17"/>
                    <a:gd name="T49" fmla="*/ 12 h 21"/>
                    <a:gd name="T50" fmla="*/ 17 w 17"/>
                    <a:gd name="T51" fmla="*/ 9 h 21"/>
                    <a:gd name="T52" fmla="*/ 17 w 17"/>
                    <a:gd name="T53" fmla="*/ 7 h 21"/>
                    <a:gd name="T54" fmla="*/ 15 w 17"/>
                    <a:gd name="T55" fmla="*/ 4 h 21"/>
                    <a:gd name="T56" fmla="*/ 15 w 17"/>
                    <a:gd name="T57" fmla="*/ 4 h 21"/>
                    <a:gd name="T58" fmla="*/ 12 w 17"/>
                    <a:gd name="T59" fmla="*/ 2 h 21"/>
                    <a:gd name="T60" fmla="*/ 12 w 17"/>
                    <a:gd name="T61" fmla="*/ 2 h 21"/>
                    <a:gd name="T62" fmla="*/ 10 w 17"/>
                    <a:gd name="T63" fmla="*/ 2 h 21"/>
                    <a:gd name="T64" fmla="*/ 8 w 17"/>
                    <a:gd name="T65" fmla="*/ 0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1"/>
                    <a:gd name="T101" fmla="*/ 17 w 17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1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5" y="16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2" name="Freeform 443"/>
                <p:cNvSpPr>
                  <a:spLocks/>
                </p:cNvSpPr>
                <p:nvPr/>
              </p:nvSpPr>
              <p:spPr bwMode="auto">
                <a:xfrm>
                  <a:off x="3223" y="3223"/>
                  <a:ext cx="19" cy="19"/>
                </a:xfrm>
                <a:custGeom>
                  <a:avLst/>
                  <a:gdLst>
                    <a:gd name="T0" fmla="*/ 10 w 19"/>
                    <a:gd name="T1" fmla="*/ 0 h 19"/>
                    <a:gd name="T2" fmla="*/ 7 w 19"/>
                    <a:gd name="T3" fmla="*/ 0 h 19"/>
                    <a:gd name="T4" fmla="*/ 7 w 19"/>
                    <a:gd name="T5" fmla="*/ 0 h 19"/>
                    <a:gd name="T6" fmla="*/ 5 w 19"/>
                    <a:gd name="T7" fmla="*/ 0 h 19"/>
                    <a:gd name="T8" fmla="*/ 2 w 19"/>
                    <a:gd name="T9" fmla="*/ 3 h 19"/>
                    <a:gd name="T10" fmla="*/ 2 w 19"/>
                    <a:gd name="T11" fmla="*/ 3 h 19"/>
                    <a:gd name="T12" fmla="*/ 2 w 19"/>
                    <a:gd name="T13" fmla="*/ 5 h 19"/>
                    <a:gd name="T14" fmla="*/ 2 w 19"/>
                    <a:gd name="T15" fmla="*/ 7 h 19"/>
                    <a:gd name="T16" fmla="*/ 0 w 19"/>
                    <a:gd name="T17" fmla="*/ 10 h 19"/>
                    <a:gd name="T18" fmla="*/ 2 w 19"/>
                    <a:gd name="T19" fmla="*/ 10 h 19"/>
                    <a:gd name="T20" fmla="*/ 2 w 19"/>
                    <a:gd name="T21" fmla="*/ 12 h 19"/>
                    <a:gd name="T22" fmla="*/ 2 w 19"/>
                    <a:gd name="T23" fmla="*/ 15 h 19"/>
                    <a:gd name="T24" fmla="*/ 2 w 19"/>
                    <a:gd name="T25" fmla="*/ 17 h 19"/>
                    <a:gd name="T26" fmla="*/ 5 w 19"/>
                    <a:gd name="T27" fmla="*/ 17 h 19"/>
                    <a:gd name="T28" fmla="*/ 7 w 19"/>
                    <a:gd name="T29" fmla="*/ 17 h 19"/>
                    <a:gd name="T30" fmla="*/ 7 w 19"/>
                    <a:gd name="T31" fmla="*/ 19 h 19"/>
                    <a:gd name="T32" fmla="*/ 10 w 19"/>
                    <a:gd name="T33" fmla="*/ 19 h 19"/>
                    <a:gd name="T34" fmla="*/ 12 w 19"/>
                    <a:gd name="T35" fmla="*/ 19 h 19"/>
                    <a:gd name="T36" fmla="*/ 12 w 19"/>
                    <a:gd name="T37" fmla="*/ 17 h 19"/>
                    <a:gd name="T38" fmla="*/ 14 w 19"/>
                    <a:gd name="T39" fmla="*/ 17 h 19"/>
                    <a:gd name="T40" fmla="*/ 17 w 19"/>
                    <a:gd name="T41" fmla="*/ 17 h 19"/>
                    <a:gd name="T42" fmla="*/ 17 w 19"/>
                    <a:gd name="T43" fmla="*/ 15 h 19"/>
                    <a:gd name="T44" fmla="*/ 17 w 19"/>
                    <a:gd name="T45" fmla="*/ 12 h 19"/>
                    <a:gd name="T46" fmla="*/ 17 w 19"/>
                    <a:gd name="T47" fmla="*/ 10 h 19"/>
                    <a:gd name="T48" fmla="*/ 19 w 19"/>
                    <a:gd name="T49" fmla="*/ 10 h 19"/>
                    <a:gd name="T50" fmla="*/ 17 w 19"/>
                    <a:gd name="T51" fmla="*/ 7 h 19"/>
                    <a:gd name="T52" fmla="*/ 17 w 19"/>
                    <a:gd name="T53" fmla="*/ 5 h 19"/>
                    <a:gd name="T54" fmla="*/ 17 w 19"/>
                    <a:gd name="T55" fmla="*/ 3 h 19"/>
                    <a:gd name="T56" fmla="*/ 17 w 19"/>
                    <a:gd name="T57" fmla="*/ 3 h 19"/>
                    <a:gd name="T58" fmla="*/ 14 w 19"/>
                    <a:gd name="T59" fmla="*/ 0 h 19"/>
                    <a:gd name="T60" fmla="*/ 12 w 19"/>
                    <a:gd name="T61" fmla="*/ 0 h 19"/>
                    <a:gd name="T62" fmla="*/ 12 w 19"/>
                    <a:gd name="T63" fmla="*/ 0 h 19"/>
                    <a:gd name="T64" fmla="*/ 10 w 19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9"/>
                    <a:gd name="T101" fmla="*/ 19 w 19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3" name="Freeform 444"/>
                <p:cNvSpPr>
                  <a:spLocks/>
                </p:cNvSpPr>
                <p:nvPr/>
              </p:nvSpPr>
              <p:spPr bwMode="auto">
                <a:xfrm>
                  <a:off x="3223" y="3223"/>
                  <a:ext cx="19" cy="19"/>
                </a:xfrm>
                <a:custGeom>
                  <a:avLst/>
                  <a:gdLst>
                    <a:gd name="T0" fmla="*/ 10 w 19"/>
                    <a:gd name="T1" fmla="*/ 0 h 19"/>
                    <a:gd name="T2" fmla="*/ 7 w 19"/>
                    <a:gd name="T3" fmla="*/ 0 h 19"/>
                    <a:gd name="T4" fmla="*/ 7 w 19"/>
                    <a:gd name="T5" fmla="*/ 0 h 19"/>
                    <a:gd name="T6" fmla="*/ 5 w 19"/>
                    <a:gd name="T7" fmla="*/ 0 h 19"/>
                    <a:gd name="T8" fmla="*/ 2 w 19"/>
                    <a:gd name="T9" fmla="*/ 3 h 19"/>
                    <a:gd name="T10" fmla="*/ 2 w 19"/>
                    <a:gd name="T11" fmla="*/ 3 h 19"/>
                    <a:gd name="T12" fmla="*/ 2 w 19"/>
                    <a:gd name="T13" fmla="*/ 5 h 19"/>
                    <a:gd name="T14" fmla="*/ 2 w 19"/>
                    <a:gd name="T15" fmla="*/ 7 h 19"/>
                    <a:gd name="T16" fmla="*/ 0 w 19"/>
                    <a:gd name="T17" fmla="*/ 10 h 19"/>
                    <a:gd name="T18" fmla="*/ 2 w 19"/>
                    <a:gd name="T19" fmla="*/ 10 h 19"/>
                    <a:gd name="T20" fmla="*/ 2 w 19"/>
                    <a:gd name="T21" fmla="*/ 12 h 19"/>
                    <a:gd name="T22" fmla="*/ 2 w 19"/>
                    <a:gd name="T23" fmla="*/ 15 h 19"/>
                    <a:gd name="T24" fmla="*/ 2 w 19"/>
                    <a:gd name="T25" fmla="*/ 17 h 19"/>
                    <a:gd name="T26" fmla="*/ 5 w 19"/>
                    <a:gd name="T27" fmla="*/ 17 h 19"/>
                    <a:gd name="T28" fmla="*/ 7 w 19"/>
                    <a:gd name="T29" fmla="*/ 17 h 19"/>
                    <a:gd name="T30" fmla="*/ 7 w 19"/>
                    <a:gd name="T31" fmla="*/ 19 h 19"/>
                    <a:gd name="T32" fmla="*/ 10 w 19"/>
                    <a:gd name="T33" fmla="*/ 19 h 19"/>
                    <a:gd name="T34" fmla="*/ 12 w 19"/>
                    <a:gd name="T35" fmla="*/ 19 h 19"/>
                    <a:gd name="T36" fmla="*/ 12 w 19"/>
                    <a:gd name="T37" fmla="*/ 17 h 19"/>
                    <a:gd name="T38" fmla="*/ 14 w 19"/>
                    <a:gd name="T39" fmla="*/ 17 h 19"/>
                    <a:gd name="T40" fmla="*/ 17 w 19"/>
                    <a:gd name="T41" fmla="*/ 17 h 19"/>
                    <a:gd name="T42" fmla="*/ 17 w 19"/>
                    <a:gd name="T43" fmla="*/ 15 h 19"/>
                    <a:gd name="T44" fmla="*/ 17 w 19"/>
                    <a:gd name="T45" fmla="*/ 12 h 19"/>
                    <a:gd name="T46" fmla="*/ 17 w 19"/>
                    <a:gd name="T47" fmla="*/ 10 h 19"/>
                    <a:gd name="T48" fmla="*/ 19 w 19"/>
                    <a:gd name="T49" fmla="*/ 10 h 19"/>
                    <a:gd name="T50" fmla="*/ 17 w 19"/>
                    <a:gd name="T51" fmla="*/ 7 h 19"/>
                    <a:gd name="T52" fmla="*/ 17 w 19"/>
                    <a:gd name="T53" fmla="*/ 5 h 19"/>
                    <a:gd name="T54" fmla="*/ 17 w 19"/>
                    <a:gd name="T55" fmla="*/ 3 h 19"/>
                    <a:gd name="T56" fmla="*/ 17 w 19"/>
                    <a:gd name="T57" fmla="*/ 3 h 19"/>
                    <a:gd name="T58" fmla="*/ 14 w 19"/>
                    <a:gd name="T59" fmla="*/ 0 h 19"/>
                    <a:gd name="T60" fmla="*/ 12 w 19"/>
                    <a:gd name="T61" fmla="*/ 0 h 19"/>
                    <a:gd name="T62" fmla="*/ 12 w 19"/>
                    <a:gd name="T63" fmla="*/ 0 h 19"/>
                    <a:gd name="T64" fmla="*/ 10 w 19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9"/>
                    <a:gd name="T101" fmla="*/ 19 w 19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4" name="Freeform 445"/>
                <p:cNvSpPr>
                  <a:spLocks/>
                </p:cNvSpPr>
                <p:nvPr/>
              </p:nvSpPr>
              <p:spPr bwMode="auto">
                <a:xfrm>
                  <a:off x="3197" y="3247"/>
                  <a:ext cx="16" cy="19"/>
                </a:xfrm>
                <a:custGeom>
                  <a:avLst/>
                  <a:gdLst>
                    <a:gd name="T0" fmla="*/ 7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2 w 16"/>
                    <a:gd name="T7" fmla="*/ 0 h 19"/>
                    <a:gd name="T8" fmla="*/ 2 w 16"/>
                    <a:gd name="T9" fmla="*/ 3 h 19"/>
                    <a:gd name="T10" fmla="*/ 0 w 16"/>
                    <a:gd name="T11" fmla="*/ 3 h 19"/>
                    <a:gd name="T12" fmla="*/ 0 w 16"/>
                    <a:gd name="T13" fmla="*/ 5 h 19"/>
                    <a:gd name="T14" fmla="*/ 0 w 16"/>
                    <a:gd name="T15" fmla="*/ 7 h 19"/>
                    <a:gd name="T16" fmla="*/ 0 w 16"/>
                    <a:gd name="T17" fmla="*/ 10 h 19"/>
                    <a:gd name="T18" fmla="*/ 0 w 16"/>
                    <a:gd name="T19" fmla="*/ 12 h 19"/>
                    <a:gd name="T20" fmla="*/ 0 w 16"/>
                    <a:gd name="T21" fmla="*/ 12 h 19"/>
                    <a:gd name="T22" fmla="*/ 0 w 16"/>
                    <a:gd name="T23" fmla="*/ 14 h 19"/>
                    <a:gd name="T24" fmla="*/ 2 w 16"/>
                    <a:gd name="T25" fmla="*/ 17 h 19"/>
                    <a:gd name="T26" fmla="*/ 2 w 16"/>
                    <a:gd name="T27" fmla="*/ 17 h 19"/>
                    <a:gd name="T28" fmla="*/ 5 w 16"/>
                    <a:gd name="T29" fmla="*/ 17 h 19"/>
                    <a:gd name="T30" fmla="*/ 7 w 16"/>
                    <a:gd name="T31" fmla="*/ 19 h 19"/>
                    <a:gd name="T32" fmla="*/ 7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7 h 19"/>
                    <a:gd name="T38" fmla="*/ 12 w 16"/>
                    <a:gd name="T39" fmla="*/ 17 h 19"/>
                    <a:gd name="T40" fmla="*/ 14 w 16"/>
                    <a:gd name="T41" fmla="*/ 17 h 19"/>
                    <a:gd name="T42" fmla="*/ 14 w 16"/>
                    <a:gd name="T43" fmla="*/ 14 h 19"/>
                    <a:gd name="T44" fmla="*/ 16 w 16"/>
                    <a:gd name="T45" fmla="*/ 12 h 19"/>
                    <a:gd name="T46" fmla="*/ 16 w 16"/>
                    <a:gd name="T47" fmla="*/ 12 h 19"/>
                    <a:gd name="T48" fmla="*/ 16 w 16"/>
                    <a:gd name="T49" fmla="*/ 10 h 19"/>
                    <a:gd name="T50" fmla="*/ 16 w 16"/>
                    <a:gd name="T51" fmla="*/ 7 h 19"/>
                    <a:gd name="T52" fmla="*/ 16 w 16"/>
                    <a:gd name="T53" fmla="*/ 5 h 19"/>
                    <a:gd name="T54" fmla="*/ 14 w 16"/>
                    <a:gd name="T55" fmla="*/ 3 h 19"/>
                    <a:gd name="T56" fmla="*/ 14 w 16"/>
                    <a:gd name="T57" fmla="*/ 3 h 19"/>
                    <a:gd name="T58" fmla="*/ 12 w 16"/>
                    <a:gd name="T59" fmla="*/ 0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7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5" name="Freeform 446"/>
                <p:cNvSpPr>
                  <a:spLocks/>
                </p:cNvSpPr>
                <p:nvPr/>
              </p:nvSpPr>
              <p:spPr bwMode="auto">
                <a:xfrm>
                  <a:off x="3197" y="3247"/>
                  <a:ext cx="16" cy="19"/>
                </a:xfrm>
                <a:custGeom>
                  <a:avLst/>
                  <a:gdLst>
                    <a:gd name="T0" fmla="*/ 7 w 16"/>
                    <a:gd name="T1" fmla="*/ 0 h 19"/>
                    <a:gd name="T2" fmla="*/ 7 w 16"/>
                    <a:gd name="T3" fmla="*/ 0 h 19"/>
                    <a:gd name="T4" fmla="*/ 5 w 16"/>
                    <a:gd name="T5" fmla="*/ 0 h 19"/>
                    <a:gd name="T6" fmla="*/ 2 w 16"/>
                    <a:gd name="T7" fmla="*/ 0 h 19"/>
                    <a:gd name="T8" fmla="*/ 2 w 16"/>
                    <a:gd name="T9" fmla="*/ 3 h 19"/>
                    <a:gd name="T10" fmla="*/ 0 w 16"/>
                    <a:gd name="T11" fmla="*/ 3 h 19"/>
                    <a:gd name="T12" fmla="*/ 0 w 16"/>
                    <a:gd name="T13" fmla="*/ 5 h 19"/>
                    <a:gd name="T14" fmla="*/ 0 w 16"/>
                    <a:gd name="T15" fmla="*/ 7 h 19"/>
                    <a:gd name="T16" fmla="*/ 0 w 16"/>
                    <a:gd name="T17" fmla="*/ 10 h 19"/>
                    <a:gd name="T18" fmla="*/ 0 w 16"/>
                    <a:gd name="T19" fmla="*/ 12 h 19"/>
                    <a:gd name="T20" fmla="*/ 0 w 16"/>
                    <a:gd name="T21" fmla="*/ 12 h 19"/>
                    <a:gd name="T22" fmla="*/ 0 w 16"/>
                    <a:gd name="T23" fmla="*/ 14 h 19"/>
                    <a:gd name="T24" fmla="*/ 2 w 16"/>
                    <a:gd name="T25" fmla="*/ 17 h 19"/>
                    <a:gd name="T26" fmla="*/ 2 w 16"/>
                    <a:gd name="T27" fmla="*/ 17 h 19"/>
                    <a:gd name="T28" fmla="*/ 5 w 16"/>
                    <a:gd name="T29" fmla="*/ 17 h 19"/>
                    <a:gd name="T30" fmla="*/ 7 w 16"/>
                    <a:gd name="T31" fmla="*/ 19 h 19"/>
                    <a:gd name="T32" fmla="*/ 7 w 16"/>
                    <a:gd name="T33" fmla="*/ 19 h 19"/>
                    <a:gd name="T34" fmla="*/ 9 w 16"/>
                    <a:gd name="T35" fmla="*/ 19 h 19"/>
                    <a:gd name="T36" fmla="*/ 12 w 16"/>
                    <a:gd name="T37" fmla="*/ 17 h 19"/>
                    <a:gd name="T38" fmla="*/ 12 w 16"/>
                    <a:gd name="T39" fmla="*/ 17 h 19"/>
                    <a:gd name="T40" fmla="*/ 14 w 16"/>
                    <a:gd name="T41" fmla="*/ 17 h 19"/>
                    <a:gd name="T42" fmla="*/ 14 w 16"/>
                    <a:gd name="T43" fmla="*/ 14 h 19"/>
                    <a:gd name="T44" fmla="*/ 16 w 16"/>
                    <a:gd name="T45" fmla="*/ 12 h 19"/>
                    <a:gd name="T46" fmla="*/ 16 w 16"/>
                    <a:gd name="T47" fmla="*/ 12 h 19"/>
                    <a:gd name="T48" fmla="*/ 16 w 16"/>
                    <a:gd name="T49" fmla="*/ 10 h 19"/>
                    <a:gd name="T50" fmla="*/ 16 w 16"/>
                    <a:gd name="T51" fmla="*/ 7 h 19"/>
                    <a:gd name="T52" fmla="*/ 16 w 16"/>
                    <a:gd name="T53" fmla="*/ 5 h 19"/>
                    <a:gd name="T54" fmla="*/ 14 w 16"/>
                    <a:gd name="T55" fmla="*/ 3 h 19"/>
                    <a:gd name="T56" fmla="*/ 14 w 16"/>
                    <a:gd name="T57" fmla="*/ 3 h 19"/>
                    <a:gd name="T58" fmla="*/ 12 w 16"/>
                    <a:gd name="T59" fmla="*/ 0 h 19"/>
                    <a:gd name="T60" fmla="*/ 12 w 16"/>
                    <a:gd name="T61" fmla="*/ 0 h 19"/>
                    <a:gd name="T62" fmla="*/ 9 w 16"/>
                    <a:gd name="T63" fmla="*/ 0 h 19"/>
                    <a:gd name="T64" fmla="*/ 7 w 16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6" name="Freeform 447"/>
                <p:cNvSpPr>
                  <a:spLocks/>
                </p:cNvSpPr>
                <p:nvPr/>
              </p:nvSpPr>
              <p:spPr bwMode="auto">
                <a:xfrm>
                  <a:off x="3230" y="3271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7 w 17"/>
                    <a:gd name="T3" fmla="*/ 0 h 19"/>
                    <a:gd name="T4" fmla="*/ 5 w 17"/>
                    <a:gd name="T5" fmla="*/ 0 h 19"/>
                    <a:gd name="T6" fmla="*/ 5 w 17"/>
                    <a:gd name="T7" fmla="*/ 0 h 19"/>
                    <a:gd name="T8" fmla="*/ 3 w 17"/>
                    <a:gd name="T9" fmla="*/ 2 h 19"/>
                    <a:gd name="T10" fmla="*/ 3 w 17"/>
                    <a:gd name="T11" fmla="*/ 5 h 19"/>
                    <a:gd name="T12" fmla="*/ 0 w 17"/>
                    <a:gd name="T13" fmla="*/ 5 h 19"/>
                    <a:gd name="T14" fmla="*/ 0 w 17"/>
                    <a:gd name="T15" fmla="*/ 7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0 w 17"/>
                    <a:gd name="T21" fmla="*/ 12 h 19"/>
                    <a:gd name="T22" fmla="*/ 3 w 17"/>
                    <a:gd name="T23" fmla="*/ 14 h 19"/>
                    <a:gd name="T24" fmla="*/ 3 w 17"/>
                    <a:gd name="T25" fmla="*/ 17 h 19"/>
                    <a:gd name="T26" fmla="*/ 5 w 17"/>
                    <a:gd name="T27" fmla="*/ 17 h 19"/>
                    <a:gd name="T28" fmla="*/ 5 w 17"/>
                    <a:gd name="T29" fmla="*/ 19 h 19"/>
                    <a:gd name="T30" fmla="*/ 7 w 17"/>
                    <a:gd name="T31" fmla="*/ 19 h 19"/>
                    <a:gd name="T32" fmla="*/ 10 w 17"/>
                    <a:gd name="T33" fmla="*/ 19 h 19"/>
                    <a:gd name="T34" fmla="*/ 10 w 17"/>
                    <a:gd name="T35" fmla="*/ 19 h 19"/>
                    <a:gd name="T36" fmla="*/ 12 w 17"/>
                    <a:gd name="T37" fmla="*/ 19 h 19"/>
                    <a:gd name="T38" fmla="*/ 14 w 17"/>
                    <a:gd name="T39" fmla="*/ 17 h 19"/>
                    <a:gd name="T40" fmla="*/ 14 w 17"/>
                    <a:gd name="T41" fmla="*/ 17 h 19"/>
                    <a:gd name="T42" fmla="*/ 14 w 17"/>
                    <a:gd name="T43" fmla="*/ 14 h 19"/>
                    <a:gd name="T44" fmla="*/ 17 w 17"/>
                    <a:gd name="T45" fmla="*/ 12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7 h 19"/>
                    <a:gd name="T52" fmla="*/ 17 w 17"/>
                    <a:gd name="T53" fmla="*/ 5 h 19"/>
                    <a:gd name="T54" fmla="*/ 14 w 17"/>
                    <a:gd name="T55" fmla="*/ 5 h 19"/>
                    <a:gd name="T56" fmla="*/ 14 w 17"/>
                    <a:gd name="T57" fmla="*/ 2 h 19"/>
                    <a:gd name="T58" fmla="*/ 14 w 17"/>
                    <a:gd name="T59" fmla="*/ 0 h 19"/>
                    <a:gd name="T60" fmla="*/ 12 w 17"/>
                    <a:gd name="T61" fmla="*/ 0 h 19"/>
                    <a:gd name="T62" fmla="*/ 10 w 17"/>
                    <a:gd name="T63" fmla="*/ 0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7" name="Freeform 448"/>
                <p:cNvSpPr>
                  <a:spLocks/>
                </p:cNvSpPr>
                <p:nvPr/>
              </p:nvSpPr>
              <p:spPr bwMode="auto">
                <a:xfrm>
                  <a:off x="3230" y="3271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7 w 17"/>
                    <a:gd name="T3" fmla="*/ 0 h 19"/>
                    <a:gd name="T4" fmla="*/ 5 w 17"/>
                    <a:gd name="T5" fmla="*/ 0 h 19"/>
                    <a:gd name="T6" fmla="*/ 5 w 17"/>
                    <a:gd name="T7" fmla="*/ 0 h 19"/>
                    <a:gd name="T8" fmla="*/ 3 w 17"/>
                    <a:gd name="T9" fmla="*/ 2 h 19"/>
                    <a:gd name="T10" fmla="*/ 3 w 17"/>
                    <a:gd name="T11" fmla="*/ 5 h 19"/>
                    <a:gd name="T12" fmla="*/ 0 w 17"/>
                    <a:gd name="T13" fmla="*/ 5 h 19"/>
                    <a:gd name="T14" fmla="*/ 0 w 17"/>
                    <a:gd name="T15" fmla="*/ 7 h 19"/>
                    <a:gd name="T16" fmla="*/ 0 w 17"/>
                    <a:gd name="T17" fmla="*/ 9 h 19"/>
                    <a:gd name="T18" fmla="*/ 0 w 17"/>
                    <a:gd name="T19" fmla="*/ 12 h 19"/>
                    <a:gd name="T20" fmla="*/ 0 w 17"/>
                    <a:gd name="T21" fmla="*/ 12 h 19"/>
                    <a:gd name="T22" fmla="*/ 3 w 17"/>
                    <a:gd name="T23" fmla="*/ 14 h 19"/>
                    <a:gd name="T24" fmla="*/ 3 w 17"/>
                    <a:gd name="T25" fmla="*/ 17 h 19"/>
                    <a:gd name="T26" fmla="*/ 5 w 17"/>
                    <a:gd name="T27" fmla="*/ 17 h 19"/>
                    <a:gd name="T28" fmla="*/ 5 w 17"/>
                    <a:gd name="T29" fmla="*/ 19 h 19"/>
                    <a:gd name="T30" fmla="*/ 7 w 17"/>
                    <a:gd name="T31" fmla="*/ 19 h 19"/>
                    <a:gd name="T32" fmla="*/ 10 w 17"/>
                    <a:gd name="T33" fmla="*/ 19 h 19"/>
                    <a:gd name="T34" fmla="*/ 10 w 17"/>
                    <a:gd name="T35" fmla="*/ 19 h 19"/>
                    <a:gd name="T36" fmla="*/ 12 w 17"/>
                    <a:gd name="T37" fmla="*/ 19 h 19"/>
                    <a:gd name="T38" fmla="*/ 14 w 17"/>
                    <a:gd name="T39" fmla="*/ 17 h 19"/>
                    <a:gd name="T40" fmla="*/ 14 w 17"/>
                    <a:gd name="T41" fmla="*/ 17 h 19"/>
                    <a:gd name="T42" fmla="*/ 14 w 17"/>
                    <a:gd name="T43" fmla="*/ 14 h 19"/>
                    <a:gd name="T44" fmla="*/ 17 w 17"/>
                    <a:gd name="T45" fmla="*/ 12 h 19"/>
                    <a:gd name="T46" fmla="*/ 17 w 17"/>
                    <a:gd name="T47" fmla="*/ 12 h 19"/>
                    <a:gd name="T48" fmla="*/ 17 w 17"/>
                    <a:gd name="T49" fmla="*/ 9 h 19"/>
                    <a:gd name="T50" fmla="*/ 17 w 17"/>
                    <a:gd name="T51" fmla="*/ 7 h 19"/>
                    <a:gd name="T52" fmla="*/ 17 w 17"/>
                    <a:gd name="T53" fmla="*/ 5 h 19"/>
                    <a:gd name="T54" fmla="*/ 14 w 17"/>
                    <a:gd name="T55" fmla="*/ 5 h 19"/>
                    <a:gd name="T56" fmla="*/ 14 w 17"/>
                    <a:gd name="T57" fmla="*/ 2 h 19"/>
                    <a:gd name="T58" fmla="*/ 14 w 17"/>
                    <a:gd name="T59" fmla="*/ 0 h 19"/>
                    <a:gd name="T60" fmla="*/ 12 w 17"/>
                    <a:gd name="T61" fmla="*/ 0 h 19"/>
                    <a:gd name="T62" fmla="*/ 10 w 17"/>
                    <a:gd name="T63" fmla="*/ 0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8" name="Freeform 449"/>
                <p:cNvSpPr>
                  <a:spLocks/>
                </p:cNvSpPr>
                <p:nvPr/>
              </p:nvSpPr>
              <p:spPr bwMode="auto">
                <a:xfrm>
                  <a:off x="3211" y="3316"/>
                  <a:ext cx="17" cy="19"/>
                </a:xfrm>
                <a:custGeom>
                  <a:avLst/>
                  <a:gdLst>
                    <a:gd name="T0" fmla="*/ 7 w 17"/>
                    <a:gd name="T1" fmla="*/ 0 h 19"/>
                    <a:gd name="T2" fmla="*/ 5 w 17"/>
                    <a:gd name="T3" fmla="*/ 0 h 19"/>
                    <a:gd name="T4" fmla="*/ 5 w 17"/>
                    <a:gd name="T5" fmla="*/ 0 h 19"/>
                    <a:gd name="T6" fmla="*/ 2 w 17"/>
                    <a:gd name="T7" fmla="*/ 3 h 19"/>
                    <a:gd name="T8" fmla="*/ 2 w 17"/>
                    <a:gd name="T9" fmla="*/ 3 h 19"/>
                    <a:gd name="T10" fmla="*/ 0 w 17"/>
                    <a:gd name="T11" fmla="*/ 5 h 19"/>
                    <a:gd name="T12" fmla="*/ 0 w 17"/>
                    <a:gd name="T13" fmla="*/ 5 h 19"/>
                    <a:gd name="T14" fmla="*/ 0 w 17"/>
                    <a:gd name="T15" fmla="*/ 7 h 19"/>
                    <a:gd name="T16" fmla="*/ 0 w 17"/>
                    <a:gd name="T17" fmla="*/ 10 h 19"/>
                    <a:gd name="T18" fmla="*/ 0 w 17"/>
                    <a:gd name="T19" fmla="*/ 12 h 19"/>
                    <a:gd name="T20" fmla="*/ 0 w 17"/>
                    <a:gd name="T21" fmla="*/ 15 h 19"/>
                    <a:gd name="T22" fmla="*/ 0 w 17"/>
                    <a:gd name="T23" fmla="*/ 15 h 19"/>
                    <a:gd name="T24" fmla="*/ 2 w 17"/>
                    <a:gd name="T25" fmla="*/ 17 h 19"/>
                    <a:gd name="T26" fmla="*/ 2 w 17"/>
                    <a:gd name="T27" fmla="*/ 17 h 19"/>
                    <a:gd name="T28" fmla="*/ 5 w 17"/>
                    <a:gd name="T29" fmla="*/ 19 h 19"/>
                    <a:gd name="T30" fmla="*/ 5 w 17"/>
                    <a:gd name="T31" fmla="*/ 19 h 19"/>
                    <a:gd name="T32" fmla="*/ 7 w 17"/>
                    <a:gd name="T33" fmla="*/ 19 h 19"/>
                    <a:gd name="T34" fmla="*/ 10 w 17"/>
                    <a:gd name="T35" fmla="*/ 19 h 19"/>
                    <a:gd name="T36" fmla="*/ 12 w 17"/>
                    <a:gd name="T37" fmla="*/ 19 h 19"/>
                    <a:gd name="T38" fmla="*/ 12 w 17"/>
                    <a:gd name="T39" fmla="*/ 17 h 19"/>
                    <a:gd name="T40" fmla="*/ 14 w 17"/>
                    <a:gd name="T41" fmla="*/ 17 h 19"/>
                    <a:gd name="T42" fmla="*/ 14 w 17"/>
                    <a:gd name="T43" fmla="*/ 15 h 19"/>
                    <a:gd name="T44" fmla="*/ 14 w 17"/>
                    <a:gd name="T45" fmla="*/ 15 h 19"/>
                    <a:gd name="T46" fmla="*/ 17 w 17"/>
                    <a:gd name="T47" fmla="*/ 12 h 19"/>
                    <a:gd name="T48" fmla="*/ 17 w 17"/>
                    <a:gd name="T49" fmla="*/ 10 h 19"/>
                    <a:gd name="T50" fmla="*/ 17 w 17"/>
                    <a:gd name="T51" fmla="*/ 7 h 19"/>
                    <a:gd name="T52" fmla="*/ 14 w 17"/>
                    <a:gd name="T53" fmla="*/ 5 h 19"/>
                    <a:gd name="T54" fmla="*/ 14 w 17"/>
                    <a:gd name="T55" fmla="*/ 5 h 19"/>
                    <a:gd name="T56" fmla="*/ 14 w 17"/>
                    <a:gd name="T57" fmla="*/ 3 h 19"/>
                    <a:gd name="T58" fmla="*/ 12 w 17"/>
                    <a:gd name="T59" fmla="*/ 3 h 19"/>
                    <a:gd name="T60" fmla="*/ 12 w 17"/>
                    <a:gd name="T61" fmla="*/ 0 h 19"/>
                    <a:gd name="T62" fmla="*/ 10 w 17"/>
                    <a:gd name="T63" fmla="*/ 0 h 19"/>
                    <a:gd name="T64" fmla="*/ 7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29" name="Freeform 450"/>
                <p:cNvSpPr>
                  <a:spLocks/>
                </p:cNvSpPr>
                <p:nvPr/>
              </p:nvSpPr>
              <p:spPr bwMode="auto">
                <a:xfrm>
                  <a:off x="3211" y="3316"/>
                  <a:ext cx="17" cy="19"/>
                </a:xfrm>
                <a:custGeom>
                  <a:avLst/>
                  <a:gdLst>
                    <a:gd name="T0" fmla="*/ 7 w 17"/>
                    <a:gd name="T1" fmla="*/ 0 h 19"/>
                    <a:gd name="T2" fmla="*/ 5 w 17"/>
                    <a:gd name="T3" fmla="*/ 0 h 19"/>
                    <a:gd name="T4" fmla="*/ 5 w 17"/>
                    <a:gd name="T5" fmla="*/ 0 h 19"/>
                    <a:gd name="T6" fmla="*/ 2 w 17"/>
                    <a:gd name="T7" fmla="*/ 3 h 19"/>
                    <a:gd name="T8" fmla="*/ 2 w 17"/>
                    <a:gd name="T9" fmla="*/ 3 h 19"/>
                    <a:gd name="T10" fmla="*/ 0 w 17"/>
                    <a:gd name="T11" fmla="*/ 5 h 19"/>
                    <a:gd name="T12" fmla="*/ 0 w 17"/>
                    <a:gd name="T13" fmla="*/ 5 h 19"/>
                    <a:gd name="T14" fmla="*/ 0 w 17"/>
                    <a:gd name="T15" fmla="*/ 7 h 19"/>
                    <a:gd name="T16" fmla="*/ 0 w 17"/>
                    <a:gd name="T17" fmla="*/ 10 h 19"/>
                    <a:gd name="T18" fmla="*/ 0 w 17"/>
                    <a:gd name="T19" fmla="*/ 12 h 19"/>
                    <a:gd name="T20" fmla="*/ 0 w 17"/>
                    <a:gd name="T21" fmla="*/ 15 h 19"/>
                    <a:gd name="T22" fmla="*/ 0 w 17"/>
                    <a:gd name="T23" fmla="*/ 15 h 19"/>
                    <a:gd name="T24" fmla="*/ 2 w 17"/>
                    <a:gd name="T25" fmla="*/ 17 h 19"/>
                    <a:gd name="T26" fmla="*/ 2 w 17"/>
                    <a:gd name="T27" fmla="*/ 17 h 19"/>
                    <a:gd name="T28" fmla="*/ 5 w 17"/>
                    <a:gd name="T29" fmla="*/ 19 h 19"/>
                    <a:gd name="T30" fmla="*/ 5 w 17"/>
                    <a:gd name="T31" fmla="*/ 19 h 19"/>
                    <a:gd name="T32" fmla="*/ 7 w 17"/>
                    <a:gd name="T33" fmla="*/ 19 h 19"/>
                    <a:gd name="T34" fmla="*/ 10 w 17"/>
                    <a:gd name="T35" fmla="*/ 19 h 19"/>
                    <a:gd name="T36" fmla="*/ 12 w 17"/>
                    <a:gd name="T37" fmla="*/ 19 h 19"/>
                    <a:gd name="T38" fmla="*/ 12 w 17"/>
                    <a:gd name="T39" fmla="*/ 17 h 19"/>
                    <a:gd name="T40" fmla="*/ 14 w 17"/>
                    <a:gd name="T41" fmla="*/ 17 h 19"/>
                    <a:gd name="T42" fmla="*/ 14 w 17"/>
                    <a:gd name="T43" fmla="*/ 15 h 19"/>
                    <a:gd name="T44" fmla="*/ 14 w 17"/>
                    <a:gd name="T45" fmla="*/ 15 h 19"/>
                    <a:gd name="T46" fmla="*/ 17 w 17"/>
                    <a:gd name="T47" fmla="*/ 12 h 19"/>
                    <a:gd name="T48" fmla="*/ 17 w 17"/>
                    <a:gd name="T49" fmla="*/ 10 h 19"/>
                    <a:gd name="T50" fmla="*/ 17 w 17"/>
                    <a:gd name="T51" fmla="*/ 7 h 19"/>
                    <a:gd name="T52" fmla="*/ 14 w 17"/>
                    <a:gd name="T53" fmla="*/ 5 h 19"/>
                    <a:gd name="T54" fmla="*/ 14 w 17"/>
                    <a:gd name="T55" fmla="*/ 5 h 19"/>
                    <a:gd name="T56" fmla="*/ 14 w 17"/>
                    <a:gd name="T57" fmla="*/ 3 h 19"/>
                    <a:gd name="T58" fmla="*/ 12 w 17"/>
                    <a:gd name="T59" fmla="*/ 3 h 19"/>
                    <a:gd name="T60" fmla="*/ 12 w 17"/>
                    <a:gd name="T61" fmla="*/ 0 h 19"/>
                    <a:gd name="T62" fmla="*/ 10 w 17"/>
                    <a:gd name="T63" fmla="*/ 0 h 19"/>
                    <a:gd name="T64" fmla="*/ 7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7" y="0"/>
                      </a:move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0" name="Freeform 451"/>
                <p:cNvSpPr>
                  <a:spLocks/>
                </p:cNvSpPr>
                <p:nvPr/>
              </p:nvSpPr>
              <p:spPr bwMode="auto">
                <a:xfrm>
                  <a:off x="3225" y="3157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8 w 17"/>
                    <a:gd name="T3" fmla="*/ 2 h 19"/>
                    <a:gd name="T4" fmla="*/ 5 w 17"/>
                    <a:gd name="T5" fmla="*/ 2 h 19"/>
                    <a:gd name="T6" fmla="*/ 5 w 17"/>
                    <a:gd name="T7" fmla="*/ 2 h 19"/>
                    <a:gd name="T8" fmla="*/ 3 w 17"/>
                    <a:gd name="T9" fmla="*/ 4 h 19"/>
                    <a:gd name="T10" fmla="*/ 3 w 17"/>
                    <a:gd name="T11" fmla="*/ 4 h 19"/>
                    <a:gd name="T12" fmla="*/ 3 w 17"/>
                    <a:gd name="T13" fmla="*/ 7 h 19"/>
                    <a:gd name="T14" fmla="*/ 0 w 17"/>
                    <a:gd name="T15" fmla="*/ 9 h 19"/>
                    <a:gd name="T16" fmla="*/ 0 w 17"/>
                    <a:gd name="T17" fmla="*/ 9 h 19"/>
                    <a:gd name="T18" fmla="*/ 0 w 17"/>
                    <a:gd name="T19" fmla="*/ 11 h 19"/>
                    <a:gd name="T20" fmla="*/ 3 w 17"/>
                    <a:gd name="T21" fmla="*/ 14 h 19"/>
                    <a:gd name="T22" fmla="*/ 3 w 17"/>
                    <a:gd name="T23" fmla="*/ 16 h 19"/>
                    <a:gd name="T24" fmla="*/ 3 w 17"/>
                    <a:gd name="T25" fmla="*/ 16 h 19"/>
                    <a:gd name="T26" fmla="*/ 5 w 17"/>
                    <a:gd name="T27" fmla="*/ 19 h 19"/>
                    <a:gd name="T28" fmla="*/ 5 w 17"/>
                    <a:gd name="T29" fmla="*/ 19 h 19"/>
                    <a:gd name="T30" fmla="*/ 8 w 17"/>
                    <a:gd name="T31" fmla="*/ 19 h 19"/>
                    <a:gd name="T32" fmla="*/ 10 w 17"/>
                    <a:gd name="T33" fmla="*/ 19 h 19"/>
                    <a:gd name="T34" fmla="*/ 12 w 17"/>
                    <a:gd name="T35" fmla="*/ 19 h 19"/>
                    <a:gd name="T36" fmla="*/ 12 w 17"/>
                    <a:gd name="T37" fmla="*/ 19 h 19"/>
                    <a:gd name="T38" fmla="*/ 15 w 17"/>
                    <a:gd name="T39" fmla="*/ 19 h 19"/>
                    <a:gd name="T40" fmla="*/ 15 w 17"/>
                    <a:gd name="T41" fmla="*/ 16 h 19"/>
                    <a:gd name="T42" fmla="*/ 17 w 17"/>
                    <a:gd name="T43" fmla="*/ 16 h 19"/>
                    <a:gd name="T44" fmla="*/ 17 w 17"/>
                    <a:gd name="T45" fmla="*/ 14 h 19"/>
                    <a:gd name="T46" fmla="*/ 17 w 17"/>
                    <a:gd name="T47" fmla="*/ 11 h 19"/>
                    <a:gd name="T48" fmla="*/ 17 w 17"/>
                    <a:gd name="T49" fmla="*/ 9 h 19"/>
                    <a:gd name="T50" fmla="*/ 17 w 17"/>
                    <a:gd name="T51" fmla="*/ 9 h 19"/>
                    <a:gd name="T52" fmla="*/ 17 w 17"/>
                    <a:gd name="T53" fmla="*/ 7 h 19"/>
                    <a:gd name="T54" fmla="*/ 17 w 17"/>
                    <a:gd name="T55" fmla="*/ 4 h 19"/>
                    <a:gd name="T56" fmla="*/ 15 w 17"/>
                    <a:gd name="T57" fmla="*/ 4 h 19"/>
                    <a:gd name="T58" fmla="*/ 15 w 17"/>
                    <a:gd name="T59" fmla="*/ 2 h 19"/>
                    <a:gd name="T60" fmla="*/ 12 w 17"/>
                    <a:gd name="T61" fmla="*/ 2 h 19"/>
                    <a:gd name="T62" fmla="*/ 12 w 17"/>
                    <a:gd name="T63" fmla="*/ 2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1" name="Freeform 452"/>
                <p:cNvSpPr>
                  <a:spLocks/>
                </p:cNvSpPr>
                <p:nvPr/>
              </p:nvSpPr>
              <p:spPr bwMode="auto">
                <a:xfrm>
                  <a:off x="3225" y="3157"/>
                  <a:ext cx="17" cy="19"/>
                </a:xfrm>
                <a:custGeom>
                  <a:avLst/>
                  <a:gdLst>
                    <a:gd name="T0" fmla="*/ 10 w 17"/>
                    <a:gd name="T1" fmla="*/ 0 h 19"/>
                    <a:gd name="T2" fmla="*/ 8 w 17"/>
                    <a:gd name="T3" fmla="*/ 2 h 19"/>
                    <a:gd name="T4" fmla="*/ 5 w 17"/>
                    <a:gd name="T5" fmla="*/ 2 h 19"/>
                    <a:gd name="T6" fmla="*/ 5 w 17"/>
                    <a:gd name="T7" fmla="*/ 2 h 19"/>
                    <a:gd name="T8" fmla="*/ 3 w 17"/>
                    <a:gd name="T9" fmla="*/ 4 h 19"/>
                    <a:gd name="T10" fmla="*/ 3 w 17"/>
                    <a:gd name="T11" fmla="*/ 4 h 19"/>
                    <a:gd name="T12" fmla="*/ 3 w 17"/>
                    <a:gd name="T13" fmla="*/ 7 h 19"/>
                    <a:gd name="T14" fmla="*/ 0 w 17"/>
                    <a:gd name="T15" fmla="*/ 9 h 19"/>
                    <a:gd name="T16" fmla="*/ 0 w 17"/>
                    <a:gd name="T17" fmla="*/ 9 h 19"/>
                    <a:gd name="T18" fmla="*/ 0 w 17"/>
                    <a:gd name="T19" fmla="*/ 11 h 19"/>
                    <a:gd name="T20" fmla="*/ 3 w 17"/>
                    <a:gd name="T21" fmla="*/ 14 h 19"/>
                    <a:gd name="T22" fmla="*/ 3 w 17"/>
                    <a:gd name="T23" fmla="*/ 16 h 19"/>
                    <a:gd name="T24" fmla="*/ 3 w 17"/>
                    <a:gd name="T25" fmla="*/ 16 h 19"/>
                    <a:gd name="T26" fmla="*/ 5 w 17"/>
                    <a:gd name="T27" fmla="*/ 19 h 19"/>
                    <a:gd name="T28" fmla="*/ 5 w 17"/>
                    <a:gd name="T29" fmla="*/ 19 h 19"/>
                    <a:gd name="T30" fmla="*/ 8 w 17"/>
                    <a:gd name="T31" fmla="*/ 19 h 19"/>
                    <a:gd name="T32" fmla="*/ 10 w 17"/>
                    <a:gd name="T33" fmla="*/ 19 h 19"/>
                    <a:gd name="T34" fmla="*/ 12 w 17"/>
                    <a:gd name="T35" fmla="*/ 19 h 19"/>
                    <a:gd name="T36" fmla="*/ 12 w 17"/>
                    <a:gd name="T37" fmla="*/ 19 h 19"/>
                    <a:gd name="T38" fmla="*/ 15 w 17"/>
                    <a:gd name="T39" fmla="*/ 19 h 19"/>
                    <a:gd name="T40" fmla="*/ 15 w 17"/>
                    <a:gd name="T41" fmla="*/ 16 h 19"/>
                    <a:gd name="T42" fmla="*/ 17 w 17"/>
                    <a:gd name="T43" fmla="*/ 16 h 19"/>
                    <a:gd name="T44" fmla="*/ 17 w 17"/>
                    <a:gd name="T45" fmla="*/ 14 h 19"/>
                    <a:gd name="T46" fmla="*/ 17 w 17"/>
                    <a:gd name="T47" fmla="*/ 11 h 19"/>
                    <a:gd name="T48" fmla="*/ 17 w 17"/>
                    <a:gd name="T49" fmla="*/ 9 h 19"/>
                    <a:gd name="T50" fmla="*/ 17 w 17"/>
                    <a:gd name="T51" fmla="*/ 9 h 19"/>
                    <a:gd name="T52" fmla="*/ 17 w 17"/>
                    <a:gd name="T53" fmla="*/ 7 h 19"/>
                    <a:gd name="T54" fmla="*/ 17 w 17"/>
                    <a:gd name="T55" fmla="*/ 4 h 19"/>
                    <a:gd name="T56" fmla="*/ 15 w 17"/>
                    <a:gd name="T57" fmla="*/ 4 h 19"/>
                    <a:gd name="T58" fmla="*/ 15 w 17"/>
                    <a:gd name="T59" fmla="*/ 2 h 19"/>
                    <a:gd name="T60" fmla="*/ 12 w 17"/>
                    <a:gd name="T61" fmla="*/ 2 h 19"/>
                    <a:gd name="T62" fmla="*/ 12 w 17"/>
                    <a:gd name="T63" fmla="*/ 2 h 19"/>
                    <a:gd name="T64" fmla="*/ 10 w 17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2" name="Freeform 453"/>
                <p:cNvSpPr>
                  <a:spLocks/>
                </p:cNvSpPr>
                <p:nvPr/>
              </p:nvSpPr>
              <p:spPr bwMode="auto">
                <a:xfrm>
                  <a:off x="2247" y="3042"/>
                  <a:ext cx="602" cy="162"/>
                </a:xfrm>
                <a:custGeom>
                  <a:avLst/>
                  <a:gdLst>
                    <a:gd name="T0" fmla="*/ 12 w 602"/>
                    <a:gd name="T1" fmla="*/ 150 h 162"/>
                    <a:gd name="T2" fmla="*/ 27 w 602"/>
                    <a:gd name="T3" fmla="*/ 131 h 162"/>
                    <a:gd name="T4" fmla="*/ 43 w 602"/>
                    <a:gd name="T5" fmla="*/ 112 h 162"/>
                    <a:gd name="T6" fmla="*/ 60 w 602"/>
                    <a:gd name="T7" fmla="*/ 95 h 162"/>
                    <a:gd name="T8" fmla="*/ 79 w 602"/>
                    <a:gd name="T9" fmla="*/ 81 h 162"/>
                    <a:gd name="T10" fmla="*/ 103 w 602"/>
                    <a:gd name="T11" fmla="*/ 64 h 162"/>
                    <a:gd name="T12" fmla="*/ 129 w 602"/>
                    <a:gd name="T13" fmla="*/ 50 h 162"/>
                    <a:gd name="T14" fmla="*/ 155 w 602"/>
                    <a:gd name="T15" fmla="*/ 41 h 162"/>
                    <a:gd name="T16" fmla="*/ 184 w 602"/>
                    <a:gd name="T17" fmla="*/ 31 h 162"/>
                    <a:gd name="T18" fmla="*/ 215 w 602"/>
                    <a:gd name="T19" fmla="*/ 29 h 162"/>
                    <a:gd name="T20" fmla="*/ 246 w 602"/>
                    <a:gd name="T21" fmla="*/ 26 h 162"/>
                    <a:gd name="T22" fmla="*/ 279 w 602"/>
                    <a:gd name="T23" fmla="*/ 26 h 162"/>
                    <a:gd name="T24" fmla="*/ 318 w 602"/>
                    <a:gd name="T25" fmla="*/ 26 h 162"/>
                    <a:gd name="T26" fmla="*/ 370 w 602"/>
                    <a:gd name="T27" fmla="*/ 24 h 162"/>
                    <a:gd name="T28" fmla="*/ 423 w 602"/>
                    <a:gd name="T29" fmla="*/ 26 h 162"/>
                    <a:gd name="T30" fmla="*/ 473 w 602"/>
                    <a:gd name="T31" fmla="*/ 34 h 162"/>
                    <a:gd name="T32" fmla="*/ 513 w 602"/>
                    <a:gd name="T33" fmla="*/ 45 h 162"/>
                    <a:gd name="T34" fmla="*/ 542 w 602"/>
                    <a:gd name="T35" fmla="*/ 67 h 162"/>
                    <a:gd name="T36" fmla="*/ 563 w 602"/>
                    <a:gd name="T37" fmla="*/ 91 h 162"/>
                    <a:gd name="T38" fmla="*/ 580 w 602"/>
                    <a:gd name="T39" fmla="*/ 122 h 162"/>
                    <a:gd name="T40" fmla="*/ 590 w 602"/>
                    <a:gd name="T41" fmla="*/ 136 h 162"/>
                    <a:gd name="T42" fmla="*/ 592 w 602"/>
                    <a:gd name="T43" fmla="*/ 138 h 162"/>
                    <a:gd name="T44" fmla="*/ 594 w 602"/>
                    <a:gd name="T45" fmla="*/ 143 h 162"/>
                    <a:gd name="T46" fmla="*/ 597 w 602"/>
                    <a:gd name="T47" fmla="*/ 146 h 162"/>
                    <a:gd name="T48" fmla="*/ 602 w 602"/>
                    <a:gd name="T49" fmla="*/ 146 h 162"/>
                    <a:gd name="T50" fmla="*/ 599 w 602"/>
                    <a:gd name="T51" fmla="*/ 122 h 162"/>
                    <a:gd name="T52" fmla="*/ 594 w 602"/>
                    <a:gd name="T53" fmla="*/ 95 h 162"/>
                    <a:gd name="T54" fmla="*/ 587 w 602"/>
                    <a:gd name="T55" fmla="*/ 69 h 162"/>
                    <a:gd name="T56" fmla="*/ 580 w 602"/>
                    <a:gd name="T57" fmla="*/ 45 h 162"/>
                    <a:gd name="T58" fmla="*/ 573 w 602"/>
                    <a:gd name="T59" fmla="*/ 41 h 162"/>
                    <a:gd name="T60" fmla="*/ 568 w 602"/>
                    <a:gd name="T61" fmla="*/ 34 h 162"/>
                    <a:gd name="T62" fmla="*/ 561 w 602"/>
                    <a:gd name="T63" fmla="*/ 29 h 162"/>
                    <a:gd name="T64" fmla="*/ 556 w 602"/>
                    <a:gd name="T65" fmla="*/ 24 h 162"/>
                    <a:gd name="T66" fmla="*/ 528 w 602"/>
                    <a:gd name="T67" fmla="*/ 14 h 162"/>
                    <a:gd name="T68" fmla="*/ 494 w 602"/>
                    <a:gd name="T69" fmla="*/ 12 h 162"/>
                    <a:gd name="T70" fmla="*/ 463 w 602"/>
                    <a:gd name="T71" fmla="*/ 12 h 162"/>
                    <a:gd name="T72" fmla="*/ 435 w 602"/>
                    <a:gd name="T73" fmla="*/ 7 h 162"/>
                    <a:gd name="T74" fmla="*/ 370 w 602"/>
                    <a:gd name="T75" fmla="*/ 0 h 162"/>
                    <a:gd name="T76" fmla="*/ 303 w 602"/>
                    <a:gd name="T77" fmla="*/ 0 h 162"/>
                    <a:gd name="T78" fmla="*/ 239 w 602"/>
                    <a:gd name="T79" fmla="*/ 5 h 162"/>
                    <a:gd name="T80" fmla="*/ 179 w 602"/>
                    <a:gd name="T81" fmla="*/ 19 h 162"/>
                    <a:gd name="T82" fmla="*/ 153 w 602"/>
                    <a:gd name="T83" fmla="*/ 26 h 162"/>
                    <a:gd name="T84" fmla="*/ 122 w 602"/>
                    <a:gd name="T85" fmla="*/ 34 h 162"/>
                    <a:gd name="T86" fmla="*/ 93 w 602"/>
                    <a:gd name="T87" fmla="*/ 43 h 162"/>
                    <a:gd name="T88" fmla="*/ 67 w 602"/>
                    <a:gd name="T89" fmla="*/ 57 h 162"/>
                    <a:gd name="T90" fmla="*/ 46 w 602"/>
                    <a:gd name="T91" fmla="*/ 76 h 162"/>
                    <a:gd name="T92" fmla="*/ 24 w 602"/>
                    <a:gd name="T93" fmla="*/ 103 h 162"/>
                    <a:gd name="T94" fmla="*/ 8 w 602"/>
                    <a:gd name="T95" fmla="*/ 131 h 162"/>
                    <a:gd name="T96" fmla="*/ 0 w 602"/>
                    <a:gd name="T97" fmla="*/ 162 h 162"/>
                    <a:gd name="T98" fmla="*/ 5 w 602"/>
                    <a:gd name="T99" fmla="*/ 157 h 1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02"/>
                    <a:gd name="T151" fmla="*/ 0 h 162"/>
                    <a:gd name="T152" fmla="*/ 602 w 602"/>
                    <a:gd name="T153" fmla="*/ 162 h 1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02" h="162">
                      <a:moveTo>
                        <a:pt x="5" y="157"/>
                      </a:moveTo>
                      <a:lnTo>
                        <a:pt x="12" y="150"/>
                      </a:lnTo>
                      <a:lnTo>
                        <a:pt x="19" y="141"/>
                      </a:lnTo>
                      <a:lnTo>
                        <a:pt x="27" y="131"/>
                      </a:lnTo>
                      <a:lnTo>
                        <a:pt x="34" y="122"/>
                      </a:lnTo>
                      <a:lnTo>
                        <a:pt x="43" y="112"/>
                      </a:lnTo>
                      <a:lnTo>
                        <a:pt x="51" y="103"/>
                      </a:lnTo>
                      <a:lnTo>
                        <a:pt x="60" y="95"/>
                      </a:lnTo>
                      <a:lnTo>
                        <a:pt x="67" y="88"/>
                      </a:lnTo>
                      <a:lnTo>
                        <a:pt x="79" y="81"/>
                      </a:lnTo>
                      <a:lnTo>
                        <a:pt x="91" y="74"/>
                      </a:lnTo>
                      <a:lnTo>
                        <a:pt x="103" y="64"/>
                      </a:lnTo>
                      <a:lnTo>
                        <a:pt x="117" y="57"/>
                      </a:lnTo>
                      <a:lnTo>
                        <a:pt x="129" y="50"/>
                      </a:lnTo>
                      <a:lnTo>
                        <a:pt x="144" y="45"/>
                      </a:lnTo>
                      <a:lnTo>
                        <a:pt x="155" y="41"/>
                      </a:lnTo>
                      <a:lnTo>
                        <a:pt x="170" y="36"/>
                      </a:lnTo>
                      <a:lnTo>
                        <a:pt x="184" y="31"/>
                      </a:lnTo>
                      <a:lnTo>
                        <a:pt x="198" y="29"/>
                      </a:lnTo>
                      <a:lnTo>
                        <a:pt x="215" y="29"/>
                      </a:lnTo>
                      <a:lnTo>
                        <a:pt x="232" y="26"/>
                      </a:lnTo>
                      <a:lnTo>
                        <a:pt x="246" y="26"/>
                      </a:lnTo>
                      <a:lnTo>
                        <a:pt x="263" y="26"/>
                      </a:lnTo>
                      <a:lnTo>
                        <a:pt x="279" y="26"/>
                      </a:lnTo>
                      <a:lnTo>
                        <a:pt x="294" y="26"/>
                      </a:lnTo>
                      <a:lnTo>
                        <a:pt x="318" y="26"/>
                      </a:lnTo>
                      <a:lnTo>
                        <a:pt x="344" y="24"/>
                      </a:lnTo>
                      <a:lnTo>
                        <a:pt x="370" y="24"/>
                      </a:lnTo>
                      <a:lnTo>
                        <a:pt x="396" y="24"/>
                      </a:lnTo>
                      <a:lnTo>
                        <a:pt x="423" y="26"/>
                      </a:lnTo>
                      <a:lnTo>
                        <a:pt x="446" y="29"/>
                      </a:lnTo>
                      <a:lnTo>
                        <a:pt x="473" y="34"/>
                      </a:lnTo>
                      <a:lnTo>
                        <a:pt x="497" y="38"/>
                      </a:lnTo>
                      <a:lnTo>
                        <a:pt x="513" y="45"/>
                      </a:lnTo>
                      <a:lnTo>
                        <a:pt x="528" y="55"/>
                      </a:lnTo>
                      <a:lnTo>
                        <a:pt x="542" y="67"/>
                      </a:lnTo>
                      <a:lnTo>
                        <a:pt x="551" y="79"/>
                      </a:lnTo>
                      <a:lnTo>
                        <a:pt x="563" y="91"/>
                      </a:lnTo>
                      <a:lnTo>
                        <a:pt x="570" y="105"/>
                      </a:lnTo>
                      <a:lnTo>
                        <a:pt x="580" y="122"/>
                      </a:lnTo>
                      <a:lnTo>
                        <a:pt x="590" y="136"/>
                      </a:lnTo>
                      <a:lnTo>
                        <a:pt x="590" y="138"/>
                      </a:lnTo>
                      <a:lnTo>
                        <a:pt x="592" y="138"/>
                      </a:lnTo>
                      <a:lnTo>
                        <a:pt x="592" y="141"/>
                      </a:lnTo>
                      <a:lnTo>
                        <a:pt x="594" y="143"/>
                      </a:lnTo>
                      <a:lnTo>
                        <a:pt x="597" y="143"/>
                      </a:lnTo>
                      <a:lnTo>
                        <a:pt x="597" y="146"/>
                      </a:lnTo>
                      <a:lnTo>
                        <a:pt x="599" y="146"/>
                      </a:lnTo>
                      <a:lnTo>
                        <a:pt x="602" y="146"/>
                      </a:lnTo>
                      <a:lnTo>
                        <a:pt x="599" y="134"/>
                      </a:lnTo>
                      <a:lnTo>
                        <a:pt x="599" y="122"/>
                      </a:lnTo>
                      <a:lnTo>
                        <a:pt x="597" y="107"/>
                      </a:lnTo>
                      <a:lnTo>
                        <a:pt x="594" y="95"/>
                      </a:lnTo>
                      <a:lnTo>
                        <a:pt x="590" y="84"/>
                      </a:lnTo>
                      <a:lnTo>
                        <a:pt x="587" y="69"/>
                      </a:lnTo>
                      <a:lnTo>
                        <a:pt x="585" y="57"/>
                      </a:lnTo>
                      <a:lnTo>
                        <a:pt x="580" y="45"/>
                      </a:lnTo>
                      <a:lnTo>
                        <a:pt x="578" y="43"/>
                      </a:lnTo>
                      <a:lnTo>
                        <a:pt x="573" y="41"/>
                      </a:lnTo>
                      <a:lnTo>
                        <a:pt x="570" y="38"/>
                      </a:lnTo>
                      <a:lnTo>
                        <a:pt x="568" y="34"/>
                      </a:lnTo>
                      <a:lnTo>
                        <a:pt x="566" y="31"/>
                      </a:lnTo>
                      <a:lnTo>
                        <a:pt x="561" y="29"/>
                      </a:lnTo>
                      <a:lnTo>
                        <a:pt x="559" y="26"/>
                      </a:lnTo>
                      <a:lnTo>
                        <a:pt x="556" y="24"/>
                      </a:lnTo>
                      <a:lnTo>
                        <a:pt x="542" y="19"/>
                      </a:lnTo>
                      <a:lnTo>
                        <a:pt x="528" y="14"/>
                      </a:lnTo>
                      <a:lnTo>
                        <a:pt x="511" y="14"/>
                      </a:lnTo>
                      <a:lnTo>
                        <a:pt x="494" y="12"/>
                      </a:lnTo>
                      <a:lnTo>
                        <a:pt x="480" y="12"/>
                      </a:lnTo>
                      <a:lnTo>
                        <a:pt x="463" y="12"/>
                      </a:lnTo>
                      <a:lnTo>
                        <a:pt x="449" y="10"/>
                      </a:lnTo>
                      <a:lnTo>
                        <a:pt x="435" y="7"/>
                      </a:lnTo>
                      <a:lnTo>
                        <a:pt x="404" y="3"/>
                      </a:lnTo>
                      <a:lnTo>
                        <a:pt x="370" y="0"/>
                      </a:lnTo>
                      <a:lnTo>
                        <a:pt x="337" y="0"/>
                      </a:lnTo>
                      <a:lnTo>
                        <a:pt x="303" y="0"/>
                      </a:lnTo>
                      <a:lnTo>
                        <a:pt x="272" y="3"/>
                      </a:lnTo>
                      <a:lnTo>
                        <a:pt x="239" y="5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67" y="24"/>
                      </a:lnTo>
                      <a:lnTo>
                        <a:pt x="153" y="26"/>
                      </a:lnTo>
                      <a:lnTo>
                        <a:pt x="136" y="31"/>
                      </a:lnTo>
                      <a:lnTo>
                        <a:pt x="122" y="34"/>
                      </a:lnTo>
                      <a:lnTo>
                        <a:pt x="108" y="38"/>
                      </a:lnTo>
                      <a:lnTo>
                        <a:pt x="93" y="43"/>
                      </a:lnTo>
                      <a:lnTo>
                        <a:pt x="79" y="50"/>
                      </a:lnTo>
                      <a:lnTo>
                        <a:pt x="67" y="57"/>
                      </a:lnTo>
                      <a:lnTo>
                        <a:pt x="58" y="64"/>
                      </a:lnTo>
                      <a:lnTo>
                        <a:pt x="46" y="76"/>
                      </a:lnTo>
                      <a:lnTo>
                        <a:pt x="34" y="88"/>
                      </a:lnTo>
                      <a:lnTo>
                        <a:pt x="24" y="103"/>
                      </a:lnTo>
                      <a:lnTo>
                        <a:pt x="15" y="117"/>
                      </a:lnTo>
                      <a:lnTo>
                        <a:pt x="8" y="131"/>
                      </a:lnTo>
                      <a:lnTo>
                        <a:pt x="3" y="148"/>
                      </a:lnTo>
                      <a:lnTo>
                        <a:pt x="0" y="162"/>
                      </a:lnTo>
                      <a:lnTo>
                        <a:pt x="5" y="15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3" name="Freeform 454"/>
                <p:cNvSpPr>
                  <a:spLocks/>
                </p:cNvSpPr>
                <p:nvPr/>
              </p:nvSpPr>
              <p:spPr bwMode="auto">
                <a:xfrm>
                  <a:off x="2247" y="3042"/>
                  <a:ext cx="602" cy="162"/>
                </a:xfrm>
                <a:custGeom>
                  <a:avLst/>
                  <a:gdLst>
                    <a:gd name="T0" fmla="*/ 12 w 602"/>
                    <a:gd name="T1" fmla="*/ 150 h 162"/>
                    <a:gd name="T2" fmla="*/ 27 w 602"/>
                    <a:gd name="T3" fmla="*/ 131 h 162"/>
                    <a:gd name="T4" fmla="*/ 43 w 602"/>
                    <a:gd name="T5" fmla="*/ 112 h 162"/>
                    <a:gd name="T6" fmla="*/ 60 w 602"/>
                    <a:gd name="T7" fmla="*/ 95 h 162"/>
                    <a:gd name="T8" fmla="*/ 79 w 602"/>
                    <a:gd name="T9" fmla="*/ 81 h 162"/>
                    <a:gd name="T10" fmla="*/ 103 w 602"/>
                    <a:gd name="T11" fmla="*/ 64 h 162"/>
                    <a:gd name="T12" fmla="*/ 129 w 602"/>
                    <a:gd name="T13" fmla="*/ 50 h 162"/>
                    <a:gd name="T14" fmla="*/ 155 w 602"/>
                    <a:gd name="T15" fmla="*/ 41 h 162"/>
                    <a:gd name="T16" fmla="*/ 184 w 602"/>
                    <a:gd name="T17" fmla="*/ 31 h 162"/>
                    <a:gd name="T18" fmla="*/ 215 w 602"/>
                    <a:gd name="T19" fmla="*/ 29 h 162"/>
                    <a:gd name="T20" fmla="*/ 246 w 602"/>
                    <a:gd name="T21" fmla="*/ 26 h 162"/>
                    <a:gd name="T22" fmla="*/ 279 w 602"/>
                    <a:gd name="T23" fmla="*/ 26 h 162"/>
                    <a:gd name="T24" fmla="*/ 318 w 602"/>
                    <a:gd name="T25" fmla="*/ 26 h 162"/>
                    <a:gd name="T26" fmla="*/ 370 w 602"/>
                    <a:gd name="T27" fmla="*/ 24 h 162"/>
                    <a:gd name="T28" fmla="*/ 423 w 602"/>
                    <a:gd name="T29" fmla="*/ 26 h 162"/>
                    <a:gd name="T30" fmla="*/ 473 w 602"/>
                    <a:gd name="T31" fmla="*/ 34 h 162"/>
                    <a:gd name="T32" fmla="*/ 513 w 602"/>
                    <a:gd name="T33" fmla="*/ 45 h 162"/>
                    <a:gd name="T34" fmla="*/ 542 w 602"/>
                    <a:gd name="T35" fmla="*/ 67 h 162"/>
                    <a:gd name="T36" fmla="*/ 563 w 602"/>
                    <a:gd name="T37" fmla="*/ 91 h 162"/>
                    <a:gd name="T38" fmla="*/ 580 w 602"/>
                    <a:gd name="T39" fmla="*/ 122 h 162"/>
                    <a:gd name="T40" fmla="*/ 590 w 602"/>
                    <a:gd name="T41" fmla="*/ 136 h 162"/>
                    <a:gd name="T42" fmla="*/ 592 w 602"/>
                    <a:gd name="T43" fmla="*/ 138 h 162"/>
                    <a:gd name="T44" fmla="*/ 594 w 602"/>
                    <a:gd name="T45" fmla="*/ 143 h 162"/>
                    <a:gd name="T46" fmla="*/ 597 w 602"/>
                    <a:gd name="T47" fmla="*/ 146 h 162"/>
                    <a:gd name="T48" fmla="*/ 602 w 602"/>
                    <a:gd name="T49" fmla="*/ 146 h 162"/>
                    <a:gd name="T50" fmla="*/ 599 w 602"/>
                    <a:gd name="T51" fmla="*/ 122 h 162"/>
                    <a:gd name="T52" fmla="*/ 594 w 602"/>
                    <a:gd name="T53" fmla="*/ 95 h 162"/>
                    <a:gd name="T54" fmla="*/ 587 w 602"/>
                    <a:gd name="T55" fmla="*/ 69 h 162"/>
                    <a:gd name="T56" fmla="*/ 580 w 602"/>
                    <a:gd name="T57" fmla="*/ 45 h 162"/>
                    <a:gd name="T58" fmla="*/ 573 w 602"/>
                    <a:gd name="T59" fmla="*/ 41 h 162"/>
                    <a:gd name="T60" fmla="*/ 568 w 602"/>
                    <a:gd name="T61" fmla="*/ 34 h 162"/>
                    <a:gd name="T62" fmla="*/ 561 w 602"/>
                    <a:gd name="T63" fmla="*/ 29 h 162"/>
                    <a:gd name="T64" fmla="*/ 556 w 602"/>
                    <a:gd name="T65" fmla="*/ 24 h 162"/>
                    <a:gd name="T66" fmla="*/ 528 w 602"/>
                    <a:gd name="T67" fmla="*/ 14 h 162"/>
                    <a:gd name="T68" fmla="*/ 494 w 602"/>
                    <a:gd name="T69" fmla="*/ 12 h 162"/>
                    <a:gd name="T70" fmla="*/ 463 w 602"/>
                    <a:gd name="T71" fmla="*/ 12 h 162"/>
                    <a:gd name="T72" fmla="*/ 435 w 602"/>
                    <a:gd name="T73" fmla="*/ 7 h 162"/>
                    <a:gd name="T74" fmla="*/ 370 w 602"/>
                    <a:gd name="T75" fmla="*/ 0 h 162"/>
                    <a:gd name="T76" fmla="*/ 303 w 602"/>
                    <a:gd name="T77" fmla="*/ 0 h 162"/>
                    <a:gd name="T78" fmla="*/ 239 w 602"/>
                    <a:gd name="T79" fmla="*/ 5 h 162"/>
                    <a:gd name="T80" fmla="*/ 179 w 602"/>
                    <a:gd name="T81" fmla="*/ 19 h 162"/>
                    <a:gd name="T82" fmla="*/ 153 w 602"/>
                    <a:gd name="T83" fmla="*/ 26 h 162"/>
                    <a:gd name="T84" fmla="*/ 122 w 602"/>
                    <a:gd name="T85" fmla="*/ 34 h 162"/>
                    <a:gd name="T86" fmla="*/ 93 w 602"/>
                    <a:gd name="T87" fmla="*/ 43 h 162"/>
                    <a:gd name="T88" fmla="*/ 67 w 602"/>
                    <a:gd name="T89" fmla="*/ 57 h 162"/>
                    <a:gd name="T90" fmla="*/ 46 w 602"/>
                    <a:gd name="T91" fmla="*/ 76 h 162"/>
                    <a:gd name="T92" fmla="*/ 24 w 602"/>
                    <a:gd name="T93" fmla="*/ 103 h 162"/>
                    <a:gd name="T94" fmla="*/ 8 w 602"/>
                    <a:gd name="T95" fmla="*/ 131 h 162"/>
                    <a:gd name="T96" fmla="*/ 0 w 602"/>
                    <a:gd name="T97" fmla="*/ 162 h 162"/>
                    <a:gd name="T98" fmla="*/ 5 w 602"/>
                    <a:gd name="T99" fmla="*/ 157 h 1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02"/>
                    <a:gd name="T151" fmla="*/ 0 h 162"/>
                    <a:gd name="T152" fmla="*/ 602 w 602"/>
                    <a:gd name="T153" fmla="*/ 162 h 1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02" h="162">
                      <a:moveTo>
                        <a:pt x="5" y="157"/>
                      </a:moveTo>
                      <a:lnTo>
                        <a:pt x="12" y="150"/>
                      </a:lnTo>
                      <a:lnTo>
                        <a:pt x="19" y="141"/>
                      </a:lnTo>
                      <a:lnTo>
                        <a:pt x="27" y="131"/>
                      </a:lnTo>
                      <a:lnTo>
                        <a:pt x="34" y="122"/>
                      </a:lnTo>
                      <a:lnTo>
                        <a:pt x="43" y="112"/>
                      </a:lnTo>
                      <a:lnTo>
                        <a:pt x="51" y="103"/>
                      </a:lnTo>
                      <a:lnTo>
                        <a:pt x="60" y="95"/>
                      </a:lnTo>
                      <a:lnTo>
                        <a:pt x="67" y="88"/>
                      </a:lnTo>
                      <a:lnTo>
                        <a:pt x="79" y="81"/>
                      </a:lnTo>
                      <a:lnTo>
                        <a:pt x="91" y="74"/>
                      </a:lnTo>
                      <a:lnTo>
                        <a:pt x="103" y="64"/>
                      </a:lnTo>
                      <a:lnTo>
                        <a:pt x="117" y="57"/>
                      </a:lnTo>
                      <a:lnTo>
                        <a:pt x="129" y="50"/>
                      </a:lnTo>
                      <a:lnTo>
                        <a:pt x="144" y="45"/>
                      </a:lnTo>
                      <a:lnTo>
                        <a:pt x="155" y="41"/>
                      </a:lnTo>
                      <a:lnTo>
                        <a:pt x="170" y="36"/>
                      </a:lnTo>
                      <a:lnTo>
                        <a:pt x="184" y="31"/>
                      </a:lnTo>
                      <a:lnTo>
                        <a:pt x="198" y="29"/>
                      </a:lnTo>
                      <a:lnTo>
                        <a:pt x="215" y="29"/>
                      </a:lnTo>
                      <a:lnTo>
                        <a:pt x="232" y="26"/>
                      </a:lnTo>
                      <a:lnTo>
                        <a:pt x="246" y="26"/>
                      </a:lnTo>
                      <a:lnTo>
                        <a:pt x="263" y="26"/>
                      </a:lnTo>
                      <a:lnTo>
                        <a:pt x="279" y="26"/>
                      </a:lnTo>
                      <a:lnTo>
                        <a:pt x="294" y="26"/>
                      </a:lnTo>
                      <a:lnTo>
                        <a:pt x="318" y="26"/>
                      </a:lnTo>
                      <a:lnTo>
                        <a:pt x="344" y="24"/>
                      </a:lnTo>
                      <a:lnTo>
                        <a:pt x="370" y="24"/>
                      </a:lnTo>
                      <a:lnTo>
                        <a:pt x="396" y="24"/>
                      </a:lnTo>
                      <a:lnTo>
                        <a:pt x="423" y="26"/>
                      </a:lnTo>
                      <a:lnTo>
                        <a:pt x="446" y="29"/>
                      </a:lnTo>
                      <a:lnTo>
                        <a:pt x="473" y="34"/>
                      </a:lnTo>
                      <a:lnTo>
                        <a:pt x="497" y="38"/>
                      </a:lnTo>
                      <a:lnTo>
                        <a:pt x="513" y="45"/>
                      </a:lnTo>
                      <a:lnTo>
                        <a:pt x="528" y="55"/>
                      </a:lnTo>
                      <a:lnTo>
                        <a:pt x="542" y="67"/>
                      </a:lnTo>
                      <a:lnTo>
                        <a:pt x="551" y="79"/>
                      </a:lnTo>
                      <a:lnTo>
                        <a:pt x="563" y="91"/>
                      </a:lnTo>
                      <a:lnTo>
                        <a:pt x="570" y="105"/>
                      </a:lnTo>
                      <a:lnTo>
                        <a:pt x="580" y="122"/>
                      </a:lnTo>
                      <a:lnTo>
                        <a:pt x="590" y="136"/>
                      </a:lnTo>
                      <a:lnTo>
                        <a:pt x="590" y="138"/>
                      </a:lnTo>
                      <a:lnTo>
                        <a:pt x="592" y="138"/>
                      </a:lnTo>
                      <a:lnTo>
                        <a:pt x="592" y="141"/>
                      </a:lnTo>
                      <a:lnTo>
                        <a:pt x="594" y="143"/>
                      </a:lnTo>
                      <a:lnTo>
                        <a:pt x="597" y="143"/>
                      </a:lnTo>
                      <a:lnTo>
                        <a:pt x="597" y="146"/>
                      </a:lnTo>
                      <a:lnTo>
                        <a:pt x="599" y="146"/>
                      </a:lnTo>
                      <a:lnTo>
                        <a:pt x="602" y="146"/>
                      </a:lnTo>
                      <a:lnTo>
                        <a:pt x="599" y="134"/>
                      </a:lnTo>
                      <a:lnTo>
                        <a:pt x="599" y="122"/>
                      </a:lnTo>
                      <a:lnTo>
                        <a:pt x="597" y="107"/>
                      </a:lnTo>
                      <a:lnTo>
                        <a:pt x="594" y="95"/>
                      </a:lnTo>
                      <a:lnTo>
                        <a:pt x="590" y="84"/>
                      </a:lnTo>
                      <a:lnTo>
                        <a:pt x="587" y="69"/>
                      </a:lnTo>
                      <a:lnTo>
                        <a:pt x="585" y="57"/>
                      </a:lnTo>
                      <a:lnTo>
                        <a:pt x="580" y="45"/>
                      </a:lnTo>
                      <a:lnTo>
                        <a:pt x="578" y="43"/>
                      </a:lnTo>
                      <a:lnTo>
                        <a:pt x="573" y="41"/>
                      </a:lnTo>
                      <a:lnTo>
                        <a:pt x="570" y="38"/>
                      </a:lnTo>
                      <a:lnTo>
                        <a:pt x="568" y="34"/>
                      </a:lnTo>
                      <a:lnTo>
                        <a:pt x="566" y="31"/>
                      </a:lnTo>
                      <a:lnTo>
                        <a:pt x="561" y="29"/>
                      </a:lnTo>
                      <a:lnTo>
                        <a:pt x="559" y="26"/>
                      </a:lnTo>
                      <a:lnTo>
                        <a:pt x="556" y="24"/>
                      </a:lnTo>
                      <a:lnTo>
                        <a:pt x="542" y="19"/>
                      </a:lnTo>
                      <a:lnTo>
                        <a:pt x="528" y="14"/>
                      </a:lnTo>
                      <a:lnTo>
                        <a:pt x="511" y="14"/>
                      </a:lnTo>
                      <a:lnTo>
                        <a:pt x="494" y="12"/>
                      </a:lnTo>
                      <a:lnTo>
                        <a:pt x="480" y="12"/>
                      </a:lnTo>
                      <a:lnTo>
                        <a:pt x="463" y="12"/>
                      </a:lnTo>
                      <a:lnTo>
                        <a:pt x="449" y="10"/>
                      </a:lnTo>
                      <a:lnTo>
                        <a:pt x="435" y="7"/>
                      </a:lnTo>
                      <a:lnTo>
                        <a:pt x="404" y="3"/>
                      </a:lnTo>
                      <a:lnTo>
                        <a:pt x="370" y="0"/>
                      </a:lnTo>
                      <a:lnTo>
                        <a:pt x="337" y="0"/>
                      </a:lnTo>
                      <a:lnTo>
                        <a:pt x="303" y="0"/>
                      </a:lnTo>
                      <a:lnTo>
                        <a:pt x="272" y="3"/>
                      </a:lnTo>
                      <a:lnTo>
                        <a:pt x="239" y="5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67" y="24"/>
                      </a:lnTo>
                      <a:lnTo>
                        <a:pt x="153" y="26"/>
                      </a:lnTo>
                      <a:lnTo>
                        <a:pt x="136" y="31"/>
                      </a:lnTo>
                      <a:lnTo>
                        <a:pt x="122" y="34"/>
                      </a:lnTo>
                      <a:lnTo>
                        <a:pt x="108" y="38"/>
                      </a:lnTo>
                      <a:lnTo>
                        <a:pt x="93" y="43"/>
                      </a:lnTo>
                      <a:lnTo>
                        <a:pt x="79" y="50"/>
                      </a:lnTo>
                      <a:lnTo>
                        <a:pt x="67" y="57"/>
                      </a:lnTo>
                      <a:lnTo>
                        <a:pt x="58" y="64"/>
                      </a:lnTo>
                      <a:lnTo>
                        <a:pt x="46" y="76"/>
                      </a:lnTo>
                      <a:lnTo>
                        <a:pt x="34" y="88"/>
                      </a:lnTo>
                      <a:lnTo>
                        <a:pt x="24" y="103"/>
                      </a:lnTo>
                      <a:lnTo>
                        <a:pt x="15" y="117"/>
                      </a:lnTo>
                      <a:lnTo>
                        <a:pt x="8" y="131"/>
                      </a:lnTo>
                      <a:lnTo>
                        <a:pt x="3" y="148"/>
                      </a:lnTo>
                      <a:lnTo>
                        <a:pt x="0" y="162"/>
                      </a:lnTo>
                      <a:lnTo>
                        <a:pt x="5" y="15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4" name="Freeform 455"/>
                <p:cNvSpPr>
                  <a:spLocks/>
                </p:cNvSpPr>
                <p:nvPr/>
              </p:nvSpPr>
              <p:spPr bwMode="auto">
                <a:xfrm>
                  <a:off x="2493" y="3066"/>
                  <a:ext cx="17" cy="14"/>
                </a:xfrm>
                <a:custGeom>
                  <a:avLst/>
                  <a:gdLst>
                    <a:gd name="T0" fmla="*/ 7 w 17"/>
                    <a:gd name="T1" fmla="*/ 14 h 14"/>
                    <a:gd name="T2" fmla="*/ 10 w 17"/>
                    <a:gd name="T3" fmla="*/ 14 h 14"/>
                    <a:gd name="T4" fmla="*/ 12 w 17"/>
                    <a:gd name="T5" fmla="*/ 14 h 14"/>
                    <a:gd name="T6" fmla="*/ 12 w 17"/>
                    <a:gd name="T7" fmla="*/ 14 h 14"/>
                    <a:gd name="T8" fmla="*/ 14 w 17"/>
                    <a:gd name="T9" fmla="*/ 12 h 14"/>
                    <a:gd name="T10" fmla="*/ 14 w 17"/>
                    <a:gd name="T11" fmla="*/ 12 h 14"/>
                    <a:gd name="T12" fmla="*/ 17 w 17"/>
                    <a:gd name="T13" fmla="*/ 10 h 14"/>
                    <a:gd name="T14" fmla="*/ 17 w 17"/>
                    <a:gd name="T15" fmla="*/ 10 h 14"/>
                    <a:gd name="T16" fmla="*/ 17 w 17"/>
                    <a:gd name="T17" fmla="*/ 7 h 14"/>
                    <a:gd name="T18" fmla="*/ 17 w 17"/>
                    <a:gd name="T19" fmla="*/ 5 h 14"/>
                    <a:gd name="T20" fmla="*/ 17 w 17"/>
                    <a:gd name="T21" fmla="*/ 5 h 14"/>
                    <a:gd name="T22" fmla="*/ 14 w 17"/>
                    <a:gd name="T23" fmla="*/ 2 h 14"/>
                    <a:gd name="T24" fmla="*/ 14 w 17"/>
                    <a:gd name="T25" fmla="*/ 2 h 14"/>
                    <a:gd name="T26" fmla="*/ 12 w 17"/>
                    <a:gd name="T27" fmla="*/ 0 h 14"/>
                    <a:gd name="T28" fmla="*/ 12 w 17"/>
                    <a:gd name="T29" fmla="*/ 0 h 14"/>
                    <a:gd name="T30" fmla="*/ 10 w 17"/>
                    <a:gd name="T31" fmla="*/ 0 h 14"/>
                    <a:gd name="T32" fmla="*/ 7 w 17"/>
                    <a:gd name="T33" fmla="*/ 0 h 14"/>
                    <a:gd name="T34" fmla="*/ 7 w 17"/>
                    <a:gd name="T35" fmla="*/ 0 h 14"/>
                    <a:gd name="T36" fmla="*/ 5 w 17"/>
                    <a:gd name="T37" fmla="*/ 0 h 14"/>
                    <a:gd name="T38" fmla="*/ 2 w 17"/>
                    <a:gd name="T39" fmla="*/ 0 h 14"/>
                    <a:gd name="T40" fmla="*/ 2 w 17"/>
                    <a:gd name="T41" fmla="*/ 2 h 14"/>
                    <a:gd name="T42" fmla="*/ 0 w 17"/>
                    <a:gd name="T43" fmla="*/ 2 h 14"/>
                    <a:gd name="T44" fmla="*/ 0 w 17"/>
                    <a:gd name="T45" fmla="*/ 5 h 14"/>
                    <a:gd name="T46" fmla="*/ 0 w 17"/>
                    <a:gd name="T47" fmla="*/ 5 h 14"/>
                    <a:gd name="T48" fmla="*/ 0 w 17"/>
                    <a:gd name="T49" fmla="*/ 7 h 14"/>
                    <a:gd name="T50" fmla="*/ 0 w 17"/>
                    <a:gd name="T51" fmla="*/ 10 h 14"/>
                    <a:gd name="T52" fmla="*/ 0 w 17"/>
                    <a:gd name="T53" fmla="*/ 10 h 14"/>
                    <a:gd name="T54" fmla="*/ 0 w 17"/>
                    <a:gd name="T55" fmla="*/ 12 h 14"/>
                    <a:gd name="T56" fmla="*/ 2 w 17"/>
                    <a:gd name="T57" fmla="*/ 12 h 14"/>
                    <a:gd name="T58" fmla="*/ 2 w 17"/>
                    <a:gd name="T59" fmla="*/ 14 h 14"/>
                    <a:gd name="T60" fmla="*/ 5 w 17"/>
                    <a:gd name="T61" fmla="*/ 14 h 14"/>
                    <a:gd name="T62" fmla="*/ 7 w 17"/>
                    <a:gd name="T63" fmla="*/ 14 h 14"/>
                    <a:gd name="T64" fmla="*/ 7 w 17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14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5" name="Freeform 456"/>
                <p:cNvSpPr>
                  <a:spLocks/>
                </p:cNvSpPr>
                <p:nvPr/>
              </p:nvSpPr>
              <p:spPr bwMode="auto">
                <a:xfrm>
                  <a:off x="2493" y="3066"/>
                  <a:ext cx="17" cy="14"/>
                </a:xfrm>
                <a:custGeom>
                  <a:avLst/>
                  <a:gdLst>
                    <a:gd name="T0" fmla="*/ 7 w 17"/>
                    <a:gd name="T1" fmla="*/ 14 h 14"/>
                    <a:gd name="T2" fmla="*/ 10 w 17"/>
                    <a:gd name="T3" fmla="*/ 14 h 14"/>
                    <a:gd name="T4" fmla="*/ 12 w 17"/>
                    <a:gd name="T5" fmla="*/ 14 h 14"/>
                    <a:gd name="T6" fmla="*/ 12 w 17"/>
                    <a:gd name="T7" fmla="*/ 14 h 14"/>
                    <a:gd name="T8" fmla="*/ 14 w 17"/>
                    <a:gd name="T9" fmla="*/ 12 h 14"/>
                    <a:gd name="T10" fmla="*/ 14 w 17"/>
                    <a:gd name="T11" fmla="*/ 12 h 14"/>
                    <a:gd name="T12" fmla="*/ 17 w 17"/>
                    <a:gd name="T13" fmla="*/ 10 h 14"/>
                    <a:gd name="T14" fmla="*/ 17 w 17"/>
                    <a:gd name="T15" fmla="*/ 10 h 14"/>
                    <a:gd name="T16" fmla="*/ 17 w 17"/>
                    <a:gd name="T17" fmla="*/ 7 h 14"/>
                    <a:gd name="T18" fmla="*/ 17 w 17"/>
                    <a:gd name="T19" fmla="*/ 5 h 14"/>
                    <a:gd name="T20" fmla="*/ 17 w 17"/>
                    <a:gd name="T21" fmla="*/ 5 h 14"/>
                    <a:gd name="T22" fmla="*/ 14 w 17"/>
                    <a:gd name="T23" fmla="*/ 2 h 14"/>
                    <a:gd name="T24" fmla="*/ 14 w 17"/>
                    <a:gd name="T25" fmla="*/ 2 h 14"/>
                    <a:gd name="T26" fmla="*/ 12 w 17"/>
                    <a:gd name="T27" fmla="*/ 0 h 14"/>
                    <a:gd name="T28" fmla="*/ 12 w 17"/>
                    <a:gd name="T29" fmla="*/ 0 h 14"/>
                    <a:gd name="T30" fmla="*/ 10 w 17"/>
                    <a:gd name="T31" fmla="*/ 0 h 14"/>
                    <a:gd name="T32" fmla="*/ 7 w 17"/>
                    <a:gd name="T33" fmla="*/ 0 h 14"/>
                    <a:gd name="T34" fmla="*/ 7 w 17"/>
                    <a:gd name="T35" fmla="*/ 0 h 14"/>
                    <a:gd name="T36" fmla="*/ 5 w 17"/>
                    <a:gd name="T37" fmla="*/ 0 h 14"/>
                    <a:gd name="T38" fmla="*/ 2 w 17"/>
                    <a:gd name="T39" fmla="*/ 0 h 14"/>
                    <a:gd name="T40" fmla="*/ 2 w 17"/>
                    <a:gd name="T41" fmla="*/ 2 h 14"/>
                    <a:gd name="T42" fmla="*/ 0 w 17"/>
                    <a:gd name="T43" fmla="*/ 2 h 14"/>
                    <a:gd name="T44" fmla="*/ 0 w 17"/>
                    <a:gd name="T45" fmla="*/ 5 h 14"/>
                    <a:gd name="T46" fmla="*/ 0 w 17"/>
                    <a:gd name="T47" fmla="*/ 5 h 14"/>
                    <a:gd name="T48" fmla="*/ 0 w 17"/>
                    <a:gd name="T49" fmla="*/ 7 h 14"/>
                    <a:gd name="T50" fmla="*/ 0 w 17"/>
                    <a:gd name="T51" fmla="*/ 10 h 14"/>
                    <a:gd name="T52" fmla="*/ 0 w 17"/>
                    <a:gd name="T53" fmla="*/ 10 h 14"/>
                    <a:gd name="T54" fmla="*/ 0 w 17"/>
                    <a:gd name="T55" fmla="*/ 12 h 14"/>
                    <a:gd name="T56" fmla="*/ 2 w 17"/>
                    <a:gd name="T57" fmla="*/ 12 h 14"/>
                    <a:gd name="T58" fmla="*/ 2 w 17"/>
                    <a:gd name="T59" fmla="*/ 14 h 14"/>
                    <a:gd name="T60" fmla="*/ 5 w 17"/>
                    <a:gd name="T61" fmla="*/ 14 h 14"/>
                    <a:gd name="T62" fmla="*/ 7 w 17"/>
                    <a:gd name="T63" fmla="*/ 14 h 14"/>
                    <a:gd name="T64" fmla="*/ 7 w 17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4"/>
                    <a:gd name="T101" fmla="*/ 17 w 17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4">
                      <a:moveTo>
                        <a:pt x="7" y="14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6" name="Freeform 457"/>
                <p:cNvSpPr>
                  <a:spLocks/>
                </p:cNvSpPr>
                <p:nvPr/>
              </p:nvSpPr>
              <p:spPr bwMode="auto">
                <a:xfrm>
                  <a:off x="2412" y="3076"/>
                  <a:ext cx="17" cy="16"/>
                </a:xfrm>
                <a:custGeom>
                  <a:avLst/>
                  <a:gdLst>
                    <a:gd name="T0" fmla="*/ 10 w 17"/>
                    <a:gd name="T1" fmla="*/ 16 h 16"/>
                    <a:gd name="T2" fmla="*/ 10 w 17"/>
                    <a:gd name="T3" fmla="*/ 16 h 16"/>
                    <a:gd name="T4" fmla="*/ 12 w 17"/>
                    <a:gd name="T5" fmla="*/ 14 h 16"/>
                    <a:gd name="T6" fmla="*/ 14 w 17"/>
                    <a:gd name="T7" fmla="*/ 14 h 16"/>
                    <a:gd name="T8" fmla="*/ 14 w 17"/>
                    <a:gd name="T9" fmla="*/ 14 h 16"/>
                    <a:gd name="T10" fmla="*/ 17 w 17"/>
                    <a:gd name="T11" fmla="*/ 11 h 16"/>
                    <a:gd name="T12" fmla="*/ 17 w 17"/>
                    <a:gd name="T13" fmla="*/ 11 h 16"/>
                    <a:gd name="T14" fmla="*/ 17 w 17"/>
                    <a:gd name="T15" fmla="*/ 9 h 16"/>
                    <a:gd name="T16" fmla="*/ 17 w 17"/>
                    <a:gd name="T17" fmla="*/ 7 h 16"/>
                    <a:gd name="T18" fmla="*/ 17 w 17"/>
                    <a:gd name="T19" fmla="*/ 7 h 16"/>
                    <a:gd name="T20" fmla="*/ 17 w 17"/>
                    <a:gd name="T21" fmla="*/ 4 h 16"/>
                    <a:gd name="T22" fmla="*/ 17 w 17"/>
                    <a:gd name="T23" fmla="*/ 2 h 16"/>
                    <a:gd name="T24" fmla="*/ 14 w 17"/>
                    <a:gd name="T25" fmla="*/ 2 h 16"/>
                    <a:gd name="T26" fmla="*/ 14 w 17"/>
                    <a:gd name="T27" fmla="*/ 2 h 16"/>
                    <a:gd name="T28" fmla="*/ 12 w 17"/>
                    <a:gd name="T29" fmla="*/ 0 h 16"/>
                    <a:gd name="T30" fmla="*/ 10 w 17"/>
                    <a:gd name="T31" fmla="*/ 0 h 16"/>
                    <a:gd name="T32" fmla="*/ 10 w 17"/>
                    <a:gd name="T33" fmla="*/ 0 h 16"/>
                    <a:gd name="T34" fmla="*/ 7 w 17"/>
                    <a:gd name="T35" fmla="*/ 0 h 16"/>
                    <a:gd name="T36" fmla="*/ 5 w 17"/>
                    <a:gd name="T37" fmla="*/ 0 h 16"/>
                    <a:gd name="T38" fmla="*/ 5 w 17"/>
                    <a:gd name="T39" fmla="*/ 2 h 16"/>
                    <a:gd name="T40" fmla="*/ 2 w 17"/>
                    <a:gd name="T41" fmla="*/ 2 h 16"/>
                    <a:gd name="T42" fmla="*/ 2 w 17"/>
                    <a:gd name="T43" fmla="*/ 2 h 16"/>
                    <a:gd name="T44" fmla="*/ 0 w 17"/>
                    <a:gd name="T45" fmla="*/ 4 h 16"/>
                    <a:gd name="T46" fmla="*/ 0 w 17"/>
                    <a:gd name="T47" fmla="*/ 7 h 16"/>
                    <a:gd name="T48" fmla="*/ 0 w 17"/>
                    <a:gd name="T49" fmla="*/ 7 h 16"/>
                    <a:gd name="T50" fmla="*/ 0 w 17"/>
                    <a:gd name="T51" fmla="*/ 9 h 16"/>
                    <a:gd name="T52" fmla="*/ 0 w 17"/>
                    <a:gd name="T53" fmla="*/ 11 h 16"/>
                    <a:gd name="T54" fmla="*/ 2 w 17"/>
                    <a:gd name="T55" fmla="*/ 11 h 16"/>
                    <a:gd name="T56" fmla="*/ 2 w 17"/>
                    <a:gd name="T57" fmla="*/ 14 h 16"/>
                    <a:gd name="T58" fmla="*/ 5 w 17"/>
                    <a:gd name="T59" fmla="*/ 14 h 16"/>
                    <a:gd name="T60" fmla="*/ 5 w 17"/>
                    <a:gd name="T61" fmla="*/ 14 h 16"/>
                    <a:gd name="T62" fmla="*/ 7 w 17"/>
                    <a:gd name="T63" fmla="*/ 16 h 16"/>
                    <a:gd name="T64" fmla="*/ 10 w 17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7" name="Freeform 458"/>
                <p:cNvSpPr>
                  <a:spLocks/>
                </p:cNvSpPr>
                <p:nvPr/>
              </p:nvSpPr>
              <p:spPr bwMode="auto">
                <a:xfrm>
                  <a:off x="2412" y="3076"/>
                  <a:ext cx="17" cy="16"/>
                </a:xfrm>
                <a:custGeom>
                  <a:avLst/>
                  <a:gdLst>
                    <a:gd name="T0" fmla="*/ 10 w 17"/>
                    <a:gd name="T1" fmla="*/ 16 h 16"/>
                    <a:gd name="T2" fmla="*/ 10 w 17"/>
                    <a:gd name="T3" fmla="*/ 16 h 16"/>
                    <a:gd name="T4" fmla="*/ 12 w 17"/>
                    <a:gd name="T5" fmla="*/ 14 h 16"/>
                    <a:gd name="T6" fmla="*/ 14 w 17"/>
                    <a:gd name="T7" fmla="*/ 14 h 16"/>
                    <a:gd name="T8" fmla="*/ 14 w 17"/>
                    <a:gd name="T9" fmla="*/ 14 h 16"/>
                    <a:gd name="T10" fmla="*/ 17 w 17"/>
                    <a:gd name="T11" fmla="*/ 11 h 16"/>
                    <a:gd name="T12" fmla="*/ 17 w 17"/>
                    <a:gd name="T13" fmla="*/ 11 h 16"/>
                    <a:gd name="T14" fmla="*/ 17 w 17"/>
                    <a:gd name="T15" fmla="*/ 9 h 16"/>
                    <a:gd name="T16" fmla="*/ 17 w 17"/>
                    <a:gd name="T17" fmla="*/ 7 h 16"/>
                    <a:gd name="T18" fmla="*/ 17 w 17"/>
                    <a:gd name="T19" fmla="*/ 7 h 16"/>
                    <a:gd name="T20" fmla="*/ 17 w 17"/>
                    <a:gd name="T21" fmla="*/ 4 h 16"/>
                    <a:gd name="T22" fmla="*/ 17 w 17"/>
                    <a:gd name="T23" fmla="*/ 2 h 16"/>
                    <a:gd name="T24" fmla="*/ 14 w 17"/>
                    <a:gd name="T25" fmla="*/ 2 h 16"/>
                    <a:gd name="T26" fmla="*/ 14 w 17"/>
                    <a:gd name="T27" fmla="*/ 2 h 16"/>
                    <a:gd name="T28" fmla="*/ 12 w 17"/>
                    <a:gd name="T29" fmla="*/ 0 h 16"/>
                    <a:gd name="T30" fmla="*/ 10 w 17"/>
                    <a:gd name="T31" fmla="*/ 0 h 16"/>
                    <a:gd name="T32" fmla="*/ 10 w 17"/>
                    <a:gd name="T33" fmla="*/ 0 h 16"/>
                    <a:gd name="T34" fmla="*/ 7 w 17"/>
                    <a:gd name="T35" fmla="*/ 0 h 16"/>
                    <a:gd name="T36" fmla="*/ 5 w 17"/>
                    <a:gd name="T37" fmla="*/ 0 h 16"/>
                    <a:gd name="T38" fmla="*/ 5 w 17"/>
                    <a:gd name="T39" fmla="*/ 2 h 16"/>
                    <a:gd name="T40" fmla="*/ 2 w 17"/>
                    <a:gd name="T41" fmla="*/ 2 h 16"/>
                    <a:gd name="T42" fmla="*/ 2 w 17"/>
                    <a:gd name="T43" fmla="*/ 2 h 16"/>
                    <a:gd name="T44" fmla="*/ 0 w 17"/>
                    <a:gd name="T45" fmla="*/ 4 h 16"/>
                    <a:gd name="T46" fmla="*/ 0 w 17"/>
                    <a:gd name="T47" fmla="*/ 7 h 16"/>
                    <a:gd name="T48" fmla="*/ 0 w 17"/>
                    <a:gd name="T49" fmla="*/ 7 h 16"/>
                    <a:gd name="T50" fmla="*/ 0 w 17"/>
                    <a:gd name="T51" fmla="*/ 9 h 16"/>
                    <a:gd name="T52" fmla="*/ 0 w 17"/>
                    <a:gd name="T53" fmla="*/ 11 h 16"/>
                    <a:gd name="T54" fmla="*/ 2 w 17"/>
                    <a:gd name="T55" fmla="*/ 11 h 16"/>
                    <a:gd name="T56" fmla="*/ 2 w 17"/>
                    <a:gd name="T57" fmla="*/ 14 h 16"/>
                    <a:gd name="T58" fmla="*/ 5 w 17"/>
                    <a:gd name="T59" fmla="*/ 14 h 16"/>
                    <a:gd name="T60" fmla="*/ 5 w 17"/>
                    <a:gd name="T61" fmla="*/ 14 h 16"/>
                    <a:gd name="T62" fmla="*/ 7 w 17"/>
                    <a:gd name="T63" fmla="*/ 16 h 16"/>
                    <a:gd name="T64" fmla="*/ 10 w 17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8" name="Freeform 459"/>
                <p:cNvSpPr>
                  <a:spLocks/>
                </p:cNvSpPr>
                <p:nvPr/>
              </p:nvSpPr>
              <p:spPr bwMode="auto">
                <a:xfrm>
                  <a:off x="2348" y="3066"/>
                  <a:ext cx="16" cy="14"/>
                </a:xfrm>
                <a:custGeom>
                  <a:avLst/>
                  <a:gdLst>
                    <a:gd name="T0" fmla="*/ 7 w 16"/>
                    <a:gd name="T1" fmla="*/ 14 h 14"/>
                    <a:gd name="T2" fmla="*/ 9 w 16"/>
                    <a:gd name="T3" fmla="*/ 14 h 14"/>
                    <a:gd name="T4" fmla="*/ 12 w 16"/>
                    <a:gd name="T5" fmla="*/ 14 h 14"/>
                    <a:gd name="T6" fmla="*/ 12 w 16"/>
                    <a:gd name="T7" fmla="*/ 14 h 14"/>
                    <a:gd name="T8" fmla="*/ 14 w 16"/>
                    <a:gd name="T9" fmla="*/ 12 h 14"/>
                    <a:gd name="T10" fmla="*/ 14 w 16"/>
                    <a:gd name="T11" fmla="*/ 12 h 14"/>
                    <a:gd name="T12" fmla="*/ 16 w 16"/>
                    <a:gd name="T13" fmla="*/ 10 h 14"/>
                    <a:gd name="T14" fmla="*/ 16 w 16"/>
                    <a:gd name="T15" fmla="*/ 10 h 14"/>
                    <a:gd name="T16" fmla="*/ 16 w 16"/>
                    <a:gd name="T17" fmla="*/ 7 h 14"/>
                    <a:gd name="T18" fmla="*/ 16 w 16"/>
                    <a:gd name="T19" fmla="*/ 5 h 14"/>
                    <a:gd name="T20" fmla="*/ 16 w 16"/>
                    <a:gd name="T21" fmla="*/ 5 h 14"/>
                    <a:gd name="T22" fmla="*/ 14 w 16"/>
                    <a:gd name="T23" fmla="*/ 2 h 14"/>
                    <a:gd name="T24" fmla="*/ 14 w 16"/>
                    <a:gd name="T25" fmla="*/ 2 h 14"/>
                    <a:gd name="T26" fmla="*/ 12 w 16"/>
                    <a:gd name="T27" fmla="*/ 0 h 14"/>
                    <a:gd name="T28" fmla="*/ 12 w 16"/>
                    <a:gd name="T29" fmla="*/ 0 h 14"/>
                    <a:gd name="T30" fmla="*/ 9 w 16"/>
                    <a:gd name="T31" fmla="*/ 0 h 14"/>
                    <a:gd name="T32" fmla="*/ 7 w 16"/>
                    <a:gd name="T33" fmla="*/ 0 h 14"/>
                    <a:gd name="T34" fmla="*/ 7 w 16"/>
                    <a:gd name="T35" fmla="*/ 0 h 14"/>
                    <a:gd name="T36" fmla="*/ 4 w 16"/>
                    <a:gd name="T37" fmla="*/ 0 h 14"/>
                    <a:gd name="T38" fmla="*/ 2 w 16"/>
                    <a:gd name="T39" fmla="*/ 0 h 14"/>
                    <a:gd name="T40" fmla="*/ 2 w 16"/>
                    <a:gd name="T41" fmla="*/ 2 h 14"/>
                    <a:gd name="T42" fmla="*/ 2 w 16"/>
                    <a:gd name="T43" fmla="*/ 2 h 14"/>
                    <a:gd name="T44" fmla="*/ 0 w 16"/>
                    <a:gd name="T45" fmla="*/ 5 h 14"/>
                    <a:gd name="T46" fmla="*/ 0 w 16"/>
                    <a:gd name="T47" fmla="*/ 5 h 14"/>
                    <a:gd name="T48" fmla="*/ 0 w 16"/>
                    <a:gd name="T49" fmla="*/ 7 h 14"/>
                    <a:gd name="T50" fmla="*/ 0 w 16"/>
                    <a:gd name="T51" fmla="*/ 10 h 14"/>
                    <a:gd name="T52" fmla="*/ 0 w 16"/>
                    <a:gd name="T53" fmla="*/ 10 h 14"/>
                    <a:gd name="T54" fmla="*/ 2 w 16"/>
                    <a:gd name="T55" fmla="*/ 12 h 14"/>
                    <a:gd name="T56" fmla="*/ 2 w 16"/>
                    <a:gd name="T57" fmla="*/ 12 h 14"/>
                    <a:gd name="T58" fmla="*/ 2 w 16"/>
                    <a:gd name="T59" fmla="*/ 14 h 14"/>
                    <a:gd name="T60" fmla="*/ 4 w 16"/>
                    <a:gd name="T61" fmla="*/ 14 h 14"/>
                    <a:gd name="T62" fmla="*/ 7 w 16"/>
                    <a:gd name="T63" fmla="*/ 14 h 14"/>
                    <a:gd name="T64" fmla="*/ 7 w 16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14"/>
                      </a:move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39" name="Freeform 460"/>
                <p:cNvSpPr>
                  <a:spLocks/>
                </p:cNvSpPr>
                <p:nvPr/>
              </p:nvSpPr>
              <p:spPr bwMode="auto">
                <a:xfrm>
                  <a:off x="2348" y="3066"/>
                  <a:ext cx="16" cy="14"/>
                </a:xfrm>
                <a:custGeom>
                  <a:avLst/>
                  <a:gdLst>
                    <a:gd name="T0" fmla="*/ 7 w 16"/>
                    <a:gd name="T1" fmla="*/ 14 h 14"/>
                    <a:gd name="T2" fmla="*/ 9 w 16"/>
                    <a:gd name="T3" fmla="*/ 14 h 14"/>
                    <a:gd name="T4" fmla="*/ 12 w 16"/>
                    <a:gd name="T5" fmla="*/ 14 h 14"/>
                    <a:gd name="T6" fmla="*/ 12 w 16"/>
                    <a:gd name="T7" fmla="*/ 14 h 14"/>
                    <a:gd name="T8" fmla="*/ 14 w 16"/>
                    <a:gd name="T9" fmla="*/ 12 h 14"/>
                    <a:gd name="T10" fmla="*/ 14 w 16"/>
                    <a:gd name="T11" fmla="*/ 12 h 14"/>
                    <a:gd name="T12" fmla="*/ 16 w 16"/>
                    <a:gd name="T13" fmla="*/ 10 h 14"/>
                    <a:gd name="T14" fmla="*/ 16 w 16"/>
                    <a:gd name="T15" fmla="*/ 10 h 14"/>
                    <a:gd name="T16" fmla="*/ 16 w 16"/>
                    <a:gd name="T17" fmla="*/ 7 h 14"/>
                    <a:gd name="T18" fmla="*/ 16 w 16"/>
                    <a:gd name="T19" fmla="*/ 5 h 14"/>
                    <a:gd name="T20" fmla="*/ 16 w 16"/>
                    <a:gd name="T21" fmla="*/ 5 h 14"/>
                    <a:gd name="T22" fmla="*/ 14 w 16"/>
                    <a:gd name="T23" fmla="*/ 2 h 14"/>
                    <a:gd name="T24" fmla="*/ 14 w 16"/>
                    <a:gd name="T25" fmla="*/ 2 h 14"/>
                    <a:gd name="T26" fmla="*/ 12 w 16"/>
                    <a:gd name="T27" fmla="*/ 0 h 14"/>
                    <a:gd name="T28" fmla="*/ 12 w 16"/>
                    <a:gd name="T29" fmla="*/ 0 h 14"/>
                    <a:gd name="T30" fmla="*/ 9 w 16"/>
                    <a:gd name="T31" fmla="*/ 0 h 14"/>
                    <a:gd name="T32" fmla="*/ 7 w 16"/>
                    <a:gd name="T33" fmla="*/ 0 h 14"/>
                    <a:gd name="T34" fmla="*/ 7 w 16"/>
                    <a:gd name="T35" fmla="*/ 0 h 14"/>
                    <a:gd name="T36" fmla="*/ 4 w 16"/>
                    <a:gd name="T37" fmla="*/ 0 h 14"/>
                    <a:gd name="T38" fmla="*/ 2 w 16"/>
                    <a:gd name="T39" fmla="*/ 0 h 14"/>
                    <a:gd name="T40" fmla="*/ 2 w 16"/>
                    <a:gd name="T41" fmla="*/ 2 h 14"/>
                    <a:gd name="T42" fmla="*/ 2 w 16"/>
                    <a:gd name="T43" fmla="*/ 2 h 14"/>
                    <a:gd name="T44" fmla="*/ 0 w 16"/>
                    <a:gd name="T45" fmla="*/ 5 h 14"/>
                    <a:gd name="T46" fmla="*/ 0 w 16"/>
                    <a:gd name="T47" fmla="*/ 5 h 14"/>
                    <a:gd name="T48" fmla="*/ 0 w 16"/>
                    <a:gd name="T49" fmla="*/ 7 h 14"/>
                    <a:gd name="T50" fmla="*/ 0 w 16"/>
                    <a:gd name="T51" fmla="*/ 10 h 14"/>
                    <a:gd name="T52" fmla="*/ 0 w 16"/>
                    <a:gd name="T53" fmla="*/ 10 h 14"/>
                    <a:gd name="T54" fmla="*/ 2 w 16"/>
                    <a:gd name="T55" fmla="*/ 12 h 14"/>
                    <a:gd name="T56" fmla="*/ 2 w 16"/>
                    <a:gd name="T57" fmla="*/ 12 h 14"/>
                    <a:gd name="T58" fmla="*/ 2 w 16"/>
                    <a:gd name="T59" fmla="*/ 14 h 14"/>
                    <a:gd name="T60" fmla="*/ 4 w 16"/>
                    <a:gd name="T61" fmla="*/ 14 h 14"/>
                    <a:gd name="T62" fmla="*/ 7 w 16"/>
                    <a:gd name="T63" fmla="*/ 14 h 14"/>
                    <a:gd name="T64" fmla="*/ 7 w 16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4"/>
                    <a:gd name="T101" fmla="*/ 16 w 1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4">
                      <a:moveTo>
                        <a:pt x="7" y="14"/>
                      </a:moveTo>
                      <a:lnTo>
                        <a:pt x="9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0" name="Freeform 461"/>
                <p:cNvSpPr>
                  <a:spLocks/>
                </p:cNvSpPr>
                <p:nvPr/>
              </p:nvSpPr>
              <p:spPr bwMode="auto">
                <a:xfrm>
                  <a:off x="2288" y="3099"/>
                  <a:ext cx="17" cy="15"/>
                </a:xfrm>
                <a:custGeom>
                  <a:avLst/>
                  <a:gdLst>
                    <a:gd name="T0" fmla="*/ 7 w 17"/>
                    <a:gd name="T1" fmla="*/ 15 h 15"/>
                    <a:gd name="T2" fmla="*/ 10 w 17"/>
                    <a:gd name="T3" fmla="*/ 15 h 15"/>
                    <a:gd name="T4" fmla="*/ 12 w 17"/>
                    <a:gd name="T5" fmla="*/ 15 h 15"/>
                    <a:gd name="T6" fmla="*/ 12 w 17"/>
                    <a:gd name="T7" fmla="*/ 15 h 15"/>
                    <a:gd name="T8" fmla="*/ 14 w 17"/>
                    <a:gd name="T9" fmla="*/ 12 h 15"/>
                    <a:gd name="T10" fmla="*/ 14 w 17"/>
                    <a:gd name="T11" fmla="*/ 12 h 15"/>
                    <a:gd name="T12" fmla="*/ 17 w 17"/>
                    <a:gd name="T13" fmla="*/ 10 h 15"/>
                    <a:gd name="T14" fmla="*/ 17 w 17"/>
                    <a:gd name="T15" fmla="*/ 10 h 15"/>
                    <a:gd name="T16" fmla="*/ 17 w 17"/>
                    <a:gd name="T17" fmla="*/ 7 h 15"/>
                    <a:gd name="T18" fmla="*/ 17 w 17"/>
                    <a:gd name="T19" fmla="*/ 5 h 15"/>
                    <a:gd name="T20" fmla="*/ 17 w 17"/>
                    <a:gd name="T21" fmla="*/ 5 h 15"/>
                    <a:gd name="T22" fmla="*/ 14 w 17"/>
                    <a:gd name="T23" fmla="*/ 3 h 15"/>
                    <a:gd name="T24" fmla="*/ 14 w 17"/>
                    <a:gd name="T25" fmla="*/ 3 h 15"/>
                    <a:gd name="T26" fmla="*/ 12 w 17"/>
                    <a:gd name="T27" fmla="*/ 0 h 15"/>
                    <a:gd name="T28" fmla="*/ 12 w 17"/>
                    <a:gd name="T29" fmla="*/ 0 h 15"/>
                    <a:gd name="T30" fmla="*/ 10 w 17"/>
                    <a:gd name="T31" fmla="*/ 0 h 15"/>
                    <a:gd name="T32" fmla="*/ 7 w 17"/>
                    <a:gd name="T33" fmla="*/ 0 h 15"/>
                    <a:gd name="T34" fmla="*/ 7 w 17"/>
                    <a:gd name="T35" fmla="*/ 0 h 15"/>
                    <a:gd name="T36" fmla="*/ 5 w 17"/>
                    <a:gd name="T37" fmla="*/ 0 h 15"/>
                    <a:gd name="T38" fmla="*/ 2 w 17"/>
                    <a:gd name="T39" fmla="*/ 0 h 15"/>
                    <a:gd name="T40" fmla="*/ 2 w 17"/>
                    <a:gd name="T41" fmla="*/ 3 h 15"/>
                    <a:gd name="T42" fmla="*/ 0 w 17"/>
                    <a:gd name="T43" fmla="*/ 3 h 15"/>
                    <a:gd name="T44" fmla="*/ 0 w 17"/>
                    <a:gd name="T45" fmla="*/ 5 h 15"/>
                    <a:gd name="T46" fmla="*/ 0 w 17"/>
                    <a:gd name="T47" fmla="*/ 5 h 15"/>
                    <a:gd name="T48" fmla="*/ 0 w 17"/>
                    <a:gd name="T49" fmla="*/ 7 h 15"/>
                    <a:gd name="T50" fmla="*/ 0 w 17"/>
                    <a:gd name="T51" fmla="*/ 10 h 15"/>
                    <a:gd name="T52" fmla="*/ 0 w 17"/>
                    <a:gd name="T53" fmla="*/ 10 h 15"/>
                    <a:gd name="T54" fmla="*/ 0 w 17"/>
                    <a:gd name="T55" fmla="*/ 12 h 15"/>
                    <a:gd name="T56" fmla="*/ 2 w 17"/>
                    <a:gd name="T57" fmla="*/ 12 h 15"/>
                    <a:gd name="T58" fmla="*/ 2 w 17"/>
                    <a:gd name="T59" fmla="*/ 15 h 15"/>
                    <a:gd name="T60" fmla="*/ 5 w 17"/>
                    <a:gd name="T61" fmla="*/ 15 h 15"/>
                    <a:gd name="T62" fmla="*/ 7 w 17"/>
                    <a:gd name="T63" fmla="*/ 15 h 15"/>
                    <a:gd name="T64" fmla="*/ 7 w 17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7" y="15"/>
                      </a:move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1" name="Freeform 462"/>
                <p:cNvSpPr>
                  <a:spLocks/>
                </p:cNvSpPr>
                <p:nvPr/>
              </p:nvSpPr>
              <p:spPr bwMode="auto">
                <a:xfrm>
                  <a:off x="2288" y="3099"/>
                  <a:ext cx="17" cy="15"/>
                </a:xfrm>
                <a:custGeom>
                  <a:avLst/>
                  <a:gdLst>
                    <a:gd name="T0" fmla="*/ 7 w 17"/>
                    <a:gd name="T1" fmla="*/ 15 h 15"/>
                    <a:gd name="T2" fmla="*/ 10 w 17"/>
                    <a:gd name="T3" fmla="*/ 15 h 15"/>
                    <a:gd name="T4" fmla="*/ 12 w 17"/>
                    <a:gd name="T5" fmla="*/ 15 h 15"/>
                    <a:gd name="T6" fmla="*/ 12 w 17"/>
                    <a:gd name="T7" fmla="*/ 15 h 15"/>
                    <a:gd name="T8" fmla="*/ 14 w 17"/>
                    <a:gd name="T9" fmla="*/ 12 h 15"/>
                    <a:gd name="T10" fmla="*/ 14 w 17"/>
                    <a:gd name="T11" fmla="*/ 12 h 15"/>
                    <a:gd name="T12" fmla="*/ 17 w 17"/>
                    <a:gd name="T13" fmla="*/ 10 h 15"/>
                    <a:gd name="T14" fmla="*/ 17 w 17"/>
                    <a:gd name="T15" fmla="*/ 10 h 15"/>
                    <a:gd name="T16" fmla="*/ 17 w 17"/>
                    <a:gd name="T17" fmla="*/ 7 h 15"/>
                    <a:gd name="T18" fmla="*/ 17 w 17"/>
                    <a:gd name="T19" fmla="*/ 5 h 15"/>
                    <a:gd name="T20" fmla="*/ 17 w 17"/>
                    <a:gd name="T21" fmla="*/ 5 h 15"/>
                    <a:gd name="T22" fmla="*/ 14 w 17"/>
                    <a:gd name="T23" fmla="*/ 3 h 15"/>
                    <a:gd name="T24" fmla="*/ 14 w 17"/>
                    <a:gd name="T25" fmla="*/ 3 h 15"/>
                    <a:gd name="T26" fmla="*/ 12 w 17"/>
                    <a:gd name="T27" fmla="*/ 0 h 15"/>
                    <a:gd name="T28" fmla="*/ 12 w 17"/>
                    <a:gd name="T29" fmla="*/ 0 h 15"/>
                    <a:gd name="T30" fmla="*/ 10 w 17"/>
                    <a:gd name="T31" fmla="*/ 0 h 15"/>
                    <a:gd name="T32" fmla="*/ 7 w 17"/>
                    <a:gd name="T33" fmla="*/ 0 h 15"/>
                    <a:gd name="T34" fmla="*/ 7 w 17"/>
                    <a:gd name="T35" fmla="*/ 0 h 15"/>
                    <a:gd name="T36" fmla="*/ 5 w 17"/>
                    <a:gd name="T37" fmla="*/ 0 h 15"/>
                    <a:gd name="T38" fmla="*/ 2 w 17"/>
                    <a:gd name="T39" fmla="*/ 0 h 15"/>
                    <a:gd name="T40" fmla="*/ 2 w 17"/>
                    <a:gd name="T41" fmla="*/ 3 h 15"/>
                    <a:gd name="T42" fmla="*/ 0 w 17"/>
                    <a:gd name="T43" fmla="*/ 3 h 15"/>
                    <a:gd name="T44" fmla="*/ 0 w 17"/>
                    <a:gd name="T45" fmla="*/ 5 h 15"/>
                    <a:gd name="T46" fmla="*/ 0 w 17"/>
                    <a:gd name="T47" fmla="*/ 5 h 15"/>
                    <a:gd name="T48" fmla="*/ 0 w 17"/>
                    <a:gd name="T49" fmla="*/ 7 h 15"/>
                    <a:gd name="T50" fmla="*/ 0 w 17"/>
                    <a:gd name="T51" fmla="*/ 10 h 15"/>
                    <a:gd name="T52" fmla="*/ 0 w 17"/>
                    <a:gd name="T53" fmla="*/ 10 h 15"/>
                    <a:gd name="T54" fmla="*/ 0 w 17"/>
                    <a:gd name="T55" fmla="*/ 12 h 15"/>
                    <a:gd name="T56" fmla="*/ 2 w 17"/>
                    <a:gd name="T57" fmla="*/ 12 h 15"/>
                    <a:gd name="T58" fmla="*/ 2 w 17"/>
                    <a:gd name="T59" fmla="*/ 15 h 15"/>
                    <a:gd name="T60" fmla="*/ 5 w 17"/>
                    <a:gd name="T61" fmla="*/ 15 h 15"/>
                    <a:gd name="T62" fmla="*/ 7 w 17"/>
                    <a:gd name="T63" fmla="*/ 15 h 15"/>
                    <a:gd name="T64" fmla="*/ 7 w 17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7" y="15"/>
                      </a:move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5" y="15"/>
                      </a:lnTo>
                      <a:lnTo>
                        <a:pt x="7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2" name="Freeform 463"/>
                <p:cNvSpPr>
                  <a:spLocks/>
                </p:cNvSpPr>
                <p:nvPr/>
              </p:nvSpPr>
              <p:spPr bwMode="auto">
                <a:xfrm>
                  <a:off x="2333" y="3106"/>
                  <a:ext cx="17" cy="17"/>
                </a:xfrm>
                <a:custGeom>
                  <a:avLst/>
                  <a:gdLst>
                    <a:gd name="T0" fmla="*/ 7 w 17"/>
                    <a:gd name="T1" fmla="*/ 17 h 17"/>
                    <a:gd name="T2" fmla="*/ 10 w 17"/>
                    <a:gd name="T3" fmla="*/ 17 h 17"/>
                    <a:gd name="T4" fmla="*/ 12 w 17"/>
                    <a:gd name="T5" fmla="*/ 17 h 17"/>
                    <a:gd name="T6" fmla="*/ 12 w 17"/>
                    <a:gd name="T7" fmla="*/ 17 h 17"/>
                    <a:gd name="T8" fmla="*/ 15 w 17"/>
                    <a:gd name="T9" fmla="*/ 15 h 17"/>
                    <a:gd name="T10" fmla="*/ 15 w 17"/>
                    <a:gd name="T11" fmla="*/ 15 h 17"/>
                    <a:gd name="T12" fmla="*/ 15 w 17"/>
                    <a:gd name="T13" fmla="*/ 12 h 17"/>
                    <a:gd name="T14" fmla="*/ 17 w 17"/>
                    <a:gd name="T15" fmla="*/ 10 h 17"/>
                    <a:gd name="T16" fmla="*/ 17 w 17"/>
                    <a:gd name="T17" fmla="*/ 10 h 17"/>
                    <a:gd name="T18" fmla="*/ 17 w 17"/>
                    <a:gd name="T19" fmla="*/ 8 h 17"/>
                    <a:gd name="T20" fmla="*/ 15 w 17"/>
                    <a:gd name="T21" fmla="*/ 5 h 17"/>
                    <a:gd name="T22" fmla="*/ 15 w 17"/>
                    <a:gd name="T23" fmla="*/ 5 h 17"/>
                    <a:gd name="T24" fmla="*/ 15 w 17"/>
                    <a:gd name="T25" fmla="*/ 3 h 17"/>
                    <a:gd name="T26" fmla="*/ 12 w 17"/>
                    <a:gd name="T27" fmla="*/ 3 h 17"/>
                    <a:gd name="T28" fmla="*/ 12 w 17"/>
                    <a:gd name="T29" fmla="*/ 3 h 17"/>
                    <a:gd name="T30" fmla="*/ 10 w 17"/>
                    <a:gd name="T31" fmla="*/ 0 h 17"/>
                    <a:gd name="T32" fmla="*/ 7 w 17"/>
                    <a:gd name="T33" fmla="*/ 0 h 17"/>
                    <a:gd name="T34" fmla="*/ 5 w 17"/>
                    <a:gd name="T35" fmla="*/ 0 h 17"/>
                    <a:gd name="T36" fmla="*/ 5 w 17"/>
                    <a:gd name="T37" fmla="*/ 3 h 17"/>
                    <a:gd name="T38" fmla="*/ 3 w 17"/>
                    <a:gd name="T39" fmla="*/ 3 h 17"/>
                    <a:gd name="T40" fmla="*/ 3 w 17"/>
                    <a:gd name="T41" fmla="*/ 3 h 17"/>
                    <a:gd name="T42" fmla="*/ 0 w 17"/>
                    <a:gd name="T43" fmla="*/ 5 h 17"/>
                    <a:gd name="T44" fmla="*/ 0 w 17"/>
                    <a:gd name="T45" fmla="*/ 5 h 17"/>
                    <a:gd name="T46" fmla="*/ 0 w 17"/>
                    <a:gd name="T47" fmla="*/ 8 h 17"/>
                    <a:gd name="T48" fmla="*/ 0 w 17"/>
                    <a:gd name="T49" fmla="*/ 10 h 17"/>
                    <a:gd name="T50" fmla="*/ 0 w 17"/>
                    <a:gd name="T51" fmla="*/ 10 h 17"/>
                    <a:gd name="T52" fmla="*/ 0 w 17"/>
                    <a:gd name="T53" fmla="*/ 12 h 17"/>
                    <a:gd name="T54" fmla="*/ 0 w 17"/>
                    <a:gd name="T55" fmla="*/ 15 h 17"/>
                    <a:gd name="T56" fmla="*/ 3 w 17"/>
                    <a:gd name="T57" fmla="*/ 15 h 17"/>
                    <a:gd name="T58" fmla="*/ 3 w 17"/>
                    <a:gd name="T59" fmla="*/ 17 h 17"/>
                    <a:gd name="T60" fmla="*/ 5 w 17"/>
                    <a:gd name="T61" fmla="*/ 17 h 17"/>
                    <a:gd name="T62" fmla="*/ 5 w 17"/>
                    <a:gd name="T63" fmla="*/ 17 h 17"/>
                    <a:gd name="T64" fmla="*/ 7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17"/>
                      </a:move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3" name="Freeform 464"/>
                <p:cNvSpPr>
                  <a:spLocks/>
                </p:cNvSpPr>
                <p:nvPr/>
              </p:nvSpPr>
              <p:spPr bwMode="auto">
                <a:xfrm>
                  <a:off x="2333" y="3106"/>
                  <a:ext cx="17" cy="17"/>
                </a:xfrm>
                <a:custGeom>
                  <a:avLst/>
                  <a:gdLst>
                    <a:gd name="T0" fmla="*/ 7 w 17"/>
                    <a:gd name="T1" fmla="*/ 17 h 17"/>
                    <a:gd name="T2" fmla="*/ 10 w 17"/>
                    <a:gd name="T3" fmla="*/ 17 h 17"/>
                    <a:gd name="T4" fmla="*/ 12 w 17"/>
                    <a:gd name="T5" fmla="*/ 17 h 17"/>
                    <a:gd name="T6" fmla="*/ 12 w 17"/>
                    <a:gd name="T7" fmla="*/ 17 h 17"/>
                    <a:gd name="T8" fmla="*/ 15 w 17"/>
                    <a:gd name="T9" fmla="*/ 15 h 17"/>
                    <a:gd name="T10" fmla="*/ 15 w 17"/>
                    <a:gd name="T11" fmla="*/ 15 h 17"/>
                    <a:gd name="T12" fmla="*/ 15 w 17"/>
                    <a:gd name="T13" fmla="*/ 12 h 17"/>
                    <a:gd name="T14" fmla="*/ 17 w 17"/>
                    <a:gd name="T15" fmla="*/ 10 h 17"/>
                    <a:gd name="T16" fmla="*/ 17 w 17"/>
                    <a:gd name="T17" fmla="*/ 10 h 17"/>
                    <a:gd name="T18" fmla="*/ 17 w 17"/>
                    <a:gd name="T19" fmla="*/ 8 h 17"/>
                    <a:gd name="T20" fmla="*/ 15 w 17"/>
                    <a:gd name="T21" fmla="*/ 5 h 17"/>
                    <a:gd name="T22" fmla="*/ 15 w 17"/>
                    <a:gd name="T23" fmla="*/ 5 h 17"/>
                    <a:gd name="T24" fmla="*/ 15 w 17"/>
                    <a:gd name="T25" fmla="*/ 3 h 17"/>
                    <a:gd name="T26" fmla="*/ 12 w 17"/>
                    <a:gd name="T27" fmla="*/ 3 h 17"/>
                    <a:gd name="T28" fmla="*/ 12 w 17"/>
                    <a:gd name="T29" fmla="*/ 3 h 17"/>
                    <a:gd name="T30" fmla="*/ 10 w 17"/>
                    <a:gd name="T31" fmla="*/ 0 h 17"/>
                    <a:gd name="T32" fmla="*/ 7 w 17"/>
                    <a:gd name="T33" fmla="*/ 0 h 17"/>
                    <a:gd name="T34" fmla="*/ 5 w 17"/>
                    <a:gd name="T35" fmla="*/ 0 h 17"/>
                    <a:gd name="T36" fmla="*/ 5 w 17"/>
                    <a:gd name="T37" fmla="*/ 3 h 17"/>
                    <a:gd name="T38" fmla="*/ 3 w 17"/>
                    <a:gd name="T39" fmla="*/ 3 h 17"/>
                    <a:gd name="T40" fmla="*/ 3 w 17"/>
                    <a:gd name="T41" fmla="*/ 3 h 17"/>
                    <a:gd name="T42" fmla="*/ 0 w 17"/>
                    <a:gd name="T43" fmla="*/ 5 h 17"/>
                    <a:gd name="T44" fmla="*/ 0 w 17"/>
                    <a:gd name="T45" fmla="*/ 5 h 17"/>
                    <a:gd name="T46" fmla="*/ 0 w 17"/>
                    <a:gd name="T47" fmla="*/ 8 h 17"/>
                    <a:gd name="T48" fmla="*/ 0 w 17"/>
                    <a:gd name="T49" fmla="*/ 10 h 17"/>
                    <a:gd name="T50" fmla="*/ 0 w 17"/>
                    <a:gd name="T51" fmla="*/ 10 h 17"/>
                    <a:gd name="T52" fmla="*/ 0 w 17"/>
                    <a:gd name="T53" fmla="*/ 12 h 17"/>
                    <a:gd name="T54" fmla="*/ 0 w 17"/>
                    <a:gd name="T55" fmla="*/ 15 h 17"/>
                    <a:gd name="T56" fmla="*/ 3 w 17"/>
                    <a:gd name="T57" fmla="*/ 15 h 17"/>
                    <a:gd name="T58" fmla="*/ 3 w 17"/>
                    <a:gd name="T59" fmla="*/ 17 h 17"/>
                    <a:gd name="T60" fmla="*/ 5 w 17"/>
                    <a:gd name="T61" fmla="*/ 17 h 17"/>
                    <a:gd name="T62" fmla="*/ 5 w 17"/>
                    <a:gd name="T63" fmla="*/ 17 h 17"/>
                    <a:gd name="T64" fmla="*/ 7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17"/>
                      </a:move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4" name="Freeform 465"/>
                <p:cNvSpPr>
                  <a:spLocks/>
                </p:cNvSpPr>
                <p:nvPr/>
              </p:nvSpPr>
              <p:spPr bwMode="auto">
                <a:xfrm>
                  <a:off x="2290" y="3142"/>
                  <a:ext cx="19" cy="17"/>
                </a:xfrm>
                <a:custGeom>
                  <a:avLst/>
                  <a:gdLst>
                    <a:gd name="T0" fmla="*/ 10 w 19"/>
                    <a:gd name="T1" fmla="*/ 17 h 17"/>
                    <a:gd name="T2" fmla="*/ 12 w 19"/>
                    <a:gd name="T3" fmla="*/ 17 h 17"/>
                    <a:gd name="T4" fmla="*/ 12 w 19"/>
                    <a:gd name="T5" fmla="*/ 17 h 17"/>
                    <a:gd name="T6" fmla="*/ 15 w 19"/>
                    <a:gd name="T7" fmla="*/ 17 h 17"/>
                    <a:gd name="T8" fmla="*/ 15 w 19"/>
                    <a:gd name="T9" fmla="*/ 15 h 17"/>
                    <a:gd name="T10" fmla="*/ 17 w 19"/>
                    <a:gd name="T11" fmla="*/ 15 h 17"/>
                    <a:gd name="T12" fmla="*/ 17 w 19"/>
                    <a:gd name="T13" fmla="*/ 12 h 17"/>
                    <a:gd name="T14" fmla="*/ 17 w 19"/>
                    <a:gd name="T15" fmla="*/ 12 h 17"/>
                    <a:gd name="T16" fmla="*/ 19 w 19"/>
                    <a:gd name="T17" fmla="*/ 10 h 17"/>
                    <a:gd name="T18" fmla="*/ 17 w 19"/>
                    <a:gd name="T19" fmla="*/ 7 h 17"/>
                    <a:gd name="T20" fmla="*/ 17 w 19"/>
                    <a:gd name="T21" fmla="*/ 7 h 17"/>
                    <a:gd name="T22" fmla="*/ 17 w 19"/>
                    <a:gd name="T23" fmla="*/ 5 h 17"/>
                    <a:gd name="T24" fmla="*/ 15 w 19"/>
                    <a:gd name="T25" fmla="*/ 3 h 17"/>
                    <a:gd name="T26" fmla="*/ 15 w 19"/>
                    <a:gd name="T27" fmla="*/ 3 h 17"/>
                    <a:gd name="T28" fmla="*/ 12 w 19"/>
                    <a:gd name="T29" fmla="*/ 3 h 17"/>
                    <a:gd name="T30" fmla="*/ 12 w 19"/>
                    <a:gd name="T31" fmla="*/ 3 h 17"/>
                    <a:gd name="T32" fmla="*/ 10 w 19"/>
                    <a:gd name="T33" fmla="*/ 0 h 17"/>
                    <a:gd name="T34" fmla="*/ 8 w 19"/>
                    <a:gd name="T35" fmla="*/ 3 h 17"/>
                    <a:gd name="T36" fmla="*/ 8 w 19"/>
                    <a:gd name="T37" fmla="*/ 3 h 17"/>
                    <a:gd name="T38" fmla="*/ 5 w 19"/>
                    <a:gd name="T39" fmla="*/ 3 h 17"/>
                    <a:gd name="T40" fmla="*/ 3 w 19"/>
                    <a:gd name="T41" fmla="*/ 3 h 17"/>
                    <a:gd name="T42" fmla="*/ 3 w 19"/>
                    <a:gd name="T43" fmla="*/ 5 h 17"/>
                    <a:gd name="T44" fmla="*/ 3 w 19"/>
                    <a:gd name="T45" fmla="*/ 7 h 17"/>
                    <a:gd name="T46" fmla="*/ 0 w 19"/>
                    <a:gd name="T47" fmla="*/ 7 h 17"/>
                    <a:gd name="T48" fmla="*/ 0 w 19"/>
                    <a:gd name="T49" fmla="*/ 10 h 17"/>
                    <a:gd name="T50" fmla="*/ 0 w 19"/>
                    <a:gd name="T51" fmla="*/ 12 h 17"/>
                    <a:gd name="T52" fmla="*/ 3 w 19"/>
                    <a:gd name="T53" fmla="*/ 12 h 17"/>
                    <a:gd name="T54" fmla="*/ 3 w 19"/>
                    <a:gd name="T55" fmla="*/ 15 h 17"/>
                    <a:gd name="T56" fmla="*/ 3 w 19"/>
                    <a:gd name="T57" fmla="*/ 15 h 17"/>
                    <a:gd name="T58" fmla="*/ 5 w 19"/>
                    <a:gd name="T59" fmla="*/ 17 h 17"/>
                    <a:gd name="T60" fmla="*/ 8 w 19"/>
                    <a:gd name="T61" fmla="*/ 17 h 17"/>
                    <a:gd name="T62" fmla="*/ 8 w 19"/>
                    <a:gd name="T63" fmla="*/ 17 h 17"/>
                    <a:gd name="T64" fmla="*/ 10 w 1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10" y="17"/>
                      </a:move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9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5" name="Freeform 466"/>
                <p:cNvSpPr>
                  <a:spLocks/>
                </p:cNvSpPr>
                <p:nvPr/>
              </p:nvSpPr>
              <p:spPr bwMode="auto">
                <a:xfrm>
                  <a:off x="2290" y="3142"/>
                  <a:ext cx="19" cy="17"/>
                </a:xfrm>
                <a:custGeom>
                  <a:avLst/>
                  <a:gdLst>
                    <a:gd name="T0" fmla="*/ 10 w 19"/>
                    <a:gd name="T1" fmla="*/ 17 h 17"/>
                    <a:gd name="T2" fmla="*/ 12 w 19"/>
                    <a:gd name="T3" fmla="*/ 17 h 17"/>
                    <a:gd name="T4" fmla="*/ 12 w 19"/>
                    <a:gd name="T5" fmla="*/ 17 h 17"/>
                    <a:gd name="T6" fmla="*/ 15 w 19"/>
                    <a:gd name="T7" fmla="*/ 17 h 17"/>
                    <a:gd name="T8" fmla="*/ 15 w 19"/>
                    <a:gd name="T9" fmla="*/ 15 h 17"/>
                    <a:gd name="T10" fmla="*/ 17 w 19"/>
                    <a:gd name="T11" fmla="*/ 15 h 17"/>
                    <a:gd name="T12" fmla="*/ 17 w 19"/>
                    <a:gd name="T13" fmla="*/ 12 h 17"/>
                    <a:gd name="T14" fmla="*/ 17 w 19"/>
                    <a:gd name="T15" fmla="*/ 12 h 17"/>
                    <a:gd name="T16" fmla="*/ 19 w 19"/>
                    <a:gd name="T17" fmla="*/ 10 h 17"/>
                    <a:gd name="T18" fmla="*/ 17 w 19"/>
                    <a:gd name="T19" fmla="*/ 7 h 17"/>
                    <a:gd name="T20" fmla="*/ 17 w 19"/>
                    <a:gd name="T21" fmla="*/ 7 h 17"/>
                    <a:gd name="T22" fmla="*/ 17 w 19"/>
                    <a:gd name="T23" fmla="*/ 5 h 17"/>
                    <a:gd name="T24" fmla="*/ 15 w 19"/>
                    <a:gd name="T25" fmla="*/ 3 h 17"/>
                    <a:gd name="T26" fmla="*/ 15 w 19"/>
                    <a:gd name="T27" fmla="*/ 3 h 17"/>
                    <a:gd name="T28" fmla="*/ 12 w 19"/>
                    <a:gd name="T29" fmla="*/ 3 h 17"/>
                    <a:gd name="T30" fmla="*/ 12 w 19"/>
                    <a:gd name="T31" fmla="*/ 3 h 17"/>
                    <a:gd name="T32" fmla="*/ 10 w 19"/>
                    <a:gd name="T33" fmla="*/ 0 h 17"/>
                    <a:gd name="T34" fmla="*/ 8 w 19"/>
                    <a:gd name="T35" fmla="*/ 3 h 17"/>
                    <a:gd name="T36" fmla="*/ 8 w 19"/>
                    <a:gd name="T37" fmla="*/ 3 h 17"/>
                    <a:gd name="T38" fmla="*/ 5 w 19"/>
                    <a:gd name="T39" fmla="*/ 3 h 17"/>
                    <a:gd name="T40" fmla="*/ 3 w 19"/>
                    <a:gd name="T41" fmla="*/ 3 h 17"/>
                    <a:gd name="T42" fmla="*/ 3 w 19"/>
                    <a:gd name="T43" fmla="*/ 5 h 17"/>
                    <a:gd name="T44" fmla="*/ 3 w 19"/>
                    <a:gd name="T45" fmla="*/ 7 h 17"/>
                    <a:gd name="T46" fmla="*/ 0 w 19"/>
                    <a:gd name="T47" fmla="*/ 7 h 17"/>
                    <a:gd name="T48" fmla="*/ 0 w 19"/>
                    <a:gd name="T49" fmla="*/ 10 h 17"/>
                    <a:gd name="T50" fmla="*/ 0 w 19"/>
                    <a:gd name="T51" fmla="*/ 12 h 17"/>
                    <a:gd name="T52" fmla="*/ 3 w 19"/>
                    <a:gd name="T53" fmla="*/ 12 h 17"/>
                    <a:gd name="T54" fmla="*/ 3 w 19"/>
                    <a:gd name="T55" fmla="*/ 15 h 17"/>
                    <a:gd name="T56" fmla="*/ 3 w 19"/>
                    <a:gd name="T57" fmla="*/ 15 h 17"/>
                    <a:gd name="T58" fmla="*/ 5 w 19"/>
                    <a:gd name="T59" fmla="*/ 17 h 17"/>
                    <a:gd name="T60" fmla="*/ 8 w 19"/>
                    <a:gd name="T61" fmla="*/ 17 h 17"/>
                    <a:gd name="T62" fmla="*/ 8 w 19"/>
                    <a:gd name="T63" fmla="*/ 17 h 17"/>
                    <a:gd name="T64" fmla="*/ 10 w 1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10" y="17"/>
                      </a:move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9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6" name="Freeform 467"/>
                <p:cNvSpPr>
                  <a:spLocks/>
                </p:cNvSpPr>
                <p:nvPr/>
              </p:nvSpPr>
              <p:spPr bwMode="auto">
                <a:xfrm>
                  <a:off x="2658" y="3035"/>
                  <a:ext cx="16" cy="17"/>
                </a:xfrm>
                <a:custGeom>
                  <a:avLst/>
                  <a:gdLst>
                    <a:gd name="T0" fmla="*/ 7 w 16"/>
                    <a:gd name="T1" fmla="*/ 17 h 17"/>
                    <a:gd name="T2" fmla="*/ 9 w 16"/>
                    <a:gd name="T3" fmla="*/ 17 h 17"/>
                    <a:gd name="T4" fmla="*/ 12 w 16"/>
                    <a:gd name="T5" fmla="*/ 17 h 17"/>
                    <a:gd name="T6" fmla="*/ 12 w 16"/>
                    <a:gd name="T7" fmla="*/ 14 h 17"/>
                    <a:gd name="T8" fmla="*/ 14 w 16"/>
                    <a:gd name="T9" fmla="*/ 14 h 17"/>
                    <a:gd name="T10" fmla="*/ 14 w 16"/>
                    <a:gd name="T11" fmla="*/ 12 h 17"/>
                    <a:gd name="T12" fmla="*/ 16 w 16"/>
                    <a:gd name="T13" fmla="*/ 12 h 17"/>
                    <a:gd name="T14" fmla="*/ 16 w 16"/>
                    <a:gd name="T15" fmla="*/ 10 h 17"/>
                    <a:gd name="T16" fmla="*/ 16 w 16"/>
                    <a:gd name="T17" fmla="*/ 10 h 17"/>
                    <a:gd name="T18" fmla="*/ 16 w 16"/>
                    <a:gd name="T19" fmla="*/ 7 h 17"/>
                    <a:gd name="T20" fmla="*/ 16 w 16"/>
                    <a:gd name="T21" fmla="*/ 5 h 17"/>
                    <a:gd name="T22" fmla="*/ 14 w 16"/>
                    <a:gd name="T23" fmla="*/ 5 h 17"/>
                    <a:gd name="T24" fmla="*/ 14 w 16"/>
                    <a:gd name="T25" fmla="*/ 2 h 17"/>
                    <a:gd name="T26" fmla="*/ 12 w 16"/>
                    <a:gd name="T27" fmla="*/ 2 h 17"/>
                    <a:gd name="T28" fmla="*/ 12 w 16"/>
                    <a:gd name="T29" fmla="*/ 0 h 17"/>
                    <a:gd name="T30" fmla="*/ 9 w 16"/>
                    <a:gd name="T31" fmla="*/ 0 h 17"/>
                    <a:gd name="T32" fmla="*/ 7 w 16"/>
                    <a:gd name="T33" fmla="*/ 0 h 17"/>
                    <a:gd name="T34" fmla="*/ 7 w 16"/>
                    <a:gd name="T35" fmla="*/ 0 h 17"/>
                    <a:gd name="T36" fmla="*/ 4 w 16"/>
                    <a:gd name="T37" fmla="*/ 0 h 17"/>
                    <a:gd name="T38" fmla="*/ 2 w 16"/>
                    <a:gd name="T39" fmla="*/ 2 h 17"/>
                    <a:gd name="T40" fmla="*/ 2 w 16"/>
                    <a:gd name="T41" fmla="*/ 2 h 17"/>
                    <a:gd name="T42" fmla="*/ 2 w 16"/>
                    <a:gd name="T43" fmla="*/ 5 h 17"/>
                    <a:gd name="T44" fmla="*/ 0 w 16"/>
                    <a:gd name="T45" fmla="*/ 5 h 17"/>
                    <a:gd name="T46" fmla="*/ 0 w 16"/>
                    <a:gd name="T47" fmla="*/ 7 h 17"/>
                    <a:gd name="T48" fmla="*/ 0 w 16"/>
                    <a:gd name="T49" fmla="*/ 10 h 17"/>
                    <a:gd name="T50" fmla="*/ 0 w 16"/>
                    <a:gd name="T51" fmla="*/ 10 h 17"/>
                    <a:gd name="T52" fmla="*/ 0 w 16"/>
                    <a:gd name="T53" fmla="*/ 12 h 17"/>
                    <a:gd name="T54" fmla="*/ 2 w 16"/>
                    <a:gd name="T55" fmla="*/ 12 h 17"/>
                    <a:gd name="T56" fmla="*/ 2 w 16"/>
                    <a:gd name="T57" fmla="*/ 14 h 17"/>
                    <a:gd name="T58" fmla="*/ 2 w 16"/>
                    <a:gd name="T59" fmla="*/ 14 h 17"/>
                    <a:gd name="T60" fmla="*/ 4 w 16"/>
                    <a:gd name="T61" fmla="*/ 17 h 17"/>
                    <a:gd name="T62" fmla="*/ 7 w 16"/>
                    <a:gd name="T63" fmla="*/ 17 h 17"/>
                    <a:gd name="T64" fmla="*/ 7 w 1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7" y="17"/>
                      </a:moveTo>
                      <a:lnTo>
                        <a:pt x="9" y="17"/>
                      </a:lnTo>
                      <a:lnTo>
                        <a:pt x="12" y="17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7" name="Freeform 468"/>
                <p:cNvSpPr>
                  <a:spLocks/>
                </p:cNvSpPr>
                <p:nvPr/>
              </p:nvSpPr>
              <p:spPr bwMode="auto">
                <a:xfrm>
                  <a:off x="2658" y="3035"/>
                  <a:ext cx="16" cy="17"/>
                </a:xfrm>
                <a:custGeom>
                  <a:avLst/>
                  <a:gdLst>
                    <a:gd name="T0" fmla="*/ 7 w 16"/>
                    <a:gd name="T1" fmla="*/ 17 h 17"/>
                    <a:gd name="T2" fmla="*/ 9 w 16"/>
                    <a:gd name="T3" fmla="*/ 17 h 17"/>
                    <a:gd name="T4" fmla="*/ 12 w 16"/>
                    <a:gd name="T5" fmla="*/ 17 h 17"/>
                    <a:gd name="T6" fmla="*/ 12 w 16"/>
                    <a:gd name="T7" fmla="*/ 14 h 17"/>
                    <a:gd name="T8" fmla="*/ 14 w 16"/>
                    <a:gd name="T9" fmla="*/ 14 h 17"/>
                    <a:gd name="T10" fmla="*/ 14 w 16"/>
                    <a:gd name="T11" fmla="*/ 12 h 17"/>
                    <a:gd name="T12" fmla="*/ 16 w 16"/>
                    <a:gd name="T13" fmla="*/ 12 h 17"/>
                    <a:gd name="T14" fmla="*/ 16 w 16"/>
                    <a:gd name="T15" fmla="*/ 10 h 17"/>
                    <a:gd name="T16" fmla="*/ 16 w 16"/>
                    <a:gd name="T17" fmla="*/ 10 h 17"/>
                    <a:gd name="T18" fmla="*/ 16 w 16"/>
                    <a:gd name="T19" fmla="*/ 7 h 17"/>
                    <a:gd name="T20" fmla="*/ 16 w 16"/>
                    <a:gd name="T21" fmla="*/ 5 h 17"/>
                    <a:gd name="T22" fmla="*/ 14 w 16"/>
                    <a:gd name="T23" fmla="*/ 5 h 17"/>
                    <a:gd name="T24" fmla="*/ 14 w 16"/>
                    <a:gd name="T25" fmla="*/ 2 h 17"/>
                    <a:gd name="T26" fmla="*/ 12 w 16"/>
                    <a:gd name="T27" fmla="*/ 2 h 17"/>
                    <a:gd name="T28" fmla="*/ 12 w 16"/>
                    <a:gd name="T29" fmla="*/ 0 h 17"/>
                    <a:gd name="T30" fmla="*/ 9 w 16"/>
                    <a:gd name="T31" fmla="*/ 0 h 17"/>
                    <a:gd name="T32" fmla="*/ 7 w 16"/>
                    <a:gd name="T33" fmla="*/ 0 h 17"/>
                    <a:gd name="T34" fmla="*/ 7 w 16"/>
                    <a:gd name="T35" fmla="*/ 0 h 17"/>
                    <a:gd name="T36" fmla="*/ 4 w 16"/>
                    <a:gd name="T37" fmla="*/ 0 h 17"/>
                    <a:gd name="T38" fmla="*/ 2 w 16"/>
                    <a:gd name="T39" fmla="*/ 2 h 17"/>
                    <a:gd name="T40" fmla="*/ 2 w 16"/>
                    <a:gd name="T41" fmla="*/ 2 h 17"/>
                    <a:gd name="T42" fmla="*/ 2 w 16"/>
                    <a:gd name="T43" fmla="*/ 5 h 17"/>
                    <a:gd name="T44" fmla="*/ 0 w 16"/>
                    <a:gd name="T45" fmla="*/ 5 h 17"/>
                    <a:gd name="T46" fmla="*/ 0 w 16"/>
                    <a:gd name="T47" fmla="*/ 7 h 17"/>
                    <a:gd name="T48" fmla="*/ 0 w 16"/>
                    <a:gd name="T49" fmla="*/ 10 h 17"/>
                    <a:gd name="T50" fmla="*/ 0 w 16"/>
                    <a:gd name="T51" fmla="*/ 10 h 17"/>
                    <a:gd name="T52" fmla="*/ 0 w 16"/>
                    <a:gd name="T53" fmla="*/ 12 h 17"/>
                    <a:gd name="T54" fmla="*/ 2 w 16"/>
                    <a:gd name="T55" fmla="*/ 12 h 17"/>
                    <a:gd name="T56" fmla="*/ 2 w 16"/>
                    <a:gd name="T57" fmla="*/ 14 h 17"/>
                    <a:gd name="T58" fmla="*/ 2 w 16"/>
                    <a:gd name="T59" fmla="*/ 14 h 17"/>
                    <a:gd name="T60" fmla="*/ 4 w 16"/>
                    <a:gd name="T61" fmla="*/ 17 h 17"/>
                    <a:gd name="T62" fmla="*/ 7 w 16"/>
                    <a:gd name="T63" fmla="*/ 17 h 17"/>
                    <a:gd name="T64" fmla="*/ 7 w 1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7"/>
                    <a:gd name="T101" fmla="*/ 16 w 1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7">
                      <a:moveTo>
                        <a:pt x="7" y="17"/>
                      </a:moveTo>
                      <a:lnTo>
                        <a:pt x="9" y="17"/>
                      </a:lnTo>
                      <a:lnTo>
                        <a:pt x="12" y="17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8" name="Freeform 469"/>
                <p:cNvSpPr>
                  <a:spLocks/>
                </p:cNvSpPr>
                <p:nvPr/>
              </p:nvSpPr>
              <p:spPr bwMode="auto">
                <a:xfrm>
                  <a:off x="2445" y="3040"/>
                  <a:ext cx="19" cy="16"/>
                </a:xfrm>
                <a:custGeom>
                  <a:avLst/>
                  <a:gdLst>
                    <a:gd name="T0" fmla="*/ 10 w 19"/>
                    <a:gd name="T1" fmla="*/ 16 h 16"/>
                    <a:gd name="T2" fmla="*/ 12 w 19"/>
                    <a:gd name="T3" fmla="*/ 16 h 16"/>
                    <a:gd name="T4" fmla="*/ 12 w 19"/>
                    <a:gd name="T5" fmla="*/ 14 h 16"/>
                    <a:gd name="T6" fmla="*/ 15 w 19"/>
                    <a:gd name="T7" fmla="*/ 14 h 16"/>
                    <a:gd name="T8" fmla="*/ 15 w 19"/>
                    <a:gd name="T9" fmla="*/ 14 h 16"/>
                    <a:gd name="T10" fmla="*/ 17 w 19"/>
                    <a:gd name="T11" fmla="*/ 12 h 16"/>
                    <a:gd name="T12" fmla="*/ 17 w 19"/>
                    <a:gd name="T13" fmla="*/ 12 h 16"/>
                    <a:gd name="T14" fmla="*/ 17 w 19"/>
                    <a:gd name="T15" fmla="*/ 9 h 16"/>
                    <a:gd name="T16" fmla="*/ 19 w 19"/>
                    <a:gd name="T17" fmla="*/ 7 h 16"/>
                    <a:gd name="T18" fmla="*/ 17 w 19"/>
                    <a:gd name="T19" fmla="*/ 7 h 16"/>
                    <a:gd name="T20" fmla="*/ 17 w 19"/>
                    <a:gd name="T21" fmla="*/ 5 h 16"/>
                    <a:gd name="T22" fmla="*/ 17 w 19"/>
                    <a:gd name="T23" fmla="*/ 2 h 16"/>
                    <a:gd name="T24" fmla="*/ 15 w 19"/>
                    <a:gd name="T25" fmla="*/ 2 h 16"/>
                    <a:gd name="T26" fmla="*/ 15 w 19"/>
                    <a:gd name="T27" fmla="*/ 0 h 16"/>
                    <a:gd name="T28" fmla="*/ 12 w 19"/>
                    <a:gd name="T29" fmla="*/ 0 h 16"/>
                    <a:gd name="T30" fmla="*/ 12 w 19"/>
                    <a:gd name="T31" fmla="*/ 0 h 16"/>
                    <a:gd name="T32" fmla="*/ 10 w 19"/>
                    <a:gd name="T33" fmla="*/ 0 h 16"/>
                    <a:gd name="T34" fmla="*/ 8 w 19"/>
                    <a:gd name="T35" fmla="*/ 0 h 16"/>
                    <a:gd name="T36" fmla="*/ 8 w 19"/>
                    <a:gd name="T37" fmla="*/ 0 h 16"/>
                    <a:gd name="T38" fmla="*/ 5 w 19"/>
                    <a:gd name="T39" fmla="*/ 0 h 16"/>
                    <a:gd name="T40" fmla="*/ 3 w 19"/>
                    <a:gd name="T41" fmla="*/ 2 h 16"/>
                    <a:gd name="T42" fmla="*/ 3 w 19"/>
                    <a:gd name="T43" fmla="*/ 2 h 16"/>
                    <a:gd name="T44" fmla="*/ 3 w 19"/>
                    <a:gd name="T45" fmla="*/ 5 h 16"/>
                    <a:gd name="T46" fmla="*/ 0 w 19"/>
                    <a:gd name="T47" fmla="*/ 7 h 16"/>
                    <a:gd name="T48" fmla="*/ 0 w 19"/>
                    <a:gd name="T49" fmla="*/ 7 h 16"/>
                    <a:gd name="T50" fmla="*/ 0 w 19"/>
                    <a:gd name="T51" fmla="*/ 9 h 16"/>
                    <a:gd name="T52" fmla="*/ 3 w 19"/>
                    <a:gd name="T53" fmla="*/ 12 h 16"/>
                    <a:gd name="T54" fmla="*/ 3 w 19"/>
                    <a:gd name="T55" fmla="*/ 12 h 16"/>
                    <a:gd name="T56" fmla="*/ 3 w 19"/>
                    <a:gd name="T57" fmla="*/ 14 h 16"/>
                    <a:gd name="T58" fmla="*/ 5 w 19"/>
                    <a:gd name="T59" fmla="*/ 14 h 16"/>
                    <a:gd name="T60" fmla="*/ 8 w 19"/>
                    <a:gd name="T61" fmla="*/ 14 h 16"/>
                    <a:gd name="T62" fmla="*/ 8 w 19"/>
                    <a:gd name="T63" fmla="*/ 16 h 16"/>
                    <a:gd name="T64" fmla="*/ 10 w 19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6"/>
                    <a:gd name="T101" fmla="*/ 19 w 1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6">
                      <a:moveTo>
                        <a:pt x="10" y="16"/>
                      </a:move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49" name="Freeform 470"/>
                <p:cNvSpPr>
                  <a:spLocks/>
                </p:cNvSpPr>
                <p:nvPr/>
              </p:nvSpPr>
              <p:spPr bwMode="auto">
                <a:xfrm>
                  <a:off x="2445" y="3040"/>
                  <a:ext cx="19" cy="16"/>
                </a:xfrm>
                <a:custGeom>
                  <a:avLst/>
                  <a:gdLst>
                    <a:gd name="T0" fmla="*/ 10 w 19"/>
                    <a:gd name="T1" fmla="*/ 16 h 16"/>
                    <a:gd name="T2" fmla="*/ 12 w 19"/>
                    <a:gd name="T3" fmla="*/ 16 h 16"/>
                    <a:gd name="T4" fmla="*/ 12 w 19"/>
                    <a:gd name="T5" fmla="*/ 14 h 16"/>
                    <a:gd name="T6" fmla="*/ 15 w 19"/>
                    <a:gd name="T7" fmla="*/ 14 h 16"/>
                    <a:gd name="T8" fmla="*/ 15 w 19"/>
                    <a:gd name="T9" fmla="*/ 14 h 16"/>
                    <a:gd name="T10" fmla="*/ 17 w 19"/>
                    <a:gd name="T11" fmla="*/ 12 h 16"/>
                    <a:gd name="T12" fmla="*/ 17 w 19"/>
                    <a:gd name="T13" fmla="*/ 12 h 16"/>
                    <a:gd name="T14" fmla="*/ 17 w 19"/>
                    <a:gd name="T15" fmla="*/ 9 h 16"/>
                    <a:gd name="T16" fmla="*/ 19 w 19"/>
                    <a:gd name="T17" fmla="*/ 7 h 16"/>
                    <a:gd name="T18" fmla="*/ 17 w 19"/>
                    <a:gd name="T19" fmla="*/ 7 h 16"/>
                    <a:gd name="T20" fmla="*/ 17 w 19"/>
                    <a:gd name="T21" fmla="*/ 5 h 16"/>
                    <a:gd name="T22" fmla="*/ 17 w 19"/>
                    <a:gd name="T23" fmla="*/ 2 h 16"/>
                    <a:gd name="T24" fmla="*/ 15 w 19"/>
                    <a:gd name="T25" fmla="*/ 2 h 16"/>
                    <a:gd name="T26" fmla="*/ 15 w 19"/>
                    <a:gd name="T27" fmla="*/ 0 h 16"/>
                    <a:gd name="T28" fmla="*/ 12 w 19"/>
                    <a:gd name="T29" fmla="*/ 0 h 16"/>
                    <a:gd name="T30" fmla="*/ 12 w 19"/>
                    <a:gd name="T31" fmla="*/ 0 h 16"/>
                    <a:gd name="T32" fmla="*/ 10 w 19"/>
                    <a:gd name="T33" fmla="*/ 0 h 16"/>
                    <a:gd name="T34" fmla="*/ 8 w 19"/>
                    <a:gd name="T35" fmla="*/ 0 h 16"/>
                    <a:gd name="T36" fmla="*/ 8 w 19"/>
                    <a:gd name="T37" fmla="*/ 0 h 16"/>
                    <a:gd name="T38" fmla="*/ 5 w 19"/>
                    <a:gd name="T39" fmla="*/ 0 h 16"/>
                    <a:gd name="T40" fmla="*/ 3 w 19"/>
                    <a:gd name="T41" fmla="*/ 2 h 16"/>
                    <a:gd name="T42" fmla="*/ 3 w 19"/>
                    <a:gd name="T43" fmla="*/ 2 h 16"/>
                    <a:gd name="T44" fmla="*/ 3 w 19"/>
                    <a:gd name="T45" fmla="*/ 5 h 16"/>
                    <a:gd name="T46" fmla="*/ 0 w 19"/>
                    <a:gd name="T47" fmla="*/ 7 h 16"/>
                    <a:gd name="T48" fmla="*/ 0 w 19"/>
                    <a:gd name="T49" fmla="*/ 7 h 16"/>
                    <a:gd name="T50" fmla="*/ 0 w 19"/>
                    <a:gd name="T51" fmla="*/ 9 h 16"/>
                    <a:gd name="T52" fmla="*/ 3 w 19"/>
                    <a:gd name="T53" fmla="*/ 12 h 16"/>
                    <a:gd name="T54" fmla="*/ 3 w 19"/>
                    <a:gd name="T55" fmla="*/ 12 h 16"/>
                    <a:gd name="T56" fmla="*/ 3 w 19"/>
                    <a:gd name="T57" fmla="*/ 14 h 16"/>
                    <a:gd name="T58" fmla="*/ 5 w 19"/>
                    <a:gd name="T59" fmla="*/ 14 h 16"/>
                    <a:gd name="T60" fmla="*/ 8 w 19"/>
                    <a:gd name="T61" fmla="*/ 14 h 16"/>
                    <a:gd name="T62" fmla="*/ 8 w 19"/>
                    <a:gd name="T63" fmla="*/ 16 h 16"/>
                    <a:gd name="T64" fmla="*/ 10 w 19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6"/>
                    <a:gd name="T101" fmla="*/ 19 w 1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6">
                      <a:moveTo>
                        <a:pt x="10" y="16"/>
                      </a:move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0" name="Freeform 471"/>
                <p:cNvSpPr>
                  <a:spLocks/>
                </p:cNvSpPr>
                <p:nvPr/>
              </p:nvSpPr>
              <p:spPr bwMode="auto">
                <a:xfrm>
                  <a:off x="2550" y="3025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7 h 17"/>
                    <a:gd name="T4" fmla="*/ 12 w 17"/>
                    <a:gd name="T5" fmla="*/ 17 h 17"/>
                    <a:gd name="T6" fmla="*/ 15 w 17"/>
                    <a:gd name="T7" fmla="*/ 17 h 17"/>
                    <a:gd name="T8" fmla="*/ 15 w 17"/>
                    <a:gd name="T9" fmla="*/ 15 h 17"/>
                    <a:gd name="T10" fmla="*/ 17 w 17"/>
                    <a:gd name="T11" fmla="*/ 15 h 17"/>
                    <a:gd name="T12" fmla="*/ 17 w 17"/>
                    <a:gd name="T13" fmla="*/ 12 h 17"/>
                    <a:gd name="T14" fmla="*/ 17 w 17"/>
                    <a:gd name="T15" fmla="*/ 10 h 17"/>
                    <a:gd name="T16" fmla="*/ 17 w 17"/>
                    <a:gd name="T17" fmla="*/ 10 h 17"/>
                    <a:gd name="T18" fmla="*/ 17 w 17"/>
                    <a:gd name="T19" fmla="*/ 8 h 17"/>
                    <a:gd name="T20" fmla="*/ 17 w 17"/>
                    <a:gd name="T21" fmla="*/ 5 h 17"/>
                    <a:gd name="T22" fmla="*/ 17 w 17"/>
                    <a:gd name="T23" fmla="*/ 5 h 17"/>
                    <a:gd name="T24" fmla="*/ 15 w 17"/>
                    <a:gd name="T25" fmla="*/ 3 h 17"/>
                    <a:gd name="T26" fmla="*/ 15 w 17"/>
                    <a:gd name="T27" fmla="*/ 3 h 17"/>
                    <a:gd name="T28" fmla="*/ 12 w 17"/>
                    <a:gd name="T29" fmla="*/ 3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8 w 17"/>
                    <a:gd name="T35" fmla="*/ 0 h 17"/>
                    <a:gd name="T36" fmla="*/ 5 w 17"/>
                    <a:gd name="T37" fmla="*/ 3 h 17"/>
                    <a:gd name="T38" fmla="*/ 5 w 17"/>
                    <a:gd name="T39" fmla="*/ 3 h 17"/>
                    <a:gd name="T40" fmla="*/ 3 w 17"/>
                    <a:gd name="T41" fmla="*/ 3 h 17"/>
                    <a:gd name="T42" fmla="*/ 3 w 17"/>
                    <a:gd name="T43" fmla="*/ 5 h 17"/>
                    <a:gd name="T44" fmla="*/ 0 w 17"/>
                    <a:gd name="T45" fmla="*/ 5 h 17"/>
                    <a:gd name="T46" fmla="*/ 0 w 17"/>
                    <a:gd name="T47" fmla="*/ 8 h 17"/>
                    <a:gd name="T48" fmla="*/ 0 w 17"/>
                    <a:gd name="T49" fmla="*/ 10 h 17"/>
                    <a:gd name="T50" fmla="*/ 0 w 17"/>
                    <a:gd name="T51" fmla="*/ 10 h 17"/>
                    <a:gd name="T52" fmla="*/ 0 w 17"/>
                    <a:gd name="T53" fmla="*/ 12 h 17"/>
                    <a:gd name="T54" fmla="*/ 3 w 17"/>
                    <a:gd name="T55" fmla="*/ 15 h 17"/>
                    <a:gd name="T56" fmla="*/ 3 w 17"/>
                    <a:gd name="T57" fmla="*/ 15 h 17"/>
                    <a:gd name="T58" fmla="*/ 5 w 17"/>
                    <a:gd name="T59" fmla="*/ 17 h 17"/>
                    <a:gd name="T60" fmla="*/ 5 w 17"/>
                    <a:gd name="T61" fmla="*/ 17 h 17"/>
                    <a:gd name="T62" fmla="*/ 8 w 17"/>
                    <a:gd name="T63" fmla="*/ 17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1" name="Freeform 472"/>
                <p:cNvSpPr>
                  <a:spLocks/>
                </p:cNvSpPr>
                <p:nvPr/>
              </p:nvSpPr>
              <p:spPr bwMode="auto">
                <a:xfrm>
                  <a:off x="2550" y="3025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7 h 17"/>
                    <a:gd name="T4" fmla="*/ 12 w 17"/>
                    <a:gd name="T5" fmla="*/ 17 h 17"/>
                    <a:gd name="T6" fmla="*/ 15 w 17"/>
                    <a:gd name="T7" fmla="*/ 17 h 17"/>
                    <a:gd name="T8" fmla="*/ 15 w 17"/>
                    <a:gd name="T9" fmla="*/ 15 h 17"/>
                    <a:gd name="T10" fmla="*/ 17 w 17"/>
                    <a:gd name="T11" fmla="*/ 15 h 17"/>
                    <a:gd name="T12" fmla="*/ 17 w 17"/>
                    <a:gd name="T13" fmla="*/ 12 h 17"/>
                    <a:gd name="T14" fmla="*/ 17 w 17"/>
                    <a:gd name="T15" fmla="*/ 10 h 17"/>
                    <a:gd name="T16" fmla="*/ 17 w 17"/>
                    <a:gd name="T17" fmla="*/ 10 h 17"/>
                    <a:gd name="T18" fmla="*/ 17 w 17"/>
                    <a:gd name="T19" fmla="*/ 8 h 17"/>
                    <a:gd name="T20" fmla="*/ 17 w 17"/>
                    <a:gd name="T21" fmla="*/ 5 h 17"/>
                    <a:gd name="T22" fmla="*/ 17 w 17"/>
                    <a:gd name="T23" fmla="*/ 5 h 17"/>
                    <a:gd name="T24" fmla="*/ 15 w 17"/>
                    <a:gd name="T25" fmla="*/ 3 h 17"/>
                    <a:gd name="T26" fmla="*/ 15 w 17"/>
                    <a:gd name="T27" fmla="*/ 3 h 17"/>
                    <a:gd name="T28" fmla="*/ 12 w 17"/>
                    <a:gd name="T29" fmla="*/ 3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8 w 17"/>
                    <a:gd name="T35" fmla="*/ 0 h 17"/>
                    <a:gd name="T36" fmla="*/ 5 w 17"/>
                    <a:gd name="T37" fmla="*/ 3 h 17"/>
                    <a:gd name="T38" fmla="*/ 5 w 17"/>
                    <a:gd name="T39" fmla="*/ 3 h 17"/>
                    <a:gd name="T40" fmla="*/ 3 w 17"/>
                    <a:gd name="T41" fmla="*/ 3 h 17"/>
                    <a:gd name="T42" fmla="*/ 3 w 17"/>
                    <a:gd name="T43" fmla="*/ 5 h 17"/>
                    <a:gd name="T44" fmla="*/ 0 w 17"/>
                    <a:gd name="T45" fmla="*/ 5 h 17"/>
                    <a:gd name="T46" fmla="*/ 0 w 17"/>
                    <a:gd name="T47" fmla="*/ 8 h 17"/>
                    <a:gd name="T48" fmla="*/ 0 w 17"/>
                    <a:gd name="T49" fmla="*/ 10 h 17"/>
                    <a:gd name="T50" fmla="*/ 0 w 17"/>
                    <a:gd name="T51" fmla="*/ 10 h 17"/>
                    <a:gd name="T52" fmla="*/ 0 w 17"/>
                    <a:gd name="T53" fmla="*/ 12 h 17"/>
                    <a:gd name="T54" fmla="*/ 3 w 17"/>
                    <a:gd name="T55" fmla="*/ 15 h 17"/>
                    <a:gd name="T56" fmla="*/ 3 w 17"/>
                    <a:gd name="T57" fmla="*/ 15 h 17"/>
                    <a:gd name="T58" fmla="*/ 5 w 17"/>
                    <a:gd name="T59" fmla="*/ 17 h 17"/>
                    <a:gd name="T60" fmla="*/ 5 w 17"/>
                    <a:gd name="T61" fmla="*/ 17 h 17"/>
                    <a:gd name="T62" fmla="*/ 8 w 17"/>
                    <a:gd name="T63" fmla="*/ 17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2" name="Freeform 473"/>
                <p:cNvSpPr>
                  <a:spLocks/>
                </p:cNvSpPr>
                <p:nvPr/>
              </p:nvSpPr>
              <p:spPr bwMode="auto">
                <a:xfrm>
                  <a:off x="2600" y="3059"/>
                  <a:ext cx="20" cy="17"/>
                </a:xfrm>
                <a:custGeom>
                  <a:avLst/>
                  <a:gdLst>
                    <a:gd name="T0" fmla="*/ 10 w 20"/>
                    <a:gd name="T1" fmla="*/ 17 h 17"/>
                    <a:gd name="T2" fmla="*/ 12 w 20"/>
                    <a:gd name="T3" fmla="*/ 17 h 17"/>
                    <a:gd name="T4" fmla="*/ 12 w 20"/>
                    <a:gd name="T5" fmla="*/ 17 h 17"/>
                    <a:gd name="T6" fmla="*/ 15 w 20"/>
                    <a:gd name="T7" fmla="*/ 14 h 17"/>
                    <a:gd name="T8" fmla="*/ 15 w 20"/>
                    <a:gd name="T9" fmla="*/ 14 h 17"/>
                    <a:gd name="T10" fmla="*/ 17 w 20"/>
                    <a:gd name="T11" fmla="*/ 12 h 17"/>
                    <a:gd name="T12" fmla="*/ 17 w 20"/>
                    <a:gd name="T13" fmla="*/ 12 h 17"/>
                    <a:gd name="T14" fmla="*/ 17 w 20"/>
                    <a:gd name="T15" fmla="*/ 9 h 17"/>
                    <a:gd name="T16" fmla="*/ 20 w 20"/>
                    <a:gd name="T17" fmla="*/ 9 h 17"/>
                    <a:gd name="T18" fmla="*/ 17 w 20"/>
                    <a:gd name="T19" fmla="*/ 7 h 17"/>
                    <a:gd name="T20" fmla="*/ 17 w 20"/>
                    <a:gd name="T21" fmla="*/ 5 h 17"/>
                    <a:gd name="T22" fmla="*/ 17 w 20"/>
                    <a:gd name="T23" fmla="*/ 5 h 17"/>
                    <a:gd name="T24" fmla="*/ 15 w 20"/>
                    <a:gd name="T25" fmla="*/ 2 h 17"/>
                    <a:gd name="T26" fmla="*/ 15 w 20"/>
                    <a:gd name="T27" fmla="*/ 2 h 17"/>
                    <a:gd name="T28" fmla="*/ 12 w 20"/>
                    <a:gd name="T29" fmla="*/ 2 h 17"/>
                    <a:gd name="T30" fmla="*/ 12 w 20"/>
                    <a:gd name="T31" fmla="*/ 0 h 17"/>
                    <a:gd name="T32" fmla="*/ 10 w 20"/>
                    <a:gd name="T33" fmla="*/ 0 h 17"/>
                    <a:gd name="T34" fmla="*/ 8 w 20"/>
                    <a:gd name="T35" fmla="*/ 0 h 17"/>
                    <a:gd name="T36" fmla="*/ 8 w 20"/>
                    <a:gd name="T37" fmla="*/ 2 h 17"/>
                    <a:gd name="T38" fmla="*/ 5 w 20"/>
                    <a:gd name="T39" fmla="*/ 2 h 17"/>
                    <a:gd name="T40" fmla="*/ 3 w 20"/>
                    <a:gd name="T41" fmla="*/ 2 h 17"/>
                    <a:gd name="T42" fmla="*/ 3 w 20"/>
                    <a:gd name="T43" fmla="*/ 5 h 17"/>
                    <a:gd name="T44" fmla="*/ 3 w 20"/>
                    <a:gd name="T45" fmla="*/ 5 h 17"/>
                    <a:gd name="T46" fmla="*/ 0 w 20"/>
                    <a:gd name="T47" fmla="*/ 7 h 17"/>
                    <a:gd name="T48" fmla="*/ 0 w 20"/>
                    <a:gd name="T49" fmla="*/ 9 h 17"/>
                    <a:gd name="T50" fmla="*/ 0 w 20"/>
                    <a:gd name="T51" fmla="*/ 9 h 17"/>
                    <a:gd name="T52" fmla="*/ 3 w 20"/>
                    <a:gd name="T53" fmla="*/ 12 h 17"/>
                    <a:gd name="T54" fmla="*/ 3 w 20"/>
                    <a:gd name="T55" fmla="*/ 12 h 17"/>
                    <a:gd name="T56" fmla="*/ 3 w 20"/>
                    <a:gd name="T57" fmla="*/ 14 h 17"/>
                    <a:gd name="T58" fmla="*/ 5 w 20"/>
                    <a:gd name="T59" fmla="*/ 14 h 17"/>
                    <a:gd name="T60" fmla="*/ 8 w 20"/>
                    <a:gd name="T61" fmla="*/ 17 h 17"/>
                    <a:gd name="T62" fmla="*/ 8 w 20"/>
                    <a:gd name="T63" fmla="*/ 17 h 17"/>
                    <a:gd name="T64" fmla="*/ 10 w 20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17"/>
                    <a:gd name="T101" fmla="*/ 20 w 20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17">
                      <a:moveTo>
                        <a:pt x="10" y="17"/>
                      </a:move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20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3" name="Freeform 474"/>
                <p:cNvSpPr>
                  <a:spLocks/>
                </p:cNvSpPr>
                <p:nvPr/>
              </p:nvSpPr>
              <p:spPr bwMode="auto">
                <a:xfrm>
                  <a:off x="2600" y="3059"/>
                  <a:ext cx="20" cy="17"/>
                </a:xfrm>
                <a:custGeom>
                  <a:avLst/>
                  <a:gdLst>
                    <a:gd name="T0" fmla="*/ 10 w 20"/>
                    <a:gd name="T1" fmla="*/ 17 h 17"/>
                    <a:gd name="T2" fmla="*/ 12 w 20"/>
                    <a:gd name="T3" fmla="*/ 17 h 17"/>
                    <a:gd name="T4" fmla="*/ 12 w 20"/>
                    <a:gd name="T5" fmla="*/ 17 h 17"/>
                    <a:gd name="T6" fmla="*/ 15 w 20"/>
                    <a:gd name="T7" fmla="*/ 14 h 17"/>
                    <a:gd name="T8" fmla="*/ 15 w 20"/>
                    <a:gd name="T9" fmla="*/ 14 h 17"/>
                    <a:gd name="T10" fmla="*/ 17 w 20"/>
                    <a:gd name="T11" fmla="*/ 12 h 17"/>
                    <a:gd name="T12" fmla="*/ 17 w 20"/>
                    <a:gd name="T13" fmla="*/ 12 h 17"/>
                    <a:gd name="T14" fmla="*/ 17 w 20"/>
                    <a:gd name="T15" fmla="*/ 9 h 17"/>
                    <a:gd name="T16" fmla="*/ 20 w 20"/>
                    <a:gd name="T17" fmla="*/ 9 h 17"/>
                    <a:gd name="T18" fmla="*/ 17 w 20"/>
                    <a:gd name="T19" fmla="*/ 7 h 17"/>
                    <a:gd name="T20" fmla="*/ 17 w 20"/>
                    <a:gd name="T21" fmla="*/ 5 h 17"/>
                    <a:gd name="T22" fmla="*/ 17 w 20"/>
                    <a:gd name="T23" fmla="*/ 5 h 17"/>
                    <a:gd name="T24" fmla="*/ 15 w 20"/>
                    <a:gd name="T25" fmla="*/ 2 h 17"/>
                    <a:gd name="T26" fmla="*/ 15 w 20"/>
                    <a:gd name="T27" fmla="*/ 2 h 17"/>
                    <a:gd name="T28" fmla="*/ 12 w 20"/>
                    <a:gd name="T29" fmla="*/ 2 h 17"/>
                    <a:gd name="T30" fmla="*/ 12 w 20"/>
                    <a:gd name="T31" fmla="*/ 0 h 17"/>
                    <a:gd name="T32" fmla="*/ 10 w 20"/>
                    <a:gd name="T33" fmla="*/ 0 h 17"/>
                    <a:gd name="T34" fmla="*/ 8 w 20"/>
                    <a:gd name="T35" fmla="*/ 0 h 17"/>
                    <a:gd name="T36" fmla="*/ 8 w 20"/>
                    <a:gd name="T37" fmla="*/ 2 h 17"/>
                    <a:gd name="T38" fmla="*/ 5 w 20"/>
                    <a:gd name="T39" fmla="*/ 2 h 17"/>
                    <a:gd name="T40" fmla="*/ 3 w 20"/>
                    <a:gd name="T41" fmla="*/ 2 h 17"/>
                    <a:gd name="T42" fmla="*/ 3 w 20"/>
                    <a:gd name="T43" fmla="*/ 5 h 17"/>
                    <a:gd name="T44" fmla="*/ 3 w 20"/>
                    <a:gd name="T45" fmla="*/ 5 h 17"/>
                    <a:gd name="T46" fmla="*/ 0 w 20"/>
                    <a:gd name="T47" fmla="*/ 7 h 17"/>
                    <a:gd name="T48" fmla="*/ 0 w 20"/>
                    <a:gd name="T49" fmla="*/ 9 h 17"/>
                    <a:gd name="T50" fmla="*/ 0 w 20"/>
                    <a:gd name="T51" fmla="*/ 9 h 17"/>
                    <a:gd name="T52" fmla="*/ 3 w 20"/>
                    <a:gd name="T53" fmla="*/ 12 h 17"/>
                    <a:gd name="T54" fmla="*/ 3 w 20"/>
                    <a:gd name="T55" fmla="*/ 12 h 17"/>
                    <a:gd name="T56" fmla="*/ 3 w 20"/>
                    <a:gd name="T57" fmla="*/ 14 h 17"/>
                    <a:gd name="T58" fmla="*/ 5 w 20"/>
                    <a:gd name="T59" fmla="*/ 14 h 17"/>
                    <a:gd name="T60" fmla="*/ 8 w 20"/>
                    <a:gd name="T61" fmla="*/ 17 h 17"/>
                    <a:gd name="T62" fmla="*/ 8 w 20"/>
                    <a:gd name="T63" fmla="*/ 17 h 17"/>
                    <a:gd name="T64" fmla="*/ 10 w 20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17"/>
                    <a:gd name="T101" fmla="*/ 20 w 20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17">
                      <a:moveTo>
                        <a:pt x="10" y="17"/>
                      </a:move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20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4" name="Freeform 475"/>
                <p:cNvSpPr>
                  <a:spLocks/>
                </p:cNvSpPr>
                <p:nvPr/>
              </p:nvSpPr>
              <p:spPr bwMode="auto">
                <a:xfrm>
                  <a:off x="2760" y="3042"/>
                  <a:ext cx="17" cy="17"/>
                </a:xfrm>
                <a:custGeom>
                  <a:avLst/>
                  <a:gdLst>
                    <a:gd name="T0" fmla="*/ 7 w 17"/>
                    <a:gd name="T1" fmla="*/ 17 h 17"/>
                    <a:gd name="T2" fmla="*/ 10 w 17"/>
                    <a:gd name="T3" fmla="*/ 17 h 17"/>
                    <a:gd name="T4" fmla="*/ 12 w 17"/>
                    <a:gd name="T5" fmla="*/ 17 h 17"/>
                    <a:gd name="T6" fmla="*/ 12 w 17"/>
                    <a:gd name="T7" fmla="*/ 14 h 17"/>
                    <a:gd name="T8" fmla="*/ 15 w 17"/>
                    <a:gd name="T9" fmla="*/ 14 h 17"/>
                    <a:gd name="T10" fmla="*/ 15 w 17"/>
                    <a:gd name="T11" fmla="*/ 12 h 17"/>
                    <a:gd name="T12" fmla="*/ 17 w 17"/>
                    <a:gd name="T13" fmla="*/ 12 h 17"/>
                    <a:gd name="T14" fmla="*/ 17 w 17"/>
                    <a:gd name="T15" fmla="*/ 10 h 17"/>
                    <a:gd name="T16" fmla="*/ 17 w 17"/>
                    <a:gd name="T17" fmla="*/ 7 h 17"/>
                    <a:gd name="T18" fmla="*/ 17 w 17"/>
                    <a:gd name="T19" fmla="*/ 7 h 17"/>
                    <a:gd name="T20" fmla="*/ 17 w 17"/>
                    <a:gd name="T21" fmla="*/ 5 h 17"/>
                    <a:gd name="T22" fmla="*/ 15 w 17"/>
                    <a:gd name="T23" fmla="*/ 5 h 17"/>
                    <a:gd name="T24" fmla="*/ 15 w 17"/>
                    <a:gd name="T25" fmla="*/ 3 h 17"/>
                    <a:gd name="T26" fmla="*/ 12 w 17"/>
                    <a:gd name="T27" fmla="*/ 3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7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3 w 17"/>
                    <a:gd name="T39" fmla="*/ 3 h 17"/>
                    <a:gd name="T40" fmla="*/ 3 w 17"/>
                    <a:gd name="T41" fmla="*/ 3 h 17"/>
                    <a:gd name="T42" fmla="*/ 0 w 17"/>
                    <a:gd name="T43" fmla="*/ 5 h 17"/>
                    <a:gd name="T44" fmla="*/ 0 w 17"/>
                    <a:gd name="T45" fmla="*/ 5 h 17"/>
                    <a:gd name="T46" fmla="*/ 0 w 17"/>
                    <a:gd name="T47" fmla="*/ 7 h 17"/>
                    <a:gd name="T48" fmla="*/ 0 w 17"/>
                    <a:gd name="T49" fmla="*/ 7 h 17"/>
                    <a:gd name="T50" fmla="*/ 0 w 17"/>
                    <a:gd name="T51" fmla="*/ 10 h 17"/>
                    <a:gd name="T52" fmla="*/ 0 w 17"/>
                    <a:gd name="T53" fmla="*/ 12 h 17"/>
                    <a:gd name="T54" fmla="*/ 0 w 17"/>
                    <a:gd name="T55" fmla="*/ 12 h 17"/>
                    <a:gd name="T56" fmla="*/ 3 w 17"/>
                    <a:gd name="T57" fmla="*/ 14 h 17"/>
                    <a:gd name="T58" fmla="*/ 3 w 17"/>
                    <a:gd name="T59" fmla="*/ 14 h 17"/>
                    <a:gd name="T60" fmla="*/ 5 w 17"/>
                    <a:gd name="T61" fmla="*/ 17 h 17"/>
                    <a:gd name="T62" fmla="*/ 7 w 17"/>
                    <a:gd name="T63" fmla="*/ 17 h 17"/>
                    <a:gd name="T64" fmla="*/ 7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17"/>
                      </a:move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5" y="1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5" name="Freeform 476"/>
                <p:cNvSpPr>
                  <a:spLocks/>
                </p:cNvSpPr>
                <p:nvPr/>
              </p:nvSpPr>
              <p:spPr bwMode="auto">
                <a:xfrm>
                  <a:off x="2760" y="3042"/>
                  <a:ext cx="17" cy="17"/>
                </a:xfrm>
                <a:custGeom>
                  <a:avLst/>
                  <a:gdLst>
                    <a:gd name="T0" fmla="*/ 7 w 17"/>
                    <a:gd name="T1" fmla="*/ 17 h 17"/>
                    <a:gd name="T2" fmla="*/ 10 w 17"/>
                    <a:gd name="T3" fmla="*/ 17 h 17"/>
                    <a:gd name="T4" fmla="*/ 12 w 17"/>
                    <a:gd name="T5" fmla="*/ 17 h 17"/>
                    <a:gd name="T6" fmla="*/ 12 w 17"/>
                    <a:gd name="T7" fmla="*/ 14 h 17"/>
                    <a:gd name="T8" fmla="*/ 15 w 17"/>
                    <a:gd name="T9" fmla="*/ 14 h 17"/>
                    <a:gd name="T10" fmla="*/ 15 w 17"/>
                    <a:gd name="T11" fmla="*/ 12 h 17"/>
                    <a:gd name="T12" fmla="*/ 17 w 17"/>
                    <a:gd name="T13" fmla="*/ 12 h 17"/>
                    <a:gd name="T14" fmla="*/ 17 w 17"/>
                    <a:gd name="T15" fmla="*/ 10 h 17"/>
                    <a:gd name="T16" fmla="*/ 17 w 17"/>
                    <a:gd name="T17" fmla="*/ 7 h 17"/>
                    <a:gd name="T18" fmla="*/ 17 w 17"/>
                    <a:gd name="T19" fmla="*/ 7 h 17"/>
                    <a:gd name="T20" fmla="*/ 17 w 17"/>
                    <a:gd name="T21" fmla="*/ 5 h 17"/>
                    <a:gd name="T22" fmla="*/ 15 w 17"/>
                    <a:gd name="T23" fmla="*/ 5 h 17"/>
                    <a:gd name="T24" fmla="*/ 15 w 17"/>
                    <a:gd name="T25" fmla="*/ 3 h 17"/>
                    <a:gd name="T26" fmla="*/ 12 w 17"/>
                    <a:gd name="T27" fmla="*/ 3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7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3 w 17"/>
                    <a:gd name="T39" fmla="*/ 3 h 17"/>
                    <a:gd name="T40" fmla="*/ 3 w 17"/>
                    <a:gd name="T41" fmla="*/ 3 h 17"/>
                    <a:gd name="T42" fmla="*/ 0 w 17"/>
                    <a:gd name="T43" fmla="*/ 5 h 17"/>
                    <a:gd name="T44" fmla="*/ 0 w 17"/>
                    <a:gd name="T45" fmla="*/ 5 h 17"/>
                    <a:gd name="T46" fmla="*/ 0 w 17"/>
                    <a:gd name="T47" fmla="*/ 7 h 17"/>
                    <a:gd name="T48" fmla="*/ 0 w 17"/>
                    <a:gd name="T49" fmla="*/ 7 h 17"/>
                    <a:gd name="T50" fmla="*/ 0 w 17"/>
                    <a:gd name="T51" fmla="*/ 10 h 17"/>
                    <a:gd name="T52" fmla="*/ 0 w 17"/>
                    <a:gd name="T53" fmla="*/ 12 h 17"/>
                    <a:gd name="T54" fmla="*/ 0 w 17"/>
                    <a:gd name="T55" fmla="*/ 12 h 17"/>
                    <a:gd name="T56" fmla="*/ 3 w 17"/>
                    <a:gd name="T57" fmla="*/ 14 h 17"/>
                    <a:gd name="T58" fmla="*/ 3 w 17"/>
                    <a:gd name="T59" fmla="*/ 14 h 17"/>
                    <a:gd name="T60" fmla="*/ 5 w 17"/>
                    <a:gd name="T61" fmla="*/ 17 h 17"/>
                    <a:gd name="T62" fmla="*/ 7 w 17"/>
                    <a:gd name="T63" fmla="*/ 17 h 17"/>
                    <a:gd name="T64" fmla="*/ 7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17"/>
                      </a:move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5" y="17"/>
                      </a:lnTo>
                      <a:lnTo>
                        <a:pt x="7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6" name="Freeform 477"/>
                <p:cNvSpPr>
                  <a:spLocks/>
                </p:cNvSpPr>
                <p:nvPr/>
              </p:nvSpPr>
              <p:spPr bwMode="auto">
                <a:xfrm>
                  <a:off x="2829" y="3114"/>
                  <a:ext cx="20" cy="16"/>
                </a:xfrm>
                <a:custGeom>
                  <a:avLst/>
                  <a:gdLst>
                    <a:gd name="T0" fmla="*/ 10 w 20"/>
                    <a:gd name="T1" fmla="*/ 16 h 16"/>
                    <a:gd name="T2" fmla="*/ 12 w 20"/>
                    <a:gd name="T3" fmla="*/ 16 h 16"/>
                    <a:gd name="T4" fmla="*/ 12 w 20"/>
                    <a:gd name="T5" fmla="*/ 16 h 16"/>
                    <a:gd name="T6" fmla="*/ 15 w 20"/>
                    <a:gd name="T7" fmla="*/ 14 h 16"/>
                    <a:gd name="T8" fmla="*/ 17 w 20"/>
                    <a:gd name="T9" fmla="*/ 14 h 16"/>
                    <a:gd name="T10" fmla="*/ 17 w 20"/>
                    <a:gd name="T11" fmla="*/ 14 h 16"/>
                    <a:gd name="T12" fmla="*/ 17 w 20"/>
                    <a:gd name="T13" fmla="*/ 12 h 16"/>
                    <a:gd name="T14" fmla="*/ 20 w 20"/>
                    <a:gd name="T15" fmla="*/ 9 h 16"/>
                    <a:gd name="T16" fmla="*/ 20 w 20"/>
                    <a:gd name="T17" fmla="*/ 9 h 16"/>
                    <a:gd name="T18" fmla="*/ 20 w 20"/>
                    <a:gd name="T19" fmla="*/ 7 h 16"/>
                    <a:gd name="T20" fmla="*/ 17 w 20"/>
                    <a:gd name="T21" fmla="*/ 4 h 16"/>
                    <a:gd name="T22" fmla="*/ 17 w 20"/>
                    <a:gd name="T23" fmla="*/ 4 h 16"/>
                    <a:gd name="T24" fmla="*/ 17 w 20"/>
                    <a:gd name="T25" fmla="*/ 2 h 16"/>
                    <a:gd name="T26" fmla="*/ 15 w 20"/>
                    <a:gd name="T27" fmla="*/ 2 h 16"/>
                    <a:gd name="T28" fmla="*/ 12 w 20"/>
                    <a:gd name="T29" fmla="*/ 2 h 16"/>
                    <a:gd name="T30" fmla="*/ 12 w 20"/>
                    <a:gd name="T31" fmla="*/ 0 h 16"/>
                    <a:gd name="T32" fmla="*/ 10 w 20"/>
                    <a:gd name="T33" fmla="*/ 0 h 16"/>
                    <a:gd name="T34" fmla="*/ 8 w 20"/>
                    <a:gd name="T35" fmla="*/ 0 h 16"/>
                    <a:gd name="T36" fmla="*/ 8 w 20"/>
                    <a:gd name="T37" fmla="*/ 2 h 16"/>
                    <a:gd name="T38" fmla="*/ 5 w 20"/>
                    <a:gd name="T39" fmla="*/ 2 h 16"/>
                    <a:gd name="T40" fmla="*/ 5 w 20"/>
                    <a:gd name="T41" fmla="*/ 2 h 16"/>
                    <a:gd name="T42" fmla="*/ 3 w 20"/>
                    <a:gd name="T43" fmla="*/ 4 h 16"/>
                    <a:gd name="T44" fmla="*/ 3 w 20"/>
                    <a:gd name="T45" fmla="*/ 4 h 16"/>
                    <a:gd name="T46" fmla="*/ 3 w 20"/>
                    <a:gd name="T47" fmla="*/ 7 h 16"/>
                    <a:gd name="T48" fmla="*/ 0 w 20"/>
                    <a:gd name="T49" fmla="*/ 9 h 16"/>
                    <a:gd name="T50" fmla="*/ 3 w 20"/>
                    <a:gd name="T51" fmla="*/ 9 h 16"/>
                    <a:gd name="T52" fmla="*/ 3 w 20"/>
                    <a:gd name="T53" fmla="*/ 12 h 16"/>
                    <a:gd name="T54" fmla="*/ 3 w 20"/>
                    <a:gd name="T55" fmla="*/ 14 h 16"/>
                    <a:gd name="T56" fmla="*/ 5 w 20"/>
                    <a:gd name="T57" fmla="*/ 14 h 16"/>
                    <a:gd name="T58" fmla="*/ 5 w 20"/>
                    <a:gd name="T59" fmla="*/ 14 h 16"/>
                    <a:gd name="T60" fmla="*/ 8 w 20"/>
                    <a:gd name="T61" fmla="*/ 16 h 16"/>
                    <a:gd name="T62" fmla="*/ 8 w 20"/>
                    <a:gd name="T63" fmla="*/ 16 h 16"/>
                    <a:gd name="T64" fmla="*/ 10 w 20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16"/>
                    <a:gd name="T101" fmla="*/ 20 w 20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16">
                      <a:moveTo>
                        <a:pt x="10" y="16"/>
                      </a:move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7" name="Freeform 478"/>
                <p:cNvSpPr>
                  <a:spLocks/>
                </p:cNvSpPr>
                <p:nvPr/>
              </p:nvSpPr>
              <p:spPr bwMode="auto">
                <a:xfrm>
                  <a:off x="2829" y="3114"/>
                  <a:ext cx="20" cy="16"/>
                </a:xfrm>
                <a:custGeom>
                  <a:avLst/>
                  <a:gdLst>
                    <a:gd name="T0" fmla="*/ 10 w 20"/>
                    <a:gd name="T1" fmla="*/ 16 h 16"/>
                    <a:gd name="T2" fmla="*/ 12 w 20"/>
                    <a:gd name="T3" fmla="*/ 16 h 16"/>
                    <a:gd name="T4" fmla="*/ 12 w 20"/>
                    <a:gd name="T5" fmla="*/ 16 h 16"/>
                    <a:gd name="T6" fmla="*/ 15 w 20"/>
                    <a:gd name="T7" fmla="*/ 14 h 16"/>
                    <a:gd name="T8" fmla="*/ 17 w 20"/>
                    <a:gd name="T9" fmla="*/ 14 h 16"/>
                    <a:gd name="T10" fmla="*/ 17 w 20"/>
                    <a:gd name="T11" fmla="*/ 14 h 16"/>
                    <a:gd name="T12" fmla="*/ 17 w 20"/>
                    <a:gd name="T13" fmla="*/ 12 h 16"/>
                    <a:gd name="T14" fmla="*/ 20 w 20"/>
                    <a:gd name="T15" fmla="*/ 9 h 16"/>
                    <a:gd name="T16" fmla="*/ 20 w 20"/>
                    <a:gd name="T17" fmla="*/ 9 h 16"/>
                    <a:gd name="T18" fmla="*/ 20 w 20"/>
                    <a:gd name="T19" fmla="*/ 7 h 16"/>
                    <a:gd name="T20" fmla="*/ 17 w 20"/>
                    <a:gd name="T21" fmla="*/ 4 h 16"/>
                    <a:gd name="T22" fmla="*/ 17 w 20"/>
                    <a:gd name="T23" fmla="*/ 4 h 16"/>
                    <a:gd name="T24" fmla="*/ 17 w 20"/>
                    <a:gd name="T25" fmla="*/ 2 h 16"/>
                    <a:gd name="T26" fmla="*/ 15 w 20"/>
                    <a:gd name="T27" fmla="*/ 2 h 16"/>
                    <a:gd name="T28" fmla="*/ 12 w 20"/>
                    <a:gd name="T29" fmla="*/ 2 h 16"/>
                    <a:gd name="T30" fmla="*/ 12 w 20"/>
                    <a:gd name="T31" fmla="*/ 0 h 16"/>
                    <a:gd name="T32" fmla="*/ 10 w 20"/>
                    <a:gd name="T33" fmla="*/ 0 h 16"/>
                    <a:gd name="T34" fmla="*/ 8 w 20"/>
                    <a:gd name="T35" fmla="*/ 0 h 16"/>
                    <a:gd name="T36" fmla="*/ 8 w 20"/>
                    <a:gd name="T37" fmla="*/ 2 h 16"/>
                    <a:gd name="T38" fmla="*/ 5 w 20"/>
                    <a:gd name="T39" fmla="*/ 2 h 16"/>
                    <a:gd name="T40" fmla="*/ 5 w 20"/>
                    <a:gd name="T41" fmla="*/ 2 h 16"/>
                    <a:gd name="T42" fmla="*/ 3 w 20"/>
                    <a:gd name="T43" fmla="*/ 4 h 16"/>
                    <a:gd name="T44" fmla="*/ 3 w 20"/>
                    <a:gd name="T45" fmla="*/ 4 h 16"/>
                    <a:gd name="T46" fmla="*/ 3 w 20"/>
                    <a:gd name="T47" fmla="*/ 7 h 16"/>
                    <a:gd name="T48" fmla="*/ 0 w 20"/>
                    <a:gd name="T49" fmla="*/ 9 h 16"/>
                    <a:gd name="T50" fmla="*/ 3 w 20"/>
                    <a:gd name="T51" fmla="*/ 9 h 16"/>
                    <a:gd name="T52" fmla="*/ 3 w 20"/>
                    <a:gd name="T53" fmla="*/ 12 h 16"/>
                    <a:gd name="T54" fmla="*/ 3 w 20"/>
                    <a:gd name="T55" fmla="*/ 14 h 16"/>
                    <a:gd name="T56" fmla="*/ 5 w 20"/>
                    <a:gd name="T57" fmla="*/ 14 h 16"/>
                    <a:gd name="T58" fmla="*/ 5 w 20"/>
                    <a:gd name="T59" fmla="*/ 14 h 16"/>
                    <a:gd name="T60" fmla="*/ 8 w 20"/>
                    <a:gd name="T61" fmla="*/ 16 h 16"/>
                    <a:gd name="T62" fmla="*/ 8 w 20"/>
                    <a:gd name="T63" fmla="*/ 16 h 16"/>
                    <a:gd name="T64" fmla="*/ 10 w 20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16"/>
                    <a:gd name="T101" fmla="*/ 20 w 20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16">
                      <a:moveTo>
                        <a:pt x="10" y="16"/>
                      </a:move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8" name="Freeform 479"/>
                <p:cNvSpPr>
                  <a:spLocks/>
                </p:cNvSpPr>
                <p:nvPr/>
              </p:nvSpPr>
              <p:spPr bwMode="auto">
                <a:xfrm>
                  <a:off x="2670" y="3064"/>
                  <a:ext cx="16" cy="16"/>
                </a:xfrm>
                <a:custGeom>
                  <a:avLst/>
                  <a:gdLst>
                    <a:gd name="T0" fmla="*/ 7 w 16"/>
                    <a:gd name="T1" fmla="*/ 16 h 16"/>
                    <a:gd name="T2" fmla="*/ 9 w 16"/>
                    <a:gd name="T3" fmla="*/ 16 h 16"/>
                    <a:gd name="T4" fmla="*/ 9 w 16"/>
                    <a:gd name="T5" fmla="*/ 16 h 16"/>
                    <a:gd name="T6" fmla="*/ 12 w 16"/>
                    <a:gd name="T7" fmla="*/ 14 h 16"/>
                    <a:gd name="T8" fmla="*/ 14 w 16"/>
                    <a:gd name="T9" fmla="*/ 14 h 16"/>
                    <a:gd name="T10" fmla="*/ 14 w 16"/>
                    <a:gd name="T11" fmla="*/ 14 h 16"/>
                    <a:gd name="T12" fmla="*/ 14 w 16"/>
                    <a:gd name="T13" fmla="*/ 12 h 16"/>
                    <a:gd name="T14" fmla="*/ 16 w 16"/>
                    <a:gd name="T15" fmla="*/ 9 h 16"/>
                    <a:gd name="T16" fmla="*/ 16 w 16"/>
                    <a:gd name="T17" fmla="*/ 9 h 16"/>
                    <a:gd name="T18" fmla="*/ 16 w 16"/>
                    <a:gd name="T19" fmla="*/ 7 h 16"/>
                    <a:gd name="T20" fmla="*/ 14 w 16"/>
                    <a:gd name="T21" fmla="*/ 4 h 16"/>
                    <a:gd name="T22" fmla="*/ 14 w 16"/>
                    <a:gd name="T23" fmla="*/ 4 h 16"/>
                    <a:gd name="T24" fmla="*/ 14 w 16"/>
                    <a:gd name="T25" fmla="*/ 2 h 16"/>
                    <a:gd name="T26" fmla="*/ 12 w 16"/>
                    <a:gd name="T27" fmla="*/ 2 h 16"/>
                    <a:gd name="T28" fmla="*/ 9 w 16"/>
                    <a:gd name="T29" fmla="*/ 2 h 16"/>
                    <a:gd name="T30" fmla="*/ 9 w 16"/>
                    <a:gd name="T31" fmla="*/ 0 h 16"/>
                    <a:gd name="T32" fmla="*/ 7 w 16"/>
                    <a:gd name="T33" fmla="*/ 0 h 16"/>
                    <a:gd name="T34" fmla="*/ 4 w 16"/>
                    <a:gd name="T35" fmla="*/ 0 h 16"/>
                    <a:gd name="T36" fmla="*/ 4 w 16"/>
                    <a:gd name="T37" fmla="*/ 2 h 16"/>
                    <a:gd name="T38" fmla="*/ 2 w 16"/>
                    <a:gd name="T39" fmla="*/ 2 h 16"/>
                    <a:gd name="T40" fmla="*/ 2 w 16"/>
                    <a:gd name="T41" fmla="*/ 2 h 16"/>
                    <a:gd name="T42" fmla="*/ 0 w 16"/>
                    <a:gd name="T43" fmla="*/ 4 h 16"/>
                    <a:gd name="T44" fmla="*/ 0 w 16"/>
                    <a:gd name="T45" fmla="*/ 4 h 16"/>
                    <a:gd name="T46" fmla="*/ 0 w 16"/>
                    <a:gd name="T47" fmla="*/ 7 h 16"/>
                    <a:gd name="T48" fmla="*/ 0 w 16"/>
                    <a:gd name="T49" fmla="*/ 9 h 16"/>
                    <a:gd name="T50" fmla="*/ 0 w 16"/>
                    <a:gd name="T51" fmla="*/ 9 h 16"/>
                    <a:gd name="T52" fmla="*/ 0 w 16"/>
                    <a:gd name="T53" fmla="*/ 12 h 16"/>
                    <a:gd name="T54" fmla="*/ 0 w 16"/>
                    <a:gd name="T55" fmla="*/ 14 h 16"/>
                    <a:gd name="T56" fmla="*/ 2 w 16"/>
                    <a:gd name="T57" fmla="*/ 14 h 16"/>
                    <a:gd name="T58" fmla="*/ 2 w 16"/>
                    <a:gd name="T59" fmla="*/ 14 h 16"/>
                    <a:gd name="T60" fmla="*/ 4 w 16"/>
                    <a:gd name="T61" fmla="*/ 16 h 16"/>
                    <a:gd name="T62" fmla="*/ 4 w 16"/>
                    <a:gd name="T63" fmla="*/ 16 h 16"/>
                    <a:gd name="T64" fmla="*/ 7 w 1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16"/>
                      </a:moveTo>
                      <a:lnTo>
                        <a:pt x="9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59" name="Freeform 480"/>
                <p:cNvSpPr>
                  <a:spLocks/>
                </p:cNvSpPr>
                <p:nvPr/>
              </p:nvSpPr>
              <p:spPr bwMode="auto">
                <a:xfrm>
                  <a:off x="2670" y="3064"/>
                  <a:ext cx="16" cy="16"/>
                </a:xfrm>
                <a:custGeom>
                  <a:avLst/>
                  <a:gdLst>
                    <a:gd name="T0" fmla="*/ 7 w 16"/>
                    <a:gd name="T1" fmla="*/ 16 h 16"/>
                    <a:gd name="T2" fmla="*/ 9 w 16"/>
                    <a:gd name="T3" fmla="*/ 16 h 16"/>
                    <a:gd name="T4" fmla="*/ 9 w 16"/>
                    <a:gd name="T5" fmla="*/ 16 h 16"/>
                    <a:gd name="T6" fmla="*/ 12 w 16"/>
                    <a:gd name="T7" fmla="*/ 14 h 16"/>
                    <a:gd name="T8" fmla="*/ 14 w 16"/>
                    <a:gd name="T9" fmla="*/ 14 h 16"/>
                    <a:gd name="T10" fmla="*/ 14 w 16"/>
                    <a:gd name="T11" fmla="*/ 14 h 16"/>
                    <a:gd name="T12" fmla="*/ 14 w 16"/>
                    <a:gd name="T13" fmla="*/ 12 h 16"/>
                    <a:gd name="T14" fmla="*/ 16 w 16"/>
                    <a:gd name="T15" fmla="*/ 9 h 16"/>
                    <a:gd name="T16" fmla="*/ 16 w 16"/>
                    <a:gd name="T17" fmla="*/ 9 h 16"/>
                    <a:gd name="T18" fmla="*/ 16 w 16"/>
                    <a:gd name="T19" fmla="*/ 7 h 16"/>
                    <a:gd name="T20" fmla="*/ 14 w 16"/>
                    <a:gd name="T21" fmla="*/ 4 h 16"/>
                    <a:gd name="T22" fmla="*/ 14 w 16"/>
                    <a:gd name="T23" fmla="*/ 4 h 16"/>
                    <a:gd name="T24" fmla="*/ 14 w 16"/>
                    <a:gd name="T25" fmla="*/ 2 h 16"/>
                    <a:gd name="T26" fmla="*/ 12 w 16"/>
                    <a:gd name="T27" fmla="*/ 2 h 16"/>
                    <a:gd name="T28" fmla="*/ 9 w 16"/>
                    <a:gd name="T29" fmla="*/ 2 h 16"/>
                    <a:gd name="T30" fmla="*/ 9 w 16"/>
                    <a:gd name="T31" fmla="*/ 0 h 16"/>
                    <a:gd name="T32" fmla="*/ 7 w 16"/>
                    <a:gd name="T33" fmla="*/ 0 h 16"/>
                    <a:gd name="T34" fmla="*/ 4 w 16"/>
                    <a:gd name="T35" fmla="*/ 0 h 16"/>
                    <a:gd name="T36" fmla="*/ 4 w 16"/>
                    <a:gd name="T37" fmla="*/ 2 h 16"/>
                    <a:gd name="T38" fmla="*/ 2 w 16"/>
                    <a:gd name="T39" fmla="*/ 2 h 16"/>
                    <a:gd name="T40" fmla="*/ 2 w 16"/>
                    <a:gd name="T41" fmla="*/ 2 h 16"/>
                    <a:gd name="T42" fmla="*/ 0 w 16"/>
                    <a:gd name="T43" fmla="*/ 4 h 16"/>
                    <a:gd name="T44" fmla="*/ 0 w 16"/>
                    <a:gd name="T45" fmla="*/ 4 h 16"/>
                    <a:gd name="T46" fmla="*/ 0 w 16"/>
                    <a:gd name="T47" fmla="*/ 7 h 16"/>
                    <a:gd name="T48" fmla="*/ 0 w 16"/>
                    <a:gd name="T49" fmla="*/ 9 h 16"/>
                    <a:gd name="T50" fmla="*/ 0 w 16"/>
                    <a:gd name="T51" fmla="*/ 9 h 16"/>
                    <a:gd name="T52" fmla="*/ 0 w 16"/>
                    <a:gd name="T53" fmla="*/ 12 h 16"/>
                    <a:gd name="T54" fmla="*/ 0 w 16"/>
                    <a:gd name="T55" fmla="*/ 14 h 16"/>
                    <a:gd name="T56" fmla="*/ 2 w 16"/>
                    <a:gd name="T57" fmla="*/ 14 h 16"/>
                    <a:gd name="T58" fmla="*/ 2 w 16"/>
                    <a:gd name="T59" fmla="*/ 14 h 16"/>
                    <a:gd name="T60" fmla="*/ 4 w 16"/>
                    <a:gd name="T61" fmla="*/ 16 h 16"/>
                    <a:gd name="T62" fmla="*/ 4 w 16"/>
                    <a:gd name="T63" fmla="*/ 16 h 16"/>
                    <a:gd name="T64" fmla="*/ 7 w 1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7" y="16"/>
                      </a:moveTo>
                      <a:lnTo>
                        <a:pt x="9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7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0" name="Freeform 481"/>
                <p:cNvSpPr>
                  <a:spLocks/>
                </p:cNvSpPr>
                <p:nvPr/>
              </p:nvSpPr>
              <p:spPr bwMode="auto">
                <a:xfrm>
                  <a:off x="2319" y="3195"/>
                  <a:ext cx="17" cy="16"/>
                </a:xfrm>
                <a:custGeom>
                  <a:avLst/>
                  <a:gdLst>
                    <a:gd name="T0" fmla="*/ 7 w 17"/>
                    <a:gd name="T1" fmla="*/ 16 h 16"/>
                    <a:gd name="T2" fmla="*/ 10 w 17"/>
                    <a:gd name="T3" fmla="*/ 14 h 16"/>
                    <a:gd name="T4" fmla="*/ 12 w 17"/>
                    <a:gd name="T5" fmla="*/ 14 h 16"/>
                    <a:gd name="T6" fmla="*/ 12 w 17"/>
                    <a:gd name="T7" fmla="*/ 14 h 16"/>
                    <a:gd name="T8" fmla="*/ 14 w 17"/>
                    <a:gd name="T9" fmla="*/ 14 h 16"/>
                    <a:gd name="T10" fmla="*/ 14 w 17"/>
                    <a:gd name="T11" fmla="*/ 12 h 16"/>
                    <a:gd name="T12" fmla="*/ 17 w 17"/>
                    <a:gd name="T13" fmla="*/ 12 h 16"/>
                    <a:gd name="T14" fmla="*/ 17 w 17"/>
                    <a:gd name="T15" fmla="*/ 9 h 16"/>
                    <a:gd name="T16" fmla="*/ 17 w 17"/>
                    <a:gd name="T17" fmla="*/ 7 h 16"/>
                    <a:gd name="T18" fmla="*/ 17 w 17"/>
                    <a:gd name="T19" fmla="*/ 7 h 16"/>
                    <a:gd name="T20" fmla="*/ 17 w 17"/>
                    <a:gd name="T21" fmla="*/ 4 h 16"/>
                    <a:gd name="T22" fmla="*/ 14 w 17"/>
                    <a:gd name="T23" fmla="*/ 2 h 16"/>
                    <a:gd name="T24" fmla="*/ 14 w 17"/>
                    <a:gd name="T25" fmla="*/ 2 h 16"/>
                    <a:gd name="T26" fmla="*/ 12 w 17"/>
                    <a:gd name="T27" fmla="*/ 0 h 16"/>
                    <a:gd name="T28" fmla="*/ 12 w 17"/>
                    <a:gd name="T29" fmla="*/ 0 h 16"/>
                    <a:gd name="T30" fmla="*/ 10 w 17"/>
                    <a:gd name="T31" fmla="*/ 0 h 16"/>
                    <a:gd name="T32" fmla="*/ 7 w 17"/>
                    <a:gd name="T33" fmla="*/ 0 h 16"/>
                    <a:gd name="T34" fmla="*/ 7 w 17"/>
                    <a:gd name="T35" fmla="*/ 0 h 16"/>
                    <a:gd name="T36" fmla="*/ 5 w 17"/>
                    <a:gd name="T37" fmla="*/ 0 h 16"/>
                    <a:gd name="T38" fmla="*/ 2 w 17"/>
                    <a:gd name="T39" fmla="*/ 0 h 16"/>
                    <a:gd name="T40" fmla="*/ 2 w 17"/>
                    <a:gd name="T41" fmla="*/ 2 h 16"/>
                    <a:gd name="T42" fmla="*/ 0 w 17"/>
                    <a:gd name="T43" fmla="*/ 2 h 16"/>
                    <a:gd name="T44" fmla="*/ 0 w 17"/>
                    <a:gd name="T45" fmla="*/ 4 h 16"/>
                    <a:gd name="T46" fmla="*/ 0 w 17"/>
                    <a:gd name="T47" fmla="*/ 7 h 16"/>
                    <a:gd name="T48" fmla="*/ 0 w 17"/>
                    <a:gd name="T49" fmla="*/ 7 h 16"/>
                    <a:gd name="T50" fmla="*/ 0 w 17"/>
                    <a:gd name="T51" fmla="*/ 9 h 16"/>
                    <a:gd name="T52" fmla="*/ 0 w 17"/>
                    <a:gd name="T53" fmla="*/ 12 h 16"/>
                    <a:gd name="T54" fmla="*/ 0 w 17"/>
                    <a:gd name="T55" fmla="*/ 12 h 16"/>
                    <a:gd name="T56" fmla="*/ 2 w 17"/>
                    <a:gd name="T57" fmla="*/ 14 h 16"/>
                    <a:gd name="T58" fmla="*/ 2 w 17"/>
                    <a:gd name="T59" fmla="*/ 14 h 16"/>
                    <a:gd name="T60" fmla="*/ 5 w 17"/>
                    <a:gd name="T61" fmla="*/ 14 h 16"/>
                    <a:gd name="T62" fmla="*/ 7 w 17"/>
                    <a:gd name="T63" fmla="*/ 14 h 16"/>
                    <a:gd name="T64" fmla="*/ 7 w 17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16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1" name="Freeform 482"/>
                <p:cNvSpPr>
                  <a:spLocks/>
                </p:cNvSpPr>
                <p:nvPr/>
              </p:nvSpPr>
              <p:spPr bwMode="auto">
                <a:xfrm>
                  <a:off x="2319" y="3195"/>
                  <a:ext cx="17" cy="16"/>
                </a:xfrm>
                <a:custGeom>
                  <a:avLst/>
                  <a:gdLst>
                    <a:gd name="T0" fmla="*/ 7 w 17"/>
                    <a:gd name="T1" fmla="*/ 16 h 16"/>
                    <a:gd name="T2" fmla="*/ 10 w 17"/>
                    <a:gd name="T3" fmla="*/ 14 h 16"/>
                    <a:gd name="T4" fmla="*/ 12 w 17"/>
                    <a:gd name="T5" fmla="*/ 14 h 16"/>
                    <a:gd name="T6" fmla="*/ 12 w 17"/>
                    <a:gd name="T7" fmla="*/ 14 h 16"/>
                    <a:gd name="T8" fmla="*/ 14 w 17"/>
                    <a:gd name="T9" fmla="*/ 14 h 16"/>
                    <a:gd name="T10" fmla="*/ 14 w 17"/>
                    <a:gd name="T11" fmla="*/ 12 h 16"/>
                    <a:gd name="T12" fmla="*/ 17 w 17"/>
                    <a:gd name="T13" fmla="*/ 12 h 16"/>
                    <a:gd name="T14" fmla="*/ 17 w 17"/>
                    <a:gd name="T15" fmla="*/ 9 h 16"/>
                    <a:gd name="T16" fmla="*/ 17 w 17"/>
                    <a:gd name="T17" fmla="*/ 7 h 16"/>
                    <a:gd name="T18" fmla="*/ 17 w 17"/>
                    <a:gd name="T19" fmla="*/ 7 h 16"/>
                    <a:gd name="T20" fmla="*/ 17 w 17"/>
                    <a:gd name="T21" fmla="*/ 4 h 16"/>
                    <a:gd name="T22" fmla="*/ 14 w 17"/>
                    <a:gd name="T23" fmla="*/ 2 h 16"/>
                    <a:gd name="T24" fmla="*/ 14 w 17"/>
                    <a:gd name="T25" fmla="*/ 2 h 16"/>
                    <a:gd name="T26" fmla="*/ 12 w 17"/>
                    <a:gd name="T27" fmla="*/ 0 h 16"/>
                    <a:gd name="T28" fmla="*/ 12 w 17"/>
                    <a:gd name="T29" fmla="*/ 0 h 16"/>
                    <a:gd name="T30" fmla="*/ 10 w 17"/>
                    <a:gd name="T31" fmla="*/ 0 h 16"/>
                    <a:gd name="T32" fmla="*/ 7 w 17"/>
                    <a:gd name="T33" fmla="*/ 0 h 16"/>
                    <a:gd name="T34" fmla="*/ 7 w 17"/>
                    <a:gd name="T35" fmla="*/ 0 h 16"/>
                    <a:gd name="T36" fmla="*/ 5 w 17"/>
                    <a:gd name="T37" fmla="*/ 0 h 16"/>
                    <a:gd name="T38" fmla="*/ 2 w 17"/>
                    <a:gd name="T39" fmla="*/ 0 h 16"/>
                    <a:gd name="T40" fmla="*/ 2 w 17"/>
                    <a:gd name="T41" fmla="*/ 2 h 16"/>
                    <a:gd name="T42" fmla="*/ 0 w 17"/>
                    <a:gd name="T43" fmla="*/ 2 h 16"/>
                    <a:gd name="T44" fmla="*/ 0 w 17"/>
                    <a:gd name="T45" fmla="*/ 4 h 16"/>
                    <a:gd name="T46" fmla="*/ 0 w 17"/>
                    <a:gd name="T47" fmla="*/ 7 h 16"/>
                    <a:gd name="T48" fmla="*/ 0 w 17"/>
                    <a:gd name="T49" fmla="*/ 7 h 16"/>
                    <a:gd name="T50" fmla="*/ 0 w 17"/>
                    <a:gd name="T51" fmla="*/ 9 h 16"/>
                    <a:gd name="T52" fmla="*/ 0 w 17"/>
                    <a:gd name="T53" fmla="*/ 12 h 16"/>
                    <a:gd name="T54" fmla="*/ 0 w 17"/>
                    <a:gd name="T55" fmla="*/ 12 h 16"/>
                    <a:gd name="T56" fmla="*/ 2 w 17"/>
                    <a:gd name="T57" fmla="*/ 14 h 16"/>
                    <a:gd name="T58" fmla="*/ 2 w 17"/>
                    <a:gd name="T59" fmla="*/ 14 h 16"/>
                    <a:gd name="T60" fmla="*/ 5 w 17"/>
                    <a:gd name="T61" fmla="*/ 14 h 16"/>
                    <a:gd name="T62" fmla="*/ 7 w 17"/>
                    <a:gd name="T63" fmla="*/ 14 h 16"/>
                    <a:gd name="T64" fmla="*/ 7 w 17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7" y="16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2" name="Freeform 483"/>
                <p:cNvSpPr>
                  <a:spLocks/>
                </p:cNvSpPr>
                <p:nvPr/>
              </p:nvSpPr>
              <p:spPr bwMode="auto">
                <a:xfrm>
                  <a:off x="2276" y="3233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4 h 17"/>
                    <a:gd name="T4" fmla="*/ 12 w 17"/>
                    <a:gd name="T5" fmla="*/ 14 h 17"/>
                    <a:gd name="T6" fmla="*/ 14 w 17"/>
                    <a:gd name="T7" fmla="*/ 14 h 17"/>
                    <a:gd name="T8" fmla="*/ 14 w 17"/>
                    <a:gd name="T9" fmla="*/ 14 h 17"/>
                    <a:gd name="T10" fmla="*/ 17 w 17"/>
                    <a:gd name="T11" fmla="*/ 12 h 17"/>
                    <a:gd name="T12" fmla="*/ 17 w 17"/>
                    <a:gd name="T13" fmla="*/ 9 h 17"/>
                    <a:gd name="T14" fmla="*/ 17 w 17"/>
                    <a:gd name="T15" fmla="*/ 9 h 17"/>
                    <a:gd name="T16" fmla="*/ 17 w 17"/>
                    <a:gd name="T17" fmla="*/ 7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2 h 17"/>
                    <a:gd name="T24" fmla="*/ 14 w 17"/>
                    <a:gd name="T25" fmla="*/ 2 h 17"/>
                    <a:gd name="T26" fmla="*/ 14 w 17"/>
                    <a:gd name="T27" fmla="*/ 0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5 w 17"/>
                    <a:gd name="T39" fmla="*/ 0 h 17"/>
                    <a:gd name="T40" fmla="*/ 2 w 17"/>
                    <a:gd name="T41" fmla="*/ 2 h 17"/>
                    <a:gd name="T42" fmla="*/ 2 w 17"/>
                    <a:gd name="T43" fmla="*/ 2 h 17"/>
                    <a:gd name="T44" fmla="*/ 0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9 h 17"/>
                    <a:gd name="T52" fmla="*/ 0 w 17"/>
                    <a:gd name="T53" fmla="*/ 9 h 17"/>
                    <a:gd name="T54" fmla="*/ 2 w 17"/>
                    <a:gd name="T55" fmla="*/ 12 h 17"/>
                    <a:gd name="T56" fmla="*/ 2 w 17"/>
                    <a:gd name="T57" fmla="*/ 14 h 17"/>
                    <a:gd name="T58" fmla="*/ 5 w 17"/>
                    <a:gd name="T59" fmla="*/ 14 h 17"/>
                    <a:gd name="T60" fmla="*/ 5 w 17"/>
                    <a:gd name="T61" fmla="*/ 14 h 17"/>
                    <a:gd name="T62" fmla="*/ 7 w 17"/>
                    <a:gd name="T63" fmla="*/ 14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3" name="Freeform 484"/>
                <p:cNvSpPr>
                  <a:spLocks/>
                </p:cNvSpPr>
                <p:nvPr/>
              </p:nvSpPr>
              <p:spPr bwMode="auto">
                <a:xfrm>
                  <a:off x="2276" y="3233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4 h 17"/>
                    <a:gd name="T4" fmla="*/ 12 w 17"/>
                    <a:gd name="T5" fmla="*/ 14 h 17"/>
                    <a:gd name="T6" fmla="*/ 14 w 17"/>
                    <a:gd name="T7" fmla="*/ 14 h 17"/>
                    <a:gd name="T8" fmla="*/ 14 w 17"/>
                    <a:gd name="T9" fmla="*/ 14 h 17"/>
                    <a:gd name="T10" fmla="*/ 17 w 17"/>
                    <a:gd name="T11" fmla="*/ 12 h 17"/>
                    <a:gd name="T12" fmla="*/ 17 w 17"/>
                    <a:gd name="T13" fmla="*/ 9 h 17"/>
                    <a:gd name="T14" fmla="*/ 17 w 17"/>
                    <a:gd name="T15" fmla="*/ 9 h 17"/>
                    <a:gd name="T16" fmla="*/ 17 w 17"/>
                    <a:gd name="T17" fmla="*/ 7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2 h 17"/>
                    <a:gd name="T24" fmla="*/ 14 w 17"/>
                    <a:gd name="T25" fmla="*/ 2 h 17"/>
                    <a:gd name="T26" fmla="*/ 14 w 17"/>
                    <a:gd name="T27" fmla="*/ 0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5 w 17"/>
                    <a:gd name="T39" fmla="*/ 0 h 17"/>
                    <a:gd name="T40" fmla="*/ 2 w 17"/>
                    <a:gd name="T41" fmla="*/ 2 h 17"/>
                    <a:gd name="T42" fmla="*/ 2 w 17"/>
                    <a:gd name="T43" fmla="*/ 2 h 17"/>
                    <a:gd name="T44" fmla="*/ 0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9 h 17"/>
                    <a:gd name="T52" fmla="*/ 0 w 17"/>
                    <a:gd name="T53" fmla="*/ 9 h 17"/>
                    <a:gd name="T54" fmla="*/ 2 w 17"/>
                    <a:gd name="T55" fmla="*/ 12 h 17"/>
                    <a:gd name="T56" fmla="*/ 2 w 17"/>
                    <a:gd name="T57" fmla="*/ 14 h 17"/>
                    <a:gd name="T58" fmla="*/ 5 w 17"/>
                    <a:gd name="T59" fmla="*/ 14 h 17"/>
                    <a:gd name="T60" fmla="*/ 5 w 17"/>
                    <a:gd name="T61" fmla="*/ 14 h 17"/>
                    <a:gd name="T62" fmla="*/ 7 w 17"/>
                    <a:gd name="T63" fmla="*/ 14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4" name="Freeform 485"/>
                <p:cNvSpPr>
                  <a:spLocks/>
                </p:cNvSpPr>
                <p:nvPr/>
              </p:nvSpPr>
              <p:spPr bwMode="auto">
                <a:xfrm>
                  <a:off x="2276" y="3233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4 h 17"/>
                    <a:gd name="T4" fmla="*/ 12 w 17"/>
                    <a:gd name="T5" fmla="*/ 14 h 17"/>
                    <a:gd name="T6" fmla="*/ 14 w 17"/>
                    <a:gd name="T7" fmla="*/ 14 h 17"/>
                    <a:gd name="T8" fmla="*/ 14 w 17"/>
                    <a:gd name="T9" fmla="*/ 14 h 17"/>
                    <a:gd name="T10" fmla="*/ 17 w 17"/>
                    <a:gd name="T11" fmla="*/ 12 h 17"/>
                    <a:gd name="T12" fmla="*/ 17 w 17"/>
                    <a:gd name="T13" fmla="*/ 9 h 17"/>
                    <a:gd name="T14" fmla="*/ 17 w 17"/>
                    <a:gd name="T15" fmla="*/ 9 h 17"/>
                    <a:gd name="T16" fmla="*/ 17 w 17"/>
                    <a:gd name="T17" fmla="*/ 7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2 h 17"/>
                    <a:gd name="T24" fmla="*/ 14 w 17"/>
                    <a:gd name="T25" fmla="*/ 2 h 17"/>
                    <a:gd name="T26" fmla="*/ 14 w 17"/>
                    <a:gd name="T27" fmla="*/ 0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5 w 17"/>
                    <a:gd name="T39" fmla="*/ 0 h 17"/>
                    <a:gd name="T40" fmla="*/ 2 w 17"/>
                    <a:gd name="T41" fmla="*/ 2 h 17"/>
                    <a:gd name="T42" fmla="*/ 2 w 17"/>
                    <a:gd name="T43" fmla="*/ 2 h 17"/>
                    <a:gd name="T44" fmla="*/ 0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9 h 17"/>
                    <a:gd name="T52" fmla="*/ 0 w 17"/>
                    <a:gd name="T53" fmla="*/ 9 h 17"/>
                    <a:gd name="T54" fmla="*/ 2 w 17"/>
                    <a:gd name="T55" fmla="*/ 12 h 17"/>
                    <a:gd name="T56" fmla="*/ 2 w 17"/>
                    <a:gd name="T57" fmla="*/ 14 h 17"/>
                    <a:gd name="T58" fmla="*/ 5 w 17"/>
                    <a:gd name="T59" fmla="*/ 14 h 17"/>
                    <a:gd name="T60" fmla="*/ 5 w 17"/>
                    <a:gd name="T61" fmla="*/ 14 h 17"/>
                    <a:gd name="T62" fmla="*/ 7 w 17"/>
                    <a:gd name="T63" fmla="*/ 14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5" name="Freeform 486"/>
                <p:cNvSpPr>
                  <a:spLocks/>
                </p:cNvSpPr>
                <p:nvPr/>
              </p:nvSpPr>
              <p:spPr bwMode="auto">
                <a:xfrm>
                  <a:off x="2276" y="3233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4 h 17"/>
                    <a:gd name="T4" fmla="*/ 12 w 17"/>
                    <a:gd name="T5" fmla="*/ 14 h 17"/>
                    <a:gd name="T6" fmla="*/ 14 w 17"/>
                    <a:gd name="T7" fmla="*/ 14 h 17"/>
                    <a:gd name="T8" fmla="*/ 14 w 17"/>
                    <a:gd name="T9" fmla="*/ 14 h 17"/>
                    <a:gd name="T10" fmla="*/ 17 w 17"/>
                    <a:gd name="T11" fmla="*/ 12 h 17"/>
                    <a:gd name="T12" fmla="*/ 17 w 17"/>
                    <a:gd name="T13" fmla="*/ 9 h 17"/>
                    <a:gd name="T14" fmla="*/ 17 w 17"/>
                    <a:gd name="T15" fmla="*/ 9 h 17"/>
                    <a:gd name="T16" fmla="*/ 17 w 17"/>
                    <a:gd name="T17" fmla="*/ 7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2 h 17"/>
                    <a:gd name="T24" fmla="*/ 14 w 17"/>
                    <a:gd name="T25" fmla="*/ 2 h 17"/>
                    <a:gd name="T26" fmla="*/ 14 w 17"/>
                    <a:gd name="T27" fmla="*/ 0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5 w 17"/>
                    <a:gd name="T39" fmla="*/ 0 h 17"/>
                    <a:gd name="T40" fmla="*/ 2 w 17"/>
                    <a:gd name="T41" fmla="*/ 2 h 17"/>
                    <a:gd name="T42" fmla="*/ 2 w 17"/>
                    <a:gd name="T43" fmla="*/ 2 h 17"/>
                    <a:gd name="T44" fmla="*/ 0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9 h 17"/>
                    <a:gd name="T52" fmla="*/ 0 w 17"/>
                    <a:gd name="T53" fmla="*/ 9 h 17"/>
                    <a:gd name="T54" fmla="*/ 2 w 17"/>
                    <a:gd name="T55" fmla="*/ 12 h 17"/>
                    <a:gd name="T56" fmla="*/ 2 w 17"/>
                    <a:gd name="T57" fmla="*/ 14 h 17"/>
                    <a:gd name="T58" fmla="*/ 5 w 17"/>
                    <a:gd name="T59" fmla="*/ 14 h 17"/>
                    <a:gd name="T60" fmla="*/ 5 w 17"/>
                    <a:gd name="T61" fmla="*/ 14 h 17"/>
                    <a:gd name="T62" fmla="*/ 7 w 17"/>
                    <a:gd name="T63" fmla="*/ 14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6" name="Freeform 487"/>
                <p:cNvSpPr>
                  <a:spLocks/>
                </p:cNvSpPr>
                <p:nvPr/>
              </p:nvSpPr>
              <p:spPr bwMode="auto">
                <a:xfrm>
                  <a:off x="2276" y="3233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4 h 17"/>
                    <a:gd name="T4" fmla="*/ 12 w 17"/>
                    <a:gd name="T5" fmla="*/ 14 h 17"/>
                    <a:gd name="T6" fmla="*/ 14 w 17"/>
                    <a:gd name="T7" fmla="*/ 14 h 17"/>
                    <a:gd name="T8" fmla="*/ 14 w 17"/>
                    <a:gd name="T9" fmla="*/ 14 h 17"/>
                    <a:gd name="T10" fmla="*/ 17 w 17"/>
                    <a:gd name="T11" fmla="*/ 12 h 17"/>
                    <a:gd name="T12" fmla="*/ 17 w 17"/>
                    <a:gd name="T13" fmla="*/ 9 h 17"/>
                    <a:gd name="T14" fmla="*/ 17 w 17"/>
                    <a:gd name="T15" fmla="*/ 9 h 17"/>
                    <a:gd name="T16" fmla="*/ 17 w 17"/>
                    <a:gd name="T17" fmla="*/ 7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2 h 17"/>
                    <a:gd name="T24" fmla="*/ 14 w 17"/>
                    <a:gd name="T25" fmla="*/ 2 h 17"/>
                    <a:gd name="T26" fmla="*/ 14 w 17"/>
                    <a:gd name="T27" fmla="*/ 0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5 w 17"/>
                    <a:gd name="T39" fmla="*/ 0 h 17"/>
                    <a:gd name="T40" fmla="*/ 2 w 17"/>
                    <a:gd name="T41" fmla="*/ 2 h 17"/>
                    <a:gd name="T42" fmla="*/ 2 w 17"/>
                    <a:gd name="T43" fmla="*/ 2 h 17"/>
                    <a:gd name="T44" fmla="*/ 0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9 h 17"/>
                    <a:gd name="T52" fmla="*/ 0 w 17"/>
                    <a:gd name="T53" fmla="*/ 9 h 17"/>
                    <a:gd name="T54" fmla="*/ 2 w 17"/>
                    <a:gd name="T55" fmla="*/ 12 h 17"/>
                    <a:gd name="T56" fmla="*/ 2 w 17"/>
                    <a:gd name="T57" fmla="*/ 14 h 17"/>
                    <a:gd name="T58" fmla="*/ 5 w 17"/>
                    <a:gd name="T59" fmla="*/ 14 h 17"/>
                    <a:gd name="T60" fmla="*/ 5 w 17"/>
                    <a:gd name="T61" fmla="*/ 14 h 17"/>
                    <a:gd name="T62" fmla="*/ 7 w 17"/>
                    <a:gd name="T63" fmla="*/ 14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7" name="Freeform 488"/>
                <p:cNvSpPr>
                  <a:spLocks/>
                </p:cNvSpPr>
                <p:nvPr/>
              </p:nvSpPr>
              <p:spPr bwMode="auto">
                <a:xfrm>
                  <a:off x="2276" y="3233"/>
                  <a:ext cx="17" cy="17"/>
                </a:xfrm>
                <a:custGeom>
                  <a:avLst/>
                  <a:gdLst>
                    <a:gd name="T0" fmla="*/ 10 w 17"/>
                    <a:gd name="T1" fmla="*/ 17 h 17"/>
                    <a:gd name="T2" fmla="*/ 10 w 17"/>
                    <a:gd name="T3" fmla="*/ 14 h 17"/>
                    <a:gd name="T4" fmla="*/ 12 w 17"/>
                    <a:gd name="T5" fmla="*/ 14 h 17"/>
                    <a:gd name="T6" fmla="*/ 14 w 17"/>
                    <a:gd name="T7" fmla="*/ 14 h 17"/>
                    <a:gd name="T8" fmla="*/ 14 w 17"/>
                    <a:gd name="T9" fmla="*/ 14 h 17"/>
                    <a:gd name="T10" fmla="*/ 17 w 17"/>
                    <a:gd name="T11" fmla="*/ 12 h 17"/>
                    <a:gd name="T12" fmla="*/ 17 w 17"/>
                    <a:gd name="T13" fmla="*/ 9 h 17"/>
                    <a:gd name="T14" fmla="*/ 17 w 17"/>
                    <a:gd name="T15" fmla="*/ 9 h 17"/>
                    <a:gd name="T16" fmla="*/ 17 w 17"/>
                    <a:gd name="T17" fmla="*/ 7 h 17"/>
                    <a:gd name="T18" fmla="*/ 17 w 17"/>
                    <a:gd name="T19" fmla="*/ 5 h 17"/>
                    <a:gd name="T20" fmla="*/ 17 w 17"/>
                    <a:gd name="T21" fmla="*/ 5 h 17"/>
                    <a:gd name="T22" fmla="*/ 17 w 17"/>
                    <a:gd name="T23" fmla="*/ 2 h 17"/>
                    <a:gd name="T24" fmla="*/ 14 w 17"/>
                    <a:gd name="T25" fmla="*/ 2 h 17"/>
                    <a:gd name="T26" fmla="*/ 14 w 17"/>
                    <a:gd name="T27" fmla="*/ 0 h 17"/>
                    <a:gd name="T28" fmla="*/ 12 w 17"/>
                    <a:gd name="T29" fmla="*/ 0 h 17"/>
                    <a:gd name="T30" fmla="*/ 10 w 17"/>
                    <a:gd name="T31" fmla="*/ 0 h 17"/>
                    <a:gd name="T32" fmla="*/ 10 w 17"/>
                    <a:gd name="T33" fmla="*/ 0 h 17"/>
                    <a:gd name="T34" fmla="*/ 7 w 17"/>
                    <a:gd name="T35" fmla="*/ 0 h 17"/>
                    <a:gd name="T36" fmla="*/ 5 w 17"/>
                    <a:gd name="T37" fmla="*/ 0 h 17"/>
                    <a:gd name="T38" fmla="*/ 5 w 17"/>
                    <a:gd name="T39" fmla="*/ 0 h 17"/>
                    <a:gd name="T40" fmla="*/ 2 w 17"/>
                    <a:gd name="T41" fmla="*/ 2 h 17"/>
                    <a:gd name="T42" fmla="*/ 2 w 17"/>
                    <a:gd name="T43" fmla="*/ 2 h 17"/>
                    <a:gd name="T44" fmla="*/ 0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9 h 17"/>
                    <a:gd name="T52" fmla="*/ 0 w 17"/>
                    <a:gd name="T53" fmla="*/ 9 h 17"/>
                    <a:gd name="T54" fmla="*/ 2 w 17"/>
                    <a:gd name="T55" fmla="*/ 12 h 17"/>
                    <a:gd name="T56" fmla="*/ 2 w 17"/>
                    <a:gd name="T57" fmla="*/ 14 h 17"/>
                    <a:gd name="T58" fmla="*/ 5 w 17"/>
                    <a:gd name="T59" fmla="*/ 14 h 17"/>
                    <a:gd name="T60" fmla="*/ 5 w 17"/>
                    <a:gd name="T61" fmla="*/ 14 h 17"/>
                    <a:gd name="T62" fmla="*/ 7 w 17"/>
                    <a:gd name="T63" fmla="*/ 14 h 17"/>
                    <a:gd name="T64" fmla="*/ 10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0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8" name="Freeform 489"/>
                <p:cNvSpPr>
                  <a:spLocks/>
                </p:cNvSpPr>
                <p:nvPr/>
              </p:nvSpPr>
              <p:spPr bwMode="auto">
                <a:xfrm>
                  <a:off x="2794" y="3116"/>
                  <a:ext cx="19" cy="17"/>
                </a:xfrm>
                <a:custGeom>
                  <a:avLst/>
                  <a:gdLst>
                    <a:gd name="T0" fmla="*/ 9 w 19"/>
                    <a:gd name="T1" fmla="*/ 17 h 17"/>
                    <a:gd name="T2" fmla="*/ 12 w 19"/>
                    <a:gd name="T3" fmla="*/ 17 h 17"/>
                    <a:gd name="T4" fmla="*/ 12 w 19"/>
                    <a:gd name="T5" fmla="*/ 17 h 17"/>
                    <a:gd name="T6" fmla="*/ 14 w 19"/>
                    <a:gd name="T7" fmla="*/ 14 h 17"/>
                    <a:gd name="T8" fmla="*/ 14 w 19"/>
                    <a:gd name="T9" fmla="*/ 14 h 17"/>
                    <a:gd name="T10" fmla="*/ 16 w 19"/>
                    <a:gd name="T11" fmla="*/ 12 h 17"/>
                    <a:gd name="T12" fmla="*/ 16 w 19"/>
                    <a:gd name="T13" fmla="*/ 12 h 17"/>
                    <a:gd name="T14" fmla="*/ 16 w 19"/>
                    <a:gd name="T15" fmla="*/ 10 h 17"/>
                    <a:gd name="T16" fmla="*/ 19 w 19"/>
                    <a:gd name="T17" fmla="*/ 10 h 17"/>
                    <a:gd name="T18" fmla="*/ 16 w 19"/>
                    <a:gd name="T19" fmla="*/ 7 h 17"/>
                    <a:gd name="T20" fmla="*/ 16 w 19"/>
                    <a:gd name="T21" fmla="*/ 5 h 17"/>
                    <a:gd name="T22" fmla="*/ 16 w 19"/>
                    <a:gd name="T23" fmla="*/ 5 h 17"/>
                    <a:gd name="T24" fmla="*/ 14 w 19"/>
                    <a:gd name="T25" fmla="*/ 2 h 17"/>
                    <a:gd name="T26" fmla="*/ 14 w 19"/>
                    <a:gd name="T27" fmla="*/ 2 h 17"/>
                    <a:gd name="T28" fmla="*/ 12 w 19"/>
                    <a:gd name="T29" fmla="*/ 0 h 17"/>
                    <a:gd name="T30" fmla="*/ 12 w 19"/>
                    <a:gd name="T31" fmla="*/ 0 h 17"/>
                    <a:gd name="T32" fmla="*/ 9 w 19"/>
                    <a:gd name="T33" fmla="*/ 0 h 17"/>
                    <a:gd name="T34" fmla="*/ 7 w 19"/>
                    <a:gd name="T35" fmla="*/ 0 h 17"/>
                    <a:gd name="T36" fmla="*/ 7 w 19"/>
                    <a:gd name="T37" fmla="*/ 0 h 17"/>
                    <a:gd name="T38" fmla="*/ 4 w 19"/>
                    <a:gd name="T39" fmla="*/ 2 h 17"/>
                    <a:gd name="T40" fmla="*/ 2 w 19"/>
                    <a:gd name="T41" fmla="*/ 2 h 17"/>
                    <a:gd name="T42" fmla="*/ 2 w 19"/>
                    <a:gd name="T43" fmla="*/ 5 h 17"/>
                    <a:gd name="T44" fmla="*/ 2 w 19"/>
                    <a:gd name="T45" fmla="*/ 5 h 17"/>
                    <a:gd name="T46" fmla="*/ 0 w 19"/>
                    <a:gd name="T47" fmla="*/ 7 h 17"/>
                    <a:gd name="T48" fmla="*/ 0 w 19"/>
                    <a:gd name="T49" fmla="*/ 10 h 17"/>
                    <a:gd name="T50" fmla="*/ 0 w 19"/>
                    <a:gd name="T51" fmla="*/ 10 h 17"/>
                    <a:gd name="T52" fmla="*/ 2 w 19"/>
                    <a:gd name="T53" fmla="*/ 12 h 17"/>
                    <a:gd name="T54" fmla="*/ 2 w 19"/>
                    <a:gd name="T55" fmla="*/ 12 h 17"/>
                    <a:gd name="T56" fmla="*/ 2 w 19"/>
                    <a:gd name="T57" fmla="*/ 14 h 17"/>
                    <a:gd name="T58" fmla="*/ 4 w 19"/>
                    <a:gd name="T59" fmla="*/ 14 h 17"/>
                    <a:gd name="T60" fmla="*/ 7 w 19"/>
                    <a:gd name="T61" fmla="*/ 17 h 17"/>
                    <a:gd name="T62" fmla="*/ 7 w 19"/>
                    <a:gd name="T63" fmla="*/ 17 h 17"/>
                    <a:gd name="T64" fmla="*/ 9 w 1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17"/>
                      </a:move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69" name="Freeform 490"/>
                <p:cNvSpPr>
                  <a:spLocks/>
                </p:cNvSpPr>
                <p:nvPr/>
              </p:nvSpPr>
              <p:spPr bwMode="auto">
                <a:xfrm>
                  <a:off x="2794" y="3116"/>
                  <a:ext cx="19" cy="17"/>
                </a:xfrm>
                <a:custGeom>
                  <a:avLst/>
                  <a:gdLst>
                    <a:gd name="T0" fmla="*/ 9 w 19"/>
                    <a:gd name="T1" fmla="*/ 17 h 17"/>
                    <a:gd name="T2" fmla="*/ 12 w 19"/>
                    <a:gd name="T3" fmla="*/ 17 h 17"/>
                    <a:gd name="T4" fmla="*/ 12 w 19"/>
                    <a:gd name="T5" fmla="*/ 17 h 17"/>
                    <a:gd name="T6" fmla="*/ 14 w 19"/>
                    <a:gd name="T7" fmla="*/ 14 h 17"/>
                    <a:gd name="T8" fmla="*/ 14 w 19"/>
                    <a:gd name="T9" fmla="*/ 14 h 17"/>
                    <a:gd name="T10" fmla="*/ 16 w 19"/>
                    <a:gd name="T11" fmla="*/ 12 h 17"/>
                    <a:gd name="T12" fmla="*/ 16 w 19"/>
                    <a:gd name="T13" fmla="*/ 12 h 17"/>
                    <a:gd name="T14" fmla="*/ 16 w 19"/>
                    <a:gd name="T15" fmla="*/ 10 h 17"/>
                    <a:gd name="T16" fmla="*/ 19 w 19"/>
                    <a:gd name="T17" fmla="*/ 10 h 17"/>
                    <a:gd name="T18" fmla="*/ 16 w 19"/>
                    <a:gd name="T19" fmla="*/ 7 h 17"/>
                    <a:gd name="T20" fmla="*/ 16 w 19"/>
                    <a:gd name="T21" fmla="*/ 5 h 17"/>
                    <a:gd name="T22" fmla="*/ 16 w 19"/>
                    <a:gd name="T23" fmla="*/ 5 h 17"/>
                    <a:gd name="T24" fmla="*/ 14 w 19"/>
                    <a:gd name="T25" fmla="*/ 2 h 17"/>
                    <a:gd name="T26" fmla="*/ 14 w 19"/>
                    <a:gd name="T27" fmla="*/ 2 h 17"/>
                    <a:gd name="T28" fmla="*/ 12 w 19"/>
                    <a:gd name="T29" fmla="*/ 0 h 17"/>
                    <a:gd name="T30" fmla="*/ 12 w 19"/>
                    <a:gd name="T31" fmla="*/ 0 h 17"/>
                    <a:gd name="T32" fmla="*/ 9 w 19"/>
                    <a:gd name="T33" fmla="*/ 0 h 17"/>
                    <a:gd name="T34" fmla="*/ 7 w 19"/>
                    <a:gd name="T35" fmla="*/ 0 h 17"/>
                    <a:gd name="T36" fmla="*/ 7 w 19"/>
                    <a:gd name="T37" fmla="*/ 0 h 17"/>
                    <a:gd name="T38" fmla="*/ 4 w 19"/>
                    <a:gd name="T39" fmla="*/ 2 h 17"/>
                    <a:gd name="T40" fmla="*/ 2 w 19"/>
                    <a:gd name="T41" fmla="*/ 2 h 17"/>
                    <a:gd name="T42" fmla="*/ 2 w 19"/>
                    <a:gd name="T43" fmla="*/ 5 h 17"/>
                    <a:gd name="T44" fmla="*/ 2 w 19"/>
                    <a:gd name="T45" fmla="*/ 5 h 17"/>
                    <a:gd name="T46" fmla="*/ 0 w 19"/>
                    <a:gd name="T47" fmla="*/ 7 h 17"/>
                    <a:gd name="T48" fmla="*/ 0 w 19"/>
                    <a:gd name="T49" fmla="*/ 10 h 17"/>
                    <a:gd name="T50" fmla="*/ 0 w 19"/>
                    <a:gd name="T51" fmla="*/ 10 h 17"/>
                    <a:gd name="T52" fmla="*/ 2 w 19"/>
                    <a:gd name="T53" fmla="*/ 12 h 17"/>
                    <a:gd name="T54" fmla="*/ 2 w 19"/>
                    <a:gd name="T55" fmla="*/ 12 h 17"/>
                    <a:gd name="T56" fmla="*/ 2 w 19"/>
                    <a:gd name="T57" fmla="*/ 14 h 17"/>
                    <a:gd name="T58" fmla="*/ 4 w 19"/>
                    <a:gd name="T59" fmla="*/ 14 h 17"/>
                    <a:gd name="T60" fmla="*/ 7 w 19"/>
                    <a:gd name="T61" fmla="*/ 17 h 17"/>
                    <a:gd name="T62" fmla="*/ 7 w 19"/>
                    <a:gd name="T63" fmla="*/ 17 h 17"/>
                    <a:gd name="T64" fmla="*/ 9 w 1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7"/>
                    <a:gd name="T101" fmla="*/ 19 w 1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7">
                      <a:moveTo>
                        <a:pt x="9" y="17"/>
                      </a:move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7"/>
                      </a:lnTo>
                      <a:lnTo>
                        <a:pt x="9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0" name="Freeform 491"/>
                <p:cNvSpPr>
                  <a:spLocks/>
                </p:cNvSpPr>
                <p:nvPr/>
              </p:nvSpPr>
              <p:spPr bwMode="auto">
                <a:xfrm>
                  <a:off x="2817" y="3076"/>
                  <a:ext cx="17" cy="16"/>
                </a:xfrm>
                <a:custGeom>
                  <a:avLst/>
                  <a:gdLst>
                    <a:gd name="T0" fmla="*/ 8 w 17"/>
                    <a:gd name="T1" fmla="*/ 16 h 16"/>
                    <a:gd name="T2" fmla="*/ 10 w 17"/>
                    <a:gd name="T3" fmla="*/ 16 h 16"/>
                    <a:gd name="T4" fmla="*/ 12 w 17"/>
                    <a:gd name="T5" fmla="*/ 16 h 16"/>
                    <a:gd name="T6" fmla="*/ 12 w 17"/>
                    <a:gd name="T7" fmla="*/ 16 h 16"/>
                    <a:gd name="T8" fmla="*/ 15 w 17"/>
                    <a:gd name="T9" fmla="*/ 14 h 16"/>
                    <a:gd name="T10" fmla="*/ 15 w 17"/>
                    <a:gd name="T11" fmla="*/ 14 h 16"/>
                    <a:gd name="T12" fmla="*/ 15 w 17"/>
                    <a:gd name="T13" fmla="*/ 11 h 16"/>
                    <a:gd name="T14" fmla="*/ 17 w 17"/>
                    <a:gd name="T15" fmla="*/ 9 h 16"/>
                    <a:gd name="T16" fmla="*/ 17 w 17"/>
                    <a:gd name="T17" fmla="*/ 9 h 16"/>
                    <a:gd name="T18" fmla="*/ 17 w 17"/>
                    <a:gd name="T19" fmla="*/ 7 h 16"/>
                    <a:gd name="T20" fmla="*/ 15 w 17"/>
                    <a:gd name="T21" fmla="*/ 4 h 16"/>
                    <a:gd name="T22" fmla="*/ 15 w 17"/>
                    <a:gd name="T23" fmla="*/ 4 h 16"/>
                    <a:gd name="T24" fmla="*/ 15 w 17"/>
                    <a:gd name="T25" fmla="*/ 2 h 16"/>
                    <a:gd name="T26" fmla="*/ 12 w 17"/>
                    <a:gd name="T27" fmla="*/ 2 h 16"/>
                    <a:gd name="T28" fmla="*/ 12 w 17"/>
                    <a:gd name="T29" fmla="*/ 2 h 16"/>
                    <a:gd name="T30" fmla="*/ 10 w 17"/>
                    <a:gd name="T31" fmla="*/ 0 h 16"/>
                    <a:gd name="T32" fmla="*/ 8 w 17"/>
                    <a:gd name="T33" fmla="*/ 0 h 16"/>
                    <a:gd name="T34" fmla="*/ 5 w 17"/>
                    <a:gd name="T35" fmla="*/ 0 h 16"/>
                    <a:gd name="T36" fmla="*/ 5 w 17"/>
                    <a:gd name="T37" fmla="*/ 2 h 16"/>
                    <a:gd name="T38" fmla="*/ 3 w 17"/>
                    <a:gd name="T39" fmla="*/ 2 h 16"/>
                    <a:gd name="T40" fmla="*/ 3 w 17"/>
                    <a:gd name="T41" fmla="*/ 2 h 16"/>
                    <a:gd name="T42" fmla="*/ 0 w 17"/>
                    <a:gd name="T43" fmla="*/ 4 h 16"/>
                    <a:gd name="T44" fmla="*/ 0 w 17"/>
                    <a:gd name="T45" fmla="*/ 4 h 16"/>
                    <a:gd name="T46" fmla="*/ 0 w 17"/>
                    <a:gd name="T47" fmla="*/ 7 h 16"/>
                    <a:gd name="T48" fmla="*/ 0 w 17"/>
                    <a:gd name="T49" fmla="*/ 9 h 16"/>
                    <a:gd name="T50" fmla="*/ 0 w 17"/>
                    <a:gd name="T51" fmla="*/ 9 h 16"/>
                    <a:gd name="T52" fmla="*/ 0 w 17"/>
                    <a:gd name="T53" fmla="*/ 11 h 16"/>
                    <a:gd name="T54" fmla="*/ 0 w 17"/>
                    <a:gd name="T55" fmla="*/ 14 h 16"/>
                    <a:gd name="T56" fmla="*/ 3 w 17"/>
                    <a:gd name="T57" fmla="*/ 14 h 16"/>
                    <a:gd name="T58" fmla="*/ 3 w 17"/>
                    <a:gd name="T59" fmla="*/ 16 h 16"/>
                    <a:gd name="T60" fmla="*/ 5 w 17"/>
                    <a:gd name="T61" fmla="*/ 16 h 16"/>
                    <a:gd name="T62" fmla="*/ 5 w 17"/>
                    <a:gd name="T63" fmla="*/ 16 h 16"/>
                    <a:gd name="T64" fmla="*/ 8 w 17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8" y="16"/>
                      </a:move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1" name="Freeform 492"/>
                <p:cNvSpPr>
                  <a:spLocks/>
                </p:cNvSpPr>
                <p:nvPr/>
              </p:nvSpPr>
              <p:spPr bwMode="auto">
                <a:xfrm>
                  <a:off x="2817" y="3076"/>
                  <a:ext cx="17" cy="16"/>
                </a:xfrm>
                <a:custGeom>
                  <a:avLst/>
                  <a:gdLst>
                    <a:gd name="T0" fmla="*/ 8 w 17"/>
                    <a:gd name="T1" fmla="*/ 16 h 16"/>
                    <a:gd name="T2" fmla="*/ 10 w 17"/>
                    <a:gd name="T3" fmla="*/ 16 h 16"/>
                    <a:gd name="T4" fmla="*/ 12 w 17"/>
                    <a:gd name="T5" fmla="*/ 16 h 16"/>
                    <a:gd name="T6" fmla="*/ 12 w 17"/>
                    <a:gd name="T7" fmla="*/ 16 h 16"/>
                    <a:gd name="T8" fmla="*/ 15 w 17"/>
                    <a:gd name="T9" fmla="*/ 14 h 16"/>
                    <a:gd name="T10" fmla="*/ 15 w 17"/>
                    <a:gd name="T11" fmla="*/ 14 h 16"/>
                    <a:gd name="T12" fmla="*/ 15 w 17"/>
                    <a:gd name="T13" fmla="*/ 11 h 16"/>
                    <a:gd name="T14" fmla="*/ 17 w 17"/>
                    <a:gd name="T15" fmla="*/ 9 h 16"/>
                    <a:gd name="T16" fmla="*/ 17 w 17"/>
                    <a:gd name="T17" fmla="*/ 9 h 16"/>
                    <a:gd name="T18" fmla="*/ 17 w 17"/>
                    <a:gd name="T19" fmla="*/ 7 h 16"/>
                    <a:gd name="T20" fmla="*/ 15 w 17"/>
                    <a:gd name="T21" fmla="*/ 4 h 16"/>
                    <a:gd name="T22" fmla="*/ 15 w 17"/>
                    <a:gd name="T23" fmla="*/ 4 h 16"/>
                    <a:gd name="T24" fmla="*/ 15 w 17"/>
                    <a:gd name="T25" fmla="*/ 2 h 16"/>
                    <a:gd name="T26" fmla="*/ 12 w 17"/>
                    <a:gd name="T27" fmla="*/ 2 h 16"/>
                    <a:gd name="T28" fmla="*/ 12 w 17"/>
                    <a:gd name="T29" fmla="*/ 2 h 16"/>
                    <a:gd name="T30" fmla="*/ 10 w 17"/>
                    <a:gd name="T31" fmla="*/ 0 h 16"/>
                    <a:gd name="T32" fmla="*/ 8 w 17"/>
                    <a:gd name="T33" fmla="*/ 0 h 16"/>
                    <a:gd name="T34" fmla="*/ 5 w 17"/>
                    <a:gd name="T35" fmla="*/ 0 h 16"/>
                    <a:gd name="T36" fmla="*/ 5 w 17"/>
                    <a:gd name="T37" fmla="*/ 2 h 16"/>
                    <a:gd name="T38" fmla="*/ 3 w 17"/>
                    <a:gd name="T39" fmla="*/ 2 h 16"/>
                    <a:gd name="T40" fmla="*/ 3 w 17"/>
                    <a:gd name="T41" fmla="*/ 2 h 16"/>
                    <a:gd name="T42" fmla="*/ 0 w 17"/>
                    <a:gd name="T43" fmla="*/ 4 h 16"/>
                    <a:gd name="T44" fmla="*/ 0 w 17"/>
                    <a:gd name="T45" fmla="*/ 4 h 16"/>
                    <a:gd name="T46" fmla="*/ 0 w 17"/>
                    <a:gd name="T47" fmla="*/ 7 h 16"/>
                    <a:gd name="T48" fmla="*/ 0 w 17"/>
                    <a:gd name="T49" fmla="*/ 9 h 16"/>
                    <a:gd name="T50" fmla="*/ 0 w 17"/>
                    <a:gd name="T51" fmla="*/ 9 h 16"/>
                    <a:gd name="T52" fmla="*/ 0 w 17"/>
                    <a:gd name="T53" fmla="*/ 11 h 16"/>
                    <a:gd name="T54" fmla="*/ 0 w 17"/>
                    <a:gd name="T55" fmla="*/ 14 h 16"/>
                    <a:gd name="T56" fmla="*/ 3 w 17"/>
                    <a:gd name="T57" fmla="*/ 14 h 16"/>
                    <a:gd name="T58" fmla="*/ 3 w 17"/>
                    <a:gd name="T59" fmla="*/ 16 h 16"/>
                    <a:gd name="T60" fmla="*/ 5 w 17"/>
                    <a:gd name="T61" fmla="*/ 16 h 16"/>
                    <a:gd name="T62" fmla="*/ 5 w 17"/>
                    <a:gd name="T63" fmla="*/ 16 h 16"/>
                    <a:gd name="T64" fmla="*/ 8 w 17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8" y="16"/>
                      </a:move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2" name="Freeform 493"/>
                <p:cNvSpPr>
                  <a:spLocks/>
                </p:cNvSpPr>
                <p:nvPr/>
              </p:nvSpPr>
              <p:spPr bwMode="auto">
                <a:xfrm>
                  <a:off x="2159" y="3366"/>
                  <a:ext cx="17" cy="17"/>
                </a:xfrm>
                <a:custGeom>
                  <a:avLst/>
                  <a:gdLst>
                    <a:gd name="T0" fmla="*/ 7 w 17"/>
                    <a:gd name="T1" fmla="*/ 15 h 17"/>
                    <a:gd name="T2" fmla="*/ 10 w 17"/>
                    <a:gd name="T3" fmla="*/ 17 h 17"/>
                    <a:gd name="T4" fmla="*/ 10 w 17"/>
                    <a:gd name="T5" fmla="*/ 17 h 17"/>
                    <a:gd name="T6" fmla="*/ 12 w 17"/>
                    <a:gd name="T7" fmla="*/ 15 h 17"/>
                    <a:gd name="T8" fmla="*/ 14 w 17"/>
                    <a:gd name="T9" fmla="*/ 15 h 17"/>
                    <a:gd name="T10" fmla="*/ 14 w 17"/>
                    <a:gd name="T11" fmla="*/ 15 h 17"/>
                    <a:gd name="T12" fmla="*/ 17 w 17"/>
                    <a:gd name="T13" fmla="*/ 12 h 17"/>
                    <a:gd name="T14" fmla="*/ 17 w 17"/>
                    <a:gd name="T15" fmla="*/ 12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7 h 17"/>
                    <a:gd name="T22" fmla="*/ 17 w 17"/>
                    <a:gd name="T23" fmla="*/ 5 h 17"/>
                    <a:gd name="T24" fmla="*/ 17 w 17"/>
                    <a:gd name="T25" fmla="*/ 5 h 17"/>
                    <a:gd name="T26" fmla="*/ 17 w 17"/>
                    <a:gd name="T27" fmla="*/ 3 h 17"/>
                    <a:gd name="T28" fmla="*/ 14 w 17"/>
                    <a:gd name="T29" fmla="*/ 3 h 17"/>
                    <a:gd name="T30" fmla="*/ 12 w 17"/>
                    <a:gd name="T31" fmla="*/ 0 h 17"/>
                    <a:gd name="T32" fmla="*/ 12 w 17"/>
                    <a:gd name="T33" fmla="*/ 0 h 17"/>
                    <a:gd name="T34" fmla="*/ 10 w 17"/>
                    <a:gd name="T35" fmla="*/ 0 h 17"/>
                    <a:gd name="T36" fmla="*/ 7 w 17"/>
                    <a:gd name="T37" fmla="*/ 0 h 17"/>
                    <a:gd name="T38" fmla="*/ 7 w 17"/>
                    <a:gd name="T39" fmla="*/ 0 h 17"/>
                    <a:gd name="T40" fmla="*/ 5 w 17"/>
                    <a:gd name="T41" fmla="*/ 0 h 17"/>
                    <a:gd name="T42" fmla="*/ 5 w 17"/>
                    <a:gd name="T43" fmla="*/ 3 h 17"/>
                    <a:gd name="T44" fmla="*/ 3 w 17"/>
                    <a:gd name="T45" fmla="*/ 3 h 17"/>
                    <a:gd name="T46" fmla="*/ 3 w 17"/>
                    <a:gd name="T47" fmla="*/ 5 h 17"/>
                    <a:gd name="T48" fmla="*/ 0 w 17"/>
                    <a:gd name="T49" fmla="*/ 5 h 17"/>
                    <a:gd name="T50" fmla="*/ 0 w 17"/>
                    <a:gd name="T51" fmla="*/ 7 h 17"/>
                    <a:gd name="T52" fmla="*/ 0 w 17"/>
                    <a:gd name="T53" fmla="*/ 7 h 17"/>
                    <a:gd name="T54" fmla="*/ 0 w 17"/>
                    <a:gd name="T55" fmla="*/ 10 h 17"/>
                    <a:gd name="T56" fmla="*/ 3 w 17"/>
                    <a:gd name="T57" fmla="*/ 12 h 17"/>
                    <a:gd name="T58" fmla="*/ 3 w 17"/>
                    <a:gd name="T59" fmla="*/ 12 h 17"/>
                    <a:gd name="T60" fmla="*/ 5 w 17"/>
                    <a:gd name="T61" fmla="*/ 15 h 17"/>
                    <a:gd name="T62" fmla="*/ 5 w 17"/>
                    <a:gd name="T63" fmla="*/ 15 h 17"/>
                    <a:gd name="T64" fmla="*/ 7 w 17"/>
                    <a:gd name="T65" fmla="*/ 1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15"/>
                      </a:moveTo>
                      <a:lnTo>
                        <a:pt x="10" y="17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3" name="Freeform 494"/>
                <p:cNvSpPr>
                  <a:spLocks/>
                </p:cNvSpPr>
                <p:nvPr/>
              </p:nvSpPr>
              <p:spPr bwMode="auto">
                <a:xfrm>
                  <a:off x="2159" y="3366"/>
                  <a:ext cx="17" cy="17"/>
                </a:xfrm>
                <a:custGeom>
                  <a:avLst/>
                  <a:gdLst>
                    <a:gd name="T0" fmla="*/ 7 w 17"/>
                    <a:gd name="T1" fmla="*/ 15 h 17"/>
                    <a:gd name="T2" fmla="*/ 10 w 17"/>
                    <a:gd name="T3" fmla="*/ 17 h 17"/>
                    <a:gd name="T4" fmla="*/ 10 w 17"/>
                    <a:gd name="T5" fmla="*/ 17 h 17"/>
                    <a:gd name="T6" fmla="*/ 12 w 17"/>
                    <a:gd name="T7" fmla="*/ 15 h 17"/>
                    <a:gd name="T8" fmla="*/ 14 w 17"/>
                    <a:gd name="T9" fmla="*/ 15 h 17"/>
                    <a:gd name="T10" fmla="*/ 14 w 17"/>
                    <a:gd name="T11" fmla="*/ 15 h 17"/>
                    <a:gd name="T12" fmla="*/ 17 w 17"/>
                    <a:gd name="T13" fmla="*/ 12 h 17"/>
                    <a:gd name="T14" fmla="*/ 17 w 17"/>
                    <a:gd name="T15" fmla="*/ 12 h 17"/>
                    <a:gd name="T16" fmla="*/ 17 w 17"/>
                    <a:gd name="T17" fmla="*/ 10 h 17"/>
                    <a:gd name="T18" fmla="*/ 17 w 17"/>
                    <a:gd name="T19" fmla="*/ 10 h 17"/>
                    <a:gd name="T20" fmla="*/ 17 w 17"/>
                    <a:gd name="T21" fmla="*/ 7 h 17"/>
                    <a:gd name="T22" fmla="*/ 17 w 17"/>
                    <a:gd name="T23" fmla="*/ 5 h 17"/>
                    <a:gd name="T24" fmla="*/ 17 w 17"/>
                    <a:gd name="T25" fmla="*/ 5 h 17"/>
                    <a:gd name="T26" fmla="*/ 17 w 17"/>
                    <a:gd name="T27" fmla="*/ 3 h 17"/>
                    <a:gd name="T28" fmla="*/ 14 w 17"/>
                    <a:gd name="T29" fmla="*/ 3 h 17"/>
                    <a:gd name="T30" fmla="*/ 12 w 17"/>
                    <a:gd name="T31" fmla="*/ 0 h 17"/>
                    <a:gd name="T32" fmla="*/ 12 w 17"/>
                    <a:gd name="T33" fmla="*/ 0 h 17"/>
                    <a:gd name="T34" fmla="*/ 10 w 17"/>
                    <a:gd name="T35" fmla="*/ 0 h 17"/>
                    <a:gd name="T36" fmla="*/ 7 w 17"/>
                    <a:gd name="T37" fmla="*/ 0 h 17"/>
                    <a:gd name="T38" fmla="*/ 7 w 17"/>
                    <a:gd name="T39" fmla="*/ 0 h 17"/>
                    <a:gd name="T40" fmla="*/ 5 w 17"/>
                    <a:gd name="T41" fmla="*/ 0 h 17"/>
                    <a:gd name="T42" fmla="*/ 5 w 17"/>
                    <a:gd name="T43" fmla="*/ 3 h 17"/>
                    <a:gd name="T44" fmla="*/ 3 w 17"/>
                    <a:gd name="T45" fmla="*/ 3 h 17"/>
                    <a:gd name="T46" fmla="*/ 3 w 17"/>
                    <a:gd name="T47" fmla="*/ 5 h 17"/>
                    <a:gd name="T48" fmla="*/ 0 w 17"/>
                    <a:gd name="T49" fmla="*/ 5 h 17"/>
                    <a:gd name="T50" fmla="*/ 0 w 17"/>
                    <a:gd name="T51" fmla="*/ 7 h 17"/>
                    <a:gd name="T52" fmla="*/ 0 w 17"/>
                    <a:gd name="T53" fmla="*/ 7 h 17"/>
                    <a:gd name="T54" fmla="*/ 0 w 17"/>
                    <a:gd name="T55" fmla="*/ 10 h 17"/>
                    <a:gd name="T56" fmla="*/ 3 w 17"/>
                    <a:gd name="T57" fmla="*/ 12 h 17"/>
                    <a:gd name="T58" fmla="*/ 3 w 17"/>
                    <a:gd name="T59" fmla="*/ 12 h 17"/>
                    <a:gd name="T60" fmla="*/ 5 w 17"/>
                    <a:gd name="T61" fmla="*/ 15 h 17"/>
                    <a:gd name="T62" fmla="*/ 5 w 17"/>
                    <a:gd name="T63" fmla="*/ 15 h 17"/>
                    <a:gd name="T64" fmla="*/ 7 w 17"/>
                    <a:gd name="T65" fmla="*/ 1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7" y="15"/>
                      </a:moveTo>
                      <a:lnTo>
                        <a:pt x="10" y="17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7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4" name="Freeform 495"/>
                <p:cNvSpPr>
                  <a:spLocks/>
                </p:cNvSpPr>
                <p:nvPr/>
              </p:nvSpPr>
              <p:spPr bwMode="auto">
                <a:xfrm>
                  <a:off x="2059" y="3352"/>
                  <a:ext cx="83" cy="317"/>
                </a:xfrm>
                <a:custGeom>
                  <a:avLst/>
                  <a:gdLst>
                    <a:gd name="T0" fmla="*/ 29 w 83"/>
                    <a:gd name="T1" fmla="*/ 14 h 317"/>
                    <a:gd name="T2" fmla="*/ 19 w 83"/>
                    <a:gd name="T3" fmla="*/ 36 h 317"/>
                    <a:gd name="T4" fmla="*/ 17 w 83"/>
                    <a:gd name="T5" fmla="*/ 55 h 317"/>
                    <a:gd name="T6" fmla="*/ 2 w 83"/>
                    <a:gd name="T7" fmla="*/ 86 h 317"/>
                    <a:gd name="T8" fmla="*/ 0 w 83"/>
                    <a:gd name="T9" fmla="*/ 122 h 317"/>
                    <a:gd name="T10" fmla="*/ 2 w 83"/>
                    <a:gd name="T11" fmla="*/ 157 h 317"/>
                    <a:gd name="T12" fmla="*/ 17 w 83"/>
                    <a:gd name="T13" fmla="*/ 195 h 317"/>
                    <a:gd name="T14" fmla="*/ 36 w 83"/>
                    <a:gd name="T15" fmla="*/ 231 h 317"/>
                    <a:gd name="T16" fmla="*/ 48 w 83"/>
                    <a:gd name="T17" fmla="*/ 262 h 317"/>
                    <a:gd name="T18" fmla="*/ 62 w 83"/>
                    <a:gd name="T19" fmla="*/ 291 h 317"/>
                    <a:gd name="T20" fmla="*/ 76 w 83"/>
                    <a:gd name="T21" fmla="*/ 317 h 317"/>
                    <a:gd name="T22" fmla="*/ 83 w 83"/>
                    <a:gd name="T23" fmla="*/ 310 h 317"/>
                    <a:gd name="T24" fmla="*/ 83 w 83"/>
                    <a:gd name="T25" fmla="*/ 310 h 317"/>
                    <a:gd name="T26" fmla="*/ 83 w 83"/>
                    <a:gd name="T27" fmla="*/ 310 h 317"/>
                    <a:gd name="T28" fmla="*/ 83 w 83"/>
                    <a:gd name="T29" fmla="*/ 307 h 317"/>
                    <a:gd name="T30" fmla="*/ 83 w 83"/>
                    <a:gd name="T31" fmla="*/ 307 h 317"/>
                    <a:gd name="T32" fmla="*/ 83 w 83"/>
                    <a:gd name="T33" fmla="*/ 305 h 317"/>
                    <a:gd name="T34" fmla="*/ 83 w 83"/>
                    <a:gd name="T35" fmla="*/ 303 h 317"/>
                    <a:gd name="T36" fmla="*/ 83 w 83"/>
                    <a:gd name="T37" fmla="*/ 300 h 317"/>
                    <a:gd name="T38" fmla="*/ 81 w 83"/>
                    <a:gd name="T39" fmla="*/ 298 h 317"/>
                    <a:gd name="T40" fmla="*/ 60 w 83"/>
                    <a:gd name="T41" fmla="*/ 243 h 317"/>
                    <a:gd name="T42" fmla="*/ 38 w 83"/>
                    <a:gd name="T43" fmla="*/ 186 h 317"/>
                    <a:gd name="T44" fmla="*/ 29 w 83"/>
                    <a:gd name="T45" fmla="*/ 148 h 317"/>
                    <a:gd name="T46" fmla="*/ 29 w 83"/>
                    <a:gd name="T47" fmla="*/ 145 h 317"/>
                    <a:gd name="T48" fmla="*/ 29 w 83"/>
                    <a:gd name="T49" fmla="*/ 141 h 317"/>
                    <a:gd name="T50" fmla="*/ 33 w 83"/>
                    <a:gd name="T51" fmla="*/ 126 h 317"/>
                    <a:gd name="T52" fmla="*/ 36 w 83"/>
                    <a:gd name="T53" fmla="*/ 110 h 317"/>
                    <a:gd name="T54" fmla="*/ 38 w 83"/>
                    <a:gd name="T55" fmla="*/ 95 h 317"/>
                    <a:gd name="T56" fmla="*/ 38 w 83"/>
                    <a:gd name="T57" fmla="*/ 88 h 317"/>
                    <a:gd name="T58" fmla="*/ 36 w 83"/>
                    <a:gd name="T59" fmla="*/ 83 h 317"/>
                    <a:gd name="T60" fmla="*/ 36 w 83"/>
                    <a:gd name="T61" fmla="*/ 81 h 317"/>
                    <a:gd name="T62" fmla="*/ 36 w 83"/>
                    <a:gd name="T63" fmla="*/ 79 h 317"/>
                    <a:gd name="T64" fmla="*/ 36 w 83"/>
                    <a:gd name="T65" fmla="*/ 79 h 317"/>
                    <a:gd name="T66" fmla="*/ 36 w 83"/>
                    <a:gd name="T67" fmla="*/ 72 h 317"/>
                    <a:gd name="T68" fmla="*/ 36 w 83"/>
                    <a:gd name="T69" fmla="*/ 60 h 317"/>
                    <a:gd name="T70" fmla="*/ 36 w 83"/>
                    <a:gd name="T71" fmla="*/ 50 h 317"/>
                    <a:gd name="T72" fmla="*/ 38 w 83"/>
                    <a:gd name="T73" fmla="*/ 38 h 317"/>
                    <a:gd name="T74" fmla="*/ 38 w 83"/>
                    <a:gd name="T75" fmla="*/ 24 h 317"/>
                    <a:gd name="T76" fmla="*/ 38 w 83"/>
                    <a:gd name="T77" fmla="*/ 17 h 317"/>
                    <a:gd name="T78" fmla="*/ 38 w 83"/>
                    <a:gd name="T79" fmla="*/ 14 h 317"/>
                    <a:gd name="T80" fmla="*/ 38 w 83"/>
                    <a:gd name="T81" fmla="*/ 12 h 317"/>
                    <a:gd name="T82" fmla="*/ 41 w 83"/>
                    <a:gd name="T83" fmla="*/ 10 h 317"/>
                    <a:gd name="T84" fmla="*/ 41 w 83"/>
                    <a:gd name="T85" fmla="*/ 5 h 317"/>
                    <a:gd name="T86" fmla="*/ 36 w 83"/>
                    <a:gd name="T87" fmla="*/ 2 h 317"/>
                    <a:gd name="T88" fmla="*/ 36 w 83"/>
                    <a:gd name="T89" fmla="*/ 5 h 3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3"/>
                    <a:gd name="T136" fmla="*/ 0 h 317"/>
                    <a:gd name="T137" fmla="*/ 83 w 83"/>
                    <a:gd name="T138" fmla="*/ 317 h 31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3" h="317">
                      <a:moveTo>
                        <a:pt x="36" y="2"/>
                      </a:moveTo>
                      <a:lnTo>
                        <a:pt x="33" y="10"/>
                      </a:lnTo>
                      <a:lnTo>
                        <a:pt x="29" y="14"/>
                      </a:lnTo>
                      <a:lnTo>
                        <a:pt x="26" y="21"/>
                      </a:lnTo>
                      <a:lnTo>
                        <a:pt x="21" y="29"/>
                      </a:lnTo>
                      <a:lnTo>
                        <a:pt x="19" y="36"/>
                      </a:lnTo>
                      <a:lnTo>
                        <a:pt x="17" y="43"/>
                      </a:lnTo>
                      <a:lnTo>
                        <a:pt x="17" y="50"/>
                      </a:lnTo>
                      <a:lnTo>
                        <a:pt x="17" y="55"/>
                      </a:lnTo>
                      <a:lnTo>
                        <a:pt x="12" y="64"/>
                      </a:lnTo>
                      <a:lnTo>
                        <a:pt x="7" y="74"/>
                      </a:lnTo>
                      <a:lnTo>
                        <a:pt x="2" y="86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2"/>
                      </a:lnTo>
                      <a:lnTo>
                        <a:pt x="0" y="133"/>
                      </a:lnTo>
                      <a:lnTo>
                        <a:pt x="2" y="145"/>
                      </a:lnTo>
                      <a:lnTo>
                        <a:pt x="2" y="157"/>
                      </a:lnTo>
                      <a:lnTo>
                        <a:pt x="7" y="169"/>
                      </a:lnTo>
                      <a:lnTo>
                        <a:pt x="12" y="181"/>
                      </a:lnTo>
                      <a:lnTo>
                        <a:pt x="17" y="195"/>
                      </a:lnTo>
                      <a:lnTo>
                        <a:pt x="24" y="207"/>
                      </a:lnTo>
                      <a:lnTo>
                        <a:pt x="31" y="219"/>
                      </a:lnTo>
                      <a:lnTo>
                        <a:pt x="36" y="231"/>
                      </a:lnTo>
                      <a:lnTo>
                        <a:pt x="41" y="243"/>
                      </a:lnTo>
                      <a:lnTo>
                        <a:pt x="45" y="253"/>
                      </a:lnTo>
                      <a:lnTo>
                        <a:pt x="48" y="262"/>
                      </a:lnTo>
                      <a:lnTo>
                        <a:pt x="52" y="272"/>
                      </a:lnTo>
                      <a:lnTo>
                        <a:pt x="57" y="281"/>
                      </a:lnTo>
                      <a:lnTo>
                        <a:pt x="62" y="291"/>
                      </a:lnTo>
                      <a:lnTo>
                        <a:pt x="67" y="300"/>
                      </a:lnTo>
                      <a:lnTo>
                        <a:pt x="72" y="307"/>
                      </a:lnTo>
                      <a:lnTo>
                        <a:pt x="76" y="317"/>
                      </a:lnTo>
                      <a:lnTo>
                        <a:pt x="81" y="312"/>
                      </a:lnTo>
                      <a:lnTo>
                        <a:pt x="83" y="310"/>
                      </a:lnTo>
                      <a:lnTo>
                        <a:pt x="83" y="307"/>
                      </a:lnTo>
                      <a:lnTo>
                        <a:pt x="83" y="305"/>
                      </a:lnTo>
                      <a:lnTo>
                        <a:pt x="83" y="303"/>
                      </a:lnTo>
                      <a:lnTo>
                        <a:pt x="83" y="300"/>
                      </a:lnTo>
                      <a:lnTo>
                        <a:pt x="81" y="298"/>
                      </a:lnTo>
                      <a:lnTo>
                        <a:pt x="76" y="279"/>
                      </a:lnTo>
                      <a:lnTo>
                        <a:pt x="67" y="262"/>
                      </a:lnTo>
                      <a:lnTo>
                        <a:pt x="60" y="243"/>
                      </a:lnTo>
                      <a:lnTo>
                        <a:pt x="52" y="224"/>
                      </a:lnTo>
                      <a:lnTo>
                        <a:pt x="45" y="205"/>
                      </a:lnTo>
                      <a:lnTo>
                        <a:pt x="38" y="186"/>
                      </a:lnTo>
                      <a:lnTo>
                        <a:pt x="33" y="169"/>
                      </a:lnTo>
                      <a:lnTo>
                        <a:pt x="29" y="150"/>
                      </a:lnTo>
                      <a:lnTo>
                        <a:pt x="29" y="148"/>
                      </a:lnTo>
                      <a:lnTo>
                        <a:pt x="29" y="145"/>
                      </a:lnTo>
                      <a:lnTo>
                        <a:pt x="29" y="143"/>
                      </a:lnTo>
                      <a:lnTo>
                        <a:pt x="29" y="141"/>
                      </a:lnTo>
                      <a:lnTo>
                        <a:pt x="29" y="138"/>
                      </a:lnTo>
                      <a:lnTo>
                        <a:pt x="31" y="133"/>
                      </a:lnTo>
                      <a:lnTo>
                        <a:pt x="33" y="126"/>
                      </a:lnTo>
                      <a:lnTo>
                        <a:pt x="33" y="122"/>
                      </a:lnTo>
                      <a:lnTo>
                        <a:pt x="36" y="114"/>
                      </a:lnTo>
                      <a:lnTo>
                        <a:pt x="36" y="110"/>
                      </a:lnTo>
                      <a:lnTo>
                        <a:pt x="36" y="103"/>
                      </a:lnTo>
                      <a:lnTo>
                        <a:pt x="38" y="98"/>
                      </a:lnTo>
                      <a:lnTo>
                        <a:pt x="38" y="95"/>
                      </a:lnTo>
                      <a:lnTo>
                        <a:pt x="38" y="93"/>
                      </a:lnTo>
                      <a:lnTo>
                        <a:pt x="38" y="91"/>
                      </a:lnTo>
                      <a:lnTo>
                        <a:pt x="38" y="88"/>
                      </a:lnTo>
                      <a:lnTo>
                        <a:pt x="36" y="88"/>
                      </a:lnTo>
                      <a:lnTo>
                        <a:pt x="36" y="86"/>
                      </a:lnTo>
                      <a:lnTo>
                        <a:pt x="36" y="83"/>
                      </a:lnTo>
                      <a:lnTo>
                        <a:pt x="36" y="81"/>
                      </a:lnTo>
                      <a:lnTo>
                        <a:pt x="33" y="81"/>
                      </a:lnTo>
                      <a:lnTo>
                        <a:pt x="36" y="81"/>
                      </a:lnTo>
                      <a:lnTo>
                        <a:pt x="36" y="79"/>
                      </a:lnTo>
                      <a:lnTo>
                        <a:pt x="36" y="76"/>
                      </a:lnTo>
                      <a:lnTo>
                        <a:pt x="36" y="72"/>
                      </a:lnTo>
                      <a:lnTo>
                        <a:pt x="33" y="69"/>
                      </a:lnTo>
                      <a:lnTo>
                        <a:pt x="33" y="64"/>
                      </a:lnTo>
                      <a:lnTo>
                        <a:pt x="36" y="60"/>
                      </a:lnTo>
                      <a:lnTo>
                        <a:pt x="36" y="57"/>
                      </a:lnTo>
                      <a:lnTo>
                        <a:pt x="36" y="52"/>
                      </a:lnTo>
                      <a:lnTo>
                        <a:pt x="36" y="50"/>
                      </a:lnTo>
                      <a:lnTo>
                        <a:pt x="36" y="48"/>
                      </a:lnTo>
                      <a:lnTo>
                        <a:pt x="36" y="43"/>
                      </a:lnTo>
                      <a:lnTo>
                        <a:pt x="38" y="38"/>
                      </a:lnTo>
                      <a:lnTo>
                        <a:pt x="38" y="33"/>
                      </a:lnTo>
                      <a:lnTo>
                        <a:pt x="38" y="29"/>
                      </a:lnTo>
                      <a:lnTo>
                        <a:pt x="38" y="24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41" y="10"/>
                      </a:lnTo>
                      <a:lnTo>
                        <a:pt x="41" y="7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6" y="2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3" y="5"/>
                      </a:lnTo>
                      <a:lnTo>
                        <a:pt x="36" y="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5" name="Freeform 496"/>
                <p:cNvSpPr>
                  <a:spLocks/>
                </p:cNvSpPr>
                <p:nvPr/>
              </p:nvSpPr>
              <p:spPr bwMode="auto">
                <a:xfrm>
                  <a:off x="2059" y="3352"/>
                  <a:ext cx="83" cy="317"/>
                </a:xfrm>
                <a:custGeom>
                  <a:avLst/>
                  <a:gdLst>
                    <a:gd name="T0" fmla="*/ 29 w 83"/>
                    <a:gd name="T1" fmla="*/ 14 h 317"/>
                    <a:gd name="T2" fmla="*/ 19 w 83"/>
                    <a:gd name="T3" fmla="*/ 36 h 317"/>
                    <a:gd name="T4" fmla="*/ 17 w 83"/>
                    <a:gd name="T5" fmla="*/ 55 h 317"/>
                    <a:gd name="T6" fmla="*/ 2 w 83"/>
                    <a:gd name="T7" fmla="*/ 86 h 317"/>
                    <a:gd name="T8" fmla="*/ 0 w 83"/>
                    <a:gd name="T9" fmla="*/ 122 h 317"/>
                    <a:gd name="T10" fmla="*/ 2 w 83"/>
                    <a:gd name="T11" fmla="*/ 157 h 317"/>
                    <a:gd name="T12" fmla="*/ 17 w 83"/>
                    <a:gd name="T13" fmla="*/ 195 h 317"/>
                    <a:gd name="T14" fmla="*/ 36 w 83"/>
                    <a:gd name="T15" fmla="*/ 231 h 317"/>
                    <a:gd name="T16" fmla="*/ 48 w 83"/>
                    <a:gd name="T17" fmla="*/ 262 h 317"/>
                    <a:gd name="T18" fmla="*/ 62 w 83"/>
                    <a:gd name="T19" fmla="*/ 291 h 317"/>
                    <a:gd name="T20" fmla="*/ 76 w 83"/>
                    <a:gd name="T21" fmla="*/ 317 h 317"/>
                    <a:gd name="T22" fmla="*/ 83 w 83"/>
                    <a:gd name="T23" fmla="*/ 310 h 317"/>
                    <a:gd name="T24" fmla="*/ 83 w 83"/>
                    <a:gd name="T25" fmla="*/ 310 h 317"/>
                    <a:gd name="T26" fmla="*/ 83 w 83"/>
                    <a:gd name="T27" fmla="*/ 310 h 317"/>
                    <a:gd name="T28" fmla="*/ 83 w 83"/>
                    <a:gd name="T29" fmla="*/ 307 h 317"/>
                    <a:gd name="T30" fmla="*/ 83 w 83"/>
                    <a:gd name="T31" fmla="*/ 307 h 317"/>
                    <a:gd name="T32" fmla="*/ 83 w 83"/>
                    <a:gd name="T33" fmla="*/ 305 h 317"/>
                    <a:gd name="T34" fmla="*/ 83 w 83"/>
                    <a:gd name="T35" fmla="*/ 303 h 317"/>
                    <a:gd name="T36" fmla="*/ 83 w 83"/>
                    <a:gd name="T37" fmla="*/ 300 h 317"/>
                    <a:gd name="T38" fmla="*/ 81 w 83"/>
                    <a:gd name="T39" fmla="*/ 298 h 317"/>
                    <a:gd name="T40" fmla="*/ 60 w 83"/>
                    <a:gd name="T41" fmla="*/ 243 h 317"/>
                    <a:gd name="T42" fmla="*/ 38 w 83"/>
                    <a:gd name="T43" fmla="*/ 186 h 317"/>
                    <a:gd name="T44" fmla="*/ 29 w 83"/>
                    <a:gd name="T45" fmla="*/ 148 h 317"/>
                    <a:gd name="T46" fmla="*/ 29 w 83"/>
                    <a:gd name="T47" fmla="*/ 145 h 317"/>
                    <a:gd name="T48" fmla="*/ 29 w 83"/>
                    <a:gd name="T49" fmla="*/ 141 h 317"/>
                    <a:gd name="T50" fmla="*/ 33 w 83"/>
                    <a:gd name="T51" fmla="*/ 126 h 317"/>
                    <a:gd name="T52" fmla="*/ 36 w 83"/>
                    <a:gd name="T53" fmla="*/ 110 h 317"/>
                    <a:gd name="T54" fmla="*/ 38 w 83"/>
                    <a:gd name="T55" fmla="*/ 95 h 317"/>
                    <a:gd name="T56" fmla="*/ 38 w 83"/>
                    <a:gd name="T57" fmla="*/ 88 h 317"/>
                    <a:gd name="T58" fmla="*/ 36 w 83"/>
                    <a:gd name="T59" fmla="*/ 83 h 317"/>
                    <a:gd name="T60" fmla="*/ 36 w 83"/>
                    <a:gd name="T61" fmla="*/ 81 h 317"/>
                    <a:gd name="T62" fmla="*/ 36 w 83"/>
                    <a:gd name="T63" fmla="*/ 79 h 317"/>
                    <a:gd name="T64" fmla="*/ 36 w 83"/>
                    <a:gd name="T65" fmla="*/ 79 h 317"/>
                    <a:gd name="T66" fmla="*/ 36 w 83"/>
                    <a:gd name="T67" fmla="*/ 72 h 317"/>
                    <a:gd name="T68" fmla="*/ 36 w 83"/>
                    <a:gd name="T69" fmla="*/ 60 h 317"/>
                    <a:gd name="T70" fmla="*/ 36 w 83"/>
                    <a:gd name="T71" fmla="*/ 50 h 317"/>
                    <a:gd name="T72" fmla="*/ 38 w 83"/>
                    <a:gd name="T73" fmla="*/ 38 h 317"/>
                    <a:gd name="T74" fmla="*/ 38 w 83"/>
                    <a:gd name="T75" fmla="*/ 24 h 317"/>
                    <a:gd name="T76" fmla="*/ 38 w 83"/>
                    <a:gd name="T77" fmla="*/ 17 h 317"/>
                    <a:gd name="T78" fmla="*/ 38 w 83"/>
                    <a:gd name="T79" fmla="*/ 14 h 317"/>
                    <a:gd name="T80" fmla="*/ 38 w 83"/>
                    <a:gd name="T81" fmla="*/ 12 h 317"/>
                    <a:gd name="T82" fmla="*/ 41 w 83"/>
                    <a:gd name="T83" fmla="*/ 10 h 317"/>
                    <a:gd name="T84" fmla="*/ 41 w 83"/>
                    <a:gd name="T85" fmla="*/ 5 h 317"/>
                    <a:gd name="T86" fmla="*/ 36 w 83"/>
                    <a:gd name="T87" fmla="*/ 2 h 317"/>
                    <a:gd name="T88" fmla="*/ 36 w 83"/>
                    <a:gd name="T89" fmla="*/ 5 h 3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3"/>
                    <a:gd name="T136" fmla="*/ 0 h 317"/>
                    <a:gd name="T137" fmla="*/ 83 w 83"/>
                    <a:gd name="T138" fmla="*/ 317 h 31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3" h="317">
                      <a:moveTo>
                        <a:pt x="36" y="2"/>
                      </a:moveTo>
                      <a:lnTo>
                        <a:pt x="33" y="10"/>
                      </a:lnTo>
                      <a:lnTo>
                        <a:pt x="29" y="14"/>
                      </a:lnTo>
                      <a:lnTo>
                        <a:pt x="26" y="21"/>
                      </a:lnTo>
                      <a:lnTo>
                        <a:pt x="21" y="29"/>
                      </a:lnTo>
                      <a:lnTo>
                        <a:pt x="19" y="36"/>
                      </a:lnTo>
                      <a:lnTo>
                        <a:pt x="17" y="43"/>
                      </a:lnTo>
                      <a:lnTo>
                        <a:pt x="17" y="50"/>
                      </a:lnTo>
                      <a:lnTo>
                        <a:pt x="17" y="55"/>
                      </a:lnTo>
                      <a:lnTo>
                        <a:pt x="12" y="64"/>
                      </a:lnTo>
                      <a:lnTo>
                        <a:pt x="7" y="74"/>
                      </a:lnTo>
                      <a:lnTo>
                        <a:pt x="2" y="86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2"/>
                      </a:lnTo>
                      <a:lnTo>
                        <a:pt x="0" y="133"/>
                      </a:lnTo>
                      <a:lnTo>
                        <a:pt x="2" y="145"/>
                      </a:lnTo>
                      <a:lnTo>
                        <a:pt x="2" y="157"/>
                      </a:lnTo>
                      <a:lnTo>
                        <a:pt x="7" y="169"/>
                      </a:lnTo>
                      <a:lnTo>
                        <a:pt x="12" y="181"/>
                      </a:lnTo>
                      <a:lnTo>
                        <a:pt x="17" y="195"/>
                      </a:lnTo>
                      <a:lnTo>
                        <a:pt x="24" y="207"/>
                      </a:lnTo>
                      <a:lnTo>
                        <a:pt x="31" y="219"/>
                      </a:lnTo>
                      <a:lnTo>
                        <a:pt x="36" y="231"/>
                      </a:lnTo>
                      <a:lnTo>
                        <a:pt x="41" y="243"/>
                      </a:lnTo>
                      <a:lnTo>
                        <a:pt x="45" y="253"/>
                      </a:lnTo>
                      <a:lnTo>
                        <a:pt x="48" y="262"/>
                      </a:lnTo>
                      <a:lnTo>
                        <a:pt x="52" y="272"/>
                      </a:lnTo>
                      <a:lnTo>
                        <a:pt x="57" y="281"/>
                      </a:lnTo>
                      <a:lnTo>
                        <a:pt x="62" y="291"/>
                      </a:lnTo>
                      <a:lnTo>
                        <a:pt x="67" y="300"/>
                      </a:lnTo>
                      <a:lnTo>
                        <a:pt x="72" y="307"/>
                      </a:lnTo>
                      <a:lnTo>
                        <a:pt x="76" y="317"/>
                      </a:lnTo>
                      <a:lnTo>
                        <a:pt x="81" y="312"/>
                      </a:lnTo>
                      <a:lnTo>
                        <a:pt x="83" y="310"/>
                      </a:lnTo>
                      <a:lnTo>
                        <a:pt x="83" y="307"/>
                      </a:lnTo>
                      <a:lnTo>
                        <a:pt x="83" y="305"/>
                      </a:lnTo>
                      <a:lnTo>
                        <a:pt x="83" y="303"/>
                      </a:lnTo>
                      <a:lnTo>
                        <a:pt x="83" y="300"/>
                      </a:lnTo>
                      <a:lnTo>
                        <a:pt x="81" y="298"/>
                      </a:lnTo>
                      <a:lnTo>
                        <a:pt x="76" y="279"/>
                      </a:lnTo>
                      <a:lnTo>
                        <a:pt x="67" y="262"/>
                      </a:lnTo>
                      <a:lnTo>
                        <a:pt x="60" y="243"/>
                      </a:lnTo>
                      <a:lnTo>
                        <a:pt x="52" y="224"/>
                      </a:lnTo>
                      <a:lnTo>
                        <a:pt x="45" y="205"/>
                      </a:lnTo>
                      <a:lnTo>
                        <a:pt x="38" y="186"/>
                      </a:lnTo>
                      <a:lnTo>
                        <a:pt x="33" y="169"/>
                      </a:lnTo>
                      <a:lnTo>
                        <a:pt x="29" y="150"/>
                      </a:lnTo>
                      <a:lnTo>
                        <a:pt x="29" y="148"/>
                      </a:lnTo>
                      <a:lnTo>
                        <a:pt x="29" y="145"/>
                      </a:lnTo>
                      <a:lnTo>
                        <a:pt x="29" y="143"/>
                      </a:lnTo>
                      <a:lnTo>
                        <a:pt x="29" y="141"/>
                      </a:lnTo>
                      <a:lnTo>
                        <a:pt x="29" y="138"/>
                      </a:lnTo>
                      <a:lnTo>
                        <a:pt x="31" y="133"/>
                      </a:lnTo>
                      <a:lnTo>
                        <a:pt x="33" y="126"/>
                      </a:lnTo>
                      <a:lnTo>
                        <a:pt x="33" y="122"/>
                      </a:lnTo>
                      <a:lnTo>
                        <a:pt x="36" y="114"/>
                      </a:lnTo>
                      <a:lnTo>
                        <a:pt x="36" y="110"/>
                      </a:lnTo>
                      <a:lnTo>
                        <a:pt x="36" y="103"/>
                      </a:lnTo>
                      <a:lnTo>
                        <a:pt x="38" y="98"/>
                      </a:lnTo>
                      <a:lnTo>
                        <a:pt x="38" y="95"/>
                      </a:lnTo>
                      <a:lnTo>
                        <a:pt x="38" y="93"/>
                      </a:lnTo>
                      <a:lnTo>
                        <a:pt x="38" y="91"/>
                      </a:lnTo>
                      <a:lnTo>
                        <a:pt x="38" y="88"/>
                      </a:lnTo>
                      <a:lnTo>
                        <a:pt x="36" y="88"/>
                      </a:lnTo>
                      <a:lnTo>
                        <a:pt x="36" y="86"/>
                      </a:lnTo>
                      <a:lnTo>
                        <a:pt x="36" y="83"/>
                      </a:lnTo>
                      <a:lnTo>
                        <a:pt x="36" y="81"/>
                      </a:lnTo>
                      <a:lnTo>
                        <a:pt x="33" y="81"/>
                      </a:lnTo>
                      <a:lnTo>
                        <a:pt x="36" y="81"/>
                      </a:lnTo>
                      <a:lnTo>
                        <a:pt x="36" y="79"/>
                      </a:lnTo>
                      <a:lnTo>
                        <a:pt x="36" y="76"/>
                      </a:lnTo>
                      <a:lnTo>
                        <a:pt x="36" y="72"/>
                      </a:lnTo>
                      <a:lnTo>
                        <a:pt x="33" y="69"/>
                      </a:lnTo>
                      <a:lnTo>
                        <a:pt x="33" y="64"/>
                      </a:lnTo>
                      <a:lnTo>
                        <a:pt x="36" y="60"/>
                      </a:lnTo>
                      <a:lnTo>
                        <a:pt x="36" y="57"/>
                      </a:lnTo>
                      <a:lnTo>
                        <a:pt x="36" y="52"/>
                      </a:lnTo>
                      <a:lnTo>
                        <a:pt x="36" y="50"/>
                      </a:lnTo>
                      <a:lnTo>
                        <a:pt x="36" y="48"/>
                      </a:lnTo>
                      <a:lnTo>
                        <a:pt x="36" y="43"/>
                      </a:lnTo>
                      <a:lnTo>
                        <a:pt x="38" y="38"/>
                      </a:lnTo>
                      <a:lnTo>
                        <a:pt x="38" y="33"/>
                      </a:lnTo>
                      <a:lnTo>
                        <a:pt x="38" y="29"/>
                      </a:lnTo>
                      <a:lnTo>
                        <a:pt x="38" y="24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8" y="14"/>
                      </a:lnTo>
                      <a:lnTo>
                        <a:pt x="38" y="12"/>
                      </a:lnTo>
                      <a:lnTo>
                        <a:pt x="41" y="10"/>
                      </a:lnTo>
                      <a:lnTo>
                        <a:pt x="41" y="7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6" y="2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3" y="5"/>
                      </a:lnTo>
                      <a:lnTo>
                        <a:pt x="36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6" name="Freeform 497"/>
                <p:cNvSpPr>
                  <a:spLocks/>
                </p:cNvSpPr>
                <p:nvPr/>
              </p:nvSpPr>
              <p:spPr bwMode="auto">
                <a:xfrm>
                  <a:off x="2080" y="3564"/>
                  <a:ext cx="17" cy="17"/>
                </a:xfrm>
                <a:custGeom>
                  <a:avLst/>
                  <a:gdLst>
                    <a:gd name="T0" fmla="*/ 3 w 17"/>
                    <a:gd name="T1" fmla="*/ 14 h 17"/>
                    <a:gd name="T2" fmla="*/ 5 w 17"/>
                    <a:gd name="T3" fmla="*/ 17 h 17"/>
                    <a:gd name="T4" fmla="*/ 5 w 17"/>
                    <a:gd name="T5" fmla="*/ 17 h 17"/>
                    <a:gd name="T6" fmla="*/ 8 w 17"/>
                    <a:gd name="T7" fmla="*/ 17 h 17"/>
                    <a:gd name="T8" fmla="*/ 10 w 17"/>
                    <a:gd name="T9" fmla="*/ 17 h 17"/>
                    <a:gd name="T10" fmla="*/ 10 w 17"/>
                    <a:gd name="T11" fmla="*/ 17 h 17"/>
                    <a:gd name="T12" fmla="*/ 12 w 17"/>
                    <a:gd name="T13" fmla="*/ 17 h 17"/>
                    <a:gd name="T14" fmla="*/ 15 w 17"/>
                    <a:gd name="T15" fmla="*/ 17 h 17"/>
                    <a:gd name="T16" fmla="*/ 15 w 17"/>
                    <a:gd name="T17" fmla="*/ 17 h 17"/>
                    <a:gd name="T18" fmla="*/ 17 w 17"/>
                    <a:gd name="T19" fmla="*/ 14 h 17"/>
                    <a:gd name="T20" fmla="*/ 17 w 17"/>
                    <a:gd name="T21" fmla="*/ 14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7 w 17"/>
                    <a:gd name="T29" fmla="*/ 7 h 17"/>
                    <a:gd name="T30" fmla="*/ 17 w 17"/>
                    <a:gd name="T31" fmla="*/ 5 h 17"/>
                    <a:gd name="T32" fmla="*/ 17 w 17"/>
                    <a:gd name="T33" fmla="*/ 5 h 17"/>
                    <a:gd name="T34" fmla="*/ 15 w 17"/>
                    <a:gd name="T35" fmla="*/ 3 h 17"/>
                    <a:gd name="T36" fmla="*/ 12 w 17"/>
                    <a:gd name="T37" fmla="*/ 3 h 17"/>
                    <a:gd name="T38" fmla="*/ 12 w 17"/>
                    <a:gd name="T39" fmla="*/ 3 h 17"/>
                    <a:gd name="T40" fmla="*/ 10 w 17"/>
                    <a:gd name="T41" fmla="*/ 0 h 17"/>
                    <a:gd name="T42" fmla="*/ 10 w 17"/>
                    <a:gd name="T43" fmla="*/ 0 h 17"/>
                    <a:gd name="T44" fmla="*/ 8 w 17"/>
                    <a:gd name="T45" fmla="*/ 3 h 17"/>
                    <a:gd name="T46" fmla="*/ 5 w 17"/>
                    <a:gd name="T47" fmla="*/ 3 h 17"/>
                    <a:gd name="T48" fmla="*/ 5 w 17"/>
                    <a:gd name="T49" fmla="*/ 3 h 17"/>
                    <a:gd name="T50" fmla="*/ 3 w 17"/>
                    <a:gd name="T51" fmla="*/ 5 h 17"/>
                    <a:gd name="T52" fmla="*/ 3 w 17"/>
                    <a:gd name="T53" fmla="*/ 5 h 17"/>
                    <a:gd name="T54" fmla="*/ 3 w 17"/>
                    <a:gd name="T55" fmla="*/ 7 h 17"/>
                    <a:gd name="T56" fmla="*/ 0 w 17"/>
                    <a:gd name="T57" fmla="*/ 7 h 17"/>
                    <a:gd name="T58" fmla="*/ 3 w 17"/>
                    <a:gd name="T59" fmla="*/ 10 h 17"/>
                    <a:gd name="T60" fmla="*/ 3 w 17"/>
                    <a:gd name="T61" fmla="*/ 12 h 17"/>
                    <a:gd name="T62" fmla="*/ 3 w 17"/>
                    <a:gd name="T63" fmla="*/ 12 h 17"/>
                    <a:gd name="T64" fmla="*/ 3 w 17"/>
                    <a:gd name="T65" fmla="*/ 14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4"/>
                      </a:move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7" name="Freeform 498"/>
                <p:cNvSpPr>
                  <a:spLocks/>
                </p:cNvSpPr>
                <p:nvPr/>
              </p:nvSpPr>
              <p:spPr bwMode="auto">
                <a:xfrm>
                  <a:off x="2080" y="3564"/>
                  <a:ext cx="17" cy="17"/>
                </a:xfrm>
                <a:custGeom>
                  <a:avLst/>
                  <a:gdLst>
                    <a:gd name="T0" fmla="*/ 3 w 17"/>
                    <a:gd name="T1" fmla="*/ 14 h 17"/>
                    <a:gd name="T2" fmla="*/ 5 w 17"/>
                    <a:gd name="T3" fmla="*/ 17 h 17"/>
                    <a:gd name="T4" fmla="*/ 5 w 17"/>
                    <a:gd name="T5" fmla="*/ 17 h 17"/>
                    <a:gd name="T6" fmla="*/ 8 w 17"/>
                    <a:gd name="T7" fmla="*/ 17 h 17"/>
                    <a:gd name="T8" fmla="*/ 10 w 17"/>
                    <a:gd name="T9" fmla="*/ 17 h 17"/>
                    <a:gd name="T10" fmla="*/ 10 w 17"/>
                    <a:gd name="T11" fmla="*/ 17 h 17"/>
                    <a:gd name="T12" fmla="*/ 12 w 17"/>
                    <a:gd name="T13" fmla="*/ 17 h 17"/>
                    <a:gd name="T14" fmla="*/ 15 w 17"/>
                    <a:gd name="T15" fmla="*/ 17 h 17"/>
                    <a:gd name="T16" fmla="*/ 15 w 17"/>
                    <a:gd name="T17" fmla="*/ 17 h 17"/>
                    <a:gd name="T18" fmla="*/ 17 w 17"/>
                    <a:gd name="T19" fmla="*/ 14 h 17"/>
                    <a:gd name="T20" fmla="*/ 17 w 17"/>
                    <a:gd name="T21" fmla="*/ 14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7 w 17"/>
                    <a:gd name="T29" fmla="*/ 7 h 17"/>
                    <a:gd name="T30" fmla="*/ 17 w 17"/>
                    <a:gd name="T31" fmla="*/ 5 h 17"/>
                    <a:gd name="T32" fmla="*/ 17 w 17"/>
                    <a:gd name="T33" fmla="*/ 5 h 17"/>
                    <a:gd name="T34" fmla="*/ 15 w 17"/>
                    <a:gd name="T35" fmla="*/ 3 h 17"/>
                    <a:gd name="T36" fmla="*/ 12 w 17"/>
                    <a:gd name="T37" fmla="*/ 3 h 17"/>
                    <a:gd name="T38" fmla="*/ 12 w 17"/>
                    <a:gd name="T39" fmla="*/ 3 h 17"/>
                    <a:gd name="T40" fmla="*/ 10 w 17"/>
                    <a:gd name="T41" fmla="*/ 0 h 17"/>
                    <a:gd name="T42" fmla="*/ 10 w 17"/>
                    <a:gd name="T43" fmla="*/ 0 h 17"/>
                    <a:gd name="T44" fmla="*/ 8 w 17"/>
                    <a:gd name="T45" fmla="*/ 3 h 17"/>
                    <a:gd name="T46" fmla="*/ 5 w 17"/>
                    <a:gd name="T47" fmla="*/ 3 h 17"/>
                    <a:gd name="T48" fmla="*/ 5 w 17"/>
                    <a:gd name="T49" fmla="*/ 3 h 17"/>
                    <a:gd name="T50" fmla="*/ 3 w 17"/>
                    <a:gd name="T51" fmla="*/ 5 h 17"/>
                    <a:gd name="T52" fmla="*/ 3 w 17"/>
                    <a:gd name="T53" fmla="*/ 5 h 17"/>
                    <a:gd name="T54" fmla="*/ 3 w 17"/>
                    <a:gd name="T55" fmla="*/ 7 h 17"/>
                    <a:gd name="T56" fmla="*/ 0 w 17"/>
                    <a:gd name="T57" fmla="*/ 7 h 17"/>
                    <a:gd name="T58" fmla="*/ 3 w 17"/>
                    <a:gd name="T59" fmla="*/ 10 h 17"/>
                    <a:gd name="T60" fmla="*/ 3 w 17"/>
                    <a:gd name="T61" fmla="*/ 12 h 17"/>
                    <a:gd name="T62" fmla="*/ 3 w 17"/>
                    <a:gd name="T63" fmla="*/ 12 h 17"/>
                    <a:gd name="T64" fmla="*/ 3 w 17"/>
                    <a:gd name="T65" fmla="*/ 14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4"/>
                      </a:move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8" name="Freeform 499"/>
                <p:cNvSpPr>
                  <a:spLocks/>
                </p:cNvSpPr>
                <p:nvPr/>
              </p:nvSpPr>
              <p:spPr bwMode="auto">
                <a:xfrm>
                  <a:off x="2102" y="3536"/>
                  <a:ext cx="17" cy="16"/>
                </a:xfrm>
                <a:custGeom>
                  <a:avLst/>
                  <a:gdLst>
                    <a:gd name="T0" fmla="*/ 2 w 17"/>
                    <a:gd name="T1" fmla="*/ 14 h 16"/>
                    <a:gd name="T2" fmla="*/ 2 w 17"/>
                    <a:gd name="T3" fmla="*/ 14 h 16"/>
                    <a:gd name="T4" fmla="*/ 5 w 17"/>
                    <a:gd name="T5" fmla="*/ 16 h 16"/>
                    <a:gd name="T6" fmla="*/ 7 w 17"/>
                    <a:gd name="T7" fmla="*/ 16 h 16"/>
                    <a:gd name="T8" fmla="*/ 7 w 17"/>
                    <a:gd name="T9" fmla="*/ 16 h 16"/>
                    <a:gd name="T10" fmla="*/ 9 w 17"/>
                    <a:gd name="T11" fmla="*/ 16 h 16"/>
                    <a:gd name="T12" fmla="*/ 12 w 17"/>
                    <a:gd name="T13" fmla="*/ 16 h 16"/>
                    <a:gd name="T14" fmla="*/ 12 w 17"/>
                    <a:gd name="T15" fmla="*/ 16 h 16"/>
                    <a:gd name="T16" fmla="*/ 14 w 17"/>
                    <a:gd name="T17" fmla="*/ 16 h 16"/>
                    <a:gd name="T18" fmla="*/ 14 w 17"/>
                    <a:gd name="T19" fmla="*/ 14 h 16"/>
                    <a:gd name="T20" fmla="*/ 17 w 17"/>
                    <a:gd name="T21" fmla="*/ 14 h 16"/>
                    <a:gd name="T22" fmla="*/ 17 w 17"/>
                    <a:gd name="T23" fmla="*/ 11 h 16"/>
                    <a:gd name="T24" fmla="*/ 17 w 17"/>
                    <a:gd name="T25" fmla="*/ 9 h 16"/>
                    <a:gd name="T26" fmla="*/ 17 w 17"/>
                    <a:gd name="T27" fmla="*/ 9 h 16"/>
                    <a:gd name="T28" fmla="*/ 17 w 17"/>
                    <a:gd name="T29" fmla="*/ 7 h 16"/>
                    <a:gd name="T30" fmla="*/ 17 w 17"/>
                    <a:gd name="T31" fmla="*/ 4 h 16"/>
                    <a:gd name="T32" fmla="*/ 14 w 17"/>
                    <a:gd name="T33" fmla="*/ 4 h 16"/>
                    <a:gd name="T34" fmla="*/ 14 w 17"/>
                    <a:gd name="T35" fmla="*/ 2 h 16"/>
                    <a:gd name="T36" fmla="*/ 12 w 17"/>
                    <a:gd name="T37" fmla="*/ 2 h 16"/>
                    <a:gd name="T38" fmla="*/ 9 w 17"/>
                    <a:gd name="T39" fmla="*/ 2 h 16"/>
                    <a:gd name="T40" fmla="*/ 9 w 17"/>
                    <a:gd name="T41" fmla="*/ 0 h 16"/>
                    <a:gd name="T42" fmla="*/ 7 w 17"/>
                    <a:gd name="T43" fmla="*/ 0 h 16"/>
                    <a:gd name="T44" fmla="*/ 7 w 17"/>
                    <a:gd name="T45" fmla="*/ 0 h 16"/>
                    <a:gd name="T46" fmla="*/ 5 w 17"/>
                    <a:gd name="T47" fmla="*/ 2 h 16"/>
                    <a:gd name="T48" fmla="*/ 2 w 17"/>
                    <a:gd name="T49" fmla="*/ 2 h 16"/>
                    <a:gd name="T50" fmla="*/ 2 w 17"/>
                    <a:gd name="T51" fmla="*/ 2 h 16"/>
                    <a:gd name="T52" fmla="*/ 0 w 17"/>
                    <a:gd name="T53" fmla="*/ 4 h 16"/>
                    <a:gd name="T54" fmla="*/ 0 w 17"/>
                    <a:gd name="T55" fmla="*/ 7 h 16"/>
                    <a:gd name="T56" fmla="*/ 0 w 17"/>
                    <a:gd name="T57" fmla="*/ 7 h 16"/>
                    <a:gd name="T58" fmla="*/ 0 w 17"/>
                    <a:gd name="T59" fmla="*/ 9 h 16"/>
                    <a:gd name="T60" fmla="*/ 0 w 17"/>
                    <a:gd name="T61" fmla="*/ 11 h 16"/>
                    <a:gd name="T62" fmla="*/ 0 w 17"/>
                    <a:gd name="T63" fmla="*/ 11 h 16"/>
                    <a:gd name="T64" fmla="*/ 2 w 17"/>
                    <a:gd name="T65" fmla="*/ 14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79" name="Freeform 500"/>
                <p:cNvSpPr>
                  <a:spLocks/>
                </p:cNvSpPr>
                <p:nvPr/>
              </p:nvSpPr>
              <p:spPr bwMode="auto">
                <a:xfrm>
                  <a:off x="2102" y="3536"/>
                  <a:ext cx="17" cy="16"/>
                </a:xfrm>
                <a:custGeom>
                  <a:avLst/>
                  <a:gdLst>
                    <a:gd name="T0" fmla="*/ 2 w 17"/>
                    <a:gd name="T1" fmla="*/ 14 h 16"/>
                    <a:gd name="T2" fmla="*/ 2 w 17"/>
                    <a:gd name="T3" fmla="*/ 14 h 16"/>
                    <a:gd name="T4" fmla="*/ 5 w 17"/>
                    <a:gd name="T5" fmla="*/ 16 h 16"/>
                    <a:gd name="T6" fmla="*/ 7 w 17"/>
                    <a:gd name="T7" fmla="*/ 16 h 16"/>
                    <a:gd name="T8" fmla="*/ 7 w 17"/>
                    <a:gd name="T9" fmla="*/ 16 h 16"/>
                    <a:gd name="T10" fmla="*/ 9 w 17"/>
                    <a:gd name="T11" fmla="*/ 16 h 16"/>
                    <a:gd name="T12" fmla="*/ 12 w 17"/>
                    <a:gd name="T13" fmla="*/ 16 h 16"/>
                    <a:gd name="T14" fmla="*/ 12 w 17"/>
                    <a:gd name="T15" fmla="*/ 16 h 16"/>
                    <a:gd name="T16" fmla="*/ 14 w 17"/>
                    <a:gd name="T17" fmla="*/ 16 h 16"/>
                    <a:gd name="T18" fmla="*/ 14 w 17"/>
                    <a:gd name="T19" fmla="*/ 14 h 16"/>
                    <a:gd name="T20" fmla="*/ 17 w 17"/>
                    <a:gd name="T21" fmla="*/ 14 h 16"/>
                    <a:gd name="T22" fmla="*/ 17 w 17"/>
                    <a:gd name="T23" fmla="*/ 11 h 16"/>
                    <a:gd name="T24" fmla="*/ 17 w 17"/>
                    <a:gd name="T25" fmla="*/ 9 h 16"/>
                    <a:gd name="T26" fmla="*/ 17 w 17"/>
                    <a:gd name="T27" fmla="*/ 9 h 16"/>
                    <a:gd name="T28" fmla="*/ 17 w 17"/>
                    <a:gd name="T29" fmla="*/ 7 h 16"/>
                    <a:gd name="T30" fmla="*/ 17 w 17"/>
                    <a:gd name="T31" fmla="*/ 4 h 16"/>
                    <a:gd name="T32" fmla="*/ 14 w 17"/>
                    <a:gd name="T33" fmla="*/ 4 h 16"/>
                    <a:gd name="T34" fmla="*/ 14 w 17"/>
                    <a:gd name="T35" fmla="*/ 2 h 16"/>
                    <a:gd name="T36" fmla="*/ 12 w 17"/>
                    <a:gd name="T37" fmla="*/ 2 h 16"/>
                    <a:gd name="T38" fmla="*/ 9 w 17"/>
                    <a:gd name="T39" fmla="*/ 2 h 16"/>
                    <a:gd name="T40" fmla="*/ 9 w 17"/>
                    <a:gd name="T41" fmla="*/ 0 h 16"/>
                    <a:gd name="T42" fmla="*/ 7 w 17"/>
                    <a:gd name="T43" fmla="*/ 0 h 16"/>
                    <a:gd name="T44" fmla="*/ 7 w 17"/>
                    <a:gd name="T45" fmla="*/ 0 h 16"/>
                    <a:gd name="T46" fmla="*/ 5 w 17"/>
                    <a:gd name="T47" fmla="*/ 2 h 16"/>
                    <a:gd name="T48" fmla="*/ 2 w 17"/>
                    <a:gd name="T49" fmla="*/ 2 h 16"/>
                    <a:gd name="T50" fmla="*/ 2 w 17"/>
                    <a:gd name="T51" fmla="*/ 2 h 16"/>
                    <a:gd name="T52" fmla="*/ 0 w 17"/>
                    <a:gd name="T53" fmla="*/ 4 h 16"/>
                    <a:gd name="T54" fmla="*/ 0 w 17"/>
                    <a:gd name="T55" fmla="*/ 7 h 16"/>
                    <a:gd name="T56" fmla="*/ 0 w 17"/>
                    <a:gd name="T57" fmla="*/ 7 h 16"/>
                    <a:gd name="T58" fmla="*/ 0 w 17"/>
                    <a:gd name="T59" fmla="*/ 9 h 16"/>
                    <a:gd name="T60" fmla="*/ 0 w 17"/>
                    <a:gd name="T61" fmla="*/ 11 h 16"/>
                    <a:gd name="T62" fmla="*/ 0 w 17"/>
                    <a:gd name="T63" fmla="*/ 11 h 16"/>
                    <a:gd name="T64" fmla="*/ 2 w 17"/>
                    <a:gd name="T65" fmla="*/ 14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0" name="Freeform 501"/>
                <p:cNvSpPr>
                  <a:spLocks/>
                </p:cNvSpPr>
                <p:nvPr/>
              </p:nvSpPr>
              <p:spPr bwMode="auto">
                <a:xfrm>
                  <a:off x="2052" y="3493"/>
                  <a:ext cx="17" cy="16"/>
                </a:xfrm>
                <a:custGeom>
                  <a:avLst/>
                  <a:gdLst>
                    <a:gd name="T0" fmla="*/ 2 w 17"/>
                    <a:gd name="T1" fmla="*/ 12 h 16"/>
                    <a:gd name="T2" fmla="*/ 2 w 17"/>
                    <a:gd name="T3" fmla="*/ 14 h 16"/>
                    <a:gd name="T4" fmla="*/ 5 w 17"/>
                    <a:gd name="T5" fmla="*/ 14 h 16"/>
                    <a:gd name="T6" fmla="*/ 5 w 17"/>
                    <a:gd name="T7" fmla="*/ 14 h 16"/>
                    <a:gd name="T8" fmla="*/ 7 w 17"/>
                    <a:gd name="T9" fmla="*/ 16 h 16"/>
                    <a:gd name="T10" fmla="*/ 9 w 17"/>
                    <a:gd name="T11" fmla="*/ 16 h 16"/>
                    <a:gd name="T12" fmla="*/ 9 w 17"/>
                    <a:gd name="T13" fmla="*/ 16 h 16"/>
                    <a:gd name="T14" fmla="*/ 12 w 17"/>
                    <a:gd name="T15" fmla="*/ 14 h 16"/>
                    <a:gd name="T16" fmla="*/ 14 w 17"/>
                    <a:gd name="T17" fmla="*/ 14 h 16"/>
                    <a:gd name="T18" fmla="*/ 14 w 17"/>
                    <a:gd name="T19" fmla="*/ 12 h 16"/>
                    <a:gd name="T20" fmla="*/ 14 w 17"/>
                    <a:gd name="T21" fmla="*/ 12 h 16"/>
                    <a:gd name="T22" fmla="*/ 17 w 17"/>
                    <a:gd name="T23" fmla="*/ 9 h 16"/>
                    <a:gd name="T24" fmla="*/ 17 w 17"/>
                    <a:gd name="T25" fmla="*/ 9 h 16"/>
                    <a:gd name="T26" fmla="*/ 17 w 17"/>
                    <a:gd name="T27" fmla="*/ 7 h 16"/>
                    <a:gd name="T28" fmla="*/ 17 w 17"/>
                    <a:gd name="T29" fmla="*/ 4 h 16"/>
                    <a:gd name="T30" fmla="*/ 14 w 17"/>
                    <a:gd name="T31" fmla="*/ 4 h 16"/>
                    <a:gd name="T32" fmla="*/ 14 w 17"/>
                    <a:gd name="T33" fmla="*/ 2 h 16"/>
                    <a:gd name="T34" fmla="*/ 14 w 17"/>
                    <a:gd name="T35" fmla="*/ 2 h 16"/>
                    <a:gd name="T36" fmla="*/ 12 w 17"/>
                    <a:gd name="T37" fmla="*/ 0 h 16"/>
                    <a:gd name="T38" fmla="*/ 9 w 17"/>
                    <a:gd name="T39" fmla="*/ 0 h 16"/>
                    <a:gd name="T40" fmla="*/ 9 w 17"/>
                    <a:gd name="T41" fmla="*/ 0 h 16"/>
                    <a:gd name="T42" fmla="*/ 7 w 17"/>
                    <a:gd name="T43" fmla="*/ 0 h 16"/>
                    <a:gd name="T44" fmla="*/ 5 w 17"/>
                    <a:gd name="T45" fmla="*/ 0 h 16"/>
                    <a:gd name="T46" fmla="*/ 5 w 17"/>
                    <a:gd name="T47" fmla="*/ 0 h 16"/>
                    <a:gd name="T48" fmla="*/ 2 w 17"/>
                    <a:gd name="T49" fmla="*/ 0 h 16"/>
                    <a:gd name="T50" fmla="*/ 2 w 17"/>
                    <a:gd name="T51" fmla="*/ 2 h 16"/>
                    <a:gd name="T52" fmla="*/ 0 w 17"/>
                    <a:gd name="T53" fmla="*/ 2 h 16"/>
                    <a:gd name="T54" fmla="*/ 0 w 17"/>
                    <a:gd name="T55" fmla="*/ 4 h 16"/>
                    <a:gd name="T56" fmla="*/ 0 w 17"/>
                    <a:gd name="T57" fmla="*/ 7 h 16"/>
                    <a:gd name="T58" fmla="*/ 0 w 17"/>
                    <a:gd name="T59" fmla="*/ 7 h 16"/>
                    <a:gd name="T60" fmla="*/ 0 w 17"/>
                    <a:gd name="T61" fmla="*/ 9 h 16"/>
                    <a:gd name="T62" fmla="*/ 0 w 17"/>
                    <a:gd name="T63" fmla="*/ 12 h 16"/>
                    <a:gd name="T64" fmla="*/ 2 w 17"/>
                    <a:gd name="T65" fmla="*/ 1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2" y="12"/>
                      </a:move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1" name="Freeform 502"/>
                <p:cNvSpPr>
                  <a:spLocks/>
                </p:cNvSpPr>
                <p:nvPr/>
              </p:nvSpPr>
              <p:spPr bwMode="auto">
                <a:xfrm>
                  <a:off x="2052" y="3493"/>
                  <a:ext cx="17" cy="16"/>
                </a:xfrm>
                <a:custGeom>
                  <a:avLst/>
                  <a:gdLst>
                    <a:gd name="T0" fmla="*/ 2 w 17"/>
                    <a:gd name="T1" fmla="*/ 12 h 16"/>
                    <a:gd name="T2" fmla="*/ 2 w 17"/>
                    <a:gd name="T3" fmla="*/ 14 h 16"/>
                    <a:gd name="T4" fmla="*/ 5 w 17"/>
                    <a:gd name="T5" fmla="*/ 14 h 16"/>
                    <a:gd name="T6" fmla="*/ 5 w 17"/>
                    <a:gd name="T7" fmla="*/ 14 h 16"/>
                    <a:gd name="T8" fmla="*/ 7 w 17"/>
                    <a:gd name="T9" fmla="*/ 16 h 16"/>
                    <a:gd name="T10" fmla="*/ 9 w 17"/>
                    <a:gd name="T11" fmla="*/ 16 h 16"/>
                    <a:gd name="T12" fmla="*/ 9 w 17"/>
                    <a:gd name="T13" fmla="*/ 16 h 16"/>
                    <a:gd name="T14" fmla="*/ 12 w 17"/>
                    <a:gd name="T15" fmla="*/ 14 h 16"/>
                    <a:gd name="T16" fmla="*/ 14 w 17"/>
                    <a:gd name="T17" fmla="*/ 14 h 16"/>
                    <a:gd name="T18" fmla="*/ 14 w 17"/>
                    <a:gd name="T19" fmla="*/ 12 h 16"/>
                    <a:gd name="T20" fmla="*/ 14 w 17"/>
                    <a:gd name="T21" fmla="*/ 12 h 16"/>
                    <a:gd name="T22" fmla="*/ 17 w 17"/>
                    <a:gd name="T23" fmla="*/ 9 h 16"/>
                    <a:gd name="T24" fmla="*/ 17 w 17"/>
                    <a:gd name="T25" fmla="*/ 9 h 16"/>
                    <a:gd name="T26" fmla="*/ 17 w 17"/>
                    <a:gd name="T27" fmla="*/ 7 h 16"/>
                    <a:gd name="T28" fmla="*/ 17 w 17"/>
                    <a:gd name="T29" fmla="*/ 4 h 16"/>
                    <a:gd name="T30" fmla="*/ 14 w 17"/>
                    <a:gd name="T31" fmla="*/ 4 h 16"/>
                    <a:gd name="T32" fmla="*/ 14 w 17"/>
                    <a:gd name="T33" fmla="*/ 2 h 16"/>
                    <a:gd name="T34" fmla="*/ 14 w 17"/>
                    <a:gd name="T35" fmla="*/ 2 h 16"/>
                    <a:gd name="T36" fmla="*/ 12 w 17"/>
                    <a:gd name="T37" fmla="*/ 0 h 16"/>
                    <a:gd name="T38" fmla="*/ 9 w 17"/>
                    <a:gd name="T39" fmla="*/ 0 h 16"/>
                    <a:gd name="T40" fmla="*/ 9 w 17"/>
                    <a:gd name="T41" fmla="*/ 0 h 16"/>
                    <a:gd name="T42" fmla="*/ 7 w 17"/>
                    <a:gd name="T43" fmla="*/ 0 h 16"/>
                    <a:gd name="T44" fmla="*/ 5 w 17"/>
                    <a:gd name="T45" fmla="*/ 0 h 16"/>
                    <a:gd name="T46" fmla="*/ 5 w 17"/>
                    <a:gd name="T47" fmla="*/ 0 h 16"/>
                    <a:gd name="T48" fmla="*/ 2 w 17"/>
                    <a:gd name="T49" fmla="*/ 0 h 16"/>
                    <a:gd name="T50" fmla="*/ 2 w 17"/>
                    <a:gd name="T51" fmla="*/ 2 h 16"/>
                    <a:gd name="T52" fmla="*/ 0 w 17"/>
                    <a:gd name="T53" fmla="*/ 2 h 16"/>
                    <a:gd name="T54" fmla="*/ 0 w 17"/>
                    <a:gd name="T55" fmla="*/ 4 h 16"/>
                    <a:gd name="T56" fmla="*/ 0 w 17"/>
                    <a:gd name="T57" fmla="*/ 7 h 16"/>
                    <a:gd name="T58" fmla="*/ 0 w 17"/>
                    <a:gd name="T59" fmla="*/ 7 h 16"/>
                    <a:gd name="T60" fmla="*/ 0 w 17"/>
                    <a:gd name="T61" fmla="*/ 9 h 16"/>
                    <a:gd name="T62" fmla="*/ 0 w 17"/>
                    <a:gd name="T63" fmla="*/ 12 h 16"/>
                    <a:gd name="T64" fmla="*/ 2 w 17"/>
                    <a:gd name="T65" fmla="*/ 1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2" y="12"/>
                      </a:move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2" name="Freeform 503"/>
                <p:cNvSpPr>
                  <a:spLocks/>
                </p:cNvSpPr>
                <p:nvPr/>
              </p:nvSpPr>
              <p:spPr bwMode="auto">
                <a:xfrm>
                  <a:off x="2085" y="3483"/>
                  <a:ext cx="17" cy="17"/>
                </a:xfrm>
                <a:custGeom>
                  <a:avLst/>
                  <a:gdLst>
                    <a:gd name="T0" fmla="*/ 3 w 17"/>
                    <a:gd name="T1" fmla="*/ 14 h 17"/>
                    <a:gd name="T2" fmla="*/ 3 w 17"/>
                    <a:gd name="T3" fmla="*/ 14 h 17"/>
                    <a:gd name="T4" fmla="*/ 5 w 17"/>
                    <a:gd name="T5" fmla="*/ 14 h 17"/>
                    <a:gd name="T6" fmla="*/ 7 w 17"/>
                    <a:gd name="T7" fmla="*/ 17 h 17"/>
                    <a:gd name="T8" fmla="*/ 7 w 17"/>
                    <a:gd name="T9" fmla="*/ 17 h 17"/>
                    <a:gd name="T10" fmla="*/ 10 w 17"/>
                    <a:gd name="T11" fmla="*/ 17 h 17"/>
                    <a:gd name="T12" fmla="*/ 12 w 17"/>
                    <a:gd name="T13" fmla="*/ 17 h 17"/>
                    <a:gd name="T14" fmla="*/ 12 w 17"/>
                    <a:gd name="T15" fmla="*/ 17 h 17"/>
                    <a:gd name="T16" fmla="*/ 15 w 17"/>
                    <a:gd name="T17" fmla="*/ 14 h 17"/>
                    <a:gd name="T18" fmla="*/ 15 w 17"/>
                    <a:gd name="T19" fmla="*/ 14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7 h 17"/>
                    <a:gd name="T28" fmla="*/ 17 w 17"/>
                    <a:gd name="T29" fmla="*/ 7 h 17"/>
                    <a:gd name="T30" fmla="*/ 17 w 17"/>
                    <a:gd name="T31" fmla="*/ 5 h 17"/>
                    <a:gd name="T32" fmla="*/ 15 w 17"/>
                    <a:gd name="T33" fmla="*/ 2 h 17"/>
                    <a:gd name="T34" fmla="*/ 15 w 17"/>
                    <a:gd name="T35" fmla="*/ 2 h 17"/>
                    <a:gd name="T36" fmla="*/ 12 w 17"/>
                    <a:gd name="T37" fmla="*/ 0 h 17"/>
                    <a:gd name="T38" fmla="*/ 12 w 17"/>
                    <a:gd name="T39" fmla="*/ 0 h 17"/>
                    <a:gd name="T40" fmla="*/ 10 w 17"/>
                    <a:gd name="T41" fmla="*/ 0 h 17"/>
                    <a:gd name="T42" fmla="*/ 7 w 17"/>
                    <a:gd name="T43" fmla="*/ 0 h 17"/>
                    <a:gd name="T44" fmla="*/ 7 w 17"/>
                    <a:gd name="T45" fmla="*/ 0 h 17"/>
                    <a:gd name="T46" fmla="*/ 5 w 17"/>
                    <a:gd name="T47" fmla="*/ 0 h 17"/>
                    <a:gd name="T48" fmla="*/ 3 w 17"/>
                    <a:gd name="T49" fmla="*/ 2 h 17"/>
                    <a:gd name="T50" fmla="*/ 3 w 17"/>
                    <a:gd name="T51" fmla="*/ 2 h 17"/>
                    <a:gd name="T52" fmla="*/ 3 w 17"/>
                    <a:gd name="T53" fmla="*/ 5 h 17"/>
                    <a:gd name="T54" fmla="*/ 0 w 17"/>
                    <a:gd name="T55" fmla="*/ 5 h 17"/>
                    <a:gd name="T56" fmla="*/ 0 w 17"/>
                    <a:gd name="T57" fmla="*/ 7 h 17"/>
                    <a:gd name="T58" fmla="*/ 0 w 17"/>
                    <a:gd name="T59" fmla="*/ 10 h 17"/>
                    <a:gd name="T60" fmla="*/ 0 w 17"/>
                    <a:gd name="T61" fmla="*/ 10 h 17"/>
                    <a:gd name="T62" fmla="*/ 3 w 17"/>
                    <a:gd name="T63" fmla="*/ 12 h 17"/>
                    <a:gd name="T64" fmla="*/ 3 w 17"/>
                    <a:gd name="T65" fmla="*/ 14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4"/>
                      </a:move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3" name="Freeform 504"/>
                <p:cNvSpPr>
                  <a:spLocks/>
                </p:cNvSpPr>
                <p:nvPr/>
              </p:nvSpPr>
              <p:spPr bwMode="auto">
                <a:xfrm>
                  <a:off x="2085" y="3483"/>
                  <a:ext cx="17" cy="17"/>
                </a:xfrm>
                <a:custGeom>
                  <a:avLst/>
                  <a:gdLst>
                    <a:gd name="T0" fmla="*/ 3 w 17"/>
                    <a:gd name="T1" fmla="*/ 14 h 17"/>
                    <a:gd name="T2" fmla="*/ 3 w 17"/>
                    <a:gd name="T3" fmla="*/ 14 h 17"/>
                    <a:gd name="T4" fmla="*/ 5 w 17"/>
                    <a:gd name="T5" fmla="*/ 14 h 17"/>
                    <a:gd name="T6" fmla="*/ 7 w 17"/>
                    <a:gd name="T7" fmla="*/ 17 h 17"/>
                    <a:gd name="T8" fmla="*/ 7 w 17"/>
                    <a:gd name="T9" fmla="*/ 17 h 17"/>
                    <a:gd name="T10" fmla="*/ 10 w 17"/>
                    <a:gd name="T11" fmla="*/ 17 h 17"/>
                    <a:gd name="T12" fmla="*/ 12 w 17"/>
                    <a:gd name="T13" fmla="*/ 17 h 17"/>
                    <a:gd name="T14" fmla="*/ 12 w 17"/>
                    <a:gd name="T15" fmla="*/ 17 h 17"/>
                    <a:gd name="T16" fmla="*/ 15 w 17"/>
                    <a:gd name="T17" fmla="*/ 14 h 17"/>
                    <a:gd name="T18" fmla="*/ 15 w 17"/>
                    <a:gd name="T19" fmla="*/ 14 h 17"/>
                    <a:gd name="T20" fmla="*/ 17 w 17"/>
                    <a:gd name="T21" fmla="*/ 12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7 h 17"/>
                    <a:gd name="T28" fmla="*/ 17 w 17"/>
                    <a:gd name="T29" fmla="*/ 7 h 17"/>
                    <a:gd name="T30" fmla="*/ 17 w 17"/>
                    <a:gd name="T31" fmla="*/ 5 h 17"/>
                    <a:gd name="T32" fmla="*/ 15 w 17"/>
                    <a:gd name="T33" fmla="*/ 2 h 17"/>
                    <a:gd name="T34" fmla="*/ 15 w 17"/>
                    <a:gd name="T35" fmla="*/ 2 h 17"/>
                    <a:gd name="T36" fmla="*/ 12 w 17"/>
                    <a:gd name="T37" fmla="*/ 0 h 17"/>
                    <a:gd name="T38" fmla="*/ 12 w 17"/>
                    <a:gd name="T39" fmla="*/ 0 h 17"/>
                    <a:gd name="T40" fmla="*/ 10 w 17"/>
                    <a:gd name="T41" fmla="*/ 0 h 17"/>
                    <a:gd name="T42" fmla="*/ 7 w 17"/>
                    <a:gd name="T43" fmla="*/ 0 h 17"/>
                    <a:gd name="T44" fmla="*/ 7 w 17"/>
                    <a:gd name="T45" fmla="*/ 0 h 17"/>
                    <a:gd name="T46" fmla="*/ 5 w 17"/>
                    <a:gd name="T47" fmla="*/ 0 h 17"/>
                    <a:gd name="T48" fmla="*/ 3 w 17"/>
                    <a:gd name="T49" fmla="*/ 2 h 17"/>
                    <a:gd name="T50" fmla="*/ 3 w 17"/>
                    <a:gd name="T51" fmla="*/ 2 h 17"/>
                    <a:gd name="T52" fmla="*/ 3 w 17"/>
                    <a:gd name="T53" fmla="*/ 5 h 17"/>
                    <a:gd name="T54" fmla="*/ 0 w 17"/>
                    <a:gd name="T55" fmla="*/ 5 h 17"/>
                    <a:gd name="T56" fmla="*/ 0 w 17"/>
                    <a:gd name="T57" fmla="*/ 7 h 17"/>
                    <a:gd name="T58" fmla="*/ 0 w 17"/>
                    <a:gd name="T59" fmla="*/ 10 h 17"/>
                    <a:gd name="T60" fmla="*/ 0 w 17"/>
                    <a:gd name="T61" fmla="*/ 10 h 17"/>
                    <a:gd name="T62" fmla="*/ 3 w 17"/>
                    <a:gd name="T63" fmla="*/ 12 h 17"/>
                    <a:gd name="T64" fmla="*/ 3 w 17"/>
                    <a:gd name="T65" fmla="*/ 14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4"/>
                      </a:move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3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4" name="Freeform 505"/>
                <p:cNvSpPr>
                  <a:spLocks/>
                </p:cNvSpPr>
                <p:nvPr/>
              </p:nvSpPr>
              <p:spPr bwMode="auto">
                <a:xfrm>
                  <a:off x="2047" y="3443"/>
                  <a:ext cx="17" cy="16"/>
                </a:xfrm>
                <a:custGeom>
                  <a:avLst/>
                  <a:gdLst>
                    <a:gd name="T0" fmla="*/ 2 w 17"/>
                    <a:gd name="T1" fmla="*/ 12 h 16"/>
                    <a:gd name="T2" fmla="*/ 5 w 17"/>
                    <a:gd name="T3" fmla="*/ 14 h 16"/>
                    <a:gd name="T4" fmla="*/ 5 w 17"/>
                    <a:gd name="T5" fmla="*/ 14 h 16"/>
                    <a:gd name="T6" fmla="*/ 7 w 17"/>
                    <a:gd name="T7" fmla="*/ 14 h 16"/>
                    <a:gd name="T8" fmla="*/ 7 w 17"/>
                    <a:gd name="T9" fmla="*/ 14 h 16"/>
                    <a:gd name="T10" fmla="*/ 10 w 17"/>
                    <a:gd name="T11" fmla="*/ 16 h 16"/>
                    <a:gd name="T12" fmla="*/ 12 w 17"/>
                    <a:gd name="T13" fmla="*/ 14 h 16"/>
                    <a:gd name="T14" fmla="*/ 12 w 17"/>
                    <a:gd name="T15" fmla="*/ 14 h 16"/>
                    <a:gd name="T16" fmla="*/ 14 w 17"/>
                    <a:gd name="T17" fmla="*/ 14 h 16"/>
                    <a:gd name="T18" fmla="*/ 14 w 17"/>
                    <a:gd name="T19" fmla="*/ 12 h 16"/>
                    <a:gd name="T20" fmla="*/ 17 w 17"/>
                    <a:gd name="T21" fmla="*/ 12 h 16"/>
                    <a:gd name="T22" fmla="*/ 17 w 17"/>
                    <a:gd name="T23" fmla="*/ 9 h 16"/>
                    <a:gd name="T24" fmla="*/ 17 w 17"/>
                    <a:gd name="T25" fmla="*/ 9 h 16"/>
                    <a:gd name="T26" fmla="*/ 17 w 17"/>
                    <a:gd name="T27" fmla="*/ 7 h 16"/>
                    <a:gd name="T28" fmla="*/ 17 w 17"/>
                    <a:gd name="T29" fmla="*/ 4 h 16"/>
                    <a:gd name="T30" fmla="*/ 17 w 17"/>
                    <a:gd name="T31" fmla="*/ 4 h 16"/>
                    <a:gd name="T32" fmla="*/ 14 w 17"/>
                    <a:gd name="T33" fmla="*/ 2 h 16"/>
                    <a:gd name="T34" fmla="*/ 14 w 17"/>
                    <a:gd name="T35" fmla="*/ 0 h 16"/>
                    <a:gd name="T36" fmla="*/ 12 w 17"/>
                    <a:gd name="T37" fmla="*/ 0 h 16"/>
                    <a:gd name="T38" fmla="*/ 12 w 17"/>
                    <a:gd name="T39" fmla="*/ 0 h 16"/>
                    <a:gd name="T40" fmla="*/ 10 w 17"/>
                    <a:gd name="T41" fmla="*/ 0 h 16"/>
                    <a:gd name="T42" fmla="*/ 7 w 17"/>
                    <a:gd name="T43" fmla="*/ 0 h 16"/>
                    <a:gd name="T44" fmla="*/ 7 w 17"/>
                    <a:gd name="T45" fmla="*/ 0 h 16"/>
                    <a:gd name="T46" fmla="*/ 5 w 17"/>
                    <a:gd name="T47" fmla="*/ 0 h 16"/>
                    <a:gd name="T48" fmla="*/ 2 w 17"/>
                    <a:gd name="T49" fmla="*/ 0 h 16"/>
                    <a:gd name="T50" fmla="*/ 2 w 17"/>
                    <a:gd name="T51" fmla="*/ 2 h 16"/>
                    <a:gd name="T52" fmla="*/ 2 w 17"/>
                    <a:gd name="T53" fmla="*/ 2 h 16"/>
                    <a:gd name="T54" fmla="*/ 0 w 17"/>
                    <a:gd name="T55" fmla="*/ 4 h 16"/>
                    <a:gd name="T56" fmla="*/ 0 w 17"/>
                    <a:gd name="T57" fmla="*/ 7 h 16"/>
                    <a:gd name="T58" fmla="*/ 0 w 17"/>
                    <a:gd name="T59" fmla="*/ 7 h 16"/>
                    <a:gd name="T60" fmla="*/ 0 w 17"/>
                    <a:gd name="T61" fmla="*/ 9 h 16"/>
                    <a:gd name="T62" fmla="*/ 2 w 17"/>
                    <a:gd name="T63" fmla="*/ 12 h 16"/>
                    <a:gd name="T64" fmla="*/ 2 w 17"/>
                    <a:gd name="T65" fmla="*/ 1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2" y="12"/>
                      </a:move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5" name="Freeform 506"/>
                <p:cNvSpPr>
                  <a:spLocks/>
                </p:cNvSpPr>
                <p:nvPr/>
              </p:nvSpPr>
              <p:spPr bwMode="auto">
                <a:xfrm>
                  <a:off x="2047" y="3443"/>
                  <a:ext cx="17" cy="16"/>
                </a:xfrm>
                <a:custGeom>
                  <a:avLst/>
                  <a:gdLst>
                    <a:gd name="T0" fmla="*/ 2 w 17"/>
                    <a:gd name="T1" fmla="*/ 12 h 16"/>
                    <a:gd name="T2" fmla="*/ 5 w 17"/>
                    <a:gd name="T3" fmla="*/ 14 h 16"/>
                    <a:gd name="T4" fmla="*/ 5 w 17"/>
                    <a:gd name="T5" fmla="*/ 14 h 16"/>
                    <a:gd name="T6" fmla="*/ 7 w 17"/>
                    <a:gd name="T7" fmla="*/ 14 h 16"/>
                    <a:gd name="T8" fmla="*/ 7 w 17"/>
                    <a:gd name="T9" fmla="*/ 14 h 16"/>
                    <a:gd name="T10" fmla="*/ 10 w 17"/>
                    <a:gd name="T11" fmla="*/ 16 h 16"/>
                    <a:gd name="T12" fmla="*/ 12 w 17"/>
                    <a:gd name="T13" fmla="*/ 14 h 16"/>
                    <a:gd name="T14" fmla="*/ 12 w 17"/>
                    <a:gd name="T15" fmla="*/ 14 h 16"/>
                    <a:gd name="T16" fmla="*/ 14 w 17"/>
                    <a:gd name="T17" fmla="*/ 14 h 16"/>
                    <a:gd name="T18" fmla="*/ 14 w 17"/>
                    <a:gd name="T19" fmla="*/ 12 h 16"/>
                    <a:gd name="T20" fmla="*/ 17 w 17"/>
                    <a:gd name="T21" fmla="*/ 12 h 16"/>
                    <a:gd name="T22" fmla="*/ 17 w 17"/>
                    <a:gd name="T23" fmla="*/ 9 h 16"/>
                    <a:gd name="T24" fmla="*/ 17 w 17"/>
                    <a:gd name="T25" fmla="*/ 9 h 16"/>
                    <a:gd name="T26" fmla="*/ 17 w 17"/>
                    <a:gd name="T27" fmla="*/ 7 h 16"/>
                    <a:gd name="T28" fmla="*/ 17 w 17"/>
                    <a:gd name="T29" fmla="*/ 4 h 16"/>
                    <a:gd name="T30" fmla="*/ 17 w 17"/>
                    <a:gd name="T31" fmla="*/ 4 h 16"/>
                    <a:gd name="T32" fmla="*/ 14 w 17"/>
                    <a:gd name="T33" fmla="*/ 2 h 16"/>
                    <a:gd name="T34" fmla="*/ 14 w 17"/>
                    <a:gd name="T35" fmla="*/ 0 h 16"/>
                    <a:gd name="T36" fmla="*/ 12 w 17"/>
                    <a:gd name="T37" fmla="*/ 0 h 16"/>
                    <a:gd name="T38" fmla="*/ 12 w 17"/>
                    <a:gd name="T39" fmla="*/ 0 h 16"/>
                    <a:gd name="T40" fmla="*/ 10 w 17"/>
                    <a:gd name="T41" fmla="*/ 0 h 16"/>
                    <a:gd name="T42" fmla="*/ 7 w 17"/>
                    <a:gd name="T43" fmla="*/ 0 h 16"/>
                    <a:gd name="T44" fmla="*/ 7 w 17"/>
                    <a:gd name="T45" fmla="*/ 0 h 16"/>
                    <a:gd name="T46" fmla="*/ 5 w 17"/>
                    <a:gd name="T47" fmla="*/ 0 h 16"/>
                    <a:gd name="T48" fmla="*/ 2 w 17"/>
                    <a:gd name="T49" fmla="*/ 0 h 16"/>
                    <a:gd name="T50" fmla="*/ 2 w 17"/>
                    <a:gd name="T51" fmla="*/ 2 h 16"/>
                    <a:gd name="T52" fmla="*/ 2 w 17"/>
                    <a:gd name="T53" fmla="*/ 2 h 16"/>
                    <a:gd name="T54" fmla="*/ 0 w 17"/>
                    <a:gd name="T55" fmla="*/ 4 h 16"/>
                    <a:gd name="T56" fmla="*/ 0 w 17"/>
                    <a:gd name="T57" fmla="*/ 7 h 16"/>
                    <a:gd name="T58" fmla="*/ 0 w 17"/>
                    <a:gd name="T59" fmla="*/ 7 h 16"/>
                    <a:gd name="T60" fmla="*/ 0 w 17"/>
                    <a:gd name="T61" fmla="*/ 9 h 16"/>
                    <a:gd name="T62" fmla="*/ 2 w 17"/>
                    <a:gd name="T63" fmla="*/ 12 h 16"/>
                    <a:gd name="T64" fmla="*/ 2 w 17"/>
                    <a:gd name="T65" fmla="*/ 12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2" y="12"/>
                      </a:move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6" name="Freeform 507"/>
                <p:cNvSpPr>
                  <a:spLocks/>
                </p:cNvSpPr>
                <p:nvPr/>
              </p:nvSpPr>
              <p:spPr bwMode="auto">
                <a:xfrm>
                  <a:off x="2085" y="3416"/>
                  <a:ext cx="17" cy="17"/>
                </a:xfrm>
                <a:custGeom>
                  <a:avLst/>
                  <a:gdLst>
                    <a:gd name="T0" fmla="*/ 3 w 17"/>
                    <a:gd name="T1" fmla="*/ 15 h 17"/>
                    <a:gd name="T2" fmla="*/ 3 w 17"/>
                    <a:gd name="T3" fmla="*/ 17 h 17"/>
                    <a:gd name="T4" fmla="*/ 5 w 17"/>
                    <a:gd name="T5" fmla="*/ 17 h 17"/>
                    <a:gd name="T6" fmla="*/ 5 w 17"/>
                    <a:gd name="T7" fmla="*/ 17 h 17"/>
                    <a:gd name="T8" fmla="*/ 7 w 17"/>
                    <a:gd name="T9" fmla="*/ 17 h 17"/>
                    <a:gd name="T10" fmla="*/ 10 w 17"/>
                    <a:gd name="T11" fmla="*/ 17 h 17"/>
                    <a:gd name="T12" fmla="*/ 10 w 17"/>
                    <a:gd name="T13" fmla="*/ 17 h 17"/>
                    <a:gd name="T14" fmla="*/ 12 w 17"/>
                    <a:gd name="T15" fmla="*/ 17 h 17"/>
                    <a:gd name="T16" fmla="*/ 12 w 17"/>
                    <a:gd name="T17" fmla="*/ 17 h 17"/>
                    <a:gd name="T18" fmla="*/ 15 w 17"/>
                    <a:gd name="T19" fmla="*/ 15 h 17"/>
                    <a:gd name="T20" fmla="*/ 15 w 17"/>
                    <a:gd name="T21" fmla="*/ 15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7 w 17"/>
                    <a:gd name="T29" fmla="*/ 8 h 17"/>
                    <a:gd name="T30" fmla="*/ 15 w 17"/>
                    <a:gd name="T31" fmla="*/ 5 h 17"/>
                    <a:gd name="T32" fmla="*/ 15 w 17"/>
                    <a:gd name="T33" fmla="*/ 5 h 17"/>
                    <a:gd name="T34" fmla="*/ 12 w 17"/>
                    <a:gd name="T35" fmla="*/ 3 h 17"/>
                    <a:gd name="T36" fmla="*/ 12 w 17"/>
                    <a:gd name="T37" fmla="*/ 3 h 17"/>
                    <a:gd name="T38" fmla="*/ 10 w 17"/>
                    <a:gd name="T39" fmla="*/ 3 h 17"/>
                    <a:gd name="T40" fmla="*/ 10 w 17"/>
                    <a:gd name="T41" fmla="*/ 0 h 17"/>
                    <a:gd name="T42" fmla="*/ 7 w 17"/>
                    <a:gd name="T43" fmla="*/ 0 h 17"/>
                    <a:gd name="T44" fmla="*/ 5 w 17"/>
                    <a:gd name="T45" fmla="*/ 3 h 17"/>
                    <a:gd name="T46" fmla="*/ 5 w 17"/>
                    <a:gd name="T47" fmla="*/ 3 h 17"/>
                    <a:gd name="T48" fmla="*/ 3 w 17"/>
                    <a:gd name="T49" fmla="*/ 3 h 17"/>
                    <a:gd name="T50" fmla="*/ 3 w 17"/>
                    <a:gd name="T51" fmla="*/ 5 h 17"/>
                    <a:gd name="T52" fmla="*/ 0 w 17"/>
                    <a:gd name="T53" fmla="*/ 5 h 17"/>
                    <a:gd name="T54" fmla="*/ 0 w 17"/>
                    <a:gd name="T55" fmla="*/ 8 h 17"/>
                    <a:gd name="T56" fmla="*/ 0 w 17"/>
                    <a:gd name="T57" fmla="*/ 8 h 17"/>
                    <a:gd name="T58" fmla="*/ 0 w 17"/>
                    <a:gd name="T59" fmla="*/ 10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3 w 17"/>
                    <a:gd name="T65" fmla="*/ 1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5"/>
                      </a:move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5" y="5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7" name="Freeform 508"/>
                <p:cNvSpPr>
                  <a:spLocks/>
                </p:cNvSpPr>
                <p:nvPr/>
              </p:nvSpPr>
              <p:spPr bwMode="auto">
                <a:xfrm>
                  <a:off x="2085" y="3416"/>
                  <a:ext cx="17" cy="17"/>
                </a:xfrm>
                <a:custGeom>
                  <a:avLst/>
                  <a:gdLst>
                    <a:gd name="T0" fmla="*/ 3 w 17"/>
                    <a:gd name="T1" fmla="*/ 15 h 17"/>
                    <a:gd name="T2" fmla="*/ 3 w 17"/>
                    <a:gd name="T3" fmla="*/ 17 h 17"/>
                    <a:gd name="T4" fmla="*/ 5 w 17"/>
                    <a:gd name="T5" fmla="*/ 17 h 17"/>
                    <a:gd name="T6" fmla="*/ 5 w 17"/>
                    <a:gd name="T7" fmla="*/ 17 h 17"/>
                    <a:gd name="T8" fmla="*/ 7 w 17"/>
                    <a:gd name="T9" fmla="*/ 17 h 17"/>
                    <a:gd name="T10" fmla="*/ 10 w 17"/>
                    <a:gd name="T11" fmla="*/ 17 h 17"/>
                    <a:gd name="T12" fmla="*/ 10 w 17"/>
                    <a:gd name="T13" fmla="*/ 17 h 17"/>
                    <a:gd name="T14" fmla="*/ 12 w 17"/>
                    <a:gd name="T15" fmla="*/ 17 h 17"/>
                    <a:gd name="T16" fmla="*/ 12 w 17"/>
                    <a:gd name="T17" fmla="*/ 17 h 17"/>
                    <a:gd name="T18" fmla="*/ 15 w 17"/>
                    <a:gd name="T19" fmla="*/ 15 h 17"/>
                    <a:gd name="T20" fmla="*/ 15 w 17"/>
                    <a:gd name="T21" fmla="*/ 15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7 w 17"/>
                    <a:gd name="T29" fmla="*/ 8 h 17"/>
                    <a:gd name="T30" fmla="*/ 15 w 17"/>
                    <a:gd name="T31" fmla="*/ 5 h 17"/>
                    <a:gd name="T32" fmla="*/ 15 w 17"/>
                    <a:gd name="T33" fmla="*/ 5 h 17"/>
                    <a:gd name="T34" fmla="*/ 12 w 17"/>
                    <a:gd name="T35" fmla="*/ 3 h 17"/>
                    <a:gd name="T36" fmla="*/ 12 w 17"/>
                    <a:gd name="T37" fmla="*/ 3 h 17"/>
                    <a:gd name="T38" fmla="*/ 10 w 17"/>
                    <a:gd name="T39" fmla="*/ 3 h 17"/>
                    <a:gd name="T40" fmla="*/ 10 w 17"/>
                    <a:gd name="T41" fmla="*/ 0 h 17"/>
                    <a:gd name="T42" fmla="*/ 7 w 17"/>
                    <a:gd name="T43" fmla="*/ 0 h 17"/>
                    <a:gd name="T44" fmla="*/ 5 w 17"/>
                    <a:gd name="T45" fmla="*/ 3 h 17"/>
                    <a:gd name="T46" fmla="*/ 5 w 17"/>
                    <a:gd name="T47" fmla="*/ 3 h 17"/>
                    <a:gd name="T48" fmla="*/ 3 w 17"/>
                    <a:gd name="T49" fmla="*/ 3 h 17"/>
                    <a:gd name="T50" fmla="*/ 3 w 17"/>
                    <a:gd name="T51" fmla="*/ 5 h 17"/>
                    <a:gd name="T52" fmla="*/ 0 w 17"/>
                    <a:gd name="T53" fmla="*/ 5 h 17"/>
                    <a:gd name="T54" fmla="*/ 0 w 17"/>
                    <a:gd name="T55" fmla="*/ 8 h 17"/>
                    <a:gd name="T56" fmla="*/ 0 w 17"/>
                    <a:gd name="T57" fmla="*/ 8 h 17"/>
                    <a:gd name="T58" fmla="*/ 0 w 17"/>
                    <a:gd name="T59" fmla="*/ 10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3 w 17"/>
                    <a:gd name="T65" fmla="*/ 1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5"/>
                      </a:move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5" y="5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8" name="Freeform 509"/>
                <p:cNvSpPr>
                  <a:spLocks/>
                </p:cNvSpPr>
                <p:nvPr/>
              </p:nvSpPr>
              <p:spPr bwMode="auto">
                <a:xfrm>
                  <a:off x="2064" y="3393"/>
                  <a:ext cx="16" cy="16"/>
                </a:xfrm>
                <a:custGeom>
                  <a:avLst/>
                  <a:gdLst>
                    <a:gd name="T0" fmla="*/ 2 w 16"/>
                    <a:gd name="T1" fmla="*/ 14 h 16"/>
                    <a:gd name="T2" fmla="*/ 2 w 16"/>
                    <a:gd name="T3" fmla="*/ 14 h 16"/>
                    <a:gd name="T4" fmla="*/ 5 w 16"/>
                    <a:gd name="T5" fmla="*/ 16 h 16"/>
                    <a:gd name="T6" fmla="*/ 5 w 16"/>
                    <a:gd name="T7" fmla="*/ 16 h 16"/>
                    <a:gd name="T8" fmla="*/ 7 w 16"/>
                    <a:gd name="T9" fmla="*/ 16 h 16"/>
                    <a:gd name="T10" fmla="*/ 9 w 16"/>
                    <a:gd name="T11" fmla="*/ 16 h 16"/>
                    <a:gd name="T12" fmla="*/ 9 w 16"/>
                    <a:gd name="T13" fmla="*/ 16 h 16"/>
                    <a:gd name="T14" fmla="*/ 12 w 16"/>
                    <a:gd name="T15" fmla="*/ 16 h 16"/>
                    <a:gd name="T16" fmla="*/ 12 w 16"/>
                    <a:gd name="T17" fmla="*/ 16 h 16"/>
                    <a:gd name="T18" fmla="*/ 14 w 16"/>
                    <a:gd name="T19" fmla="*/ 14 h 16"/>
                    <a:gd name="T20" fmla="*/ 14 w 16"/>
                    <a:gd name="T21" fmla="*/ 14 h 16"/>
                    <a:gd name="T22" fmla="*/ 16 w 16"/>
                    <a:gd name="T23" fmla="*/ 11 h 16"/>
                    <a:gd name="T24" fmla="*/ 16 w 16"/>
                    <a:gd name="T25" fmla="*/ 9 h 16"/>
                    <a:gd name="T26" fmla="*/ 16 w 16"/>
                    <a:gd name="T27" fmla="*/ 9 h 16"/>
                    <a:gd name="T28" fmla="*/ 16 w 16"/>
                    <a:gd name="T29" fmla="*/ 7 h 16"/>
                    <a:gd name="T30" fmla="*/ 14 w 16"/>
                    <a:gd name="T31" fmla="*/ 4 h 16"/>
                    <a:gd name="T32" fmla="*/ 14 w 16"/>
                    <a:gd name="T33" fmla="*/ 4 h 16"/>
                    <a:gd name="T34" fmla="*/ 12 w 16"/>
                    <a:gd name="T35" fmla="*/ 2 h 16"/>
                    <a:gd name="T36" fmla="*/ 12 w 16"/>
                    <a:gd name="T37" fmla="*/ 2 h 16"/>
                    <a:gd name="T38" fmla="*/ 9 w 16"/>
                    <a:gd name="T39" fmla="*/ 2 h 16"/>
                    <a:gd name="T40" fmla="*/ 9 w 16"/>
                    <a:gd name="T41" fmla="*/ 0 h 16"/>
                    <a:gd name="T42" fmla="*/ 7 w 16"/>
                    <a:gd name="T43" fmla="*/ 0 h 16"/>
                    <a:gd name="T44" fmla="*/ 5 w 16"/>
                    <a:gd name="T45" fmla="*/ 0 h 16"/>
                    <a:gd name="T46" fmla="*/ 5 w 16"/>
                    <a:gd name="T47" fmla="*/ 2 h 16"/>
                    <a:gd name="T48" fmla="*/ 2 w 16"/>
                    <a:gd name="T49" fmla="*/ 2 h 16"/>
                    <a:gd name="T50" fmla="*/ 2 w 16"/>
                    <a:gd name="T51" fmla="*/ 4 h 16"/>
                    <a:gd name="T52" fmla="*/ 0 w 16"/>
                    <a:gd name="T53" fmla="*/ 4 h 16"/>
                    <a:gd name="T54" fmla="*/ 0 w 16"/>
                    <a:gd name="T55" fmla="*/ 7 h 16"/>
                    <a:gd name="T56" fmla="*/ 0 w 16"/>
                    <a:gd name="T57" fmla="*/ 7 h 16"/>
                    <a:gd name="T58" fmla="*/ 0 w 16"/>
                    <a:gd name="T59" fmla="*/ 9 h 16"/>
                    <a:gd name="T60" fmla="*/ 0 w 16"/>
                    <a:gd name="T61" fmla="*/ 11 h 16"/>
                    <a:gd name="T62" fmla="*/ 0 w 16"/>
                    <a:gd name="T63" fmla="*/ 11 h 16"/>
                    <a:gd name="T64" fmla="*/ 2 w 16"/>
                    <a:gd name="T65" fmla="*/ 14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89" name="Freeform 510"/>
                <p:cNvSpPr>
                  <a:spLocks/>
                </p:cNvSpPr>
                <p:nvPr/>
              </p:nvSpPr>
              <p:spPr bwMode="auto">
                <a:xfrm>
                  <a:off x="2064" y="3393"/>
                  <a:ext cx="16" cy="16"/>
                </a:xfrm>
                <a:custGeom>
                  <a:avLst/>
                  <a:gdLst>
                    <a:gd name="T0" fmla="*/ 2 w 16"/>
                    <a:gd name="T1" fmla="*/ 14 h 16"/>
                    <a:gd name="T2" fmla="*/ 2 w 16"/>
                    <a:gd name="T3" fmla="*/ 14 h 16"/>
                    <a:gd name="T4" fmla="*/ 5 w 16"/>
                    <a:gd name="T5" fmla="*/ 16 h 16"/>
                    <a:gd name="T6" fmla="*/ 5 w 16"/>
                    <a:gd name="T7" fmla="*/ 16 h 16"/>
                    <a:gd name="T8" fmla="*/ 7 w 16"/>
                    <a:gd name="T9" fmla="*/ 16 h 16"/>
                    <a:gd name="T10" fmla="*/ 9 w 16"/>
                    <a:gd name="T11" fmla="*/ 16 h 16"/>
                    <a:gd name="T12" fmla="*/ 9 w 16"/>
                    <a:gd name="T13" fmla="*/ 16 h 16"/>
                    <a:gd name="T14" fmla="*/ 12 w 16"/>
                    <a:gd name="T15" fmla="*/ 16 h 16"/>
                    <a:gd name="T16" fmla="*/ 12 w 16"/>
                    <a:gd name="T17" fmla="*/ 16 h 16"/>
                    <a:gd name="T18" fmla="*/ 14 w 16"/>
                    <a:gd name="T19" fmla="*/ 14 h 16"/>
                    <a:gd name="T20" fmla="*/ 14 w 16"/>
                    <a:gd name="T21" fmla="*/ 14 h 16"/>
                    <a:gd name="T22" fmla="*/ 16 w 16"/>
                    <a:gd name="T23" fmla="*/ 11 h 16"/>
                    <a:gd name="T24" fmla="*/ 16 w 16"/>
                    <a:gd name="T25" fmla="*/ 9 h 16"/>
                    <a:gd name="T26" fmla="*/ 16 w 16"/>
                    <a:gd name="T27" fmla="*/ 9 h 16"/>
                    <a:gd name="T28" fmla="*/ 16 w 16"/>
                    <a:gd name="T29" fmla="*/ 7 h 16"/>
                    <a:gd name="T30" fmla="*/ 14 w 16"/>
                    <a:gd name="T31" fmla="*/ 4 h 16"/>
                    <a:gd name="T32" fmla="*/ 14 w 16"/>
                    <a:gd name="T33" fmla="*/ 4 h 16"/>
                    <a:gd name="T34" fmla="*/ 12 w 16"/>
                    <a:gd name="T35" fmla="*/ 2 h 16"/>
                    <a:gd name="T36" fmla="*/ 12 w 16"/>
                    <a:gd name="T37" fmla="*/ 2 h 16"/>
                    <a:gd name="T38" fmla="*/ 9 w 16"/>
                    <a:gd name="T39" fmla="*/ 2 h 16"/>
                    <a:gd name="T40" fmla="*/ 9 w 16"/>
                    <a:gd name="T41" fmla="*/ 0 h 16"/>
                    <a:gd name="T42" fmla="*/ 7 w 16"/>
                    <a:gd name="T43" fmla="*/ 0 h 16"/>
                    <a:gd name="T44" fmla="*/ 5 w 16"/>
                    <a:gd name="T45" fmla="*/ 0 h 16"/>
                    <a:gd name="T46" fmla="*/ 5 w 16"/>
                    <a:gd name="T47" fmla="*/ 2 h 16"/>
                    <a:gd name="T48" fmla="*/ 2 w 16"/>
                    <a:gd name="T49" fmla="*/ 2 h 16"/>
                    <a:gd name="T50" fmla="*/ 2 w 16"/>
                    <a:gd name="T51" fmla="*/ 4 h 16"/>
                    <a:gd name="T52" fmla="*/ 0 w 16"/>
                    <a:gd name="T53" fmla="*/ 4 h 16"/>
                    <a:gd name="T54" fmla="*/ 0 w 16"/>
                    <a:gd name="T55" fmla="*/ 7 h 16"/>
                    <a:gd name="T56" fmla="*/ 0 w 16"/>
                    <a:gd name="T57" fmla="*/ 7 h 16"/>
                    <a:gd name="T58" fmla="*/ 0 w 16"/>
                    <a:gd name="T59" fmla="*/ 9 h 16"/>
                    <a:gd name="T60" fmla="*/ 0 w 16"/>
                    <a:gd name="T61" fmla="*/ 11 h 16"/>
                    <a:gd name="T62" fmla="*/ 0 w 16"/>
                    <a:gd name="T63" fmla="*/ 11 h 16"/>
                    <a:gd name="T64" fmla="*/ 2 w 16"/>
                    <a:gd name="T65" fmla="*/ 14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0" name="Freeform 511"/>
                <p:cNvSpPr>
                  <a:spLocks/>
                </p:cNvSpPr>
                <p:nvPr/>
              </p:nvSpPr>
              <p:spPr bwMode="auto">
                <a:xfrm>
                  <a:off x="2128" y="3609"/>
                  <a:ext cx="17" cy="17"/>
                </a:xfrm>
                <a:custGeom>
                  <a:avLst/>
                  <a:gdLst>
                    <a:gd name="T0" fmla="*/ 3 w 17"/>
                    <a:gd name="T1" fmla="*/ 15 h 17"/>
                    <a:gd name="T2" fmla="*/ 3 w 17"/>
                    <a:gd name="T3" fmla="*/ 17 h 17"/>
                    <a:gd name="T4" fmla="*/ 5 w 17"/>
                    <a:gd name="T5" fmla="*/ 17 h 17"/>
                    <a:gd name="T6" fmla="*/ 5 w 17"/>
                    <a:gd name="T7" fmla="*/ 17 h 17"/>
                    <a:gd name="T8" fmla="*/ 7 w 17"/>
                    <a:gd name="T9" fmla="*/ 17 h 17"/>
                    <a:gd name="T10" fmla="*/ 10 w 17"/>
                    <a:gd name="T11" fmla="*/ 17 h 17"/>
                    <a:gd name="T12" fmla="*/ 10 w 17"/>
                    <a:gd name="T13" fmla="*/ 17 h 17"/>
                    <a:gd name="T14" fmla="*/ 12 w 17"/>
                    <a:gd name="T15" fmla="*/ 17 h 17"/>
                    <a:gd name="T16" fmla="*/ 12 w 17"/>
                    <a:gd name="T17" fmla="*/ 17 h 17"/>
                    <a:gd name="T18" fmla="*/ 14 w 17"/>
                    <a:gd name="T19" fmla="*/ 15 h 17"/>
                    <a:gd name="T20" fmla="*/ 14 w 17"/>
                    <a:gd name="T21" fmla="*/ 15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4 w 17"/>
                    <a:gd name="T29" fmla="*/ 8 h 17"/>
                    <a:gd name="T30" fmla="*/ 14 w 17"/>
                    <a:gd name="T31" fmla="*/ 5 h 17"/>
                    <a:gd name="T32" fmla="*/ 14 w 17"/>
                    <a:gd name="T33" fmla="*/ 5 h 17"/>
                    <a:gd name="T34" fmla="*/ 12 w 17"/>
                    <a:gd name="T35" fmla="*/ 3 h 17"/>
                    <a:gd name="T36" fmla="*/ 12 w 17"/>
                    <a:gd name="T37" fmla="*/ 3 h 17"/>
                    <a:gd name="T38" fmla="*/ 10 w 17"/>
                    <a:gd name="T39" fmla="*/ 3 h 17"/>
                    <a:gd name="T40" fmla="*/ 10 w 17"/>
                    <a:gd name="T41" fmla="*/ 3 h 17"/>
                    <a:gd name="T42" fmla="*/ 7 w 17"/>
                    <a:gd name="T43" fmla="*/ 0 h 17"/>
                    <a:gd name="T44" fmla="*/ 5 w 17"/>
                    <a:gd name="T45" fmla="*/ 3 h 17"/>
                    <a:gd name="T46" fmla="*/ 5 w 17"/>
                    <a:gd name="T47" fmla="*/ 3 h 17"/>
                    <a:gd name="T48" fmla="*/ 3 w 17"/>
                    <a:gd name="T49" fmla="*/ 3 h 17"/>
                    <a:gd name="T50" fmla="*/ 3 w 17"/>
                    <a:gd name="T51" fmla="*/ 5 h 17"/>
                    <a:gd name="T52" fmla="*/ 0 w 17"/>
                    <a:gd name="T53" fmla="*/ 5 h 17"/>
                    <a:gd name="T54" fmla="*/ 0 w 17"/>
                    <a:gd name="T55" fmla="*/ 8 h 17"/>
                    <a:gd name="T56" fmla="*/ 0 w 17"/>
                    <a:gd name="T57" fmla="*/ 8 h 17"/>
                    <a:gd name="T58" fmla="*/ 0 w 17"/>
                    <a:gd name="T59" fmla="*/ 10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3 w 17"/>
                    <a:gd name="T65" fmla="*/ 1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5"/>
                      </a:move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1" name="Freeform 512"/>
                <p:cNvSpPr>
                  <a:spLocks/>
                </p:cNvSpPr>
                <p:nvPr/>
              </p:nvSpPr>
              <p:spPr bwMode="auto">
                <a:xfrm>
                  <a:off x="2128" y="3609"/>
                  <a:ext cx="17" cy="17"/>
                </a:xfrm>
                <a:custGeom>
                  <a:avLst/>
                  <a:gdLst>
                    <a:gd name="T0" fmla="*/ 3 w 17"/>
                    <a:gd name="T1" fmla="*/ 15 h 17"/>
                    <a:gd name="T2" fmla="*/ 3 w 17"/>
                    <a:gd name="T3" fmla="*/ 17 h 17"/>
                    <a:gd name="T4" fmla="*/ 5 w 17"/>
                    <a:gd name="T5" fmla="*/ 17 h 17"/>
                    <a:gd name="T6" fmla="*/ 5 w 17"/>
                    <a:gd name="T7" fmla="*/ 17 h 17"/>
                    <a:gd name="T8" fmla="*/ 7 w 17"/>
                    <a:gd name="T9" fmla="*/ 17 h 17"/>
                    <a:gd name="T10" fmla="*/ 10 w 17"/>
                    <a:gd name="T11" fmla="*/ 17 h 17"/>
                    <a:gd name="T12" fmla="*/ 10 w 17"/>
                    <a:gd name="T13" fmla="*/ 17 h 17"/>
                    <a:gd name="T14" fmla="*/ 12 w 17"/>
                    <a:gd name="T15" fmla="*/ 17 h 17"/>
                    <a:gd name="T16" fmla="*/ 12 w 17"/>
                    <a:gd name="T17" fmla="*/ 17 h 17"/>
                    <a:gd name="T18" fmla="*/ 14 w 17"/>
                    <a:gd name="T19" fmla="*/ 15 h 17"/>
                    <a:gd name="T20" fmla="*/ 14 w 17"/>
                    <a:gd name="T21" fmla="*/ 15 h 17"/>
                    <a:gd name="T22" fmla="*/ 17 w 17"/>
                    <a:gd name="T23" fmla="*/ 12 h 17"/>
                    <a:gd name="T24" fmla="*/ 17 w 17"/>
                    <a:gd name="T25" fmla="*/ 10 h 17"/>
                    <a:gd name="T26" fmla="*/ 17 w 17"/>
                    <a:gd name="T27" fmla="*/ 10 h 17"/>
                    <a:gd name="T28" fmla="*/ 14 w 17"/>
                    <a:gd name="T29" fmla="*/ 8 h 17"/>
                    <a:gd name="T30" fmla="*/ 14 w 17"/>
                    <a:gd name="T31" fmla="*/ 5 h 17"/>
                    <a:gd name="T32" fmla="*/ 14 w 17"/>
                    <a:gd name="T33" fmla="*/ 5 h 17"/>
                    <a:gd name="T34" fmla="*/ 12 w 17"/>
                    <a:gd name="T35" fmla="*/ 3 h 17"/>
                    <a:gd name="T36" fmla="*/ 12 w 17"/>
                    <a:gd name="T37" fmla="*/ 3 h 17"/>
                    <a:gd name="T38" fmla="*/ 10 w 17"/>
                    <a:gd name="T39" fmla="*/ 3 h 17"/>
                    <a:gd name="T40" fmla="*/ 10 w 17"/>
                    <a:gd name="T41" fmla="*/ 3 h 17"/>
                    <a:gd name="T42" fmla="*/ 7 w 17"/>
                    <a:gd name="T43" fmla="*/ 0 h 17"/>
                    <a:gd name="T44" fmla="*/ 5 w 17"/>
                    <a:gd name="T45" fmla="*/ 3 h 17"/>
                    <a:gd name="T46" fmla="*/ 5 w 17"/>
                    <a:gd name="T47" fmla="*/ 3 h 17"/>
                    <a:gd name="T48" fmla="*/ 3 w 17"/>
                    <a:gd name="T49" fmla="*/ 3 h 17"/>
                    <a:gd name="T50" fmla="*/ 3 w 17"/>
                    <a:gd name="T51" fmla="*/ 5 h 17"/>
                    <a:gd name="T52" fmla="*/ 0 w 17"/>
                    <a:gd name="T53" fmla="*/ 5 h 17"/>
                    <a:gd name="T54" fmla="*/ 0 w 17"/>
                    <a:gd name="T55" fmla="*/ 8 h 17"/>
                    <a:gd name="T56" fmla="*/ 0 w 17"/>
                    <a:gd name="T57" fmla="*/ 8 h 17"/>
                    <a:gd name="T58" fmla="*/ 0 w 17"/>
                    <a:gd name="T59" fmla="*/ 10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3 w 17"/>
                    <a:gd name="T65" fmla="*/ 1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3" y="15"/>
                      </a:move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2" name="Freeform 513"/>
                <p:cNvSpPr>
                  <a:spLocks/>
                </p:cNvSpPr>
                <p:nvPr/>
              </p:nvSpPr>
              <p:spPr bwMode="auto">
                <a:xfrm>
                  <a:off x="2140" y="3321"/>
                  <a:ext cx="17" cy="17"/>
                </a:xfrm>
                <a:custGeom>
                  <a:avLst/>
                  <a:gdLst>
                    <a:gd name="T0" fmla="*/ 5 w 17"/>
                    <a:gd name="T1" fmla="*/ 17 h 17"/>
                    <a:gd name="T2" fmla="*/ 7 w 17"/>
                    <a:gd name="T3" fmla="*/ 17 h 17"/>
                    <a:gd name="T4" fmla="*/ 10 w 17"/>
                    <a:gd name="T5" fmla="*/ 17 h 17"/>
                    <a:gd name="T6" fmla="*/ 10 w 17"/>
                    <a:gd name="T7" fmla="*/ 17 h 17"/>
                    <a:gd name="T8" fmla="*/ 12 w 17"/>
                    <a:gd name="T9" fmla="*/ 17 h 17"/>
                    <a:gd name="T10" fmla="*/ 14 w 17"/>
                    <a:gd name="T11" fmla="*/ 14 h 17"/>
                    <a:gd name="T12" fmla="*/ 14 w 17"/>
                    <a:gd name="T13" fmla="*/ 14 h 17"/>
                    <a:gd name="T14" fmla="*/ 17 w 17"/>
                    <a:gd name="T15" fmla="*/ 12 h 17"/>
                    <a:gd name="T16" fmla="*/ 17 w 17"/>
                    <a:gd name="T17" fmla="*/ 12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7 w 17"/>
                    <a:gd name="T23" fmla="*/ 7 h 17"/>
                    <a:gd name="T24" fmla="*/ 14 w 17"/>
                    <a:gd name="T25" fmla="*/ 5 h 17"/>
                    <a:gd name="T26" fmla="*/ 14 w 17"/>
                    <a:gd name="T27" fmla="*/ 5 h 17"/>
                    <a:gd name="T28" fmla="*/ 14 w 17"/>
                    <a:gd name="T29" fmla="*/ 2 h 17"/>
                    <a:gd name="T30" fmla="*/ 12 w 17"/>
                    <a:gd name="T31" fmla="*/ 2 h 17"/>
                    <a:gd name="T32" fmla="*/ 10 w 17"/>
                    <a:gd name="T33" fmla="*/ 2 h 17"/>
                    <a:gd name="T34" fmla="*/ 10 w 17"/>
                    <a:gd name="T35" fmla="*/ 0 h 17"/>
                    <a:gd name="T36" fmla="*/ 7 w 17"/>
                    <a:gd name="T37" fmla="*/ 0 h 17"/>
                    <a:gd name="T38" fmla="*/ 5 w 17"/>
                    <a:gd name="T39" fmla="*/ 2 h 17"/>
                    <a:gd name="T40" fmla="*/ 5 w 17"/>
                    <a:gd name="T41" fmla="*/ 2 h 17"/>
                    <a:gd name="T42" fmla="*/ 2 w 17"/>
                    <a:gd name="T43" fmla="*/ 2 h 17"/>
                    <a:gd name="T44" fmla="*/ 2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10 h 17"/>
                    <a:gd name="T54" fmla="*/ 0 w 17"/>
                    <a:gd name="T55" fmla="*/ 12 h 17"/>
                    <a:gd name="T56" fmla="*/ 0 w 17"/>
                    <a:gd name="T57" fmla="*/ 12 h 17"/>
                    <a:gd name="T58" fmla="*/ 2 w 17"/>
                    <a:gd name="T59" fmla="*/ 14 h 17"/>
                    <a:gd name="T60" fmla="*/ 2 w 17"/>
                    <a:gd name="T61" fmla="*/ 14 h 17"/>
                    <a:gd name="T62" fmla="*/ 5 w 17"/>
                    <a:gd name="T63" fmla="*/ 17 h 17"/>
                    <a:gd name="T64" fmla="*/ 5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5" y="17"/>
                      </a:move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3" name="Freeform 514"/>
                <p:cNvSpPr>
                  <a:spLocks/>
                </p:cNvSpPr>
                <p:nvPr/>
              </p:nvSpPr>
              <p:spPr bwMode="auto">
                <a:xfrm>
                  <a:off x="2140" y="3321"/>
                  <a:ext cx="17" cy="17"/>
                </a:xfrm>
                <a:custGeom>
                  <a:avLst/>
                  <a:gdLst>
                    <a:gd name="T0" fmla="*/ 5 w 17"/>
                    <a:gd name="T1" fmla="*/ 17 h 17"/>
                    <a:gd name="T2" fmla="*/ 7 w 17"/>
                    <a:gd name="T3" fmla="*/ 17 h 17"/>
                    <a:gd name="T4" fmla="*/ 10 w 17"/>
                    <a:gd name="T5" fmla="*/ 17 h 17"/>
                    <a:gd name="T6" fmla="*/ 10 w 17"/>
                    <a:gd name="T7" fmla="*/ 17 h 17"/>
                    <a:gd name="T8" fmla="*/ 12 w 17"/>
                    <a:gd name="T9" fmla="*/ 17 h 17"/>
                    <a:gd name="T10" fmla="*/ 14 w 17"/>
                    <a:gd name="T11" fmla="*/ 14 h 17"/>
                    <a:gd name="T12" fmla="*/ 14 w 17"/>
                    <a:gd name="T13" fmla="*/ 14 h 17"/>
                    <a:gd name="T14" fmla="*/ 17 w 17"/>
                    <a:gd name="T15" fmla="*/ 12 h 17"/>
                    <a:gd name="T16" fmla="*/ 17 w 17"/>
                    <a:gd name="T17" fmla="*/ 12 h 17"/>
                    <a:gd name="T18" fmla="*/ 17 w 17"/>
                    <a:gd name="T19" fmla="*/ 10 h 17"/>
                    <a:gd name="T20" fmla="*/ 17 w 17"/>
                    <a:gd name="T21" fmla="*/ 10 h 17"/>
                    <a:gd name="T22" fmla="*/ 17 w 17"/>
                    <a:gd name="T23" fmla="*/ 7 h 17"/>
                    <a:gd name="T24" fmla="*/ 14 w 17"/>
                    <a:gd name="T25" fmla="*/ 5 h 17"/>
                    <a:gd name="T26" fmla="*/ 14 w 17"/>
                    <a:gd name="T27" fmla="*/ 5 h 17"/>
                    <a:gd name="T28" fmla="*/ 14 w 17"/>
                    <a:gd name="T29" fmla="*/ 2 h 17"/>
                    <a:gd name="T30" fmla="*/ 12 w 17"/>
                    <a:gd name="T31" fmla="*/ 2 h 17"/>
                    <a:gd name="T32" fmla="*/ 10 w 17"/>
                    <a:gd name="T33" fmla="*/ 2 h 17"/>
                    <a:gd name="T34" fmla="*/ 10 w 17"/>
                    <a:gd name="T35" fmla="*/ 0 h 17"/>
                    <a:gd name="T36" fmla="*/ 7 w 17"/>
                    <a:gd name="T37" fmla="*/ 0 h 17"/>
                    <a:gd name="T38" fmla="*/ 5 w 17"/>
                    <a:gd name="T39" fmla="*/ 2 h 17"/>
                    <a:gd name="T40" fmla="*/ 5 w 17"/>
                    <a:gd name="T41" fmla="*/ 2 h 17"/>
                    <a:gd name="T42" fmla="*/ 2 w 17"/>
                    <a:gd name="T43" fmla="*/ 2 h 17"/>
                    <a:gd name="T44" fmla="*/ 2 w 17"/>
                    <a:gd name="T45" fmla="*/ 5 h 17"/>
                    <a:gd name="T46" fmla="*/ 0 w 17"/>
                    <a:gd name="T47" fmla="*/ 5 h 17"/>
                    <a:gd name="T48" fmla="*/ 0 w 17"/>
                    <a:gd name="T49" fmla="*/ 7 h 17"/>
                    <a:gd name="T50" fmla="*/ 0 w 17"/>
                    <a:gd name="T51" fmla="*/ 7 h 17"/>
                    <a:gd name="T52" fmla="*/ 0 w 17"/>
                    <a:gd name="T53" fmla="*/ 10 h 17"/>
                    <a:gd name="T54" fmla="*/ 0 w 17"/>
                    <a:gd name="T55" fmla="*/ 12 h 17"/>
                    <a:gd name="T56" fmla="*/ 0 w 17"/>
                    <a:gd name="T57" fmla="*/ 12 h 17"/>
                    <a:gd name="T58" fmla="*/ 2 w 17"/>
                    <a:gd name="T59" fmla="*/ 14 h 17"/>
                    <a:gd name="T60" fmla="*/ 2 w 17"/>
                    <a:gd name="T61" fmla="*/ 14 h 17"/>
                    <a:gd name="T62" fmla="*/ 5 w 17"/>
                    <a:gd name="T63" fmla="*/ 17 h 17"/>
                    <a:gd name="T64" fmla="*/ 5 w 1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5" y="17"/>
                      </a:move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4" name="Freeform 515"/>
                <p:cNvSpPr>
                  <a:spLocks/>
                </p:cNvSpPr>
                <p:nvPr/>
              </p:nvSpPr>
              <p:spPr bwMode="auto">
                <a:xfrm>
                  <a:off x="2221" y="3152"/>
                  <a:ext cx="26" cy="16"/>
                </a:xfrm>
                <a:custGeom>
                  <a:avLst/>
                  <a:gdLst>
                    <a:gd name="T0" fmla="*/ 14 w 26"/>
                    <a:gd name="T1" fmla="*/ 16 h 16"/>
                    <a:gd name="T2" fmla="*/ 17 w 26"/>
                    <a:gd name="T3" fmla="*/ 16 h 16"/>
                    <a:gd name="T4" fmla="*/ 19 w 26"/>
                    <a:gd name="T5" fmla="*/ 16 h 16"/>
                    <a:gd name="T6" fmla="*/ 19 w 26"/>
                    <a:gd name="T7" fmla="*/ 14 h 16"/>
                    <a:gd name="T8" fmla="*/ 22 w 26"/>
                    <a:gd name="T9" fmla="*/ 14 h 16"/>
                    <a:gd name="T10" fmla="*/ 24 w 26"/>
                    <a:gd name="T11" fmla="*/ 12 h 16"/>
                    <a:gd name="T12" fmla="*/ 24 w 26"/>
                    <a:gd name="T13" fmla="*/ 12 h 16"/>
                    <a:gd name="T14" fmla="*/ 26 w 26"/>
                    <a:gd name="T15" fmla="*/ 9 h 16"/>
                    <a:gd name="T16" fmla="*/ 26 w 26"/>
                    <a:gd name="T17" fmla="*/ 9 h 16"/>
                    <a:gd name="T18" fmla="*/ 26 w 26"/>
                    <a:gd name="T19" fmla="*/ 7 h 16"/>
                    <a:gd name="T20" fmla="*/ 24 w 26"/>
                    <a:gd name="T21" fmla="*/ 5 h 16"/>
                    <a:gd name="T22" fmla="*/ 24 w 26"/>
                    <a:gd name="T23" fmla="*/ 5 h 16"/>
                    <a:gd name="T24" fmla="*/ 22 w 26"/>
                    <a:gd name="T25" fmla="*/ 2 h 16"/>
                    <a:gd name="T26" fmla="*/ 19 w 26"/>
                    <a:gd name="T27" fmla="*/ 2 h 16"/>
                    <a:gd name="T28" fmla="*/ 19 w 26"/>
                    <a:gd name="T29" fmla="*/ 0 h 16"/>
                    <a:gd name="T30" fmla="*/ 17 w 26"/>
                    <a:gd name="T31" fmla="*/ 0 h 16"/>
                    <a:gd name="T32" fmla="*/ 14 w 26"/>
                    <a:gd name="T33" fmla="*/ 0 h 16"/>
                    <a:gd name="T34" fmla="*/ 12 w 26"/>
                    <a:gd name="T35" fmla="*/ 0 h 16"/>
                    <a:gd name="T36" fmla="*/ 10 w 26"/>
                    <a:gd name="T37" fmla="*/ 0 h 16"/>
                    <a:gd name="T38" fmla="*/ 7 w 26"/>
                    <a:gd name="T39" fmla="*/ 2 h 16"/>
                    <a:gd name="T40" fmla="*/ 5 w 26"/>
                    <a:gd name="T41" fmla="*/ 2 h 16"/>
                    <a:gd name="T42" fmla="*/ 3 w 26"/>
                    <a:gd name="T43" fmla="*/ 5 h 16"/>
                    <a:gd name="T44" fmla="*/ 3 w 26"/>
                    <a:gd name="T45" fmla="*/ 5 h 16"/>
                    <a:gd name="T46" fmla="*/ 0 w 26"/>
                    <a:gd name="T47" fmla="*/ 7 h 16"/>
                    <a:gd name="T48" fmla="*/ 0 w 26"/>
                    <a:gd name="T49" fmla="*/ 9 h 16"/>
                    <a:gd name="T50" fmla="*/ 0 w 26"/>
                    <a:gd name="T51" fmla="*/ 9 h 16"/>
                    <a:gd name="T52" fmla="*/ 3 w 26"/>
                    <a:gd name="T53" fmla="*/ 12 h 16"/>
                    <a:gd name="T54" fmla="*/ 3 w 26"/>
                    <a:gd name="T55" fmla="*/ 12 h 16"/>
                    <a:gd name="T56" fmla="*/ 5 w 26"/>
                    <a:gd name="T57" fmla="*/ 14 h 16"/>
                    <a:gd name="T58" fmla="*/ 7 w 26"/>
                    <a:gd name="T59" fmla="*/ 14 h 16"/>
                    <a:gd name="T60" fmla="*/ 10 w 26"/>
                    <a:gd name="T61" fmla="*/ 16 h 16"/>
                    <a:gd name="T62" fmla="*/ 12 w 26"/>
                    <a:gd name="T63" fmla="*/ 16 h 16"/>
                    <a:gd name="T64" fmla="*/ 14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4" y="16"/>
                      </a:move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5" name="Freeform 516"/>
                <p:cNvSpPr>
                  <a:spLocks/>
                </p:cNvSpPr>
                <p:nvPr/>
              </p:nvSpPr>
              <p:spPr bwMode="auto">
                <a:xfrm>
                  <a:off x="2221" y="3152"/>
                  <a:ext cx="26" cy="16"/>
                </a:xfrm>
                <a:custGeom>
                  <a:avLst/>
                  <a:gdLst>
                    <a:gd name="T0" fmla="*/ 14 w 26"/>
                    <a:gd name="T1" fmla="*/ 16 h 16"/>
                    <a:gd name="T2" fmla="*/ 17 w 26"/>
                    <a:gd name="T3" fmla="*/ 16 h 16"/>
                    <a:gd name="T4" fmla="*/ 19 w 26"/>
                    <a:gd name="T5" fmla="*/ 16 h 16"/>
                    <a:gd name="T6" fmla="*/ 19 w 26"/>
                    <a:gd name="T7" fmla="*/ 14 h 16"/>
                    <a:gd name="T8" fmla="*/ 22 w 26"/>
                    <a:gd name="T9" fmla="*/ 14 h 16"/>
                    <a:gd name="T10" fmla="*/ 24 w 26"/>
                    <a:gd name="T11" fmla="*/ 12 h 16"/>
                    <a:gd name="T12" fmla="*/ 24 w 26"/>
                    <a:gd name="T13" fmla="*/ 12 h 16"/>
                    <a:gd name="T14" fmla="*/ 26 w 26"/>
                    <a:gd name="T15" fmla="*/ 9 h 16"/>
                    <a:gd name="T16" fmla="*/ 26 w 26"/>
                    <a:gd name="T17" fmla="*/ 9 h 16"/>
                    <a:gd name="T18" fmla="*/ 26 w 26"/>
                    <a:gd name="T19" fmla="*/ 7 h 16"/>
                    <a:gd name="T20" fmla="*/ 24 w 26"/>
                    <a:gd name="T21" fmla="*/ 5 h 16"/>
                    <a:gd name="T22" fmla="*/ 24 w 26"/>
                    <a:gd name="T23" fmla="*/ 5 h 16"/>
                    <a:gd name="T24" fmla="*/ 22 w 26"/>
                    <a:gd name="T25" fmla="*/ 2 h 16"/>
                    <a:gd name="T26" fmla="*/ 19 w 26"/>
                    <a:gd name="T27" fmla="*/ 2 h 16"/>
                    <a:gd name="T28" fmla="*/ 19 w 26"/>
                    <a:gd name="T29" fmla="*/ 0 h 16"/>
                    <a:gd name="T30" fmla="*/ 17 w 26"/>
                    <a:gd name="T31" fmla="*/ 0 h 16"/>
                    <a:gd name="T32" fmla="*/ 14 w 26"/>
                    <a:gd name="T33" fmla="*/ 0 h 16"/>
                    <a:gd name="T34" fmla="*/ 12 w 26"/>
                    <a:gd name="T35" fmla="*/ 0 h 16"/>
                    <a:gd name="T36" fmla="*/ 10 w 26"/>
                    <a:gd name="T37" fmla="*/ 0 h 16"/>
                    <a:gd name="T38" fmla="*/ 7 w 26"/>
                    <a:gd name="T39" fmla="*/ 2 h 16"/>
                    <a:gd name="T40" fmla="*/ 5 w 26"/>
                    <a:gd name="T41" fmla="*/ 2 h 16"/>
                    <a:gd name="T42" fmla="*/ 3 w 26"/>
                    <a:gd name="T43" fmla="*/ 5 h 16"/>
                    <a:gd name="T44" fmla="*/ 3 w 26"/>
                    <a:gd name="T45" fmla="*/ 5 h 16"/>
                    <a:gd name="T46" fmla="*/ 0 w 26"/>
                    <a:gd name="T47" fmla="*/ 7 h 16"/>
                    <a:gd name="T48" fmla="*/ 0 w 26"/>
                    <a:gd name="T49" fmla="*/ 9 h 16"/>
                    <a:gd name="T50" fmla="*/ 0 w 26"/>
                    <a:gd name="T51" fmla="*/ 9 h 16"/>
                    <a:gd name="T52" fmla="*/ 3 w 26"/>
                    <a:gd name="T53" fmla="*/ 12 h 16"/>
                    <a:gd name="T54" fmla="*/ 3 w 26"/>
                    <a:gd name="T55" fmla="*/ 12 h 16"/>
                    <a:gd name="T56" fmla="*/ 5 w 26"/>
                    <a:gd name="T57" fmla="*/ 14 h 16"/>
                    <a:gd name="T58" fmla="*/ 7 w 26"/>
                    <a:gd name="T59" fmla="*/ 14 h 16"/>
                    <a:gd name="T60" fmla="*/ 10 w 26"/>
                    <a:gd name="T61" fmla="*/ 16 h 16"/>
                    <a:gd name="T62" fmla="*/ 12 w 26"/>
                    <a:gd name="T63" fmla="*/ 16 h 16"/>
                    <a:gd name="T64" fmla="*/ 14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4" y="16"/>
                      </a:move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6" name="Freeform 517"/>
                <p:cNvSpPr>
                  <a:spLocks/>
                </p:cNvSpPr>
                <p:nvPr/>
              </p:nvSpPr>
              <p:spPr bwMode="auto">
                <a:xfrm>
                  <a:off x="2140" y="3118"/>
                  <a:ext cx="26" cy="17"/>
                </a:xfrm>
                <a:custGeom>
                  <a:avLst/>
                  <a:gdLst>
                    <a:gd name="T0" fmla="*/ 14 w 26"/>
                    <a:gd name="T1" fmla="*/ 17 h 17"/>
                    <a:gd name="T2" fmla="*/ 17 w 26"/>
                    <a:gd name="T3" fmla="*/ 17 h 17"/>
                    <a:gd name="T4" fmla="*/ 19 w 26"/>
                    <a:gd name="T5" fmla="*/ 15 h 17"/>
                    <a:gd name="T6" fmla="*/ 19 w 26"/>
                    <a:gd name="T7" fmla="*/ 15 h 17"/>
                    <a:gd name="T8" fmla="*/ 22 w 26"/>
                    <a:gd name="T9" fmla="*/ 15 h 17"/>
                    <a:gd name="T10" fmla="*/ 24 w 26"/>
                    <a:gd name="T11" fmla="*/ 12 h 17"/>
                    <a:gd name="T12" fmla="*/ 24 w 26"/>
                    <a:gd name="T13" fmla="*/ 12 h 17"/>
                    <a:gd name="T14" fmla="*/ 26 w 26"/>
                    <a:gd name="T15" fmla="*/ 10 h 17"/>
                    <a:gd name="T16" fmla="*/ 26 w 26"/>
                    <a:gd name="T17" fmla="*/ 8 h 17"/>
                    <a:gd name="T18" fmla="*/ 26 w 26"/>
                    <a:gd name="T19" fmla="*/ 8 h 17"/>
                    <a:gd name="T20" fmla="*/ 24 w 26"/>
                    <a:gd name="T21" fmla="*/ 5 h 17"/>
                    <a:gd name="T22" fmla="*/ 24 w 26"/>
                    <a:gd name="T23" fmla="*/ 3 h 17"/>
                    <a:gd name="T24" fmla="*/ 22 w 26"/>
                    <a:gd name="T25" fmla="*/ 3 h 17"/>
                    <a:gd name="T26" fmla="*/ 19 w 26"/>
                    <a:gd name="T27" fmla="*/ 3 h 17"/>
                    <a:gd name="T28" fmla="*/ 19 w 26"/>
                    <a:gd name="T29" fmla="*/ 0 h 17"/>
                    <a:gd name="T30" fmla="*/ 17 w 26"/>
                    <a:gd name="T31" fmla="*/ 0 h 17"/>
                    <a:gd name="T32" fmla="*/ 14 w 26"/>
                    <a:gd name="T33" fmla="*/ 0 h 17"/>
                    <a:gd name="T34" fmla="*/ 12 w 26"/>
                    <a:gd name="T35" fmla="*/ 0 h 17"/>
                    <a:gd name="T36" fmla="*/ 10 w 26"/>
                    <a:gd name="T37" fmla="*/ 0 h 17"/>
                    <a:gd name="T38" fmla="*/ 7 w 26"/>
                    <a:gd name="T39" fmla="*/ 3 h 17"/>
                    <a:gd name="T40" fmla="*/ 5 w 26"/>
                    <a:gd name="T41" fmla="*/ 3 h 17"/>
                    <a:gd name="T42" fmla="*/ 2 w 26"/>
                    <a:gd name="T43" fmla="*/ 3 h 17"/>
                    <a:gd name="T44" fmla="*/ 2 w 26"/>
                    <a:gd name="T45" fmla="*/ 5 h 17"/>
                    <a:gd name="T46" fmla="*/ 0 w 26"/>
                    <a:gd name="T47" fmla="*/ 8 h 17"/>
                    <a:gd name="T48" fmla="*/ 0 w 26"/>
                    <a:gd name="T49" fmla="*/ 8 h 17"/>
                    <a:gd name="T50" fmla="*/ 0 w 26"/>
                    <a:gd name="T51" fmla="*/ 10 h 17"/>
                    <a:gd name="T52" fmla="*/ 2 w 26"/>
                    <a:gd name="T53" fmla="*/ 12 h 17"/>
                    <a:gd name="T54" fmla="*/ 2 w 26"/>
                    <a:gd name="T55" fmla="*/ 12 h 17"/>
                    <a:gd name="T56" fmla="*/ 5 w 26"/>
                    <a:gd name="T57" fmla="*/ 15 h 17"/>
                    <a:gd name="T58" fmla="*/ 7 w 26"/>
                    <a:gd name="T59" fmla="*/ 15 h 17"/>
                    <a:gd name="T60" fmla="*/ 10 w 26"/>
                    <a:gd name="T61" fmla="*/ 15 h 17"/>
                    <a:gd name="T62" fmla="*/ 12 w 26"/>
                    <a:gd name="T63" fmla="*/ 17 h 17"/>
                    <a:gd name="T64" fmla="*/ 14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4" y="17"/>
                      </a:move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2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7" name="Freeform 518"/>
                <p:cNvSpPr>
                  <a:spLocks/>
                </p:cNvSpPr>
                <p:nvPr/>
              </p:nvSpPr>
              <p:spPr bwMode="auto">
                <a:xfrm>
                  <a:off x="2140" y="3118"/>
                  <a:ext cx="26" cy="17"/>
                </a:xfrm>
                <a:custGeom>
                  <a:avLst/>
                  <a:gdLst>
                    <a:gd name="T0" fmla="*/ 14 w 26"/>
                    <a:gd name="T1" fmla="*/ 17 h 17"/>
                    <a:gd name="T2" fmla="*/ 17 w 26"/>
                    <a:gd name="T3" fmla="*/ 17 h 17"/>
                    <a:gd name="T4" fmla="*/ 19 w 26"/>
                    <a:gd name="T5" fmla="*/ 15 h 17"/>
                    <a:gd name="T6" fmla="*/ 19 w 26"/>
                    <a:gd name="T7" fmla="*/ 15 h 17"/>
                    <a:gd name="T8" fmla="*/ 22 w 26"/>
                    <a:gd name="T9" fmla="*/ 15 h 17"/>
                    <a:gd name="T10" fmla="*/ 24 w 26"/>
                    <a:gd name="T11" fmla="*/ 12 h 17"/>
                    <a:gd name="T12" fmla="*/ 24 w 26"/>
                    <a:gd name="T13" fmla="*/ 12 h 17"/>
                    <a:gd name="T14" fmla="*/ 26 w 26"/>
                    <a:gd name="T15" fmla="*/ 10 h 17"/>
                    <a:gd name="T16" fmla="*/ 26 w 26"/>
                    <a:gd name="T17" fmla="*/ 8 h 17"/>
                    <a:gd name="T18" fmla="*/ 26 w 26"/>
                    <a:gd name="T19" fmla="*/ 8 h 17"/>
                    <a:gd name="T20" fmla="*/ 24 w 26"/>
                    <a:gd name="T21" fmla="*/ 5 h 17"/>
                    <a:gd name="T22" fmla="*/ 24 w 26"/>
                    <a:gd name="T23" fmla="*/ 3 h 17"/>
                    <a:gd name="T24" fmla="*/ 22 w 26"/>
                    <a:gd name="T25" fmla="*/ 3 h 17"/>
                    <a:gd name="T26" fmla="*/ 19 w 26"/>
                    <a:gd name="T27" fmla="*/ 3 h 17"/>
                    <a:gd name="T28" fmla="*/ 19 w 26"/>
                    <a:gd name="T29" fmla="*/ 0 h 17"/>
                    <a:gd name="T30" fmla="*/ 17 w 26"/>
                    <a:gd name="T31" fmla="*/ 0 h 17"/>
                    <a:gd name="T32" fmla="*/ 14 w 26"/>
                    <a:gd name="T33" fmla="*/ 0 h 17"/>
                    <a:gd name="T34" fmla="*/ 12 w 26"/>
                    <a:gd name="T35" fmla="*/ 0 h 17"/>
                    <a:gd name="T36" fmla="*/ 10 w 26"/>
                    <a:gd name="T37" fmla="*/ 0 h 17"/>
                    <a:gd name="T38" fmla="*/ 7 w 26"/>
                    <a:gd name="T39" fmla="*/ 3 h 17"/>
                    <a:gd name="T40" fmla="*/ 5 w 26"/>
                    <a:gd name="T41" fmla="*/ 3 h 17"/>
                    <a:gd name="T42" fmla="*/ 2 w 26"/>
                    <a:gd name="T43" fmla="*/ 3 h 17"/>
                    <a:gd name="T44" fmla="*/ 2 w 26"/>
                    <a:gd name="T45" fmla="*/ 5 h 17"/>
                    <a:gd name="T46" fmla="*/ 0 w 26"/>
                    <a:gd name="T47" fmla="*/ 8 h 17"/>
                    <a:gd name="T48" fmla="*/ 0 w 26"/>
                    <a:gd name="T49" fmla="*/ 8 h 17"/>
                    <a:gd name="T50" fmla="*/ 0 w 26"/>
                    <a:gd name="T51" fmla="*/ 10 h 17"/>
                    <a:gd name="T52" fmla="*/ 2 w 26"/>
                    <a:gd name="T53" fmla="*/ 12 h 17"/>
                    <a:gd name="T54" fmla="*/ 2 w 26"/>
                    <a:gd name="T55" fmla="*/ 12 h 17"/>
                    <a:gd name="T56" fmla="*/ 5 w 26"/>
                    <a:gd name="T57" fmla="*/ 15 h 17"/>
                    <a:gd name="T58" fmla="*/ 7 w 26"/>
                    <a:gd name="T59" fmla="*/ 15 h 17"/>
                    <a:gd name="T60" fmla="*/ 10 w 26"/>
                    <a:gd name="T61" fmla="*/ 15 h 17"/>
                    <a:gd name="T62" fmla="*/ 12 w 26"/>
                    <a:gd name="T63" fmla="*/ 17 h 17"/>
                    <a:gd name="T64" fmla="*/ 14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4" y="17"/>
                      </a:move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2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8" name="Freeform 519"/>
                <p:cNvSpPr>
                  <a:spLocks/>
                </p:cNvSpPr>
                <p:nvPr/>
              </p:nvSpPr>
              <p:spPr bwMode="auto">
                <a:xfrm>
                  <a:off x="2140" y="3118"/>
                  <a:ext cx="26" cy="17"/>
                </a:xfrm>
                <a:custGeom>
                  <a:avLst/>
                  <a:gdLst>
                    <a:gd name="T0" fmla="*/ 14 w 26"/>
                    <a:gd name="T1" fmla="*/ 17 h 17"/>
                    <a:gd name="T2" fmla="*/ 17 w 26"/>
                    <a:gd name="T3" fmla="*/ 17 h 17"/>
                    <a:gd name="T4" fmla="*/ 19 w 26"/>
                    <a:gd name="T5" fmla="*/ 15 h 17"/>
                    <a:gd name="T6" fmla="*/ 19 w 26"/>
                    <a:gd name="T7" fmla="*/ 15 h 17"/>
                    <a:gd name="T8" fmla="*/ 22 w 26"/>
                    <a:gd name="T9" fmla="*/ 15 h 17"/>
                    <a:gd name="T10" fmla="*/ 24 w 26"/>
                    <a:gd name="T11" fmla="*/ 12 h 17"/>
                    <a:gd name="T12" fmla="*/ 24 w 26"/>
                    <a:gd name="T13" fmla="*/ 12 h 17"/>
                    <a:gd name="T14" fmla="*/ 26 w 26"/>
                    <a:gd name="T15" fmla="*/ 10 h 17"/>
                    <a:gd name="T16" fmla="*/ 26 w 26"/>
                    <a:gd name="T17" fmla="*/ 8 h 17"/>
                    <a:gd name="T18" fmla="*/ 26 w 26"/>
                    <a:gd name="T19" fmla="*/ 8 h 17"/>
                    <a:gd name="T20" fmla="*/ 24 w 26"/>
                    <a:gd name="T21" fmla="*/ 5 h 17"/>
                    <a:gd name="T22" fmla="*/ 24 w 26"/>
                    <a:gd name="T23" fmla="*/ 3 h 17"/>
                    <a:gd name="T24" fmla="*/ 22 w 26"/>
                    <a:gd name="T25" fmla="*/ 3 h 17"/>
                    <a:gd name="T26" fmla="*/ 19 w 26"/>
                    <a:gd name="T27" fmla="*/ 3 h 17"/>
                    <a:gd name="T28" fmla="*/ 19 w 26"/>
                    <a:gd name="T29" fmla="*/ 0 h 17"/>
                    <a:gd name="T30" fmla="*/ 17 w 26"/>
                    <a:gd name="T31" fmla="*/ 0 h 17"/>
                    <a:gd name="T32" fmla="*/ 14 w 26"/>
                    <a:gd name="T33" fmla="*/ 0 h 17"/>
                    <a:gd name="T34" fmla="*/ 12 w 26"/>
                    <a:gd name="T35" fmla="*/ 0 h 17"/>
                    <a:gd name="T36" fmla="*/ 10 w 26"/>
                    <a:gd name="T37" fmla="*/ 0 h 17"/>
                    <a:gd name="T38" fmla="*/ 7 w 26"/>
                    <a:gd name="T39" fmla="*/ 3 h 17"/>
                    <a:gd name="T40" fmla="*/ 5 w 26"/>
                    <a:gd name="T41" fmla="*/ 3 h 17"/>
                    <a:gd name="T42" fmla="*/ 2 w 26"/>
                    <a:gd name="T43" fmla="*/ 3 h 17"/>
                    <a:gd name="T44" fmla="*/ 2 w 26"/>
                    <a:gd name="T45" fmla="*/ 5 h 17"/>
                    <a:gd name="T46" fmla="*/ 0 w 26"/>
                    <a:gd name="T47" fmla="*/ 8 h 17"/>
                    <a:gd name="T48" fmla="*/ 0 w 26"/>
                    <a:gd name="T49" fmla="*/ 8 h 17"/>
                    <a:gd name="T50" fmla="*/ 0 w 26"/>
                    <a:gd name="T51" fmla="*/ 10 h 17"/>
                    <a:gd name="T52" fmla="*/ 2 w 26"/>
                    <a:gd name="T53" fmla="*/ 12 h 17"/>
                    <a:gd name="T54" fmla="*/ 2 w 26"/>
                    <a:gd name="T55" fmla="*/ 12 h 17"/>
                    <a:gd name="T56" fmla="*/ 5 w 26"/>
                    <a:gd name="T57" fmla="*/ 15 h 17"/>
                    <a:gd name="T58" fmla="*/ 7 w 26"/>
                    <a:gd name="T59" fmla="*/ 15 h 17"/>
                    <a:gd name="T60" fmla="*/ 10 w 26"/>
                    <a:gd name="T61" fmla="*/ 15 h 17"/>
                    <a:gd name="T62" fmla="*/ 12 w 26"/>
                    <a:gd name="T63" fmla="*/ 17 h 17"/>
                    <a:gd name="T64" fmla="*/ 14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4" y="17"/>
                      </a:move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2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99" name="Freeform 520"/>
                <p:cNvSpPr>
                  <a:spLocks/>
                </p:cNvSpPr>
                <p:nvPr/>
              </p:nvSpPr>
              <p:spPr bwMode="auto">
                <a:xfrm>
                  <a:off x="2140" y="3118"/>
                  <a:ext cx="26" cy="17"/>
                </a:xfrm>
                <a:custGeom>
                  <a:avLst/>
                  <a:gdLst>
                    <a:gd name="T0" fmla="*/ 14 w 26"/>
                    <a:gd name="T1" fmla="*/ 17 h 17"/>
                    <a:gd name="T2" fmla="*/ 17 w 26"/>
                    <a:gd name="T3" fmla="*/ 17 h 17"/>
                    <a:gd name="T4" fmla="*/ 19 w 26"/>
                    <a:gd name="T5" fmla="*/ 15 h 17"/>
                    <a:gd name="T6" fmla="*/ 19 w 26"/>
                    <a:gd name="T7" fmla="*/ 15 h 17"/>
                    <a:gd name="T8" fmla="*/ 22 w 26"/>
                    <a:gd name="T9" fmla="*/ 15 h 17"/>
                    <a:gd name="T10" fmla="*/ 24 w 26"/>
                    <a:gd name="T11" fmla="*/ 12 h 17"/>
                    <a:gd name="T12" fmla="*/ 24 w 26"/>
                    <a:gd name="T13" fmla="*/ 12 h 17"/>
                    <a:gd name="T14" fmla="*/ 26 w 26"/>
                    <a:gd name="T15" fmla="*/ 10 h 17"/>
                    <a:gd name="T16" fmla="*/ 26 w 26"/>
                    <a:gd name="T17" fmla="*/ 8 h 17"/>
                    <a:gd name="T18" fmla="*/ 26 w 26"/>
                    <a:gd name="T19" fmla="*/ 8 h 17"/>
                    <a:gd name="T20" fmla="*/ 24 w 26"/>
                    <a:gd name="T21" fmla="*/ 5 h 17"/>
                    <a:gd name="T22" fmla="*/ 24 w 26"/>
                    <a:gd name="T23" fmla="*/ 3 h 17"/>
                    <a:gd name="T24" fmla="*/ 22 w 26"/>
                    <a:gd name="T25" fmla="*/ 3 h 17"/>
                    <a:gd name="T26" fmla="*/ 19 w 26"/>
                    <a:gd name="T27" fmla="*/ 3 h 17"/>
                    <a:gd name="T28" fmla="*/ 19 w 26"/>
                    <a:gd name="T29" fmla="*/ 0 h 17"/>
                    <a:gd name="T30" fmla="*/ 17 w 26"/>
                    <a:gd name="T31" fmla="*/ 0 h 17"/>
                    <a:gd name="T32" fmla="*/ 14 w 26"/>
                    <a:gd name="T33" fmla="*/ 0 h 17"/>
                    <a:gd name="T34" fmla="*/ 12 w 26"/>
                    <a:gd name="T35" fmla="*/ 0 h 17"/>
                    <a:gd name="T36" fmla="*/ 10 w 26"/>
                    <a:gd name="T37" fmla="*/ 0 h 17"/>
                    <a:gd name="T38" fmla="*/ 7 w 26"/>
                    <a:gd name="T39" fmla="*/ 3 h 17"/>
                    <a:gd name="T40" fmla="*/ 5 w 26"/>
                    <a:gd name="T41" fmla="*/ 3 h 17"/>
                    <a:gd name="T42" fmla="*/ 2 w 26"/>
                    <a:gd name="T43" fmla="*/ 3 h 17"/>
                    <a:gd name="T44" fmla="*/ 2 w 26"/>
                    <a:gd name="T45" fmla="*/ 5 h 17"/>
                    <a:gd name="T46" fmla="*/ 0 w 26"/>
                    <a:gd name="T47" fmla="*/ 8 h 17"/>
                    <a:gd name="T48" fmla="*/ 0 w 26"/>
                    <a:gd name="T49" fmla="*/ 8 h 17"/>
                    <a:gd name="T50" fmla="*/ 0 w 26"/>
                    <a:gd name="T51" fmla="*/ 10 h 17"/>
                    <a:gd name="T52" fmla="*/ 2 w 26"/>
                    <a:gd name="T53" fmla="*/ 12 h 17"/>
                    <a:gd name="T54" fmla="*/ 2 w 26"/>
                    <a:gd name="T55" fmla="*/ 12 h 17"/>
                    <a:gd name="T56" fmla="*/ 5 w 26"/>
                    <a:gd name="T57" fmla="*/ 15 h 17"/>
                    <a:gd name="T58" fmla="*/ 7 w 26"/>
                    <a:gd name="T59" fmla="*/ 15 h 17"/>
                    <a:gd name="T60" fmla="*/ 10 w 26"/>
                    <a:gd name="T61" fmla="*/ 15 h 17"/>
                    <a:gd name="T62" fmla="*/ 12 w 26"/>
                    <a:gd name="T63" fmla="*/ 17 h 17"/>
                    <a:gd name="T64" fmla="*/ 14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4" y="17"/>
                      </a:move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2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0" name="Freeform 521"/>
                <p:cNvSpPr>
                  <a:spLocks/>
                </p:cNvSpPr>
                <p:nvPr/>
              </p:nvSpPr>
              <p:spPr bwMode="auto">
                <a:xfrm>
                  <a:off x="2190" y="3185"/>
                  <a:ext cx="24" cy="14"/>
                </a:xfrm>
                <a:custGeom>
                  <a:avLst/>
                  <a:gdLst>
                    <a:gd name="T0" fmla="*/ 12 w 24"/>
                    <a:gd name="T1" fmla="*/ 14 h 14"/>
                    <a:gd name="T2" fmla="*/ 14 w 24"/>
                    <a:gd name="T3" fmla="*/ 14 h 14"/>
                    <a:gd name="T4" fmla="*/ 17 w 24"/>
                    <a:gd name="T5" fmla="*/ 14 h 14"/>
                    <a:gd name="T6" fmla="*/ 19 w 24"/>
                    <a:gd name="T7" fmla="*/ 14 h 14"/>
                    <a:gd name="T8" fmla="*/ 19 w 24"/>
                    <a:gd name="T9" fmla="*/ 12 h 14"/>
                    <a:gd name="T10" fmla="*/ 22 w 24"/>
                    <a:gd name="T11" fmla="*/ 12 h 14"/>
                    <a:gd name="T12" fmla="*/ 22 w 24"/>
                    <a:gd name="T13" fmla="*/ 10 h 14"/>
                    <a:gd name="T14" fmla="*/ 24 w 24"/>
                    <a:gd name="T15" fmla="*/ 10 h 14"/>
                    <a:gd name="T16" fmla="*/ 24 w 24"/>
                    <a:gd name="T17" fmla="*/ 7 h 14"/>
                    <a:gd name="T18" fmla="*/ 24 w 24"/>
                    <a:gd name="T19" fmla="*/ 5 h 14"/>
                    <a:gd name="T20" fmla="*/ 22 w 24"/>
                    <a:gd name="T21" fmla="*/ 5 h 14"/>
                    <a:gd name="T22" fmla="*/ 22 w 24"/>
                    <a:gd name="T23" fmla="*/ 3 h 14"/>
                    <a:gd name="T24" fmla="*/ 19 w 24"/>
                    <a:gd name="T25" fmla="*/ 3 h 14"/>
                    <a:gd name="T26" fmla="*/ 19 w 24"/>
                    <a:gd name="T27" fmla="*/ 0 h 14"/>
                    <a:gd name="T28" fmla="*/ 17 w 24"/>
                    <a:gd name="T29" fmla="*/ 0 h 14"/>
                    <a:gd name="T30" fmla="*/ 14 w 24"/>
                    <a:gd name="T31" fmla="*/ 0 h 14"/>
                    <a:gd name="T32" fmla="*/ 12 w 24"/>
                    <a:gd name="T33" fmla="*/ 0 h 14"/>
                    <a:gd name="T34" fmla="*/ 10 w 24"/>
                    <a:gd name="T35" fmla="*/ 0 h 14"/>
                    <a:gd name="T36" fmla="*/ 7 w 24"/>
                    <a:gd name="T37" fmla="*/ 0 h 14"/>
                    <a:gd name="T38" fmla="*/ 5 w 24"/>
                    <a:gd name="T39" fmla="*/ 0 h 14"/>
                    <a:gd name="T40" fmla="*/ 3 w 24"/>
                    <a:gd name="T41" fmla="*/ 3 h 14"/>
                    <a:gd name="T42" fmla="*/ 0 w 24"/>
                    <a:gd name="T43" fmla="*/ 3 h 14"/>
                    <a:gd name="T44" fmla="*/ 0 w 24"/>
                    <a:gd name="T45" fmla="*/ 5 h 14"/>
                    <a:gd name="T46" fmla="*/ 0 w 24"/>
                    <a:gd name="T47" fmla="*/ 5 h 14"/>
                    <a:gd name="T48" fmla="*/ 0 w 24"/>
                    <a:gd name="T49" fmla="*/ 7 h 14"/>
                    <a:gd name="T50" fmla="*/ 0 w 24"/>
                    <a:gd name="T51" fmla="*/ 10 h 14"/>
                    <a:gd name="T52" fmla="*/ 0 w 24"/>
                    <a:gd name="T53" fmla="*/ 10 h 14"/>
                    <a:gd name="T54" fmla="*/ 0 w 24"/>
                    <a:gd name="T55" fmla="*/ 12 h 14"/>
                    <a:gd name="T56" fmla="*/ 3 w 24"/>
                    <a:gd name="T57" fmla="*/ 12 h 14"/>
                    <a:gd name="T58" fmla="*/ 5 w 24"/>
                    <a:gd name="T59" fmla="*/ 14 h 14"/>
                    <a:gd name="T60" fmla="*/ 7 w 24"/>
                    <a:gd name="T61" fmla="*/ 14 h 14"/>
                    <a:gd name="T62" fmla="*/ 10 w 24"/>
                    <a:gd name="T63" fmla="*/ 14 h 14"/>
                    <a:gd name="T64" fmla="*/ 12 w 24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4"/>
                    <a:gd name="T101" fmla="*/ 24 w 24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4">
                      <a:moveTo>
                        <a:pt x="12" y="14"/>
                      </a:move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4" y="10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1" name="Freeform 522"/>
                <p:cNvSpPr>
                  <a:spLocks/>
                </p:cNvSpPr>
                <p:nvPr/>
              </p:nvSpPr>
              <p:spPr bwMode="auto">
                <a:xfrm>
                  <a:off x="2190" y="3185"/>
                  <a:ext cx="24" cy="14"/>
                </a:xfrm>
                <a:custGeom>
                  <a:avLst/>
                  <a:gdLst>
                    <a:gd name="T0" fmla="*/ 12 w 24"/>
                    <a:gd name="T1" fmla="*/ 14 h 14"/>
                    <a:gd name="T2" fmla="*/ 14 w 24"/>
                    <a:gd name="T3" fmla="*/ 14 h 14"/>
                    <a:gd name="T4" fmla="*/ 17 w 24"/>
                    <a:gd name="T5" fmla="*/ 14 h 14"/>
                    <a:gd name="T6" fmla="*/ 19 w 24"/>
                    <a:gd name="T7" fmla="*/ 14 h 14"/>
                    <a:gd name="T8" fmla="*/ 19 w 24"/>
                    <a:gd name="T9" fmla="*/ 12 h 14"/>
                    <a:gd name="T10" fmla="*/ 22 w 24"/>
                    <a:gd name="T11" fmla="*/ 12 h 14"/>
                    <a:gd name="T12" fmla="*/ 22 w 24"/>
                    <a:gd name="T13" fmla="*/ 10 h 14"/>
                    <a:gd name="T14" fmla="*/ 24 w 24"/>
                    <a:gd name="T15" fmla="*/ 10 h 14"/>
                    <a:gd name="T16" fmla="*/ 24 w 24"/>
                    <a:gd name="T17" fmla="*/ 7 h 14"/>
                    <a:gd name="T18" fmla="*/ 24 w 24"/>
                    <a:gd name="T19" fmla="*/ 5 h 14"/>
                    <a:gd name="T20" fmla="*/ 22 w 24"/>
                    <a:gd name="T21" fmla="*/ 5 h 14"/>
                    <a:gd name="T22" fmla="*/ 22 w 24"/>
                    <a:gd name="T23" fmla="*/ 3 h 14"/>
                    <a:gd name="T24" fmla="*/ 19 w 24"/>
                    <a:gd name="T25" fmla="*/ 3 h 14"/>
                    <a:gd name="T26" fmla="*/ 19 w 24"/>
                    <a:gd name="T27" fmla="*/ 0 h 14"/>
                    <a:gd name="T28" fmla="*/ 17 w 24"/>
                    <a:gd name="T29" fmla="*/ 0 h 14"/>
                    <a:gd name="T30" fmla="*/ 14 w 24"/>
                    <a:gd name="T31" fmla="*/ 0 h 14"/>
                    <a:gd name="T32" fmla="*/ 12 w 24"/>
                    <a:gd name="T33" fmla="*/ 0 h 14"/>
                    <a:gd name="T34" fmla="*/ 10 w 24"/>
                    <a:gd name="T35" fmla="*/ 0 h 14"/>
                    <a:gd name="T36" fmla="*/ 7 w 24"/>
                    <a:gd name="T37" fmla="*/ 0 h 14"/>
                    <a:gd name="T38" fmla="*/ 5 w 24"/>
                    <a:gd name="T39" fmla="*/ 0 h 14"/>
                    <a:gd name="T40" fmla="*/ 3 w 24"/>
                    <a:gd name="T41" fmla="*/ 3 h 14"/>
                    <a:gd name="T42" fmla="*/ 0 w 24"/>
                    <a:gd name="T43" fmla="*/ 3 h 14"/>
                    <a:gd name="T44" fmla="*/ 0 w 24"/>
                    <a:gd name="T45" fmla="*/ 5 h 14"/>
                    <a:gd name="T46" fmla="*/ 0 w 24"/>
                    <a:gd name="T47" fmla="*/ 5 h 14"/>
                    <a:gd name="T48" fmla="*/ 0 w 24"/>
                    <a:gd name="T49" fmla="*/ 7 h 14"/>
                    <a:gd name="T50" fmla="*/ 0 w 24"/>
                    <a:gd name="T51" fmla="*/ 10 h 14"/>
                    <a:gd name="T52" fmla="*/ 0 w 24"/>
                    <a:gd name="T53" fmla="*/ 10 h 14"/>
                    <a:gd name="T54" fmla="*/ 0 w 24"/>
                    <a:gd name="T55" fmla="*/ 12 h 14"/>
                    <a:gd name="T56" fmla="*/ 3 w 24"/>
                    <a:gd name="T57" fmla="*/ 12 h 14"/>
                    <a:gd name="T58" fmla="*/ 5 w 24"/>
                    <a:gd name="T59" fmla="*/ 14 h 14"/>
                    <a:gd name="T60" fmla="*/ 7 w 24"/>
                    <a:gd name="T61" fmla="*/ 14 h 14"/>
                    <a:gd name="T62" fmla="*/ 10 w 24"/>
                    <a:gd name="T63" fmla="*/ 14 h 14"/>
                    <a:gd name="T64" fmla="*/ 12 w 24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4"/>
                    <a:gd name="T101" fmla="*/ 24 w 24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4">
                      <a:moveTo>
                        <a:pt x="12" y="14"/>
                      </a:move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4" y="10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2" name="Freeform 523"/>
                <p:cNvSpPr>
                  <a:spLocks/>
                </p:cNvSpPr>
                <p:nvPr/>
              </p:nvSpPr>
              <p:spPr bwMode="auto">
                <a:xfrm>
                  <a:off x="2083" y="2966"/>
                  <a:ext cx="870" cy="162"/>
                </a:xfrm>
                <a:custGeom>
                  <a:avLst/>
                  <a:gdLst>
                    <a:gd name="T0" fmla="*/ 17 w 870"/>
                    <a:gd name="T1" fmla="*/ 150 h 162"/>
                    <a:gd name="T2" fmla="*/ 38 w 870"/>
                    <a:gd name="T3" fmla="*/ 131 h 162"/>
                    <a:gd name="T4" fmla="*/ 62 w 870"/>
                    <a:gd name="T5" fmla="*/ 112 h 162"/>
                    <a:gd name="T6" fmla="*/ 86 w 870"/>
                    <a:gd name="T7" fmla="*/ 95 h 162"/>
                    <a:gd name="T8" fmla="*/ 114 w 870"/>
                    <a:gd name="T9" fmla="*/ 81 h 162"/>
                    <a:gd name="T10" fmla="*/ 150 w 870"/>
                    <a:gd name="T11" fmla="*/ 64 h 162"/>
                    <a:gd name="T12" fmla="*/ 188 w 870"/>
                    <a:gd name="T13" fmla="*/ 52 h 162"/>
                    <a:gd name="T14" fmla="*/ 226 w 870"/>
                    <a:gd name="T15" fmla="*/ 40 h 162"/>
                    <a:gd name="T16" fmla="*/ 267 w 870"/>
                    <a:gd name="T17" fmla="*/ 31 h 162"/>
                    <a:gd name="T18" fmla="*/ 310 w 870"/>
                    <a:gd name="T19" fmla="*/ 28 h 162"/>
                    <a:gd name="T20" fmla="*/ 358 w 870"/>
                    <a:gd name="T21" fmla="*/ 26 h 162"/>
                    <a:gd name="T22" fmla="*/ 403 w 870"/>
                    <a:gd name="T23" fmla="*/ 26 h 162"/>
                    <a:gd name="T24" fmla="*/ 460 w 870"/>
                    <a:gd name="T25" fmla="*/ 26 h 162"/>
                    <a:gd name="T26" fmla="*/ 537 w 870"/>
                    <a:gd name="T27" fmla="*/ 24 h 162"/>
                    <a:gd name="T28" fmla="*/ 610 w 870"/>
                    <a:gd name="T29" fmla="*/ 26 h 162"/>
                    <a:gd name="T30" fmla="*/ 684 w 870"/>
                    <a:gd name="T31" fmla="*/ 33 h 162"/>
                    <a:gd name="T32" fmla="*/ 744 w 870"/>
                    <a:gd name="T33" fmla="*/ 48 h 162"/>
                    <a:gd name="T34" fmla="*/ 785 w 870"/>
                    <a:gd name="T35" fmla="*/ 67 h 162"/>
                    <a:gd name="T36" fmla="*/ 816 w 870"/>
                    <a:gd name="T37" fmla="*/ 90 h 162"/>
                    <a:gd name="T38" fmla="*/ 842 w 870"/>
                    <a:gd name="T39" fmla="*/ 121 h 162"/>
                    <a:gd name="T40" fmla="*/ 854 w 870"/>
                    <a:gd name="T41" fmla="*/ 136 h 162"/>
                    <a:gd name="T42" fmla="*/ 856 w 870"/>
                    <a:gd name="T43" fmla="*/ 138 h 162"/>
                    <a:gd name="T44" fmla="*/ 861 w 870"/>
                    <a:gd name="T45" fmla="*/ 143 h 162"/>
                    <a:gd name="T46" fmla="*/ 866 w 870"/>
                    <a:gd name="T47" fmla="*/ 145 h 162"/>
                    <a:gd name="T48" fmla="*/ 870 w 870"/>
                    <a:gd name="T49" fmla="*/ 145 h 162"/>
                    <a:gd name="T50" fmla="*/ 868 w 870"/>
                    <a:gd name="T51" fmla="*/ 121 h 162"/>
                    <a:gd name="T52" fmla="*/ 861 w 870"/>
                    <a:gd name="T53" fmla="*/ 95 h 162"/>
                    <a:gd name="T54" fmla="*/ 851 w 870"/>
                    <a:gd name="T55" fmla="*/ 71 h 162"/>
                    <a:gd name="T56" fmla="*/ 842 w 870"/>
                    <a:gd name="T57" fmla="*/ 45 h 162"/>
                    <a:gd name="T58" fmla="*/ 832 w 870"/>
                    <a:gd name="T59" fmla="*/ 40 h 162"/>
                    <a:gd name="T60" fmla="*/ 823 w 870"/>
                    <a:gd name="T61" fmla="*/ 33 h 162"/>
                    <a:gd name="T62" fmla="*/ 816 w 870"/>
                    <a:gd name="T63" fmla="*/ 28 h 162"/>
                    <a:gd name="T64" fmla="*/ 806 w 870"/>
                    <a:gd name="T65" fmla="*/ 24 h 162"/>
                    <a:gd name="T66" fmla="*/ 763 w 870"/>
                    <a:gd name="T67" fmla="*/ 14 h 162"/>
                    <a:gd name="T68" fmla="*/ 718 w 870"/>
                    <a:gd name="T69" fmla="*/ 12 h 162"/>
                    <a:gd name="T70" fmla="*/ 672 w 870"/>
                    <a:gd name="T71" fmla="*/ 12 h 162"/>
                    <a:gd name="T72" fmla="*/ 627 w 870"/>
                    <a:gd name="T73" fmla="*/ 9 h 162"/>
                    <a:gd name="T74" fmla="*/ 537 w 870"/>
                    <a:gd name="T75" fmla="*/ 0 h 162"/>
                    <a:gd name="T76" fmla="*/ 441 w 870"/>
                    <a:gd name="T77" fmla="*/ 0 h 162"/>
                    <a:gd name="T78" fmla="*/ 348 w 870"/>
                    <a:gd name="T79" fmla="*/ 5 h 162"/>
                    <a:gd name="T80" fmla="*/ 260 w 870"/>
                    <a:gd name="T81" fmla="*/ 19 h 162"/>
                    <a:gd name="T82" fmla="*/ 219 w 870"/>
                    <a:gd name="T83" fmla="*/ 26 h 162"/>
                    <a:gd name="T84" fmla="*/ 176 w 870"/>
                    <a:gd name="T85" fmla="*/ 33 h 162"/>
                    <a:gd name="T86" fmla="*/ 133 w 870"/>
                    <a:gd name="T87" fmla="*/ 43 h 162"/>
                    <a:gd name="T88" fmla="*/ 98 w 870"/>
                    <a:gd name="T89" fmla="*/ 57 h 162"/>
                    <a:gd name="T90" fmla="*/ 64 w 870"/>
                    <a:gd name="T91" fmla="*/ 76 h 162"/>
                    <a:gd name="T92" fmla="*/ 33 w 870"/>
                    <a:gd name="T93" fmla="*/ 102 h 162"/>
                    <a:gd name="T94" fmla="*/ 9 w 870"/>
                    <a:gd name="T95" fmla="*/ 131 h 162"/>
                    <a:gd name="T96" fmla="*/ 0 w 870"/>
                    <a:gd name="T97" fmla="*/ 162 h 162"/>
                    <a:gd name="T98" fmla="*/ 7 w 870"/>
                    <a:gd name="T99" fmla="*/ 157 h 1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70"/>
                    <a:gd name="T151" fmla="*/ 0 h 162"/>
                    <a:gd name="T152" fmla="*/ 870 w 870"/>
                    <a:gd name="T153" fmla="*/ 162 h 1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70" h="162">
                      <a:moveTo>
                        <a:pt x="7" y="157"/>
                      </a:moveTo>
                      <a:lnTo>
                        <a:pt x="17" y="150"/>
                      </a:lnTo>
                      <a:lnTo>
                        <a:pt x="28" y="140"/>
                      </a:lnTo>
                      <a:lnTo>
                        <a:pt x="38" y="131"/>
                      </a:lnTo>
                      <a:lnTo>
                        <a:pt x="50" y="121"/>
                      </a:lnTo>
                      <a:lnTo>
                        <a:pt x="62" y="112"/>
                      </a:lnTo>
                      <a:lnTo>
                        <a:pt x="74" y="102"/>
                      </a:lnTo>
                      <a:lnTo>
                        <a:pt x="86" y="95"/>
                      </a:lnTo>
                      <a:lnTo>
                        <a:pt x="98" y="88"/>
                      </a:lnTo>
                      <a:lnTo>
                        <a:pt x="114" y="81"/>
                      </a:lnTo>
                      <a:lnTo>
                        <a:pt x="131" y="74"/>
                      </a:lnTo>
                      <a:lnTo>
                        <a:pt x="150" y="64"/>
                      </a:lnTo>
                      <a:lnTo>
                        <a:pt x="169" y="57"/>
                      </a:lnTo>
                      <a:lnTo>
                        <a:pt x="188" y="52"/>
                      </a:lnTo>
                      <a:lnTo>
                        <a:pt x="207" y="45"/>
                      </a:lnTo>
                      <a:lnTo>
                        <a:pt x="226" y="40"/>
                      </a:lnTo>
                      <a:lnTo>
                        <a:pt x="246" y="36"/>
                      </a:lnTo>
                      <a:lnTo>
                        <a:pt x="267" y="31"/>
                      </a:lnTo>
                      <a:lnTo>
                        <a:pt x="288" y="28"/>
                      </a:lnTo>
                      <a:lnTo>
                        <a:pt x="310" y="28"/>
                      </a:lnTo>
                      <a:lnTo>
                        <a:pt x="334" y="26"/>
                      </a:lnTo>
                      <a:lnTo>
                        <a:pt x="358" y="26"/>
                      </a:lnTo>
                      <a:lnTo>
                        <a:pt x="381" y="26"/>
                      </a:lnTo>
                      <a:lnTo>
                        <a:pt x="403" y="26"/>
                      </a:lnTo>
                      <a:lnTo>
                        <a:pt x="424" y="26"/>
                      </a:lnTo>
                      <a:lnTo>
                        <a:pt x="460" y="26"/>
                      </a:lnTo>
                      <a:lnTo>
                        <a:pt x="498" y="24"/>
                      </a:lnTo>
                      <a:lnTo>
                        <a:pt x="537" y="24"/>
                      </a:lnTo>
                      <a:lnTo>
                        <a:pt x="575" y="24"/>
                      </a:lnTo>
                      <a:lnTo>
                        <a:pt x="610" y="26"/>
                      </a:lnTo>
                      <a:lnTo>
                        <a:pt x="649" y="28"/>
                      </a:lnTo>
                      <a:lnTo>
                        <a:pt x="684" y="33"/>
                      </a:lnTo>
                      <a:lnTo>
                        <a:pt x="718" y="40"/>
                      </a:lnTo>
                      <a:lnTo>
                        <a:pt x="744" y="48"/>
                      </a:lnTo>
                      <a:lnTo>
                        <a:pt x="766" y="55"/>
                      </a:lnTo>
                      <a:lnTo>
                        <a:pt x="785" y="67"/>
                      </a:lnTo>
                      <a:lnTo>
                        <a:pt x="801" y="79"/>
                      </a:lnTo>
                      <a:lnTo>
                        <a:pt x="816" y="90"/>
                      </a:lnTo>
                      <a:lnTo>
                        <a:pt x="830" y="105"/>
                      </a:lnTo>
                      <a:lnTo>
                        <a:pt x="842" y="121"/>
                      </a:lnTo>
                      <a:lnTo>
                        <a:pt x="854" y="136"/>
                      </a:lnTo>
                      <a:lnTo>
                        <a:pt x="856" y="138"/>
                      </a:lnTo>
                      <a:lnTo>
                        <a:pt x="859" y="140"/>
                      </a:lnTo>
                      <a:lnTo>
                        <a:pt x="861" y="143"/>
                      </a:lnTo>
                      <a:lnTo>
                        <a:pt x="863" y="143"/>
                      </a:lnTo>
                      <a:lnTo>
                        <a:pt x="866" y="145"/>
                      </a:lnTo>
                      <a:lnTo>
                        <a:pt x="868" y="145"/>
                      </a:lnTo>
                      <a:lnTo>
                        <a:pt x="870" y="145"/>
                      </a:lnTo>
                      <a:lnTo>
                        <a:pt x="870" y="133"/>
                      </a:lnTo>
                      <a:lnTo>
                        <a:pt x="868" y="121"/>
                      </a:lnTo>
                      <a:lnTo>
                        <a:pt x="866" y="107"/>
                      </a:lnTo>
                      <a:lnTo>
                        <a:pt x="861" y="95"/>
                      </a:lnTo>
                      <a:lnTo>
                        <a:pt x="856" y="83"/>
                      </a:lnTo>
                      <a:lnTo>
                        <a:pt x="851" y="71"/>
                      </a:lnTo>
                      <a:lnTo>
                        <a:pt x="847" y="57"/>
                      </a:lnTo>
                      <a:lnTo>
                        <a:pt x="842" y="45"/>
                      </a:lnTo>
                      <a:lnTo>
                        <a:pt x="837" y="43"/>
                      </a:lnTo>
                      <a:lnTo>
                        <a:pt x="832" y="40"/>
                      </a:lnTo>
                      <a:lnTo>
                        <a:pt x="828" y="38"/>
                      </a:lnTo>
                      <a:lnTo>
                        <a:pt x="823" y="33"/>
                      </a:lnTo>
                      <a:lnTo>
                        <a:pt x="818" y="31"/>
                      </a:lnTo>
                      <a:lnTo>
                        <a:pt x="816" y="28"/>
                      </a:lnTo>
                      <a:lnTo>
                        <a:pt x="811" y="26"/>
                      </a:lnTo>
                      <a:lnTo>
                        <a:pt x="806" y="24"/>
                      </a:lnTo>
                      <a:lnTo>
                        <a:pt x="785" y="19"/>
                      </a:lnTo>
                      <a:lnTo>
                        <a:pt x="763" y="14"/>
                      </a:lnTo>
                      <a:lnTo>
                        <a:pt x="742" y="14"/>
                      </a:lnTo>
                      <a:lnTo>
                        <a:pt x="718" y="12"/>
                      </a:lnTo>
                      <a:lnTo>
                        <a:pt x="694" y="12"/>
                      </a:lnTo>
                      <a:lnTo>
                        <a:pt x="672" y="12"/>
                      </a:lnTo>
                      <a:lnTo>
                        <a:pt x="649" y="9"/>
                      </a:lnTo>
                      <a:lnTo>
                        <a:pt x="627" y="9"/>
                      </a:lnTo>
                      <a:lnTo>
                        <a:pt x="584" y="5"/>
                      </a:lnTo>
                      <a:lnTo>
                        <a:pt x="537" y="0"/>
                      </a:lnTo>
                      <a:lnTo>
                        <a:pt x="489" y="0"/>
                      </a:lnTo>
                      <a:lnTo>
                        <a:pt x="441" y="0"/>
                      </a:lnTo>
                      <a:lnTo>
                        <a:pt x="393" y="2"/>
                      </a:lnTo>
                      <a:lnTo>
                        <a:pt x="348" y="5"/>
                      </a:lnTo>
                      <a:lnTo>
                        <a:pt x="303" y="12"/>
                      </a:lnTo>
                      <a:lnTo>
                        <a:pt x="260" y="19"/>
                      </a:lnTo>
                      <a:lnTo>
                        <a:pt x="241" y="24"/>
                      </a:lnTo>
                      <a:lnTo>
                        <a:pt x="219" y="26"/>
                      </a:lnTo>
                      <a:lnTo>
                        <a:pt x="198" y="31"/>
                      </a:lnTo>
                      <a:lnTo>
                        <a:pt x="176" y="33"/>
                      </a:lnTo>
                      <a:lnTo>
                        <a:pt x="155" y="38"/>
                      </a:lnTo>
                      <a:lnTo>
                        <a:pt x="133" y="43"/>
                      </a:lnTo>
                      <a:lnTo>
                        <a:pt x="114" y="50"/>
                      </a:lnTo>
                      <a:lnTo>
                        <a:pt x="98" y="57"/>
                      </a:lnTo>
                      <a:lnTo>
                        <a:pt x="81" y="64"/>
                      </a:lnTo>
                      <a:lnTo>
                        <a:pt x="64" y="76"/>
                      </a:lnTo>
                      <a:lnTo>
                        <a:pt x="48" y="88"/>
                      </a:lnTo>
                      <a:lnTo>
                        <a:pt x="33" y="102"/>
                      </a:lnTo>
                      <a:lnTo>
                        <a:pt x="19" y="117"/>
                      </a:lnTo>
                      <a:lnTo>
                        <a:pt x="9" y="131"/>
                      </a:lnTo>
                      <a:lnTo>
                        <a:pt x="2" y="148"/>
                      </a:lnTo>
                      <a:lnTo>
                        <a:pt x="0" y="162"/>
                      </a:lnTo>
                      <a:lnTo>
                        <a:pt x="2" y="162"/>
                      </a:lnTo>
                      <a:lnTo>
                        <a:pt x="7" y="15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3" name="Freeform 524"/>
                <p:cNvSpPr>
                  <a:spLocks/>
                </p:cNvSpPr>
                <p:nvPr/>
              </p:nvSpPr>
              <p:spPr bwMode="auto">
                <a:xfrm>
                  <a:off x="2083" y="2966"/>
                  <a:ext cx="870" cy="162"/>
                </a:xfrm>
                <a:custGeom>
                  <a:avLst/>
                  <a:gdLst>
                    <a:gd name="T0" fmla="*/ 17 w 870"/>
                    <a:gd name="T1" fmla="*/ 150 h 162"/>
                    <a:gd name="T2" fmla="*/ 38 w 870"/>
                    <a:gd name="T3" fmla="*/ 131 h 162"/>
                    <a:gd name="T4" fmla="*/ 62 w 870"/>
                    <a:gd name="T5" fmla="*/ 112 h 162"/>
                    <a:gd name="T6" fmla="*/ 86 w 870"/>
                    <a:gd name="T7" fmla="*/ 95 h 162"/>
                    <a:gd name="T8" fmla="*/ 114 w 870"/>
                    <a:gd name="T9" fmla="*/ 81 h 162"/>
                    <a:gd name="T10" fmla="*/ 150 w 870"/>
                    <a:gd name="T11" fmla="*/ 64 h 162"/>
                    <a:gd name="T12" fmla="*/ 188 w 870"/>
                    <a:gd name="T13" fmla="*/ 52 h 162"/>
                    <a:gd name="T14" fmla="*/ 226 w 870"/>
                    <a:gd name="T15" fmla="*/ 40 h 162"/>
                    <a:gd name="T16" fmla="*/ 267 w 870"/>
                    <a:gd name="T17" fmla="*/ 31 h 162"/>
                    <a:gd name="T18" fmla="*/ 310 w 870"/>
                    <a:gd name="T19" fmla="*/ 28 h 162"/>
                    <a:gd name="T20" fmla="*/ 358 w 870"/>
                    <a:gd name="T21" fmla="*/ 26 h 162"/>
                    <a:gd name="T22" fmla="*/ 403 w 870"/>
                    <a:gd name="T23" fmla="*/ 26 h 162"/>
                    <a:gd name="T24" fmla="*/ 460 w 870"/>
                    <a:gd name="T25" fmla="*/ 26 h 162"/>
                    <a:gd name="T26" fmla="*/ 537 w 870"/>
                    <a:gd name="T27" fmla="*/ 24 h 162"/>
                    <a:gd name="T28" fmla="*/ 610 w 870"/>
                    <a:gd name="T29" fmla="*/ 26 h 162"/>
                    <a:gd name="T30" fmla="*/ 684 w 870"/>
                    <a:gd name="T31" fmla="*/ 33 h 162"/>
                    <a:gd name="T32" fmla="*/ 744 w 870"/>
                    <a:gd name="T33" fmla="*/ 48 h 162"/>
                    <a:gd name="T34" fmla="*/ 785 w 870"/>
                    <a:gd name="T35" fmla="*/ 67 h 162"/>
                    <a:gd name="T36" fmla="*/ 816 w 870"/>
                    <a:gd name="T37" fmla="*/ 90 h 162"/>
                    <a:gd name="T38" fmla="*/ 842 w 870"/>
                    <a:gd name="T39" fmla="*/ 121 h 162"/>
                    <a:gd name="T40" fmla="*/ 854 w 870"/>
                    <a:gd name="T41" fmla="*/ 136 h 162"/>
                    <a:gd name="T42" fmla="*/ 856 w 870"/>
                    <a:gd name="T43" fmla="*/ 138 h 162"/>
                    <a:gd name="T44" fmla="*/ 861 w 870"/>
                    <a:gd name="T45" fmla="*/ 143 h 162"/>
                    <a:gd name="T46" fmla="*/ 866 w 870"/>
                    <a:gd name="T47" fmla="*/ 145 h 162"/>
                    <a:gd name="T48" fmla="*/ 870 w 870"/>
                    <a:gd name="T49" fmla="*/ 145 h 162"/>
                    <a:gd name="T50" fmla="*/ 868 w 870"/>
                    <a:gd name="T51" fmla="*/ 121 h 162"/>
                    <a:gd name="T52" fmla="*/ 861 w 870"/>
                    <a:gd name="T53" fmla="*/ 95 h 162"/>
                    <a:gd name="T54" fmla="*/ 851 w 870"/>
                    <a:gd name="T55" fmla="*/ 71 h 162"/>
                    <a:gd name="T56" fmla="*/ 842 w 870"/>
                    <a:gd name="T57" fmla="*/ 45 h 162"/>
                    <a:gd name="T58" fmla="*/ 832 w 870"/>
                    <a:gd name="T59" fmla="*/ 40 h 162"/>
                    <a:gd name="T60" fmla="*/ 823 w 870"/>
                    <a:gd name="T61" fmla="*/ 33 h 162"/>
                    <a:gd name="T62" fmla="*/ 816 w 870"/>
                    <a:gd name="T63" fmla="*/ 28 h 162"/>
                    <a:gd name="T64" fmla="*/ 806 w 870"/>
                    <a:gd name="T65" fmla="*/ 24 h 162"/>
                    <a:gd name="T66" fmla="*/ 763 w 870"/>
                    <a:gd name="T67" fmla="*/ 14 h 162"/>
                    <a:gd name="T68" fmla="*/ 718 w 870"/>
                    <a:gd name="T69" fmla="*/ 12 h 162"/>
                    <a:gd name="T70" fmla="*/ 672 w 870"/>
                    <a:gd name="T71" fmla="*/ 12 h 162"/>
                    <a:gd name="T72" fmla="*/ 627 w 870"/>
                    <a:gd name="T73" fmla="*/ 9 h 162"/>
                    <a:gd name="T74" fmla="*/ 537 w 870"/>
                    <a:gd name="T75" fmla="*/ 0 h 162"/>
                    <a:gd name="T76" fmla="*/ 441 w 870"/>
                    <a:gd name="T77" fmla="*/ 0 h 162"/>
                    <a:gd name="T78" fmla="*/ 348 w 870"/>
                    <a:gd name="T79" fmla="*/ 5 h 162"/>
                    <a:gd name="T80" fmla="*/ 260 w 870"/>
                    <a:gd name="T81" fmla="*/ 19 h 162"/>
                    <a:gd name="T82" fmla="*/ 219 w 870"/>
                    <a:gd name="T83" fmla="*/ 26 h 162"/>
                    <a:gd name="T84" fmla="*/ 176 w 870"/>
                    <a:gd name="T85" fmla="*/ 33 h 162"/>
                    <a:gd name="T86" fmla="*/ 133 w 870"/>
                    <a:gd name="T87" fmla="*/ 43 h 162"/>
                    <a:gd name="T88" fmla="*/ 98 w 870"/>
                    <a:gd name="T89" fmla="*/ 57 h 162"/>
                    <a:gd name="T90" fmla="*/ 64 w 870"/>
                    <a:gd name="T91" fmla="*/ 76 h 162"/>
                    <a:gd name="T92" fmla="*/ 33 w 870"/>
                    <a:gd name="T93" fmla="*/ 102 h 162"/>
                    <a:gd name="T94" fmla="*/ 9 w 870"/>
                    <a:gd name="T95" fmla="*/ 131 h 162"/>
                    <a:gd name="T96" fmla="*/ 0 w 870"/>
                    <a:gd name="T97" fmla="*/ 162 h 162"/>
                    <a:gd name="T98" fmla="*/ 7 w 870"/>
                    <a:gd name="T99" fmla="*/ 157 h 1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70"/>
                    <a:gd name="T151" fmla="*/ 0 h 162"/>
                    <a:gd name="T152" fmla="*/ 870 w 870"/>
                    <a:gd name="T153" fmla="*/ 162 h 1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70" h="162">
                      <a:moveTo>
                        <a:pt x="7" y="157"/>
                      </a:moveTo>
                      <a:lnTo>
                        <a:pt x="17" y="150"/>
                      </a:lnTo>
                      <a:lnTo>
                        <a:pt x="28" y="140"/>
                      </a:lnTo>
                      <a:lnTo>
                        <a:pt x="38" y="131"/>
                      </a:lnTo>
                      <a:lnTo>
                        <a:pt x="50" y="121"/>
                      </a:lnTo>
                      <a:lnTo>
                        <a:pt x="62" y="112"/>
                      </a:lnTo>
                      <a:lnTo>
                        <a:pt x="74" y="102"/>
                      </a:lnTo>
                      <a:lnTo>
                        <a:pt x="86" y="95"/>
                      </a:lnTo>
                      <a:lnTo>
                        <a:pt x="98" y="88"/>
                      </a:lnTo>
                      <a:lnTo>
                        <a:pt x="114" y="81"/>
                      </a:lnTo>
                      <a:lnTo>
                        <a:pt x="131" y="74"/>
                      </a:lnTo>
                      <a:lnTo>
                        <a:pt x="150" y="64"/>
                      </a:lnTo>
                      <a:lnTo>
                        <a:pt x="169" y="57"/>
                      </a:lnTo>
                      <a:lnTo>
                        <a:pt x="188" y="52"/>
                      </a:lnTo>
                      <a:lnTo>
                        <a:pt x="207" y="45"/>
                      </a:lnTo>
                      <a:lnTo>
                        <a:pt x="226" y="40"/>
                      </a:lnTo>
                      <a:lnTo>
                        <a:pt x="246" y="36"/>
                      </a:lnTo>
                      <a:lnTo>
                        <a:pt x="267" y="31"/>
                      </a:lnTo>
                      <a:lnTo>
                        <a:pt x="288" y="28"/>
                      </a:lnTo>
                      <a:lnTo>
                        <a:pt x="310" y="28"/>
                      </a:lnTo>
                      <a:lnTo>
                        <a:pt x="334" y="26"/>
                      </a:lnTo>
                      <a:lnTo>
                        <a:pt x="358" y="26"/>
                      </a:lnTo>
                      <a:lnTo>
                        <a:pt x="381" y="26"/>
                      </a:lnTo>
                      <a:lnTo>
                        <a:pt x="403" y="26"/>
                      </a:lnTo>
                      <a:lnTo>
                        <a:pt x="424" y="26"/>
                      </a:lnTo>
                      <a:lnTo>
                        <a:pt x="460" y="26"/>
                      </a:lnTo>
                      <a:lnTo>
                        <a:pt x="498" y="24"/>
                      </a:lnTo>
                      <a:lnTo>
                        <a:pt x="537" y="24"/>
                      </a:lnTo>
                      <a:lnTo>
                        <a:pt x="575" y="24"/>
                      </a:lnTo>
                      <a:lnTo>
                        <a:pt x="610" y="26"/>
                      </a:lnTo>
                      <a:lnTo>
                        <a:pt x="649" y="28"/>
                      </a:lnTo>
                      <a:lnTo>
                        <a:pt x="684" y="33"/>
                      </a:lnTo>
                      <a:lnTo>
                        <a:pt x="718" y="40"/>
                      </a:lnTo>
                      <a:lnTo>
                        <a:pt x="744" y="48"/>
                      </a:lnTo>
                      <a:lnTo>
                        <a:pt x="766" y="55"/>
                      </a:lnTo>
                      <a:lnTo>
                        <a:pt x="785" y="67"/>
                      </a:lnTo>
                      <a:lnTo>
                        <a:pt x="801" y="79"/>
                      </a:lnTo>
                      <a:lnTo>
                        <a:pt x="816" y="90"/>
                      </a:lnTo>
                      <a:lnTo>
                        <a:pt x="830" y="105"/>
                      </a:lnTo>
                      <a:lnTo>
                        <a:pt x="842" y="121"/>
                      </a:lnTo>
                      <a:lnTo>
                        <a:pt x="854" y="136"/>
                      </a:lnTo>
                      <a:lnTo>
                        <a:pt x="856" y="138"/>
                      </a:lnTo>
                      <a:lnTo>
                        <a:pt x="859" y="140"/>
                      </a:lnTo>
                      <a:lnTo>
                        <a:pt x="861" y="143"/>
                      </a:lnTo>
                      <a:lnTo>
                        <a:pt x="863" y="143"/>
                      </a:lnTo>
                      <a:lnTo>
                        <a:pt x="866" y="145"/>
                      </a:lnTo>
                      <a:lnTo>
                        <a:pt x="868" y="145"/>
                      </a:lnTo>
                      <a:lnTo>
                        <a:pt x="870" y="145"/>
                      </a:lnTo>
                      <a:lnTo>
                        <a:pt x="870" y="133"/>
                      </a:lnTo>
                      <a:lnTo>
                        <a:pt x="868" y="121"/>
                      </a:lnTo>
                      <a:lnTo>
                        <a:pt x="866" y="107"/>
                      </a:lnTo>
                      <a:lnTo>
                        <a:pt x="861" y="95"/>
                      </a:lnTo>
                      <a:lnTo>
                        <a:pt x="856" y="83"/>
                      </a:lnTo>
                      <a:lnTo>
                        <a:pt x="851" y="71"/>
                      </a:lnTo>
                      <a:lnTo>
                        <a:pt x="847" y="57"/>
                      </a:lnTo>
                      <a:lnTo>
                        <a:pt x="842" y="45"/>
                      </a:lnTo>
                      <a:lnTo>
                        <a:pt x="837" y="43"/>
                      </a:lnTo>
                      <a:lnTo>
                        <a:pt x="832" y="40"/>
                      </a:lnTo>
                      <a:lnTo>
                        <a:pt x="828" y="38"/>
                      </a:lnTo>
                      <a:lnTo>
                        <a:pt x="823" y="33"/>
                      </a:lnTo>
                      <a:lnTo>
                        <a:pt x="818" y="31"/>
                      </a:lnTo>
                      <a:lnTo>
                        <a:pt x="816" y="28"/>
                      </a:lnTo>
                      <a:lnTo>
                        <a:pt x="811" y="26"/>
                      </a:lnTo>
                      <a:lnTo>
                        <a:pt x="806" y="24"/>
                      </a:lnTo>
                      <a:lnTo>
                        <a:pt x="785" y="19"/>
                      </a:lnTo>
                      <a:lnTo>
                        <a:pt x="763" y="14"/>
                      </a:lnTo>
                      <a:lnTo>
                        <a:pt x="742" y="14"/>
                      </a:lnTo>
                      <a:lnTo>
                        <a:pt x="718" y="12"/>
                      </a:lnTo>
                      <a:lnTo>
                        <a:pt x="694" y="12"/>
                      </a:lnTo>
                      <a:lnTo>
                        <a:pt x="672" y="12"/>
                      </a:lnTo>
                      <a:lnTo>
                        <a:pt x="649" y="9"/>
                      </a:lnTo>
                      <a:lnTo>
                        <a:pt x="627" y="9"/>
                      </a:lnTo>
                      <a:lnTo>
                        <a:pt x="584" y="5"/>
                      </a:lnTo>
                      <a:lnTo>
                        <a:pt x="537" y="0"/>
                      </a:lnTo>
                      <a:lnTo>
                        <a:pt x="489" y="0"/>
                      </a:lnTo>
                      <a:lnTo>
                        <a:pt x="441" y="0"/>
                      </a:lnTo>
                      <a:lnTo>
                        <a:pt x="393" y="2"/>
                      </a:lnTo>
                      <a:lnTo>
                        <a:pt x="348" y="5"/>
                      </a:lnTo>
                      <a:lnTo>
                        <a:pt x="303" y="12"/>
                      </a:lnTo>
                      <a:lnTo>
                        <a:pt x="260" y="19"/>
                      </a:lnTo>
                      <a:lnTo>
                        <a:pt x="241" y="24"/>
                      </a:lnTo>
                      <a:lnTo>
                        <a:pt x="219" y="26"/>
                      </a:lnTo>
                      <a:lnTo>
                        <a:pt x="198" y="31"/>
                      </a:lnTo>
                      <a:lnTo>
                        <a:pt x="176" y="33"/>
                      </a:lnTo>
                      <a:lnTo>
                        <a:pt x="155" y="38"/>
                      </a:lnTo>
                      <a:lnTo>
                        <a:pt x="133" y="43"/>
                      </a:lnTo>
                      <a:lnTo>
                        <a:pt x="114" y="50"/>
                      </a:lnTo>
                      <a:lnTo>
                        <a:pt x="98" y="57"/>
                      </a:lnTo>
                      <a:lnTo>
                        <a:pt x="81" y="64"/>
                      </a:lnTo>
                      <a:lnTo>
                        <a:pt x="64" y="76"/>
                      </a:lnTo>
                      <a:lnTo>
                        <a:pt x="48" y="88"/>
                      </a:lnTo>
                      <a:lnTo>
                        <a:pt x="33" y="102"/>
                      </a:lnTo>
                      <a:lnTo>
                        <a:pt x="19" y="117"/>
                      </a:lnTo>
                      <a:lnTo>
                        <a:pt x="9" y="131"/>
                      </a:lnTo>
                      <a:lnTo>
                        <a:pt x="2" y="148"/>
                      </a:lnTo>
                      <a:lnTo>
                        <a:pt x="0" y="162"/>
                      </a:lnTo>
                      <a:lnTo>
                        <a:pt x="2" y="162"/>
                      </a:lnTo>
                      <a:lnTo>
                        <a:pt x="7" y="15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4" name="Freeform 525"/>
                <p:cNvSpPr>
                  <a:spLocks/>
                </p:cNvSpPr>
                <p:nvPr/>
              </p:nvSpPr>
              <p:spPr bwMode="auto">
                <a:xfrm>
                  <a:off x="2438" y="2990"/>
                  <a:ext cx="24" cy="16"/>
                </a:xfrm>
                <a:custGeom>
                  <a:avLst/>
                  <a:gdLst>
                    <a:gd name="T0" fmla="*/ 12 w 24"/>
                    <a:gd name="T1" fmla="*/ 16 h 16"/>
                    <a:gd name="T2" fmla="*/ 15 w 24"/>
                    <a:gd name="T3" fmla="*/ 14 h 16"/>
                    <a:gd name="T4" fmla="*/ 17 w 24"/>
                    <a:gd name="T5" fmla="*/ 14 h 16"/>
                    <a:gd name="T6" fmla="*/ 19 w 24"/>
                    <a:gd name="T7" fmla="*/ 14 h 16"/>
                    <a:gd name="T8" fmla="*/ 22 w 24"/>
                    <a:gd name="T9" fmla="*/ 14 h 16"/>
                    <a:gd name="T10" fmla="*/ 22 w 24"/>
                    <a:gd name="T11" fmla="*/ 12 h 16"/>
                    <a:gd name="T12" fmla="*/ 24 w 24"/>
                    <a:gd name="T13" fmla="*/ 12 h 16"/>
                    <a:gd name="T14" fmla="*/ 24 w 24"/>
                    <a:gd name="T15" fmla="*/ 9 h 16"/>
                    <a:gd name="T16" fmla="*/ 24 w 24"/>
                    <a:gd name="T17" fmla="*/ 7 h 16"/>
                    <a:gd name="T18" fmla="*/ 24 w 24"/>
                    <a:gd name="T19" fmla="*/ 7 h 16"/>
                    <a:gd name="T20" fmla="*/ 24 w 24"/>
                    <a:gd name="T21" fmla="*/ 4 h 16"/>
                    <a:gd name="T22" fmla="*/ 22 w 24"/>
                    <a:gd name="T23" fmla="*/ 2 h 16"/>
                    <a:gd name="T24" fmla="*/ 22 w 24"/>
                    <a:gd name="T25" fmla="*/ 2 h 16"/>
                    <a:gd name="T26" fmla="*/ 19 w 24"/>
                    <a:gd name="T27" fmla="*/ 0 h 16"/>
                    <a:gd name="T28" fmla="*/ 17 w 24"/>
                    <a:gd name="T29" fmla="*/ 0 h 16"/>
                    <a:gd name="T30" fmla="*/ 15 w 24"/>
                    <a:gd name="T31" fmla="*/ 0 h 16"/>
                    <a:gd name="T32" fmla="*/ 12 w 24"/>
                    <a:gd name="T33" fmla="*/ 0 h 16"/>
                    <a:gd name="T34" fmla="*/ 10 w 24"/>
                    <a:gd name="T35" fmla="*/ 0 h 16"/>
                    <a:gd name="T36" fmla="*/ 7 w 24"/>
                    <a:gd name="T37" fmla="*/ 0 h 16"/>
                    <a:gd name="T38" fmla="*/ 5 w 24"/>
                    <a:gd name="T39" fmla="*/ 0 h 16"/>
                    <a:gd name="T40" fmla="*/ 5 w 24"/>
                    <a:gd name="T41" fmla="*/ 2 h 16"/>
                    <a:gd name="T42" fmla="*/ 3 w 24"/>
                    <a:gd name="T43" fmla="*/ 2 h 16"/>
                    <a:gd name="T44" fmla="*/ 0 w 24"/>
                    <a:gd name="T45" fmla="*/ 4 h 16"/>
                    <a:gd name="T46" fmla="*/ 0 w 24"/>
                    <a:gd name="T47" fmla="*/ 7 h 16"/>
                    <a:gd name="T48" fmla="*/ 0 w 24"/>
                    <a:gd name="T49" fmla="*/ 7 h 16"/>
                    <a:gd name="T50" fmla="*/ 0 w 24"/>
                    <a:gd name="T51" fmla="*/ 9 h 16"/>
                    <a:gd name="T52" fmla="*/ 0 w 24"/>
                    <a:gd name="T53" fmla="*/ 12 h 16"/>
                    <a:gd name="T54" fmla="*/ 3 w 24"/>
                    <a:gd name="T55" fmla="*/ 12 h 16"/>
                    <a:gd name="T56" fmla="*/ 5 w 24"/>
                    <a:gd name="T57" fmla="*/ 14 h 16"/>
                    <a:gd name="T58" fmla="*/ 5 w 24"/>
                    <a:gd name="T59" fmla="*/ 14 h 16"/>
                    <a:gd name="T60" fmla="*/ 7 w 24"/>
                    <a:gd name="T61" fmla="*/ 14 h 16"/>
                    <a:gd name="T62" fmla="*/ 10 w 24"/>
                    <a:gd name="T63" fmla="*/ 14 h 16"/>
                    <a:gd name="T64" fmla="*/ 12 w 24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6"/>
                    <a:gd name="T101" fmla="*/ 24 w 2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6">
                      <a:moveTo>
                        <a:pt x="12" y="16"/>
                      </a:move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5" name="Freeform 526"/>
                <p:cNvSpPr>
                  <a:spLocks/>
                </p:cNvSpPr>
                <p:nvPr/>
              </p:nvSpPr>
              <p:spPr bwMode="auto">
                <a:xfrm>
                  <a:off x="2438" y="2990"/>
                  <a:ext cx="24" cy="16"/>
                </a:xfrm>
                <a:custGeom>
                  <a:avLst/>
                  <a:gdLst>
                    <a:gd name="T0" fmla="*/ 12 w 24"/>
                    <a:gd name="T1" fmla="*/ 16 h 16"/>
                    <a:gd name="T2" fmla="*/ 15 w 24"/>
                    <a:gd name="T3" fmla="*/ 14 h 16"/>
                    <a:gd name="T4" fmla="*/ 17 w 24"/>
                    <a:gd name="T5" fmla="*/ 14 h 16"/>
                    <a:gd name="T6" fmla="*/ 19 w 24"/>
                    <a:gd name="T7" fmla="*/ 14 h 16"/>
                    <a:gd name="T8" fmla="*/ 22 w 24"/>
                    <a:gd name="T9" fmla="*/ 14 h 16"/>
                    <a:gd name="T10" fmla="*/ 22 w 24"/>
                    <a:gd name="T11" fmla="*/ 12 h 16"/>
                    <a:gd name="T12" fmla="*/ 24 w 24"/>
                    <a:gd name="T13" fmla="*/ 12 h 16"/>
                    <a:gd name="T14" fmla="*/ 24 w 24"/>
                    <a:gd name="T15" fmla="*/ 9 h 16"/>
                    <a:gd name="T16" fmla="*/ 24 w 24"/>
                    <a:gd name="T17" fmla="*/ 7 h 16"/>
                    <a:gd name="T18" fmla="*/ 24 w 24"/>
                    <a:gd name="T19" fmla="*/ 7 h 16"/>
                    <a:gd name="T20" fmla="*/ 24 w 24"/>
                    <a:gd name="T21" fmla="*/ 4 h 16"/>
                    <a:gd name="T22" fmla="*/ 22 w 24"/>
                    <a:gd name="T23" fmla="*/ 2 h 16"/>
                    <a:gd name="T24" fmla="*/ 22 w 24"/>
                    <a:gd name="T25" fmla="*/ 2 h 16"/>
                    <a:gd name="T26" fmla="*/ 19 w 24"/>
                    <a:gd name="T27" fmla="*/ 0 h 16"/>
                    <a:gd name="T28" fmla="*/ 17 w 24"/>
                    <a:gd name="T29" fmla="*/ 0 h 16"/>
                    <a:gd name="T30" fmla="*/ 15 w 24"/>
                    <a:gd name="T31" fmla="*/ 0 h 16"/>
                    <a:gd name="T32" fmla="*/ 12 w 24"/>
                    <a:gd name="T33" fmla="*/ 0 h 16"/>
                    <a:gd name="T34" fmla="*/ 10 w 24"/>
                    <a:gd name="T35" fmla="*/ 0 h 16"/>
                    <a:gd name="T36" fmla="*/ 7 w 24"/>
                    <a:gd name="T37" fmla="*/ 0 h 16"/>
                    <a:gd name="T38" fmla="*/ 5 w 24"/>
                    <a:gd name="T39" fmla="*/ 0 h 16"/>
                    <a:gd name="T40" fmla="*/ 5 w 24"/>
                    <a:gd name="T41" fmla="*/ 2 h 16"/>
                    <a:gd name="T42" fmla="*/ 3 w 24"/>
                    <a:gd name="T43" fmla="*/ 2 h 16"/>
                    <a:gd name="T44" fmla="*/ 0 w 24"/>
                    <a:gd name="T45" fmla="*/ 4 h 16"/>
                    <a:gd name="T46" fmla="*/ 0 w 24"/>
                    <a:gd name="T47" fmla="*/ 7 h 16"/>
                    <a:gd name="T48" fmla="*/ 0 w 24"/>
                    <a:gd name="T49" fmla="*/ 7 h 16"/>
                    <a:gd name="T50" fmla="*/ 0 w 24"/>
                    <a:gd name="T51" fmla="*/ 9 h 16"/>
                    <a:gd name="T52" fmla="*/ 0 w 24"/>
                    <a:gd name="T53" fmla="*/ 12 h 16"/>
                    <a:gd name="T54" fmla="*/ 3 w 24"/>
                    <a:gd name="T55" fmla="*/ 12 h 16"/>
                    <a:gd name="T56" fmla="*/ 5 w 24"/>
                    <a:gd name="T57" fmla="*/ 14 h 16"/>
                    <a:gd name="T58" fmla="*/ 5 w 24"/>
                    <a:gd name="T59" fmla="*/ 14 h 16"/>
                    <a:gd name="T60" fmla="*/ 7 w 24"/>
                    <a:gd name="T61" fmla="*/ 14 h 16"/>
                    <a:gd name="T62" fmla="*/ 10 w 24"/>
                    <a:gd name="T63" fmla="*/ 14 h 16"/>
                    <a:gd name="T64" fmla="*/ 12 w 24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6"/>
                    <a:gd name="T101" fmla="*/ 24 w 2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6">
                      <a:moveTo>
                        <a:pt x="12" y="16"/>
                      </a:move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6" name="Freeform 527"/>
                <p:cNvSpPr>
                  <a:spLocks/>
                </p:cNvSpPr>
                <p:nvPr/>
              </p:nvSpPr>
              <p:spPr bwMode="auto">
                <a:xfrm>
                  <a:off x="2321" y="2999"/>
                  <a:ext cx="27" cy="17"/>
                </a:xfrm>
                <a:custGeom>
                  <a:avLst/>
                  <a:gdLst>
                    <a:gd name="T0" fmla="*/ 15 w 27"/>
                    <a:gd name="T1" fmla="*/ 17 h 17"/>
                    <a:gd name="T2" fmla="*/ 17 w 27"/>
                    <a:gd name="T3" fmla="*/ 17 h 17"/>
                    <a:gd name="T4" fmla="*/ 19 w 27"/>
                    <a:gd name="T5" fmla="*/ 15 h 17"/>
                    <a:gd name="T6" fmla="*/ 19 w 27"/>
                    <a:gd name="T7" fmla="*/ 15 h 17"/>
                    <a:gd name="T8" fmla="*/ 22 w 27"/>
                    <a:gd name="T9" fmla="*/ 15 h 17"/>
                    <a:gd name="T10" fmla="*/ 24 w 27"/>
                    <a:gd name="T11" fmla="*/ 12 h 17"/>
                    <a:gd name="T12" fmla="*/ 24 w 27"/>
                    <a:gd name="T13" fmla="*/ 12 h 17"/>
                    <a:gd name="T14" fmla="*/ 27 w 27"/>
                    <a:gd name="T15" fmla="*/ 10 h 17"/>
                    <a:gd name="T16" fmla="*/ 27 w 27"/>
                    <a:gd name="T17" fmla="*/ 7 h 17"/>
                    <a:gd name="T18" fmla="*/ 27 w 27"/>
                    <a:gd name="T19" fmla="*/ 7 h 17"/>
                    <a:gd name="T20" fmla="*/ 24 w 27"/>
                    <a:gd name="T21" fmla="*/ 5 h 17"/>
                    <a:gd name="T22" fmla="*/ 24 w 27"/>
                    <a:gd name="T23" fmla="*/ 5 h 17"/>
                    <a:gd name="T24" fmla="*/ 22 w 27"/>
                    <a:gd name="T25" fmla="*/ 3 h 17"/>
                    <a:gd name="T26" fmla="*/ 19 w 27"/>
                    <a:gd name="T27" fmla="*/ 3 h 17"/>
                    <a:gd name="T28" fmla="*/ 19 w 27"/>
                    <a:gd name="T29" fmla="*/ 0 h 17"/>
                    <a:gd name="T30" fmla="*/ 17 w 27"/>
                    <a:gd name="T31" fmla="*/ 0 h 17"/>
                    <a:gd name="T32" fmla="*/ 15 w 27"/>
                    <a:gd name="T33" fmla="*/ 0 h 17"/>
                    <a:gd name="T34" fmla="*/ 10 w 27"/>
                    <a:gd name="T35" fmla="*/ 0 h 17"/>
                    <a:gd name="T36" fmla="*/ 10 w 27"/>
                    <a:gd name="T37" fmla="*/ 0 h 17"/>
                    <a:gd name="T38" fmla="*/ 8 w 27"/>
                    <a:gd name="T39" fmla="*/ 3 h 17"/>
                    <a:gd name="T40" fmla="*/ 5 w 27"/>
                    <a:gd name="T41" fmla="*/ 3 h 17"/>
                    <a:gd name="T42" fmla="*/ 3 w 27"/>
                    <a:gd name="T43" fmla="*/ 5 h 17"/>
                    <a:gd name="T44" fmla="*/ 3 w 27"/>
                    <a:gd name="T45" fmla="*/ 5 h 17"/>
                    <a:gd name="T46" fmla="*/ 0 w 27"/>
                    <a:gd name="T47" fmla="*/ 7 h 17"/>
                    <a:gd name="T48" fmla="*/ 0 w 27"/>
                    <a:gd name="T49" fmla="*/ 7 h 17"/>
                    <a:gd name="T50" fmla="*/ 0 w 27"/>
                    <a:gd name="T51" fmla="*/ 10 h 17"/>
                    <a:gd name="T52" fmla="*/ 3 w 27"/>
                    <a:gd name="T53" fmla="*/ 12 h 17"/>
                    <a:gd name="T54" fmla="*/ 3 w 27"/>
                    <a:gd name="T55" fmla="*/ 12 h 17"/>
                    <a:gd name="T56" fmla="*/ 5 w 27"/>
                    <a:gd name="T57" fmla="*/ 15 h 17"/>
                    <a:gd name="T58" fmla="*/ 8 w 27"/>
                    <a:gd name="T59" fmla="*/ 15 h 17"/>
                    <a:gd name="T60" fmla="*/ 10 w 27"/>
                    <a:gd name="T61" fmla="*/ 15 h 17"/>
                    <a:gd name="T62" fmla="*/ 10 w 27"/>
                    <a:gd name="T63" fmla="*/ 17 h 17"/>
                    <a:gd name="T64" fmla="*/ 15 w 2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17"/>
                    <a:gd name="T101" fmla="*/ 27 w 2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17">
                      <a:moveTo>
                        <a:pt x="15" y="17"/>
                      </a:move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4" y="12"/>
                      </a:lnTo>
                      <a:lnTo>
                        <a:pt x="27" y="10"/>
                      </a:lnTo>
                      <a:lnTo>
                        <a:pt x="27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7" name="Freeform 528"/>
                <p:cNvSpPr>
                  <a:spLocks/>
                </p:cNvSpPr>
                <p:nvPr/>
              </p:nvSpPr>
              <p:spPr bwMode="auto">
                <a:xfrm>
                  <a:off x="2321" y="2999"/>
                  <a:ext cx="27" cy="17"/>
                </a:xfrm>
                <a:custGeom>
                  <a:avLst/>
                  <a:gdLst>
                    <a:gd name="T0" fmla="*/ 15 w 27"/>
                    <a:gd name="T1" fmla="*/ 17 h 17"/>
                    <a:gd name="T2" fmla="*/ 17 w 27"/>
                    <a:gd name="T3" fmla="*/ 17 h 17"/>
                    <a:gd name="T4" fmla="*/ 19 w 27"/>
                    <a:gd name="T5" fmla="*/ 15 h 17"/>
                    <a:gd name="T6" fmla="*/ 19 w 27"/>
                    <a:gd name="T7" fmla="*/ 15 h 17"/>
                    <a:gd name="T8" fmla="*/ 22 w 27"/>
                    <a:gd name="T9" fmla="*/ 15 h 17"/>
                    <a:gd name="T10" fmla="*/ 24 w 27"/>
                    <a:gd name="T11" fmla="*/ 12 h 17"/>
                    <a:gd name="T12" fmla="*/ 24 w 27"/>
                    <a:gd name="T13" fmla="*/ 12 h 17"/>
                    <a:gd name="T14" fmla="*/ 27 w 27"/>
                    <a:gd name="T15" fmla="*/ 10 h 17"/>
                    <a:gd name="T16" fmla="*/ 27 w 27"/>
                    <a:gd name="T17" fmla="*/ 7 h 17"/>
                    <a:gd name="T18" fmla="*/ 27 w 27"/>
                    <a:gd name="T19" fmla="*/ 7 h 17"/>
                    <a:gd name="T20" fmla="*/ 24 w 27"/>
                    <a:gd name="T21" fmla="*/ 5 h 17"/>
                    <a:gd name="T22" fmla="*/ 24 w 27"/>
                    <a:gd name="T23" fmla="*/ 5 h 17"/>
                    <a:gd name="T24" fmla="*/ 22 w 27"/>
                    <a:gd name="T25" fmla="*/ 3 h 17"/>
                    <a:gd name="T26" fmla="*/ 19 w 27"/>
                    <a:gd name="T27" fmla="*/ 3 h 17"/>
                    <a:gd name="T28" fmla="*/ 19 w 27"/>
                    <a:gd name="T29" fmla="*/ 0 h 17"/>
                    <a:gd name="T30" fmla="*/ 17 w 27"/>
                    <a:gd name="T31" fmla="*/ 0 h 17"/>
                    <a:gd name="T32" fmla="*/ 15 w 27"/>
                    <a:gd name="T33" fmla="*/ 0 h 17"/>
                    <a:gd name="T34" fmla="*/ 10 w 27"/>
                    <a:gd name="T35" fmla="*/ 0 h 17"/>
                    <a:gd name="T36" fmla="*/ 10 w 27"/>
                    <a:gd name="T37" fmla="*/ 0 h 17"/>
                    <a:gd name="T38" fmla="*/ 8 w 27"/>
                    <a:gd name="T39" fmla="*/ 3 h 17"/>
                    <a:gd name="T40" fmla="*/ 5 w 27"/>
                    <a:gd name="T41" fmla="*/ 3 h 17"/>
                    <a:gd name="T42" fmla="*/ 3 w 27"/>
                    <a:gd name="T43" fmla="*/ 5 h 17"/>
                    <a:gd name="T44" fmla="*/ 3 w 27"/>
                    <a:gd name="T45" fmla="*/ 5 h 17"/>
                    <a:gd name="T46" fmla="*/ 0 w 27"/>
                    <a:gd name="T47" fmla="*/ 7 h 17"/>
                    <a:gd name="T48" fmla="*/ 0 w 27"/>
                    <a:gd name="T49" fmla="*/ 7 h 17"/>
                    <a:gd name="T50" fmla="*/ 0 w 27"/>
                    <a:gd name="T51" fmla="*/ 10 h 17"/>
                    <a:gd name="T52" fmla="*/ 3 w 27"/>
                    <a:gd name="T53" fmla="*/ 12 h 17"/>
                    <a:gd name="T54" fmla="*/ 3 w 27"/>
                    <a:gd name="T55" fmla="*/ 12 h 17"/>
                    <a:gd name="T56" fmla="*/ 5 w 27"/>
                    <a:gd name="T57" fmla="*/ 15 h 17"/>
                    <a:gd name="T58" fmla="*/ 8 w 27"/>
                    <a:gd name="T59" fmla="*/ 15 h 17"/>
                    <a:gd name="T60" fmla="*/ 10 w 27"/>
                    <a:gd name="T61" fmla="*/ 15 h 17"/>
                    <a:gd name="T62" fmla="*/ 10 w 27"/>
                    <a:gd name="T63" fmla="*/ 17 h 17"/>
                    <a:gd name="T64" fmla="*/ 15 w 27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17"/>
                    <a:gd name="T101" fmla="*/ 27 w 2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17">
                      <a:moveTo>
                        <a:pt x="15" y="17"/>
                      </a:move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4" y="12"/>
                      </a:lnTo>
                      <a:lnTo>
                        <a:pt x="27" y="10"/>
                      </a:lnTo>
                      <a:lnTo>
                        <a:pt x="27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5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8" name="Freeform 529"/>
                <p:cNvSpPr>
                  <a:spLocks/>
                </p:cNvSpPr>
                <p:nvPr/>
              </p:nvSpPr>
              <p:spPr bwMode="auto">
                <a:xfrm>
                  <a:off x="2228" y="2990"/>
                  <a:ext cx="24" cy="16"/>
                </a:xfrm>
                <a:custGeom>
                  <a:avLst/>
                  <a:gdLst>
                    <a:gd name="T0" fmla="*/ 12 w 24"/>
                    <a:gd name="T1" fmla="*/ 16 h 16"/>
                    <a:gd name="T2" fmla="*/ 15 w 24"/>
                    <a:gd name="T3" fmla="*/ 14 h 16"/>
                    <a:gd name="T4" fmla="*/ 17 w 24"/>
                    <a:gd name="T5" fmla="*/ 14 h 16"/>
                    <a:gd name="T6" fmla="*/ 19 w 24"/>
                    <a:gd name="T7" fmla="*/ 14 h 16"/>
                    <a:gd name="T8" fmla="*/ 22 w 24"/>
                    <a:gd name="T9" fmla="*/ 14 h 16"/>
                    <a:gd name="T10" fmla="*/ 22 w 24"/>
                    <a:gd name="T11" fmla="*/ 12 h 16"/>
                    <a:gd name="T12" fmla="*/ 24 w 24"/>
                    <a:gd name="T13" fmla="*/ 12 h 16"/>
                    <a:gd name="T14" fmla="*/ 24 w 24"/>
                    <a:gd name="T15" fmla="*/ 9 h 16"/>
                    <a:gd name="T16" fmla="*/ 24 w 24"/>
                    <a:gd name="T17" fmla="*/ 7 h 16"/>
                    <a:gd name="T18" fmla="*/ 24 w 24"/>
                    <a:gd name="T19" fmla="*/ 7 h 16"/>
                    <a:gd name="T20" fmla="*/ 24 w 24"/>
                    <a:gd name="T21" fmla="*/ 4 h 16"/>
                    <a:gd name="T22" fmla="*/ 22 w 24"/>
                    <a:gd name="T23" fmla="*/ 2 h 16"/>
                    <a:gd name="T24" fmla="*/ 22 w 24"/>
                    <a:gd name="T25" fmla="*/ 2 h 16"/>
                    <a:gd name="T26" fmla="*/ 19 w 24"/>
                    <a:gd name="T27" fmla="*/ 0 h 16"/>
                    <a:gd name="T28" fmla="*/ 17 w 24"/>
                    <a:gd name="T29" fmla="*/ 0 h 16"/>
                    <a:gd name="T30" fmla="*/ 15 w 24"/>
                    <a:gd name="T31" fmla="*/ 0 h 16"/>
                    <a:gd name="T32" fmla="*/ 12 w 24"/>
                    <a:gd name="T33" fmla="*/ 0 h 16"/>
                    <a:gd name="T34" fmla="*/ 10 w 24"/>
                    <a:gd name="T35" fmla="*/ 0 h 16"/>
                    <a:gd name="T36" fmla="*/ 7 w 24"/>
                    <a:gd name="T37" fmla="*/ 0 h 16"/>
                    <a:gd name="T38" fmla="*/ 5 w 24"/>
                    <a:gd name="T39" fmla="*/ 0 h 16"/>
                    <a:gd name="T40" fmla="*/ 3 w 24"/>
                    <a:gd name="T41" fmla="*/ 2 h 16"/>
                    <a:gd name="T42" fmla="*/ 3 w 24"/>
                    <a:gd name="T43" fmla="*/ 2 h 16"/>
                    <a:gd name="T44" fmla="*/ 0 w 24"/>
                    <a:gd name="T45" fmla="*/ 4 h 16"/>
                    <a:gd name="T46" fmla="*/ 0 w 24"/>
                    <a:gd name="T47" fmla="*/ 7 h 16"/>
                    <a:gd name="T48" fmla="*/ 0 w 24"/>
                    <a:gd name="T49" fmla="*/ 7 h 16"/>
                    <a:gd name="T50" fmla="*/ 0 w 24"/>
                    <a:gd name="T51" fmla="*/ 9 h 16"/>
                    <a:gd name="T52" fmla="*/ 0 w 24"/>
                    <a:gd name="T53" fmla="*/ 12 h 16"/>
                    <a:gd name="T54" fmla="*/ 3 w 24"/>
                    <a:gd name="T55" fmla="*/ 12 h 16"/>
                    <a:gd name="T56" fmla="*/ 3 w 24"/>
                    <a:gd name="T57" fmla="*/ 14 h 16"/>
                    <a:gd name="T58" fmla="*/ 5 w 24"/>
                    <a:gd name="T59" fmla="*/ 14 h 16"/>
                    <a:gd name="T60" fmla="*/ 7 w 24"/>
                    <a:gd name="T61" fmla="*/ 14 h 16"/>
                    <a:gd name="T62" fmla="*/ 10 w 24"/>
                    <a:gd name="T63" fmla="*/ 14 h 16"/>
                    <a:gd name="T64" fmla="*/ 12 w 24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6"/>
                    <a:gd name="T101" fmla="*/ 24 w 2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6">
                      <a:moveTo>
                        <a:pt x="12" y="16"/>
                      </a:move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09" name="Freeform 530"/>
                <p:cNvSpPr>
                  <a:spLocks/>
                </p:cNvSpPr>
                <p:nvPr/>
              </p:nvSpPr>
              <p:spPr bwMode="auto">
                <a:xfrm>
                  <a:off x="2228" y="2990"/>
                  <a:ext cx="24" cy="16"/>
                </a:xfrm>
                <a:custGeom>
                  <a:avLst/>
                  <a:gdLst>
                    <a:gd name="T0" fmla="*/ 12 w 24"/>
                    <a:gd name="T1" fmla="*/ 16 h 16"/>
                    <a:gd name="T2" fmla="*/ 15 w 24"/>
                    <a:gd name="T3" fmla="*/ 14 h 16"/>
                    <a:gd name="T4" fmla="*/ 17 w 24"/>
                    <a:gd name="T5" fmla="*/ 14 h 16"/>
                    <a:gd name="T6" fmla="*/ 19 w 24"/>
                    <a:gd name="T7" fmla="*/ 14 h 16"/>
                    <a:gd name="T8" fmla="*/ 22 w 24"/>
                    <a:gd name="T9" fmla="*/ 14 h 16"/>
                    <a:gd name="T10" fmla="*/ 22 w 24"/>
                    <a:gd name="T11" fmla="*/ 12 h 16"/>
                    <a:gd name="T12" fmla="*/ 24 w 24"/>
                    <a:gd name="T13" fmla="*/ 12 h 16"/>
                    <a:gd name="T14" fmla="*/ 24 w 24"/>
                    <a:gd name="T15" fmla="*/ 9 h 16"/>
                    <a:gd name="T16" fmla="*/ 24 w 24"/>
                    <a:gd name="T17" fmla="*/ 7 h 16"/>
                    <a:gd name="T18" fmla="*/ 24 w 24"/>
                    <a:gd name="T19" fmla="*/ 7 h 16"/>
                    <a:gd name="T20" fmla="*/ 24 w 24"/>
                    <a:gd name="T21" fmla="*/ 4 h 16"/>
                    <a:gd name="T22" fmla="*/ 22 w 24"/>
                    <a:gd name="T23" fmla="*/ 2 h 16"/>
                    <a:gd name="T24" fmla="*/ 22 w 24"/>
                    <a:gd name="T25" fmla="*/ 2 h 16"/>
                    <a:gd name="T26" fmla="*/ 19 w 24"/>
                    <a:gd name="T27" fmla="*/ 0 h 16"/>
                    <a:gd name="T28" fmla="*/ 17 w 24"/>
                    <a:gd name="T29" fmla="*/ 0 h 16"/>
                    <a:gd name="T30" fmla="*/ 15 w 24"/>
                    <a:gd name="T31" fmla="*/ 0 h 16"/>
                    <a:gd name="T32" fmla="*/ 12 w 24"/>
                    <a:gd name="T33" fmla="*/ 0 h 16"/>
                    <a:gd name="T34" fmla="*/ 10 w 24"/>
                    <a:gd name="T35" fmla="*/ 0 h 16"/>
                    <a:gd name="T36" fmla="*/ 7 w 24"/>
                    <a:gd name="T37" fmla="*/ 0 h 16"/>
                    <a:gd name="T38" fmla="*/ 5 w 24"/>
                    <a:gd name="T39" fmla="*/ 0 h 16"/>
                    <a:gd name="T40" fmla="*/ 3 w 24"/>
                    <a:gd name="T41" fmla="*/ 2 h 16"/>
                    <a:gd name="T42" fmla="*/ 3 w 24"/>
                    <a:gd name="T43" fmla="*/ 2 h 16"/>
                    <a:gd name="T44" fmla="*/ 0 w 24"/>
                    <a:gd name="T45" fmla="*/ 4 h 16"/>
                    <a:gd name="T46" fmla="*/ 0 w 24"/>
                    <a:gd name="T47" fmla="*/ 7 h 16"/>
                    <a:gd name="T48" fmla="*/ 0 w 24"/>
                    <a:gd name="T49" fmla="*/ 7 h 16"/>
                    <a:gd name="T50" fmla="*/ 0 w 24"/>
                    <a:gd name="T51" fmla="*/ 9 h 16"/>
                    <a:gd name="T52" fmla="*/ 0 w 24"/>
                    <a:gd name="T53" fmla="*/ 12 h 16"/>
                    <a:gd name="T54" fmla="*/ 3 w 24"/>
                    <a:gd name="T55" fmla="*/ 12 h 16"/>
                    <a:gd name="T56" fmla="*/ 3 w 24"/>
                    <a:gd name="T57" fmla="*/ 14 h 16"/>
                    <a:gd name="T58" fmla="*/ 5 w 24"/>
                    <a:gd name="T59" fmla="*/ 14 h 16"/>
                    <a:gd name="T60" fmla="*/ 7 w 24"/>
                    <a:gd name="T61" fmla="*/ 14 h 16"/>
                    <a:gd name="T62" fmla="*/ 10 w 24"/>
                    <a:gd name="T63" fmla="*/ 14 h 16"/>
                    <a:gd name="T64" fmla="*/ 12 w 24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6"/>
                    <a:gd name="T101" fmla="*/ 24 w 2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6">
                      <a:moveTo>
                        <a:pt x="12" y="16"/>
                      </a:move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0" name="Freeform 531"/>
                <p:cNvSpPr>
                  <a:spLocks/>
                </p:cNvSpPr>
                <p:nvPr/>
              </p:nvSpPr>
              <p:spPr bwMode="auto">
                <a:xfrm>
                  <a:off x="2140" y="3023"/>
                  <a:ext cx="26" cy="14"/>
                </a:xfrm>
                <a:custGeom>
                  <a:avLst/>
                  <a:gdLst>
                    <a:gd name="T0" fmla="*/ 12 w 26"/>
                    <a:gd name="T1" fmla="*/ 14 h 14"/>
                    <a:gd name="T2" fmla="*/ 14 w 26"/>
                    <a:gd name="T3" fmla="*/ 14 h 14"/>
                    <a:gd name="T4" fmla="*/ 17 w 26"/>
                    <a:gd name="T5" fmla="*/ 14 h 14"/>
                    <a:gd name="T6" fmla="*/ 19 w 26"/>
                    <a:gd name="T7" fmla="*/ 14 h 14"/>
                    <a:gd name="T8" fmla="*/ 22 w 26"/>
                    <a:gd name="T9" fmla="*/ 12 h 14"/>
                    <a:gd name="T10" fmla="*/ 24 w 26"/>
                    <a:gd name="T11" fmla="*/ 12 h 14"/>
                    <a:gd name="T12" fmla="*/ 24 w 26"/>
                    <a:gd name="T13" fmla="*/ 10 h 14"/>
                    <a:gd name="T14" fmla="*/ 26 w 26"/>
                    <a:gd name="T15" fmla="*/ 10 h 14"/>
                    <a:gd name="T16" fmla="*/ 26 w 26"/>
                    <a:gd name="T17" fmla="*/ 7 h 14"/>
                    <a:gd name="T18" fmla="*/ 26 w 26"/>
                    <a:gd name="T19" fmla="*/ 5 h 14"/>
                    <a:gd name="T20" fmla="*/ 24 w 26"/>
                    <a:gd name="T21" fmla="*/ 5 h 14"/>
                    <a:gd name="T22" fmla="*/ 24 w 26"/>
                    <a:gd name="T23" fmla="*/ 2 h 14"/>
                    <a:gd name="T24" fmla="*/ 22 w 26"/>
                    <a:gd name="T25" fmla="*/ 2 h 14"/>
                    <a:gd name="T26" fmla="*/ 19 w 26"/>
                    <a:gd name="T27" fmla="*/ 0 h 14"/>
                    <a:gd name="T28" fmla="*/ 17 w 26"/>
                    <a:gd name="T29" fmla="*/ 0 h 14"/>
                    <a:gd name="T30" fmla="*/ 14 w 26"/>
                    <a:gd name="T31" fmla="*/ 0 h 14"/>
                    <a:gd name="T32" fmla="*/ 12 w 26"/>
                    <a:gd name="T33" fmla="*/ 0 h 14"/>
                    <a:gd name="T34" fmla="*/ 10 w 26"/>
                    <a:gd name="T35" fmla="*/ 0 h 14"/>
                    <a:gd name="T36" fmla="*/ 7 w 26"/>
                    <a:gd name="T37" fmla="*/ 0 h 14"/>
                    <a:gd name="T38" fmla="*/ 7 w 26"/>
                    <a:gd name="T39" fmla="*/ 0 h 14"/>
                    <a:gd name="T40" fmla="*/ 5 w 26"/>
                    <a:gd name="T41" fmla="*/ 2 h 14"/>
                    <a:gd name="T42" fmla="*/ 2 w 26"/>
                    <a:gd name="T43" fmla="*/ 2 h 14"/>
                    <a:gd name="T44" fmla="*/ 2 w 26"/>
                    <a:gd name="T45" fmla="*/ 5 h 14"/>
                    <a:gd name="T46" fmla="*/ 0 w 26"/>
                    <a:gd name="T47" fmla="*/ 5 h 14"/>
                    <a:gd name="T48" fmla="*/ 0 w 26"/>
                    <a:gd name="T49" fmla="*/ 7 h 14"/>
                    <a:gd name="T50" fmla="*/ 0 w 26"/>
                    <a:gd name="T51" fmla="*/ 10 h 14"/>
                    <a:gd name="T52" fmla="*/ 2 w 26"/>
                    <a:gd name="T53" fmla="*/ 10 h 14"/>
                    <a:gd name="T54" fmla="*/ 2 w 26"/>
                    <a:gd name="T55" fmla="*/ 12 h 14"/>
                    <a:gd name="T56" fmla="*/ 5 w 26"/>
                    <a:gd name="T57" fmla="*/ 12 h 14"/>
                    <a:gd name="T58" fmla="*/ 7 w 26"/>
                    <a:gd name="T59" fmla="*/ 14 h 14"/>
                    <a:gd name="T60" fmla="*/ 7 w 26"/>
                    <a:gd name="T61" fmla="*/ 14 h 14"/>
                    <a:gd name="T62" fmla="*/ 10 w 26"/>
                    <a:gd name="T63" fmla="*/ 14 h 14"/>
                    <a:gd name="T64" fmla="*/ 12 w 26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4"/>
                    <a:gd name="T101" fmla="*/ 26 w 2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4">
                      <a:moveTo>
                        <a:pt x="12" y="14"/>
                      </a:move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4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1" name="Freeform 532"/>
                <p:cNvSpPr>
                  <a:spLocks/>
                </p:cNvSpPr>
                <p:nvPr/>
              </p:nvSpPr>
              <p:spPr bwMode="auto">
                <a:xfrm>
                  <a:off x="2140" y="3023"/>
                  <a:ext cx="26" cy="14"/>
                </a:xfrm>
                <a:custGeom>
                  <a:avLst/>
                  <a:gdLst>
                    <a:gd name="T0" fmla="*/ 12 w 26"/>
                    <a:gd name="T1" fmla="*/ 14 h 14"/>
                    <a:gd name="T2" fmla="*/ 14 w 26"/>
                    <a:gd name="T3" fmla="*/ 14 h 14"/>
                    <a:gd name="T4" fmla="*/ 17 w 26"/>
                    <a:gd name="T5" fmla="*/ 14 h 14"/>
                    <a:gd name="T6" fmla="*/ 19 w 26"/>
                    <a:gd name="T7" fmla="*/ 14 h 14"/>
                    <a:gd name="T8" fmla="*/ 22 w 26"/>
                    <a:gd name="T9" fmla="*/ 12 h 14"/>
                    <a:gd name="T10" fmla="*/ 24 w 26"/>
                    <a:gd name="T11" fmla="*/ 12 h 14"/>
                    <a:gd name="T12" fmla="*/ 24 w 26"/>
                    <a:gd name="T13" fmla="*/ 10 h 14"/>
                    <a:gd name="T14" fmla="*/ 26 w 26"/>
                    <a:gd name="T15" fmla="*/ 10 h 14"/>
                    <a:gd name="T16" fmla="*/ 26 w 26"/>
                    <a:gd name="T17" fmla="*/ 7 h 14"/>
                    <a:gd name="T18" fmla="*/ 26 w 26"/>
                    <a:gd name="T19" fmla="*/ 5 h 14"/>
                    <a:gd name="T20" fmla="*/ 24 w 26"/>
                    <a:gd name="T21" fmla="*/ 5 h 14"/>
                    <a:gd name="T22" fmla="*/ 24 w 26"/>
                    <a:gd name="T23" fmla="*/ 2 h 14"/>
                    <a:gd name="T24" fmla="*/ 22 w 26"/>
                    <a:gd name="T25" fmla="*/ 2 h 14"/>
                    <a:gd name="T26" fmla="*/ 19 w 26"/>
                    <a:gd name="T27" fmla="*/ 0 h 14"/>
                    <a:gd name="T28" fmla="*/ 17 w 26"/>
                    <a:gd name="T29" fmla="*/ 0 h 14"/>
                    <a:gd name="T30" fmla="*/ 14 w 26"/>
                    <a:gd name="T31" fmla="*/ 0 h 14"/>
                    <a:gd name="T32" fmla="*/ 12 w 26"/>
                    <a:gd name="T33" fmla="*/ 0 h 14"/>
                    <a:gd name="T34" fmla="*/ 10 w 26"/>
                    <a:gd name="T35" fmla="*/ 0 h 14"/>
                    <a:gd name="T36" fmla="*/ 7 w 26"/>
                    <a:gd name="T37" fmla="*/ 0 h 14"/>
                    <a:gd name="T38" fmla="*/ 7 w 26"/>
                    <a:gd name="T39" fmla="*/ 0 h 14"/>
                    <a:gd name="T40" fmla="*/ 5 w 26"/>
                    <a:gd name="T41" fmla="*/ 2 h 14"/>
                    <a:gd name="T42" fmla="*/ 2 w 26"/>
                    <a:gd name="T43" fmla="*/ 2 h 14"/>
                    <a:gd name="T44" fmla="*/ 2 w 26"/>
                    <a:gd name="T45" fmla="*/ 5 h 14"/>
                    <a:gd name="T46" fmla="*/ 0 w 26"/>
                    <a:gd name="T47" fmla="*/ 5 h 14"/>
                    <a:gd name="T48" fmla="*/ 0 w 26"/>
                    <a:gd name="T49" fmla="*/ 7 h 14"/>
                    <a:gd name="T50" fmla="*/ 0 w 26"/>
                    <a:gd name="T51" fmla="*/ 10 h 14"/>
                    <a:gd name="T52" fmla="*/ 2 w 26"/>
                    <a:gd name="T53" fmla="*/ 10 h 14"/>
                    <a:gd name="T54" fmla="*/ 2 w 26"/>
                    <a:gd name="T55" fmla="*/ 12 h 14"/>
                    <a:gd name="T56" fmla="*/ 5 w 26"/>
                    <a:gd name="T57" fmla="*/ 12 h 14"/>
                    <a:gd name="T58" fmla="*/ 7 w 26"/>
                    <a:gd name="T59" fmla="*/ 14 h 14"/>
                    <a:gd name="T60" fmla="*/ 7 w 26"/>
                    <a:gd name="T61" fmla="*/ 14 h 14"/>
                    <a:gd name="T62" fmla="*/ 10 w 26"/>
                    <a:gd name="T63" fmla="*/ 14 h 14"/>
                    <a:gd name="T64" fmla="*/ 12 w 26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4"/>
                    <a:gd name="T101" fmla="*/ 26 w 26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4">
                      <a:moveTo>
                        <a:pt x="12" y="14"/>
                      </a:moveTo>
                      <a:lnTo>
                        <a:pt x="14" y="14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4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2" name="Freeform 533"/>
                <p:cNvSpPr>
                  <a:spLocks/>
                </p:cNvSpPr>
                <p:nvPr/>
              </p:nvSpPr>
              <p:spPr bwMode="auto">
                <a:xfrm>
                  <a:off x="2207" y="3030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4 w 24"/>
                    <a:gd name="T3" fmla="*/ 17 h 17"/>
                    <a:gd name="T4" fmla="*/ 17 w 24"/>
                    <a:gd name="T5" fmla="*/ 17 h 17"/>
                    <a:gd name="T6" fmla="*/ 19 w 24"/>
                    <a:gd name="T7" fmla="*/ 17 h 17"/>
                    <a:gd name="T8" fmla="*/ 19 w 24"/>
                    <a:gd name="T9" fmla="*/ 15 h 17"/>
                    <a:gd name="T10" fmla="*/ 21 w 24"/>
                    <a:gd name="T11" fmla="*/ 15 h 17"/>
                    <a:gd name="T12" fmla="*/ 24 w 24"/>
                    <a:gd name="T13" fmla="*/ 12 h 17"/>
                    <a:gd name="T14" fmla="*/ 24 w 24"/>
                    <a:gd name="T15" fmla="*/ 10 h 17"/>
                    <a:gd name="T16" fmla="*/ 24 w 24"/>
                    <a:gd name="T17" fmla="*/ 10 h 17"/>
                    <a:gd name="T18" fmla="*/ 24 w 24"/>
                    <a:gd name="T19" fmla="*/ 7 h 17"/>
                    <a:gd name="T20" fmla="*/ 24 w 24"/>
                    <a:gd name="T21" fmla="*/ 7 h 17"/>
                    <a:gd name="T22" fmla="*/ 21 w 24"/>
                    <a:gd name="T23" fmla="*/ 5 h 17"/>
                    <a:gd name="T24" fmla="*/ 19 w 24"/>
                    <a:gd name="T25" fmla="*/ 3 h 17"/>
                    <a:gd name="T26" fmla="*/ 19 w 24"/>
                    <a:gd name="T27" fmla="*/ 3 h 17"/>
                    <a:gd name="T28" fmla="*/ 17 w 24"/>
                    <a:gd name="T29" fmla="*/ 3 h 17"/>
                    <a:gd name="T30" fmla="*/ 14 w 24"/>
                    <a:gd name="T31" fmla="*/ 3 h 17"/>
                    <a:gd name="T32" fmla="*/ 12 w 24"/>
                    <a:gd name="T33" fmla="*/ 0 h 17"/>
                    <a:gd name="T34" fmla="*/ 9 w 24"/>
                    <a:gd name="T35" fmla="*/ 3 h 17"/>
                    <a:gd name="T36" fmla="*/ 7 w 24"/>
                    <a:gd name="T37" fmla="*/ 3 h 17"/>
                    <a:gd name="T38" fmla="*/ 5 w 24"/>
                    <a:gd name="T39" fmla="*/ 3 h 17"/>
                    <a:gd name="T40" fmla="*/ 2 w 24"/>
                    <a:gd name="T41" fmla="*/ 3 h 17"/>
                    <a:gd name="T42" fmla="*/ 2 w 24"/>
                    <a:gd name="T43" fmla="*/ 5 h 17"/>
                    <a:gd name="T44" fmla="*/ 0 w 24"/>
                    <a:gd name="T45" fmla="*/ 7 h 17"/>
                    <a:gd name="T46" fmla="*/ 0 w 24"/>
                    <a:gd name="T47" fmla="*/ 7 h 17"/>
                    <a:gd name="T48" fmla="*/ 0 w 24"/>
                    <a:gd name="T49" fmla="*/ 10 h 17"/>
                    <a:gd name="T50" fmla="*/ 0 w 24"/>
                    <a:gd name="T51" fmla="*/ 10 h 17"/>
                    <a:gd name="T52" fmla="*/ 0 w 24"/>
                    <a:gd name="T53" fmla="*/ 12 h 17"/>
                    <a:gd name="T54" fmla="*/ 2 w 24"/>
                    <a:gd name="T55" fmla="*/ 15 h 17"/>
                    <a:gd name="T56" fmla="*/ 2 w 24"/>
                    <a:gd name="T57" fmla="*/ 15 h 17"/>
                    <a:gd name="T58" fmla="*/ 5 w 24"/>
                    <a:gd name="T59" fmla="*/ 17 h 17"/>
                    <a:gd name="T60" fmla="*/ 7 w 24"/>
                    <a:gd name="T61" fmla="*/ 17 h 17"/>
                    <a:gd name="T62" fmla="*/ 9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3" name="Freeform 534"/>
                <p:cNvSpPr>
                  <a:spLocks/>
                </p:cNvSpPr>
                <p:nvPr/>
              </p:nvSpPr>
              <p:spPr bwMode="auto">
                <a:xfrm>
                  <a:off x="2207" y="3030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4 w 24"/>
                    <a:gd name="T3" fmla="*/ 17 h 17"/>
                    <a:gd name="T4" fmla="*/ 17 w 24"/>
                    <a:gd name="T5" fmla="*/ 17 h 17"/>
                    <a:gd name="T6" fmla="*/ 19 w 24"/>
                    <a:gd name="T7" fmla="*/ 17 h 17"/>
                    <a:gd name="T8" fmla="*/ 19 w 24"/>
                    <a:gd name="T9" fmla="*/ 15 h 17"/>
                    <a:gd name="T10" fmla="*/ 21 w 24"/>
                    <a:gd name="T11" fmla="*/ 15 h 17"/>
                    <a:gd name="T12" fmla="*/ 24 w 24"/>
                    <a:gd name="T13" fmla="*/ 12 h 17"/>
                    <a:gd name="T14" fmla="*/ 24 w 24"/>
                    <a:gd name="T15" fmla="*/ 10 h 17"/>
                    <a:gd name="T16" fmla="*/ 24 w 24"/>
                    <a:gd name="T17" fmla="*/ 10 h 17"/>
                    <a:gd name="T18" fmla="*/ 24 w 24"/>
                    <a:gd name="T19" fmla="*/ 7 h 17"/>
                    <a:gd name="T20" fmla="*/ 24 w 24"/>
                    <a:gd name="T21" fmla="*/ 7 h 17"/>
                    <a:gd name="T22" fmla="*/ 21 w 24"/>
                    <a:gd name="T23" fmla="*/ 5 h 17"/>
                    <a:gd name="T24" fmla="*/ 19 w 24"/>
                    <a:gd name="T25" fmla="*/ 3 h 17"/>
                    <a:gd name="T26" fmla="*/ 19 w 24"/>
                    <a:gd name="T27" fmla="*/ 3 h 17"/>
                    <a:gd name="T28" fmla="*/ 17 w 24"/>
                    <a:gd name="T29" fmla="*/ 3 h 17"/>
                    <a:gd name="T30" fmla="*/ 14 w 24"/>
                    <a:gd name="T31" fmla="*/ 3 h 17"/>
                    <a:gd name="T32" fmla="*/ 12 w 24"/>
                    <a:gd name="T33" fmla="*/ 0 h 17"/>
                    <a:gd name="T34" fmla="*/ 9 w 24"/>
                    <a:gd name="T35" fmla="*/ 3 h 17"/>
                    <a:gd name="T36" fmla="*/ 7 w 24"/>
                    <a:gd name="T37" fmla="*/ 3 h 17"/>
                    <a:gd name="T38" fmla="*/ 5 w 24"/>
                    <a:gd name="T39" fmla="*/ 3 h 17"/>
                    <a:gd name="T40" fmla="*/ 2 w 24"/>
                    <a:gd name="T41" fmla="*/ 3 h 17"/>
                    <a:gd name="T42" fmla="*/ 2 w 24"/>
                    <a:gd name="T43" fmla="*/ 5 h 17"/>
                    <a:gd name="T44" fmla="*/ 0 w 24"/>
                    <a:gd name="T45" fmla="*/ 7 h 17"/>
                    <a:gd name="T46" fmla="*/ 0 w 24"/>
                    <a:gd name="T47" fmla="*/ 7 h 17"/>
                    <a:gd name="T48" fmla="*/ 0 w 24"/>
                    <a:gd name="T49" fmla="*/ 10 h 17"/>
                    <a:gd name="T50" fmla="*/ 0 w 24"/>
                    <a:gd name="T51" fmla="*/ 10 h 17"/>
                    <a:gd name="T52" fmla="*/ 0 w 24"/>
                    <a:gd name="T53" fmla="*/ 12 h 17"/>
                    <a:gd name="T54" fmla="*/ 2 w 24"/>
                    <a:gd name="T55" fmla="*/ 15 h 17"/>
                    <a:gd name="T56" fmla="*/ 2 w 24"/>
                    <a:gd name="T57" fmla="*/ 15 h 17"/>
                    <a:gd name="T58" fmla="*/ 5 w 24"/>
                    <a:gd name="T59" fmla="*/ 17 h 17"/>
                    <a:gd name="T60" fmla="*/ 7 w 24"/>
                    <a:gd name="T61" fmla="*/ 17 h 17"/>
                    <a:gd name="T62" fmla="*/ 9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2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4" name="Freeform 535"/>
                <p:cNvSpPr>
                  <a:spLocks/>
                </p:cNvSpPr>
                <p:nvPr/>
              </p:nvSpPr>
              <p:spPr bwMode="auto">
                <a:xfrm>
                  <a:off x="2147" y="3068"/>
                  <a:ext cx="24" cy="15"/>
                </a:xfrm>
                <a:custGeom>
                  <a:avLst/>
                  <a:gdLst>
                    <a:gd name="T0" fmla="*/ 12 w 24"/>
                    <a:gd name="T1" fmla="*/ 15 h 15"/>
                    <a:gd name="T2" fmla="*/ 15 w 24"/>
                    <a:gd name="T3" fmla="*/ 15 h 15"/>
                    <a:gd name="T4" fmla="*/ 17 w 24"/>
                    <a:gd name="T5" fmla="*/ 15 h 15"/>
                    <a:gd name="T6" fmla="*/ 19 w 24"/>
                    <a:gd name="T7" fmla="*/ 15 h 15"/>
                    <a:gd name="T8" fmla="*/ 22 w 24"/>
                    <a:gd name="T9" fmla="*/ 12 h 15"/>
                    <a:gd name="T10" fmla="*/ 22 w 24"/>
                    <a:gd name="T11" fmla="*/ 12 h 15"/>
                    <a:gd name="T12" fmla="*/ 24 w 24"/>
                    <a:gd name="T13" fmla="*/ 10 h 15"/>
                    <a:gd name="T14" fmla="*/ 24 w 24"/>
                    <a:gd name="T15" fmla="*/ 10 h 15"/>
                    <a:gd name="T16" fmla="*/ 24 w 24"/>
                    <a:gd name="T17" fmla="*/ 8 h 15"/>
                    <a:gd name="T18" fmla="*/ 24 w 24"/>
                    <a:gd name="T19" fmla="*/ 5 h 15"/>
                    <a:gd name="T20" fmla="*/ 24 w 24"/>
                    <a:gd name="T21" fmla="*/ 5 h 15"/>
                    <a:gd name="T22" fmla="*/ 22 w 24"/>
                    <a:gd name="T23" fmla="*/ 3 h 15"/>
                    <a:gd name="T24" fmla="*/ 22 w 24"/>
                    <a:gd name="T25" fmla="*/ 3 h 15"/>
                    <a:gd name="T26" fmla="*/ 19 w 24"/>
                    <a:gd name="T27" fmla="*/ 0 h 15"/>
                    <a:gd name="T28" fmla="*/ 17 w 24"/>
                    <a:gd name="T29" fmla="*/ 0 h 15"/>
                    <a:gd name="T30" fmla="*/ 15 w 24"/>
                    <a:gd name="T31" fmla="*/ 0 h 15"/>
                    <a:gd name="T32" fmla="*/ 12 w 24"/>
                    <a:gd name="T33" fmla="*/ 0 h 15"/>
                    <a:gd name="T34" fmla="*/ 10 w 24"/>
                    <a:gd name="T35" fmla="*/ 0 h 15"/>
                    <a:gd name="T36" fmla="*/ 7 w 24"/>
                    <a:gd name="T37" fmla="*/ 0 h 15"/>
                    <a:gd name="T38" fmla="*/ 5 w 24"/>
                    <a:gd name="T39" fmla="*/ 0 h 15"/>
                    <a:gd name="T40" fmla="*/ 3 w 24"/>
                    <a:gd name="T41" fmla="*/ 3 h 15"/>
                    <a:gd name="T42" fmla="*/ 3 w 24"/>
                    <a:gd name="T43" fmla="*/ 3 h 15"/>
                    <a:gd name="T44" fmla="*/ 0 w 24"/>
                    <a:gd name="T45" fmla="*/ 5 h 15"/>
                    <a:gd name="T46" fmla="*/ 0 w 24"/>
                    <a:gd name="T47" fmla="*/ 5 h 15"/>
                    <a:gd name="T48" fmla="*/ 0 w 24"/>
                    <a:gd name="T49" fmla="*/ 8 h 15"/>
                    <a:gd name="T50" fmla="*/ 0 w 24"/>
                    <a:gd name="T51" fmla="*/ 10 h 15"/>
                    <a:gd name="T52" fmla="*/ 0 w 24"/>
                    <a:gd name="T53" fmla="*/ 10 h 15"/>
                    <a:gd name="T54" fmla="*/ 3 w 24"/>
                    <a:gd name="T55" fmla="*/ 12 h 15"/>
                    <a:gd name="T56" fmla="*/ 3 w 24"/>
                    <a:gd name="T57" fmla="*/ 12 h 15"/>
                    <a:gd name="T58" fmla="*/ 5 w 24"/>
                    <a:gd name="T59" fmla="*/ 15 h 15"/>
                    <a:gd name="T60" fmla="*/ 7 w 24"/>
                    <a:gd name="T61" fmla="*/ 15 h 15"/>
                    <a:gd name="T62" fmla="*/ 10 w 24"/>
                    <a:gd name="T63" fmla="*/ 15 h 15"/>
                    <a:gd name="T64" fmla="*/ 12 w 24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5"/>
                    <a:gd name="T101" fmla="*/ 24 w 24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5">
                      <a:moveTo>
                        <a:pt x="12" y="15"/>
                      </a:move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2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5" name="Freeform 536"/>
                <p:cNvSpPr>
                  <a:spLocks/>
                </p:cNvSpPr>
                <p:nvPr/>
              </p:nvSpPr>
              <p:spPr bwMode="auto">
                <a:xfrm>
                  <a:off x="2147" y="3068"/>
                  <a:ext cx="24" cy="15"/>
                </a:xfrm>
                <a:custGeom>
                  <a:avLst/>
                  <a:gdLst>
                    <a:gd name="T0" fmla="*/ 12 w 24"/>
                    <a:gd name="T1" fmla="*/ 15 h 15"/>
                    <a:gd name="T2" fmla="*/ 15 w 24"/>
                    <a:gd name="T3" fmla="*/ 15 h 15"/>
                    <a:gd name="T4" fmla="*/ 17 w 24"/>
                    <a:gd name="T5" fmla="*/ 15 h 15"/>
                    <a:gd name="T6" fmla="*/ 19 w 24"/>
                    <a:gd name="T7" fmla="*/ 15 h 15"/>
                    <a:gd name="T8" fmla="*/ 22 w 24"/>
                    <a:gd name="T9" fmla="*/ 12 h 15"/>
                    <a:gd name="T10" fmla="*/ 22 w 24"/>
                    <a:gd name="T11" fmla="*/ 12 h 15"/>
                    <a:gd name="T12" fmla="*/ 24 w 24"/>
                    <a:gd name="T13" fmla="*/ 10 h 15"/>
                    <a:gd name="T14" fmla="*/ 24 w 24"/>
                    <a:gd name="T15" fmla="*/ 10 h 15"/>
                    <a:gd name="T16" fmla="*/ 24 w 24"/>
                    <a:gd name="T17" fmla="*/ 8 h 15"/>
                    <a:gd name="T18" fmla="*/ 24 w 24"/>
                    <a:gd name="T19" fmla="*/ 5 h 15"/>
                    <a:gd name="T20" fmla="*/ 24 w 24"/>
                    <a:gd name="T21" fmla="*/ 5 h 15"/>
                    <a:gd name="T22" fmla="*/ 22 w 24"/>
                    <a:gd name="T23" fmla="*/ 3 h 15"/>
                    <a:gd name="T24" fmla="*/ 22 w 24"/>
                    <a:gd name="T25" fmla="*/ 3 h 15"/>
                    <a:gd name="T26" fmla="*/ 19 w 24"/>
                    <a:gd name="T27" fmla="*/ 0 h 15"/>
                    <a:gd name="T28" fmla="*/ 17 w 24"/>
                    <a:gd name="T29" fmla="*/ 0 h 15"/>
                    <a:gd name="T30" fmla="*/ 15 w 24"/>
                    <a:gd name="T31" fmla="*/ 0 h 15"/>
                    <a:gd name="T32" fmla="*/ 12 w 24"/>
                    <a:gd name="T33" fmla="*/ 0 h 15"/>
                    <a:gd name="T34" fmla="*/ 10 w 24"/>
                    <a:gd name="T35" fmla="*/ 0 h 15"/>
                    <a:gd name="T36" fmla="*/ 7 w 24"/>
                    <a:gd name="T37" fmla="*/ 0 h 15"/>
                    <a:gd name="T38" fmla="*/ 5 w 24"/>
                    <a:gd name="T39" fmla="*/ 0 h 15"/>
                    <a:gd name="T40" fmla="*/ 3 w 24"/>
                    <a:gd name="T41" fmla="*/ 3 h 15"/>
                    <a:gd name="T42" fmla="*/ 3 w 24"/>
                    <a:gd name="T43" fmla="*/ 3 h 15"/>
                    <a:gd name="T44" fmla="*/ 0 w 24"/>
                    <a:gd name="T45" fmla="*/ 5 h 15"/>
                    <a:gd name="T46" fmla="*/ 0 w 24"/>
                    <a:gd name="T47" fmla="*/ 5 h 15"/>
                    <a:gd name="T48" fmla="*/ 0 w 24"/>
                    <a:gd name="T49" fmla="*/ 8 h 15"/>
                    <a:gd name="T50" fmla="*/ 0 w 24"/>
                    <a:gd name="T51" fmla="*/ 10 h 15"/>
                    <a:gd name="T52" fmla="*/ 0 w 24"/>
                    <a:gd name="T53" fmla="*/ 10 h 15"/>
                    <a:gd name="T54" fmla="*/ 3 w 24"/>
                    <a:gd name="T55" fmla="*/ 12 h 15"/>
                    <a:gd name="T56" fmla="*/ 3 w 24"/>
                    <a:gd name="T57" fmla="*/ 12 h 15"/>
                    <a:gd name="T58" fmla="*/ 5 w 24"/>
                    <a:gd name="T59" fmla="*/ 15 h 15"/>
                    <a:gd name="T60" fmla="*/ 7 w 24"/>
                    <a:gd name="T61" fmla="*/ 15 h 15"/>
                    <a:gd name="T62" fmla="*/ 10 w 24"/>
                    <a:gd name="T63" fmla="*/ 15 h 15"/>
                    <a:gd name="T64" fmla="*/ 12 w 24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5"/>
                    <a:gd name="T101" fmla="*/ 24 w 24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5">
                      <a:moveTo>
                        <a:pt x="12" y="15"/>
                      </a:move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2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6" name="Freeform 537"/>
                <p:cNvSpPr>
                  <a:spLocks/>
                </p:cNvSpPr>
                <p:nvPr/>
              </p:nvSpPr>
              <p:spPr bwMode="auto">
                <a:xfrm>
                  <a:off x="2677" y="2959"/>
                  <a:ext cx="26" cy="16"/>
                </a:xfrm>
                <a:custGeom>
                  <a:avLst/>
                  <a:gdLst>
                    <a:gd name="T0" fmla="*/ 14 w 26"/>
                    <a:gd name="T1" fmla="*/ 16 h 16"/>
                    <a:gd name="T2" fmla="*/ 16 w 26"/>
                    <a:gd name="T3" fmla="*/ 16 h 16"/>
                    <a:gd name="T4" fmla="*/ 19 w 26"/>
                    <a:gd name="T5" fmla="*/ 16 h 16"/>
                    <a:gd name="T6" fmla="*/ 19 w 26"/>
                    <a:gd name="T7" fmla="*/ 14 h 16"/>
                    <a:gd name="T8" fmla="*/ 21 w 26"/>
                    <a:gd name="T9" fmla="*/ 14 h 16"/>
                    <a:gd name="T10" fmla="*/ 24 w 26"/>
                    <a:gd name="T11" fmla="*/ 12 h 16"/>
                    <a:gd name="T12" fmla="*/ 24 w 26"/>
                    <a:gd name="T13" fmla="*/ 12 h 16"/>
                    <a:gd name="T14" fmla="*/ 26 w 26"/>
                    <a:gd name="T15" fmla="*/ 9 h 16"/>
                    <a:gd name="T16" fmla="*/ 26 w 26"/>
                    <a:gd name="T17" fmla="*/ 9 h 16"/>
                    <a:gd name="T18" fmla="*/ 26 w 26"/>
                    <a:gd name="T19" fmla="*/ 7 h 16"/>
                    <a:gd name="T20" fmla="*/ 24 w 26"/>
                    <a:gd name="T21" fmla="*/ 4 h 16"/>
                    <a:gd name="T22" fmla="*/ 24 w 26"/>
                    <a:gd name="T23" fmla="*/ 4 h 16"/>
                    <a:gd name="T24" fmla="*/ 21 w 26"/>
                    <a:gd name="T25" fmla="*/ 2 h 16"/>
                    <a:gd name="T26" fmla="*/ 19 w 26"/>
                    <a:gd name="T27" fmla="*/ 2 h 16"/>
                    <a:gd name="T28" fmla="*/ 19 w 26"/>
                    <a:gd name="T29" fmla="*/ 2 h 16"/>
                    <a:gd name="T30" fmla="*/ 16 w 26"/>
                    <a:gd name="T31" fmla="*/ 0 h 16"/>
                    <a:gd name="T32" fmla="*/ 14 w 26"/>
                    <a:gd name="T33" fmla="*/ 0 h 16"/>
                    <a:gd name="T34" fmla="*/ 12 w 26"/>
                    <a:gd name="T35" fmla="*/ 0 h 16"/>
                    <a:gd name="T36" fmla="*/ 9 w 26"/>
                    <a:gd name="T37" fmla="*/ 2 h 16"/>
                    <a:gd name="T38" fmla="*/ 7 w 26"/>
                    <a:gd name="T39" fmla="*/ 2 h 16"/>
                    <a:gd name="T40" fmla="*/ 5 w 26"/>
                    <a:gd name="T41" fmla="*/ 2 h 16"/>
                    <a:gd name="T42" fmla="*/ 2 w 26"/>
                    <a:gd name="T43" fmla="*/ 4 h 16"/>
                    <a:gd name="T44" fmla="*/ 2 w 26"/>
                    <a:gd name="T45" fmla="*/ 4 h 16"/>
                    <a:gd name="T46" fmla="*/ 2 w 26"/>
                    <a:gd name="T47" fmla="*/ 7 h 16"/>
                    <a:gd name="T48" fmla="*/ 0 w 26"/>
                    <a:gd name="T49" fmla="*/ 9 h 16"/>
                    <a:gd name="T50" fmla="*/ 2 w 26"/>
                    <a:gd name="T51" fmla="*/ 9 h 16"/>
                    <a:gd name="T52" fmla="*/ 2 w 26"/>
                    <a:gd name="T53" fmla="*/ 12 h 16"/>
                    <a:gd name="T54" fmla="*/ 2 w 26"/>
                    <a:gd name="T55" fmla="*/ 12 h 16"/>
                    <a:gd name="T56" fmla="*/ 5 w 26"/>
                    <a:gd name="T57" fmla="*/ 14 h 16"/>
                    <a:gd name="T58" fmla="*/ 7 w 26"/>
                    <a:gd name="T59" fmla="*/ 14 h 16"/>
                    <a:gd name="T60" fmla="*/ 9 w 26"/>
                    <a:gd name="T61" fmla="*/ 16 h 16"/>
                    <a:gd name="T62" fmla="*/ 12 w 26"/>
                    <a:gd name="T63" fmla="*/ 16 h 16"/>
                    <a:gd name="T64" fmla="*/ 14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4" y="16"/>
                      </a:moveTo>
                      <a:lnTo>
                        <a:pt x="16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4" y="12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4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7" name="Freeform 538"/>
                <p:cNvSpPr>
                  <a:spLocks/>
                </p:cNvSpPr>
                <p:nvPr/>
              </p:nvSpPr>
              <p:spPr bwMode="auto">
                <a:xfrm>
                  <a:off x="2677" y="2959"/>
                  <a:ext cx="26" cy="16"/>
                </a:xfrm>
                <a:custGeom>
                  <a:avLst/>
                  <a:gdLst>
                    <a:gd name="T0" fmla="*/ 14 w 26"/>
                    <a:gd name="T1" fmla="*/ 16 h 16"/>
                    <a:gd name="T2" fmla="*/ 16 w 26"/>
                    <a:gd name="T3" fmla="*/ 16 h 16"/>
                    <a:gd name="T4" fmla="*/ 19 w 26"/>
                    <a:gd name="T5" fmla="*/ 16 h 16"/>
                    <a:gd name="T6" fmla="*/ 19 w 26"/>
                    <a:gd name="T7" fmla="*/ 14 h 16"/>
                    <a:gd name="T8" fmla="*/ 21 w 26"/>
                    <a:gd name="T9" fmla="*/ 14 h 16"/>
                    <a:gd name="T10" fmla="*/ 24 w 26"/>
                    <a:gd name="T11" fmla="*/ 12 h 16"/>
                    <a:gd name="T12" fmla="*/ 24 w 26"/>
                    <a:gd name="T13" fmla="*/ 12 h 16"/>
                    <a:gd name="T14" fmla="*/ 26 w 26"/>
                    <a:gd name="T15" fmla="*/ 9 h 16"/>
                    <a:gd name="T16" fmla="*/ 26 w 26"/>
                    <a:gd name="T17" fmla="*/ 9 h 16"/>
                    <a:gd name="T18" fmla="*/ 26 w 26"/>
                    <a:gd name="T19" fmla="*/ 7 h 16"/>
                    <a:gd name="T20" fmla="*/ 24 w 26"/>
                    <a:gd name="T21" fmla="*/ 4 h 16"/>
                    <a:gd name="T22" fmla="*/ 24 w 26"/>
                    <a:gd name="T23" fmla="*/ 4 h 16"/>
                    <a:gd name="T24" fmla="*/ 21 w 26"/>
                    <a:gd name="T25" fmla="*/ 2 h 16"/>
                    <a:gd name="T26" fmla="*/ 19 w 26"/>
                    <a:gd name="T27" fmla="*/ 2 h 16"/>
                    <a:gd name="T28" fmla="*/ 19 w 26"/>
                    <a:gd name="T29" fmla="*/ 2 h 16"/>
                    <a:gd name="T30" fmla="*/ 16 w 26"/>
                    <a:gd name="T31" fmla="*/ 0 h 16"/>
                    <a:gd name="T32" fmla="*/ 14 w 26"/>
                    <a:gd name="T33" fmla="*/ 0 h 16"/>
                    <a:gd name="T34" fmla="*/ 12 w 26"/>
                    <a:gd name="T35" fmla="*/ 0 h 16"/>
                    <a:gd name="T36" fmla="*/ 9 w 26"/>
                    <a:gd name="T37" fmla="*/ 2 h 16"/>
                    <a:gd name="T38" fmla="*/ 7 w 26"/>
                    <a:gd name="T39" fmla="*/ 2 h 16"/>
                    <a:gd name="T40" fmla="*/ 5 w 26"/>
                    <a:gd name="T41" fmla="*/ 2 h 16"/>
                    <a:gd name="T42" fmla="*/ 2 w 26"/>
                    <a:gd name="T43" fmla="*/ 4 h 16"/>
                    <a:gd name="T44" fmla="*/ 2 w 26"/>
                    <a:gd name="T45" fmla="*/ 4 h 16"/>
                    <a:gd name="T46" fmla="*/ 2 w 26"/>
                    <a:gd name="T47" fmla="*/ 7 h 16"/>
                    <a:gd name="T48" fmla="*/ 0 w 26"/>
                    <a:gd name="T49" fmla="*/ 9 h 16"/>
                    <a:gd name="T50" fmla="*/ 2 w 26"/>
                    <a:gd name="T51" fmla="*/ 9 h 16"/>
                    <a:gd name="T52" fmla="*/ 2 w 26"/>
                    <a:gd name="T53" fmla="*/ 12 h 16"/>
                    <a:gd name="T54" fmla="*/ 2 w 26"/>
                    <a:gd name="T55" fmla="*/ 12 h 16"/>
                    <a:gd name="T56" fmla="*/ 5 w 26"/>
                    <a:gd name="T57" fmla="*/ 14 h 16"/>
                    <a:gd name="T58" fmla="*/ 7 w 26"/>
                    <a:gd name="T59" fmla="*/ 14 h 16"/>
                    <a:gd name="T60" fmla="*/ 9 w 26"/>
                    <a:gd name="T61" fmla="*/ 16 h 16"/>
                    <a:gd name="T62" fmla="*/ 12 w 26"/>
                    <a:gd name="T63" fmla="*/ 16 h 16"/>
                    <a:gd name="T64" fmla="*/ 14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4" y="16"/>
                      </a:moveTo>
                      <a:lnTo>
                        <a:pt x="16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4" y="12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4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8" name="Freeform 539"/>
                <p:cNvSpPr>
                  <a:spLocks/>
                </p:cNvSpPr>
                <p:nvPr/>
              </p:nvSpPr>
              <p:spPr bwMode="auto">
                <a:xfrm>
                  <a:off x="2371" y="2963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5 w 24"/>
                    <a:gd name="T3" fmla="*/ 17 h 17"/>
                    <a:gd name="T4" fmla="*/ 17 w 24"/>
                    <a:gd name="T5" fmla="*/ 15 h 17"/>
                    <a:gd name="T6" fmla="*/ 20 w 24"/>
                    <a:gd name="T7" fmla="*/ 15 h 17"/>
                    <a:gd name="T8" fmla="*/ 22 w 24"/>
                    <a:gd name="T9" fmla="*/ 15 h 17"/>
                    <a:gd name="T10" fmla="*/ 22 w 24"/>
                    <a:gd name="T11" fmla="*/ 12 h 17"/>
                    <a:gd name="T12" fmla="*/ 24 w 24"/>
                    <a:gd name="T13" fmla="*/ 12 h 17"/>
                    <a:gd name="T14" fmla="*/ 24 w 24"/>
                    <a:gd name="T15" fmla="*/ 10 h 17"/>
                    <a:gd name="T16" fmla="*/ 24 w 24"/>
                    <a:gd name="T17" fmla="*/ 8 h 17"/>
                    <a:gd name="T18" fmla="*/ 24 w 24"/>
                    <a:gd name="T19" fmla="*/ 8 h 17"/>
                    <a:gd name="T20" fmla="*/ 24 w 24"/>
                    <a:gd name="T21" fmla="*/ 5 h 17"/>
                    <a:gd name="T22" fmla="*/ 22 w 24"/>
                    <a:gd name="T23" fmla="*/ 3 h 17"/>
                    <a:gd name="T24" fmla="*/ 22 w 24"/>
                    <a:gd name="T25" fmla="*/ 3 h 17"/>
                    <a:gd name="T26" fmla="*/ 20 w 24"/>
                    <a:gd name="T27" fmla="*/ 3 h 17"/>
                    <a:gd name="T28" fmla="*/ 17 w 24"/>
                    <a:gd name="T29" fmla="*/ 0 h 17"/>
                    <a:gd name="T30" fmla="*/ 15 w 24"/>
                    <a:gd name="T31" fmla="*/ 0 h 17"/>
                    <a:gd name="T32" fmla="*/ 12 w 24"/>
                    <a:gd name="T33" fmla="*/ 0 h 17"/>
                    <a:gd name="T34" fmla="*/ 10 w 24"/>
                    <a:gd name="T35" fmla="*/ 0 h 17"/>
                    <a:gd name="T36" fmla="*/ 8 w 24"/>
                    <a:gd name="T37" fmla="*/ 0 h 17"/>
                    <a:gd name="T38" fmla="*/ 5 w 24"/>
                    <a:gd name="T39" fmla="*/ 3 h 17"/>
                    <a:gd name="T40" fmla="*/ 5 w 24"/>
                    <a:gd name="T41" fmla="*/ 3 h 17"/>
                    <a:gd name="T42" fmla="*/ 3 w 24"/>
                    <a:gd name="T43" fmla="*/ 3 h 17"/>
                    <a:gd name="T44" fmla="*/ 0 w 24"/>
                    <a:gd name="T45" fmla="*/ 5 h 17"/>
                    <a:gd name="T46" fmla="*/ 0 w 24"/>
                    <a:gd name="T47" fmla="*/ 8 h 17"/>
                    <a:gd name="T48" fmla="*/ 0 w 24"/>
                    <a:gd name="T49" fmla="*/ 8 h 17"/>
                    <a:gd name="T50" fmla="*/ 0 w 24"/>
                    <a:gd name="T51" fmla="*/ 10 h 17"/>
                    <a:gd name="T52" fmla="*/ 0 w 24"/>
                    <a:gd name="T53" fmla="*/ 12 h 17"/>
                    <a:gd name="T54" fmla="*/ 3 w 24"/>
                    <a:gd name="T55" fmla="*/ 12 h 17"/>
                    <a:gd name="T56" fmla="*/ 5 w 24"/>
                    <a:gd name="T57" fmla="*/ 15 h 17"/>
                    <a:gd name="T58" fmla="*/ 5 w 24"/>
                    <a:gd name="T59" fmla="*/ 15 h 17"/>
                    <a:gd name="T60" fmla="*/ 8 w 24"/>
                    <a:gd name="T61" fmla="*/ 15 h 17"/>
                    <a:gd name="T62" fmla="*/ 10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8" y="15"/>
                      </a:lnTo>
                      <a:lnTo>
                        <a:pt x="10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19" name="Freeform 540"/>
                <p:cNvSpPr>
                  <a:spLocks/>
                </p:cNvSpPr>
                <p:nvPr/>
              </p:nvSpPr>
              <p:spPr bwMode="auto">
                <a:xfrm>
                  <a:off x="2371" y="2963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5 w 24"/>
                    <a:gd name="T3" fmla="*/ 17 h 17"/>
                    <a:gd name="T4" fmla="*/ 17 w 24"/>
                    <a:gd name="T5" fmla="*/ 15 h 17"/>
                    <a:gd name="T6" fmla="*/ 20 w 24"/>
                    <a:gd name="T7" fmla="*/ 15 h 17"/>
                    <a:gd name="T8" fmla="*/ 22 w 24"/>
                    <a:gd name="T9" fmla="*/ 15 h 17"/>
                    <a:gd name="T10" fmla="*/ 22 w 24"/>
                    <a:gd name="T11" fmla="*/ 12 h 17"/>
                    <a:gd name="T12" fmla="*/ 24 w 24"/>
                    <a:gd name="T13" fmla="*/ 12 h 17"/>
                    <a:gd name="T14" fmla="*/ 24 w 24"/>
                    <a:gd name="T15" fmla="*/ 10 h 17"/>
                    <a:gd name="T16" fmla="*/ 24 w 24"/>
                    <a:gd name="T17" fmla="*/ 8 h 17"/>
                    <a:gd name="T18" fmla="*/ 24 w 24"/>
                    <a:gd name="T19" fmla="*/ 8 h 17"/>
                    <a:gd name="T20" fmla="*/ 24 w 24"/>
                    <a:gd name="T21" fmla="*/ 5 h 17"/>
                    <a:gd name="T22" fmla="*/ 22 w 24"/>
                    <a:gd name="T23" fmla="*/ 3 h 17"/>
                    <a:gd name="T24" fmla="*/ 22 w 24"/>
                    <a:gd name="T25" fmla="*/ 3 h 17"/>
                    <a:gd name="T26" fmla="*/ 20 w 24"/>
                    <a:gd name="T27" fmla="*/ 3 h 17"/>
                    <a:gd name="T28" fmla="*/ 17 w 24"/>
                    <a:gd name="T29" fmla="*/ 0 h 17"/>
                    <a:gd name="T30" fmla="*/ 15 w 24"/>
                    <a:gd name="T31" fmla="*/ 0 h 17"/>
                    <a:gd name="T32" fmla="*/ 12 w 24"/>
                    <a:gd name="T33" fmla="*/ 0 h 17"/>
                    <a:gd name="T34" fmla="*/ 10 w 24"/>
                    <a:gd name="T35" fmla="*/ 0 h 17"/>
                    <a:gd name="T36" fmla="*/ 8 w 24"/>
                    <a:gd name="T37" fmla="*/ 0 h 17"/>
                    <a:gd name="T38" fmla="*/ 5 w 24"/>
                    <a:gd name="T39" fmla="*/ 3 h 17"/>
                    <a:gd name="T40" fmla="*/ 5 w 24"/>
                    <a:gd name="T41" fmla="*/ 3 h 17"/>
                    <a:gd name="T42" fmla="*/ 3 w 24"/>
                    <a:gd name="T43" fmla="*/ 3 h 17"/>
                    <a:gd name="T44" fmla="*/ 0 w 24"/>
                    <a:gd name="T45" fmla="*/ 5 h 17"/>
                    <a:gd name="T46" fmla="*/ 0 w 24"/>
                    <a:gd name="T47" fmla="*/ 8 h 17"/>
                    <a:gd name="T48" fmla="*/ 0 w 24"/>
                    <a:gd name="T49" fmla="*/ 8 h 17"/>
                    <a:gd name="T50" fmla="*/ 0 w 24"/>
                    <a:gd name="T51" fmla="*/ 10 h 17"/>
                    <a:gd name="T52" fmla="*/ 0 w 24"/>
                    <a:gd name="T53" fmla="*/ 12 h 17"/>
                    <a:gd name="T54" fmla="*/ 3 w 24"/>
                    <a:gd name="T55" fmla="*/ 12 h 17"/>
                    <a:gd name="T56" fmla="*/ 5 w 24"/>
                    <a:gd name="T57" fmla="*/ 15 h 17"/>
                    <a:gd name="T58" fmla="*/ 5 w 24"/>
                    <a:gd name="T59" fmla="*/ 15 h 17"/>
                    <a:gd name="T60" fmla="*/ 8 w 24"/>
                    <a:gd name="T61" fmla="*/ 15 h 17"/>
                    <a:gd name="T62" fmla="*/ 10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5"/>
                      </a:lnTo>
                      <a:lnTo>
                        <a:pt x="8" y="15"/>
                      </a:lnTo>
                      <a:lnTo>
                        <a:pt x="10" y="17"/>
                      </a:lnTo>
                      <a:lnTo>
                        <a:pt x="12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0" name="Freeform 541"/>
                <p:cNvSpPr>
                  <a:spLocks/>
                </p:cNvSpPr>
                <p:nvPr/>
              </p:nvSpPr>
              <p:spPr bwMode="auto">
                <a:xfrm>
                  <a:off x="2522" y="2949"/>
                  <a:ext cx="26" cy="17"/>
                </a:xfrm>
                <a:custGeom>
                  <a:avLst/>
                  <a:gdLst>
                    <a:gd name="T0" fmla="*/ 14 w 26"/>
                    <a:gd name="T1" fmla="*/ 17 h 17"/>
                    <a:gd name="T2" fmla="*/ 16 w 26"/>
                    <a:gd name="T3" fmla="*/ 17 h 17"/>
                    <a:gd name="T4" fmla="*/ 19 w 26"/>
                    <a:gd name="T5" fmla="*/ 17 h 17"/>
                    <a:gd name="T6" fmla="*/ 19 w 26"/>
                    <a:gd name="T7" fmla="*/ 17 h 17"/>
                    <a:gd name="T8" fmla="*/ 21 w 26"/>
                    <a:gd name="T9" fmla="*/ 14 h 17"/>
                    <a:gd name="T10" fmla="*/ 24 w 26"/>
                    <a:gd name="T11" fmla="*/ 14 h 17"/>
                    <a:gd name="T12" fmla="*/ 24 w 26"/>
                    <a:gd name="T13" fmla="*/ 12 h 17"/>
                    <a:gd name="T14" fmla="*/ 26 w 26"/>
                    <a:gd name="T15" fmla="*/ 12 h 17"/>
                    <a:gd name="T16" fmla="*/ 26 w 26"/>
                    <a:gd name="T17" fmla="*/ 10 h 17"/>
                    <a:gd name="T18" fmla="*/ 26 w 26"/>
                    <a:gd name="T19" fmla="*/ 7 h 17"/>
                    <a:gd name="T20" fmla="*/ 24 w 26"/>
                    <a:gd name="T21" fmla="*/ 7 h 17"/>
                    <a:gd name="T22" fmla="*/ 24 w 26"/>
                    <a:gd name="T23" fmla="*/ 5 h 17"/>
                    <a:gd name="T24" fmla="*/ 21 w 26"/>
                    <a:gd name="T25" fmla="*/ 3 h 17"/>
                    <a:gd name="T26" fmla="*/ 19 w 26"/>
                    <a:gd name="T27" fmla="*/ 3 h 17"/>
                    <a:gd name="T28" fmla="*/ 19 w 26"/>
                    <a:gd name="T29" fmla="*/ 3 h 17"/>
                    <a:gd name="T30" fmla="*/ 16 w 26"/>
                    <a:gd name="T31" fmla="*/ 3 h 17"/>
                    <a:gd name="T32" fmla="*/ 14 w 26"/>
                    <a:gd name="T33" fmla="*/ 0 h 17"/>
                    <a:gd name="T34" fmla="*/ 9 w 26"/>
                    <a:gd name="T35" fmla="*/ 3 h 17"/>
                    <a:gd name="T36" fmla="*/ 7 w 26"/>
                    <a:gd name="T37" fmla="*/ 3 h 17"/>
                    <a:gd name="T38" fmla="*/ 7 w 26"/>
                    <a:gd name="T39" fmla="*/ 3 h 17"/>
                    <a:gd name="T40" fmla="*/ 4 w 26"/>
                    <a:gd name="T41" fmla="*/ 3 h 17"/>
                    <a:gd name="T42" fmla="*/ 2 w 26"/>
                    <a:gd name="T43" fmla="*/ 5 h 17"/>
                    <a:gd name="T44" fmla="*/ 2 w 26"/>
                    <a:gd name="T45" fmla="*/ 7 h 17"/>
                    <a:gd name="T46" fmla="*/ 0 w 26"/>
                    <a:gd name="T47" fmla="*/ 7 h 17"/>
                    <a:gd name="T48" fmla="*/ 0 w 26"/>
                    <a:gd name="T49" fmla="*/ 10 h 17"/>
                    <a:gd name="T50" fmla="*/ 0 w 26"/>
                    <a:gd name="T51" fmla="*/ 12 h 17"/>
                    <a:gd name="T52" fmla="*/ 2 w 26"/>
                    <a:gd name="T53" fmla="*/ 12 h 17"/>
                    <a:gd name="T54" fmla="*/ 2 w 26"/>
                    <a:gd name="T55" fmla="*/ 14 h 17"/>
                    <a:gd name="T56" fmla="*/ 4 w 26"/>
                    <a:gd name="T57" fmla="*/ 14 h 17"/>
                    <a:gd name="T58" fmla="*/ 7 w 26"/>
                    <a:gd name="T59" fmla="*/ 17 h 17"/>
                    <a:gd name="T60" fmla="*/ 7 w 26"/>
                    <a:gd name="T61" fmla="*/ 17 h 17"/>
                    <a:gd name="T62" fmla="*/ 9 w 26"/>
                    <a:gd name="T63" fmla="*/ 17 h 17"/>
                    <a:gd name="T64" fmla="*/ 14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4" y="17"/>
                      </a:moveTo>
                      <a:lnTo>
                        <a:pt x="16" y="17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1" name="Freeform 542"/>
                <p:cNvSpPr>
                  <a:spLocks/>
                </p:cNvSpPr>
                <p:nvPr/>
              </p:nvSpPr>
              <p:spPr bwMode="auto">
                <a:xfrm>
                  <a:off x="2522" y="2949"/>
                  <a:ext cx="26" cy="17"/>
                </a:xfrm>
                <a:custGeom>
                  <a:avLst/>
                  <a:gdLst>
                    <a:gd name="T0" fmla="*/ 14 w 26"/>
                    <a:gd name="T1" fmla="*/ 17 h 17"/>
                    <a:gd name="T2" fmla="*/ 16 w 26"/>
                    <a:gd name="T3" fmla="*/ 17 h 17"/>
                    <a:gd name="T4" fmla="*/ 19 w 26"/>
                    <a:gd name="T5" fmla="*/ 17 h 17"/>
                    <a:gd name="T6" fmla="*/ 19 w 26"/>
                    <a:gd name="T7" fmla="*/ 17 h 17"/>
                    <a:gd name="T8" fmla="*/ 21 w 26"/>
                    <a:gd name="T9" fmla="*/ 14 h 17"/>
                    <a:gd name="T10" fmla="*/ 24 w 26"/>
                    <a:gd name="T11" fmla="*/ 14 h 17"/>
                    <a:gd name="T12" fmla="*/ 24 w 26"/>
                    <a:gd name="T13" fmla="*/ 12 h 17"/>
                    <a:gd name="T14" fmla="*/ 26 w 26"/>
                    <a:gd name="T15" fmla="*/ 12 h 17"/>
                    <a:gd name="T16" fmla="*/ 26 w 26"/>
                    <a:gd name="T17" fmla="*/ 10 h 17"/>
                    <a:gd name="T18" fmla="*/ 26 w 26"/>
                    <a:gd name="T19" fmla="*/ 7 h 17"/>
                    <a:gd name="T20" fmla="*/ 24 w 26"/>
                    <a:gd name="T21" fmla="*/ 7 h 17"/>
                    <a:gd name="T22" fmla="*/ 24 w 26"/>
                    <a:gd name="T23" fmla="*/ 5 h 17"/>
                    <a:gd name="T24" fmla="*/ 21 w 26"/>
                    <a:gd name="T25" fmla="*/ 3 h 17"/>
                    <a:gd name="T26" fmla="*/ 19 w 26"/>
                    <a:gd name="T27" fmla="*/ 3 h 17"/>
                    <a:gd name="T28" fmla="*/ 19 w 26"/>
                    <a:gd name="T29" fmla="*/ 3 h 17"/>
                    <a:gd name="T30" fmla="*/ 16 w 26"/>
                    <a:gd name="T31" fmla="*/ 3 h 17"/>
                    <a:gd name="T32" fmla="*/ 14 w 26"/>
                    <a:gd name="T33" fmla="*/ 0 h 17"/>
                    <a:gd name="T34" fmla="*/ 9 w 26"/>
                    <a:gd name="T35" fmla="*/ 3 h 17"/>
                    <a:gd name="T36" fmla="*/ 7 w 26"/>
                    <a:gd name="T37" fmla="*/ 3 h 17"/>
                    <a:gd name="T38" fmla="*/ 7 w 26"/>
                    <a:gd name="T39" fmla="*/ 3 h 17"/>
                    <a:gd name="T40" fmla="*/ 4 w 26"/>
                    <a:gd name="T41" fmla="*/ 3 h 17"/>
                    <a:gd name="T42" fmla="*/ 2 w 26"/>
                    <a:gd name="T43" fmla="*/ 5 h 17"/>
                    <a:gd name="T44" fmla="*/ 2 w 26"/>
                    <a:gd name="T45" fmla="*/ 7 h 17"/>
                    <a:gd name="T46" fmla="*/ 0 w 26"/>
                    <a:gd name="T47" fmla="*/ 7 h 17"/>
                    <a:gd name="T48" fmla="*/ 0 w 26"/>
                    <a:gd name="T49" fmla="*/ 10 h 17"/>
                    <a:gd name="T50" fmla="*/ 0 w 26"/>
                    <a:gd name="T51" fmla="*/ 12 h 17"/>
                    <a:gd name="T52" fmla="*/ 2 w 26"/>
                    <a:gd name="T53" fmla="*/ 12 h 17"/>
                    <a:gd name="T54" fmla="*/ 2 w 26"/>
                    <a:gd name="T55" fmla="*/ 14 h 17"/>
                    <a:gd name="T56" fmla="*/ 4 w 26"/>
                    <a:gd name="T57" fmla="*/ 14 h 17"/>
                    <a:gd name="T58" fmla="*/ 7 w 26"/>
                    <a:gd name="T59" fmla="*/ 17 h 17"/>
                    <a:gd name="T60" fmla="*/ 7 w 26"/>
                    <a:gd name="T61" fmla="*/ 17 h 17"/>
                    <a:gd name="T62" fmla="*/ 9 w 26"/>
                    <a:gd name="T63" fmla="*/ 17 h 17"/>
                    <a:gd name="T64" fmla="*/ 14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4" y="17"/>
                      </a:moveTo>
                      <a:lnTo>
                        <a:pt x="16" y="17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2" name="Freeform 543"/>
                <p:cNvSpPr>
                  <a:spLocks/>
                </p:cNvSpPr>
                <p:nvPr/>
              </p:nvSpPr>
              <p:spPr bwMode="auto">
                <a:xfrm>
                  <a:off x="2596" y="2983"/>
                  <a:ext cx="26" cy="16"/>
                </a:xfrm>
                <a:custGeom>
                  <a:avLst/>
                  <a:gdLst>
                    <a:gd name="T0" fmla="*/ 14 w 26"/>
                    <a:gd name="T1" fmla="*/ 16 h 16"/>
                    <a:gd name="T2" fmla="*/ 16 w 26"/>
                    <a:gd name="T3" fmla="*/ 16 h 16"/>
                    <a:gd name="T4" fmla="*/ 19 w 26"/>
                    <a:gd name="T5" fmla="*/ 16 h 16"/>
                    <a:gd name="T6" fmla="*/ 19 w 26"/>
                    <a:gd name="T7" fmla="*/ 14 h 16"/>
                    <a:gd name="T8" fmla="*/ 21 w 26"/>
                    <a:gd name="T9" fmla="*/ 14 h 16"/>
                    <a:gd name="T10" fmla="*/ 24 w 26"/>
                    <a:gd name="T11" fmla="*/ 14 h 16"/>
                    <a:gd name="T12" fmla="*/ 24 w 26"/>
                    <a:gd name="T13" fmla="*/ 11 h 16"/>
                    <a:gd name="T14" fmla="*/ 26 w 26"/>
                    <a:gd name="T15" fmla="*/ 9 h 16"/>
                    <a:gd name="T16" fmla="*/ 26 w 26"/>
                    <a:gd name="T17" fmla="*/ 9 h 16"/>
                    <a:gd name="T18" fmla="*/ 26 w 26"/>
                    <a:gd name="T19" fmla="*/ 7 h 16"/>
                    <a:gd name="T20" fmla="*/ 24 w 26"/>
                    <a:gd name="T21" fmla="*/ 4 h 16"/>
                    <a:gd name="T22" fmla="*/ 24 w 26"/>
                    <a:gd name="T23" fmla="*/ 4 h 16"/>
                    <a:gd name="T24" fmla="*/ 21 w 26"/>
                    <a:gd name="T25" fmla="*/ 2 h 16"/>
                    <a:gd name="T26" fmla="*/ 19 w 26"/>
                    <a:gd name="T27" fmla="*/ 2 h 16"/>
                    <a:gd name="T28" fmla="*/ 19 w 26"/>
                    <a:gd name="T29" fmla="*/ 2 h 16"/>
                    <a:gd name="T30" fmla="*/ 16 w 26"/>
                    <a:gd name="T31" fmla="*/ 0 h 16"/>
                    <a:gd name="T32" fmla="*/ 14 w 26"/>
                    <a:gd name="T33" fmla="*/ 0 h 16"/>
                    <a:gd name="T34" fmla="*/ 9 w 26"/>
                    <a:gd name="T35" fmla="*/ 0 h 16"/>
                    <a:gd name="T36" fmla="*/ 9 w 26"/>
                    <a:gd name="T37" fmla="*/ 2 h 16"/>
                    <a:gd name="T38" fmla="*/ 7 w 26"/>
                    <a:gd name="T39" fmla="*/ 2 h 16"/>
                    <a:gd name="T40" fmla="*/ 4 w 26"/>
                    <a:gd name="T41" fmla="*/ 2 h 16"/>
                    <a:gd name="T42" fmla="*/ 2 w 26"/>
                    <a:gd name="T43" fmla="*/ 4 h 16"/>
                    <a:gd name="T44" fmla="*/ 2 w 26"/>
                    <a:gd name="T45" fmla="*/ 4 h 16"/>
                    <a:gd name="T46" fmla="*/ 0 w 26"/>
                    <a:gd name="T47" fmla="*/ 7 h 16"/>
                    <a:gd name="T48" fmla="*/ 0 w 26"/>
                    <a:gd name="T49" fmla="*/ 9 h 16"/>
                    <a:gd name="T50" fmla="*/ 0 w 26"/>
                    <a:gd name="T51" fmla="*/ 9 h 16"/>
                    <a:gd name="T52" fmla="*/ 2 w 26"/>
                    <a:gd name="T53" fmla="*/ 11 h 16"/>
                    <a:gd name="T54" fmla="*/ 2 w 26"/>
                    <a:gd name="T55" fmla="*/ 14 h 16"/>
                    <a:gd name="T56" fmla="*/ 4 w 26"/>
                    <a:gd name="T57" fmla="*/ 14 h 16"/>
                    <a:gd name="T58" fmla="*/ 7 w 26"/>
                    <a:gd name="T59" fmla="*/ 14 h 16"/>
                    <a:gd name="T60" fmla="*/ 9 w 26"/>
                    <a:gd name="T61" fmla="*/ 16 h 16"/>
                    <a:gd name="T62" fmla="*/ 9 w 26"/>
                    <a:gd name="T63" fmla="*/ 16 h 16"/>
                    <a:gd name="T64" fmla="*/ 14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4" y="16"/>
                      </a:moveTo>
                      <a:lnTo>
                        <a:pt x="16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4" y="14"/>
                      </a:lnTo>
                      <a:lnTo>
                        <a:pt x="24" y="11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4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3" name="Freeform 544"/>
                <p:cNvSpPr>
                  <a:spLocks/>
                </p:cNvSpPr>
                <p:nvPr/>
              </p:nvSpPr>
              <p:spPr bwMode="auto">
                <a:xfrm>
                  <a:off x="2596" y="2983"/>
                  <a:ext cx="26" cy="16"/>
                </a:xfrm>
                <a:custGeom>
                  <a:avLst/>
                  <a:gdLst>
                    <a:gd name="T0" fmla="*/ 14 w 26"/>
                    <a:gd name="T1" fmla="*/ 16 h 16"/>
                    <a:gd name="T2" fmla="*/ 16 w 26"/>
                    <a:gd name="T3" fmla="*/ 16 h 16"/>
                    <a:gd name="T4" fmla="*/ 19 w 26"/>
                    <a:gd name="T5" fmla="*/ 16 h 16"/>
                    <a:gd name="T6" fmla="*/ 19 w 26"/>
                    <a:gd name="T7" fmla="*/ 14 h 16"/>
                    <a:gd name="T8" fmla="*/ 21 w 26"/>
                    <a:gd name="T9" fmla="*/ 14 h 16"/>
                    <a:gd name="T10" fmla="*/ 24 w 26"/>
                    <a:gd name="T11" fmla="*/ 14 h 16"/>
                    <a:gd name="T12" fmla="*/ 24 w 26"/>
                    <a:gd name="T13" fmla="*/ 11 h 16"/>
                    <a:gd name="T14" fmla="*/ 26 w 26"/>
                    <a:gd name="T15" fmla="*/ 9 h 16"/>
                    <a:gd name="T16" fmla="*/ 26 w 26"/>
                    <a:gd name="T17" fmla="*/ 9 h 16"/>
                    <a:gd name="T18" fmla="*/ 26 w 26"/>
                    <a:gd name="T19" fmla="*/ 7 h 16"/>
                    <a:gd name="T20" fmla="*/ 24 w 26"/>
                    <a:gd name="T21" fmla="*/ 4 h 16"/>
                    <a:gd name="T22" fmla="*/ 24 w 26"/>
                    <a:gd name="T23" fmla="*/ 4 h 16"/>
                    <a:gd name="T24" fmla="*/ 21 w 26"/>
                    <a:gd name="T25" fmla="*/ 2 h 16"/>
                    <a:gd name="T26" fmla="*/ 19 w 26"/>
                    <a:gd name="T27" fmla="*/ 2 h 16"/>
                    <a:gd name="T28" fmla="*/ 19 w 26"/>
                    <a:gd name="T29" fmla="*/ 2 h 16"/>
                    <a:gd name="T30" fmla="*/ 16 w 26"/>
                    <a:gd name="T31" fmla="*/ 0 h 16"/>
                    <a:gd name="T32" fmla="*/ 14 w 26"/>
                    <a:gd name="T33" fmla="*/ 0 h 16"/>
                    <a:gd name="T34" fmla="*/ 9 w 26"/>
                    <a:gd name="T35" fmla="*/ 0 h 16"/>
                    <a:gd name="T36" fmla="*/ 9 w 26"/>
                    <a:gd name="T37" fmla="*/ 2 h 16"/>
                    <a:gd name="T38" fmla="*/ 7 w 26"/>
                    <a:gd name="T39" fmla="*/ 2 h 16"/>
                    <a:gd name="T40" fmla="*/ 4 w 26"/>
                    <a:gd name="T41" fmla="*/ 2 h 16"/>
                    <a:gd name="T42" fmla="*/ 2 w 26"/>
                    <a:gd name="T43" fmla="*/ 4 h 16"/>
                    <a:gd name="T44" fmla="*/ 2 w 26"/>
                    <a:gd name="T45" fmla="*/ 4 h 16"/>
                    <a:gd name="T46" fmla="*/ 0 w 26"/>
                    <a:gd name="T47" fmla="*/ 7 h 16"/>
                    <a:gd name="T48" fmla="*/ 0 w 26"/>
                    <a:gd name="T49" fmla="*/ 9 h 16"/>
                    <a:gd name="T50" fmla="*/ 0 w 26"/>
                    <a:gd name="T51" fmla="*/ 9 h 16"/>
                    <a:gd name="T52" fmla="*/ 2 w 26"/>
                    <a:gd name="T53" fmla="*/ 11 h 16"/>
                    <a:gd name="T54" fmla="*/ 2 w 26"/>
                    <a:gd name="T55" fmla="*/ 14 h 16"/>
                    <a:gd name="T56" fmla="*/ 4 w 26"/>
                    <a:gd name="T57" fmla="*/ 14 h 16"/>
                    <a:gd name="T58" fmla="*/ 7 w 26"/>
                    <a:gd name="T59" fmla="*/ 14 h 16"/>
                    <a:gd name="T60" fmla="*/ 9 w 26"/>
                    <a:gd name="T61" fmla="*/ 16 h 16"/>
                    <a:gd name="T62" fmla="*/ 9 w 26"/>
                    <a:gd name="T63" fmla="*/ 16 h 16"/>
                    <a:gd name="T64" fmla="*/ 14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4" y="16"/>
                      </a:moveTo>
                      <a:lnTo>
                        <a:pt x="16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4" y="14"/>
                      </a:lnTo>
                      <a:lnTo>
                        <a:pt x="24" y="11"/>
                      </a:lnTo>
                      <a:lnTo>
                        <a:pt x="26" y="9"/>
                      </a:lnTo>
                      <a:lnTo>
                        <a:pt x="26" y="7"/>
                      </a:lnTo>
                      <a:lnTo>
                        <a:pt x="24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4" name="Freeform 545"/>
                <p:cNvSpPr>
                  <a:spLocks/>
                </p:cNvSpPr>
                <p:nvPr/>
              </p:nvSpPr>
              <p:spPr bwMode="auto">
                <a:xfrm>
                  <a:off x="2827" y="2966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4 w 24"/>
                    <a:gd name="T3" fmla="*/ 17 h 17"/>
                    <a:gd name="T4" fmla="*/ 17 w 24"/>
                    <a:gd name="T5" fmla="*/ 17 h 17"/>
                    <a:gd name="T6" fmla="*/ 19 w 24"/>
                    <a:gd name="T7" fmla="*/ 14 h 17"/>
                    <a:gd name="T8" fmla="*/ 19 w 24"/>
                    <a:gd name="T9" fmla="*/ 14 h 17"/>
                    <a:gd name="T10" fmla="*/ 22 w 24"/>
                    <a:gd name="T11" fmla="*/ 12 h 17"/>
                    <a:gd name="T12" fmla="*/ 22 w 24"/>
                    <a:gd name="T13" fmla="*/ 12 h 17"/>
                    <a:gd name="T14" fmla="*/ 24 w 24"/>
                    <a:gd name="T15" fmla="*/ 9 h 17"/>
                    <a:gd name="T16" fmla="*/ 24 w 24"/>
                    <a:gd name="T17" fmla="*/ 9 h 17"/>
                    <a:gd name="T18" fmla="*/ 24 w 24"/>
                    <a:gd name="T19" fmla="*/ 7 h 17"/>
                    <a:gd name="T20" fmla="*/ 22 w 24"/>
                    <a:gd name="T21" fmla="*/ 5 h 17"/>
                    <a:gd name="T22" fmla="*/ 22 w 24"/>
                    <a:gd name="T23" fmla="*/ 5 h 17"/>
                    <a:gd name="T24" fmla="*/ 19 w 24"/>
                    <a:gd name="T25" fmla="*/ 2 h 17"/>
                    <a:gd name="T26" fmla="*/ 19 w 24"/>
                    <a:gd name="T27" fmla="*/ 2 h 17"/>
                    <a:gd name="T28" fmla="*/ 17 w 24"/>
                    <a:gd name="T29" fmla="*/ 0 h 17"/>
                    <a:gd name="T30" fmla="*/ 14 w 24"/>
                    <a:gd name="T31" fmla="*/ 0 h 17"/>
                    <a:gd name="T32" fmla="*/ 12 w 24"/>
                    <a:gd name="T33" fmla="*/ 0 h 17"/>
                    <a:gd name="T34" fmla="*/ 10 w 24"/>
                    <a:gd name="T35" fmla="*/ 0 h 17"/>
                    <a:gd name="T36" fmla="*/ 7 w 24"/>
                    <a:gd name="T37" fmla="*/ 0 h 17"/>
                    <a:gd name="T38" fmla="*/ 5 w 24"/>
                    <a:gd name="T39" fmla="*/ 2 h 17"/>
                    <a:gd name="T40" fmla="*/ 2 w 24"/>
                    <a:gd name="T41" fmla="*/ 2 h 17"/>
                    <a:gd name="T42" fmla="*/ 0 w 24"/>
                    <a:gd name="T43" fmla="*/ 5 h 17"/>
                    <a:gd name="T44" fmla="*/ 0 w 24"/>
                    <a:gd name="T45" fmla="*/ 5 h 17"/>
                    <a:gd name="T46" fmla="*/ 0 w 24"/>
                    <a:gd name="T47" fmla="*/ 7 h 17"/>
                    <a:gd name="T48" fmla="*/ 0 w 24"/>
                    <a:gd name="T49" fmla="*/ 9 h 17"/>
                    <a:gd name="T50" fmla="*/ 0 w 24"/>
                    <a:gd name="T51" fmla="*/ 9 h 17"/>
                    <a:gd name="T52" fmla="*/ 0 w 24"/>
                    <a:gd name="T53" fmla="*/ 12 h 17"/>
                    <a:gd name="T54" fmla="*/ 0 w 24"/>
                    <a:gd name="T55" fmla="*/ 12 h 17"/>
                    <a:gd name="T56" fmla="*/ 2 w 24"/>
                    <a:gd name="T57" fmla="*/ 14 h 17"/>
                    <a:gd name="T58" fmla="*/ 5 w 24"/>
                    <a:gd name="T59" fmla="*/ 14 h 17"/>
                    <a:gd name="T60" fmla="*/ 7 w 24"/>
                    <a:gd name="T61" fmla="*/ 17 h 17"/>
                    <a:gd name="T62" fmla="*/ 10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9" y="14"/>
                      </a:lnTo>
                      <a:lnTo>
                        <a:pt x="22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2" y="5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5" name="Freeform 546"/>
                <p:cNvSpPr>
                  <a:spLocks/>
                </p:cNvSpPr>
                <p:nvPr/>
              </p:nvSpPr>
              <p:spPr bwMode="auto">
                <a:xfrm>
                  <a:off x="2827" y="2966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4 w 24"/>
                    <a:gd name="T3" fmla="*/ 17 h 17"/>
                    <a:gd name="T4" fmla="*/ 17 w 24"/>
                    <a:gd name="T5" fmla="*/ 17 h 17"/>
                    <a:gd name="T6" fmla="*/ 19 w 24"/>
                    <a:gd name="T7" fmla="*/ 14 h 17"/>
                    <a:gd name="T8" fmla="*/ 19 w 24"/>
                    <a:gd name="T9" fmla="*/ 14 h 17"/>
                    <a:gd name="T10" fmla="*/ 22 w 24"/>
                    <a:gd name="T11" fmla="*/ 12 h 17"/>
                    <a:gd name="T12" fmla="*/ 22 w 24"/>
                    <a:gd name="T13" fmla="*/ 12 h 17"/>
                    <a:gd name="T14" fmla="*/ 24 w 24"/>
                    <a:gd name="T15" fmla="*/ 9 h 17"/>
                    <a:gd name="T16" fmla="*/ 24 w 24"/>
                    <a:gd name="T17" fmla="*/ 9 h 17"/>
                    <a:gd name="T18" fmla="*/ 24 w 24"/>
                    <a:gd name="T19" fmla="*/ 7 h 17"/>
                    <a:gd name="T20" fmla="*/ 22 w 24"/>
                    <a:gd name="T21" fmla="*/ 5 h 17"/>
                    <a:gd name="T22" fmla="*/ 22 w 24"/>
                    <a:gd name="T23" fmla="*/ 5 h 17"/>
                    <a:gd name="T24" fmla="*/ 19 w 24"/>
                    <a:gd name="T25" fmla="*/ 2 h 17"/>
                    <a:gd name="T26" fmla="*/ 19 w 24"/>
                    <a:gd name="T27" fmla="*/ 2 h 17"/>
                    <a:gd name="T28" fmla="*/ 17 w 24"/>
                    <a:gd name="T29" fmla="*/ 0 h 17"/>
                    <a:gd name="T30" fmla="*/ 14 w 24"/>
                    <a:gd name="T31" fmla="*/ 0 h 17"/>
                    <a:gd name="T32" fmla="*/ 12 w 24"/>
                    <a:gd name="T33" fmla="*/ 0 h 17"/>
                    <a:gd name="T34" fmla="*/ 10 w 24"/>
                    <a:gd name="T35" fmla="*/ 0 h 17"/>
                    <a:gd name="T36" fmla="*/ 7 w 24"/>
                    <a:gd name="T37" fmla="*/ 0 h 17"/>
                    <a:gd name="T38" fmla="*/ 5 w 24"/>
                    <a:gd name="T39" fmla="*/ 2 h 17"/>
                    <a:gd name="T40" fmla="*/ 2 w 24"/>
                    <a:gd name="T41" fmla="*/ 2 h 17"/>
                    <a:gd name="T42" fmla="*/ 0 w 24"/>
                    <a:gd name="T43" fmla="*/ 5 h 17"/>
                    <a:gd name="T44" fmla="*/ 0 w 24"/>
                    <a:gd name="T45" fmla="*/ 5 h 17"/>
                    <a:gd name="T46" fmla="*/ 0 w 24"/>
                    <a:gd name="T47" fmla="*/ 7 h 17"/>
                    <a:gd name="T48" fmla="*/ 0 w 24"/>
                    <a:gd name="T49" fmla="*/ 9 h 17"/>
                    <a:gd name="T50" fmla="*/ 0 w 24"/>
                    <a:gd name="T51" fmla="*/ 9 h 17"/>
                    <a:gd name="T52" fmla="*/ 0 w 24"/>
                    <a:gd name="T53" fmla="*/ 12 h 17"/>
                    <a:gd name="T54" fmla="*/ 0 w 24"/>
                    <a:gd name="T55" fmla="*/ 12 h 17"/>
                    <a:gd name="T56" fmla="*/ 2 w 24"/>
                    <a:gd name="T57" fmla="*/ 14 h 17"/>
                    <a:gd name="T58" fmla="*/ 5 w 24"/>
                    <a:gd name="T59" fmla="*/ 14 h 17"/>
                    <a:gd name="T60" fmla="*/ 7 w 24"/>
                    <a:gd name="T61" fmla="*/ 17 h 17"/>
                    <a:gd name="T62" fmla="*/ 10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9" y="14"/>
                      </a:lnTo>
                      <a:lnTo>
                        <a:pt x="22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2" y="5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6" name="Freeform 547"/>
                <p:cNvSpPr>
                  <a:spLocks/>
                </p:cNvSpPr>
                <p:nvPr/>
              </p:nvSpPr>
              <p:spPr bwMode="auto">
                <a:xfrm>
                  <a:off x="2930" y="3037"/>
                  <a:ext cx="23" cy="17"/>
                </a:xfrm>
                <a:custGeom>
                  <a:avLst/>
                  <a:gdLst>
                    <a:gd name="T0" fmla="*/ 12 w 23"/>
                    <a:gd name="T1" fmla="*/ 17 h 17"/>
                    <a:gd name="T2" fmla="*/ 14 w 23"/>
                    <a:gd name="T3" fmla="*/ 17 h 17"/>
                    <a:gd name="T4" fmla="*/ 16 w 23"/>
                    <a:gd name="T5" fmla="*/ 17 h 17"/>
                    <a:gd name="T6" fmla="*/ 19 w 23"/>
                    <a:gd name="T7" fmla="*/ 17 h 17"/>
                    <a:gd name="T8" fmla="*/ 21 w 23"/>
                    <a:gd name="T9" fmla="*/ 15 h 17"/>
                    <a:gd name="T10" fmla="*/ 21 w 23"/>
                    <a:gd name="T11" fmla="*/ 15 h 17"/>
                    <a:gd name="T12" fmla="*/ 23 w 23"/>
                    <a:gd name="T13" fmla="*/ 12 h 17"/>
                    <a:gd name="T14" fmla="*/ 23 w 23"/>
                    <a:gd name="T15" fmla="*/ 10 h 17"/>
                    <a:gd name="T16" fmla="*/ 23 w 23"/>
                    <a:gd name="T17" fmla="*/ 10 h 17"/>
                    <a:gd name="T18" fmla="*/ 23 w 23"/>
                    <a:gd name="T19" fmla="*/ 8 h 17"/>
                    <a:gd name="T20" fmla="*/ 23 w 23"/>
                    <a:gd name="T21" fmla="*/ 5 h 17"/>
                    <a:gd name="T22" fmla="*/ 21 w 23"/>
                    <a:gd name="T23" fmla="*/ 5 h 17"/>
                    <a:gd name="T24" fmla="*/ 21 w 23"/>
                    <a:gd name="T25" fmla="*/ 3 h 17"/>
                    <a:gd name="T26" fmla="*/ 19 w 23"/>
                    <a:gd name="T27" fmla="*/ 3 h 17"/>
                    <a:gd name="T28" fmla="*/ 16 w 23"/>
                    <a:gd name="T29" fmla="*/ 3 h 17"/>
                    <a:gd name="T30" fmla="*/ 14 w 23"/>
                    <a:gd name="T31" fmla="*/ 0 h 17"/>
                    <a:gd name="T32" fmla="*/ 12 w 23"/>
                    <a:gd name="T33" fmla="*/ 0 h 17"/>
                    <a:gd name="T34" fmla="*/ 9 w 23"/>
                    <a:gd name="T35" fmla="*/ 0 h 17"/>
                    <a:gd name="T36" fmla="*/ 7 w 23"/>
                    <a:gd name="T37" fmla="*/ 3 h 17"/>
                    <a:gd name="T38" fmla="*/ 4 w 23"/>
                    <a:gd name="T39" fmla="*/ 3 h 17"/>
                    <a:gd name="T40" fmla="*/ 2 w 23"/>
                    <a:gd name="T41" fmla="*/ 3 h 17"/>
                    <a:gd name="T42" fmla="*/ 2 w 23"/>
                    <a:gd name="T43" fmla="*/ 5 h 17"/>
                    <a:gd name="T44" fmla="*/ 0 w 23"/>
                    <a:gd name="T45" fmla="*/ 5 h 17"/>
                    <a:gd name="T46" fmla="*/ 0 w 23"/>
                    <a:gd name="T47" fmla="*/ 8 h 17"/>
                    <a:gd name="T48" fmla="*/ 0 w 23"/>
                    <a:gd name="T49" fmla="*/ 10 h 17"/>
                    <a:gd name="T50" fmla="*/ 0 w 23"/>
                    <a:gd name="T51" fmla="*/ 10 h 17"/>
                    <a:gd name="T52" fmla="*/ 0 w 23"/>
                    <a:gd name="T53" fmla="*/ 12 h 17"/>
                    <a:gd name="T54" fmla="*/ 2 w 23"/>
                    <a:gd name="T55" fmla="*/ 15 h 17"/>
                    <a:gd name="T56" fmla="*/ 2 w 23"/>
                    <a:gd name="T57" fmla="*/ 15 h 17"/>
                    <a:gd name="T58" fmla="*/ 4 w 23"/>
                    <a:gd name="T59" fmla="*/ 17 h 17"/>
                    <a:gd name="T60" fmla="*/ 7 w 23"/>
                    <a:gd name="T61" fmla="*/ 17 h 17"/>
                    <a:gd name="T62" fmla="*/ 9 w 23"/>
                    <a:gd name="T63" fmla="*/ 17 h 17"/>
                    <a:gd name="T64" fmla="*/ 12 w 23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17"/>
                    <a:gd name="T101" fmla="*/ 23 w 23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7" name="Freeform 548"/>
                <p:cNvSpPr>
                  <a:spLocks/>
                </p:cNvSpPr>
                <p:nvPr/>
              </p:nvSpPr>
              <p:spPr bwMode="auto">
                <a:xfrm>
                  <a:off x="2930" y="3037"/>
                  <a:ext cx="23" cy="17"/>
                </a:xfrm>
                <a:custGeom>
                  <a:avLst/>
                  <a:gdLst>
                    <a:gd name="T0" fmla="*/ 12 w 23"/>
                    <a:gd name="T1" fmla="*/ 17 h 17"/>
                    <a:gd name="T2" fmla="*/ 14 w 23"/>
                    <a:gd name="T3" fmla="*/ 17 h 17"/>
                    <a:gd name="T4" fmla="*/ 16 w 23"/>
                    <a:gd name="T5" fmla="*/ 17 h 17"/>
                    <a:gd name="T6" fmla="*/ 19 w 23"/>
                    <a:gd name="T7" fmla="*/ 17 h 17"/>
                    <a:gd name="T8" fmla="*/ 21 w 23"/>
                    <a:gd name="T9" fmla="*/ 15 h 17"/>
                    <a:gd name="T10" fmla="*/ 21 w 23"/>
                    <a:gd name="T11" fmla="*/ 15 h 17"/>
                    <a:gd name="T12" fmla="*/ 23 w 23"/>
                    <a:gd name="T13" fmla="*/ 12 h 17"/>
                    <a:gd name="T14" fmla="*/ 23 w 23"/>
                    <a:gd name="T15" fmla="*/ 10 h 17"/>
                    <a:gd name="T16" fmla="*/ 23 w 23"/>
                    <a:gd name="T17" fmla="*/ 10 h 17"/>
                    <a:gd name="T18" fmla="*/ 23 w 23"/>
                    <a:gd name="T19" fmla="*/ 8 h 17"/>
                    <a:gd name="T20" fmla="*/ 23 w 23"/>
                    <a:gd name="T21" fmla="*/ 5 h 17"/>
                    <a:gd name="T22" fmla="*/ 21 w 23"/>
                    <a:gd name="T23" fmla="*/ 5 h 17"/>
                    <a:gd name="T24" fmla="*/ 21 w 23"/>
                    <a:gd name="T25" fmla="*/ 3 h 17"/>
                    <a:gd name="T26" fmla="*/ 19 w 23"/>
                    <a:gd name="T27" fmla="*/ 3 h 17"/>
                    <a:gd name="T28" fmla="*/ 16 w 23"/>
                    <a:gd name="T29" fmla="*/ 3 h 17"/>
                    <a:gd name="T30" fmla="*/ 14 w 23"/>
                    <a:gd name="T31" fmla="*/ 0 h 17"/>
                    <a:gd name="T32" fmla="*/ 12 w 23"/>
                    <a:gd name="T33" fmla="*/ 0 h 17"/>
                    <a:gd name="T34" fmla="*/ 9 w 23"/>
                    <a:gd name="T35" fmla="*/ 0 h 17"/>
                    <a:gd name="T36" fmla="*/ 7 w 23"/>
                    <a:gd name="T37" fmla="*/ 3 h 17"/>
                    <a:gd name="T38" fmla="*/ 4 w 23"/>
                    <a:gd name="T39" fmla="*/ 3 h 17"/>
                    <a:gd name="T40" fmla="*/ 2 w 23"/>
                    <a:gd name="T41" fmla="*/ 3 h 17"/>
                    <a:gd name="T42" fmla="*/ 2 w 23"/>
                    <a:gd name="T43" fmla="*/ 5 h 17"/>
                    <a:gd name="T44" fmla="*/ 0 w 23"/>
                    <a:gd name="T45" fmla="*/ 5 h 17"/>
                    <a:gd name="T46" fmla="*/ 0 w 23"/>
                    <a:gd name="T47" fmla="*/ 8 h 17"/>
                    <a:gd name="T48" fmla="*/ 0 w 23"/>
                    <a:gd name="T49" fmla="*/ 10 h 17"/>
                    <a:gd name="T50" fmla="*/ 0 w 23"/>
                    <a:gd name="T51" fmla="*/ 10 h 17"/>
                    <a:gd name="T52" fmla="*/ 0 w 23"/>
                    <a:gd name="T53" fmla="*/ 12 h 17"/>
                    <a:gd name="T54" fmla="*/ 2 w 23"/>
                    <a:gd name="T55" fmla="*/ 15 h 17"/>
                    <a:gd name="T56" fmla="*/ 2 w 23"/>
                    <a:gd name="T57" fmla="*/ 15 h 17"/>
                    <a:gd name="T58" fmla="*/ 4 w 23"/>
                    <a:gd name="T59" fmla="*/ 17 h 17"/>
                    <a:gd name="T60" fmla="*/ 7 w 23"/>
                    <a:gd name="T61" fmla="*/ 17 h 17"/>
                    <a:gd name="T62" fmla="*/ 9 w 23"/>
                    <a:gd name="T63" fmla="*/ 17 h 17"/>
                    <a:gd name="T64" fmla="*/ 12 w 23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17"/>
                    <a:gd name="T101" fmla="*/ 23 w 23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2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8" name="Freeform 549"/>
                <p:cNvSpPr>
                  <a:spLocks/>
                </p:cNvSpPr>
                <p:nvPr/>
              </p:nvSpPr>
              <p:spPr bwMode="auto">
                <a:xfrm>
                  <a:off x="2693" y="2987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5 w 24"/>
                    <a:gd name="T3" fmla="*/ 17 h 17"/>
                    <a:gd name="T4" fmla="*/ 17 w 24"/>
                    <a:gd name="T5" fmla="*/ 17 h 17"/>
                    <a:gd name="T6" fmla="*/ 20 w 24"/>
                    <a:gd name="T7" fmla="*/ 17 h 17"/>
                    <a:gd name="T8" fmla="*/ 22 w 24"/>
                    <a:gd name="T9" fmla="*/ 15 h 17"/>
                    <a:gd name="T10" fmla="*/ 24 w 24"/>
                    <a:gd name="T11" fmla="*/ 15 h 17"/>
                    <a:gd name="T12" fmla="*/ 24 w 24"/>
                    <a:gd name="T13" fmla="*/ 12 h 17"/>
                    <a:gd name="T14" fmla="*/ 24 w 24"/>
                    <a:gd name="T15" fmla="*/ 10 h 17"/>
                    <a:gd name="T16" fmla="*/ 24 w 24"/>
                    <a:gd name="T17" fmla="*/ 10 h 17"/>
                    <a:gd name="T18" fmla="*/ 24 w 24"/>
                    <a:gd name="T19" fmla="*/ 7 h 17"/>
                    <a:gd name="T20" fmla="*/ 24 w 24"/>
                    <a:gd name="T21" fmla="*/ 5 h 17"/>
                    <a:gd name="T22" fmla="*/ 24 w 24"/>
                    <a:gd name="T23" fmla="*/ 5 h 17"/>
                    <a:gd name="T24" fmla="*/ 22 w 24"/>
                    <a:gd name="T25" fmla="*/ 3 h 17"/>
                    <a:gd name="T26" fmla="*/ 20 w 24"/>
                    <a:gd name="T27" fmla="*/ 3 h 17"/>
                    <a:gd name="T28" fmla="*/ 17 w 24"/>
                    <a:gd name="T29" fmla="*/ 3 h 17"/>
                    <a:gd name="T30" fmla="*/ 15 w 24"/>
                    <a:gd name="T31" fmla="*/ 3 h 17"/>
                    <a:gd name="T32" fmla="*/ 12 w 24"/>
                    <a:gd name="T33" fmla="*/ 0 h 17"/>
                    <a:gd name="T34" fmla="*/ 10 w 24"/>
                    <a:gd name="T35" fmla="*/ 3 h 17"/>
                    <a:gd name="T36" fmla="*/ 8 w 24"/>
                    <a:gd name="T37" fmla="*/ 3 h 17"/>
                    <a:gd name="T38" fmla="*/ 5 w 24"/>
                    <a:gd name="T39" fmla="*/ 3 h 17"/>
                    <a:gd name="T40" fmla="*/ 5 w 24"/>
                    <a:gd name="T41" fmla="*/ 3 h 17"/>
                    <a:gd name="T42" fmla="*/ 3 w 24"/>
                    <a:gd name="T43" fmla="*/ 5 h 17"/>
                    <a:gd name="T44" fmla="*/ 3 w 24"/>
                    <a:gd name="T45" fmla="*/ 5 h 17"/>
                    <a:gd name="T46" fmla="*/ 0 w 24"/>
                    <a:gd name="T47" fmla="*/ 7 h 17"/>
                    <a:gd name="T48" fmla="*/ 0 w 24"/>
                    <a:gd name="T49" fmla="*/ 10 h 17"/>
                    <a:gd name="T50" fmla="*/ 0 w 24"/>
                    <a:gd name="T51" fmla="*/ 10 h 17"/>
                    <a:gd name="T52" fmla="*/ 3 w 24"/>
                    <a:gd name="T53" fmla="*/ 12 h 17"/>
                    <a:gd name="T54" fmla="*/ 3 w 24"/>
                    <a:gd name="T55" fmla="*/ 15 h 17"/>
                    <a:gd name="T56" fmla="*/ 5 w 24"/>
                    <a:gd name="T57" fmla="*/ 15 h 17"/>
                    <a:gd name="T58" fmla="*/ 5 w 24"/>
                    <a:gd name="T59" fmla="*/ 17 h 17"/>
                    <a:gd name="T60" fmla="*/ 8 w 24"/>
                    <a:gd name="T61" fmla="*/ 17 h 17"/>
                    <a:gd name="T62" fmla="*/ 10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29" name="Freeform 550"/>
                <p:cNvSpPr>
                  <a:spLocks/>
                </p:cNvSpPr>
                <p:nvPr/>
              </p:nvSpPr>
              <p:spPr bwMode="auto">
                <a:xfrm>
                  <a:off x="2693" y="2987"/>
                  <a:ext cx="24" cy="17"/>
                </a:xfrm>
                <a:custGeom>
                  <a:avLst/>
                  <a:gdLst>
                    <a:gd name="T0" fmla="*/ 12 w 24"/>
                    <a:gd name="T1" fmla="*/ 17 h 17"/>
                    <a:gd name="T2" fmla="*/ 15 w 24"/>
                    <a:gd name="T3" fmla="*/ 17 h 17"/>
                    <a:gd name="T4" fmla="*/ 17 w 24"/>
                    <a:gd name="T5" fmla="*/ 17 h 17"/>
                    <a:gd name="T6" fmla="*/ 20 w 24"/>
                    <a:gd name="T7" fmla="*/ 17 h 17"/>
                    <a:gd name="T8" fmla="*/ 22 w 24"/>
                    <a:gd name="T9" fmla="*/ 15 h 17"/>
                    <a:gd name="T10" fmla="*/ 24 w 24"/>
                    <a:gd name="T11" fmla="*/ 15 h 17"/>
                    <a:gd name="T12" fmla="*/ 24 w 24"/>
                    <a:gd name="T13" fmla="*/ 12 h 17"/>
                    <a:gd name="T14" fmla="*/ 24 w 24"/>
                    <a:gd name="T15" fmla="*/ 10 h 17"/>
                    <a:gd name="T16" fmla="*/ 24 w 24"/>
                    <a:gd name="T17" fmla="*/ 10 h 17"/>
                    <a:gd name="T18" fmla="*/ 24 w 24"/>
                    <a:gd name="T19" fmla="*/ 7 h 17"/>
                    <a:gd name="T20" fmla="*/ 24 w 24"/>
                    <a:gd name="T21" fmla="*/ 5 h 17"/>
                    <a:gd name="T22" fmla="*/ 24 w 24"/>
                    <a:gd name="T23" fmla="*/ 5 h 17"/>
                    <a:gd name="T24" fmla="*/ 22 w 24"/>
                    <a:gd name="T25" fmla="*/ 3 h 17"/>
                    <a:gd name="T26" fmla="*/ 20 w 24"/>
                    <a:gd name="T27" fmla="*/ 3 h 17"/>
                    <a:gd name="T28" fmla="*/ 17 w 24"/>
                    <a:gd name="T29" fmla="*/ 3 h 17"/>
                    <a:gd name="T30" fmla="*/ 15 w 24"/>
                    <a:gd name="T31" fmla="*/ 3 h 17"/>
                    <a:gd name="T32" fmla="*/ 12 w 24"/>
                    <a:gd name="T33" fmla="*/ 0 h 17"/>
                    <a:gd name="T34" fmla="*/ 10 w 24"/>
                    <a:gd name="T35" fmla="*/ 3 h 17"/>
                    <a:gd name="T36" fmla="*/ 8 w 24"/>
                    <a:gd name="T37" fmla="*/ 3 h 17"/>
                    <a:gd name="T38" fmla="*/ 5 w 24"/>
                    <a:gd name="T39" fmla="*/ 3 h 17"/>
                    <a:gd name="T40" fmla="*/ 5 w 24"/>
                    <a:gd name="T41" fmla="*/ 3 h 17"/>
                    <a:gd name="T42" fmla="*/ 3 w 24"/>
                    <a:gd name="T43" fmla="*/ 5 h 17"/>
                    <a:gd name="T44" fmla="*/ 3 w 24"/>
                    <a:gd name="T45" fmla="*/ 5 h 17"/>
                    <a:gd name="T46" fmla="*/ 0 w 24"/>
                    <a:gd name="T47" fmla="*/ 7 h 17"/>
                    <a:gd name="T48" fmla="*/ 0 w 24"/>
                    <a:gd name="T49" fmla="*/ 10 h 17"/>
                    <a:gd name="T50" fmla="*/ 0 w 24"/>
                    <a:gd name="T51" fmla="*/ 10 h 17"/>
                    <a:gd name="T52" fmla="*/ 3 w 24"/>
                    <a:gd name="T53" fmla="*/ 12 h 17"/>
                    <a:gd name="T54" fmla="*/ 3 w 24"/>
                    <a:gd name="T55" fmla="*/ 15 h 17"/>
                    <a:gd name="T56" fmla="*/ 5 w 24"/>
                    <a:gd name="T57" fmla="*/ 15 h 17"/>
                    <a:gd name="T58" fmla="*/ 5 w 24"/>
                    <a:gd name="T59" fmla="*/ 17 h 17"/>
                    <a:gd name="T60" fmla="*/ 8 w 24"/>
                    <a:gd name="T61" fmla="*/ 17 h 17"/>
                    <a:gd name="T62" fmla="*/ 10 w 24"/>
                    <a:gd name="T63" fmla="*/ 17 h 17"/>
                    <a:gd name="T64" fmla="*/ 12 w 24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7"/>
                    <a:gd name="T101" fmla="*/ 24 w 24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7">
                      <a:moveTo>
                        <a:pt x="12" y="17"/>
                      </a:move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0" name="Freeform 551"/>
                <p:cNvSpPr>
                  <a:spLocks/>
                </p:cNvSpPr>
                <p:nvPr/>
              </p:nvSpPr>
              <p:spPr bwMode="auto">
                <a:xfrm>
                  <a:off x="2877" y="3040"/>
                  <a:ext cx="24" cy="16"/>
                </a:xfrm>
                <a:custGeom>
                  <a:avLst/>
                  <a:gdLst>
                    <a:gd name="T0" fmla="*/ 12 w 24"/>
                    <a:gd name="T1" fmla="*/ 16 h 16"/>
                    <a:gd name="T2" fmla="*/ 14 w 24"/>
                    <a:gd name="T3" fmla="*/ 16 h 16"/>
                    <a:gd name="T4" fmla="*/ 17 w 24"/>
                    <a:gd name="T5" fmla="*/ 16 h 16"/>
                    <a:gd name="T6" fmla="*/ 19 w 24"/>
                    <a:gd name="T7" fmla="*/ 14 h 16"/>
                    <a:gd name="T8" fmla="*/ 22 w 24"/>
                    <a:gd name="T9" fmla="*/ 14 h 16"/>
                    <a:gd name="T10" fmla="*/ 22 w 24"/>
                    <a:gd name="T11" fmla="*/ 12 h 16"/>
                    <a:gd name="T12" fmla="*/ 24 w 24"/>
                    <a:gd name="T13" fmla="*/ 12 h 16"/>
                    <a:gd name="T14" fmla="*/ 24 w 24"/>
                    <a:gd name="T15" fmla="*/ 9 h 16"/>
                    <a:gd name="T16" fmla="*/ 24 w 24"/>
                    <a:gd name="T17" fmla="*/ 9 h 16"/>
                    <a:gd name="T18" fmla="*/ 24 w 24"/>
                    <a:gd name="T19" fmla="*/ 7 h 16"/>
                    <a:gd name="T20" fmla="*/ 24 w 24"/>
                    <a:gd name="T21" fmla="*/ 5 h 16"/>
                    <a:gd name="T22" fmla="*/ 22 w 24"/>
                    <a:gd name="T23" fmla="*/ 5 h 16"/>
                    <a:gd name="T24" fmla="*/ 22 w 24"/>
                    <a:gd name="T25" fmla="*/ 2 h 16"/>
                    <a:gd name="T26" fmla="*/ 19 w 24"/>
                    <a:gd name="T27" fmla="*/ 2 h 16"/>
                    <a:gd name="T28" fmla="*/ 17 w 24"/>
                    <a:gd name="T29" fmla="*/ 2 h 16"/>
                    <a:gd name="T30" fmla="*/ 14 w 24"/>
                    <a:gd name="T31" fmla="*/ 0 h 16"/>
                    <a:gd name="T32" fmla="*/ 12 w 24"/>
                    <a:gd name="T33" fmla="*/ 0 h 16"/>
                    <a:gd name="T34" fmla="*/ 10 w 24"/>
                    <a:gd name="T35" fmla="*/ 0 h 16"/>
                    <a:gd name="T36" fmla="*/ 7 w 24"/>
                    <a:gd name="T37" fmla="*/ 2 h 16"/>
                    <a:gd name="T38" fmla="*/ 5 w 24"/>
                    <a:gd name="T39" fmla="*/ 2 h 16"/>
                    <a:gd name="T40" fmla="*/ 3 w 24"/>
                    <a:gd name="T41" fmla="*/ 2 h 16"/>
                    <a:gd name="T42" fmla="*/ 3 w 24"/>
                    <a:gd name="T43" fmla="*/ 5 h 16"/>
                    <a:gd name="T44" fmla="*/ 0 w 24"/>
                    <a:gd name="T45" fmla="*/ 5 h 16"/>
                    <a:gd name="T46" fmla="*/ 0 w 24"/>
                    <a:gd name="T47" fmla="*/ 7 h 16"/>
                    <a:gd name="T48" fmla="*/ 0 w 24"/>
                    <a:gd name="T49" fmla="*/ 9 h 16"/>
                    <a:gd name="T50" fmla="*/ 0 w 24"/>
                    <a:gd name="T51" fmla="*/ 9 h 16"/>
                    <a:gd name="T52" fmla="*/ 0 w 24"/>
                    <a:gd name="T53" fmla="*/ 12 h 16"/>
                    <a:gd name="T54" fmla="*/ 3 w 24"/>
                    <a:gd name="T55" fmla="*/ 12 h 16"/>
                    <a:gd name="T56" fmla="*/ 3 w 24"/>
                    <a:gd name="T57" fmla="*/ 14 h 16"/>
                    <a:gd name="T58" fmla="*/ 5 w 24"/>
                    <a:gd name="T59" fmla="*/ 14 h 16"/>
                    <a:gd name="T60" fmla="*/ 7 w 24"/>
                    <a:gd name="T61" fmla="*/ 16 h 16"/>
                    <a:gd name="T62" fmla="*/ 10 w 24"/>
                    <a:gd name="T63" fmla="*/ 16 h 16"/>
                    <a:gd name="T64" fmla="*/ 12 w 24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6"/>
                    <a:gd name="T101" fmla="*/ 24 w 2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6">
                      <a:moveTo>
                        <a:pt x="12" y="16"/>
                      </a:move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1" name="Freeform 552"/>
                <p:cNvSpPr>
                  <a:spLocks/>
                </p:cNvSpPr>
                <p:nvPr/>
              </p:nvSpPr>
              <p:spPr bwMode="auto">
                <a:xfrm>
                  <a:off x="2877" y="3040"/>
                  <a:ext cx="24" cy="16"/>
                </a:xfrm>
                <a:custGeom>
                  <a:avLst/>
                  <a:gdLst>
                    <a:gd name="T0" fmla="*/ 12 w 24"/>
                    <a:gd name="T1" fmla="*/ 16 h 16"/>
                    <a:gd name="T2" fmla="*/ 14 w 24"/>
                    <a:gd name="T3" fmla="*/ 16 h 16"/>
                    <a:gd name="T4" fmla="*/ 17 w 24"/>
                    <a:gd name="T5" fmla="*/ 16 h 16"/>
                    <a:gd name="T6" fmla="*/ 19 w 24"/>
                    <a:gd name="T7" fmla="*/ 14 h 16"/>
                    <a:gd name="T8" fmla="*/ 22 w 24"/>
                    <a:gd name="T9" fmla="*/ 14 h 16"/>
                    <a:gd name="T10" fmla="*/ 22 w 24"/>
                    <a:gd name="T11" fmla="*/ 12 h 16"/>
                    <a:gd name="T12" fmla="*/ 24 w 24"/>
                    <a:gd name="T13" fmla="*/ 12 h 16"/>
                    <a:gd name="T14" fmla="*/ 24 w 24"/>
                    <a:gd name="T15" fmla="*/ 9 h 16"/>
                    <a:gd name="T16" fmla="*/ 24 w 24"/>
                    <a:gd name="T17" fmla="*/ 9 h 16"/>
                    <a:gd name="T18" fmla="*/ 24 w 24"/>
                    <a:gd name="T19" fmla="*/ 7 h 16"/>
                    <a:gd name="T20" fmla="*/ 24 w 24"/>
                    <a:gd name="T21" fmla="*/ 5 h 16"/>
                    <a:gd name="T22" fmla="*/ 22 w 24"/>
                    <a:gd name="T23" fmla="*/ 5 h 16"/>
                    <a:gd name="T24" fmla="*/ 22 w 24"/>
                    <a:gd name="T25" fmla="*/ 2 h 16"/>
                    <a:gd name="T26" fmla="*/ 19 w 24"/>
                    <a:gd name="T27" fmla="*/ 2 h 16"/>
                    <a:gd name="T28" fmla="*/ 17 w 24"/>
                    <a:gd name="T29" fmla="*/ 2 h 16"/>
                    <a:gd name="T30" fmla="*/ 14 w 24"/>
                    <a:gd name="T31" fmla="*/ 0 h 16"/>
                    <a:gd name="T32" fmla="*/ 12 w 24"/>
                    <a:gd name="T33" fmla="*/ 0 h 16"/>
                    <a:gd name="T34" fmla="*/ 10 w 24"/>
                    <a:gd name="T35" fmla="*/ 0 h 16"/>
                    <a:gd name="T36" fmla="*/ 7 w 24"/>
                    <a:gd name="T37" fmla="*/ 2 h 16"/>
                    <a:gd name="T38" fmla="*/ 5 w 24"/>
                    <a:gd name="T39" fmla="*/ 2 h 16"/>
                    <a:gd name="T40" fmla="*/ 3 w 24"/>
                    <a:gd name="T41" fmla="*/ 2 h 16"/>
                    <a:gd name="T42" fmla="*/ 3 w 24"/>
                    <a:gd name="T43" fmla="*/ 5 h 16"/>
                    <a:gd name="T44" fmla="*/ 0 w 24"/>
                    <a:gd name="T45" fmla="*/ 5 h 16"/>
                    <a:gd name="T46" fmla="*/ 0 w 24"/>
                    <a:gd name="T47" fmla="*/ 7 h 16"/>
                    <a:gd name="T48" fmla="*/ 0 w 24"/>
                    <a:gd name="T49" fmla="*/ 9 h 16"/>
                    <a:gd name="T50" fmla="*/ 0 w 24"/>
                    <a:gd name="T51" fmla="*/ 9 h 16"/>
                    <a:gd name="T52" fmla="*/ 0 w 24"/>
                    <a:gd name="T53" fmla="*/ 12 h 16"/>
                    <a:gd name="T54" fmla="*/ 3 w 24"/>
                    <a:gd name="T55" fmla="*/ 12 h 16"/>
                    <a:gd name="T56" fmla="*/ 3 w 24"/>
                    <a:gd name="T57" fmla="*/ 14 h 16"/>
                    <a:gd name="T58" fmla="*/ 5 w 24"/>
                    <a:gd name="T59" fmla="*/ 14 h 16"/>
                    <a:gd name="T60" fmla="*/ 7 w 24"/>
                    <a:gd name="T61" fmla="*/ 16 h 16"/>
                    <a:gd name="T62" fmla="*/ 10 w 24"/>
                    <a:gd name="T63" fmla="*/ 16 h 16"/>
                    <a:gd name="T64" fmla="*/ 12 w 24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6"/>
                    <a:gd name="T101" fmla="*/ 24 w 2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6">
                      <a:moveTo>
                        <a:pt x="12" y="16"/>
                      </a:move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2" name="Freeform 553"/>
                <p:cNvSpPr>
                  <a:spLocks/>
                </p:cNvSpPr>
                <p:nvPr/>
              </p:nvSpPr>
              <p:spPr bwMode="auto">
                <a:xfrm>
                  <a:off x="2908" y="2999"/>
                  <a:ext cx="26" cy="17"/>
                </a:xfrm>
                <a:custGeom>
                  <a:avLst/>
                  <a:gdLst>
                    <a:gd name="T0" fmla="*/ 12 w 26"/>
                    <a:gd name="T1" fmla="*/ 17 h 17"/>
                    <a:gd name="T2" fmla="*/ 14 w 26"/>
                    <a:gd name="T3" fmla="*/ 17 h 17"/>
                    <a:gd name="T4" fmla="*/ 17 w 26"/>
                    <a:gd name="T5" fmla="*/ 17 h 17"/>
                    <a:gd name="T6" fmla="*/ 19 w 26"/>
                    <a:gd name="T7" fmla="*/ 17 h 17"/>
                    <a:gd name="T8" fmla="*/ 22 w 26"/>
                    <a:gd name="T9" fmla="*/ 15 h 17"/>
                    <a:gd name="T10" fmla="*/ 24 w 26"/>
                    <a:gd name="T11" fmla="*/ 15 h 17"/>
                    <a:gd name="T12" fmla="*/ 24 w 26"/>
                    <a:gd name="T13" fmla="*/ 12 h 17"/>
                    <a:gd name="T14" fmla="*/ 26 w 26"/>
                    <a:gd name="T15" fmla="*/ 10 h 17"/>
                    <a:gd name="T16" fmla="*/ 26 w 26"/>
                    <a:gd name="T17" fmla="*/ 10 h 17"/>
                    <a:gd name="T18" fmla="*/ 26 w 26"/>
                    <a:gd name="T19" fmla="*/ 7 h 17"/>
                    <a:gd name="T20" fmla="*/ 24 w 26"/>
                    <a:gd name="T21" fmla="*/ 7 h 17"/>
                    <a:gd name="T22" fmla="*/ 24 w 26"/>
                    <a:gd name="T23" fmla="*/ 5 h 17"/>
                    <a:gd name="T24" fmla="*/ 22 w 26"/>
                    <a:gd name="T25" fmla="*/ 3 h 17"/>
                    <a:gd name="T26" fmla="*/ 19 w 26"/>
                    <a:gd name="T27" fmla="*/ 3 h 17"/>
                    <a:gd name="T28" fmla="*/ 17 w 26"/>
                    <a:gd name="T29" fmla="*/ 3 h 17"/>
                    <a:gd name="T30" fmla="*/ 14 w 26"/>
                    <a:gd name="T31" fmla="*/ 3 h 17"/>
                    <a:gd name="T32" fmla="*/ 12 w 26"/>
                    <a:gd name="T33" fmla="*/ 0 h 17"/>
                    <a:gd name="T34" fmla="*/ 10 w 26"/>
                    <a:gd name="T35" fmla="*/ 3 h 17"/>
                    <a:gd name="T36" fmla="*/ 7 w 26"/>
                    <a:gd name="T37" fmla="*/ 3 h 17"/>
                    <a:gd name="T38" fmla="*/ 7 w 26"/>
                    <a:gd name="T39" fmla="*/ 3 h 17"/>
                    <a:gd name="T40" fmla="*/ 5 w 26"/>
                    <a:gd name="T41" fmla="*/ 3 h 17"/>
                    <a:gd name="T42" fmla="*/ 3 w 26"/>
                    <a:gd name="T43" fmla="*/ 5 h 17"/>
                    <a:gd name="T44" fmla="*/ 3 w 26"/>
                    <a:gd name="T45" fmla="*/ 7 h 17"/>
                    <a:gd name="T46" fmla="*/ 0 w 26"/>
                    <a:gd name="T47" fmla="*/ 7 h 17"/>
                    <a:gd name="T48" fmla="*/ 0 w 26"/>
                    <a:gd name="T49" fmla="*/ 10 h 17"/>
                    <a:gd name="T50" fmla="*/ 0 w 26"/>
                    <a:gd name="T51" fmla="*/ 10 h 17"/>
                    <a:gd name="T52" fmla="*/ 3 w 26"/>
                    <a:gd name="T53" fmla="*/ 12 h 17"/>
                    <a:gd name="T54" fmla="*/ 3 w 26"/>
                    <a:gd name="T55" fmla="*/ 15 h 17"/>
                    <a:gd name="T56" fmla="*/ 5 w 26"/>
                    <a:gd name="T57" fmla="*/ 15 h 17"/>
                    <a:gd name="T58" fmla="*/ 7 w 26"/>
                    <a:gd name="T59" fmla="*/ 17 h 17"/>
                    <a:gd name="T60" fmla="*/ 7 w 26"/>
                    <a:gd name="T61" fmla="*/ 17 h 17"/>
                    <a:gd name="T62" fmla="*/ 10 w 26"/>
                    <a:gd name="T63" fmla="*/ 17 h 17"/>
                    <a:gd name="T64" fmla="*/ 12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3" name="Freeform 554"/>
                <p:cNvSpPr>
                  <a:spLocks/>
                </p:cNvSpPr>
                <p:nvPr/>
              </p:nvSpPr>
              <p:spPr bwMode="auto">
                <a:xfrm>
                  <a:off x="2908" y="2999"/>
                  <a:ext cx="26" cy="17"/>
                </a:xfrm>
                <a:custGeom>
                  <a:avLst/>
                  <a:gdLst>
                    <a:gd name="T0" fmla="*/ 12 w 26"/>
                    <a:gd name="T1" fmla="*/ 17 h 17"/>
                    <a:gd name="T2" fmla="*/ 14 w 26"/>
                    <a:gd name="T3" fmla="*/ 17 h 17"/>
                    <a:gd name="T4" fmla="*/ 17 w 26"/>
                    <a:gd name="T5" fmla="*/ 17 h 17"/>
                    <a:gd name="T6" fmla="*/ 19 w 26"/>
                    <a:gd name="T7" fmla="*/ 17 h 17"/>
                    <a:gd name="T8" fmla="*/ 22 w 26"/>
                    <a:gd name="T9" fmla="*/ 15 h 17"/>
                    <a:gd name="T10" fmla="*/ 24 w 26"/>
                    <a:gd name="T11" fmla="*/ 15 h 17"/>
                    <a:gd name="T12" fmla="*/ 24 w 26"/>
                    <a:gd name="T13" fmla="*/ 12 h 17"/>
                    <a:gd name="T14" fmla="*/ 26 w 26"/>
                    <a:gd name="T15" fmla="*/ 10 h 17"/>
                    <a:gd name="T16" fmla="*/ 26 w 26"/>
                    <a:gd name="T17" fmla="*/ 10 h 17"/>
                    <a:gd name="T18" fmla="*/ 26 w 26"/>
                    <a:gd name="T19" fmla="*/ 7 h 17"/>
                    <a:gd name="T20" fmla="*/ 24 w 26"/>
                    <a:gd name="T21" fmla="*/ 7 h 17"/>
                    <a:gd name="T22" fmla="*/ 24 w 26"/>
                    <a:gd name="T23" fmla="*/ 5 h 17"/>
                    <a:gd name="T24" fmla="*/ 22 w 26"/>
                    <a:gd name="T25" fmla="*/ 3 h 17"/>
                    <a:gd name="T26" fmla="*/ 19 w 26"/>
                    <a:gd name="T27" fmla="*/ 3 h 17"/>
                    <a:gd name="T28" fmla="*/ 17 w 26"/>
                    <a:gd name="T29" fmla="*/ 3 h 17"/>
                    <a:gd name="T30" fmla="*/ 14 w 26"/>
                    <a:gd name="T31" fmla="*/ 3 h 17"/>
                    <a:gd name="T32" fmla="*/ 12 w 26"/>
                    <a:gd name="T33" fmla="*/ 0 h 17"/>
                    <a:gd name="T34" fmla="*/ 10 w 26"/>
                    <a:gd name="T35" fmla="*/ 3 h 17"/>
                    <a:gd name="T36" fmla="*/ 7 w 26"/>
                    <a:gd name="T37" fmla="*/ 3 h 17"/>
                    <a:gd name="T38" fmla="*/ 7 w 26"/>
                    <a:gd name="T39" fmla="*/ 3 h 17"/>
                    <a:gd name="T40" fmla="*/ 5 w 26"/>
                    <a:gd name="T41" fmla="*/ 3 h 17"/>
                    <a:gd name="T42" fmla="*/ 3 w 26"/>
                    <a:gd name="T43" fmla="*/ 5 h 17"/>
                    <a:gd name="T44" fmla="*/ 3 w 26"/>
                    <a:gd name="T45" fmla="*/ 7 h 17"/>
                    <a:gd name="T46" fmla="*/ 0 w 26"/>
                    <a:gd name="T47" fmla="*/ 7 h 17"/>
                    <a:gd name="T48" fmla="*/ 0 w 26"/>
                    <a:gd name="T49" fmla="*/ 10 h 17"/>
                    <a:gd name="T50" fmla="*/ 0 w 26"/>
                    <a:gd name="T51" fmla="*/ 10 h 17"/>
                    <a:gd name="T52" fmla="*/ 3 w 26"/>
                    <a:gd name="T53" fmla="*/ 12 h 17"/>
                    <a:gd name="T54" fmla="*/ 3 w 26"/>
                    <a:gd name="T55" fmla="*/ 15 h 17"/>
                    <a:gd name="T56" fmla="*/ 5 w 26"/>
                    <a:gd name="T57" fmla="*/ 15 h 17"/>
                    <a:gd name="T58" fmla="*/ 7 w 26"/>
                    <a:gd name="T59" fmla="*/ 17 h 17"/>
                    <a:gd name="T60" fmla="*/ 7 w 26"/>
                    <a:gd name="T61" fmla="*/ 17 h 17"/>
                    <a:gd name="T62" fmla="*/ 10 w 26"/>
                    <a:gd name="T63" fmla="*/ 17 h 17"/>
                    <a:gd name="T64" fmla="*/ 12 w 26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7"/>
                    <a:gd name="T101" fmla="*/ 26 w 26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7"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4" name="Freeform 555"/>
                <p:cNvSpPr>
                  <a:spLocks/>
                </p:cNvSpPr>
                <p:nvPr/>
              </p:nvSpPr>
              <p:spPr bwMode="auto">
                <a:xfrm>
                  <a:off x="2128" y="2866"/>
                  <a:ext cx="1007" cy="164"/>
                </a:xfrm>
                <a:custGeom>
                  <a:avLst/>
                  <a:gdLst>
                    <a:gd name="T0" fmla="*/ 985 w 1007"/>
                    <a:gd name="T1" fmla="*/ 150 h 164"/>
                    <a:gd name="T2" fmla="*/ 961 w 1007"/>
                    <a:gd name="T3" fmla="*/ 133 h 164"/>
                    <a:gd name="T4" fmla="*/ 935 w 1007"/>
                    <a:gd name="T5" fmla="*/ 114 h 164"/>
                    <a:gd name="T6" fmla="*/ 907 w 1007"/>
                    <a:gd name="T7" fmla="*/ 97 h 164"/>
                    <a:gd name="T8" fmla="*/ 873 w 1007"/>
                    <a:gd name="T9" fmla="*/ 83 h 164"/>
                    <a:gd name="T10" fmla="*/ 833 w 1007"/>
                    <a:gd name="T11" fmla="*/ 66 h 164"/>
                    <a:gd name="T12" fmla="*/ 787 w 1007"/>
                    <a:gd name="T13" fmla="*/ 52 h 164"/>
                    <a:gd name="T14" fmla="*/ 744 w 1007"/>
                    <a:gd name="T15" fmla="*/ 43 h 164"/>
                    <a:gd name="T16" fmla="*/ 699 w 1007"/>
                    <a:gd name="T17" fmla="*/ 33 h 164"/>
                    <a:gd name="T18" fmla="*/ 647 w 1007"/>
                    <a:gd name="T19" fmla="*/ 28 h 164"/>
                    <a:gd name="T20" fmla="*/ 592 w 1007"/>
                    <a:gd name="T21" fmla="*/ 28 h 164"/>
                    <a:gd name="T22" fmla="*/ 539 w 1007"/>
                    <a:gd name="T23" fmla="*/ 28 h 164"/>
                    <a:gd name="T24" fmla="*/ 472 w 1007"/>
                    <a:gd name="T25" fmla="*/ 28 h 164"/>
                    <a:gd name="T26" fmla="*/ 387 w 1007"/>
                    <a:gd name="T27" fmla="*/ 26 h 164"/>
                    <a:gd name="T28" fmla="*/ 298 w 1007"/>
                    <a:gd name="T29" fmla="*/ 28 h 164"/>
                    <a:gd name="T30" fmla="*/ 215 w 1007"/>
                    <a:gd name="T31" fmla="*/ 35 h 164"/>
                    <a:gd name="T32" fmla="*/ 146 w 1007"/>
                    <a:gd name="T33" fmla="*/ 47 h 164"/>
                    <a:gd name="T34" fmla="*/ 98 w 1007"/>
                    <a:gd name="T35" fmla="*/ 69 h 164"/>
                    <a:gd name="T36" fmla="*/ 62 w 1007"/>
                    <a:gd name="T37" fmla="*/ 93 h 164"/>
                    <a:gd name="T38" fmla="*/ 34 w 1007"/>
                    <a:gd name="T39" fmla="*/ 124 h 164"/>
                    <a:gd name="T40" fmla="*/ 17 w 1007"/>
                    <a:gd name="T41" fmla="*/ 138 h 164"/>
                    <a:gd name="T42" fmla="*/ 14 w 1007"/>
                    <a:gd name="T43" fmla="*/ 140 h 164"/>
                    <a:gd name="T44" fmla="*/ 10 w 1007"/>
                    <a:gd name="T45" fmla="*/ 145 h 164"/>
                    <a:gd name="T46" fmla="*/ 5 w 1007"/>
                    <a:gd name="T47" fmla="*/ 148 h 164"/>
                    <a:gd name="T48" fmla="*/ 0 w 1007"/>
                    <a:gd name="T49" fmla="*/ 148 h 164"/>
                    <a:gd name="T50" fmla="*/ 3 w 1007"/>
                    <a:gd name="T51" fmla="*/ 124 h 164"/>
                    <a:gd name="T52" fmla="*/ 10 w 1007"/>
                    <a:gd name="T53" fmla="*/ 97 h 164"/>
                    <a:gd name="T54" fmla="*/ 22 w 1007"/>
                    <a:gd name="T55" fmla="*/ 71 h 164"/>
                    <a:gd name="T56" fmla="*/ 34 w 1007"/>
                    <a:gd name="T57" fmla="*/ 47 h 164"/>
                    <a:gd name="T58" fmla="*/ 43 w 1007"/>
                    <a:gd name="T59" fmla="*/ 43 h 164"/>
                    <a:gd name="T60" fmla="*/ 55 w 1007"/>
                    <a:gd name="T61" fmla="*/ 35 h 164"/>
                    <a:gd name="T62" fmla="*/ 65 w 1007"/>
                    <a:gd name="T63" fmla="*/ 31 h 164"/>
                    <a:gd name="T64" fmla="*/ 74 w 1007"/>
                    <a:gd name="T65" fmla="*/ 26 h 164"/>
                    <a:gd name="T66" fmla="*/ 122 w 1007"/>
                    <a:gd name="T67" fmla="*/ 16 h 164"/>
                    <a:gd name="T68" fmla="*/ 177 w 1007"/>
                    <a:gd name="T69" fmla="*/ 14 h 164"/>
                    <a:gd name="T70" fmla="*/ 229 w 1007"/>
                    <a:gd name="T71" fmla="*/ 14 h 164"/>
                    <a:gd name="T72" fmla="*/ 279 w 1007"/>
                    <a:gd name="T73" fmla="*/ 9 h 164"/>
                    <a:gd name="T74" fmla="*/ 384 w 1007"/>
                    <a:gd name="T75" fmla="*/ 2 h 164"/>
                    <a:gd name="T76" fmla="*/ 496 w 1007"/>
                    <a:gd name="T77" fmla="*/ 2 h 164"/>
                    <a:gd name="T78" fmla="*/ 604 w 1007"/>
                    <a:gd name="T79" fmla="*/ 7 h 164"/>
                    <a:gd name="T80" fmla="*/ 706 w 1007"/>
                    <a:gd name="T81" fmla="*/ 21 h 164"/>
                    <a:gd name="T82" fmla="*/ 752 w 1007"/>
                    <a:gd name="T83" fmla="*/ 28 h 164"/>
                    <a:gd name="T84" fmla="*/ 802 w 1007"/>
                    <a:gd name="T85" fmla="*/ 35 h 164"/>
                    <a:gd name="T86" fmla="*/ 849 w 1007"/>
                    <a:gd name="T87" fmla="*/ 45 h 164"/>
                    <a:gd name="T88" fmla="*/ 892 w 1007"/>
                    <a:gd name="T89" fmla="*/ 59 h 164"/>
                    <a:gd name="T90" fmla="*/ 930 w 1007"/>
                    <a:gd name="T91" fmla="*/ 78 h 164"/>
                    <a:gd name="T92" fmla="*/ 966 w 1007"/>
                    <a:gd name="T93" fmla="*/ 105 h 164"/>
                    <a:gd name="T94" fmla="*/ 995 w 1007"/>
                    <a:gd name="T95" fmla="*/ 133 h 164"/>
                    <a:gd name="T96" fmla="*/ 1007 w 1007"/>
                    <a:gd name="T97" fmla="*/ 164 h 164"/>
                    <a:gd name="T98" fmla="*/ 997 w 1007"/>
                    <a:gd name="T99" fmla="*/ 159 h 1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"/>
                    <a:gd name="T151" fmla="*/ 0 h 164"/>
                    <a:gd name="T152" fmla="*/ 1007 w 1007"/>
                    <a:gd name="T153" fmla="*/ 164 h 1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" h="164">
                      <a:moveTo>
                        <a:pt x="997" y="159"/>
                      </a:moveTo>
                      <a:lnTo>
                        <a:pt x="985" y="150"/>
                      </a:lnTo>
                      <a:lnTo>
                        <a:pt x="973" y="143"/>
                      </a:lnTo>
                      <a:lnTo>
                        <a:pt x="961" y="133"/>
                      </a:lnTo>
                      <a:lnTo>
                        <a:pt x="949" y="124"/>
                      </a:lnTo>
                      <a:lnTo>
                        <a:pt x="935" y="114"/>
                      </a:lnTo>
                      <a:lnTo>
                        <a:pt x="921" y="105"/>
                      </a:lnTo>
                      <a:lnTo>
                        <a:pt x="907" y="97"/>
                      </a:lnTo>
                      <a:lnTo>
                        <a:pt x="892" y="90"/>
                      </a:lnTo>
                      <a:lnTo>
                        <a:pt x="873" y="83"/>
                      </a:lnTo>
                      <a:lnTo>
                        <a:pt x="854" y="76"/>
                      </a:lnTo>
                      <a:lnTo>
                        <a:pt x="833" y="66"/>
                      </a:lnTo>
                      <a:lnTo>
                        <a:pt x="811" y="59"/>
                      </a:lnTo>
                      <a:lnTo>
                        <a:pt x="787" y="52"/>
                      </a:lnTo>
                      <a:lnTo>
                        <a:pt x="766" y="47"/>
                      </a:lnTo>
                      <a:lnTo>
                        <a:pt x="744" y="43"/>
                      </a:lnTo>
                      <a:lnTo>
                        <a:pt x="723" y="38"/>
                      </a:lnTo>
                      <a:lnTo>
                        <a:pt x="699" y="33"/>
                      </a:lnTo>
                      <a:lnTo>
                        <a:pt x="673" y="31"/>
                      </a:lnTo>
                      <a:lnTo>
                        <a:pt x="647" y="28"/>
                      </a:lnTo>
                      <a:lnTo>
                        <a:pt x="618" y="28"/>
                      </a:lnTo>
                      <a:lnTo>
                        <a:pt x="592" y="28"/>
                      </a:lnTo>
                      <a:lnTo>
                        <a:pt x="565" y="28"/>
                      </a:lnTo>
                      <a:lnTo>
                        <a:pt x="539" y="28"/>
                      </a:lnTo>
                      <a:lnTo>
                        <a:pt x="515" y="28"/>
                      </a:lnTo>
                      <a:lnTo>
                        <a:pt x="472" y="28"/>
                      </a:lnTo>
                      <a:lnTo>
                        <a:pt x="430" y="26"/>
                      </a:lnTo>
                      <a:lnTo>
                        <a:pt x="387" y="26"/>
                      </a:lnTo>
                      <a:lnTo>
                        <a:pt x="341" y="26"/>
                      </a:lnTo>
                      <a:lnTo>
                        <a:pt x="298" y="28"/>
                      </a:lnTo>
                      <a:lnTo>
                        <a:pt x="255" y="31"/>
                      </a:lnTo>
                      <a:lnTo>
                        <a:pt x="215" y="35"/>
                      </a:lnTo>
                      <a:lnTo>
                        <a:pt x="174" y="40"/>
                      </a:lnTo>
                      <a:lnTo>
                        <a:pt x="146" y="47"/>
                      </a:lnTo>
                      <a:lnTo>
                        <a:pt x="122" y="57"/>
                      </a:lnTo>
                      <a:lnTo>
                        <a:pt x="98" y="69"/>
                      </a:lnTo>
                      <a:lnTo>
                        <a:pt x="79" y="81"/>
                      </a:lnTo>
                      <a:lnTo>
                        <a:pt x="62" y="93"/>
                      </a:lnTo>
                      <a:lnTo>
                        <a:pt x="48" y="107"/>
                      </a:lnTo>
                      <a:lnTo>
                        <a:pt x="34" y="124"/>
                      </a:lnTo>
                      <a:lnTo>
                        <a:pt x="19" y="138"/>
                      </a:lnTo>
                      <a:lnTo>
                        <a:pt x="17" y="138"/>
                      </a:lnTo>
                      <a:lnTo>
                        <a:pt x="17" y="140"/>
                      </a:lnTo>
                      <a:lnTo>
                        <a:pt x="14" y="140"/>
                      </a:lnTo>
                      <a:lnTo>
                        <a:pt x="12" y="143"/>
                      </a:lnTo>
                      <a:lnTo>
                        <a:pt x="10" y="145"/>
                      </a:lnTo>
                      <a:lnTo>
                        <a:pt x="7" y="145"/>
                      </a:lnTo>
                      <a:lnTo>
                        <a:pt x="5" y="148"/>
                      </a:lnTo>
                      <a:lnTo>
                        <a:pt x="0" y="148"/>
                      </a:lnTo>
                      <a:lnTo>
                        <a:pt x="0" y="136"/>
                      </a:lnTo>
                      <a:lnTo>
                        <a:pt x="3" y="124"/>
                      </a:lnTo>
                      <a:lnTo>
                        <a:pt x="5" y="109"/>
                      </a:lnTo>
                      <a:lnTo>
                        <a:pt x="10" y="97"/>
                      </a:lnTo>
                      <a:lnTo>
                        <a:pt x="14" y="86"/>
                      </a:lnTo>
                      <a:lnTo>
                        <a:pt x="22" y="71"/>
                      </a:lnTo>
                      <a:lnTo>
                        <a:pt x="26" y="59"/>
                      </a:lnTo>
                      <a:lnTo>
                        <a:pt x="34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50" y="40"/>
                      </a:lnTo>
                      <a:lnTo>
                        <a:pt x="55" y="35"/>
                      </a:lnTo>
                      <a:lnTo>
                        <a:pt x="60" y="33"/>
                      </a:lnTo>
                      <a:lnTo>
                        <a:pt x="65" y="31"/>
                      </a:lnTo>
                      <a:lnTo>
                        <a:pt x="69" y="26"/>
                      </a:lnTo>
                      <a:lnTo>
                        <a:pt x="74" y="26"/>
                      </a:lnTo>
                      <a:lnTo>
                        <a:pt x="98" y="21"/>
                      </a:lnTo>
                      <a:lnTo>
                        <a:pt x="122" y="16"/>
                      </a:lnTo>
                      <a:lnTo>
                        <a:pt x="148" y="16"/>
                      </a:lnTo>
                      <a:lnTo>
                        <a:pt x="177" y="14"/>
                      </a:lnTo>
                      <a:lnTo>
                        <a:pt x="203" y="14"/>
                      </a:lnTo>
                      <a:lnTo>
                        <a:pt x="229" y="14"/>
                      </a:lnTo>
                      <a:lnTo>
                        <a:pt x="255" y="12"/>
                      </a:lnTo>
                      <a:lnTo>
                        <a:pt x="279" y="9"/>
                      </a:lnTo>
                      <a:lnTo>
                        <a:pt x="332" y="5"/>
                      </a:lnTo>
                      <a:lnTo>
                        <a:pt x="384" y="2"/>
                      </a:lnTo>
                      <a:lnTo>
                        <a:pt x="441" y="0"/>
                      </a:lnTo>
                      <a:lnTo>
                        <a:pt x="496" y="2"/>
                      </a:lnTo>
                      <a:lnTo>
                        <a:pt x="551" y="2"/>
                      </a:lnTo>
                      <a:lnTo>
                        <a:pt x="604" y="7"/>
                      </a:lnTo>
                      <a:lnTo>
                        <a:pt x="656" y="14"/>
                      </a:lnTo>
                      <a:lnTo>
                        <a:pt x="706" y="21"/>
                      </a:lnTo>
                      <a:lnTo>
                        <a:pt x="728" y="26"/>
                      </a:lnTo>
                      <a:lnTo>
                        <a:pt x="752" y="28"/>
                      </a:lnTo>
                      <a:lnTo>
                        <a:pt x="775" y="33"/>
                      </a:lnTo>
                      <a:lnTo>
                        <a:pt x="802" y="35"/>
                      </a:lnTo>
                      <a:lnTo>
                        <a:pt x="825" y="40"/>
                      </a:lnTo>
                      <a:lnTo>
                        <a:pt x="849" y="45"/>
                      </a:lnTo>
                      <a:lnTo>
                        <a:pt x="873" y="52"/>
                      </a:lnTo>
                      <a:lnTo>
                        <a:pt x="892" y="59"/>
                      </a:lnTo>
                      <a:lnTo>
                        <a:pt x="911" y="66"/>
                      </a:lnTo>
                      <a:lnTo>
                        <a:pt x="930" y="78"/>
                      </a:lnTo>
                      <a:lnTo>
                        <a:pt x="949" y="90"/>
                      </a:lnTo>
                      <a:lnTo>
                        <a:pt x="966" y="105"/>
                      </a:lnTo>
                      <a:lnTo>
                        <a:pt x="983" y="119"/>
                      </a:lnTo>
                      <a:lnTo>
                        <a:pt x="995" y="133"/>
                      </a:lnTo>
                      <a:lnTo>
                        <a:pt x="1004" y="150"/>
                      </a:lnTo>
                      <a:lnTo>
                        <a:pt x="1007" y="164"/>
                      </a:lnTo>
                      <a:lnTo>
                        <a:pt x="1004" y="164"/>
                      </a:lnTo>
                      <a:lnTo>
                        <a:pt x="997" y="15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5" name="Freeform 556"/>
                <p:cNvSpPr>
                  <a:spLocks/>
                </p:cNvSpPr>
                <p:nvPr/>
              </p:nvSpPr>
              <p:spPr bwMode="auto">
                <a:xfrm>
                  <a:off x="2128" y="2866"/>
                  <a:ext cx="1007" cy="164"/>
                </a:xfrm>
                <a:custGeom>
                  <a:avLst/>
                  <a:gdLst>
                    <a:gd name="T0" fmla="*/ 985 w 1007"/>
                    <a:gd name="T1" fmla="*/ 150 h 164"/>
                    <a:gd name="T2" fmla="*/ 961 w 1007"/>
                    <a:gd name="T3" fmla="*/ 133 h 164"/>
                    <a:gd name="T4" fmla="*/ 935 w 1007"/>
                    <a:gd name="T5" fmla="*/ 114 h 164"/>
                    <a:gd name="T6" fmla="*/ 907 w 1007"/>
                    <a:gd name="T7" fmla="*/ 97 h 164"/>
                    <a:gd name="T8" fmla="*/ 873 w 1007"/>
                    <a:gd name="T9" fmla="*/ 83 h 164"/>
                    <a:gd name="T10" fmla="*/ 833 w 1007"/>
                    <a:gd name="T11" fmla="*/ 66 h 164"/>
                    <a:gd name="T12" fmla="*/ 787 w 1007"/>
                    <a:gd name="T13" fmla="*/ 52 h 164"/>
                    <a:gd name="T14" fmla="*/ 744 w 1007"/>
                    <a:gd name="T15" fmla="*/ 43 h 164"/>
                    <a:gd name="T16" fmla="*/ 699 w 1007"/>
                    <a:gd name="T17" fmla="*/ 33 h 164"/>
                    <a:gd name="T18" fmla="*/ 647 w 1007"/>
                    <a:gd name="T19" fmla="*/ 28 h 164"/>
                    <a:gd name="T20" fmla="*/ 592 w 1007"/>
                    <a:gd name="T21" fmla="*/ 28 h 164"/>
                    <a:gd name="T22" fmla="*/ 539 w 1007"/>
                    <a:gd name="T23" fmla="*/ 28 h 164"/>
                    <a:gd name="T24" fmla="*/ 472 w 1007"/>
                    <a:gd name="T25" fmla="*/ 28 h 164"/>
                    <a:gd name="T26" fmla="*/ 387 w 1007"/>
                    <a:gd name="T27" fmla="*/ 26 h 164"/>
                    <a:gd name="T28" fmla="*/ 298 w 1007"/>
                    <a:gd name="T29" fmla="*/ 28 h 164"/>
                    <a:gd name="T30" fmla="*/ 215 w 1007"/>
                    <a:gd name="T31" fmla="*/ 35 h 164"/>
                    <a:gd name="T32" fmla="*/ 146 w 1007"/>
                    <a:gd name="T33" fmla="*/ 47 h 164"/>
                    <a:gd name="T34" fmla="*/ 98 w 1007"/>
                    <a:gd name="T35" fmla="*/ 69 h 164"/>
                    <a:gd name="T36" fmla="*/ 62 w 1007"/>
                    <a:gd name="T37" fmla="*/ 93 h 164"/>
                    <a:gd name="T38" fmla="*/ 34 w 1007"/>
                    <a:gd name="T39" fmla="*/ 124 h 164"/>
                    <a:gd name="T40" fmla="*/ 17 w 1007"/>
                    <a:gd name="T41" fmla="*/ 138 h 164"/>
                    <a:gd name="T42" fmla="*/ 14 w 1007"/>
                    <a:gd name="T43" fmla="*/ 140 h 164"/>
                    <a:gd name="T44" fmla="*/ 10 w 1007"/>
                    <a:gd name="T45" fmla="*/ 145 h 164"/>
                    <a:gd name="T46" fmla="*/ 5 w 1007"/>
                    <a:gd name="T47" fmla="*/ 148 h 164"/>
                    <a:gd name="T48" fmla="*/ 0 w 1007"/>
                    <a:gd name="T49" fmla="*/ 148 h 164"/>
                    <a:gd name="T50" fmla="*/ 3 w 1007"/>
                    <a:gd name="T51" fmla="*/ 124 h 164"/>
                    <a:gd name="T52" fmla="*/ 10 w 1007"/>
                    <a:gd name="T53" fmla="*/ 97 h 164"/>
                    <a:gd name="T54" fmla="*/ 22 w 1007"/>
                    <a:gd name="T55" fmla="*/ 71 h 164"/>
                    <a:gd name="T56" fmla="*/ 34 w 1007"/>
                    <a:gd name="T57" fmla="*/ 47 h 164"/>
                    <a:gd name="T58" fmla="*/ 43 w 1007"/>
                    <a:gd name="T59" fmla="*/ 43 h 164"/>
                    <a:gd name="T60" fmla="*/ 55 w 1007"/>
                    <a:gd name="T61" fmla="*/ 35 h 164"/>
                    <a:gd name="T62" fmla="*/ 65 w 1007"/>
                    <a:gd name="T63" fmla="*/ 31 h 164"/>
                    <a:gd name="T64" fmla="*/ 74 w 1007"/>
                    <a:gd name="T65" fmla="*/ 26 h 164"/>
                    <a:gd name="T66" fmla="*/ 122 w 1007"/>
                    <a:gd name="T67" fmla="*/ 16 h 164"/>
                    <a:gd name="T68" fmla="*/ 177 w 1007"/>
                    <a:gd name="T69" fmla="*/ 14 h 164"/>
                    <a:gd name="T70" fmla="*/ 229 w 1007"/>
                    <a:gd name="T71" fmla="*/ 14 h 164"/>
                    <a:gd name="T72" fmla="*/ 279 w 1007"/>
                    <a:gd name="T73" fmla="*/ 9 h 164"/>
                    <a:gd name="T74" fmla="*/ 384 w 1007"/>
                    <a:gd name="T75" fmla="*/ 2 h 164"/>
                    <a:gd name="T76" fmla="*/ 496 w 1007"/>
                    <a:gd name="T77" fmla="*/ 2 h 164"/>
                    <a:gd name="T78" fmla="*/ 604 w 1007"/>
                    <a:gd name="T79" fmla="*/ 7 h 164"/>
                    <a:gd name="T80" fmla="*/ 706 w 1007"/>
                    <a:gd name="T81" fmla="*/ 21 h 164"/>
                    <a:gd name="T82" fmla="*/ 752 w 1007"/>
                    <a:gd name="T83" fmla="*/ 28 h 164"/>
                    <a:gd name="T84" fmla="*/ 802 w 1007"/>
                    <a:gd name="T85" fmla="*/ 35 h 164"/>
                    <a:gd name="T86" fmla="*/ 849 w 1007"/>
                    <a:gd name="T87" fmla="*/ 45 h 164"/>
                    <a:gd name="T88" fmla="*/ 892 w 1007"/>
                    <a:gd name="T89" fmla="*/ 59 h 164"/>
                    <a:gd name="T90" fmla="*/ 930 w 1007"/>
                    <a:gd name="T91" fmla="*/ 78 h 164"/>
                    <a:gd name="T92" fmla="*/ 966 w 1007"/>
                    <a:gd name="T93" fmla="*/ 105 h 164"/>
                    <a:gd name="T94" fmla="*/ 995 w 1007"/>
                    <a:gd name="T95" fmla="*/ 133 h 164"/>
                    <a:gd name="T96" fmla="*/ 1007 w 1007"/>
                    <a:gd name="T97" fmla="*/ 164 h 164"/>
                    <a:gd name="T98" fmla="*/ 997 w 1007"/>
                    <a:gd name="T99" fmla="*/ 159 h 1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"/>
                    <a:gd name="T151" fmla="*/ 0 h 164"/>
                    <a:gd name="T152" fmla="*/ 1007 w 1007"/>
                    <a:gd name="T153" fmla="*/ 164 h 1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" h="164">
                      <a:moveTo>
                        <a:pt x="997" y="159"/>
                      </a:moveTo>
                      <a:lnTo>
                        <a:pt x="985" y="150"/>
                      </a:lnTo>
                      <a:lnTo>
                        <a:pt x="973" y="143"/>
                      </a:lnTo>
                      <a:lnTo>
                        <a:pt x="961" y="133"/>
                      </a:lnTo>
                      <a:lnTo>
                        <a:pt x="949" y="124"/>
                      </a:lnTo>
                      <a:lnTo>
                        <a:pt x="935" y="114"/>
                      </a:lnTo>
                      <a:lnTo>
                        <a:pt x="921" y="105"/>
                      </a:lnTo>
                      <a:lnTo>
                        <a:pt x="907" y="97"/>
                      </a:lnTo>
                      <a:lnTo>
                        <a:pt x="892" y="90"/>
                      </a:lnTo>
                      <a:lnTo>
                        <a:pt x="873" y="83"/>
                      </a:lnTo>
                      <a:lnTo>
                        <a:pt x="854" y="76"/>
                      </a:lnTo>
                      <a:lnTo>
                        <a:pt x="833" y="66"/>
                      </a:lnTo>
                      <a:lnTo>
                        <a:pt x="811" y="59"/>
                      </a:lnTo>
                      <a:lnTo>
                        <a:pt x="787" y="52"/>
                      </a:lnTo>
                      <a:lnTo>
                        <a:pt x="766" y="47"/>
                      </a:lnTo>
                      <a:lnTo>
                        <a:pt x="744" y="43"/>
                      </a:lnTo>
                      <a:lnTo>
                        <a:pt x="723" y="38"/>
                      </a:lnTo>
                      <a:lnTo>
                        <a:pt x="699" y="33"/>
                      </a:lnTo>
                      <a:lnTo>
                        <a:pt x="673" y="31"/>
                      </a:lnTo>
                      <a:lnTo>
                        <a:pt x="647" y="28"/>
                      </a:lnTo>
                      <a:lnTo>
                        <a:pt x="618" y="28"/>
                      </a:lnTo>
                      <a:lnTo>
                        <a:pt x="592" y="28"/>
                      </a:lnTo>
                      <a:lnTo>
                        <a:pt x="565" y="28"/>
                      </a:lnTo>
                      <a:lnTo>
                        <a:pt x="539" y="28"/>
                      </a:lnTo>
                      <a:lnTo>
                        <a:pt x="515" y="28"/>
                      </a:lnTo>
                      <a:lnTo>
                        <a:pt x="472" y="28"/>
                      </a:lnTo>
                      <a:lnTo>
                        <a:pt x="430" y="26"/>
                      </a:lnTo>
                      <a:lnTo>
                        <a:pt x="387" y="26"/>
                      </a:lnTo>
                      <a:lnTo>
                        <a:pt x="341" y="26"/>
                      </a:lnTo>
                      <a:lnTo>
                        <a:pt x="298" y="28"/>
                      </a:lnTo>
                      <a:lnTo>
                        <a:pt x="255" y="31"/>
                      </a:lnTo>
                      <a:lnTo>
                        <a:pt x="215" y="35"/>
                      </a:lnTo>
                      <a:lnTo>
                        <a:pt x="174" y="40"/>
                      </a:lnTo>
                      <a:lnTo>
                        <a:pt x="146" y="47"/>
                      </a:lnTo>
                      <a:lnTo>
                        <a:pt x="122" y="57"/>
                      </a:lnTo>
                      <a:lnTo>
                        <a:pt x="98" y="69"/>
                      </a:lnTo>
                      <a:lnTo>
                        <a:pt x="79" y="81"/>
                      </a:lnTo>
                      <a:lnTo>
                        <a:pt x="62" y="93"/>
                      </a:lnTo>
                      <a:lnTo>
                        <a:pt x="48" y="107"/>
                      </a:lnTo>
                      <a:lnTo>
                        <a:pt x="34" y="124"/>
                      </a:lnTo>
                      <a:lnTo>
                        <a:pt x="19" y="138"/>
                      </a:lnTo>
                      <a:lnTo>
                        <a:pt x="17" y="138"/>
                      </a:lnTo>
                      <a:lnTo>
                        <a:pt x="17" y="140"/>
                      </a:lnTo>
                      <a:lnTo>
                        <a:pt x="14" y="140"/>
                      </a:lnTo>
                      <a:lnTo>
                        <a:pt x="12" y="143"/>
                      </a:lnTo>
                      <a:lnTo>
                        <a:pt x="10" y="145"/>
                      </a:lnTo>
                      <a:lnTo>
                        <a:pt x="7" y="145"/>
                      </a:lnTo>
                      <a:lnTo>
                        <a:pt x="5" y="148"/>
                      </a:lnTo>
                      <a:lnTo>
                        <a:pt x="0" y="148"/>
                      </a:lnTo>
                      <a:lnTo>
                        <a:pt x="0" y="136"/>
                      </a:lnTo>
                      <a:lnTo>
                        <a:pt x="3" y="124"/>
                      </a:lnTo>
                      <a:lnTo>
                        <a:pt x="5" y="109"/>
                      </a:lnTo>
                      <a:lnTo>
                        <a:pt x="10" y="97"/>
                      </a:lnTo>
                      <a:lnTo>
                        <a:pt x="14" y="86"/>
                      </a:lnTo>
                      <a:lnTo>
                        <a:pt x="22" y="71"/>
                      </a:lnTo>
                      <a:lnTo>
                        <a:pt x="26" y="59"/>
                      </a:lnTo>
                      <a:lnTo>
                        <a:pt x="34" y="47"/>
                      </a:lnTo>
                      <a:lnTo>
                        <a:pt x="38" y="45"/>
                      </a:lnTo>
                      <a:lnTo>
                        <a:pt x="43" y="43"/>
                      </a:lnTo>
                      <a:lnTo>
                        <a:pt x="50" y="40"/>
                      </a:lnTo>
                      <a:lnTo>
                        <a:pt x="55" y="35"/>
                      </a:lnTo>
                      <a:lnTo>
                        <a:pt x="60" y="33"/>
                      </a:lnTo>
                      <a:lnTo>
                        <a:pt x="65" y="31"/>
                      </a:lnTo>
                      <a:lnTo>
                        <a:pt x="69" y="26"/>
                      </a:lnTo>
                      <a:lnTo>
                        <a:pt x="74" y="26"/>
                      </a:lnTo>
                      <a:lnTo>
                        <a:pt x="98" y="21"/>
                      </a:lnTo>
                      <a:lnTo>
                        <a:pt x="122" y="16"/>
                      </a:lnTo>
                      <a:lnTo>
                        <a:pt x="148" y="16"/>
                      </a:lnTo>
                      <a:lnTo>
                        <a:pt x="177" y="14"/>
                      </a:lnTo>
                      <a:lnTo>
                        <a:pt x="203" y="14"/>
                      </a:lnTo>
                      <a:lnTo>
                        <a:pt x="229" y="14"/>
                      </a:lnTo>
                      <a:lnTo>
                        <a:pt x="255" y="12"/>
                      </a:lnTo>
                      <a:lnTo>
                        <a:pt x="279" y="9"/>
                      </a:lnTo>
                      <a:lnTo>
                        <a:pt x="332" y="5"/>
                      </a:lnTo>
                      <a:lnTo>
                        <a:pt x="384" y="2"/>
                      </a:lnTo>
                      <a:lnTo>
                        <a:pt x="441" y="0"/>
                      </a:lnTo>
                      <a:lnTo>
                        <a:pt x="496" y="2"/>
                      </a:lnTo>
                      <a:lnTo>
                        <a:pt x="551" y="2"/>
                      </a:lnTo>
                      <a:lnTo>
                        <a:pt x="604" y="7"/>
                      </a:lnTo>
                      <a:lnTo>
                        <a:pt x="656" y="14"/>
                      </a:lnTo>
                      <a:lnTo>
                        <a:pt x="706" y="21"/>
                      </a:lnTo>
                      <a:lnTo>
                        <a:pt x="728" y="26"/>
                      </a:lnTo>
                      <a:lnTo>
                        <a:pt x="752" y="28"/>
                      </a:lnTo>
                      <a:lnTo>
                        <a:pt x="775" y="33"/>
                      </a:lnTo>
                      <a:lnTo>
                        <a:pt x="802" y="35"/>
                      </a:lnTo>
                      <a:lnTo>
                        <a:pt x="825" y="40"/>
                      </a:lnTo>
                      <a:lnTo>
                        <a:pt x="849" y="45"/>
                      </a:lnTo>
                      <a:lnTo>
                        <a:pt x="873" y="52"/>
                      </a:lnTo>
                      <a:lnTo>
                        <a:pt x="892" y="59"/>
                      </a:lnTo>
                      <a:lnTo>
                        <a:pt x="911" y="66"/>
                      </a:lnTo>
                      <a:lnTo>
                        <a:pt x="930" y="78"/>
                      </a:lnTo>
                      <a:lnTo>
                        <a:pt x="949" y="90"/>
                      </a:lnTo>
                      <a:lnTo>
                        <a:pt x="966" y="105"/>
                      </a:lnTo>
                      <a:lnTo>
                        <a:pt x="983" y="119"/>
                      </a:lnTo>
                      <a:lnTo>
                        <a:pt x="995" y="133"/>
                      </a:lnTo>
                      <a:lnTo>
                        <a:pt x="1004" y="150"/>
                      </a:lnTo>
                      <a:lnTo>
                        <a:pt x="1007" y="164"/>
                      </a:lnTo>
                      <a:lnTo>
                        <a:pt x="1004" y="164"/>
                      </a:lnTo>
                      <a:lnTo>
                        <a:pt x="997" y="15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6" name="Freeform 557"/>
                <p:cNvSpPr>
                  <a:spLocks/>
                </p:cNvSpPr>
                <p:nvPr/>
              </p:nvSpPr>
              <p:spPr bwMode="auto">
                <a:xfrm>
                  <a:off x="2693" y="2892"/>
                  <a:ext cx="29" cy="14"/>
                </a:xfrm>
                <a:custGeom>
                  <a:avLst/>
                  <a:gdLst>
                    <a:gd name="T0" fmla="*/ 15 w 29"/>
                    <a:gd name="T1" fmla="*/ 14 h 14"/>
                    <a:gd name="T2" fmla="*/ 12 w 29"/>
                    <a:gd name="T3" fmla="*/ 14 h 14"/>
                    <a:gd name="T4" fmla="*/ 10 w 29"/>
                    <a:gd name="T5" fmla="*/ 14 h 14"/>
                    <a:gd name="T6" fmla="*/ 8 w 29"/>
                    <a:gd name="T7" fmla="*/ 14 h 14"/>
                    <a:gd name="T8" fmla="*/ 5 w 29"/>
                    <a:gd name="T9" fmla="*/ 12 h 14"/>
                    <a:gd name="T10" fmla="*/ 3 w 29"/>
                    <a:gd name="T11" fmla="*/ 12 h 14"/>
                    <a:gd name="T12" fmla="*/ 3 w 29"/>
                    <a:gd name="T13" fmla="*/ 9 h 14"/>
                    <a:gd name="T14" fmla="*/ 0 w 29"/>
                    <a:gd name="T15" fmla="*/ 9 h 14"/>
                    <a:gd name="T16" fmla="*/ 0 w 29"/>
                    <a:gd name="T17" fmla="*/ 7 h 14"/>
                    <a:gd name="T18" fmla="*/ 0 w 29"/>
                    <a:gd name="T19" fmla="*/ 5 h 14"/>
                    <a:gd name="T20" fmla="*/ 3 w 29"/>
                    <a:gd name="T21" fmla="*/ 5 h 14"/>
                    <a:gd name="T22" fmla="*/ 3 w 29"/>
                    <a:gd name="T23" fmla="*/ 2 h 14"/>
                    <a:gd name="T24" fmla="*/ 5 w 29"/>
                    <a:gd name="T25" fmla="*/ 2 h 14"/>
                    <a:gd name="T26" fmla="*/ 8 w 29"/>
                    <a:gd name="T27" fmla="*/ 0 h 14"/>
                    <a:gd name="T28" fmla="*/ 10 w 29"/>
                    <a:gd name="T29" fmla="*/ 0 h 14"/>
                    <a:gd name="T30" fmla="*/ 12 w 29"/>
                    <a:gd name="T31" fmla="*/ 0 h 14"/>
                    <a:gd name="T32" fmla="*/ 15 w 29"/>
                    <a:gd name="T33" fmla="*/ 0 h 14"/>
                    <a:gd name="T34" fmla="*/ 20 w 29"/>
                    <a:gd name="T35" fmla="*/ 0 h 14"/>
                    <a:gd name="T36" fmla="*/ 22 w 29"/>
                    <a:gd name="T37" fmla="*/ 0 h 14"/>
                    <a:gd name="T38" fmla="*/ 24 w 29"/>
                    <a:gd name="T39" fmla="*/ 0 h 14"/>
                    <a:gd name="T40" fmla="*/ 27 w 29"/>
                    <a:gd name="T41" fmla="*/ 2 h 14"/>
                    <a:gd name="T42" fmla="*/ 27 w 29"/>
                    <a:gd name="T43" fmla="*/ 2 h 14"/>
                    <a:gd name="T44" fmla="*/ 29 w 29"/>
                    <a:gd name="T45" fmla="*/ 5 h 14"/>
                    <a:gd name="T46" fmla="*/ 29 w 29"/>
                    <a:gd name="T47" fmla="*/ 5 h 14"/>
                    <a:gd name="T48" fmla="*/ 29 w 29"/>
                    <a:gd name="T49" fmla="*/ 7 h 14"/>
                    <a:gd name="T50" fmla="*/ 29 w 29"/>
                    <a:gd name="T51" fmla="*/ 9 h 14"/>
                    <a:gd name="T52" fmla="*/ 29 w 29"/>
                    <a:gd name="T53" fmla="*/ 9 h 14"/>
                    <a:gd name="T54" fmla="*/ 27 w 29"/>
                    <a:gd name="T55" fmla="*/ 12 h 14"/>
                    <a:gd name="T56" fmla="*/ 27 w 29"/>
                    <a:gd name="T57" fmla="*/ 12 h 14"/>
                    <a:gd name="T58" fmla="*/ 24 w 29"/>
                    <a:gd name="T59" fmla="*/ 14 h 14"/>
                    <a:gd name="T60" fmla="*/ 22 w 29"/>
                    <a:gd name="T61" fmla="*/ 14 h 14"/>
                    <a:gd name="T62" fmla="*/ 20 w 29"/>
                    <a:gd name="T63" fmla="*/ 14 h 14"/>
                    <a:gd name="T64" fmla="*/ 15 w 29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4"/>
                    <a:gd name="T101" fmla="*/ 29 w 29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4">
                      <a:moveTo>
                        <a:pt x="15" y="14"/>
                      </a:move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4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0" y="14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7" name="Freeform 558"/>
                <p:cNvSpPr>
                  <a:spLocks/>
                </p:cNvSpPr>
                <p:nvPr/>
              </p:nvSpPr>
              <p:spPr bwMode="auto">
                <a:xfrm>
                  <a:off x="2693" y="2892"/>
                  <a:ext cx="29" cy="14"/>
                </a:xfrm>
                <a:custGeom>
                  <a:avLst/>
                  <a:gdLst>
                    <a:gd name="T0" fmla="*/ 15 w 29"/>
                    <a:gd name="T1" fmla="*/ 14 h 14"/>
                    <a:gd name="T2" fmla="*/ 12 w 29"/>
                    <a:gd name="T3" fmla="*/ 14 h 14"/>
                    <a:gd name="T4" fmla="*/ 10 w 29"/>
                    <a:gd name="T5" fmla="*/ 14 h 14"/>
                    <a:gd name="T6" fmla="*/ 8 w 29"/>
                    <a:gd name="T7" fmla="*/ 14 h 14"/>
                    <a:gd name="T8" fmla="*/ 5 w 29"/>
                    <a:gd name="T9" fmla="*/ 12 h 14"/>
                    <a:gd name="T10" fmla="*/ 3 w 29"/>
                    <a:gd name="T11" fmla="*/ 12 h 14"/>
                    <a:gd name="T12" fmla="*/ 3 w 29"/>
                    <a:gd name="T13" fmla="*/ 9 h 14"/>
                    <a:gd name="T14" fmla="*/ 0 w 29"/>
                    <a:gd name="T15" fmla="*/ 9 h 14"/>
                    <a:gd name="T16" fmla="*/ 0 w 29"/>
                    <a:gd name="T17" fmla="*/ 7 h 14"/>
                    <a:gd name="T18" fmla="*/ 0 w 29"/>
                    <a:gd name="T19" fmla="*/ 5 h 14"/>
                    <a:gd name="T20" fmla="*/ 3 w 29"/>
                    <a:gd name="T21" fmla="*/ 5 h 14"/>
                    <a:gd name="T22" fmla="*/ 3 w 29"/>
                    <a:gd name="T23" fmla="*/ 2 h 14"/>
                    <a:gd name="T24" fmla="*/ 5 w 29"/>
                    <a:gd name="T25" fmla="*/ 2 h 14"/>
                    <a:gd name="T26" fmla="*/ 8 w 29"/>
                    <a:gd name="T27" fmla="*/ 0 h 14"/>
                    <a:gd name="T28" fmla="*/ 10 w 29"/>
                    <a:gd name="T29" fmla="*/ 0 h 14"/>
                    <a:gd name="T30" fmla="*/ 12 w 29"/>
                    <a:gd name="T31" fmla="*/ 0 h 14"/>
                    <a:gd name="T32" fmla="*/ 15 w 29"/>
                    <a:gd name="T33" fmla="*/ 0 h 14"/>
                    <a:gd name="T34" fmla="*/ 20 w 29"/>
                    <a:gd name="T35" fmla="*/ 0 h 14"/>
                    <a:gd name="T36" fmla="*/ 22 w 29"/>
                    <a:gd name="T37" fmla="*/ 0 h 14"/>
                    <a:gd name="T38" fmla="*/ 24 w 29"/>
                    <a:gd name="T39" fmla="*/ 0 h 14"/>
                    <a:gd name="T40" fmla="*/ 27 w 29"/>
                    <a:gd name="T41" fmla="*/ 2 h 14"/>
                    <a:gd name="T42" fmla="*/ 27 w 29"/>
                    <a:gd name="T43" fmla="*/ 2 h 14"/>
                    <a:gd name="T44" fmla="*/ 29 w 29"/>
                    <a:gd name="T45" fmla="*/ 5 h 14"/>
                    <a:gd name="T46" fmla="*/ 29 w 29"/>
                    <a:gd name="T47" fmla="*/ 5 h 14"/>
                    <a:gd name="T48" fmla="*/ 29 w 29"/>
                    <a:gd name="T49" fmla="*/ 7 h 14"/>
                    <a:gd name="T50" fmla="*/ 29 w 29"/>
                    <a:gd name="T51" fmla="*/ 9 h 14"/>
                    <a:gd name="T52" fmla="*/ 29 w 29"/>
                    <a:gd name="T53" fmla="*/ 9 h 14"/>
                    <a:gd name="T54" fmla="*/ 27 w 29"/>
                    <a:gd name="T55" fmla="*/ 12 h 14"/>
                    <a:gd name="T56" fmla="*/ 27 w 29"/>
                    <a:gd name="T57" fmla="*/ 12 h 14"/>
                    <a:gd name="T58" fmla="*/ 24 w 29"/>
                    <a:gd name="T59" fmla="*/ 14 h 14"/>
                    <a:gd name="T60" fmla="*/ 22 w 29"/>
                    <a:gd name="T61" fmla="*/ 14 h 14"/>
                    <a:gd name="T62" fmla="*/ 20 w 29"/>
                    <a:gd name="T63" fmla="*/ 14 h 14"/>
                    <a:gd name="T64" fmla="*/ 15 w 29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4"/>
                    <a:gd name="T101" fmla="*/ 29 w 29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4">
                      <a:moveTo>
                        <a:pt x="15" y="14"/>
                      </a:move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4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0" y="14"/>
                      </a:lnTo>
                      <a:lnTo>
                        <a:pt x="15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8" name="Freeform 559"/>
                <p:cNvSpPr>
                  <a:spLocks/>
                </p:cNvSpPr>
                <p:nvPr/>
              </p:nvSpPr>
              <p:spPr bwMode="auto">
                <a:xfrm>
                  <a:off x="2829" y="2901"/>
                  <a:ext cx="29" cy="17"/>
                </a:xfrm>
                <a:custGeom>
                  <a:avLst/>
                  <a:gdLst>
                    <a:gd name="T0" fmla="*/ 15 w 29"/>
                    <a:gd name="T1" fmla="*/ 17 h 17"/>
                    <a:gd name="T2" fmla="*/ 10 w 29"/>
                    <a:gd name="T3" fmla="*/ 17 h 17"/>
                    <a:gd name="T4" fmla="*/ 8 w 29"/>
                    <a:gd name="T5" fmla="*/ 15 h 17"/>
                    <a:gd name="T6" fmla="*/ 5 w 29"/>
                    <a:gd name="T7" fmla="*/ 15 h 17"/>
                    <a:gd name="T8" fmla="*/ 3 w 29"/>
                    <a:gd name="T9" fmla="*/ 15 h 17"/>
                    <a:gd name="T10" fmla="*/ 3 w 29"/>
                    <a:gd name="T11" fmla="*/ 12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8 h 17"/>
                    <a:gd name="T18" fmla="*/ 0 w 29"/>
                    <a:gd name="T19" fmla="*/ 8 h 17"/>
                    <a:gd name="T20" fmla="*/ 0 w 29"/>
                    <a:gd name="T21" fmla="*/ 5 h 17"/>
                    <a:gd name="T22" fmla="*/ 3 w 29"/>
                    <a:gd name="T23" fmla="*/ 3 h 17"/>
                    <a:gd name="T24" fmla="*/ 3 w 29"/>
                    <a:gd name="T25" fmla="*/ 3 h 17"/>
                    <a:gd name="T26" fmla="*/ 5 w 29"/>
                    <a:gd name="T27" fmla="*/ 0 h 17"/>
                    <a:gd name="T28" fmla="*/ 8 w 29"/>
                    <a:gd name="T29" fmla="*/ 0 h 17"/>
                    <a:gd name="T30" fmla="*/ 10 w 29"/>
                    <a:gd name="T31" fmla="*/ 0 h 17"/>
                    <a:gd name="T32" fmla="*/ 15 w 29"/>
                    <a:gd name="T33" fmla="*/ 0 h 17"/>
                    <a:gd name="T34" fmla="*/ 17 w 29"/>
                    <a:gd name="T35" fmla="*/ 0 h 17"/>
                    <a:gd name="T36" fmla="*/ 20 w 29"/>
                    <a:gd name="T37" fmla="*/ 0 h 17"/>
                    <a:gd name="T38" fmla="*/ 22 w 29"/>
                    <a:gd name="T39" fmla="*/ 0 h 17"/>
                    <a:gd name="T40" fmla="*/ 24 w 29"/>
                    <a:gd name="T41" fmla="*/ 3 h 17"/>
                    <a:gd name="T42" fmla="*/ 27 w 29"/>
                    <a:gd name="T43" fmla="*/ 3 h 17"/>
                    <a:gd name="T44" fmla="*/ 27 w 29"/>
                    <a:gd name="T45" fmla="*/ 5 h 17"/>
                    <a:gd name="T46" fmla="*/ 27 w 29"/>
                    <a:gd name="T47" fmla="*/ 8 h 17"/>
                    <a:gd name="T48" fmla="*/ 29 w 29"/>
                    <a:gd name="T49" fmla="*/ 8 h 17"/>
                    <a:gd name="T50" fmla="*/ 27 w 29"/>
                    <a:gd name="T51" fmla="*/ 10 h 17"/>
                    <a:gd name="T52" fmla="*/ 27 w 29"/>
                    <a:gd name="T53" fmla="*/ 12 h 17"/>
                    <a:gd name="T54" fmla="*/ 27 w 29"/>
                    <a:gd name="T55" fmla="*/ 12 h 17"/>
                    <a:gd name="T56" fmla="*/ 24 w 29"/>
                    <a:gd name="T57" fmla="*/ 15 h 17"/>
                    <a:gd name="T58" fmla="*/ 22 w 29"/>
                    <a:gd name="T59" fmla="*/ 15 h 17"/>
                    <a:gd name="T60" fmla="*/ 20 w 29"/>
                    <a:gd name="T61" fmla="*/ 15 h 17"/>
                    <a:gd name="T62" fmla="*/ 17 w 29"/>
                    <a:gd name="T63" fmla="*/ 17 h 17"/>
                    <a:gd name="T64" fmla="*/ 15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5" y="17"/>
                      </a:move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7" y="3"/>
                      </a:lnTo>
                      <a:lnTo>
                        <a:pt x="27" y="5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7" y="10"/>
                      </a:lnTo>
                      <a:lnTo>
                        <a:pt x="27" y="12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20" y="15"/>
                      </a:lnTo>
                      <a:lnTo>
                        <a:pt x="17" y="1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39" name="Freeform 560"/>
                <p:cNvSpPr>
                  <a:spLocks/>
                </p:cNvSpPr>
                <p:nvPr/>
              </p:nvSpPr>
              <p:spPr bwMode="auto">
                <a:xfrm>
                  <a:off x="2829" y="2901"/>
                  <a:ext cx="29" cy="17"/>
                </a:xfrm>
                <a:custGeom>
                  <a:avLst/>
                  <a:gdLst>
                    <a:gd name="T0" fmla="*/ 15 w 29"/>
                    <a:gd name="T1" fmla="*/ 17 h 17"/>
                    <a:gd name="T2" fmla="*/ 10 w 29"/>
                    <a:gd name="T3" fmla="*/ 17 h 17"/>
                    <a:gd name="T4" fmla="*/ 8 w 29"/>
                    <a:gd name="T5" fmla="*/ 15 h 17"/>
                    <a:gd name="T6" fmla="*/ 5 w 29"/>
                    <a:gd name="T7" fmla="*/ 15 h 17"/>
                    <a:gd name="T8" fmla="*/ 3 w 29"/>
                    <a:gd name="T9" fmla="*/ 15 h 17"/>
                    <a:gd name="T10" fmla="*/ 3 w 29"/>
                    <a:gd name="T11" fmla="*/ 12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8 h 17"/>
                    <a:gd name="T18" fmla="*/ 0 w 29"/>
                    <a:gd name="T19" fmla="*/ 8 h 17"/>
                    <a:gd name="T20" fmla="*/ 0 w 29"/>
                    <a:gd name="T21" fmla="*/ 5 h 17"/>
                    <a:gd name="T22" fmla="*/ 3 w 29"/>
                    <a:gd name="T23" fmla="*/ 3 h 17"/>
                    <a:gd name="T24" fmla="*/ 3 w 29"/>
                    <a:gd name="T25" fmla="*/ 3 h 17"/>
                    <a:gd name="T26" fmla="*/ 5 w 29"/>
                    <a:gd name="T27" fmla="*/ 0 h 17"/>
                    <a:gd name="T28" fmla="*/ 8 w 29"/>
                    <a:gd name="T29" fmla="*/ 0 h 17"/>
                    <a:gd name="T30" fmla="*/ 10 w 29"/>
                    <a:gd name="T31" fmla="*/ 0 h 17"/>
                    <a:gd name="T32" fmla="*/ 15 w 29"/>
                    <a:gd name="T33" fmla="*/ 0 h 17"/>
                    <a:gd name="T34" fmla="*/ 17 w 29"/>
                    <a:gd name="T35" fmla="*/ 0 h 17"/>
                    <a:gd name="T36" fmla="*/ 20 w 29"/>
                    <a:gd name="T37" fmla="*/ 0 h 17"/>
                    <a:gd name="T38" fmla="*/ 22 w 29"/>
                    <a:gd name="T39" fmla="*/ 0 h 17"/>
                    <a:gd name="T40" fmla="*/ 24 w 29"/>
                    <a:gd name="T41" fmla="*/ 3 h 17"/>
                    <a:gd name="T42" fmla="*/ 27 w 29"/>
                    <a:gd name="T43" fmla="*/ 3 h 17"/>
                    <a:gd name="T44" fmla="*/ 27 w 29"/>
                    <a:gd name="T45" fmla="*/ 5 h 17"/>
                    <a:gd name="T46" fmla="*/ 27 w 29"/>
                    <a:gd name="T47" fmla="*/ 8 h 17"/>
                    <a:gd name="T48" fmla="*/ 29 w 29"/>
                    <a:gd name="T49" fmla="*/ 8 h 17"/>
                    <a:gd name="T50" fmla="*/ 27 w 29"/>
                    <a:gd name="T51" fmla="*/ 10 h 17"/>
                    <a:gd name="T52" fmla="*/ 27 w 29"/>
                    <a:gd name="T53" fmla="*/ 12 h 17"/>
                    <a:gd name="T54" fmla="*/ 27 w 29"/>
                    <a:gd name="T55" fmla="*/ 12 h 17"/>
                    <a:gd name="T56" fmla="*/ 24 w 29"/>
                    <a:gd name="T57" fmla="*/ 15 h 17"/>
                    <a:gd name="T58" fmla="*/ 22 w 29"/>
                    <a:gd name="T59" fmla="*/ 15 h 17"/>
                    <a:gd name="T60" fmla="*/ 20 w 29"/>
                    <a:gd name="T61" fmla="*/ 15 h 17"/>
                    <a:gd name="T62" fmla="*/ 17 w 29"/>
                    <a:gd name="T63" fmla="*/ 17 h 17"/>
                    <a:gd name="T64" fmla="*/ 15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5" y="17"/>
                      </a:move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7" y="3"/>
                      </a:lnTo>
                      <a:lnTo>
                        <a:pt x="27" y="5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7" y="10"/>
                      </a:lnTo>
                      <a:lnTo>
                        <a:pt x="27" y="12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20" y="15"/>
                      </a:lnTo>
                      <a:lnTo>
                        <a:pt x="17" y="17"/>
                      </a:lnTo>
                      <a:lnTo>
                        <a:pt x="15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0" name="Freeform 561"/>
                <p:cNvSpPr>
                  <a:spLocks/>
                </p:cNvSpPr>
                <p:nvPr/>
              </p:nvSpPr>
              <p:spPr bwMode="auto">
                <a:xfrm>
                  <a:off x="2937" y="2892"/>
                  <a:ext cx="28" cy="14"/>
                </a:xfrm>
                <a:custGeom>
                  <a:avLst/>
                  <a:gdLst>
                    <a:gd name="T0" fmla="*/ 14 w 28"/>
                    <a:gd name="T1" fmla="*/ 14 h 14"/>
                    <a:gd name="T2" fmla="*/ 12 w 28"/>
                    <a:gd name="T3" fmla="*/ 14 h 14"/>
                    <a:gd name="T4" fmla="*/ 9 w 28"/>
                    <a:gd name="T5" fmla="*/ 14 h 14"/>
                    <a:gd name="T6" fmla="*/ 7 w 28"/>
                    <a:gd name="T7" fmla="*/ 14 h 14"/>
                    <a:gd name="T8" fmla="*/ 5 w 28"/>
                    <a:gd name="T9" fmla="*/ 12 h 14"/>
                    <a:gd name="T10" fmla="*/ 2 w 28"/>
                    <a:gd name="T11" fmla="*/ 12 h 14"/>
                    <a:gd name="T12" fmla="*/ 2 w 28"/>
                    <a:gd name="T13" fmla="*/ 9 h 14"/>
                    <a:gd name="T14" fmla="*/ 2 w 28"/>
                    <a:gd name="T15" fmla="*/ 9 h 14"/>
                    <a:gd name="T16" fmla="*/ 0 w 28"/>
                    <a:gd name="T17" fmla="*/ 7 h 14"/>
                    <a:gd name="T18" fmla="*/ 2 w 28"/>
                    <a:gd name="T19" fmla="*/ 5 h 14"/>
                    <a:gd name="T20" fmla="*/ 2 w 28"/>
                    <a:gd name="T21" fmla="*/ 5 h 14"/>
                    <a:gd name="T22" fmla="*/ 2 w 28"/>
                    <a:gd name="T23" fmla="*/ 2 h 14"/>
                    <a:gd name="T24" fmla="*/ 5 w 28"/>
                    <a:gd name="T25" fmla="*/ 2 h 14"/>
                    <a:gd name="T26" fmla="*/ 7 w 28"/>
                    <a:gd name="T27" fmla="*/ 0 h 14"/>
                    <a:gd name="T28" fmla="*/ 9 w 28"/>
                    <a:gd name="T29" fmla="*/ 0 h 14"/>
                    <a:gd name="T30" fmla="*/ 12 w 28"/>
                    <a:gd name="T31" fmla="*/ 0 h 14"/>
                    <a:gd name="T32" fmla="*/ 14 w 28"/>
                    <a:gd name="T33" fmla="*/ 0 h 14"/>
                    <a:gd name="T34" fmla="*/ 19 w 28"/>
                    <a:gd name="T35" fmla="*/ 0 h 14"/>
                    <a:gd name="T36" fmla="*/ 21 w 28"/>
                    <a:gd name="T37" fmla="*/ 0 h 14"/>
                    <a:gd name="T38" fmla="*/ 24 w 28"/>
                    <a:gd name="T39" fmla="*/ 0 h 14"/>
                    <a:gd name="T40" fmla="*/ 26 w 28"/>
                    <a:gd name="T41" fmla="*/ 2 h 14"/>
                    <a:gd name="T42" fmla="*/ 26 w 28"/>
                    <a:gd name="T43" fmla="*/ 2 h 14"/>
                    <a:gd name="T44" fmla="*/ 28 w 28"/>
                    <a:gd name="T45" fmla="*/ 5 h 14"/>
                    <a:gd name="T46" fmla="*/ 28 w 28"/>
                    <a:gd name="T47" fmla="*/ 5 h 14"/>
                    <a:gd name="T48" fmla="*/ 28 w 28"/>
                    <a:gd name="T49" fmla="*/ 7 h 14"/>
                    <a:gd name="T50" fmla="*/ 28 w 28"/>
                    <a:gd name="T51" fmla="*/ 9 h 14"/>
                    <a:gd name="T52" fmla="*/ 28 w 28"/>
                    <a:gd name="T53" fmla="*/ 9 h 14"/>
                    <a:gd name="T54" fmla="*/ 26 w 28"/>
                    <a:gd name="T55" fmla="*/ 12 h 14"/>
                    <a:gd name="T56" fmla="*/ 26 w 28"/>
                    <a:gd name="T57" fmla="*/ 12 h 14"/>
                    <a:gd name="T58" fmla="*/ 24 w 28"/>
                    <a:gd name="T59" fmla="*/ 14 h 14"/>
                    <a:gd name="T60" fmla="*/ 21 w 28"/>
                    <a:gd name="T61" fmla="*/ 14 h 14"/>
                    <a:gd name="T62" fmla="*/ 19 w 28"/>
                    <a:gd name="T63" fmla="*/ 14 h 14"/>
                    <a:gd name="T64" fmla="*/ 14 w 28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4"/>
                    <a:gd name="T101" fmla="*/ 28 w 28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4">
                      <a:moveTo>
                        <a:pt x="14" y="14"/>
                      </a:move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1" name="Freeform 562"/>
                <p:cNvSpPr>
                  <a:spLocks/>
                </p:cNvSpPr>
                <p:nvPr/>
              </p:nvSpPr>
              <p:spPr bwMode="auto">
                <a:xfrm>
                  <a:off x="2937" y="2892"/>
                  <a:ext cx="28" cy="14"/>
                </a:xfrm>
                <a:custGeom>
                  <a:avLst/>
                  <a:gdLst>
                    <a:gd name="T0" fmla="*/ 14 w 28"/>
                    <a:gd name="T1" fmla="*/ 14 h 14"/>
                    <a:gd name="T2" fmla="*/ 12 w 28"/>
                    <a:gd name="T3" fmla="*/ 14 h 14"/>
                    <a:gd name="T4" fmla="*/ 9 w 28"/>
                    <a:gd name="T5" fmla="*/ 14 h 14"/>
                    <a:gd name="T6" fmla="*/ 7 w 28"/>
                    <a:gd name="T7" fmla="*/ 14 h 14"/>
                    <a:gd name="T8" fmla="*/ 5 w 28"/>
                    <a:gd name="T9" fmla="*/ 12 h 14"/>
                    <a:gd name="T10" fmla="*/ 2 w 28"/>
                    <a:gd name="T11" fmla="*/ 12 h 14"/>
                    <a:gd name="T12" fmla="*/ 2 w 28"/>
                    <a:gd name="T13" fmla="*/ 9 h 14"/>
                    <a:gd name="T14" fmla="*/ 2 w 28"/>
                    <a:gd name="T15" fmla="*/ 9 h 14"/>
                    <a:gd name="T16" fmla="*/ 0 w 28"/>
                    <a:gd name="T17" fmla="*/ 7 h 14"/>
                    <a:gd name="T18" fmla="*/ 2 w 28"/>
                    <a:gd name="T19" fmla="*/ 5 h 14"/>
                    <a:gd name="T20" fmla="*/ 2 w 28"/>
                    <a:gd name="T21" fmla="*/ 5 h 14"/>
                    <a:gd name="T22" fmla="*/ 2 w 28"/>
                    <a:gd name="T23" fmla="*/ 2 h 14"/>
                    <a:gd name="T24" fmla="*/ 5 w 28"/>
                    <a:gd name="T25" fmla="*/ 2 h 14"/>
                    <a:gd name="T26" fmla="*/ 7 w 28"/>
                    <a:gd name="T27" fmla="*/ 0 h 14"/>
                    <a:gd name="T28" fmla="*/ 9 w 28"/>
                    <a:gd name="T29" fmla="*/ 0 h 14"/>
                    <a:gd name="T30" fmla="*/ 12 w 28"/>
                    <a:gd name="T31" fmla="*/ 0 h 14"/>
                    <a:gd name="T32" fmla="*/ 14 w 28"/>
                    <a:gd name="T33" fmla="*/ 0 h 14"/>
                    <a:gd name="T34" fmla="*/ 19 w 28"/>
                    <a:gd name="T35" fmla="*/ 0 h 14"/>
                    <a:gd name="T36" fmla="*/ 21 w 28"/>
                    <a:gd name="T37" fmla="*/ 0 h 14"/>
                    <a:gd name="T38" fmla="*/ 24 w 28"/>
                    <a:gd name="T39" fmla="*/ 0 h 14"/>
                    <a:gd name="T40" fmla="*/ 26 w 28"/>
                    <a:gd name="T41" fmla="*/ 2 h 14"/>
                    <a:gd name="T42" fmla="*/ 26 w 28"/>
                    <a:gd name="T43" fmla="*/ 2 h 14"/>
                    <a:gd name="T44" fmla="*/ 28 w 28"/>
                    <a:gd name="T45" fmla="*/ 5 h 14"/>
                    <a:gd name="T46" fmla="*/ 28 w 28"/>
                    <a:gd name="T47" fmla="*/ 5 h 14"/>
                    <a:gd name="T48" fmla="*/ 28 w 28"/>
                    <a:gd name="T49" fmla="*/ 7 h 14"/>
                    <a:gd name="T50" fmla="*/ 28 w 28"/>
                    <a:gd name="T51" fmla="*/ 9 h 14"/>
                    <a:gd name="T52" fmla="*/ 28 w 28"/>
                    <a:gd name="T53" fmla="*/ 9 h 14"/>
                    <a:gd name="T54" fmla="*/ 26 w 28"/>
                    <a:gd name="T55" fmla="*/ 12 h 14"/>
                    <a:gd name="T56" fmla="*/ 26 w 28"/>
                    <a:gd name="T57" fmla="*/ 12 h 14"/>
                    <a:gd name="T58" fmla="*/ 24 w 28"/>
                    <a:gd name="T59" fmla="*/ 14 h 14"/>
                    <a:gd name="T60" fmla="*/ 21 w 28"/>
                    <a:gd name="T61" fmla="*/ 14 h 14"/>
                    <a:gd name="T62" fmla="*/ 19 w 28"/>
                    <a:gd name="T63" fmla="*/ 14 h 14"/>
                    <a:gd name="T64" fmla="*/ 14 w 28"/>
                    <a:gd name="T65" fmla="*/ 14 h 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4"/>
                    <a:gd name="T101" fmla="*/ 28 w 28"/>
                    <a:gd name="T102" fmla="*/ 14 h 1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4">
                      <a:moveTo>
                        <a:pt x="14" y="14"/>
                      </a:move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2" name="Freeform 563"/>
                <p:cNvSpPr>
                  <a:spLocks/>
                </p:cNvSpPr>
                <p:nvPr/>
              </p:nvSpPr>
              <p:spPr bwMode="auto">
                <a:xfrm>
                  <a:off x="3039" y="2925"/>
                  <a:ext cx="29" cy="15"/>
                </a:xfrm>
                <a:custGeom>
                  <a:avLst/>
                  <a:gdLst>
                    <a:gd name="T0" fmla="*/ 15 w 29"/>
                    <a:gd name="T1" fmla="*/ 15 h 15"/>
                    <a:gd name="T2" fmla="*/ 10 w 29"/>
                    <a:gd name="T3" fmla="*/ 15 h 15"/>
                    <a:gd name="T4" fmla="*/ 7 w 29"/>
                    <a:gd name="T5" fmla="*/ 15 h 15"/>
                    <a:gd name="T6" fmla="*/ 5 w 29"/>
                    <a:gd name="T7" fmla="*/ 15 h 15"/>
                    <a:gd name="T8" fmla="*/ 3 w 29"/>
                    <a:gd name="T9" fmla="*/ 12 h 15"/>
                    <a:gd name="T10" fmla="*/ 3 w 29"/>
                    <a:gd name="T11" fmla="*/ 12 h 15"/>
                    <a:gd name="T12" fmla="*/ 0 w 29"/>
                    <a:gd name="T13" fmla="*/ 10 h 15"/>
                    <a:gd name="T14" fmla="*/ 0 w 29"/>
                    <a:gd name="T15" fmla="*/ 10 h 15"/>
                    <a:gd name="T16" fmla="*/ 0 w 29"/>
                    <a:gd name="T17" fmla="*/ 7 h 15"/>
                    <a:gd name="T18" fmla="*/ 0 w 29"/>
                    <a:gd name="T19" fmla="*/ 5 h 15"/>
                    <a:gd name="T20" fmla="*/ 0 w 29"/>
                    <a:gd name="T21" fmla="*/ 5 h 15"/>
                    <a:gd name="T22" fmla="*/ 3 w 29"/>
                    <a:gd name="T23" fmla="*/ 3 h 15"/>
                    <a:gd name="T24" fmla="*/ 3 w 29"/>
                    <a:gd name="T25" fmla="*/ 3 h 15"/>
                    <a:gd name="T26" fmla="*/ 5 w 29"/>
                    <a:gd name="T27" fmla="*/ 0 h 15"/>
                    <a:gd name="T28" fmla="*/ 7 w 29"/>
                    <a:gd name="T29" fmla="*/ 0 h 15"/>
                    <a:gd name="T30" fmla="*/ 10 w 29"/>
                    <a:gd name="T31" fmla="*/ 0 h 15"/>
                    <a:gd name="T32" fmla="*/ 15 w 29"/>
                    <a:gd name="T33" fmla="*/ 0 h 15"/>
                    <a:gd name="T34" fmla="*/ 17 w 29"/>
                    <a:gd name="T35" fmla="*/ 0 h 15"/>
                    <a:gd name="T36" fmla="*/ 19 w 29"/>
                    <a:gd name="T37" fmla="*/ 0 h 15"/>
                    <a:gd name="T38" fmla="*/ 22 w 29"/>
                    <a:gd name="T39" fmla="*/ 0 h 15"/>
                    <a:gd name="T40" fmla="*/ 24 w 29"/>
                    <a:gd name="T41" fmla="*/ 3 h 15"/>
                    <a:gd name="T42" fmla="*/ 27 w 29"/>
                    <a:gd name="T43" fmla="*/ 3 h 15"/>
                    <a:gd name="T44" fmla="*/ 27 w 29"/>
                    <a:gd name="T45" fmla="*/ 5 h 15"/>
                    <a:gd name="T46" fmla="*/ 27 w 29"/>
                    <a:gd name="T47" fmla="*/ 5 h 15"/>
                    <a:gd name="T48" fmla="*/ 29 w 29"/>
                    <a:gd name="T49" fmla="*/ 7 h 15"/>
                    <a:gd name="T50" fmla="*/ 27 w 29"/>
                    <a:gd name="T51" fmla="*/ 10 h 15"/>
                    <a:gd name="T52" fmla="*/ 27 w 29"/>
                    <a:gd name="T53" fmla="*/ 10 h 15"/>
                    <a:gd name="T54" fmla="*/ 27 w 29"/>
                    <a:gd name="T55" fmla="*/ 12 h 15"/>
                    <a:gd name="T56" fmla="*/ 24 w 29"/>
                    <a:gd name="T57" fmla="*/ 12 h 15"/>
                    <a:gd name="T58" fmla="*/ 22 w 29"/>
                    <a:gd name="T59" fmla="*/ 15 h 15"/>
                    <a:gd name="T60" fmla="*/ 19 w 29"/>
                    <a:gd name="T61" fmla="*/ 15 h 15"/>
                    <a:gd name="T62" fmla="*/ 17 w 29"/>
                    <a:gd name="T63" fmla="*/ 15 h 15"/>
                    <a:gd name="T64" fmla="*/ 15 w 29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5"/>
                    <a:gd name="T101" fmla="*/ 29 w 29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5">
                      <a:moveTo>
                        <a:pt x="15" y="15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7" y="3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27" y="10"/>
                      </a:lnTo>
                      <a:lnTo>
                        <a:pt x="27" y="12"/>
                      </a:lnTo>
                      <a:lnTo>
                        <a:pt x="24" y="12"/>
                      </a:lnTo>
                      <a:lnTo>
                        <a:pt x="22" y="15"/>
                      </a:lnTo>
                      <a:lnTo>
                        <a:pt x="19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3" name="Freeform 564"/>
                <p:cNvSpPr>
                  <a:spLocks/>
                </p:cNvSpPr>
                <p:nvPr/>
              </p:nvSpPr>
              <p:spPr bwMode="auto">
                <a:xfrm>
                  <a:off x="3039" y="2925"/>
                  <a:ext cx="29" cy="15"/>
                </a:xfrm>
                <a:custGeom>
                  <a:avLst/>
                  <a:gdLst>
                    <a:gd name="T0" fmla="*/ 15 w 29"/>
                    <a:gd name="T1" fmla="*/ 15 h 15"/>
                    <a:gd name="T2" fmla="*/ 10 w 29"/>
                    <a:gd name="T3" fmla="*/ 15 h 15"/>
                    <a:gd name="T4" fmla="*/ 7 w 29"/>
                    <a:gd name="T5" fmla="*/ 15 h 15"/>
                    <a:gd name="T6" fmla="*/ 5 w 29"/>
                    <a:gd name="T7" fmla="*/ 15 h 15"/>
                    <a:gd name="T8" fmla="*/ 3 w 29"/>
                    <a:gd name="T9" fmla="*/ 12 h 15"/>
                    <a:gd name="T10" fmla="*/ 3 w 29"/>
                    <a:gd name="T11" fmla="*/ 12 h 15"/>
                    <a:gd name="T12" fmla="*/ 0 w 29"/>
                    <a:gd name="T13" fmla="*/ 10 h 15"/>
                    <a:gd name="T14" fmla="*/ 0 w 29"/>
                    <a:gd name="T15" fmla="*/ 10 h 15"/>
                    <a:gd name="T16" fmla="*/ 0 w 29"/>
                    <a:gd name="T17" fmla="*/ 7 h 15"/>
                    <a:gd name="T18" fmla="*/ 0 w 29"/>
                    <a:gd name="T19" fmla="*/ 5 h 15"/>
                    <a:gd name="T20" fmla="*/ 0 w 29"/>
                    <a:gd name="T21" fmla="*/ 5 h 15"/>
                    <a:gd name="T22" fmla="*/ 3 w 29"/>
                    <a:gd name="T23" fmla="*/ 3 h 15"/>
                    <a:gd name="T24" fmla="*/ 3 w 29"/>
                    <a:gd name="T25" fmla="*/ 3 h 15"/>
                    <a:gd name="T26" fmla="*/ 5 w 29"/>
                    <a:gd name="T27" fmla="*/ 0 h 15"/>
                    <a:gd name="T28" fmla="*/ 7 w 29"/>
                    <a:gd name="T29" fmla="*/ 0 h 15"/>
                    <a:gd name="T30" fmla="*/ 10 w 29"/>
                    <a:gd name="T31" fmla="*/ 0 h 15"/>
                    <a:gd name="T32" fmla="*/ 15 w 29"/>
                    <a:gd name="T33" fmla="*/ 0 h 15"/>
                    <a:gd name="T34" fmla="*/ 17 w 29"/>
                    <a:gd name="T35" fmla="*/ 0 h 15"/>
                    <a:gd name="T36" fmla="*/ 19 w 29"/>
                    <a:gd name="T37" fmla="*/ 0 h 15"/>
                    <a:gd name="T38" fmla="*/ 22 w 29"/>
                    <a:gd name="T39" fmla="*/ 0 h 15"/>
                    <a:gd name="T40" fmla="*/ 24 w 29"/>
                    <a:gd name="T41" fmla="*/ 3 h 15"/>
                    <a:gd name="T42" fmla="*/ 27 w 29"/>
                    <a:gd name="T43" fmla="*/ 3 h 15"/>
                    <a:gd name="T44" fmla="*/ 27 w 29"/>
                    <a:gd name="T45" fmla="*/ 5 h 15"/>
                    <a:gd name="T46" fmla="*/ 27 w 29"/>
                    <a:gd name="T47" fmla="*/ 5 h 15"/>
                    <a:gd name="T48" fmla="*/ 29 w 29"/>
                    <a:gd name="T49" fmla="*/ 7 h 15"/>
                    <a:gd name="T50" fmla="*/ 27 w 29"/>
                    <a:gd name="T51" fmla="*/ 10 h 15"/>
                    <a:gd name="T52" fmla="*/ 27 w 29"/>
                    <a:gd name="T53" fmla="*/ 10 h 15"/>
                    <a:gd name="T54" fmla="*/ 27 w 29"/>
                    <a:gd name="T55" fmla="*/ 12 h 15"/>
                    <a:gd name="T56" fmla="*/ 24 w 29"/>
                    <a:gd name="T57" fmla="*/ 12 h 15"/>
                    <a:gd name="T58" fmla="*/ 22 w 29"/>
                    <a:gd name="T59" fmla="*/ 15 h 15"/>
                    <a:gd name="T60" fmla="*/ 19 w 29"/>
                    <a:gd name="T61" fmla="*/ 15 h 15"/>
                    <a:gd name="T62" fmla="*/ 17 w 29"/>
                    <a:gd name="T63" fmla="*/ 15 h 15"/>
                    <a:gd name="T64" fmla="*/ 15 w 29"/>
                    <a:gd name="T65" fmla="*/ 15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5"/>
                    <a:gd name="T101" fmla="*/ 29 w 29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5">
                      <a:moveTo>
                        <a:pt x="15" y="15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7" y="3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27" y="10"/>
                      </a:lnTo>
                      <a:lnTo>
                        <a:pt x="27" y="12"/>
                      </a:lnTo>
                      <a:lnTo>
                        <a:pt x="24" y="12"/>
                      </a:lnTo>
                      <a:lnTo>
                        <a:pt x="22" y="15"/>
                      </a:lnTo>
                      <a:lnTo>
                        <a:pt x="19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4" name="Freeform 565"/>
                <p:cNvSpPr>
                  <a:spLocks/>
                </p:cNvSpPr>
                <p:nvPr/>
              </p:nvSpPr>
              <p:spPr bwMode="auto">
                <a:xfrm>
                  <a:off x="2963" y="2932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2 w 29"/>
                    <a:gd name="T3" fmla="*/ 17 h 17"/>
                    <a:gd name="T4" fmla="*/ 10 w 29"/>
                    <a:gd name="T5" fmla="*/ 17 h 17"/>
                    <a:gd name="T6" fmla="*/ 7 w 29"/>
                    <a:gd name="T7" fmla="*/ 15 h 17"/>
                    <a:gd name="T8" fmla="*/ 5 w 29"/>
                    <a:gd name="T9" fmla="*/ 15 h 17"/>
                    <a:gd name="T10" fmla="*/ 2 w 29"/>
                    <a:gd name="T11" fmla="*/ 15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10 h 17"/>
                    <a:gd name="T18" fmla="*/ 0 w 29"/>
                    <a:gd name="T19" fmla="*/ 8 h 17"/>
                    <a:gd name="T20" fmla="*/ 0 w 29"/>
                    <a:gd name="T21" fmla="*/ 5 h 17"/>
                    <a:gd name="T22" fmla="*/ 2 w 29"/>
                    <a:gd name="T23" fmla="*/ 5 h 17"/>
                    <a:gd name="T24" fmla="*/ 5 w 29"/>
                    <a:gd name="T25" fmla="*/ 3 h 17"/>
                    <a:gd name="T26" fmla="*/ 7 w 29"/>
                    <a:gd name="T27" fmla="*/ 3 h 17"/>
                    <a:gd name="T28" fmla="*/ 10 w 29"/>
                    <a:gd name="T29" fmla="*/ 3 h 17"/>
                    <a:gd name="T30" fmla="*/ 12 w 29"/>
                    <a:gd name="T31" fmla="*/ 0 h 17"/>
                    <a:gd name="T32" fmla="*/ 14 w 29"/>
                    <a:gd name="T33" fmla="*/ 0 h 17"/>
                    <a:gd name="T34" fmla="*/ 17 w 29"/>
                    <a:gd name="T35" fmla="*/ 0 h 17"/>
                    <a:gd name="T36" fmla="*/ 19 w 29"/>
                    <a:gd name="T37" fmla="*/ 3 h 17"/>
                    <a:gd name="T38" fmla="*/ 21 w 29"/>
                    <a:gd name="T39" fmla="*/ 3 h 17"/>
                    <a:gd name="T40" fmla="*/ 24 w 29"/>
                    <a:gd name="T41" fmla="*/ 3 h 17"/>
                    <a:gd name="T42" fmla="*/ 26 w 29"/>
                    <a:gd name="T43" fmla="*/ 5 h 17"/>
                    <a:gd name="T44" fmla="*/ 26 w 29"/>
                    <a:gd name="T45" fmla="*/ 5 h 17"/>
                    <a:gd name="T46" fmla="*/ 29 w 29"/>
                    <a:gd name="T47" fmla="*/ 8 h 17"/>
                    <a:gd name="T48" fmla="*/ 29 w 29"/>
                    <a:gd name="T49" fmla="*/ 10 h 17"/>
                    <a:gd name="T50" fmla="*/ 29 w 29"/>
                    <a:gd name="T51" fmla="*/ 10 h 17"/>
                    <a:gd name="T52" fmla="*/ 26 w 29"/>
                    <a:gd name="T53" fmla="*/ 12 h 17"/>
                    <a:gd name="T54" fmla="*/ 26 w 29"/>
                    <a:gd name="T55" fmla="*/ 15 h 17"/>
                    <a:gd name="T56" fmla="*/ 24 w 29"/>
                    <a:gd name="T57" fmla="*/ 15 h 17"/>
                    <a:gd name="T58" fmla="*/ 21 w 29"/>
                    <a:gd name="T59" fmla="*/ 15 h 17"/>
                    <a:gd name="T60" fmla="*/ 19 w 29"/>
                    <a:gd name="T61" fmla="*/ 17 h 17"/>
                    <a:gd name="T62" fmla="*/ 17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5" name="Freeform 566"/>
                <p:cNvSpPr>
                  <a:spLocks/>
                </p:cNvSpPr>
                <p:nvPr/>
              </p:nvSpPr>
              <p:spPr bwMode="auto">
                <a:xfrm>
                  <a:off x="2963" y="2932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2 w 29"/>
                    <a:gd name="T3" fmla="*/ 17 h 17"/>
                    <a:gd name="T4" fmla="*/ 10 w 29"/>
                    <a:gd name="T5" fmla="*/ 17 h 17"/>
                    <a:gd name="T6" fmla="*/ 7 w 29"/>
                    <a:gd name="T7" fmla="*/ 15 h 17"/>
                    <a:gd name="T8" fmla="*/ 5 w 29"/>
                    <a:gd name="T9" fmla="*/ 15 h 17"/>
                    <a:gd name="T10" fmla="*/ 2 w 29"/>
                    <a:gd name="T11" fmla="*/ 15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10 h 17"/>
                    <a:gd name="T18" fmla="*/ 0 w 29"/>
                    <a:gd name="T19" fmla="*/ 8 h 17"/>
                    <a:gd name="T20" fmla="*/ 0 w 29"/>
                    <a:gd name="T21" fmla="*/ 5 h 17"/>
                    <a:gd name="T22" fmla="*/ 2 w 29"/>
                    <a:gd name="T23" fmla="*/ 5 h 17"/>
                    <a:gd name="T24" fmla="*/ 5 w 29"/>
                    <a:gd name="T25" fmla="*/ 3 h 17"/>
                    <a:gd name="T26" fmla="*/ 7 w 29"/>
                    <a:gd name="T27" fmla="*/ 3 h 17"/>
                    <a:gd name="T28" fmla="*/ 10 w 29"/>
                    <a:gd name="T29" fmla="*/ 3 h 17"/>
                    <a:gd name="T30" fmla="*/ 12 w 29"/>
                    <a:gd name="T31" fmla="*/ 0 h 17"/>
                    <a:gd name="T32" fmla="*/ 14 w 29"/>
                    <a:gd name="T33" fmla="*/ 0 h 17"/>
                    <a:gd name="T34" fmla="*/ 17 w 29"/>
                    <a:gd name="T35" fmla="*/ 0 h 17"/>
                    <a:gd name="T36" fmla="*/ 19 w 29"/>
                    <a:gd name="T37" fmla="*/ 3 h 17"/>
                    <a:gd name="T38" fmla="*/ 21 w 29"/>
                    <a:gd name="T39" fmla="*/ 3 h 17"/>
                    <a:gd name="T40" fmla="*/ 24 w 29"/>
                    <a:gd name="T41" fmla="*/ 3 h 17"/>
                    <a:gd name="T42" fmla="*/ 26 w 29"/>
                    <a:gd name="T43" fmla="*/ 5 h 17"/>
                    <a:gd name="T44" fmla="*/ 26 w 29"/>
                    <a:gd name="T45" fmla="*/ 5 h 17"/>
                    <a:gd name="T46" fmla="*/ 29 w 29"/>
                    <a:gd name="T47" fmla="*/ 8 h 17"/>
                    <a:gd name="T48" fmla="*/ 29 w 29"/>
                    <a:gd name="T49" fmla="*/ 10 h 17"/>
                    <a:gd name="T50" fmla="*/ 29 w 29"/>
                    <a:gd name="T51" fmla="*/ 10 h 17"/>
                    <a:gd name="T52" fmla="*/ 26 w 29"/>
                    <a:gd name="T53" fmla="*/ 12 h 17"/>
                    <a:gd name="T54" fmla="*/ 26 w 29"/>
                    <a:gd name="T55" fmla="*/ 15 h 17"/>
                    <a:gd name="T56" fmla="*/ 24 w 29"/>
                    <a:gd name="T57" fmla="*/ 15 h 17"/>
                    <a:gd name="T58" fmla="*/ 21 w 29"/>
                    <a:gd name="T59" fmla="*/ 15 h 17"/>
                    <a:gd name="T60" fmla="*/ 19 w 29"/>
                    <a:gd name="T61" fmla="*/ 17 h 17"/>
                    <a:gd name="T62" fmla="*/ 17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6" name="Freeform 567"/>
                <p:cNvSpPr>
                  <a:spLocks/>
                </p:cNvSpPr>
                <p:nvPr/>
              </p:nvSpPr>
              <p:spPr bwMode="auto">
                <a:xfrm>
                  <a:off x="3032" y="2968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2 w 29"/>
                    <a:gd name="T3" fmla="*/ 17 h 17"/>
                    <a:gd name="T4" fmla="*/ 7 w 29"/>
                    <a:gd name="T5" fmla="*/ 17 h 17"/>
                    <a:gd name="T6" fmla="*/ 5 w 29"/>
                    <a:gd name="T7" fmla="*/ 17 h 17"/>
                    <a:gd name="T8" fmla="*/ 5 w 29"/>
                    <a:gd name="T9" fmla="*/ 15 h 17"/>
                    <a:gd name="T10" fmla="*/ 3 w 29"/>
                    <a:gd name="T11" fmla="*/ 15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10 h 17"/>
                    <a:gd name="T18" fmla="*/ 0 w 29"/>
                    <a:gd name="T19" fmla="*/ 7 h 17"/>
                    <a:gd name="T20" fmla="*/ 0 w 29"/>
                    <a:gd name="T21" fmla="*/ 5 h 17"/>
                    <a:gd name="T22" fmla="*/ 3 w 29"/>
                    <a:gd name="T23" fmla="*/ 5 h 17"/>
                    <a:gd name="T24" fmla="*/ 5 w 29"/>
                    <a:gd name="T25" fmla="*/ 3 h 17"/>
                    <a:gd name="T26" fmla="*/ 5 w 29"/>
                    <a:gd name="T27" fmla="*/ 3 h 17"/>
                    <a:gd name="T28" fmla="*/ 7 w 29"/>
                    <a:gd name="T29" fmla="*/ 3 h 17"/>
                    <a:gd name="T30" fmla="*/ 12 w 29"/>
                    <a:gd name="T31" fmla="*/ 0 h 17"/>
                    <a:gd name="T32" fmla="*/ 14 w 29"/>
                    <a:gd name="T33" fmla="*/ 0 h 17"/>
                    <a:gd name="T34" fmla="*/ 17 w 29"/>
                    <a:gd name="T35" fmla="*/ 0 h 17"/>
                    <a:gd name="T36" fmla="*/ 19 w 29"/>
                    <a:gd name="T37" fmla="*/ 3 h 17"/>
                    <a:gd name="T38" fmla="*/ 22 w 29"/>
                    <a:gd name="T39" fmla="*/ 3 h 17"/>
                    <a:gd name="T40" fmla="*/ 24 w 29"/>
                    <a:gd name="T41" fmla="*/ 3 h 17"/>
                    <a:gd name="T42" fmla="*/ 26 w 29"/>
                    <a:gd name="T43" fmla="*/ 5 h 17"/>
                    <a:gd name="T44" fmla="*/ 26 w 29"/>
                    <a:gd name="T45" fmla="*/ 5 h 17"/>
                    <a:gd name="T46" fmla="*/ 29 w 29"/>
                    <a:gd name="T47" fmla="*/ 7 h 17"/>
                    <a:gd name="T48" fmla="*/ 29 w 29"/>
                    <a:gd name="T49" fmla="*/ 10 h 17"/>
                    <a:gd name="T50" fmla="*/ 29 w 29"/>
                    <a:gd name="T51" fmla="*/ 10 h 17"/>
                    <a:gd name="T52" fmla="*/ 26 w 29"/>
                    <a:gd name="T53" fmla="*/ 12 h 17"/>
                    <a:gd name="T54" fmla="*/ 26 w 29"/>
                    <a:gd name="T55" fmla="*/ 15 h 17"/>
                    <a:gd name="T56" fmla="*/ 24 w 29"/>
                    <a:gd name="T57" fmla="*/ 15 h 17"/>
                    <a:gd name="T58" fmla="*/ 22 w 29"/>
                    <a:gd name="T59" fmla="*/ 17 h 17"/>
                    <a:gd name="T60" fmla="*/ 19 w 29"/>
                    <a:gd name="T61" fmla="*/ 17 h 17"/>
                    <a:gd name="T62" fmla="*/ 17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29" y="10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2" y="17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7" name="Freeform 568"/>
                <p:cNvSpPr>
                  <a:spLocks/>
                </p:cNvSpPr>
                <p:nvPr/>
              </p:nvSpPr>
              <p:spPr bwMode="auto">
                <a:xfrm>
                  <a:off x="3032" y="2968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2 w 29"/>
                    <a:gd name="T3" fmla="*/ 17 h 17"/>
                    <a:gd name="T4" fmla="*/ 7 w 29"/>
                    <a:gd name="T5" fmla="*/ 17 h 17"/>
                    <a:gd name="T6" fmla="*/ 5 w 29"/>
                    <a:gd name="T7" fmla="*/ 17 h 17"/>
                    <a:gd name="T8" fmla="*/ 5 w 29"/>
                    <a:gd name="T9" fmla="*/ 15 h 17"/>
                    <a:gd name="T10" fmla="*/ 3 w 29"/>
                    <a:gd name="T11" fmla="*/ 15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10 h 17"/>
                    <a:gd name="T18" fmla="*/ 0 w 29"/>
                    <a:gd name="T19" fmla="*/ 7 h 17"/>
                    <a:gd name="T20" fmla="*/ 0 w 29"/>
                    <a:gd name="T21" fmla="*/ 5 h 17"/>
                    <a:gd name="T22" fmla="*/ 3 w 29"/>
                    <a:gd name="T23" fmla="*/ 5 h 17"/>
                    <a:gd name="T24" fmla="*/ 5 w 29"/>
                    <a:gd name="T25" fmla="*/ 3 h 17"/>
                    <a:gd name="T26" fmla="*/ 5 w 29"/>
                    <a:gd name="T27" fmla="*/ 3 h 17"/>
                    <a:gd name="T28" fmla="*/ 7 w 29"/>
                    <a:gd name="T29" fmla="*/ 3 h 17"/>
                    <a:gd name="T30" fmla="*/ 12 w 29"/>
                    <a:gd name="T31" fmla="*/ 0 h 17"/>
                    <a:gd name="T32" fmla="*/ 14 w 29"/>
                    <a:gd name="T33" fmla="*/ 0 h 17"/>
                    <a:gd name="T34" fmla="*/ 17 w 29"/>
                    <a:gd name="T35" fmla="*/ 0 h 17"/>
                    <a:gd name="T36" fmla="*/ 19 w 29"/>
                    <a:gd name="T37" fmla="*/ 3 h 17"/>
                    <a:gd name="T38" fmla="*/ 22 w 29"/>
                    <a:gd name="T39" fmla="*/ 3 h 17"/>
                    <a:gd name="T40" fmla="*/ 24 w 29"/>
                    <a:gd name="T41" fmla="*/ 3 h 17"/>
                    <a:gd name="T42" fmla="*/ 26 w 29"/>
                    <a:gd name="T43" fmla="*/ 5 h 17"/>
                    <a:gd name="T44" fmla="*/ 26 w 29"/>
                    <a:gd name="T45" fmla="*/ 5 h 17"/>
                    <a:gd name="T46" fmla="*/ 29 w 29"/>
                    <a:gd name="T47" fmla="*/ 7 h 17"/>
                    <a:gd name="T48" fmla="*/ 29 w 29"/>
                    <a:gd name="T49" fmla="*/ 10 h 17"/>
                    <a:gd name="T50" fmla="*/ 29 w 29"/>
                    <a:gd name="T51" fmla="*/ 10 h 17"/>
                    <a:gd name="T52" fmla="*/ 26 w 29"/>
                    <a:gd name="T53" fmla="*/ 12 h 17"/>
                    <a:gd name="T54" fmla="*/ 26 w 29"/>
                    <a:gd name="T55" fmla="*/ 15 h 17"/>
                    <a:gd name="T56" fmla="*/ 24 w 29"/>
                    <a:gd name="T57" fmla="*/ 15 h 17"/>
                    <a:gd name="T58" fmla="*/ 22 w 29"/>
                    <a:gd name="T59" fmla="*/ 17 h 17"/>
                    <a:gd name="T60" fmla="*/ 19 w 29"/>
                    <a:gd name="T61" fmla="*/ 17 h 17"/>
                    <a:gd name="T62" fmla="*/ 17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29" y="10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2" y="17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8" name="Freeform 569"/>
                <p:cNvSpPr>
                  <a:spLocks/>
                </p:cNvSpPr>
                <p:nvPr/>
              </p:nvSpPr>
              <p:spPr bwMode="auto">
                <a:xfrm>
                  <a:off x="2417" y="2861"/>
                  <a:ext cx="28" cy="17"/>
                </a:xfrm>
                <a:custGeom>
                  <a:avLst/>
                  <a:gdLst>
                    <a:gd name="T0" fmla="*/ 14 w 28"/>
                    <a:gd name="T1" fmla="*/ 17 h 17"/>
                    <a:gd name="T2" fmla="*/ 12 w 28"/>
                    <a:gd name="T3" fmla="*/ 17 h 17"/>
                    <a:gd name="T4" fmla="*/ 9 w 28"/>
                    <a:gd name="T5" fmla="*/ 17 h 17"/>
                    <a:gd name="T6" fmla="*/ 7 w 28"/>
                    <a:gd name="T7" fmla="*/ 14 h 17"/>
                    <a:gd name="T8" fmla="*/ 5 w 28"/>
                    <a:gd name="T9" fmla="*/ 14 h 17"/>
                    <a:gd name="T10" fmla="*/ 2 w 28"/>
                    <a:gd name="T11" fmla="*/ 12 h 17"/>
                    <a:gd name="T12" fmla="*/ 2 w 28"/>
                    <a:gd name="T13" fmla="*/ 12 h 17"/>
                    <a:gd name="T14" fmla="*/ 0 w 28"/>
                    <a:gd name="T15" fmla="*/ 10 h 17"/>
                    <a:gd name="T16" fmla="*/ 0 w 28"/>
                    <a:gd name="T17" fmla="*/ 7 h 17"/>
                    <a:gd name="T18" fmla="*/ 0 w 28"/>
                    <a:gd name="T19" fmla="*/ 7 h 17"/>
                    <a:gd name="T20" fmla="*/ 2 w 28"/>
                    <a:gd name="T21" fmla="*/ 5 h 17"/>
                    <a:gd name="T22" fmla="*/ 2 w 28"/>
                    <a:gd name="T23" fmla="*/ 5 h 17"/>
                    <a:gd name="T24" fmla="*/ 5 w 28"/>
                    <a:gd name="T25" fmla="*/ 2 h 17"/>
                    <a:gd name="T26" fmla="*/ 7 w 28"/>
                    <a:gd name="T27" fmla="*/ 2 h 17"/>
                    <a:gd name="T28" fmla="*/ 9 w 28"/>
                    <a:gd name="T29" fmla="*/ 0 h 17"/>
                    <a:gd name="T30" fmla="*/ 12 w 28"/>
                    <a:gd name="T31" fmla="*/ 0 h 17"/>
                    <a:gd name="T32" fmla="*/ 14 w 28"/>
                    <a:gd name="T33" fmla="*/ 0 h 17"/>
                    <a:gd name="T34" fmla="*/ 16 w 28"/>
                    <a:gd name="T35" fmla="*/ 0 h 17"/>
                    <a:gd name="T36" fmla="*/ 21 w 28"/>
                    <a:gd name="T37" fmla="*/ 0 h 17"/>
                    <a:gd name="T38" fmla="*/ 24 w 28"/>
                    <a:gd name="T39" fmla="*/ 2 h 17"/>
                    <a:gd name="T40" fmla="*/ 24 w 28"/>
                    <a:gd name="T41" fmla="*/ 2 h 17"/>
                    <a:gd name="T42" fmla="*/ 26 w 28"/>
                    <a:gd name="T43" fmla="*/ 5 h 17"/>
                    <a:gd name="T44" fmla="*/ 28 w 28"/>
                    <a:gd name="T45" fmla="*/ 5 h 17"/>
                    <a:gd name="T46" fmla="*/ 28 w 28"/>
                    <a:gd name="T47" fmla="*/ 7 h 17"/>
                    <a:gd name="T48" fmla="*/ 28 w 28"/>
                    <a:gd name="T49" fmla="*/ 7 h 17"/>
                    <a:gd name="T50" fmla="*/ 28 w 28"/>
                    <a:gd name="T51" fmla="*/ 10 h 17"/>
                    <a:gd name="T52" fmla="*/ 28 w 28"/>
                    <a:gd name="T53" fmla="*/ 12 h 17"/>
                    <a:gd name="T54" fmla="*/ 26 w 28"/>
                    <a:gd name="T55" fmla="*/ 12 h 17"/>
                    <a:gd name="T56" fmla="*/ 24 w 28"/>
                    <a:gd name="T57" fmla="*/ 14 h 17"/>
                    <a:gd name="T58" fmla="*/ 24 w 28"/>
                    <a:gd name="T59" fmla="*/ 14 h 17"/>
                    <a:gd name="T60" fmla="*/ 21 w 28"/>
                    <a:gd name="T61" fmla="*/ 17 h 17"/>
                    <a:gd name="T62" fmla="*/ 16 w 28"/>
                    <a:gd name="T63" fmla="*/ 17 h 17"/>
                    <a:gd name="T64" fmla="*/ 14 w 28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7"/>
                    <a:gd name="T101" fmla="*/ 28 w 28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49" name="Freeform 570"/>
                <p:cNvSpPr>
                  <a:spLocks/>
                </p:cNvSpPr>
                <p:nvPr/>
              </p:nvSpPr>
              <p:spPr bwMode="auto">
                <a:xfrm>
                  <a:off x="2417" y="2861"/>
                  <a:ext cx="28" cy="17"/>
                </a:xfrm>
                <a:custGeom>
                  <a:avLst/>
                  <a:gdLst>
                    <a:gd name="T0" fmla="*/ 14 w 28"/>
                    <a:gd name="T1" fmla="*/ 17 h 17"/>
                    <a:gd name="T2" fmla="*/ 12 w 28"/>
                    <a:gd name="T3" fmla="*/ 17 h 17"/>
                    <a:gd name="T4" fmla="*/ 9 w 28"/>
                    <a:gd name="T5" fmla="*/ 17 h 17"/>
                    <a:gd name="T6" fmla="*/ 7 w 28"/>
                    <a:gd name="T7" fmla="*/ 14 h 17"/>
                    <a:gd name="T8" fmla="*/ 5 w 28"/>
                    <a:gd name="T9" fmla="*/ 14 h 17"/>
                    <a:gd name="T10" fmla="*/ 2 w 28"/>
                    <a:gd name="T11" fmla="*/ 12 h 17"/>
                    <a:gd name="T12" fmla="*/ 2 w 28"/>
                    <a:gd name="T13" fmla="*/ 12 h 17"/>
                    <a:gd name="T14" fmla="*/ 0 w 28"/>
                    <a:gd name="T15" fmla="*/ 10 h 17"/>
                    <a:gd name="T16" fmla="*/ 0 w 28"/>
                    <a:gd name="T17" fmla="*/ 7 h 17"/>
                    <a:gd name="T18" fmla="*/ 0 w 28"/>
                    <a:gd name="T19" fmla="*/ 7 h 17"/>
                    <a:gd name="T20" fmla="*/ 2 w 28"/>
                    <a:gd name="T21" fmla="*/ 5 h 17"/>
                    <a:gd name="T22" fmla="*/ 2 w 28"/>
                    <a:gd name="T23" fmla="*/ 5 h 17"/>
                    <a:gd name="T24" fmla="*/ 5 w 28"/>
                    <a:gd name="T25" fmla="*/ 2 h 17"/>
                    <a:gd name="T26" fmla="*/ 7 w 28"/>
                    <a:gd name="T27" fmla="*/ 2 h 17"/>
                    <a:gd name="T28" fmla="*/ 9 w 28"/>
                    <a:gd name="T29" fmla="*/ 0 h 17"/>
                    <a:gd name="T30" fmla="*/ 12 w 28"/>
                    <a:gd name="T31" fmla="*/ 0 h 17"/>
                    <a:gd name="T32" fmla="*/ 14 w 28"/>
                    <a:gd name="T33" fmla="*/ 0 h 17"/>
                    <a:gd name="T34" fmla="*/ 16 w 28"/>
                    <a:gd name="T35" fmla="*/ 0 h 17"/>
                    <a:gd name="T36" fmla="*/ 21 w 28"/>
                    <a:gd name="T37" fmla="*/ 0 h 17"/>
                    <a:gd name="T38" fmla="*/ 24 w 28"/>
                    <a:gd name="T39" fmla="*/ 2 h 17"/>
                    <a:gd name="T40" fmla="*/ 24 w 28"/>
                    <a:gd name="T41" fmla="*/ 2 h 17"/>
                    <a:gd name="T42" fmla="*/ 26 w 28"/>
                    <a:gd name="T43" fmla="*/ 5 h 17"/>
                    <a:gd name="T44" fmla="*/ 28 w 28"/>
                    <a:gd name="T45" fmla="*/ 5 h 17"/>
                    <a:gd name="T46" fmla="*/ 28 w 28"/>
                    <a:gd name="T47" fmla="*/ 7 h 17"/>
                    <a:gd name="T48" fmla="*/ 28 w 28"/>
                    <a:gd name="T49" fmla="*/ 7 h 17"/>
                    <a:gd name="T50" fmla="*/ 28 w 28"/>
                    <a:gd name="T51" fmla="*/ 10 h 17"/>
                    <a:gd name="T52" fmla="*/ 28 w 28"/>
                    <a:gd name="T53" fmla="*/ 12 h 17"/>
                    <a:gd name="T54" fmla="*/ 26 w 28"/>
                    <a:gd name="T55" fmla="*/ 12 h 17"/>
                    <a:gd name="T56" fmla="*/ 24 w 28"/>
                    <a:gd name="T57" fmla="*/ 14 h 17"/>
                    <a:gd name="T58" fmla="*/ 24 w 28"/>
                    <a:gd name="T59" fmla="*/ 14 h 17"/>
                    <a:gd name="T60" fmla="*/ 21 w 28"/>
                    <a:gd name="T61" fmla="*/ 17 h 17"/>
                    <a:gd name="T62" fmla="*/ 16 w 28"/>
                    <a:gd name="T63" fmla="*/ 17 h 17"/>
                    <a:gd name="T64" fmla="*/ 14 w 28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7"/>
                    <a:gd name="T101" fmla="*/ 28 w 28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0" name="Freeform 571"/>
                <p:cNvSpPr>
                  <a:spLocks/>
                </p:cNvSpPr>
                <p:nvPr/>
              </p:nvSpPr>
              <p:spPr bwMode="auto">
                <a:xfrm>
                  <a:off x="2772" y="2866"/>
                  <a:ext cx="29" cy="16"/>
                </a:xfrm>
                <a:custGeom>
                  <a:avLst/>
                  <a:gdLst>
                    <a:gd name="T0" fmla="*/ 14 w 29"/>
                    <a:gd name="T1" fmla="*/ 16 h 16"/>
                    <a:gd name="T2" fmla="*/ 12 w 29"/>
                    <a:gd name="T3" fmla="*/ 14 h 16"/>
                    <a:gd name="T4" fmla="*/ 7 w 29"/>
                    <a:gd name="T5" fmla="*/ 14 h 16"/>
                    <a:gd name="T6" fmla="*/ 5 w 29"/>
                    <a:gd name="T7" fmla="*/ 14 h 16"/>
                    <a:gd name="T8" fmla="*/ 3 w 29"/>
                    <a:gd name="T9" fmla="*/ 14 h 16"/>
                    <a:gd name="T10" fmla="*/ 3 w 29"/>
                    <a:gd name="T11" fmla="*/ 12 h 16"/>
                    <a:gd name="T12" fmla="*/ 0 w 29"/>
                    <a:gd name="T13" fmla="*/ 9 h 16"/>
                    <a:gd name="T14" fmla="*/ 0 w 29"/>
                    <a:gd name="T15" fmla="*/ 9 h 16"/>
                    <a:gd name="T16" fmla="*/ 0 w 29"/>
                    <a:gd name="T17" fmla="*/ 7 h 16"/>
                    <a:gd name="T18" fmla="*/ 0 w 29"/>
                    <a:gd name="T19" fmla="*/ 5 h 16"/>
                    <a:gd name="T20" fmla="*/ 0 w 29"/>
                    <a:gd name="T21" fmla="*/ 5 h 16"/>
                    <a:gd name="T22" fmla="*/ 3 w 29"/>
                    <a:gd name="T23" fmla="*/ 2 h 16"/>
                    <a:gd name="T24" fmla="*/ 3 w 29"/>
                    <a:gd name="T25" fmla="*/ 2 h 16"/>
                    <a:gd name="T26" fmla="*/ 5 w 29"/>
                    <a:gd name="T27" fmla="*/ 0 h 16"/>
                    <a:gd name="T28" fmla="*/ 7 w 29"/>
                    <a:gd name="T29" fmla="*/ 0 h 16"/>
                    <a:gd name="T30" fmla="*/ 12 w 29"/>
                    <a:gd name="T31" fmla="*/ 0 h 16"/>
                    <a:gd name="T32" fmla="*/ 14 w 29"/>
                    <a:gd name="T33" fmla="*/ 0 h 16"/>
                    <a:gd name="T34" fmla="*/ 17 w 29"/>
                    <a:gd name="T35" fmla="*/ 0 h 16"/>
                    <a:gd name="T36" fmla="*/ 19 w 29"/>
                    <a:gd name="T37" fmla="*/ 0 h 16"/>
                    <a:gd name="T38" fmla="*/ 22 w 29"/>
                    <a:gd name="T39" fmla="*/ 0 h 16"/>
                    <a:gd name="T40" fmla="*/ 24 w 29"/>
                    <a:gd name="T41" fmla="*/ 2 h 16"/>
                    <a:gd name="T42" fmla="*/ 26 w 29"/>
                    <a:gd name="T43" fmla="*/ 2 h 16"/>
                    <a:gd name="T44" fmla="*/ 26 w 29"/>
                    <a:gd name="T45" fmla="*/ 5 h 16"/>
                    <a:gd name="T46" fmla="*/ 29 w 29"/>
                    <a:gd name="T47" fmla="*/ 5 h 16"/>
                    <a:gd name="T48" fmla="*/ 29 w 29"/>
                    <a:gd name="T49" fmla="*/ 7 h 16"/>
                    <a:gd name="T50" fmla="*/ 29 w 29"/>
                    <a:gd name="T51" fmla="*/ 9 h 16"/>
                    <a:gd name="T52" fmla="*/ 26 w 29"/>
                    <a:gd name="T53" fmla="*/ 9 h 16"/>
                    <a:gd name="T54" fmla="*/ 26 w 29"/>
                    <a:gd name="T55" fmla="*/ 12 h 16"/>
                    <a:gd name="T56" fmla="*/ 24 w 29"/>
                    <a:gd name="T57" fmla="*/ 14 h 16"/>
                    <a:gd name="T58" fmla="*/ 22 w 29"/>
                    <a:gd name="T59" fmla="*/ 14 h 16"/>
                    <a:gd name="T60" fmla="*/ 19 w 29"/>
                    <a:gd name="T61" fmla="*/ 14 h 16"/>
                    <a:gd name="T62" fmla="*/ 17 w 29"/>
                    <a:gd name="T63" fmla="*/ 14 h 16"/>
                    <a:gd name="T64" fmla="*/ 14 w 29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6"/>
                    <a:gd name="T101" fmla="*/ 29 w 2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6">
                      <a:moveTo>
                        <a:pt x="14" y="16"/>
                      </a:moveTo>
                      <a:lnTo>
                        <a:pt x="12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9" y="14"/>
                      </a:lnTo>
                      <a:lnTo>
                        <a:pt x="17" y="14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1" name="Freeform 572"/>
                <p:cNvSpPr>
                  <a:spLocks/>
                </p:cNvSpPr>
                <p:nvPr/>
              </p:nvSpPr>
              <p:spPr bwMode="auto">
                <a:xfrm>
                  <a:off x="2772" y="2866"/>
                  <a:ext cx="29" cy="16"/>
                </a:xfrm>
                <a:custGeom>
                  <a:avLst/>
                  <a:gdLst>
                    <a:gd name="T0" fmla="*/ 14 w 29"/>
                    <a:gd name="T1" fmla="*/ 16 h 16"/>
                    <a:gd name="T2" fmla="*/ 12 w 29"/>
                    <a:gd name="T3" fmla="*/ 14 h 16"/>
                    <a:gd name="T4" fmla="*/ 7 w 29"/>
                    <a:gd name="T5" fmla="*/ 14 h 16"/>
                    <a:gd name="T6" fmla="*/ 5 w 29"/>
                    <a:gd name="T7" fmla="*/ 14 h 16"/>
                    <a:gd name="T8" fmla="*/ 3 w 29"/>
                    <a:gd name="T9" fmla="*/ 14 h 16"/>
                    <a:gd name="T10" fmla="*/ 3 w 29"/>
                    <a:gd name="T11" fmla="*/ 12 h 16"/>
                    <a:gd name="T12" fmla="*/ 0 w 29"/>
                    <a:gd name="T13" fmla="*/ 9 h 16"/>
                    <a:gd name="T14" fmla="*/ 0 w 29"/>
                    <a:gd name="T15" fmla="*/ 9 h 16"/>
                    <a:gd name="T16" fmla="*/ 0 w 29"/>
                    <a:gd name="T17" fmla="*/ 7 h 16"/>
                    <a:gd name="T18" fmla="*/ 0 w 29"/>
                    <a:gd name="T19" fmla="*/ 5 h 16"/>
                    <a:gd name="T20" fmla="*/ 0 w 29"/>
                    <a:gd name="T21" fmla="*/ 5 h 16"/>
                    <a:gd name="T22" fmla="*/ 3 w 29"/>
                    <a:gd name="T23" fmla="*/ 2 h 16"/>
                    <a:gd name="T24" fmla="*/ 3 w 29"/>
                    <a:gd name="T25" fmla="*/ 2 h 16"/>
                    <a:gd name="T26" fmla="*/ 5 w 29"/>
                    <a:gd name="T27" fmla="*/ 0 h 16"/>
                    <a:gd name="T28" fmla="*/ 7 w 29"/>
                    <a:gd name="T29" fmla="*/ 0 h 16"/>
                    <a:gd name="T30" fmla="*/ 12 w 29"/>
                    <a:gd name="T31" fmla="*/ 0 h 16"/>
                    <a:gd name="T32" fmla="*/ 14 w 29"/>
                    <a:gd name="T33" fmla="*/ 0 h 16"/>
                    <a:gd name="T34" fmla="*/ 17 w 29"/>
                    <a:gd name="T35" fmla="*/ 0 h 16"/>
                    <a:gd name="T36" fmla="*/ 19 w 29"/>
                    <a:gd name="T37" fmla="*/ 0 h 16"/>
                    <a:gd name="T38" fmla="*/ 22 w 29"/>
                    <a:gd name="T39" fmla="*/ 0 h 16"/>
                    <a:gd name="T40" fmla="*/ 24 w 29"/>
                    <a:gd name="T41" fmla="*/ 2 h 16"/>
                    <a:gd name="T42" fmla="*/ 26 w 29"/>
                    <a:gd name="T43" fmla="*/ 2 h 16"/>
                    <a:gd name="T44" fmla="*/ 26 w 29"/>
                    <a:gd name="T45" fmla="*/ 5 h 16"/>
                    <a:gd name="T46" fmla="*/ 29 w 29"/>
                    <a:gd name="T47" fmla="*/ 5 h 16"/>
                    <a:gd name="T48" fmla="*/ 29 w 29"/>
                    <a:gd name="T49" fmla="*/ 7 h 16"/>
                    <a:gd name="T50" fmla="*/ 29 w 29"/>
                    <a:gd name="T51" fmla="*/ 9 h 16"/>
                    <a:gd name="T52" fmla="*/ 26 w 29"/>
                    <a:gd name="T53" fmla="*/ 9 h 16"/>
                    <a:gd name="T54" fmla="*/ 26 w 29"/>
                    <a:gd name="T55" fmla="*/ 12 h 16"/>
                    <a:gd name="T56" fmla="*/ 24 w 29"/>
                    <a:gd name="T57" fmla="*/ 14 h 16"/>
                    <a:gd name="T58" fmla="*/ 22 w 29"/>
                    <a:gd name="T59" fmla="*/ 14 h 16"/>
                    <a:gd name="T60" fmla="*/ 19 w 29"/>
                    <a:gd name="T61" fmla="*/ 14 h 16"/>
                    <a:gd name="T62" fmla="*/ 17 w 29"/>
                    <a:gd name="T63" fmla="*/ 14 h 16"/>
                    <a:gd name="T64" fmla="*/ 14 w 29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6"/>
                    <a:gd name="T101" fmla="*/ 29 w 2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6">
                      <a:moveTo>
                        <a:pt x="14" y="16"/>
                      </a:moveTo>
                      <a:lnTo>
                        <a:pt x="12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9" y="14"/>
                      </a:lnTo>
                      <a:lnTo>
                        <a:pt x="17" y="14"/>
                      </a:lnTo>
                      <a:lnTo>
                        <a:pt x="1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2" name="Freeform 573"/>
                <p:cNvSpPr>
                  <a:spLocks/>
                </p:cNvSpPr>
                <p:nvPr/>
              </p:nvSpPr>
              <p:spPr bwMode="auto">
                <a:xfrm>
                  <a:off x="2598" y="2851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0 w 29"/>
                    <a:gd name="T3" fmla="*/ 17 h 17"/>
                    <a:gd name="T4" fmla="*/ 7 w 29"/>
                    <a:gd name="T5" fmla="*/ 17 h 17"/>
                    <a:gd name="T6" fmla="*/ 5 w 29"/>
                    <a:gd name="T7" fmla="*/ 15 h 17"/>
                    <a:gd name="T8" fmla="*/ 2 w 29"/>
                    <a:gd name="T9" fmla="*/ 15 h 17"/>
                    <a:gd name="T10" fmla="*/ 2 w 29"/>
                    <a:gd name="T11" fmla="*/ 15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10 h 17"/>
                    <a:gd name="T18" fmla="*/ 0 w 29"/>
                    <a:gd name="T19" fmla="*/ 8 h 17"/>
                    <a:gd name="T20" fmla="*/ 0 w 29"/>
                    <a:gd name="T21" fmla="*/ 5 h 17"/>
                    <a:gd name="T22" fmla="*/ 2 w 29"/>
                    <a:gd name="T23" fmla="*/ 5 h 17"/>
                    <a:gd name="T24" fmla="*/ 2 w 29"/>
                    <a:gd name="T25" fmla="*/ 3 h 17"/>
                    <a:gd name="T26" fmla="*/ 5 w 29"/>
                    <a:gd name="T27" fmla="*/ 3 h 17"/>
                    <a:gd name="T28" fmla="*/ 7 w 29"/>
                    <a:gd name="T29" fmla="*/ 3 h 17"/>
                    <a:gd name="T30" fmla="*/ 10 w 29"/>
                    <a:gd name="T31" fmla="*/ 0 h 17"/>
                    <a:gd name="T32" fmla="*/ 14 w 29"/>
                    <a:gd name="T33" fmla="*/ 0 h 17"/>
                    <a:gd name="T34" fmla="*/ 17 w 29"/>
                    <a:gd name="T35" fmla="*/ 0 h 17"/>
                    <a:gd name="T36" fmla="*/ 19 w 29"/>
                    <a:gd name="T37" fmla="*/ 3 h 17"/>
                    <a:gd name="T38" fmla="*/ 22 w 29"/>
                    <a:gd name="T39" fmla="*/ 3 h 17"/>
                    <a:gd name="T40" fmla="*/ 24 w 29"/>
                    <a:gd name="T41" fmla="*/ 3 h 17"/>
                    <a:gd name="T42" fmla="*/ 24 w 29"/>
                    <a:gd name="T43" fmla="*/ 5 h 17"/>
                    <a:gd name="T44" fmla="*/ 26 w 29"/>
                    <a:gd name="T45" fmla="*/ 5 h 17"/>
                    <a:gd name="T46" fmla="*/ 26 w 29"/>
                    <a:gd name="T47" fmla="*/ 8 h 17"/>
                    <a:gd name="T48" fmla="*/ 29 w 29"/>
                    <a:gd name="T49" fmla="*/ 10 h 17"/>
                    <a:gd name="T50" fmla="*/ 26 w 29"/>
                    <a:gd name="T51" fmla="*/ 10 h 17"/>
                    <a:gd name="T52" fmla="*/ 26 w 29"/>
                    <a:gd name="T53" fmla="*/ 12 h 17"/>
                    <a:gd name="T54" fmla="*/ 24 w 29"/>
                    <a:gd name="T55" fmla="*/ 15 h 17"/>
                    <a:gd name="T56" fmla="*/ 24 w 29"/>
                    <a:gd name="T57" fmla="*/ 15 h 17"/>
                    <a:gd name="T58" fmla="*/ 22 w 29"/>
                    <a:gd name="T59" fmla="*/ 15 h 17"/>
                    <a:gd name="T60" fmla="*/ 19 w 29"/>
                    <a:gd name="T61" fmla="*/ 17 h 17"/>
                    <a:gd name="T62" fmla="*/ 17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9" y="10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3" name="Freeform 574"/>
                <p:cNvSpPr>
                  <a:spLocks/>
                </p:cNvSpPr>
                <p:nvPr/>
              </p:nvSpPr>
              <p:spPr bwMode="auto">
                <a:xfrm>
                  <a:off x="2598" y="2851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0 w 29"/>
                    <a:gd name="T3" fmla="*/ 17 h 17"/>
                    <a:gd name="T4" fmla="*/ 7 w 29"/>
                    <a:gd name="T5" fmla="*/ 17 h 17"/>
                    <a:gd name="T6" fmla="*/ 5 w 29"/>
                    <a:gd name="T7" fmla="*/ 15 h 17"/>
                    <a:gd name="T8" fmla="*/ 2 w 29"/>
                    <a:gd name="T9" fmla="*/ 15 h 17"/>
                    <a:gd name="T10" fmla="*/ 2 w 29"/>
                    <a:gd name="T11" fmla="*/ 15 h 17"/>
                    <a:gd name="T12" fmla="*/ 0 w 29"/>
                    <a:gd name="T13" fmla="*/ 12 h 17"/>
                    <a:gd name="T14" fmla="*/ 0 w 29"/>
                    <a:gd name="T15" fmla="*/ 10 h 17"/>
                    <a:gd name="T16" fmla="*/ 0 w 29"/>
                    <a:gd name="T17" fmla="*/ 10 h 17"/>
                    <a:gd name="T18" fmla="*/ 0 w 29"/>
                    <a:gd name="T19" fmla="*/ 8 h 17"/>
                    <a:gd name="T20" fmla="*/ 0 w 29"/>
                    <a:gd name="T21" fmla="*/ 5 h 17"/>
                    <a:gd name="T22" fmla="*/ 2 w 29"/>
                    <a:gd name="T23" fmla="*/ 5 h 17"/>
                    <a:gd name="T24" fmla="*/ 2 w 29"/>
                    <a:gd name="T25" fmla="*/ 3 h 17"/>
                    <a:gd name="T26" fmla="*/ 5 w 29"/>
                    <a:gd name="T27" fmla="*/ 3 h 17"/>
                    <a:gd name="T28" fmla="*/ 7 w 29"/>
                    <a:gd name="T29" fmla="*/ 3 h 17"/>
                    <a:gd name="T30" fmla="*/ 10 w 29"/>
                    <a:gd name="T31" fmla="*/ 0 h 17"/>
                    <a:gd name="T32" fmla="*/ 14 w 29"/>
                    <a:gd name="T33" fmla="*/ 0 h 17"/>
                    <a:gd name="T34" fmla="*/ 17 w 29"/>
                    <a:gd name="T35" fmla="*/ 0 h 17"/>
                    <a:gd name="T36" fmla="*/ 19 w 29"/>
                    <a:gd name="T37" fmla="*/ 3 h 17"/>
                    <a:gd name="T38" fmla="*/ 22 w 29"/>
                    <a:gd name="T39" fmla="*/ 3 h 17"/>
                    <a:gd name="T40" fmla="*/ 24 w 29"/>
                    <a:gd name="T41" fmla="*/ 3 h 17"/>
                    <a:gd name="T42" fmla="*/ 24 w 29"/>
                    <a:gd name="T43" fmla="*/ 5 h 17"/>
                    <a:gd name="T44" fmla="*/ 26 w 29"/>
                    <a:gd name="T45" fmla="*/ 5 h 17"/>
                    <a:gd name="T46" fmla="*/ 26 w 29"/>
                    <a:gd name="T47" fmla="*/ 8 h 17"/>
                    <a:gd name="T48" fmla="*/ 29 w 29"/>
                    <a:gd name="T49" fmla="*/ 10 h 17"/>
                    <a:gd name="T50" fmla="*/ 26 w 29"/>
                    <a:gd name="T51" fmla="*/ 10 h 17"/>
                    <a:gd name="T52" fmla="*/ 26 w 29"/>
                    <a:gd name="T53" fmla="*/ 12 h 17"/>
                    <a:gd name="T54" fmla="*/ 24 w 29"/>
                    <a:gd name="T55" fmla="*/ 15 h 17"/>
                    <a:gd name="T56" fmla="*/ 24 w 29"/>
                    <a:gd name="T57" fmla="*/ 15 h 17"/>
                    <a:gd name="T58" fmla="*/ 22 w 29"/>
                    <a:gd name="T59" fmla="*/ 15 h 17"/>
                    <a:gd name="T60" fmla="*/ 19 w 29"/>
                    <a:gd name="T61" fmla="*/ 17 h 17"/>
                    <a:gd name="T62" fmla="*/ 17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9" y="10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4" name="Freeform 575"/>
                <p:cNvSpPr>
                  <a:spLocks/>
                </p:cNvSpPr>
                <p:nvPr/>
              </p:nvSpPr>
              <p:spPr bwMode="auto">
                <a:xfrm>
                  <a:off x="2512" y="2885"/>
                  <a:ext cx="29" cy="16"/>
                </a:xfrm>
                <a:custGeom>
                  <a:avLst/>
                  <a:gdLst>
                    <a:gd name="T0" fmla="*/ 14 w 29"/>
                    <a:gd name="T1" fmla="*/ 16 h 16"/>
                    <a:gd name="T2" fmla="*/ 10 w 29"/>
                    <a:gd name="T3" fmla="*/ 16 h 16"/>
                    <a:gd name="T4" fmla="*/ 7 w 29"/>
                    <a:gd name="T5" fmla="*/ 16 h 16"/>
                    <a:gd name="T6" fmla="*/ 5 w 29"/>
                    <a:gd name="T7" fmla="*/ 14 h 16"/>
                    <a:gd name="T8" fmla="*/ 3 w 29"/>
                    <a:gd name="T9" fmla="*/ 14 h 16"/>
                    <a:gd name="T10" fmla="*/ 3 w 29"/>
                    <a:gd name="T11" fmla="*/ 12 h 16"/>
                    <a:gd name="T12" fmla="*/ 0 w 29"/>
                    <a:gd name="T13" fmla="*/ 12 h 16"/>
                    <a:gd name="T14" fmla="*/ 0 w 29"/>
                    <a:gd name="T15" fmla="*/ 9 h 16"/>
                    <a:gd name="T16" fmla="*/ 0 w 29"/>
                    <a:gd name="T17" fmla="*/ 9 h 16"/>
                    <a:gd name="T18" fmla="*/ 0 w 29"/>
                    <a:gd name="T19" fmla="*/ 7 h 16"/>
                    <a:gd name="T20" fmla="*/ 0 w 29"/>
                    <a:gd name="T21" fmla="*/ 5 h 16"/>
                    <a:gd name="T22" fmla="*/ 3 w 29"/>
                    <a:gd name="T23" fmla="*/ 5 h 16"/>
                    <a:gd name="T24" fmla="*/ 3 w 29"/>
                    <a:gd name="T25" fmla="*/ 2 h 16"/>
                    <a:gd name="T26" fmla="*/ 5 w 29"/>
                    <a:gd name="T27" fmla="*/ 2 h 16"/>
                    <a:gd name="T28" fmla="*/ 7 w 29"/>
                    <a:gd name="T29" fmla="*/ 0 h 16"/>
                    <a:gd name="T30" fmla="*/ 10 w 29"/>
                    <a:gd name="T31" fmla="*/ 0 h 16"/>
                    <a:gd name="T32" fmla="*/ 14 w 29"/>
                    <a:gd name="T33" fmla="*/ 0 h 16"/>
                    <a:gd name="T34" fmla="*/ 17 w 29"/>
                    <a:gd name="T35" fmla="*/ 0 h 16"/>
                    <a:gd name="T36" fmla="*/ 19 w 29"/>
                    <a:gd name="T37" fmla="*/ 0 h 16"/>
                    <a:gd name="T38" fmla="*/ 22 w 29"/>
                    <a:gd name="T39" fmla="*/ 2 h 16"/>
                    <a:gd name="T40" fmla="*/ 24 w 29"/>
                    <a:gd name="T41" fmla="*/ 2 h 16"/>
                    <a:gd name="T42" fmla="*/ 26 w 29"/>
                    <a:gd name="T43" fmla="*/ 5 h 16"/>
                    <a:gd name="T44" fmla="*/ 26 w 29"/>
                    <a:gd name="T45" fmla="*/ 5 h 16"/>
                    <a:gd name="T46" fmla="*/ 29 w 29"/>
                    <a:gd name="T47" fmla="*/ 7 h 16"/>
                    <a:gd name="T48" fmla="*/ 29 w 29"/>
                    <a:gd name="T49" fmla="*/ 9 h 16"/>
                    <a:gd name="T50" fmla="*/ 29 w 29"/>
                    <a:gd name="T51" fmla="*/ 9 h 16"/>
                    <a:gd name="T52" fmla="*/ 26 w 29"/>
                    <a:gd name="T53" fmla="*/ 12 h 16"/>
                    <a:gd name="T54" fmla="*/ 26 w 29"/>
                    <a:gd name="T55" fmla="*/ 12 h 16"/>
                    <a:gd name="T56" fmla="*/ 24 w 29"/>
                    <a:gd name="T57" fmla="*/ 14 h 16"/>
                    <a:gd name="T58" fmla="*/ 22 w 29"/>
                    <a:gd name="T59" fmla="*/ 14 h 16"/>
                    <a:gd name="T60" fmla="*/ 19 w 29"/>
                    <a:gd name="T61" fmla="*/ 16 h 16"/>
                    <a:gd name="T62" fmla="*/ 17 w 29"/>
                    <a:gd name="T63" fmla="*/ 16 h 16"/>
                    <a:gd name="T64" fmla="*/ 14 w 29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6"/>
                    <a:gd name="T101" fmla="*/ 29 w 2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6">
                      <a:moveTo>
                        <a:pt x="14" y="16"/>
                      </a:move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5" name="Freeform 576"/>
                <p:cNvSpPr>
                  <a:spLocks/>
                </p:cNvSpPr>
                <p:nvPr/>
              </p:nvSpPr>
              <p:spPr bwMode="auto">
                <a:xfrm>
                  <a:off x="2512" y="2885"/>
                  <a:ext cx="29" cy="16"/>
                </a:xfrm>
                <a:custGeom>
                  <a:avLst/>
                  <a:gdLst>
                    <a:gd name="T0" fmla="*/ 14 w 29"/>
                    <a:gd name="T1" fmla="*/ 16 h 16"/>
                    <a:gd name="T2" fmla="*/ 10 w 29"/>
                    <a:gd name="T3" fmla="*/ 16 h 16"/>
                    <a:gd name="T4" fmla="*/ 7 w 29"/>
                    <a:gd name="T5" fmla="*/ 16 h 16"/>
                    <a:gd name="T6" fmla="*/ 5 w 29"/>
                    <a:gd name="T7" fmla="*/ 14 h 16"/>
                    <a:gd name="T8" fmla="*/ 3 w 29"/>
                    <a:gd name="T9" fmla="*/ 14 h 16"/>
                    <a:gd name="T10" fmla="*/ 3 w 29"/>
                    <a:gd name="T11" fmla="*/ 12 h 16"/>
                    <a:gd name="T12" fmla="*/ 0 w 29"/>
                    <a:gd name="T13" fmla="*/ 12 h 16"/>
                    <a:gd name="T14" fmla="*/ 0 w 29"/>
                    <a:gd name="T15" fmla="*/ 9 h 16"/>
                    <a:gd name="T16" fmla="*/ 0 w 29"/>
                    <a:gd name="T17" fmla="*/ 9 h 16"/>
                    <a:gd name="T18" fmla="*/ 0 w 29"/>
                    <a:gd name="T19" fmla="*/ 7 h 16"/>
                    <a:gd name="T20" fmla="*/ 0 w 29"/>
                    <a:gd name="T21" fmla="*/ 5 h 16"/>
                    <a:gd name="T22" fmla="*/ 3 w 29"/>
                    <a:gd name="T23" fmla="*/ 5 h 16"/>
                    <a:gd name="T24" fmla="*/ 3 w 29"/>
                    <a:gd name="T25" fmla="*/ 2 h 16"/>
                    <a:gd name="T26" fmla="*/ 5 w 29"/>
                    <a:gd name="T27" fmla="*/ 2 h 16"/>
                    <a:gd name="T28" fmla="*/ 7 w 29"/>
                    <a:gd name="T29" fmla="*/ 0 h 16"/>
                    <a:gd name="T30" fmla="*/ 10 w 29"/>
                    <a:gd name="T31" fmla="*/ 0 h 16"/>
                    <a:gd name="T32" fmla="*/ 14 w 29"/>
                    <a:gd name="T33" fmla="*/ 0 h 16"/>
                    <a:gd name="T34" fmla="*/ 17 w 29"/>
                    <a:gd name="T35" fmla="*/ 0 h 16"/>
                    <a:gd name="T36" fmla="*/ 19 w 29"/>
                    <a:gd name="T37" fmla="*/ 0 h 16"/>
                    <a:gd name="T38" fmla="*/ 22 w 29"/>
                    <a:gd name="T39" fmla="*/ 2 h 16"/>
                    <a:gd name="T40" fmla="*/ 24 w 29"/>
                    <a:gd name="T41" fmla="*/ 2 h 16"/>
                    <a:gd name="T42" fmla="*/ 26 w 29"/>
                    <a:gd name="T43" fmla="*/ 5 h 16"/>
                    <a:gd name="T44" fmla="*/ 26 w 29"/>
                    <a:gd name="T45" fmla="*/ 5 h 16"/>
                    <a:gd name="T46" fmla="*/ 29 w 29"/>
                    <a:gd name="T47" fmla="*/ 7 h 16"/>
                    <a:gd name="T48" fmla="*/ 29 w 29"/>
                    <a:gd name="T49" fmla="*/ 9 h 16"/>
                    <a:gd name="T50" fmla="*/ 29 w 29"/>
                    <a:gd name="T51" fmla="*/ 9 h 16"/>
                    <a:gd name="T52" fmla="*/ 26 w 29"/>
                    <a:gd name="T53" fmla="*/ 12 h 16"/>
                    <a:gd name="T54" fmla="*/ 26 w 29"/>
                    <a:gd name="T55" fmla="*/ 12 h 16"/>
                    <a:gd name="T56" fmla="*/ 24 w 29"/>
                    <a:gd name="T57" fmla="*/ 14 h 16"/>
                    <a:gd name="T58" fmla="*/ 22 w 29"/>
                    <a:gd name="T59" fmla="*/ 14 h 16"/>
                    <a:gd name="T60" fmla="*/ 19 w 29"/>
                    <a:gd name="T61" fmla="*/ 16 h 16"/>
                    <a:gd name="T62" fmla="*/ 17 w 29"/>
                    <a:gd name="T63" fmla="*/ 16 h 16"/>
                    <a:gd name="T64" fmla="*/ 14 w 29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6"/>
                    <a:gd name="T101" fmla="*/ 29 w 2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6">
                      <a:moveTo>
                        <a:pt x="14" y="16"/>
                      </a:move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6" name="Freeform 577"/>
                <p:cNvSpPr>
                  <a:spLocks/>
                </p:cNvSpPr>
                <p:nvPr/>
              </p:nvSpPr>
              <p:spPr bwMode="auto">
                <a:xfrm>
                  <a:off x="2245" y="2868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2 w 29"/>
                    <a:gd name="T3" fmla="*/ 17 h 17"/>
                    <a:gd name="T4" fmla="*/ 10 w 29"/>
                    <a:gd name="T5" fmla="*/ 14 h 17"/>
                    <a:gd name="T6" fmla="*/ 7 w 29"/>
                    <a:gd name="T7" fmla="*/ 14 h 17"/>
                    <a:gd name="T8" fmla="*/ 5 w 29"/>
                    <a:gd name="T9" fmla="*/ 14 h 17"/>
                    <a:gd name="T10" fmla="*/ 5 w 29"/>
                    <a:gd name="T11" fmla="*/ 12 h 17"/>
                    <a:gd name="T12" fmla="*/ 2 w 29"/>
                    <a:gd name="T13" fmla="*/ 12 h 17"/>
                    <a:gd name="T14" fmla="*/ 2 w 29"/>
                    <a:gd name="T15" fmla="*/ 10 h 17"/>
                    <a:gd name="T16" fmla="*/ 0 w 29"/>
                    <a:gd name="T17" fmla="*/ 7 h 17"/>
                    <a:gd name="T18" fmla="*/ 2 w 29"/>
                    <a:gd name="T19" fmla="*/ 7 h 17"/>
                    <a:gd name="T20" fmla="*/ 2 w 29"/>
                    <a:gd name="T21" fmla="*/ 5 h 17"/>
                    <a:gd name="T22" fmla="*/ 5 w 29"/>
                    <a:gd name="T23" fmla="*/ 5 h 17"/>
                    <a:gd name="T24" fmla="*/ 5 w 29"/>
                    <a:gd name="T25" fmla="*/ 3 h 17"/>
                    <a:gd name="T26" fmla="*/ 7 w 29"/>
                    <a:gd name="T27" fmla="*/ 3 h 17"/>
                    <a:gd name="T28" fmla="*/ 10 w 29"/>
                    <a:gd name="T29" fmla="*/ 0 h 17"/>
                    <a:gd name="T30" fmla="*/ 12 w 29"/>
                    <a:gd name="T31" fmla="*/ 0 h 17"/>
                    <a:gd name="T32" fmla="*/ 14 w 29"/>
                    <a:gd name="T33" fmla="*/ 0 h 17"/>
                    <a:gd name="T34" fmla="*/ 19 w 29"/>
                    <a:gd name="T35" fmla="*/ 0 h 17"/>
                    <a:gd name="T36" fmla="*/ 21 w 29"/>
                    <a:gd name="T37" fmla="*/ 0 h 17"/>
                    <a:gd name="T38" fmla="*/ 24 w 29"/>
                    <a:gd name="T39" fmla="*/ 3 h 17"/>
                    <a:gd name="T40" fmla="*/ 26 w 29"/>
                    <a:gd name="T41" fmla="*/ 3 h 17"/>
                    <a:gd name="T42" fmla="*/ 26 w 29"/>
                    <a:gd name="T43" fmla="*/ 5 h 17"/>
                    <a:gd name="T44" fmla="*/ 29 w 29"/>
                    <a:gd name="T45" fmla="*/ 5 h 17"/>
                    <a:gd name="T46" fmla="*/ 29 w 29"/>
                    <a:gd name="T47" fmla="*/ 7 h 17"/>
                    <a:gd name="T48" fmla="*/ 29 w 29"/>
                    <a:gd name="T49" fmla="*/ 7 h 17"/>
                    <a:gd name="T50" fmla="*/ 29 w 29"/>
                    <a:gd name="T51" fmla="*/ 10 h 17"/>
                    <a:gd name="T52" fmla="*/ 29 w 29"/>
                    <a:gd name="T53" fmla="*/ 12 h 17"/>
                    <a:gd name="T54" fmla="*/ 26 w 29"/>
                    <a:gd name="T55" fmla="*/ 12 h 17"/>
                    <a:gd name="T56" fmla="*/ 26 w 29"/>
                    <a:gd name="T57" fmla="*/ 14 h 17"/>
                    <a:gd name="T58" fmla="*/ 24 w 29"/>
                    <a:gd name="T59" fmla="*/ 14 h 17"/>
                    <a:gd name="T60" fmla="*/ 21 w 29"/>
                    <a:gd name="T61" fmla="*/ 14 h 17"/>
                    <a:gd name="T62" fmla="*/ 19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9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7" name="Freeform 578"/>
                <p:cNvSpPr>
                  <a:spLocks/>
                </p:cNvSpPr>
                <p:nvPr/>
              </p:nvSpPr>
              <p:spPr bwMode="auto">
                <a:xfrm>
                  <a:off x="2245" y="2868"/>
                  <a:ext cx="29" cy="17"/>
                </a:xfrm>
                <a:custGeom>
                  <a:avLst/>
                  <a:gdLst>
                    <a:gd name="T0" fmla="*/ 14 w 29"/>
                    <a:gd name="T1" fmla="*/ 17 h 17"/>
                    <a:gd name="T2" fmla="*/ 12 w 29"/>
                    <a:gd name="T3" fmla="*/ 17 h 17"/>
                    <a:gd name="T4" fmla="*/ 10 w 29"/>
                    <a:gd name="T5" fmla="*/ 14 h 17"/>
                    <a:gd name="T6" fmla="*/ 7 w 29"/>
                    <a:gd name="T7" fmla="*/ 14 h 17"/>
                    <a:gd name="T8" fmla="*/ 5 w 29"/>
                    <a:gd name="T9" fmla="*/ 14 h 17"/>
                    <a:gd name="T10" fmla="*/ 5 w 29"/>
                    <a:gd name="T11" fmla="*/ 12 h 17"/>
                    <a:gd name="T12" fmla="*/ 2 w 29"/>
                    <a:gd name="T13" fmla="*/ 12 h 17"/>
                    <a:gd name="T14" fmla="*/ 2 w 29"/>
                    <a:gd name="T15" fmla="*/ 10 h 17"/>
                    <a:gd name="T16" fmla="*/ 0 w 29"/>
                    <a:gd name="T17" fmla="*/ 7 h 17"/>
                    <a:gd name="T18" fmla="*/ 2 w 29"/>
                    <a:gd name="T19" fmla="*/ 7 h 17"/>
                    <a:gd name="T20" fmla="*/ 2 w 29"/>
                    <a:gd name="T21" fmla="*/ 5 h 17"/>
                    <a:gd name="T22" fmla="*/ 5 w 29"/>
                    <a:gd name="T23" fmla="*/ 5 h 17"/>
                    <a:gd name="T24" fmla="*/ 5 w 29"/>
                    <a:gd name="T25" fmla="*/ 3 h 17"/>
                    <a:gd name="T26" fmla="*/ 7 w 29"/>
                    <a:gd name="T27" fmla="*/ 3 h 17"/>
                    <a:gd name="T28" fmla="*/ 10 w 29"/>
                    <a:gd name="T29" fmla="*/ 0 h 17"/>
                    <a:gd name="T30" fmla="*/ 12 w 29"/>
                    <a:gd name="T31" fmla="*/ 0 h 17"/>
                    <a:gd name="T32" fmla="*/ 14 w 29"/>
                    <a:gd name="T33" fmla="*/ 0 h 17"/>
                    <a:gd name="T34" fmla="*/ 19 w 29"/>
                    <a:gd name="T35" fmla="*/ 0 h 17"/>
                    <a:gd name="T36" fmla="*/ 21 w 29"/>
                    <a:gd name="T37" fmla="*/ 0 h 17"/>
                    <a:gd name="T38" fmla="*/ 24 w 29"/>
                    <a:gd name="T39" fmla="*/ 3 h 17"/>
                    <a:gd name="T40" fmla="*/ 26 w 29"/>
                    <a:gd name="T41" fmla="*/ 3 h 17"/>
                    <a:gd name="T42" fmla="*/ 26 w 29"/>
                    <a:gd name="T43" fmla="*/ 5 h 17"/>
                    <a:gd name="T44" fmla="*/ 29 w 29"/>
                    <a:gd name="T45" fmla="*/ 5 h 17"/>
                    <a:gd name="T46" fmla="*/ 29 w 29"/>
                    <a:gd name="T47" fmla="*/ 7 h 17"/>
                    <a:gd name="T48" fmla="*/ 29 w 29"/>
                    <a:gd name="T49" fmla="*/ 7 h 17"/>
                    <a:gd name="T50" fmla="*/ 29 w 29"/>
                    <a:gd name="T51" fmla="*/ 10 h 17"/>
                    <a:gd name="T52" fmla="*/ 29 w 29"/>
                    <a:gd name="T53" fmla="*/ 12 h 17"/>
                    <a:gd name="T54" fmla="*/ 26 w 29"/>
                    <a:gd name="T55" fmla="*/ 12 h 17"/>
                    <a:gd name="T56" fmla="*/ 26 w 29"/>
                    <a:gd name="T57" fmla="*/ 14 h 17"/>
                    <a:gd name="T58" fmla="*/ 24 w 29"/>
                    <a:gd name="T59" fmla="*/ 14 h 17"/>
                    <a:gd name="T60" fmla="*/ 21 w 29"/>
                    <a:gd name="T61" fmla="*/ 14 h 17"/>
                    <a:gd name="T62" fmla="*/ 19 w 29"/>
                    <a:gd name="T63" fmla="*/ 17 h 17"/>
                    <a:gd name="T64" fmla="*/ 14 w 29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7"/>
                    <a:gd name="T101" fmla="*/ 29 w 29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9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8" name="Freeform 579"/>
                <p:cNvSpPr>
                  <a:spLocks/>
                </p:cNvSpPr>
                <p:nvPr/>
              </p:nvSpPr>
              <p:spPr bwMode="auto">
                <a:xfrm>
                  <a:off x="2126" y="2940"/>
                  <a:ext cx="28" cy="16"/>
                </a:xfrm>
                <a:custGeom>
                  <a:avLst/>
                  <a:gdLst>
                    <a:gd name="T0" fmla="*/ 14 w 28"/>
                    <a:gd name="T1" fmla="*/ 16 h 16"/>
                    <a:gd name="T2" fmla="*/ 12 w 28"/>
                    <a:gd name="T3" fmla="*/ 16 h 16"/>
                    <a:gd name="T4" fmla="*/ 9 w 28"/>
                    <a:gd name="T5" fmla="*/ 16 h 16"/>
                    <a:gd name="T6" fmla="*/ 7 w 28"/>
                    <a:gd name="T7" fmla="*/ 14 h 16"/>
                    <a:gd name="T8" fmla="*/ 5 w 28"/>
                    <a:gd name="T9" fmla="*/ 14 h 16"/>
                    <a:gd name="T10" fmla="*/ 2 w 28"/>
                    <a:gd name="T11" fmla="*/ 12 h 16"/>
                    <a:gd name="T12" fmla="*/ 2 w 28"/>
                    <a:gd name="T13" fmla="*/ 12 h 16"/>
                    <a:gd name="T14" fmla="*/ 2 w 28"/>
                    <a:gd name="T15" fmla="*/ 9 h 16"/>
                    <a:gd name="T16" fmla="*/ 0 w 28"/>
                    <a:gd name="T17" fmla="*/ 9 h 16"/>
                    <a:gd name="T18" fmla="*/ 2 w 28"/>
                    <a:gd name="T19" fmla="*/ 7 h 16"/>
                    <a:gd name="T20" fmla="*/ 2 w 28"/>
                    <a:gd name="T21" fmla="*/ 4 h 16"/>
                    <a:gd name="T22" fmla="*/ 2 w 28"/>
                    <a:gd name="T23" fmla="*/ 4 h 16"/>
                    <a:gd name="T24" fmla="*/ 5 w 28"/>
                    <a:gd name="T25" fmla="*/ 2 h 16"/>
                    <a:gd name="T26" fmla="*/ 7 w 28"/>
                    <a:gd name="T27" fmla="*/ 2 h 16"/>
                    <a:gd name="T28" fmla="*/ 9 w 28"/>
                    <a:gd name="T29" fmla="*/ 2 h 16"/>
                    <a:gd name="T30" fmla="*/ 12 w 28"/>
                    <a:gd name="T31" fmla="*/ 0 h 16"/>
                    <a:gd name="T32" fmla="*/ 14 w 28"/>
                    <a:gd name="T33" fmla="*/ 0 h 16"/>
                    <a:gd name="T34" fmla="*/ 19 w 28"/>
                    <a:gd name="T35" fmla="*/ 0 h 16"/>
                    <a:gd name="T36" fmla="*/ 21 w 28"/>
                    <a:gd name="T37" fmla="*/ 2 h 16"/>
                    <a:gd name="T38" fmla="*/ 24 w 28"/>
                    <a:gd name="T39" fmla="*/ 2 h 16"/>
                    <a:gd name="T40" fmla="*/ 26 w 28"/>
                    <a:gd name="T41" fmla="*/ 2 h 16"/>
                    <a:gd name="T42" fmla="*/ 26 w 28"/>
                    <a:gd name="T43" fmla="*/ 4 h 16"/>
                    <a:gd name="T44" fmla="*/ 28 w 28"/>
                    <a:gd name="T45" fmla="*/ 4 h 16"/>
                    <a:gd name="T46" fmla="*/ 28 w 28"/>
                    <a:gd name="T47" fmla="*/ 7 h 16"/>
                    <a:gd name="T48" fmla="*/ 28 w 28"/>
                    <a:gd name="T49" fmla="*/ 9 h 16"/>
                    <a:gd name="T50" fmla="*/ 28 w 28"/>
                    <a:gd name="T51" fmla="*/ 9 h 16"/>
                    <a:gd name="T52" fmla="*/ 28 w 28"/>
                    <a:gd name="T53" fmla="*/ 12 h 16"/>
                    <a:gd name="T54" fmla="*/ 26 w 28"/>
                    <a:gd name="T55" fmla="*/ 12 h 16"/>
                    <a:gd name="T56" fmla="*/ 26 w 28"/>
                    <a:gd name="T57" fmla="*/ 14 h 16"/>
                    <a:gd name="T58" fmla="*/ 24 w 28"/>
                    <a:gd name="T59" fmla="*/ 14 h 16"/>
                    <a:gd name="T60" fmla="*/ 21 w 28"/>
                    <a:gd name="T61" fmla="*/ 16 h 16"/>
                    <a:gd name="T62" fmla="*/ 19 w 28"/>
                    <a:gd name="T63" fmla="*/ 16 h 16"/>
                    <a:gd name="T64" fmla="*/ 14 w 28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6"/>
                    <a:gd name="T101" fmla="*/ 28 w 28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6">
                      <a:moveTo>
                        <a:pt x="14" y="16"/>
                      </a:move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59" name="Freeform 580"/>
                <p:cNvSpPr>
                  <a:spLocks/>
                </p:cNvSpPr>
                <p:nvPr/>
              </p:nvSpPr>
              <p:spPr bwMode="auto">
                <a:xfrm>
                  <a:off x="2126" y="2940"/>
                  <a:ext cx="28" cy="16"/>
                </a:xfrm>
                <a:custGeom>
                  <a:avLst/>
                  <a:gdLst>
                    <a:gd name="T0" fmla="*/ 14 w 28"/>
                    <a:gd name="T1" fmla="*/ 16 h 16"/>
                    <a:gd name="T2" fmla="*/ 12 w 28"/>
                    <a:gd name="T3" fmla="*/ 16 h 16"/>
                    <a:gd name="T4" fmla="*/ 9 w 28"/>
                    <a:gd name="T5" fmla="*/ 16 h 16"/>
                    <a:gd name="T6" fmla="*/ 7 w 28"/>
                    <a:gd name="T7" fmla="*/ 14 h 16"/>
                    <a:gd name="T8" fmla="*/ 5 w 28"/>
                    <a:gd name="T9" fmla="*/ 14 h 16"/>
                    <a:gd name="T10" fmla="*/ 2 w 28"/>
                    <a:gd name="T11" fmla="*/ 12 h 16"/>
                    <a:gd name="T12" fmla="*/ 2 w 28"/>
                    <a:gd name="T13" fmla="*/ 12 h 16"/>
                    <a:gd name="T14" fmla="*/ 2 w 28"/>
                    <a:gd name="T15" fmla="*/ 9 h 16"/>
                    <a:gd name="T16" fmla="*/ 0 w 28"/>
                    <a:gd name="T17" fmla="*/ 9 h 16"/>
                    <a:gd name="T18" fmla="*/ 2 w 28"/>
                    <a:gd name="T19" fmla="*/ 7 h 16"/>
                    <a:gd name="T20" fmla="*/ 2 w 28"/>
                    <a:gd name="T21" fmla="*/ 4 h 16"/>
                    <a:gd name="T22" fmla="*/ 2 w 28"/>
                    <a:gd name="T23" fmla="*/ 4 h 16"/>
                    <a:gd name="T24" fmla="*/ 5 w 28"/>
                    <a:gd name="T25" fmla="*/ 2 h 16"/>
                    <a:gd name="T26" fmla="*/ 7 w 28"/>
                    <a:gd name="T27" fmla="*/ 2 h 16"/>
                    <a:gd name="T28" fmla="*/ 9 w 28"/>
                    <a:gd name="T29" fmla="*/ 2 h 16"/>
                    <a:gd name="T30" fmla="*/ 12 w 28"/>
                    <a:gd name="T31" fmla="*/ 0 h 16"/>
                    <a:gd name="T32" fmla="*/ 14 w 28"/>
                    <a:gd name="T33" fmla="*/ 0 h 16"/>
                    <a:gd name="T34" fmla="*/ 19 w 28"/>
                    <a:gd name="T35" fmla="*/ 0 h 16"/>
                    <a:gd name="T36" fmla="*/ 21 w 28"/>
                    <a:gd name="T37" fmla="*/ 2 h 16"/>
                    <a:gd name="T38" fmla="*/ 24 w 28"/>
                    <a:gd name="T39" fmla="*/ 2 h 16"/>
                    <a:gd name="T40" fmla="*/ 26 w 28"/>
                    <a:gd name="T41" fmla="*/ 2 h 16"/>
                    <a:gd name="T42" fmla="*/ 26 w 28"/>
                    <a:gd name="T43" fmla="*/ 4 h 16"/>
                    <a:gd name="T44" fmla="*/ 28 w 28"/>
                    <a:gd name="T45" fmla="*/ 4 h 16"/>
                    <a:gd name="T46" fmla="*/ 28 w 28"/>
                    <a:gd name="T47" fmla="*/ 7 h 16"/>
                    <a:gd name="T48" fmla="*/ 28 w 28"/>
                    <a:gd name="T49" fmla="*/ 9 h 16"/>
                    <a:gd name="T50" fmla="*/ 28 w 28"/>
                    <a:gd name="T51" fmla="*/ 9 h 16"/>
                    <a:gd name="T52" fmla="*/ 28 w 28"/>
                    <a:gd name="T53" fmla="*/ 12 h 16"/>
                    <a:gd name="T54" fmla="*/ 26 w 28"/>
                    <a:gd name="T55" fmla="*/ 12 h 16"/>
                    <a:gd name="T56" fmla="*/ 26 w 28"/>
                    <a:gd name="T57" fmla="*/ 14 h 16"/>
                    <a:gd name="T58" fmla="*/ 24 w 28"/>
                    <a:gd name="T59" fmla="*/ 14 h 16"/>
                    <a:gd name="T60" fmla="*/ 21 w 28"/>
                    <a:gd name="T61" fmla="*/ 16 h 16"/>
                    <a:gd name="T62" fmla="*/ 19 w 28"/>
                    <a:gd name="T63" fmla="*/ 16 h 16"/>
                    <a:gd name="T64" fmla="*/ 14 w 28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6"/>
                    <a:gd name="T101" fmla="*/ 28 w 28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6">
                      <a:moveTo>
                        <a:pt x="14" y="16"/>
                      </a:move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4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0" name="Freeform 581"/>
                <p:cNvSpPr>
                  <a:spLocks/>
                </p:cNvSpPr>
                <p:nvPr/>
              </p:nvSpPr>
              <p:spPr bwMode="auto">
                <a:xfrm>
                  <a:off x="2400" y="2890"/>
                  <a:ext cx="26" cy="16"/>
                </a:xfrm>
                <a:custGeom>
                  <a:avLst/>
                  <a:gdLst>
                    <a:gd name="T0" fmla="*/ 12 w 26"/>
                    <a:gd name="T1" fmla="*/ 16 h 16"/>
                    <a:gd name="T2" fmla="*/ 10 w 26"/>
                    <a:gd name="T3" fmla="*/ 16 h 16"/>
                    <a:gd name="T4" fmla="*/ 7 w 26"/>
                    <a:gd name="T5" fmla="*/ 16 h 16"/>
                    <a:gd name="T6" fmla="*/ 5 w 26"/>
                    <a:gd name="T7" fmla="*/ 14 h 16"/>
                    <a:gd name="T8" fmla="*/ 2 w 26"/>
                    <a:gd name="T9" fmla="*/ 14 h 16"/>
                    <a:gd name="T10" fmla="*/ 2 w 26"/>
                    <a:gd name="T11" fmla="*/ 14 h 16"/>
                    <a:gd name="T12" fmla="*/ 0 w 26"/>
                    <a:gd name="T13" fmla="*/ 11 h 16"/>
                    <a:gd name="T14" fmla="*/ 0 w 26"/>
                    <a:gd name="T15" fmla="*/ 9 h 16"/>
                    <a:gd name="T16" fmla="*/ 0 w 26"/>
                    <a:gd name="T17" fmla="*/ 9 h 16"/>
                    <a:gd name="T18" fmla="*/ 0 w 26"/>
                    <a:gd name="T19" fmla="*/ 7 h 16"/>
                    <a:gd name="T20" fmla="*/ 0 w 26"/>
                    <a:gd name="T21" fmla="*/ 4 h 16"/>
                    <a:gd name="T22" fmla="*/ 2 w 26"/>
                    <a:gd name="T23" fmla="*/ 4 h 16"/>
                    <a:gd name="T24" fmla="*/ 2 w 26"/>
                    <a:gd name="T25" fmla="*/ 2 h 16"/>
                    <a:gd name="T26" fmla="*/ 5 w 26"/>
                    <a:gd name="T27" fmla="*/ 2 h 16"/>
                    <a:gd name="T28" fmla="*/ 7 w 26"/>
                    <a:gd name="T29" fmla="*/ 2 h 16"/>
                    <a:gd name="T30" fmla="*/ 10 w 26"/>
                    <a:gd name="T31" fmla="*/ 0 h 16"/>
                    <a:gd name="T32" fmla="*/ 12 w 26"/>
                    <a:gd name="T33" fmla="*/ 0 h 16"/>
                    <a:gd name="T34" fmla="*/ 17 w 26"/>
                    <a:gd name="T35" fmla="*/ 0 h 16"/>
                    <a:gd name="T36" fmla="*/ 19 w 26"/>
                    <a:gd name="T37" fmla="*/ 2 h 16"/>
                    <a:gd name="T38" fmla="*/ 22 w 26"/>
                    <a:gd name="T39" fmla="*/ 2 h 16"/>
                    <a:gd name="T40" fmla="*/ 24 w 26"/>
                    <a:gd name="T41" fmla="*/ 2 h 16"/>
                    <a:gd name="T42" fmla="*/ 24 w 26"/>
                    <a:gd name="T43" fmla="*/ 4 h 16"/>
                    <a:gd name="T44" fmla="*/ 26 w 26"/>
                    <a:gd name="T45" fmla="*/ 4 h 16"/>
                    <a:gd name="T46" fmla="*/ 26 w 26"/>
                    <a:gd name="T47" fmla="*/ 7 h 16"/>
                    <a:gd name="T48" fmla="*/ 26 w 26"/>
                    <a:gd name="T49" fmla="*/ 9 h 16"/>
                    <a:gd name="T50" fmla="*/ 26 w 26"/>
                    <a:gd name="T51" fmla="*/ 9 h 16"/>
                    <a:gd name="T52" fmla="*/ 26 w 26"/>
                    <a:gd name="T53" fmla="*/ 11 h 16"/>
                    <a:gd name="T54" fmla="*/ 24 w 26"/>
                    <a:gd name="T55" fmla="*/ 14 h 16"/>
                    <a:gd name="T56" fmla="*/ 24 w 26"/>
                    <a:gd name="T57" fmla="*/ 14 h 16"/>
                    <a:gd name="T58" fmla="*/ 22 w 26"/>
                    <a:gd name="T59" fmla="*/ 14 h 16"/>
                    <a:gd name="T60" fmla="*/ 19 w 26"/>
                    <a:gd name="T61" fmla="*/ 16 h 16"/>
                    <a:gd name="T62" fmla="*/ 17 w 26"/>
                    <a:gd name="T63" fmla="*/ 16 h 16"/>
                    <a:gd name="T64" fmla="*/ 12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2" y="16"/>
                      </a:move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6" y="11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1" name="Freeform 582"/>
                <p:cNvSpPr>
                  <a:spLocks/>
                </p:cNvSpPr>
                <p:nvPr/>
              </p:nvSpPr>
              <p:spPr bwMode="auto">
                <a:xfrm>
                  <a:off x="2400" y="2890"/>
                  <a:ext cx="26" cy="16"/>
                </a:xfrm>
                <a:custGeom>
                  <a:avLst/>
                  <a:gdLst>
                    <a:gd name="T0" fmla="*/ 12 w 26"/>
                    <a:gd name="T1" fmla="*/ 16 h 16"/>
                    <a:gd name="T2" fmla="*/ 10 w 26"/>
                    <a:gd name="T3" fmla="*/ 16 h 16"/>
                    <a:gd name="T4" fmla="*/ 7 w 26"/>
                    <a:gd name="T5" fmla="*/ 16 h 16"/>
                    <a:gd name="T6" fmla="*/ 5 w 26"/>
                    <a:gd name="T7" fmla="*/ 14 h 16"/>
                    <a:gd name="T8" fmla="*/ 2 w 26"/>
                    <a:gd name="T9" fmla="*/ 14 h 16"/>
                    <a:gd name="T10" fmla="*/ 2 w 26"/>
                    <a:gd name="T11" fmla="*/ 14 h 16"/>
                    <a:gd name="T12" fmla="*/ 0 w 26"/>
                    <a:gd name="T13" fmla="*/ 11 h 16"/>
                    <a:gd name="T14" fmla="*/ 0 w 26"/>
                    <a:gd name="T15" fmla="*/ 9 h 16"/>
                    <a:gd name="T16" fmla="*/ 0 w 26"/>
                    <a:gd name="T17" fmla="*/ 9 h 16"/>
                    <a:gd name="T18" fmla="*/ 0 w 26"/>
                    <a:gd name="T19" fmla="*/ 7 h 16"/>
                    <a:gd name="T20" fmla="*/ 0 w 26"/>
                    <a:gd name="T21" fmla="*/ 4 h 16"/>
                    <a:gd name="T22" fmla="*/ 2 w 26"/>
                    <a:gd name="T23" fmla="*/ 4 h 16"/>
                    <a:gd name="T24" fmla="*/ 2 w 26"/>
                    <a:gd name="T25" fmla="*/ 2 h 16"/>
                    <a:gd name="T26" fmla="*/ 5 w 26"/>
                    <a:gd name="T27" fmla="*/ 2 h 16"/>
                    <a:gd name="T28" fmla="*/ 7 w 26"/>
                    <a:gd name="T29" fmla="*/ 2 h 16"/>
                    <a:gd name="T30" fmla="*/ 10 w 26"/>
                    <a:gd name="T31" fmla="*/ 0 h 16"/>
                    <a:gd name="T32" fmla="*/ 12 w 26"/>
                    <a:gd name="T33" fmla="*/ 0 h 16"/>
                    <a:gd name="T34" fmla="*/ 17 w 26"/>
                    <a:gd name="T35" fmla="*/ 0 h 16"/>
                    <a:gd name="T36" fmla="*/ 19 w 26"/>
                    <a:gd name="T37" fmla="*/ 2 h 16"/>
                    <a:gd name="T38" fmla="*/ 22 w 26"/>
                    <a:gd name="T39" fmla="*/ 2 h 16"/>
                    <a:gd name="T40" fmla="*/ 24 w 26"/>
                    <a:gd name="T41" fmla="*/ 2 h 16"/>
                    <a:gd name="T42" fmla="*/ 24 w 26"/>
                    <a:gd name="T43" fmla="*/ 4 h 16"/>
                    <a:gd name="T44" fmla="*/ 26 w 26"/>
                    <a:gd name="T45" fmla="*/ 4 h 16"/>
                    <a:gd name="T46" fmla="*/ 26 w 26"/>
                    <a:gd name="T47" fmla="*/ 7 h 16"/>
                    <a:gd name="T48" fmla="*/ 26 w 26"/>
                    <a:gd name="T49" fmla="*/ 9 h 16"/>
                    <a:gd name="T50" fmla="*/ 26 w 26"/>
                    <a:gd name="T51" fmla="*/ 9 h 16"/>
                    <a:gd name="T52" fmla="*/ 26 w 26"/>
                    <a:gd name="T53" fmla="*/ 11 h 16"/>
                    <a:gd name="T54" fmla="*/ 24 w 26"/>
                    <a:gd name="T55" fmla="*/ 14 h 16"/>
                    <a:gd name="T56" fmla="*/ 24 w 26"/>
                    <a:gd name="T57" fmla="*/ 14 h 16"/>
                    <a:gd name="T58" fmla="*/ 22 w 26"/>
                    <a:gd name="T59" fmla="*/ 14 h 16"/>
                    <a:gd name="T60" fmla="*/ 19 w 26"/>
                    <a:gd name="T61" fmla="*/ 16 h 16"/>
                    <a:gd name="T62" fmla="*/ 17 w 26"/>
                    <a:gd name="T63" fmla="*/ 16 h 16"/>
                    <a:gd name="T64" fmla="*/ 12 w 26"/>
                    <a:gd name="T65" fmla="*/ 1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16"/>
                    <a:gd name="T101" fmla="*/ 26 w 2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16">
                      <a:moveTo>
                        <a:pt x="12" y="16"/>
                      </a:move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6" y="11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9" y="16"/>
                      </a:lnTo>
                      <a:lnTo>
                        <a:pt x="17" y="16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2" name="Freeform 583"/>
                <p:cNvSpPr>
                  <a:spLocks/>
                </p:cNvSpPr>
                <p:nvPr/>
              </p:nvSpPr>
              <p:spPr bwMode="auto">
                <a:xfrm>
                  <a:off x="2188" y="2942"/>
                  <a:ext cx="28" cy="17"/>
                </a:xfrm>
                <a:custGeom>
                  <a:avLst/>
                  <a:gdLst>
                    <a:gd name="T0" fmla="*/ 14 w 28"/>
                    <a:gd name="T1" fmla="*/ 17 h 17"/>
                    <a:gd name="T2" fmla="*/ 12 w 28"/>
                    <a:gd name="T3" fmla="*/ 17 h 17"/>
                    <a:gd name="T4" fmla="*/ 7 w 28"/>
                    <a:gd name="T5" fmla="*/ 17 h 17"/>
                    <a:gd name="T6" fmla="*/ 5 w 28"/>
                    <a:gd name="T7" fmla="*/ 14 h 17"/>
                    <a:gd name="T8" fmla="*/ 5 w 28"/>
                    <a:gd name="T9" fmla="*/ 14 h 17"/>
                    <a:gd name="T10" fmla="*/ 2 w 28"/>
                    <a:gd name="T11" fmla="*/ 12 h 17"/>
                    <a:gd name="T12" fmla="*/ 0 w 28"/>
                    <a:gd name="T13" fmla="*/ 12 h 17"/>
                    <a:gd name="T14" fmla="*/ 0 w 28"/>
                    <a:gd name="T15" fmla="*/ 10 h 17"/>
                    <a:gd name="T16" fmla="*/ 0 w 28"/>
                    <a:gd name="T17" fmla="*/ 7 h 17"/>
                    <a:gd name="T18" fmla="*/ 0 w 28"/>
                    <a:gd name="T19" fmla="*/ 7 h 17"/>
                    <a:gd name="T20" fmla="*/ 0 w 28"/>
                    <a:gd name="T21" fmla="*/ 5 h 17"/>
                    <a:gd name="T22" fmla="*/ 2 w 28"/>
                    <a:gd name="T23" fmla="*/ 5 h 17"/>
                    <a:gd name="T24" fmla="*/ 5 w 28"/>
                    <a:gd name="T25" fmla="*/ 2 h 17"/>
                    <a:gd name="T26" fmla="*/ 5 w 28"/>
                    <a:gd name="T27" fmla="*/ 2 h 17"/>
                    <a:gd name="T28" fmla="*/ 7 w 28"/>
                    <a:gd name="T29" fmla="*/ 0 h 17"/>
                    <a:gd name="T30" fmla="*/ 12 w 28"/>
                    <a:gd name="T31" fmla="*/ 0 h 17"/>
                    <a:gd name="T32" fmla="*/ 14 w 28"/>
                    <a:gd name="T33" fmla="*/ 0 h 17"/>
                    <a:gd name="T34" fmla="*/ 16 w 28"/>
                    <a:gd name="T35" fmla="*/ 0 h 17"/>
                    <a:gd name="T36" fmla="*/ 19 w 28"/>
                    <a:gd name="T37" fmla="*/ 0 h 17"/>
                    <a:gd name="T38" fmla="*/ 21 w 28"/>
                    <a:gd name="T39" fmla="*/ 2 h 17"/>
                    <a:gd name="T40" fmla="*/ 24 w 28"/>
                    <a:gd name="T41" fmla="*/ 2 h 17"/>
                    <a:gd name="T42" fmla="*/ 26 w 28"/>
                    <a:gd name="T43" fmla="*/ 5 h 17"/>
                    <a:gd name="T44" fmla="*/ 26 w 28"/>
                    <a:gd name="T45" fmla="*/ 5 h 17"/>
                    <a:gd name="T46" fmla="*/ 28 w 28"/>
                    <a:gd name="T47" fmla="*/ 7 h 17"/>
                    <a:gd name="T48" fmla="*/ 28 w 28"/>
                    <a:gd name="T49" fmla="*/ 7 h 17"/>
                    <a:gd name="T50" fmla="*/ 28 w 28"/>
                    <a:gd name="T51" fmla="*/ 10 h 17"/>
                    <a:gd name="T52" fmla="*/ 26 w 28"/>
                    <a:gd name="T53" fmla="*/ 12 h 17"/>
                    <a:gd name="T54" fmla="*/ 26 w 28"/>
                    <a:gd name="T55" fmla="*/ 12 h 17"/>
                    <a:gd name="T56" fmla="*/ 24 w 28"/>
                    <a:gd name="T57" fmla="*/ 14 h 17"/>
                    <a:gd name="T58" fmla="*/ 21 w 28"/>
                    <a:gd name="T59" fmla="*/ 14 h 17"/>
                    <a:gd name="T60" fmla="*/ 19 w 28"/>
                    <a:gd name="T61" fmla="*/ 17 h 17"/>
                    <a:gd name="T62" fmla="*/ 16 w 28"/>
                    <a:gd name="T63" fmla="*/ 17 h 17"/>
                    <a:gd name="T64" fmla="*/ 14 w 28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7"/>
                    <a:gd name="T101" fmla="*/ 28 w 28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7" y="17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8" y="10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9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3" name="Freeform 584"/>
                <p:cNvSpPr>
                  <a:spLocks/>
                </p:cNvSpPr>
                <p:nvPr/>
              </p:nvSpPr>
              <p:spPr bwMode="auto">
                <a:xfrm>
                  <a:off x="2188" y="2942"/>
                  <a:ext cx="28" cy="17"/>
                </a:xfrm>
                <a:custGeom>
                  <a:avLst/>
                  <a:gdLst>
                    <a:gd name="T0" fmla="*/ 14 w 28"/>
                    <a:gd name="T1" fmla="*/ 17 h 17"/>
                    <a:gd name="T2" fmla="*/ 12 w 28"/>
                    <a:gd name="T3" fmla="*/ 17 h 17"/>
                    <a:gd name="T4" fmla="*/ 7 w 28"/>
                    <a:gd name="T5" fmla="*/ 17 h 17"/>
                    <a:gd name="T6" fmla="*/ 5 w 28"/>
                    <a:gd name="T7" fmla="*/ 14 h 17"/>
                    <a:gd name="T8" fmla="*/ 5 w 28"/>
                    <a:gd name="T9" fmla="*/ 14 h 17"/>
                    <a:gd name="T10" fmla="*/ 2 w 28"/>
                    <a:gd name="T11" fmla="*/ 12 h 17"/>
                    <a:gd name="T12" fmla="*/ 0 w 28"/>
                    <a:gd name="T13" fmla="*/ 12 h 17"/>
                    <a:gd name="T14" fmla="*/ 0 w 28"/>
                    <a:gd name="T15" fmla="*/ 10 h 17"/>
                    <a:gd name="T16" fmla="*/ 0 w 28"/>
                    <a:gd name="T17" fmla="*/ 7 h 17"/>
                    <a:gd name="T18" fmla="*/ 0 w 28"/>
                    <a:gd name="T19" fmla="*/ 7 h 17"/>
                    <a:gd name="T20" fmla="*/ 0 w 28"/>
                    <a:gd name="T21" fmla="*/ 5 h 17"/>
                    <a:gd name="T22" fmla="*/ 2 w 28"/>
                    <a:gd name="T23" fmla="*/ 5 h 17"/>
                    <a:gd name="T24" fmla="*/ 5 w 28"/>
                    <a:gd name="T25" fmla="*/ 2 h 17"/>
                    <a:gd name="T26" fmla="*/ 5 w 28"/>
                    <a:gd name="T27" fmla="*/ 2 h 17"/>
                    <a:gd name="T28" fmla="*/ 7 w 28"/>
                    <a:gd name="T29" fmla="*/ 0 h 17"/>
                    <a:gd name="T30" fmla="*/ 12 w 28"/>
                    <a:gd name="T31" fmla="*/ 0 h 17"/>
                    <a:gd name="T32" fmla="*/ 14 w 28"/>
                    <a:gd name="T33" fmla="*/ 0 h 17"/>
                    <a:gd name="T34" fmla="*/ 16 w 28"/>
                    <a:gd name="T35" fmla="*/ 0 h 17"/>
                    <a:gd name="T36" fmla="*/ 19 w 28"/>
                    <a:gd name="T37" fmla="*/ 0 h 17"/>
                    <a:gd name="T38" fmla="*/ 21 w 28"/>
                    <a:gd name="T39" fmla="*/ 2 h 17"/>
                    <a:gd name="T40" fmla="*/ 24 w 28"/>
                    <a:gd name="T41" fmla="*/ 2 h 17"/>
                    <a:gd name="T42" fmla="*/ 26 w 28"/>
                    <a:gd name="T43" fmla="*/ 5 h 17"/>
                    <a:gd name="T44" fmla="*/ 26 w 28"/>
                    <a:gd name="T45" fmla="*/ 5 h 17"/>
                    <a:gd name="T46" fmla="*/ 28 w 28"/>
                    <a:gd name="T47" fmla="*/ 7 h 17"/>
                    <a:gd name="T48" fmla="*/ 28 w 28"/>
                    <a:gd name="T49" fmla="*/ 7 h 17"/>
                    <a:gd name="T50" fmla="*/ 28 w 28"/>
                    <a:gd name="T51" fmla="*/ 10 h 17"/>
                    <a:gd name="T52" fmla="*/ 26 w 28"/>
                    <a:gd name="T53" fmla="*/ 12 h 17"/>
                    <a:gd name="T54" fmla="*/ 26 w 28"/>
                    <a:gd name="T55" fmla="*/ 12 h 17"/>
                    <a:gd name="T56" fmla="*/ 24 w 28"/>
                    <a:gd name="T57" fmla="*/ 14 h 17"/>
                    <a:gd name="T58" fmla="*/ 21 w 28"/>
                    <a:gd name="T59" fmla="*/ 14 h 17"/>
                    <a:gd name="T60" fmla="*/ 19 w 28"/>
                    <a:gd name="T61" fmla="*/ 17 h 17"/>
                    <a:gd name="T62" fmla="*/ 16 w 28"/>
                    <a:gd name="T63" fmla="*/ 17 h 17"/>
                    <a:gd name="T64" fmla="*/ 14 w 28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7"/>
                    <a:gd name="T101" fmla="*/ 28 w 28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7" y="17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8" y="10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9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4" name="Freeform 585"/>
                <p:cNvSpPr>
                  <a:spLocks/>
                </p:cNvSpPr>
                <p:nvPr/>
              </p:nvSpPr>
              <p:spPr bwMode="auto">
                <a:xfrm>
                  <a:off x="2150" y="2901"/>
                  <a:ext cx="28" cy="17"/>
                </a:xfrm>
                <a:custGeom>
                  <a:avLst/>
                  <a:gdLst>
                    <a:gd name="T0" fmla="*/ 14 w 28"/>
                    <a:gd name="T1" fmla="*/ 17 h 17"/>
                    <a:gd name="T2" fmla="*/ 12 w 28"/>
                    <a:gd name="T3" fmla="*/ 17 h 17"/>
                    <a:gd name="T4" fmla="*/ 9 w 28"/>
                    <a:gd name="T5" fmla="*/ 17 h 17"/>
                    <a:gd name="T6" fmla="*/ 7 w 28"/>
                    <a:gd name="T7" fmla="*/ 15 h 17"/>
                    <a:gd name="T8" fmla="*/ 4 w 28"/>
                    <a:gd name="T9" fmla="*/ 15 h 17"/>
                    <a:gd name="T10" fmla="*/ 2 w 28"/>
                    <a:gd name="T11" fmla="*/ 15 h 17"/>
                    <a:gd name="T12" fmla="*/ 2 w 28"/>
                    <a:gd name="T13" fmla="*/ 12 h 17"/>
                    <a:gd name="T14" fmla="*/ 0 w 28"/>
                    <a:gd name="T15" fmla="*/ 10 h 17"/>
                    <a:gd name="T16" fmla="*/ 0 w 28"/>
                    <a:gd name="T17" fmla="*/ 10 h 17"/>
                    <a:gd name="T18" fmla="*/ 0 w 28"/>
                    <a:gd name="T19" fmla="*/ 8 h 17"/>
                    <a:gd name="T20" fmla="*/ 2 w 28"/>
                    <a:gd name="T21" fmla="*/ 5 h 17"/>
                    <a:gd name="T22" fmla="*/ 2 w 28"/>
                    <a:gd name="T23" fmla="*/ 5 h 17"/>
                    <a:gd name="T24" fmla="*/ 4 w 28"/>
                    <a:gd name="T25" fmla="*/ 3 h 17"/>
                    <a:gd name="T26" fmla="*/ 7 w 28"/>
                    <a:gd name="T27" fmla="*/ 3 h 17"/>
                    <a:gd name="T28" fmla="*/ 9 w 28"/>
                    <a:gd name="T29" fmla="*/ 3 h 17"/>
                    <a:gd name="T30" fmla="*/ 12 w 28"/>
                    <a:gd name="T31" fmla="*/ 0 h 17"/>
                    <a:gd name="T32" fmla="*/ 14 w 28"/>
                    <a:gd name="T33" fmla="*/ 0 h 17"/>
                    <a:gd name="T34" fmla="*/ 16 w 28"/>
                    <a:gd name="T35" fmla="*/ 0 h 17"/>
                    <a:gd name="T36" fmla="*/ 21 w 28"/>
                    <a:gd name="T37" fmla="*/ 3 h 17"/>
                    <a:gd name="T38" fmla="*/ 23 w 28"/>
                    <a:gd name="T39" fmla="*/ 3 h 17"/>
                    <a:gd name="T40" fmla="*/ 23 w 28"/>
                    <a:gd name="T41" fmla="*/ 3 h 17"/>
                    <a:gd name="T42" fmla="*/ 26 w 28"/>
                    <a:gd name="T43" fmla="*/ 5 h 17"/>
                    <a:gd name="T44" fmla="*/ 28 w 28"/>
                    <a:gd name="T45" fmla="*/ 5 h 17"/>
                    <a:gd name="T46" fmla="*/ 28 w 28"/>
                    <a:gd name="T47" fmla="*/ 8 h 17"/>
                    <a:gd name="T48" fmla="*/ 28 w 28"/>
                    <a:gd name="T49" fmla="*/ 10 h 17"/>
                    <a:gd name="T50" fmla="*/ 28 w 28"/>
                    <a:gd name="T51" fmla="*/ 10 h 17"/>
                    <a:gd name="T52" fmla="*/ 28 w 28"/>
                    <a:gd name="T53" fmla="*/ 12 h 17"/>
                    <a:gd name="T54" fmla="*/ 26 w 28"/>
                    <a:gd name="T55" fmla="*/ 15 h 17"/>
                    <a:gd name="T56" fmla="*/ 23 w 28"/>
                    <a:gd name="T57" fmla="*/ 15 h 17"/>
                    <a:gd name="T58" fmla="*/ 23 w 28"/>
                    <a:gd name="T59" fmla="*/ 15 h 17"/>
                    <a:gd name="T60" fmla="*/ 21 w 28"/>
                    <a:gd name="T61" fmla="*/ 17 h 17"/>
                    <a:gd name="T62" fmla="*/ 16 w 28"/>
                    <a:gd name="T63" fmla="*/ 17 h 17"/>
                    <a:gd name="T64" fmla="*/ 14 w 28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7"/>
                    <a:gd name="T101" fmla="*/ 28 w 28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5" name="Freeform 586"/>
                <p:cNvSpPr>
                  <a:spLocks/>
                </p:cNvSpPr>
                <p:nvPr/>
              </p:nvSpPr>
              <p:spPr bwMode="auto">
                <a:xfrm>
                  <a:off x="2150" y="2901"/>
                  <a:ext cx="28" cy="17"/>
                </a:xfrm>
                <a:custGeom>
                  <a:avLst/>
                  <a:gdLst>
                    <a:gd name="T0" fmla="*/ 14 w 28"/>
                    <a:gd name="T1" fmla="*/ 17 h 17"/>
                    <a:gd name="T2" fmla="*/ 12 w 28"/>
                    <a:gd name="T3" fmla="*/ 17 h 17"/>
                    <a:gd name="T4" fmla="*/ 9 w 28"/>
                    <a:gd name="T5" fmla="*/ 17 h 17"/>
                    <a:gd name="T6" fmla="*/ 7 w 28"/>
                    <a:gd name="T7" fmla="*/ 15 h 17"/>
                    <a:gd name="T8" fmla="*/ 4 w 28"/>
                    <a:gd name="T9" fmla="*/ 15 h 17"/>
                    <a:gd name="T10" fmla="*/ 2 w 28"/>
                    <a:gd name="T11" fmla="*/ 15 h 17"/>
                    <a:gd name="T12" fmla="*/ 2 w 28"/>
                    <a:gd name="T13" fmla="*/ 12 h 17"/>
                    <a:gd name="T14" fmla="*/ 0 w 28"/>
                    <a:gd name="T15" fmla="*/ 10 h 17"/>
                    <a:gd name="T16" fmla="*/ 0 w 28"/>
                    <a:gd name="T17" fmla="*/ 10 h 17"/>
                    <a:gd name="T18" fmla="*/ 0 w 28"/>
                    <a:gd name="T19" fmla="*/ 8 h 17"/>
                    <a:gd name="T20" fmla="*/ 2 w 28"/>
                    <a:gd name="T21" fmla="*/ 5 h 17"/>
                    <a:gd name="T22" fmla="*/ 2 w 28"/>
                    <a:gd name="T23" fmla="*/ 5 h 17"/>
                    <a:gd name="T24" fmla="*/ 4 w 28"/>
                    <a:gd name="T25" fmla="*/ 3 h 17"/>
                    <a:gd name="T26" fmla="*/ 7 w 28"/>
                    <a:gd name="T27" fmla="*/ 3 h 17"/>
                    <a:gd name="T28" fmla="*/ 9 w 28"/>
                    <a:gd name="T29" fmla="*/ 3 h 17"/>
                    <a:gd name="T30" fmla="*/ 12 w 28"/>
                    <a:gd name="T31" fmla="*/ 0 h 17"/>
                    <a:gd name="T32" fmla="*/ 14 w 28"/>
                    <a:gd name="T33" fmla="*/ 0 h 17"/>
                    <a:gd name="T34" fmla="*/ 16 w 28"/>
                    <a:gd name="T35" fmla="*/ 0 h 17"/>
                    <a:gd name="T36" fmla="*/ 21 w 28"/>
                    <a:gd name="T37" fmla="*/ 3 h 17"/>
                    <a:gd name="T38" fmla="*/ 23 w 28"/>
                    <a:gd name="T39" fmla="*/ 3 h 17"/>
                    <a:gd name="T40" fmla="*/ 23 w 28"/>
                    <a:gd name="T41" fmla="*/ 3 h 17"/>
                    <a:gd name="T42" fmla="*/ 26 w 28"/>
                    <a:gd name="T43" fmla="*/ 5 h 17"/>
                    <a:gd name="T44" fmla="*/ 28 w 28"/>
                    <a:gd name="T45" fmla="*/ 5 h 17"/>
                    <a:gd name="T46" fmla="*/ 28 w 28"/>
                    <a:gd name="T47" fmla="*/ 8 h 17"/>
                    <a:gd name="T48" fmla="*/ 28 w 28"/>
                    <a:gd name="T49" fmla="*/ 10 h 17"/>
                    <a:gd name="T50" fmla="*/ 28 w 28"/>
                    <a:gd name="T51" fmla="*/ 10 h 17"/>
                    <a:gd name="T52" fmla="*/ 28 w 28"/>
                    <a:gd name="T53" fmla="*/ 12 h 17"/>
                    <a:gd name="T54" fmla="*/ 26 w 28"/>
                    <a:gd name="T55" fmla="*/ 15 h 17"/>
                    <a:gd name="T56" fmla="*/ 23 w 28"/>
                    <a:gd name="T57" fmla="*/ 15 h 17"/>
                    <a:gd name="T58" fmla="*/ 23 w 28"/>
                    <a:gd name="T59" fmla="*/ 15 h 17"/>
                    <a:gd name="T60" fmla="*/ 21 w 28"/>
                    <a:gd name="T61" fmla="*/ 17 h 17"/>
                    <a:gd name="T62" fmla="*/ 16 w 28"/>
                    <a:gd name="T63" fmla="*/ 17 h 17"/>
                    <a:gd name="T64" fmla="*/ 14 w 28"/>
                    <a:gd name="T65" fmla="*/ 1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17"/>
                    <a:gd name="T101" fmla="*/ 28 w 28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6" name="Freeform 587"/>
                <p:cNvSpPr>
                  <a:spLocks/>
                </p:cNvSpPr>
                <p:nvPr/>
              </p:nvSpPr>
              <p:spPr bwMode="auto">
                <a:xfrm>
                  <a:off x="1918" y="3152"/>
                  <a:ext cx="208" cy="596"/>
                </a:xfrm>
                <a:custGeom>
                  <a:avLst/>
                  <a:gdLst>
                    <a:gd name="T0" fmla="*/ 100 w 208"/>
                    <a:gd name="T1" fmla="*/ 14 h 596"/>
                    <a:gd name="T2" fmla="*/ 84 w 208"/>
                    <a:gd name="T3" fmla="*/ 33 h 596"/>
                    <a:gd name="T4" fmla="*/ 69 w 208"/>
                    <a:gd name="T5" fmla="*/ 52 h 596"/>
                    <a:gd name="T6" fmla="*/ 55 w 208"/>
                    <a:gd name="T7" fmla="*/ 71 h 596"/>
                    <a:gd name="T8" fmla="*/ 46 w 208"/>
                    <a:gd name="T9" fmla="*/ 93 h 596"/>
                    <a:gd name="T10" fmla="*/ 34 w 208"/>
                    <a:gd name="T11" fmla="*/ 119 h 596"/>
                    <a:gd name="T12" fmla="*/ 26 w 208"/>
                    <a:gd name="T13" fmla="*/ 148 h 596"/>
                    <a:gd name="T14" fmla="*/ 19 w 208"/>
                    <a:gd name="T15" fmla="*/ 176 h 596"/>
                    <a:gd name="T16" fmla="*/ 17 w 208"/>
                    <a:gd name="T17" fmla="*/ 205 h 596"/>
                    <a:gd name="T18" fmla="*/ 17 w 208"/>
                    <a:gd name="T19" fmla="*/ 236 h 596"/>
                    <a:gd name="T20" fmla="*/ 24 w 208"/>
                    <a:gd name="T21" fmla="*/ 269 h 596"/>
                    <a:gd name="T22" fmla="*/ 29 w 208"/>
                    <a:gd name="T23" fmla="*/ 300 h 596"/>
                    <a:gd name="T24" fmla="*/ 36 w 208"/>
                    <a:gd name="T25" fmla="*/ 338 h 596"/>
                    <a:gd name="T26" fmla="*/ 43 w 208"/>
                    <a:gd name="T27" fmla="*/ 388 h 596"/>
                    <a:gd name="T28" fmla="*/ 55 w 208"/>
                    <a:gd name="T29" fmla="*/ 441 h 596"/>
                    <a:gd name="T30" fmla="*/ 72 w 208"/>
                    <a:gd name="T31" fmla="*/ 488 h 596"/>
                    <a:gd name="T32" fmla="*/ 93 w 208"/>
                    <a:gd name="T33" fmla="*/ 527 h 596"/>
                    <a:gd name="T34" fmla="*/ 117 w 208"/>
                    <a:gd name="T35" fmla="*/ 550 h 596"/>
                    <a:gd name="T36" fmla="*/ 146 w 208"/>
                    <a:gd name="T37" fmla="*/ 565 h 596"/>
                    <a:gd name="T38" fmla="*/ 177 w 208"/>
                    <a:gd name="T39" fmla="*/ 577 h 596"/>
                    <a:gd name="T40" fmla="*/ 196 w 208"/>
                    <a:gd name="T41" fmla="*/ 584 h 596"/>
                    <a:gd name="T42" fmla="*/ 198 w 208"/>
                    <a:gd name="T43" fmla="*/ 584 h 596"/>
                    <a:gd name="T44" fmla="*/ 201 w 208"/>
                    <a:gd name="T45" fmla="*/ 586 h 596"/>
                    <a:gd name="T46" fmla="*/ 205 w 208"/>
                    <a:gd name="T47" fmla="*/ 591 h 596"/>
                    <a:gd name="T48" fmla="*/ 208 w 208"/>
                    <a:gd name="T49" fmla="*/ 593 h 596"/>
                    <a:gd name="T50" fmla="*/ 182 w 208"/>
                    <a:gd name="T51" fmla="*/ 596 h 596"/>
                    <a:gd name="T52" fmla="*/ 155 w 208"/>
                    <a:gd name="T53" fmla="*/ 596 h 596"/>
                    <a:gd name="T54" fmla="*/ 129 w 208"/>
                    <a:gd name="T55" fmla="*/ 593 h 596"/>
                    <a:gd name="T56" fmla="*/ 103 w 208"/>
                    <a:gd name="T57" fmla="*/ 591 h 596"/>
                    <a:gd name="T58" fmla="*/ 98 w 208"/>
                    <a:gd name="T59" fmla="*/ 586 h 596"/>
                    <a:gd name="T60" fmla="*/ 91 w 208"/>
                    <a:gd name="T61" fmla="*/ 581 h 596"/>
                    <a:gd name="T62" fmla="*/ 84 w 208"/>
                    <a:gd name="T63" fmla="*/ 577 h 596"/>
                    <a:gd name="T64" fmla="*/ 77 w 208"/>
                    <a:gd name="T65" fmla="*/ 572 h 596"/>
                    <a:gd name="T66" fmla="*/ 65 w 208"/>
                    <a:gd name="T67" fmla="*/ 546 h 596"/>
                    <a:gd name="T68" fmla="*/ 55 w 208"/>
                    <a:gd name="T69" fmla="*/ 515 h 596"/>
                    <a:gd name="T70" fmla="*/ 48 w 208"/>
                    <a:gd name="T71" fmla="*/ 484 h 596"/>
                    <a:gd name="T72" fmla="*/ 41 w 208"/>
                    <a:gd name="T73" fmla="*/ 455 h 596"/>
                    <a:gd name="T74" fmla="*/ 19 w 208"/>
                    <a:gd name="T75" fmla="*/ 393 h 596"/>
                    <a:gd name="T76" fmla="*/ 7 w 208"/>
                    <a:gd name="T77" fmla="*/ 329 h 596"/>
                    <a:gd name="T78" fmla="*/ 0 w 208"/>
                    <a:gd name="T79" fmla="*/ 264 h 596"/>
                    <a:gd name="T80" fmla="*/ 3 w 208"/>
                    <a:gd name="T81" fmla="*/ 202 h 596"/>
                    <a:gd name="T82" fmla="*/ 5 w 208"/>
                    <a:gd name="T83" fmla="*/ 176 h 596"/>
                    <a:gd name="T84" fmla="*/ 7 w 208"/>
                    <a:gd name="T85" fmla="*/ 145 h 596"/>
                    <a:gd name="T86" fmla="*/ 10 w 208"/>
                    <a:gd name="T87" fmla="*/ 114 h 596"/>
                    <a:gd name="T88" fmla="*/ 19 w 208"/>
                    <a:gd name="T89" fmla="*/ 88 h 596"/>
                    <a:gd name="T90" fmla="*/ 34 w 208"/>
                    <a:gd name="T91" fmla="*/ 62 h 596"/>
                    <a:gd name="T92" fmla="*/ 55 w 208"/>
                    <a:gd name="T93" fmla="*/ 36 h 596"/>
                    <a:gd name="T94" fmla="*/ 81 w 208"/>
                    <a:gd name="T95" fmla="*/ 12 h 596"/>
                    <a:gd name="T96" fmla="*/ 110 w 208"/>
                    <a:gd name="T97" fmla="*/ 0 h 596"/>
                    <a:gd name="T98" fmla="*/ 108 w 208"/>
                    <a:gd name="T99" fmla="*/ 7 h 5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8"/>
                    <a:gd name="T151" fmla="*/ 0 h 596"/>
                    <a:gd name="T152" fmla="*/ 208 w 208"/>
                    <a:gd name="T153" fmla="*/ 596 h 59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8" h="596">
                      <a:moveTo>
                        <a:pt x="108" y="7"/>
                      </a:moveTo>
                      <a:lnTo>
                        <a:pt x="100" y="14"/>
                      </a:lnTo>
                      <a:lnTo>
                        <a:pt x="91" y="24"/>
                      </a:lnTo>
                      <a:lnTo>
                        <a:pt x="84" y="33"/>
                      </a:lnTo>
                      <a:lnTo>
                        <a:pt x="77" y="43"/>
                      </a:lnTo>
                      <a:lnTo>
                        <a:pt x="69" y="52"/>
                      </a:lnTo>
                      <a:lnTo>
                        <a:pt x="62" y="62"/>
                      </a:lnTo>
                      <a:lnTo>
                        <a:pt x="55" y="71"/>
                      </a:lnTo>
                      <a:lnTo>
                        <a:pt x="50" y="81"/>
                      </a:lnTo>
                      <a:lnTo>
                        <a:pt x="46" y="93"/>
                      </a:lnTo>
                      <a:lnTo>
                        <a:pt x="38" y="107"/>
                      </a:lnTo>
                      <a:lnTo>
                        <a:pt x="34" y="119"/>
                      </a:lnTo>
                      <a:lnTo>
                        <a:pt x="29" y="133"/>
                      </a:lnTo>
                      <a:lnTo>
                        <a:pt x="26" y="148"/>
                      </a:lnTo>
                      <a:lnTo>
                        <a:pt x="22" y="162"/>
                      </a:lnTo>
                      <a:lnTo>
                        <a:pt x="19" y="176"/>
                      </a:lnTo>
                      <a:lnTo>
                        <a:pt x="17" y="190"/>
                      </a:lnTo>
                      <a:lnTo>
                        <a:pt x="17" y="205"/>
                      </a:lnTo>
                      <a:lnTo>
                        <a:pt x="17" y="221"/>
                      </a:lnTo>
                      <a:lnTo>
                        <a:pt x="17" y="236"/>
                      </a:lnTo>
                      <a:lnTo>
                        <a:pt x="19" y="252"/>
                      </a:lnTo>
                      <a:lnTo>
                        <a:pt x="24" y="269"/>
                      </a:lnTo>
                      <a:lnTo>
                        <a:pt x="26" y="283"/>
                      </a:lnTo>
                      <a:lnTo>
                        <a:pt x="29" y="300"/>
                      </a:lnTo>
                      <a:lnTo>
                        <a:pt x="31" y="314"/>
                      </a:lnTo>
                      <a:lnTo>
                        <a:pt x="36" y="338"/>
                      </a:lnTo>
                      <a:lnTo>
                        <a:pt x="38" y="364"/>
                      </a:lnTo>
                      <a:lnTo>
                        <a:pt x="43" y="388"/>
                      </a:lnTo>
                      <a:lnTo>
                        <a:pt x="48" y="415"/>
                      </a:lnTo>
                      <a:lnTo>
                        <a:pt x="55" y="441"/>
                      </a:lnTo>
                      <a:lnTo>
                        <a:pt x="62" y="465"/>
                      </a:lnTo>
                      <a:lnTo>
                        <a:pt x="72" y="488"/>
                      </a:lnTo>
                      <a:lnTo>
                        <a:pt x="81" y="510"/>
                      </a:lnTo>
                      <a:lnTo>
                        <a:pt x="93" y="527"/>
                      </a:lnTo>
                      <a:lnTo>
                        <a:pt x="103" y="538"/>
                      </a:lnTo>
                      <a:lnTo>
                        <a:pt x="117" y="550"/>
                      </a:lnTo>
                      <a:lnTo>
                        <a:pt x="131" y="558"/>
                      </a:lnTo>
                      <a:lnTo>
                        <a:pt x="146" y="565"/>
                      </a:lnTo>
                      <a:lnTo>
                        <a:pt x="162" y="572"/>
                      </a:lnTo>
                      <a:lnTo>
                        <a:pt x="177" y="577"/>
                      </a:lnTo>
                      <a:lnTo>
                        <a:pt x="193" y="584"/>
                      </a:lnTo>
                      <a:lnTo>
                        <a:pt x="196" y="584"/>
                      </a:lnTo>
                      <a:lnTo>
                        <a:pt x="198" y="584"/>
                      </a:lnTo>
                      <a:lnTo>
                        <a:pt x="201" y="586"/>
                      </a:lnTo>
                      <a:lnTo>
                        <a:pt x="203" y="589"/>
                      </a:lnTo>
                      <a:lnTo>
                        <a:pt x="205" y="591"/>
                      </a:lnTo>
                      <a:lnTo>
                        <a:pt x="208" y="593"/>
                      </a:lnTo>
                      <a:lnTo>
                        <a:pt x="193" y="596"/>
                      </a:lnTo>
                      <a:lnTo>
                        <a:pt x="182" y="596"/>
                      </a:lnTo>
                      <a:lnTo>
                        <a:pt x="170" y="596"/>
                      </a:lnTo>
                      <a:lnTo>
                        <a:pt x="155" y="596"/>
                      </a:lnTo>
                      <a:lnTo>
                        <a:pt x="143" y="596"/>
                      </a:lnTo>
                      <a:lnTo>
                        <a:pt x="129" y="593"/>
                      </a:lnTo>
                      <a:lnTo>
                        <a:pt x="117" y="593"/>
                      </a:lnTo>
                      <a:lnTo>
                        <a:pt x="103" y="591"/>
                      </a:lnTo>
                      <a:lnTo>
                        <a:pt x="100" y="589"/>
                      </a:lnTo>
                      <a:lnTo>
                        <a:pt x="98" y="586"/>
                      </a:lnTo>
                      <a:lnTo>
                        <a:pt x="93" y="584"/>
                      </a:lnTo>
                      <a:lnTo>
                        <a:pt x="91" y="581"/>
                      </a:lnTo>
                      <a:lnTo>
                        <a:pt x="86" y="579"/>
                      </a:lnTo>
                      <a:lnTo>
                        <a:pt x="84" y="577"/>
                      </a:lnTo>
                      <a:lnTo>
                        <a:pt x="79" y="574"/>
                      </a:lnTo>
                      <a:lnTo>
                        <a:pt x="77" y="572"/>
                      </a:lnTo>
                      <a:lnTo>
                        <a:pt x="69" y="560"/>
                      </a:lnTo>
                      <a:lnTo>
                        <a:pt x="65" y="546"/>
                      </a:lnTo>
                      <a:lnTo>
                        <a:pt x="60" y="529"/>
                      </a:lnTo>
                      <a:lnTo>
                        <a:pt x="55" y="515"/>
                      </a:lnTo>
                      <a:lnTo>
                        <a:pt x="53" y="498"/>
                      </a:lnTo>
                      <a:lnTo>
                        <a:pt x="48" y="484"/>
                      </a:lnTo>
                      <a:lnTo>
                        <a:pt x="46" y="469"/>
                      </a:lnTo>
                      <a:lnTo>
                        <a:pt x="41" y="455"/>
                      </a:lnTo>
                      <a:lnTo>
                        <a:pt x="29" y="424"/>
                      </a:lnTo>
                      <a:lnTo>
                        <a:pt x="19" y="393"/>
                      </a:lnTo>
                      <a:lnTo>
                        <a:pt x="12" y="362"/>
                      </a:lnTo>
                      <a:lnTo>
                        <a:pt x="7" y="329"/>
                      </a:lnTo>
                      <a:lnTo>
                        <a:pt x="3" y="298"/>
                      </a:lnTo>
                      <a:lnTo>
                        <a:pt x="0" y="264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5" y="190"/>
                      </a:lnTo>
                      <a:lnTo>
                        <a:pt x="5" y="176"/>
                      </a:lnTo>
                      <a:lnTo>
                        <a:pt x="5" y="159"/>
                      </a:lnTo>
                      <a:lnTo>
                        <a:pt x="7" y="145"/>
                      </a:lnTo>
                      <a:lnTo>
                        <a:pt x="10" y="128"/>
                      </a:lnTo>
                      <a:lnTo>
                        <a:pt x="10" y="114"/>
                      </a:lnTo>
                      <a:lnTo>
                        <a:pt x="15" y="100"/>
                      </a:lnTo>
                      <a:lnTo>
                        <a:pt x="19" y="88"/>
                      </a:lnTo>
                      <a:lnTo>
                        <a:pt x="26" y="74"/>
                      </a:lnTo>
                      <a:lnTo>
                        <a:pt x="34" y="62"/>
                      </a:lnTo>
                      <a:lnTo>
                        <a:pt x="43" y="47"/>
                      </a:lnTo>
                      <a:lnTo>
                        <a:pt x="55" y="36"/>
                      </a:lnTo>
                      <a:lnTo>
                        <a:pt x="69" y="24"/>
                      </a:lnTo>
                      <a:lnTo>
                        <a:pt x="81" y="12"/>
                      </a:lnTo>
                      <a:lnTo>
                        <a:pt x="96" y="5"/>
                      </a:lnTo>
                      <a:lnTo>
                        <a:pt x="110" y="0"/>
                      </a:lnTo>
                      <a:lnTo>
                        <a:pt x="110" y="2"/>
                      </a:lnTo>
                      <a:lnTo>
                        <a:pt x="108" y="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7" name="Freeform 588"/>
                <p:cNvSpPr>
                  <a:spLocks/>
                </p:cNvSpPr>
                <p:nvPr/>
              </p:nvSpPr>
              <p:spPr bwMode="auto">
                <a:xfrm>
                  <a:off x="1918" y="3152"/>
                  <a:ext cx="208" cy="596"/>
                </a:xfrm>
                <a:custGeom>
                  <a:avLst/>
                  <a:gdLst>
                    <a:gd name="T0" fmla="*/ 100 w 208"/>
                    <a:gd name="T1" fmla="*/ 14 h 596"/>
                    <a:gd name="T2" fmla="*/ 84 w 208"/>
                    <a:gd name="T3" fmla="*/ 33 h 596"/>
                    <a:gd name="T4" fmla="*/ 69 w 208"/>
                    <a:gd name="T5" fmla="*/ 52 h 596"/>
                    <a:gd name="T6" fmla="*/ 55 w 208"/>
                    <a:gd name="T7" fmla="*/ 71 h 596"/>
                    <a:gd name="T8" fmla="*/ 46 w 208"/>
                    <a:gd name="T9" fmla="*/ 93 h 596"/>
                    <a:gd name="T10" fmla="*/ 34 w 208"/>
                    <a:gd name="T11" fmla="*/ 119 h 596"/>
                    <a:gd name="T12" fmla="*/ 26 w 208"/>
                    <a:gd name="T13" fmla="*/ 148 h 596"/>
                    <a:gd name="T14" fmla="*/ 19 w 208"/>
                    <a:gd name="T15" fmla="*/ 176 h 596"/>
                    <a:gd name="T16" fmla="*/ 17 w 208"/>
                    <a:gd name="T17" fmla="*/ 205 h 596"/>
                    <a:gd name="T18" fmla="*/ 17 w 208"/>
                    <a:gd name="T19" fmla="*/ 236 h 596"/>
                    <a:gd name="T20" fmla="*/ 24 w 208"/>
                    <a:gd name="T21" fmla="*/ 269 h 596"/>
                    <a:gd name="T22" fmla="*/ 29 w 208"/>
                    <a:gd name="T23" fmla="*/ 300 h 596"/>
                    <a:gd name="T24" fmla="*/ 36 w 208"/>
                    <a:gd name="T25" fmla="*/ 338 h 596"/>
                    <a:gd name="T26" fmla="*/ 43 w 208"/>
                    <a:gd name="T27" fmla="*/ 388 h 596"/>
                    <a:gd name="T28" fmla="*/ 55 w 208"/>
                    <a:gd name="T29" fmla="*/ 441 h 596"/>
                    <a:gd name="T30" fmla="*/ 72 w 208"/>
                    <a:gd name="T31" fmla="*/ 488 h 596"/>
                    <a:gd name="T32" fmla="*/ 93 w 208"/>
                    <a:gd name="T33" fmla="*/ 527 h 596"/>
                    <a:gd name="T34" fmla="*/ 117 w 208"/>
                    <a:gd name="T35" fmla="*/ 550 h 596"/>
                    <a:gd name="T36" fmla="*/ 146 w 208"/>
                    <a:gd name="T37" fmla="*/ 565 h 596"/>
                    <a:gd name="T38" fmla="*/ 177 w 208"/>
                    <a:gd name="T39" fmla="*/ 577 h 596"/>
                    <a:gd name="T40" fmla="*/ 196 w 208"/>
                    <a:gd name="T41" fmla="*/ 584 h 596"/>
                    <a:gd name="T42" fmla="*/ 198 w 208"/>
                    <a:gd name="T43" fmla="*/ 584 h 596"/>
                    <a:gd name="T44" fmla="*/ 201 w 208"/>
                    <a:gd name="T45" fmla="*/ 586 h 596"/>
                    <a:gd name="T46" fmla="*/ 205 w 208"/>
                    <a:gd name="T47" fmla="*/ 591 h 596"/>
                    <a:gd name="T48" fmla="*/ 208 w 208"/>
                    <a:gd name="T49" fmla="*/ 593 h 596"/>
                    <a:gd name="T50" fmla="*/ 182 w 208"/>
                    <a:gd name="T51" fmla="*/ 596 h 596"/>
                    <a:gd name="T52" fmla="*/ 155 w 208"/>
                    <a:gd name="T53" fmla="*/ 596 h 596"/>
                    <a:gd name="T54" fmla="*/ 129 w 208"/>
                    <a:gd name="T55" fmla="*/ 593 h 596"/>
                    <a:gd name="T56" fmla="*/ 103 w 208"/>
                    <a:gd name="T57" fmla="*/ 591 h 596"/>
                    <a:gd name="T58" fmla="*/ 98 w 208"/>
                    <a:gd name="T59" fmla="*/ 586 h 596"/>
                    <a:gd name="T60" fmla="*/ 91 w 208"/>
                    <a:gd name="T61" fmla="*/ 581 h 596"/>
                    <a:gd name="T62" fmla="*/ 84 w 208"/>
                    <a:gd name="T63" fmla="*/ 577 h 596"/>
                    <a:gd name="T64" fmla="*/ 77 w 208"/>
                    <a:gd name="T65" fmla="*/ 572 h 596"/>
                    <a:gd name="T66" fmla="*/ 65 w 208"/>
                    <a:gd name="T67" fmla="*/ 546 h 596"/>
                    <a:gd name="T68" fmla="*/ 55 w 208"/>
                    <a:gd name="T69" fmla="*/ 515 h 596"/>
                    <a:gd name="T70" fmla="*/ 48 w 208"/>
                    <a:gd name="T71" fmla="*/ 484 h 596"/>
                    <a:gd name="T72" fmla="*/ 41 w 208"/>
                    <a:gd name="T73" fmla="*/ 455 h 596"/>
                    <a:gd name="T74" fmla="*/ 19 w 208"/>
                    <a:gd name="T75" fmla="*/ 393 h 596"/>
                    <a:gd name="T76" fmla="*/ 7 w 208"/>
                    <a:gd name="T77" fmla="*/ 329 h 596"/>
                    <a:gd name="T78" fmla="*/ 0 w 208"/>
                    <a:gd name="T79" fmla="*/ 264 h 596"/>
                    <a:gd name="T80" fmla="*/ 3 w 208"/>
                    <a:gd name="T81" fmla="*/ 202 h 596"/>
                    <a:gd name="T82" fmla="*/ 5 w 208"/>
                    <a:gd name="T83" fmla="*/ 176 h 596"/>
                    <a:gd name="T84" fmla="*/ 7 w 208"/>
                    <a:gd name="T85" fmla="*/ 145 h 596"/>
                    <a:gd name="T86" fmla="*/ 10 w 208"/>
                    <a:gd name="T87" fmla="*/ 114 h 596"/>
                    <a:gd name="T88" fmla="*/ 19 w 208"/>
                    <a:gd name="T89" fmla="*/ 88 h 596"/>
                    <a:gd name="T90" fmla="*/ 34 w 208"/>
                    <a:gd name="T91" fmla="*/ 62 h 596"/>
                    <a:gd name="T92" fmla="*/ 55 w 208"/>
                    <a:gd name="T93" fmla="*/ 36 h 596"/>
                    <a:gd name="T94" fmla="*/ 81 w 208"/>
                    <a:gd name="T95" fmla="*/ 12 h 596"/>
                    <a:gd name="T96" fmla="*/ 110 w 208"/>
                    <a:gd name="T97" fmla="*/ 0 h 596"/>
                    <a:gd name="T98" fmla="*/ 108 w 208"/>
                    <a:gd name="T99" fmla="*/ 7 h 5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8"/>
                    <a:gd name="T151" fmla="*/ 0 h 596"/>
                    <a:gd name="T152" fmla="*/ 208 w 208"/>
                    <a:gd name="T153" fmla="*/ 596 h 59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8" h="596">
                      <a:moveTo>
                        <a:pt x="108" y="7"/>
                      </a:moveTo>
                      <a:lnTo>
                        <a:pt x="100" y="14"/>
                      </a:lnTo>
                      <a:lnTo>
                        <a:pt x="91" y="24"/>
                      </a:lnTo>
                      <a:lnTo>
                        <a:pt x="84" y="33"/>
                      </a:lnTo>
                      <a:lnTo>
                        <a:pt x="77" y="43"/>
                      </a:lnTo>
                      <a:lnTo>
                        <a:pt x="69" y="52"/>
                      </a:lnTo>
                      <a:lnTo>
                        <a:pt x="62" y="62"/>
                      </a:lnTo>
                      <a:lnTo>
                        <a:pt x="55" y="71"/>
                      </a:lnTo>
                      <a:lnTo>
                        <a:pt x="50" y="81"/>
                      </a:lnTo>
                      <a:lnTo>
                        <a:pt x="46" y="93"/>
                      </a:lnTo>
                      <a:lnTo>
                        <a:pt x="38" y="107"/>
                      </a:lnTo>
                      <a:lnTo>
                        <a:pt x="34" y="119"/>
                      </a:lnTo>
                      <a:lnTo>
                        <a:pt x="29" y="133"/>
                      </a:lnTo>
                      <a:lnTo>
                        <a:pt x="26" y="148"/>
                      </a:lnTo>
                      <a:lnTo>
                        <a:pt x="22" y="162"/>
                      </a:lnTo>
                      <a:lnTo>
                        <a:pt x="19" y="176"/>
                      </a:lnTo>
                      <a:lnTo>
                        <a:pt x="17" y="190"/>
                      </a:lnTo>
                      <a:lnTo>
                        <a:pt x="17" y="205"/>
                      </a:lnTo>
                      <a:lnTo>
                        <a:pt x="17" y="221"/>
                      </a:lnTo>
                      <a:lnTo>
                        <a:pt x="17" y="236"/>
                      </a:lnTo>
                      <a:lnTo>
                        <a:pt x="19" y="252"/>
                      </a:lnTo>
                      <a:lnTo>
                        <a:pt x="24" y="269"/>
                      </a:lnTo>
                      <a:lnTo>
                        <a:pt x="26" y="283"/>
                      </a:lnTo>
                      <a:lnTo>
                        <a:pt x="29" y="300"/>
                      </a:lnTo>
                      <a:lnTo>
                        <a:pt x="31" y="314"/>
                      </a:lnTo>
                      <a:lnTo>
                        <a:pt x="36" y="338"/>
                      </a:lnTo>
                      <a:lnTo>
                        <a:pt x="38" y="364"/>
                      </a:lnTo>
                      <a:lnTo>
                        <a:pt x="43" y="388"/>
                      </a:lnTo>
                      <a:lnTo>
                        <a:pt x="48" y="415"/>
                      </a:lnTo>
                      <a:lnTo>
                        <a:pt x="55" y="441"/>
                      </a:lnTo>
                      <a:lnTo>
                        <a:pt x="62" y="465"/>
                      </a:lnTo>
                      <a:lnTo>
                        <a:pt x="72" y="488"/>
                      </a:lnTo>
                      <a:lnTo>
                        <a:pt x="81" y="510"/>
                      </a:lnTo>
                      <a:lnTo>
                        <a:pt x="93" y="527"/>
                      </a:lnTo>
                      <a:lnTo>
                        <a:pt x="103" y="538"/>
                      </a:lnTo>
                      <a:lnTo>
                        <a:pt x="117" y="550"/>
                      </a:lnTo>
                      <a:lnTo>
                        <a:pt x="131" y="558"/>
                      </a:lnTo>
                      <a:lnTo>
                        <a:pt x="146" y="565"/>
                      </a:lnTo>
                      <a:lnTo>
                        <a:pt x="162" y="572"/>
                      </a:lnTo>
                      <a:lnTo>
                        <a:pt x="177" y="577"/>
                      </a:lnTo>
                      <a:lnTo>
                        <a:pt x="193" y="584"/>
                      </a:lnTo>
                      <a:lnTo>
                        <a:pt x="196" y="584"/>
                      </a:lnTo>
                      <a:lnTo>
                        <a:pt x="198" y="584"/>
                      </a:lnTo>
                      <a:lnTo>
                        <a:pt x="201" y="586"/>
                      </a:lnTo>
                      <a:lnTo>
                        <a:pt x="203" y="589"/>
                      </a:lnTo>
                      <a:lnTo>
                        <a:pt x="205" y="591"/>
                      </a:lnTo>
                      <a:lnTo>
                        <a:pt x="208" y="593"/>
                      </a:lnTo>
                      <a:lnTo>
                        <a:pt x="193" y="596"/>
                      </a:lnTo>
                      <a:lnTo>
                        <a:pt x="182" y="596"/>
                      </a:lnTo>
                      <a:lnTo>
                        <a:pt x="170" y="596"/>
                      </a:lnTo>
                      <a:lnTo>
                        <a:pt x="155" y="596"/>
                      </a:lnTo>
                      <a:lnTo>
                        <a:pt x="143" y="596"/>
                      </a:lnTo>
                      <a:lnTo>
                        <a:pt x="129" y="593"/>
                      </a:lnTo>
                      <a:lnTo>
                        <a:pt x="117" y="593"/>
                      </a:lnTo>
                      <a:lnTo>
                        <a:pt x="103" y="591"/>
                      </a:lnTo>
                      <a:lnTo>
                        <a:pt x="100" y="589"/>
                      </a:lnTo>
                      <a:lnTo>
                        <a:pt x="98" y="586"/>
                      </a:lnTo>
                      <a:lnTo>
                        <a:pt x="93" y="584"/>
                      </a:lnTo>
                      <a:lnTo>
                        <a:pt x="91" y="581"/>
                      </a:lnTo>
                      <a:lnTo>
                        <a:pt x="86" y="579"/>
                      </a:lnTo>
                      <a:lnTo>
                        <a:pt x="84" y="577"/>
                      </a:lnTo>
                      <a:lnTo>
                        <a:pt x="79" y="574"/>
                      </a:lnTo>
                      <a:lnTo>
                        <a:pt x="77" y="572"/>
                      </a:lnTo>
                      <a:lnTo>
                        <a:pt x="69" y="560"/>
                      </a:lnTo>
                      <a:lnTo>
                        <a:pt x="65" y="546"/>
                      </a:lnTo>
                      <a:lnTo>
                        <a:pt x="60" y="529"/>
                      </a:lnTo>
                      <a:lnTo>
                        <a:pt x="55" y="515"/>
                      </a:lnTo>
                      <a:lnTo>
                        <a:pt x="53" y="498"/>
                      </a:lnTo>
                      <a:lnTo>
                        <a:pt x="48" y="484"/>
                      </a:lnTo>
                      <a:lnTo>
                        <a:pt x="46" y="469"/>
                      </a:lnTo>
                      <a:lnTo>
                        <a:pt x="41" y="455"/>
                      </a:lnTo>
                      <a:lnTo>
                        <a:pt x="29" y="424"/>
                      </a:lnTo>
                      <a:lnTo>
                        <a:pt x="19" y="393"/>
                      </a:lnTo>
                      <a:lnTo>
                        <a:pt x="12" y="362"/>
                      </a:lnTo>
                      <a:lnTo>
                        <a:pt x="7" y="329"/>
                      </a:lnTo>
                      <a:lnTo>
                        <a:pt x="3" y="298"/>
                      </a:lnTo>
                      <a:lnTo>
                        <a:pt x="0" y="264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5" y="190"/>
                      </a:lnTo>
                      <a:lnTo>
                        <a:pt x="5" y="176"/>
                      </a:lnTo>
                      <a:lnTo>
                        <a:pt x="5" y="159"/>
                      </a:lnTo>
                      <a:lnTo>
                        <a:pt x="7" y="145"/>
                      </a:lnTo>
                      <a:lnTo>
                        <a:pt x="10" y="128"/>
                      </a:lnTo>
                      <a:lnTo>
                        <a:pt x="10" y="114"/>
                      </a:lnTo>
                      <a:lnTo>
                        <a:pt x="15" y="100"/>
                      </a:lnTo>
                      <a:lnTo>
                        <a:pt x="19" y="88"/>
                      </a:lnTo>
                      <a:lnTo>
                        <a:pt x="26" y="74"/>
                      </a:lnTo>
                      <a:lnTo>
                        <a:pt x="34" y="62"/>
                      </a:lnTo>
                      <a:lnTo>
                        <a:pt x="43" y="47"/>
                      </a:lnTo>
                      <a:lnTo>
                        <a:pt x="55" y="36"/>
                      </a:lnTo>
                      <a:lnTo>
                        <a:pt x="69" y="24"/>
                      </a:lnTo>
                      <a:lnTo>
                        <a:pt x="81" y="12"/>
                      </a:lnTo>
                      <a:lnTo>
                        <a:pt x="96" y="5"/>
                      </a:lnTo>
                      <a:lnTo>
                        <a:pt x="110" y="0"/>
                      </a:lnTo>
                      <a:lnTo>
                        <a:pt x="110" y="2"/>
                      </a:lnTo>
                      <a:lnTo>
                        <a:pt x="108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8" name="Freeform 589"/>
                <p:cNvSpPr>
                  <a:spLocks/>
                </p:cNvSpPr>
                <p:nvPr/>
              </p:nvSpPr>
              <p:spPr bwMode="auto">
                <a:xfrm>
                  <a:off x="1940" y="3416"/>
                  <a:ext cx="14" cy="19"/>
                </a:xfrm>
                <a:custGeom>
                  <a:avLst/>
                  <a:gdLst>
                    <a:gd name="T0" fmla="*/ 14 w 14"/>
                    <a:gd name="T1" fmla="*/ 8 h 19"/>
                    <a:gd name="T2" fmla="*/ 14 w 14"/>
                    <a:gd name="T3" fmla="*/ 10 h 19"/>
                    <a:gd name="T4" fmla="*/ 14 w 14"/>
                    <a:gd name="T5" fmla="*/ 12 h 19"/>
                    <a:gd name="T6" fmla="*/ 14 w 14"/>
                    <a:gd name="T7" fmla="*/ 12 h 19"/>
                    <a:gd name="T8" fmla="*/ 14 w 14"/>
                    <a:gd name="T9" fmla="*/ 15 h 19"/>
                    <a:gd name="T10" fmla="*/ 12 w 14"/>
                    <a:gd name="T11" fmla="*/ 17 h 19"/>
                    <a:gd name="T12" fmla="*/ 12 w 14"/>
                    <a:gd name="T13" fmla="*/ 17 h 19"/>
                    <a:gd name="T14" fmla="*/ 9 w 14"/>
                    <a:gd name="T15" fmla="*/ 17 h 19"/>
                    <a:gd name="T16" fmla="*/ 9 w 14"/>
                    <a:gd name="T17" fmla="*/ 19 h 19"/>
                    <a:gd name="T18" fmla="*/ 7 w 14"/>
                    <a:gd name="T19" fmla="*/ 19 h 19"/>
                    <a:gd name="T20" fmla="*/ 4 w 14"/>
                    <a:gd name="T21" fmla="*/ 17 h 19"/>
                    <a:gd name="T22" fmla="*/ 4 w 14"/>
                    <a:gd name="T23" fmla="*/ 17 h 19"/>
                    <a:gd name="T24" fmla="*/ 2 w 14"/>
                    <a:gd name="T25" fmla="*/ 17 h 19"/>
                    <a:gd name="T26" fmla="*/ 2 w 14"/>
                    <a:gd name="T27" fmla="*/ 15 h 19"/>
                    <a:gd name="T28" fmla="*/ 0 w 14"/>
                    <a:gd name="T29" fmla="*/ 15 h 19"/>
                    <a:gd name="T30" fmla="*/ 0 w 14"/>
                    <a:gd name="T31" fmla="*/ 12 h 19"/>
                    <a:gd name="T32" fmla="*/ 0 w 14"/>
                    <a:gd name="T33" fmla="*/ 12 h 19"/>
                    <a:gd name="T34" fmla="*/ 0 w 14"/>
                    <a:gd name="T35" fmla="*/ 10 h 19"/>
                    <a:gd name="T36" fmla="*/ 0 w 14"/>
                    <a:gd name="T37" fmla="*/ 8 h 19"/>
                    <a:gd name="T38" fmla="*/ 0 w 14"/>
                    <a:gd name="T39" fmla="*/ 8 h 19"/>
                    <a:gd name="T40" fmla="*/ 0 w 14"/>
                    <a:gd name="T41" fmla="*/ 5 h 19"/>
                    <a:gd name="T42" fmla="*/ 2 w 14"/>
                    <a:gd name="T43" fmla="*/ 3 h 19"/>
                    <a:gd name="T44" fmla="*/ 2 w 14"/>
                    <a:gd name="T45" fmla="*/ 3 h 19"/>
                    <a:gd name="T46" fmla="*/ 4 w 14"/>
                    <a:gd name="T47" fmla="*/ 3 h 19"/>
                    <a:gd name="T48" fmla="*/ 4 w 14"/>
                    <a:gd name="T49" fmla="*/ 3 h 19"/>
                    <a:gd name="T50" fmla="*/ 7 w 14"/>
                    <a:gd name="T51" fmla="*/ 0 h 19"/>
                    <a:gd name="T52" fmla="*/ 9 w 14"/>
                    <a:gd name="T53" fmla="*/ 3 h 19"/>
                    <a:gd name="T54" fmla="*/ 9 w 14"/>
                    <a:gd name="T55" fmla="*/ 3 h 19"/>
                    <a:gd name="T56" fmla="*/ 12 w 14"/>
                    <a:gd name="T57" fmla="*/ 3 h 19"/>
                    <a:gd name="T58" fmla="*/ 12 w 14"/>
                    <a:gd name="T59" fmla="*/ 5 h 19"/>
                    <a:gd name="T60" fmla="*/ 14 w 14"/>
                    <a:gd name="T61" fmla="*/ 5 h 19"/>
                    <a:gd name="T62" fmla="*/ 14 w 14"/>
                    <a:gd name="T63" fmla="*/ 8 h 19"/>
                    <a:gd name="T64" fmla="*/ 14 w 14"/>
                    <a:gd name="T65" fmla="*/ 8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9"/>
                    <a:gd name="T101" fmla="*/ 14 w 14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9">
                      <a:moveTo>
                        <a:pt x="14" y="8"/>
                      </a:move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69" name="Freeform 590"/>
                <p:cNvSpPr>
                  <a:spLocks/>
                </p:cNvSpPr>
                <p:nvPr/>
              </p:nvSpPr>
              <p:spPr bwMode="auto">
                <a:xfrm>
                  <a:off x="1940" y="3416"/>
                  <a:ext cx="14" cy="19"/>
                </a:xfrm>
                <a:custGeom>
                  <a:avLst/>
                  <a:gdLst>
                    <a:gd name="T0" fmla="*/ 14 w 14"/>
                    <a:gd name="T1" fmla="*/ 8 h 19"/>
                    <a:gd name="T2" fmla="*/ 14 w 14"/>
                    <a:gd name="T3" fmla="*/ 10 h 19"/>
                    <a:gd name="T4" fmla="*/ 14 w 14"/>
                    <a:gd name="T5" fmla="*/ 12 h 19"/>
                    <a:gd name="T6" fmla="*/ 14 w 14"/>
                    <a:gd name="T7" fmla="*/ 12 h 19"/>
                    <a:gd name="T8" fmla="*/ 14 w 14"/>
                    <a:gd name="T9" fmla="*/ 15 h 19"/>
                    <a:gd name="T10" fmla="*/ 12 w 14"/>
                    <a:gd name="T11" fmla="*/ 17 h 19"/>
                    <a:gd name="T12" fmla="*/ 12 w 14"/>
                    <a:gd name="T13" fmla="*/ 17 h 19"/>
                    <a:gd name="T14" fmla="*/ 9 w 14"/>
                    <a:gd name="T15" fmla="*/ 17 h 19"/>
                    <a:gd name="T16" fmla="*/ 9 w 14"/>
                    <a:gd name="T17" fmla="*/ 19 h 19"/>
                    <a:gd name="T18" fmla="*/ 7 w 14"/>
                    <a:gd name="T19" fmla="*/ 19 h 19"/>
                    <a:gd name="T20" fmla="*/ 4 w 14"/>
                    <a:gd name="T21" fmla="*/ 17 h 19"/>
                    <a:gd name="T22" fmla="*/ 4 w 14"/>
                    <a:gd name="T23" fmla="*/ 17 h 19"/>
                    <a:gd name="T24" fmla="*/ 2 w 14"/>
                    <a:gd name="T25" fmla="*/ 17 h 19"/>
                    <a:gd name="T26" fmla="*/ 2 w 14"/>
                    <a:gd name="T27" fmla="*/ 15 h 19"/>
                    <a:gd name="T28" fmla="*/ 0 w 14"/>
                    <a:gd name="T29" fmla="*/ 15 h 19"/>
                    <a:gd name="T30" fmla="*/ 0 w 14"/>
                    <a:gd name="T31" fmla="*/ 12 h 19"/>
                    <a:gd name="T32" fmla="*/ 0 w 14"/>
                    <a:gd name="T33" fmla="*/ 12 h 19"/>
                    <a:gd name="T34" fmla="*/ 0 w 14"/>
                    <a:gd name="T35" fmla="*/ 10 h 19"/>
                    <a:gd name="T36" fmla="*/ 0 w 14"/>
                    <a:gd name="T37" fmla="*/ 8 h 19"/>
                    <a:gd name="T38" fmla="*/ 0 w 14"/>
                    <a:gd name="T39" fmla="*/ 8 h 19"/>
                    <a:gd name="T40" fmla="*/ 0 w 14"/>
                    <a:gd name="T41" fmla="*/ 5 h 19"/>
                    <a:gd name="T42" fmla="*/ 2 w 14"/>
                    <a:gd name="T43" fmla="*/ 3 h 19"/>
                    <a:gd name="T44" fmla="*/ 2 w 14"/>
                    <a:gd name="T45" fmla="*/ 3 h 19"/>
                    <a:gd name="T46" fmla="*/ 4 w 14"/>
                    <a:gd name="T47" fmla="*/ 3 h 19"/>
                    <a:gd name="T48" fmla="*/ 4 w 14"/>
                    <a:gd name="T49" fmla="*/ 3 h 19"/>
                    <a:gd name="T50" fmla="*/ 7 w 14"/>
                    <a:gd name="T51" fmla="*/ 0 h 19"/>
                    <a:gd name="T52" fmla="*/ 9 w 14"/>
                    <a:gd name="T53" fmla="*/ 3 h 19"/>
                    <a:gd name="T54" fmla="*/ 9 w 14"/>
                    <a:gd name="T55" fmla="*/ 3 h 19"/>
                    <a:gd name="T56" fmla="*/ 12 w 14"/>
                    <a:gd name="T57" fmla="*/ 3 h 19"/>
                    <a:gd name="T58" fmla="*/ 12 w 14"/>
                    <a:gd name="T59" fmla="*/ 5 h 19"/>
                    <a:gd name="T60" fmla="*/ 14 w 14"/>
                    <a:gd name="T61" fmla="*/ 5 h 19"/>
                    <a:gd name="T62" fmla="*/ 14 w 14"/>
                    <a:gd name="T63" fmla="*/ 8 h 19"/>
                    <a:gd name="T64" fmla="*/ 14 w 14"/>
                    <a:gd name="T65" fmla="*/ 8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9"/>
                    <a:gd name="T101" fmla="*/ 14 w 14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9">
                      <a:moveTo>
                        <a:pt x="14" y="8"/>
                      </a:move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0" name="Freeform 591"/>
                <p:cNvSpPr>
                  <a:spLocks/>
                </p:cNvSpPr>
                <p:nvPr/>
              </p:nvSpPr>
              <p:spPr bwMode="auto">
                <a:xfrm>
                  <a:off x="1935" y="3338"/>
                  <a:ext cx="14" cy="16"/>
                </a:xfrm>
                <a:custGeom>
                  <a:avLst/>
                  <a:gdLst>
                    <a:gd name="T0" fmla="*/ 14 w 14"/>
                    <a:gd name="T1" fmla="*/ 7 h 16"/>
                    <a:gd name="T2" fmla="*/ 14 w 14"/>
                    <a:gd name="T3" fmla="*/ 7 h 16"/>
                    <a:gd name="T4" fmla="*/ 14 w 14"/>
                    <a:gd name="T5" fmla="*/ 9 h 16"/>
                    <a:gd name="T6" fmla="*/ 14 w 14"/>
                    <a:gd name="T7" fmla="*/ 12 h 16"/>
                    <a:gd name="T8" fmla="*/ 14 w 14"/>
                    <a:gd name="T9" fmla="*/ 12 h 16"/>
                    <a:gd name="T10" fmla="*/ 12 w 14"/>
                    <a:gd name="T11" fmla="*/ 14 h 16"/>
                    <a:gd name="T12" fmla="*/ 12 w 14"/>
                    <a:gd name="T13" fmla="*/ 14 h 16"/>
                    <a:gd name="T14" fmla="*/ 9 w 14"/>
                    <a:gd name="T15" fmla="*/ 16 h 16"/>
                    <a:gd name="T16" fmla="*/ 9 w 14"/>
                    <a:gd name="T17" fmla="*/ 16 h 16"/>
                    <a:gd name="T18" fmla="*/ 7 w 14"/>
                    <a:gd name="T19" fmla="*/ 16 h 16"/>
                    <a:gd name="T20" fmla="*/ 5 w 14"/>
                    <a:gd name="T21" fmla="*/ 16 h 16"/>
                    <a:gd name="T22" fmla="*/ 5 w 14"/>
                    <a:gd name="T23" fmla="*/ 16 h 16"/>
                    <a:gd name="T24" fmla="*/ 2 w 14"/>
                    <a:gd name="T25" fmla="*/ 14 h 16"/>
                    <a:gd name="T26" fmla="*/ 2 w 14"/>
                    <a:gd name="T27" fmla="*/ 14 h 16"/>
                    <a:gd name="T28" fmla="*/ 0 w 14"/>
                    <a:gd name="T29" fmla="*/ 12 h 16"/>
                    <a:gd name="T30" fmla="*/ 0 w 14"/>
                    <a:gd name="T31" fmla="*/ 12 h 16"/>
                    <a:gd name="T32" fmla="*/ 0 w 14"/>
                    <a:gd name="T33" fmla="*/ 9 h 16"/>
                    <a:gd name="T34" fmla="*/ 0 w 14"/>
                    <a:gd name="T35" fmla="*/ 7 h 16"/>
                    <a:gd name="T36" fmla="*/ 0 w 14"/>
                    <a:gd name="T37" fmla="*/ 4 h 16"/>
                    <a:gd name="T38" fmla="*/ 0 w 14"/>
                    <a:gd name="T39" fmla="*/ 4 h 16"/>
                    <a:gd name="T40" fmla="*/ 0 w 14"/>
                    <a:gd name="T41" fmla="*/ 2 h 16"/>
                    <a:gd name="T42" fmla="*/ 2 w 14"/>
                    <a:gd name="T43" fmla="*/ 2 h 16"/>
                    <a:gd name="T44" fmla="*/ 2 w 14"/>
                    <a:gd name="T45" fmla="*/ 0 h 16"/>
                    <a:gd name="T46" fmla="*/ 5 w 14"/>
                    <a:gd name="T47" fmla="*/ 0 h 16"/>
                    <a:gd name="T48" fmla="*/ 5 w 14"/>
                    <a:gd name="T49" fmla="*/ 0 h 16"/>
                    <a:gd name="T50" fmla="*/ 7 w 14"/>
                    <a:gd name="T51" fmla="*/ 0 h 16"/>
                    <a:gd name="T52" fmla="*/ 9 w 14"/>
                    <a:gd name="T53" fmla="*/ 0 h 16"/>
                    <a:gd name="T54" fmla="*/ 9 w 14"/>
                    <a:gd name="T55" fmla="*/ 0 h 16"/>
                    <a:gd name="T56" fmla="*/ 12 w 14"/>
                    <a:gd name="T57" fmla="*/ 0 h 16"/>
                    <a:gd name="T58" fmla="*/ 12 w 14"/>
                    <a:gd name="T59" fmla="*/ 2 h 16"/>
                    <a:gd name="T60" fmla="*/ 14 w 14"/>
                    <a:gd name="T61" fmla="*/ 2 h 16"/>
                    <a:gd name="T62" fmla="*/ 14 w 14"/>
                    <a:gd name="T63" fmla="*/ 4 h 16"/>
                    <a:gd name="T64" fmla="*/ 14 w 14"/>
                    <a:gd name="T65" fmla="*/ 7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6"/>
                    <a:gd name="T101" fmla="*/ 14 w 1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6">
                      <a:moveTo>
                        <a:pt x="14" y="7"/>
                      </a:move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1" name="Freeform 592"/>
                <p:cNvSpPr>
                  <a:spLocks/>
                </p:cNvSpPr>
                <p:nvPr/>
              </p:nvSpPr>
              <p:spPr bwMode="auto">
                <a:xfrm>
                  <a:off x="1935" y="3338"/>
                  <a:ext cx="14" cy="16"/>
                </a:xfrm>
                <a:custGeom>
                  <a:avLst/>
                  <a:gdLst>
                    <a:gd name="T0" fmla="*/ 14 w 14"/>
                    <a:gd name="T1" fmla="*/ 7 h 16"/>
                    <a:gd name="T2" fmla="*/ 14 w 14"/>
                    <a:gd name="T3" fmla="*/ 7 h 16"/>
                    <a:gd name="T4" fmla="*/ 14 w 14"/>
                    <a:gd name="T5" fmla="*/ 9 h 16"/>
                    <a:gd name="T6" fmla="*/ 14 w 14"/>
                    <a:gd name="T7" fmla="*/ 12 h 16"/>
                    <a:gd name="T8" fmla="*/ 14 w 14"/>
                    <a:gd name="T9" fmla="*/ 12 h 16"/>
                    <a:gd name="T10" fmla="*/ 12 w 14"/>
                    <a:gd name="T11" fmla="*/ 14 h 16"/>
                    <a:gd name="T12" fmla="*/ 12 w 14"/>
                    <a:gd name="T13" fmla="*/ 14 h 16"/>
                    <a:gd name="T14" fmla="*/ 9 w 14"/>
                    <a:gd name="T15" fmla="*/ 16 h 16"/>
                    <a:gd name="T16" fmla="*/ 9 w 14"/>
                    <a:gd name="T17" fmla="*/ 16 h 16"/>
                    <a:gd name="T18" fmla="*/ 7 w 14"/>
                    <a:gd name="T19" fmla="*/ 16 h 16"/>
                    <a:gd name="T20" fmla="*/ 5 w 14"/>
                    <a:gd name="T21" fmla="*/ 16 h 16"/>
                    <a:gd name="T22" fmla="*/ 5 w 14"/>
                    <a:gd name="T23" fmla="*/ 16 h 16"/>
                    <a:gd name="T24" fmla="*/ 2 w 14"/>
                    <a:gd name="T25" fmla="*/ 14 h 16"/>
                    <a:gd name="T26" fmla="*/ 2 w 14"/>
                    <a:gd name="T27" fmla="*/ 14 h 16"/>
                    <a:gd name="T28" fmla="*/ 0 w 14"/>
                    <a:gd name="T29" fmla="*/ 12 h 16"/>
                    <a:gd name="T30" fmla="*/ 0 w 14"/>
                    <a:gd name="T31" fmla="*/ 12 h 16"/>
                    <a:gd name="T32" fmla="*/ 0 w 14"/>
                    <a:gd name="T33" fmla="*/ 9 h 16"/>
                    <a:gd name="T34" fmla="*/ 0 w 14"/>
                    <a:gd name="T35" fmla="*/ 7 h 16"/>
                    <a:gd name="T36" fmla="*/ 0 w 14"/>
                    <a:gd name="T37" fmla="*/ 4 h 16"/>
                    <a:gd name="T38" fmla="*/ 0 w 14"/>
                    <a:gd name="T39" fmla="*/ 4 h 16"/>
                    <a:gd name="T40" fmla="*/ 0 w 14"/>
                    <a:gd name="T41" fmla="*/ 2 h 16"/>
                    <a:gd name="T42" fmla="*/ 2 w 14"/>
                    <a:gd name="T43" fmla="*/ 2 h 16"/>
                    <a:gd name="T44" fmla="*/ 2 w 14"/>
                    <a:gd name="T45" fmla="*/ 0 h 16"/>
                    <a:gd name="T46" fmla="*/ 5 w 14"/>
                    <a:gd name="T47" fmla="*/ 0 h 16"/>
                    <a:gd name="T48" fmla="*/ 5 w 14"/>
                    <a:gd name="T49" fmla="*/ 0 h 16"/>
                    <a:gd name="T50" fmla="*/ 7 w 14"/>
                    <a:gd name="T51" fmla="*/ 0 h 16"/>
                    <a:gd name="T52" fmla="*/ 9 w 14"/>
                    <a:gd name="T53" fmla="*/ 0 h 16"/>
                    <a:gd name="T54" fmla="*/ 9 w 14"/>
                    <a:gd name="T55" fmla="*/ 0 h 16"/>
                    <a:gd name="T56" fmla="*/ 12 w 14"/>
                    <a:gd name="T57" fmla="*/ 0 h 16"/>
                    <a:gd name="T58" fmla="*/ 12 w 14"/>
                    <a:gd name="T59" fmla="*/ 2 h 16"/>
                    <a:gd name="T60" fmla="*/ 14 w 14"/>
                    <a:gd name="T61" fmla="*/ 2 h 16"/>
                    <a:gd name="T62" fmla="*/ 14 w 14"/>
                    <a:gd name="T63" fmla="*/ 4 h 16"/>
                    <a:gd name="T64" fmla="*/ 14 w 14"/>
                    <a:gd name="T65" fmla="*/ 7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6"/>
                    <a:gd name="T101" fmla="*/ 14 w 1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6">
                      <a:moveTo>
                        <a:pt x="14" y="7"/>
                      </a:move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2" name="Freeform 593"/>
                <p:cNvSpPr>
                  <a:spLocks/>
                </p:cNvSpPr>
                <p:nvPr/>
              </p:nvSpPr>
              <p:spPr bwMode="auto">
                <a:xfrm>
                  <a:off x="1911" y="3276"/>
                  <a:ext cx="17" cy="16"/>
                </a:xfrm>
                <a:custGeom>
                  <a:avLst/>
                  <a:gdLst>
                    <a:gd name="T0" fmla="*/ 17 w 17"/>
                    <a:gd name="T1" fmla="*/ 7 h 16"/>
                    <a:gd name="T2" fmla="*/ 17 w 17"/>
                    <a:gd name="T3" fmla="*/ 7 h 16"/>
                    <a:gd name="T4" fmla="*/ 17 w 17"/>
                    <a:gd name="T5" fmla="*/ 9 h 16"/>
                    <a:gd name="T6" fmla="*/ 17 w 17"/>
                    <a:gd name="T7" fmla="*/ 12 h 16"/>
                    <a:gd name="T8" fmla="*/ 14 w 17"/>
                    <a:gd name="T9" fmla="*/ 12 h 16"/>
                    <a:gd name="T10" fmla="*/ 14 w 17"/>
                    <a:gd name="T11" fmla="*/ 14 h 16"/>
                    <a:gd name="T12" fmla="*/ 14 w 17"/>
                    <a:gd name="T13" fmla="*/ 14 h 16"/>
                    <a:gd name="T14" fmla="*/ 12 w 17"/>
                    <a:gd name="T15" fmla="*/ 16 h 16"/>
                    <a:gd name="T16" fmla="*/ 10 w 17"/>
                    <a:gd name="T17" fmla="*/ 16 h 16"/>
                    <a:gd name="T18" fmla="*/ 10 w 17"/>
                    <a:gd name="T19" fmla="*/ 16 h 16"/>
                    <a:gd name="T20" fmla="*/ 7 w 17"/>
                    <a:gd name="T21" fmla="*/ 16 h 16"/>
                    <a:gd name="T22" fmla="*/ 5 w 17"/>
                    <a:gd name="T23" fmla="*/ 16 h 16"/>
                    <a:gd name="T24" fmla="*/ 5 w 17"/>
                    <a:gd name="T25" fmla="*/ 14 h 16"/>
                    <a:gd name="T26" fmla="*/ 2 w 17"/>
                    <a:gd name="T27" fmla="*/ 14 h 16"/>
                    <a:gd name="T28" fmla="*/ 2 w 17"/>
                    <a:gd name="T29" fmla="*/ 12 h 16"/>
                    <a:gd name="T30" fmla="*/ 2 w 17"/>
                    <a:gd name="T31" fmla="*/ 12 h 16"/>
                    <a:gd name="T32" fmla="*/ 0 w 17"/>
                    <a:gd name="T33" fmla="*/ 9 h 16"/>
                    <a:gd name="T34" fmla="*/ 0 w 17"/>
                    <a:gd name="T35" fmla="*/ 7 h 16"/>
                    <a:gd name="T36" fmla="*/ 0 w 17"/>
                    <a:gd name="T37" fmla="*/ 4 h 16"/>
                    <a:gd name="T38" fmla="*/ 2 w 17"/>
                    <a:gd name="T39" fmla="*/ 4 h 16"/>
                    <a:gd name="T40" fmla="*/ 2 w 17"/>
                    <a:gd name="T41" fmla="*/ 2 h 16"/>
                    <a:gd name="T42" fmla="*/ 2 w 17"/>
                    <a:gd name="T43" fmla="*/ 2 h 16"/>
                    <a:gd name="T44" fmla="*/ 5 w 17"/>
                    <a:gd name="T45" fmla="*/ 0 h 16"/>
                    <a:gd name="T46" fmla="*/ 5 w 17"/>
                    <a:gd name="T47" fmla="*/ 0 h 16"/>
                    <a:gd name="T48" fmla="*/ 7 w 17"/>
                    <a:gd name="T49" fmla="*/ 0 h 16"/>
                    <a:gd name="T50" fmla="*/ 10 w 17"/>
                    <a:gd name="T51" fmla="*/ 0 h 16"/>
                    <a:gd name="T52" fmla="*/ 10 w 17"/>
                    <a:gd name="T53" fmla="*/ 0 h 16"/>
                    <a:gd name="T54" fmla="*/ 12 w 17"/>
                    <a:gd name="T55" fmla="*/ 0 h 16"/>
                    <a:gd name="T56" fmla="*/ 14 w 17"/>
                    <a:gd name="T57" fmla="*/ 0 h 16"/>
                    <a:gd name="T58" fmla="*/ 14 w 17"/>
                    <a:gd name="T59" fmla="*/ 2 h 16"/>
                    <a:gd name="T60" fmla="*/ 14 w 17"/>
                    <a:gd name="T61" fmla="*/ 2 h 16"/>
                    <a:gd name="T62" fmla="*/ 17 w 17"/>
                    <a:gd name="T63" fmla="*/ 4 h 16"/>
                    <a:gd name="T64" fmla="*/ 17 w 17"/>
                    <a:gd name="T65" fmla="*/ 7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7" y="7"/>
                      </a:move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3" name="Freeform 594"/>
                <p:cNvSpPr>
                  <a:spLocks/>
                </p:cNvSpPr>
                <p:nvPr/>
              </p:nvSpPr>
              <p:spPr bwMode="auto">
                <a:xfrm>
                  <a:off x="1911" y="3276"/>
                  <a:ext cx="17" cy="16"/>
                </a:xfrm>
                <a:custGeom>
                  <a:avLst/>
                  <a:gdLst>
                    <a:gd name="T0" fmla="*/ 17 w 17"/>
                    <a:gd name="T1" fmla="*/ 7 h 16"/>
                    <a:gd name="T2" fmla="*/ 17 w 17"/>
                    <a:gd name="T3" fmla="*/ 7 h 16"/>
                    <a:gd name="T4" fmla="*/ 17 w 17"/>
                    <a:gd name="T5" fmla="*/ 9 h 16"/>
                    <a:gd name="T6" fmla="*/ 17 w 17"/>
                    <a:gd name="T7" fmla="*/ 12 h 16"/>
                    <a:gd name="T8" fmla="*/ 14 w 17"/>
                    <a:gd name="T9" fmla="*/ 12 h 16"/>
                    <a:gd name="T10" fmla="*/ 14 w 17"/>
                    <a:gd name="T11" fmla="*/ 14 h 16"/>
                    <a:gd name="T12" fmla="*/ 14 w 17"/>
                    <a:gd name="T13" fmla="*/ 14 h 16"/>
                    <a:gd name="T14" fmla="*/ 12 w 17"/>
                    <a:gd name="T15" fmla="*/ 16 h 16"/>
                    <a:gd name="T16" fmla="*/ 10 w 17"/>
                    <a:gd name="T17" fmla="*/ 16 h 16"/>
                    <a:gd name="T18" fmla="*/ 10 w 17"/>
                    <a:gd name="T19" fmla="*/ 16 h 16"/>
                    <a:gd name="T20" fmla="*/ 7 w 17"/>
                    <a:gd name="T21" fmla="*/ 16 h 16"/>
                    <a:gd name="T22" fmla="*/ 5 w 17"/>
                    <a:gd name="T23" fmla="*/ 16 h 16"/>
                    <a:gd name="T24" fmla="*/ 5 w 17"/>
                    <a:gd name="T25" fmla="*/ 14 h 16"/>
                    <a:gd name="T26" fmla="*/ 2 w 17"/>
                    <a:gd name="T27" fmla="*/ 14 h 16"/>
                    <a:gd name="T28" fmla="*/ 2 w 17"/>
                    <a:gd name="T29" fmla="*/ 12 h 16"/>
                    <a:gd name="T30" fmla="*/ 2 w 17"/>
                    <a:gd name="T31" fmla="*/ 12 h 16"/>
                    <a:gd name="T32" fmla="*/ 0 w 17"/>
                    <a:gd name="T33" fmla="*/ 9 h 16"/>
                    <a:gd name="T34" fmla="*/ 0 w 17"/>
                    <a:gd name="T35" fmla="*/ 7 h 16"/>
                    <a:gd name="T36" fmla="*/ 0 w 17"/>
                    <a:gd name="T37" fmla="*/ 4 h 16"/>
                    <a:gd name="T38" fmla="*/ 2 w 17"/>
                    <a:gd name="T39" fmla="*/ 4 h 16"/>
                    <a:gd name="T40" fmla="*/ 2 w 17"/>
                    <a:gd name="T41" fmla="*/ 2 h 16"/>
                    <a:gd name="T42" fmla="*/ 2 w 17"/>
                    <a:gd name="T43" fmla="*/ 2 h 16"/>
                    <a:gd name="T44" fmla="*/ 5 w 17"/>
                    <a:gd name="T45" fmla="*/ 0 h 16"/>
                    <a:gd name="T46" fmla="*/ 5 w 17"/>
                    <a:gd name="T47" fmla="*/ 0 h 16"/>
                    <a:gd name="T48" fmla="*/ 7 w 17"/>
                    <a:gd name="T49" fmla="*/ 0 h 16"/>
                    <a:gd name="T50" fmla="*/ 10 w 17"/>
                    <a:gd name="T51" fmla="*/ 0 h 16"/>
                    <a:gd name="T52" fmla="*/ 10 w 17"/>
                    <a:gd name="T53" fmla="*/ 0 h 16"/>
                    <a:gd name="T54" fmla="*/ 12 w 17"/>
                    <a:gd name="T55" fmla="*/ 0 h 16"/>
                    <a:gd name="T56" fmla="*/ 14 w 17"/>
                    <a:gd name="T57" fmla="*/ 0 h 16"/>
                    <a:gd name="T58" fmla="*/ 14 w 17"/>
                    <a:gd name="T59" fmla="*/ 2 h 16"/>
                    <a:gd name="T60" fmla="*/ 14 w 17"/>
                    <a:gd name="T61" fmla="*/ 2 h 16"/>
                    <a:gd name="T62" fmla="*/ 17 w 17"/>
                    <a:gd name="T63" fmla="*/ 4 h 16"/>
                    <a:gd name="T64" fmla="*/ 17 w 17"/>
                    <a:gd name="T65" fmla="*/ 7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7" y="7"/>
                      </a:move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17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4" name="Freeform 595"/>
                <p:cNvSpPr>
                  <a:spLocks/>
                </p:cNvSpPr>
                <p:nvPr/>
              </p:nvSpPr>
              <p:spPr bwMode="auto">
                <a:xfrm>
                  <a:off x="1933" y="3209"/>
                  <a:ext cx="16" cy="19"/>
                </a:xfrm>
                <a:custGeom>
                  <a:avLst/>
                  <a:gdLst>
                    <a:gd name="T0" fmla="*/ 16 w 16"/>
                    <a:gd name="T1" fmla="*/ 7 h 19"/>
                    <a:gd name="T2" fmla="*/ 16 w 16"/>
                    <a:gd name="T3" fmla="*/ 10 h 19"/>
                    <a:gd name="T4" fmla="*/ 16 w 16"/>
                    <a:gd name="T5" fmla="*/ 12 h 19"/>
                    <a:gd name="T6" fmla="*/ 16 w 16"/>
                    <a:gd name="T7" fmla="*/ 12 h 19"/>
                    <a:gd name="T8" fmla="*/ 14 w 16"/>
                    <a:gd name="T9" fmla="*/ 14 h 19"/>
                    <a:gd name="T10" fmla="*/ 14 w 16"/>
                    <a:gd name="T11" fmla="*/ 17 h 19"/>
                    <a:gd name="T12" fmla="*/ 11 w 16"/>
                    <a:gd name="T13" fmla="*/ 17 h 19"/>
                    <a:gd name="T14" fmla="*/ 11 w 16"/>
                    <a:gd name="T15" fmla="*/ 17 h 19"/>
                    <a:gd name="T16" fmla="*/ 9 w 16"/>
                    <a:gd name="T17" fmla="*/ 17 h 19"/>
                    <a:gd name="T18" fmla="*/ 9 w 16"/>
                    <a:gd name="T19" fmla="*/ 19 h 19"/>
                    <a:gd name="T20" fmla="*/ 7 w 16"/>
                    <a:gd name="T21" fmla="*/ 17 h 19"/>
                    <a:gd name="T22" fmla="*/ 4 w 16"/>
                    <a:gd name="T23" fmla="*/ 17 h 19"/>
                    <a:gd name="T24" fmla="*/ 4 w 16"/>
                    <a:gd name="T25" fmla="*/ 17 h 19"/>
                    <a:gd name="T26" fmla="*/ 2 w 16"/>
                    <a:gd name="T27" fmla="*/ 14 h 19"/>
                    <a:gd name="T28" fmla="*/ 2 w 16"/>
                    <a:gd name="T29" fmla="*/ 14 h 19"/>
                    <a:gd name="T30" fmla="*/ 0 w 16"/>
                    <a:gd name="T31" fmla="*/ 12 h 19"/>
                    <a:gd name="T32" fmla="*/ 0 w 16"/>
                    <a:gd name="T33" fmla="*/ 12 h 19"/>
                    <a:gd name="T34" fmla="*/ 0 w 16"/>
                    <a:gd name="T35" fmla="*/ 10 h 19"/>
                    <a:gd name="T36" fmla="*/ 0 w 16"/>
                    <a:gd name="T37" fmla="*/ 7 h 19"/>
                    <a:gd name="T38" fmla="*/ 0 w 16"/>
                    <a:gd name="T39" fmla="*/ 7 h 19"/>
                    <a:gd name="T40" fmla="*/ 2 w 16"/>
                    <a:gd name="T41" fmla="*/ 5 h 19"/>
                    <a:gd name="T42" fmla="*/ 2 w 16"/>
                    <a:gd name="T43" fmla="*/ 2 h 19"/>
                    <a:gd name="T44" fmla="*/ 4 w 16"/>
                    <a:gd name="T45" fmla="*/ 2 h 19"/>
                    <a:gd name="T46" fmla="*/ 4 w 16"/>
                    <a:gd name="T47" fmla="*/ 2 h 19"/>
                    <a:gd name="T48" fmla="*/ 7 w 16"/>
                    <a:gd name="T49" fmla="*/ 0 h 19"/>
                    <a:gd name="T50" fmla="*/ 9 w 16"/>
                    <a:gd name="T51" fmla="*/ 0 h 19"/>
                    <a:gd name="T52" fmla="*/ 9 w 16"/>
                    <a:gd name="T53" fmla="*/ 2 h 19"/>
                    <a:gd name="T54" fmla="*/ 11 w 16"/>
                    <a:gd name="T55" fmla="*/ 2 h 19"/>
                    <a:gd name="T56" fmla="*/ 11 w 16"/>
                    <a:gd name="T57" fmla="*/ 2 h 19"/>
                    <a:gd name="T58" fmla="*/ 14 w 16"/>
                    <a:gd name="T59" fmla="*/ 5 h 19"/>
                    <a:gd name="T60" fmla="*/ 14 w 16"/>
                    <a:gd name="T61" fmla="*/ 5 h 19"/>
                    <a:gd name="T62" fmla="*/ 16 w 16"/>
                    <a:gd name="T63" fmla="*/ 7 h 19"/>
                    <a:gd name="T64" fmla="*/ 16 w 16"/>
                    <a:gd name="T65" fmla="*/ 7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16" y="7"/>
                      </a:move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5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5" name="Freeform 596"/>
                <p:cNvSpPr>
                  <a:spLocks/>
                </p:cNvSpPr>
                <p:nvPr/>
              </p:nvSpPr>
              <p:spPr bwMode="auto">
                <a:xfrm>
                  <a:off x="1933" y="3209"/>
                  <a:ext cx="16" cy="19"/>
                </a:xfrm>
                <a:custGeom>
                  <a:avLst/>
                  <a:gdLst>
                    <a:gd name="T0" fmla="*/ 16 w 16"/>
                    <a:gd name="T1" fmla="*/ 7 h 19"/>
                    <a:gd name="T2" fmla="*/ 16 w 16"/>
                    <a:gd name="T3" fmla="*/ 10 h 19"/>
                    <a:gd name="T4" fmla="*/ 16 w 16"/>
                    <a:gd name="T5" fmla="*/ 12 h 19"/>
                    <a:gd name="T6" fmla="*/ 16 w 16"/>
                    <a:gd name="T7" fmla="*/ 12 h 19"/>
                    <a:gd name="T8" fmla="*/ 14 w 16"/>
                    <a:gd name="T9" fmla="*/ 14 h 19"/>
                    <a:gd name="T10" fmla="*/ 14 w 16"/>
                    <a:gd name="T11" fmla="*/ 17 h 19"/>
                    <a:gd name="T12" fmla="*/ 11 w 16"/>
                    <a:gd name="T13" fmla="*/ 17 h 19"/>
                    <a:gd name="T14" fmla="*/ 11 w 16"/>
                    <a:gd name="T15" fmla="*/ 17 h 19"/>
                    <a:gd name="T16" fmla="*/ 9 w 16"/>
                    <a:gd name="T17" fmla="*/ 17 h 19"/>
                    <a:gd name="T18" fmla="*/ 9 w 16"/>
                    <a:gd name="T19" fmla="*/ 19 h 19"/>
                    <a:gd name="T20" fmla="*/ 7 w 16"/>
                    <a:gd name="T21" fmla="*/ 17 h 19"/>
                    <a:gd name="T22" fmla="*/ 4 w 16"/>
                    <a:gd name="T23" fmla="*/ 17 h 19"/>
                    <a:gd name="T24" fmla="*/ 4 w 16"/>
                    <a:gd name="T25" fmla="*/ 17 h 19"/>
                    <a:gd name="T26" fmla="*/ 2 w 16"/>
                    <a:gd name="T27" fmla="*/ 14 h 19"/>
                    <a:gd name="T28" fmla="*/ 2 w 16"/>
                    <a:gd name="T29" fmla="*/ 14 h 19"/>
                    <a:gd name="T30" fmla="*/ 0 w 16"/>
                    <a:gd name="T31" fmla="*/ 12 h 19"/>
                    <a:gd name="T32" fmla="*/ 0 w 16"/>
                    <a:gd name="T33" fmla="*/ 12 h 19"/>
                    <a:gd name="T34" fmla="*/ 0 w 16"/>
                    <a:gd name="T35" fmla="*/ 10 h 19"/>
                    <a:gd name="T36" fmla="*/ 0 w 16"/>
                    <a:gd name="T37" fmla="*/ 7 h 19"/>
                    <a:gd name="T38" fmla="*/ 0 w 16"/>
                    <a:gd name="T39" fmla="*/ 7 h 19"/>
                    <a:gd name="T40" fmla="*/ 2 w 16"/>
                    <a:gd name="T41" fmla="*/ 5 h 19"/>
                    <a:gd name="T42" fmla="*/ 2 w 16"/>
                    <a:gd name="T43" fmla="*/ 2 h 19"/>
                    <a:gd name="T44" fmla="*/ 4 w 16"/>
                    <a:gd name="T45" fmla="*/ 2 h 19"/>
                    <a:gd name="T46" fmla="*/ 4 w 16"/>
                    <a:gd name="T47" fmla="*/ 2 h 19"/>
                    <a:gd name="T48" fmla="*/ 7 w 16"/>
                    <a:gd name="T49" fmla="*/ 0 h 19"/>
                    <a:gd name="T50" fmla="*/ 9 w 16"/>
                    <a:gd name="T51" fmla="*/ 0 h 19"/>
                    <a:gd name="T52" fmla="*/ 9 w 16"/>
                    <a:gd name="T53" fmla="*/ 2 h 19"/>
                    <a:gd name="T54" fmla="*/ 11 w 16"/>
                    <a:gd name="T55" fmla="*/ 2 h 19"/>
                    <a:gd name="T56" fmla="*/ 11 w 16"/>
                    <a:gd name="T57" fmla="*/ 2 h 19"/>
                    <a:gd name="T58" fmla="*/ 14 w 16"/>
                    <a:gd name="T59" fmla="*/ 5 h 19"/>
                    <a:gd name="T60" fmla="*/ 14 w 16"/>
                    <a:gd name="T61" fmla="*/ 5 h 19"/>
                    <a:gd name="T62" fmla="*/ 16 w 16"/>
                    <a:gd name="T63" fmla="*/ 7 h 19"/>
                    <a:gd name="T64" fmla="*/ 16 w 16"/>
                    <a:gd name="T65" fmla="*/ 7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9"/>
                    <a:gd name="T101" fmla="*/ 16 w 16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9">
                      <a:moveTo>
                        <a:pt x="16" y="7"/>
                      </a:move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5"/>
                      </a:lnTo>
                      <a:lnTo>
                        <a:pt x="16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6" name="Freeform 597"/>
                <p:cNvSpPr>
                  <a:spLocks/>
                </p:cNvSpPr>
                <p:nvPr/>
              </p:nvSpPr>
              <p:spPr bwMode="auto">
                <a:xfrm>
                  <a:off x="1949" y="3252"/>
                  <a:ext cx="17" cy="17"/>
                </a:xfrm>
                <a:custGeom>
                  <a:avLst/>
                  <a:gdLst>
                    <a:gd name="T0" fmla="*/ 17 w 17"/>
                    <a:gd name="T1" fmla="*/ 7 h 17"/>
                    <a:gd name="T2" fmla="*/ 17 w 17"/>
                    <a:gd name="T3" fmla="*/ 9 h 17"/>
                    <a:gd name="T4" fmla="*/ 17 w 17"/>
                    <a:gd name="T5" fmla="*/ 12 h 17"/>
                    <a:gd name="T6" fmla="*/ 17 w 17"/>
                    <a:gd name="T7" fmla="*/ 12 h 17"/>
                    <a:gd name="T8" fmla="*/ 17 w 17"/>
                    <a:gd name="T9" fmla="*/ 14 h 17"/>
                    <a:gd name="T10" fmla="*/ 15 w 17"/>
                    <a:gd name="T11" fmla="*/ 14 h 17"/>
                    <a:gd name="T12" fmla="*/ 15 w 17"/>
                    <a:gd name="T13" fmla="*/ 17 h 17"/>
                    <a:gd name="T14" fmla="*/ 12 w 17"/>
                    <a:gd name="T15" fmla="*/ 17 h 17"/>
                    <a:gd name="T16" fmla="*/ 10 w 17"/>
                    <a:gd name="T17" fmla="*/ 17 h 17"/>
                    <a:gd name="T18" fmla="*/ 10 w 17"/>
                    <a:gd name="T19" fmla="*/ 17 h 17"/>
                    <a:gd name="T20" fmla="*/ 7 w 17"/>
                    <a:gd name="T21" fmla="*/ 17 h 17"/>
                    <a:gd name="T22" fmla="*/ 7 w 17"/>
                    <a:gd name="T23" fmla="*/ 17 h 17"/>
                    <a:gd name="T24" fmla="*/ 5 w 17"/>
                    <a:gd name="T25" fmla="*/ 17 h 17"/>
                    <a:gd name="T26" fmla="*/ 3 w 17"/>
                    <a:gd name="T27" fmla="*/ 14 h 17"/>
                    <a:gd name="T28" fmla="*/ 3 w 17"/>
                    <a:gd name="T29" fmla="*/ 14 h 17"/>
                    <a:gd name="T30" fmla="*/ 3 w 17"/>
                    <a:gd name="T31" fmla="*/ 12 h 17"/>
                    <a:gd name="T32" fmla="*/ 3 w 17"/>
                    <a:gd name="T33" fmla="*/ 9 h 17"/>
                    <a:gd name="T34" fmla="*/ 0 w 17"/>
                    <a:gd name="T35" fmla="*/ 9 h 17"/>
                    <a:gd name="T36" fmla="*/ 3 w 17"/>
                    <a:gd name="T37" fmla="*/ 7 h 17"/>
                    <a:gd name="T38" fmla="*/ 3 w 17"/>
                    <a:gd name="T39" fmla="*/ 5 h 17"/>
                    <a:gd name="T40" fmla="*/ 3 w 17"/>
                    <a:gd name="T41" fmla="*/ 5 h 17"/>
                    <a:gd name="T42" fmla="*/ 3 w 17"/>
                    <a:gd name="T43" fmla="*/ 2 h 17"/>
                    <a:gd name="T44" fmla="*/ 5 w 17"/>
                    <a:gd name="T45" fmla="*/ 2 h 17"/>
                    <a:gd name="T46" fmla="*/ 7 w 17"/>
                    <a:gd name="T47" fmla="*/ 2 h 17"/>
                    <a:gd name="T48" fmla="*/ 7 w 17"/>
                    <a:gd name="T49" fmla="*/ 0 h 17"/>
                    <a:gd name="T50" fmla="*/ 10 w 17"/>
                    <a:gd name="T51" fmla="*/ 0 h 17"/>
                    <a:gd name="T52" fmla="*/ 10 w 17"/>
                    <a:gd name="T53" fmla="*/ 0 h 17"/>
                    <a:gd name="T54" fmla="*/ 12 w 17"/>
                    <a:gd name="T55" fmla="*/ 2 h 17"/>
                    <a:gd name="T56" fmla="*/ 15 w 17"/>
                    <a:gd name="T57" fmla="*/ 2 h 17"/>
                    <a:gd name="T58" fmla="*/ 15 w 17"/>
                    <a:gd name="T59" fmla="*/ 2 h 17"/>
                    <a:gd name="T60" fmla="*/ 17 w 17"/>
                    <a:gd name="T61" fmla="*/ 5 h 17"/>
                    <a:gd name="T62" fmla="*/ 17 w 17"/>
                    <a:gd name="T63" fmla="*/ 5 h 17"/>
                    <a:gd name="T64" fmla="*/ 17 w 17"/>
                    <a:gd name="T65" fmla="*/ 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7" y="7"/>
                      </a:move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7" name="Freeform 598"/>
                <p:cNvSpPr>
                  <a:spLocks/>
                </p:cNvSpPr>
                <p:nvPr/>
              </p:nvSpPr>
              <p:spPr bwMode="auto">
                <a:xfrm>
                  <a:off x="1949" y="3252"/>
                  <a:ext cx="17" cy="17"/>
                </a:xfrm>
                <a:custGeom>
                  <a:avLst/>
                  <a:gdLst>
                    <a:gd name="T0" fmla="*/ 17 w 17"/>
                    <a:gd name="T1" fmla="*/ 7 h 17"/>
                    <a:gd name="T2" fmla="*/ 17 w 17"/>
                    <a:gd name="T3" fmla="*/ 9 h 17"/>
                    <a:gd name="T4" fmla="*/ 17 w 17"/>
                    <a:gd name="T5" fmla="*/ 12 h 17"/>
                    <a:gd name="T6" fmla="*/ 17 w 17"/>
                    <a:gd name="T7" fmla="*/ 12 h 17"/>
                    <a:gd name="T8" fmla="*/ 17 w 17"/>
                    <a:gd name="T9" fmla="*/ 14 h 17"/>
                    <a:gd name="T10" fmla="*/ 15 w 17"/>
                    <a:gd name="T11" fmla="*/ 14 h 17"/>
                    <a:gd name="T12" fmla="*/ 15 w 17"/>
                    <a:gd name="T13" fmla="*/ 17 h 17"/>
                    <a:gd name="T14" fmla="*/ 12 w 17"/>
                    <a:gd name="T15" fmla="*/ 17 h 17"/>
                    <a:gd name="T16" fmla="*/ 10 w 17"/>
                    <a:gd name="T17" fmla="*/ 17 h 17"/>
                    <a:gd name="T18" fmla="*/ 10 w 17"/>
                    <a:gd name="T19" fmla="*/ 17 h 17"/>
                    <a:gd name="T20" fmla="*/ 7 w 17"/>
                    <a:gd name="T21" fmla="*/ 17 h 17"/>
                    <a:gd name="T22" fmla="*/ 7 w 17"/>
                    <a:gd name="T23" fmla="*/ 17 h 17"/>
                    <a:gd name="T24" fmla="*/ 5 w 17"/>
                    <a:gd name="T25" fmla="*/ 17 h 17"/>
                    <a:gd name="T26" fmla="*/ 3 w 17"/>
                    <a:gd name="T27" fmla="*/ 14 h 17"/>
                    <a:gd name="T28" fmla="*/ 3 w 17"/>
                    <a:gd name="T29" fmla="*/ 14 h 17"/>
                    <a:gd name="T30" fmla="*/ 3 w 17"/>
                    <a:gd name="T31" fmla="*/ 12 h 17"/>
                    <a:gd name="T32" fmla="*/ 3 w 17"/>
                    <a:gd name="T33" fmla="*/ 9 h 17"/>
                    <a:gd name="T34" fmla="*/ 0 w 17"/>
                    <a:gd name="T35" fmla="*/ 9 h 17"/>
                    <a:gd name="T36" fmla="*/ 3 w 17"/>
                    <a:gd name="T37" fmla="*/ 7 h 17"/>
                    <a:gd name="T38" fmla="*/ 3 w 17"/>
                    <a:gd name="T39" fmla="*/ 5 h 17"/>
                    <a:gd name="T40" fmla="*/ 3 w 17"/>
                    <a:gd name="T41" fmla="*/ 5 h 17"/>
                    <a:gd name="T42" fmla="*/ 3 w 17"/>
                    <a:gd name="T43" fmla="*/ 2 h 17"/>
                    <a:gd name="T44" fmla="*/ 5 w 17"/>
                    <a:gd name="T45" fmla="*/ 2 h 17"/>
                    <a:gd name="T46" fmla="*/ 7 w 17"/>
                    <a:gd name="T47" fmla="*/ 2 h 17"/>
                    <a:gd name="T48" fmla="*/ 7 w 17"/>
                    <a:gd name="T49" fmla="*/ 0 h 17"/>
                    <a:gd name="T50" fmla="*/ 10 w 17"/>
                    <a:gd name="T51" fmla="*/ 0 h 17"/>
                    <a:gd name="T52" fmla="*/ 10 w 17"/>
                    <a:gd name="T53" fmla="*/ 0 h 17"/>
                    <a:gd name="T54" fmla="*/ 12 w 17"/>
                    <a:gd name="T55" fmla="*/ 2 h 17"/>
                    <a:gd name="T56" fmla="*/ 15 w 17"/>
                    <a:gd name="T57" fmla="*/ 2 h 17"/>
                    <a:gd name="T58" fmla="*/ 15 w 17"/>
                    <a:gd name="T59" fmla="*/ 2 h 17"/>
                    <a:gd name="T60" fmla="*/ 17 w 17"/>
                    <a:gd name="T61" fmla="*/ 5 h 17"/>
                    <a:gd name="T62" fmla="*/ 17 w 17"/>
                    <a:gd name="T63" fmla="*/ 5 h 17"/>
                    <a:gd name="T64" fmla="*/ 17 w 17"/>
                    <a:gd name="T65" fmla="*/ 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7" y="7"/>
                      </a:move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8" name="Freeform 599"/>
                <p:cNvSpPr>
                  <a:spLocks/>
                </p:cNvSpPr>
                <p:nvPr/>
              </p:nvSpPr>
              <p:spPr bwMode="auto">
                <a:xfrm>
                  <a:off x="1978" y="3207"/>
                  <a:ext cx="17" cy="16"/>
                </a:xfrm>
                <a:custGeom>
                  <a:avLst/>
                  <a:gdLst>
                    <a:gd name="T0" fmla="*/ 17 w 17"/>
                    <a:gd name="T1" fmla="*/ 4 h 16"/>
                    <a:gd name="T2" fmla="*/ 17 w 17"/>
                    <a:gd name="T3" fmla="*/ 7 h 16"/>
                    <a:gd name="T4" fmla="*/ 17 w 17"/>
                    <a:gd name="T5" fmla="*/ 9 h 16"/>
                    <a:gd name="T6" fmla="*/ 17 w 17"/>
                    <a:gd name="T7" fmla="*/ 12 h 16"/>
                    <a:gd name="T8" fmla="*/ 14 w 17"/>
                    <a:gd name="T9" fmla="*/ 12 h 16"/>
                    <a:gd name="T10" fmla="*/ 14 w 17"/>
                    <a:gd name="T11" fmla="*/ 14 h 16"/>
                    <a:gd name="T12" fmla="*/ 12 w 17"/>
                    <a:gd name="T13" fmla="*/ 14 h 16"/>
                    <a:gd name="T14" fmla="*/ 12 w 17"/>
                    <a:gd name="T15" fmla="*/ 14 h 16"/>
                    <a:gd name="T16" fmla="*/ 9 w 17"/>
                    <a:gd name="T17" fmla="*/ 16 h 16"/>
                    <a:gd name="T18" fmla="*/ 7 w 17"/>
                    <a:gd name="T19" fmla="*/ 16 h 16"/>
                    <a:gd name="T20" fmla="*/ 7 w 17"/>
                    <a:gd name="T21" fmla="*/ 16 h 16"/>
                    <a:gd name="T22" fmla="*/ 5 w 17"/>
                    <a:gd name="T23" fmla="*/ 14 h 16"/>
                    <a:gd name="T24" fmla="*/ 5 w 17"/>
                    <a:gd name="T25" fmla="*/ 14 h 16"/>
                    <a:gd name="T26" fmla="*/ 2 w 17"/>
                    <a:gd name="T27" fmla="*/ 14 h 16"/>
                    <a:gd name="T28" fmla="*/ 2 w 17"/>
                    <a:gd name="T29" fmla="*/ 12 h 16"/>
                    <a:gd name="T30" fmla="*/ 0 w 17"/>
                    <a:gd name="T31" fmla="*/ 9 h 16"/>
                    <a:gd name="T32" fmla="*/ 0 w 17"/>
                    <a:gd name="T33" fmla="*/ 9 h 16"/>
                    <a:gd name="T34" fmla="*/ 0 w 17"/>
                    <a:gd name="T35" fmla="*/ 7 h 16"/>
                    <a:gd name="T36" fmla="*/ 0 w 17"/>
                    <a:gd name="T37" fmla="*/ 4 h 16"/>
                    <a:gd name="T38" fmla="*/ 0 w 17"/>
                    <a:gd name="T39" fmla="*/ 4 h 16"/>
                    <a:gd name="T40" fmla="*/ 2 w 17"/>
                    <a:gd name="T41" fmla="*/ 2 h 16"/>
                    <a:gd name="T42" fmla="*/ 2 w 17"/>
                    <a:gd name="T43" fmla="*/ 2 h 16"/>
                    <a:gd name="T44" fmla="*/ 5 w 17"/>
                    <a:gd name="T45" fmla="*/ 0 h 16"/>
                    <a:gd name="T46" fmla="*/ 5 w 17"/>
                    <a:gd name="T47" fmla="*/ 0 h 16"/>
                    <a:gd name="T48" fmla="*/ 7 w 17"/>
                    <a:gd name="T49" fmla="*/ 0 h 16"/>
                    <a:gd name="T50" fmla="*/ 7 w 17"/>
                    <a:gd name="T51" fmla="*/ 0 h 16"/>
                    <a:gd name="T52" fmla="*/ 9 w 17"/>
                    <a:gd name="T53" fmla="*/ 0 h 16"/>
                    <a:gd name="T54" fmla="*/ 12 w 17"/>
                    <a:gd name="T55" fmla="*/ 0 h 16"/>
                    <a:gd name="T56" fmla="*/ 12 w 17"/>
                    <a:gd name="T57" fmla="*/ 0 h 16"/>
                    <a:gd name="T58" fmla="*/ 14 w 17"/>
                    <a:gd name="T59" fmla="*/ 2 h 16"/>
                    <a:gd name="T60" fmla="*/ 14 w 17"/>
                    <a:gd name="T61" fmla="*/ 2 h 16"/>
                    <a:gd name="T62" fmla="*/ 17 w 17"/>
                    <a:gd name="T63" fmla="*/ 4 h 16"/>
                    <a:gd name="T64" fmla="*/ 17 w 17"/>
                    <a:gd name="T65" fmla="*/ 4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7" y="4"/>
                      </a:move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79" name="Freeform 600"/>
                <p:cNvSpPr>
                  <a:spLocks/>
                </p:cNvSpPr>
                <p:nvPr/>
              </p:nvSpPr>
              <p:spPr bwMode="auto">
                <a:xfrm>
                  <a:off x="1978" y="3207"/>
                  <a:ext cx="17" cy="16"/>
                </a:xfrm>
                <a:custGeom>
                  <a:avLst/>
                  <a:gdLst>
                    <a:gd name="T0" fmla="*/ 17 w 17"/>
                    <a:gd name="T1" fmla="*/ 4 h 16"/>
                    <a:gd name="T2" fmla="*/ 17 w 17"/>
                    <a:gd name="T3" fmla="*/ 7 h 16"/>
                    <a:gd name="T4" fmla="*/ 17 w 17"/>
                    <a:gd name="T5" fmla="*/ 9 h 16"/>
                    <a:gd name="T6" fmla="*/ 17 w 17"/>
                    <a:gd name="T7" fmla="*/ 12 h 16"/>
                    <a:gd name="T8" fmla="*/ 14 w 17"/>
                    <a:gd name="T9" fmla="*/ 12 h 16"/>
                    <a:gd name="T10" fmla="*/ 14 w 17"/>
                    <a:gd name="T11" fmla="*/ 14 h 16"/>
                    <a:gd name="T12" fmla="*/ 12 w 17"/>
                    <a:gd name="T13" fmla="*/ 14 h 16"/>
                    <a:gd name="T14" fmla="*/ 12 w 17"/>
                    <a:gd name="T15" fmla="*/ 14 h 16"/>
                    <a:gd name="T16" fmla="*/ 9 w 17"/>
                    <a:gd name="T17" fmla="*/ 16 h 16"/>
                    <a:gd name="T18" fmla="*/ 7 w 17"/>
                    <a:gd name="T19" fmla="*/ 16 h 16"/>
                    <a:gd name="T20" fmla="*/ 7 w 17"/>
                    <a:gd name="T21" fmla="*/ 16 h 16"/>
                    <a:gd name="T22" fmla="*/ 5 w 17"/>
                    <a:gd name="T23" fmla="*/ 14 h 16"/>
                    <a:gd name="T24" fmla="*/ 5 w 17"/>
                    <a:gd name="T25" fmla="*/ 14 h 16"/>
                    <a:gd name="T26" fmla="*/ 2 w 17"/>
                    <a:gd name="T27" fmla="*/ 14 h 16"/>
                    <a:gd name="T28" fmla="*/ 2 w 17"/>
                    <a:gd name="T29" fmla="*/ 12 h 16"/>
                    <a:gd name="T30" fmla="*/ 0 w 17"/>
                    <a:gd name="T31" fmla="*/ 9 h 16"/>
                    <a:gd name="T32" fmla="*/ 0 w 17"/>
                    <a:gd name="T33" fmla="*/ 9 h 16"/>
                    <a:gd name="T34" fmla="*/ 0 w 17"/>
                    <a:gd name="T35" fmla="*/ 7 h 16"/>
                    <a:gd name="T36" fmla="*/ 0 w 17"/>
                    <a:gd name="T37" fmla="*/ 4 h 16"/>
                    <a:gd name="T38" fmla="*/ 0 w 17"/>
                    <a:gd name="T39" fmla="*/ 4 h 16"/>
                    <a:gd name="T40" fmla="*/ 2 w 17"/>
                    <a:gd name="T41" fmla="*/ 2 h 16"/>
                    <a:gd name="T42" fmla="*/ 2 w 17"/>
                    <a:gd name="T43" fmla="*/ 2 h 16"/>
                    <a:gd name="T44" fmla="*/ 5 w 17"/>
                    <a:gd name="T45" fmla="*/ 0 h 16"/>
                    <a:gd name="T46" fmla="*/ 5 w 17"/>
                    <a:gd name="T47" fmla="*/ 0 h 16"/>
                    <a:gd name="T48" fmla="*/ 7 w 17"/>
                    <a:gd name="T49" fmla="*/ 0 h 16"/>
                    <a:gd name="T50" fmla="*/ 7 w 17"/>
                    <a:gd name="T51" fmla="*/ 0 h 16"/>
                    <a:gd name="T52" fmla="*/ 9 w 17"/>
                    <a:gd name="T53" fmla="*/ 0 h 16"/>
                    <a:gd name="T54" fmla="*/ 12 w 17"/>
                    <a:gd name="T55" fmla="*/ 0 h 16"/>
                    <a:gd name="T56" fmla="*/ 12 w 17"/>
                    <a:gd name="T57" fmla="*/ 0 h 16"/>
                    <a:gd name="T58" fmla="*/ 14 w 17"/>
                    <a:gd name="T59" fmla="*/ 2 h 16"/>
                    <a:gd name="T60" fmla="*/ 14 w 17"/>
                    <a:gd name="T61" fmla="*/ 2 h 16"/>
                    <a:gd name="T62" fmla="*/ 17 w 17"/>
                    <a:gd name="T63" fmla="*/ 4 h 16"/>
                    <a:gd name="T64" fmla="*/ 17 w 17"/>
                    <a:gd name="T65" fmla="*/ 4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6"/>
                    <a:gd name="T101" fmla="*/ 17 w 17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6">
                      <a:moveTo>
                        <a:pt x="17" y="4"/>
                      </a:move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0" name="Freeform 601"/>
                <p:cNvSpPr>
                  <a:spLocks/>
                </p:cNvSpPr>
                <p:nvPr/>
              </p:nvSpPr>
              <p:spPr bwMode="auto">
                <a:xfrm>
                  <a:off x="1940" y="3586"/>
                  <a:ext cx="16" cy="16"/>
                </a:xfrm>
                <a:custGeom>
                  <a:avLst/>
                  <a:gdLst>
                    <a:gd name="T0" fmla="*/ 16 w 16"/>
                    <a:gd name="T1" fmla="*/ 7 h 16"/>
                    <a:gd name="T2" fmla="*/ 16 w 16"/>
                    <a:gd name="T3" fmla="*/ 7 h 16"/>
                    <a:gd name="T4" fmla="*/ 16 w 16"/>
                    <a:gd name="T5" fmla="*/ 9 h 16"/>
                    <a:gd name="T6" fmla="*/ 16 w 16"/>
                    <a:gd name="T7" fmla="*/ 12 h 16"/>
                    <a:gd name="T8" fmla="*/ 14 w 16"/>
                    <a:gd name="T9" fmla="*/ 12 h 16"/>
                    <a:gd name="T10" fmla="*/ 14 w 16"/>
                    <a:gd name="T11" fmla="*/ 14 h 16"/>
                    <a:gd name="T12" fmla="*/ 12 w 16"/>
                    <a:gd name="T13" fmla="*/ 14 h 16"/>
                    <a:gd name="T14" fmla="*/ 12 w 16"/>
                    <a:gd name="T15" fmla="*/ 16 h 16"/>
                    <a:gd name="T16" fmla="*/ 9 w 16"/>
                    <a:gd name="T17" fmla="*/ 16 h 16"/>
                    <a:gd name="T18" fmla="*/ 9 w 16"/>
                    <a:gd name="T19" fmla="*/ 16 h 16"/>
                    <a:gd name="T20" fmla="*/ 7 w 16"/>
                    <a:gd name="T21" fmla="*/ 16 h 16"/>
                    <a:gd name="T22" fmla="*/ 4 w 16"/>
                    <a:gd name="T23" fmla="*/ 16 h 16"/>
                    <a:gd name="T24" fmla="*/ 4 w 16"/>
                    <a:gd name="T25" fmla="*/ 14 h 16"/>
                    <a:gd name="T26" fmla="*/ 2 w 16"/>
                    <a:gd name="T27" fmla="*/ 14 h 16"/>
                    <a:gd name="T28" fmla="*/ 2 w 16"/>
                    <a:gd name="T29" fmla="*/ 12 h 16"/>
                    <a:gd name="T30" fmla="*/ 2 w 16"/>
                    <a:gd name="T31" fmla="*/ 12 h 16"/>
                    <a:gd name="T32" fmla="*/ 0 w 16"/>
                    <a:gd name="T33" fmla="*/ 9 h 16"/>
                    <a:gd name="T34" fmla="*/ 0 w 16"/>
                    <a:gd name="T35" fmla="*/ 7 h 16"/>
                    <a:gd name="T36" fmla="*/ 0 w 16"/>
                    <a:gd name="T37" fmla="*/ 7 h 16"/>
                    <a:gd name="T38" fmla="*/ 0 w 16"/>
                    <a:gd name="T39" fmla="*/ 4 h 16"/>
                    <a:gd name="T40" fmla="*/ 2 w 16"/>
                    <a:gd name="T41" fmla="*/ 2 h 16"/>
                    <a:gd name="T42" fmla="*/ 2 w 16"/>
                    <a:gd name="T43" fmla="*/ 2 h 16"/>
                    <a:gd name="T44" fmla="*/ 4 w 16"/>
                    <a:gd name="T45" fmla="*/ 0 h 16"/>
                    <a:gd name="T46" fmla="*/ 4 w 16"/>
                    <a:gd name="T47" fmla="*/ 0 h 16"/>
                    <a:gd name="T48" fmla="*/ 7 w 16"/>
                    <a:gd name="T49" fmla="*/ 0 h 16"/>
                    <a:gd name="T50" fmla="*/ 9 w 16"/>
                    <a:gd name="T51" fmla="*/ 0 h 16"/>
                    <a:gd name="T52" fmla="*/ 9 w 16"/>
                    <a:gd name="T53" fmla="*/ 0 h 16"/>
                    <a:gd name="T54" fmla="*/ 12 w 16"/>
                    <a:gd name="T55" fmla="*/ 0 h 16"/>
                    <a:gd name="T56" fmla="*/ 12 w 16"/>
                    <a:gd name="T57" fmla="*/ 0 h 16"/>
                    <a:gd name="T58" fmla="*/ 14 w 16"/>
                    <a:gd name="T59" fmla="*/ 2 h 16"/>
                    <a:gd name="T60" fmla="*/ 14 w 16"/>
                    <a:gd name="T61" fmla="*/ 2 h 16"/>
                    <a:gd name="T62" fmla="*/ 16 w 16"/>
                    <a:gd name="T63" fmla="*/ 4 h 16"/>
                    <a:gd name="T64" fmla="*/ 16 w 16"/>
                    <a:gd name="T65" fmla="*/ 7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16" y="7"/>
                      </a:move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1" name="Freeform 602"/>
                <p:cNvSpPr>
                  <a:spLocks/>
                </p:cNvSpPr>
                <p:nvPr/>
              </p:nvSpPr>
              <p:spPr bwMode="auto">
                <a:xfrm>
                  <a:off x="1940" y="3586"/>
                  <a:ext cx="16" cy="16"/>
                </a:xfrm>
                <a:custGeom>
                  <a:avLst/>
                  <a:gdLst>
                    <a:gd name="T0" fmla="*/ 16 w 16"/>
                    <a:gd name="T1" fmla="*/ 7 h 16"/>
                    <a:gd name="T2" fmla="*/ 16 w 16"/>
                    <a:gd name="T3" fmla="*/ 7 h 16"/>
                    <a:gd name="T4" fmla="*/ 16 w 16"/>
                    <a:gd name="T5" fmla="*/ 9 h 16"/>
                    <a:gd name="T6" fmla="*/ 16 w 16"/>
                    <a:gd name="T7" fmla="*/ 12 h 16"/>
                    <a:gd name="T8" fmla="*/ 14 w 16"/>
                    <a:gd name="T9" fmla="*/ 12 h 16"/>
                    <a:gd name="T10" fmla="*/ 14 w 16"/>
                    <a:gd name="T11" fmla="*/ 14 h 16"/>
                    <a:gd name="T12" fmla="*/ 12 w 16"/>
                    <a:gd name="T13" fmla="*/ 14 h 16"/>
                    <a:gd name="T14" fmla="*/ 12 w 16"/>
                    <a:gd name="T15" fmla="*/ 16 h 16"/>
                    <a:gd name="T16" fmla="*/ 9 w 16"/>
                    <a:gd name="T17" fmla="*/ 16 h 16"/>
                    <a:gd name="T18" fmla="*/ 9 w 16"/>
                    <a:gd name="T19" fmla="*/ 16 h 16"/>
                    <a:gd name="T20" fmla="*/ 7 w 16"/>
                    <a:gd name="T21" fmla="*/ 16 h 16"/>
                    <a:gd name="T22" fmla="*/ 4 w 16"/>
                    <a:gd name="T23" fmla="*/ 16 h 16"/>
                    <a:gd name="T24" fmla="*/ 4 w 16"/>
                    <a:gd name="T25" fmla="*/ 14 h 16"/>
                    <a:gd name="T26" fmla="*/ 2 w 16"/>
                    <a:gd name="T27" fmla="*/ 14 h 16"/>
                    <a:gd name="T28" fmla="*/ 2 w 16"/>
                    <a:gd name="T29" fmla="*/ 12 h 16"/>
                    <a:gd name="T30" fmla="*/ 2 w 16"/>
                    <a:gd name="T31" fmla="*/ 12 h 16"/>
                    <a:gd name="T32" fmla="*/ 0 w 16"/>
                    <a:gd name="T33" fmla="*/ 9 h 16"/>
                    <a:gd name="T34" fmla="*/ 0 w 16"/>
                    <a:gd name="T35" fmla="*/ 7 h 16"/>
                    <a:gd name="T36" fmla="*/ 0 w 16"/>
                    <a:gd name="T37" fmla="*/ 7 h 16"/>
                    <a:gd name="T38" fmla="*/ 0 w 16"/>
                    <a:gd name="T39" fmla="*/ 4 h 16"/>
                    <a:gd name="T40" fmla="*/ 2 w 16"/>
                    <a:gd name="T41" fmla="*/ 2 h 16"/>
                    <a:gd name="T42" fmla="*/ 2 w 16"/>
                    <a:gd name="T43" fmla="*/ 2 h 16"/>
                    <a:gd name="T44" fmla="*/ 4 w 16"/>
                    <a:gd name="T45" fmla="*/ 0 h 16"/>
                    <a:gd name="T46" fmla="*/ 4 w 16"/>
                    <a:gd name="T47" fmla="*/ 0 h 16"/>
                    <a:gd name="T48" fmla="*/ 7 w 16"/>
                    <a:gd name="T49" fmla="*/ 0 h 16"/>
                    <a:gd name="T50" fmla="*/ 9 w 16"/>
                    <a:gd name="T51" fmla="*/ 0 h 16"/>
                    <a:gd name="T52" fmla="*/ 9 w 16"/>
                    <a:gd name="T53" fmla="*/ 0 h 16"/>
                    <a:gd name="T54" fmla="*/ 12 w 16"/>
                    <a:gd name="T55" fmla="*/ 0 h 16"/>
                    <a:gd name="T56" fmla="*/ 12 w 16"/>
                    <a:gd name="T57" fmla="*/ 0 h 16"/>
                    <a:gd name="T58" fmla="*/ 14 w 16"/>
                    <a:gd name="T59" fmla="*/ 2 h 16"/>
                    <a:gd name="T60" fmla="*/ 14 w 16"/>
                    <a:gd name="T61" fmla="*/ 2 h 16"/>
                    <a:gd name="T62" fmla="*/ 16 w 16"/>
                    <a:gd name="T63" fmla="*/ 4 h 16"/>
                    <a:gd name="T64" fmla="*/ 16 w 16"/>
                    <a:gd name="T65" fmla="*/ 7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6"/>
                    <a:gd name="T101" fmla="*/ 16 w 16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6">
                      <a:moveTo>
                        <a:pt x="16" y="7"/>
                      </a:move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2" name="Freeform 603"/>
                <p:cNvSpPr>
                  <a:spLocks/>
                </p:cNvSpPr>
                <p:nvPr/>
              </p:nvSpPr>
              <p:spPr bwMode="auto">
                <a:xfrm>
                  <a:off x="1904" y="3378"/>
                  <a:ext cx="17" cy="17"/>
                </a:xfrm>
                <a:custGeom>
                  <a:avLst/>
                  <a:gdLst>
                    <a:gd name="T0" fmla="*/ 17 w 17"/>
                    <a:gd name="T1" fmla="*/ 5 h 17"/>
                    <a:gd name="T2" fmla="*/ 17 w 17"/>
                    <a:gd name="T3" fmla="*/ 7 h 17"/>
                    <a:gd name="T4" fmla="*/ 17 w 17"/>
                    <a:gd name="T5" fmla="*/ 10 h 17"/>
                    <a:gd name="T6" fmla="*/ 17 w 17"/>
                    <a:gd name="T7" fmla="*/ 12 h 17"/>
                    <a:gd name="T8" fmla="*/ 17 w 17"/>
                    <a:gd name="T9" fmla="*/ 12 h 17"/>
                    <a:gd name="T10" fmla="*/ 14 w 17"/>
                    <a:gd name="T11" fmla="*/ 15 h 17"/>
                    <a:gd name="T12" fmla="*/ 14 w 17"/>
                    <a:gd name="T13" fmla="*/ 15 h 17"/>
                    <a:gd name="T14" fmla="*/ 12 w 17"/>
                    <a:gd name="T15" fmla="*/ 15 h 17"/>
                    <a:gd name="T16" fmla="*/ 9 w 17"/>
                    <a:gd name="T17" fmla="*/ 17 h 17"/>
                    <a:gd name="T18" fmla="*/ 9 w 17"/>
                    <a:gd name="T19" fmla="*/ 17 h 17"/>
                    <a:gd name="T20" fmla="*/ 7 w 17"/>
                    <a:gd name="T21" fmla="*/ 17 h 17"/>
                    <a:gd name="T22" fmla="*/ 5 w 17"/>
                    <a:gd name="T23" fmla="*/ 15 h 17"/>
                    <a:gd name="T24" fmla="*/ 5 w 17"/>
                    <a:gd name="T25" fmla="*/ 15 h 17"/>
                    <a:gd name="T26" fmla="*/ 2 w 17"/>
                    <a:gd name="T27" fmla="*/ 15 h 17"/>
                    <a:gd name="T28" fmla="*/ 2 w 17"/>
                    <a:gd name="T29" fmla="*/ 12 h 17"/>
                    <a:gd name="T30" fmla="*/ 2 w 17"/>
                    <a:gd name="T31" fmla="*/ 10 h 17"/>
                    <a:gd name="T32" fmla="*/ 0 w 17"/>
                    <a:gd name="T33" fmla="*/ 10 h 17"/>
                    <a:gd name="T34" fmla="*/ 0 w 17"/>
                    <a:gd name="T35" fmla="*/ 7 h 17"/>
                    <a:gd name="T36" fmla="*/ 0 w 17"/>
                    <a:gd name="T37" fmla="*/ 5 h 17"/>
                    <a:gd name="T38" fmla="*/ 2 w 17"/>
                    <a:gd name="T39" fmla="*/ 5 h 17"/>
                    <a:gd name="T40" fmla="*/ 2 w 17"/>
                    <a:gd name="T41" fmla="*/ 3 h 17"/>
                    <a:gd name="T42" fmla="*/ 2 w 17"/>
                    <a:gd name="T43" fmla="*/ 3 h 17"/>
                    <a:gd name="T44" fmla="*/ 5 w 17"/>
                    <a:gd name="T45" fmla="*/ 0 h 17"/>
                    <a:gd name="T46" fmla="*/ 5 w 17"/>
                    <a:gd name="T47" fmla="*/ 0 h 17"/>
                    <a:gd name="T48" fmla="*/ 7 w 17"/>
                    <a:gd name="T49" fmla="*/ 0 h 17"/>
                    <a:gd name="T50" fmla="*/ 9 w 17"/>
                    <a:gd name="T51" fmla="*/ 0 h 17"/>
                    <a:gd name="T52" fmla="*/ 9 w 17"/>
                    <a:gd name="T53" fmla="*/ 0 h 17"/>
                    <a:gd name="T54" fmla="*/ 12 w 17"/>
                    <a:gd name="T55" fmla="*/ 0 h 17"/>
                    <a:gd name="T56" fmla="*/ 14 w 17"/>
                    <a:gd name="T57" fmla="*/ 0 h 17"/>
                    <a:gd name="T58" fmla="*/ 14 w 17"/>
                    <a:gd name="T59" fmla="*/ 3 h 17"/>
                    <a:gd name="T60" fmla="*/ 17 w 17"/>
                    <a:gd name="T61" fmla="*/ 3 h 17"/>
                    <a:gd name="T62" fmla="*/ 17 w 17"/>
                    <a:gd name="T63" fmla="*/ 5 h 17"/>
                    <a:gd name="T64" fmla="*/ 17 w 17"/>
                    <a:gd name="T65" fmla="*/ 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7" y="5"/>
                      </a:move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3" name="Freeform 604"/>
                <p:cNvSpPr>
                  <a:spLocks/>
                </p:cNvSpPr>
                <p:nvPr/>
              </p:nvSpPr>
              <p:spPr bwMode="auto">
                <a:xfrm>
                  <a:off x="1904" y="3378"/>
                  <a:ext cx="17" cy="17"/>
                </a:xfrm>
                <a:custGeom>
                  <a:avLst/>
                  <a:gdLst>
                    <a:gd name="T0" fmla="*/ 17 w 17"/>
                    <a:gd name="T1" fmla="*/ 5 h 17"/>
                    <a:gd name="T2" fmla="*/ 17 w 17"/>
                    <a:gd name="T3" fmla="*/ 7 h 17"/>
                    <a:gd name="T4" fmla="*/ 17 w 17"/>
                    <a:gd name="T5" fmla="*/ 10 h 17"/>
                    <a:gd name="T6" fmla="*/ 17 w 17"/>
                    <a:gd name="T7" fmla="*/ 12 h 17"/>
                    <a:gd name="T8" fmla="*/ 17 w 17"/>
                    <a:gd name="T9" fmla="*/ 12 h 17"/>
                    <a:gd name="T10" fmla="*/ 14 w 17"/>
                    <a:gd name="T11" fmla="*/ 15 h 17"/>
                    <a:gd name="T12" fmla="*/ 14 w 17"/>
                    <a:gd name="T13" fmla="*/ 15 h 17"/>
                    <a:gd name="T14" fmla="*/ 12 w 17"/>
                    <a:gd name="T15" fmla="*/ 15 h 17"/>
                    <a:gd name="T16" fmla="*/ 9 w 17"/>
                    <a:gd name="T17" fmla="*/ 17 h 17"/>
                    <a:gd name="T18" fmla="*/ 9 w 17"/>
                    <a:gd name="T19" fmla="*/ 17 h 17"/>
                    <a:gd name="T20" fmla="*/ 7 w 17"/>
                    <a:gd name="T21" fmla="*/ 17 h 17"/>
                    <a:gd name="T22" fmla="*/ 5 w 17"/>
                    <a:gd name="T23" fmla="*/ 15 h 17"/>
                    <a:gd name="T24" fmla="*/ 5 w 17"/>
                    <a:gd name="T25" fmla="*/ 15 h 17"/>
                    <a:gd name="T26" fmla="*/ 2 w 17"/>
                    <a:gd name="T27" fmla="*/ 15 h 17"/>
                    <a:gd name="T28" fmla="*/ 2 w 17"/>
                    <a:gd name="T29" fmla="*/ 12 h 17"/>
                    <a:gd name="T30" fmla="*/ 2 w 17"/>
                    <a:gd name="T31" fmla="*/ 10 h 17"/>
                    <a:gd name="T32" fmla="*/ 0 w 17"/>
                    <a:gd name="T33" fmla="*/ 10 h 17"/>
                    <a:gd name="T34" fmla="*/ 0 w 17"/>
                    <a:gd name="T35" fmla="*/ 7 h 17"/>
                    <a:gd name="T36" fmla="*/ 0 w 17"/>
                    <a:gd name="T37" fmla="*/ 5 h 17"/>
                    <a:gd name="T38" fmla="*/ 2 w 17"/>
                    <a:gd name="T39" fmla="*/ 5 h 17"/>
                    <a:gd name="T40" fmla="*/ 2 w 17"/>
                    <a:gd name="T41" fmla="*/ 3 h 17"/>
                    <a:gd name="T42" fmla="*/ 2 w 17"/>
                    <a:gd name="T43" fmla="*/ 3 h 17"/>
                    <a:gd name="T44" fmla="*/ 5 w 17"/>
                    <a:gd name="T45" fmla="*/ 0 h 17"/>
                    <a:gd name="T46" fmla="*/ 5 w 17"/>
                    <a:gd name="T47" fmla="*/ 0 h 17"/>
                    <a:gd name="T48" fmla="*/ 7 w 17"/>
                    <a:gd name="T49" fmla="*/ 0 h 17"/>
                    <a:gd name="T50" fmla="*/ 9 w 17"/>
                    <a:gd name="T51" fmla="*/ 0 h 17"/>
                    <a:gd name="T52" fmla="*/ 9 w 17"/>
                    <a:gd name="T53" fmla="*/ 0 h 17"/>
                    <a:gd name="T54" fmla="*/ 12 w 17"/>
                    <a:gd name="T55" fmla="*/ 0 h 17"/>
                    <a:gd name="T56" fmla="*/ 14 w 17"/>
                    <a:gd name="T57" fmla="*/ 0 h 17"/>
                    <a:gd name="T58" fmla="*/ 14 w 17"/>
                    <a:gd name="T59" fmla="*/ 3 h 17"/>
                    <a:gd name="T60" fmla="*/ 17 w 17"/>
                    <a:gd name="T61" fmla="*/ 3 h 17"/>
                    <a:gd name="T62" fmla="*/ 17 w 17"/>
                    <a:gd name="T63" fmla="*/ 5 h 17"/>
                    <a:gd name="T64" fmla="*/ 17 w 17"/>
                    <a:gd name="T65" fmla="*/ 5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7"/>
                    <a:gd name="T101" fmla="*/ 17 w 17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7">
                      <a:moveTo>
                        <a:pt x="17" y="5"/>
                      </a:move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17" y="3"/>
                      </a:lnTo>
                      <a:lnTo>
                        <a:pt x="17" y="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84" name="Freeform 605"/>
                <p:cNvSpPr>
                  <a:spLocks/>
                </p:cNvSpPr>
                <p:nvPr/>
              </p:nvSpPr>
              <p:spPr bwMode="auto">
                <a:xfrm>
                  <a:off x="1911" y="3481"/>
                  <a:ext cx="17" cy="19"/>
                </a:xfrm>
                <a:custGeom>
                  <a:avLst/>
                  <a:gdLst>
                    <a:gd name="T0" fmla="*/ 17 w 17"/>
                    <a:gd name="T1" fmla="*/ 7 h 19"/>
                    <a:gd name="T2" fmla="*/ 17 w 17"/>
                    <a:gd name="T3" fmla="*/ 9 h 19"/>
                    <a:gd name="T4" fmla="*/ 17 w 17"/>
                    <a:gd name="T5" fmla="*/ 12 h 19"/>
                    <a:gd name="T6" fmla="*/ 17 w 17"/>
                    <a:gd name="T7" fmla="*/ 12 h 19"/>
                    <a:gd name="T8" fmla="*/ 14 w 17"/>
                    <a:gd name="T9" fmla="*/ 14 h 19"/>
                    <a:gd name="T10" fmla="*/ 14 w 17"/>
                    <a:gd name="T11" fmla="*/ 16 h 19"/>
                    <a:gd name="T12" fmla="*/ 12 w 17"/>
                    <a:gd name="T13" fmla="*/ 16 h 19"/>
                    <a:gd name="T14" fmla="*/ 12 w 17"/>
                    <a:gd name="T15" fmla="*/ 16 h 19"/>
                    <a:gd name="T16" fmla="*/ 10 w 17"/>
                    <a:gd name="T17" fmla="*/ 16 h 19"/>
                    <a:gd name="T18" fmla="*/ 10 w 17"/>
                    <a:gd name="T19" fmla="*/ 19 h 19"/>
                    <a:gd name="T20" fmla="*/ 7 w 17"/>
                    <a:gd name="T21" fmla="*/ 16 h 19"/>
                    <a:gd name="T22" fmla="*/ 5 w 17"/>
                    <a:gd name="T23" fmla="*/ 16 h 19"/>
                    <a:gd name="T24" fmla="*/ 5 w 17"/>
                    <a:gd name="T25" fmla="*/ 16 h 19"/>
                    <a:gd name="T26" fmla="*/ 2 w 17"/>
                    <a:gd name="T27" fmla="*/ 14 h 19"/>
                    <a:gd name="T28" fmla="*/ 2 w 17"/>
                    <a:gd name="T29" fmla="*/ 14 h 19"/>
                    <a:gd name="T30" fmla="*/ 0 w 17"/>
                    <a:gd name="T31" fmla="*/ 12 h 19"/>
                    <a:gd name="T32" fmla="*/ 0 w 17"/>
                    <a:gd name="T33" fmla="*/ 12 h 19"/>
                    <a:gd name="T34" fmla="*/ 0 w 17"/>
                    <a:gd name="T35" fmla="*/ 9 h 19"/>
                    <a:gd name="T36" fmla="*/ 0 w 17"/>
                    <a:gd name="T37" fmla="*/ 7 h 19"/>
                    <a:gd name="T38" fmla="*/ 0 w 17"/>
                    <a:gd name="T39" fmla="*/ 7 h 19"/>
                    <a:gd name="T40" fmla="*/ 2 w 17"/>
                    <a:gd name="T41" fmla="*/ 4 h 19"/>
                    <a:gd name="T42" fmla="*/ 2 w 17"/>
                    <a:gd name="T43" fmla="*/ 2 h 19"/>
                    <a:gd name="T44" fmla="*/ 5 w 17"/>
                    <a:gd name="T45" fmla="*/ 2 h 19"/>
                    <a:gd name="T46" fmla="*/ 5 w 17"/>
                    <a:gd name="T47" fmla="*/ 2 h 19"/>
                    <a:gd name="T48" fmla="*/ 7 w 17"/>
                    <a:gd name="T49" fmla="*/ 0 h 19"/>
                    <a:gd name="T50" fmla="*/ 10 w 17"/>
                    <a:gd name="T51" fmla="*/ 0 h 19"/>
                    <a:gd name="T52" fmla="*/ 10 w 17"/>
                    <a:gd name="T53" fmla="*/ 2 h 19"/>
                    <a:gd name="T54" fmla="*/ 12 w 17"/>
                    <a:gd name="T55" fmla="*/ 2 h 19"/>
                    <a:gd name="T56" fmla="*/ 12 w 17"/>
                    <a:gd name="T57" fmla="*/ 2 h 19"/>
                    <a:gd name="T58" fmla="*/ 14 w 17"/>
                    <a:gd name="T59" fmla="*/ 2 h 19"/>
                    <a:gd name="T60" fmla="*/ 14 w 17"/>
                    <a:gd name="T61" fmla="*/ 4 h 19"/>
                    <a:gd name="T62" fmla="*/ 17 w 17"/>
                    <a:gd name="T63" fmla="*/ 7 h 19"/>
                    <a:gd name="T64" fmla="*/ 17 w 17"/>
                    <a:gd name="T65" fmla="*/ 7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9"/>
                    <a:gd name="T101" fmla="*/ 17 w 17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9">
                      <a:moveTo>
                        <a:pt x="17" y="7"/>
                      </a:move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10" y="19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788" name="Freeform 606"/>
              <p:cNvSpPr>
                <a:spLocks/>
              </p:cNvSpPr>
              <p:nvPr/>
            </p:nvSpPr>
            <p:spPr bwMode="auto">
              <a:xfrm>
                <a:off x="1911" y="3481"/>
                <a:ext cx="17" cy="19"/>
              </a:xfrm>
              <a:custGeom>
                <a:avLst/>
                <a:gdLst>
                  <a:gd name="T0" fmla="*/ 17 w 17"/>
                  <a:gd name="T1" fmla="*/ 7 h 19"/>
                  <a:gd name="T2" fmla="*/ 17 w 17"/>
                  <a:gd name="T3" fmla="*/ 9 h 19"/>
                  <a:gd name="T4" fmla="*/ 17 w 17"/>
                  <a:gd name="T5" fmla="*/ 12 h 19"/>
                  <a:gd name="T6" fmla="*/ 17 w 17"/>
                  <a:gd name="T7" fmla="*/ 12 h 19"/>
                  <a:gd name="T8" fmla="*/ 14 w 17"/>
                  <a:gd name="T9" fmla="*/ 14 h 19"/>
                  <a:gd name="T10" fmla="*/ 14 w 17"/>
                  <a:gd name="T11" fmla="*/ 16 h 19"/>
                  <a:gd name="T12" fmla="*/ 12 w 17"/>
                  <a:gd name="T13" fmla="*/ 16 h 19"/>
                  <a:gd name="T14" fmla="*/ 12 w 17"/>
                  <a:gd name="T15" fmla="*/ 16 h 19"/>
                  <a:gd name="T16" fmla="*/ 10 w 17"/>
                  <a:gd name="T17" fmla="*/ 16 h 19"/>
                  <a:gd name="T18" fmla="*/ 10 w 17"/>
                  <a:gd name="T19" fmla="*/ 19 h 19"/>
                  <a:gd name="T20" fmla="*/ 7 w 17"/>
                  <a:gd name="T21" fmla="*/ 16 h 19"/>
                  <a:gd name="T22" fmla="*/ 5 w 17"/>
                  <a:gd name="T23" fmla="*/ 16 h 19"/>
                  <a:gd name="T24" fmla="*/ 5 w 17"/>
                  <a:gd name="T25" fmla="*/ 16 h 19"/>
                  <a:gd name="T26" fmla="*/ 2 w 17"/>
                  <a:gd name="T27" fmla="*/ 14 h 19"/>
                  <a:gd name="T28" fmla="*/ 2 w 17"/>
                  <a:gd name="T29" fmla="*/ 14 h 19"/>
                  <a:gd name="T30" fmla="*/ 0 w 17"/>
                  <a:gd name="T31" fmla="*/ 12 h 19"/>
                  <a:gd name="T32" fmla="*/ 0 w 17"/>
                  <a:gd name="T33" fmla="*/ 12 h 19"/>
                  <a:gd name="T34" fmla="*/ 0 w 17"/>
                  <a:gd name="T35" fmla="*/ 9 h 19"/>
                  <a:gd name="T36" fmla="*/ 0 w 17"/>
                  <a:gd name="T37" fmla="*/ 7 h 19"/>
                  <a:gd name="T38" fmla="*/ 0 w 17"/>
                  <a:gd name="T39" fmla="*/ 7 h 19"/>
                  <a:gd name="T40" fmla="*/ 2 w 17"/>
                  <a:gd name="T41" fmla="*/ 4 h 19"/>
                  <a:gd name="T42" fmla="*/ 2 w 17"/>
                  <a:gd name="T43" fmla="*/ 2 h 19"/>
                  <a:gd name="T44" fmla="*/ 5 w 17"/>
                  <a:gd name="T45" fmla="*/ 2 h 19"/>
                  <a:gd name="T46" fmla="*/ 5 w 17"/>
                  <a:gd name="T47" fmla="*/ 2 h 19"/>
                  <a:gd name="T48" fmla="*/ 7 w 17"/>
                  <a:gd name="T49" fmla="*/ 0 h 19"/>
                  <a:gd name="T50" fmla="*/ 10 w 17"/>
                  <a:gd name="T51" fmla="*/ 0 h 19"/>
                  <a:gd name="T52" fmla="*/ 10 w 17"/>
                  <a:gd name="T53" fmla="*/ 2 h 19"/>
                  <a:gd name="T54" fmla="*/ 12 w 17"/>
                  <a:gd name="T55" fmla="*/ 2 h 19"/>
                  <a:gd name="T56" fmla="*/ 12 w 17"/>
                  <a:gd name="T57" fmla="*/ 2 h 19"/>
                  <a:gd name="T58" fmla="*/ 14 w 17"/>
                  <a:gd name="T59" fmla="*/ 2 h 19"/>
                  <a:gd name="T60" fmla="*/ 14 w 17"/>
                  <a:gd name="T61" fmla="*/ 4 h 19"/>
                  <a:gd name="T62" fmla="*/ 17 w 17"/>
                  <a:gd name="T63" fmla="*/ 7 h 19"/>
                  <a:gd name="T64" fmla="*/ 17 w 17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9"/>
                  <a:gd name="T101" fmla="*/ 17 w 17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9">
                    <a:moveTo>
                      <a:pt x="17" y="7"/>
                    </a:moveTo>
                    <a:lnTo>
                      <a:pt x="17" y="9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9" name="Freeform 607"/>
              <p:cNvSpPr>
                <a:spLocks/>
              </p:cNvSpPr>
              <p:nvPr/>
            </p:nvSpPr>
            <p:spPr bwMode="auto">
              <a:xfrm>
                <a:off x="1954" y="3526"/>
                <a:ext cx="14" cy="17"/>
              </a:xfrm>
              <a:custGeom>
                <a:avLst/>
                <a:gdLst>
                  <a:gd name="T0" fmla="*/ 14 w 14"/>
                  <a:gd name="T1" fmla="*/ 7 h 17"/>
                  <a:gd name="T2" fmla="*/ 14 w 14"/>
                  <a:gd name="T3" fmla="*/ 7 h 17"/>
                  <a:gd name="T4" fmla="*/ 14 w 14"/>
                  <a:gd name="T5" fmla="*/ 10 h 17"/>
                  <a:gd name="T6" fmla="*/ 14 w 14"/>
                  <a:gd name="T7" fmla="*/ 12 h 17"/>
                  <a:gd name="T8" fmla="*/ 14 w 14"/>
                  <a:gd name="T9" fmla="*/ 12 h 17"/>
                  <a:gd name="T10" fmla="*/ 12 w 14"/>
                  <a:gd name="T11" fmla="*/ 14 h 17"/>
                  <a:gd name="T12" fmla="*/ 12 w 14"/>
                  <a:gd name="T13" fmla="*/ 14 h 17"/>
                  <a:gd name="T14" fmla="*/ 10 w 14"/>
                  <a:gd name="T15" fmla="*/ 17 h 17"/>
                  <a:gd name="T16" fmla="*/ 10 w 14"/>
                  <a:gd name="T17" fmla="*/ 17 h 17"/>
                  <a:gd name="T18" fmla="*/ 7 w 14"/>
                  <a:gd name="T19" fmla="*/ 17 h 17"/>
                  <a:gd name="T20" fmla="*/ 5 w 14"/>
                  <a:gd name="T21" fmla="*/ 17 h 17"/>
                  <a:gd name="T22" fmla="*/ 5 w 14"/>
                  <a:gd name="T23" fmla="*/ 17 h 17"/>
                  <a:gd name="T24" fmla="*/ 2 w 14"/>
                  <a:gd name="T25" fmla="*/ 14 h 17"/>
                  <a:gd name="T26" fmla="*/ 2 w 14"/>
                  <a:gd name="T27" fmla="*/ 14 h 17"/>
                  <a:gd name="T28" fmla="*/ 0 w 14"/>
                  <a:gd name="T29" fmla="*/ 12 h 17"/>
                  <a:gd name="T30" fmla="*/ 0 w 14"/>
                  <a:gd name="T31" fmla="*/ 12 h 17"/>
                  <a:gd name="T32" fmla="*/ 0 w 14"/>
                  <a:gd name="T33" fmla="*/ 10 h 17"/>
                  <a:gd name="T34" fmla="*/ 0 w 14"/>
                  <a:gd name="T35" fmla="*/ 7 h 17"/>
                  <a:gd name="T36" fmla="*/ 0 w 14"/>
                  <a:gd name="T37" fmla="*/ 7 h 17"/>
                  <a:gd name="T38" fmla="*/ 0 w 14"/>
                  <a:gd name="T39" fmla="*/ 5 h 17"/>
                  <a:gd name="T40" fmla="*/ 0 w 14"/>
                  <a:gd name="T41" fmla="*/ 2 h 17"/>
                  <a:gd name="T42" fmla="*/ 2 w 14"/>
                  <a:gd name="T43" fmla="*/ 2 h 17"/>
                  <a:gd name="T44" fmla="*/ 2 w 14"/>
                  <a:gd name="T45" fmla="*/ 0 h 17"/>
                  <a:gd name="T46" fmla="*/ 5 w 14"/>
                  <a:gd name="T47" fmla="*/ 0 h 17"/>
                  <a:gd name="T48" fmla="*/ 5 w 14"/>
                  <a:gd name="T49" fmla="*/ 0 h 17"/>
                  <a:gd name="T50" fmla="*/ 7 w 14"/>
                  <a:gd name="T51" fmla="*/ 0 h 17"/>
                  <a:gd name="T52" fmla="*/ 10 w 14"/>
                  <a:gd name="T53" fmla="*/ 0 h 17"/>
                  <a:gd name="T54" fmla="*/ 10 w 14"/>
                  <a:gd name="T55" fmla="*/ 0 h 17"/>
                  <a:gd name="T56" fmla="*/ 12 w 14"/>
                  <a:gd name="T57" fmla="*/ 0 h 17"/>
                  <a:gd name="T58" fmla="*/ 12 w 14"/>
                  <a:gd name="T59" fmla="*/ 2 h 17"/>
                  <a:gd name="T60" fmla="*/ 14 w 14"/>
                  <a:gd name="T61" fmla="*/ 2 h 17"/>
                  <a:gd name="T62" fmla="*/ 14 w 14"/>
                  <a:gd name="T63" fmla="*/ 5 h 17"/>
                  <a:gd name="T64" fmla="*/ 14 w 14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7"/>
                  <a:gd name="T101" fmla="*/ 14 w 1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7">
                    <a:moveTo>
                      <a:pt x="14" y="7"/>
                    </a:moveTo>
                    <a:lnTo>
                      <a:pt x="14" y="7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0" name="Freeform 608"/>
              <p:cNvSpPr>
                <a:spLocks/>
              </p:cNvSpPr>
              <p:nvPr/>
            </p:nvSpPr>
            <p:spPr bwMode="auto">
              <a:xfrm>
                <a:off x="1954" y="3526"/>
                <a:ext cx="14" cy="17"/>
              </a:xfrm>
              <a:custGeom>
                <a:avLst/>
                <a:gdLst>
                  <a:gd name="T0" fmla="*/ 14 w 14"/>
                  <a:gd name="T1" fmla="*/ 7 h 17"/>
                  <a:gd name="T2" fmla="*/ 14 w 14"/>
                  <a:gd name="T3" fmla="*/ 7 h 17"/>
                  <a:gd name="T4" fmla="*/ 14 w 14"/>
                  <a:gd name="T5" fmla="*/ 10 h 17"/>
                  <a:gd name="T6" fmla="*/ 14 w 14"/>
                  <a:gd name="T7" fmla="*/ 12 h 17"/>
                  <a:gd name="T8" fmla="*/ 14 w 14"/>
                  <a:gd name="T9" fmla="*/ 12 h 17"/>
                  <a:gd name="T10" fmla="*/ 12 w 14"/>
                  <a:gd name="T11" fmla="*/ 14 h 17"/>
                  <a:gd name="T12" fmla="*/ 12 w 14"/>
                  <a:gd name="T13" fmla="*/ 14 h 17"/>
                  <a:gd name="T14" fmla="*/ 10 w 14"/>
                  <a:gd name="T15" fmla="*/ 17 h 17"/>
                  <a:gd name="T16" fmla="*/ 10 w 14"/>
                  <a:gd name="T17" fmla="*/ 17 h 17"/>
                  <a:gd name="T18" fmla="*/ 7 w 14"/>
                  <a:gd name="T19" fmla="*/ 17 h 17"/>
                  <a:gd name="T20" fmla="*/ 5 w 14"/>
                  <a:gd name="T21" fmla="*/ 17 h 17"/>
                  <a:gd name="T22" fmla="*/ 5 w 14"/>
                  <a:gd name="T23" fmla="*/ 17 h 17"/>
                  <a:gd name="T24" fmla="*/ 2 w 14"/>
                  <a:gd name="T25" fmla="*/ 14 h 17"/>
                  <a:gd name="T26" fmla="*/ 2 w 14"/>
                  <a:gd name="T27" fmla="*/ 14 h 17"/>
                  <a:gd name="T28" fmla="*/ 0 w 14"/>
                  <a:gd name="T29" fmla="*/ 12 h 17"/>
                  <a:gd name="T30" fmla="*/ 0 w 14"/>
                  <a:gd name="T31" fmla="*/ 12 h 17"/>
                  <a:gd name="T32" fmla="*/ 0 w 14"/>
                  <a:gd name="T33" fmla="*/ 10 h 17"/>
                  <a:gd name="T34" fmla="*/ 0 w 14"/>
                  <a:gd name="T35" fmla="*/ 7 h 17"/>
                  <a:gd name="T36" fmla="*/ 0 w 14"/>
                  <a:gd name="T37" fmla="*/ 7 h 17"/>
                  <a:gd name="T38" fmla="*/ 0 w 14"/>
                  <a:gd name="T39" fmla="*/ 5 h 17"/>
                  <a:gd name="T40" fmla="*/ 0 w 14"/>
                  <a:gd name="T41" fmla="*/ 2 h 17"/>
                  <a:gd name="T42" fmla="*/ 2 w 14"/>
                  <a:gd name="T43" fmla="*/ 2 h 17"/>
                  <a:gd name="T44" fmla="*/ 2 w 14"/>
                  <a:gd name="T45" fmla="*/ 0 h 17"/>
                  <a:gd name="T46" fmla="*/ 5 w 14"/>
                  <a:gd name="T47" fmla="*/ 0 h 17"/>
                  <a:gd name="T48" fmla="*/ 5 w 14"/>
                  <a:gd name="T49" fmla="*/ 0 h 17"/>
                  <a:gd name="T50" fmla="*/ 7 w 14"/>
                  <a:gd name="T51" fmla="*/ 0 h 17"/>
                  <a:gd name="T52" fmla="*/ 10 w 14"/>
                  <a:gd name="T53" fmla="*/ 0 h 17"/>
                  <a:gd name="T54" fmla="*/ 10 w 14"/>
                  <a:gd name="T55" fmla="*/ 0 h 17"/>
                  <a:gd name="T56" fmla="*/ 12 w 14"/>
                  <a:gd name="T57" fmla="*/ 0 h 17"/>
                  <a:gd name="T58" fmla="*/ 12 w 14"/>
                  <a:gd name="T59" fmla="*/ 2 h 17"/>
                  <a:gd name="T60" fmla="*/ 14 w 14"/>
                  <a:gd name="T61" fmla="*/ 2 h 17"/>
                  <a:gd name="T62" fmla="*/ 14 w 14"/>
                  <a:gd name="T63" fmla="*/ 5 h 17"/>
                  <a:gd name="T64" fmla="*/ 14 w 14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7"/>
                  <a:gd name="T101" fmla="*/ 14 w 1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7">
                    <a:moveTo>
                      <a:pt x="14" y="7"/>
                    </a:moveTo>
                    <a:lnTo>
                      <a:pt x="14" y="7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1" name="Freeform 609"/>
              <p:cNvSpPr>
                <a:spLocks/>
              </p:cNvSpPr>
              <p:nvPr/>
            </p:nvSpPr>
            <p:spPr bwMode="auto">
              <a:xfrm>
                <a:off x="1966" y="3683"/>
                <a:ext cx="17" cy="17"/>
              </a:xfrm>
              <a:custGeom>
                <a:avLst/>
                <a:gdLst>
                  <a:gd name="T0" fmla="*/ 17 w 17"/>
                  <a:gd name="T1" fmla="*/ 7 h 17"/>
                  <a:gd name="T2" fmla="*/ 17 w 17"/>
                  <a:gd name="T3" fmla="*/ 10 h 17"/>
                  <a:gd name="T4" fmla="*/ 17 w 17"/>
                  <a:gd name="T5" fmla="*/ 12 h 17"/>
                  <a:gd name="T6" fmla="*/ 17 w 17"/>
                  <a:gd name="T7" fmla="*/ 12 h 17"/>
                  <a:gd name="T8" fmla="*/ 14 w 17"/>
                  <a:gd name="T9" fmla="*/ 15 h 17"/>
                  <a:gd name="T10" fmla="*/ 14 w 17"/>
                  <a:gd name="T11" fmla="*/ 15 h 17"/>
                  <a:gd name="T12" fmla="*/ 12 w 17"/>
                  <a:gd name="T13" fmla="*/ 17 h 17"/>
                  <a:gd name="T14" fmla="*/ 12 w 17"/>
                  <a:gd name="T15" fmla="*/ 17 h 17"/>
                  <a:gd name="T16" fmla="*/ 9 w 17"/>
                  <a:gd name="T17" fmla="*/ 17 h 17"/>
                  <a:gd name="T18" fmla="*/ 7 w 17"/>
                  <a:gd name="T19" fmla="*/ 17 h 17"/>
                  <a:gd name="T20" fmla="*/ 7 w 17"/>
                  <a:gd name="T21" fmla="*/ 17 h 17"/>
                  <a:gd name="T22" fmla="*/ 5 w 17"/>
                  <a:gd name="T23" fmla="*/ 17 h 17"/>
                  <a:gd name="T24" fmla="*/ 5 w 17"/>
                  <a:gd name="T25" fmla="*/ 17 h 17"/>
                  <a:gd name="T26" fmla="*/ 2 w 17"/>
                  <a:gd name="T27" fmla="*/ 15 h 17"/>
                  <a:gd name="T28" fmla="*/ 2 w 17"/>
                  <a:gd name="T29" fmla="*/ 15 h 17"/>
                  <a:gd name="T30" fmla="*/ 0 w 17"/>
                  <a:gd name="T31" fmla="*/ 12 h 17"/>
                  <a:gd name="T32" fmla="*/ 0 w 17"/>
                  <a:gd name="T33" fmla="*/ 10 h 17"/>
                  <a:gd name="T34" fmla="*/ 0 w 17"/>
                  <a:gd name="T35" fmla="*/ 10 h 17"/>
                  <a:gd name="T36" fmla="*/ 0 w 17"/>
                  <a:gd name="T37" fmla="*/ 7 h 17"/>
                  <a:gd name="T38" fmla="*/ 0 w 17"/>
                  <a:gd name="T39" fmla="*/ 5 h 17"/>
                  <a:gd name="T40" fmla="*/ 2 w 17"/>
                  <a:gd name="T41" fmla="*/ 5 h 17"/>
                  <a:gd name="T42" fmla="*/ 2 w 17"/>
                  <a:gd name="T43" fmla="*/ 3 h 17"/>
                  <a:gd name="T44" fmla="*/ 5 w 17"/>
                  <a:gd name="T45" fmla="*/ 3 h 17"/>
                  <a:gd name="T46" fmla="*/ 5 w 17"/>
                  <a:gd name="T47" fmla="*/ 3 h 17"/>
                  <a:gd name="T48" fmla="*/ 7 w 17"/>
                  <a:gd name="T49" fmla="*/ 0 h 17"/>
                  <a:gd name="T50" fmla="*/ 7 w 17"/>
                  <a:gd name="T51" fmla="*/ 0 h 17"/>
                  <a:gd name="T52" fmla="*/ 9 w 17"/>
                  <a:gd name="T53" fmla="*/ 0 h 17"/>
                  <a:gd name="T54" fmla="*/ 12 w 17"/>
                  <a:gd name="T55" fmla="*/ 3 h 17"/>
                  <a:gd name="T56" fmla="*/ 12 w 17"/>
                  <a:gd name="T57" fmla="*/ 3 h 17"/>
                  <a:gd name="T58" fmla="*/ 14 w 17"/>
                  <a:gd name="T59" fmla="*/ 3 h 17"/>
                  <a:gd name="T60" fmla="*/ 14 w 17"/>
                  <a:gd name="T61" fmla="*/ 5 h 17"/>
                  <a:gd name="T62" fmla="*/ 17 w 17"/>
                  <a:gd name="T63" fmla="*/ 7 h 17"/>
                  <a:gd name="T64" fmla="*/ 17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7" y="7"/>
                    </a:moveTo>
                    <a:lnTo>
                      <a:pt x="17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2" name="Freeform 610"/>
              <p:cNvSpPr>
                <a:spLocks/>
              </p:cNvSpPr>
              <p:nvPr/>
            </p:nvSpPr>
            <p:spPr bwMode="auto">
              <a:xfrm>
                <a:off x="1966" y="3683"/>
                <a:ext cx="17" cy="17"/>
              </a:xfrm>
              <a:custGeom>
                <a:avLst/>
                <a:gdLst>
                  <a:gd name="T0" fmla="*/ 17 w 17"/>
                  <a:gd name="T1" fmla="*/ 7 h 17"/>
                  <a:gd name="T2" fmla="*/ 17 w 17"/>
                  <a:gd name="T3" fmla="*/ 10 h 17"/>
                  <a:gd name="T4" fmla="*/ 17 w 17"/>
                  <a:gd name="T5" fmla="*/ 12 h 17"/>
                  <a:gd name="T6" fmla="*/ 17 w 17"/>
                  <a:gd name="T7" fmla="*/ 12 h 17"/>
                  <a:gd name="T8" fmla="*/ 14 w 17"/>
                  <a:gd name="T9" fmla="*/ 15 h 17"/>
                  <a:gd name="T10" fmla="*/ 14 w 17"/>
                  <a:gd name="T11" fmla="*/ 15 h 17"/>
                  <a:gd name="T12" fmla="*/ 12 w 17"/>
                  <a:gd name="T13" fmla="*/ 17 h 17"/>
                  <a:gd name="T14" fmla="*/ 12 w 17"/>
                  <a:gd name="T15" fmla="*/ 17 h 17"/>
                  <a:gd name="T16" fmla="*/ 9 w 17"/>
                  <a:gd name="T17" fmla="*/ 17 h 17"/>
                  <a:gd name="T18" fmla="*/ 7 w 17"/>
                  <a:gd name="T19" fmla="*/ 17 h 17"/>
                  <a:gd name="T20" fmla="*/ 7 w 17"/>
                  <a:gd name="T21" fmla="*/ 17 h 17"/>
                  <a:gd name="T22" fmla="*/ 5 w 17"/>
                  <a:gd name="T23" fmla="*/ 17 h 17"/>
                  <a:gd name="T24" fmla="*/ 5 w 17"/>
                  <a:gd name="T25" fmla="*/ 17 h 17"/>
                  <a:gd name="T26" fmla="*/ 2 w 17"/>
                  <a:gd name="T27" fmla="*/ 15 h 17"/>
                  <a:gd name="T28" fmla="*/ 2 w 17"/>
                  <a:gd name="T29" fmla="*/ 15 h 17"/>
                  <a:gd name="T30" fmla="*/ 0 w 17"/>
                  <a:gd name="T31" fmla="*/ 12 h 17"/>
                  <a:gd name="T32" fmla="*/ 0 w 17"/>
                  <a:gd name="T33" fmla="*/ 10 h 17"/>
                  <a:gd name="T34" fmla="*/ 0 w 17"/>
                  <a:gd name="T35" fmla="*/ 10 h 17"/>
                  <a:gd name="T36" fmla="*/ 0 w 17"/>
                  <a:gd name="T37" fmla="*/ 7 h 17"/>
                  <a:gd name="T38" fmla="*/ 0 w 17"/>
                  <a:gd name="T39" fmla="*/ 5 h 17"/>
                  <a:gd name="T40" fmla="*/ 2 w 17"/>
                  <a:gd name="T41" fmla="*/ 5 h 17"/>
                  <a:gd name="T42" fmla="*/ 2 w 17"/>
                  <a:gd name="T43" fmla="*/ 3 h 17"/>
                  <a:gd name="T44" fmla="*/ 5 w 17"/>
                  <a:gd name="T45" fmla="*/ 3 h 17"/>
                  <a:gd name="T46" fmla="*/ 5 w 17"/>
                  <a:gd name="T47" fmla="*/ 3 h 17"/>
                  <a:gd name="T48" fmla="*/ 7 w 17"/>
                  <a:gd name="T49" fmla="*/ 0 h 17"/>
                  <a:gd name="T50" fmla="*/ 7 w 17"/>
                  <a:gd name="T51" fmla="*/ 0 h 17"/>
                  <a:gd name="T52" fmla="*/ 9 w 17"/>
                  <a:gd name="T53" fmla="*/ 0 h 17"/>
                  <a:gd name="T54" fmla="*/ 12 w 17"/>
                  <a:gd name="T55" fmla="*/ 3 h 17"/>
                  <a:gd name="T56" fmla="*/ 12 w 17"/>
                  <a:gd name="T57" fmla="*/ 3 h 17"/>
                  <a:gd name="T58" fmla="*/ 14 w 17"/>
                  <a:gd name="T59" fmla="*/ 3 h 17"/>
                  <a:gd name="T60" fmla="*/ 14 w 17"/>
                  <a:gd name="T61" fmla="*/ 5 h 17"/>
                  <a:gd name="T62" fmla="*/ 17 w 17"/>
                  <a:gd name="T63" fmla="*/ 7 h 17"/>
                  <a:gd name="T64" fmla="*/ 17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7" y="7"/>
                    </a:moveTo>
                    <a:lnTo>
                      <a:pt x="17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3" name="Freeform 611"/>
              <p:cNvSpPr>
                <a:spLocks/>
              </p:cNvSpPr>
              <p:nvPr/>
            </p:nvSpPr>
            <p:spPr bwMode="auto">
              <a:xfrm>
                <a:off x="2049" y="3741"/>
                <a:ext cx="17" cy="16"/>
              </a:xfrm>
              <a:custGeom>
                <a:avLst/>
                <a:gdLst>
                  <a:gd name="T0" fmla="*/ 17 w 17"/>
                  <a:gd name="T1" fmla="*/ 7 h 16"/>
                  <a:gd name="T2" fmla="*/ 17 w 17"/>
                  <a:gd name="T3" fmla="*/ 9 h 16"/>
                  <a:gd name="T4" fmla="*/ 17 w 17"/>
                  <a:gd name="T5" fmla="*/ 9 h 16"/>
                  <a:gd name="T6" fmla="*/ 17 w 17"/>
                  <a:gd name="T7" fmla="*/ 11 h 16"/>
                  <a:gd name="T8" fmla="*/ 17 w 17"/>
                  <a:gd name="T9" fmla="*/ 14 h 16"/>
                  <a:gd name="T10" fmla="*/ 15 w 17"/>
                  <a:gd name="T11" fmla="*/ 14 h 16"/>
                  <a:gd name="T12" fmla="*/ 15 w 17"/>
                  <a:gd name="T13" fmla="*/ 14 h 16"/>
                  <a:gd name="T14" fmla="*/ 12 w 17"/>
                  <a:gd name="T15" fmla="*/ 16 h 16"/>
                  <a:gd name="T16" fmla="*/ 10 w 17"/>
                  <a:gd name="T17" fmla="*/ 16 h 16"/>
                  <a:gd name="T18" fmla="*/ 10 w 17"/>
                  <a:gd name="T19" fmla="*/ 16 h 16"/>
                  <a:gd name="T20" fmla="*/ 8 w 17"/>
                  <a:gd name="T21" fmla="*/ 16 h 16"/>
                  <a:gd name="T22" fmla="*/ 5 w 17"/>
                  <a:gd name="T23" fmla="*/ 16 h 16"/>
                  <a:gd name="T24" fmla="*/ 5 w 17"/>
                  <a:gd name="T25" fmla="*/ 14 h 16"/>
                  <a:gd name="T26" fmla="*/ 3 w 17"/>
                  <a:gd name="T27" fmla="*/ 14 h 16"/>
                  <a:gd name="T28" fmla="*/ 3 w 17"/>
                  <a:gd name="T29" fmla="*/ 11 h 16"/>
                  <a:gd name="T30" fmla="*/ 3 w 17"/>
                  <a:gd name="T31" fmla="*/ 11 h 16"/>
                  <a:gd name="T32" fmla="*/ 0 w 17"/>
                  <a:gd name="T33" fmla="*/ 9 h 16"/>
                  <a:gd name="T34" fmla="*/ 0 w 17"/>
                  <a:gd name="T35" fmla="*/ 7 h 16"/>
                  <a:gd name="T36" fmla="*/ 0 w 17"/>
                  <a:gd name="T37" fmla="*/ 7 h 16"/>
                  <a:gd name="T38" fmla="*/ 3 w 17"/>
                  <a:gd name="T39" fmla="*/ 4 h 16"/>
                  <a:gd name="T40" fmla="*/ 3 w 17"/>
                  <a:gd name="T41" fmla="*/ 2 h 16"/>
                  <a:gd name="T42" fmla="*/ 3 w 17"/>
                  <a:gd name="T43" fmla="*/ 2 h 16"/>
                  <a:gd name="T44" fmla="*/ 5 w 17"/>
                  <a:gd name="T45" fmla="*/ 2 h 16"/>
                  <a:gd name="T46" fmla="*/ 5 w 17"/>
                  <a:gd name="T47" fmla="*/ 0 h 16"/>
                  <a:gd name="T48" fmla="*/ 8 w 17"/>
                  <a:gd name="T49" fmla="*/ 0 h 16"/>
                  <a:gd name="T50" fmla="*/ 10 w 17"/>
                  <a:gd name="T51" fmla="*/ 0 h 16"/>
                  <a:gd name="T52" fmla="*/ 10 w 17"/>
                  <a:gd name="T53" fmla="*/ 0 h 16"/>
                  <a:gd name="T54" fmla="*/ 12 w 17"/>
                  <a:gd name="T55" fmla="*/ 0 h 16"/>
                  <a:gd name="T56" fmla="*/ 15 w 17"/>
                  <a:gd name="T57" fmla="*/ 2 h 16"/>
                  <a:gd name="T58" fmla="*/ 15 w 17"/>
                  <a:gd name="T59" fmla="*/ 2 h 16"/>
                  <a:gd name="T60" fmla="*/ 17 w 17"/>
                  <a:gd name="T61" fmla="*/ 4 h 16"/>
                  <a:gd name="T62" fmla="*/ 17 w 17"/>
                  <a:gd name="T63" fmla="*/ 4 h 16"/>
                  <a:gd name="T64" fmla="*/ 17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7" y="7"/>
                    </a:moveTo>
                    <a:lnTo>
                      <a:pt x="17" y="9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4" name="Freeform 612"/>
              <p:cNvSpPr>
                <a:spLocks/>
              </p:cNvSpPr>
              <p:nvPr/>
            </p:nvSpPr>
            <p:spPr bwMode="auto">
              <a:xfrm>
                <a:off x="2049" y="3741"/>
                <a:ext cx="17" cy="16"/>
              </a:xfrm>
              <a:custGeom>
                <a:avLst/>
                <a:gdLst>
                  <a:gd name="T0" fmla="*/ 17 w 17"/>
                  <a:gd name="T1" fmla="*/ 7 h 16"/>
                  <a:gd name="T2" fmla="*/ 17 w 17"/>
                  <a:gd name="T3" fmla="*/ 9 h 16"/>
                  <a:gd name="T4" fmla="*/ 17 w 17"/>
                  <a:gd name="T5" fmla="*/ 9 h 16"/>
                  <a:gd name="T6" fmla="*/ 17 w 17"/>
                  <a:gd name="T7" fmla="*/ 11 h 16"/>
                  <a:gd name="T8" fmla="*/ 17 w 17"/>
                  <a:gd name="T9" fmla="*/ 14 h 16"/>
                  <a:gd name="T10" fmla="*/ 15 w 17"/>
                  <a:gd name="T11" fmla="*/ 14 h 16"/>
                  <a:gd name="T12" fmla="*/ 15 w 17"/>
                  <a:gd name="T13" fmla="*/ 14 h 16"/>
                  <a:gd name="T14" fmla="*/ 12 w 17"/>
                  <a:gd name="T15" fmla="*/ 16 h 16"/>
                  <a:gd name="T16" fmla="*/ 10 w 17"/>
                  <a:gd name="T17" fmla="*/ 16 h 16"/>
                  <a:gd name="T18" fmla="*/ 10 w 17"/>
                  <a:gd name="T19" fmla="*/ 16 h 16"/>
                  <a:gd name="T20" fmla="*/ 8 w 17"/>
                  <a:gd name="T21" fmla="*/ 16 h 16"/>
                  <a:gd name="T22" fmla="*/ 5 w 17"/>
                  <a:gd name="T23" fmla="*/ 16 h 16"/>
                  <a:gd name="T24" fmla="*/ 5 w 17"/>
                  <a:gd name="T25" fmla="*/ 14 h 16"/>
                  <a:gd name="T26" fmla="*/ 3 w 17"/>
                  <a:gd name="T27" fmla="*/ 14 h 16"/>
                  <a:gd name="T28" fmla="*/ 3 w 17"/>
                  <a:gd name="T29" fmla="*/ 11 h 16"/>
                  <a:gd name="T30" fmla="*/ 3 w 17"/>
                  <a:gd name="T31" fmla="*/ 11 h 16"/>
                  <a:gd name="T32" fmla="*/ 0 w 17"/>
                  <a:gd name="T33" fmla="*/ 9 h 16"/>
                  <a:gd name="T34" fmla="*/ 0 w 17"/>
                  <a:gd name="T35" fmla="*/ 7 h 16"/>
                  <a:gd name="T36" fmla="*/ 0 w 17"/>
                  <a:gd name="T37" fmla="*/ 7 h 16"/>
                  <a:gd name="T38" fmla="*/ 3 w 17"/>
                  <a:gd name="T39" fmla="*/ 4 h 16"/>
                  <a:gd name="T40" fmla="*/ 3 w 17"/>
                  <a:gd name="T41" fmla="*/ 2 h 16"/>
                  <a:gd name="T42" fmla="*/ 3 w 17"/>
                  <a:gd name="T43" fmla="*/ 2 h 16"/>
                  <a:gd name="T44" fmla="*/ 5 w 17"/>
                  <a:gd name="T45" fmla="*/ 2 h 16"/>
                  <a:gd name="T46" fmla="*/ 5 w 17"/>
                  <a:gd name="T47" fmla="*/ 0 h 16"/>
                  <a:gd name="T48" fmla="*/ 8 w 17"/>
                  <a:gd name="T49" fmla="*/ 0 h 16"/>
                  <a:gd name="T50" fmla="*/ 10 w 17"/>
                  <a:gd name="T51" fmla="*/ 0 h 16"/>
                  <a:gd name="T52" fmla="*/ 10 w 17"/>
                  <a:gd name="T53" fmla="*/ 0 h 16"/>
                  <a:gd name="T54" fmla="*/ 12 w 17"/>
                  <a:gd name="T55" fmla="*/ 0 h 16"/>
                  <a:gd name="T56" fmla="*/ 15 w 17"/>
                  <a:gd name="T57" fmla="*/ 2 h 16"/>
                  <a:gd name="T58" fmla="*/ 15 w 17"/>
                  <a:gd name="T59" fmla="*/ 2 h 16"/>
                  <a:gd name="T60" fmla="*/ 17 w 17"/>
                  <a:gd name="T61" fmla="*/ 4 h 16"/>
                  <a:gd name="T62" fmla="*/ 17 w 17"/>
                  <a:gd name="T63" fmla="*/ 4 h 16"/>
                  <a:gd name="T64" fmla="*/ 17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17" y="7"/>
                    </a:moveTo>
                    <a:lnTo>
                      <a:pt x="17" y="9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5" name="Freeform 613"/>
              <p:cNvSpPr>
                <a:spLocks/>
              </p:cNvSpPr>
              <p:nvPr/>
            </p:nvSpPr>
            <p:spPr bwMode="auto">
              <a:xfrm>
                <a:off x="1971" y="3590"/>
                <a:ext cx="16" cy="17"/>
              </a:xfrm>
              <a:custGeom>
                <a:avLst/>
                <a:gdLst>
                  <a:gd name="T0" fmla="*/ 16 w 16"/>
                  <a:gd name="T1" fmla="*/ 8 h 17"/>
                  <a:gd name="T2" fmla="*/ 16 w 16"/>
                  <a:gd name="T3" fmla="*/ 10 h 17"/>
                  <a:gd name="T4" fmla="*/ 16 w 16"/>
                  <a:gd name="T5" fmla="*/ 10 h 17"/>
                  <a:gd name="T6" fmla="*/ 16 w 16"/>
                  <a:gd name="T7" fmla="*/ 12 h 17"/>
                  <a:gd name="T8" fmla="*/ 14 w 16"/>
                  <a:gd name="T9" fmla="*/ 15 h 17"/>
                  <a:gd name="T10" fmla="*/ 14 w 16"/>
                  <a:gd name="T11" fmla="*/ 15 h 17"/>
                  <a:gd name="T12" fmla="*/ 12 w 16"/>
                  <a:gd name="T13" fmla="*/ 17 h 17"/>
                  <a:gd name="T14" fmla="*/ 12 w 16"/>
                  <a:gd name="T15" fmla="*/ 17 h 17"/>
                  <a:gd name="T16" fmla="*/ 9 w 16"/>
                  <a:gd name="T17" fmla="*/ 17 h 17"/>
                  <a:gd name="T18" fmla="*/ 7 w 16"/>
                  <a:gd name="T19" fmla="*/ 17 h 17"/>
                  <a:gd name="T20" fmla="*/ 7 w 16"/>
                  <a:gd name="T21" fmla="*/ 17 h 17"/>
                  <a:gd name="T22" fmla="*/ 4 w 16"/>
                  <a:gd name="T23" fmla="*/ 17 h 17"/>
                  <a:gd name="T24" fmla="*/ 4 w 16"/>
                  <a:gd name="T25" fmla="*/ 17 h 17"/>
                  <a:gd name="T26" fmla="*/ 2 w 16"/>
                  <a:gd name="T27" fmla="*/ 15 h 17"/>
                  <a:gd name="T28" fmla="*/ 2 w 16"/>
                  <a:gd name="T29" fmla="*/ 15 h 17"/>
                  <a:gd name="T30" fmla="*/ 0 w 16"/>
                  <a:gd name="T31" fmla="*/ 12 h 17"/>
                  <a:gd name="T32" fmla="*/ 0 w 16"/>
                  <a:gd name="T33" fmla="*/ 10 h 17"/>
                  <a:gd name="T34" fmla="*/ 0 w 16"/>
                  <a:gd name="T35" fmla="*/ 10 h 17"/>
                  <a:gd name="T36" fmla="*/ 0 w 16"/>
                  <a:gd name="T37" fmla="*/ 8 h 17"/>
                  <a:gd name="T38" fmla="*/ 0 w 16"/>
                  <a:gd name="T39" fmla="*/ 5 h 17"/>
                  <a:gd name="T40" fmla="*/ 2 w 16"/>
                  <a:gd name="T41" fmla="*/ 5 h 17"/>
                  <a:gd name="T42" fmla="*/ 2 w 16"/>
                  <a:gd name="T43" fmla="*/ 3 h 17"/>
                  <a:gd name="T44" fmla="*/ 4 w 16"/>
                  <a:gd name="T45" fmla="*/ 3 h 17"/>
                  <a:gd name="T46" fmla="*/ 4 w 16"/>
                  <a:gd name="T47" fmla="*/ 0 h 17"/>
                  <a:gd name="T48" fmla="*/ 7 w 16"/>
                  <a:gd name="T49" fmla="*/ 0 h 17"/>
                  <a:gd name="T50" fmla="*/ 7 w 16"/>
                  <a:gd name="T51" fmla="*/ 0 h 17"/>
                  <a:gd name="T52" fmla="*/ 9 w 16"/>
                  <a:gd name="T53" fmla="*/ 0 h 17"/>
                  <a:gd name="T54" fmla="*/ 12 w 16"/>
                  <a:gd name="T55" fmla="*/ 0 h 17"/>
                  <a:gd name="T56" fmla="*/ 12 w 16"/>
                  <a:gd name="T57" fmla="*/ 3 h 17"/>
                  <a:gd name="T58" fmla="*/ 14 w 16"/>
                  <a:gd name="T59" fmla="*/ 3 h 17"/>
                  <a:gd name="T60" fmla="*/ 14 w 16"/>
                  <a:gd name="T61" fmla="*/ 5 h 17"/>
                  <a:gd name="T62" fmla="*/ 16 w 16"/>
                  <a:gd name="T63" fmla="*/ 5 h 17"/>
                  <a:gd name="T64" fmla="*/ 16 w 16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16" y="8"/>
                    </a:moveTo>
                    <a:lnTo>
                      <a:pt x="16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6" name="Freeform 614"/>
              <p:cNvSpPr>
                <a:spLocks/>
              </p:cNvSpPr>
              <p:nvPr/>
            </p:nvSpPr>
            <p:spPr bwMode="auto">
              <a:xfrm>
                <a:off x="1971" y="3590"/>
                <a:ext cx="16" cy="17"/>
              </a:xfrm>
              <a:custGeom>
                <a:avLst/>
                <a:gdLst>
                  <a:gd name="T0" fmla="*/ 16 w 16"/>
                  <a:gd name="T1" fmla="*/ 8 h 17"/>
                  <a:gd name="T2" fmla="*/ 16 w 16"/>
                  <a:gd name="T3" fmla="*/ 10 h 17"/>
                  <a:gd name="T4" fmla="*/ 16 w 16"/>
                  <a:gd name="T5" fmla="*/ 10 h 17"/>
                  <a:gd name="T6" fmla="*/ 16 w 16"/>
                  <a:gd name="T7" fmla="*/ 12 h 17"/>
                  <a:gd name="T8" fmla="*/ 14 w 16"/>
                  <a:gd name="T9" fmla="*/ 15 h 17"/>
                  <a:gd name="T10" fmla="*/ 14 w 16"/>
                  <a:gd name="T11" fmla="*/ 15 h 17"/>
                  <a:gd name="T12" fmla="*/ 12 w 16"/>
                  <a:gd name="T13" fmla="*/ 17 h 17"/>
                  <a:gd name="T14" fmla="*/ 12 w 16"/>
                  <a:gd name="T15" fmla="*/ 17 h 17"/>
                  <a:gd name="T16" fmla="*/ 9 w 16"/>
                  <a:gd name="T17" fmla="*/ 17 h 17"/>
                  <a:gd name="T18" fmla="*/ 7 w 16"/>
                  <a:gd name="T19" fmla="*/ 17 h 17"/>
                  <a:gd name="T20" fmla="*/ 7 w 16"/>
                  <a:gd name="T21" fmla="*/ 17 h 17"/>
                  <a:gd name="T22" fmla="*/ 4 w 16"/>
                  <a:gd name="T23" fmla="*/ 17 h 17"/>
                  <a:gd name="T24" fmla="*/ 4 w 16"/>
                  <a:gd name="T25" fmla="*/ 17 h 17"/>
                  <a:gd name="T26" fmla="*/ 2 w 16"/>
                  <a:gd name="T27" fmla="*/ 15 h 17"/>
                  <a:gd name="T28" fmla="*/ 2 w 16"/>
                  <a:gd name="T29" fmla="*/ 15 h 17"/>
                  <a:gd name="T30" fmla="*/ 0 w 16"/>
                  <a:gd name="T31" fmla="*/ 12 h 17"/>
                  <a:gd name="T32" fmla="*/ 0 w 16"/>
                  <a:gd name="T33" fmla="*/ 10 h 17"/>
                  <a:gd name="T34" fmla="*/ 0 w 16"/>
                  <a:gd name="T35" fmla="*/ 10 h 17"/>
                  <a:gd name="T36" fmla="*/ 0 w 16"/>
                  <a:gd name="T37" fmla="*/ 8 h 17"/>
                  <a:gd name="T38" fmla="*/ 0 w 16"/>
                  <a:gd name="T39" fmla="*/ 5 h 17"/>
                  <a:gd name="T40" fmla="*/ 2 w 16"/>
                  <a:gd name="T41" fmla="*/ 5 h 17"/>
                  <a:gd name="T42" fmla="*/ 2 w 16"/>
                  <a:gd name="T43" fmla="*/ 3 h 17"/>
                  <a:gd name="T44" fmla="*/ 4 w 16"/>
                  <a:gd name="T45" fmla="*/ 3 h 17"/>
                  <a:gd name="T46" fmla="*/ 4 w 16"/>
                  <a:gd name="T47" fmla="*/ 0 h 17"/>
                  <a:gd name="T48" fmla="*/ 7 w 16"/>
                  <a:gd name="T49" fmla="*/ 0 h 17"/>
                  <a:gd name="T50" fmla="*/ 7 w 16"/>
                  <a:gd name="T51" fmla="*/ 0 h 17"/>
                  <a:gd name="T52" fmla="*/ 9 w 16"/>
                  <a:gd name="T53" fmla="*/ 0 h 17"/>
                  <a:gd name="T54" fmla="*/ 12 w 16"/>
                  <a:gd name="T55" fmla="*/ 0 h 17"/>
                  <a:gd name="T56" fmla="*/ 12 w 16"/>
                  <a:gd name="T57" fmla="*/ 3 h 17"/>
                  <a:gd name="T58" fmla="*/ 14 w 16"/>
                  <a:gd name="T59" fmla="*/ 3 h 17"/>
                  <a:gd name="T60" fmla="*/ 14 w 16"/>
                  <a:gd name="T61" fmla="*/ 5 h 17"/>
                  <a:gd name="T62" fmla="*/ 16 w 16"/>
                  <a:gd name="T63" fmla="*/ 5 h 17"/>
                  <a:gd name="T64" fmla="*/ 16 w 16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16" y="8"/>
                    </a:moveTo>
                    <a:lnTo>
                      <a:pt x="16" y="10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7" name="Freeform 615"/>
              <p:cNvSpPr>
                <a:spLocks/>
              </p:cNvSpPr>
              <p:nvPr/>
            </p:nvSpPr>
            <p:spPr bwMode="auto">
              <a:xfrm>
                <a:off x="2033" y="3223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6 w 16"/>
                  <a:gd name="T3" fmla="*/ 7 h 17"/>
                  <a:gd name="T4" fmla="*/ 16 w 16"/>
                  <a:gd name="T5" fmla="*/ 10 h 17"/>
                  <a:gd name="T6" fmla="*/ 16 w 16"/>
                  <a:gd name="T7" fmla="*/ 12 h 17"/>
                  <a:gd name="T8" fmla="*/ 14 w 16"/>
                  <a:gd name="T9" fmla="*/ 12 h 17"/>
                  <a:gd name="T10" fmla="*/ 14 w 16"/>
                  <a:gd name="T11" fmla="*/ 15 h 17"/>
                  <a:gd name="T12" fmla="*/ 12 w 16"/>
                  <a:gd name="T13" fmla="*/ 15 h 17"/>
                  <a:gd name="T14" fmla="*/ 12 w 16"/>
                  <a:gd name="T15" fmla="*/ 17 h 17"/>
                  <a:gd name="T16" fmla="*/ 9 w 16"/>
                  <a:gd name="T17" fmla="*/ 17 h 17"/>
                  <a:gd name="T18" fmla="*/ 9 w 16"/>
                  <a:gd name="T19" fmla="*/ 17 h 17"/>
                  <a:gd name="T20" fmla="*/ 7 w 16"/>
                  <a:gd name="T21" fmla="*/ 17 h 17"/>
                  <a:gd name="T22" fmla="*/ 5 w 16"/>
                  <a:gd name="T23" fmla="*/ 17 h 17"/>
                  <a:gd name="T24" fmla="*/ 5 w 16"/>
                  <a:gd name="T25" fmla="*/ 15 h 17"/>
                  <a:gd name="T26" fmla="*/ 2 w 16"/>
                  <a:gd name="T27" fmla="*/ 15 h 17"/>
                  <a:gd name="T28" fmla="*/ 2 w 16"/>
                  <a:gd name="T29" fmla="*/ 12 h 17"/>
                  <a:gd name="T30" fmla="*/ 0 w 16"/>
                  <a:gd name="T31" fmla="*/ 12 h 17"/>
                  <a:gd name="T32" fmla="*/ 0 w 16"/>
                  <a:gd name="T33" fmla="*/ 10 h 17"/>
                  <a:gd name="T34" fmla="*/ 0 w 16"/>
                  <a:gd name="T35" fmla="*/ 7 h 17"/>
                  <a:gd name="T36" fmla="*/ 0 w 16"/>
                  <a:gd name="T37" fmla="*/ 7 h 17"/>
                  <a:gd name="T38" fmla="*/ 0 w 16"/>
                  <a:gd name="T39" fmla="*/ 5 h 17"/>
                  <a:gd name="T40" fmla="*/ 2 w 16"/>
                  <a:gd name="T41" fmla="*/ 3 h 17"/>
                  <a:gd name="T42" fmla="*/ 2 w 16"/>
                  <a:gd name="T43" fmla="*/ 3 h 17"/>
                  <a:gd name="T44" fmla="*/ 5 w 16"/>
                  <a:gd name="T45" fmla="*/ 0 h 17"/>
                  <a:gd name="T46" fmla="*/ 5 w 16"/>
                  <a:gd name="T47" fmla="*/ 0 h 17"/>
                  <a:gd name="T48" fmla="*/ 7 w 16"/>
                  <a:gd name="T49" fmla="*/ 0 h 17"/>
                  <a:gd name="T50" fmla="*/ 9 w 16"/>
                  <a:gd name="T51" fmla="*/ 0 h 17"/>
                  <a:gd name="T52" fmla="*/ 9 w 16"/>
                  <a:gd name="T53" fmla="*/ 0 h 17"/>
                  <a:gd name="T54" fmla="*/ 12 w 16"/>
                  <a:gd name="T55" fmla="*/ 0 h 17"/>
                  <a:gd name="T56" fmla="*/ 12 w 16"/>
                  <a:gd name="T57" fmla="*/ 0 h 17"/>
                  <a:gd name="T58" fmla="*/ 14 w 16"/>
                  <a:gd name="T59" fmla="*/ 3 h 17"/>
                  <a:gd name="T60" fmla="*/ 14 w 16"/>
                  <a:gd name="T61" fmla="*/ 3 h 17"/>
                  <a:gd name="T62" fmla="*/ 16 w 16"/>
                  <a:gd name="T63" fmla="*/ 5 h 17"/>
                  <a:gd name="T64" fmla="*/ 16 w 16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16" y="7"/>
                    </a:move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8" name="Freeform 616"/>
              <p:cNvSpPr>
                <a:spLocks/>
              </p:cNvSpPr>
              <p:nvPr/>
            </p:nvSpPr>
            <p:spPr bwMode="auto">
              <a:xfrm>
                <a:off x="2033" y="3223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6 w 16"/>
                  <a:gd name="T3" fmla="*/ 7 h 17"/>
                  <a:gd name="T4" fmla="*/ 16 w 16"/>
                  <a:gd name="T5" fmla="*/ 10 h 17"/>
                  <a:gd name="T6" fmla="*/ 16 w 16"/>
                  <a:gd name="T7" fmla="*/ 12 h 17"/>
                  <a:gd name="T8" fmla="*/ 14 w 16"/>
                  <a:gd name="T9" fmla="*/ 12 h 17"/>
                  <a:gd name="T10" fmla="*/ 14 w 16"/>
                  <a:gd name="T11" fmla="*/ 15 h 17"/>
                  <a:gd name="T12" fmla="*/ 12 w 16"/>
                  <a:gd name="T13" fmla="*/ 15 h 17"/>
                  <a:gd name="T14" fmla="*/ 12 w 16"/>
                  <a:gd name="T15" fmla="*/ 17 h 17"/>
                  <a:gd name="T16" fmla="*/ 9 w 16"/>
                  <a:gd name="T17" fmla="*/ 17 h 17"/>
                  <a:gd name="T18" fmla="*/ 9 w 16"/>
                  <a:gd name="T19" fmla="*/ 17 h 17"/>
                  <a:gd name="T20" fmla="*/ 7 w 16"/>
                  <a:gd name="T21" fmla="*/ 17 h 17"/>
                  <a:gd name="T22" fmla="*/ 5 w 16"/>
                  <a:gd name="T23" fmla="*/ 17 h 17"/>
                  <a:gd name="T24" fmla="*/ 5 w 16"/>
                  <a:gd name="T25" fmla="*/ 15 h 17"/>
                  <a:gd name="T26" fmla="*/ 2 w 16"/>
                  <a:gd name="T27" fmla="*/ 15 h 17"/>
                  <a:gd name="T28" fmla="*/ 2 w 16"/>
                  <a:gd name="T29" fmla="*/ 12 h 17"/>
                  <a:gd name="T30" fmla="*/ 0 w 16"/>
                  <a:gd name="T31" fmla="*/ 12 h 17"/>
                  <a:gd name="T32" fmla="*/ 0 w 16"/>
                  <a:gd name="T33" fmla="*/ 10 h 17"/>
                  <a:gd name="T34" fmla="*/ 0 w 16"/>
                  <a:gd name="T35" fmla="*/ 7 h 17"/>
                  <a:gd name="T36" fmla="*/ 0 w 16"/>
                  <a:gd name="T37" fmla="*/ 7 h 17"/>
                  <a:gd name="T38" fmla="*/ 0 w 16"/>
                  <a:gd name="T39" fmla="*/ 5 h 17"/>
                  <a:gd name="T40" fmla="*/ 2 w 16"/>
                  <a:gd name="T41" fmla="*/ 3 h 17"/>
                  <a:gd name="T42" fmla="*/ 2 w 16"/>
                  <a:gd name="T43" fmla="*/ 3 h 17"/>
                  <a:gd name="T44" fmla="*/ 5 w 16"/>
                  <a:gd name="T45" fmla="*/ 0 h 17"/>
                  <a:gd name="T46" fmla="*/ 5 w 16"/>
                  <a:gd name="T47" fmla="*/ 0 h 17"/>
                  <a:gd name="T48" fmla="*/ 7 w 16"/>
                  <a:gd name="T49" fmla="*/ 0 h 17"/>
                  <a:gd name="T50" fmla="*/ 9 w 16"/>
                  <a:gd name="T51" fmla="*/ 0 h 17"/>
                  <a:gd name="T52" fmla="*/ 9 w 16"/>
                  <a:gd name="T53" fmla="*/ 0 h 17"/>
                  <a:gd name="T54" fmla="*/ 12 w 16"/>
                  <a:gd name="T55" fmla="*/ 0 h 17"/>
                  <a:gd name="T56" fmla="*/ 12 w 16"/>
                  <a:gd name="T57" fmla="*/ 0 h 17"/>
                  <a:gd name="T58" fmla="*/ 14 w 16"/>
                  <a:gd name="T59" fmla="*/ 3 h 17"/>
                  <a:gd name="T60" fmla="*/ 14 w 16"/>
                  <a:gd name="T61" fmla="*/ 3 h 17"/>
                  <a:gd name="T62" fmla="*/ 16 w 16"/>
                  <a:gd name="T63" fmla="*/ 5 h 17"/>
                  <a:gd name="T64" fmla="*/ 16 w 16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16" y="7"/>
                    </a:move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9" name="Freeform 617"/>
              <p:cNvSpPr>
                <a:spLocks/>
              </p:cNvSpPr>
              <p:nvPr/>
            </p:nvSpPr>
            <p:spPr bwMode="auto">
              <a:xfrm>
                <a:off x="2064" y="3173"/>
                <a:ext cx="14" cy="19"/>
              </a:xfrm>
              <a:custGeom>
                <a:avLst/>
                <a:gdLst>
                  <a:gd name="T0" fmla="*/ 14 w 14"/>
                  <a:gd name="T1" fmla="*/ 7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5 w 14"/>
                  <a:gd name="T21" fmla="*/ 17 h 19"/>
                  <a:gd name="T22" fmla="*/ 5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7 h 19"/>
                  <a:gd name="T38" fmla="*/ 0 w 14"/>
                  <a:gd name="T39" fmla="*/ 7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5 w 14"/>
                  <a:gd name="T47" fmla="*/ 3 h 19"/>
                  <a:gd name="T48" fmla="*/ 5 w 14"/>
                  <a:gd name="T49" fmla="*/ 0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7 h 19"/>
                  <a:gd name="T64" fmla="*/ 14 w 14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7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0" name="Freeform 618"/>
              <p:cNvSpPr>
                <a:spLocks/>
              </p:cNvSpPr>
              <p:nvPr/>
            </p:nvSpPr>
            <p:spPr bwMode="auto">
              <a:xfrm>
                <a:off x="2064" y="3173"/>
                <a:ext cx="14" cy="19"/>
              </a:xfrm>
              <a:custGeom>
                <a:avLst/>
                <a:gdLst>
                  <a:gd name="T0" fmla="*/ 14 w 14"/>
                  <a:gd name="T1" fmla="*/ 7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5 w 14"/>
                  <a:gd name="T21" fmla="*/ 17 h 19"/>
                  <a:gd name="T22" fmla="*/ 5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7 h 19"/>
                  <a:gd name="T38" fmla="*/ 0 w 14"/>
                  <a:gd name="T39" fmla="*/ 7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5 w 14"/>
                  <a:gd name="T47" fmla="*/ 3 h 19"/>
                  <a:gd name="T48" fmla="*/ 5 w 14"/>
                  <a:gd name="T49" fmla="*/ 0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7 h 19"/>
                  <a:gd name="T64" fmla="*/ 14 w 14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7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1" name="Freeform 619"/>
              <p:cNvSpPr>
                <a:spLocks/>
              </p:cNvSpPr>
              <p:nvPr/>
            </p:nvSpPr>
            <p:spPr bwMode="auto">
              <a:xfrm>
                <a:off x="2064" y="3173"/>
                <a:ext cx="14" cy="19"/>
              </a:xfrm>
              <a:custGeom>
                <a:avLst/>
                <a:gdLst>
                  <a:gd name="T0" fmla="*/ 14 w 14"/>
                  <a:gd name="T1" fmla="*/ 7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5 w 14"/>
                  <a:gd name="T21" fmla="*/ 17 h 19"/>
                  <a:gd name="T22" fmla="*/ 5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7 h 19"/>
                  <a:gd name="T38" fmla="*/ 0 w 14"/>
                  <a:gd name="T39" fmla="*/ 7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5 w 14"/>
                  <a:gd name="T47" fmla="*/ 3 h 19"/>
                  <a:gd name="T48" fmla="*/ 5 w 14"/>
                  <a:gd name="T49" fmla="*/ 0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7 h 19"/>
                  <a:gd name="T64" fmla="*/ 14 w 14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7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2" name="Freeform 620"/>
              <p:cNvSpPr>
                <a:spLocks/>
              </p:cNvSpPr>
              <p:nvPr/>
            </p:nvSpPr>
            <p:spPr bwMode="auto">
              <a:xfrm>
                <a:off x="2064" y="3173"/>
                <a:ext cx="14" cy="19"/>
              </a:xfrm>
              <a:custGeom>
                <a:avLst/>
                <a:gdLst>
                  <a:gd name="T0" fmla="*/ 14 w 14"/>
                  <a:gd name="T1" fmla="*/ 7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5 w 14"/>
                  <a:gd name="T21" fmla="*/ 17 h 19"/>
                  <a:gd name="T22" fmla="*/ 5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7 h 19"/>
                  <a:gd name="T38" fmla="*/ 0 w 14"/>
                  <a:gd name="T39" fmla="*/ 7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5 w 14"/>
                  <a:gd name="T47" fmla="*/ 3 h 19"/>
                  <a:gd name="T48" fmla="*/ 5 w 14"/>
                  <a:gd name="T49" fmla="*/ 0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7 h 19"/>
                  <a:gd name="T64" fmla="*/ 14 w 14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7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3" name="Freeform 621"/>
              <p:cNvSpPr>
                <a:spLocks/>
              </p:cNvSpPr>
              <p:nvPr/>
            </p:nvSpPr>
            <p:spPr bwMode="auto">
              <a:xfrm>
                <a:off x="2064" y="3173"/>
                <a:ext cx="14" cy="19"/>
              </a:xfrm>
              <a:custGeom>
                <a:avLst/>
                <a:gdLst>
                  <a:gd name="T0" fmla="*/ 14 w 14"/>
                  <a:gd name="T1" fmla="*/ 7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5 w 14"/>
                  <a:gd name="T21" fmla="*/ 17 h 19"/>
                  <a:gd name="T22" fmla="*/ 5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7 h 19"/>
                  <a:gd name="T38" fmla="*/ 0 w 14"/>
                  <a:gd name="T39" fmla="*/ 7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5 w 14"/>
                  <a:gd name="T47" fmla="*/ 3 h 19"/>
                  <a:gd name="T48" fmla="*/ 5 w 14"/>
                  <a:gd name="T49" fmla="*/ 0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7 h 19"/>
                  <a:gd name="T64" fmla="*/ 14 w 14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7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4" name="Freeform 622"/>
              <p:cNvSpPr>
                <a:spLocks/>
              </p:cNvSpPr>
              <p:nvPr/>
            </p:nvSpPr>
            <p:spPr bwMode="auto">
              <a:xfrm>
                <a:off x="2064" y="3173"/>
                <a:ext cx="14" cy="19"/>
              </a:xfrm>
              <a:custGeom>
                <a:avLst/>
                <a:gdLst>
                  <a:gd name="T0" fmla="*/ 14 w 14"/>
                  <a:gd name="T1" fmla="*/ 7 h 19"/>
                  <a:gd name="T2" fmla="*/ 14 w 14"/>
                  <a:gd name="T3" fmla="*/ 10 h 19"/>
                  <a:gd name="T4" fmla="*/ 14 w 14"/>
                  <a:gd name="T5" fmla="*/ 12 h 19"/>
                  <a:gd name="T6" fmla="*/ 14 w 14"/>
                  <a:gd name="T7" fmla="*/ 12 h 19"/>
                  <a:gd name="T8" fmla="*/ 14 w 14"/>
                  <a:gd name="T9" fmla="*/ 15 h 19"/>
                  <a:gd name="T10" fmla="*/ 12 w 14"/>
                  <a:gd name="T11" fmla="*/ 17 h 19"/>
                  <a:gd name="T12" fmla="*/ 12 w 14"/>
                  <a:gd name="T13" fmla="*/ 17 h 19"/>
                  <a:gd name="T14" fmla="*/ 9 w 14"/>
                  <a:gd name="T15" fmla="*/ 17 h 19"/>
                  <a:gd name="T16" fmla="*/ 9 w 14"/>
                  <a:gd name="T17" fmla="*/ 19 h 19"/>
                  <a:gd name="T18" fmla="*/ 7 w 14"/>
                  <a:gd name="T19" fmla="*/ 19 h 19"/>
                  <a:gd name="T20" fmla="*/ 5 w 14"/>
                  <a:gd name="T21" fmla="*/ 17 h 19"/>
                  <a:gd name="T22" fmla="*/ 5 w 14"/>
                  <a:gd name="T23" fmla="*/ 17 h 19"/>
                  <a:gd name="T24" fmla="*/ 2 w 14"/>
                  <a:gd name="T25" fmla="*/ 17 h 19"/>
                  <a:gd name="T26" fmla="*/ 2 w 14"/>
                  <a:gd name="T27" fmla="*/ 15 h 19"/>
                  <a:gd name="T28" fmla="*/ 0 w 14"/>
                  <a:gd name="T29" fmla="*/ 15 h 19"/>
                  <a:gd name="T30" fmla="*/ 0 w 14"/>
                  <a:gd name="T31" fmla="*/ 12 h 19"/>
                  <a:gd name="T32" fmla="*/ 0 w 14"/>
                  <a:gd name="T33" fmla="*/ 12 h 19"/>
                  <a:gd name="T34" fmla="*/ 0 w 14"/>
                  <a:gd name="T35" fmla="*/ 10 h 19"/>
                  <a:gd name="T36" fmla="*/ 0 w 14"/>
                  <a:gd name="T37" fmla="*/ 7 h 19"/>
                  <a:gd name="T38" fmla="*/ 0 w 14"/>
                  <a:gd name="T39" fmla="*/ 7 h 19"/>
                  <a:gd name="T40" fmla="*/ 0 w 14"/>
                  <a:gd name="T41" fmla="*/ 5 h 19"/>
                  <a:gd name="T42" fmla="*/ 2 w 14"/>
                  <a:gd name="T43" fmla="*/ 3 h 19"/>
                  <a:gd name="T44" fmla="*/ 2 w 14"/>
                  <a:gd name="T45" fmla="*/ 3 h 19"/>
                  <a:gd name="T46" fmla="*/ 5 w 14"/>
                  <a:gd name="T47" fmla="*/ 3 h 19"/>
                  <a:gd name="T48" fmla="*/ 5 w 14"/>
                  <a:gd name="T49" fmla="*/ 0 h 19"/>
                  <a:gd name="T50" fmla="*/ 7 w 14"/>
                  <a:gd name="T51" fmla="*/ 0 h 19"/>
                  <a:gd name="T52" fmla="*/ 9 w 14"/>
                  <a:gd name="T53" fmla="*/ 3 h 19"/>
                  <a:gd name="T54" fmla="*/ 9 w 14"/>
                  <a:gd name="T55" fmla="*/ 3 h 19"/>
                  <a:gd name="T56" fmla="*/ 12 w 14"/>
                  <a:gd name="T57" fmla="*/ 3 h 19"/>
                  <a:gd name="T58" fmla="*/ 12 w 14"/>
                  <a:gd name="T59" fmla="*/ 5 h 19"/>
                  <a:gd name="T60" fmla="*/ 14 w 14"/>
                  <a:gd name="T61" fmla="*/ 5 h 19"/>
                  <a:gd name="T62" fmla="*/ 14 w 14"/>
                  <a:gd name="T63" fmla="*/ 7 h 19"/>
                  <a:gd name="T64" fmla="*/ 14 w 14"/>
                  <a:gd name="T65" fmla="*/ 7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14" y="7"/>
                    </a:moveTo>
                    <a:lnTo>
                      <a:pt x="14" y="10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5" name="Freeform 623"/>
              <p:cNvSpPr>
                <a:spLocks/>
              </p:cNvSpPr>
              <p:nvPr/>
            </p:nvSpPr>
            <p:spPr bwMode="auto">
              <a:xfrm>
                <a:off x="2045" y="3705"/>
                <a:ext cx="16" cy="16"/>
              </a:xfrm>
              <a:custGeom>
                <a:avLst/>
                <a:gdLst>
                  <a:gd name="T0" fmla="*/ 16 w 16"/>
                  <a:gd name="T1" fmla="*/ 7 h 16"/>
                  <a:gd name="T2" fmla="*/ 16 w 16"/>
                  <a:gd name="T3" fmla="*/ 9 h 16"/>
                  <a:gd name="T4" fmla="*/ 16 w 16"/>
                  <a:gd name="T5" fmla="*/ 9 h 16"/>
                  <a:gd name="T6" fmla="*/ 16 w 16"/>
                  <a:gd name="T7" fmla="*/ 12 h 16"/>
                  <a:gd name="T8" fmla="*/ 16 w 16"/>
                  <a:gd name="T9" fmla="*/ 14 h 16"/>
                  <a:gd name="T10" fmla="*/ 14 w 16"/>
                  <a:gd name="T11" fmla="*/ 14 h 16"/>
                  <a:gd name="T12" fmla="*/ 14 w 16"/>
                  <a:gd name="T13" fmla="*/ 14 h 16"/>
                  <a:gd name="T14" fmla="*/ 12 w 16"/>
                  <a:gd name="T15" fmla="*/ 16 h 16"/>
                  <a:gd name="T16" fmla="*/ 9 w 16"/>
                  <a:gd name="T17" fmla="*/ 16 h 16"/>
                  <a:gd name="T18" fmla="*/ 9 w 16"/>
                  <a:gd name="T19" fmla="*/ 16 h 16"/>
                  <a:gd name="T20" fmla="*/ 7 w 16"/>
                  <a:gd name="T21" fmla="*/ 16 h 16"/>
                  <a:gd name="T22" fmla="*/ 4 w 16"/>
                  <a:gd name="T23" fmla="*/ 16 h 16"/>
                  <a:gd name="T24" fmla="*/ 4 w 16"/>
                  <a:gd name="T25" fmla="*/ 14 h 16"/>
                  <a:gd name="T26" fmla="*/ 2 w 16"/>
                  <a:gd name="T27" fmla="*/ 14 h 16"/>
                  <a:gd name="T28" fmla="*/ 2 w 16"/>
                  <a:gd name="T29" fmla="*/ 12 h 16"/>
                  <a:gd name="T30" fmla="*/ 2 w 16"/>
                  <a:gd name="T31" fmla="*/ 12 h 16"/>
                  <a:gd name="T32" fmla="*/ 0 w 16"/>
                  <a:gd name="T33" fmla="*/ 9 h 16"/>
                  <a:gd name="T34" fmla="*/ 0 w 16"/>
                  <a:gd name="T35" fmla="*/ 7 h 16"/>
                  <a:gd name="T36" fmla="*/ 0 w 16"/>
                  <a:gd name="T37" fmla="*/ 7 h 16"/>
                  <a:gd name="T38" fmla="*/ 2 w 16"/>
                  <a:gd name="T39" fmla="*/ 5 h 16"/>
                  <a:gd name="T40" fmla="*/ 2 w 16"/>
                  <a:gd name="T41" fmla="*/ 2 h 16"/>
                  <a:gd name="T42" fmla="*/ 2 w 16"/>
                  <a:gd name="T43" fmla="*/ 2 h 16"/>
                  <a:gd name="T44" fmla="*/ 4 w 16"/>
                  <a:gd name="T45" fmla="*/ 2 h 16"/>
                  <a:gd name="T46" fmla="*/ 4 w 16"/>
                  <a:gd name="T47" fmla="*/ 0 h 16"/>
                  <a:gd name="T48" fmla="*/ 7 w 16"/>
                  <a:gd name="T49" fmla="*/ 0 h 16"/>
                  <a:gd name="T50" fmla="*/ 9 w 16"/>
                  <a:gd name="T51" fmla="*/ 0 h 16"/>
                  <a:gd name="T52" fmla="*/ 9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5 h 16"/>
                  <a:gd name="T62" fmla="*/ 16 w 16"/>
                  <a:gd name="T63" fmla="*/ 5 h 16"/>
                  <a:gd name="T64" fmla="*/ 16 w 16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16" y="7"/>
                    </a:moveTo>
                    <a:lnTo>
                      <a:pt x="16" y="9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6" name="Freeform 624"/>
              <p:cNvSpPr>
                <a:spLocks/>
              </p:cNvSpPr>
              <p:nvPr/>
            </p:nvSpPr>
            <p:spPr bwMode="auto">
              <a:xfrm>
                <a:off x="2045" y="3705"/>
                <a:ext cx="16" cy="16"/>
              </a:xfrm>
              <a:custGeom>
                <a:avLst/>
                <a:gdLst>
                  <a:gd name="T0" fmla="*/ 16 w 16"/>
                  <a:gd name="T1" fmla="*/ 7 h 16"/>
                  <a:gd name="T2" fmla="*/ 16 w 16"/>
                  <a:gd name="T3" fmla="*/ 9 h 16"/>
                  <a:gd name="T4" fmla="*/ 16 w 16"/>
                  <a:gd name="T5" fmla="*/ 9 h 16"/>
                  <a:gd name="T6" fmla="*/ 16 w 16"/>
                  <a:gd name="T7" fmla="*/ 12 h 16"/>
                  <a:gd name="T8" fmla="*/ 16 w 16"/>
                  <a:gd name="T9" fmla="*/ 14 h 16"/>
                  <a:gd name="T10" fmla="*/ 14 w 16"/>
                  <a:gd name="T11" fmla="*/ 14 h 16"/>
                  <a:gd name="T12" fmla="*/ 14 w 16"/>
                  <a:gd name="T13" fmla="*/ 14 h 16"/>
                  <a:gd name="T14" fmla="*/ 12 w 16"/>
                  <a:gd name="T15" fmla="*/ 16 h 16"/>
                  <a:gd name="T16" fmla="*/ 9 w 16"/>
                  <a:gd name="T17" fmla="*/ 16 h 16"/>
                  <a:gd name="T18" fmla="*/ 9 w 16"/>
                  <a:gd name="T19" fmla="*/ 16 h 16"/>
                  <a:gd name="T20" fmla="*/ 7 w 16"/>
                  <a:gd name="T21" fmla="*/ 16 h 16"/>
                  <a:gd name="T22" fmla="*/ 4 w 16"/>
                  <a:gd name="T23" fmla="*/ 16 h 16"/>
                  <a:gd name="T24" fmla="*/ 4 w 16"/>
                  <a:gd name="T25" fmla="*/ 14 h 16"/>
                  <a:gd name="T26" fmla="*/ 2 w 16"/>
                  <a:gd name="T27" fmla="*/ 14 h 16"/>
                  <a:gd name="T28" fmla="*/ 2 w 16"/>
                  <a:gd name="T29" fmla="*/ 12 h 16"/>
                  <a:gd name="T30" fmla="*/ 2 w 16"/>
                  <a:gd name="T31" fmla="*/ 12 h 16"/>
                  <a:gd name="T32" fmla="*/ 0 w 16"/>
                  <a:gd name="T33" fmla="*/ 9 h 16"/>
                  <a:gd name="T34" fmla="*/ 0 w 16"/>
                  <a:gd name="T35" fmla="*/ 7 h 16"/>
                  <a:gd name="T36" fmla="*/ 0 w 16"/>
                  <a:gd name="T37" fmla="*/ 7 h 16"/>
                  <a:gd name="T38" fmla="*/ 2 w 16"/>
                  <a:gd name="T39" fmla="*/ 5 h 16"/>
                  <a:gd name="T40" fmla="*/ 2 w 16"/>
                  <a:gd name="T41" fmla="*/ 2 h 16"/>
                  <a:gd name="T42" fmla="*/ 2 w 16"/>
                  <a:gd name="T43" fmla="*/ 2 h 16"/>
                  <a:gd name="T44" fmla="*/ 4 w 16"/>
                  <a:gd name="T45" fmla="*/ 2 h 16"/>
                  <a:gd name="T46" fmla="*/ 4 w 16"/>
                  <a:gd name="T47" fmla="*/ 0 h 16"/>
                  <a:gd name="T48" fmla="*/ 7 w 16"/>
                  <a:gd name="T49" fmla="*/ 0 h 16"/>
                  <a:gd name="T50" fmla="*/ 9 w 16"/>
                  <a:gd name="T51" fmla="*/ 0 h 16"/>
                  <a:gd name="T52" fmla="*/ 9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5 h 16"/>
                  <a:gd name="T62" fmla="*/ 16 w 16"/>
                  <a:gd name="T63" fmla="*/ 5 h 16"/>
                  <a:gd name="T64" fmla="*/ 16 w 16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16" y="7"/>
                    </a:moveTo>
                    <a:lnTo>
                      <a:pt x="16" y="9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7" name="Freeform 625"/>
              <p:cNvSpPr>
                <a:spLocks/>
              </p:cNvSpPr>
              <p:nvPr/>
            </p:nvSpPr>
            <p:spPr bwMode="auto">
              <a:xfrm>
                <a:off x="2011" y="3733"/>
                <a:ext cx="15" cy="17"/>
              </a:xfrm>
              <a:custGeom>
                <a:avLst/>
                <a:gdLst>
                  <a:gd name="T0" fmla="*/ 15 w 15"/>
                  <a:gd name="T1" fmla="*/ 8 h 17"/>
                  <a:gd name="T2" fmla="*/ 15 w 15"/>
                  <a:gd name="T3" fmla="*/ 10 h 17"/>
                  <a:gd name="T4" fmla="*/ 15 w 15"/>
                  <a:gd name="T5" fmla="*/ 10 h 17"/>
                  <a:gd name="T6" fmla="*/ 15 w 15"/>
                  <a:gd name="T7" fmla="*/ 12 h 17"/>
                  <a:gd name="T8" fmla="*/ 15 w 15"/>
                  <a:gd name="T9" fmla="*/ 15 h 17"/>
                  <a:gd name="T10" fmla="*/ 12 w 15"/>
                  <a:gd name="T11" fmla="*/ 15 h 17"/>
                  <a:gd name="T12" fmla="*/ 12 w 15"/>
                  <a:gd name="T13" fmla="*/ 17 h 17"/>
                  <a:gd name="T14" fmla="*/ 10 w 15"/>
                  <a:gd name="T15" fmla="*/ 17 h 17"/>
                  <a:gd name="T16" fmla="*/ 10 w 15"/>
                  <a:gd name="T17" fmla="*/ 17 h 17"/>
                  <a:gd name="T18" fmla="*/ 7 w 15"/>
                  <a:gd name="T19" fmla="*/ 17 h 17"/>
                  <a:gd name="T20" fmla="*/ 5 w 15"/>
                  <a:gd name="T21" fmla="*/ 17 h 17"/>
                  <a:gd name="T22" fmla="*/ 5 w 15"/>
                  <a:gd name="T23" fmla="*/ 17 h 17"/>
                  <a:gd name="T24" fmla="*/ 3 w 15"/>
                  <a:gd name="T25" fmla="*/ 17 h 17"/>
                  <a:gd name="T26" fmla="*/ 3 w 15"/>
                  <a:gd name="T27" fmla="*/ 15 h 17"/>
                  <a:gd name="T28" fmla="*/ 0 w 15"/>
                  <a:gd name="T29" fmla="*/ 15 h 17"/>
                  <a:gd name="T30" fmla="*/ 0 w 15"/>
                  <a:gd name="T31" fmla="*/ 12 h 17"/>
                  <a:gd name="T32" fmla="*/ 0 w 15"/>
                  <a:gd name="T33" fmla="*/ 10 h 17"/>
                  <a:gd name="T34" fmla="*/ 0 w 15"/>
                  <a:gd name="T35" fmla="*/ 10 h 17"/>
                  <a:gd name="T36" fmla="*/ 0 w 15"/>
                  <a:gd name="T37" fmla="*/ 8 h 17"/>
                  <a:gd name="T38" fmla="*/ 0 w 15"/>
                  <a:gd name="T39" fmla="*/ 5 h 17"/>
                  <a:gd name="T40" fmla="*/ 0 w 15"/>
                  <a:gd name="T41" fmla="*/ 5 h 17"/>
                  <a:gd name="T42" fmla="*/ 3 w 15"/>
                  <a:gd name="T43" fmla="*/ 3 h 17"/>
                  <a:gd name="T44" fmla="*/ 3 w 15"/>
                  <a:gd name="T45" fmla="*/ 3 h 17"/>
                  <a:gd name="T46" fmla="*/ 5 w 15"/>
                  <a:gd name="T47" fmla="*/ 0 h 17"/>
                  <a:gd name="T48" fmla="*/ 5 w 15"/>
                  <a:gd name="T49" fmla="*/ 0 h 17"/>
                  <a:gd name="T50" fmla="*/ 7 w 15"/>
                  <a:gd name="T51" fmla="*/ 0 h 17"/>
                  <a:gd name="T52" fmla="*/ 10 w 15"/>
                  <a:gd name="T53" fmla="*/ 0 h 17"/>
                  <a:gd name="T54" fmla="*/ 10 w 15"/>
                  <a:gd name="T55" fmla="*/ 0 h 17"/>
                  <a:gd name="T56" fmla="*/ 12 w 15"/>
                  <a:gd name="T57" fmla="*/ 3 h 17"/>
                  <a:gd name="T58" fmla="*/ 12 w 15"/>
                  <a:gd name="T59" fmla="*/ 3 h 17"/>
                  <a:gd name="T60" fmla="*/ 15 w 15"/>
                  <a:gd name="T61" fmla="*/ 5 h 17"/>
                  <a:gd name="T62" fmla="*/ 15 w 15"/>
                  <a:gd name="T63" fmla="*/ 5 h 17"/>
                  <a:gd name="T64" fmla="*/ 15 w 15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7"/>
                  <a:gd name="T101" fmla="*/ 15 w 15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7">
                    <a:moveTo>
                      <a:pt x="15" y="8"/>
                    </a:moveTo>
                    <a:lnTo>
                      <a:pt x="15" y="10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5" y="5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8" name="Freeform 626"/>
              <p:cNvSpPr>
                <a:spLocks/>
              </p:cNvSpPr>
              <p:nvPr/>
            </p:nvSpPr>
            <p:spPr bwMode="auto">
              <a:xfrm>
                <a:off x="2011" y="3733"/>
                <a:ext cx="15" cy="17"/>
              </a:xfrm>
              <a:custGeom>
                <a:avLst/>
                <a:gdLst>
                  <a:gd name="T0" fmla="*/ 15 w 15"/>
                  <a:gd name="T1" fmla="*/ 8 h 17"/>
                  <a:gd name="T2" fmla="*/ 15 w 15"/>
                  <a:gd name="T3" fmla="*/ 10 h 17"/>
                  <a:gd name="T4" fmla="*/ 15 w 15"/>
                  <a:gd name="T5" fmla="*/ 10 h 17"/>
                  <a:gd name="T6" fmla="*/ 15 w 15"/>
                  <a:gd name="T7" fmla="*/ 12 h 17"/>
                  <a:gd name="T8" fmla="*/ 15 w 15"/>
                  <a:gd name="T9" fmla="*/ 15 h 17"/>
                  <a:gd name="T10" fmla="*/ 12 w 15"/>
                  <a:gd name="T11" fmla="*/ 15 h 17"/>
                  <a:gd name="T12" fmla="*/ 12 w 15"/>
                  <a:gd name="T13" fmla="*/ 17 h 17"/>
                  <a:gd name="T14" fmla="*/ 10 w 15"/>
                  <a:gd name="T15" fmla="*/ 17 h 17"/>
                  <a:gd name="T16" fmla="*/ 10 w 15"/>
                  <a:gd name="T17" fmla="*/ 17 h 17"/>
                  <a:gd name="T18" fmla="*/ 7 w 15"/>
                  <a:gd name="T19" fmla="*/ 17 h 17"/>
                  <a:gd name="T20" fmla="*/ 5 w 15"/>
                  <a:gd name="T21" fmla="*/ 17 h 17"/>
                  <a:gd name="T22" fmla="*/ 5 w 15"/>
                  <a:gd name="T23" fmla="*/ 17 h 17"/>
                  <a:gd name="T24" fmla="*/ 3 w 15"/>
                  <a:gd name="T25" fmla="*/ 17 h 17"/>
                  <a:gd name="T26" fmla="*/ 3 w 15"/>
                  <a:gd name="T27" fmla="*/ 15 h 17"/>
                  <a:gd name="T28" fmla="*/ 0 w 15"/>
                  <a:gd name="T29" fmla="*/ 15 h 17"/>
                  <a:gd name="T30" fmla="*/ 0 w 15"/>
                  <a:gd name="T31" fmla="*/ 12 h 17"/>
                  <a:gd name="T32" fmla="*/ 0 w 15"/>
                  <a:gd name="T33" fmla="*/ 10 h 17"/>
                  <a:gd name="T34" fmla="*/ 0 w 15"/>
                  <a:gd name="T35" fmla="*/ 10 h 17"/>
                  <a:gd name="T36" fmla="*/ 0 w 15"/>
                  <a:gd name="T37" fmla="*/ 8 h 17"/>
                  <a:gd name="T38" fmla="*/ 0 w 15"/>
                  <a:gd name="T39" fmla="*/ 5 h 17"/>
                  <a:gd name="T40" fmla="*/ 0 w 15"/>
                  <a:gd name="T41" fmla="*/ 5 h 17"/>
                  <a:gd name="T42" fmla="*/ 3 w 15"/>
                  <a:gd name="T43" fmla="*/ 3 h 17"/>
                  <a:gd name="T44" fmla="*/ 3 w 15"/>
                  <a:gd name="T45" fmla="*/ 3 h 17"/>
                  <a:gd name="T46" fmla="*/ 5 w 15"/>
                  <a:gd name="T47" fmla="*/ 0 h 17"/>
                  <a:gd name="T48" fmla="*/ 5 w 15"/>
                  <a:gd name="T49" fmla="*/ 0 h 17"/>
                  <a:gd name="T50" fmla="*/ 7 w 15"/>
                  <a:gd name="T51" fmla="*/ 0 h 17"/>
                  <a:gd name="T52" fmla="*/ 10 w 15"/>
                  <a:gd name="T53" fmla="*/ 0 h 17"/>
                  <a:gd name="T54" fmla="*/ 10 w 15"/>
                  <a:gd name="T55" fmla="*/ 0 h 17"/>
                  <a:gd name="T56" fmla="*/ 12 w 15"/>
                  <a:gd name="T57" fmla="*/ 3 h 17"/>
                  <a:gd name="T58" fmla="*/ 12 w 15"/>
                  <a:gd name="T59" fmla="*/ 3 h 17"/>
                  <a:gd name="T60" fmla="*/ 15 w 15"/>
                  <a:gd name="T61" fmla="*/ 5 h 17"/>
                  <a:gd name="T62" fmla="*/ 15 w 15"/>
                  <a:gd name="T63" fmla="*/ 5 h 17"/>
                  <a:gd name="T64" fmla="*/ 15 w 15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7"/>
                  <a:gd name="T101" fmla="*/ 15 w 15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7">
                    <a:moveTo>
                      <a:pt x="15" y="8"/>
                    </a:moveTo>
                    <a:lnTo>
                      <a:pt x="15" y="10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5" y="5"/>
                    </a:lnTo>
                    <a:lnTo>
                      <a:pt x="15" y="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9" name="Freeform 627"/>
              <p:cNvSpPr>
                <a:spLocks/>
              </p:cNvSpPr>
              <p:nvPr/>
            </p:nvSpPr>
            <p:spPr bwMode="auto">
              <a:xfrm>
                <a:off x="2844" y="3180"/>
                <a:ext cx="157" cy="599"/>
              </a:xfrm>
              <a:custGeom>
                <a:avLst/>
                <a:gdLst>
                  <a:gd name="T0" fmla="*/ 12 w 157"/>
                  <a:gd name="T1" fmla="*/ 12 h 599"/>
                  <a:gd name="T2" fmla="*/ 31 w 157"/>
                  <a:gd name="T3" fmla="*/ 27 h 599"/>
                  <a:gd name="T4" fmla="*/ 47 w 157"/>
                  <a:gd name="T5" fmla="*/ 43 h 599"/>
                  <a:gd name="T6" fmla="*/ 64 w 157"/>
                  <a:gd name="T7" fmla="*/ 60 h 599"/>
                  <a:gd name="T8" fmla="*/ 78 w 157"/>
                  <a:gd name="T9" fmla="*/ 79 h 599"/>
                  <a:gd name="T10" fmla="*/ 93 w 157"/>
                  <a:gd name="T11" fmla="*/ 105 h 599"/>
                  <a:gd name="T12" fmla="*/ 107 w 157"/>
                  <a:gd name="T13" fmla="*/ 131 h 599"/>
                  <a:gd name="T14" fmla="*/ 119 w 157"/>
                  <a:gd name="T15" fmla="*/ 158 h 599"/>
                  <a:gd name="T16" fmla="*/ 126 w 157"/>
                  <a:gd name="T17" fmla="*/ 186 h 599"/>
                  <a:gd name="T18" fmla="*/ 129 w 157"/>
                  <a:gd name="T19" fmla="*/ 217 h 599"/>
                  <a:gd name="T20" fmla="*/ 131 w 157"/>
                  <a:gd name="T21" fmla="*/ 248 h 599"/>
                  <a:gd name="T22" fmla="*/ 129 w 157"/>
                  <a:gd name="T23" fmla="*/ 279 h 599"/>
                  <a:gd name="T24" fmla="*/ 129 w 157"/>
                  <a:gd name="T25" fmla="*/ 320 h 599"/>
                  <a:gd name="T26" fmla="*/ 129 w 157"/>
                  <a:gd name="T27" fmla="*/ 372 h 599"/>
                  <a:gd name="T28" fmla="*/ 126 w 157"/>
                  <a:gd name="T29" fmla="*/ 422 h 599"/>
                  <a:gd name="T30" fmla="*/ 119 w 157"/>
                  <a:gd name="T31" fmla="*/ 472 h 599"/>
                  <a:gd name="T32" fmla="*/ 105 w 157"/>
                  <a:gd name="T33" fmla="*/ 513 h 599"/>
                  <a:gd name="T34" fmla="*/ 86 w 157"/>
                  <a:gd name="T35" fmla="*/ 541 h 599"/>
                  <a:gd name="T36" fmla="*/ 59 w 157"/>
                  <a:gd name="T37" fmla="*/ 563 h 599"/>
                  <a:gd name="T38" fmla="*/ 28 w 157"/>
                  <a:gd name="T39" fmla="*/ 580 h 599"/>
                  <a:gd name="T40" fmla="*/ 14 w 157"/>
                  <a:gd name="T41" fmla="*/ 589 h 599"/>
                  <a:gd name="T42" fmla="*/ 9 w 157"/>
                  <a:gd name="T43" fmla="*/ 589 h 599"/>
                  <a:gd name="T44" fmla="*/ 7 w 157"/>
                  <a:gd name="T45" fmla="*/ 594 h 599"/>
                  <a:gd name="T46" fmla="*/ 5 w 157"/>
                  <a:gd name="T47" fmla="*/ 596 h 599"/>
                  <a:gd name="T48" fmla="*/ 2 w 157"/>
                  <a:gd name="T49" fmla="*/ 599 h 599"/>
                  <a:gd name="T50" fmla="*/ 28 w 157"/>
                  <a:gd name="T51" fmla="*/ 599 h 599"/>
                  <a:gd name="T52" fmla="*/ 55 w 157"/>
                  <a:gd name="T53" fmla="*/ 594 h 599"/>
                  <a:gd name="T54" fmla="*/ 78 w 157"/>
                  <a:gd name="T55" fmla="*/ 587 h 599"/>
                  <a:gd name="T56" fmla="*/ 105 w 157"/>
                  <a:gd name="T57" fmla="*/ 582 h 599"/>
                  <a:gd name="T58" fmla="*/ 109 w 157"/>
                  <a:gd name="T59" fmla="*/ 575 h 599"/>
                  <a:gd name="T60" fmla="*/ 117 w 157"/>
                  <a:gd name="T61" fmla="*/ 568 h 599"/>
                  <a:gd name="T62" fmla="*/ 121 w 157"/>
                  <a:gd name="T63" fmla="*/ 563 h 599"/>
                  <a:gd name="T64" fmla="*/ 126 w 157"/>
                  <a:gd name="T65" fmla="*/ 556 h 599"/>
                  <a:gd name="T66" fmla="*/ 136 w 157"/>
                  <a:gd name="T67" fmla="*/ 530 h 599"/>
                  <a:gd name="T68" fmla="*/ 138 w 157"/>
                  <a:gd name="T69" fmla="*/ 496 h 599"/>
                  <a:gd name="T70" fmla="*/ 140 w 157"/>
                  <a:gd name="T71" fmla="*/ 465 h 599"/>
                  <a:gd name="T72" fmla="*/ 145 w 157"/>
                  <a:gd name="T73" fmla="*/ 434 h 599"/>
                  <a:gd name="T74" fmla="*/ 155 w 157"/>
                  <a:gd name="T75" fmla="*/ 372 h 599"/>
                  <a:gd name="T76" fmla="*/ 157 w 157"/>
                  <a:gd name="T77" fmla="*/ 308 h 599"/>
                  <a:gd name="T78" fmla="*/ 152 w 157"/>
                  <a:gd name="T79" fmla="*/ 241 h 599"/>
                  <a:gd name="T80" fmla="*/ 138 w 157"/>
                  <a:gd name="T81" fmla="*/ 182 h 599"/>
                  <a:gd name="T82" fmla="*/ 131 w 157"/>
                  <a:gd name="T83" fmla="*/ 153 h 599"/>
                  <a:gd name="T84" fmla="*/ 124 w 157"/>
                  <a:gd name="T85" fmla="*/ 124 h 599"/>
                  <a:gd name="T86" fmla="*/ 117 w 157"/>
                  <a:gd name="T87" fmla="*/ 96 h 599"/>
                  <a:gd name="T88" fmla="*/ 105 w 157"/>
                  <a:gd name="T89" fmla="*/ 70 h 599"/>
                  <a:gd name="T90" fmla="*/ 86 w 157"/>
                  <a:gd name="T91" fmla="*/ 46 h 599"/>
                  <a:gd name="T92" fmla="*/ 59 w 157"/>
                  <a:gd name="T93" fmla="*/ 24 h 599"/>
                  <a:gd name="T94" fmla="*/ 28 w 157"/>
                  <a:gd name="T95" fmla="*/ 8 h 599"/>
                  <a:gd name="T96" fmla="*/ 0 w 157"/>
                  <a:gd name="T97" fmla="*/ 0 h 599"/>
                  <a:gd name="T98" fmla="*/ 2 w 157"/>
                  <a:gd name="T99" fmla="*/ 5 h 5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7"/>
                  <a:gd name="T151" fmla="*/ 0 h 599"/>
                  <a:gd name="T152" fmla="*/ 157 w 157"/>
                  <a:gd name="T153" fmla="*/ 599 h 5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7" h="599">
                    <a:moveTo>
                      <a:pt x="2" y="5"/>
                    </a:moveTo>
                    <a:lnTo>
                      <a:pt x="12" y="12"/>
                    </a:lnTo>
                    <a:lnTo>
                      <a:pt x="21" y="19"/>
                    </a:lnTo>
                    <a:lnTo>
                      <a:pt x="31" y="27"/>
                    </a:lnTo>
                    <a:lnTo>
                      <a:pt x="40" y="34"/>
                    </a:lnTo>
                    <a:lnTo>
                      <a:pt x="47" y="43"/>
                    </a:lnTo>
                    <a:lnTo>
                      <a:pt x="57" y="50"/>
                    </a:lnTo>
                    <a:lnTo>
                      <a:pt x="64" y="60"/>
                    </a:lnTo>
                    <a:lnTo>
                      <a:pt x="71" y="70"/>
                    </a:lnTo>
                    <a:lnTo>
                      <a:pt x="78" y="79"/>
                    </a:lnTo>
                    <a:lnTo>
                      <a:pt x="86" y="91"/>
                    </a:lnTo>
                    <a:lnTo>
                      <a:pt x="93" y="105"/>
                    </a:lnTo>
                    <a:lnTo>
                      <a:pt x="100" y="117"/>
                    </a:lnTo>
                    <a:lnTo>
                      <a:pt x="107" y="131"/>
                    </a:lnTo>
                    <a:lnTo>
                      <a:pt x="114" y="146"/>
                    </a:lnTo>
                    <a:lnTo>
                      <a:pt x="119" y="158"/>
                    </a:lnTo>
                    <a:lnTo>
                      <a:pt x="124" y="172"/>
                    </a:lnTo>
                    <a:lnTo>
                      <a:pt x="126" y="186"/>
                    </a:lnTo>
                    <a:lnTo>
                      <a:pt x="129" y="201"/>
                    </a:lnTo>
                    <a:lnTo>
                      <a:pt x="129" y="217"/>
                    </a:lnTo>
                    <a:lnTo>
                      <a:pt x="131" y="232"/>
                    </a:lnTo>
                    <a:lnTo>
                      <a:pt x="131" y="248"/>
                    </a:lnTo>
                    <a:lnTo>
                      <a:pt x="129" y="265"/>
                    </a:lnTo>
                    <a:lnTo>
                      <a:pt x="129" y="279"/>
                    </a:lnTo>
                    <a:lnTo>
                      <a:pt x="129" y="296"/>
                    </a:lnTo>
                    <a:lnTo>
                      <a:pt x="129" y="320"/>
                    </a:lnTo>
                    <a:lnTo>
                      <a:pt x="131" y="346"/>
                    </a:lnTo>
                    <a:lnTo>
                      <a:pt x="129" y="372"/>
                    </a:lnTo>
                    <a:lnTo>
                      <a:pt x="129" y="398"/>
                    </a:lnTo>
                    <a:lnTo>
                      <a:pt x="126" y="422"/>
                    </a:lnTo>
                    <a:lnTo>
                      <a:pt x="124" y="449"/>
                    </a:lnTo>
                    <a:lnTo>
                      <a:pt x="119" y="472"/>
                    </a:lnTo>
                    <a:lnTo>
                      <a:pt x="112" y="496"/>
                    </a:lnTo>
                    <a:lnTo>
                      <a:pt x="105" y="513"/>
                    </a:lnTo>
                    <a:lnTo>
                      <a:pt x="95" y="530"/>
                    </a:lnTo>
                    <a:lnTo>
                      <a:pt x="86" y="541"/>
                    </a:lnTo>
                    <a:lnTo>
                      <a:pt x="71" y="553"/>
                    </a:lnTo>
                    <a:lnTo>
                      <a:pt x="59" y="563"/>
                    </a:lnTo>
                    <a:lnTo>
                      <a:pt x="45" y="572"/>
                    </a:lnTo>
                    <a:lnTo>
                      <a:pt x="28" y="580"/>
                    </a:lnTo>
                    <a:lnTo>
                      <a:pt x="14" y="587"/>
                    </a:lnTo>
                    <a:lnTo>
                      <a:pt x="14" y="589"/>
                    </a:lnTo>
                    <a:lnTo>
                      <a:pt x="12" y="589"/>
                    </a:lnTo>
                    <a:lnTo>
                      <a:pt x="9" y="589"/>
                    </a:lnTo>
                    <a:lnTo>
                      <a:pt x="9" y="592"/>
                    </a:lnTo>
                    <a:lnTo>
                      <a:pt x="7" y="594"/>
                    </a:lnTo>
                    <a:lnTo>
                      <a:pt x="5" y="594"/>
                    </a:lnTo>
                    <a:lnTo>
                      <a:pt x="5" y="596"/>
                    </a:lnTo>
                    <a:lnTo>
                      <a:pt x="5" y="599"/>
                    </a:lnTo>
                    <a:lnTo>
                      <a:pt x="2" y="599"/>
                    </a:lnTo>
                    <a:lnTo>
                      <a:pt x="16" y="599"/>
                    </a:lnTo>
                    <a:lnTo>
                      <a:pt x="28" y="599"/>
                    </a:lnTo>
                    <a:lnTo>
                      <a:pt x="40" y="596"/>
                    </a:lnTo>
                    <a:lnTo>
                      <a:pt x="55" y="594"/>
                    </a:lnTo>
                    <a:lnTo>
                      <a:pt x="67" y="592"/>
                    </a:lnTo>
                    <a:lnTo>
                      <a:pt x="78" y="587"/>
                    </a:lnTo>
                    <a:lnTo>
                      <a:pt x="93" y="584"/>
                    </a:lnTo>
                    <a:lnTo>
                      <a:pt x="105" y="582"/>
                    </a:lnTo>
                    <a:lnTo>
                      <a:pt x="107" y="577"/>
                    </a:lnTo>
                    <a:lnTo>
                      <a:pt x="109" y="575"/>
                    </a:lnTo>
                    <a:lnTo>
                      <a:pt x="112" y="572"/>
                    </a:lnTo>
                    <a:lnTo>
                      <a:pt x="117" y="568"/>
                    </a:lnTo>
                    <a:lnTo>
                      <a:pt x="119" y="565"/>
                    </a:lnTo>
                    <a:lnTo>
                      <a:pt x="121" y="563"/>
                    </a:lnTo>
                    <a:lnTo>
                      <a:pt x="126" y="561"/>
                    </a:lnTo>
                    <a:lnTo>
                      <a:pt x="126" y="556"/>
                    </a:lnTo>
                    <a:lnTo>
                      <a:pt x="133" y="544"/>
                    </a:lnTo>
                    <a:lnTo>
                      <a:pt x="136" y="530"/>
                    </a:lnTo>
                    <a:lnTo>
                      <a:pt x="138" y="513"/>
                    </a:lnTo>
                    <a:lnTo>
                      <a:pt x="138" y="496"/>
                    </a:lnTo>
                    <a:lnTo>
                      <a:pt x="140" y="482"/>
                    </a:lnTo>
                    <a:lnTo>
                      <a:pt x="140" y="465"/>
                    </a:lnTo>
                    <a:lnTo>
                      <a:pt x="143" y="449"/>
                    </a:lnTo>
                    <a:lnTo>
                      <a:pt x="145" y="434"/>
                    </a:lnTo>
                    <a:lnTo>
                      <a:pt x="150" y="403"/>
                    </a:lnTo>
                    <a:lnTo>
                      <a:pt x="155" y="372"/>
                    </a:lnTo>
                    <a:lnTo>
                      <a:pt x="155" y="339"/>
                    </a:lnTo>
                    <a:lnTo>
                      <a:pt x="157" y="308"/>
                    </a:lnTo>
                    <a:lnTo>
                      <a:pt x="155" y="275"/>
                    </a:lnTo>
                    <a:lnTo>
                      <a:pt x="152" y="241"/>
                    </a:lnTo>
                    <a:lnTo>
                      <a:pt x="145" y="210"/>
                    </a:lnTo>
                    <a:lnTo>
                      <a:pt x="138" y="182"/>
                    </a:lnTo>
                    <a:lnTo>
                      <a:pt x="136" y="167"/>
                    </a:lnTo>
                    <a:lnTo>
                      <a:pt x="131" y="153"/>
                    </a:lnTo>
                    <a:lnTo>
                      <a:pt x="129" y="139"/>
                    </a:lnTo>
                    <a:lnTo>
                      <a:pt x="124" y="124"/>
                    </a:lnTo>
                    <a:lnTo>
                      <a:pt x="121" y="110"/>
                    </a:lnTo>
                    <a:lnTo>
                      <a:pt x="117" y="96"/>
                    </a:lnTo>
                    <a:lnTo>
                      <a:pt x="109" y="81"/>
                    </a:lnTo>
                    <a:lnTo>
                      <a:pt x="105" y="70"/>
                    </a:lnTo>
                    <a:lnTo>
                      <a:pt x="95" y="58"/>
                    </a:lnTo>
                    <a:lnTo>
                      <a:pt x="86" y="46"/>
                    </a:lnTo>
                    <a:lnTo>
                      <a:pt x="71" y="34"/>
                    </a:lnTo>
                    <a:lnTo>
                      <a:pt x="59" y="24"/>
                    </a:lnTo>
                    <a:lnTo>
                      <a:pt x="45" y="15"/>
                    </a:lnTo>
                    <a:lnTo>
                      <a:pt x="28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0" name="Freeform 628"/>
              <p:cNvSpPr>
                <a:spLocks/>
              </p:cNvSpPr>
              <p:nvPr/>
            </p:nvSpPr>
            <p:spPr bwMode="auto">
              <a:xfrm>
                <a:off x="2844" y="3180"/>
                <a:ext cx="157" cy="599"/>
              </a:xfrm>
              <a:custGeom>
                <a:avLst/>
                <a:gdLst>
                  <a:gd name="T0" fmla="*/ 12 w 157"/>
                  <a:gd name="T1" fmla="*/ 12 h 599"/>
                  <a:gd name="T2" fmla="*/ 31 w 157"/>
                  <a:gd name="T3" fmla="*/ 27 h 599"/>
                  <a:gd name="T4" fmla="*/ 47 w 157"/>
                  <a:gd name="T5" fmla="*/ 43 h 599"/>
                  <a:gd name="T6" fmla="*/ 64 w 157"/>
                  <a:gd name="T7" fmla="*/ 60 h 599"/>
                  <a:gd name="T8" fmla="*/ 78 w 157"/>
                  <a:gd name="T9" fmla="*/ 79 h 599"/>
                  <a:gd name="T10" fmla="*/ 93 w 157"/>
                  <a:gd name="T11" fmla="*/ 105 h 599"/>
                  <a:gd name="T12" fmla="*/ 107 w 157"/>
                  <a:gd name="T13" fmla="*/ 131 h 599"/>
                  <a:gd name="T14" fmla="*/ 119 w 157"/>
                  <a:gd name="T15" fmla="*/ 158 h 599"/>
                  <a:gd name="T16" fmla="*/ 126 w 157"/>
                  <a:gd name="T17" fmla="*/ 186 h 599"/>
                  <a:gd name="T18" fmla="*/ 129 w 157"/>
                  <a:gd name="T19" fmla="*/ 217 h 599"/>
                  <a:gd name="T20" fmla="*/ 131 w 157"/>
                  <a:gd name="T21" fmla="*/ 248 h 599"/>
                  <a:gd name="T22" fmla="*/ 129 w 157"/>
                  <a:gd name="T23" fmla="*/ 279 h 599"/>
                  <a:gd name="T24" fmla="*/ 129 w 157"/>
                  <a:gd name="T25" fmla="*/ 320 h 599"/>
                  <a:gd name="T26" fmla="*/ 129 w 157"/>
                  <a:gd name="T27" fmla="*/ 372 h 599"/>
                  <a:gd name="T28" fmla="*/ 126 w 157"/>
                  <a:gd name="T29" fmla="*/ 422 h 599"/>
                  <a:gd name="T30" fmla="*/ 119 w 157"/>
                  <a:gd name="T31" fmla="*/ 472 h 599"/>
                  <a:gd name="T32" fmla="*/ 105 w 157"/>
                  <a:gd name="T33" fmla="*/ 513 h 599"/>
                  <a:gd name="T34" fmla="*/ 86 w 157"/>
                  <a:gd name="T35" fmla="*/ 541 h 599"/>
                  <a:gd name="T36" fmla="*/ 59 w 157"/>
                  <a:gd name="T37" fmla="*/ 563 h 599"/>
                  <a:gd name="T38" fmla="*/ 28 w 157"/>
                  <a:gd name="T39" fmla="*/ 580 h 599"/>
                  <a:gd name="T40" fmla="*/ 14 w 157"/>
                  <a:gd name="T41" fmla="*/ 589 h 599"/>
                  <a:gd name="T42" fmla="*/ 9 w 157"/>
                  <a:gd name="T43" fmla="*/ 589 h 599"/>
                  <a:gd name="T44" fmla="*/ 7 w 157"/>
                  <a:gd name="T45" fmla="*/ 594 h 599"/>
                  <a:gd name="T46" fmla="*/ 5 w 157"/>
                  <a:gd name="T47" fmla="*/ 596 h 599"/>
                  <a:gd name="T48" fmla="*/ 2 w 157"/>
                  <a:gd name="T49" fmla="*/ 599 h 599"/>
                  <a:gd name="T50" fmla="*/ 28 w 157"/>
                  <a:gd name="T51" fmla="*/ 599 h 599"/>
                  <a:gd name="T52" fmla="*/ 55 w 157"/>
                  <a:gd name="T53" fmla="*/ 594 h 599"/>
                  <a:gd name="T54" fmla="*/ 78 w 157"/>
                  <a:gd name="T55" fmla="*/ 587 h 599"/>
                  <a:gd name="T56" fmla="*/ 105 w 157"/>
                  <a:gd name="T57" fmla="*/ 582 h 599"/>
                  <a:gd name="T58" fmla="*/ 109 w 157"/>
                  <a:gd name="T59" fmla="*/ 575 h 599"/>
                  <a:gd name="T60" fmla="*/ 117 w 157"/>
                  <a:gd name="T61" fmla="*/ 568 h 599"/>
                  <a:gd name="T62" fmla="*/ 121 w 157"/>
                  <a:gd name="T63" fmla="*/ 563 h 599"/>
                  <a:gd name="T64" fmla="*/ 126 w 157"/>
                  <a:gd name="T65" fmla="*/ 556 h 599"/>
                  <a:gd name="T66" fmla="*/ 136 w 157"/>
                  <a:gd name="T67" fmla="*/ 530 h 599"/>
                  <a:gd name="T68" fmla="*/ 138 w 157"/>
                  <a:gd name="T69" fmla="*/ 496 h 599"/>
                  <a:gd name="T70" fmla="*/ 140 w 157"/>
                  <a:gd name="T71" fmla="*/ 465 h 599"/>
                  <a:gd name="T72" fmla="*/ 145 w 157"/>
                  <a:gd name="T73" fmla="*/ 434 h 599"/>
                  <a:gd name="T74" fmla="*/ 155 w 157"/>
                  <a:gd name="T75" fmla="*/ 372 h 599"/>
                  <a:gd name="T76" fmla="*/ 157 w 157"/>
                  <a:gd name="T77" fmla="*/ 308 h 599"/>
                  <a:gd name="T78" fmla="*/ 152 w 157"/>
                  <a:gd name="T79" fmla="*/ 241 h 599"/>
                  <a:gd name="T80" fmla="*/ 138 w 157"/>
                  <a:gd name="T81" fmla="*/ 182 h 599"/>
                  <a:gd name="T82" fmla="*/ 131 w 157"/>
                  <a:gd name="T83" fmla="*/ 153 h 599"/>
                  <a:gd name="T84" fmla="*/ 124 w 157"/>
                  <a:gd name="T85" fmla="*/ 124 h 599"/>
                  <a:gd name="T86" fmla="*/ 117 w 157"/>
                  <a:gd name="T87" fmla="*/ 96 h 599"/>
                  <a:gd name="T88" fmla="*/ 105 w 157"/>
                  <a:gd name="T89" fmla="*/ 70 h 599"/>
                  <a:gd name="T90" fmla="*/ 86 w 157"/>
                  <a:gd name="T91" fmla="*/ 46 h 599"/>
                  <a:gd name="T92" fmla="*/ 59 w 157"/>
                  <a:gd name="T93" fmla="*/ 24 h 599"/>
                  <a:gd name="T94" fmla="*/ 28 w 157"/>
                  <a:gd name="T95" fmla="*/ 8 h 599"/>
                  <a:gd name="T96" fmla="*/ 0 w 157"/>
                  <a:gd name="T97" fmla="*/ 0 h 599"/>
                  <a:gd name="T98" fmla="*/ 2 w 157"/>
                  <a:gd name="T99" fmla="*/ 5 h 5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7"/>
                  <a:gd name="T151" fmla="*/ 0 h 599"/>
                  <a:gd name="T152" fmla="*/ 157 w 157"/>
                  <a:gd name="T153" fmla="*/ 599 h 5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7" h="599">
                    <a:moveTo>
                      <a:pt x="2" y="5"/>
                    </a:moveTo>
                    <a:lnTo>
                      <a:pt x="12" y="12"/>
                    </a:lnTo>
                    <a:lnTo>
                      <a:pt x="21" y="19"/>
                    </a:lnTo>
                    <a:lnTo>
                      <a:pt x="31" y="27"/>
                    </a:lnTo>
                    <a:lnTo>
                      <a:pt x="40" y="34"/>
                    </a:lnTo>
                    <a:lnTo>
                      <a:pt x="47" y="43"/>
                    </a:lnTo>
                    <a:lnTo>
                      <a:pt x="57" y="50"/>
                    </a:lnTo>
                    <a:lnTo>
                      <a:pt x="64" y="60"/>
                    </a:lnTo>
                    <a:lnTo>
                      <a:pt x="71" y="70"/>
                    </a:lnTo>
                    <a:lnTo>
                      <a:pt x="78" y="79"/>
                    </a:lnTo>
                    <a:lnTo>
                      <a:pt x="86" y="91"/>
                    </a:lnTo>
                    <a:lnTo>
                      <a:pt x="93" y="105"/>
                    </a:lnTo>
                    <a:lnTo>
                      <a:pt x="100" y="117"/>
                    </a:lnTo>
                    <a:lnTo>
                      <a:pt x="107" y="131"/>
                    </a:lnTo>
                    <a:lnTo>
                      <a:pt x="114" y="146"/>
                    </a:lnTo>
                    <a:lnTo>
                      <a:pt x="119" y="158"/>
                    </a:lnTo>
                    <a:lnTo>
                      <a:pt x="124" y="172"/>
                    </a:lnTo>
                    <a:lnTo>
                      <a:pt x="126" y="186"/>
                    </a:lnTo>
                    <a:lnTo>
                      <a:pt x="129" y="201"/>
                    </a:lnTo>
                    <a:lnTo>
                      <a:pt x="129" y="217"/>
                    </a:lnTo>
                    <a:lnTo>
                      <a:pt x="131" y="232"/>
                    </a:lnTo>
                    <a:lnTo>
                      <a:pt x="131" y="248"/>
                    </a:lnTo>
                    <a:lnTo>
                      <a:pt x="129" y="265"/>
                    </a:lnTo>
                    <a:lnTo>
                      <a:pt x="129" y="279"/>
                    </a:lnTo>
                    <a:lnTo>
                      <a:pt x="129" y="296"/>
                    </a:lnTo>
                    <a:lnTo>
                      <a:pt x="129" y="320"/>
                    </a:lnTo>
                    <a:lnTo>
                      <a:pt x="131" y="346"/>
                    </a:lnTo>
                    <a:lnTo>
                      <a:pt x="129" y="372"/>
                    </a:lnTo>
                    <a:lnTo>
                      <a:pt x="129" y="398"/>
                    </a:lnTo>
                    <a:lnTo>
                      <a:pt x="126" y="422"/>
                    </a:lnTo>
                    <a:lnTo>
                      <a:pt x="124" y="449"/>
                    </a:lnTo>
                    <a:lnTo>
                      <a:pt x="119" y="472"/>
                    </a:lnTo>
                    <a:lnTo>
                      <a:pt x="112" y="496"/>
                    </a:lnTo>
                    <a:lnTo>
                      <a:pt x="105" y="513"/>
                    </a:lnTo>
                    <a:lnTo>
                      <a:pt x="95" y="530"/>
                    </a:lnTo>
                    <a:lnTo>
                      <a:pt x="86" y="541"/>
                    </a:lnTo>
                    <a:lnTo>
                      <a:pt x="71" y="553"/>
                    </a:lnTo>
                    <a:lnTo>
                      <a:pt x="59" y="563"/>
                    </a:lnTo>
                    <a:lnTo>
                      <a:pt x="45" y="572"/>
                    </a:lnTo>
                    <a:lnTo>
                      <a:pt x="28" y="580"/>
                    </a:lnTo>
                    <a:lnTo>
                      <a:pt x="14" y="587"/>
                    </a:lnTo>
                    <a:lnTo>
                      <a:pt x="14" y="589"/>
                    </a:lnTo>
                    <a:lnTo>
                      <a:pt x="12" y="589"/>
                    </a:lnTo>
                    <a:lnTo>
                      <a:pt x="9" y="589"/>
                    </a:lnTo>
                    <a:lnTo>
                      <a:pt x="9" y="592"/>
                    </a:lnTo>
                    <a:lnTo>
                      <a:pt x="7" y="594"/>
                    </a:lnTo>
                    <a:lnTo>
                      <a:pt x="5" y="594"/>
                    </a:lnTo>
                    <a:lnTo>
                      <a:pt x="5" y="596"/>
                    </a:lnTo>
                    <a:lnTo>
                      <a:pt x="5" y="599"/>
                    </a:lnTo>
                    <a:lnTo>
                      <a:pt x="2" y="599"/>
                    </a:lnTo>
                    <a:lnTo>
                      <a:pt x="16" y="599"/>
                    </a:lnTo>
                    <a:lnTo>
                      <a:pt x="28" y="599"/>
                    </a:lnTo>
                    <a:lnTo>
                      <a:pt x="40" y="596"/>
                    </a:lnTo>
                    <a:lnTo>
                      <a:pt x="55" y="594"/>
                    </a:lnTo>
                    <a:lnTo>
                      <a:pt x="67" y="592"/>
                    </a:lnTo>
                    <a:lnTo>
                      <a:pt x="78" y="587"/>
                    </a:lnTo>
                    <a:lnTo>
                      <a:pt x="93" y="584"/>
                    </a:lnTo>
                    <a:lnTo>
                      <a:pt x="105" y="582"/>
                    </a:lnTo>
                    <a:lnTo>
                      <a:pt x="107" y="577"/>
                    </a:lnTo>
                    <a:lnTo>
                      <a:pt x="109" y="575"/>
                    </a:lnTo>
                    <a:lnTo>
                      <a:pt x="112" y="572"/>
                    </a:lnTo>
                    <a:lnTo>
                      <a:pt x="117" y="568"/>
                    </a:lnTo>
                    <a:lnTo>
                      <a:pt x="119" y="565"/>
                    </a:lnTo>
                    <a:lnTo>
                      <a:pt x="121" y="563"/>
                    </a:lnTo>
                    <a:lnTo>
                      <a:pt x="126" y="561"/>
                    </a:lnTo>
                    <a:lnTo>
                      <a:pt x="126" y="556"/>
                    </a:lnTo>
                    <a:lnTo>
                      <a:pt x="133" y="544"/>
                    </a:lnTo>
                    <a:lnTo>
                      <a:pt x="136" y="530"/>
                    </a:lnTo>
                    <a:lnTo>
                      <a:pt x="138" y="513"/>
                    </a:lnTo>
                    <a:lnTo>
                      <a:pt x="138" y="496"/>
                    </a:lnTo>
                    <a:lnTo>
                      <a:pt x="140" y="482"/>
                    </a:lnTo>
                    <a:lnTo>
                      <a:pt x="140" y="465"/>
                    </a:lnTo>
                    <a:lnTo>
                      <a:pt x="143" y="449"/>
                    </a:lnTo>
                    <a:lnTo>
                      <a:pt x="145" y="434"/>
                    </a:lnTo>
                    <a:lnTo>
                      <a:pt x="150" y="403"/>
                    </a:lnTo>
                    <a:lnTo>
                      <a:pt x="155" y="372"/>
                    </a:lnTo>
                    <a:lnTo>
                      <a:pt x="155" y="339"/>
                    </a:lnTo>
                    <a:lnTo>
                      <a:pt x="157" y="308"/>
                    </a:lnTo>
                    <a:lnTo>
                      <a:pt x="155" y="275"/>
                    </a:lnTo>
                    <a:lnTo>
                      <a:pt x="152" y="241"/>
                    </a:lnTo>
                    <a:lnTo>
                      <a:pt x="145" y="210"/>
                    </a:lnTo>
                    <a:lnTo>
                      <a:pt x="138" y="182"/>
                    </a:lnTo>
                    <a:lnTo>
                      <a:pt x="136" y="167"/>
                    </a:lnTo>
                    <a:lnTo>
                      <a:pt x="131" y="153"/>
                    </a:lnTo>
                    <a:lnTo>
                      <a:pt x="129" y="139"/>
                    </a:lnTo>
                    <a:lnTo>
                      <a:pt x="124" y="124"/>
                    </a:lnTo>
                    <a:lnTo>
                      <a:pt x="121" y="110"/>
                    </a:lnTo>
                    <a:lnTo>
                      <a:pt x="117" y="96"/>
                    </a:lnTo>
                    <a:lnTo>
                      <a:pt x="109" y="81"/>
                    </a:lnTo>
                    <a:lnTo>
                      <a:pt x="105" y="70"/>
                    </a:lnTo>
                    <a:lnTo>
                      <a:pt x="95" y="58"/>
                    </a:lnTo>
                    <a:lnTo>
                      <a:pt x="86" y="46"/>
                    </a:lnTo>
                    <a:lnTo>
                      <a:pt x="71" y="34"/>
                    </a:lnTo>
                    <a:lnTo>
                      <a:pt x="59" y="24"/>
                    </a:lnTo>
                    <a:lnTo>
                      <a:pt x="45" y="15"/>
                    </a:lnTo>
                    <a:lnTo>
                      <a:pt x="28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1" name="Freeform 629"/>
              <p:cNvSpPr>
                <a:spLocks/>
              </p:cNvSpPr>
              <p:nvPr/>
            </p:nvSpPr>
            <p:spPr bwMode="auto">
              <a:xfrm>
                <a:off x="2961" y="3426"/>
                <a:ext cx="16" cy="19"/>
              </a:xfrm>
              <a:custGeom>
                <a:avLst/>
                <a:gdLst>
                  <a:gd name="T0" fmla="*/ 0 w 16"/>
                  <a:gd name="T1" fmla="*/ 9 h 19"/>
                  <a:gd name="T2" fmla="*/ 0 w 16"/>
                  <a:gd name="T3" fmla="*/ 12 h 19"/>
                  <a:gd name="T4" fmla="*/ 0 w 16"/>
                  <a:gd name="T5" fmla="*/ 12 h 19"/>
                  <a:gd name="T6" fmla="*/ 2 w 16"/>
                  <a:gd name="T7" fmla="*/ 14 h 19"/>
                  <a:gd name="T8" fmla="*/ 2 w 16"/>
                  <a:gd name="T9" fmla="*/ 14 h 19"/>
                  <a:gd name="T10" fmla="*/ 4 w 16"/>
                  <a:gd name="T11" fmla="*/ 17 h 19"/>
                  <a:gd name="T12" fmla="*/ 4 w 16"/>
                  <a:gd name="T13" fmla="*/ 17 h 19"/>
                  <a:gd name="T14" fmla="*/ 7 w 16"/>
                  <a:gd name="T15" fmla="*/ 17 h 19"/>
                  <a:gd name="T16" fmla="*/ 7 w 16"/>
                  <a:gd name="T17" fmla="*/ 19 h 19"/>
                  <a:gd name="T18" fmla="*/ 9 w 16"/>
                  <a:gd name="T19" fmla="*/ 19 h 19"/>
                  <a:gd name="T20" fmla="*/ 12 w 16"/>
                  <a:gd name="T21" fmla="*/ 17 h 19"/>
                  <a:gd name="T22" fmla="*/ 12 w 16"/>
                  <a:gd name="T23" fmla="*/ 17 h 19"/>
                  <a:gd name="T24" fmla="*/ 14 w 16"/>
                  <a:gd name="T25" fmla="*/ 17 h 19"/>
                  <a:gd name="T26" fmla="*/ 14 w 16"/>
                  <a:gd name="T27" fmla="*/ 14 h 19"/>
                  <a:gd name="T28" fmla="*/ 16 w 16"/>
                  <a:gd name="T29" fmla="*/ 12 h 19"/>
                  <a:gd name="T30" fmla="*/ 16 w 16"/>
                  <a:gd name="T31" fmla="*/ 12 h 19"/>
                  <a:gd name="T32" fmla="*/ 16 w 16"/>
                  <a:gd name="T33" fmla="*/ 9 h 19"/>
                  <a:gd name="T34" fmla="*/ 16 w 16"/>
                  <a:gd name="T35" fmla="*/ 7 h 19"/>
                  <a:gd name="T36" fmla="*/ 16 w 16"/>
                  <a:gd name="T37" fmla="*/ 7 h 19"/>
                  <a:gd name="T38" fmla="*/ 14 w 16"/>
                  <a:gd name="T39" fmla="*/ 5 h 19"/>
                  <a:gd name="T40" fmla="*/ 14 w 16"/>
                  <a:gd name="T41" fmla="*/ 5 h 19"/>
                  <a:gd name="T42" fmla="*/ 12 w 16"/>
                  <a:gd name="T43" fmla="*/ 2 h 19"/>
                  <a:gd name="T44" fmla="*/ 12 w 16"/>
                  <a:gd name="T45" fmla="*/ 2 h 19"/>
                  <a:gd name="T46" fmla="*/ 9 w 16"/>
                  <a:gd name="T47" fmla="*/ 2 h 19"/>
                  <a:gd name="T48" fmla="*/ 9 w 16"/>
                  <a:gd name="T49" fmla="*/ 0 h 19"/>
                  <a:gd name="T50" fmla="*/ 7 w 16"/>
                  <a:gd name="T51" fmla="*/ 0 h 19"/>
                  <a:gd name="T52" fmla="*/ 4 w 16"/>
                  <a:gd name="T53" fmla="*/ 2 h 19"/>
                  <a:gd name="T54" fmla="*/ 4 w 16"/>
                  <a:gd name="T55" fmla="*/ 2 h 19"/>
                  <a:gd name="T56" fmla="*/ 2 w 16"/>
                  <a:gd name="T57" fmla="*/ 2 h 19"/>
                  <a:gd name="T58" fmla="*/ 2 w 16"/>
                  <a:gd name="T59" fmla="*/ 5 h 19"/>
                  <a:gd name="T60" fmla="*/ 0 w 16"/>
                  <a:gd name="T61" fmla="*/ 7 h 19"/>
                  <a:gd name="T62" fmla="*/ 0 w 16"/>
                  <a:gd name="T63" fmla="*/ 7 h 19"/>
                  <a:gd name="T64" fmla="*/ 0 w 16"/>
                  <a:gd name="T65" fmla="*/ 9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0" y="9"/>
                    </a:moveTo>
                    <a:lnTo>
                      <a:pt x="0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2" name="Freeform 630"/>
              <p:cNvSpPr>
                <a:spLocks/>
              </p:cNvSpPr>
              <p:nvPr/>
            </p:nvSpPr>
            <p:spPr bwMode="auto">
              <a:xfrm>
                <a:off x="2961" y="3426"/>
                <a:ext cx="16" cy="19"/>
              </a:xfrm>
              <a:custGeom>
                <a:avLst/>
                <a:gdLst>
                  <a:gd name="T0" fmla="*/ 0 w 16"/>
                  <a:gd name="T1" fmla="*/ 9 h 19"/>
                  <a:gd name="T2" fmla="*/ 0 w 16"/>
                  <a:gd name="T3" fmla="*/ 12 h 19"/>
                  <a:gd name="T4" fmla="*/ 0 w 16"/>
                  <a:gd name="T5" fmla="*/ 12 h 19"/>
                  <a:gd name="T6" fmla="*/ 2 w 16"/>
                  <a:gd name="T7" fmla="*/ 14 h 19"/>
                  <a:gd name="T8" fmla="*/ 2 w 16"/>
                  <a:gd name="T9" fmla="*/ 14 h 19"/>
                  <a:gd name="T10" fmla="*/ 4 w 16"/>
                  <a:gd name="T11" fmla="*/ 17 h 19"/>
                  <a:gd name="T12" fmla="*/ 4 w 16"/>
                  <a:gd name="T13" fmla="*/ 17 h 19"/>
                  <a:gd name="T14" fmla="*/ 7 w 16"/>
                  <a:gd name="T15" fmla="*/ 17 h 19"/>
                  <a:gd name="T16" fmla="*/ 7 w 16"/>
                  <a:gd name="T17" fmla="*/ 19 h 19"/>
                  <a:gd name="T18" fmla="*/ 9 w 16"/>
                  <a:gd name="T19" fmla="*/ 19 h 19"/>
                  <a:gd name="T20" fmla="*/ 12 w 16"/>
                  <a:gd name="T21" fmla="*/ 17 h 19"/>
                  <a:gd name="T22" fmla="*/ 12 w 16"/>
                  <a:gd name="T23" fmla="*/ 17 h 19"/>
                  <a:gd name="T24" fmla="*/ 14 w 16"/>
                  <a:gd name="T25" fmla="*/ 17 h 19"/>
                  <a:gd name="T26" fmla="*/ 14 w 16"/>
                  <a:gd name="T27" fmla="*/ 14 h 19"/>
                  <a:gd name="T28" fmla="*/ 16 w 16"/>
                  <a:gd name="T29" fmla="*/ 12 h 19"/>
                  <a:gd name="T30" fmla="*/ 16 w 16"/>
                  <a:gd name="T31" fmla="*/ 12 h 19"/>
                  <a:gd name="T32" fmla="*/ 16 w 16"/>
                  <a:gd name="T33" fmla="*/ 9 h 19"/>
                  <a:gd name="T34" fmla="*/ 16 w 16"/>
                  <a:gd name="T35" fmla="*/ 7 h 19"/>
                  <a:gd name="T36" fmla="*/ 16 w 16"/>
                  <a:gd name="T37" fmla="*/ 7 h 19"/>
                  <a:gd name="T38" fmla="*/ 14 w 16"/>
                  <a:gd name="T39" fmla="*/ 5 h 19"/>
                  <a:gd name="T40" fmla="*/ 14 w 16"/>
                  <a:gd name="T41" fmla="*/ 5 h 19"/>
                  <a:gd name="T42" fmla="*/ 12 w 16"/>
                  <a:gd name="T43" fmla="*/ 2 h 19"/>
                  <a:gd name="T44" fmla="*/ 12 w 16"/>
                  <a:gd name="T45" fmla="*/ 2 h 19"/>
                  <a:gd name="T46" fmla="*/ 9 w 16"/>
                  <a:gd name="T47" fmla="*/ 2 h 19"/>
                  <a:gd name="T48" fmla="*/ 9 w 16"/>
                  <a:gd name="T49" fmla="*/ 0 h 19"/>
                  <a:gd name="T50" fmla="*/ 7 w 16"/>
                  <a:gd name="T51" fmla="*/ 0 h 19"/>
                  <a:gd name="T52" fmla="*/ 4 w 16"/>
                  <a:gd name="T53" fmla="*/ 2 h 19"/>
                  <a:gd name="T54" fmla="*/ 4 w 16"/>
                  <a:gd name="T55" fmla="*/ 2 h 19"/>
                  <a:gd name="T56" fmla="*/ 2 w 16"/>
                  <a:gd name="T57" fmla="*/ 2 h 19"/>
                  <a:gd name="T58" fmla="*/ 2 w 16"/>
                  <a:gd name="T59" fmla="*/ 5 h 19"/>
                  <a:gd name="T60" fmla="*/ 0 w 16"/>
                  <a:gd name="T61" fmla="*/ 7 h 19"/>
                  <a:gd name="T62" fmla="*/ 0 w 16"/>
                  <a:gd name="T63" fmla="*/ 7 h 19"/>
                  <a:gd name="T64" fmla="*/ 0 w 16"/>
                  <a:gd name="T65" fmla="*/ 9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0" y="9"/>
                    </a:moveTo>
                    <a:lnTo>
                      <a:pt x="0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3" name="Freeform 631"/>
              <p:cNvSpPr>
                <a:spLocks/>
              </p:cNvSpPr>
              <p:nvPr/>
            </p:nvSpPr>
            <p:spPr bwMode="auto">
              <a:xfrm>
                <a:off x="2953" y="3347"/>
                <a:ext cx="15" cy="17"/>
              </a:xfrm>
              <a:custGeom>
                <a:avLst/>
                <a:gdLst>
                  <a:gd name="T0" fmla="*/ 0 w 15"/>
                  <a:gd name="T1" fmla="*/ 7 h 17"/>
                  <a:gd name="T2" fmla="*/ 0 w 15"/>
                  <a:gd name="T3" fmla="*/ 10 h 17"/>
                  <a:gd name="T4" fmla="*/ 0 w 15"/>
                  <a:gd name="T5" fmla="*/ 12 h 17"/>
                  <a:gd name="T6" fmla="*/ 0 w 15"/>
                  <a:gd name="T7" fmla="*/ 12 h 17"/>
                  <a:gd name="T8" fmla="*/ 3 w 15"/>
                  <a:gd name="T9" fmla="*/ 15 h 17"/>
                  <a:gd name="T10" fmla="*/ 3 w 15"/>
                  <a:gd name="T11" fmla="*/ 15 h 17"/>
                  <a:gd name="T12" fmla="*/ 5 w 15"/>
                  <a:gd name="T13" fmla="*/ 17 h 17"/>
                  <a:gd name="T14" fmla="*/ 5 w 15"/>
                  <a:gd name="T15" fmla="*/ 17 h 17"/>
                  <a:gd name="T16" fmla="*/ 8 w 15"/>
                  <a:gd name="T17" fmla="*/ 17 h 17"/>
                  <a:gd name="T18" fmla="*/ 10 w 15"/>
                  <a:gd name="T19" fmla="*/ 17 h 17"/>
                  <a:gd name="T20" fmla="*/ 10 w 15"/>
                  <a:gd name="T21" fmla="*/ 17 h 17"/>
                  <a:gd name="T22" fmla="*/ 12 w 15"/>
                  <a:gd name="T23" fmla="*/ 15 h 17"/>
                  <a:gd name="T24" fmla="*/ 12 w 15"/>
                  <a:gd name="T25" fmla="*/ 15 h 17"/>
                  <a:gd name="T26" fmla="*/ 15 w 15"/>
                  <a:gd name="T27" fmla="*/ 12 h 17"/>
                  <a:gd name="T28" fmla="*/ 15 w 15"/>
                  <a:gd name="T29" fmla="*/ 12 h 17"/>
                  <a:gd name="T30" fmla="*/ 15 w 15"/>
                  <a:gd name="T31" fmla="*/ 10 h 17"/>
                  <a:gd name="T32" fmla="*/ 15 w 15"/>
                  <a:gd name="T33" fmla="*/ 7 h 17"/>
                  <a:gd name="T34" fmla="*/ 15 w 15"/>
                  <a:gd name="T35" fmla="*/ 7 h 17"/>
                  <a:gd name="T36" fmla="*/ 15 w 15"/>
                  <a:gd name="T37" fmla="*/ 5 h 17"/>
                  <a:gd name="T38" fmla="*/ 15 w 15"/>
                  <a:gd name="T39" fmla="*/ 3 h 17"/>
                  <a:gd name="T40" fmla="*/ 12 w 15"/>
                  <a:gd name="T41" fmla="*/ 3 h 17"/>
                  <a:gd name="T42" fmla="*/ 12 w 15"/>
                  <a:gd name="T43" fmla="*/ 0 h 17"/>
                  <a:gd name="T44" fmla="*/ 10 w 15"/>
                  <a:gd name="T45" fmla="*/ 0 h 17"/>
                  <a:gd name="T46" fmla="*/ 10 w 15"/>
                  <a:gd name="T47" fmla="*/ 0 h 17"/>
                  <a:gd name="T48" fmla="*/ 8 w 15"/>
                  <a:gd name="T49" fmla="*/ 0 h 17"/>
                  <a:gd name="T50" fmla="*/ 5 w 15"/>
                  <a:gd name="T51" fmla="*/ 0 h 17"/>
                  <a:gd name="T52" fmla="*/ 5 w 15"/>
                  <a:gd name="T53" fmla="*/ 0 h 17"/>
                  <a:gd name="T54" fmla="*/ 3 w 15"/>
                  <a:gd name="T55" fmla="*/ 0 h 17"/>
                  <a:gd name="T56" fmla="*/ 3 w 15"/>
                  <a:gd name="T57" fmla="*/ 3 h 17"/>
                  <a:gd name="T58" fmla="*/ 0 w 15"/>
                  <a:gd name="T59" fmla="*/ 3 h 17"/>
                  <a:gd name="T60" fmla="*/ 0 w 15"/>
                  <a:gd name="T61" fmla="*/ 5 h 17"/>
                  <a:gd name="T62" fmla="*/ 0 w 15"/>
                  <a:gd name="T63" fmla="*/ 7 h 17"/>
                  <a:gd name="T64" fmla="*/ 0 w 15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7"/>
                  <a:gd name="T101" fmla="*/ 15 w 15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4" name="Freeform 632"/>
              <p:cNvSpPr>
                <a:spLocks/>
              </p:cNvSpPr>
              <p:nvPr/>
            </p:nvSpPr>
            <p:spPr bwMode="auto">
              <a:xfrm>
                <a:off x="2953" y="3347"/>
                <a:ext cx="15" cy="17"/>
              </a:xfrm>
              <a:custGeom>
                <a:avLst/>
                <a:gdLst>
                  <a:gd name="T0" fmla="*/ 0 w 15"/>
                  <a:gd name="T1" fmla="*/ 7 h 17"/>
                  <a:gd name="T2" fmla="*/ 0 w 15"/>
                  <a:gd name="T3" fmla="*/ 10 h 17"/>
                  <a:gd name="T4" fmla="*/ 0 w 15"/>
                  <a:gd name="T5" fmla="*/ 12 h 17"/>
                  <a:gd name="T6" fmla="*/ 0 w 15"/>
                  <a:gd name="T7" fmla="*/ 12 h 17"/>
                  <a:gd name="T8" fmla="*/ 3 w 15"/>
                  <a:gd name="T9" fmla="*/ 15 h 17"/>
                  <a:gd name="T10" fmla="*/ 3 w 15"/>
                  <a:gd name="T11" fmla="*/ 15 h 17"/>
                  <a:gd name="T12" fmla="*/ 5 w 15"/>
                  <a:gd name="T13" fmla="*/ 17 h 17"/>
                  <a:gd name="T14" fmla="*/ 5 w 15"/>
                  <a:gd name="T15" fmla="*/ 17 h 17"/>
                  <a:gd name="T16" fmla="*/ 8 w 15"/>
                  <a:gd name="T17" fmla="*/ 17 h 17"/>
                  <a:gd name="T18" fmla="*/ 10 w 15"/>
                  <a:gd name="T19" fmla="*/ 17 h 17"/>
                  <a:gd name="T20" fmla="*/ 10 w 15"/>
                  <a:gd name="T21" fmla="*/ 17 h 17"/>
                  <a:gd name="T22" fmla="*/ 12 w 15"/>
                  <a:gd name="T23" fmla="*/ 15 h 17"/>
                  <a:gd name="T24" fmla="*/ 12 w 15"/>
                  <a:gd name="T25" fmla="*/ 15 h 17"/>
                  <a:gd name="T26" fmla="*/ 15 w 15"/>
                  <a:gd name="T27" fmla="*/ 12 h 17"/>
                  <a:gd name="T28" fmla="*/ 15 w 15"/>
                  <a:gd name="T29" fmla="*/ 12 h 17"/>
                  <a:gd name="T30" fmla="*/ 15 w 15"/>
                  <a:gd name="T31" fmla="*/ 10 h 17"/>
                  <a:gd name="T32" fmla="*/ 15 w 15"/>
                  <a:gd name="T33" fmla="*/ 7 h 17"/>
                  <a:gd name="T34" fmla="*/ 15 w 15"/>
                  <a:gd name="T35" fmla="*/ 7 h 17"/>
                  <a:gd name="T36" fmla="*/ 15 w 15"/>
                  <a:gd name="T37" fmla="*/ 5 h 17"/>
                  <a:gd name="T38" fmla="*/ 15 w 15"/>
                  <a:gd name="T39" fmla="*/ 3 h 17"/>
                  <a:gd name="T40" fmla="*/ 12 w 15"/>
                  <a:gd name="T41" fmla="*/ 3 h 17"/>
                  <a:gd name="T42" fmla="*/ 12 w 15"/>
                  <a:gd name="T43" fmla="*/ 0 h 17"/>
                  <a:gd name="T44" fmla="*/ 10 w 15"/>
                  <a:gd name="T45" fmla="*/ 0 h 17"/>
                  <a:gd name="T46" fmla="*/ 10 w 15"/>
                  <a:gd name="T47" fmla="*/ 0 h 17"/>
                  <a:gd name="T48" fmla="*/ 8 w 15"/>
                  <a:gd name="T49" fmla="*/ 0 h 17"/>
                  <a:gd name="T50" fmla="*/ 5 w 15"/>
                  <a:gd name="T51" fmla="*/ 0 h 17"/>
                  <a:gd name="T52" fmla="*/ 5 w 15"/>
                  <a:gd name="T53" fmla="*/ 0 h 17"/>
                  <a:gd name="T54" fmla="*/ 3 w 15"/>
                  <a:gd name="T55" fmla="*/ 0 h 17"/>
                  <a:gd name="T56" fmla="*/ 3 w 15"/>
                  <a:gd name="T57" fmla="*/ 3 h 17"/>
                  <a:gd name="T58" fmla="*/ 0 w 15"/>
                  <a:gd name="T59" fmla="*/ 3 h 17"/>
                  <a:gd name="T60" fmla="*/ 0 w 15"/>
                  <a:gd name="T61" fmla="*/ 5 h 17"/>
                  <a:gd name="T62" fmla="*/ 0 w 15"/>
                  <a:gd name="T63" fmla="*/ 7 h 17"/>
                  <a:gd name="T64" fmla="*/ 0 w 15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7"/>
                  <a:gd name="T101" fmla="*/ 15 w 15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5" name="Freeform 633"/>
              <p:cNvSpPr>
                <a:spLocks/>
              </p:cNvSpPr>
              <p:nvPr/>
            </p:nvSpPr>
            <p:spPr bwMode="auto">
              <a:xfrm>
                <a:off x="2963" y="3283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9 h 17"/>
                  <a:gd name="T4" fmla="*/ 2 w 17"/>
                  <a:gd name="T5" fmla="*/ 12 h 17"/>
                  <a:gd name="T6" fmla="*/ 2 w 17"/>
                  <a:gd name="T7" fmla="*/ 12 h 17"/>
                  <a:gd name="T8" fmla="*/ 2 w 17"/>
                  <a:gd name="T9" fmla="*/ 14 h 17"/>
                  <a:gd name="T10" fmla="*/ 5 w 17"/>
                  <a:gd name="T11" fmla="*/ 14 h 17"/>
                  <a:gd name="T12" fmla="*/ 5 w 17"/>
                  <a:gd name="T13" fmla="*/ 14 h 17"/>
                  <a:gd name="T14" fmla="*/ 7 w 17"/>
                  <a:gd name="T15" fmla="*/ 17 h 17"/>
                  <a:gd name="T16" fmla="*/ 10 w 17"/>
                  <a:gd name="T17" fmla="*/ 17 h 17"/>
                  <a:gd name="T18" fmla="*/ 10 w 17"/>
                  <a:gd name="T19" fmla="*/ 17 h 17"/>
                  <a:gd name="T20" fmla="*/ 12 w 17"/>
                  <a:gd name="T21" fmla="*/ 17 h 17"/>
                  <a:gd name="T22" fmla="*/ 14 w 17"/>
                  <a:gd name="T23" fmla="*/ 14 h 17"/>
                  <a:gd name="T24" fmla="*/ 14 w 17"/>
                  <a:gd name="T25" fmla="*/ 14 h 17"/>
                  <a:gd name="T26" fmla="*/ 14 w 17"/>
                  <a:gd name="T27" fmla="*/ 12 h 17"/>
                  <a:gd name="T28" fmla="*/ 17 w 17"/>
                  <a:gd name="T29" fmla="*/ 12 h 17"/>
                  <a:gd name="T30" fmla="*/ 17 w 17"/>
                  <a:gd name="T31" fmla="*/ 9 h 17"/>
                  <a:gd name="T32" fmla="*/ 17 w 17"/>
                  <a:gd name="T33" fmla="*/ 7 h 17"/>
                  <a:gd name="T34" fmla="*/ 17 w 17"/>
                  <a:gd name="T35" fmla="*/ 7 h 17"/>
                  <a:gd name="T36" fmla="*/ 17 w 17"/>
                  <a:gd name="T37" fmla="*/ 5 h 17"/>
                  <a:gd name="T38" fmla="*/ 17 w 17"/>
                  <a:gd name="T39" fmla="*/ 2 h 17"/>
                  <a:gd name="T40" fmla="*/ 14 w 17"/>
                  <a:gd name="T41" fmla="*/ 2 h 17"/>
                  <a:gd name="T42" fmla="*/ 14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10 w 17"/>
                  <a:gd name="T49" fmla="*/ 0 h 17"/>
                  <a:gd name="T50" fmla="*/ 7 w 17"/>
                  <a:gd name="T51" fmla="*/ 0 h 17"/>
                  <a:gd name="T52" fmla="*/ 7 w 17"/>
                  <a:gd name="T53" fmla="*/ 0 h 17"/>
                  <a:gd name="T54" fmla="*/ 5 w 17"/>
                  <a:gd name="T55" fmla="*/ 0 h 17"/>
                  <a:gd name="T56" fmla="*/ 2 w 17"/>
                  <a:gd name="T57" fmla="*/ 2 h 17"/>
                  <a:gd name="T58" fmla="*/ 2 w 17"/>
                  <a:gd name="T59" fmla="*/ 2 h 17"/>
                  <a:gd name="T60" fmla="*/ 2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6" name="Freeform 634"/>
              <p:cNvSpPr>
                <a:spLocks/>
              </p:cNvSpPr>
              <p:nvPr/>
            </p:nvSpPr>
            <p:spPr bwMode="auto">
              <a:xfrm>
                <a:off x="2963" y="3283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9 h 17"/>
                  <a:gd name="T4" fmla="*/ 2 w 17"/>
                  <a:gd name="T5" fmla="*/ 12 h 17"/>
                  <a:gd name="T6" fmla="*/ 2 w 17"/>
                  <a:gd name="T7" fmla="*/ 12 h 17"/>
                  <a:gd name="T8" fmla="*/ 2 w 17"/>
                  <a:gd name="T9" fmla="*/ 14 h 17"/>
                  <a:gd name="T10" fmla="*/ 5 w 17"/>
                  <a:gd name="T11" fmla="*/ 14 h 17"/>
                  <a:gd name="T12" fmla="*/ 5 w 17"/>
                  <a:gd name="T13" fmla="*/ 14 h 17"/>
                  <a:gd name="T14" fmla="*/ 7 w 17"/>
                  <a:gd name="T15" fmla="*/ 17 h 17"/>
                  <a:gd name="T16" fmla="*/ 10 w 17"/>
                  <a:gd name="T17" fmla="*/ 17 h 17"/>
                  <a:gd name="T18" fmla="*/ 10 w 17"/>
                  <a:gd name="T19" fmla="*/ 17 h 17"/>
                  <a:gd name="T20" fmla="*/ 12 w 17"/>
                  <a:gd name="T21" fmla="*/ 17 h 17"/>
                  <a:gd name="T22" fmla="*/ 14 w 17"/>
                  <a:gd name="T23" fmla="*/ 14 h 17"/>
                  <a:gd name="T24" fmla="*/ 14 w 17"/>
                  <a:gd name="T25" fmla="*/ 14 h 17"/>
                  <a:gd name="T26" fmla="*/ 14 w 17"/>
                  <a:gd name="T27" fmla="*/ 12 h 17"/>
                  <a:gd name="T28" fmla="*/ 17 w 17"/>
                  <a:gd name="T29" fmla="*/ 12 h 17"/>
                  <a:gd name="T30" fmla="*/ 17 w 17"/>
                  <a:gd name="T31" fmla="*/ 9 h 17"/>
                  <a:gd name="T32" fmla="*/ 17 w 17"/>
                  <a:gd name="T33" fmla="*/ 7 h 17"/>
                  <a:gd name="T34" fmla="*/ 17 w 17"/>
                  <a:gd name="T35" fmla="*/ 7 h 17"/>
                  <a:gd name="T36" fmla="*/ 17 w 17"/>
                  <a:gd name="T37" fmla="*/ 5 h 17"/>
                  <a:gd name="T38" fmla="*/ 17 w 17"/>
                  <a:gd name="T39" fmla="*/ 2 h 17"/>
                  <a:gd name="T40" fmla="*/ 14 w 17"/>
                  <a:gd name="T41" fmla="*/ 2 h 17"/>
                  <a:gd name="T42" fmla="*/ 14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10 w 17"/>
                  <a:gd name="T49" fmla="*/ 0 h 17"/>
                  <a:gd name="T50" fmla="*/ 7 w 17"/>
                  <a:gd name="T51" fmla="*/ 0 h 17"/>
                  <a:gd name="T52" fmla="*/ 7 w 17"/>
                  <a:gd name="T53" fmla="*/ 0 h 17"/>
                  <a:gd name="T54" fmla="*/ 5 w 17"/>
                  <a:gd name="T55" fmla="*/ 0 h 17"/>
                  <a:gd name="T56" fmla="*/ 2 w 17"/>
                  <a:gd name="T57" fmla="*/ 2 h 17"/>
                  <a:gd name="T58" fmla="*/ 2 w 17"/>
                  <a:gd name="T59" fmla="*/ 2 h 17"/>
                  <a:gd name="T60" fmla="*/ 2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7" name="Freeform 635"/>
              <p:cNvSpPr>
                <a:spLocks/>
              </p:cNvSpPr>
              <p:nvPr/>
            </p:nvSpPr>
            <p:spPr bwMode="auto">
              <a:xfrm>
                <a:off x="2932" y="3221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0 w 17"/>
                  <a:gd name="T3" fmla="*/ 9 h 17"/>
                  <a:gd name="T4" fmla="*/ 0 w 17"/>
                  <a:gd name="T5" fmla="*/ 12 h 17"/>
                  <a:gd name="T6" fmla="*/ 2 w 17"/>
                  <a:gd name="T7" fmla="*/ 14 h 17"/>
                  <a:gd name="T8" fmla="*/ 2 w 17"/>
                  <a:gd name="T9" fmla="*/ 14 h 17"/>
                  <a:gd name="T10" fmla="*/ 2 w 17"/>
                  <a:gd name="T11" fmla="*/ 17 h 17"/>
                  <a:gd name="T12" fmla="*/ 5 w 17"/>
                  <a:gd name="T13" fmla="*/ 17 h 17"/>
                  <a:gd name="T14" fmla="*/ 7 w 17"/>
                  <a:gd name="T15" fmla="*/ 17 h 17"/>
                  <a:gd name="T16" fmla="*/ 7 w 17"/>
                  <a:gd name="T17" fmla="*/ 17 h 17"/>
                  <a:gd name="T18" fmla="*/ 10 w 17"/>
                  <a:gd name="T19" fmla="*/ 17 h 17"/>
                  <a:gd name="T20" fmla="*/ 12 w 17"/>
                  <a:gd name="T21" fmla="*/ 17 h 17"/>
                  <a:gd name="T22" fmla="*/ 12 w 17"/>
                  <a:gd name="T23" fmla="*/ 17 h 17"/>
                  <a:gd name="T24" fmla="*/ 14 w 17"/>
                  <a:gd name="T25" fmla="*/ 14 h 17"/>
                  <a:gd name="T26" fmla="*/ 14 w 17"/>
                  <a:gd name="T27" fmla="*/ 14 h 17"/>
                  <a:gd name="T28" fmla="*/ 14 w 17"/>
                  <a:gd name="T29" fmla="*/ 12 h 17"/>
                  <a:gd name="T30" fmla="*/ 17 w 17"/>
                  <a:gd name="T31" fmla="*/ 12 h 17"/>
                  <a:gd name="T32" fmla="*/ 17 w 17"/>
                  <a:gd name="T33" fmla="*/ 9 h 17"/>
                  <a:gd name="T34" fmla="*/ 17 w 17"/>
                  <a:gd name="T35" fmla="*/ 7 h 17"/>
                  <a:gd name="T36" fmla="*/ 17 w 17"/>
                  <a:gd name="T37" fmla="*/ 5 h 17"/>
                  <a:gd name="T38" fmla="*/ 14 w 17"/>
                  <a:gd name="T39" fmla="*/ 5 h 17"/>
                  <a:gd name="T40" fmla="*/ 14 w 17"/>
                  <a:gd name="T41" fmla="*/ 2 h 17"/>
                  <a:gd name="T42" fmla="*/ 12 w 17"/>
                  <a:gd name="T43" fmla="*/ 2 h 17"/>
                  <a:gd name="T44" fmla="*/ 12 w 17"/>
                  <a:gd name="T45" fmla="*/ 2 h 17"/>
                  <a:gd name="T46" fmla="*/ 10 w 17"/>
                  <a:gd name="T47" fmla="*/ 0 h 17"/>
                  <a:gd name="T48" fmla="*/ 7 w 17"/>
                  <a:gd name="T49" fmla="*/ 0 h 17"/>
                  <a:gd name="T50" fmla="*/ 7 w 17"/>
                  <a:gd name="T51" fmla="*/ 0 h 17"/>
                  <a:gd name="T52" fmla="*/ 5 w 17"/>
                  <a:gd name="T53" fmla="*/ 0 h 17"/>
                  <a:gd name="T54" fmla="*/ 5 w 17"/>
                  <a:gd name="T55" fmla="*/ 2 h 17"/>
                  <a:gd name="T56" fmla="*/ 2 w 17"/>
                  <a:gd name="T57" fmla="*/ 2 h 17"/>
                  <a:gd name="T58" fmla="*/ 2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9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8" name="Freeform 636"/>
              <p:cNvSpPr>
                <a:spLocks/>
              </p:cNvSpPr>
              <p:nvPr/>
            </p:nvSpPr>
            <p:spPr bwMode="auto">
              <a:xfrm>
                <a:off x="2932" y="3221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0 w 17"/>
                  <a:gd name="T3" fmla="*/ 9 h 17"/>
                  <a:gd name="T4" fmla="*/ 0 w 17"/>
                  <a:gd name="T5" fmla="*/ 12 h 17"/>
                  <a:gd name="T6" fmla="*/ 2 w 17"/>
                  <a:gd name="T7" fmla="*/ 14 h 17"/>
                  <a:gd name="T8" fmla="*/ 2 w 17"/>
                  <a:gd name="T9" fmla="*/ 14 h 17"/>
                  <a:gd name="T10" fmla="*/ 2 w 17"/>
                  <a:gd name="T11" fmla="*/ 17 h 17"/>
                  <a:gd name="T12" fmla="*/ 5 w 17"/>
                  <a:gd name="T13" fmla="*/ 17 h 17"/>
                  <a:gd name="T14" fmla="*/ 7 w 17"/>
                  <a:gd name="T15" fmla="*/ 17 h 17"/>
                  <a:gd name="T16" fmla="*/ 7 w 17"/>
                  <a:gd name="T17" fmla="*/ 17 h 17"/>
                  <a:gd name="T18" fmla="*/ 10 w 17"/>
                  <a:gd name="T19" fmla="*/ 17 h 17"/>
                  <a:gd name="T20" fmla="*/ 12 w 17"/>
                  <a:gd name="T21" fmla="*/ 17 h 17"/>
                  <a:gd name="T22" fmla="*/ 12 w 17"/>
                  <a:gd name="T23" fmla="*/ 17 h 17"/>
                  <a:gd name="T24" fmla="*/ 14 w 17"/>
                  <a:gd name="T25" fmla="*/ 14 h 17"/>
                  <a:gd name="T26" fmla="*/ 14 w 17"/>
                  <a:gd name="T27" fmla="*/ 14 h 17"/>
                  <a:gd name="T28" fmla="*/ 14 w 17"/>
                  <a:gd name="T29" fmla="*/ 12 h 17"/>
                  <a:gd name="T30" fmla="*/ 17 w 17"/>
                  <a:gd name="T31" fmla="*/ 12 h 17"/>
                  <a:gd name="T32" fmla="*/ 17 w 17"/>
                  <a:gd name="T33" fmla="*/ 9 h 17"/>
                  <a:gd name="T34" fmla="*/ 17 w 17"/>
                  <a:gd name="T35" fmla="*/ 7 h 17"/>
                  <a:gd name="T36" fmla="*/ 17 w 17"/>
                  <a:gd name="T37" fmla="*/ 5 h 17"/>
                  <a:gd name="T38" fmla="*/ 14 w 17"/>
                  <a:gd name="T39" fmla="*/ 5 h 17"/>
                  <a:gd name="T40" fmla="*/ 14 w 17"/>
                  <a:gd name="T41" fmla="*/ 2 h 17"/>
                  <a:gd name="T42" fmla="*/ 12 w 17"/>
                  <a:gd name="T43" fmla="*/ 2 h 17"/>
                  <a:gd name="T44" fmla="*/ 12 w 17"/>
                  <a:gd name="T45" fmla="*/ 2 h 17"/>
                  <a:gd name="T46" fmla="*/ 10 w 17"/>
                  <a:gd name="T47" fmla="*/ 0 h 17"/>
                  <a:gd name="T48" fmla="*/ 7 w 17"/>
                  <a:gd name="T49" fmla="*/ 0 h 17"/>
                  <a:gd name="T50" fmla="*/ 7 w 17"/>
                  <a:gd name="T51" fmla="*/ 0 h 17"/>
                  <a:gd name="T52" fmla="*/ 5 w 17"/>
                  <a:gd name="T53" fmla="*/ 0 h 17"/>
                  <a:gd name="T54" fmla="*/ 5 w 17"/>
                  <a:gd name="T55" fmla="*/ 2 h 17"/>
                  <a:gd name="T56" fmla="*/ 2 w 17"/>
                  <a:gd name="T57" fmla="*/ 2 h 17"/>
                  <a:gd name="T58" fmla="*/ 2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9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9" name="Freeform 637"/>
              <p:cNvSpPr>
                <a:spLocks/>
              </p:cNvSpPr>
              <p:nvPr/>
            </p:nvSpPr>
            <p:spPr bwMode="auto">
              <a:xfrm>
                <a:off x="2922" y="3266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2 h 17"/>
                  <a:gd name="T6" fmla="*/ 0 w 17"/>
                  <a:gd name="T7" fmla="*/ 14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7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0 w 17"/>
                  <a:gd name="T21" fmla="*/ 17 h 17"/>
                  <a:gd name="T22" fmla="*/ 12 w 17"/>
                  <a:gd name="T23" fmla="*/ 17 h 17"/>
                  <a:gd name="T24" fmla="*/ 15 w 17"/>
                  <a:gd name="T25" fmla="*/ 14 h 17"/>
                  <a:gd name="T26" fmla="*/ 15 w 17"/>
                  <a:gd name="T27" fmla="*/ 14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10 h 17"/>
                  <a:gd name="T34" fmla="*/ 17 w 17"/>
                  <a:gd name="T35" fmla="*/ 7 h 17"/>
                  <a:gd name="T36" fmla="*/ 15 w 17"/>
                  <a:gd name="T37" fmla="*/ 5 h 17"/>
                  <a:gd name="T38" fmla="*/ 15 w 17"/>
                  <a:gd name="T39" fmla="*/ 5 h 17"/>
                  <a:gd name="T40" fmla="*/ 15 w 17"/>
                  <a:gd name="T41" fmla="*/ 3 h 17"/>
                  <a:gd name="T42" fmla="*/ 12 w 17"/>
                  <a:gd name="T43" fmla="*/ 3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3 w 17"/>
                  <a:gd name="T55" fmla="*/ 3 h 17"/>
                  <a:gd name="T56" fmla="*/ 3 w 17"/>
                  <a:gd name="T57" fmla="*/ 3 h 17"/>
                  <a:gd name="T58" fmla="*/ 3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0" name="Freeform 638"/>
              <p:cNvSpPr>
                <a:spLocks/>
              </p:cNvSpPr>
              <p:nvPr/>
            </p:nvSpPr>
            <p:spPr bwMode="auto">
              <a:xfrm>
                <a:off x="2922" y="3266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2 h 17"/>
                  <a:gd name="T6" fmla="*/ 0 w 17"/>
                  <a:gd name="T7" fmla="*/ 14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7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0 w 17"/>
                  <a:gd name="T21" fmla="*/ 17 h 17"/>
                  <a:gd name="T22" fmla="*/ 12 w 17"/>
                  <a:gd name="T23" fmla="*/ 17 h 17"/>
                  <a:gd name="T24" fmla="*/ 15 w 17"/>
                  <a:gd name="T25" fmla="*/ 14 h 17"/>
                  <a:gd name="T26" fmla="*/ 15 w 17"/>
                  <a:gd name="T27" fmla="*/ 14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10 h 17"/>
                  <a:gd name="T34" fmla="*/ 17 w 17"/>
                  <a:gd name="T35" fmla="*/ 7 h 17"/>
                  <a:gd name="T36" fmla="*/ 15 w 17"/>
                  <a:gd name="T37" fmla="*/ 5 h 17"/>
                  <a:gd name="T38" fmla="*/ 15 w 17"/>
                  <a:gd name="T39" fmla="*/ 5 h 17"/>
                  <a:gd name="T40" fmla="*/ 15 w 17"/>
                  <a:gd name="T41" fmla="*/ 3 h 17"/>
                  <a:gd name="T42" fmla="*/ 12 w 17"/>
                  <a:gd name="T43" fmla="*/ 3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3 w 17"/>
                  <a:gd name="T55" fmla="*/ 3 h 17"/>
                  <a:gd name="T56" fmla="*/ 3 w 17"/>
                  <a:gd name="T57" fmla="*/ 3 h 17"/>
                  <a:gd name="T58" fmla="*/ 3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1" name="Freeform 639"/>
              <p:cNvSpPr>
                <a:spLocks/>
              </p:cNvSpPr>
              <p:nvPr/>
            </p:nvSpPr>
            <p:spPr bwMode="auto">
              <a:xfrm>
                <a:off x="2887" y="3226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0 w 16"/>
                  <a:gd name="T3" fmla="*/ 9 h 16"/>
                  <a:gd name="T4" fmla="*/ 0 w 16"/>
                  <a:gd name="T5" fmla="*/ 9 h 16"/>
                  <a:gd name="T6" fmla="*/ 2 w 16"/>
                  <a:gd name="T7" fmla="*/ 12 h 16"/>
                  <a:gd name="T8" fmla="*/ 2 w 16"/>
                  <a:gd name="T9" fmla="*/ 14 h 16"/>
                  <a:gd name="T10" fmla="*/ 4 w 16"/>
                  <a:gd name="T11" fmla="*/ 14 h 16"/>
                  <a:gd name="T12" fmla="*/ 4 w 16"/>
                  <a:gd name="T13" fmla="*/ 14 h 16"/>
                  <a:gd name="T14" fmla="*/ 7 w 16"/>
                  <a:gd name="T15" fmla="*/ 16 h 16"/>
                  <a:gd name="T16" fmla="*/ 7 w 16"/>
                  <a:gd name="T17" fmla="*/ 16 h 16"/>
                  <a:gd name="T18" fmla="*/ 9 w 16"/>
                  <a:gd name="T19" fmla="*/ 16 h 16"/>
                  <a:gd name="T20" fmla="*/ 12 w 16"/>
                  <a:gd name="T21" fmla="*/ 14 h 16"/>
                  <a:gd name="T22" fmla="*/ 12 w 16"/>
                  <a:gd name="T23" fmla="*/ 14 h 16"/>
                  <a:gd name="T24" fmla="*/ 14 w 16"/>
                  <a:gd name="T25" fmla="*/ 14 h 16"/>
                  <a:gd name="T26" fmla="*/ 14 w 16"/>
                  <a:gd name="T27" fmla="*/ 12 h 16"/>
                  <a:gd name="T28" fmla="*/ 16 w 16"/>
                  <a:gd name="T29" fmla="*/ 12 h 16"/>
                  <a:gd name="T30" fmla="*/ 16 w 16"/>
                  <a:gd name="T31" fmla="*/ 9 h 16"/>
                  <a:gd name="T32" fmla="*/ 16 w 16"/>
                  <a:gd name="T33" fmla="*/ 7 h 16"/>
                  <a:gd name="T34" fmla="*/ 16 w 16"/>
                  <a:gd name="T35" fmla="*/ 4 h 16"/>
                  <a:gd name="T36" fmla="*/ 16 w 16"/>
                  <a:gd name="T37" fmla="*/ 4 h 16"/>
                  <a:gd name="T38" fmla="*/ 14 w 16"/>
                  <a:gd name="T39" fmla="*/ 2 h 16"/>
                  <a:gd name="T40" fmla="*/ 14 w 16"/>
                  <a:gd name="T41" fmla="*/ 2 h 16"/>
                  <a:gd name="T42" fmla="*/ 12 w 16"/>
                  <a:gd name="T43" fmla="*/ 0 h 16"/>
                  <a:gd name="T44" fmla="*/ 12 w 16"/>
                  <a:gd name="T45" fmla="*/ 0 h 16"/>
                  <a:gd name="T46" fmla="*/ 9 w 16"/>
                  <a:gd name="T47" fmla="*/ 0 h 16"/>
                  <a:gd name="T48" fmla="*/ 9 w 16"/>
                  <a:gd name="T49" fmla="*/ 0 h 16"/>
                  <a:gd name="T50" fmla="*/ 7 w 16"/>
                  <a:gd name="T51" fmla="*/ 0 h 16"/>
                  <a:gd name="T52" fmla="*/ 4 w 16"/>
                  <a:gd name="T53" fmla="*/ 0 h 16"/>
                  <a:gd name="T54" fmla="*/ 4 w 16"/>
                  <a:gd name="T55" fmla="*/ 0 h 16"/>
                  <a:gd name="T56" fmla="*/ 2 w 16"/>
                  <a:gd name="T57" fmla="*/ 2 h 16"/>
                  <a:gd name="T58" fmla="*/ 2 w 16"/>
                  <a:gd name="T59" fmla="*/ 2 h 16"/>
                  <a:gd name="T60" fmla="*/ 0 w 16"/>
                  <a:gd name="T61" fmla="*/ 4 h 16"/>
                  <a:gd name="T62" fmla="*/ 0 w 16"/>
                  <a:gd name="T63" fmla="*/ 4 h 16"/>
                  <a:gd name="T64" fmla="*/ 0 w 16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2" name="Freeform 640"/>
              <p:cNvSpPr>
                <a:spLocks/>
              </p:cNvSpPr>
              <p:nvPr/>
            </p:nvSpPr>
            <p:spPr bwMode="auto">
              <a:xfrm>
                <a:off x="2887" y="3226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0 w 16"/>
                  <a:gd name="T3" fmla="*/ 9 h 16"/>
                  <a:gd name="T4" fmla="*/ 0 w 16"/>
                  <a:gd name="T5" fmla="*/ 9 h 16"/>
                  <a:gd name="T6" fmla="*/ 2 w 16"/>
                  <a:gd name="T7" fmla="*/ 12 h 16"/>
                  <a:gd name="T8" fmla="*/ 2 w 16"/>
                  <a:gd name="T9" fmla="*/ 14 h 16"/>
                  <a:gd name="T10" fmla="*/ 4 w 16"/>
                  <a:gd name="T11" fmla="*/ 14 h 16"/>
                  <a:gd name="T12" fmla="*/ 4 w 16"/>
                  <a:gd name="T13" fmla="*/ 14 h 16"/>
                  <a:gd name="T14" fmla="*/ 7 w 16"/>
                  <a:gd name="T15" fmla="*/ 16 h 16"/>
                  <a:gd name="T16" fmla="*/ 7 w 16"/>
                  <a:gd name="T17" fmla="*/ 16 h 16"/>
                  <a:gd name="T18" fmla="*/ 9 w 16"/>
                  <a:gd name="T19" fmla="*/ 16 h 16"/>
                  <a:gd name="T20" fmla="*/ 12 w 16"/>
                  <a:gd name="T21" fmla="*/ 14 h 16"/>
                  <a:gd name="T22" fmla="*/ 12 w 16"/>
                  <a:gd name="T23" fmla="*/ 14 h 16"/>
                  <a:gd name="T24" fmla="*/ 14 w 16"/>
                  <a:gd name="T25" fmla="*/ 14 h 16"/>
                  <a:gd name="T26" fmla="*/ 14 w 16"/>
                  <a:gd name="T27" fmla="*/ 12 h 16"/>
                  <a:gd name="T28" fmla="*/ 16 w 16"/>
                  <a:gd name="T29" fmla="*/ 12 h 16"/>
                  <a:gd name="T30" fmla="*/ 16 w 16"/>
                  <a:gd name="T31" fmla="*/ 9 h 16"/>
                  <a:gd name="T32" fmla="*/ 16 w 16"/>
                  <a:gd name="T33" fmla="*/ 7 h 16"/>
                  <a:gd name="T34" fmla="*/ 16 w 16"/>
                  <a:gd name="T35" fmla="*/ 4 h 16"/>
                  <a:gd name="T36" fmla="*/ 16 w 16"/>
                  <a:gd name="T37" fmla="*/ 4 h 16"/>
                  <a:gd name="T38" fmla="*/ 14 w 16"/>
                  <a:gd name="T39" fmla="*/ 2 h 16"/>
                  <a:gd name="T40" fmla="*/ 14 w 16"/>
                  <a:gd name="T41" fmla="*/ 2 h 16"/>
                  <a:gd name="T42" fmla="*/ 12 w 16"/>
                  <a:gd name="T43" fmla="*/ 0 h 16"/>
                  <a:gd name="T44" fmla="*/ 12 w 16"/>
                  <a:gd name="T45" fmla="*/ 0 h 16"/>
                  <a:gd name="T46" fmla="*/ 9 w 16"/>
                  <a:gd name="T47" fmla="*/ 0 h 16"/>
                  <a:gd name="T48" fmla="*/ 9 w 16"/>
                  <a:gd name="T49" fmla="*/ 0 h 16"/>
                  <a:gd name="T50" fmla="*/ 7 w 16"/>
                  <a:gd name="T51" fmla="*/ 0 h 16"/>
                  <a:gd name="T52" fmla="*/ 4 w 16"/>
                  <a:gd name="T53" fmla="*/ 0 h 16"/>
                  <a:gd name="T54" fmla="*/ 4 w 16"/>
                  <a:gd name="T55" fmla="*/ 0 h 16"/>
                  <a:gd name="T56" fmla="*/ 2 w 16"/>
                  <a:gd name="T57" fmla="*/ 2 h 16"/>
                  <a:gd name="T58" fmla="*/ 2 w 16"/>
                  <a:gd name="T59" fmla="*/ 2 h 16"/>
                  <a:gd name="T60" fmla="*/ 0 w 16"/>
                  <a:gd name="T61" fmla="*/ 4 h 16"/>
                  <a:gd name="T62" fmla="*/ 0 w 16"/>
                  <a:gd name="T63" fmla="*/ 4 h 16"/>
                  <a:gd name="T64" fmla="*/ 0 w 16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6"/>
                  <a:gd name="T101" fmla="*/ 16 w 16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6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3" name="Freeform 641"/>
              <p:cNvSpPr>
                <a:spLocks/>
              </p:cNvSpPr>
              <p:nvPr/>
            </p:nvSpPr>
            <p:spPr bwMode="auto">
              <a:xfrm>
                <a:off x="2987" y="3593"/>
                <a:ext cx="17" cy="16"/>
              </a:xfrm>
              <a:custGeom>
                <a:avLst/>
                <a:gdLst>
                  <a:gd name="T0" fmla="*/ 0 w 17"/>
                  <a:gd name="T1" fmla="*/ 7 h 16"/>
                  <a:gd name="T2" fmla="*/ 0 w 17"/>
                  <a:gd name="T3" fmla="*/ 9 h 16"/>
                  <a:gd name="T4" fmla="*/ 2 w 17"/>
                  <a:gd name="T5" fmla="*/ 12 h 16"/>
                  <a:gd name="T6" fmla="*/ 2 w 17"/>
                  <a:gd name="T7" fmla="*/ 12 h 16"/>
                  <a:gd name="T8" fmla="*/ 2 w 17"/>
                  <a:gd name="T9" fmla="*/ 14 h 16"/>
                  <a:gd name="T10" fmla="*/ 5 w 17"/>
                  <a:gd name="T11" fmla="*/ 14 h 16"/>
                  <a:gd name="T12" fmla="*/ 5 w 17"/>
                  <a:gd name="T13" fmla="*/ 16 h 16"/>
                  <a:gd name="T14" fmla="*/ 7 w 17"/>
                  <a:gd name="T15" fmla="*/ 16 h 16"/>
                  <a:gd name="T16" fmla="*/ 9 w 17"/>
                  <a:gd name="T17" fmla="*/ 16 h 16"/>
                  <a:gd name="T18" fmla="*/ 9 w 17"/>
                  <a:gd name="T19" fmla="*/ 16 h 16"/>
                  <a:gd name="T20" fmla="*/ 12 w 17"/>
                  <a:gd name="T21" fmla="*/ 16 h 16"/>
                  <a:gd name="T22" fmla="*/ 14 w 17"/>
                  <a:gd name="T23" fmla="*/ 14 h 16"/>
                  <a:gd name="T24" fmla="*/ 14 w 17"/>
                  <a:gd name="T25" fmla="*/ 14 h 16"/>
                  <a:gd name="T26" fmla="*/ 14 w 17"/>
                  <a:gd name="T27" fmla="*/ 12 h 16"/>
                  <a:gd name="T28" fmla="*/ 17 w 17"/>
                  <a:gd name="T29" fmla="*/ 12 h 16"/>
                  <a:gd name="T30" fmla="*/ 17 w 17"/>
                  <a:gd name="T31" fmla="*/ 9 h 16"/>
                  <a:gd name="T32" fmla="*/ 17 w 17"/>
                  <a:gd name="T33" fmla="*/ 9 h 16"/>
                  <a:gd name="T34" fmla="*/ 17 w 17"/>
                  <a:gd name="T35" fmla="*/ 7 h 16"/>
                  <a:gd name="T36" fmla="*/ 17 w 17"/>
                  <a:gd name="T37" fmla="*/ 5 h 16"/>
                  <a:gd name="T38" fmla="*/ 17 w 17"/>
                  <a:gd name="T39" fmla="*/ 5 h 16"/>
                  <a:gd name="T40" fmla="*/ 14 w 17"/>
                  <a:gd name="T41" fmla="*/ 2 h 16"/>
                  <a:gd name="T42" fmla="*/ 14 w 17"/>
                  <a:gd name="T43" fmla="*/ 2 h 16"/>
                  <a:gd name="T44" fmla="*/ 12 w 17"/>
                  <a:gd name="T45" fmla="*/ 0 h 16"/>
                  <a:gd name="T46" fmla="*/ 9 w 17"/>
                  <a:gd name="T47" fmla="*/ 0 h 16"/>
                  <a:gd name="T48" fmla="*/ 9 w 17"/>
                  <a:gd name="T49" fmla="*/ 0 h 16"/>
                  <a:gd name="T50" fmla="*/ 7 w 17"/>
                  <a:gd name="T51" fmla="*/ 0 h 16"/>
                  <a:gd name="T52" fmla="*/ 5 w 17"/>
                  <a:gd name="T53" fmla="*/ 0 h 16"/>
                  <a:gd name="T54" fmla="*/ 5 w 17"/>
                  <a:gd name="T55" fmla="*/ 0 h 16"/>
                  <a:gd name="T56" fmla="*/ 2 w 17"/>
                  <a:gd name="T57" fmla="*/ 2 h 16"/>
                  <a:gd name="T58" fmla="*/ 2 w 17"/>
                  <a:gd name="T59" fmla="*/ 2 h 16"/>
                  <a:gd name="T60" fmla="*/ 2 w 17"/>
                  <a:gd name="T61" fmla="*/ 5 h 16"/>
                  <a:gd name="T62" fmla="*/ 0 w 17"/>
                  <a:gd name="T63" fmla="*/ 7 h 16"/>
                  <a:gd name="T64" fmla="*/ 0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4" name="Freeform 642"/>
              <p:cNvSpPr>
                <a:spLocks/>
              </p:cNvSpPr>
              <p:nvPr/>
            </p:nvSpPr>
            <p:spPr bwMode="auto">
              <a:xfrm>
                <a:off x="2987" y="3593"/>
                <a:ext cx="17" cy="16"/>
              </a:xfrm>
              <a:custGeom>
                <a:avLst/>
                <a:gdLst>
                  <a:gd name="T0" fmla="*/ 0 w 17"/>
                  <a:gd name="T1" fmla="*/ 7 h 16"/>
                  <a:gd name="T2" fmla="*/ 0 w 17"/>
                  <a:gd name="T3" fmla="*/ 9 h 16"/>
                  <a:gd name="T4" fmla="*/ 2 w 17"/>
                  <a:gd name="T5" fmla="*/ 12 h 16"/>
                  <a:gd name="T6" fmla="*/ 2 w 17"/>
                  <a:gd name="T7" fmla="*/ 12 h 16"/>
                  <a:gd name="T8" fmla="*/ 2 w 17"/>
                  <a:gd name="T9" fmla="*/ 14 h 16"/>
                  <a:gd name="T10" fmla="*/ 5 w 17"/>
                  <a:gd name="T11" fmla="*/ 14 h 16"/>
                  <a:gd name="T12" fmla="*/ 5 w 17"/>
                  <a:gd name="T13" fmla="*/ 16 h 16"/>
                  <a:gd name="T14" fmla="*/ 7 w 17"/>
                  <a:gd name="T15" fmla="*/ 16 h 16"/>
                  <a:gd name="T16" fmla="*/ 9 w 17"/>
                  <a:gd name="T17" fmla="*/ 16 h 16"/>
                  <a:gd name="T18" fmla="*/ 9 w 17"/>
                  <a:gd name="T19" fmla="*/ 16 h 16"/>
                  <a:gd name="T20" fmla="*/ 12 w 17"/>
                  <a:gd name="T21" fmla="*/ 16 h 16"/>
                  <a:gd name="T22" fmla="*/ 14 w 17"/>
                  <a:gd name="T23" fmla="*/ 14 h 16"/>
                  <a:gd name="T24" fmla="*/ 14 w 17"/>
                  <a:gd name="T25" fmla="*/ 14 h 16"/>
                  <a:gd name="T26" fmla="*/ 14 w 17"/>
                  <a:gd name="T27" fmla="*/ 12 h 16"/>
                  <a:gd name="T28" fmla="*/ 17 w 17"/>
                  <a:gd name="T29" fmla="*/ 12 h 16"/>
                  <a:gd name="T30" fmla="*/ 17 w 17"/>
                  <a:gd name="T31" fmla="*/ 9 h 16"/>
                  <a:gd name="T32" fmla="*/ 17 w 17"/>
                  <a:gd name="T33" fmla="*/ 9 h 16"/>
                  <a:gd name="T34" fmla="*/ 17 w 17"/>
                  <a:gd name="T35" fmla="*/ 7 h 16"/>
                  <a:gd name="T36" fmla="*/ 17 w 17"/>
                  <a:gd name="T37" fmla="*/ 5 h 16"/>
                  <a:gd name="T38" fmla="*/ 17 w 17"/>
                  <a:gd name="T39" fmla="*/ 5 h 16"/>
                  <a:gd name="T40" fmla="*/ 14 w 17"/>
                  <a:gd name="T41" fmla="*/ 2 h 16"/>
                  <a:gd name="T42" fmla="*/ 14 w 17"/>
                  <a:gd name="T43" fmla="*/ 2 h 16"/>
                  <a:gd name="T44" fmla="*/ 12 w 17"/>
                  <a:gd name="T45" fmla="*/ 0 h 16"/>
                  <a:gd name="T46" fmla="*/ 9 w 17"/>
                  <a:gd name="T47" fmla="*/ 0 h 16"/>
                  <a:gd name="T48" fmla="*/ 9 w 17"/>
                  <a:gd name="T49" fmla="*/ 0 h 16"/>
                  <a:gd name="T50" fmla="*/ 7 w 17"/>
                  <a:gd name="T51" fmla="*/ 0 h 16"/>
                  <a:gd name="T52" fmla="*/ 5 w 17"/>
                  <a:gd name="T53" fmla="*/ 0 h 16"/>
                  <a:gd name="T54" fmla="*/ 5 w 17"/>
                  <a:gd name="T55" fmla="*/ 0 h 16"/>
                  <a:gd name="T56" fmla="*/ 2 w 17"/>
                  <a:gd name="T57" fmla="*/ 2 h 16"/>
                  <a:gd name="T58" fmla="*/ 2 w 17"/>
                  <a:gd name="T59" fmla="*/ 2 h 16"/>
                  <a:gd name="T60" fmla="*/ 2 w 17"/>
                  <a:gd name="T61" fmla="*/ 5 h 16"/>
                  <a:gd name="T62" fmla="*/ 0 w 17"/>
                  <a:gd name="T63" fmla="*/ 7 h 16"/>
                  <a:gd name="T64" fmla="*/ 0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5" name="Freeform 643"/>
              <p:cNvSpPr>
                <a:spLocks/>
              </p:cNvSpPr>
              <p:nvPr/>
            </p:nvSpPr>
            <p:spPr bwMode="auto">
              <a:xfrm>
                <a:off x="2987" y="3381"/>
                <a:ext cx="17" cy="16"/>
              </a:xfrm>
              <a:custGeom>
                <a:avLst/>
                <a:gdLst>
                  <a:gd name="T0" fmla="*/ 0 w 17"/>
                  <a:gd name="T1" fmla="*/ 9 h 16"/>
                  <a:gd name="T2" fmla="*/ 2 w 17"/>
                  <a:gd name="T3" fmla="*/ 12 h 16"/>
                  <a:gd name="T4" fmla="*/ 2 w 17"/>
                  <a:gd name="T5" fmla="*/ 12 h 16"/>
                  <a:gd name="T6" fmla="*/ 2 w 17"/>
                  <a:gd name="T7" fmla="*/ 14 h 16"/>
                  <a:gd name="T8" fmla="*/ 2 w 17"/>
                  <a:gd name="T9" fmla="*/ 14 h 16"/>
                  <a:gd name="T10" fmla="*/ 5 w 17"/>
                  <a:gd name="T11" fmla="*/ 16 h 16"/>
                  <a:gd name="T12" fmla="*/ 5 w 17"/>
                  <a:gd name="T13" fmla="*/ 16 h 16"/>
                  <a:gd name="T14" fmla="*/ 7 w 17"/>
                  <a:gd name="T15" fmla="*/ 16 h 16"/>
                  <a:gd name="T16" fmla="*/ 9 w 17"/>
                  <a:gd name="T17" fmla="*/ 16 h 16"/>
                  <a:gd name="T18" fmla="*/ 9 w 17"/>
                  <a:gd name="T19" fmla="*/ 16 h 16"/>
                  <a:gd name="T20" fmla="*/ 12 w 17"/>
                  <a:gd name="T21" fmla="*/ 16 h 16"/>
                  <a:gd name="T22" fmla="*/ 14 w 17"/>
                  <a:gd name="T23" fmla="*/ 16 h 16"/>
                  <a:gd name="T24" fmla="*/ 14 w 17"/>
                  <a:gd name="T25" fmla="*/ 14 h 16"/>
                  <a:gd name="T26" fmla="*/ 17 w 17"/>
                  <a:gd name="T27" fmla="*/ 14 h 16"/>
                  <a:gd name="T28" fmla="*/ 17 w 17"/>
                  <a:gd name="T29" fmla="*/ 12 h 16"/>
                  <a:gd name="T30" fmla="*/ 17 w 17"/>
                  <a:gd name="T31" fmla="*/ 12 h 16"/>
                  <a:gd name="T32" fmla="*/ 17 w 17"/>
                  <a:gd name="T33" fmla="*/ 9 h 16"/>
                  <a:gd name="T34" fmla="*/ 17 w 17"/>
                  <a:gd name="T35" fmla="*/ 7 h 16"/>
                  <a:gd name="T36" fmla="*/ 17 w 17"/>
                  <a:gd name="T37" fmla="*/ 7 h 16"/>
                  <a:gd name="T38" fmla="*/ 17 w 17"/>
                  <a:gd name="T39" fmla="*/ 4 h 16"/>
                  <a:gd name="T40" fmla="*/ 14 w 17"/>
                  <a:gd name="T41" fmla="*/ 2 h 16"/>
                  <a:gd name="T42" fmla="*/ 14 w 17"/>
                  <a:gd name="T43" fmla="*/ 2 h 16"/>
                  <a:gd name="T44" fmla="*/ 12 w 17"/>
                  <a:gd name="T45" fmla="*/ 2 h 16"/>
                  <a:gd name="T46" fmla="*/ 12 w 17"/>
                  <a:gd name="T47" fmla="*/ 0 h 16"/>
                  <a:gd name="T48" fmla="*/ 9 w 17"/>
                  <a:gd name="T49" fmla="*/ 0 h 16"/>
                  <a:gd name="T50" fmla="*/ 7 w 17"/>
                  <a:gd name="T51" fmla="*/ 0 h 16"/>
                  <a:gd name="T52" fmla="*/ 7 w 17"/>
                  <a:gd name="T53" fmla="*/ 2 h 16"/>
                  <a:gd name="T54" fmla="*/ 5 w 17"/>
                  <a:gd name="T55" fmla="*/ 2 h 16"/>
                  <a:gd name="T56" fmla="*/ 2 w 17"/>
                  <a:gd name="T57" fmla="*/ 2 h 16"/>
                  <a:gd name="T58" fmla="*/ 2 w 17"/>
                  <a:gd name="T59" fmla="*/ 4 h 16"/>
                  <a:gd name="T60" fmla="*/ 2 w 17"/>
                  <a:gd name="T61" fmla="*/ 4 h 16"/>
                  <a:gd name="T62" fmla="*/ 2 w 17"/>
                  <a:gd name="T63" fmla="*/ 7 h 16"/>
                  <a:gd name="T64" fmla="*/ 0 w 17"/>
                  <a:gd name="T65" fmla="*/ 9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0" y="9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6" name="Freeform 644"/>
              <p:cNvSpPr>
                <a:spLocks/>
              </p:cNvSpPr>
              <p:nvPr/>
            </p:nvSpPr>
            <p:spPr bwMode="auto">
              <a:xfrm>
                <a:off x="2987" y="3381"/>
                <a:ext cx="17" cy="16"/>
              </a:xfrm>
              <a:custGeom>
                <a:avLst/>
                <a:gdLst>
                  <a:gd name="T0" fmla="*/ 0 w 17"/>
                  <a:gd name="T1" fmla="*/ 9 h 16"/>
                  <a:gd name="T2" fmla="*/ 2 w 17"/>
                  <a:gd name="T3" fmla="*/ 12 h 16"/>
                  <a:gd name="T4" fmla="*/ 2 w 17"/>
                  <a:gd name="T5" fmla="*/ 12 h 16"/>
                  <a:gd name="T6" fmla="*/ 2 w 17"/>
                  <a:gd name="T7" fmla="*/ 14 h 16"/>
                  <a:gd name="T8" fmla="*/ 2 w 17"/>
                  <a:gd name="T9" fmla="*/ 14 h 16"/>
                  <a:gd name="T10" fmla="*/ 5 w 17"/>
                  <a:gd name="T11" fmla="*/ 16 h 16"/>
                  <a:gd name="T12" fmla="*/ 5 w 17"/>
                  <a:gd name="T13" fmla="*/ 16 h 16"/>
                  <a:gd name="T14" fmla="*/ 7 w 17"/>
                  <a:gd name="T15" fmla="*/ 16 h 16"/>
                  <a:gd name="T16" fmla="*/ 9 w 17"/>
                  <a:gd name="T17" fmla="*/ 16 h 16"/>
                  <a:gd name="T18" fmla="*/ 9 w 17"/>
                  <a:gd name="T19" fmla="*/ 16 h 16"/>
                  <a:gd name="T20" fmla="*/ 12 w 17"/>
                  <a:gd name="T21" fmla="*/ 16 h 16"/>
                  <a:gd name="T22" fmla="*/ 14 w 17"/>
                  <a:gd name="T23" fmla="*/ 16 h 16"/>
                  <a:gd name="T24" fmla="*/ 14 w 17"/>
                  <a:gd name="T25" fmla="*/ 14 h 16"/>
                  <a:gd name="T26" fmla="*/ 17 w 17"/>
                  <a:gd name="T27" fmla="*/ 14 h 16"/>
                  <a:gd name="T28" fmla="*/ 17 w 17"/>
                  <a:gd name="T29" fmla="*/ 12 h 16"/>
                  <a:gd name="T30" fmla="*/ 17 w 17"/>
                  <a:gd name="T31" fmla="*/ 12 h 16"/>
                  <a:gd name="T32" fmla="*/ 17 w 17"/>
                  <a:gd name="T33" fmla="*/ 9 h 16"/>
                  <a:gd name="T34" fmla="*/ 17 w 17"/>
                  <a:gd name="T35" fmla="*/ 7 h 16"/>
                  <a:gd name="T36" fmla="*/ 17 w 17"/>
                  <a:gd name="T37" fmla="*/ 7 h 16"/>
                  <a:gd name="T38" fmla="*/ 17 w 17"/>
                  <a:gd name="T39" fmla="*/ 4 h 16"/>
                  <a:gd name="T40" fmla="*/ 14 w 17"/>
                  <a:gd name="T41" fmla="*/ 2 h 16"/>
                  <a:gd name="T42" fmla="*/ 14 w 17"/>
                  <a:gd name="T43" fmla="*/ 2 h 16"/>
                  <a:gd name="T44" fmla="*/ 12 w 17"/>
                  <a:gd name="T45" fmla="*/ 2 h 16"/>
                  <a:gd name="T46" fmla="*/ 12 w 17"/>
                  <a:gd name="T47" fmla="*/ 0 h 16"/>
                  <a:gd name="T48" fmla="*/ 9 w 17"/>
                  <a:gd name="T49" fmla="*/ 0 h 16"/>
                  <a:gd name="T50" fmla="*/ 7 w 17"/>
                  <a:gd name="T51" fmla="*/ 0 h 16"/>
                  <a:gd name="T52" fmla="*/ 7 w 17"/>
                  <a:gd name="T53" fmla="*/ 2 h 16"/>
                  <a:gd name="T54" fmla="*/ 5 w 17"/>
                  <a:gd name="T55" fmla="*/ 2 h 16"/>
                  <a:gd name="T56" fmla="*/ 2 w 17"/>
                  <a:gd name="T57" fmla="*/ 2 h 16"/>
                  <a:gd name="T58" fmla="*/ 2 w 17"/>
                  <a:gd name="T59" fmla="*/ 4 h 16"/>
                  <a:gd name="T60" fmla="*/ 2 w 17"/>
                  <a:gd name="T61" fmla="*/ 4 h 16"/>
                  <a:gd name="T62" fmla="*/ 2 w 17"/>
                  <a:gd name="T63" fmla="*/ 7 h 16"/>
                  <a:gd name="T64" fmla="*/ 0 w 17"/>
                  <a:gd name="T65" fmla="*/ 9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0" y="9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7" name="Freeform 645"/>
              <p:cNvSpPr>
                <a:spLocks/>
              </p:cNvSpPr>
              <p:nvPr/>
            </p:nvSpPr>
            <p:spPr bwMode="auto">
              <a:xfrm>
                <a:off x="2999" y="3485"/>
                <a:ext cx="16" cy="17"/>
              </a:xfrm>
              <a:custGeom>
                <a:avLst/>
                <a:gdLst>
                  <a:gd name="T0" fmla="*/ 0 w 16"/>
                  <a:gd name="T1" fmla="*/ 10 h 17"/>
                  <a:gd name="T2" fmla="*/ 0 w 16"/>
                  <a:gd name="T3" fmla="*/ 10 h 17"/>
                  <a:gd name="T4" fmla="*/ 0 w 16"/>
                  <a:gd name="T5" fmla="*/ 12 h 17"/>
                  <a:gd name="T6" fmla="*/ 2 w 16"/>
                  <a:gd name="T7" fmla="*/ 15 h 17"/>
                  <a:gd name="T8" fmla="*/ 2 w 16"/>
                  <a:gd name="T9" fmla="*/ 15 h 17"/>
                  <a:gd name="T10" fmla="*/ 2 w 16"/>
                  <a:gd name="T11" fmla="*/ 17 h 17"/>
                  <a:gd name="T12" fmla="*/ 5 w 16"/>
                  <a:gd name="T13" fmla="*/ 17 h 17"/>
                  <a:gd name="T14" fmla="*/ 7 w 16"/>
                  <a:gd name="T15" fmla="*/ 17 h 17"/>
                  <a:gd name="T16" fmla="*/ 7 w 16"/>
                  <a:gd name="T17" fmla="*/ 17 h 17"/>
                  <a:gd name="T18" fmla="*/ 9 w 16"/>
                  <a:gd name="T19" fmla="*/ 17 h 17"/>
                  <a:gd name="T20" fmla="*/ 12 w 16"/>
                  <a:gd name="T21" fmla="*/ 17 h 17"/>
                  <a:gd name="T22" fmla="*/ 12 w 16"/>
                  <a:gd name="T23" fmla="*/ 17 h 17"/>
                  <a:gd name="T24" fmla="*/ 14 w 16"/>
                  <a:gd name="T25" fmla="*/ 15 h 17"/>
                  <a:gd name="T26" fmla="*/ 14 w 16"/>
                  <a:gd name="T27" fmla="*/ 15 h 17"/>
                  <a:gd name="T28" fmla="*/ 14 w 16"/>
                  <a:gd name="T29" fmla="*/ 12 h 17"/>
                  <a:gd name="T30" fmla="*/ 16 w 16"/>
                  <a:gd name="T31" fmla="*/ 10 h 17"/>
                  <a:gd name="T32" fmla="*/ 16 w 16"/>
                  <a:gd name="T33" fmla="*/ 10 h 17"/>
                  <a:gd name="T34" fmla="*/ 16 w 16"/>
                  <a:gd name="T35" fmla="*/ 8 h 17"/>
                  <a:gd name="T36" fmla="*/ 16 w 16"/>
                  <a:gd name="T37" fmla="*/ 5 h 17"/>
                  <a:gd name="T38" fmla="*/ 14 w 16"/>
                  <a:gd name="T39" fmla="*/ 5 h 17"/>
                  <a:gd name="T40" fmla="*/ 14 w 16"/>
                  <a:gd name="T41" fmla="*/ 3 h 17"/>
                  <a:gd name="T42" fmla="*/ 12 w 16"/>
                  <a:gd name="T43" fmla="*/ 3 h 17"/>
                  <a:gd name="T44" fmla="*/ 12 w 16"/>
                  <a:gd name="T45" fmla="*/ 0 h 17"/>
                  <a:gd name="T46" fmla="*/ 9 w 16"/>
                  <a:gd name="T47" fmla="*/ 0 h 17"/>
                  <a:gd name="T48" fmla="*/ 7 w 16"/>
                  <a:gd name="T49" fmla="*/ 0 h 17"/>
                  <a:gd name="T50" fmla="*/ 7 w 16"/>
                  <a:gd name="T51" fmla="*/ 0 h 17"/>
                  <a:gd name="T52" fmla="*/ 5 w 16"/>
                  <a:gd name="T53" fmla="*/ 0 h 17"/>
                  <a:gd name="T54" fmla="*/ 5 w 16"/>
                  <a:gd name="T55" fmla="*/ 3 h 17"/>
                  <a:gd name="T56" fmla="*/ 2 w 16"/>
                  <a:gd name="T57" fmla="*/ 3 h 17"/>
                  <a:gd name="T58" fmla="*/ 2 w 16"/>
                  <a:gd name="T59" fmla="*/ 5 h 17"/>
                  <a:gd name="T60" fmla="*/ 0 w 16"/>
                  <a:gd name="T61" fmla="*/ 5 h 17"/>
                  <a:gd name="T62" fmla="*/ 0 w 16"/>
                  <a:gd name="T63" fmla="*/ 8 h 17"/>
                  <a:gd name="T64" fmla="*/ 0 w 16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8" name="Freeform 646"/>
              <p:cNvSpPr>
                <a:spLocks/>
              </p:cNvSpPr>
              <p:nvPr/>
            </p:nvSpPr>
            <p:spPr bwMode="auto">
              <a:xfrm>
                <a:off x="2999" y="3485"/>
                <a:ext cx="16" cy="17"/>
              </a:xfrm>
              <a:custGeom>
                <a:avLst/>
                <a:gdLst>
                  <a:gd name="T0" fmla="*/ 0 w 16"/>
                  <a:gd name="T1" fmla="*/ 10 h 17"/>
                  <a:gd name="T2" fmla="*/ 0 w 16"/>
                  <a:gd name="T3" fmla="*/ 10 h 17"/>
                  <a:gd name="T4" fmla="*/ 0 w 16"/>
                  <a:gd name="T5" fmla="*/ 12 h 17"/>
                  <a:gd name="T6" fmla="*/ 2 w 16"/>
                  <a:gd name="T7" fmla="*/ 15 h 17"/>
                  <a:gd name="T8" fmla="*/ 2 w 16"/>
                  <a:gd name="T9" fmla="*/ 15 h 17"/>
                  <a:gd name="T10" fmla="*/ 2 w 16"/>
                  <a:gd name="T11" fmla="*/ 17 h 17"/>
                  <a:gd name="T12" fmla="*/ 5 w 16"/>
                  <a:gd name="T13" fmla="*/ 17 h 17"/>
                  <a:gd name="T14" fmla="*/ 7 w 16"/>
                  <a:gd name="T15" fmla="*/ 17 h 17"/>
                  <a:gd name="T16" fmla="*/ 7 w 16"/>
                  <a:gd name="T17" fmla="*/ 17 h 17"/>
                  <a:gd name="T18" fmla="*/ 9 w 16"/>
                  <a:gd name="T19" fmla="*/ 17 h 17"/>
                  <a:gd name="T20" fmla="*/ 12 w 16"/>
                  <a:gd name="T21" fmla="*/ 17 h 17"/>
                  <a:gd name="T22" fmla="*/ 12 w 16"/>
                  <a:gd name="T23" fmla="*/ 17 h 17"/>
                  <a:gd name="T24" fmla="*/ 14 w 16"/>
                  <a:gd name="T25" fmla="*/ 15 h 17"/>
                  <a:gd name="T26" fmla="*/ 14 w 16"/>
                  <a:gd name="T27" fmla="*/ 15 h 17"/>
                  <a:gd name="T28" fmla="*/ 14 w 16"/>
                  <a:gd name="T29" fmla="*/ 12 h 17"/>
                  <a:gd name="T30" fmla="*/ 16 w 16"/>
                  <a:gd name="T31" fmla="*/ 10 h 17"/>
                  <a:gd name="T32" fmla="*/ 16 w 16"/>
                  <a:gd name="T33" fmla="*/ 10 h 17"/>
                  <a:gd name="T34" fmla="*/ 16 w 16"/>
                  <a:gd name="T35" fmla="*/ 8 h 17"/>
                  <a:gd name="T36" fmla="*/ 16 w 16"/>
                  <a:gd name="T37" fmla="*/ 5 h 17"/>
                  <a:gd name="T38" fmla="*/ 14 w 16"/>
                  <a:gd name="T39" fmla="*/ 5 h 17"/>
                  <a:gd name="T40" fmla="*/ 14 w 16"/>
                  <a:gd name="T41" fmla="*/ 3 h 17"/>
                  <a:gd name="T42" fmla="*/ 12 w 16"/>
                  <a:gd name="T43" fmla="*/ 3 h 17"/>
                  <a:gd name="T44" fmla="*/ 12 w 16"/>
                  <a:gd name="T45" fmla="*/ 0 h 17"/>
                  <a:gd name="T46" fmla="*/ 9 w 16"/>
                  <a:gd name="T47" fmla="*/ 0 h 17"/>
                  <a:gd name="T48" fmla="*/ 7 w 16"/>
                  <a:gd name="T49" fmla="*/ 0 h 17"/>
                  <a:gd name="T50" fmla="*/ 7 w 16"/>
                  <a:gd name="T51" fmla="*/ 0 h 17"/>
                  <a:gd name="T52" fmla="*/ 5 w 16"/>
                  <a:gd name="T53" fmla="*/ 0 h 17"/>
                  <a:gd name="T54" fmla="*/ 5 w 16"/>
                  <a:gd name="T55" fmla="*/ 3 h 17"/>
                  <a:gd name="T56" fmla="*/ 2 w 16"/>
                  <a:gd name="T57" fmla="*/ 3 h 17"/>
                  <a:gd name="T58" fmla="*/ 2 w 16"/>
                  <a:gd name="T59" fmla="*/ 5 h 17"/>
                  <a:gd name="T60" fmla="*/ 0 w 16"/>
                  <a:gd name="T61" fmla="*/ 5 h 17"/>
                  <a:gd name="T62" fmla="*/ 0 w 16"/>
                  <a:gd name="T63" fmla="*/ 8 h 17"/>
                  <a:gd name="T64" fmla="*/ 0 w 16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7"/>
                  <a:gd name="T101" fmla="*/ 16 w 16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7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29" name="Freeform 647"/>
              <p:cNvSpPr>
                <a:spLocks/>
              </p:cNvSpPr>
              <p:nvPr/>
            </p:nvSpPr>
            <p:spPr bwMode="auto">
              <a:xfrm>
                <a:off x="2965" y="3536"/>
                <a:ext cx="15" cy="16"/>
              </a:xfrm>
              <a:custGeom>
                <a:avLst/>
                <a:gdLst>
                  <a:gd name="T0" fmla="*/ 0 w 15"/>
                  <a:gd name="T1" fmla="*/ 9 h 16"/>
                  <a:gd name="T2" fmla="*/ 0 w 15"/>
                  <a:gd name="T3" fmla="*/ 9 h 16"/>
                  <a:gd name="T4" fmla="*/ 0 w 15"/>
                  <a:gd name="T5" fmla="*/ 11 h 16"/>
                  <a:gd name="T6" fmla="*/ 0 w 15"/>
                  <a:gd name="T7" fmla="*/ 14 h 16"/>
                  <a:gd name="T8" fmla="*/ 3 w 15"/>
                  <a:gd name="T9" fmla="*/ 14 h 16"/>
                  <a:gd name="T10" fmla="*/ 3 w 15"/>
                  <a:gd name="T11" fmla="*/ 16 h 16"/>
                  <a:gd name="T12" fmla="*/ 5 w 15"/>
                  <a:gd name="T13" fmla="*/ 16 h 16"/>
                  <a:gd name="T14" fmla="*/ 5 w 15"/>
                  <a:gd name="T15" fmla="*/ 16 h 16"/>
                  <a:gd name="T16" fmla="*/ 8 w 15"/>
                  <a:gd name="T17" fmla="*/ 16 h 16"/>
                  <a:gd name="T18" fmla="*/ 10 w 15"/>
                  <a:gd name="T19" fmla="*/ 16 h 16"/>
                  <a:gd name="T20" fmla="*/ 10 w 15"/>
                  <a:gd name="T21" fmla="*/ 16 h 16"/>
                  <a:gd name="T22" fmla="*/ 12 w 15"/>
                  <a:gd name="T23" fmla="*/ 16 h 16"/>
                  <a:gd name="T24" fmla="*/ 12 w 15"/>
                  <a:gd name="T25" fmla="*/ 14 h 16"/>
                  <a:gd name="T26" fmla="*/ 15 w 15"/>
                  <a:gd name="T27" fmla="*/ 14 h 16"/>
                  <a:gd name="T28" fmla="*/ 15 w 15"/>
                  <a:gd name="T29" fmla="*/ 11 h 16"/>
                  <a:gd name="T30" fmla="*/ 15 w 15"/>
                  <a:gd name="T31" fmla="*/ 11 h 16"/>
                  <a:gd name="T32" fmla="*/ 15 w 15"/>
                  <a:gd name="T33" fmla="*/ 9 h 16"/>
                  <a:gd name="T34" fmla="*/ 15 w 15"/>
                  <a:gd name="T35" fmla="*/ 7 h 16"/>
                  <a:gd name="T36" fmla="*/ 15 w 15"/>
                  <a:gd name="T37" fmla="*/ 4 h 16"/>
                  <a:gd name="T38" fmla="*/ 15 w 15"/>
                  <a:gd name="T39" fmla="*/ 4 h 16"/>
                  <a:gd name="T40" fmla="*/ 15 w 15"/>
                  <a:gd name="T41" fmla="*/ 2 h 16"/>
                  <a:gd name="T42" fmla="*/ 12 w 15"/>
                  <a:gd name="T43" fmla="*/ 2 h 16"/>
                  <a:gd name="T44" fmla="*/ 10 w 15"/>
                  <a:gd name="T45" fmla="*/ 2 h 16"/>
                  <a:gd name="T46" fmla="*/ 10 w 15"/>
                  <a:gd name="T47" fmla="*/ 0 h 16"/>
                  <a:gd name="T48" fmla="*/ 8 w 15"/>
                  <a:gd name="T49" fmla="*/ 0 h 16"/>
                  <a:gd name="T50" fmla="*/ 8 w 15"/>
                  <a:gd name="T51" fmla="*/ 0 h 16"/>
                  <a:gd name="T52" fmla="*/ 5 w 15"/>
                  <a:gd name="T53" fmla="*/ 0 h 16"/>
                  <a:gd name="T54" fmla="*/ 3 w 15"/>
                  <a:gd name="T55" fmla="*/ 2 h 16"/>
                  <a:gd name="T56" fmla="*/ 3 w 15"/>
                  <a:gd name="T57" fmla="*/ 2 h 16"/>
                  <a:gd name="T58" fmla="*/ 0 w 15"/>
                  <a:gd name="T59" fmla="*/ 4 h 16"/>
                  <a:gd name="T60" fmla="*/ 0 w 15"/>
                  <a:gd name="T61" fmla="*/ 4 h 16"/>
                  <a:gd name="T62" fmla="*/ 0 w 15"/>
                  <a:gd name="T63" fmla="*/ 7 h 16"/>
                  <a:gd name="T64" fmla="*/ 0 w 15"/>
                  <a:gd name="T65" fmla="*/ 9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6"/>
                  <a:gd name="T101" fmla="*/ 15 w 15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6">
                    <a:moveTo>
                      <a:pt x="0" y="9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0" name="Freeform 648"/>
              <p:cNvSpPr>
                <a:spLocks/>
              </p:cNvSpPr>
              <p:nvPr/>
            </p:nvSpPr>
            <p:spPr bwMode="auto">
              <a:xfrm>
                <a:off x="2965" y="3536"/>
                <a:ext cx="15" cy="16"/>
              </a:xfrm>
              <a:custGeom>
                <a:avLst/>
                <a:gdLst>
                  <a:gd name="T0" fmla="*/ 0 w 15"/>
                  <a:gd name="T1" fmla="*/ 9 h 16"/>
                  <a:gd name="T2" fmla="*/ 0 w 15"/>
                  <a:gd name="T3" fmla="*/ 9 h 16"/>
                  <a:gd name="T4" fmla="*/ 0 w 15"/>
                  <a:gd name="T5" fmla="*/ 11 h 16"/>
                  <a:gd name="T6" fmla="*/ 0 w 15"/>
                  <a:gd name="T7" fmla="*/ 14 h 16"/>
                  <a:gd name="T8" fmla="*/ 3 w 15"/>
                  <a:gd name="T9" fmla="*/ 14 h 16"/>
                  <a:gd name="T10" fmla="*/ 3 w 15"/>
                  <a:gd name="T11" fmla="*/ 16 h 16"/>
                  <a:gd name="T12" fmla="*/ 5 w 15"/>
                  <a:gd name="T13" fmla="*/ 16 h 16"/>
                  <a:gd name="T14" fmla="*/ 5 w 15"/>
                  <a:gd name="T15" fmla="*/ 16 h 16"/>
                  <a:gd name="T16" fmla="*/ 8 w 15"/>
                  <a:gd name="T17" fmla="*/ 16 h 16"/>
                  <a:gd name="T18" fmla="*/ 10 w 15"/>
                  <a:gd name="T19" fmla="*/ 16 h 16"/>
                  <a:gd name="T20" fmla="*/ 10 w 15"/>
                  <a:gd name="T21" fmla="*/ 16 h 16"/>
                  <a:gd name="T22" fmla="*/ 12 w 15"/>
                  <a:gd name="T23" fmla="*/ 16 h 16"/>
                  <a:gd name="T24" fmla="*/ 12 w 15"/>
                  <a:gd name="T25" fmla="*/ 14 h 16"/>
                  <a:gd name="T26" fmla="*/ 15 w 15"/>
                  <a:gd name="T27" fmla="*/ 14 h 16"/>
                  <a:gd name="T28" fmla="*/ 15 w 15"/>
                  <a:gd name="T29" fmla="*/ 11 h 16"/>
                  <a:gd name="T30" fmla="*/ 15 w 15"/>
                  <a:gd name="T31" fmla="*/ 11 h 16"/>
                  <a:gd name="T32" fmla="*/ 15 w 15"/>
                  <a:gd name="T33" fmla="*/ 9 h 16"/>
                  <a:gd name="T34" fmla="*/ 15 w 15"/>
                  <a:gd name="T35" fmla="*/ 7 h 16"/>
                  <a:gd name="T36" fmla="*/ 15 w 15"/>
                  <a:gd name="T37" fmla="*/ 4 h 16"/>
                  <a:gd name="T38" fmla="*/ 15 w 15"/>
                  <a:gd name="T39" fmla="*/ 4 h 16"/>
                  <a:gd name="T40" fmla="*/ 15 w 15"/>
                  <a:gd name="T41" fmla="*/ 2 h 16"/>
                  <a:gd name="T42" fmla="*/ 12 w 15"/>
                  <a:gd name="T43" fmla="*/ 2 h 16"/>
                  <a:gd name="T44" fmla="*/ 10 w 15"/>
                  <a:gd name="T45" fmla="*/ 2 h 16"/>
                  <a:gd name="T46" fmla="*/ 10 w 15"/>
                  <a:gd name="T47" fmla="*/ 0 h 16"/>
                  <a:gd name="T48" fmla="*/ 8 w 15"/>
                  <a:gd name="T49" fmla="*/ 0 h 16"/>
                  <a:gd name="T50" fmla="*/ 8 w 15"/>
                  <a:gd name="T51" fmla="*/ 0 h 16"/>
                  <a:gd name="T52" fmla="*/ 5 w 15"/>
                  <a:gd name="T53" fmla="*/ 0 h 16"/>
                  <a:gd name="T54" fmla="*/ 3 w 15"/>
                  <a:gd name="T55" fmla="*/ 2 h 16"/>
                  <a:gd name="T56" fmla="*/ 3 w 15"/>
                  <a:gd name="T57" fmla="*/ 2 h 16"/>
                  <a:gd name="T58" fmla="*/ 0 w 15"/>
                  <a:gd name="T59" fmla="*/ 4 h 16"/>
                  <a:gd name="T60" fmla="*/ 0 w 15"/>
                  <a:gd name="T61" fmla="*/ 4 h 16"/>
                  <a:gd name="T62" fmla="*/ 0 w 15"/>
                  <a:gd name="T63" fmla="*/ 7 h 16"/>
                  <a:gd name="T64" fmla="*/ 0 w 15"/>
                  <a:gd name="T65" fmla="*/ 9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6"/>
                  <a:gd name="T101" fmla="*/ 15 w 15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6">
                    <a:moveTo>
                      <a:pt x="0" y="9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1" name="Freeform 649"/>
              <p:cNvSpPr>
                <a:spLocks/>
              </p:cNvSpPr>
              <p:nvPr/>
            </p:nvSpPr>
            <p:spPr bwMode="auto">
              <a:xfrm>
                <a:off x="2980" y="3695"/>
                <a:ext cx="14" cy="17"/>
              </a:xfrm>
              <a:custGeom>
                <a:avLst/>
                <a:gdLst>
                  <a:gd name="T0" fmla="*/ 0 w 14"/>
                  <a:gd name="T1" fmla="*/ 7 h 17"/>
                  <a:gd name="T2" fmla="*/ 0 w 14"/>
                  <a:gd name="T3" fmla="*/ 10 h 17"/>
                  <a:gd name="T4" fmla="*/ 0 w 14"/>
                  <a:gd name="T5" fmla="*/ 10 h 17"/>
                  <a:gd name="T6" fmla="*/ 0 w 14"/>
                  <a:gd name="T7" fmla="*/ 12 h 17"/>
                  <a:gd name="T8" fmla="*/ 0 w 14"/>
                  <a:gd name="T9" fmla="*/ 15 h 17"/>
                  <a:gd name="T10" fmla="*/ 2 w 14"/>
                  <a:gd name="T11" fmla="*/ 15 h 17"/>
                  <a:gd name="T12" fmla="*/ 4 w 14"/>
                  <a:gd name="T13" fmla="*/ 15 h 17"/>
                  <a:gd name="T14" fmla="*/ 4 w 14"/>
                  <a:gd name="T15" fmla="*/ 17 h 17"/>
                  <a:gd name="T16" fmla="*/ 7 w 14"/>
                  <a:gd name="T17" fmla="*/ 17 h 17"/>
                  <a:gd name="T18" fmla="*/ 9 w 14"/>
                  <a:gd name="T19" fmla="*/ 17 h 17"/>
                  <a:gd name="T20" fmla="*/ 9 w 14"/>
                  <a:gd name="T21" fmla="*/ 15 h 17"/>
                  <a:gd name="T22" fmla="*/ 12 w 14"/>
                  <a:gd name="T23" fmla="*/ 15 h 17"/>
                  <a:gd name="T24" fmla="*/ 12 w 14"/>
                  <a:gd name="T25" fmla="*/ 15 h 17"/>
                  <a:gd name="T26" fmla="*/ 14 w 14"/>
                  <a:gd name="T27" fmla="*/ 12 h 17"/>
                  <a:gd name="T28" fmla="*/ 14 w 14"/>
                  <a:gd name="T29" fmla="*/ 12 h 17"/>
                  <a:gd name="T30" fmla="*/ 14 w 14"/>
                  <a:gd name="T31" fmla="*/ 10 h 17"/>
                  <a:gd name="T32" fmla="*/ 14 w 14"/>
                  <a:gd name="T33" fmla="*/ 7 h 17"/>
                  <a:gd name="T34" fmla="*/ 14 w 14"/>
                  <a:gd name="T35" fmla="*/ 5 h 17"/>
                  <a:gd name="T36" fmla="*/ 14 w 14"/>
                  <a:gd name="T37" fmla="*/ 5 h 17"/>
                  <a:gd name="T38" fmla="*/ 14 w 14"/>
                  <a:gd name="T39" fmla="*/ 3 h 17"/>
                  <a:gd name="T40" fmla="*/ 12 w 14"/>
                  <a:gd name="T41" fmla="*/ 3 h 17"/>
                  <a:gd name="T42" fmla="*/ 12 w 14"/>
                  <a:gd name="T43" fmla="*/ 0 h 17"/>
                  <a:gd name="T44" fmla="*/ 9 w 14"/>
                  <a:gd name="T45" fmla="*/ 0 h 17"/>
                  <a:gd name="T46" fmla="*/ 9 w 14"/>
                  <a:gd name="T47" fmla="*/ 0 h 17"/>
                  <a:gd name="T48" fmla="*/ 7 w 14"/>
                  <a:gd name="T49" fmla="*/ 0 h 17"/>
                  <a:gd name="T50" fmla="*/ 4 w 14"/>
                  <a:gd name="T51" fmla="*/ 0 h 17"/>
                  <a:gd name="T52" fmla="*/ 4 w 14"/>
                  <a:gd name="T53" fmla="*/ 0 h 17"/>
                  <a:gd name="T54" fmla="*/ 2 w 14"/>
                  <a:gd name="T55" fmla="*/ 0 h 17"/>
                  <a:gd name="T56" fmla="*/ 2 w 14"/>
                  <a:gd name="T57" fmla="*/ 3 h 17"/>
                  <a:gd name="T58" fmla="*/ 0 w 14"/>
                  <a:gd name="T59" fmla="*/ 3 h 17"/>
                  <a:gd name="T60" fmla="*/ 0 w 14"/>
                  <a:gd name="T61" fmla="*/ 5 h 17"/>
                  <a:gd name="T62" fmla="*/ 0 w 14"/>
                  <a:gd name="T63" fmla="*/ 5 h 17"/>
                  <a:gd name="T64" fmla="*/ 0 w 14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7"/>
                  <a:gd name="T101" fmla="*/ 14 w 1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2" name="Freeform 650"/>
              <p:cNvSpPr>
                <a:spLocks/>
              </p:cNvSpPr>
              <p:nvPr/>
            </p:nvSpPr>
            <p:spPr bwMode="auto">
              <a:xfrm>
                <a:off x="2980" y="3695"/>
                <a:ext cx="14" cy="17"/>
              </a:xfrm>
              <a:custGeom>
                <a:avLst/>
                <a:gdLst>
                  <a:gd name="T0" fmla="*/ 0 w 14"/>
                  <a:gd name="T1" fmla="*/ 7 h 17"/>
                  <a:gd name="T2" fmla="*/ 0 w 14"/>
                  <a:gd name="T3" fmla="*/ 10 h 17"/>
                  <a:gd name="T4" fmla="*/ 0 w 14"/>
                  <a:gd name="T5" fmla="*/ 10 h 17"/>
                  <a:gd name="T6" fmla="*/ 0 w 14"/>
                  <a:gd name="T7" fmla="*/ 12 h 17"/>
                  <a:gd name="T8" fmla="*/ 0 w 14"/>
                  <a:gd name="T9" fmla="*/ 15 h 17"/>
                  <a:gd name="T10" fmla="*/ 2 w 14"/>
                  <a:gd name="T11" fmla="*/ 15 h 17"/>
                  <a:gd name="T12" fmla="*/ 4 w 14"/>
                  <a:gd name="T13" fmla="*/ 15 h 17"/>
                  <a:gd name="T14" fmla="*/ 4 w 14"/>
                  <a:gd name="T15" fmla="*/ 17 h 17"/>
                  <a:gd name="T16" fmla="*/ 7 w 14"/>
                  <a:gd name="T17" fmla="*/ 17 h 17"/>
                  <a:gd name="T18" fmla="*/ 9 w 14"/>
                  <a:gd name="T19" fmla="*/ 17 h 17"/>
                  <a:gd name="T20" fmla="*/ 9 w 14"/>
                  <a:gd name="T21" fmla="*/ 15 h 17"/>
                  <a:gd name="T22" fmla="*/ 12 w 14"/>
                  <a:gd name="T23" fmla="*/ 15 h 17"/>
                  <a:gd name="T24" fmla="*/ 12 w 14"/>
                  <a:gd name="T25" fmla="*/ 15 h 17"/>
                  <a:gd name="T26" fmla="*/ 14 w 14"/>
                  <a:gd name="T27" fmla="*/ 12 h 17"/>
                  <a:gd name="T28" fmla="*/ 14 w 14"/>
                  <a:gd name="T29" fmla="*/ 12 h 17"/>
                  <a:gd name="T30" fmla="*/ 14 w 14"/>
                  <a:gd name="T31" fmla="*/ 10 h 17"/>
                  <a:gd name="T32" fmla="*/ 14 w 14"/>
                  <a:gd name="T33" fmla="*/ 7 h 17"/>
                  <a:gd name="T34" fmla="*/ 14 w 14"/>
                  <a:gd name="T35" fmla="*/ 5 h 17"/>
                  <a:gd name="T36" fmla="*/ 14 w 14"/>
                  <a:gd name="T37" fmla="*/ 5 h 17"/>
                  <a:gd name="T38" fmla="*/ 14 w 14"/>
                  <a:gd name="T39" fmla="*/ 3 h 17"/>
                  <a:gd name="T40" fmla="*/ 12 w 14"/>
                  <a:gd name="T41" fmla="*/ 3 h 17"/>
                  <a:gd name="T42" fmla="*/ 12 w 14"/>
                  <a:gd name="T43" fmla="*/ 0 h 17"/>
                  <a:gd name="T44" fmla="*/ 9 w 14"/>
                  <a:gd name="T45" fmla="*/ 0 h 17"/>
                  <a:gd name="T46" fmla="*/ 9 w 14"/>
                  <a:gd name="T47" fmla="*/ 0 h 17"/>
                  <a:gd name="T48" fmla="*/ 7 w 14"/>
                  <a:gd name="T49" fmla="*/ 0 h 17"/>
                  <a:gd name="T50" fmla="*/ 4 w 14"/>
                  <a:gd name="T51" fmla="*/ 0 h 17"/>
                  <a:gd name="T52" fmla="*/ 4 w 14"/>
                  <a:gd name="T53" fmla="*/ 0 h 17"/>
                  <a:gd name="T54" fmla="*/ 2 w 14"/>
                  <a:gd name="T55" fmla="*/ 0 h 17"/>
                  <a:gd name="T56" fmla="*/ 2 w 14"/>
                  <a:gd name="T57" fmla="*/ 3 h 17"/>
                  <a:gd name="T58" fmla="*/ 0 w 14"/>
                  <a:gd name="T59" fmla="*/ 3 h 17"/>
                  <a:gd name="T60" fmla="*/ 0 w 14"/>
                  <a:gd name="T61" fmla="*/ 5 h 17"/>
                  <a:gd name="T62" fmla="*/ 0 w 14"/>
                  <a:gd name="T63" fmla="*/ 5 h 17"/>
                  <a:gd name="T64" fmla="*/ 0 w 14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7"/>
                  <a:gd name="T101" fmla="*/ 14 w 1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3" name="Freeform 651"/>
              <p:cNvSpPr>
                <a:spLocks/>
              </p:cNvSpPr>
              <p:nvPr/>
            </p:nvSpPr>
            <p:spPr bwMode="auto">
              <a:xfrm>
                <a:off x="2906" y="3764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10 h 17"/>
                  <a:gd name="T4" fmla="*/ 0 w 14"/>
                  <a:gd name="T5" fmla="*/ 12 h 17"/>
                  <a:gd name="T6" fmla="*/ 0 w 14"/>
                  <a:gd name="T7" fmla="*/ 12 h 17"/>
                  <a:gd name="T8" fmla="*/ 2 w 14"/>
                  <a:gd name="T9" fmla="*/ 15 h 17"/>
                  <a:gd name="T10" fmla="*/ 2 w 14"/>
                  <a:gd name="T11" fmla="*/ 15 h 17"/>
                  <a:gd name="T12" fmla="*/ 5 w 14"/>
                  <a:gd name="T13" fmla="*/ 17 h 17"/>
                  <a:gd name="T14" fmla="*/ 5 w 14"/>
                  <a:gd name="T15" fmla="*/ 17 h 17"/>
                  <a:gd name="T16" fmla="*/ 7 w 14"/>
                  <a:gd name="T17" fmla="*/ 17 h 17"/>
                  <a:gd name="T18" fmla="*/ 9 w 14"/>
                  <a:gd name="T19" fmla="*/ 17 h 17"/>
                  <a:gd name="T20" fmla="*/ 9 w 14"/>
                  <a:gd name="T21" fmla="*/ 17 h 17"/>
                  <a:gd name="T22" fmla="*/ 12 w 14"/>
                  <a:gd name="T23" fmla="*/ 15 h 17"/>
                  <a:gd name="T24" fmla="*/ 12 w 14"/>
                  <a:gd name="T25" fmla="*/ 15 h 17"/>
                  <a:gd name="T26" fmla="*/ 14 w 14"/>
                  <a:gd name="T27" fmla="*/ 12 h 17"/>
                  <a:gd name="T28" fmla="*/ 14 w 14"/>
                  <a:gd name="T29" fmla="*/ 12 h 17"/>
                  <a:gd name="T30" fmla="*/ 14 w 14"/>
                  <a:gd name="T31" fmla="*/ 10 h 17"/>
                  <a:gd name="T32" fmla="*/ 14 w 14"/>
                  <a:gd name="T33" fmla="*/ 8 h 17"/>
                  <a:gd name="T34" fmla="*/ 14 w 14"/>
                  <a:gd name="T35" fmla="*/ 8 h 17"/>
                  <a:gd name="T36" fmla="*/ 14 w 14"/>
                  <a:gd name="T37" fmla="*/ 5 h 17"/>
                  <a:gd name="T38" fmla="*/ 14 w 14"/>
                  <a:gd name="T39" fmla="*/ 3 h 17"/>
                  <a:gd name="T40" fmla="*/ 14 w 14"/>
                  <a:gd name="T41" fmla="*/ 3 h 17"/>
                  <a:gd name="T42" fmla="*/ 12 w 14"/>
                  <a:gd name="T43" fmla="*/ 0 h 17"/>
                  <a:gd name="T44" fmla="*/ 9 w 14"/>
                  <a:gd name="T45" fmla="*/ 0 h 17"/>
                  <a:gd name="T46" fmla="*/ 9 w 14"/>
                  <a:gd name="T47" fmla="*/ 0 h 17"/>
                  <a:gd name="T48" fmla="*/ 7 w 14"/>
                  <a:gd name="T49" fmla="*/ 0 h 17"/>
                  <a:gd name="T50" fmla="*/ 7 w 14"/>
                  <a:gd name="T51" fmla="*/ 0 h 17"/>
                  <a:gd name="T52" fmla="*/ 5 w 14"/>
                  <a:gd name="T53" fmla="*/ 0 h 17"/>
                  <a:gd name="T54" fmla="*/ 2 w 14"/>
                  <a:gd name="T55" fmla="*/ 0 h 17"/>
                  <a:gd name="T56" fmla="*/ 2 w 14"/>
                  <a:gd name="T57" fmla="*/ 3 h 17"/>
                  <a:gd name="T58" fmla="*/ 0 w 14"/>
                  <a:gd name="T59" fmla="*/ 3 h 17"/>
                  <a:gd name="T60" fmla="*/ 0 w 14"/>
                  <a:gd name="T61" fmla="*/ 5 h 17"/>
                  <a:gd name="T62" fmla="*/ 0 w 14"/>
                  <a:gd name="T63" fmla="*/ 8 h 17"/>
                  <a:gd name="T64" fmla="*/ 0 w 14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7"/>
                  <a:gd name="T101" fmla="*/ 14 w 1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7">
                    <a:moveTo>
                      <a:pt x="0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4" name="Freeform 652"/>
              <p:cNvSpPr>
                <a:spLocks/>
              </p:cNvSpPr>
              <p:nvPr/>
            </p:nvSpPr>
            <p:spPr bwMode="auto">
              <a:xfrm>
                <a:off x="2906" y="3764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10 h 17"/>
                  <a:gd name="T4" fmla="*/ 0 w 14"/>
                  <a:gd name="T5" fmla="*/ 12 h 17"/>
                  <a:gd name="T6" fmla="*/ 0 w 14"/>
                  <a:gd name="T7" fmla="*/ 12 h 17"/>
                  <a:gd name="T8" fmla="*/ 2 w 14"/>
                  <a:gd name="T9" fmla="*/ 15 h 17"/>
                  <a:gd name="T10" fmla="*/ 2 w 14"/>
                  <a:gd name="T11" fmla="*/ 15 h 17"/>
                  <a:gd name="T12" fmla="*/ 5 w 14"/>
                  <a:gd name="T13" fmla="*/ 17 h 17"/>
                  <a:gd name="T14" fmla="*/ 5 w 14"/>
                  <a:gd name="T15" fmla="*/ 17 h 17"/>
                  <a:gd name="T16" fmla="*/ 7 w 14"/>
                  <a:gd name="T17" fmla="*/ 17 h 17"/>
                  <a:gd name="T18" fmla="*/ 9 w 14"/>
                  <a:gd name="T19" fmla="*/ 17 h 17"/>
                  <a:gd name="T20" fmla="*/ 9 w 14"/>
                  <a:gd name="T21" fmla="*/ 17 h 17"/>
                  <a:gd name="T22" fmla="*/ 12 w 14"/>
                  <a:gd name="T23" fmla="*/ 15 h 17"/>
                  <a:gd name="T24" fmla="*/ 12 w 14"/>
                  <a:gd name="T25" fmla="*/ 15 h 17"/>
                  <a:gd name="T26" fmla="*/ 14 w 14"/>
                  <a:gd name="T27" fmla="*/ 12 h 17"/>
                  <a:gd name="T28" fmla="*/ 14 w 14"/>
                  <a:gd name="T29" fmla="*/ 12 h 17"/>
                  <a:gd name="T30" fmla="*/ 14 w 14"/>
                  <a:gd name="T31" fmla="*/ 10 h 17"/>
                  <a:gd name="T32" fmla="*/ 14 w 14"/>
                  <a:gd name="T33" fmla="*/ 8 h 17"/>
                  <a:gd name="T34" fmla="*/ 14 w 14"/>
                  <a:gd name="T35" fmla="*/ 8 h 17"/>
                  <a:gd name="T36" fmla="*/ 14 w 14"/>
                  <a:gd name="T37" fmla="*/ 5 h 17"/>
                  <a:gd name="T38" fmla="*/ 14 w 14"/>
                  <a:gd name="T39" fmla="*/ 3 h 17"/>
                  <a:gd name="T40" fmla="*/ 14 w 14"/>
                  <a:gd name="T41" fmla="*/ 3 h 17"/>
                  <a:gd name="T42" fmla="*/ 12 w 14"/>
                  <a:gd name="T43" fmla="*/ 0 h 17"/>
                  <a:gd name="T44" fmla="*/ 9 w 14"/>
                  <a:gd name="T45" fmla="*/ 0 h 17"/>
                  <a:gd name="T46" fmla="*/ 9 w 14"/>
                  <a:gd name="T47" fmla="*/ 0 h 17"/>
                  <a:gd name="T48" fmla="*/ 7 w 14"/>
                  <a:gd name="T49" fmla="*/ 0 h 17"/>
                  <a:gd name="T50" fmla="*/ 7 w 14"/>
                  <a:gd name="T51" fmla="*/ 0 h 17"/>
                  <a:gd name="T52" fmla="*/ 5 w 14"/>
                  <a:gd name="T53" fmla="*/ 0 h 17"/>
                  <a:gd name="T54" fmla="*/ 2 w 14"/>
                  <a:gd name="T55" fmla="*/ 0 h 17"/>
                  <a:gd name="T56" fmla="*/ 2 w 14"/>
                  <a:gd name="T57" fmla="*/ 3 h 17"/>
                  <a:gd name="T58" fmla="*/ 0 w 14"/>
                  <a:gd name="T59" fmla="*/ 3 h 17"/>
                  <a:gd name="T60" fmla="*/ 0 w 14"/>
                  <a:gd name="T61" fmla="*/ 5 h 17"/>
                  <a:gd name="T62" fmla="*/ 0 w 14"/>
                  <a:gd name="T63" fmla="*/ 8 h 17"/>
                  <a:gd name="T64" fmla="*/ 0 w 14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7"/>
                  <a:gd name="T101" fmla="*/ 14 w 14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7">
                    <a:moveTo>
                      <a:pt x="0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5" name="Freeform 653"/>
              <p:cNvSpPr>
                <a:spLocks/>
              </p:cNvSpPr>
              <p:nvPr/>
            </p:nvSpPr>
            <p:spPr bwMode="auto">
              <a:xfrm>
                <a:off x="2958" y="3602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0 w 17"/>
                  <a:gd name="T3" fmla="*/ 10 h 17"/>
                  <a:gd name="T4" fmla="*/ 0 w 17"/>
                  <a:gd name="T5" fmla="*/ 12 h 17"/>
                  <a:gd name="T6" fmla="*/ 3 w 17"/>
                  <a:gd name="T7" fmla="*/ 15 h 17"/>
                  <a:gd name="T8" fmla="*/ 3 w 17"/>
                  <a:gd name="T9" fmla="*/ 15 h 17"/>
                  <a:gd name="T10" fmla="*/ 5 w 17"/>
                  <a:gd name="T11" fmla="*/ 17 h 17"/>
                  <a:gd name="T12" fmla="*/ 5 w 17"/>
                  <a:gd name="T13" fmla="*/ 17 h 17"/>
                  <a:gd name="T14" fmla="*/ 7 w 17"/>
                  <a:gd name="T15" fmla="*/ 17 h 17"/>
                  <a:gd name="T16" fmla="*/ 7 w 17"/>
                  <a:gd name="T17" fmla="*/ 17 h 17"/>
                  <a:gd name="T18" fmla="*/ 10 w 17"/>
                  <a:gd name="T19" fmla="*/ 17 h 17"/>
                  <a:gd name="T20" fmla="*/ 12 w 17"/>
                  <a:gd name="T21" fmla="*/ 17 h 17"/>
                  <a:gd name="T22" fmla="*/ 12 w 17"/>
                  <a:gd name="T23" fmla="*/ 17 h 17"/>
                  <a:gd name="T24" fmla="*/ 15 w 17"/>
                  <a:gd name="T25" fmla="*/ 15 h 17"/>
                  <a:gd name="T26" fmla="*/ 15 w 17"/>
                  <a:gd name="T27" fmla="*/ 15 h 17"/>
                  <a:gd name="T28" fmla="*/ 17 w 17"/>
                  <a:gd name="T29" fmla="*/ 12 h 17"/>
                  <a:gd name="T30" fmla="*/ 17 w 17"/>
                  <a:gd name="T31" fmla="*/ 12 h 17"/>
                  <a:gd name="T32" fmla="*/ 17 w 17"/>
                  <a:gd name="T33" fmla="*/ 10 h 17"/>
                  <a:gd name="T34" fmla="*/ 17 w 17"/>
                  <a:gd name="T35" fmla="*/ 7 h 17"/>
                  <a:gd name="T36" fmla="*/ 17 w 17"/>
                  <a:gd name="T37" fmla="*/ 5 h 17"/>
                  <a:gd name="T38" fmla="*/ 15 w 17"/>
                  <a:gd name="T39" fmla="*/ 5 h 17"/>
                  <a:gd name="T40" fmla="*/ 15 w 17"/>
                  <a:gd name="T41" fmla="*/ 3 h 17"/>
                  <a:gd name="T42" fmla="*/ 12 w 17"/>
                  <a:gd name="T43" fmla="*/ 3 h 17"/>
                  <a:gd name="T44" fmla="*/ 12 w 17"/>
                  <a:gd name="T45" fmla="*/ 3 h 17"/>
                  <a:gd name="T46" fmla="*/ 10 w 17"/>
                  <a:gd name="T47" fmla="*/ 0 h 17"/>
                  <a:gd name="T48" fmla="*/ 10 w 17"/>
                  <a:gd name="T49" fmla="*/ 0 h 17"/>
                  <a:gd name="T50" fmla="*/ 7 w 17"/>
                  <a:gd name="T51" fmla="*/ 0 h 17"/>
                  <a:gd name="T52" fmla="*/ 5 w 17"/>
                  <a:gd name="T53" fmla="*/ 0 h 17"/>
                  <a:gd name="T54" fmla="*/ 5 w 17"/>
                  <a:gd name="T55" fmla="*/ 3 h 17"/>
                  <a:gd name="T56" fmla="*/ 3 w 17"/>
                  <a:gd name="T57" fmla="*/ 3 h 17"/>
                  <a:gd name="T58" fmla="*/ 3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6" name="Freeform 654"/>
              <p:cNvSpPr>
                <a:spLocks/>
              </p:cNvSpPr>
              <p:nvPr/>
            </p:nvSpPr>
            <p:spPr bwMode="auto">
              <a:xfrm>
                <a:off x="2958" y="3602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0 w 17"/>
                  <a:gd name="T3" fmla="*/ 10 h 17"/>
                  <a:gd name="T4" fmla="*/ 0 w 17"/>
                  <a:gd name="T5" fmla="*/ 12 h 17"/>
                  <a:gd name="T6" fmla="*/ 3 w 17"/>
                  <a:gd name="T7" fmla="*/ 15 h 17"/>
                  <a:gd name="T8" fmla="*/ 3 w 17"/>
                  <a:gd name="T9" fmla="*/ 15 h 17"/>
                  <a:gd name="T10" fmla="*/ 5 w 17"/>
                  <a:gd name="T11" fmla="*/ 17 h 17"/>
                  <a:gd name="T12" fmla="*/ 5 w 17"/>
                  <a:gd name="T13" fmla="*/ 17 h 17"/>
                  <a:gd name="T14" fmla="*/ 7 w 17"/>
                  <a:gd name="T15" fmla="*/ 17 h 17"/>
                  <a:gd name="T16" fmla="*/ 7 w 17"/>
                  <a:gd name="T17" fmla="*/ 17 h 17"/>
                  <a:gd name="T18" fmla="*/ 10 w 17"/>
                  <a:gd name="T19" fmla="*/ 17 h 17"/>
                  <a:gd name="T20" fmla="*/ 12 w 17"/>
                  <a:gd name="T21" fmla="*/ 17 h 17"/>
                  <a:gd name="T22" fmla="*/ 12 w 17"/>
                  <a:gd name="T23" fmla="*/ 17 h 17"/>
                  <a:gd name="T24" fmla="*/ 15 w 17"/>
                  <a:gd name="T25" fmla="*/ 15 h 17"/>
                  <a:gd name="T26" fmla="*/ 15 w 17"/>
                  <a:gd name="T27" fmla="*/ 15 h 17"/>
                  <a:gd name="T28" fmla="*/ 17 w 17"/>
                  <a:gd name="T29" fmla="*/ 12 h 17"/>
                  <a:gd name="T30" fmla="*/ 17 w 17"/>
                  <a:gd name="T31" fmla="*/ 12 h 17"/>
                  <a:gd name="T32" fmla="*/ 17 w 17"/>
                  <a:gd name="T33" fmla="*/ 10 h 17"/>
                  <a:gd name="T34" fmla="*/ 17 w 17"/>
                  <a:gd name="T35" fmla="*/ 7 h 17"/>
                  <a:gd name="T36" fmla="*/ 17 w 17"/>
                  <a:gd name="T37" fmla="*/ 5 h 17"/>
                  <a:gd name="T38" fmla="*/ 15 w 17"/>
                  <a:gd name="T39" fmla="*/ 5 h 17"/>
                  <a:gd name="T40" fmla="*/ 15 w 17"/>
                  <a:gd name="T41" fmla="*/ 3 h 17"/>
                  <a:gd name="T42" fmla="*/ 12 w 17"/>
                  <a:gd name="T43" fmla="*/ 3 h 17"/>
                  <a:gd name="T44" fmla="*/ 12 w 17"/>
                  <a:gd name="T45" fmla="*/ 3 h 17"/>
                  <a:gd name="T46" fmla="*/ 10 w 17"/>
                  <a:gd name="T47" fmla="*/ 0 h 17"/>
                  <a:gd name="T48" fmla="*/ 10 w 17"/>
                  <a:gd name="T49" fmla="*/ 0 h 17"/>
                  <a:gd name="T50" fmla="*/ 7 w 17"/>
                  <a:gd name="T51" fmla="*/ 0 h 17"/>
                  <a:gd name="T52" fmla="*/ 5 w 17"/>
                  <a:gd name="T53" fmla="*/ 0 h 17"/>
                  <a:gd name="T54" fmla="*/ 5 w 17"/>
                  <a:gd name="T55" fmla="*/ 3 h 17"/>
                  <a:gd name="T56" fmla="*/ 3 w 17"/>
                  <a:gd name="T57" fmla="*/ 3 h 17"/>
                  <a:gd name="T58" fmla="*/ 3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7" name="Freeform 655"/>
              <p:cNvSpPr>
                <a:spLocks/>
              </p:cNvSpPr>
              <p:nvPr/>
            </p:nvSpPr>
            <p:spPr bwMode="auto">
              <a:xfrm>
                <a:off x="2837" y="3250"/>
                <a:ext cx="14" cy="19"/>
              </a:xfrm>
              <a:custGeom>
                <a:avLst/>
                <a:gdLst>
                  <a:gd name="T0" fmla="*/ 0 w 14"/>
                  <a:gd name="T1" fmla="*/ 9 h 19"/>
                  <a:gd name="T2" fmla="*/ 0 w 14"/>
                  <a:gd name="T3" fmla="*/ 11 h 19"/>
                  <a:gd name="T4" fmla="*/ 0 w 14"/>
                  <a:gd name="T5" fmla="*/ 11 h 19"/>
                  <a:gd name="T6" fmla="*/ 0 w 14"/>
                  <a:gd name="T7" fmla="*/ 14 h 19"/>
                  <a:gd name="T8" fmla="*/ 0 w 14"/>
                  <a:gd name="T9" fmla="*/ 16 h 19"/>
                  <a:gd name="T10" fmla="*/ 2 w 14"/>
                  <a:gd name="T11" fmla="*/ 16 h 19"/>
                  <a:gd name="T12" fmla="*/ 4 w 14"/>
                  <a:gd name="T13" fmla="*/ 16 h 19"/>
                  <a:gd name="T14" fmla="*/ 4 w 14"/>
                  <a:gd name="T15" fmla="*/ 19 h 19"/>
                  <a:gd name="T16" fmla="*/ 7 w 14"/>
                  <a:gd name="T17" fmla="*/ 19 h 19"/>
                  <a:gd name="T18" fmla="*/ 9 w 14"/>
                  <a:gd name="T19" fmla="*/ 19 h 19"/>
                  <a:gd name="T20" fmla="*/ 9 w 14"/>
                  <a:gd name="T21" fmla="*/ 16 h 19"/>
                  <a:gd name="T22" fmla="*/ 12 w 14"/>
                  <a:gd name="T23" fmla="*/ 16 h 19"/>
                  <a:gd name="T24" fmla="*/ 12 w 14"/>
                  <a:gd name="T25" fmla="*/ 16 h 19"/>
                  <a:gd name="T26" fmla="*/ 14 w 14"/>
                  <a:gd name="T27" fmla="*/ 14 h 19"/>
                  <a:gd name="T28" fmla="*/ 14 w 14"/>
                  <a:gd name="T29" fmla="*/ 11 h 19"/>
                  <a:gd name="T30" fmla="*/ 14 w 14"/>
                  <a:gd name="T31" fmla="*/ 11 h 19"/>
                  <a:gd name="T32" fmla="*/ 14 w 14"/>
                  <a:gd name="T33" fmla="*/ 9 h 19"/>
                  <a:gd name="T34" fmla="*/ 14 w 14"/>
                  <a:gd name="T35" fmla="*/ 7 h 19"/>
                  <a:gd name="T36" fmla="*/ 14 w 14"/>
                  <a:gd name="T37" fmla="*/ 7 h 19"/>
                  <a:gd name="T38" fmla="*/ 14 w 14"/>
                  <a:gd name="T39" fmla="*/ 4 h 19"/>
                  <a:gd name="T40" fmla="*/ 12 w 14"/>
                  <a:gd name="T41" fmla="*/ 4 h 19"/>
                  <a:gd name="T42" fmla="*/ 12 w 14"/>
                  <a:gd name="T43" fmla="*/ 2 h 19"/>
                  <a:gd name="T44" fmla="*/ 9 w 14"/>
                  <a:gd name="T45" fmla="*/ 2 h 19"/>
                  <a:gd name="T46" fmla="*/ 9 w 14"/>
                  <a:gd name="T47" fmla="*/ 2 h 19"/>
                  <a:gd name="T48" fmla="*/ 7 w 14"/>
                  <a:gd name="T49" fmla="*/ 0 h 19"/>
                  <a:gd name="T50" fmla="*/ 4 w 14"/>
                  <a:gd name="T51" fmla="*/ 2 h 19"/>
                  <a:gd name="T52" fmla="*/ 4 w 14"/>
                  <a:gd name="T53" fmla="*/ 2 h 19"/>
                  <a:gd name="T54" fmla="*/ 2 w 14"/>
                  <a:gd name="T55" fmla="*/ 2 h 19"/>
                  <a:gd name="T56" fmla="*/ 2 w 14"/>
                  <a:gd name="T57" fmla="*/ 2 h 19"/>
                  <a:gd name="T58" fmla="*/ 0 w 14"/>
                  <a:gd name="T59" fmla="*/ 4 h 19"/>
                  <a:gd name="T60" fmla="*/ 0 w 14"/>
                  <a:gd name="T61" fmla="*/ 7 h 19"/>
                  <a:gd name="T62" fmla="*/ 0 w 14"/>
                  <a:gd name="T63" fmla="*/ 7 h 19"/>
                  <a:gd name="T64" fmla="*/ 0 w 14"/>
                  <a:gd name="T65" fmla="*/ 9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0" y="9"/>
                    </a:move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8" name="Freeform 656"/>
              <p:cNvSpPr>
                <a:spLocks/>
              </p:cNvSpPr>
              <p:nvPr/>
            </p:nvSpPr>
            <p:spPr bwMode="auto">
              <a:xfrm>
                <a:off x="2837" y="3250"/>
                <a:ext cx="14" cy="19"/>
              </a:xfrm>
              <a:custGeom>
                <a:avLst/>
                <a:gdLst>
                  <a:gd name="T0" fmla="*/ 0 w 14"/>
                  <a:gd name="T1" fmla="*/ 9 h 19"/>
                  <a:gd name="T2" fmla="*/ 0 w 14"/>
                  <a:gd name="T3" fmla="*/ 11 h 19"/>
                  <a:gd name="T4" fmla="*/ 0 w 14"/>
                  <a:gd name="T5" fmla="*/ 11 h 19"/>
                  <a:gd name="T6" fmla="*/ 0 w 14"/>
                  <a:gd name="T7" fmla="*/ 14 h 19"/>
                  <a:gd name="T8" fmla="*/ 0 w 14"/>
                  <a:gd name="T9" fmla="*/ 16 h 19"/>
                  <a:gd name="T10" fmla="*/ 2 w 14"/>
                  <a:gd name="T11" fmla="*/ 16 h 19"/>
                  <a:gd name="T12" fmla="*/ 4 w 14"/>
                  <a:gd name="T13" fmla="*/ 16 h 19"/>
                  <a:gd name="T14" fmla="*/ 4 w 14"/>
                  <a:gd name="T15" fmla="*/ 19 h 19"/>
                  <a:gd name="T16" fmla="*/ 7 w 14"/>
                  <a:gd name="T17" fmla="*/ 19 h 19"/>
                  <a:gd name="T18" fmla="*/ 9 w 14"/>
                  <a:gd name="T19" fmla="*/ 19 h 19"/>
                  <a:gd name="T20" fmla="*/ 9 w 14"/>
                  <a:gd name="T21" fmla="*/ 16 h 19"/>
                  <a:gd name="T22" fmla="*/ 12 w 14"/>
                  <a:gd name="T23" fmla="*/ 16 h 19"/>
                  <a:gd name="T24" fmla="*/ 12 w 14"/>
                  <a:gd name="T25" fmla="*/ 16 h 19"/>
                  <a:gd name="T26" fmla="*/ 14 w 14"/>
                  <a:gd name="T27" fmla="*/ 14 h 19"/>
                  <a:gd name="T28" fmla="*/ 14 w 14"/>
                  <a:gd name="T29" fmla="*/ 11 h 19"/>
                  <a:gd name="T30" fmla="*/ 14 w 14"/>
                  <a:gd name="T31" fmla="*/ 11 h 19"/>
                  <a:gd name="T32" fmla="*/ 14 w 14"/>
                  <a:gd name="T33" fmla="*/ 9 h 19"/>
                  <a:gd name="T34" fmla="*/ 14 w 14"/>
                  <a:gd name="T35" fmla="*/ 7 h 19"/>
                  <a:gd name="T36" fmla="*/ 14 w 14"/>
                  <a:gd name="T37" fmla="*/ 7 h 19"/>
                  <a:gd name="T38" fmla="*/ 14 w 14"/>
                  <a:gd name="T39" fmla="*/ 4 h 19"/>
                  <a:gd name="T40" fmla="*/ 12 w 14"/>
                  <a:gd name="T41" fmla="*/ 4 h 19"/>
                  <a:gd name="T42" fmla="*/ 12 w 14"/>
                  <a:gd name="T43" fmla="*/ 2 h 19"/>
                  <a:gd name="T44" fmla="*/ 9 w 14"/>
                  <a:gd name="T45" fmla="*/ 2 h 19"/>
                  <a:gd name="T46" fmla="*/ 9 w 14"/>
                  <a:gd name="T47" fmla="*/ 2 h 19"/>
                  <a:gd name="T48" fmla="*/ 7 w 14"/>
                  <a:gd name="T49" fmla="*/ 0 h 19"/>
                  <a:gd name="T50" fmla="*/ 4 w 14"/>
                  <a:gd name="T51" fmla="*/ 2 h 19"/>
                  <a:gd name="T52" fmla="*/ 4 w 14"/>
                  <a:gd name="T53" fmla="*/ 2 h 19"/>
                  <a:gd name="T54" fmla="*/ 2 w 14"/>
                  <a:gd name="T55" fmla="*/ 2 h 19"/>
                  <a:gd name="T56" fmla="*/ 2 w 14"/>
                  <a:gd name="T57" fmla="*/ 2 h 19"/>
                  <a:gd name="T58" fmla="*/ 0 w 14"/>
                  <a:gd name="T59" fmla="*/ 4 h 19"/>
                  <a:gd name="T60" fmla="*/ 0 w 14"/>
                  <a:gd name="T61" fmla="*/ 7 h 19"/>
                  <a:gd name="T62" fmla="*/ 0 w 14"/>
                  <a:gd name="T63" fmla="*/ 7 h 19"/>
                  <a:gd name="T64" fmla="*/ 0 w 14"/>
                  <a:gd name="T65" fmla="*/ 9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9"/>
                  <a:gd name="T101" fmla="*/ 14 w 14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9">
                    <a:moveTo>
                      <a:pt x="0" y="9"/>
                    </a:move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9" name="Freeform 657"/>
              <p:cNvSpPr>
                <a:spLocks/>
              </p:cNvSpPr>
              <p:nvPr/>
            </p:nvSpPr>
            <p:spPr bwMode="auto">
              <a:xfrm>
                <a:off x="2798" y="3209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0 h 17"/>
                  <a:gd name="T6" fmla="*/ 0 w 17"/>
                  <a:gd name="T7" fmla="*/ 12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4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2 w 17"/>
                  <a:gd name="T21" fmla="*/ 14 h 17"/>
                  <a:gd name="T22" fmla="*/ 12 w 17"/>
                  <a:gd name="T23" fmla="*/ 14 h 17"/>
                  <a:gd name="T24" fmla="*/ 15 w 17"/>
                  <a:gd name="T25" fmla="*/ 14 h 17"/>
                  <a:gd name="T26" fmla="*/ 15 w 17"/>
                  <a:gd name="T27" fmla="*/ 12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7 h 17"/>
                  <a:gd name="T34" fmla="*/ 17 w 17"/>
                  <a:gd name="T35" fmla="*/ 5 h 17"/>
                  <a:gd name="T36" fmla="*/ 15 w 17"/>
                  <a:gd name="T37" fmla="*/ 5 h 17"/>
                  <a:gd name="T38" fmla="*/ 15 w 17"/>
                  <a:gd name="T39" fmla="*/ 2 h 17"/>
                  <a:gd name="T40" fmla="*/ 15 w 17"/>
                  <a:gd name="T41" fmla="*/ 2 h 17"/>
                  <a:gd name="T42" fmla="*/ 12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5 w 17"/>
                  <a:gd name="T55" fmla="*/ 0 h 17"/>
                  <a:gd name="T56" fmla="*/ 3 w 17"/>
                  <a:gd name="T57" fmla="*/ 2 h 17"/>
                  <a:gd name="T58" fmla="*/ 3 w 17"/>
                  <a:gd name="T59" fmla="*/ 2 h 17"/>
                  <a:gd name="T60" fmla="*/ 0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0" name="Freeform 658"/>
              <p:cNvSpPr>
                <a:spLocks/>
              </p:cNvSpPr>
              <p:nvPr/>
            </p:nvSpPr>
            <p:spPr bwMode="auto">
              <a:xfrm>
                <a:off x="2798" y="3209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0 h 17"/>
                  <a:gd name="T6" fmla="*/ 0 w 17"/>
                  <a:gd name="T7" fmla="*/ 12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4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2 w 17"/>
                  <a:gd name="T21" fmla="*/ 14 h 17"/>
                  <a:gd name="T22" fmla="*/ 12 w 17"/>
                  <a:gd name="T23" fmla="*/ 14 h 17"/>
                  <a:gd name="T24" fmla="*/ 15 w 17"/>
                  <a:gd name="T25" fmla="*/ 14 h 17"/>
                  <a:gd name="T26" fmla="*/ 15 w 17"/>
                  <a:gd name="T27" fmla="*/ 12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7 h 17"/>
                  <a:gd name="T34" fmla="*/ 17 w 17"/>
                  <a:gd name="T35" fmla="*/ 5 h 17"/>
                  <a:gd name="T36" fmla="*/ 15 w 17"/>
                  <a:gd name="T37" fmla="*/ 5 h 17"/>
                  <a:gd name="T38" fmla="*/ 15 w 17"/>
                  <a:gd name="T39" fmla="*/ 2 h 17"/>
                  <a:gd name="T40" fmla="*/ 15 w 17"/>
                  <a:gd name="T41" fmla="*/ 2 h 17"/>
                  <a:gd name="T42" fmla="*/ 12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5 w 17"/>
                  <a:gd name="T55" fmla="*/ 0 h 17"/>
                  <a:gd name="T56" fmla="*/ 3 w 17"/>
                  <a:gd name="T57" fmla="*/ 2 h 17"/>
                  <a:gd name="T58" fmla="*/ 3 w 17"/>
                  <a:gd name="T59" fmla="*/ 2 h 17"/>
                  <a:gd name="T60" fmla="*/ 0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1" name="Freeform 659"/>
              <p:cNvSpPr>
                <a:spLocks/>
              </p:cNvSpPr>
              <p:nvPr/>
            </p:nvSpPr>
            <p:spPr bwMode="auto">
              <a:xfrm>
                <a:off x="2798" y="3209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0 h 17"/>
                  <a:gd name="T6" fmla="*/ 0 w 17"/>
                  <a:gd name="T7" fmla="*/ 12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4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2 w 17"/>
                  <a:gd name="T21" fmla="*/ 14 h 17"/>
                  <a:gd name="T22" fmla="*/ 12 w 17"/>
                  <a:gd name="T23" fmla="*/ 14 h 17"/>
                  <a:gd name="T24" fmla="*/ 15 w 17"/>
                  <a:gd name="T25" fmla="*/ 14 h 17"/>
                  <a:gd name="T26" fmla="*/ 15 w 17"/>
                  <a:gd name="T27" fmla="*/ 12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7 h 17"/>
                  <a:gd name="T34" fmla="*/ 17 w 17"/>
                  <a:gd name="T35" fmla="*/ 5 h 17"/>
                  <a:gd name="T36" fmla="*/ 15 w 17"/>
                  <a:gd name="T37" fmla="*/ 5 h 17"/>
                  <a:gd name="T38" fmla="*/ 15 w 17"/>
                  <a:gd name="T39" fmla="*/ 2 h 17"/>
                  <a:gd name="T40" fmla="*/ 15 w 17"/>
                  <a:gd name="T41" fmla="*/ 2 h 17"/>
                  <a:gd name="T42" fmla="*/ 12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5 w 17"/>
                  <a:gd name="T55" fmla="*/ 0 h 17"/>
                  <a:gd name="T56" fmla="*/ 3 w 17"/>
                  <a:gd name="T57" fmla="*/ 2 h 17"/>
                  <a:gd name="T58" fmla="*/ 3 w 17"/>
                  <a:gd name="T59" fmla="*/ 2 h 17"/>
                  <a:gd name="T60" fmla="*/ 0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2" name="Freeform 660"/>
              <p:cNvSpPr>
                <a:spLocks/>
              </p:cNvSpPr>
              <p:nvPr/>
            </p:nvSpPr>
            <p:spPr bwMode="auto">
              <a:xfrm>
                <a:off x="2798" y="3209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0 h 17"/>
                  <a:gd name="T6" fmla="*/ 0 w 17"/>
                  <a:gd name="T7" fmla="*/ 12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4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2 w 17"/>
                  <a:gd name="T21" fmla="*/ 14 h 17"/>
                  <a:gd name="T22" fmla="*/ 12 w 17"/>
                  <a:gd name="T23" fmla="*/ 14 h 17"/>
                  <a:gd name="T24" fmla="*/ 15 w 17"/>
                  <a:gd name="T25" fmla="*/ 14 h 17"/>
                  <a:gd name="T26" fmla="*/ 15 w 17"/>
                  <a:gd name="T27" fmla="*/ 12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7 h 17"/>
                  <a:gd name="T34" fmla="*/ 17 w 17"/>
                  <a:gd name="T35" fmla="*/ 5 h 17"/>
                  <a:gd name="T36" fmla="*/ 15 w 17"/>
                  <a:gd name="T37" fmla="*/ 5 h 17"/>
                  <a:gd name="T38" fmla="*/ 15 w 17"/>
                  <a:gd name="T39" fmla="*/ 2 h 17"/>
                  <a:gd name="T40" fmla="*/ 15 w 17"/>
                  <a:gd name="T41" fmla="*/ 2 h 17"/>
                  <a:gd name="T42" fmla="*/ 12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5 w 17"/>
                  <a:gd name="T55" fmla="*/ 0 h 17"/>
                  <a:gd name="T56" fmla="*/ 3 w 17"/>
                  <a:gd name="T57" fmla="*/ 2 h 17"/>
                  <a:gd name="T58" fmla="*/ 3 w 17"/>
                  <a:gd name="T59" fmla="*/ 2 h 17"/>
                  <a:gd name="T60" fmla="*/ 0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3" name="Freeform 661"/>
              <p:cNvSpPr>
                <a:spLocks/>
              </p:cNvSpPr>
              <p:nvPr/>
            </p:nvSpPr>
            <p:spPr bwMode="auto">
              <a:xfrm>
                <a:off x="2798" y="3209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0 h 17"/>
                  <a:gd name="T6" fmla="*/ 0 w 17"/>
                  <a:gd name="T7" fmla="*/ 12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4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2 w 17"/>
                  <a:gd name="T21" fmla="*/ 14 h 17"/>
                  <a:gd name="T22" fmla="*/ 12 w 17"/>
                  <a:gd name="T23" fmla="*/ 14 h 17"/>
                  <a:gd name="T24" fmla="*/ 15 w 17"/>
                  <a:gd name="T25" fmla="*/ 14 h 17"/>
                  <a:gd name="T26" fmla="*/ 15 w 17"/>
                  <a:gd name="T27" fmla="*/ 12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7 h 17"/>
                  <a:gd name="T34" fmla="*/ 17 w 17"/>
                  <a:gd name="T35" fmla="*/ 5 h 17"/>
                  <a:gd name="T36" fmla="*/ 15 w 17"/>
                  <a:gd name="T37" fmla="*/ 5 h 17"/>
                  <a:gd name="T38" fmla="*/ 15 w 17"/>
                  <a:gd name="T39" fmla="*/ 2 h 17"/>
                  <a:gd name="T40" fmla="*/ 15 w 17"/>
                  <a:gd name="T41" fmla="*/ 2 h 17"/>
                  <a:gd name="T42" fmla="*/ 12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5 w 17"/>
                  <a:gd name="T55" fmla="*/ 0 h 17"/>
                  <a:gd name="T56" fmla="*/ 3 w 17"/>
                  <a:gd name="T57" fmla="*/ 2 h 17"/>
                  <a:gd name="T58" fmla="*/ 3 w 17"/>
                  <a:gd name="T59" fmla="*/ 2 h 17"/>
                  <a:gd name="T60" fmla="*/ 0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4" name="Freeform 662"/>
              <p:cNvSpPr>
                <a:spLocks/>
              </p:cNvSpPr>
              <p:nvPr/>
            </p:nvSpPr>
            <p:spPr bwMode="auto">
              <a:xfrm>
                <a:off x="2798" y="3209"/>
                <a:ext cx="17" cy="17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10 h 17"/>
                  <a:gd name="T4" fmla="*/ 0 w 17"/>
                  <a:gd name="T5" fmla="*/ 10 h 17"/>
                  <a:gd name="T6" fmla="*/ 0 w 17"/>
                  <a:gd name="T7" fmla="*/ 12 h 17"/>
                  <a:gd name="T8" fmla="*/ 3 w 17"/>
                  <a:gd name="T9" fmla="*/ 14 h 17"/>
                  <a:gd name="T10" fmla="*/ 3 w 17"/>
                  <a:gd name="T11" fmla="*/ 14 h 17"/>
                  <a:gd name="T12" fmla="*/ 5 w 17"/>
                  <a:gd name="T13" fmla="*/ 14 h 17"/>
                  <a:gd name="T14" fmla="*/ 8 w 17"/>
                  <a:gd name="T15" fmla="*/ 17 h 17"/>
                  <a:gd name="T16" fmla="*/ 8 w 17"/>
                  <a:gd name="T17" fmla="*/ 17 h 17"/>
                  <a:gd name="T18" fmla="*/ 10 w 17"/>
                  <a:gd name="T19" fmla="*/ 17 h 17"/>
                  <a:gd name="T20" fmla="*/ 12 w 17"/>
                  <a:gd name="T21" fmla="*/ 14 h 17"/>
                  <a:gd name="T22" fmla="*/ 12 w 17"/>
                  <a:gd name="T23" fmla="*/ 14 h 17"/>
                  <a:gd name="T24" fmla="*/ 15 w 17"/>
                  <a:gd name="T25" fmla="*/ 14 h 17"/>
                  <a:gd name="T26" fmla="*/ 15 w 17"/>
                  <a:gd name="T27" fmla="*/ 12 h 17"/>
                  <a:gd name="T28" fmla="*/ 15 w 17"/>
                  <a:gd name="T29" fmla="*/ 12 h 17"/>
                  <a:gd name="T30" fmla="*/ 17 w 17"/>
                  <a:gd name="T31" fmla="*/ 10 h 17"/>
                  <a:gd name="T32" fmla="*/ 17 w 17"/>
                  <a:gd name="T33" fmla="*/ 7 h 17"/>
                  <a:gd name="T34" fmla="*/ 17 w 17"/>
                  <a:gd name="T35" fmla="*/ 5 h 17"/>
                  <a:gd name="T36" fmla="*/ 15 w 17"/>
                  <a:gd name="T37" fmla="*/ 5 h 17"/>
                  <a:gd name="T38" fmla="*/ 15 w 17"/>
                  <a:gd name="T39" fmla="*/ 2 h 17"/>
                  <a:gd name="T40" fmla="*/ 15 w 17"/>
                  <a:gd name="T41" fmla="*/ 2 h 17"/>
                  <a:gd name="T42" fmla="*/ 12 w 17"/>
                  <a:gd name="T43" fmla="*/ 0 h 17"/>
                  <a:gd name="T44" fmla="*/ 12 w 17"/>
                  <a:gd name="T45" fmla="*/ 0 h 17"/>
                  <a:gd name="T46" fmla="*/ 10 w 17"/>
                  <a:gd name="T47" fmla="*/ 0 h 17"/>
                  <a:gd name="T48" fmla="*/ 8 w 17"/>
                  <a:gd name="T49" fmla="*/ 0 h 17"/>
                  <a:gd name="T50" fmla="*/ 8 w 17"/>
                  <a:gd name="T51" fmla="*/ 0 h 17"/>
                  <a:gd name="T52" fmla="*/ 5 w 17"/>
                  <a:gd name="T53" fmla="*/ 0 h 17"/>
                  <a:gd name="T54" fmla="*/ 5 w 17"/>
                  <a:gd name="T55" fmla="*/ 0 h 17"/>
                  <a:gd name="T56" fmla="*/ 3 w 17"/>
                  <a:gd name="T57" fmla="*/ 2 h 17"/>
                  <a:gd name="T58" fmla="*/ 3 w 17"/>
                  <a:gd name="T59" fmla="*/ 2 h 17"/>
                  <a:gd name="T60" fmla="*/ 0 w 17"/>
                  <a:gd name="T61" fmla="*/ 5 h 17"/>
                  <a:gd name="T62" fmla="*/ 0 w 17"/>
                  <a:gd name="T63" fmla="*/ 5 h 17"/>
                  <a:gd name="T64" fmla="*/ 0 w 17"/>
                  <a:gd name="T65" fmla="*/ 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7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5" name="Freeform 663"/>
              <p:cNvSpPr>
                <a:spLocks/>
              </p:cNvSpPr>
              <p:nvPr/>
            </p:nvSpPr>
            <p:spPr bwMode="auto">
              <a:xfrm>
                <a:off x="2903" y="3729"/>
                <a:ext cx="17" cy="16"/>
              </a:xfrm>
              <a:custGeom>
                <a:avLst/>
                <a:gdLst>
                  <a:gd name="T0" fmla="*/ 0 w 17"/>
                  <a:gd name="T1" fmla="*/ 7 h 16"/>
                  <a:gd name="T2" fmla="*/ 0 w 17"/>
                  <a:gd name="T3" fmla="*/ 9 h 16"/>
                  <a:gd name="T4" fmla="*/ 0 w 17"/>
                  <a:gd name="T5" fmla="*/ 12 h 16"/>
                  <a:gd name="T6" fmla="*/ 3 w 17"/>
                  <a:gd name="T7" fmla="*/ 12 h 16"/>
                  <a:gd name="T8" fmla="*/ 3 w 17"/>
                  <a:gd name="T9" fmla="*/ 14 h 16"/>
                  <a:gd name="T10" fmla="*/ 5 w 17"/>
                  <a:gd name="T11" fmla="*/ 14 h 16"/>
                  <a:gd name="T12" fmla="*/ 5 w 17"/>
                  <a:gd name="T13" fmla="*/ 14 h 16"/>
                  <a:gd name="T14" fmla="*/ 8 w 17"/>
                  <a:gd name="T15" fmla="*/ 16 h 16"/>
                  <a:gd name="T16" fmla="*/ 10 w 17"/>
                  <a:gd name="T17" fmla="*/ 16 h 16"/>
                  <a:gd name="T18" fmla="*/ 10 w 17"/>
                  <a:gd name="T19" fmla="*/ 16 h 16"/>
                  <a:gd name="T20" fmla="*/ 12 w 17"/>
                  <a:gd name="T21" fmla="*/ 16 h 16"/>
                  <a:gd name="T22" fmla="*/ 12 w 17"/>
                  <a:gd name="T23" fmla="*/ 14 h 16"/>
                  <a:gd name="T24" fmla="*/ 15 w 17"/>
                  <a:gd name="T25" fmla="*/ 14 h 16"/>
                  <a:gd name="T26" fmla="*/ 15 w 17"/>
                  <a:gd name="T27" fmla="*/ 12 h 16"/>
                  <a:gd name="T28" fmla="*/ 17 w 17"/>
                  <a:gd name="T29" fmla="*/ 12 h 16"/>
                  <a:gd name="T30" fmla="*/ 17 w 17"/>
                  <a:gd name="T31" fmla="*/ 9 h 16"/>
                  <a:gd name="T32" fmla="*/ 17 w 17"/>
                  <a:gd name="T33" fmla="*/ 7 h 16"/>
                  <a:gd name="T34" fmla="*/ 17 w 17"/>
                  <a:gd name="T35" fmla="*/ 7 h 16"/>
                  <a:gd name="T36" fmla="*/ 17 w 17"/>
                  <a:gd name="T37" fmla="*/ 4 h 16"/>
                  <a:gd name="T38" fmla="*/ 15 w 17"/>
                  <a:gd name="T39" fmla="*/ 2 h 16"/>
                  <a:gd name="T40" fmla="*/ 15 w 17"/>
                  <a:gd name="T41" fmla="*/ 2 h 16"/>
                  <a:gd name="T42" fmla="*/ 15 w 17"/>
                  <a:gd name="T43" fmla="*/ 0 h 16"/>
                  <a:gd name="T44" fmla="*/ 12 w 17"/>
                  <a:gd name="T45" fmla="*/ 0 h 16"/>
                  <a:gd name="T46" fmla="*/ 10 w 17"/>
                  <a:gd name="T47" fmla="*/ 0 h 16"/>
                  <a:gd name="T48" fmla="*/ 10 w 17"/>
                  <a:gd name="T49" fmla="*/ 0 h 16"/>
                  <a:gd name="T50" fmla="*/ 8 w 17"/>
                  <a:gd name="T51" fmla="*/ 0 h 16"/>
                  <a:gd name="T52" fmla="*/ 5 w 17"/>
                  <a:gd name="T53" fmla="*/ 0 h 16"/>
                  <a:gd name="T54" fmla="*/ 5 w 17"/>
                  <a:gd name="T55" fmla="*/ 0 h 16"/>
                  <a:gd name="T56" fmla="*/ 3 w 17"/>
                  <a:gd name="T57" fmla="*/ 2 h 16"/>
                  <a:gd name="T58" fmla="*/ 3 w 17"/>
                  <a:gd name="T59" fmla="*/ 2 h 16"/>
                  <a:gd name="T60" fmla="*/ 3 w 17"/>
                  <a:gd name="T61" fmla="*/ 4 h 16"/>
                  <a:gd name="T62" fmla="*/ 0 w 17"/>
                  <a:gd name="T63" fmla="*/ 4 h 16"/>
                  <a:gd name="T64" fmla="*/ 0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0" y="7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6" name="Freeform 664"/>
              <p:cNvSpPr>
                <a:spLocks/>
              </p:cNvSpPr>
              <p:nvPr/>
            </p:nvSpPr>
            <p:spPr bwMode="auto">
              <a:xfrm>
                <a:off x="2903" y="3729"/>
                <a:ext cx="17" cy="16"/>
              </a:xfrm>
              <a:custGeom>
                <a:avLst/>
                <a:gdLst>
                  <a:gd name="T0" fmla="*/ 0 w 17"/>
                  <a:gd name="T1" fmla="*/ 7 h 16"/>
                  <a:gd name="T2" fmla="*/ 0 w 17"/>
                  <a:gd name="T3" fmla="*/ 9 h 16"/>
                  <a:gd name="T4" fmla="*/ 0 w 17"/>
                  <a:gd name="T5" fmla="*/ 12 h 16"/>
                  <a:gd name="T6" fmla="*/ 3 w 17"/>
                  <a:gd name="T7" fmla="*/ 12 h 16"/>
                  <a:gd name="T8" fmla="*/ 3 w 17"/>
                  <a:gd name="T9" fmla="*/ 14 h 16"/>
                  <a:gd name="T10" fmla="*/ 5 w 17"/>
                  <a:gd name="T11" fmla="*/ 14 h 16"/>
                  <a:gd name="T12" fmla="*/ 5 w 17"/>
                  <a:gd name="T13" fmla="*/ 14 h 16"/>
                  <a:gd name="T14" fmla="*/ 8 w 17"/>
                  <a:gd name="T15" fmla="*/ 16 h 16"/>
                  <a:gd name="T16" fmla="*/ 10 w 17"/>
                  <a:gd name="T17" fmla="*/ 16 h 16"/>
                  <a:gd name="T18" fmla="*/ 10 w 17"/>
                  <a:gd name="T19" fmla="*/ 16 h 16"/>
                  <a:gd name="T20" fmla="*/ 12 w 17"/>
                  <a:gd name="T21" fmla="*/ 16 h 16"/>
                  <a:gd name="T22" fmla="*/ 12 w 17"/>
                  <a:gd name="T23" fmla="*/ 14 h 16"/>
                  <a:gd name="T24" fmla="*/ 15 w 17"/>
                  <a:gd name="T25" fmla="*/ 14 h 16"/>
                  <a:gd name="T26" fmla="*/ 15 w 17"/>
                  <a:gd name="T27" fmla="*/ 12 h 16"/>
                  <a:gd name="T28" fmla="*/ 17 w 17"/>
                  <a:gd name="T29" fmla="*/ 12 h 16"/>
                  <a:gd name="T30" fmla="*/ 17 w 17"/>
                  <a:gd name="T31" fmla="*/ 9 h 16"/>
                  <a:gd name="T32" fmla="*/ 17 w 17"/>
                  <a:gd name="T33" fmla="*/ 7 h 16"/>
                  <a:gd name="T34" fmla="*/ 17 w 17"/>
                  <a:gd name="T35" fmla="*/ 7 h 16"/>
                  <a:gd name="T36" fmla="*/ 17 w 17"/>
                  <a:gd name="T37" fmla="*/ 4 h 16"/>
                  <a:gd name="T38" fmla="*/ 15 w 17"/>
                  <a:gd name="T39" fmla="*/ 2 h 16"/>
                  <a:gd name="T40" fmla="*/ 15 w 17"/>
                  <a:gd name="T41" fmla="*/ 2 h 16"/>
                  <a:gd name="T42" fmla="*/ 15 w 17"/>
                  <a:gd name="T43" fmla="*/ 0 h 16"/>
                  <a:gd name="T44" fmla="*/ 12 w 17"/>
                  <a:gd name="T45" fmla="*/ 0 h 16"/>
                  <a:gd name="T46" fmla="*/ 10 w 17"/>
                  <a:gd name="T47" fmla="*/ 0 h 16"/>
                  <a:gd name="T48" fmla="*/ 10 w 17"/>
                  <a:gd name="T49" fmla="*/ 0 h 16"/>
                  <a:gd name="T50" fmla="*/ 8 w 17"/>
                  <a:gd name="T51" fmla="*/ 0 h 16"/>
                  <a:gd name="T52" fmla="*/ 5 w 17"/>
                  <a:gd name="T53" fmla="*/ 0 h 16"/>
                  <a:gd name="T54" fmla="*/ 5 w 17"/>
                  <a:gd name="T55" fmla="*/ 0 h 16"/>
                  <a:gd name="T56" fmla="*/ 3 w 17"/>
                  <a:gd name="T57" fmla="*/ 2 h 16"/>
                  <a:gd name="T58" fmla="*/ 3 w 17"/>
                  <a:gd name="T59" fmla="*/ 2 h 16"/>
                  <a:gd name="T60" fmla="*/ 3 w 17"/>
                  <a:gd name="T61" fmla="*/ 4 h 16"/>
                  <a:gd name="T62" fmla="*/ 0 w 17"/>
                  <a:gd name="T63" fmla="*/ 4 h 16"/>
                  <a:gd name="T64" fmla="*/ 0 w 17"/>
                  <a:gd name="T65" fmla="*/ 7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6"/>
                  <a:gd name="T101" fmla="*/ 17 w 1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6">
                    <a:moveTo>
                      <a:pt x="0" y="7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7" name="Freeform 665"/>
              <p:cNvSpPr>
                <a:spLocks/>
              </p:cNvSpPr>
              <p:nvPr/>
            </p:nvSpPr>
            <p:spPr bwMode="auto">
              <a:xfrm>
                <a:off x="2944" y="3750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0 w 17"/>
                  <a:gd name="T3" fmla="*/ 10 h 17"/>
                  <a:gd name="T4" fmla="*/ 0 w 17"/>
                  <a:gd name="T5" fmla="*/ 12 h 17"/>
                  <a:gd name="T6" fmla="*/ 0 w 17"/>
                  <a:gd name="T7" fmla="*/ 14 h 17"/>
                  <a:gd name="T8" fmla="*/ 2 w 17"/>
                  <a:gd name="T9" fmla="*/ 14 h 17"/>
                  <a:gd name="T10" fmla="*/ 2 w 17"/>
                  <a:gd name="T11" fmla="*/ 17 h 17"/>
                  <a:gd name="T12" fmla="*/ 5 w 17"/>
                  <a:gd name="T13" fmla="*/ 17 h 17"/>
                  <a:gd name="T14" fmla="*/ 5 w 17"/>
                  <a:gd name="T15" fmla="*/ 17 h 17"/>
                  <a:gd name="T16" fmla="*/ 7 w 17"/>
                  <a:gd name="T17" fmla="*/ 17 h 17"/>
                  <a:gd name="T18" fmla="*/ 9 w 17"/>
                  <a:gd name="T19" fmla="*/ 17 h 17"/>
                  <a:gd name="T20" fmla="*/ 9 w 17"/>
                  <a:gd name="T21" fmla="*/ 17 h 17"/>
                  <a:gd name="T22" fmla="*/ 12 w 17"/>
                  <a:gd name="T23" fmla="*/ 17 h 17"/>
                  <a:gd name="T24" fmla="*/ 14 w 17"/>
                  <a:gd name="T25" fmla="*/ 14 h 17"/>
                  <a:gd name="T26" fmla="*/ 14 w 17"/>
                  <a:gd name="T27" fmla="*/ 14 h 17"/>
                  <a:gd name="T28" fmla="*/ 14 w 17"/>
                  <a:gd name="T29" fmla="*/ 12 h 17"/>
                  <a:gd name="T30" fmla="*/ 14 w 17"/>
                  <a:gd name="T31" fmla="*/ 12 h 17"/>
                  <a:gd name="T32" fmla="*/ 17 w 17"/>
                  <a:gd name="T33" fmla="*/ 10 h 17"/>
                  <a:gd name="T34" fmla="*/ 14 w 17"/>
                  <a:gd name="T35" fmla="*/ 7 h 17"/>
                  <a:gd name="T36" fmla="*/ 14 w 17"/>
                  <a:gd name="T37" fmla="*/ 5 h 17"/>
                  <a:gd name="T38" fmla="*/ 14 w 17"/>
                  <a:gd name="T39" fmla="*/ 5 h 17"/>
                  <a:gd name="T40" fmla="*/ 14 w 17"/>
                  <a:gd name="T41" fmla="*/ 2 h 17"/>
                  <a:gd name="T42" fmla="*/ 12 w 17"/>
                  <a:gd name="T43" fmla="*/ 2 h 17"/>
                  <a:gd name="T44" fmla="*/ 12 w 17"/>
                  <a:gd name="T45" fmla="*/ 2 h 17"/>
                  <a:gd name="T46" fmla="*/ 9 w 17"/>
                  <a:gd name="T47" fmla="*/ 0 h 17"/>
                  <a:gd name="T48" fmla="*/ 7 w 17"/>
                  <a:gd name="T49" fmla="*/ 0 h 17"/>
                  <a:gd name="T50" fmla="*/ 7 w 17"/>
                  <a:gd name="T51" fmla="*/ 0 h 17"/>
                  <a:gd name="T52" fmla="*/ 5 w 17"/>
                  <a:gd name="T53" fmla="*/ 2 h 17"/>
                  <a:gd name="T54" fmla="*/ 2 w 17"/>
                  <a:gd name="T55" fmla="*/ 2 h 17"/>
                  <a:gd name="T56" fmla="*/ 2 w 17"/>
                  <a:gd name="T57" fmla="*/ 2 h 17"/>
                  <a:gd name="T58" fmla="*/ 0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8" name="Freeform 666"/>
              <p:cNvSpPr>
                <a:spLocks/>
              </p:cNvSpPr>
              <p:nvPr/>
            </p:nvSpPr>
            <p:spPr bwMode="auto">
              <a:xfrm>
                <a:off x="2944" y="3750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0 w 17"/>
                  <a:gd name="T3" fmla="*/ 10 h 17"/>
                  <a:gd name="T4" fmla="*/ 0 w 17"/>
                  <a:gd name="T5" fmla="*/ 12 h 17"/>
                  <a:gd name="T6" fmla="*/ 0 w 17"/>
                  <a:gd name="T7" fmla="*/ 14 h 17"/>
                  <a:gd name="T8" fmla="*/ 2 w 17"/>
                  <a:gd name="T9" fmla="*/ 14 h 17"/>
                  <a:gd name="T10" fmla="*/ 2 w 17"/>
                  <a:gd name="T11" fmla="*/ 17 h 17"/>
                  <a:gd name="T12" fmla="*/ 5 w 17"/>
                  <a:gd name="T13" fmla="*/ 17 h 17"/>
                  <a:gd name="T14" fmla="*/ 5 w 17"/>
                  <a:gd name="T15" fmla="*/ 17 h 17"/>
                  <a:gd name="T16" fmla="*/ 7 w 17"/>
                  <a:gd name="T17" fmla="*/ 17 h 17"/>
                  <a:gd name="T18" fmla="*/ 9 w 17"/>
                  <a:gd name="T19" fmla="*/ 17 h 17"/>
                  <a:gd name="T20" fmla="*/ 9 w 17"/>
                  <a:gd name="T21" fmla="*/ 17 h 17"/>
                  <a:gd name="T22" fmla="*/ 12 w 17"/>
                  <a:gd name="T23" fmla="*/ 17 h 17"/>
                  <a:gd name="T24" fmla="*/ 14 w 17"/>
                  <a:gd name="T25" fmla="*/ 14 h 17"/>
                  <a:gd name="T26" fmla="*/ 14 w 17"/>
                  <a:gd name="T27" fmla="*/ 14 h 17"/>
                  <a:gd name="T28" fmla="*/ 14 w 17"/>
                  <a:gd name="T29" fmla="*/ 12 h 17"/>
                  <a:gd name="T30" fmla="*/ 14 w 17"/>
                  <a:gd name="T31" fmla="*/ 12 h 17"/>
                  <a:gd name="T32" fmla="*/ 17 w 17"/>
                  <a:gd name="T33" fmla="*/ 10 h 17"/>
                  <a:gd name="T34" fmla="*/ 14 w 17"/>
                  <a:gd name="T35" fmla="*/ 7 h 17"/>
                  <a:gd name="T36" fmla="*/ 14 w 17"/>
                  <a:gd name="T37" fmla="*/ 5 h 17"/>
                  <a:gd name="T38" fmla="*/ 14 w 17"/>
                  <a:gd name="T39" fmla="*/ 5 h 17"/>
                  <a:gd name="T40" fmla="*/ 14 w 17"/>
                  <a:gd name="T41" fmla="*/ 2 h 17"/>
                  <a:gd name="T42" fmla="*/ 12 w 17"/>
                  <a:gd name="T43" fmla="*/ 2 h 17"/>
                  <a:gd name="T44" fmla="*/ 12 w 17"/>
                  <a:gd name="T45" fmla="*/ 2 h 17"/>
                  <a:gd name="T46" fmla="*/ 9 w 17"/>
                  <a:gd name="T47" fmla="*/ 0 h 17"/>
                  <a:gd name="T48" fmla="*/ 7 w 17"/>
                  <a:gd name="T49" fmla="*/ 0 h 17"/>
                  <a:gd name="T50" fmla="*/ 7 w 17"/>
                  <a:gd name="T51" fmla="*/ 0 h 17"/>
                  <a:gd name="T52" fmla="*/ 5 w 17"/>
                  <a:gd name="T53" fmla="*/ 2 h 17"/>
                  <a:gd name="T54" fmla="*/ 2 w 17"/>
                  <a:gd name="T55" fmla="*/ 2 h 17"/>
                  <a:gd name="T56" fmla="*/ 2 w 17"/>
                  <a:gd name="T57" fmla="*/ 2 h 17"/>
                  <a:gd name="T58" fmla="*/ 0 w 17"/>
                  <a:gd name="T59" fmla="*/ 5 h 17"/>
                  <a:gd name="T60" fmla="*/ 0 w 17"/>
                  <a:gd name="T61" fmla="*/ 5 h 17"/>
                  <a:gd name="T62" fmla="*/ 0 w 17"/>
                  <a:gd name="T63" fmla="*/ 7 h 17"/>
                  <a:gd name="T64" fmla="*/ 0 w 17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9" name="Freeform 667"/>
              <p:cNvSpPr>
                <a:spLocks/>
              </p:cNvSpPr>
              <p:nvPr/>
            </p:nvSpPr>
            <p:spPr bwMode="auto">
              <a:xfrm>
                <a:off x="2166" y="1857"/>
                <a:ext cx="253" cy="220"/>
              </a:xfrm>
              <a:custGeom>
                <a:avLst/>
                <a:gdLst>
                  <a:gd name="T0" fmla="*/ 127 w 253"/>
                  <a:gd name="T1" fmla="*/ 0 h 220"/>
                  <a:gd name="T2" fmla="*/ 153 w 253"/>
                  <a:gd name="T3" fmla="*/ 3 h 220"/>
                  <a:gd name="T4" fmla="*/ 177 w 253"/>
                  <a:gd name="T5" fmla="*/ 8 h 220"/>
                  <a:gd name="T6" fmla="*/ 198 w 253"/>
                  <a:gd name="T7" fmla="*/ 20 h 220"/>
                  <a:gd name="T8" fmla="*/ 217 w 253"/>
                  <a:gd name="T9" fmla="*/ 31 h 220"/>
                  <a:gd name="T10" fmla="*/ 232 w 253"/>
                  <a:gd name="T11" fmla="*/ 48 h 220"/>
                  <a:gd name="T12" fmla="*/ 244 w 253"/>
                  <a:gd name="T13" fmla="*/ 67 h 220"/>
                  <a:gd name="T14" fmla="*/ 248 w 253"/>
                  <a:gd name="T15" fmla="*/ 77 h 220"/>
                  <a:gd name="T16" fmla="*/ 251 w 253"/>
                  <a:gd name="T17" fmla="*/ 89 h 220"/>
                  <a:gd name="T18" fmla="*/ 253 w 253"/>
                  <a:gd name="T19" fmla="*/ 98 h 220"/>
                  <a:gd name="T20" fmla="*/ 253 w 253"/>
                  <a:gd name="T21" fmla="*/ 110 h 220"/>
                  <a:gd name="T22" fmla="*/ 253 w 253"/>
                  <a:gd name="T23" fmla="*/ 122 h 220"/>
                  <a:gd name="T24" fmla="*/ 251 w 253"/>
                  <a:gd name="T25" fmla="*/ 132 h 220"/>
                  <a:gd name="T26" fmla="*/ 248 w 253"/>
                  <a:gd name="T27" fmla="*/ 143 h 220"/>
                  <a:gd name="T28" fmla="*/ 244 w 253"/>
                  <a:gd name="T29" fmla="*/ 153 h 220"/>
                  <a:gd name="T30" fmla="*/ 232 w 253"/>
                  <a:gd name="T31" fmla="*/ 172 h 220"/>
                  <a:gd name="T32" fmla="*/ 217 w 253"/>
                  <a:gd name="T33" fmla="*/ 186 h 220"/>
                  <a:gd name="T34" fmla="*/ 198 w 253"/>
                  <a:gd name="T35" fmla="*/ 201 h 220"/>
                  <a:gd name="T36" fmla="*/ 177 w 253"/>
                  <a:gd name="T37" fmla="*/ 210 h 220"/>
                  <a:gd name="T38" fmla="*/ 153 w 253"/>
                  <a:gd name="T39" fmla="*/ 217 h 220"/>
                  <a:gd name="T40" fmla="*/ 127 w 253"/>
                  <a:gd name="T41" fmla="*/ 220 h 220"/>
                  <a:gd name="T42" fmla="*/ 100 w 253"/>
                  <a:gd name="T43" fmla="*/ 217 h 220"/>
                  <a:gd name="T44" fmla="*/ 77 w 253"/>
                  <a:gd name="T45" fmla="*/ 210 h 220"/>
                  <a:gd name="T46" fmla="*/ 55 w 253"/>
                  <a:gd name="T47" fmla="*/ 201 h 220"/>
                  <a:gd name="T48" fmla="*/ 36 w 253"/>
                  <a:gd name="T49" fmla="*/ 186 h 220"/>
                  <a:gd name="T50" fmla="*/ 22 w 253"/>
                  <a:gd name="T51" fmla="*/ 172 h 220"/>
                  <a:gd name="T52" fmla="*/ 10 w 253"/>
                  <a:gd name="T53" fmla="*/ 153 h 220"/>
                  <a:gd name="T54" fmla="*/ 5 w 253"/>
                  <a:gd name="T55" fmla="*/ 143 h 220"/>
                  <a:gd name="T56" fmla="*/ 3 w 253"/>
                  <a:gd name="T57" fmla="*/ 132 h 220"/>
                  <a:gd name="T58" fmla="*/ 0 w 253"/>
                  <a:gd name="T59" fmla="*/ 122 h 220"/>
                  <a:gd name="T60" fmla="*/ 0 w 253"/>
                  <a:gd name="T61" fmla="*/ 110 h 220"/>
                  <a:gd name="T62" fmla="*/ 0 w 253"/>
                  <a:gd name="T63" fmla="*/ 98 h 220"/>
                  <a:gd name="T64" fmla="*/ 3 w 253"/>
                  <a:gd name="T65" fmla="*/ 89 h 220"/>
                  <a:gd name="T66" fmla="*/ 5 w 253"/>
                  <a:gd name="T67" fmla="*/ 77 h 220"/>
                  <a:gd name="T68" fmla="*/ 10 w 253"/>
                  <a:gd name="T69" fmla="*/ 67 h 220"/>
                  <a:gd name="T70" fmla="*/ 22 w 253"/>
                  <a:gd name="T71" fmla="*/ 48 h 220"/>
                  <a:gd name="T72" fmla="*/ 36 w 253"/>
                  <a:gd name="T73" fmla="*/ 31 h 220"/>
                  <a:gd name="T74" fmla="*/ 55 w 253"/>
                  <a:gd name="T75" fmla="*/ 20 h 220"/>
                  <a:gd name="T76" fmla="*/ 77 w 253"/>
                  <a:gd name="T77" fmla="*/ 8 h 220"/>
                  <a:gd name="T78" fmla="*/ 100 w 253"/>
                  <a:gd name="T79" fmla="*/ 3 h 220"/>
                  <a:gd name="T80" fmla="*/ 127 w 253"/>
                  <a:gd name="T81" fmla="*/ 0 h 2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20"/>
                  <a:gd name="T125" fmla="*/ 253 w 253"/>
                  <a:gd name="T126" fmla="*/ 220 h 2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20">
                    <a:moveTo>
                      <a:pt x="127" y="0"/>
                    </a:moveTo>
                    <a:lnTo>
                      <a:pt x="153" y="3"/>
                    </a:lnTo>
                    <a:lnTo>
                      <a:pt x="177" y="8"/>
                    </a:lnTo>
                    <a:lnTo>
                      <a:pt x="198" y="20"/>
                    </a:lnTo>
                    <a:lnTo>
                      <a:pt x="217" y="31"/>
                    </a:lnTo>
                    <a:lnTo>
                      <a:pt x="232" y="48"/>
                    </a:lnTo>
                    <a:lnTo>
                      <a:pt x="244" y="67"/>
                    </a:lnTo>
                    <a:lnTo>
                      <a:pt x="248" y="77"/>
                    </a:lnTo>
                    <a:lnTo>
                      <a:pt x="251" y="89"/>
                    </a:lnTo>
                    <a:lnTo>
                      <a:pt x="253" y="98"/>
                    </a:lnTo>
                    <a:lnTo>
                      <a:pt x="253" y="110"/>
                    </a:lnTo>
                    <a:lnTo>
                      <a:pt x="253" y="122"/>
                    </a:lnTo>
                    <a:lnTo>
                      <a:pt x="251" y="132"/>
                    </a:lnTo>
                    <a:lnTo>
                      <a:pt x="248" y="143"/>
                    </a:lnTo>
                    <a:lnTo>
                      <a:pt x="244" y="153"/>
                    </a:lnTo>
                    <a:lnTo>
                      <a:pt x="232" y="172"/>
                    </a:lnTo>
                    <a:lnTo>
                      <a:pt x="217" y="186"/>
                    </a:lnTo>
                    <a:lnTo>
                      <a:pt x="198" y="201"/>
                    </a:lnTo>
                    <a:lnTo>
                      <a:pt x="177" y="210"/>
                    </a:lnTo>
                    <a:lnTo>
                      <a:pt x="153" y="217"/>
                    </a:lnTo>
                    <a:lnTo>
                      <a:pt x="127" y="220"/>
                    </a:lnTo>
                    <a:lnTo>
                      <a:pt x="100" y="217"/>
                    </a:lnTo>
                    <a:lnTo>
                      <a:pt x="77" y="210"/>
                    </a:lnTo>
                    <a:lnTo>
                      <a:pt x="55" y="201"/>
                    </a:lnTo>
                    <a:lnTo>
                      <a:pt x="36" y="186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5" y="143"/>
                    </a:lnTo>
                    <a:lnTo>
                      <a:pt x="3" y="132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3" y="89"/>
                    </a:lnTo>
                    <a:lnTo>
                      <a:pt x="5" y="77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6" y="31"/>
                    </a:lnTo>
                    <a:lnTo>
                      <a:pt x="55" y="20"/>
                    </a:lnTo>
                    <a:lnTo>
                      <a:pt x="77" y="8"/>
                    </a:lnTo>
                    <a:lnTo>
                      <a:pt x="100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0" name="Freeform 668"/>
              <p:cNvSpPr>
                <a:spLocks/>
              </p:cNvSpPr>
              <p:nvPr/>
            </p:nvSpPr>
            <p:spPr bwMode="auto">
              <a:xfrm>
                <a:off x="2166" y="1857"/>
                <a:ext cx="253" cy="220"/>
              </a:xfrm>
              <a:custGeom>
                <a:avLst/>
                <a:gdLst>
                  <a:gd name="T0" fmla="*/ 127 w 253"/>
                  <a:gd name="T1" fmla="*/ 0 h 220"/>
                  <a:gd name="T2" fmla="*/ 153 w 253"/>
                  <a:gd name="T3" fmla="*/ 3 h 220"/>
                  <a:gd name="T4" fmla="*/ 177 w 253"/>
                  <a:gd name="T5" fmla="*/ 8 h 220"/>
                  <a:gd name="T6" fmla="*/ 198 w 253"/>
                  <a:gd name="T7" fmla="*/ 20 h 220"/>
                  <a:gd name="T8" fmla="*/ 217 w 253"/>
                  <a:gd name="T9" fmla="*/ 31 h 220"/>
                  <a:gd name="T10" fmla="*/ 232 w 253"/>
                  <a:gd name="T11" fmla="*/ 48 h 220"/>
                  <a:gd name="T12" fmla="*/ 244 w 253"/>
                  <a:gd name="T13" fmla="*/ 67 h 220"/>
                  <a:gd name="T14" fmla="*/ 248 w 253"/>
                  <a:gd name="T15" fmla="*/ 77 h 220"/>
                  <a:gd name="T16" fmla="*/ 251 w 253"/>
                  <a:gd name="T17" fmla="*/ 89 h 220"/>
                  <a:gd name="T18" fmla="*/ 253 w 253"/>
                  <a:gd name="T19" fmla="*/ 98 h 220"/>
                  <a:gd name="T20" fmla="*/ 253 w 253"/>
                  <a:gd name="T21" fmla="*/ 110 h 220"/>
                  <a:gd name="T22" fmla="*/ 253 w 253"/>
                  <a:gd name="T23" fmla="*/ 122 h 220"/>
                  <a:gd name="T24" fmla="*/ 251 w 253"/>
                  <a:gd name="T25" fmla="*/ 132 h 220"/>
                  <a:gd name="T26" fmla="*/ 248 w 253"/>
                  <a:gd name="T27" fmla="*/ 143 h 220"/>
                  <a:gd name="T28" fmla="*/ 244 w 253"/>
                  <a:gd name="T29" fmla="*/ 153 h 220"/>
                  <a:gd name="T30" fmla="*/ 232 w 253"/>
                  <a:gd name="T31" fmla="*/ 172 h 220"/>
                  <a:gd name="T32" fmla="*/ 217 w 253"/>
                  <a:gd name="T33" fmla="*/ 186 h 220"/>
                  <a:gd name="T34" fmla="*/ 198 w 253"/>
                  <a:gd name="T35" fmla="*/ 201 h 220"/>
                  <a:gd name="T36" fmla="*/ 177 w 253"/>
                  <a:gd name="T37" fmla="*/ 210 h 220"/>
                  <a:gd name="T38" fmla="*/ 153 w 253"/>
                  <a:gd name="T39" fmla="*/ 217 h 220"/>
                  <a:gd name="T40" fmla="*/ 127 w 253"/>
                  <a:gd name="T41" fmla="*/ 220 h 220"/>
                  <a:gd name="T42" fmla="*/ 100 w 253"/>
                  <a:gd name="T43" fmla="*/ 217 h 220"/>
                  <a:gd name="T44" fmla="*/ 77 w 253"/>
                  <a:gd name="T45" fmla="*/ 210 h 220"/>
                  <a:gd name="T46" fmla="*/ 55 w 253"/>
                  <a:gd name="T47" fmla="*/ 201 h 220"/>
                  <a:gd name="T48" fmla="*/ 36 w 253"/>
                  <a:gd name="T49" fmla="*/ 186 h 220"/>
                  <a:gd name="T50" fmla="*/ 22 w 253"/>
                  <a:gd name="T51" fmla="*/ 172 h 220"/>
                  <a:gd name="T52" fmla="*/ 10 w 253"/>
                  <a:gd name="T53" fmla="*/ 153 h 220"/>
                  <a:gd name="T54" fmla="*/ 5 w 253"/>
                  <a:gd name="T55" fmla="*/ 143 h 220"/>
                  <a:gd name="T56" fmla="*/ 3 w 253"/>
                  <a:gd name="T57" fmla="*/ 132 h 220"/>
                  <a:gd name="T58" fmla="*/ 0 w 253"/>
                  <a:gd name="T59" fmla="*/ 122 h 220"/>
                  <a:gd name="T60" fmla="*/ 0 w 253"/>
                  <a:gd name="T61" fmla="*/ 110 h 220"/>
                  <a:gd name="T62" fmla="*/ 0 w 253"/>
                  <a:gd name="T63" fmla="*/ 98 h 220"/>
                  <a:gd name="T64" fmla="*/ 3 w 253"/>
                  <a:gd name="T65" fmla="*/ 89 h 220"/>
                  <a:gd name="T66" fmla="*/ 5 w 253"/>
                  <a:gd name="T67" fmla="*/ 77 h 220"/>
                  <a:gd name="T68" fmla="*/ 10 w 253"/>
                  <a:gd name="T69" fmla="*/ 67 h 220"/>
                  <a:gd name="T70" fmla="*/ 22 w 253"/>
                  <a:gd name="T71" fmla="*/ 48 h 220"/>
                  <a:gd name="T72" fmla="*/ 36 w 253"/>
                  <a:gd name="T73" fmla="*/ 31 h 220"/>
                  <a:gd name="T74" fmla="*/ 55 w 253"/>
                  <a:gd name="T75" fmla="*/ 20 h 220"/>
                  <a:gd name="T76" fmla="*/ 77 w 253"/>
                  <a:gd name="T77" fmla="*/ 8 h 220"/>
                  <a:gd name="T78" fmla="*/ 100 w 253"/>
                  <a:gd name="T79" fmla="*/ 3 h 220"/>
                  <a:gd name="T80" fmla="*/ 127 w 253"/>
                  <a:gd name="T81" fmla="*/ 0 h 2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20"/>
                  <a:gd name="T125" fmla="*/ 253 w 253"/>
                  <a:gd name="T126" fmla="*/ 220 h 2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20">
                    <a:moveTo>
                      <a:pt x="127" y="0"/>
                    </a:moveTo>
                    <a:lnTo>
                      <a:pt x="153" y="3"/>
                    </a:lnTo>
                    <a:lnTo>
                      <a:pt x="177" y="8"/>
                    </a:lnTo>
                    <a:lnTo>
                      <a:pt x="198" y="20"/>
                    </a:lnTo>
                    <a:lnTo>
                      <a:pt x="217" y="31"/>
                    </a:lnTo>
                    <a:lnTo>
                      <a:pt x="232" y="48"/>
                    </a:lnTo>
                    <a:lnTo>
                      <a:pt x="244" y="67"/>
                    </a:lnTo>
                    <a:lnTo>
                      <a:pt x="248" y="77"/>
                    </a:lnTo>
                    <a:lnTo>
                      <a:pt x="251" y="89"/>
                    </a:lnTo>
                    <a:lnTo>
                      <a:pt x="253" y="98"/>
                    </a:lnTo>
                    <a:lnTo>
                      <a:pt x="253" y="110"/>
                    </a:lnTo>
                    <a:lnTo>
                      <a:pt x="253" y="122"/>
                    </a:lnTo>
                    <a:lnTo>
                      <a:pt x="251" y="132"/>
                    </a:lnTo>
                    <a:lnTo>
                      <a:pt x="248" y="143"/>
                    </a:lnTo>
                    <a:lnTo>
                      <a:pt x="244" y="153"/>
                    </a:lnTo>
                    <a:lnTo>
                      <a:pt x="232" y="172"/>
                    </a:lnTo>
                    <a:lnTo>
                      <a:pt x="217" y="186"/>
                    </a:lnTo>
                    <a:lnTo>
                      <a:pt x="198" y="201"/>
                    </a:lnTo>
                    <a:lnTo>
                      <a:pt x="177" y="210"/>
                    </a:lnTo>
                    <a:lnTo>
                      <a:pt x="153" y="217"/>
                    </a:lnTo>
                    <a:lnTo>
                      <a:pt x="127" y="220"/>
                    </a:lnTo>
                    <a:lnTo>
                      <a:pt x="100" y="217"/>
                    </a:lnTo>
                    <a:lnTo>
                      <a:pt x="77" y="210"/>
                    </a:lnTo>
                    <a:lnTo>
                      <a:pt x="55" y="201"/>
                    </a:lnTo>
                    <a:lnTo>
                      <a:pt x="36" y="186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5" y="143"/>
                    </a:lnTo>
                    <a:lnTo>
                      <a:pt x="3" y="132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3" y="89"/>
                    </a:lnTo>
                    <a:lnTo>
                      <a:pt x="5" y="77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6" y="31"/>
                    </a:lnTo>
                    <a:lnTo>
                      <a:pt x="55" y="20"/>
                    </a:lnTo>
                    <a:lnTo>
                      <a:pt x="77" y="8"/>
                    </a:lnTo>
                    <a:lnTo>
                      <a:pt x="100" y="3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1" name="Freeform 669"/>
              <p:cNvSpPr>
                <a:spLocks/>
              </p:cNvSpPr>
              <p:nvPr/>
            </p:nvSpPr>
            <p:spPr bwMode="auto">
              <a:xfrm>
                <a:off x="1713" y="1843"/>
                <a:ext cx="253" cy="219"/>
              </a:xfrm>
              <a:custGeom>
                <a:avLst/>
                <a:gdLst>
                  <a:gd name="T0" fmla="*/ 127 w 253"/>
                  <a:gd name="T1" fmla="*/ 0 h 219"/>
                  <a:gd name="T2" fmla="*/ 153 w 253"/>
                  <a:gd name="T3" fmla="*/ 3 h 219"/>
                  <a:gd name="T4" fmla="*/ 177 w 253"/>
                  <a:gd name="T5" fmla="*/ 10 h 219"/>
                  <a:gd name="T6" fmla="*/ 198 w 253"/>
                  <a:gd name="T7" fmla="*/ 19 h 219"/>
                  <a:gd name="T8" fmla="*/ 217 w 253"/>
                  <a:gd name="T9" fmla="*/ 34 h 219"/>
                  <a:gd name="T10" fmla="*/ 231 w 253"/>
                  <a:gd name="T11" fmla="*/ 48 h 219"/>
                  <a:gd name="T12" fmla="*/ 243 w 253"/>
                  <a:gd name="T13" fmla="*/ 67 h 219"/>
                  <a:gd name="T14" fmla="*/ 248 w 253"/>
                  <a:gd name="T15" fmla="*/ 76 h 219"/>
                  <a:gd name="T16" fmla="*/ 251 w 253"/>
                  <a:gd name="T17" fmla="*/ 88 h 219"/>
                  <a:gd name="T18" fmla="*/ 253 w 253"/>
                  <a:gd name="T19" fmla="*/ 98 h 219"/>
                  <a:gd name="T20" fmla="*/ 253 w 253"/>
                  <a:gd name="T21" fmla="*/ 110 h 219"/>
                  <a:gd name="T22" fmla="*/ 253 w 253"/>
                  <a:gd name="T23" fmla="*/ 122 h 219"/>
                  <a:gd name="T24" fmla="*/ 251 w 253"/>
                  <a:gd name="T25" fmla="*/ 131 h 219"/>
                  <a:gd name="T26" fmla="*/ 248 w 253"/>
                  <a:gd name="T27" fmla="*/ 143 h 219"/>
                  <a:gd name="T28" fmla="*/ 243 w 253"/>
                  <a:gd name="T29" fmla="*/ 153 h 219"/>
                  <a:gd name="T30" fmla="*/ 231 w 253"/>
                  <a:gd name="T31" fmla="*/ 172 h 219"/>
                  <a:gd name="T32" fmla="*/ 217 w 253"/>
                  <a:gd name="T33" fmla="*/ 188 h 219"/>
                  <a:gd name="T34" fmla="*/ 198 w 253"/>
                  <a:gd name="T35" fmla="*/ 200 h 219"/>
                  <a:gd name="T36" fmla="*/ 177 w 253"/>
                  <a:gd name="T37" fmla="*/ 212 h 219"/>
                  <a:gd name="T38" fmla="*/ 153 w 253"/>
                  <a:gd name="T39" fmla="*/ 217 h 219"/>
                  <a:gd name="T40" fmla="*/ 127 w 253"/>
                  <a:gd name="T41" fmla="*/ 219 h 219"/>
                  <a:gd name="T42" fmla="*/ 100 w 253"/>
                  <a:gd name="T43" fmla="*/ 217 h 219"/>
                  <a:gd name="T44" fmla="*/ 76 w 253"/>
                  <a:gd name="T45" fmla="*/ 212 h 219"/>
                  <a:gd name="T46" fmla="*/ 55 w 253"/>
                  <a:gd name="T47" fmla="*/ 200 h 219"/>
                  <a:gd name="T48" fmla="*/ 36 w 253"/>
                  <a:gd name="T49" fmla="*/ 188 h 219"/>
                  <a:gd name="T50" fmla="*/ 22 w 253"/>
                  <a:gd name="T51" fmla="*/ 172 h 219"/>
                  <a:gd name="T52" fmla="*/ 10 w 253"/>
                  <a:gd name="T53" fmla="*/ 153 h 219"/>
                  <a:gd name="T54" fmla="*/ 5 w 253"/>
                  <a:gd name="T55" fmla="*/ 143 h 219"/>
                  <a:gd name="T56" fmla="*/ 2 w 253"/>
                  <a:gd name="T57" fmla="*/ 131 h 219"/>
                  <a:gd name="T58" fmla="*/ 0 w 253"/>
                  <a:gd name="T59" fmla="*/ 122 h 219"/>
                  <a:gd name="T60" fmla="*/ 0 w 253"/>
                  <a:gd name="T61" fmla="*/ 110 h 219"/>
                  <a:gd name="T62" fmla="*/ 0 w 253"/>
                  <a:gd name="T63" fmla="*/ 98 h 219"/>
                  <a:gd name="T64" fmla="*/ 2 w 253"/>
                  <a:gd name="T65" fmla="*/ 88 h 219"/>
                  <a:gd name="T66" fmla="*/ 5 w 253"/>
                  <a:gd name="T67" fmla="*/ 76 h 219"/>
                  <a:gd name="T68" fmla="*/ 10 w 253"/>
                  <a:gd name="T69" fmla="*/ 67 h 219"/>
                  <a:gd name="T70" fmla="*/ 22 w 253"/>
                  <a:gd name="T71" fmla="*/ 48 h 219"/>
                  <a:gd name="T72" fmla="*/ 36 w 253"/>
                  <a:gd name="T73" fmla="*/ 34 h 219"/>
                  <a:gd name="T74" fmla="*/ 55 w 253"/>
                  <a:gd name="T75" fmla="*/ 19 h 219"/>
                  <a:gd name="T76" fmla="*/ 76 w 253"/>
                  <a:gd name="T77" fmla="*/ 10 h 219"/>
                  <a:gd name="T78" fmla="*/ 100 w 253"/>
                  <a:gd name="T79" fmla="*/ 3 h 219"/>
                  <a:gd name="T80" fmla="*/ 127 w 253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19"/>
                  <a:gd name="T125" fmla="*/ 253 w 253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19">
                    <a:moveTo>
                      <a:pt x="127" y="0"/>
                    </a:moveTo>
                    <a:lnTo>
                      <a:pt x="153" y="3"/>
                    </a:lnTo>
                    <a:lnTo>
                      <a:pt x="177" y="10"/>
                    </a:lnTo>
                    <a:lnTo>
                      <a:pt x="198" y="19"/>
                    </a:lnTo>
                    <a:lnTo>
                      <a:pt x="217" y="34"/>
                    </a:lnTo>
                    <a:lnTo>
                      <a:pt x="231" y="48"/>
                    </a:lnTo>
                    <a:lnTo>
                      <a:pt x="243" y="67"/>
                    </a:lnTo>
                    <a:lnTo>
                      <a:pt x="248" y="76"/>
                    </a:lnTo>
                    <a:lnTo>
                      <a:pt x="251" y="88"/>
                    </a:lnTo>
                    <a:lnTo>
                      <a:pt x="253" y="98"/>
                    </a:lnTo>
                    <a:lnTo>
                      <a:pt x="253" y="110"/>
                    </a:lnTo>
                    <a:lnTo>
                      <a:pt x="253" y="122"/>
                    </a:lnTo>
                    <a:lnTo>
                      <a:pt x="251" y="131"/>
                    </a:lnTo>
                    <a:lnTo>
                      <a:pt x="248" y="143"/>
                    </a:lnTo>
                    <a:lnTo>
                      <a:pt x="243" y="153"/>
                    </a:lnTo>
                    <a:lnTo>
                      <a:pt x="231" y="172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7" y="212"/>
                    </a:lnTo>
                    <a:lnTo>
                      <a:pt x="153" y="217"/>
                    </a:lnTo>
                    <a:lnTo>
                      <a:pt x="127" y="219"/>
                    </a:lnTo>
                    <a:lnTo>
                      <a:pt x="100" y="217"/>
                    </a:lnTo>
                    <a:lnTo>
                      <a:pt x="76" y="212"/>
                    </a:lnTo>
                    <a:lnTo>
                      <a:pt x="55" y="200"/>
                    </a:lnTo>
                    <a:lnTo>
                      <a:pt x="36" y="188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5" y="143"/>
                    </a:lnTo>
                    <a:lnTo>
                      <a:pt x="2" y="131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2" y="88"/>
                    </a:lnTo>
                    <a:lnTo>
                      <a:pt x="5" y="76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6" y="34"/>
                    </a:lnTo>
                    <a:lnTo>
                      <a:pt x="55" y="19"/>
                    </a:lnTo>
                    <a:lnTo>
                      <a:pt x="76" y="10"/>
                    </a:lnTo>
                    <a:lnTo>
                      <a:pt x="100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2" name="Freeform 670"/>
              <p:cNvSpPr>
                <a:spLocks/>
              </p:cNvSpPr>
              <p:nvPr/>
            </p:nvSpPr>
            <p:spPr bwMode="auto">
              <a:xfrm>
                <a:off x="1713" y="1843"/>
                <a:ext cx="253" cy="219"/>
              </a:xfrm>
              <a:custGeom>
                <a:avLst/>
                <a:gdLst>
                  <a:gd name="T0" fmla="*/ 127 w 253"/>
                  <a:gd name="T1" fmla="*/ 0 h 219"/>
                  <a:gd name="T2" fmla="*/ 153 w 253"/>
                  <a:gd name="T3" fmla="*/ 3 h 219"/>
                  <a:gd name="T4" fmla="*/ 177 w 253"/>
                  <a:gd name="T5" fmla="*/ 10 h 219"/>
                  <a:gd name="T6" fmla="*/ 198 w 253"/>
                  <a:gd name="T7" fmla="*/ 19 h 219"/>
                  <a:gd name="T8" fmla="*/ 217 w 253"/>
                  <a:gd name="T9" fmla="*/ 34 h 219"/>
                  <a:gd name="T10" fmla="*/ 231 w 253"/>
                  <a:gd name="T11" fmla="*/ 48 h 219"/>
                  <a:gd name="T12" fmla="*/ 243 w 253"/>
                  <a:gd name="T13" fmla="*/ 67 h 219"/>
                  <a:gd name="T14" fmla="*/ 248 w 253"/>
                  <a:gd name="T15" fmla="*/ 76 h 219"/>
                  <a:gd name="T16" fmla="*/ 251 w 253"/>
                  <a:gd name="T17" fmla="*/ 88 h 219"/>
                  <a:gd name="T18" fmla="*/ 253 w 253"/>
                  <a:gd name="T19" fmla="*/ 98 h 219"/>
                  <a:gd name="T20" fmla="*/ 253 w 253"/>
                  <a:gd name="T21" fmla="*/ 110 h 219"/>
                  <a:gd name="T22" fmla="*/ 253 w 253"/>
                  <a:gd name="T23" fmla="*/ 122 h 219"/>
                  <a:gd name="T24" fmla="*/ 251 w 253"/>
                  <a:gd name="T25" fmla="*/ 131 h 219"/>
                  <a:gd name="T26" fmla="*/ 248 w 253"/>
                  <a:gd name="T27" fmla="*/ 143 h 219"/>
                  <a:gd name="T28" fmla="*/ 243 w 253"/>
                  <a:gd name="T29" fmla="*/ 153 h 219"/>
                  <a:gd name="T30" fmla="*/ 231 w 253"/>
                  <a:gd name="T31" fmla="*/ 172 h 219"/>
                  <a:gd name="T32" fmla="*/ 217 w 253"/>
                  <a:gd name="T33" fmla="*/ 188 h 219"/>
                  <a:gd name="T34" fmla="*/ 198 w 253"/>
                  <a:gd name="T35" fmla="*/ 200 h 219"/>
                  <a:gd name="T36" fmla="*/ 177 w 253"/>
                  <a:gd name="T37" fmla="*/ 212 h 219"/>
                  <a:gd name="T38" fmla="*/ 153 w 253"/>
                  <a:gd name="T39" fmla="*/ 217 h 219"/>
                  <a:gd name="T40" fmla="*/ 127 w 253"/>
                  <a:gd name="T41" fmla="*/ 219 h 219"/>
                  <a:gd name="T42" fmla="*/ 100 w 253"/>
                  <a:gd name="T43" fmla="*/ 217 h 219"/>
                  <a:gd name="T44" fmla="*/ 76 w 253"/>
                  <a:gd name="T45" fmla="*/ 212 h 219"/>
                  <a:gd name="T46" fmla="*/ 55 w 253"/>
                  <a:gd name="T47" fmla="*/ 200 h 219"/>
                  <a:gd name="T48" fmla="*/ 36 w 253"/>
                  <a:gd name="T49" fmla="*/ 188 h 219"/>
                  <a:gd name="T50" fmla="*/ 22 w 253"/>
                  <a:gd name="T51" fmla="*/ 172 h 219"/>
                  <a:gd name="T52" fmla="*/ 10 w 253"/>
                  <a:gd name="T53" fmla="*/ 153 h 219"/>
                  <a:gd name="T54" fmla="*/ 5 w 253"/>
                  <a:gd name="T55" fmla="*/ 143 h 219"/>
                  <a:gd name="T56" fmla="*/ 2 w 253"/>
                  <a:gd name="T57" fmla="*/ 131 h 219"/>
                  <a:gd name="T58" fmla="*/ 0 w 253"/>
                  <a:gd name="T59" fmla="*/ 122 h 219"/>
                  <a:gd name="T60" fmla="*/ 0 w 253"/>
                  <a:gd name="T61" fmla="*/ 110 h 219"/>
                  <a:gd name="T62" fmla="*/ 0 w 253"/>
                  <a:gd name="T63" fmla="*/ 98 h 219"/>
                  <a:gd name="T64" fmla="*/ 2 w 253"/>
                  <a:gd name="T65" fmla="*/ 88 h 219"/>
                  <a:gd name="T66" fmla="*/ 5 w 253"/>
                  <a:gd name="T67" fmla="*/ 76 h 219"/>
                  <a:gd name="T68" fmla="*/ 10 w 253"/>
                  <a:gd name="T69" fmla="*/ 67 h 219"/>
                  <a:gd name="T70" fmla="*/ 22 w 253"/>
                  <a:gd name="T71" fmla="*/ 48 h 219"/>
                  <a:gd name="T72" fmla="*/ 36 w 253"/>
                  <a:gd name="T73" fmla="*/ 34 h 219"/>
                  <a:gd name="T74" fmla="*/ 55 w 253"/>
                  <a:gd name="T75" fmla="*/ 19 h 219"/>
                  <a:gd name="T76" fmla="*/ 76 w 253"/>
                  <a:gd name="T77" fmla="*/ 10 h 219"/>
                  <a:gd name="T78" fmla="*/ 100 w 253"/>
                  <a:gd name="T79" fmla="*/ 3 h 219"/>
                  <a:gd name="T80" fmla="*/ 127 w 253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19"/>
                  <a:gd name="T125" fmla="*/ 253 w 253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19">
                    <a:moveTo>
                      <a:pt x="127" y="0"/>
                    </a:moveTo>
                    <a:lnTo>
                      <a:pt x="153" y="3"/>
                    </a:lnTo>
                    <a:lnTo>
                      <a:pt x="177" y="10"/>
                    </a:lnTo>
                    <a:lnTo>
                      <a:pt x="198" y="19"/>
                    </a:lnTo>
                    <a:lnTo>
                      <a:pt x="217" y="34"/>
                    </a:lnTo>
                    <a:lnTo>
                      <a:pt x="231" y="48"/>
                    </a:lnTo>
                    <a:lnTo>
                      <a:pt x="243" y="67"/>
                    </a:lnTo>
                    <a:lnTo>
                      <a:pt x="248" y="76"/>
                    </a:lnTo>
                    <a:lnTo>
                      <a:pt x="251" y="88"/>
                    </a:lnTo>
                    <a:lnTo>
                      <a:pt x="253" y="98"/>
                    </a:lnTo>
                    <a:lnTo>
                      <a:pt x="253" y="110"/>
                    </a:lnTo>
                    <a:lnTo>
                      <a:pt x="253" y="122"/>
                    </a:lnTo>
                    <a:lnTo>
                      <a:pt x="251" y="131"/>
                    </a:lnTo>
                    <a:lnTo>
                      <a:pt x="248" y="143"/>
                    </a:lnTo>
                    <a:lnTo>
                      <a:pt x="243" y="153"/>
                    </a:lnTo>
                    <a:lnTo>
                      <a:pt x="231" y="172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7" y="212"/>
                    </a:lnTo>
                    <a:lnTo>
                      <a:pt x="153" y="217"/>
                    </a:lnTo>
                    <a:lnTo>
                      <a:pt x="127" y="219"/>
                    </a:lnTo>
                    <a:lnTo>
                      <a:pt x="100" y="217"/>
                    </a:lnTo>
                    <a:lnTo>
                      <a:pt x="76" y="212"/>
                    </a:lnTo>
                    <a:lnTo>
                      <a:pt x="55" y="200"/>
                    </a:lnTo>
                    <a:lnTo>
                      <a:pt x="36" y="188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5" y="143"/>
                    </a:lnTo>
                    <a:lnTo>
                      <a:pt x="2" y="131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2" y="88"/>
                    </a:lnTo>
                    <a:lnTo>
                      <a:pt x="5" y="76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6" y="34"/>
                    </a:lnTo>
                    <a:lnTo>
                      <a:pt x="55" y="19"/>
                    </a:lnTo>
                    <a:lnTo>
                      <a:pt x="76" y="10"/>
                    </a:lnTo>
                    <a:lnTo>
                      <a:pt x="100" y="3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3" name="Freeform 671"/>
              <p:cNvSpPr>
                <a:spLocks/>
              </p:cNvSpPr>
              <p:nvPr/>
            </p:nvSpPr>
            <p:spPr bwMode="auto">
              <a:xfrm>
                <a:off x="2949" y="2139"/>
                <a:ext cx="255" cy="219"/>
              </a:xfrm>
              <a:custGeom>
                <a:avLst/>
                <a:gdLst>
                  <a:gd name="T0" fmla="*/ 128 w 255"/>
                  <a:gd name="T1" fmla="*/ 0 h 219"/>
                  <a:gd name="T2" fmla="*/ 152 w 255"/>
                  <a:gd name="T3" fmla="*/ 2 h 219"/>
                  <a:gd name="T4" fmla="*/ 176 w 255"/>
                  <a:gd name="T5" fmla="*/ 9 h 219"/>
                  <a:gd name="T6" fmla="*/ 198 w 255"/>
                  <a:gd name="T7" fmla="*/ 19 h 219"/>
                  <a:gd name="T8" fmla="*/ 217 w 255"/>
                  <a:gd name="T9" fmla="*/ 31 h 219"/>
                  <a:gd name="T10" fmla="*/ 233 w 255"/>
                  <a:gd name="T11" fmla="*/ 47 h 219"/>
                  <a:gd name="T12" fmla="*/ 245 w 255"/>
                  <a:gd name="T13" fmla="*/ 66 h 219"/>
                  <a:gd name="T14" fmla="*/ 248 w 255"/>
                  <a:gd name="T15" fmla="*/ 76 h 219"/>
                  <a:gd name="T16" fmla="*/ 253 w 255"/>
                  <a:gd name="T17" fmla="*/ 88 h 219"/>
                  <a:gd name="T18" fmla="*/ 255 w 255"/>
                  <a:gd name="T19" fmla="*/ 97 h 219"/>
                  <a:gd name="T20" fmla="*/ 255 w 255"/>
                  <a:gd name="T21" fmla="*/ 109 h 219"/>
                  <a:gd name="T22" fmla="*/ 255 w 255"/>
                  <a:gd name="T23" fmla="*/ 121 h 219"/>
                  <a:gd name="T24" fmla="*/ 253 w 255"/>
                  <a:gd name="T25" fmla="*/ 131 h 219"/>
                  <a:gd name="T26" fmla="*/ 248 w 255"/>
                  <a:gd name="T27" fmla="*/ 143 h 219"/>
                  <a:gd name="T28" fmla="*/ 245 w 255"/>
                  <a:gd name="T29" fmla="*/ 152 h 219"/>
                  <a:gd name="T30" fmla="*/ 233 w 255"/>
                  <a:gd name="T31" fmla="*/ 171 h 219"/>
                  <a:gd name="T32" fmla="*/ 217 w 255"/>
                  <a:gd name="T33" fmla="*/ 188 h 219"/>
                  <a:gd name="T34" fmla="*/ 198 w 255"/>
                  <a:gd name="T35" fmla="*/ 200 h 219"/>
                  <a:gd name="T36" fmla="*/ 176 w 255"/>
                  <a:gd name="T37" fmla="*/ 209 h 219"/>
                  <a:gd name="T38" fmla="*/ 152 w 255"/>
                  <a:gd name="T39" fmla="*/ 217 h 219"/>
                  <a:gd name="T40" fmla="*/ 128 w 255"/>
                  <a:gd name="T41" fmla="*/ 219 h 219"/>
                  <a:gd name="T42" fmla="*/ 102 w 255"/>
                  <a:gd name="T43" fmla="*/ 217 h 219"/>
                  <a:gd name="T44" fmla="*/ 78 w 255"/>
                  <a:gd name="T45" fmla="*/ 209 h 219"/>
                  <a:gd name="T46" fmla="*/ 57 w 255"/>
                  <a:gd name="T47" fmla="*/ 200 h 219"/>
                  <a:gd name="T48" fmla="*/ 38 w 255"/>
                  <a:gd name="T49" fmla="*/ 188 h 219"/>
                  <a:gd name="T50" fmla="*/ 21 w 255"/>
                  <a:gd name="T51" fmla="*/ 171 h 219"/>
                  <a:gd name="T52" fmla="*/ 9 w 255"/>
                  <a:gd name="T53" fmla="*/ 152 h 219"/>
                  <a:gd name="T54" fmla="*/ 7 w 255"/>
                  <a:gd name="T55" fmla="*/ 143 h 219"/>
                  <a:gd name="T56" fmla="*/ 2 w 255"/>
                  <a:gd name="T57" fmla="*/ 131 h 219"/>
                  <a:gd name="T58" fmla="*/ 2 w 255"/>
                  <a:gd name="T59" fmla="*/ 121 h 219"/>
                  <a:gd name="T60" fmla="*/ 0 w 255"/>
                  <a:gd name="T61" fmla="*/ 109 h 219"/>
                  <a:gd name="T62" fmla="*/ 2 w 255"/>
                  <a:gd name="T63" fmla="*/ 97 h 219"/>
                  <a:gd name="T64" fmla="*/ 2 w 255"/>
                  <a:gd name="T65" fmla="*/ 88 h 219"/>
                  <a:gd name="T66" fmla="*/ 7 w 255"/>
                  <a:gd name="T67" fmla="*/ 76 h 219"/>
                  <a:gd name="T68" fmla="*/ 9 w 255"/>
                  <a:gd name="T69" fmla="*/ 66 h 219"/>
                  <a:gd name="T70" fmla="*/ 21 w 255"/>
                  <a:gd name="T71" fmla="*/ 47 h 219"/>
                  <a:gd name="T72" fmla="*/ 38 w 255"/>
                  <a:gd name="T73" fmla="*/ 31 h 219"/>
                  <a:gd name="T74" fmla="*/ 57 w 255"/>
                  <a:gd name="T75" fmla="*/ 19 h 219"/>
                  <a:gd name="T76" fmla="*/ 78 w 255"/>
                  <a:gd name="T77" fmla="*/ 9 h 219"/>
                  <a:gd name="T78" fmla="*/ 102 w 255"/>
                  <a:gd name="T79" fmla="*/ 2 h 219"/>
                  <a:gd name="T80" fmla="*/ 128 w 255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19"/>
                  <a:gd name="T125" fmla="*/ 255 w 255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19">
                    <a:moveTo>
                      <a:pt x="128" y="0"/>
                    </a:moveTo>
                    <a:lnTo>
                      <a:pt x="152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1"/>
                    </a:lnTo>
                    <a:lnTo>
                      <a:pt x="233" y="47"/>
                    </a:lnTo>
                    <a:lnTo>
                      <a:pt x="245" y="66"/>
                    </a:lnTo>
                    <a:lnTo>
                      <a:pt x="248" y="76"/>
                    </a:lnTo>
                    <a:lnTo>
                      <a:pt x="253" y="88"/>
                    </a:lnTo>
                    <a:lnTo>
                      <a:pt x="255" y="97"/>
                    </a:lnTo>
                    <a:lnTo>
                      <a:pt x="255" y="109"/>
                    </a:lnTo>
                    <a:lnTo>
                      <a:pt x="255" y="121"/>
                    </a:lnTo>
                    <a:lnTo>
                      <a:pt x="253" y="131"/>
                    </a:lnTo>
                    <a:lnTo>
                      <a:pt x="248" y="143"/>
                    </a:lnTo>
                    <a:lnTo>
                      <a:pt x="245" y="152"/>
                    </a:lnTo>
                    <a:lnTo>
                      <a:pt x="233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6" y="209"/>
                    </a:lnTo>
                    <a:lnTo>
                      <a:pt x="152" y="217"/>
                    </a:lnTo>
                    <a:lnTo>
                      <a:pt x="128" y="219"/>
                    </a:lnTo>
                    <a:lnTo>
                      <a:pt x="102" y="217"/>
                    </a:lnTo>
                    <a:lnTo>
                      <a:pt x="78" y="209"/>
                    </a:lnTo>
                    <a:lnTo>
                      <a:pt x="57" y="200"/>
                    </a:lnTo>
                    <a:lnTo>
                      <a:pt x="38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7" y="143"/>
                    </a:lnTo>
                    <a:lnTo>
                      <a:pt x="2" y="131"/>
                    </a:lnTo>
                    <a:lnTo>
                      <a:pt x="2" y="121"/>
                    </a:lnTo>
                    <a:lnTo>
                      <a:pt x="0" y="109"/>
                    </a:lnTo>
                    <a:lnTo>
                      <a:pt x="2" y="97"/>
                    </a:lnTo>
                    <a:lnTo>
                      <a:pt x="2" y="88"/>
                    </a:lnTo>
                    <a:lnTo>
                      <a:pt x="7" y="76"/>
                    </a:lnTo>
                    <a:lnTo>
                      <a:pt x="9" y="66"/>
                    </a:lnTo>
                    <a:lnTo>
                      <a:pt x="21" y="47"/>
                    </a:lnTo>
                    <a:lnTo>
                      <a:pt x="38" y="31"/>
                    </a:lnTo>
                    <a:lnTo>
                      <a:pt x="57" y="19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4" name="Freeform 672"/>
              <p:cNvSpPr>
                <a:spLocks/>
              </p:cNvSpPr>
              <p:nvPr/>
            </p:nvSpPr>
            <p:spPr bwMode="auto">
              <a:xfrm>
                <a:off x="2949" y="2139"/>
                <a:ext cx="255" cy="219"/>
              </a:xfrm>
              <a:custGeom>
                <a:avLst/>
                <a:gdLst>
                  <a:gd name="T0" fmla="*/ 128 w 255"/>
                  <a:gd name="T1" fmla="*/ 0 h 219"/>
                  <a:gd name="T2" fmla="*/ 152 w 255"/>
                  <a:gd name="T3" fmla="*/ 2 h 219"/>
                  <a:gd name="T4" fmla="*/ 176 w 255"/>
                  <a:gd name="T5" fmla="*/ 9 h 219"/>
                  <a:gd name="T6" fmla="*/ 198 w 255"/>
                  <a:gd name="T7" fmla="*/ 19 h 219"/>
                  <a:gd name="T8" fmla="*/ 217 w 255"/>
                  <a:gd name="T9" fmla="*/ 31 h 219"/>
                  <a:gd name="T10" fmla="*/ 233 w 255"/>
                  <a:gd name="T11" fmla="*/ 47 h 219"/>
                  <a:gd name="T12" fmla="*/ 245 w 255"/>
                  <a:gd name="T13" fmla="*/ 66 h 219"/>
                  <a:gd name="T14" fmla="*/ 248 w 255"/>
                  <a:gd name="T15" fmla="*/ 76 h 219"/>
                  <a:gd name="T16" fmla="*/ 253 w 255"/>
                  <a:gd name="T17" fmla="*/ 88 h 219"/>
                  <a:gd name="T18" fmla="*/ 255 w 255"/>
                  <a:gd name="T19" fmla="*/ 97 h 219"/>
                  <a:gd name="T20" fmla="*/ 255 w 255"/>
                  <a:gd name="T21" fmla="*/ 109 h 219"/>
                  <a:gd name="T22" fmla="*/ 255 w 255"/>
                  <a:gd name="T23" fmla="*/ 121 h 219"/>
                  <a:gd name="T24" fmla="*/ 253 w 255"/>
                  <a:gd name="T25" fmla="*/ 131 h 219"/>
                  <a:gd name="T26" fmla="*/ 248 w 255"/>
                  <a:gd name="T27" fmla="*/ 143 h 219"/>
                  <a:gd name="T28" fmla="*/ 245 w 255"/>
                  <a:gd name="T29" fmla="*/ 152 h 219"/>
                  <a:gd name="T30" fmla="*/ 233 w 255"/>
                  <a:gd name="T31" fmla="*/ 171 h 219"/>
                  <a:gd name="T32" fmla="*/ 217 w 255"/>
                  <a:gd name="T33" fmla="*/ 188 h 219"/>
                  <a:gd name="T34" fmla="*/ 198 w 255"/>
                  <a:gd name="T35" fmla="*/ 200 h 219"/>
                  <a:gd name="T36" fmla="*/ 176 w 255"/>
                  <a:gd name="T37" fmla="*/ 209 h 219"/>
                  <a:gd name="T38" fmla="*/ 152 w 255"/>
                  <a:gd name="T39" fmla="*/ 217 h 219"/>
                  <a:gd name="T40" fmla="*/ 128 w 255"/>
                  <a:gd name="T41" fmla="*/ 219 h 219"/>
                  <a:gd name="T42" fmla="*/ 102 w 255"/>
                  <a:gd name="T43" fmla="*/ 217 h 219"/>
                  <a:gd name="T44" fmla="*/ 78 w 255"/>
                  <a:gd name="T45" fmla="*/ 209 h 219"/>
                  <a:gd name="T46" fmla="*/ 57 w 255"/>
                  <a:gd name="T47" fmla="*/ 200 h 219"/>
                  <a:gd name="T48" fmla="*/ 38 w 255"/>
                  <a:gd name="T49" fmla="*/ 188 h 219"/>
                  <a:gd name="T50" fmla="*/ 21 w 255"/>
                  <a:gd name="T51" fmla="*/ 171 h 219"/>
                  <a:gd name="T52" fmla="*/ 9 w 255"/>
                  <a:gd name="T53" fmla="*/ 152 h 219"/>
                  <a:gd name="T54" fmla="*/ 7 w 255"/>
                  <a:gd name="T55" fmla="*/ 143 h 219"/>
                  <a:gd name="T56" fmla="*/ 2 w 255"/>
                  <a:gd name="T57" fmla="*/ 131 h 219"/>
                  <a:gd name="T58" fmla="*/ 2 w 255"/>
                  <a:gd name="T59" fmla="*/ 121 h 219"/>
                  <a:gd name="T60" fmla="*/ 0 w 255"/>
                  <a:gd name="T61" fmla="*/ 109 h 219"/>
                  <a:gd name="T62" fmla="*/ 2 w 255"/>
                  <a:gd name="T63" fmla="*/ 97 h 219"/>
                  <a:gd name="T64" fmla="*/ 2 w 255"/>
                  <a:gd name="T65" fmla="*/ 88 h 219"/>
                  <a:gd name="T66" fmla="*/ 7 w 255"/>
                  <a:gd name="T67" fmla="*/ 76 h 219"/>
                  <a:gd name="T68" fmla="*/ 9 w 255"/>
                  <a:gd name="T69" fmla="*/ 66 h 219"/>
                  <a:gd name="T70" fmla="*/ 21 w 255"/>
                  <a:gd name="T71" fmla="*/ 47 h 219"/>
                  <a:gd name="T72" fmla="*/ 38 w 255"/>
                  <a:gd name="T73" fmla="*/ 31 h 219"/>
                  <a:gd name="T74" fmla="*/ 57 w 255"/>
                  <a:gd name="T75" fmla="*/ 19 h 219"/>
                  <a:gd name="T76" fmla="*/ 78 w 255"/>
                  <a:gd name="T77" fmla="*/ 9 h 219"/>
                  <a:gd name="T78" fmla="*/ 102 w 255"/>
                  <a:gd name="T79" fmla="*/ 2 h 219"/>
                  <a:gd name="T80" fmla="*/ 128 w 255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19"/>
                  <a:gd name="T125" fmla="*/ 255 w 255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19">
                    <a:moveTo>
                      <a:pt x="128" y="0"/>
                    </a:moveTo>
                    <a:lnTo>
                      <a:pt x="152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1"/>
                    </a:lnTo>
                    <a:lnTo>
                      <a:pt x="233" y="47"/>
                    </a:lnTo>
                    <a:lnTo>
                      <a:pt x="245" y="66"/>
                    </a:lnTo>
                    <a:lnTo>
                      <a:pt x="248" y="76"/>
                    </a:lnTo>
                    <a:lnTo>
                      <a:pt x="253" y="88"/>
                    </a:lnTo>
                    <a:lnTo>
                      <a:pt x="255" y="97"/>
                    </a:lnTo>
                    <a:lnTo>
                      <a:pt x="255" y="109"/>
                    </a:lnTo>
                    <a:lnTo>
                      <a:pt x="255" y="121"/>
                    </a:lnTo>
                    <a:lnTo>
                      <a:pt x="253" y="131"/>
                    </a:lnTo>
                    <a:lnTo>
                      <a:pt x="248" y="143"/>
                    </a:lnTo>
                    <a:lnTo>
                      <a:pt x="245" y="152"/>
                    </a:lnTo>
                    <a:lnTo>
                      <a:pt x="233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6" y="209"/>
                    </a:lnTo>
                    <a:lnTo>
                      <a:pt x="152" y="217"/>
                    </a:lnTo>
                    <a:lnTo>
                      <a:pt x="128" y="219"/>
                    </a:lnTo>
                    <a:lnTo>
                      <a:pt x="102" y="217"/>
                    </a:lnTo>
                    <a:lnTo>
                      <a:pt x="78" y="209"/>
                    </a:lnTo>
                    <a:lnTo>
                      <a:pt x="57" y="200"/>
                    </a:lnTo>
                    <a:lnTo>
                      <a:pt x="38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7" y="143"/>
                    </a:lnTo>
                    <a:lnTo>
                      <a:pt x="2" y="131"/>
                    </a:lnTo>
                    <a:lnTo>
                      <a:pt x="2" y="121"/>
                    </a:lnTo>
                    <a:lnTo>
                      <a:pt x="0" y="109"/>
                    </a:lnTo>
                    <a:lnTo>
                      <a:pt x="2" y="97"/>
                    </a:lnTo>
                    <a:lnTo>
                      <a:pt x="2" y="88"/>
                    </a:lnTo>
                    <a:lnTo>
                      <a:pt x="7" y="76"/>
                    </a:lnTo>
                    <a:lnTo>
                      <a:pt x="9" y="66"/>
                    </a:lnTo>
                    <a:lnTo>
                      <a:pt x="21" y="47"/>
                    </a:lnTo>
                    <a:lnTo>
                      <a:pt x="38" y="31"/>
                    </a:lnTo>
                    <a:lnTo>
                      <a:pt x="57" y="19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5" name="Freeform 673"/>
              <p:cNvSpPr>
                <a:spLocks/>
              </p:cNvSpPr>
              <p:nvPr/>
            </p:nvSpPr>
            <p:spPr bwMode="auto">
              <a:xfrm>
                <a:off x="2228" y="2124"/>
                <a:ext cx="158" cy="139"/>
              </a:xfrm>
              <a:custGeom>
                <a:avLst/>
                <a:gdLst>
                  <a:gd name="T0" fmla="*/ 79 w 158"/>
                  <a:gd name="T1" fmla="*/ 139 h 139"/>
                  <a:gd name="T2" fmla="*/ 62 w 158"/>
                  <a:gd name="T3" fmla="*/ 136 h 139"/>
                  <a:gd name="T4" fmla="*/ 48 w 158"/>
                  <a:gd name="T5" fmla="*/ 134 h 139"/>
                  <a:gd name="T6" fmla="*/ 34 w 158"/>
                  <a:gd name="T7" fmla="*/ 127 h 139"/>
                  <a:gd name="T8" fmla="*/ 22 w 158"/>
                  <a:gd name="T9" fmla="*/ 117 h 139"/>
                  <a:gd name="T10" fmla="*/ 12 w 158"/>
                  <a:gd name="T11" fmla="*/ 108 h 139"/>
                  <a:gd name="T12" fmla="*/ 5 w 158"/>
                  <a:gd name="T13" fmla="*/ 96 h 139"/>
                  <a:gd name="T14" fmla="*/ 0 w 158"/>
                  <a:gd name="T15" fmla="*/ 84 h 139"/>
                  <a:gd name="T16" fmla="*/ 0 w 158"/>
                  <a:gd name="T17" fmla="*/ 70 h 139"/>
                  <a:gd name="T18" fmla="*/ 0 w 158"/>
                  <a:gd name="T19" fmla="*/ 55 h 139"/>
                  <a:gd name="T20" fmla="*/ 5 w 158"/>
                  <a:gd name="T21" fmla="*/ 43 h 139"/>
                  <a:gd name="T22" fmla="*/ 12 w 158"/>
                  <a:gd name="T23" fmla="*/ 31 h 139"/>
                  <a:gd name="T24" fmla="*/ 22 w 158"/>
                  <a:gd name="T25" fmla="*/ 22 h 139"/>
                  <a:gd name="T26" fmla="*/ 34 w 158"/>
                  <a:gd name="T27" fmla="*/ 12 h 139"/>
                  <a:gd name="T28" fmla="*/ 48 w 158"/>
                  <a:gd name="T29" fmla="*/ 5 h 139"/>
                  <a:gd name="T30" fmla="*/ 62 w 158"/>
                  <a:gd name="T31" fmla="*/ 3 h 139"/>
                  <a:gd name="T32" fmla="*/ 79 w 158"/>
                  <a:gd name="T33" fmla="*/ 0 h 139"/>
                  <a:gd name="T34" fmla="*/ 96 w 158"/>
                  <a:gd name="T35" fmla="*/ 3 h 139"/>
                  <a:gd name="T36" fmla="*/ 110 w 158"/>
                  <a:gd name="T37" fmla="*/ 5 h 139"/>
                  <a:gd name="T38" fmla="*/ 124 w 158"/>
                  <a:gd name="T39" fmla="*/ 12 h 139"/>
                  <a:gd name="T40" fmla="*/ 136 w 158"/>
                  <a:gd name="T41" fmla="*/ 22 h 139"/>
                  <a:gd name="T42" fmla="*/ 146 w 158"/>
                  <a:gd name="T43" fmla="*/ 31 h 139"/>
                  <a:gd name="T44" fmla="*/ 153 w 158"/>
                  <a:gd name="T45" fmla="*/ 43 h 139"/>
                  <a:gd name="T46" fmla="*/ 158 w 158"/>
                  <a:gd name="T47" fmla="*/ 55 h 139"/>
                  <a:gd name="T48" fmla="*/ 158 w 158"/>
                  <a:gd name="T49" fmla="*/ 70 h 139"/>
                  <a:gd name="T50" fmla="*/ 158 w 158"/>
                  <a:gd name="T51" fmla="*/ 84 h 139"/>
                  <a:gd name="T52" fmla="*/ 153 w 158"/>
                  <a:gd name="T53" fmla="*/ 96 h 139"/>
                  <a:gd name="T54" fmla="*/ 146 w 158"/>
                  <a:gd name="T55" fmla="*/ 108 h 139"/>
                  <a:gd name="T56" fmla="*/ 136 w 158"/>
                  <a:gd name="T57" fmla="*/ 117 h 139"/>
                  <a:gd name="T58" fmla="*/ 124 w 158"/>
                  <a:gd name="T59" fmla="*/ 127 h 139"/>
                  <a:gd name="T60" fmla="*/ 110 w 158"/>
                  <a:gd name="T61" fmla="*/ 134 h 139"/>
                  <a:gd name="T62" fmla="*/ 96 w 158"/>
                  <a:gd name="T63" fmla="*/ 136 h 139"/>
                  <a:gd name="T64" fmla="*/ 79 w 158"/>
                  <a:gd name="T65" fmla="*/ 139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139"/>
                  <a:gd name="T101" fmla="*/ 158 w 158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139">
                    <a:moveTo>
                      <a:pt x="79" y="139"/>
                    </a:moveTo>
                    <a:lnTo>
                      <a:pt x="62" y="136"/>
                    </a:lnTo>
                    <a:lnTo>
                      <a:pt x="48" y="134"/>
                    </a:lnTo>
                    <a:lnTo>
                      <a:pt x="34" y="127"/>
                    </a:lnTo>
                    <a:lnTo>
                      <a:pt x="22" y="117"/>
                    </a:lnTo>
                    <a:lnTo>
                      <a:pt x="12" y="108"/>
                    </a:lnTo>
                    <a:lnTo>
                      <a:pt x="5" y="96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55"/>
                    </a:lnTo>
                    <a:lnTo>
                      <a:pt x="5" y="43"/>
                    </a:lnTo>
                    <a:lnTo>
                      <a:pt x="12" y="31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8" y="5"/>
                    </a:lnTo>
                    <a:lnTo>
                      <a:pt x="62" y="3"/>
                    </a:lnTo>
                    <a:lnTo>
                      <a:pt x="79" y="0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4" y="12"/>
                    </a:lnTo>
                    <a:lnTo>
                      <a:pt x="136" y="22"/>
                    </a:lnTo>
                    <a:lnTo>
                      <a:pt x="146" y="31"/>
                    </a:lnTo>
                    <a:lnTo>
                      <a:pt x="153" y="43"/>
                    </a:lnTo>
                    <a:lnTo>
                      <a:pt x="158" y="55"/>
                    </a:lnTo>
                    <a:lnTo>
                      <a:pt x="158" y="70"/>
                    </a:lnTo>
                    <a:lnTo>
                      <a:pt x="158" y="84"/>
                    </a:lnTo>
                    <a:lnTo>
                      <a:pt x="153" y="96"/>
                    </a:lnTo>
                    <a:lnTo>
                      <a:pt x="146" y="108"/>
                    </a:lnTo>
                    <a:lnTo>
                      <a:pt x="136" y="117"/>
                    </a:lnTo>
                    <a:lnTo>
                      <a:pt x="124" y="127"/>
                    </a:lnTo>
                    <a:lnTo>
                      <a:pt x="110" y="134"/>
                    </a:lnTo>
                    <a:lnTo>
                      <a:pt x="96" y="136"/>
                    </a:lnTo>
                    <a:lnTo>
                      <a:pt x="79" y="139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6" name="Freeform 674"/>
              <p:cNvSpPr>
                <a:spLocks/>
              </p:cNvSpPr>
              <p:nvPr/>
            </p:nvSpPr>
            <p:spPr bwMode="auto">
              <a:xfrm>
                <a:off x="2228" y="2124"/>
                <a:ext cx="158" cy="139"/>
              </a:xfrm>
              <a:custGeom>
                <a:avLst/>
                <a:gdLst>
                  <a:gd name="T0" fmla="*/ 79 w 158"/>
                  <a:gd name="T1" fmla="*/ 139 h 139"/>
                  <a:gd name="T2" fmla="*/ 62 w 158"/>
                  <a:gd name="T3" fmla="*/ 136 h 139"/>
                  <a:gd name="T4" fmla="*/ 48 w 158"/>
                  <a:gd name="T5" fmla="*/ 134 h 139"/>
                  <a:gd name="T6" fmla="*/ 34 w 158"/>
                  <a:gd name="T7" fmla="*/ 127 h 139"/>
                  <a:gd name="T8" fmla="*/ 22 w 158"/>
                  <a:gd name="T9" fmla="*/ 117 h 139"/>
                  <a:gd name="T10" fmla="*/ 12 w 158"/>
                  <a:gd name="T11" fmla="*/ 108 h 139"/>
                  <a:gd name="T12" fmla="*/ 5 w 158"/>
                  <a:gd name="T13" fmla="*/ 96 h 139"/>
                  <a:gd name="T14" fmla="*/ 0 w 158"/>
                  <a:gd name="T15" fmla="*/ 84 h 139"/>
                  <a:gd name="T16" fmla="*/ 0 w 158"/>
                  <a:gd name="T17" fmla="*/ 70 h 139"/>
                  <a:gd name="T18" fmla="*/ 0 w 158"/>
                  <a:gd name="T19" fmla="*/ 55 h 139"/>
                  <a:gd name="T20" fmla="*/ 5 w 158"/>
                  <a:gd name="T21" fmla="*/ 43 h 139"/>
                  <a:gd name="T22" fmla="*/ 12 w 158"/>
                  <a:gd name="T23" fmla="*/ 31 h 139"/>
                  <a:gd name="T24" fmla="*/ 22 w 158"/>
                  <a:gd name="T25" fmla="*/ 22 h 139"/>
                  <a:gd name="T26" fmla="*/ 34 w 158"/>
                  <a:gd name="T27" fmla="*/ 12 h 139"/>
                  <a:gd name="T28" fmla="*/ 48 w 158"/>
                  <a:gd name="T29" fmla="*/ 5 h 139"/>
                  <a:gd name="T30" fmla="*/ 62 w 158"/>
                  <a:gd name="T31" fmla="*/ 3 h 139"/>
                  <a:gd name="T32" fmla="*/ 79 w 158"/>
                  <a:gd name="T33" fmla="*/ 0 h 139"/>
                  <a:gd name="T34" fmla="*/ 96 w 158"/>
                  <a:gd name="T35" fmla="*/ 3 h 139"/>
                  <a:gd name="T36" fmla="*/ 110 w 158"/>
                  <a:gd name="T37" fmla="*/ 5 h 139"/>
                  <a:gd name="T38" fmla="*/ 124 w 158"/>
                  <a:gd name="T39" fmla="*/ 12 h 139"/>
                  <a:gd name="T40" fmla="*/ 136 w 158"/>
                  <a:gd name="T41" fmla="*/ 22 h 139"/>
                  <a:gd name="T42" fmla="*/ 146 w 158"/>
                  <a:gd name="T43" fmla="*/ 31 h 139"/>
                  <a:gd name="T44" fmla="*/ 153 w 158"/>
                  <a:gd name="T45" fmla="*/ 43 h 139"/>
                  <a:gd name="T46" fmla="*/ 158 w 158"/>
                  <a:gd name="T47" fmla="*/ 55 h 139"/>
                  <a:gd name="T48" fmla="*/ 158 w 158"/>
                  <a:gd name="T49" fmla="*/ 70 h 139"/>
                  <a:gd name="T50" fmla="*/ 158 w 158"/>
                  <a:gd name="T51" fmla="*/ 84 h 139"/>
                  <a:gd name="T52" fmla="*/ 153 w 158"/>
                  <a:gd name="T53" fmla="*/ 96 h 139"/>
                  <a:gd name="T54" fmla="*/ 146 w 158"/>
                  <a:gd name="T55" fmla="*/ 108 h 139"/>
                  <a:gd name="T56" fmla="*/ 136 w 158"/>
                  <a:gd name="T57" fmla="*/ 117 h 139"/>
                  <a:gd name="T58" fmla="*/ 124 w 158"/>
                  <a:gd name="T59" fmla="*/ 127 h 139"/>
                  <a:gd name="T60" fmla="*/ 110 w 158"/>
                  <a:gd name="T61" fmla="*/ 134 h 139"/>
                  <a:gd name="T62" fmla="*/ 96 w 158"/>
                  <a:gd name="T63" fmla="*/ 136 h 139"/>
                  <a:gd name="T64" fmla="*/ 79 w 158"/>
                  <a:gd name="T65" fmla="*/ 139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139"/>
                  <a:gd name="T101" fmla="*/ 158 w 158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139">
                    <a:moveTo>
                      <a:pt x="79" y="139"/>
                    </a:moveTo>
                    <a:lnTo>
                      <a:pt x="62" y="136"/>
                    </a:lnTo>
                    <a:lnTo>
                      <a:pt x="48" y="134"/>
                    </a:lnTo>
                    <a:lnTo>
                      <a:pt x="34" y="127"/>
                    </a:lnTo>
                    <a:lnTo>
                      <a:pt x="22" y="117"/>
                    </a:lnTo>
                    <a:lnTo>
                      <a:pt x="12" y="108"/>
                    </a:lnTo>
                    <a:lnTo>
                      <a:pt x="5" y="96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0" y="55"/>
                    </a:lnTo>
                    <a:lnTo>
                      <a:pt x="5" y="43"/>
                    </a:lnTo>
                    <a:lnTo>
                      <a:pt x="12" y="31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8" y="5"/>
                    </a:lnTo>
                    <a:lnTo>
                      <a:pt x="62" y="3"/>
                    </a:lnTo>
                    <a:lnTo>
                      <a:pt x="79" y="0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4" y="12"/>
                    </a:lnTo>
                    <a:lnTo>
                      <a:pt x="136" y="22"/>
                    </a:lnTo>
                    <a:lnTo>
                      <a:pt x="146" y="31"/>
                    </a:lnTo>
                    <a:lnTo>
                      <a:pt x="153" y="43"/>
                    </a:lnTo>
                    <a:lnTo>
                      <a:pt x="158" y="55"/>
                    </a:lnTo>
                    <a:lnTo>
                      <a:pt x="158" y="70"/>
                    </a:lnTo>
                    <a:lnTo>
                      <a:pt x="158" y="84"/>
                    </a:lnTo>
                    <a:lnTo>
                      <a:pt x="153" y="96"/>
                    </a:lnTo>
                    <a:lnTo>
                      <a:pt x="146" y="108"/>
                    </a:lnTo>
                    <a:lnTo>
                      <a:pt x="136" y="117"/>
                    </a:lnTo>
                    <a:lnTo>
                      <a:pt x="124" y="127"/>
                    </a:lnTo>
                    <a:lnTo>
                      <a:pt x="110" y="134"/>
                    </a:lnTo>
                    <a:lnTo>
                      <a:pt x="96" y="136"/>
                    </a:lnTo>
                    <a:lnTo>
                      <a:pt x="79" y="139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7" name="Freeform 675"/>
              <p:cNvSpPr>
                <a:spLocks/>
              </p:cNvSpPr>
              <p:nvPr/>
            </p:nvSpPr>
            <p:spPr bwMode="auto">
              <a:xfrm>
                <a:off x="2875" y="1857"/>
                <a:ext cx="253" cy="220"/>
              </a:xfrm>
              <a:custGeom>
                <a:avLst/>
                <a:gdLst>
                  <a:gd name="T0" fmla="*/ 126 w 253"/>
                  <a:gd name="T1" fmla="*/ 0 h 220"/>
                  <a:gd name="T2" fmla="*/ 152 w 253"/>
                  <a:gd name="T3" fmla="*/ 3 h 220"/>
                  <a:gd name="T4" fmla="*/ 176 w 253"/>
                  <a:gd name="T5" fmla="*/ 8 h 220"/>
                  <a:gd name="T6" fmla="*/ 198 w 253"/>
                  <a:gd name="T7" fmla="*/ 20 h 220"/>
                  <a:gd name="T8" fmla="*/ 214 w 253"/>
                  <a:gd name="T9" fmla="*/ 31 h 220"/>
                  <a:gd name="T10" fmla="*/ 231 w 253"/>
                  <a:gd name="T11" fmla="*/ 48 h 220"/>
                  <a:gd name="T12" fmla="*/ 243 w 253"/>
                  <a:gd name="T13" fmla="*/ 67 h 220"/>
                  <a:gd name="T14" fmla="*/ 248 w 253"/>
                  <a:gd name="T15" fmla="*/ 77 h 220"/>
                  <a:gd name="T16" fmla="*/ 250 w 253"/>
                  <a:gd name="T17" fmla="*/ 89 h 220"/>
                  <a:gd name="T18" fmla="*/ 253 w 253"/>
                  <a:gd name="T19" fmla="*/ 98 h 220"/>
                  <a:gd name="T20" fmla="*/ 253 w 253"/>
                  <a:gd name="T21" fmla="*/ 110 h 220"/>
                  <a:gd name="T22" fmla="*/ 253 w 253"/>
                  <a:gd name="T23" fmla="*/ 122 h 220"/>
                  <a:gd name="T24" fmla="*/ 250 w 253"/>
                  <a:gd name="T25" fmla="*/ 132 h 220"/>
                  <a:gd name="T26" fmla="*/ 248 w 253"/>
                  <a:gd name="T27" fmla="*/ 143 h 220"/>
                  <a:gd name="T28" fmla="*/ 243 w 253"/>
                  <a:gd name="T29" fmla="*/ 153 h 220"/>
                  <a:gd name="T30" fmla="*/ 231 w 253"/>
                  <a:gd name="T31" fmla="*/ 172 h 220"/>
                  <a:gd name="T32" fmla="*/ 214 w 253"/>
                  <a:gd name="T33" fmla="*/ 186 h 220"/>
                  <a:gd name="T34" fmla="*/ 198 w 253"/>
                  <a:gd name="T35" fmla="*/ 201 h 220"/>
                  <a:gd name="T36" fmla="*/ 176 w 253"/>
                  <a:gd name="T37" fmla="*/ 210 h 220"/>
                  <a:gd name="T38" fmla="*/ 152 w 253"/>
                  <a:gd name="T39" fmla="*/ 217 h 220"/>
                  <a:gd name="T40" fmla="*/ 126 w 253"/>
                  <a:gd name="T41" fmla="*/ 220 h 220"/>
                  <a:gd name="T42" fmla="*/ 100 w 253"/>
                  <a:gd name="T43" fmla="*/ 217 h 220"/>
                  <a:gd name="T44" fmla="*/ 76 w 253"/>
                  <a:gd name="T45" fmla="*/ 210 h 220"/>
                  <a:gd name="T46" fmla="*/ 55 w 253"/>
                  <a:gd name="T47" fmla="*/ 201 h 220"/>
                  <a:gd name="T48" fmla="*/ 36 w 253"/>
                  <a:gd name="T49" fmla="*/ 186 h 220"/>
                  <a:gd name="T50" fmla="*/ 21 w 253"/>
                  <a:gd name="T51" fmla="*/ 172 h 220"/>
                  <a:gd name="T52" fmla="*/ 9 w 253"/>
                  <a:gd name="T53" fmla="*/ 153 h 220"/>
                  <a:gd name="T54" fmla="*/ 5 w 253"/>
                  <a:gd name="T55" fmla="*/ 143 h 220"/>
                  <a:gd name="T56" fmla="*/ 2 w 253"/>
                  <a:gd name="T57" fmla="*/ 132 h 220"/>
                  <a:gd name="T58" fmla="*/ 0 w 253"/>
                  <a:gd name="T59" fmla="*/ 122 h 220"/>
                  <a:gd name="T60" fmla="*/ 0 w 253"/>
                  <a:gd name="T61" fmla="*/ 110 h 220"/>
                  <a:gd name="T62" fmla="*/ 0 w 253"/>
                  <a:gd name="T63" fmla="*/ 98 h 220"/>
                  <a:gd name="T64" fmla="*/ 2 w 253"/>
                  <a:gd name="T65" fmla="*/ 89 h 220"/>
                  <a:gd name="T66" fmla="*/ 5 w 253"/>
                  <a:gd name="T67" fmla="*/ 77 h 220"/>
                  <a:gd name="T68" fmla="*/ 9 w 253"/>
                  <a:gd name="T69" fmla="*/ 67 h 220"/>
                  <a:gd name="T70" fmla="*/ 21 w 253"/>
                  <a:gd name="T71" fmla="*/ 48 h 220"/>
                  <a:gd name="T72" fmla="*/ 36 w 253"/>
                  <a:gd name="T73" fmla="*/ 31 h 220"/>
                  <a:gd name="T74" fmla="*/ 55 w 253"/>
                  <a:gd name="T75" fmla="*/ 20 h 220"/>
                  <a:gd name="T76" fmla="*/ 76 w 253"/>
                  <a:gd name="T77" fmla="*/ 8 h 220"/>
                  <a:gd name="T78" fmla="*/ 100 w 253"/>
                  <a:gd name="T79" fmla="*/ 3 h 220"/>
                  <a:gd name="T80" fmla="*/ 126 w 253"/>
                  <a:gd name="T81" fmla="*/ 0 h 2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20"/>
                  <a:gd name="T125" fmla="*/ 253 w 253"/>
                  <a:gd name="T126" fmla="*/ 220 h 2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20">
                    <a:moveTo>
                      <a:pt x="126" y="0"/>
                    </a:moveTo>
                    <a:lnTo>
                      <a:pt x="152" y="3"/>
                    </a:lnTo>
                    <a:lnTo>
                      <a:pt x="176" y="8"/>
                    </a:lnTo>
                    <a:lnTo>
                      <a:pt x="198" y="20"/>
                    </a:lnTo>
                    <a:lnTo>
                      <a:pt x="214" y="31"/>
                    </a:lnTo>
                    <a:lnTo>
                      <a:pt x="231" y="48"/>
                    </a:lnTo>
                    <a:lnTo>
                      <a:pt x="243" y="67"/>
                    </a:lnTo>
                    <a:lnTo>
                      <a:pt x="248" y="77"/>
                    </a:lnTo>
                    <a:lnTo>
                      <a:pt x="250" y="89"/>
                    </a:lnTo>
                    <a:lnTo>
                      <a:pt x="253" y="98"/>
                    </a:lnTo>
                    <a:lnTo>
                      <a:pt x="253" y="110"/>
                    </a:lnTo>
                    <a:lnTo>
                      <a:pt x="253" y="122"/>
                    </a:lnTo>
                    <a:lnTo>
                      <a:pt x="250" y="132"/>
                    </a:lnTo>
                    <a:lnTo>
                      <a:pt x="248" y="143"/>
                    </a:lnTo>
                    <a:lnTo>
                      <a:pt x="243" y="153"/>
                    </a:lnTo>
                    <a:lnTo>
                      <a:pt x="231" y="172"/>
                    </a:lnTo>
                    <a:lnTo>
                      <a:pt x="214" y="186"/>
                    </a:lnTo>
                    <a:lnTo>
                      <a:pt x="198" y="201"/>
                    </a:lnTo>
                    <a:lnTo>
                      <a:pt x="176" y="210"/>
                    </a:lnTo>
                    <a:lnTo>
                      <a:pt x="152" y="217"/>
                    </a:lnTo>
                    <a:lnTo>
                      <a:pt x="126" y="220"/>
                    </a:lnTo>
                    <a:lnTo>
                      <a:pt x="100" y="217"/>
                    </a:lnTo>
                    <a:lnTo>
                      <a:pt x="76" y="210"/>
                    </a:lnTo>
                    <a:lnTo>
                      <a:pt x="55" y="201"/>
                    </a:lnTo>
                    <a:lnTo>
                      <a:pt x="36" y="186"/>
                    </a:lnTo>
                    <a:lnTo>
                      <a:pt x="21" y="172"/>
                    </a:lnTo>
                    <a:lnTo>
                      <a:pt x="9" y="153"/>
                    </a:lnTo>
                    <a:lnTo>
                      <a:pt x="5" y="143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2" y="89"/>
                    </a:lnTo>
                    <a:lnTo>
                      <a:pt x="5" y="77"/>
                    </a:lnTo>
                    <a:lnTo>
                      <a:pt x="9" y="67"/>
                    </a:lnTo>
                    <a:lnTo>
                      <a:pt x="21" y="48"/>
                    </a:lnTo>
                    <a:lnTo>
                      <a:pt x="36" y="31"/>
                    </a:lnTo>
                    <a:lnTo>
                      <a:pt x="55" y="20"/>
                    </a:lnTo>
                    <a:lnTo>
                      <a:pt x="76" y="8"/>
                    </a:lnTo>
                    <a:lnTo>
                      <a:pt x="100" y="3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8" name="Freeform 676"/>
              <p:cNvSpPr>
                <a:spLocks/>
              </p:cNvSpPr>
              <p:nvPr/>
            </p:nvSpPr>
            <p:spPr bwMode="auto">
              <a:xfrm>
                <a:off x="2875" y="1857"/>
                <a:ext cx="253" cy="220"/>
              </a:xfrm>
              <a:custGeom>
                <a:avLst/>
                <a:gdLst>
                  <a:gd name="T0" fmla="*/ 126 w 253"/>
                  <a:gd name="T1" fmla="*/ 0 h 220"/>
                  <a:gd name="T2" fmla="*/ 152 w 253"/>
                  <a:gd name="T3" fmla="*/ 3 h 220"/>
                  <a:gd name="T4" fmla="*/ 176 w 253"/>
                  <a:gd name="T5" fmla="*/ 8 h 220"/>
                  <a:gd name="T6" fmla="*/ 198 w 253"/>
                  <a:gd name="T7" fmla="*/ 20 h 220"/>
                  <a:gd name="T8" fmla="*/ 214 w 253"/>
                  <a:gd name="T9" fmla="*/ 31 h 220"/>
                  <a:gd name="T10" fmla="*/ 231 w 253"/>
                  <a:gd name="T11" fmla="*/ 48 h 220"/>
                  <a:gd name="T12" fmla="*/ 243 w 253"/>
                  <a:gd name="T13" fmla="*/ 67 h 220"/>
                  <a:gd name="T14" fmla="*/ 248 w 253"/>
                  <a:gd name="T15" fmla="*/ 77 h 220"/>
                  <a:gd name="T16" fmla="*/ 250 w 253"/>
                  <a:gd name="T17" fmla="*/ 89 h 220"/>
                  <a:gd name="T18" fmla="*/ 253 w 253"/>
                  <a:gd name="T19" fmla="*/ 98 h 220"/>
                  <a:gd name="T20" fmla="*/ 253 w 253"/>
                  <a:gd name="T21" fmla="*/ 110 h 220"/>
                  <a:gd name="T22" fmla="*/ 253 w 253"/>
                  <a:gd name="T23" fmla="*/ 122 h 220"/>
                  <a:gd name="T24" fmla="*/ 250 w 253"/>
                  <a:gd name="T25" fmla="*/ 132 h 220"/>
                  <a:gd name="T26" fmla="*/ 248 w 253"/>
                  <a:gd name="T27" fmla="*/ 143 h 220"/>
                  <a:gd name="T28" fmla="*/ 243 w 253"/>
                  <a:gd name="T29" fmla="*/ 153 h 220"/>
                  <a:gd name="T30" fmla="*/ 231 w 253"/>
                  <a:gd name="T31" fmla="*/ 172 h 220"/>
                  <a:gd name="T32" fmla="*/ 214 w 253"/>
                  <a:gd name="T33" fmla="*/ 186 h 220"/>
                  <a:gd name="T34" fmla="*/ 198 w 253"/>
                  <a:gd name="T35" fmla="*/ 201 h 220"/>
                  <a:gd name="T36" fmla="*/ 176 w 253"/>
                  <a:gd name="T37" fmla="*/ 210 h 220"/>
                  <a:gd name="T38" fmla="*/ 152 w 253"/>
                  <a:gd name="T39" fmla="*/ 217 h 220"/>
                  <a:gd name="T40" fmla="*/ 126 w 253"/>
                  <a:gd name="T41" fmla="*/ 220 h 220"/>
                  <a:gd name="T42" fmla="*/ 100 w 253"/>
                  <a:gd name="T43" fmla="*/ 217 h 220"/>
                  <a:gd name="T44" fmla="*/ 76 w 253"/>
                  <a:gd name="T45" fmla="*/ 210 h 220"/>
                  <a:gd name="T46" fmla="*/ 55 w 253"/>
                  <a:gd name="T47" fmla="*/ 201 h 220"/>
                  <a:gd name="T48" fmla="*/ 36 w 253"/>
                  <a:gd name="T49" fmla="*/ 186 h 220"/>
                  <a:gd name="T50" fmla="*/ 21 w 253"/>
                  <a:gd name="T51" fmla="*/ 172 h 220"/>
                  <a:gd name="T52" fmla="*/ 9 w 253"/>
                  <a:gd name="T53" fmla="*/ 153 h 220"/>
                  <a:gd name="T54" fmla="*/ 5 w 253"/>
                  <a:gd name="T55" fmla="*/ 143 h 220"/>
                  <a:gd name="T56" fmla="*/ 2 w 253"/>
                  <a:gd name="T57" fmla="*/ 132 h 220"/>
                  <a:gd name="T58" fmla="*/ 0 w 253"/>
                  <a:gd name="T59" fmla="*/ 122 h 220"/>
                  <a:gd name="T60" fmla="*/ 0 w 253"/>
                  <a:gd name="T61" fmla="*/ 110 h 220"/>
                  <a:gd name="T62" fmla="*/ 0 w 253"/>
                  <a:gd name="T63" fmla="*/ 98 h 220"/>
                  <a:gd name="T64" fmla="*/ 2 w 253"/>
                  <a:gd name="T65" fmla="*/ 89 h 220"/>
                  <a:gd name="T66" fmla="*/ 5 w 253"/>
                  <a:gd name="T67" fmla="*/ 77 h 220"/>
                  <a:gd name="T68" fmla="*/ 9 w 253"/>
                  <a:gd name="T69" fmla="*/ 67 h 220"/>
                  <a:gd name="T70" fmla="*/ 21 w 253"/>
                  <a:gd name="T71" fmla="*/ 48 h 220"/>
                  <a:gd name="T72" fmla="*/ 36 w 253"/>
                  <a:gd name="T73" fmla="*/ 31 h 220"/>
                  <a:gd name="T74" fmla="*/ 55 w 253"/>
                  <a:gd name="T75" fmla="*/ 20 h 220"/>
                  <a:gd name="T76" fmla="*/ 76 w 253"/>
                  <a:gd name="T77" fmla="*/ 8 h 220"/>
                  <a:gd name="T78" fmla="*/ 100 w 253"/>
                  <a:gd name="T79" fmla="*/ 3 h 220"/>
                  <a:gd name="T80" fmla="*/ 126 w 253"/>
                  <a:gd name="T81" fmla="*/ 0 h 2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20"/>
                  <a:gd name="T125" fmla="*/ 253 w 253"/>
                  <a:gd name="T126" fmla="*/ 220 h 2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20">
                    <a:moveTo>
                      <a:pt x="126" y="0"/>
                    </a:moveTo>
                    <a:lnTo>
                      <a:pt x="152" y="3"/>
                    </a:lnTo>
                    <a:lnTo>
                      <a:pt x="176" y="8"/>
                    </a:lnTo>
                    <a:lnTo>
                      <a:pt x="198" y="20"/>
                    </a:lnTo>
                    <a:lnTo>
                      <a:pt x="214" y="31"/>
                    </a:lnTo>
                    <a:lnTo>
                      <a:pt x="231" y="48"/>
                    </a:lnTo>
                    <a:lnTo>
                      <a:pt x="243" y="67"/>
                    </a:lnTo>
                    <a:lnTo>
                      <a:pt x="248" y="77"/>
                    </a:lnTo>
                    <a:lnTo>
                      <a:pt x="250" y="89"/>
                    </a:lnTo>
                    <a:lnTo>
                      <a:pt x="253" y="98"/>
                    </a:lnTo>
                    <a:lnTo>
                      <a:pt x="253" y="110"/>
                    </a:lnTo>
                    <a:lnTo>
                      <a:pt x="253" y="122"/>
                    </a:lnTo>
                    <a:lnTo>
                      <a:pt x="250" y="132"/>
                    </a:lnTo>
                    <a:lnTo>
                      <a:pt x="248" y="143"/>
                    </a:lnTo>
                    <a:lnTo>
                      <a:pt x="243" y="153"/>
                    </a:lnTo>
                    <a:lnTo>
                      <a:pt x="231" y="172"/>
                    </a:lnTo>
                    <a:lnTo>
                      <a:pt x="214" y="186"/>
                    </a:lnTo>
                    <a:lnTo>
                      <a:pt x="198" y="201"/>
                    </a:lnTo>
                    <a:lnTo>
                      <a:pt x="176" y="210"/>
                    </a:lnTo>
                    <a:lnTo>
                      <a:pt x="152" y="217"/>
                    </a:lnTo>
                    <a:lnTo>
                      <a:pt x="126" y="220"/>
                    </a:lnTo>
                    <a:lnTo>
                      <a:pt x="100" y="217"/>
                    </a:lnTo>
                    <a:lnTo>
                      <a:pt x="76" y="210"/>
                    </a:lnTo>
                    <a:lnTo>
                      <a:pt x="55" y="201"/>
                    </a:lnTo>
                    <a:lnTo>
                      <a:pt x="36" y="186"/>
                    </a:lnTo>
                    <a:lnTo>
                      <a:pt x="21" y="172"/>
                    </a:lnTo>
                    <a:lnTo>
                      <a:pt x="9" y="153"/>
                    </a:lnTo>
                    <a:lnTo>
                      <a:pt x="5" y="143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2" y="89"/>
                    </a:lnTo>
                    <a:lnTo>
                      <a:pt x="5" y="77"/>
                    </a:lnTo>
                    <a:lnTo>
                      <a:pt x="9" y="67"/>
                    </a:lnTo>
                    <a:lnTo>
                      <a:pt x="21" y="48"/>
                    </a:lnTo>
                    <a:lnTo>
                      <a:pt x="36" y="31"/>
                    </a:lnTo>
                    <a:lnTo>
                      <a:pt x="55" y="20"/>
                    </a:lnTo>
                    <a:lnTo>
                      <a:pt x="76" y="8"/>
                    </a:lnTo>
                    <a:lnTo>
                      <a:pt x="100" y="3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9" name="Freeform 677"/>
              <p:cNvSpPr>
                <a:spLocks/>
              </p:cNvSpPr>
              <p:nvPr/>
            </p:nvSpPr>
            <p:spPr bwMode="auto">
              <a:xfrm>
                <a:off x="1739" y="2084"/>
                <a:ext cx="256" cy="219"/>
              </a:xfrm>
              <a:custGeom>
                <a:avLst/>
                <a:gdLst>
                  <a:gd name="T0" fmla="*/ 127 w 256"/>
                  <a:gd name="T1" fmla="*/ 0 h 219"/>
                  <a:gd name="T2" fmla="*/ 153 w 256"/>
                  <a:gd name="T3" fmla="*/ 2 h 219"/>
                  <a:gd name="T4" fmla="*/ 177 w 256"/>
                  <a:gd name="T5" fmla="*/ 7 h 219"/>
                  <a:gd name="T6" fmla="*/ 198 w 256"/>
                  <a:gd name="T7" fmla="*/ 19 h 219"/>
                  <a:gd name="T8" fmla="*/ 217 w 256"/>
                  <a:gd name="T9" fmla="*/ 31 h 219"/>
                  <a:gd name="T10" fmla="*/ 234 w 256"/>
                  <a:gd name="T11" fmla="*/ 48 h 219"/>
                  <a:gd name="T12" fmla="*/ 246 w 256"/>
                  <a:gd name="T13" fmla="*/ 67 h 219"/>
                  <a:gd name="T14" fmla="*/ 248 w 256"/>
                  <a:gd name="T15" fmla="*/ 76 h 219"/>
                  <a:gd name="T16" fmla="*/ 253 w 256"/>
                  <a:gd name="T17" fmla="*/ 88 h 219"/>
                  <a:gd name="T18" fmla="*/ 253 w 256"/>
                  <a:gd name="T19" fmla="*/ 98 h 219"/>
                  <a:gd name="T20" fmla="*/ 256 w 256"/>
                  <a:gd name="T21" fmla="*/ 110 h 219"/>
                  <a:gd name="T22" fmla="*/ 253 w 256"/>
                  <a:gd name="T23" fmla="*/ 121 h 219"/>
                  <a:gd name="T24" fmla="*/ 253 w 256"/>
                  <a:gd name="T25" fmla="*/ 131 h 219"/>
                  <a:gd name="T26" fmla="*/ 248 w 256"/>
                  <a:gd name="T27" fmla="*/ 143 h 219"/>
                  <a:gd name="T28" fmla="*/ 246 w 256"/>
                  <a:gd name="T29" fmla="*/ 152 h 219"/>
                  <a:gd name="T30" fmla="*/ 234 w 256"/>
                  <a:gd name="T31" fmla="*/ 172 h 219"/>
                  <a:gd name="T32" fmla="*/ 217 w 256"/>
                  <a:gd name="T33" fmla="*/ 188 h 219"/>
                  <a:gd name="T34" fmla="*/ 198 w 256"/>
                  <a:gd name="T35" fmla="*/ 200 h 219"/>
                  <a:gd name="T36" fmla="*/ 177 w 256"/>
                  <a:gd name="T37" fmla="*/ 210 h 219"/>
                  <a:gd name="T38" fmla="*/ 153 w 256"/>
                  <a:gd name="T39" fmla="*/ 217 h 219"/>
                  <a:gd name="T40" fmla="*/ 127 w 256"/>
                  <a:gd name="T41" fmla="*/ 219 h 219"/>
                  <a:gd name="T42" fmla="*/ 103 w 256"/>
                  <a:gd name="T43" fmla="*/ 217 h 219"/>
                  <a:gd name="T44" fmla="*/ 79 w 256"/>
                  <a:gd name="T45" fmla="*/ 210 h 219"/>
                  <a:gd name="T46" fmla="*/ 58 w 256"/>
                  <a:gd name="T47" fmla="*/ 200 h 219"/>
                  <a:gd name="T48" fmla="*/ 39 w 256"/>
                  <a:gd name="T49" fmla="*/ 188 h 219"/>
                  <a:gd name="T50" fmla="*/ 22 w 256"/>
                  <a:gd name="T51" fmla="*/ 172 h 219"/>
                  <a:gd name="T52" fmla="*/ 10 w 256"/>
                  <a:gd name="T53" fmla="*/ 152 h 219"/>
                  <a:gd name="T54" fmla="*/ 7 w 256"/>
                  <a:gd name="T55" fmla="*/ 143 h 219"/>
                  <a:gd name="T56" fmla="*/ 3 w 256"/>
                  <a:gd name="T57" fmla="*/ 131 h 219"/>
                  <a:gd name="T58" fmla="*/ 0 w 256"/>
                  <a:gd name="T59" fmla="*/ 121 h 219"/>
                  <a:gd name="T60" fmla="*/ 0 w 256"/>
                  <a:gd name="T61" fmla="*/ 110 h 219"/>
                  <a:gd name="T62" fmla="*/ 0 w 256"/>
                  <a:gd name="T63" fmla="*/ 98 h 219"/>
                  <a:gd name="T64" fmla="*/ 3 w 256"/>
                  <a:gd name="T65" fmla="*/ 88 h 219"/>
                  <a:gd name="T66" fmla="*/ 7 w 256"/>
                  <a:gd name="T67" fmla="*/ 76 h 219"/>
                  <a:gd name="T68" fmla="*/ 10 w 256"/>
                  <a:gd name="T69" fmla="*/ 67 h 219"/>
                  <a:gd name="T70" fmla="*/ 22 w 256"/>
                  <a:gd name="T71" fmla="*/ 48 h 219"/>
                  <a:gd name="T72" fmla="*/ 39 w 256"/>
                  <a:gd name="T73" fmla="*/ 31 h 219"/>
                  <a:gd name="T74" fmla="*/ 58 w 256"/>
                  <a:gd name="T75" fmla="*/ 19 h 219"/>
                  <a:gd name="T76" fmla="*/ 79 w 256"/>
                  <a:gd name="T77" fmla="*/ 7 h 219"/>
                  <a:gd name="T78" fmla="*/ 103 w 256"/>
                  <a:gd name="T79" fmla="*/ 2 h 219"/>
                  <a:gd name="T80" fmla="*/ 127 w 256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19"/>
                  <a:gd name="T125" fmla="*/ 256 w 256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19">
                    <a:moveTo>
                      <a:pt x="127" y="0"/>
                    </a:moveTo>
                    <a:lnTo>
                      <a:pt x="153" y="2"/>
                    </a:lnTo>
                    <a:lnTo>
                      <a:pt x="177" y="7"/>
                    </a:lnTo>
                    <a:lnTo>
                      <a:pt x="198" y="19"/>
                    </a:lnTo>
                    <a:lnTo>
                      <a:pt x="217" y="31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48" y="76"/>
                    </a:lnTo>
                    <a:lnTo>
                      <a:pt x="253" y="88"/>
                    </a:lnTo>
                    <a:lnTo>
                      <a:pt x="253" y="98"/>
                    </a:lnTo>
                    <a:lnTo>
                      <a:pt x="256" y="110"/>
                    </a:lnTo>
                    <a:lnTo>
                      <a:pt x="253" y="121"/>
                    </a:lnTo>
                    <a:lnTo>
                      <a:pt x="253" y="131"/>
                    </a:lnTo>
                    <a:lnTo>
                      <a:pt x="248" y="143"/>
                    </a:lnTo>
                    <a:lnTo>
                      <a:pt x="246" y="152"/>
                    </a:lnTo>
                    <a:lnTo>
                      <a:pt x="234" y="172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7" y="210"/>
                    </a:lnTo>
                    <a:lnTo>
                      <a:pt x="153" y="217"/>
                    </a:lnTo>
                    <a:lnTo>
                      <a:pt x="127" y="219"/>
                    </a:lnTo>
                    <a:lnTo>
                      <a:pt x="103" y="217"/>
                    </a:lnTo>
                    <a:lnTo>
                      <a:pt x="79" y="210"/>
                    </a:lnTo>
                    <a:lnTo>
                      <a:pt x="58" y="200"/>
                    </a:lnTo>
                    <a:lnTo>
                      <a:pt x="39" y="188"/>
                    </a:lnTo>
                    <a:lnTo>
                      <a:pt x="22" y="172"/>
                    </a:lnTo>
                    <a:lnTo>
                      <a:pt x="10" y="152"/>
                    </a:lnTo>
                    <a:lnTo>
                      <a:pt x="7" y="143"/>
                    </a:lnTo>
                    <a:lnTo>
                      <a:pt x="3" y="131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3" y="88"/>
                    </a:lnTo>
                    <a:lnTo>
                      <a:pt x="7" y="76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9" y="31"/>
                    </a:lnTo>
                    <a:lnTo>
                      <a:pt x="58" y="19"/>
                    </a:lnTo>
                    <a:lnTo>
                      <a:pt x="79" y="7"/>
                    </a:lnTo>
                    <a:lnTo>
                      <a:pt x="103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0" name="Freeform 678"/>
              <p:cNvSpPr>
                <a:spLocks/>
              </p:cNvSpPr>
              <p:nvPr/>
            </p:nvSpPr>
            <p:spPr bwMode="auto">
              <a:xfrm>
                <a:off x="1739" y="2084"/>
                <a:ext cx="256" cy="219"/>
              </a:xfrm>
              <a:custGeom>
                <a:avLst/>
                <a:gdLst>
                  <a:gd name="T0" fmla="*/ 127 w 256"/>
                  <a:gd name="T1" fmla="*/ 0 h 219"/>
                  <a:gd name="T2" fmla="*/ 153 w 256"/>
                  <a:gd name="T3" fmla="*/ 2 h 219"/>
                  <a:gd name="T4" fmla="*/ 177 w 256"/>
                  <a:gd name="T5" fmla="*/ 7 h 219"/>
                  <a:gd name="T6" fmla="*/ 198 w 256"/>
                  <a:gd name="T7" fmla="*/ 19 h 219"/>
                  <a:gd name="T8" fmla="*/ 217 w 256"/>
                  <a:gd name="T9" fmla="*/ 31 h 219"/>
                  <a:gd name="T10" fmla="*/ 234 w 256"/>
                  <a:gd name="T11" fmla="*/ 48 h 219"/>
                  <a:gd name="T12" fmla="*/ 246 w 256"/>
                  <a:gd name="T13" fmla="*/ 67 h 219"/>
                  <a:gd name="T14" fmla="*/ 248 w 256"/>
                  <a:gd name="T15" fmla="*/ 76 h 219"/>
                  <a:gd name="T16" fmla="*/ 253 w 256"/>
                  <a:gd name="T17" fmla="*/ 88 h 219"/>
                  <a:gd name="T18" fmla="*/ 253 w 256"/>
                  <a:gd name="T19" fmla="*/ 98 h 219"/>
                  <a:gd name="T20" fmla="*/ 256 w 256"/>
                  <a:gd name="T21" fmla="*/ 110 h 219"/>
                  <a:gd name="T22" fmla="*/ 253 w 256"/>
                  <a:gd name="T23" fmla="*/ 121 h 219"/>
                  <a:gd name="T24" fmla="*/ 253 w 256"/>
                  <a:gd name="T25" fmla="*/ 131 h 219"/>
                  <a:gd name="T26" fmla="*/ 248 w 256"/>
                  <a:gd name="T27" fmla="*/ 143 h 219"/>
                  <a:gd name="T28" fmla="*/ 246 w 256"/>
                  <a:gd name="T29" fmla="*/ 152 h 219"/>
                  <a:gd name="T30" fmla="*/ 234 w 256"/>
                  <a:gd name="T31" fmla="*/ 172 h 219"/>
                  <a:gd name="T32" fmla="*/ 217 w 256"/>
                  <a:gd name="T33" fmla="*/ 188 h 219"/>
                  <a:gd name="T34" fmla="*/ 198 w 256"/>
                  <a:gd name="T35" fmla="*/ 200 h 219"/>
                  <a:gd name="T36" fmla="*/ 177 w 256"/>
                  <a:gd name="T37" fmla="*/ 210 h 219"/>
                  <a:gd name="T38" fmla="*/ 153 w 256"/>
                  <a:gd name="T39" fmla="*/ 217 h 219"/>
                  <a:gd name="T40" fmla="*/ 127 w 256"/>
                  <a:gd name="T41" fmla="*/ 219 h 219"/>
                  <a:gd name="T42" fmla="*/ 103 w 256"/>
                  <a:gd name="T43" fmla="*/ 217 h 219"/>
                  <a:gd name="T44" fmla="*/ 79 w 256"/>
                  <a:gd name="T45" fmla="*/ 210 h 219"/>
                  <a:gd name="T46" fmla="*/ 58 w 256"/>
                  <a:gd name="T47" fmla="*/ 200 h 219"/>
                  <a:gd name="T48" fmla="*/ 39 w 256"/>
                  <a:gd name="T49" fmla="*/ 188 h 219"/>
                  <a:gd name="T50" fmla="*/ 22 w 256"/>
                  <a:gd name="T51" fmla="*/ 172 h 219"/>
                  <a:gd name="T52" fmla="*/ 10 w 256"/>
                  <a:gd name="T53" fmla="*/ 152 h 219"/>
                  <a:gd name="T54" fmla="*/ 7 w 256"/>
                  <a:gd name="T55" fmla="*/ 143 h 219"/>
                  <a:gd name="T56" fmla="*/ 3 w 256"/>
                  <a:gd name="T57" fmla="*/ 131 h 219"/>
                  <a:gd name="T58" fmla="*/ 0 w 256"/>
                  <a:gd name="T59" fmla="*/ 121 h 219"/>
                  <a:gd name="T60" fmla="*/ 0 w 256"/>
                  <a:gd name="T61" fmla="*/ 110 h 219"/>
                  <a:gd name="T62" fmla="*/ 0 w 256"/>
                  <a:gd name="T63" fmla="*/ 98 h 219"/>
                  <a:gd name="T64" fmla="*/ 3 w 256"/>
                  <a:gd name="T65" fmla="*/ 88 h 219"/>
                  <a:gd name="T66" fmla="*/ 7 w 256"/>
                  <a:gd name="T67" fmla="*/ 76 h 219"/>
                  <a:gd name="T68" fmla="*/ 10 w 256"/>
                  <a:gd name="T69" fmla="*/ 67 h 219"/>
                  <a:gd name="T70" fmla="*/ 22 w 256"/>
                  <a:gd name="T71" fmla="*/ 48 h 219"/>
                  <a:gd name="T72" fmla="*/ 39 w 256"/>
                  <a:gd name="T73" fmla="*/ 31 h 219"/>
                  <a:gd name="T74" fmla="*/ 58 w 256"/>
                  <a:gd name="T75" fmla="*/ 19 h 219"/>
                  <a:gd name="T76" fmla="*/ 79 w 256"/>
                  <a:gd name="T77" fmla="*/ 7 h 219"/>
                  <a:gd name="T78" fmla="*/ 103 w 256"/>
                  <a:gd name="T79" fmla="*/ 2 h 219"/>
                  <a:gd name="T80" fmla="*/ 127 w 256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19"/>
                  <a:gd name="T125" fmla="*/ 256 w 256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19">
                    <a:moveTo>
                      <a:pt x="127" y="0"/>
                    </a:moveTo>
                    <a:lnTo>
                      <a:pt x="153" y="2"/>
                    </a:lnTo>
                    <a:lnTo>
                      <a:pt x="177" y="7"/>
                    </a:lnTo>
                    <a:lnTo>
                      <a:pt x="198" y="19"/>
                    </a:lnTo>
                    <a:lnTo>
                      <a:pt x="217" y="31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48" y="76"/>
                    </a:lnTo>
                    <a:lnTo>
                      <a:pt x="253" y="88"/>
                    </a:lnTo>
                    <a:lnTo>
                      <a:pt x="253" y="98"/>
                    </a:lnTo>
                    <a:lnTo>
                      <a:pt x="256" y="110"/>
                    </a:lnTo>
                    <a:lnTo>
                      <a:pt x="253" y="121"/>
                    </a:lnTo>
                    <a:lnTo>
                      <a:pt x="253" y="131"/>
                    </a:lnTo>
                    <a:lnTo>
                      <a:pt x="248" y="143"/>
                    </a:lnTo>
                    <a:lnTo>
                      <a:pt x="246" y="152"/>
                    </a:lnTo>
                    <a:lnTo>
                      <a:pt x="234" y="172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7" y="210"/>
                    </a:lnTo>
                    <a:lnTo>
                      <a:pt x="153" y="217"/>
                    </a:lnTo>
                    <a:lnTo>
                      <a:pt x="127" y="219"/>
                    </a:lnTo>
                    <a:lnTo>
                      <a:pt x="103" y="217"/>
                    </a:lnTo>
                    <a:lnTo>
                      <a:pt x="79" y="210"/>
                    </a:lnTo>
                    <a:lnTo>
                      <a:pt x="58" y="200"/>
                    </a:lnTo>
                    <a:lnTo>
                      <a:pt x="39" y="188"/>
                    </a:lnTo>
                    <a:lnTo>
                      <a:pt x="22" y="172"/>
                    </a:lnTo>
                    <a:lnTo>
                      <a:pt x="10" y="152"/>
                    </a:lnTo>
                    <a:lnTo>
                      <a:pt x="7" y="143"/>
                    </a:lnTo>
                    <a:lnTo>
                      <a:pt x="3" y="131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8"/>
                    </a:lnTo>
                    <a:lnTo>
                      <a:pt x="3" y="88"/>
                    </a:lnTo>
                    <a:lnTo>
                      <a:pt x="7" y="76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9" y="31"/>
                    </a:lnTo>
                    <a:lnTo>
                      <a:pt x="58" y="19"/>
                    </a:lnTo>
                    <a:lnTo>
                      <a:pt x="79" y="7"/>
                    </a:lnTo>
                    <a:lnTo>
                      <a:pt x="103" y="2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1" name="Freeform 679"/>
              <p:cNvSpPr>
                <a:spLocks/>
              </p:cNvSpPr>
              <p:nvPr/>
            </p:nvSpPr>
            <p:spPr bwMode="auto">
              <a:xfrm>
                <a:off x="2455" y="1953"/>
                <a:ext cx="253" cy="219"/>
              </a:xfrm>
              <a:custGeom>
                <a:avLst/>
                <a:gdLst>
                  <a:gd name="T0" fmla="*/ 126 w 253"/>
                  <a:gd name="T1" fmla="*/ 0 h 219"/>
                  <a:gd name="T2" fmla="*/ 153 w 253"/>
                  <a:gd name="T3" fmla="*/ 2 h 219"/>
                  <a:gd name="T4" fmla="*/ 176 w 253"/>
                  <a:gd name="T5" fmla="*/ 9 h 219"/>
                  <a:gd name="T6" fmla="*/ 198 w 253"/>
                  <a:gd name="T7" fmla="*/ 19 h 219"/>
                  <a:gd name="T8" fmla="*/ 217 w 253"/>
                  <a:gd name="T9" fmla="*/ 33 h 219"/>
                  <a:gd name="T10" fmla="*/ 231 w 253"/>
                  <a:gd name="T11" fmla="*/ 47 h 219"/>
                  <a:gd name="T12" fmla="*/ 243 w 253"/>
                  <a:gd name="T13" fmla="*/ 67 h 219"/>
                  <a:gd name="T14" fmla="*/ 248 w 253"/>
                  <a:gd name="T15" fmla="*/ 78 h 219"/>
                  <a:gd name="T16" fmla="*/ 250 w 253"/>
                  <a:gd name="T17" fmla="*/ 88 h 219"/>
                  <a:gd name="T18" fmla="*/ 253 w 253"/>
                  <a:gd name="T19" fmla="*/ 100 h 219"/>
                  <a:gd name="T20" fmla="*/ 253 w 253"/>
                  <a:gd name="T21" fmla="*/ 109 h 219"/>
                  <a:gd name="T22" fmla="*/ 253 w 253"/>
                  <a:gd name="T23" fmla="*/ 121 h 219"/>
                  <a:gd name="T24" fmla="*/ 250 w 253"/>
                  <a:gd name="T25" fmla="*/ 131 h 219"/>
                  <a:gd name="T26" fmla="*/ 248 w 253"/>
                  <a:gd name="T27" fmla="*/ 143 h 219"/>
                  <a:gd name="T28" fmla="*/ 243 w 253"/>
                  <a:gd name="T29" fmla="*/ 152 h 219"/>
                  <a:gd name="T30" fmla="*/ 231 w 253"/>
                  <a:gd name="T31" fmla="*/ 171 h 219"/>
                  <a:gd name="T32" fmla="*/ 217 w 253"/>
                  <a:gd name="T33" fmla="*/ 188 h 219"/>
                  <a:gd name="T34" fmla="*/ 198 w 253"/>
                  <a:gd name="T35" fmla="*/ 200 h 219"/>
                  <a:gd name="T36" fmla="*/ 176 w 253"/>
                  <a:gd name="T37" fmla="*/ 212 h 219"/>
                  <a:gd name="T38" fmla="*/ 153 w 253"/>
                  <a:gd name="T39" fmla="*/ 217 h 219"/>
                  <a:gd name="T40" fmla="*/ 126 w 253"/>
                  <a:gd name="T41" fmla="*/ 219 h 219"/>
                  <a:gd name="T42" fmla="*/ 100 w 253"/>
                  <a:gd name="T43" fmla="*/ 217 h 219"/>
                  <a:gd name="T44" fmla="*/ 76 w 253"/>
                  <a:gd name="T45" fmla="*/ 212 h 219"/>
                  <a:gd name="T46" fmla="*/ 55 w 253"/>
                  <a:gd name="T47" fmla="*/ 200 h 219"/>
                  <a:gd name="T48" fmla="*/ 36 w 253"/>
                  <a:gd name="T49" fmla="*/ 188 h 219"/>
                  <a:gd name="T50" fmla="*/ 21 w 253"/>
                  <a:gd name="T51" fmla="*/ 171 h 219"/>
                  <a:gd name="T52" fmla="*/ 9 w 253"/>
                  <a:gd name="T53" fmla="*/ 152 h 219"/>
                  <a:gd name="T54" fmla="*/ 5 w 253"/>
                  <a:gd name="T55" fmla="*/ 143 h 219"/>
                  <a:gd name="T56" fmla="*/ 2 w 253"/>
                  <a:gd name="T57" fmla="*/ 131 h 219"/>
                  <a:gd name="T58" fmla="*/ 0 w 253"/>
                  <a:gd name="T59" fmla="*/ 121 h 219"/>
                  <a:gd name="T60" fmla="*/ 0 w 253"/>
                  <a:gd name="T61" fmla="*/ 109 h 219"/>
                  <a:gd name="T62" fmla="*/ 0 w 253"/>
                  <a:gd name="T63" fmla="*/ 100 h 219"/>
                  <a:gd name="T64" fmla="*/ 2 w 253"/>
                  <a:gd name="T65" fmla="*/ 88 h 219"/>
                  <a:gd name="T66" fmla="*/ 5 w 253"/>
                  <a:gd name="T67" fmla="*/ 78 h 219"/>
                  <a:gd name="T68" fmla="*/ 9 w 253"/>
                  <a:gd name="T69" fmla="*/ 67 h 219"/>
                  <a:gd name="T70" fmla="*/ 21 w 253"/>
                  <a:gd name="T71" fmla="*/ 47 h 219"/>
                  <a:gd name="T72" fmla="*/ 36 w 253"/>
                  <a:gd name="T73" fmla="*/ 33 h 219"/>
                  <a:gd name="T74" fmla="*/ 55 w 253"/>
                  <a:gd name="T75" fmla="*/ 19 h 219"/>
                  <a:gd name="T76" fmla="*/ 76 w 253"/>
                  <a:gd name="T77" fmla="*/ 9 h 219"/>
                  <a:gd name="T78" fmla="*/ 100 w 253"/>
                  <a:gd name="T79" fmla="*/ 2 h 219"/>
                  <a:gd name="T80" fmla="*/ 126 w 253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19"/>
                  <a:gd name="T125" fmla="*/ 253 w 253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19">
                    <a:moveTo>
                      <a:pt x="126" y="0"/>
                    </a:moveTo>
                    <a:lnTo>
                      <a:pt x="153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1" y="47"/>
                    </a:lnTo>
                    <a:lnTo>
                      <a:pt x="243" y="67"/>
                    </a:lnTo>
                    <a:lnTo>
                      <a:pt x="248" y="78"/>
                    </a:lnTo>
                    <a:lnTo>
                      <a:pt x="250" y="88"/>
                    </a:lnTo>
                    <a:lnTo>
                      <a:pt x="253" y="100"/>
                    </a:lnTo>
                    <a:lnTo>
                      <a:pt x="253" y="109"/>
                    </a:lnTo>
                    <a:lnTo>
                      <a:pt x="253" y="121"/>
                    </a:lnTo>
                    <a:lnTo>
                      <a:pt x="250" y="131"/>
                    </a:lnTo>
                    <a:lnTo>
                      <a:pt x="248" y="143"/>
                    </a:lnTo>
                    <a:lnTo>
                      <a:pt x="243" y="152"/>
                    </a:lnTo>
                    <a:lnTo>
                      <a:pt x="231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6" y="212"/>
                    </a:lnTo>
                    <a:lnTo>
                      <a:pt x="153" y="217"/>
                    </a:lnTo>
                    <a:lnTo>
                      <a:pt x="126" y="219"/>
                    </a:lnTo>
                    <a:lnTo>
                      <a:pt x="100" y="217"/>
                    </a:lnTo>
                    <a:lnTo>
                      <a:pt x="76" y="212"/>
                    </a:lnTo>
                    <a:lnTo>
                      <a:pt x="55" y="200"/>
                    </a:lnTo>
                    <a:lnTo>
                      <a:pt x="36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5" y="143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100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9" y="67"/>
                    </a:lnTo>
                    <a:lnTo>
                      <a:pt x="21" y="47"/>
                    </a:lnTo>
                    <a:lnTo>
                      <a:pt x="36" y="33"/>
                    </a:lnTo>
                    <a:lnTo>
                      <a:pt x="55" y="19"/>
                    </a:lnTo>
                    <a:lnTo>
                      <a:pt x="76" y="9"/>
                    </a:lnTo>
                    <a:lnTo>
                      <a:pt x="100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2" name="Freeform 680"/>
              <p:cNvSpPr>
                <a:spLocks/>
              </p:cNvSpPr>
              <p:nvPr/>
            </p:nvSpPr>
            <p:spPr bwMode="auto">
              <a:xfrm>
                <a:off x="2455" y="1953"/>
                <a:ext cx="253" cy="219"/>
              </a:xfrm>
              <a:custGeom>
                <a:avLst/>
                <a:gdLst>
                  <a:gd name="T0" fmla="*/ 126 w 253"/>
                  <a:gd name="T1" fmla="*/ 0 h 219"/>
                  <a:gd name="T2" fmla="*/ 153 w 253"/>
                  <a:gd name="T3" fmla="*/ 2 h 219"/>
                  <a:gd name="T4" fmla="*/ 176 w 253"/>
                  <a:gd name="T5" fmla="*/ 9 h 219"/>
                  <a:gd name="T6" fmla="*/ 198 w 253"/>
                  <a:gd name="T7" fmla="*/ 19 h 219"/>
                  <a:gd name="T8" fmla="*/ 217 w 253"/>
                  <a:gd name="T9" fmla="*/ 33 h 219"/>
                  <a:gd name="T10" fmla="*/ 231 w 253"/>
                  <a:gd name="T11" fmla="*/ 47 h 219"/>
                  <a:gd name="T12" fmla="*/ 243 w 253"/>
                  <a:gd name="T13" fmla="*/ 67 h 219"/>
                  <a:gd name="T14" fmla="*/ 248 w 253"/>
                  <a:gd name="T15" fmla="*/ 78 h 219"/>
                  <a:gd name="T16" fmla="*/ 250 w 253"/>
                  <a:gd name="T17" fmla="*/ 88 h 219"/>
                  <a:gd name="T18" fmla="*/ 253 w 253"/>
                  <a:gd name="T19" fmla="*/ 100 h 219"/>
                  <a:gd name="T20" fmla="*/ 253 w 253"/>
                  <a:gd name="T21" fmla="*/ 109 h 219"/>
                  <a:gd name="T22" fmla="*/ 253 w 253"/>
                  <a:gd name="T23" fmla="*/ 121 h 219"/>
                  <a:gd name="T24" fmla="*/ 250 w 253"/>
                  <a:gd name="T25" fmla="*/ 131 h 219"/>
                  <a:gd name="T26" fmla="*/ 248 w 253"/>
                  <a:gd name="T27" fmla="*/ 143 h 219"/>
                  <a:gd name="T28" fmla="*/ 243 w 253"/>
                  <a:gd name="T29" fmla="*/ 152 h 219"/>
                  <a:gd name="T30" fmla="*/ 231 w 253"/>
                  <a:gd name="T31" fmla="*/ 171 h 219"/>
                  <a:gd name="T32" fmla="*/ 217 w 253"/>
                  <a:gd name="T33" fmla="*/ 188 h 219"/>
                  <a:gd name="T34" fmla="*/ 198 w 253"/>
                  <a:gd name="T35" fmla="*/ 200 h 219"/>
                  <a:gd name="T36" fmla="*/ 176 w 253"/>
                  <a:gd name="T37" fmla="*/ 212 h 219"/>
                  <a:gd name="T38" fmla="*/ 153 w 253"/>
                  <a:gd name="T39" fmla="*/ 217 h 219"/>
                  <a:gd name="T40" fmla="*/ 126 w 253"/>
                  <a:gd name="T41" fmla="*/ 219 h 219"/>
                  <a:gd name="T42" fmla="*/ 100 w 253"/>
                  <a:gd name="T43" fmla="*/ 217 h 219"/>
                  <a:gd name="T44" fmla="*/ 76 w 253"/>
                  <a:gd name="T45" fmla="*/ 212 h 219"/>
                  <a:gd name="T46" fmla="*/ 55 w 253"/>
                  <a:gd name="T47" fmla="*/ 200 h 219"/>
                  <a:gd name="T48" fmla="*/ 36 w 253"/>
                  <a:gd name="T49" fmla="*/ 188 h 219"/>
                  <a:gd name="T50" fmla="*/ 21 w 253"/>
                  <a:gd name="T51" fmla="*/ 171 h 219"/>
                  <a:gd name="T52" fmla="*/ 9 w 253"/>
                  <a:gd name="T53" fmla="*/ 152 h 219"/>
                  <a:gd name="T54" fmla="*/ 5 w 253"/>
                  <a:gd name="T55" fmla="*/ 143 h 219"/>
                  <a:gd name="T56" fmla="*/ 2 w 253"/>
                  <a:gd name="T57" fmla="*/ 131 h 219"/>
                  <a:gd name="T58" fmla="*/ 0 w 253"/>
                  <a:gd name="T59" fmla="*/ 121 h 219"/>
                  <a:gd name="T60" fmla="*/ 0 w 253"/>
                  <a:gd name="T61" fmla="*/ 109 h 219"/>
                  <a:gd name="T62" fmla="*/ 0 w 253"/>
                  <a:gd name="T63" fmla="*/ 100 h 219"/>
                  <a:gd name="T64" fmla="*/ 2 w 253"/>
                  <a:gd name="T65" fmla="*/ 88 h 219"/>
                  <a:gd name="T66" fmla="*/ 5 w 253"/>
                  <a:gd name="T67" fmla="*/ 78 h 219"/>
                  <a:gd name="T68" fmla="*/ 9 w 253"/>
                  <a:gd name="T69" fmla="*/ 67 h 219"/>
                  <a:gd name="T70" fmla="*/ 21 w 253"/>
                  <a:gd name="T71" fmla="*/ 47 h 219"/>
                  <a:gd name="T72" fmla="*/ 36 w 253"/>
                  <a:gd name="T73" fmla="*/ 33 h 219"/>
                  <a:gd name="T74" fmla="*/ 55 w 253"/>
                  <a:gd name="T75" fmla="*/ 19 h 219"/>
                  <a:gd name="T76" fmla="*/ 76 w 253"/>
                  <a:gd name="T77" fmla="*/ 9 h 219"/>
                  <a:gd name="T78" fmla="*/ 100 w 253"/>
                  <a:gd name="T79" fmla="*/ 2 h 219"/>
                  <a:gd name="T80" fmla="*/ 126 w 253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3"/>
                  <a:gd name="T124" fmla="*/ 0 h 219"/>
                  <a:gd name="T125" fmla="*/ 253 w 253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3" h="219">
                    <a:moveTo>
                      <a:pt x="126" y="0"/>
                    </a:moveTo>
                    <a:lnTo>
                      <a:pt x="153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1" y="47"/>
                    </a:lnTo>
                    <a:lnTo>
                      <a:pt x="243" y="67"/>
                    </a:lnTo>
                    <a:lnTo>
                      <a:pt x="248" y="78"/>
                    </a:lnTo>
                    <a:lnTo>
                      <a:pt x="250" y="88"/>
                    </a:lnTo>
                    <a:lnTo>
                      <a:pt x="253" y="100"/>
                    </a:lnTo>
                    <a:lnTo>
                      <a:pt x="253" y="109"/>
                    </a:lnTo>
                    <a:lnTo>
                      <a:pt x="253" y="121"/>
                    </a:lnTo>
                    <a:lnTo>
                      <a:pt x="250" y="131"/>
                    </a:lnTo>
                    <a:lnTo>
                      <a:pt x="248" y="143"/>
                    </a:lnTo>
                    <a:lnTo>
                      <a:pt x="243" y="152"/>
                    </a:lnTo>
                    <a:lnTo>
                      <a:pt x="231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6" y="212"/>
                    </a:lnTo>
                    <a:lnTo>
                      <a:pt x="153" y="217"/>
                    </a:lnTo>
                    <a:lnTo>
                      <a:pt x="126" y="219"/>
                    </a:lnTo>
                    <a:lnTo>
                      <a:pt x="100" y="217"/>
                    </a:lnTo>
                    <a:lnTo>
                      <a:pt x="76" y="212"/>
                    </a:lnTo>
                    <a:lnTo>
                      <a:pt x="55" y="200"/>
                    </a:lnTo>
                    <a:lnTo>
                      <a:pt x="36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5" y="143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100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9" y="67"/>
                    </a:lnTo>
                    <a:lnTo>
                      <a:pt x="21" y="47"/>
                    </a:lnTo>
                    <a:lnTo>
                      <a:pt x="36" y="33"/>
                    </a:lnTo>
                    <a:lnTo>
                      <a:pt x="55" y="19"/>
                    </a:lnTo>
                    <a:lnTo>
                      <a:pt x="76" y="9"/>
                    </a:lnTo>
                    <a:lnTo>
                      <a:pt x="100" y="2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3" name="Freeform 681"/>
              <p:cNvSpPr>
                <a:spLocks/>
              </p:cNvSpPr>
              <p:nvPr/>
            </p:nvSpPr>
            <p:spPr bwMode="auto">
              <a:xfrm>
                <a:off x="2426" y="1569"/>
                <a:ext cx="256" cy="219"/>
              </a:xfrm>
              <a:custGeom>
                <a:avLst/>
                <a:gdLst>
                  <a:gd name="T0" fmla="*/ 129 w 256"/>
                  <a:gd name="T1" fmla="*/ 0 h 219"/>
                  <a:gd name="T2" fmla="*/ 153 w 256"/>
                  <a:gd name="T3" fmla="*/ 2 h 219"/>
                  <a:gd name="T4" fmla="*/ 177 w 256"/>
                  <a:gd name="T5" fmla="*/ 7 h 219"/>
                  <a:gd name="T6" fmla="*/ 198 w 256"/>
                  <a:gd name="T7" fmla="*/ 19 h 219"/>
                  <a:gd name="T8" fmla="*/ 217 w 256"/>
                  <a:gd name="T9" fmla="*/ 31 h 219"/>
                  <a:gd name="T10" fmla="*/ 234 w 256"/>
                  <a:gd name="T11" fmla="*/ 48 h 219"/>
                  <a:gd name="T12" fmla="*/ 246 w 256"/>
                  <a:gd name="T13" fmla="*/ 67 h 219"/>
                  <a:gd name="T14" fmla="*/ 248 w 256"/>
                  <a:gd name="T15" fmla="*/ 76 h 219"/>
                  <a:gd name="T16" fmla="*/ 253 w 256"/>
                  <a:gd name="T17" fmla="*/ 88 h 219"/>
                  <a:gd name="T18" fmla="*/ 256 w 256"/>
                  <a:gd name="T19" fmla="*/ 98 h 219"/>
                  <a:gd name="T20" fmla="*/ 256 w 256"/>
                  <a:gd name="T21" fmla="*/ 110 h 219"/>
                  <a:gd name="T22" fmla="*/ 256 w 256"/>
                  <a:gd name="T23" fmla="*/ 122 h 219"/>
                  <a:gd name="T24" fmla="*/ 253 w 256"/>
                  <a:gd name="T25" fmla="*/ 131 h 219"/>
                  <a:gd name="T26" fmla="*/ 248 w 256"/>
                  <a:gd name="T27" fmla="*/ 143 h 219"/>
                  <a:gd name="T28" fmla="*/ 246 w 256"/>
                  <a:gd name="T29" fmla="*/ 153 h 219"/>
                  <a:gd name="T30" fmla="*/ 234 w 256"/>
                  <a:gd name="T31" fmla="*/ 172 h 219"/>
                  <a:gd name="T32" fmla="*/ 217 w 256"/>
                  <a:gd name="T33" fmla="*/ 186 h 219"/>
                  <a:gd name="T34" fmla="*/ 198 w 256"/>
                  <a:gd name="T35" fmla="*/ 200 h 219"/>
                  <a:gd name="T36" fmla="*/ 177 w 256"/>
                  <a:gd name="T37" fmla="*/ 210 h 219"/>
                  <a:gd name="T38" fmla="*/ 153 w 256"/>
                  <a:gd name="T39" fmla="*/ 217 h 219"/>
                  <a:gd name="T40" fmla="*/ 129 w 256"/>
                  <a:gd name="T41" fmla="*/ 219 h 219"/>
                  <a:gd name="T42" fmla="*/ 103 w 256"/>
                  <a:gd name="T43" fmla="*/ 217 h 219"/>
                  <a:gd name="T44" fmla="*/ 79 w 256"/>
                  <a:gd name="T45" fmla="*/ 210 h 219"/>
                  <a:gd name="T46" fmla="*/ 58 w 256"/>
                  <a:gd name="T47" fmla="*/ 200 h 219"/>
                  <a:gd name="T48" fmla="*/ 38 w 256"/>
                  <a:gd name="T49" fmla="*/ 186 h 219"/>
                  <a:gd name="T50" fmla="*/ 22 w 256"/>
                  <a:gd name="T51" fmla="*/ 172 h 219"/>
                  <a:gd name="T52" fmla="*/ 10 w 256"/>
                  <a:gd name="T53" fmla="*/ 153 h 219"/>
                  <a:gd name="T54" fmla="*/ 7 w 256"/>
                  <a:gd name="T55" fmla="*/ 143 h 219"/>
                  <a:gd name="T56" fmla="*/ 3 w 256"/>
                  <a:gd name="T57" fmla="*/ 131 h 219"/>
                  <a:gd name="T58" fmla="*/ 3 w 256"/>
                  <a:gd name="T59" fmla="*/ 122 h 219"/>
                  <a:gd name="T60" fmla="*/ 0 w 256"/>
                  <a:gd name="T61" fmla="*/ 110 h 219"/>
                  <a:gd name="T62" fmla="*/ 3 w 256"/>
                  <a:gd name="T63" fmla="*/ 98 h 219"/>
                  <a:gd name="T64" fmla="*/ 3 w 256"/>
                  <a:gd name="T65" fmla="*/ 88 h 219"/>
                  <a:gd name="T66" fmla="*/ 7 w 256"/>
                  <a:gd name="T67" fmla="*/ 76 h 219"/>
                  <a:gd name="T68" fmla="*/ 10 w 256"/>
                  <a:gd name="T69" fmla="*/ 67 h 219"/>
                  <a:gd name="T70" fmla="*/ 22 w 256"/>
                  <a:gd name="T71" fmla="*/ 48 h 219"/>
                  <a:gd name="T72" fmla="*/ 38 w 256"/>
                  <a:gd name="T73" fmla="*/ 31 h 219"/>
                  <a:gd name="T74" fmla="*/ 58 w 256"/>
                  <a:gd name="T75" fmla="*/ 19 h 219"/>
                  <a:gd name="T76" fmla="*/ 79 w 256"/>
                  <a:gd name="T77" fmla="*/ 7 h 219"/>
                  <a:gd name="T78" fmla="*/ 103 w 256"/>
                  <a:gd name="T79" fmla="*/ 2 h 219"/>
                  <a:gd name="T80" fmla="*/ 129 w 256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19"/>
                  <a:gd name="T125" fmla="*/ 256 w 256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19">
                    <a:moveTo>
                      <a:pt x="129" y="0"/>
                    </a:moveTo>
                    <a:lnTo>
                      <a:pt x="153" y="2"/>
                    </a:lnTo>
                    <a:lnTo>
                      <a:pt x="177" y="7"/>
                    </a:lnTo>
                    <a:lnTo>
                      <a:pt x="198" y="19"/>
                    </a:lnTo>
                    <a:lnTo>
                      <a:pt x="217" y="31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48" y="76"/>
                    </a:lnTo>
                    <a:lnTo>
                      <a:pt x="253" y="88"/>
                    </a:lnTo>
                    <a:lnTo>
                      <a:pt x="256" y="98"/>
                    </a:lnTo>
                    <a:lnTo>
                      <a:pt x="256" y="110"/>
                    </a:lnTo>
                    <a:lnTo>
                      <a:pt x="256" y="122"/>
                    </a:lnTo>
                    <a:lnTo>
                      <a:pt x="253" y="131"/>
                    </a:lnTo>
                    <a:lnTo>
                      <a:pt x="248" y="143"/>
                    </a:lnTo>
                    <a:lnTo>
                      <a:pt x="246" y="153"/>
                    </a:lnTo>
                    <a:lnTo>
                      <a:pt x="234" y="172"/>
                    </a:lnTo>
                    <a:lnTo>
                      <a:pt x="217" y="186"/>
                    </a:lnTo>
                    <a:lnTo>
                      <a:pt x="198" y="200"/>
                    </a:lnTo>
                    <a:lnTo>
                      <a:pt x="177" y="210"/>
                    </a:lnTo>
                    <a:lnTo>
                      <a:pt x="153" y="217"/>
                    </a:lnTo>
                    <a:lnTo>
                      <a:pt x="129" y="219"/>
                    </a:lnTo>
                    <a:lnTo>
                      <a:pt x="103" y="217"/>
                    </a:lnTo>
                    <a:lnTo>
                      <a:pt x="79" y="210"/>
                    </a:lnTo>
                    <a:lnTo>
                      <a:pt x="58" y="200"/>
                    </a:lnTo>
                    <a:lnTo>
                      <a:pt x="38" y="186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7" y="143"/>
                    </a:lnTo>
                    <a:lnTo>
                      <a:pt x="3" y="131"/>
                    </a:lnTo>
                    <a:lnTo>
                      <a:pt x="3" y="122"/>
                    </a:lnTo>
                    <a:lnTo>
                      <a:pt x="0" y="110"/>
                    </a:lnTo>
                    <a:lnTo>
                      <a:pt x="3" y="98"/>
                    </a:lnTo>
                    <a:lnTo>
                      <a:pt x="3" y="88"/>
                    </a:lnTo>
                    <a:lnTo>
                      <a:pt x="7" y="76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8" y="31"/>
                    </a:lnTo>
                    <a:lnTo>
                      <a:pt x="58" y="19"/>
                    </a:lnTo>
                    <a:lnTo>
                      <a:pt x="79" y="7"/>
                    </a:lnTo>
                    <a:lnTo>
                      <a:pt x="103" y="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4" name="Freeform 682"/>
              <p:cNvSpPr>
                <a:spLocks/>
              </p:cNvSpPr>
              <p:nvPr/>
            </p:nvSpPr>
            <p:spPr bwMode="auto">
              <a:xfrm>
                <a:off x="2426" y="1569"/>
                <a:ext cx="256" cy="219"/>
              </a:xfrm>
              <a:custGeom>
                <a:avLst/>
                <a:gdLst>
                  <a:gd name="T0" fmla="*/ 129 w 256"/>
                  <a:gd name="T1" fmla="*/ 0 h 219"/>
                  <a:gd name="T2" fmla="*/ 153 w 256"/>
                  <a:gd name="T3" fmla="*/ 2 h 219"/>
                  <a:gd name="T4" fmla="*/ 177 w 256"/>
                  <a:gd name="T5" fmla="*/ 7 h 219"/>
                  <a:gd name="T6" fmla="*/ 198 w 256"/>
                  <a:gd name="T7" fmla="*/ 19 h 219"/>
                  <a:gd name="T8" fmla="*/ 217 w 256"/>
                  <a:gd name="T9" fmla="*/ 31 h 219"/>
                  <a:gd name="T10" fmla="*/ 234 w 256"/>
                  <a:gd name="T11" fmla="*/ 48 h 219"/>
                  <a:gd name="T12" fmla="*/ 246 w 256"/>
                  <a:gd name="T13" fmla="*/ 67 h 219"/>
                  <a:gd name="T14" fmla="*/ 248 w 256"/>
                  <a:gd name="T15" fmla="*/ 76 h 219"/>
                  <a:gd name="T16" fmla="*/ 253 w 256"/>
                  <a:gd name="T17" fmla="*/ 88 h 219"/>
                  <a:gd name="T18" fmla="*/ 256 w 256"/>
                  <a:gd name="T19" fmla="*/ 98 h 219"/>
                  <a:gd name="T20" fmla="*/ 256 w 256"/>
                  <a:gd name="T21" fmla="*/ 110 h 219"/>
                  <a:gd name="T22" fmla="*/ 256 w 256"/>
                  <a:gd name="T23" fmla="*/ 122 h 219"/>
                  <a:gd name="T24" fmla="*/ 253 w 256"/>
                  <a:gd name="T25" fmla="*/ 131 h 219"/>
                  <a:gd name="T26" fmla="*/ 248 w 256"/>
                  <a:gd name="T27" fmla="*/ 143 h 219"/>
                  <a:gd name="T28" fmla="*/ 246 w 256"/>
                  <a:gd name="T29" fmla="*/ 153 h 219"/>
                  <a:gd name="T30" fmla="*/ 234 w 256"/>
                  <a:gd name="T31" fmla="*/ 172 h 219"/>
                  <a:gd name="T32" fmla="*/ 217 w 256"/>
                  <a:gd name="T33" fmla="*/ 186 h 219"/>
                  <a:gd name="T34" fmla="*/ 198 w 256"/>
                  <a:gd name="T35" fmla="*/ 200 h 219"/>
                  <a:gd name="T36" fmla="*/ 177 w 256"/>
                  <a:gd name="T37" fmla="*/ 210 h 219"/>
                  <a:gd name="T38" fmla="*/ 153 w 256"/>
                  <a:gd name="T39" fmla="*/ 217 h 219"/>
                  <a:gd name="T40" fmla="*/ 129 w 256"/>
                  <a:gd name="T41" fmla="*/ 219 h 219"/>
                  <a:gd name="T42" fmla="*/ 103 w 256"/>
                  <a:gd name="T43" fmla="*/ 217 h 219"/>
                  <a:gd name="T44" fmla="*/ 79 w 256"/>
                  <a:gd name="T45" fmla="*/ 210 h 219"/>
                  <a:gd name="T46" fmla="*/ 58 w 256"/>
                  <a:gd name="T47" fmla="*/ 200 h 219"/>
                  <a:gd name="T48" fmla="*/ 38 w 256"/>
                  <a:gd name="T49" fmla="*/ 186 h 219"/>
                  <a:gd name="T50" fmla="*/ 22 w 256"/>
                  <a:gd name="T51" fmla="*/ 172 h 219"/>
                  <a:gd name="T52" fmla="*/ 10 w 256"/>
                  <a:gd name="T53" fmla="*/ 153 h 219"/>
                  <a:gd name="T54" fmla="*/ 7 w 256"/>
                  <a:gd name="T55" fmla="*/ 143 h 219"/>
                  <a:gd name="T56" fmla="*/ 3 w 256"/>
                  <a:gd name="T57" fmla="*/ 131 h 219"/>
                  <a:gd name="T58" fmla="*/ 3 w 256"/>
                  <a:gd name="T59" fmla="*/ 122 h 219"/>
                  <a:gd name="T60" fmla="*/ 0 w 256"/>
                  <a:gd name="T61" fmla="*/ 110 h 219"/>
                  <a:gd name="T62" fmla="*/ 3 w 256"/>
                  <a:gd name="T63" fmla="*/ 98 h 219"/>
                  <a:gd name="T64" fmla="*/ 3 w 256"/>
                  <a:gd name="T65" fmla="*/ 88 h 219"/>
                  <a:gd name="T66" fmla="*/ 7 w 256"/>
                  <a:gd name="T67" fmla="*/ 76 h 219"/>
                  <a:gd name="T68" fmla="*/ 10 w 256"/>
                  <a:gd name="T69" fmla="*/ 67 h 219"/>
                  <a:gd name="T70" fmla="*/ 22 w 256"/>
                  <a:gd name="T71" fmla="*/ 48 h 219"/>
                  <a:gd name="T72" fmla="*/ 38 w 256"/>
                  <a:gd name="T73" fmla="*/ 31 h 219"/>
                  <a:gd name="T74" fmla="*/ 58 w 256"/>
                  <a:gd name="T75" fmla="*/ 19 h 219"/>
                  <a:gd name="T76" fmla="*/ 79 w 256"/>
                  <a:gd name="T77" fmla="*/ 7 h 219"/>
                  <a:gd name="T78" fmla="*/ 103 w 256"/>
                  <a:gd name="T79" fmla="*/ 2 h 219"/>
                  <a:gd name="T80" fmla="*/ 129 w 256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19"/>
                  <a:gd name="T125" fmla="*/ 256 w 256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19">
                    <a:moveTo>
                      <a:pt x="129" y="0"/>
                    </a:moveTo>
                    <a:lnTo>
                      <a:pt x="153" y="2"/>
                    </a:lnTo>
                    <a:lnTo>
                      <a:pt x="177" y="7"/>
                    </a:lnTo>
                    <a:lnTo>
                      <a:pt x="198" y="19"/>
                    </a:lnTo>
                    <a:lnTo>
                      <a:pt x="217" y="31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48" y="76"/>
                    </a:lnTo>
                    <a:lnTo>
                      <a:pt x="253" y="88"/>
                    </a:lnTo>
                    <a:lnTo>
                      <a:pt x="256" y="98"/>
                    </a:lnTo>
                    <a:lnTo>
                      <a:pt x="256" y="110"/>
                    </a:lnTo>
                    <a:lnTo>
                      <a:pt x="256" y="122"/>
                    </a:lnTo>
                    <a:lnTo>
                      <a:pt x="253" y="131"/>
                    </a:lnTo>
                    <a:lnTo>
                      <a:pt x="248" y="143"/>
                    </a:lnTo>
                    <a:lnTo>
                      <a:pt x="246" y="153"/>
                    </a:lnTo>
                    <a:lnTo>
                      <a:pt x="234" y="172"/>
                    </a:lnTo>
                    <a:lnTo>
                      <a:pt x="217" y="186"/>
                    </a:lnTo>
                    <a:lnTo>
                      <a:pt x="198" y="200"/>
                    </a:lnTo>
                    <a:lnTo>
                      <a:pt x="177" y="210"/>
                    </a:lnTo>
                    <a:lnTo>
                      <a:pt x="153" y="217"/>
                    </a:lnTo>
                    <a:lnTo>
                      <a:pt x="129" y="219"/>
                    </a:lnTo>
                    <a:lnTo>
                      <a:pt x="103" y="217"/>
                    </a:lnTo>
                    <a:lnTo>
                      <a:pt x="79" y="210"/>
                    </a:lnTo>
                    <a:lnTo>
                      <a:pt x="58" y="200"/>
                    </a:lnTo>
                    <a:lnTo>
                      <a:pt x="38" y="186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7" y="143"/>
                    </a:lnTo>
                    <a:lnTo>
                      <a:pt x="3" y="131"/>
                    </a:lnTo>
                    <a:lnTo>
                      <a:pt x="3" y="122"/>
                    </a:lnTo>
                    <a:lnTo>
                      <a:pt x="0" y="110"/>
                    </a:lnTo>
                    <a:lnTo>
                      <a:pt x="3" y="98"/>
                    </a:lnTo>
                    <a:lnTo>
                      <a:pt x="3" y="88"/>
                    </a:lnTo>
                    <a:lnTo>
                      <a:pt x="7" y="76"/>
                    </a:lnTo>
                    <a:lnTo>
                      <a:pt x="10" y="67"/>
                    </a:lnTo>
                    <a:lnTo>
                      <a:pt x="22" y="48"/>
                    </a:lnTo>
                    <a:lnTo>
                      <a:pt x="38" y="31"/>
                    </a:lnTo>
                    <a:lnTo>
                      <a:pt x="58" y="19"/>
                    </a:lnTo>
                    <a:lnTo>
                      <a:pt x="79" y="7"/>
                    </a:lnTo>
                    <a:lnTo>
                      <a:pt x="103" y="2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5" name="Freeform 683"/>
              <p:cNvSpPr>
                <a:spLocks/>
              </p:cNvSpPr>
              <p:nvPr/>
            </p:nvSpPr>
            <p:spPr bwMode="auto">
              <a:xfrm>
                <a:off x="2806" y="1610"/>
                <a:ext cx="252" cy="219"/>
              </a:xfrm>
              <a:custGeom>
                <a:avLst/>
                <a:gdLst>
                  <a:gd name="T0" fmla="*/ 126 w 252"/>
                  <a:gd name="T1" fmla="*/ 0 h 219"/>
                  <a:gd name="T2" fmla="*/ 152 w 252"/>
                  <a:gd name="T3" fmla="*/ 2 h 219"/>
                  <a:gd name="T4" fmla="*/ 176 w 252"/>
                  <a:gd name="T5" fmla="*/ 9 h 219"/>
                  <a:gd name="T6" fmla="*/ 198 w 252"/>
                  <a:gd name="T7" fmla="*/ 19 h 219"/>
                  <a:gd name="T8" fmla="*/ 217 w 252"/>
                  <a:gd name="T9" fmla="*/ 33 h 219"/>
                  <a:gd name="T10" fmla="*/ 231 w 252"/>
                  <a:gd name="T11" fmla="*/ 47 h 219"/>
                  <a:gd name="T12" fmla="*/ 243 w 252"/>
                  <a:gd name="T13" fmla="*/ 66 h 219"/>
                  <a:gd name="T14" fmla="*/ 248 w 252"/>
                  <a:gd name="T15" fmla="*/ 76 h 219"/>
                  <a:gd name="T16" fmla="*/ 250 w 252"/>
                  <a:gd name="T17" fmla="*/ 88 h 219"/>
                  <a:gd name="T18" fmla="*/ 252 w 252"/>
                  <a:gd name="T19" fmla="*/ 97 h 219"/>
                  <a:gd name="T20" fmla="*/ 252 w 252"/>
                  <a:gd name="T21" fmla="*/ 109 h 219"/>
                  <a:gd name="T22" fmla="*/ 252 w 252"/>
                  <a:gd name="T23" fmla="*/ 121 h 219"/>
                  <a:gd name="T24" fmla="*/ 250 w 252"/>
                  <a:gd name="T25" fmla="*/ 131 h 219"/>
                  <a:gd name="T26" fmla="*/ 248 w 252"/>
                  <a:gd name="T27" fmla="*/ 143 h 219"/>
                  <a:gd name="T28" fmla="*/ 243 w 252"/>
                  <a:gd name="T29" fmla="*/ 152 h 219"/>
                  <a:gd name="T30" fmla="*/ 231 w 252"/>
                  <a:gd name="T31" fmla="*/ 171 h 219"/>
                  <a:gd name="T32" fmla="*/ 217 w 252"/>
                  <a:gd name="T33" fmla="*/ 188 h 219"/>
                  <a:gd name="T34" fmla="*/ 198 w 252"/>
                  <a:gd name="T35" fmla="*/ 200 h 219"/>
                  <a:gd name="T36" fmla="*/ 176 w 252"/>
                  <a:gd name="T37" fmla="*/ 212 h 219"/>
                  <a:gd name="T38" fmla="*/ 152 w 252"/>
                  <a:gd name="T39" fmla="*/ 216 h 219"/>
                  <a:gd name="T40" fmla="*/ 126 w 252"/>
                  <a:gd name="T41" fmla="*/ 219 h 219"/>
                  <a:gd name="T42" fmla="*/ 100 w 252"/>
                  <a:gd name="T43" fmla="*/ 216 h 219"/>
                  <a:gd name="T44" fmla="*/ 76 w 252"/>
                  <a:gd name="T45" fmla="*/ 212 h 219"/>
                  <a:gd name="T46" fmla="*/ 54 w 252"/>
                  <a:gd name="T47" fmla="*/ 200 h 219"/>
                  <a:gd name="T48" fmla="*/ 35 w 252"/>
                  <a:gd name="T49" fmla="*/ 188 h 219"/>
                  <a:gd name="T50" fmla="*/ 21 w 252"/>
                  <a:gd name="T51" fmla="*/ 171 h 219"/>
                  <a:gd name="T52" fmla="*/ 9 w 252"/>
                  <a:gd name="T53" fmla="*/ 152 h 219"/>
                  <a:gd name="T54" fmla="*/ 4 w 252"/>
                  <a:gd name="T55" fmla="*/ 143 h 219"/>
                  <a:gd name="T56" fmla="*/ 2 w 252"/>
                  <a:gd name="T57" fmla="*/ 131 h 219"/>
                  <a:gd name="T58" fmla="*/ 0 w 252"/>
                  <a:gd name="T59" fmla="*/ 121 h 219"/>
                  <a:gd name="T60" fmla="*/ 0 w 252"/>
                  <a:gd name="T61" fmla="*/ 109 h 219"/>
                  <a:gd name="T62" fmla="*/ 0 w 252"/>
                  <a:gd name="T63" fmla="*/ 97 h 219"/>
                  <a:gd name="T64" fmla="*/ 2 w 252"/>
                  <a:gd name="T65" fmla="*/ 88 h 219"/>
                  <a:gd name="T66" fmla="*/ 4 w 252"/>
                  <a:gd name="T67" fmla="*/ 76 h 219"/>
                  <a:gd name="T68" fmla="*/ 9 w 252"/>
                  <a:gd name="T69" fmla="*/ 66 h 219"/>
                  <a:gd name="T70" fmla="*/ 21 w 252"/>
                  <a:gd name="T71" fmla="*/ 47 h 219"/>
                  <a:gd name="T72" fmla="*/ 35 w 252"/>
                  <a:gd name="T73" fmla="*/ 33 h 219"/>
                  <a:gd name="T74" fmla="*/ 54 w 252"/>
                  <a:gd name="T75" fmla="*/ 19 h 219"/>
                  <a:gd name="T76" fmla="*/ 76 w 252"/>
                  <a:gd name="T77" fmla="*/ 9 h 219"/>
                  <a:gd name="T78" fmla="*/ 100 w 252"/>
                  <a:gd name="T79" fmla="*/ 2 h 219"/>
                  <a:gd name="T80" fmla="*/ 126 w 252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2"/>
                  <a:gd name="T124" fmla="*/ 0 h 219"/>
                  <a:gd name="T125" fmla="*/ 252 w 252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2" h="219">
                    <a:moveTo>
                      <a:pt x="126" y="0"/>
                    </a:moveTo>
                    <a:lnTo>
                      <a:pt x="152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1" y="47"/>
                    </a:lnTo>
                    <a:lnTo>
                      <a:pt x="243" y="66"/>
                    </a:lnTo>
                    <a:lnTo>
                      <a:pt x="248" y="76"/>
                    </a:lnTo>
                    <a:lnTo>
                      <a:pt x="250" y="88"/>
                    </a:lnTo>
                    <a:lnTo>
                      <a:pt x="252" y="97"/>
                    </a:lnTo>
                    <a:lnTo>
                      <a:pt x="252" y="109"/>
                    </a:lnTo>
                    <a:lnTo>
                      <a:pt x="252" y="121"/>
                    </a:lnTo>
                    <a:lnTo>
                      <a:pt x="250" y="131"/>
                    </a:lnTo>
                    <a:lnTo>
                      <a:pt x="248" y="143"/>
                    </a:lnTo>
                    <a:lnTo>
                      <a:pt x="243" y="152"/>
                    </a:lnTo>
                    <a:lnTo>
                      <a:pt x="231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6" y="212"/>
                    </a:lnTo>
                    <a:lnTo>
                      <a:pt x="152" y="216"/>
                    </a:lnTo>
                    <a:lnTo>
                      <a:pt x="126" y="219"/>
                    </a:lnTo>
                    <a:lnTo>
                      <a:pt x="100" y="216"/>
                    </a:lnTo>
                    <a:lnTo>
                      <a:pt x="76" y="212"/>
                    </a:lnTo>
                    <a:lnTo>
                      <a:pt x="54" y="200"/>
                    </a:lnTo>
                    <a:lnTo>
                      <a:pt x="35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4" y="143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2" y="88"/>
                    </a:lnTo>
                    <a:lnTo>
                      <a:pt x="4" y="76"/>
                    </a:lnTo>
                    <a:lnTo>
                      <a:pt x="9" y="66"/>
                    </a:lnTo>
                    <a:lnTo>
                      <a:pt x="21" y="47"/>
                    </a:lnTo>
                    <a:lnTo>
                      <a:pt x="35" y="33"/>
                    </a:lnTo>
                    <a:lnTo>
                      <a:pt x="54" y="19"/>
                    </a:lnTo>
                    <a:lnTo>
                      <a:pt x="76" y="9"/>
                    </a:lnTo>
                    <a:lnTo>
                      <a:pt x="100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6" name="Freeform 684"/>
              <p:cNvSpPr>
                <a:spLocks/>
              </p:cNvSpPr>
              <p:nvPr/>
            </p:nvSpPr>
            <p:spPr bwMode="auto">
              <a:xfrm>
                <a:off x="2806" y="1610"/>
                <a:ext cx="252" cy="219"/>
              </a:xfrm>
              <a:custGeom>
                <a:avLst/>
                <a:gdLst>
                  <a:gd name="T0" fmla="*/ 126 w 252"/>
                  <a:gd name="T1" fmla="*/ 0 h 219"/>
                  <a:gd name="T2" fmla="*/ 152 w 252"/>
                  <a:gd name="T3" fmla="*/ 2 h 219"/>
                  <a:gd name="T4" fmla="*/ 176 w 252"/>
                  <a:gd name="T5" fmla="*/ 9 h 219"/>
                  <a:gd name="T6" fmla="*/ 198 w 252"/>
                  <a:gd name="T7" fmla="*/ 19 h 219"/>
                  <a:gd name="T8" fmla="*/ 217 w 252"/>
                  <a:gd name="T9" fmla="*/ 33 h 219"/>
                  <a:gd name="T10" fmla="*/ 231 w 252"/>
                  <a:gd name="T11" fmla="*/ 47 h 219"/>
                  <a:gd name="T12" fmla="*/ 243 w 252"/>
                  <a:gd name="T13" fmla="*/ 66 h 219"/>
                  <a:gd name="T14" fmla="*/ 248 w 252"/>
                  <a:gd name="T15" fmla="*/ 76 h 219"/>
                  <a:gd name="T16" fmla="*/ 250 w 252"/>
                  <a:gd name="T17" fmla="*/ 88 h 219"/>
                  <a:gd name="T18" fmla="*/ 252 w 252"/>
                  <a:gd name="T19" fmla="*/ 97 h 219"/>
                  <a:gd name="T20" fmla="*/ 252 w 252"/>
                  <a:gd name="T21" fmla="*/ 109 h 219"/>
                  <a:gd name="T22" fmla="*/ 252 w 252"/>
                  <a:gd name="T23" fmla="*/ 121 h 219"/>
                  <a:gd name="T24" fmla="*/ 250 w 252"/>
                  <a:gd name="T25" fmla="*/ 131 h 219"/>
                  <a:gd name="T26" fmla="*/ 248 w 252"/>
                  <a:gd name="T27" fmla="*/ 143 h 219"/>
                  <a:gd name="T28" fmla="*/ 243 w 252"/>
                  <a:gd name="T29" fmla="*/ 152 h 219"/>
                  <a:gd name="T30" fmla="*/ 231 w 252"/>
                  <a:gd name="T31" fmla="*/ 171 h 219"/>
                  <a:gd name="T32" fmla="*/ 217 w 252"/>
                  <a:gd name="T33" fmla="*/ 188 h 219"/>
                  <a:gd name="T34" fmla="*/ 198 w 252"/>
                  <a:gd name="T35" fmla="*/ 200 h 219"/>
                  <a:gd name="T36" fmla="*/ 176 w 252"/>
                  <a:gd name="T37" fmla="*/ 212 h 219"/>
                  <a:gd name="T38" fmla="*/ 152 w 252"/>
                  <a:gd name="T39" fmla="*/ 216 h 219"/>
                  <a:gd name="T40" fmla="*/ 126 w 252"/>
                  <a:gd name="T41" fmla="*/ 219 h 219"/>
                  <a:gd name="T42" fmla="*/ 100 w 252"/>
                  <a:gd name="T43" fmla="*/ 216 h 219"/>
                  <a:gd name="T44" fmla="*/ 76 w 252"/>
                  <a:gd name="T45" fmla="*/ 212 h 219"/>
                  <a:gd name="T46" fmla="*/ 54 w 252"/>
                  <a:gd name="T47" fmla="*/ 200 h 219"/>
                  <a:gd name="T48" fmla="*/ 35 w 252"/>
                  <a:gd name="T49" fmla="*/ 188 h 219"/>
                  <a:gd name="T50" fmla="*/ 21 w 252"/>
                  <a:gd name="T51" fmla="*/ 171 h 219"/>
                  <a:gd name="T52" fmla="*/ 9 w 252"/>
                  <a:gd name="T53" fmla="*/ 152 h 219"/>
                  <a:gd name="T54" fmla="*/ 4 w 252"/>
                  <a:gd name="T55" fmla="*/ 143 h 219"/>
                  <a:gd name="T56" fmla="*/ 2 w 252"/>
                  <a:gd name="T57" fmla="*/ 131 h 219"/>
                  <a:gd name="T58" fmla="*/ 0 w 252"/>
                  <a:gd name="T59" fmla="*/ 121 h 219"/>
                  <a:gd name="T60" fmla="*/ 0 w 252"/>
                  <a:gd name="T61" fmla="*/ 109 h 219"/>
                  <a:gd name="T62" fmla="*/ 0 w 252"/>
                  <a:gd name="T63" fmla="*/ 97 h 219"/>
                  <a:gd name="T64" fmla="*/ 2 w 252"/>
                  <a:gd name="T65" fmla="*/ 88 h 219"/>
                  <a:gd name="T66" fmla="*/ 4 w 252"/>
                  <a:gd name="T67" fmla="*/ 76 h 219"/>
                  <a:gd name="T68" fmla="*/ 9 w 252"/>
                  <a:gd name="T69" fmla="*/ 66 h 219"/>
                  <a:gd name="T70" fmla="*/ 21 w 252"/>
                  <a:gd name="T71" fmla="*/ 47 h 219"/>
                  <a:gd name="T72" fmla="*/ 35 w 252"/>
                  <a:gd name="T73" fmla="*/ 33 h 219"/>
                  <a:gd name="T74" fmla="*/ 54 w 252"/>
                  <a:gd name="T75" fmla="*/ 19 h 219"/>
                  <a:gd name="T76" fmla="*/ 76 w 252"/>
                  <a:gd name="T77" fmla="*/ 9 h 219"/>
                  <a:gd name="T78" fmla="*/ 100 w 252"/>
                  <a:gd name="T79" fmla="*/ 2 h 219"/>
                  <a:gd name="T80" fmla="*/ 126 w 252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2"/>
                  <a:gd name="T124" fmla="*/ 0 h 219"/>
                  <a:gd name="T125" fmla="*/ 252 w 252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2" h="219">
                    <a:moveTo>
                      <a:pt x="126" y="0"/>
                    </a:moveTo>
                    <a:lnTo>
                      <a:pt x="152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1" y="47"/>
                    </a:lnTo>
                    <a:lnTo>
                      <a:pt x="243" y="66"/>
                    </a:lnTo>
                    <a:lnTo>
                      <a:pt x="248" y="76"/>
                    </a:lnTo>
                    <a:lnTo>
                      <a:pt x="250" y="88"/>
                    </a:lnTo>
                    <a:lnTo>
                      <a:pt x="252" y="97"/>
                    </a:lnTo>
                    <a:lnTo>
                      <a:pt x="252" y="109"/>
                    </a:lnTo>
                    <a:lnTo>
                      <a:pt x="252" y="121"/>
                    </a:lnTo>
                    <a:lnTo>
                      <a:pt x="250" y="131"/>
                    </a:lnTo>
                    <a:lnTo>
                      <a:pt x="248" y="143"/>
                    </a:lnTo>
                    <a:lnTo>
                      <a:pt x="243" y="152"/>
                    </a:lnTo>
                    <a:lnTo>
                      <a:pt x="231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6" y="212"/>
                    </a:lnTo>
                    <a:lnTo>
                      <a:pt x="152" y="216"/>
                    </a:lnTo>
                    <a:lnTo>
                      <a:pt x="126" y="219"/>
                    </a:lnTo>
                    <a:lnTo>
                      <a:pt x="100" y="216"/>
                    </a:lnTo>
                    <a:lnTo>
                      <a:pt x="76" y="212"/>
                    </a:lnTo>
                    <a:lnTo>
                      <a:pt x="54" y="200"/>
                    </a:lnTo>
                    <a:lnTo>
                      <a:pt x="35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4" y="143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2" y="88"/>
                    </a:lnTo>
                    <a:lnTo>
                      <a:pt x="4" y="76"/>
                    </a:lnTo>
                    <a:lnTo>
                      <a:pt x="9" y="66"/>
                    </a:lnTo>
                    <a:lnTo>
                      <a:pt x="21" y="47"/>
                    </a:lnTo>
                    <a:lnTo>
                      <a:pt x="35" y="33"/>
                    </a:lnTo>
                    <a:lnTo>
                      <a:pt x="54" y="19"/>
                    </a:lnTo>
                    <a:lnTo>
                      <a:pt x="76" y="9"/>
                    </a:lnTo>
                    <a:lnTo>
                      <a:pt x="100" y="2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7" name="Freeform 685"/>
              <p:cNvSpPr>
                <a:spLocks/>
              </p:cNvSpPr>
              <p:nvPr/>
            </p:nvSpPr>
            <p:spPr bwMode="auto">
              <a:xfrm>
                <a:off x="1835" y="1533"/>
                <a:ext cx="255" cy="222"/>
              </a:xfrm>
              <a:custGeom>
                <a:avLst/>
                <a:gdLst>
                  <a:gd name="T0" fmla="*/ 129 w 255"/>
                  <a:gd name="T1" fmla="*/ 0 h 222"/>
                  <a:gd name="T2" fmla="*/ 152 w 255"/>
                  <a:gd name="T3" fmla="*/ 3 h 222"/>
                  <a:gd name="T4" fmla="*/ 176 w 255"/>
                  <a:gd name="T5" fmla="*/ 10 h 222"/>
                  <a:gd name="T6" fmla="*/ 200 w 255"/>
                  <a:gd name="T7" fmla="*/ 19 h 222"/>
                  <a:gd name="T8" fmla="*/ 217 w 255"/>
                  <a:gd name="T9" fmla="*/ 34 h 222"/>
                  <a:gd name="T10" fmla="*/ 234 w 255"/>
                  <a:gd name="T11" fmla="*/ 50 h 222"/>
                  <a:gd name="T12" fmla="*/ 245 w 255"/>
                  <a:gd name="T13" fmla="*/ 69 h 222"/>
                  <a:gd name="T14" fmla="*/ 250 w 255"/>
                  <a:gd name="T15" fmla="*/ 79 h 222"/>
                  <a:gd name="T16" fmla="*/ 253 w 255"/>
                  <a:gd name="T17" fmla="*/ 88 h 222"/>
                  <a:gd name="T18" fmla="*/ 255 w 255"/>
                  <a:gd name="T19" fmla="*/ 100 h 222"/>
                  <a:gd name="T20" fmla="*/ 255 w 255"/>
                  <a:gd name="T21" fmla="*/ 110 h 222"/>
                  <a:gd name="T22" fmla="*/ 255 w 255"/>
                  <a:gd name="T23" fmla="*/ 122 h 222"/>
                  <a:gd name="T24" fmla="*/ 253 w 255"/>
                  <a:gd name="T25" fmla="*/ 134 h 222"/>
                  <a:gd name="T26" fmla="*/ 250 w 255"/>
                  <a:gd name="T27" fmla="*/ 143 h 222"/>
                  <a:gd name="T28" fmla="*/ 245 w 255"/>
                  <a:gd name="T29" fmla="*/ 153 h 222"/>
                  <a:gd name="T30" fmla="*/ 234 w 255"/>
                  <a:gd name="T31" fmla="*/ 172 h 222"/>
                  <a:gd name="T32" fmla="*/ 217 w 255"/>
                  <a:gd name="T33" fmla="*/ 189 h 222"/>
                  <a:gd name="T34" fmla="*/ 200 w 255"/>
                  <a:gd name="T35" fmla="*/ 203 h 222"/>
                  <a:gd name="T36" fmla="*/ 176 w 255"/>
                  <a:gd name="T37" fmla="*/ 212 h 222"/>
                  <a:gd name="T38" fmla="*/ 152 w 255"/>
                  <a:gd name="T39" fmla="*/ 220 h 222"/>
                  <a:gd name="T40" fmla="*/ 129 w 255"/>
                  <a:gd name="T41" fmla="*/ 222 h 222"/>
                  <a:gd name="T42" fmla="*/ 102 w 255"/>
                  <a:gd name="T43" fmla="*/ 220 h 222"/>
                  <a:gd name="T44" fmla="*/ 78 w 255"/>
                  <a:gd name="T45" fmla="*/ 212 h 222"/>
                  <a:gd name="T46" fmla="*/ 57 w 255"/>
                  <a:gd name="T47" fmla="*/ 203 h 222"/>
                  <a:gd name="T48" fmla="*/ 38 w 255"/>
                  <a:gd name="T49" fmla="*/ 189 h 222"/>
                  <a:gd name="T50" fmla="*/ 24 w 255"/>
                  <a:gd name="T51" fmla="*/ 172 h 222"/>
                  <a:gd name="T52" fmla="*/ 12 w 255"/>
                  <a:gd name="T53" fmla="*/ 153 h 222"/>
                  <a:gd name="T54" fmla="*/ 7 w 255"/>
                  <a:gd name="T55" fmla="*/ 143 h 222"/>
                  <a:gd name="T56" fmla="*/ 5 w 255"/>
                  <a:gd name="T57" fmla="*/ 134 h 222"/>
                  <a:gd name="T58" fmla="*/ 2 w 255"/>
                  <a:gd name="T59" fmla="*/ 122 h 222"/>
                  <a:gd name="T60" fmla="*/ 0 w 255"/>
                  <a:gd name="T61" fmla="*/ 110 h 222"/>
                  <a:gd name="T62" fmla="*/ 2 w 255"/>
                  <a:gd name="T63" fmla="*/ 100 h 222"/>
                  <a:gd name="T64" fmla="*/ 5 w 255"/>
                  <a:gd name="T65" fmla="*/ 88 h 222"/>
                  <a:gd name="T66" fmla="*/ 7 w 255"/>
                  <a:gd name="T67" fmla="*/ 79 h 222"/>
                  <a:gd name="T68" fmla="*/ 12 w 255"/>
                  <a:gd name="T69" fmla="*/ 69 h 222"/>
                  <a:gd name="T70" fmla="*/ 24 w 255"/>
                  <a:gd name="T71" fmla="*/ 50 h 222"/>
                  <a:gd name="T72" fmla="*/ 38 w 255"/>
                  <a:gd name="T73" fmla="*/ 34 h 222"/>
                  <a:gd name="T74" fmla="*/ 57 w 255"/>
                  <a:gd name="T75" fmla="*/ 19 h 222"/>
                  <a:gd name="T76" fmla="*/ 78 w 255"/>
                  <a:gd name="T77" fmla="*/ 10 h 222"/>
                  <a:gd name="T78" fmla="*/ 102 w 255"/>
                  <a:gd name="T79" fmla="*/ 3 h 222"/>
                  <a:gd name="T80" fmla="*/ 129 w 255"/>
                  <a:gd name="T81" fmla="*/ 0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22"/>
                  <a:gd name="T125" fmla="*/ 255 w 255"/>
                  <a:gd name="T126" fmla="*/ 222 h 2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22">
                    <a:moveTo>
                      <a:pt x="129" y="0"/>
                    </a:moveTo>
                    <a:lnTo>
                      <a:pt x="152" y="3"/>
                    </a:lnTo>
                    <a:lnTo>
                      <a:pt x="176" y="10"/>
                    </a:lnTo>
                    <a:lnTo>
                      <a:pt x="200" y="19"/>
                    </a:lnTo>
                    <a:lnTo>
                      <a:pt x="217" y="34"/>
                    </a:lnTo>
                    <a:lnTo>
                      <a:pt x="234" y="50"/>
                    </a:lnTo>
                    <a:lnTo>
                      <a:pt x="245" y="69"/>
                    </a:lnTo>
                    <a:lnTo>
                      <a:pt x="250" y="79"/>
                    </a:lnTo>
                    <a:lnTo>
                      <a:pt x="253" y="88"/>
                    </a:lnTo>
                    <a:lnTo>
                      <a:pt x="255" y="100"/>
                    </a:lnTo>
                    <a:lnTo>
                      <a:pt x="255" y="110"/>
                    </a:lnTo>
                    <a:lnTo>
                      <a:pt x="255" y="122"/>
                    </a:lnTo>
                    <a:lnTo>
                      <a:pt x="253" y="134"/>
                    </a:lnTo>
                    <a:lnTo>
                      <a:pt x="250" y="143"/>
                    </a:lnTo>
                    <a:lnTo>
                      <a:pt x="245" y="153"/>
                    </a:lnTo>
                    <a:lnTo>
                      <a:pt x="234" y="172"/>
                    </a:lnTo>
                    <a:lnTo>
                      <a:pt x="217" y="189"/>
                    </a:lnTo>
                    <a:lnTo>
                      <a:pt x="200" y="203"/>
                    </a:lnTo>
                    <a:lnTo>
                      <a:pt x="176" y="212"/>
                    </a:lnTo>
                    <a:lnTo>
                      <a:pt x="152" y="220"/>
                    </a:lnTo>
                    <a:lnTo>
                      <a:pt x="129" y="222"/>
                    </a:lnTo>
                    <a:lnTo>
                      <a:pt x="102" y="220"/>
                    </a:lnTo>
                    <a:lnTo>
                      <a:pt x="78" y="212"/>
                    </a:lnTo>
                    <a:lnTo>
                      <a:pt x="57" y="203"/>
                    </a:lnTo>
                    <a:lnTo>
                      <a:pt x="38" y="189"/>
                    </a:lnTo>
                    <a:lnTo>
                      <a:pt x="24" y="172"/>
                    </a:lnTo>
                    <a:lnTo>
                      <a:pt x="12" y="153"/>
                    </a:lnTo>
                    <a:lnTo>
                      <a:pt x="7" y="143"/>
                    </a:lnTo>
                    <a:lnTo>
                      <a:pt x="5" y="134"/>
                    </a:lnTo>
                    <a:lnTo>
                      <a:pt x="2" y="122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5" y="88"/>
                    </a:lnTo>
                    <a:lnTo>
                      <a:pt x="7" y="79"/>
                    </a:lnTo>
                    <a:lnTo>
                      <a:pt x="12" y="69"/>
                    </a:lnTo>
                    <a:lnTo>
                      <a:pt x="24" y="50"/>
                    </a:lnTo>
                    <a:lnTo>
                      <a:pt x="38" y="34"/>
                    </a:lnTo>
                    <a:lnTo>
                      <a:pt x="57" y="19"/>
                    </a:lnTo>
                    <a:lnTo>
                      <a:pt x="78" y="10"/>
                    </a:lnTo>
                    <a:lnTo>
                      <a:pt x="102" y="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8" name="Freeform 686"/>
              <p:cNvSpPr>
                <a:spLocks/>
              </p:cNvSpPr>
              <p:nvPr/>
            </p:nvSpPr>
            <p:spPr bwMode="auto">
              <a:xfrm>
                <a:off x="1835" y="1533"/>
                <a:ext cx="255" cy="222"/>
              </a:xfrm>
              <a:custGeom>
                <a:avLst/>
                <a:gdLst>
                  <a:gd name="T0" fmla="*/ 129 w 255"/>
                  <a:gd name="T1" fmla="*/ 0 h 222"/>
                  <a:gd name="T2" fmla="*/ 152 w 255"/>
                  <a:gd name="T3" fmla="*/ 3 h 222"/>
                  <a:gd name="T4" fmla="*/ 176 w 255"/>
                  <a:gd name="T5" fmla="*/ 10 h 222"/>
                  <a:gd name="T6" fmla="*/ 200 w 255"/>
                  <a:gd name="T7" fmla="*/ 19 h 222"/>
                  <a:gd name="T8" fmla="*/ 217 w 255"/>
                  <a:gd name="T9" fmla="*/ 34 h 222"/>
                  <a:gd name="T10" fmla="*/ 234 w 255"/>
                  <a:gd name="T11" fmla="*/ 50 h 222"/>
                  <a:gd name="T12" fmla="*/ 245 w 255"/>
                  <a:gd name="T13" fmla="*/ 69 h 222"/>
                  <a:gd name="T14" fmla="*/ 250 w 255"/>
                  <a:gd name="T15" fmla="*/ 79 h 222"/>
                  <a:gd name="T16" fmla="*/ 253 w 255"/>
                  <a:gd name="T17" fmla="*/ 88 h 222"/>
                  <a:gd name="T18" fmla="*/ 255 w 255"/>
                  <a:gd name="T19" fmla="*/ 100 h 222"/>
                  <a:gd name="T20" fmla="*/ 255 w 255"/>
                  <a:gd name="T21" fmla="*/ 110 h 222"/>
                  <a:gd name="T22" fmla="*/ 255 w 255"/>
                  <a:gd name="T23" fmla="*/ 122 h 222"/>
                  <a:gd name="T24" fmla="*/ 253 w 255"/>
                  <a:gd name="T25" fmla="*/ 134 h 222"/>
                  <a:gd name="T26" fmla="*/ 250 w 255"/>
                  <a:gd name="T27" fmla="*/ 143 h 222"/>
                  <a:gd name="T28" fmla="*/ 245 w 255"/>
                  <a:gd name="T29" fmla="*/ 153 h 222"/>
                  <a:gd name="T30" fmla="*/ 234 w 255"/>
                  <a:gd name="T31" fmla="*/ 172 h 222"/>
                  <a:gd name="T32" fmla="*/ 217 w 255"/>
                  <a:gd name="T33" fmla="*/ 189 h 222"/>
                  <a:gd name="T34" fmla="*/ 200 w 255"/>
                  <a:gd name="T35" fmla="*/ 203 h 222"/>
                  <a:gd name="T36" fmla="*/ 176 w 255"/>
                  <a:gd name="T37" fmla="*/ 212 h 222"/>
                  <a:gd name="T38" fmla="*/ 152 w 255"/>
                  <a:gd name="T39" fmla="*/ 220 h 222"/>
                  <a:gd name="T40" fmla="*/ 129 w 255"/>
                  <a:gd name="T41" fmla="*/ 222 h 222"/>
                  <a:gd name="T42" fmla="*/ 102 w 255"/>
                  <a:gd name="T43" fmla="*/ 220 h 222"/>
                  <a:gd name="T44" fmla="*/ 78 w 255"/>
                  <a:gd name="T45" fmla="*/ 212 h 222"/>
                  <a:gd name="T46" fmla="*/ 57 w 255"/>
                  <a:gd name="T47" fmla="*/ 203 h 222"/>
                  <a:gd name="T48" fmla="*/ 38 w 255"/>
                  <a:gd name="T49" fmla="*/ 189 h 222"/>
                  <a:gd name="T50" fmla="*/ 24 w 255"/>
                  <a:gd name="T51" fmla="*/ 172 h 222"/>
                  <a:gd name="T52" fmla="*/ 12 w 255"/>
                  <a:gd name="T53" fmla="*/ 153 h 222"/>
                  <a:gd name="T54" fmla="*/ 7 w 255"/>
                  <a:gd name="T55" fmla="*/ 143 h 222"/>
                  <a:gd name="T56" fmla="*/ 5 w 255"/>
                  <a:gd name="T57" fmla="*/ 134 h 222"/>
                  <a:gd name="T58" fmla="*/ 2 w 255"/>
                  <a:gd name="T59" fmla="*/ 122 h 222"/>
                  <a:gd name="T60" fmla="*/ 0 w 255"/>
                  <a:gd name="T61" fmla="*/ 110 h 222"/>
                  <a:gd name="T62" fmla="*/ 2 w 255"/>
                  <a:gd name="T63" fmla="*/ 100 h 222"/>
                  <a:gd name="T64" fmla="*/ 5 w 255"/>
                  <a:gd name="T65" fmla="*/ 88 h 222"/>
                  <a:gd name="T66" fmla="*/ 7 w 255"/>
                  <a:gd name="T67" fmla="*/ 79 h 222"/>
                  <a:gd name="T68" fmla="*/ 12 w 255"/>
                  <a:gd name="T69" fmla="*/ 69 h 222"/>
                  <a:gd name="T70" fmla="*/ 24 w 255"/>
                  <a:gd name="T71" fmla="*/ 50 h 222"/>
                  <a:gd name="T72" fmla="*/ 38 w 255"/>
                  <a:gd name="T73" fmla="*/ 34 h 222"/>
                  <a:gd name="T74" fmla="*/ 57 w 255"/>
                  <a:gd name="T75" fmla="*/ 19 h 222"/>
                  <a:gd name="T76" fmla="*/ 78 w 255"/>
                  <a:gd name="T77" fmla="*/ 10 h 222"/>
                  <a:gd name="T78" fmla="*/ 102 w 255"/>
                  <a:gd name="T79" fmla="*/ 3 h 222"/>
                  <a:gd name="T80" fmla="*/ 129 w 255"/>
                  <a:gd name="T81" fmla="*/ 0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22"/>
                  <a:gd name="T125" fmla="*/ 255 w 255"/>
                  <a:gd name="T126" fmla="*/ 222 h 2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22">
                    <a:moveTo>
                      <a:pt x="129" y="0"/>
                    </a:moveTo>
                    <a:lnTo>
                      <a:pt x="152" y="3"/>
                    </a:lnTo>
                    <a:lnTo>
                      <a:pt x="176" y="10"/>
                    </a:lnTo>
                    <a:lnTo>
                      <a:pt x="200" y="19"/>
                    </a:lnTo>
                    <a:lnTo>
                      <a:pt x="217" y="34"/>
                    </a:lnTo>
                    <a:lnTo>
                      <a:pt x="234" y="50"/>
                    </a:lnTo>
                    <a:lnTo>
                      <a:pt x="245" y="69"/>
                    </a:lnTo>
                    <a:lnTo>
                      <a:pt x="250" y="79"/>
                    </a:lnTo>
                    <a:lnTo>
                      <a:pt x="253" y="88"/>
                    </a:lnTo>
                    <a:lnTo>
                      <a:pt x="255" y="100"/>
                    </a:lnTo>
                    <a:lnTo>
                      <a:pt x="255" y="110"/>
                    </a:lnTo>
                    <a:lnTo>
                      <a:pt x="255" y="122"/>
                    </a:lnTo>
                    <a:lnTo>
                      <a:pt x="253" y="134"/>
                    </a:lnTo>
                    <a:lnTo>
                      <a:pt x="250" y="143"/>
                    </a:lnTo>
                    <a:lnTo>
                      <a:pt x="245" y="153"/>
                    </a:lnTo>
                    <a:lnTo>
                      <a:pt x="234" y="172"/>
                    </a:lnTo>
                    <a:lnTo>
                      <a:pt x="217" y="189"/>
                    </a:lnTo>
                    <a:lnTo>
                      <a:pt x="200" y="203"/>
                    </a:lnTo>
                    <a:lnTo>
                      <a:pt x="176" y="212"/>
                    </a:lnTo>
                    <a:lnTo>
                      <a:pt x="152" y="220"/>
                    </a:lnTo>
                    <a:lnTo>
                      <a:pt x="129" y="222"/>
                    </a:lnTo>
                    <a:lnTo>
                      <a:pt x="102" y="220"/>
                    </a:lnTo>
                    <a:lnTo>
                      <a:pt x="78" y="212"/>
                    </a:lnTo>
                    <a:lnTo>
                      <a:pt x="57" y="203"/>
                    </a:lnTo>
                    <a:lnTo>
                      <a:pt x="38" y="189"/>
                    </a:lnTo>
                    <a:lnTo>
                      <a:pt x="24" y="172"/>
                    </a:lnTo>
                    <a:lnTo>
                      <a:pt x="12" y="153"/>
                    </a:lnTo>
                    <a:lnTo>
                      <a:pt x="7" y="143"/>
                    </a:lnTo>
                    <a:lnTo>
                      <a:pt x="5" y="134"/>
                    </a:lnTo>
                    <a:lnTo>
                      <a:pt x="2" y="122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5" y="88"/>
                    </a:lnTo>
                    <a:lnTo>
                      <a:pt x="7" y="79"/>
                    </a:lnTo>
                    <a:lnTo>
                      <a:pt x="12" y="69"/>
                    </a:lnTo>
                    <a:lnTo>
                      <a:pt x="24" y="50"/>
                    </a:lnTo>
                    <a:lnTo>
                      <a:pt x="38" y="34"/>
                    </a:lnTo>
                    <a:lnTo>
                      <a:pt x="57" y="19"/>
                    </a:lnTo>
                    <a:lnTo>
                      <a:pt x="78" y="10"/>
                    </a:lnTo>
                    <a:lnTo>
                      <a:pt x="102" y="3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9" name="Freeform 687"/>
              <p:cNvSpPr>
                <a:spLocks/>
              </p:cNvSpPr>
              <p:nvPr/>
            </p:nvSpPr>
            <p:spPr bwMode="auto">
              <a:xfrm>
                <a:off x="3168" y="1548"/>
                <a:ext cx="255" cy="219"/>
              </a:xfrm>
              <a:custGeom>
                <a:avLst/>
                <a:gdLst>
                  <a:gd name="T0" fmla="*/ 129 w 255"/>
                  <a:gd name="T1" fmla="*/ 0 h 219"/>
                  <a:gd name="T2" fmla="*/ 153 w 255"/>
                  <a:gd name="T3" fmla="*/ 2 h 219"/>
                  <a:gd name="T4" fmla="*/ 177 w 255"/>
                  <a:gd name="T5" fmla="*/ 9 h 219"/>
                  <a:gd name="T6" fmla="*/ 198 w 255"/>
                  <a:gd name="T7" fmla="*/ 19 h 219"/>
                  <a:gd name="T8" fmla="*/ 217 w 255"/>
                  <a:gd name="T9" fmla="*/ 33 h 219"/>
                  <a:gd name="T10" fmla="*/ 234 w 255"/>
                  <a:gd name="T11" fmla="*/ 47 h 219"/>
                  <a:gd name="T12" fmla="*/ 246 w 255"/>
                  <a:gd name="T13" fmla="*/ 66 h 219"/>
                  <a:gd name="T14" fmla="*/ 251 w 255"/>
                  <a:gd name="T15" fmla="*/ 78 h 219"/>
                  <a:gd name="T16" fmla="*/ 253 w 255"/>
                  <a:gd name="T17" fmla="*/ 88 h 219"/>
                  <a:gd name="T18" fmla="*/ 255 w 255"/>
                  <a:gd name="T19" fmla="*/ 100 h 219"/>
                  <a:gd name="T20" fmla="*/ 255 w 255"/>
                  <a:gd name="T21" fmla="*/ 109 h 219"/>
                  <a:gd name="T22" fmla="*/ 255 w 255"/>
                  <a:gd name="T23" fmla="*/ 121 h 219"/>
                  <a:gd name="T24" fmla="*/ 253 w 255"/>
                  <a:gd name="T25" fmla="*/ 131 h 219"/>
                  <a:gd name="T26" fmla="*/ 251 w 255"/>
                  <a:gd name="T27" fmla="*/ 143 h 219"/>
                  <a:gd name="T28" fmla="*/ 246 w 255"/>
                  <a:gd name="T29" fmla="*/ 152 h 219"/>
                  <a:gd name="T30" fmla="*/ 234 w 255"/>
                  <a:gd name="T31" fmla="*/ 171 h 219"/>
                  <a:gd name="T32" fmla="*/ 217 w 255"/>
                  <a:gd name="T33" fmla="*/ 188 h 219"/>
                  <a:gd name="T34" fmla="*/ 198 w 255"/>
                  <a:gd name="T35" fmla="*/ 200 h 219"/>
                  <a:gd name="T36" fmla="*/ 177 w 255"/>
                  <a:gd name="T37" fmla="*/ 212 h 219"/>
                  <a:gd name="T38" fmla="*/ 153 w 255"/>
                  <a:gd name="T39" fmla="*/ 217 h 219"/>
                  <a:gd name="T40" fmla="*/ 129 w 255"/>
                  <a:gd name="T41" fmla="*/ 219 h 219"/>
                  <a:gd name="T42" fmla="*/ 103 w 255"/>
                  <a:gd name="T43" fmla="*/ 217 h 219"/>
                  <a:gd name="T44" fmla="*/ 79 w 255"/>
                  <a:gd name="T45" fmla="*/ 212 h 219"/>
                  <a:gd name="T46" fmla="*/ 57 w 255"/>
                  <a:gd name="T47" fmla="*/ 200 h 219"/>
                  <a:gd name="T48" fmla="*/ 38 w 255"/>
                  <a:gd name="T49" fmla="*/ 188 h 219"/>
                  <a:gd name="T50" fmla="*/ 24 w 255"/>
                  <a:gd name="T51" fmla="*/ 171 h 219"/>
                  <a:gd name="T52" fmla="*/ 12 w 255"/>
                  <a:gd name="T53" fmla="*/ 152 h 219"/>
                  <a:gd name="T54" fmla="*/ 7 w 255"/>
                  <a:gd name="T55" fmla="*/ 143 h 219"/>
                  <a:gd name="T56" fmla="*/ 5 w 255"/>
                  <a:gd name="T57" fmla="*/ 131 h 219"/>
                  <a:gd name="T58" fmla="*/ 3 w 255"/>
                  <a:gd name="T59" fmla="*/ 121 h 219"/>
                  <a:gd name="T60" fmla="*/ 0 w 255"/>
                  <a:gd name="T61" fmla="*/ 109 h 219"/>
                  <a:gd name="T62" fmla="*/ 3 w 255"/>
                  <a:gd name="T63" fmla="*/ 100 h 219"/>
                  <a:gd name="T64" fmla="*/ 5 w 255"/>
                  <a:gd name="T65" fmla="*/ 88 h 219"/>
                  <a:gd name="T66" fmla="*/ 7 w 255"/>
                  <a:gd name="T67" fmla="*/ 78 h 219"/>
                  <a:gd name="T68" fmla="*/ 12 w 255"/>
                  <a:gd name="T69" fmla="*/ 66 h 219"/>
                  <a:gd name="T70" fmla="*/ 24 w 255"/>
                  <a:gd name="T71" fmla="*/ 47 h 219"/>
                  <a:gd name="T72" fmla="*/ 38 w 255"/>
                  <a:gd name="T73" fmla="*/ 33 h 219"/>
                  <a:gd name="T74" fmla="*/ 57 w 255"/>
                  <a:gd name="T75" fmla="*/ 19 h 219"/>
                  <a:gd name="T76" fmla="*/ 79 w 255"/>
                  <a:gd name="T77" fmla="*/ 9 h 219"/>
                  <a:gd name="T78" fmla="*/ 103 w 255"/>
                  <a:gd name="T79" fmla="*/ 2 h 219"/>
                  <a:gd name="T80" fmla="*/ 129 w 255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19"/>
                  <a:gd name="T125" fmla="*/ 255 w 255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19">
                    <a:moveTo>
                      <a:pt x="129" y="0"/>
                    </a:moveTo>
                    <a:lnTo>
                      <a:pt x="153" y="2"/>
                    </a:lnTo>
                    <a:lnTo>
                      <a:pt x="177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4" y="47"/>
                    </a:lnTo>
                    <a:lnTo>
                      <a:pt x="246" y="66"/>
                    </a:lnTo>
                    <a:lnTo>
                      <a:pt x="251" y="78"/>
                    </a:lnTo>
                    <a:lnTo>
                      <a:pt x="253" y="88"/>
                    </a:lnTo>
                    <a:lnTo>
                      <a:pt x="255" y="100"/>
                    </a:lnTo>
                    <a:lnTo>
                      <a:pt x="255" y="109"/>
                    </a:lnTo>
                    <a:lnTo>
                      <a:pt x="255" y="121"/>
                    </a:lnTo>
                    <a:lnTo>
                      <a:pt x="253" y="131"/>
                    </a:lnTo>
                    <a:lnTo>
                      <a:pt x="251" y="143"/>
                    </a:lnTo>
                    <a:lnTo>
                      <a:pt x="246" y="152"/>
                    </a:lnTo>
                    <a:lnTo>
                      <a:pt x="234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7" y="212"/>
                    </a:lnTo>
                    <a:lnTo>
                      <a:pt x="153" y="217"/>
                    </a:lnTo>
                    <a:lnTo>
                      <a:pt x="129" y="219"/>
                    </a:lnTo>
                    <a:lnTo>
                      <a:pt x="103" y="217"/>
                    </a:lnTo>
                    <a:lnTo>
                      <a:pt x="79" y="212"/>
                    </a:lnTo>
                    <a:lnTo>
                      <a:pt x="57" y="200"/>
                    </a:lnTo>
                    <a:lnTo>
                      <a:pt x="38" y="188"/>
                    </a:lnTo>
                    <a:lnTo>
                      <a:pt x="24" y="171"/>
                    </a:lnTo>
                    <a:lnTo>
                      <a:pt x="12" y="152"/>
                    </a:lnTo>
                    <a:lnTo>
                      <a:pt x="7" y="143"/>
                    </a:lnTo>
                    <a:lnTo>
                      <a:pt x="5" y="131"/>
                    </a:lnTo>
                    <a:lnTo>
                      <a:pt x="3" y="121"/>
                    </a:lnTo>
                    <a:lnTo>
                      <a:pt x="0" y="109"/>
                    </a:lnTo>
                    <a:lnTo>
                      <a:pt x="3" y="100"/>
                    </a:lnTo>
                    <a:lnTo>
                      <a:pt x="5" y="88"/>
                    </a:lnTo>
                    <a:lnTo>
                      <a:pt x="7" y="78"/>
                    </a:lnTo>
                    <a:lnTo>
                      <a:pt x="12" y="66"/>
                    </a:lnTo>
                    <a:lnTo>
                      <a:pt x="24" y="47"/>
                    </a:lnTo>
                    <a:lnTo>
                      <a:pt x="38" y="33"/>
                    </a:lnTo>
                    <a:lnTo>
                      <a:pt x="57" y="19"/>
                    </a:lnTo>
                    <a:lnTo>
                      <a:pt x="79" y="9"/>
                    </a:lnTo>
                    <a:lnTo>
                      <a:pt x="103" y="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0" name="Freeform 688"/>
              <p:cNvSpPr>
                <a:spLocks/>
              </p:cNvSpPr>
              <p:nvPr/>
            </p:nvSpPr>
            <p:spPr bwMode="auto">
              <a:xfrm>
                <a:off x="3168" y="1548"/>
                <a:ext cx="255" cy="219"/>
              </a:xfrm>
              <a:custGeom>
                <a:avLst/>
                <a:gdLst>
                  <a:gd name="T0" fmla="*/ 129 w 255"/>
                  <a:gd name="T1" fmla="*/ 0 h 219"/>
                  <a:gd name="T2" fmla="*/ 153 w 255"/>
                  <a:gd name="T3" fmla="*/ 2 h 219"/>
                  <a:gd name="T4" fmla="*/ 177 w 255"/>
                  <a:gd name="T5" fmla="*/ 9 h 219"/>
                  <a:gd name="T6" fmla="*/ 198 w 255"/>
                  <a:gd name="T7" fmla="*/ 19 h 219"/>
                  <a:gd name="T8" fmla="*/ 217 w 255"/>
                  <a:gd name="T9" fmla="*/ 33 h 219"/>
                  <a:gd name="T10" fmla="*/ 234 w 255"/>
                  <a:gd name="T11" fmla="*/ 47 h 219"/>
                  <a:gd name="T12" fmla="*/ 246 w 255"/>
                  <a:gd name="T13" fmla="*/ 66 h 219"/>
                  <a:gd name="T14" fmla="*/ 251 w 255"/>
                  <a:gd name="T15" fmla="*/ 78 h 219"/>
                  <a:gd name="T16" fmla="*/ 253 w 255"/>
                  <a:gd name="T17" fmla="*/ 88 h 219"/>
                  <a:gd name="T18" fmla="*/ 255 w 255"/>
                  <a:gd name="T19" fmla="*/ 100 h 219"/>
                  <a:gd name="T20" fmla="*/ 255 w 255"/>
                  <a:gd name="T21" fmla="*/ 109 h 219"/>
                  <a:gd name="T22" fmla="*/ 255 w 255"/>
                  <a:gd name="T23" fmla="*/ 121 h 219"/>
                  <a:gd name="T24" fmla="*/ 253 w 255"/>
                  <a:gd name="T25" fmla="*/ 131 h 219"/>
                  <a:gd name="T26" fmla="*/ 251 w 255"/>
                  <a:gd name="T27" fmla="*/ 143 h 219"/>
                  <a:gd name="T28" fmla="*/ 246 w 255"/>
                  <a:gd name="T29" fmla="*/ 152 h 219"/>
                  <a:gd name="T30" fmla="*/ 234 w 255"/>
                  <a:gd name="T31" fmla="*/ 171 h 219"/>
                  <a:gd name="T32" fmla="*/ 217 w 255"/>
                  <a:gd name="T33" fmla="*/ 188 h 219"/>
                  <a:gd name="T34" fmla="*/ 198 w 255"/>
                  <a:gd name="T35" fmla="*/ 200 h 219"/>
                  <a:gd name="T36" fmla="*/ 177 w 255"/>
                  <a:gd name="T37" fmla="*/ 212 h 219"/>
                  <a:gd name="T38" fmla="*/ 153 w 255"/>
                  <a:gd name="T39" fmla="*/ 217 h 219"/>
                  <a:gd name="T40" fmla="*/ 129 w 255"/>
                  <a:gd name="T41" fmla="*/ 219 h 219"/>
                  <a:gd name="T42" fmla="*/ 103 w 255"/>
                  <a:gd name="T43" fmla="*/ 217 h 219"/>
                  <a:gd name="T44" fmla="*/ 79 w 255"/>
                  <a:gd name="T45" fmla="*/ 212 h 219"/>
                  <a:gd name="T46" fmla="*/ 57 w 255"/>
                  <a:gd name="T47" fmla="*/ 200 h 219"/>
                  <a:gd name="T48" fmla="*/ 38 w 255"/>
                  <a:gd name="T49" fmla="*/ 188 h 219"/>
                  <a:gd name="T50" fmla="*/ 24 w 255"/>
                  <a:gd name="T51" fmla="*/ 171 h 219"/>
                  <a:gd name="T52" fmla="*/ 12 w 255"/>
                  <a:gd name="T53" fmla="*/ 152 h 219"/>
                  <a:gd name="T54" fmla="*/ 7 w 255"/>
                  <a:gd name="T55" fmla="*/ 143 h 219"/>
                  <a:gd name="T56" fmla="*/ 5 w 255"/>
                  <a:gd name="T57" fmla="*/ 131 h 219"/>
                  <a:gd name="T58" fmla="*/ 3 w 255"/>
                  <a:gd name="T59" fmla="*/ 121 h 219"/>
                  <a:gd name="T60" fmla="*/ 0 w 255"/>
                  <a:gd name="T61" fmla="*/ 109 h 219"/>
                  <a:gd name="T62" fmla="*/ 3 w 255"/>
                  <a:gd name="T63" fmla="*/ 100 h 219"/>
                  <a:gd name="T64" fmla="*/ 5 w 255"/>
                  <a:gd name="T65" fmla="*/ 88 h 219"/>
                  <a:gd name="T66" fmla="*/ 7 w 255"/>
                  <a:gd name="T67" fmla="*/ 78 h 219"/>
                  <a:gd name="T68" fmla="*/ 12 w 255"/>
                  <a:gd name="T69" fmla="*/ 66 h 219"/>
                  <a:gd name="T70" fmla="*/ 24 w 255"/>
                  <a:gd name="T71" fmla="*/ 47 h 219"/>
                  <a:gd name="T72" fmla="*/ 38 w 255"/>
                  <a:gd name="T73" fmla="*/ 33 h 219"/>
                  <a:gd name="T74" fmla="*/ 57 w 255"/>
                  <a:gd name="T75" fmla="*/ 19 h 219"/>
                  <a:gd name="T76" fmla="*/ 79 w 255"/>
                  <a:gd name="T77" fmla="*/ 9 h 219"/>
                  <a:gd name="T78" fmla="*/ 103 w 255"/>
                  <a:gd name="T79" fmla="*/ 2 h 219"/>
                  <a:gd name="T80" fmla="*/ 129 w 255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19"/>
                  <a:gd name="T125" fmla="*/ 255 w 255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19">
                    <a:moveTo>
                      <a:pt x="129" y="0"/>
                    </a:moveTo>
                    <a:lnTo>
                      <a:pt x="153" y="2"/>
                    </a:lnTo>
                    <a:lnTo>
                      <a:pt x="177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4" y="47"/>
                    </a:lnTo>
                    <a:lnTo>
                      <a:pt x="246" y="66"/>
                    </a:lnTo>
                    <a:lnTo>
                      <a:pt x="251" y="78"/>
                    </a:lnTo>
                    <a:lnTo>
                      <a:pt x="253" y="88"/>
                    </a:lnTo>
                    <a:lnTo>
                      <a:pt x="255" y="100"/>
                    </a:lnTo>
                    <a:lnTo>
                      <a:pt x="255" y="109"/>
                    </a:lnTo>
                    <a:lnTo>
                      <a:pt x="255" y="121"/>
                    </a:lnTo>
                    <a:lnTo>
                      <a:pt x="253" y="131"/>
                    </a:lnTo>
                    <a:lnTo>
                      <a:pt x="251" y="143"/>
                    </a:lnTo>
                    <a:lnTo>
                      <a:pt x="246" y="152"/>
                    </a:lnTo>
                    <a:lnTo>
                      <a:pt x="234" y="171"/>
                    </a:lnTo>
                    <a:lnTo>
                      <a:pt x="217" y="188"/>
                    </a:lnTo>
                    <a:lnTo>
                      <a:pt x="198" y="200"/>
                    </a:lnTo>
                    <a:lnTo>
                      <a:pt x="177" y="212"/>
                    </a:lnTo>
                    <a:lnTo>
                      <a:pt x="153" y="217"/>
                    </a:lnTo>
                    <a:lnTo>
                      <a:pt x="129" y="219"/>
                    </a:lnTo>
                    <a:lnTo>
                      <a:pt x="103" y="217"/>
                    </a:lnTo>
                    <a:lnTo>
                      <a:pt x="79" y="212"/>
                    </a:lnTo>
                    <a:lnTo>
                      <a:pt x="57" y="200"/>
                    </a:lnTo>
                    <a:lnTo>
                      <a:pt x="38" y="188"/>
                    </a:lnTo>
                    <a:lnTo>
                      <a:pt x="24" y="171"/>
                    </a:lnTo>
                    <a:lnTo>
                      <a:pt x="12" y="152"/>
                    </a:lnTo>
                    <a:lnTo>
                      <a:pt x="7" y="143"/>
                    </a:lnTo>
                    <a:lnTo>
                      <a:pt x="5" y="131"/>
                    </a:lnTo>
                    <a:lnTo>
                      <a:pt x="3" y="121"/>
                    </a:lnTo>
                    <a:lnTo>
                      <a:pt x="0" y="109"/>
                    </a:lnTo>
                    <a:lnTo>
                      <a:pt x="3" y="100"/>
                    </a:lnTo>
                    <a:lnTo>
                      <a:pt x="5" y="88"/>
                    </a:lnTo>
                    <a:lnTo>
                      <a:pt x="7" y="78"/>
                    </a:lnTo>
                    <a:lnTo>
                      <a:pt x="12" y="66"/>
                    </a:lnTo>
                    <a:lnTo>
                      <a:pt x="24" y="47"/>
                    </a:lnTo>
                    <a:lnTo>
                      <a:pt x="38" y="33"/>
                    </a:lnTo>
                    <a:lnTo>
                      <a:pt x="57" y="19"/>
                    </a:lnTo>
                    <a:lnTo>
                      <a:pt x="79" y="9"/>
                    </a:lnTo>
                    <a:lnTo>
                      <a:pt x="103" y="2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1" name="Freeform 689"/>
              <p:cNvSpPr>
                <a:spLocks/>
              </p:cNvSpPr>
              <p:nvPr/>
            </p:nvSpPr>
            <p:spPr bwMode="auto">
              <a:xfrm>
                <a:off x="2123" y="1562"/>
                <a:ext cx="256" cy="219"/>
              </a:xfrm>
              <a:custGeom>
                <a:avLst/>
                <a:gdLst>
                  <a:gd name="T0" fmla="*/ 129 w 256"/>
                  <a:gd name="T1" fmla="*/ 0 h 219"/>
                  <a:gd name="T2" fmla="*/ 155 w 256"/>
                  <a:gd name="T3" fmla="*/ 2 h 219"/>
                  <a:gd name="T4" fmla="*/ 179 w 256"/>
                  <a:gd name="T5" fmla="*/ 9 h 219"/>
                  <a:gd name="T6" fmla="*/ 201 w 256"/>
                  <a:gd name="T7" fmla="*/ 19 h 219"/>
                  <a:gd name="T8" fmla="*/ 217 w 256"/>
                  <a:gd name="T9" fmla="*/ 31 h 219"/>
                  <a:gd name="T10" fmla="*/ 234 w 256"/>
                  <a:gd name="T11" fmla="*/ 48 h 219"/>
                  <a:gd name="T12" fmla="*/ 246 w 256"/>
                  <a:gd name="T13" fmla="*/ 67 h 219"/>
                  <a:gd name="T14" fmla="*/ 251 w 256"/>
                  <a:gd name="T15" fmla="*/ 76 h 219"/>
                  <a:gd name="T16" fmla="*/ 253 w 256"/>
                  <a:gd name="T17" fmla="*/ 88 h 219"/>
                  <a:gd name="T18" fmla="*/ 256 w 256"/>
                  <a:gd name="T19" fmla="*/ 98 h 219"/>
                  <a:gd name="T20" fmla="*/ 256 w 256"/>
                  <a:gd name="T21" fmla="*/ 110 h 219"/>
                  <a:gd name="T22" fmla="*/ 256 w 256"/>
                  <a:gd name="T23" fmla="*/ 121 h 219"/>
                  <a:gd name="T24" fmla="*/ 253 w 256"/>
                  <a:gd name="T25" fmla="*/ 131 h 219"/>
                  <a:gd name="T26" fmla="*/ 251 w 256"/>
                  <a:gd name="T27" fmla="*/ 143 h 219"/>
                  <a:gd name="T28" fmla="*/ 246 w 256"/>
                  <a:gd name="T29" fmla="*/ 152 h 219"/>
                  <a:gd name="T30" fmla="*/ 234 w 256"/>
                  <a:gd name="T31" fmla="*/ 172 h 219"/>
                  <a:gd name="T32" fmla="*/ 217 w 256"/>
                  <a:gd name="T33" fmla="*/ 188 h 219"/>
                  <a:gd name="T34" fmla="*/ 201 w 256"/>
                  <a:gd name="T35" fmla="*/ 200 h 219"/>
                  <a:gd name="T36" fmla="*/ 179 w 256"/>
                  <a:gd name="T37" fmla="*/ 210 h 219"/>
                  <a:gd name="T38" fmla="*/ 155 w 256"/>
                  <a:gd name="T39" fmla="*/ 217 h 219"/>
                  <a:gd name="T40" fmla="*/ 129 w 256"/>
                  <a:gd name="T41" fmla="*/ 219 h 219"/>
                  <a:gd name="T42" fmla="*/ 103 w 256"/>
                  <a:gd name="T43" fmla="*/ 217 h 219"/>
                  <a:gd name="T44" fmla="*/ 79 w 256"/>
                  <a:gd name="T45" fmla="*/ 210 h 219"/>
                  <a:gd name="T46" fmla="*/ 58 w 256"/>
                  <a:gd name="T47" fmla="*/ 200 h 219"/>
                  <a:gd name="T48" fmla="*/ 39 w 256"/>
                  <a:gd name="T49" fmla="*/ 188 h 219"/>
                  <a:gd name="T50" fmla="*/ 24 w 256"/>
                  <a:gd name="T51" fmla="*/ 172 h 219"/>
                  <a:gd name="T52" fmla="*/ 12 w 256"/>
                  <a:gd name="T53" fmla="*/ 152 h 219"/>
                  <a:gd name="T54" fmla="*/ 8 w 256"/>
                  <a:gd name="T55" fmla="*/ 143 h 219"/>
                  <a:gd name="T56" fmla="*/ 5 w 256"/>
                  <a:gd name="T57" fmla="*/ 131 h 219"/>
                  <a:gd name="T58" fmla="*/ 3 w 256"/>
                  <a:gd name="T59" fmla="*/ 121 h 219"/>
                  <a:gd name="T60" fmla="*/ 0 w 256"/>
                  <a:gd name="T61" fmla="*/ 110 h 219"/>
                  <a:gd name="T62" fmla="*/ 3 w 256"/>
                  <a:gd name="T63" fmla="*/ 98 h 219"/>
                  <a:gd name="T64" fmla="*/ 5 w 256"/>
                  <a:gd name="T65" fmla="*/ 88 h 219"/>
                  <a:gd name="T66" fmla="*/ 8 w 256"/>
                  <a:gd name="T67" fmla="*/ 76 h 219"/>
                  <a:gd name="T68" fmla="*/ 12 w 256"/>
                  <a:gd name="T69" fmla="*/ 67 h 219"/>
                  <a:gd name="T70" fmla="*/ 24 w 256"/>
                  <a:gd name="T71" fmla="*/ 48 h 219"/>
                  <a:gd name="T72" fmla="*/ 39 w 256"/>
                  <a:gd name="T73" fmla="*/ 31 h 219"/>
                  <a:gd name="T74" fmla="*/ 58 w 256"/>
                  <a:gd name="T75" fmla="*/ 19 h 219"/>
                  <a:gd name="T76" fmla="*/ 79 w 256"/>
                  <a:gd name="T77" fmla="*/ 9 h 219"/>
                  <a:gd name="T78" fmla="*/ 103 w 256"/>
                  <a:gd name="T79" fmla="*/ 2 h 219"/>
                  <a:gd name="T80" fmla="*/ 129 w 256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19"/>
                  <a:gd name="T125" fmla="*/ 256 w 256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19">
                    <a:moveTo>
                      <a:pt x="129" y="0"/>
                    </a:moveTo>
                    <a:lnTo>
                      <a:pt x="155" y="2"/>
                    </a:lnTo>
                    <a:lnTo>
                      <a:pt x="179" y="9"/>
                    </a:lnTo>
                    <a:lnTo>
                      <a:pt x="201" y="19"/>
                    </a:lnTo>
                    <a:lnTo>
                      <a:pt x="217" y="31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51" y="76"/>
                    </a:lnTo>
                    <a:lnTo>
                      <a:pt x="253" y="88"/>
                    </a:lnTo>
                    <a:lnTo>
                      <a:pt x="256" y="98"/>
                    </a:lnTo>
                    <a:lnTo>
                      <a:pt x="256" y="110"/>
                    </a:lnTo>
                    <a:lnTo>
                      <a:pt x="256" y="121"/>
                    </a:lnTo>
                    <a:lnTo>
                      <a:pt x="253" y="131"/>
                    </a:lnTo>
                    <a:lnTo>
                      <a:pt x="251" y="143"/>
                    </a:lnTo>
                    <a:lnTo>
                      <a:pt x="246" y="152"/>
                    </a:lnTo>
                    <a:lnTo>
                      <a:pt x="234" y="172"/>
                    </a:lnTo>
                    <a:lnTo>
                      <a:pt x="217" y="188"/>
                    </a:lnTo>
                    <a:lnTo>
                      <a:pt x="201" y="200"/>
                    </a:lnTo>
                    <a:lnTo>
                      <a:pt x="179" y="210"/>
                    </a:lnTo>
                    <a:lnTo>
                      <a:pt x="155" y="217"/>
                    </a:lnTo>
                    <a:lnTo>
                      <a:pt x="129" y="219"/>
                    </a:lnTo>
                    <a:lnTo>
                      <a:pt x="103" y="217"/>
                    </a:lnTo>
                    <a:lnTo>
                      <a:pt x="79" y="210"/>
                    </a:lnTo>
                    <a:lnTo>
                      <a:pt x="58" y="200"/>
                    </a:lnTo>
                    <a:lnTo>
                      <a:pt x="39" y="188"/>
                    </a:lnTo>
                    <a:lnTo>
                      <a:pt x="24" y="172"/>
                    </a:lnTo>
                    <a:lnTo>
                      <a:pt x="12" y="152"/>
                    </a:lnTo>
                    <a:lnTo>
                      <a:pt x="8" y="143"/>
                    </a:lnTo>
                    <a:lnTo>
                      <a:pt x="5" y="131"/>
                    </a:lnTo>
                    <a:lnTo>
                      <a:pt x="3" y="121"/>
                    </a:lnTo>
                    <a:lnTo>
                      <a:pt x="0" y="110"/>
                    </a:lnTo>
                    <a:lnTo>
                      <a:pt x="3" y="98"/>
                    </a:lnTo>
                    <a:lnTo>
                      <a:pt x="5" y="88"/>
                    </a:lnTo>
                    <a:lnTo>
                      <a:pt x="8" y="76"/>
                    </a:lnTo>
                    <a:lnTo>
                      <a:pt x="12" y="67"/>
                    </a:lnTo>
                    <a:lnTo>
                      <a:pt x="24" y="48"/>
                    </a:lnTo>
                    <a:lnTo>
                      <a:pt x="39" y="31"/>
                    </a:lnTo>
                    <a:lnTo>
                      <a:pt x="58" y="19"/>
                    </a:lnTo>
                    <a:lnTo>
                      <a:pt x="79" y="9"/>
                    </a:lnTo>
                    <a:lnTo>
                      <a:pt x="103" y="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2" name="Freeform 690"/>
              <p:cNvSpPr>
                <a:spLocks/>
              </p:cNvSpPr>
              <p:nvPr/>
            </p:nvSpPr>
            <p:spPr bwMode="auto">
              <a:xfrm>
                <a:off x="2123" y="1562"/>
                <a:ext cx="256" cy="219"/>
              </a:xfrm>
              <a:custGeom>
                <a:avLst/>
                <a:gdLst>
                  <a:gd name="T0" fmla="*/ 129 w 256"/>
                  <a:gd name="T1" fmla="*/ 0 h 219"/>
                  <a:gd name="T2" fmla="*/ 155 w 256"/>
                  <a:gd name="T3" fmla="*/ 2 h 219"/>
                  <a:gd name="T4" fmla="*/ 179 w 256"/>
                  <a:gd name="T5" fmla="*/ 9 h 219"/>
                  <a:gd name="T6" fmla="*/ 201 w 256"/>
                  <a:gd name="T7" fmla="*/ 19 h 219"/>
                  <a:gd name="T8" fmla="*/ 217 w 256"/>
                  <a:gd name="T9" fmla="*/ 31 h 219"/>
                  <a:gd name="T10" fmla="*/ 234 w 256"/>
                  <a:gd name="T11" fmla="*/ 48 h 219"/>
                  <a:gd name="T12" fmla="*/ 246 w 256"/>
                  <a:gd name="T13" fmla="*/ 67 h 219"/>
                  <a:gd name="T14" fmla="*/ 251 w 256"/>
                  <a:gd name="T15" fmla="*/ 76 h 219"/>
                  <a:gd name="T16" fmla="*/ 253 w 256"/>
                  <a:gd name="T17" fmla="*/ 88 h 219"/>
                  <a:gd name="T18" fmla="*/ 256 w 256"/>
                  <a:gd name="T19" fmla="*/ 98 h 219"/>
                  <a:gd name="T20" fmla="*/ 256 w 256"/>
                  <a:gd name="T21" fmla="*/ 110 h 219"/>
                  <a:gd name="T22" fmla="*/ 256 w 256"/>
                  <a:gd name="T23" fmla="*/ 121 h 219"/>
                  <a:gd name="T24" fmla="*/ 253 w 256"/>
                  <a:gd name="T25" fmla="*/ 131 h 219"/>
                  <a:gd name="T26" fmla="*/ 251 w 256"/>
                  <a:gd name="T27" fmla="*/ 143 h 219"/>
                  <a:gd name="T28" fmla="*/ 246 w 256"/>
                  <a:gd name="T29" fmla="*/ 152 h 219"/>
                  <a:gd name="T30" fmla="*/ 234 w 256"/>
                  <a:gd name="T31" fmla="*/ 172 h 219"/>
                  <a:gd name="T32" fmla="*/ 217 w 256"/>
                  <a:gd name="T33" fmla="*/ 188 h 219"/>
                  <a:gd name="T34" fmla="*/ 201 w 256"/>
                  <a:gd name="T35" fmla="*/ 200 h 219"/>
                  <a:gd name="T36" fmla="*/ 179 w 256"/>
                  <a:gd name="T37" fmla="*/ 210 h 219"/>
                  <a:gd name="T38" fmla="*/ 155 w 256"/>
                  <a:gd name="T39" fmla="*/ 217 h 219"/>
                  <a:gd name="T40" fmla="*/ 129 w 256"/>
                  <a:gd name="T41" fmla="*/ 219 h 219"/>
                  <a:gd name="T42" fmla="*/ 103 w 256"/>
                  <a:gd name="T43" fmla="*/ 217 h 219"/>
                  <a:gd name="T44" fmla="*/ 79 w 256"/>
                  <a:gd name="T45" fmla="*/ 210 h 219"/>
                  <a:gd name="T46" fmla="*/ 58 w 256"/>
                  <a:gd name="T47" fmla="*/ 200 h 219"/>
                  <a:gd name="T48" fmla="*/ 39 w 256"/>
                  <a:gd name="T49" fmla="*/ 188 h 219"/>
                  <a:gd name="T50" fmla="*/ 24 w 256"/>
                  <a:gd name="T51" fmla="*/ 172 h 219"/>
                  <a:gd name="T52" fmla="*/ 12 w 256"/>
                  <a:gd name="T53" fmla="*/ 152 h 219"/>
                  <a:gd name="T54" fmla="*/ 8 w 256"/>
                  <a:gd name="T55" fmla="*/ 143 h 219"/>
                  <a:gd name="T56" fmla="*/ 5 w 256"/>
                  <a:gd name="T57" fmla="*/ 131 h 219"/>
                  <a:gd name="T58" fmla="*/ 3 w 256"/>
                  <a:gd name="T59" fmla="*/ 121 h 219"/>
                  <a:gd name="T60" fmla="*/ 0 w 256"/>
                  <a:gd name="T61" fmla="*/ 110 h 219"/>
                  <a:gd name="T62" fmla="*/ 3 w 256"/>
                  <a:gd name="T63" fmla="*/ 98 h 219"/>
                  <a:gd name="T64" fmla="*/ 5 w 256"/>
                  <a:gd name="T65" fmla="*/ 88 h 219"/>
                  <a:gd name="T66" fmla="*/ 8 w 256"/>
                  <a:gd name="T67" fmla="*/ 76 h 219"/>
                  <a:gd name="T68" fmla="*/ 12 w 256"/>
                  <a:gd name="T69" fmla="*/ 67 h 219"/>
                  <a:gd name="T70" fmla="*/ 24 w 256"/>
                  <a:gd name="T71" fmla="*/ 48 h 219"/>
                  <a:gd name="T72" fmla="*/ 39 w 256"/>
                  <a:gd name="T73" fmla="*/ 31 h 219"/>
                  <a:gd name="T74" fmla="*/ 58 w 256"/>
                  <a:gd name="T75" fmla="*/ 19 h 219"/>
                  <a:gd name="T76" fmla="*/ 79 w 256"/>
                  <a:gd name="T77" fmla="*/ 9 h 219"/>
                  <a:gd name="T78" fmla="*/ 103 w 256"/>
                  <a:gd name="T79" fmla="*/ 2 h 219"/>
                  <a:gd name="T80" fmla="*/ 129 w 256"/>
                  <a:gd name="T81" fmla="*/ 0 h 2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19"/>
                  <a:gd name="T125" fmla="*/ 256 w 256"/>
                  <a:gd name="T126" fmla="*/ 219 h 2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19">
                    <a:moveTo>
                      <a:pt x="129" y="0"/>
                    </a:moveTo>
                    <a:lnTo>
                      <a:pt x="155" y="2"/>
                    </a:lnTo>
                    <a:lnTo>
                      <a:pt x="179" y="9"/>
                    </a:lnTo>
                    <a:lnTo>
                      <a:pt x="201" y="19"/>
                    </a:lnTo>
                    <a:lnTo>
                      <a:pt x="217" y="31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51" y="76"/>
                    </a:lnTo>
                    <a:lnTo>
                      <a:pt x="253" y="88"/>
                    </a:lnTo>
                    <a:lnTo>
                      <a:pt x="256" y="98"/>
                    </a:lnTo>
                    <a:lnTo>
                      <a:pt x="256" y="110"/>
                    </a:lnTo>
                    <a:lnTo>
                      <a:pt x="256" y="121"/>
                    </a:lnTo>
                    <a:lnTo>
                      <a:pt x="253" y="131"/>
                    </a:lnTo>
                    <a:lnTo>
                      <a:pt x="251" y="143"/>
                    </a:lnTo>
                    <a:lnTo>
                      <a:pt x="246" y="152"/>
                    </a:lnTo>
                    <a:lnTo>
                      <a:pt x="234" y="172"/>
                    </a:lnTo>
                    <a:lnTo>
                      <a:pt x="217" y="188"/>
                    </a:lnTo>
                    <a:lnTo>
                      <a:pt x="201" y="200"/>
                    </a:lnTo>
                    <a:lnTo>
                      <a:pt x="179" y="210"/>
                    </a:lnTo>
                    <a:lnTo>
                      <a:pt x="155" y="217"/>
                    </a:lnTo>
                    <a:lnTo>
                      <a:pt x="129" y="219"/>
                    </a:lnTo>
                    <a:lnTo>
                      <a:pt x="103" y="217"/>
                    </a:lnTo>
                    <a:lnTo>
                      <a:pt x="79" y="210"/>
                    </a:lnTo>
                    <a:lnTo>
                      <a:pt x="58" y="200"/>
                    </a:lnTo>
                    <a:lnTo>
                      <a:pt x="39" y="188"/>
                    </a:lnTo>
                    <a:lnTo>
                      <a:pt x="24" y="172"/>
                    </a:lnTo>
                    <a:lnTo>
                      <a:pt x="12" y="152"/>
                    </a:lnTo>
                    <a:lnTo>
                      <a:pt x="8" y="143"/>
                    </a:lnTo>
                    <a:lnTo>
                      <a:pt x="5" y="131"/>
                    </a:lnTo>
                    <a:lnTo>
                      <a:pt x="3" y="121"/>
                    </a:lnTo>
                    <a:lnTo>
                      <a:pt x="0" y="110"/>
                    </a:lnTo>
                    <a:lnTo>
                      <a:pt x="3" y="98"/>
                    </a:lnTo>
                    <a:lnTo>
                      <a:pt x="5" y="88"/>
                    </a:lnTo>
                    <a:lnTo>
                      <a:pt x="8" y="76"/>
                    </a:lnTo>
                    <a:lnTo>
                      <a:pt x="12" y="67"/>
                    </a:lnTo>
                    <a:lnTo>
                      <a:pt x="24" y="48"/>
                    </a:lnTo>
                    <a:lnTo>
                      <a:pt x="39" y="31"/>
                    </a:lnTo>
                    <a:lnTo>
                      <a:pt x="58" y="19"/>
                    </a:lnTo>
                    <a:lnTo>
                      <a:pt x="79" y="9"/>
                    </a:lnTo>
                    <a:lnTo>
                      <a:pt x="103" y="2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3" name="Freeform 691"/>
              <p:cNvSpPr>
                <a:spLocks/>
              </p:cNvSpPr>
              <p:nvPr/>
            </p:nvSpPr>
            <p:spPr bwMode="auto">
              <a:xfrm>
                <a:off x="2400" y="2270"/>
                <a:ext cx="158" cy="136"/>
              </a:xfrm>
              <a:custGeom>
                <a:avLst/>
                <a:gdLst>
                  <a:gd name="T0" fmla="*/ 79 w 158"/>
                  <a:gd name="T1" fmla="*/ 136 h 136"/>
                  <a:gd name="T2" fmla="*/ 62 w 158"/>
                  <a:gd name="T3" fmla="*/ 136 h 136"/>
                  <a:gd name="T4" fmla="*/ 48 w 158"/>
                  <a:gd name="T5" fmla="*/ 131 h 136"/>
                  <a:gd name="T6" fmla="*/ 33 w 158"/>
                  <a:gd name="T7" fmla="*/ 124 h 136"/>
                  <a:gd name="T8" fmla="*/ 24 w 158"/>
                  <a:gd name="T9" fmla="*/ 117 h 136"/>
                  <a:gd name="T10" fmla="*/ 12 w 158"/>
                  <a:gd name="T11" fmla="*/ 107 h 136"/>
                  <a:gd name="T12" fmla="*/ 5 w 158"/>
                  <a:gd name="T13" fmla="*/ 95 h 136"/>
                  <a:gd name="T14" fmla="*/ 0 w 158"/>
                  <a:gd name="T15" fmla="*/ 81 h 136"/>
                  <a:gd name="T16" fmla="*/ 0 w 158"/>
                  <a:gd name="T17" fmla="*/ 67 h 136"/>
                  <a:gd name="T18" fmla="*/ 0 w 158"/>
                  <a:gd name="T19" fmla="*/ 55 h 136"/>
                  <a:gd name="T20" fmla="*/ 5 w 158"/>
                  <a:gd name="T21" fmla="*/ 40 h 136"/>
                  <a:gd name="T22" fmla="*/ 12 w 158"/>
                  <a:gd name="T23" fmla="*/ 28 h 136"/>
                  <a:gd name="T24" fmla="*/ 24 w 158"/>
                  <a:gd name="T25" fmla="*/ 19 h 136"/>
                  <a:gd name="T26" fmla="*/ 33 w 158"/>
                  <a:gd name="T27" fmla="*/ 12 h 136"/>
                  <a:gd name="T28" fmla="*/ 48 w 158"/>
                  <a:gd name="T29" fmla="*/ 5 h 136"/>
                  <a:gd name="T30" fmla="*/ 62 w 158"/>
                  <a:gd name="T31" fmla="*/ 0 h 136"/>
                  <a:gd name="T32" fmla="*/ 79 w 158"/>
                  <a:gd name="T33" fmla="*/ 0 h 136"/>
                  <a:gd name="T34" fmla="*/ 95 w 158"/>
                  <a:gd name="T35" fmla="*/ 0 h 136"/>
                  <a:gd name="T36" fmla="*/ 110 w 158"/>
                  <a:gd name="T37" fmla="*/ 5 h 136"/>
                  <a:gd name="T38" fmla="*/ 124 w 158"/>
                  <a:gd name="T39" fmla="*/ 12 h 136"/>
                  <a:gd name="T40" fmla="*/ 136 w 158"/>
                  <a:gd name="T41" fmla="*/ 19 h 136"/>
                  <a:gd name="T42" fmla="*/ 146 w 158"/>
                  <a:gd name="T43" fmla="*/ 28 h 136"/>
                  <a:gd name="T44" fmla="*/ 153 w 158"/>
                  <a:gd name="T45" fmla="*/ 40 h 136"/>
                  <a:gd name="T46" fmla="*/ 158 w 158"/>
                  <a:gd name="T47" fmla="*/ 55 h 136"/>
                  <a:gd name="T48" fmla="*/ 158 w 158"/>
                  <a:gd name="T49" fmla="*/ 67 h 136"/>
                  <a:gd name="T50" fmla="*/ 158 w 158"/>
                  <a:gd name="T51" fmla="*/ 81 h 136"/>
                  <a:gd name="T52" fmla="*/ 153 w 158"/>
                  <a:gd name="T53" fmla="*/ 95 h 136"/>
                  <a:gd name="T54" fmla="*/ 146 w 158"/>
                  <a:gd name="T55" fmla="*/ 107 h 136"/>
                  <a:gd name="T56" fmla="*/ 136 w 158"/>
                  <a:gd name="T57" fmla="*/ 117 h 136"/>
                  <a:gd name="T58" fmla="*/ 124 w 158"/>
                  <a:gd name="T59" fmla="*/ 124 h 136"/>
                  <a:gd name="T60" fmla="*/ 110 w 158"/>
                  <a:gd name="T61" fmla="*/ 131 h 136"/>
                  <a:gd name="T62" fmla="*/ 95 w 158"/>
                  <a:gd name="T63" fmla="*/ 136 h 136"/>
                  <a:gd name="T64" fmla="*/ 79 w 158"/>
                  <a:gd name="T65" fmla="*/ 136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136"/>
                  <a:gd name="T101" fmla="*/ 158 w 158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136">
                    <a:moveTo>
                      <a:pt x="79" y="136"/>
                    </a:moveTo>
                    <a:lnTo>
                      <a:pt x="62" y="136"/>
                    </a:lnTo>
                    <a:lnTo>
                      <a:pt x="48" y="131"/>
                    </a:lnTo>
                    <a:lnTo>
                      <a:pt x="33" y="124"/>
                    </a:lnTo>
                    <a:lnTo>
                      <a:pt x="24" y="117"/>
                    </a:lnTo>
                    <a:lnTo>
                      <a:pt x="12" y="107"/>
                    </a:lnTo>
                    <a:lnTo>
                      <a:pt x="5" y="95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5" y="40"/>
                    </a:lnTo>
                    <a:lnTo>
                      <a:pt x="12" y="28"/>
                    </a:lnTo>
                    <a:lnTo>
                      <a:pt x="24" y="19"/>
                    </a:lnTo>
                    <a:lnTo>
                      <a:pt x="33" y="12"/>
                    </a:lnTo>
                    <a:lnTo>
                      <a:pt x="48" y="5"/>
                    </a:lnTo>
                    <a:lnTo>
                      <a:pt x="62" y="0"/>
                    </a:lnTo>
                    <a:lnTo>
                      <a:pt x="79" y="0"/>
                    </a:lnTo>
                    <a:lnTo>
                      <a:pt x="95" y="0"/>
                    </a:lnTo>
                    <a:lnTo>
                      <a:pt x="110" y="5"/>
                    </a:lnTo>
                    <a:lnTo>
                      <a:pt x="124" y="12"/>
                    </a:lnTo>
                    <a:lnTo>
                      <a:pt x="136" y="19"/>
                    </a:lnTo>
                    <a:lnTo>
                      <a:pt x="146" y="28"/>
                    </a:lnTo>
                    <a:lnTo>
                      <a:pt x="153" y="40"/>
                    </a:lnTo>
                    <a:lnTo>
                      <a:pt x="158" y="55"/>
                    </a:lnTo>
                    <a:lnTo>
                      <a:pt x="158" y="67"/>
                    </a:lnTo>
                    <a:lnTo>
                      <a:pt x="158" y="81"/>
                    </a:lnTo>
                    <a:lnTo>
                      <a:pt x="153" y="95"/>
                    </a:lnTo>
                    <a:lnTo>
                      <a:pt x="146" y="107"/>
                    </a:lnTo>
                    <a:lnTo>
                      <a:pt x="136" y="117"/>
                    </a:lnTo>
                    <a:lnTo>
                      <a:pt x="124" y="124"/>
                    </a:lnTo>
                    <a:lnTo>
                      <a:pt x="110" y="131"/>
                    </a:lnTo>
                    <a:lnTo>
                      <a:pt x="95" y="136"/>
                    </a:lnTo>
                    <a:lnTo>
                      <a:pt x="79" y="13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4" name="Freeform 692"/>
              <p:cNvSpPr>
                <a:spLocks/>
              </p:cNvSpPr>
              <p:nvPr/>
            </p:nvSpPr>
            <p:spPr bwMode="auto">
              <a:xfrm>
                <a:off x="2400" y="2270"/>
                <a:ext cx="158" cy="136"/>
              </a:xfrm>
              <a:custGeom>
                <a:avLst/>
                <a:gdLst>
                  <a:gd name="T0" fmla="*/ 79 w 158"/>
                  <a:gd name="T1" fmla="*/ 136 h 136"/>
                  <a:gd name="T2" fmla="*/ 62 w 158"/>
                  <a:gd name="T3" fmla="*/ 136 h 136"/>
                  <a:gd name="T4" fmla="*/ 48 w 158"/>
                  <a:gd name="T5" fmla="*/ 131 h 136"/>
                  <a:gd name="T6" fmla="*/ 33 w 158"/>
                  <a:gd name="T7" fmla="*/ 124 h 136"/>
                  <a:gd name="T8" fmla="*/ 24 w 158"/>
                  <a:gd name="T9" fmla="*/ 117 h 136"/>
                  <a:gd name="T10" fmla="*/ 12 w 158"/>
                  <a:gd name="T11" fmla="*/ 107 h 136"/>
                  <a:gd name="T12" fmla="*/ 5 w 158"/>
                  <a:gd name="T13" fmla="*/ 95 h 136"/>
                  <a:gd name="T14" fmla="*/ 0 w 158"/>
                  <a:gd name="T15" fmla="*/ 81 h 136"/>
                  <a:gd name="T16" fmla="*/ 0 w 158"/>
                  <a:gd name="T17" fmla="*/ 67 h 136"/>
                  <a:gd name="T18" fmla="*/ 0 w 158"/>
                  <a:gd name="T19" fmla="*/ 55 h 136"/>
                  <a:gd name="T20" fmla="*/ 5 w 158"/>
                  <a:gd name="T21" fmla="*/ 40 h 136"/>
                  <a:gd name="T22" fmla="*/ 12 w 158"/>
                  <a:gd name="T23" fmla="*/ 28 h 136"/>
                  <a:gd name="T24" fmla="*/ 24 w 158"/>
                  <a:gd name="T25" fmla="*/ 19 h 136"/>
                  <a:gd name="T26" fmla="*/ 33 w 158"/>
                  <a:gd name="T27" fmla="*/ 12 h 136"/>
                  <a:gd name="T28" fmla="*/ 48 w 158"/>
                  <a:gd name="T29" fmla="*/ 5 h 136"/>
                  <a:gd name="T30" fmla="*/ 62 w 158"/>
                  <a:gd name="T31" fmla="*/ 0 h 136"/>
                  <a:gd name="T32" fmla="*/ 79 w 158"/>
                  <a:gd name="T33" fmla="*/ 0 h 136"/>
                  <a:gd name="T34" fmla="*/ 95 w 158"/>
                  <a:gd name="T35" fmla="*/ 0 h 136"/>
                  <a:gd name="T36" fmla="*/ 110 w 158"/>
                  <a:gd name="T37" fmla="*/ 5 h 136"/>
                  <a:gd name="T38" fmla="*/ 124 w 158"/>
                  <a:gd name="T39" fmla="*/ 12 h 136"/>
                  <a:gd name="T40" fmla="*/ 136 w 158"/>
                  <a:gd name="T41" fmla="*/ 19 h 136"/>
                  <a:gd name="T42" fmla="*/ 146 w 158"/>
                  <a:gd name="T43" fmla="*/ 28 h 136"/>
                  <a:gd name="T44" fmla="*/ 153 w 158"/>
                  <a:gd name="T45" fmla="*/ 40 h 136"/>
                  <a:gd name="T46" fmla="*/ 158 w 158"/>
                  <a:gd name="T47" fmla="*/ 55 h 136"/>
                  <a:gd name="T48" fmla="*/ 158 w 158"/>
                  <a:gd name="T49" fmla="*/ 67 h 136"/>
                  <a:gd name="T50" fmla="*/ 158 w 158"/>
                  <a:gd name="T51" fmla="*/ 81 h 136"/>
                  <a:gd name="T52" fmla="*/ 153 w 158"/>
                  <a:gd name="T53" fmla="*/ 95 h 136"/>
                  <a:gd name="T54" fmla="*/ 146 w 158"/>
                  <a:gd name="T55" fmla="*/ 107 h 136"/>
                  <a:gd name="T56" fmla="*/ 136 w 158"/>
                  <a:gd name="T57" fmla="*/ 117 h 136"/>
                  <a:gd name="T58" fmla="*/ 124 w 158"/>
                  <a:gd name="T59" fmla="*/ 124 h 136"/>
                  <a:gd name="T60" fmla="*/ 110 w 158"/>
                  <a:gd name="T61" fmla="*/ 131 h 136"/>
                  <a:gd name="T62" fmla="*/ 95 w 158"/>
                  <a:gd name="T63" fmla="*/ 136 h 136"/>
                  <a:gd name="T64" fmla="*/ 79 w 158"/>
                  <a:gd name="T65" fmla="*/ 136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136"/>
                  <a:gd name="T101" fmla="*/ 158 w 158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136">
                    <a:moveTo>
                      <a:pt x="79" y="136"/>
                    </a:moveTo>
                    <a:lnTo>
                      <a:pt x="62" y="136"/>
                    </a:lnTo>
                    <a:lnTo>
                      <a:pt x="48" y="131"/>
                    </a:lnTo>
                    <a:lnTo>
                      <a:pt x="33" y="124"/>
                    </a:lnTo>
                    <a:lnTo>
                      <a:pt x="24" y="117"/>
                    </a:lnTo>
                    <a:lnTo>
                      <a:pt x="12" y="107"/>
                    </a:lnTo>
                    <a:lnTo>
                      <a:pt x="5" y="95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5" y="40"/>
                    </a:lnTo>
                    <a:lnTo>
                      <a:pt x="12" y="28"/>
                    </a:lnTo>
                    <a:lnTo>
                      <a:pt x="24" y="19"/>
                    </a:lnTo>
                    <a:lnTo>
                      <a:pt x="33" y="12"/>
                    </a:lnTo>
                    <a:lnTo>
                      <a:pt x="48" y="5"/>
                    </a:lnTo>
                    <a:lnTo>
                      <a:pt x="62" y="0"/>
                    </a:lnTo>
                    <a:lnTo>
                      <a:pt x="79" y="0"/>
                    </a:lnTo>
                    <a:lnTo>
                      <a:pt x="95" y="0"/>
                    </a:lnTo>
                    <a:lnTo>
                      <a:pt x="110" y="5"/>
                    </a:lnTo>
                    <a:lnTo>
                      <a:pt x="124" y="12"/>
                    </a:lnTo>
                    <a:lnTo>
                      <a:pt x="136" y="19"/>
                    </a:lnTo>
                    <a:lnTo>
                      <a:pt x="146" y="28"/>
                    </a:lnTo>
                    <a:lnTo>
                      <a:pt x="153" y="40"/>
                    </a:lnTo>
                    <a:lnTo>
                      <a:pt x="158" y="55"/>
                    </a:lnTo>
                    <a:lnTo>
                      <a:pt x="158" y="67"/>
                    </a:lnTo>
                    <a:lnTo>
                      <a:pt x="158" y="81"/>
                    </a:lnTo>
                    <a:lnTo>
                      <a:pt x="153" y="95"/>
                    </a:lnTo>
                    <a:lnTo>
                      <a:pt x="146" y="107"/>
                    </a:lnTo>
                    <a:lnTo>
                      <a:pt x="136" y="117"/>
                    </a:lnTo>
                    <a:lnTo>
                      <a:pt x="124" y="124"/>
                    </a:lnTo>
                    <a:lnTo>
                      <a:pt x="110" y="131"/>
                    </a:lnTo>
                    <a:lnTo>
                      <a:pt x="95" y="136"/>
                    </a:lnTo>
                    <a:lnTo>
                      <a:pt x="79" y="136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5" name="Freeform 693"/>
              <p:cNvSpPr>
                <a:spLocks/>
              </p:cNvSpPr>
              <p:nvPr/>
            </p:nvSpPr>
            <p:spPr bwMode="auto">
              <a:xfrm>
                <a:off x="2021" y="2282"/>
                <a:ext cx="160" cy="138"/>
              </a:xfrm>
              <a:custGeom>
                <a:avLst/>
                <a:gdLst>
                  <a:gd name="T0" fmla="*/ 81 w 160"/>
                  <a:gd name="T1" fmla="*/ 138 h 138"/>
                  <a:gd name="T2" fmla="*/ 64 w 160"/>
                  <a:gd name="T3" fmla="*/ 136 h 138"/>
                  <a:gd name="T4" fmla="*/ 50 w 160"/>
                  <a:gd name="T5" fmla="*/ 133 h 138"/>
                  <a:gd name="T6" fmla="*/ 36 w 160"/>
                  <a:gd name="T7" fmla="*/ 126 h 138"/>
                  <a:gd name="T8" fmla="*/ 24 w 160"/>
                  <a:gd name="T9" fmla="*/ 119 h 138"/>
                  <a:gd name="T10" fmla="*/ 14 w 160"/>
                  <a:gd name="T11" fmla="*/ 107 h 138"/>
                  <a:gd name="T12" fmla="*/ 7 w 160"/>
                  <a:gd name="T13" fmla="*/ 95 h 138"/>
                  <a:gd name="T14" fmla="*/ 2 w 160"/>
                  <a:gd name="T15" fmla="*/ 83 h 138"/>
                  <a:gd name="T16" fmla="*/ 0 w 160"/>
                  <a:gd name="T17" fmla="*/ 69 h 138"/>
                  <a:gd name="T18" fmla="*/ 2 w 160"/>
                  <a:gd name="T19" fmla="*/ 55 h 138"/>
                  <a:gd name="T20" fmla="*/ 7 w 160"/>
                  <a:gd name="T21" fmla="*/ 43 h 138"/>
                  <a:gd name="T22" fmla="*/ 14 w 160"/>
                  <a:gd name="T23" fmla="*/ 31 h 138"/>
                  <a:gd name="T24" fmla="*/ 24 w 160"/>
                  <a:gd name="T25" fmla="*/ 21 h 138"/>
                  <a:gd name="T26" fmla="*/ 36 w 160"/>
                  <a:gd name="T27" fmla="*/ 12 h 138"/>
                  <a:gd name="T28" fmla="*/ 50 w 160"/>
                  <a:gd name="T29" fmla="*/ 7 h 138"/>
                  <a:gd name="T30" fmla="*/ 64 w 160"/>
                  <a:gd name="T31" fmla="*/ 2 h 138"/>
                  <a:gd name="T32" fmla="*/ 81 w 160"/>
                  <a:gd name="T33" fmla="*/ 0 h 138"/>
                  <a:gd name="T34" fmla="*/ 95 w 160"/>
                  <a:gd name="T35" fmla="*/ 2 h 138"/>
                  <a:gd name="T36" fmla="*/ 112 w 160"/>
                  <a:gd name="T37" fmla="*/ 7 h 138"/>
                  <a:gd name="T38" fmla="*/ 124 w 160"/>
                  <a:gd name="T39" fmla="*/ 12 h 138"/>
                  <a:gd name="T40" fmla="*/ 136 w 160"/>
                  <a:gd name="T41" fmla="*/ 21 h 138"/>
                  <a:gd name="T42" fmla="*/ 145 w 160"/>
                  <a:gd name="T43" fmla="*/ 31 h 138"/>
                  <a:gd name="T44" fmla="*/ 152 w 160"/>
                  <a:gd name="T45" fmla="*/ 43 h 138"/>
                  <a:gd name="T46" fmla="*/ 157 w 160"/>
                  <a:gd name="T47" fmla="*/ 55 h 138"/>
                  <a:gd name="T48" fmla="*/ 160 w 160"/>
                  <a:gd name="T49" fmla="*/ 69 h 138"/>
                  <a:gd name="T50" fmla="*/ 157 w 160"/>
                  <a:gd name="T51" fmla="*/ 83 h 138"/>
                  <a:gd name="T52" fmla="*/ 152 w 160"/>
                  <a:gd name="T53" fmla="*/ 95 h 138"/>
                  <a:gd name="T54" fmla="*/ 145 w 160"/>
                  <a:gd name="T55" fmla="*/ 107 h 138"/>
                  <a:gd name="T56" fmla="*/ 136 w 160"/>
                  <a:gd name="T57" fmla="*/ 119 h 138"/>
                  <a:gd name="T58" fmla="*/ 124 w 160"/>
                  <a:gd name="T59" fmla="*/ 126 h 138"/>
                  <a:gd name="T60" fmla="*/ 112 w 160"/>
                  <a:gd name="T61" fmla="*/ 133 h 138"/>
                  <a:gd name="T62" fmla="*/ 95 w 160"/>
                  <a:gd name="T63" fmla="*/ 136 h 138"/>
                  <a:gd name="T64" fmla="*/ 81 w 160"/>
                  <a:gd name="T65" fmla="*/ 138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38"/>
                  <a:gd name="T101" fmla="*/ 160 w 160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38">
                    <a:moveTo>
                      <a:pt x="81" y="138"/>
                    </a:moveTo>
                    <a:lnTo>
                      <a:pt x="64" y="136"/>
                    </a:lnTo>
                    <a:lnTo>
                      <a:pt x="50" y="133"/>
                    </a:lnTo>
                    <a:lnTo>
                      <a:pt x="36" y="126"/>
                    </a:lnTo>
                    <a:lnTo>
                      <a:pt x="24" y="119"/>
                    </a:lnTo>
                    <a:lnTo>
                      <a:pt x="14" y="107"/>
                    </a:lnTo>
                    <a:lnTo>
                      <a:pt x="7" y="95"/>
                    </a:lnTo>
                    <a:lnTo>
                      <a:pt x="2" y="83"/>
                    </a:lnTo>
                    <a:lnTo>
                      <a:pt x="0" y="69"/>
                    </a:lnTo>
                    <a:lnTo>
                      <a:pt x="2" y="55"/>
                    </a:lnTo>
                    <a:lnTo>
                      <a:pt x="7" y="43"/>
                    </a:lnTo>
                    <a:lnTo>
                      <a:pt x="14" y="31"/>
                    </a:lnTo>
                    <a:lnTo>
                      <a:pt x="24" y="21"/>
                    </a:lnTo>
                    <a:lnTo>
                      <a:pt x="36" y="12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1" y="0"/>
                    </a:lnTo>
                    <a:lnTo>
                      <a:pt x="95" y="2"/>
                    </a:lnTo>
                    <a:lnTo>
                      <a:pt x="112" y="7"/>
                    </a:lnTo>
                    <a:lnTo>
                      <a:pt x="124" y="12"/>
                    </a:lnTo>
                    <a:lnTo>
                      <a:pt x="136" y="21"/>
                    </a:lnTo>
                    <a:lnTo>
                      <a:pt x="145" y="31"/>
                    </a:lnTo>
                    <a:lnTo>
                      <a:pt x="152" y="43"/>
                    </a:lnTo>
                    <a:lnTo>
                      <a:pt x="157" y="55"/>
                    </a:lnTo>
                    <a:lnTo>
                      <a:pt x="160" y="69"/>
                    </a:lnTo>
                    <a:lnTo>
                      <a:pt x="157" y="83"/>
                    </a:lnTo>
                    <a:lnTo>
                      <a:pt x="152" y="95"/>
                    </a:lnTo>
                    <a:lnTo>
                      <a:pt x="145" y="107"/>
                    </a:lnTo>
                    <a:lnTo>
                      <a:pt x="136" y="119"/>
                    </a:lnTo>
                    <a:lnTo>
                      <a:pt x="124" y="126"/>
                    </a:lnTo>
                    <a:lnTo>
                      <a:pt x="112" y="133"/>
                    </a:lnTo>
                    <a:lnTo>
                      <a:pt x="95" y="136"/>
                    </a:lnTo>
                    <a:lnTo>
                      <a:pt x="81" y="1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6" name="Freeform 694"/>
              <p:cNvSpPr>
                <a:spLocks/>
              </p:cNvSpPr>
              <p:nvPr/>
            </p:nvSpPr>
            <p:spPr bwMode="auto">
              <a:xfrm>
                <a:off x="2021" y="2282"/>
                <a:ext cx="160" cy="138"/>
              </a:xfrm>
              <a:custGeom>
                <a:avLst/>
                <a:gdLst>
                  <a:gd name="T0" fmla="*/ 81 w 160"/>
                  <a:gd name="T1" fmla="*/ 138 h 138"/>
                  <a:gd name="T2" fmla="*/ 64 w 160"/>
                  <a:gd name="T3" fmla="*/ 136 h 138"/>
                  <a:gd name="T4" fmla="*/ 50 w 160"/>
                  <a:gd name="T5" fmla="*/ 133 h 138"/>
                  <a:gd name="T6" fmla="*/ 36 w 160"/>
                  <a:gd name="T7" fmla="*/ 126 h 138"/>
                  <a:gd name="T8" fmla="*/ 24 w 160"/>
                  <a:gd name="T9" fmla="*/ 119 h 138"/>
                  <a:gd name="T10" fmla="*/ 14 w 160"/>
                  <a:gd name="T11" fmla="*/ 107 h 138"/>
                  <a:gd name="T12" fmla="*/ 7 w 160"/>
                  <a:gd name="T13" fmla="*/ 95 h 138"/>
                  <a:gd name="T14" fmla="*/ 2 w 160"/>
                  <a:gd name="T15" fmla="*/ 83 h 138"/>
                  <a:gd name="T16" fmla="*/ 0 w 160"/>
                  <a:gd name="T17" fmla="*/ 69 h 138"/>
                  <a:gd name="T18" fmla="*/ 2 w 160"/>
                  <a:gd name="T19" fmla="*/ 55 h 138"/>
                  <a:gd name="T20" fmla="*/ 7 w 160"/>
                  <a:gd name="T21" fmla="*/ 43 h 138"/>
                  <a:gd name="T22" fmla="*/ 14 w 160"/>
                  <a:gd name="T23" fmla="*/ 31 h 138"/>
                  <a:gd name="T24" fmla="*/ 24 w 160"/>
                  <a:gd name="T25" fmla="*/ 21 h 138"/>
                  <a:gd name="T26" fmla="*/ 36 w 160"/>
                  <a:gd name="T27" fmla="*/ 12 h 138"/>
                  <a:gd name="T28" fmla="*/ 50 w 160"/>
                  <a:gd name="T29" fmla="*/ 7 h 138"/>
                  <a:gd name="T30" fmla="*/ 64 w 160"/>
                  <a:gd name="T31" fmla="*/ 2 h 138"/>
                  <a:gd name="T32" fmla="*/ 81 w 160"/>
                  <a:gd name="T33" fmla="*/ 0 h 138"/>
                  <a:gd name="T34" fmla="*/ 95 w 160"/>
                  <a:gd name="T35" fmla="*/ 2 h 138"/>
                  <a:gd name="T36" fmla="*/ 112 w 160"/>
                  <a:gd name="T37" fmla="*/ 7 h 138"/>
                  <a:gd name="T38" fmla="*/ 124 w 160"/>
                  <a:gd name="T39" fmla="*/ 12 h 138"/>
                  <a:gd name="T40" fmla="*/ 136 w 160"/>
                  <a:gd name="T41" fmla="*/ 21 h 138"/>
                  <a:gd name="T42" fmla="*/ 145 w 160"/>
                  <a:gd name="T43" fmla="*/ 31 h 138"/>
                  <a:gd name="T44" fmla="*/ 152 w 160"/>
                  <a:gd name="T45" fmla="*/ 43 h 138"/>
                  <a:gd name="T46" fmla="*/ 157 w 160"/>
                  <a:gd name="T47" fmla="*/ 55 h 138"/>
                  <a:gd name="T48" fmla="*/ 160 w 160"/>
                  <a:gd name="T49" fmla="*/ 69 h 138"/>
                  <a:gd name="T50" fmla="*/ 157 w 160"/>
                  <a:gd name="T51" fmla="*/ 83 h 138"/>
                  <a:gd name="T52" fmla="*/ 152 w 160"/>
                  <a:gd name="T53" fmla="*/ 95 h 138"/>
                  <a:gd name="T54" fmla="*/ 145 w 160"/>
                  <a:gd name="T55" fmla="*/ 107 h 138"/>
                  <a:gd name="T56" fmla="*/ 136 w 160"/>
                  <a:gd name="T57" fmla="*/ 119 h 138"/>
                  <a:gd name="T58" fmla="*/ 124 w 160"/>
                  <a:gd name="T59" fmla="*/ 126 h 138"/>
                  <a:gd name="T60" fmla="*/ 112 w 160"/>
                  <a:gd name="T61" fmla="*/ 133 h 138"/>
                  <a:gd name="T62" fmla="*/ 95 w 160"/>
                  <a:gd name="T63" fmla="*/ 136 h 138"/>
                  <a:gd name="T64" fmla="*/ 81 w 160"/>
                  <a:gd name="T65" fmla="*/ 138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38"/>
                  <a:gd name="T101" fmla="*/ 160 w 160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38">
                    <a:moveTo>
                      <a:pt x="81" y="138"/>
                    </a:moveTo>
                    <a:lnTo>
                      <a:pt x="64" y="136"/>
                    </a:lnTo>
                    <a:lnTo>
                      <a:pt x="50" y="133"/>
                    </a:lnTo>
                    <a:lnTo>
                      <a:pt x="36" y="126"/>
                    </a:lnTo>
                    <a:lnTo>
                      <a:pt x="24" y="119"/>
                    </a:lnTo>
                    <a:lnTo>
                      <a:pt x="14" y="107"/>
                    </a:lnTo>
                    <a:lnTo>
                      <a:pt x="7" y="95"/>
                    </a:lnTo>
                    <a:lnTo>
                      <a:pt x="2" y="83"/>
                    </a:lnTo>
                    <a:lnTo>
                      <a:pt x="0" y="69"/>
                    </a:lnTo>
                    <a:lnTo>
                      <a:pt x="2" y="55"/>
                    </a:lnTo>
                    <a:lnTo>
                      <a:pt x="7" y="43"/>
                    </a:lnTo>
                    <a:lnTo>
                      <a:pt x="14" y="31"/>
                    </a:lnTo>
                    <a:lnTo>
                      <a:pt x="24" y="21"/>
                    </a:lnTo>
                    <a:lnTo>
                      <a:pt x="36" y="12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1" y="0"/>
                    </a:lnTo>
                    <a:lnTo>
                      <a:pt x="95" y="2"/>
                    </a:lnTo>
                    <a:lnTo>
                      <a:pt x="112" y="7"/>
                    </a:lnTo>
                    <a:lnTo>
                      <a:pt x="124" y="12"/>
                    </a:lnTo>
                    <a:lnTo>
                      <a:pt x="136" y="21"/>
                    </a:lnTo>
                    <a:lnTo>
                      <a:pt x="145" y="31"/>
                    </a:lnTo>
                    <a:lnTo>
                      <a:pt x="152" y="43"/>
                    </a:lnTo>
                    <a:lnTo>
                      <a:pt x="157" y="55"/>
                    </a:lnTo>
                    <a:lnTo>
                      <a:pt x="160" y="69"/>
                    </a:lnTo>
                    <a:lnTo>
                      <a:pt x="157" y="83"/>
                    </a:lnTo>
                    <a:lnTo>
                      <a:pt x="152" y="95"/>
                    </a:lnTo>
                    <a:lnTo>
                      <a:pt x="145" y="107"/>
                    </a:lnTo>
                    <a:lnTo>
                      <a:pt x="136" y="119"/>
                    </a:lnTo>
                    <a:lnTo>
                      <a:pt x="124" y="126"/>
                    </a:lnTo>
                    <a:lnTo>
                      <a:pt x="112" y="133"/>
                    </a:lnTo>
                    <a:lnTo>
                      <a:pt x="95" y="136"/>
                    </a:lnTo>
                    <a:lnTo>
                      <a:pt x="81" y="138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7" name="Freeform 695"/>
              <p:cNvSpPr>
                <a:spLocks/>
              </p:cNvSpPr>
              <p:nvPr/>
            </p:nvSpPr>
            <p:spPr bwMode="auto">
              <a:xfrm>
                <a:off x="2744" y="2256"/>
                <a:ext cx="157" cy="138"/>
              </a:xfrm>
              <a:custGeom>
                <a:avLst/>
                <a:gdLst>
                  <a:gd name="T0" fmla="*/ 78 w 157"/>
                  <a:gd name="T1" fmla="*/ 138 h 138"/>
                  <a:gd name="T2" fmla="*/ 62 w 157"/>
                  <a:gd name="T3" fmla="*/ 135 h 138"/>
                  <a:gd name="T4" fmla="*/ 47 w 157"/>
                  <a:gd name="T5" fmla="*/ 131 h 138"/>
                  <a:gd name="T6" fmla="*/ 33 w 157"/>
                  <a:gd name="T7" fmla="*/ 126 h 138"/>
                  <a:gd name="T8" fmla="*/ 23 w 157"/>
                  <a:gd name="T9" fmla="*/ 116 h 138"/>
                  <a:gd name="T10" fmla="*/ 11 w 157"/>
                  <a:gd name="T11" fmla="*/ 107 h 138"/>
                  <a:gd name="T12" fmla="*/ 4 w 157"/>
                  <a:gd name="T13" fmla="*/ 95 h 138"/>
                  <a:gd name="T14" fmla="*/ 0 w 157"/>
                  <a:gd name="T15" fmla="*/ 83 h 138"/>
                  <a:gd name="T16" fmla="*/ 0 w 157"/>
                  <a:gd name="T17" fmla="*/ 69 h 138"/>
                  <a:gd name="T18" fmla="*/ 0 w 157"/>
                  <a:gd name="T19" fmla="*/ 54 h 138"/>
                  <a:gd name="T20" fmla="*/ 4 w 157"/>
                  <a:gd name="T21" fmla="*/ 42 h 138"/>
                  <a:gd name="T22" fmla="*/ 11 w 157"/>
                  <a:gd name="T23" fmla="*/ 31 h 138"/>
                  <a:gd name="T24" fmla="*/ 23 w 157"/>
                  <a:gd name="T25" fmla="*/ 19 h 138"/>
                  <a:gd name="T26" fmla="*/ 33 w 157"/>
                  <a:gd name="T27" fmla="*/ 11 h 138"/>
                  <a:gd name="T28" fmla="*/ 47 w 157"/>
                  <a:gd name="T29" fmla="*/ 4 h 138"/>
                  <a:gd name="T30" fmla="*/ 62 w 157"/>
                  <a:gd name="T31" fmla="*/ 0 h 138"/>
                  <a:gd name="T32" fmla="*/ 78 w 157"/>
                  <a:gd name="T33" fmla="*/ 0 h 138"/>
                  <a:gd name="T34" fmla="*/ 95 w 157"/>
                  <a:gd name="T35" fmla="*/ 0 h 138"/>
                  <a:gd name="T36" fmla="*/ 109 w 157"/>
                  <a:gd name="T37" fmla="*/ 4 h 138"/>
                  <a:gd name="T38" fmla="*/ 124 w 157"/>
                  <a:gd name="T39" fmla="*/ 11 h 138"/>
                  <a:gd name="T40" fmla="*/ 136 w 157"/>
                  <a:gd name="T41" fmla="*/ 19 h 138"/>
                  <a:gd name="T42" fmla="*/ 145 w 157"/>
                  <a:gd name="T43" fmla="*/ 31 h 138"/>
                  <a:gd name="T44" fmla="*/ 152 w 157"/>
                  <a:gd name="T45" fmla="*/ 42 h 138"/>
                  <a:gd name="T46" fmla="*/ 157 w 157"/>
                  <a:gd name="T47" fmla="*/ 54 h 138"/>
                  <a:gd name="T48" fmla="*/ 157 w 157"/>
                  <a:gd name="T49" fmla="*/ 69 h 138"/>
                  <a:gd name="T50" fmla="*/ 157 w 157"/>
                  <a:gd name="T51" fmla="*/ 83 h 138"/>
                  <a:gd name="T52" fmla="*/ 152 w 157"/>
                  <a:gd name="T53" fmla="*/ 95 h 138"/>
                  <a:gd name="T54" fmla="*/ 145 w 157"/>
                  <a:gd name="T55" fmla="*/ 107 h 138"/>
                  <a:gd name="T56" fmla="*/ 136 w 157"/>
                  <a:gd name="T57" fmla="*/ 116 h 138"/>
                  <a:gd name="T58" fmla="*/ 124 w 157"/>
                  <a:gd name="T59" fmla="*/ 126 h 138"/>
                  <a:gd name="T60" fmla="*/ 109 w 157"/>
                  <a:gd name="T61" fmla="*/ 131 h 138"/>
                  <a:gd name="T62" fmla="*/ 95 w 157"/>
                  <a:gd name="T63" fmla="*/ 135 h 138"/>
                  <a:gd name="T64" fmla="*/ 78 w 157"/>
                  <a:gd name="T65" fmla="*/ 138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7"/>
                  <a:gd name="T100" fmla="*/ 0 h 138"/>
                  <a:gd name="T101" fmla="*/ 157 w 157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7" h="138">
                    <a:moveTo>
                      <a:pt x="78" y="138"/>
                    </a:moveTo>
                    <a:lnTo>
                      <a:pt x="62" y="135"/>
                    </a:lnTo>
                    <a:lnTo>
                      <a:pt x="47" y="131"/>
                    </a:lnTo>
                    <a:lnTo>
                      <a:pt x="33" y="126"/>
                    </a:lnTo>
                    <a:lnTo>
                      <a:pt x="23" y="116"/>
                    </a:lnTo>
                    <a:lnTo>
                      <a:pt x="11" y="107"/>
                    </a:lnTo>
                    <a:lnTo>
                      <a:pt x="4" y="95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4" y="42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3" y="11"/>
                    </a:lnTo>
                    <a:lnTo>
                      <a:pt x="47" y="4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95" y="0"/>
                    </a:lnTo>
                    <a:lnTo>
                      <a:pt x="109" y="4"/>
                    </a:lnTo>
                    <a:lnTo>
                      <a:pt x="124" y="11"/>
                    </a:lnTo>
                    <a:lnTo>
                      <a:pt x="136" y="19"/>
                    </a:lnTo>
                    <a:lnTo>
                      <a:pt x="145" y="31"/>
                    </a:lnTo>
                    <a:lnTo>
                      <a:pt x="152" y="42"/>
                    </a:lnTo>
                    <a:lnTo>
                      <a:pt x="157" y="54"/>
                    </a:lnTo>
                    <a:lnTo>
                      <a:pt x="157" y="69"/>
                    </a:lnTo>
                    <a:lnTo>
                      <a:pt x="157" y="83"/>
                    </a:lnTo>
                    <a:lnTo>
                      <a:pt x="152" y="95"/>
                    </a:lnTo>
                    <a:lnTo>
                      <a:pt x="145" y="107"/>
                    </a:lnTo>
                    <a:lnTo>
                      <a:pt x="136" y="116"/>
                    </a:lnTo>
                    <a:lnTo>
                      <a:pt x="124" y="126"/>
                    </a:lnTo>
                    <a:lnTo>
                      <a:pt x="109" y="131"/>
                    </a:lnTo>
                    <a:lnTo>
                      <a:pt x="95" y="135"/>
                    </a:lnTo>
                    <a:lnTo>
                      <a:pt x="78" y="1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8" name="Freeform 696"/>
              <p:cNvSpPr>
                <a:spLocks/>
              </p:cNvSpPr>
              <p:nvPr/>
            </p:nvSpPr>
            <p:spPr bwMode="auto">
              <a:xfrm>
                <a:off x="2744" y="2256"/>
                <a:ext cx="157" cy="138"/>
              </a:xfrm>
              <a:custGeom>
                <a:avLst/>
                <a:gdLst>
                  <a:gd name="T0" fmla="*/ 78 w 157"/>
                  <a:gd name="T1" fmla="*/ 138 h 138"/>
                  <a:gd name="T2" fmla="*/ 62 w 157"/>
                  <a:gd name="T3" fmla="*/ 135 h 138"/>
                  <a:gd name="T4" fmla="*/ 47 w 157"/>
                  <a:gd name="T5" fmla="*/ 131 h 138"/>
                  <a:gd name="T6" fmla="*/ 33 w 157"/>
                  <a:gd name="T7" fmla="*/ 126 h 138"/>
                  <a:gd name="T8" fmla="*/ 23 w 157"/>
                  <a:gd name="T9" fmla="*/ 116 h 138"/>
                  <a:gd name="T10" fmla="*/ 11 w 157"/>
                  <a:gd name="T11" fmla="*/ 107 h 138"/>
                  <a:gd name="T12" fmla="*/ 4 w 157"/>
                  <a:gd name="T13" fmla="*/ 95 h 138"/>
                  <a:gd name="T14" fmla="*/ 0 w 157"/>
                  <a:gd name="T15" fmla="*/ 83 h 138"/>
                  <a:gd name="T16" fmla="*/ 0 w 157"/>
                  <a:gd name="T17" fmla="*/ 69 h 138"/>
                  <a:gd name="T18" fmla="*/ 0 w 157"/>
                  <a:gd name="T19" fmla="*/ 54 h 138"/>
                  <a:gd name="T20" fmla="*/ 4 w 157"/>
                  <a:gd name="T21" fmla="*/ 42 h 138"/>
                  <a:gd name="T22" fmla="*/ 11 w 157"/>
                  <a:gd name="T23" fmla="*/ 31 h 138"/>
                  <a:gd name="T24" fmla="*/ 23 w 157"/>
                  <a:gd name="T25" fmla="*/ 19 h 138"/>
                  <a:gd name="T26" fmla="*/ 33 w 157"/>
                  <a:gd name="T27" fmla="*/ 11 h 138"/>
                  <a:gd name="T28" fmla="*/ 47 w 157"/>
                  <a:gd name="T29" fmla="*/ 4 h 138"/>
                  <a:gd name="T30" fmla="*/ 62 w 157"/>
                  <a:gd name="T31" fmla="*/ 0 h 138"/>
                  <a:gd name="T32" fmla="*/ 78 w 157"/>
                  <a:gd name="T33" fmla="*/ 0 h 138"/>
                  <a:gd name="T34" fmla="*/ 95 w 157"/>
                  <a:gd name="T35" fmla="*/ 0 h 138"/>
                  <a:gd name="T36" fmla="*/ 109 w 157"/>
                  <a:gd name="T37" fmla="*/ 4 h 138"/>
                  <a:gd name="T38" fmla="*/ 124 w 157"/>
                  <a:gd name="T39" fmla="*/ 11 h 138"/>
                  <a:gd name="T40" fmla="*/ 136 w 157"/>
                  <a:gd name="T41" fmla="*/ 19 h 138"/>
                  <a:gd name="T42" fmla="*/ 145 w 157"/>
                  <a:gd name="T43" fmla="*/ 31 h 138"/>
                  <a:gd name="T44" fmla="*/ 152 w 157"/>
                  <a:gd name="T45" fmla="*/ 42 h 138"/>
                  <a:gd name="T46" fmla="*/ 157 w 157"/>
                  <a:gd name="T47" fmla="*/ 54 h 138"/>
                  <a:gd name="T48" fmla="*/ 157 w 157"/>
                  <a:gd name="T49" fmla="*/ 69 h 138"/>
                  <a:gd name="T50" fmla="*/ 157 w 157"/>
                  <a:gd name="T51" fmla="*/ 83 h 138"/>
                  <a:gd name="T52" fmla="*/ 152 w 157"/>
                  <a:gd name="T53" fmla="*/ 95 h 138"/>
                  <a:gd name="T54" fmla="*/ 145 w 157"/>
                  <a:gd name="T55" fmla="*/ 107 h 138"/>
                  <a:gd name="T56" fmla="*/ 136 w 157"/>
                  <a:gd name="T57" fmla="*/ 116 h 138"/>
                  <a:gd name="T58" fmla="*/ 124 w 157"/>
                  <a:gd name="T59" fmla="*/ 126 h 138"/>
                  <a:gd name="T60" fmla="*/ 109 w 157"/>
                  <a:gd name="T61" fmla="*/ 131 h 138"/>
                  <a:gd name="T62" fmla="*/ 95 w 157"/>
                  <a:gd name="T63" fmla="*/ 135 h 138"/>
                  <a:gd name="T64" fmla="*/ 78 w 157"/>
                  <a:gd name="T65" fmla="*/ 138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7"/>
                  <a:gd name="T100" fmla="*/ 0 h 138"/>
                  <a:gd name="T101" fmla="*/ 157 w 157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7" h="138">
                    <a:moveTo>
                      <a:pt x="78" y="138"/>
                    </a:moveTo>
                    <a:lnTo>
                      <a:pt x="62" y="135"/>
                    </a:lnTo>
                    <a:lnTo>
                      <a:pt x="47" y="131"/>
                    </a:lnTo>
                    <a:lnTo>
                      <a:pt x="33" y="126"/>
                    </a:lnTo>
                    <a:lnTo>
                      <a:pt x="23" y="116"/>
                    </a:lnTo>
                    <a:lnTo>
                      <a:pt x="11" y="107"/>
                    </a:lnTo>
                    <a:lnTo>
                      <a:pt x="4" y="95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4" y="42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3" y="11"/>
                    </a:lnTo>
                    <a:lnTo>
                      <a:pt x="47" y="4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95" y="0"/>
                    </a:lnTo>
                    <a:lnTo>
                      <a:pt x="109" y="4"/>
                    </a:lnTo>
                    <a:lnTo>
                      <a:pt x="124" y="11"/>
                    </a:lnTo>
                    <a:lnTo>
                      <a:pt x="136" y="19"/>
                    </a:lnTo>
                    <a:lnTo>
                      <a:pt x="145" y="31"/>
                    </a:lnTo>
                    <a:lnTo>
                      <a:pt x="152" y="42"/>
                    </a:lnTo>
                    <a:lnTo>
                      <a:pt x="157" y="54"/>
                    </a:lnTo>
                    <a:lnTo>
                      <a:pt x="157" y="69"/>
                    </a:lnTo>
                    <a:lnTo>
                      <a:pt x="157" y="83"/>
                    </a:lnTo>
                    <a:lnTo>
                      <a:pt x="152" y="95"/>
                    </a:lnTo>
                    <a:lnTo>
                      <a:pt x="145" y="107"/>
                    </a:lnTo>
                    <a:lnTo>
                      <a:pt x="136" y="116"/>
                    </a:lnTo>
                    <a:lnTo>
                      <a:pt x="124" y="126"/>
                    </a:lnTo>
                    <a:lnTo>
                      <a:pt x="109" y="131"/>
                    </a:lnTo>
                    <a:lnTo>
                      <a:pt x="95" y="135"/>
                    </a:lnTo>
                    <a:lnTo>
                      <a:pt x="78" y="138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9" name="Freeform 697"/>
              <p:cNvSpPr>
                <a:spLocks/>
              </p:cNvSpPr>
              <p:nvPr/>
            </p:nvSpPr>
            <p:spPr bwMode="auto">
              <a:xfrm>
                <a:off x="3135" y="1939"/>
                <a:ext cx="255" cy="221"/>
              </a:xfrm>
              <a:custGeom>
                <a:avLst/>
                <a:gdLst>
                  <a:gd name="T0" fmla="*/ 126 w 255"/>
                  <a:gd name="T1" fmla="*/ 0 h 221"/>
                  <a:gd name="T2" fmla="*/ 152 w 255"/>
                  <a:gd name="T3" fmla="*/ 2 h 221"/>
                  <a:gd name="T4" fmla="*/ 176 w 255"/>
                  <a:gd name="T5" fmla="*/ 9 h 221"/>
                  <a:gd name="T6" fmla="*/ 198 w 255"/>
                  <a:gd name="T7" fmla="*/ 19 h 221"/>
                  <a:gd name="T8" fmla="*/ 217 w 255"/>
                  <a:gd name="T9" fmla="*/ 33 h 221"/>
                  <a:gd name="T10" fmla="*/ 231 w 255"/>
                  <a:gd name="T11" fmla="*/ 50 h 221"/>
                  <a:gd name="T12" fmla="*/ 243 w 255"/>
                  <a:gd name="T13" fmla="*/ 69 h 221"/>
                  <a:gd name="T14" fmla="*/ 248 w 255"/>
                  <a:gd name="T15" fmla="*/ 78 h 221"/>
                  <a:gd name="T16" fmla="*/ 253 w 255"/>
                  <a:gd name="T17" fmla="*/ 88 h 221"/>
                  <a:gd name="T18" fmla="*/ 253 w 255"/>
                  <a:gd name="T19" fmla="*/ 100 h 221"/>
                  <a:gd name="T20" fmla="*/ 255 w 255"/>
                  <a:gd name="T21" fmla="*/ 109 h 221"/>
                  <a:gd name="T22" fmla="*/ 253 w 255"/>
                  <a:gd name="T23" fmla="*/ 121 h 221"/>
                  <a:gd name="T24" fmla="*/ 253 w 255"/>
                  <a:gd name="T25" fmla="*/ 133 h 221"/>
                  <a:gd name="T26" fmla="*/ 248 w 255"/>
                  <a:gd name="T27" fmla="*/ 143 h 221"/>
                  <a:gd name="T28" fmla="*/ 243 w 255"/>
                  <a:gd name="T29" fmla="*/ 152 h 221"/>
                  <a:gd name="T30" fmla="*/ 231 w 255"/>
                  <a:gd name="T31" fmla="*/ 171 h 221"/>
                  <a:gd name="T32" fmla="*/ 217 w 255"/>
                  <a:gd name="T33" fmla="*/ 188 h 221"/>
                  <a:gd name="T34" fmla="*/ 198 w 255"/>
                  <a:gd name="T35" fmla="*/ 202 h 221"/>
                  <a:gd name="T36" fmla="*/ 176 w 255"/>
                  <a:gd name="T37" fmla="*/ 212 h 221"/>
                  <a:gd name="T38" fmla="*/ 152 w 255"/>
                  <a:gd name="T39" fmla="*/ 219 h 221"/>
                  <a:gd name="T40" fmla="*/ 126 w 255"/>
                  <a:gd name="T41" fmla="*/ 221 h 221"/>
                  <a:gd name="T42" fmla="*/ 102 w 255"/>
                  <a:gd name="T43" fmla="*/ 219 h 221"/>
                  <a:gd name="T44" fmla="*/ 78 w 255"/>
                  <a:gd name="T45" fmla="*/ 212 h 221"/>
                  <a:gd name="T46" fmla="*/ 57 w 255"/>
                  <a:gd name="T47" fmla="*/ 202 h 221"/>
                  <a:gd name="T48" fmla="*/ 38 w 255"/>
                  <a:gd name="T49" fmla="*/ 188 h 221"/>
                  <a:gd name="T50" fmla="*/ 21 w 255"/>
                  <a:gd name="T51" fmla="*/ 171 h 221"/>
                  <a:gd name="T52" fmla="*/ 9 w 255"/>
                  <a:gd name="T53" fmla="*/ 152 h 221"/>
                  <a:gd name="T54" fmla="*/ 5 w 255"/>
                  <a:gd name="T55" fmla="*/ 143 h 221"/>
                  <a:gd name="T56" fmla="*/ 2 w 255"/>
                  <a:gd name="T57" fmla="*/ 133 h 221"/>
                  <a:gd name="T58" fmla="*/ 0 w 255"/>
                  <a:gd name="T59" fmla="*/ 121 h 221"/>
                  <a:gd name="T60" fmla="*/ 0 w 255"/>
                  <a:gd name="T61" fmla="*/ 109 h 221"/>
                  <a:gd name="T62" fmla="*/ 0 w 255"/>
                  <a:gd name="T63" fmla="*/ 100 h 221"/>
                  <a:gd name="T64" fmla="*/ 2 w 255"/>
                  <a:gd name="T65" fmla="*/ 88 h 221"/>
                  <a:gd name="T66" fmla="*/ 5 w 255"/>
                  <a:gd name="T67" fmla="*/ 78 h 221"/>
                  <a:gd name="T68" fmla="*/ 9 w 255"/>
                  <a:gd name="T69" fmla="*/ 69 h 221"/>
                  <a:gd name="T70" fmla="*/ 21 w 255"/>
                  <a:gd name="T71" fmla="*/ 50 h 221"/>
                  <a:gd name="T72" fmla="*/ 38 w 255"/>
                  <a:gd name="T73" fmla="*/ 33 h 221"/>
                  <a:gd name="T74" fmla="*/ 57 w 255"/>
                  <a:gd name="T75" fmla="*/ 19 h 221"/>
                  <a:gd name="T76" fmla="*/ 78 w 255"/>
                  <a:gd name="T77" fmla="*/ 9 h 221"/>
                  <a:gd name="T78" fmla="*/ 102 w 255"/>
                  <a:gd name="T79" fmla="*/ 2 h 221"/>
                  <a:gd name="T80" fmla="*/ 126 w 25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21"/>
                  <a:gd name="T125" fmla="*/ 255 w 25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21">
                    <a:moveTo>
                      <a:pt x="126" y="0"/>
                    </a:moveTo>
                    <a:lnTo>
                      <a:pt x="152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1" y="50"/>
                    </a:lnTo>
                    <a:lnTo>
                      <a:pt x="243" y="69"/>
                    </a:lnTo>
                    <a:lnTo>
                      <a:pt x="248" y="78"/>
                    </a:lnTo>
                    <a:lnTo>
                      <a:pt x="253" y="88"/>
                    </a:lnTo>
                    <a:lnTo>
                      <a:pt x="253" y="100"/>
                    </a:lnTo>
                    <a:lnTo>
                      <a:pt x="255" y="109"/>
                    </a:lnTo>
                    <a:lnTo>
                      <a:pt x="253" y="121"/>
                    </a:lnTo>
                    <a:lnTo>
                      <a:pt x="253" y="133"/>
                    </a:lnTo>
                    <a:lnTo>
                      <a:pt x="248" y="143"/>
                    </a:lnTo>
                    <a:lnTo>
                      <a:pt x="243" y="152"/>
                    </a:lnTo>
                    <a:lnTo>
                      <a:pt x="231" y="171"/>
                    </a:lnTo>
                    <a:lnTo>
                      <a:pt x="217" y="188"/>
                    </a:lnTo>
                    <a:lnTo>
                      <a:pt x="198" y="202"/>
                    </a:lnTo>
                    <a:lnTo>
                      <a:pt x="176" y="212"/>
                    </a:lnTo>
                    <a:lnTo>
                      <a:pt x="152" y="219"/>
                    </a:lnTo>
                    <a:lnTo>
                      <a:pt x="126" y="221"/>
                    </a:lnTo>
                    <a:lnTo>
                      <a:pt x="102" y="219"/>
                    </a:lnTo>
                    <a:lnTo>
                      <a:pt x="78" y="212"/>
                    </a:lnTo>
                    <a:lnTo>
                      <a:pt x="57" y="202"/>
                    </a:lnTo>
                    <a:lnTo>
                      <a:pt x="38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5" y="143"/>
                    </a:lnTo>
                    <a:lnTo>
                      <a:pt x="2" y="133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100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9" y="69"/>
                    </a:lnTo>
                    <a:lnTo>
                      <a:pt x="21" y="50"/>
                    </a:lnTo>
                    <a:lnTo>
                      <a:pt x="38" y="33"/>
                    </a:lnTo>
                    <a:lnTo>
                      <a:pt x="57" y="19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0" name="Freeform 698"/>
              <p:cNvSpPr>
                <a:spLocks/>
              </p:cNvSpPr>
              <p:nvPr/>
            </p:nvSpPr>
            <p:spPr bwMode="auto">
              <a:xfrm>
                <a:off x="3135" y="1939"/>
                <a:ext cx="255" cy="221"/>
              </a:xfrm>
              <a:custGeom>
                <a:avLst/>
                <a:gdLst>
                  <a:gd name="T0" fmla="*/ 126 w 255"/>
                  <a:gd name="T1" fmla="*/ 0 h 221"/>
                  <a:gd name="T2" fmla="*/ 152 w 255"/>
                  <a:gd name="T3" fmla="*/ 2 h 221"/>
                  <a:gd name="T4" fmla="*/ 176 w 255"/>
                  <a:gd name="T5" fmla="*/ 9 h 221"/>
                  <a:gd name="T6" fmla="*/ 198 w 255"/>
                  <a:gd name="T7" fmla="*/ 19 h 221"/>
                  <a:gd name="T8" fmla="*/ 217 w 255"/>
                  <a:gd name="T9" fmla="*/ 33 h 221"/>
                  <a:gd name="T10" fmla="*/ 231 w 255"/>
                  <a:gd name="T11" fmla="*/ 50 h 221"/>
                  <a:gd name="T12" fmla="*/ 243 w 255"/>
                  <a:gd name="T13" fmla="*/ 69 h 221"/>
                  <a:gd name="T14" fmla="*/ 248 w 255"/>
                  <a:gd name="T15" fmla="*/ 78 h 221"/>
                  <a:gd name="T16" fmla="*/ 253 w 255"/>
                  <a:gd name="T17" fmla="*/ 88 h 221"/>
                  <a:gd name="T18" fmla="*/ 253 w 255"/>
                  <a:gd name="T19" fmla="*/ 100 h 221"/>
                  <a:gd name="T20" fmla="*/ 255 w 255"/>
                  <a:gd name="T21" fmla="*/ 109 h 221"/>
                  <a:gd name="T22" fmla="*/ 253 w 255"/>
                  <a:gd name="T23" fmla="*/ 121 h 221"/>
                  <a:gd name="T24" fmla="*/ 253 w 255"/>
                  <a:gd name="T25" fmla="*/ 133 h 221"/>
                  <a:gd name="T26" fmla="*/ 248 w 255"/>
                  <a:gd name="T27" fmla="*/ 143 h 221"/>
                  <a:gd name="T28" fmla="*/ 243 w 255"/>
                  <a:gd name="T29" fmla="*/ 152 h 221"/>
                  <a:gd name="T30" fmla="*/ 231 w 255"/>
                  <a:gd name="T31" fmla="*/ 171 h 221"/>
                  <a:gd name="T32" fmla="*/ 217 w 255"/>
                  <a:gd name="T33" fmla="*/ 188 h 221"/>
                  <a:gd name="T34" fmla="*/ 198 w 255"/>
                  <a:gd name="T35" fmla="*/ 202 h 221"/>
                  <a:gd name="T36" fmla="*/ 176 w 255"/>
                  <a:gd name="T37" fmla="*/ 212 h 221"/>
                  <a:gd name="T38" fmla="*/ 152 w 255"/>
                  <a:gd name="T39" fmla="*/ 219 h 221"/>
                  <a:gd name="T40" fmla="*/ 126 w 255"/>
                  <a:gd name="T41" fmla="*/ 221 h 221"/>
                  <a:gd name="T42" fmla="*/ 102 w 255"/>
                  <a:gd name="T43" fmla="*/ 219 h 221"/>
                  <a:gd name="T44" fmla="*/ 78 w 255"/>
                  <a:gd name="T45" fmla="*/ 212 h 221"/>
                  <a:gd name="T46" fmla="*/ 57 w 255"/>
                  <a:gd name="T47" fmla="*/ 202 h 221"/>
                  <a:gd name="T48" fmla="*/ 38 w 255"/>
                  <a:gd name="T49" fmla="*/ 188 h 221"/>
                  <a:gd name="T50" fmla="*/ 21 w 255"/>
                  <a:gd name="T51" fmla="*/ 171 h 221"/>
                  <a:gd name="T52" fmla="*/ 9 w 255"/>
                  <a:gd name="T53" fmla="*/ 152 h 221"/>
                  <a:gd name="T54" fmla="*/ 5 w 255"/>
                  <a:gd name="T55" fmla="*/ 143 h 221"/>
                  <a:gd name="T56" fmla="*/ 2 w 255"/>
                  <a:gd name="T57" fmla="*/ 133 h 221"/>
                  <a:gd name="T58" fmla="*/ 0 w 255"/>
                  <a:gd name="T59" fmla="*/ 121 h 221"/>
                  <a:gd name="T60" fmla="*/ 0 w 255"/>
                  <a:gd name="T61" fmla="*/ 109 h 221"/>
                  <a:gd name="T62" fmla="*/ 0 w 255"/>
                  <a:gd name="T63" fmla="*/ 100 h 221"/>
                  <a:gd name="T64" fmla="*/ 2 w 255"/>
                  <a:gd name="T65" fmla="*/ 88 h 221"/>
                  <a:gd name="T66" fmla="*/ 5 w 255"/>
                  <a:gd name="T67" fmla="*/ 78 h 221"/>
                  <a:gd name="T68" fmla="*/ 9 w 255"/>
                  <a:gd name="T69" fmla="*/ 69 h 221"/>
                  <a:gd name="T70" fmla="*/ 21 w 255"/>
                  <a:gd name="T71" fmla="*/ 50 h 221"/>
                  <a:gd name="T72" fmla="*/ 38 w 255"/>
                  <a:gd name="T73" fmla="*/ 33 h 221"/>
                  <a:gd name="T74" fmla="*/ 57 w 255"/>
                  <a:gd name="T75" fmla="*/ 19 h 221"/>
                  <a:gd name="T76" fmla="*/ 78 w 255"/>
                  <a:gd name="T77" fmla="*/ 9 h 221"/>
                  <a:gd name="T78" fmla="*/ 102 w 255"/>
                  <a:gd name="T79" fmla="*/ 2 h 221"/>
                  <a:gd name="T80" fmla="*/ 126 w 25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21"/>
                  <a:gd name="T125" fmla="*/ 255 w 25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21">
                    <a:moveTo>
                      <a:pt x="126" y="0"/>
                    </a:moveTo>
                    <a:lnTo>
                      <a:pt x="152" y="2"/>
                    </a:lnTo>
                    <a:lnTo>
                      <a:pt x="176" y="9"/>
                    </a:lnTo>
                    <a:lnTo>
                      <a:pt x="198" y="19"/>
                    </a:lnTo>
                    <a:lnTo>
                      <a:pt x="217" y="33"/>
                    </a:lnTo>
                    <a:lnTo>
                      <a:pt x="231" y="50"/>
                    </a:lnTo>
                    <a:lnTo>
                      <a:pt x="243" y="69"/>
                    </a:lnTo>
                    <a:lnTo>
                      <a:pt x="248" y="78"/>
                    </a:lnTo>
                    <a:lnTo>
                      <a:pt x="253" y="88"/>
                    </a:lnTo>
                    <a:lnTo>
                      <a:pt x="253" y="100"/>
                    </a:lnTo>
                    <a:lnTo>
                      <a:pt x="255" y="109"/>
                    </a:lnTo>
                    <a:lnTo>
                      <a:pt x="253" y="121"/>
                    </a:lnTo>
                    <a:lnTo>
                      <a:pt x="253" y="133"/>
                    </a:lnTo>
                    <a:lnTo>
                      <a:pt x="248" y="143"/>
                    </a:lnTo>
                    <a:lnTo>
                      <a:pt x="243" y="152"/>
                    </a:lnTo>
                    <a:lnTo>
                      <a:pt x="231" y="171"/>
                    </a:lnTo>
                    <a:lnTo>
                      <a:pt x="217" y="188"/>
                    </a:lnTo>
                    <a:lnTo>
                      <a:pt x="198" y="202"/>
                    </a:lnTo>
                    <a:lnTo>
                      <a:pt x="176" y="212"/>
                    </a:lnTo>
                    <a:lnTo>
                      <a:pt x="152" y="219"/>
                    </a:lnTo>
                    <a:lnTo>
                      <a:pt x="126" y="221"/>
                    </a:lnTo>
                    <a:lnTo>
                      <a:pt x="102" y="219"/>
                    </a:lnTo>
                    <a:lnTo>
                      <a:pt x="78" y="212"/>
                    </a:lnTo>
                    <a:lnTo>
                      <a:pt x="57" y="202"/>
                    </a:lnTo>
                    <a:lnTo>
                      <a:pt x="38" y="188"/>
                    </a:lnTo>
                    <a:lnTo>
                      <a:pt x="21" y="171"/>
                    </a:lnTo>
                    <a:lnTo>
                      <a:pt x="9" y="152"/>
                    </a:lnTo>
                    <a:lnTo>
                      <a:pt x="5" y="143"/>
                    </a:lnTo>
                    <a:lnTo>
                      <a:pt x="2" y="133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100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9" y="69"/>
                    </a:lnTo>
                    <a:lnTo>
                      <a:pt x="21" y="50"/>
                    </a:lnTo>
                    <a:lnTo>
                      <a:pt x="38" y="33"/>
                    </a:lnTo>
                    <a:lnTo>
                      <a:pt x="57" y="19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1" name="Freeform 699"/>
              <p:cNvSpPr>
                <a:spLocks/>
              </p:cNvSpPr>
              <p:nvPr/>
            </p:nvSpPr>
            <p:spPr bwMode="auto">
              <a:xfrm>
                <a:off x="1780" y="2453"/>
                <a:ext cx="255" cy="222"/>
              </a:xfrm>
              <a:custGeom>
                <a:avLst/>
                <a:gdLst>
                  <a:gd name="T0" fmla="*/ 129 w 255"/>
                  <a:gd name="T1" fmla="*/ 0 h 222"/>
                  <a:gd name="T2" fmla="*/ 153 w 255"/>
                  <a:gd name="T3" fmla="*/ 3 h 222"/>
                  <a:gd name="T4" fmla="*/ 176 w 255"/>
                  <a:gd name="T5" fmla="*/ 10 h 222"/>
                  <a:gd name="T6" fmla="*/ 198 w 255"/>
                  <a:gd name="T7" fmla="*/ 19 h 222"/>
                  <a:gd name="T8" fmla="*/ 217 w 255"/>
                  <a:gd name="T9" fmla="*/ 34 h 222"/>
                  <a:gd name="T10" fmla="*/ 234 w 255"/>
                  <a:gd name="T11" fmla="*/ 50 h 222"/>
                  <a:gd name="T12" fmla="*/ 246 w 255"/>
                  <a:gd name="T13" fmla="*/ 70 h 222"/>
                  <a:gd name="T14" fmla="*/ 250 w 255"/>
                  <a:gd name="T15" fmla="*/ 79 h 222"/>
                  <a:gd name="T16" fmla="*/ 253 w 255"/>
                  <a:gd name="T17" fmla="*/ 89 h 222"/>
                  <a:gd name="T18" fmla="*/ 255 w 255"/>
                  <a:gd name="T19" fmla="*/ 100 h 222"/>
                  <a:gd name="T20" fmla="*/ 255 w 255"/>
                  <a:gd name="T21" fmla="*/ 112 h 222"/>
                  <a:gd name="T22" fmla="*/ 255 w 255"/>
                  <a:gd name="T23" fmla="*/ 122 h 222"/>
                  <a:gd name="T24" fmla="*/ 253 w 255"/>
                  <a:gd name="T25" fmla="*/ 134 h 222"/>
                  <a:gd name="T26" fmla="*/ 250 w 255"/>
                  <a:gd name="T27" fmla="*/ 143 h 222"/>
                  <a:gd name="T28" fmla="*/ 246 w 255"/>
                  <a:gd name="T29" fmla="*/ 153 h 222"/>
                  <a:gd name="T30" fmla="*/ 234 w 255"/>
                  <a:gd name="T31" fmla="*/ 172 h 222"/>
                  <a:gd name="T32" fmla="*/ 217 w 255"/>
                  <a:gd name="T33" fmla="*/ 189 h 222"/>
                  <a:gd name="T34" fmla="*/ 198 w 255"/>
                  <a:gd name="T35" fmla="*/ 203 h 222"/>
                  <a:gd name="T36" fmla="*/ 176 w 255"/>
                  <a:gd name="T37" fmla="*/ 213 h 222"/>
                  <a:gd name="T38" fmla="*/ 153 w 255"/>
                  <a:gd name="T39" fmla="*/ 220 h 222"/>
                  <a:gd name="T40" fmla="*/ 129 w 255"/>
                  <a:gd name="T41" fmla="*/ 222 h 222"/>
                  <a:gd name="T42" fmla="*/ 102 w 255"/>
                  <a:gd name="T43" fmla="*/ 220 h 222"/>
                  <a:gd name="T44" fmla="*/ 79 w 255"/>
                  <a:gd name="T45" fmla="*/ 213 h 222"/>
                  <a:gd name="T46" fmla="*/ 57 w 255"/>
                  <a:gd name="T47" fmla="*/ 203 h 222"/>
                  <a:gd name="T48" fmla="*/ 38 w 255"/>
                  <a:gd name="T49" fmla="*/ 189 h 222"/>
                  <a:gd name="T50" fmla="*/ 24 w 255"/>
                  <a:gd name="T51" fmla="*/ 172 h 222"/>
                  <a:gd name="T52" fmla="*/ 12 w 255"/>
                  <a:gd name="T53" fmla="*/ 153 h 222"/>
                  <a:gd name="T54" fmla="*/ 7 w 255"/>
                  <a:gd name="T55" fmla="*/ 143 h 222"/>
                  <a:gd name="T56" fmla="*/ 5 w 255"/>
                  <a:gd name="T57" fmla="*/ 134 h 222"/>
                  <a:gd name="T58" fmla="*/ 2 w 255"/>
                  <a:gd name="T59" fmla="*/ 122 h 222"/>
                  <a:gd name="T60" fmla="*/ 0 w 255"/>
                  <a:gd name="T61" fmla="*/ 112 h 222"/>
                  <a:gd name="T62" fmla="*/ 2 w 255"/>
                  <a:gd name="T63" fmla="*/ 100 h 222"/>
                  <a:gd name="T64" fmla="*/ 5 w 255"/>
                  <a:gd name="T65" fmla="*/ 89 h 222"/>
                  <a:gd name="T66" fmla="*/ 7 w 255"/>
                  <a:gd name="T67" fmla="*/ 79 h 222"/>
                  <a:gd name="T68" fmla="*/ 12 w 255"/>
                  <a:gd name="T69" fmla="*/ 70 h 222"/>
                  <a:gd name="T70" fmla="*/ 24 w 255"/>
                  <a:gd name="T71" fmla="*/ 50 h 222"/>
                  <a:gd name="T72" fmla="*/ 38 w 255"/>
                  <a:gd name="T73" fmla="*/ 34 h 222"/>
                  <a:gd name="T74" fmla="*/ 57 w 255"/>
                  <a:gd name="T75" fmla="*/ 19 h 222"/>
                  <a:gd name="T76" fmla="*/ 79 w 255"/>
                  <a:gd name="T77" fmla="*/ 10 h 222"/>
                  <a:gd name="T78" fmla="*/ 102 w 255"/>
                  <a:gd name="T79" fmla="*/ 3 h 222"/>
                  <a:gd name="T80" fmla="*/ 129 w 255"/>
                  <a:gd name="T81" fmla="*/ 0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22"/>
                  <a:gd name="T125" fmla="*/ 255 w 255"/>
                  <a:gd name="T126" fmla="*/ 222 h 2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22">
                    <a:moveTo>
                      <a:pt x="129" y="0"/>
                    </a:moveTo>
                    <a:lnTo>
                      <a:pt x="153" y="3"/>
                    </a:lnTo>
                    <a:lnTo>
                      <a:pt x="176" y="10"/>
                    </a:lnTo>
                    <a:lnTo>
                      <a:pt x="198" y="19"/>
                    </a:lnTo>
                    <a:lnTo>
                      <a:pt x="217" y="34"/>
                    </a:lnTo>
                    <a:lnTo>
                      <a:pt x="234" y="50"/>
                    </a:lnTo>
                    <a:lnTo>
                      <a:pt x="246" y="70"/>
                    </a:lnTo>
                    <a:lnTo>
                      <a:pt x="250" y="79"/>
                    </a:lnTo>
                    <a:lnTo>
                      <a:pt x="253" y="89"/>
                    </a:lnTo>
                    <a:lnTo>
                      <a:pt x="255" y="100"/>
                    </a:lnTo>
                    <a:lnTo>
                      <a:pt x="255" y="112"/>
                    </a:lnTo>
                    <a:lnTo>
                      <a:pt x="255" y="122"/>
                    </a:lnTo>
                    <a:lnTo>
                      <a:pt x="253" y="134"/>
                    </a:lnTo>
                    <a:lnTo>
                      <a:pt x="250" y="143"/>
                    </a:lnTo>
                    <a:lnTo>
                      <a:pt x="246" y="153"/>
                    </a:lnTo>
                    <a:lnTo>
                      <a:pt x="234" y="172"/>
                    </a:lnTo>
                    <a:lnTo>
                      <a:pt x="217" y="189"/>
                    </a:lnTo>
                    <a:lnTo>
                      <a:pt x="198" y="203"/>
                    </a:lnTo>
                    <a:lnTo>
                      <a:pt x="176" y="213"/>
                    </a:lnTo>
                    <a:lnTo>
                      <a:pt x="153" y="220"/>
                    </a:lnTo>
                    <a:lnTo>
                      <a:pt x="129" y="222"/>
                    </a:lnTo>
                    <a:lnTo>
                      <a:pt x="102" y="220"/>
                    </a:lnTo>
                    <a:lnTo>
                      <a:pt x="79" y="213"/>
                    </a:lnTo>
                    <a:lnTo>
                      <a:pt x="57" y="203"/>
                    </a:lnTo>
                    <a:lnTo>
                      <a:pt x="38" y="189"/>
                    </a:lnTo>
                    <a:lnTo>
                      <a:pt x="24" y="172"/>
                    </a:lnTo>
                    <a:lnTo>
                      <a:pt x="12" y="153"/>
                    </a:lnTo>
                    <a:lnTo>
                      <a:pt x="7" y="143"/>
                    </a:lnTo>
                    <a:lnTo>
                      <a:pt x="5" y="134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2" y="100"/>
                    </a:lnTo>
                    <a:lnTo>
                      <a:pt x="5" y="89"/>
                    </a:lnTo>
                    <a:lnTo>
                      <a:pt x="7" y="79"/>
                    </a:lnTo>
                    <a:lnTo>
                      <a:pt x="12" y="70"/>
                    </a:lnTo>
                    <a:lnTo>
                      <a:pt x="24" y="50"/>
                    </a:lnTo>
                    <a:lnTo>
                      <a:pt x="38" y="34"/>
                    </a:lnTo>
                    <a:lnTo>
                      <a:pt x="57" y="19"/>
                    </a:lnTo>
                    <a:lnTo>
                      <a:pt x="79" y="10"/>
                    </a:lnTo>
                    <a:lnTo>
                      <a:pt x="102" y="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2" name="Freeform 700"/>
              <p:cNvSpPr>
                <a:spLocks/>
              </p:cNvSpPr>
              <p:nvPr/>
            </p:nvSpPr>
            <p:spPr bwMode="auto">
              <a:xfrm>
                <a:off x="1780" y="2453"/>
                <a:ext cx="255" cy="222"/>
              </a:xfrm>
              <a:custGeom>
                <a:avLst/>
                <a:gdLst>
                  <a:gd name="T0" fmla="*/ 129 w 255"/>
                  <a:gd name="T1" fmla="*/ 0 h 222"/>
                  <a:gd name="T2" fmla="*/ 153 w 255"/>
                  <a:gd name="T3" fmla="*/ 3 h 222"/>
                  <a:gd name="T4" fmla="*/ 176 w 255"/>
                  <a:gd name="T5" fmla="*/ 10 h 222"/>
                  <a:gd name="T6" fmla="*/ 198 w 255"/>
                  <a:gd name="T7" fmla="*/ 19 h 222"/>
                  <a:gd name="T8" fmla="*/ 217 w 255"/>
                  <a:gd name="T9" fmla="*/ 34 h 222"/>
                  <a:gd name="T10" fmla="*/ 234 w 255"/>
                  <a:gd name="T11" fmla="*/ 50 h 222"/>
                  <a:gd name="T12" fmla="*/ 246 w 255"/>
                  <a:gd name="T13" fmla="*/ 70 h 222"/>
                  <a:gd name="T14" fmla="*/ 250 w 255"/>
                  <a:gd name="T15" fmla="*/ 79 h 222"/>
                  <a:gd name="T16" fmla="*/ 253 w 255"/>
                  <a:gd name="T17" fmla="*/ 89 h 222"/>
                  <a:gd name="T18" fmla="*/ 255 w 255"/>
                  <a:gd name="T19" fmla="*/ 100 h 222"/>
                  <a:gd name="T20" fmla="*/ 255 w 255"/>
                  <a:gd name="T21" fmla="*/ 112 h 222"/>
                  <a:gd name="T22" fmla="*/ 255 w 255"/>
                  <a:gd name="T23" fmla="*/ 122 h 222"/>
                  <a:gd name="T24" fmla="*/ 253 w 255"/>
                  <a:gd name="T25" fmla="*/ 134 h 222"/>
                  <a:gd name="T26" fmla="*/ 250 w 255"/>
                  <a:gd name="T27" fmla="*/ 143 h 222"/>
                  <a:gd name="T28" fmla="*/ 246 w 255"/>
                  <a:gd name="T29" fmla="*/ 153 h 222"/>
                  <a:gd name="T30" fmla="*/ 234 w 255"/>
                  <a:gd name="T31" fmla="*/ 172 h 222"/>
                  <a:gd name="T32" fmla="*/ 217 w 255"/>
                  <a:gd name="T33" fmla="*/ 189 h 222"/>
                  <a:gd name="T34" fmla="*/ 198 w 255"/>
                  <a:gd name="T35" fmla="*/ 203 h 222"/>
                  <a:gd name="T36" fmla="*/ 176 w 255"/>
                  <a:gd name="T37" fmla="*/ 213 h 222"/>
                  <a:gd name="T38" fmla="*/ 153 w 255"/>
                  <a:gd name="T39" fmla="*/ 220 h 222"/>
                  <a:gd name="T40" fmla="*/ 129 w 255"/>
                  <a:gd name="T41" fmla="*/ 222 h 222"/>
                  <a:gd name="T42" fmla="*/ 102 w 255"/>
                  <a:gd name="T43" fmla="*/ 220 h 222"/>
                  <a:gd name="T44" fmla="*/ 79 w 255"/>
                  <a:gd name="T45" fmla="*/ 213 h 222"/>
                  <a:gd name="T46" fmla="*/ 57 w 255"/>
                  <a:gd name="T47" fmla="*/ 203 h 222"/>
                  <a:gd name="T48" fmla="*/ 38 w 255"/>
                  <a:gd name="T49" fmla="*/ 189 h 222"/>
                  <a:gd name="T50" fmla="*/ 24 w 255"/>
                  <a:gd name="T51" fmla="*/ 172 h 222"/>
                  <a:gd name="T52" fmla="*/ 12 w 255"/>
                  <a:gd name="T53" fmla="*/ 153 h 222"/>
                  <a:gd name="T54" fmla="*/ 7 w 255"/>
                  <a:gd name="T55" fmla="*/ 143 h 222"/>
                  <a:gd name="T56" fmla="*/ 5 w 255"/>
                  <a:gd name="T57" fmla="*/ 134 h 222"/>
                  <a:gd name="T58" fmla="*/ 2 w 255"/>
                  <a:gd name="T59" fmla="*/ 122 h 222"/>
                  <a:gd name="T60" fmla="*/ 0 w 255"/>
                  <a:gd name="T61" fmla="*/ 112 h 222"/>
                  <a:gd name="T62" fmla="*/ 2 w 255"/>
                  <a:gd name="T63" fmla="*/ 100 h 222"/>
                  <a:gd name="T64" fmla="*/ 5 w 255"/>
                  <a:gd name="T65" fmla="*/ 89 h 222"/>
                  <a:gd name="T66" fmla="*/ 7 w 255"/>
                  <a:gd name="T67" fmla="*/ 79 h 222"/>
                  <a:gd name="T68" fmla="*/ 12 w 255"/>
                  <a:gd name="T69" fmla="*/ 70 h 222"/>
                  <a:gd name="T70" fmla="*/ 24 w 255"/>
                  <a:gd name="T71" fmla="*/ 50 h 222"/>
                  <a:gd name="T72" fmla="*/ 38 w 255"/>
                  <a:gd name="T73" fmla="*/ 34 h 222"/>
                  <a:gd name="T74" fmla="*/ 57 w 255"/>
                  <a:gd name="T75" fmla="*/ 19 h 222"/>
                  <a:gd name="T76" fmla="*/ 79 w 255"/>
                  <a:gd name="T77" fmla="*/ 10 h 222"/>
                  <a:gd name="T78" fmla="*/ 102 w 255"/>
                  <a:gd name="T79" fmla="*/ 3 h 222"/>
                  <a:gd name="T80" fmla="*/ 129 w 255"/>
                  <a:gd name="T81" fmla="*/ 0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5"/>
                  <a:gd name="T124" fmla="*/ 0 h 222"/>
                  <a:gd name="T125" fmla="*/ 255 w 255"/>
                  <a:gd name="T126" fmla="*/ 222 h 2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5" h="222">
                    <a:moveTo>
                      <a:pt x="129" y="0"/>
                    </a:moveTo>
                    <a:lnTo>
                      <a:pt x="153" y="3"/>
                    </a:lnTo>
                    <a:lnTo>
                      <a:pt x="176" y="10"/>
                    </a:lnTo>
                    <a:lnTo>
                      <a:pt x="198" y="19"/>
                    </a:lnTo>
                    <a:lnTo>
                      <a:pt x="217" y="34"/>
                    </a:lnTo>
                    <a:lnTo>
                      <a:pt x="234" y="50"/>
                    </a:lnTo>
                    <a:lnTo>
                      <a:pt x="246" y="70"/>
                    </a:lnTo>
                    <a:lnTo>
                      <a:pt x="250" y="79"/>
                    </a:lnTo>
                    <a:lnTo>
                      <a:pt x="253" y="89"/>
                    </a:lnTo>
                    <a:lnTo>
                      <a:pt x="255" y="100"/>
                    </a:lnTo>
                    <a:lnTo>
                      <a:pt x="255" y="112"/>
                    </a:lnTo>
                    <a:lnTo>
                      <a:pt x="255" y="122"/>
                    </a:lnTo>
                    <a:lnTo>
                      <a:pt x="253" y="134"/>
                    </a:lnTo>
                    <a:lnTo>
                      <a:pt x="250" y="143"/>
                    </a:lnTo>
                    <a:lnTo>
                      <a:pt x="246" y="153"/>
                    </a:lnTo>
                    <a:lnTo>
                      <a:pt x="234" y="172"/>
                    </a:lnTo>
                    <a:lnTo>
                      <a:pt x="217" y="189"/>
                    </a:lnTo>
                    <a:lnTo>
                      <a:pt x="198" y="203"/>
                    </a:lnTo>
                    <a:lnTo>
                      <a:pt x="176" y="213"/>
                    </a:lnTo>
                    <a:lnTo>
                      <a:pt x="153" y="220"/>
                    </a:lnTo>
                    <a:lnTo>
                      <a:pt x="129" y="222"/>
                    </a:lnTo>
                    <a:lnTo>
                      <a:pt x="102" y="220"/>
                    </a:lnTo>
                    <a:lnTo>
                      <a:pt x="79" y="213"/>
                    </a:lnTo>
                    <a:lnTo>
                      <a:pt x="57" y="203"/>
                    </a:lnTo>
                    <a:lnTo>
                      <a:pt x="38" y="189"/>
                    </a:lnTo>
                    <a:lnTo>
                      <a:pt x="24" y="172"/>
                    </a:lnTo>
                    <a:lnTo>
                      <a:pt x="12" y="153"/>
                    </a:lnTo>
                    <a:lnTo>
                      <a:pt x="7" y="143"/>
                    </a:lnTo>
                    <a:lnTo>
                      <a:pt x="5" y="134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2" y="100"/>
                    </a:lnTo>
                    <a:lnTo>
                      <a:pt x="5" y="89"/>
                    </a:lnTo>
                    <a:lnTo>
                      <a:pt x="7" y="79"/>
                    </a:lnTo>
                    <a:lnTo>
                      <a:pt x="12" y="70"/>
                    </a:lnTo>
                    <a:lnTo>
                      <a:pt x="24" y="50"/>
                    </a:lnTo>
                    <a:lnTo>
                      <a:pt x="38" y="34"/>
                    </a:lnTo>
                    <a:lnTo>
                      <a:pt x="57" y="19"/>
                    </a:lnTo>
                    <a:lnTo>
                      <a:pt x="79" y="10"/>
                    </a:lnTo>
                    <a:lnTo>
                      <a:pt x="102" y="3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3" name="Freeform 701"/>
              <p:cNvSpPr>
                <a:spLocks/>
              </p:cNvSpPr>
              <p:nvPr/>
            </p:nvSpPr>
            <p:spPr bwMode="auto">
              <a:xfrm>
                <a:off x="3120" y="2453"/>
                <a:ext cx="256" cy="222"/>
              </a:xfrm>
              <a:custGeom>
                <a:avLst/>
                <a:gdLst>
                  <a:gd name="T0" fmla="*/ 129 w 256"/>
                  <a:gd name="T1" fmla="*/ 0 h 222"/>
                  <a:gd name="T2" fmla="*/ 153 w 256"/>
                  <a:gd name="T3" fmla="*/ 3 h 222"/>
                  <a:gd name="T4" fmla="*/ 177 w 256"/>
                  <a:gd name="T5" fmla="*/ 10 h 222"/>
                  <a:gd name="T6" fmla="*/ 198 w 256"/>
                  <a:gd name="T7" fmla="*/ 19 h 222"/>
                  <a:gd name="T8" fmla="*/ 217 w 256"/>
                  <a:gd name="T9" fmla="*/ 34 h 222"/>
                  <a:gd name="T10" fmla="*/ 234 w 256"/>
                  <a:gd name="T11" fmla="*/ 50 h 222"/>
                  <a:gd name="T12" fmla="*/ 246 w 256"/>
                  <a:gd name="T13" fmla="*/ 70 h 222"/>
                  <a:gd name="T14" fmla="*/ 249 w 256"/>
                  <a:gd name="T15" fmla="*/ 79 h 222"/>
                  <a:gd name="T16" fmla="*/ 253 w 256"/>
                  <a:gd name="T17" fmla="*/ 89 h 222"/>
                  <a:gd name="T18" fmla="*/ 256 w 256"/>
                  <a:gd name="T19" fmla="*/ 100 h 222"/>
                  <a:gd name="T20" fmla="*/ 256 w 256"/>
                  <a:gd name="T21" fmla="*/ 112 h 222"/>
                  <a:gd name="T22" fmla="*/ 256 w 256"/>
                  <a:gd name="T23" fmla="*/ 122 h 222"/>
                  <a:gd name="T24" fmla="*/ 253 w 256"/>
                  <a:gd name="T25" fmla="*/ 134 h 222"/>
                  <a:gd name="T26" fmla="*/ 249 w 256"/>
                  <a:gd name="T27" fmla="*/ 143 h 222"/>
                  <a:gd name="T28" fmla="*/ 246 w 256"/>
                  <a:gd name="T29" fmla="*/ 153 h 222"/>
                  <a:gd name="T30" fmla="*/ 234 w 256"/>
                  <a:gd name="T31" fmla="*/ 172 h 222"/>
                  <a:gd name="T32" fmla="*/ 217 w 256"/>
                  <a:gd name="T33" fmla="*/ 189 h 222"/>
                  <a:gd name="T34" fmla="*/ 198 w 256"/>
                  <a:gd name="T35" fmla="*/ 203 h 222"/>
                  <a:gd name="T36" fmla="*/ 177 w 256"/>
                  <a:gd name="T37" fmla="*/ 213 h 222"/>
                  <a:gd name="T38" fmla="*/ 153 w 256"/>
                  <a:gd name="T39" fmla="*/ 220 h 222"/>
                  <a:gd name="T40" fmla="*/ 129 w 256"/>
                  <a:gd name="T41" fmla="*/ 222 h 222"/>
                  <a:gd name="T42" fmla="*/ 103 w 256"/>
                  <a:gd name="T43" fmla="*/ 220 h 222"/>
                  <a:gd name="T44" fmla="*/ 79 w 256"/>
                  <a:gd name="T45" fmla="*/ 213 h 222"/>
                  <a:gd name="T46" fmla="*/ 58 w 256"/>
                  <a:gd name="T47" fmla="*/ 203 h 222"/>
                  <a:gd name="T48" fmla="*/ 39 w 256"/>
                  <a:gd name="T49" fmla="*/ 189 h 222"/>
                  <a:gd name="T50" fmla="*/ 22 w 256"/>
                  <a:gd name="T51" fmla="*/ 172 h 222"/>
                  <a:gd name="T52" fmla="*/ 10 w 256"/>
                  <a:gd name="T53" fmla="*/ 153 h 222"/>
                  <a:gd name="T54" fmla="*/ 8 w 256"/>
                  <a:gd name="T55" fmla="*/ 143 h 222"/>
                  <a:gd name="T56" fmla="*/ 3 w 256"/>
                  <a:gd name="T57" fmla="*/ 134 h 222"/>
                  <a:gd name="T58" fmla="*/ 3 w 256"/>
                  <a:gd name="T59" fmla="*/ 122 h 222"/>
                  <a:gd name="T60" fmla="*/ 0 w 256"/>
                  <a:gd name="T61" fmla="*/ 112 h 222"/>
                  <a:gd name="T62" fmla="*/ 3 w 256"/>
                  <a:gd name="T63" fmla="*/ 100 h 222"/>
                  <a:gd name="T64" fmla="*/ 3 w 256"/>
                  <a:gd name="T65" fmla="*/ 89 h 222"/>
                  <a:gd name="T66" fmla="*/ 8 w 256"/>
                  <a:gd name="T67" fmla="*/ 79 h 222"/>
                  <a:gd name="T68" fmla="*/ 10 w 256"/>
                  <a:gd name="T69" fmla="*/ 70 h 222"/>
                  <a:gd name="T70" fmla="*/ 22 w 256"/>
                  <a:gd name="T71" fmla="*/ 50 h 222"/>
                  <a:gd name="T72" fmla="*/ 39 w 256"/>
                  <a:gd name="T73" fmla="*/ 34 h 222"/>
                  <a:gd name="T74" fmla="*/ 58 w 256"/>
                  <a:gd name="T75" fmla="*/ 19 h 222"/>
                  <a:gd name="T76" fmla="*/ 79 w 256"/>
                  <a:gd name="T77" fmla="*/ 10 h 222"/>
                  <a:gd name="T78" fmla="*/ 103 w 256"/>
                  <a:gd name="T79" fmla="*/ 3 h 222"/>
                  <a:gd name="T80" fmla="*/ 129 w 256"/>
                  <a:gd name="T81" fmla="*/ 0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22"/>
                  <a:gd name="T125" fmla="*/ 256 w 256"/>
                  <a:gd name="T126" fmla="*/ 222 h 2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22">
                    <a:moveTo>
                      <a:pt x="129" y="0"/>
                    </a:moveTo>
                    <a:lnTo>
                      <a:pt x="153" y="3"/>
                    </a:lnTo>
                    <a:lnTo>
                      <a:pt x="177" y="10"/>
                    </a:lnTo>
                    <a:lnTo>
                      <a:pt x="198" y="19"/>
                    </a:lnTo>
                    <a:lnTo>
                      <a:pt x="217" y="34"/>
                    </a:lnTo>
                    <a:lnTo>
                      <a:pt x="234" y="50"/>
                    </a:lnTo>
                    <a:lnTo>
                      <a:pt x="246" y="70"/>
                    </a:lnTo>
                    <a:lnTo>
                      <a:pt x="249" y="79"/>
                    </a:lnTo>
                    <a:lnTo>
                      <a:pt x="253" y="89"/>
                    </a:lnTo>
                    <a:lnTo>
                      <a:pt x="256" y="100"/>
                    </a:lnTo>
                    <a:lnTo>
                      <a:pt x="256" y="112"/>
                    </a:lnTo>
                    <a:lnTo>
                      <a:pt x="256" y="122"/>
                    </a:lnTo>
                    <a:lnTo>
                      <a:pt x="253" y="134"/>
                    </a:lnTo>
                    <a:lnTo>
                      <a:pt x="249" y="143"/>
                    </a:lnTo>
                    <a:lnTo>
                      <a:pt x="246" y="153"/>
                    </a:lnTo>
                    <a:lnTo>
                      <a:pt x="234" y="172"/>
                    </a:lnTo>
                    <a:lnTo>
                      <a:pt x="217" y="189"/>
                    </a:lnTo>
                    <a:lnTo>
                      <a:pt x="198" y="203"/>
                    </a:lnTo>
                    <a:lnTo>
                      <a:pt x="177" y="213"/>
                    </a:lnTo>
                    <a:lnTo>
                      <a:pt x="153" y="220"/>
                    </a:lnTo>
                    <a:lnTo>
                      <a:pt x="129" y="222"/>
                    </a:lnTo>
                    <a:lnTo>
                      <a:pt x="103" y="220"/>
                    </a:lnTo>
                    <a:lnTo>
                      <a:pt x="79" y="213"/>
                    </a:lnTo>
                    <a:lnTo>
                      <a:pt x="58" y="203"/>
                    </a:lnTo>
                    <a:lnTo>
                      <a:pt x="39" y="189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8" y="143"/>
                    </a:lnTo>
                    <a:lnTo>
                      <a:pt x="3" y="134"/>
                    </a:lnTo>
                    <a:lnTo>
                      <a:pt x="3" y="122"/>
                    </a:lnTo>
                    <a:lnTo>
                      <a:pt x="0" y="112"/>
                    </a:lnTo>
                    <a:lnTo>
                      <a:pt x="3" y="100"/>
                    </a:lnTo>
                    <a:lnTo>
                      <a:pt x="3" y="89"/>
                    </a:lnTo>
                    <a:lnTo>
                      <a:pt x="8" y="79"/>
                    </a:lnTo>
                    <a:lnTo>
                      <a:pt x="10" y="70"/>
                    </a:lnTo>
                    <a:lnTo>
                      <a:pt x="22" y="50"/>
                    </a:lnTo>
                    <a:lnTo>
                      <a:pt x="39" y="34"/>
                    </a:lnTo>
                    <a:lnTo>
                      <a:pt x="58" y="19"/>
                    </a:lnTo>
                    <a:lnTo>
                      <a:pt x="79" y="10"/>
                    </a:lnTo>
                    <a:lnTo>
                      <a:pt x="103" y="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4" name="Freeform 702"/>
              <p:cNvSpPr>
                <a:spLocks/>
              </p:cNvSpPr>
              <p:nvPr/>
            </p:nvSpPr>
            <p:spPr bwMode="auto">
              <a:xfrm>
                <a:off x="3120" y="2453"/>
                <a:ext cx="256" cy="222"/>
              </a:xfrm>
              <a:custGeom>
                <a:avLst/>
                <a:gdLst>
                  <a:gd name="T0" fmla="*/ 129 w 256"/>
                  <a:gd name="T1" fmla="*/ 0 h 222"/>
                  <a:gd name="T2" fmla="*/ 153 w 256"/>
                  <a:gd name="T3" fmla="*/ 3 h 222"/>
                  <a:gd name="T4" fmla="*/ 177 w 256"/>
                  <a:gd name="T5" fmla="*/ 10 h 222"/>
                  <a:gd name="T6" fmla="*/ 198 w 256"/>
                  <a:gd name="T7" fmla="*/ 19 h 222"/>
                  <a:gd name="T8" fmla="*/ 217 w 256"/>
                  <a:gd name="T9" fmla="*/ 34 h 222"/>
                  <a:gd name="T10" fmla="*/ 234 w 256"/>
                  <a:gd name="T11" fmla="*/ 50 h 222"/>
                  <a:gd name="T12" fmla="*/ 246 w 256"/>
                  <a:gd name="T13" fmla="*/ 70 h 222"/>
                  <a:gd name="T14" fmla="*/ 249 w 256"/>
                  <a:gd name="T15" fmla="*/ 79 h 222"/>
                  <a:gd name="T16" fmla="*/ 253 w 256"/>
                  <a:gd name="T17" fmla="*/ 89 h 222"/>
                  <a:gd name="T18" fmla="*/ 256 w 256"/>
                  <a:gd name="T19" fmla="*/ 100 h 222"/>
                  <a:gd name="T20" fmla="*/ 256 w 256"/>
                  <a:gd name="T21" fmla="*/ 112 h 222"/>
                  <a:gd name="T22" fmla="*/ 256 w 256"/>
                  <a:gd name="T23" fmla="*/ 122 h 222"/>
                  <a:gd name="T24" fmla="*/ 253 w 256"/>
                  <a:gd name="T25" fmla="*/ 134 h 222"/>
                  <a:gd name="T26" fmla="*/ 249 w 256"/>
                  <a:gd name="T27" fmla="*/ 143 h 222"/>
                  <a:gd name="T28" fmla="*/ 246 w 256"/>
                  <a:gd name="T29" fmla="*/ 153 h 222"/>
                  <a:gd name="T30" fmla="*/ 234 w 256"/>
                  <a:gd name="T31" fmla="*/ 172 h 222"/>
                  <a:gd name="T32" fmla="*/ 217 w 256"/>
                  <a:gd name="T33" fmla="*/ 189 h 222"/>
                  <a:gd name="T34" fmla="*/ 198 w 256"/>
                  <a:gd name="T35" fmla="*/ 203 h 222"/>
                  <a:gd name="T36" fmla="*/ 177 w 256"/>
                  <a:gd name="T37" fmla="*/ 213 h 222"/>
                  <a:gd name="T38" fmla="*/ 153 w 256"/>
                  <a:gd name="T39" fmla="*/ 220 h 222"/>
                  <a:gd name="T40" fmla="*/ 129 w 256"/>
                  <a:gd name="T41" fmla="*/ 222 h 222"/>
                  <a:gd name="T42" fmla="*/ 103 w 256"/>
                  <a:gd name="T43" fmla="*/ 220 h 222"/>
                  <a:gd name="T44" fmla="*/ 79 w 256"/>
                  <a:gd name="T45" fmla="*/ 213 h 222"/>
                  <a:gd name="T46" fmla="*/ 58 w 256"/>
                  <a:gd name="T47" fmla="*/ 203 h 222"/>
                  <a:gd name="T48" fmla="*/ 39 w 256"/>
                  <a:gd name="T49" fmla="*/ 189 h 222"/>
                  <a:gd name="T50" fmla="*/ 22 w 256"/>
                  <a:gd name="T51" fmla="*/ 172 h 222"/>
                  <a:gd name="T52" fmla="*/ 10 w 256"/>
                  <a:gd name="T53" fmla="*/ 153 h 222"/>
                  <a:gd name="T54" fmla="*/ 8 w 256"/>
                  <a:gd name="T55" fmla="*/ 143 h 222"/>
                  <a:gd name="T56" fmla="*/ 3 w 256"/>
                  <a:gd name="T57" fmla="*/ 134 h 222"/>
                  <a:gd name="T58" fmla="*/ 3 w 256"/>
                  <a:gd name="T59" fmla="*/ 122 h 222"/>
                  <a:gd name="T60" fmla="*/ 0 w 256"/>
                  <a:gd name="T61" fmla="*/ 112 h 222"/>
                  <a:gd name="T62" fmla="*/ 3 w 256"/>
                  <a:gd name="T63" fmla="*/ 100 h 222"/>
                  <a:gd name="T64" fmla="*/ 3 w 256"/>
                  <a:gd name="T65" fmla="*/ 89 h 222"/>
                  <a:gd name="T66" fmla="*/ 8 w 256"/>
                  <a:gd name="T67" fmla="*/ 79 h 222"/>
                  <a:gd name="T68" fmla="*/ 10 w 256"/>
                  <a:gd name="T69" fmla="*/ 70 h 222"/>
                  <a:gd name="T70" fmla="*/ 22 w 256"/>
                  <a:gd name="T71" fmla="*/ 50 h 222"/>
                  <a:gd name="T72" fmla="*/ 39 w 256"/>
                  <a:gd name="T73" fmla="*/ 34 h 222"/>
                  <a:gd name="T74" fmla="*/ 58 w 256"/>
                  <a:gd name="T75" fmla="*/ 19 h 222"/>
                  <a:gd name="T76" fmla="*/ 79 w 256"/>
                  <a:gd name="T77" fmla="*/ 10 h 222"/>
                  <a:gd name="T78" fmla="*/ 103 w 256"/>
                  <a:gd name="T79" fmla="*/ 3 h 222"/>
                  <a:gd name="T80" fmla="*/ 129 w 256"/>
                  <a:gd name="T81" fmla="*/ 0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6"/>
                  <a:gd name="T124" fmla="*/ 0 h 222"/>
                  <a:gd name="T125" fmla="*/ 256 w 256"/>
                  <a:gd name="T126" fmla="*/ 222 h 2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6" h="222">
                    <a:moveTo>
                      <a:pt x="129" y="0"/>
                    </a:moveTo>
                    <a:lnTo>
                      <a:pt x="153" y="3"/>
                    </a:lnTo>
                    <a:lnTo>
                      <a:pt x="177" y="10"/>
                    </a:lnTo>
                    <a:lnTo>
                      <a:pt x="198" y="19"/>
                    </a:lnTo>
                    <a:lnTo>
                      <a:pt x="217" y="34"/>
                    </a:lnTo>
                    <a:lnTo>
                      <a:pt x="234" y="50"/>
                    </a:lnTo>
                    <a:lnTo>
                      <a:pt x="246" y="70"/>
                    </a:lnTo>
                    <a:lnTo>
                      <a:pt x="249" y="79"/>
                    </a:lnTo>
                    <a:lnTo>
                      <a:pt x="253" y="89"/>
                    </a:lnTo>
                    <a:lnTo>
                      <a:pt x="256" y="100"/>
                    </a:lnTo>
                    <a:lnTo>
                      <a:pt x="256" y="112"/>
                    </a:lnTo>
                    <a:lnTo>
                      <a:pt x="256" y="122"/>
                    </a:lnTo>
                    <a:lnTo>
                      <a:pt x="253" y="134"/>
                    </a:lnTo>
                    <a:lnTo>
                      <a:pt x="249" y="143"/>
                    </a:lnTo>
                    <a:lnTo>
                      <a:pt x="246" y="153"/>
                    </a:lnTo>
                    <a:lnTo>
                      <a:pt x="234" y="172"/>
                    </a:lnTo>
                    <a:lnTo>
                      <a:pt x="217" y="189"/>
                    </a:lnTo>
                    <a:lnTo>
                      <a:pt x="198" y="203"/>
                    </a:lnTo>
                    <a:lnTo>
                      <a:pt x="177" y="213"/>
                    </a:lnTo>
                    <a:lnTo>
                      <a:pt x="153" y="220"/>
                    </a:lnTo>
                    <a:lnTo>
                      <a:pt x="129" y="222"/>
                    </a:lnTo>
                    <a:lnTo>
                      <a:pt x="103" y="220"/>
                    </a:lnTo>
                    <a:lnTo>
                      <a:pt x="79" y="213"/>
                    </a:lnTo>
                    <a:lnTo>
                      <a:pt x="58" y="203"/>
                    </a:lnTo>
                    <a:lnTo>
                      <a:pt x="39" y="189"/>
                    </a:lnTo>
                    <a:lnTo>
                      <a:pt x="22" y="172"/>
                    </a:lnTo>
                    <a:lnTo>
                      <a:pt x="10" y="153"/>
                    </a:lnTo>
                    <a:lnTo>
                      <a:pt x="8" y="143"/>
                    </a:lnTo>
                    <a:lnTo>
                      <a:pt x="3" y="134"/>
                    </a:lnTo>
                    <a:lnTo>
                      <a:pt x="3" y="122"/>
                    </a:lnTo>
                    <a:lnTo>
                      <a:pt x="0" y="112"/>
                    </a:lnTo>
                    <a:lnTo>
                      <a:pt x="3" y="100"/>
                    </a:lnTo>
                    <a:lnTo>
                      <a:pt x="3" y="89"/>
                    </a:lnTo>
                    <a:lnTo>
                      <a:pt x="8" y="79"/>
                    </a:lnTo>
                    <a:lnTo>
                      <a:pt x="10" y="70"/>
                    </a:lnTo>
                    <a:lnTo>
                      <a:pt x="22" y="50"/>
                    </a:lnTo>
                    <a:lnTo>
                      <a:pt x="39" y="34"/>
                    </a:lnTo>
                    <a:lnTo>
                      <a:pt x="58" y="19"/>
                    </a:lnTo>
                    <a:lnTo>
                      <a:pt x="79" y="10"/>
                    </a:lnTo>
                    <a:lnTo>
                      <a:pt x="103" y="3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776" name="Line 707"/>
            <p:cNvSpPr>
              <a:spLocks noChangeShapeType="1"/>
            </p:cNvSpPr>
            <p:nvPr/>
          </p:nvSpPr>
          <p:spPr bwMode="auto">
            <a:xfrm>
              <a:off x="4572000" y="3638550"/>
              <a:ext cx="1905000" cy="0"/>
            </a:xfrm>
            <a:prstGeom prst="line">
              <a:avLst/>
            </a:prstGeom>
            <a:noFill/>
            <a:ln w="38100">
              <a:solidFill>
                <a:srgbClr val="FF00CC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7" name="Text Box 708"/>
            <p:cNvSpPr txBox="1">
              <a:spLocks noChangeArrowheads="1"/>
            </p:cNvSpPr>
            <p:nvPr/>
          </p:nvSpPr>
          <p:spPr bwMode="auto">
            <a:xfrm>
              <a:off x="6613525" y="3409950"/>
              <a:ext cx="1971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Golgi Apparatus</a:t>
              </a:r>
            </a:p>
          </p:txBody>
        </p:sp>
        <p:sp>
          <p:nvSpPr>
            <p:cNvPr id="32778" name="Line 709"/>
            <p:cNvSpPr>
              <a:spLocks noChangeShapeType="1"/>
            </p:cNvSpPr>
            <p:nvPr/>
          </p:nvSpPr>
          <p:spPr bwMode="auto">
            <a:xfrm>
              <a:off x="2057400" y="1851025"/>
              <a:ext cx="0" cy="35448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9" name="Text Box 710"/>
            <p:cNvSpPr txBox="1">
              <a:spLocks noChangeArrowheads="1"/>
            </p:cNvSpPr>
            <p:nvPr/>
          </p:nvSpPr>
          <p:spPr bwMode="auto">
            <a:xfrm>
              <a:off x="161925" y="2895600"/>
              <a:ext cx="1768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Direction of Secretion</a:t>
              </a:r>
            </a:p>
          </p:txBody>
        </p:sp>
        <p:sp>
          <p:nvSpPr>
            <p:cNvPr id="32780" name="Rectangle 711"/>
            <p:cNvSpPr>
              <a:spLocks noChangeArrowheads="1"/>
            </p:cNvSpPr>
            <p:nvPr/>
          </p:nvSpPr>
          <p:spPr bwMode="auto">
            <a:xfrm>
              <a:off x="2609850" y="5651500"/>
              <a:ext cx="2876550" cy="889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781" name="Text Box 712"/>
            <p:cNvSpPr txBox="1">
              <a:spLocks noChangeArrowheads="1"/>
            </p:cNvSpPr>
            <p:nvPr/>
          </p:nvSpPr>
          <p:spPr bwMode="auto">
            <a:xfrm>
              <a:off x="6629400" y="5467350"/>
              <a:ext cx="1672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800" b="1"/>
                <a:t>Basal Lamina</a:t>
              </a:r>
            </a:p>
          </p:txBody>
        </p:sp>
        <p:sp>
          <p:nvSpPr>
            <p:cNvPr id="32782" name="Line 713"/>
            <p:cNvSpPr>
              <a:spLocks noChangeShapeType="1"/>
            </p:cNvSpPr>
            <p:nvPr/>
          </p:nvSpPr>
          <p:spPr bwMode="auto">
            <a:xfrm flipH="1">
              <a:off x="5638800" y="5651500"/>
              <a:ext cx="914400" cy="4445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3" name="Right Brace 716"/>
            <p:cNvSpPr>
              <a:spLocks/>
            </p:cNvSpPr>
            <p:nvPr/>
          </p:nvSpPr>
          <p:spPr bwMode="auto">
            <a:xfrm>
              <a:off x="5638800" y="1733550"/>
              <a:ext cx="533400" cy="1828800"/>
            </a:xfrm>
            <a:prstGeom prst="rightBrace">
              <a:avLst>
                <a:gd name="adj1" fmla="val 8333"/>
                <a:gd name="adj2" fmla="val 49306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784" name="Right Brace 717"/>
            <p:cNvSpPr>
              <a:spLocks/>
            </p:cNvSpPr>
            <p:nvPr/>
          </p:nvSpPr>
          <p:spPr bwMode="auto">
            <a:xfrm>
              <a:off x="5638800" y="3790950"/>
              <a:ext cx="533400" cy="1752600"/>
            </a:xfrm>
            <a:prstGeom prst="rightBrace">
              <a:avLst>
                <a:gd name="adj1" fmla="val 8336"/>
                <a:gd name="adj2" fmla="val 49306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32774" name="Picture 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5562600"/>
            <a:ext cx="7145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r>
              <a:rPr lang="en-GB" sz="3600" b="1" smtClean="0">
                <a:latin typeface="Arial" charset="0"/>
              </a:rPr>
              <a:t>Lecture Content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Arial" charset="0"/>
                <a:cs typeface="Arial" charset="0"/>
              </a:rPr>
              <a:t>Describe the classification of epithelia</a:t>
            </a:r>
          </a:p>
          <a:p>
            <a:r>
              <a:rPr lang="en-GB" sz="2800" dirty="0" smtClean="0">
                <a:latin typeface="Arial" charset="0"/>
                <a:cs typeface="Arial" charset="0"/>
              </a:rPr>
              <a:t>Understand the polarity of epithelia</a:t>
            </a:r>
          </a:p>
          <a:p>
            <a:r>
              <a:rPr lang="en-GB" sz="2800" dirty="0" smtClean="0">
                <a:latin typeface="Arial" charset="0"/>
                <a:cs typeface="Arial" charset="0"/>
              </a:rPr>
              <a:t>Describe the role of cell-cell junctions in epithelial polarity</a:t>
            </a:r>
          </a:p>
          <a:p>
            <a:r>
              <a:rPr lang="en-GB" sz="2800" dirty="0" smtClean="0">
                <a:latin typeface="Arial" charset="0"/>
                <a:cs typeface="Arial" charset="0"/>
              </a:rPr>
              <a:t>Describe the relationships between cellular organisation and epithelial function</a:t>
            </a:r>
          </a:p>
          <a:p>
            <a:r>
              <a:rPr lang="en-GB" sz="2800" dirty="0" smtClean="0">
                <a:latin typeface="Arial" charset="0"/>
                <a:cs typeface="Arial" charset="0"/>
              </a:rPr>
              <a:t>Describe patterns of cell division in the turnover of epithelia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 smtClean="0">
                <a:latin typeface="Verdana" pitchFamily="34" charset="0"/>
              </a:rPr>
              <a:t>Endocrine cells secrete their contents to the basal aspect</a:t>
            </a:r>
            <a:endParaRPr lang="en-US" sz="2800" smtClean="0">
              <a:latin typeface="Verdana" pitchFamily="34" charset="0"/>
            </a:endParaRPr>
          </a:p>
        </p:txBody>
      </p:sp>
      <p:pic>
        <p:nvPicPr>
          <p:cNvPr id="33795" name="Picture 3" descr="endoc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8925" y="2020888"/>
            <a:ext cx="153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Secretory granules</a:t>
            </a:r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Basal lamina</a:t>
            </a:r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Capillary lumen</a:t>
            </a:r>
            <a:endParaRPr lang="en-US" sz="240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676400" y="2514600"/>
            <a:ext cx="76200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752600" y="2286000"/>
            <a:ext cx="24384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1676400" y="5410200"/>
            <a:ext cx="2971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V="1">
            <a:off x="1447800" y="3810000"/>
            <a:ext cx="236220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lands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7000"/>
            <a:ext cx="4254500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48200" y="152400"/>
            <a:ext cx="4495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/>
              <a:t>Organisation of secretory epithelia in glandular tissues</a:t>
            </a:r>
            <a:endParaRPr lang="en-GB" sz="2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800600" y="2209800"/>
            <a:ext cx="35210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/>
              <a:t>In tissues whose main purpose is secretion, the epithelium is arranged into tubules and ducts of varying complexity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GB" sz="3200" b="1" smtClean="0">
                <a:latin typeface="Arial" charset="0"/>
              </a:rPr>
              <a:t>Secretion</a:t>
            </a:r>
          </a:p>
        </p:txBody>
      </p:sp>
      <p:sp>
        <p:nvSpPr>
          <p:cNvPr id="35843" name="Text Box 16"/>
          <p:cNvSpPr txBox="1">
            <a:spLocks noChangeArrowheads="1"/>
          </p:cNvSpPr>
          <p:nvPr/>
        </p:nvSpPr>
        <p:spPr bwMode="auto">
          <a:xfrm>
            <a:off x="381000" y="685800"/>
            <a:ext cx="85344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As well as exocrine and endocrine secretion, the way cells secrete can be classified as:</a:t>
            </a:r>
          </a:p>
          <a:p>
            <a:endParaRPr lang="en-GB" sz="2400"/>
          </a:p>
          <a:p>
            <a:r>
              <a:rPr lang="en-GB" sz="2400" b="1"/>
              <a:t>Constitutive</a:t>
            </a:r>
            <a:r>
              <a:rPr lang="en-GB" sz="2400"/>
              <a:t> – secretory vesicles, as they are formed, move directly to the plasma membrane and release their contents, e.g. production of plasma proteins by hepatocytes (</a:t>
            </a:r>
            <a:r>
              <a:rPr lang="en-GB" sz="2400" i="1"/>
              <a:t>constitutive endocrine secretion</a:t>
            </a:r>
            <a:r>
              <a:rPr lang="en-GB" sz="2400"/>
              <a:t>)</a:t>
            </a:r>
          </a:p>
          <a:p>
            <a:endParaRPr lang="en-GB" sz="2400"/>
          </a:p>
          <a:p>
            <a:r>
              <a:rPr lang="en-GB" sz="2400" b="1"/>
              <a:t>Stimulated</a:t>
            </a:r>
            <a:r>
              <a:rPr lang="en-GB" sz="2400"/>
              <a:t> – secretory vesicles are stored in the cytoplasm and only fuse with the plasma membrane to release their contents, e.g. the release of adrenaline from cells of the adrenal medulla after a fight-or-flight stimulus (</a:t>
            </a:r>
            <a:r>
              <a:rPr lang="en-GB" sz="2400" i="1"/>
              <a:t>stimulated endocrine secretion</a:t>
            </a:r>
            <a:r>
              <a:rPr lang="en-GB" sz="2400"/>
              <a:t>); when stomach contents enter the duodenum, pancreatic acinar cells are stimulated to release their digestive enzymes into ducts (</a:t>
            </a:r>
            <a:r>
              <a:rPr lang="en-GB" sz="2400" i="1"/>
              <a:t>stimulated exocrine secretion</a:t>
            </a:r>
            <a:r>
              <a:rPr lang="en-GB" sz="240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Protective epithelia: thick skin</a:t>
            </a:r>
          </a:p>
        </p:txBody>
      </p:sp>
      <p:pic>
        <p:nvPicPr>
          <p:cNvPr id="36867" name="Picture 3" descr="thick 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800"/>
            <a:ext cx="54673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927725" y="1487488"/>
            <a:ext cx="29876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/>
              <a:t>The skin comprises three main layers: epidermis, dermis, and hypodermis.</a:t>
            </a:r>
          </a:p>
          <a:p>
            <a:r>
              <a:rPr lang="en-GB" sz="2400"/>
              <a:t>The epidermis is the </a:t>
            </a:r>
            <a:r>
              <a:rPr lang="en-GB" sz="2400" u="sng"/>
              <a:t>keratinizing</a:t>
            </a:r>
            <a:r>
              <a:rPr lang="en-GB" sz="2400"/>
              <a:t> stratified squamous epithelial layer. Its main function is to act as a barrier to the environment, but some appendages have other functions (e.g. hair, nails).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z="3200" b="1" smtClean="0">
                <a:latin typeface="Arial" charset="0"/>
              </a:rPr>
              <a:t>Protective epithelia are usually stratified-squamous (e.g. skin)</a:t>
            </a:r>
            <a:endParaRPr lang="en-GB" sz="3200" smtClean="0">
              <a:latin typeface="Arial" charset="0"/>
            </a:endParaRPr>
          </a:p>
        </p:txBody>
      </p:sp>
      <p:pic>
        <p:nvPicPr>
          <p:cNvPr id="37891" name="Picture 3" descr="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715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 flipH="1" flipV="1">
            <a:off x="5867400" y="1676400"/>
            <a:ext cx="685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613525" y="1584325"/>
            <a:ext cx="22256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Squamous surface cell layers</a:t>
            </a:r>
          </a:p>
          <a:p>
            <a:r>
              <a:rPr lang="en-GB" sz="2400" b="1"/>
              <a:t>(protective surface)</a:t>
            </a:r>
            <a:endParaRPr lang="en-GB" sz="2400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5867400" y="4648200"/>
            <a:ext cx="838200" cy="152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705600" y="4038600"/>
            <a:ext cx="2225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Cuboidal basal cell layer</a:t>
            </a:r>
          </a:p>
          <a:p>
            <a:r>
              <a:rPr lang="en-GB" sz="2400" b="1"/>
              <a:t>(stem cells for the renewal of upper layers)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772400" cy="1143000"/>
          </a:xfrm>
        </p:spPr>
        <p:txBody>
          <a:bodyPr/>
          <a:lstStyle/>
          <a:p>
            <a:r>
              <a:rPr lang="en-GB" sz="3600" b="1" smtClean="0">
                <a:latin typeface="Arial" charset="0"/>
              </a:rPr>
              <a:t>Protective epithelia: </a:t>
            </a:r>
            <a:br>
              <a:rPr lang="en-GB" sz="3600" b="1" smtClean="0">
                <a:latin typeface="Arial" charset="0"/>
              </a:rPr>
            </a:br>
            <a:r>
              <a:rPr lang="en-GB" sz="2800" b="1" smtClean="0">
                <a:latin typeface="Arial" charset="0"/>
              </a:rPr>
              <a:t>keratinizing vs non-keratinizing</a:t>
            </a:r>
            <a:endParaRPr lang="en-GB" sz="2800" smtClean="0">
              <a:latin typeface="Arial" charset="0"/>
            </a:endParaRPr>
          </a:p>
        </p:txBody>
      </p:sp>
      <p:pic>
        <p:nvPicPr>
          <p:cNvPr id="38915" name="Picture 3" descr="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1788"/>
            <a:ext cx="3886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1763713" y="2600325"/>
            <a:ext cx="0" cy="423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1447800"/>
            <a:ext cx="3384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Keratinizing: no nuclei visible in surface cell layers</a:t>
            </a:r>
            <a:endParaRPr lang="en-GB" sz="240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794250" y="1447800"/>
            <a:ext cx="4170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Non-Keratinizing: nuclei are visible in surface cell layers</a:t>
            </a:r>
          </a:p>
        </p:txBody>
      </p:sp>
      <p:pic>
        <p:nvPicPr>
          <p:cNvPr id="38919" name="Picture 10" descr="http://www.vetmed.vt.edu/education/curriculum/vm8054/labs/lab18/IMAGES/ESOPHE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6713"/>
            <a:ext cx="427196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819775" y="2578100"/>
            <a:ext cx="428625" cy="9763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TextBox 1"/>
          <p:cNvSpPr txBox="1">
            <a:spLocks noChangeArrowheads="1"/>
          </p:cNvSpPr>
          <p:nvPr/>
        </p:nvSpPr>
        <p:spPr bwMode="auto">
          <a:xfrm>
            <a:off x="609600" y="57150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>
                <a:solidFill>
                  <a:srgbClr val="000099"/>
                </a:solidFill>
              </a:rPr>
              <a:t>Epidermis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7086600" y="2916238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>
                <a:solidFill>
                  <a:srgbClr val="000099"/>
                </a:solidFill>
              </a:rPr>
              <a:t>Oesophagus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30238"/>
            <a:ext cx="7772400" cy="1143000"/>
          </a:xfrm>
        </p:spPr>
        <p:txBody>
          <a:bodyPr/>
          <a:lstStyle/>
          <a:p>
            <a:r>
              <a:rPr lang="en-GB" sz="3200" b="1" smtClean="0">
                <a:latin typeface="Arial" charset="0"/>
              </a:rPr>
              <a:t>Protective epithelia: </a:t>
            </a:r>
            <a:br>
              <a:rPr lang="en-GB" sz="3200" b="1" smtClean="0">
                <a:latin typeface="Arial" charset="0"/>
              </a:rPr>
            </a:br>
            <a:r>
              <a:rPr lang="en-GB" sz="2400" b="1" smtClean="0">
                <a:latin typeface="Arial" charset="0"/>
              </a:rPr>
              <a:t>Cervical smear tests sample the surface cells of the uterine cervix epithelium.</a:t>
            </a:r>
            <a:endParaRPr lang="en-GB" sz="2400" smtClean="0">
              <a:latin typeface="Arial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9750" y="18923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Normal Pap smear</a:t>
            </a:r>
            <a:endParaRPr lang="en-GB" sz="24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938713" y="1892300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/>
              <a:t>Abnormal Pap smear</a:t>
            </a:r>
          </a:p>
        </p:txBody>
      </p:sp>
      <p:pic>
        <p:nvPicPr>
          <p:cNvPr id="39941" name="Picture 5" descr="normal_pap_squamous_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abnormal_HPV_mild_dyspl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424815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Arial" charset="0"/>
              </a:rPr>
              <a:t>Defects in cytokeratins or cell junctions  lead to blistering diseases as a result of epidermal damage</a:t>
            </a:r>
            <a:endParaRPr lang="en-US" sz="3200" smtClean="0">
              <a:latin typeface="Arial" charset="0"/>
            </a:endParaRPr>
          </a:p>
        </p:txBody>
      </p:sp>
      <p:pic>
        <p:nvPicPr>
          <p:cNvPr id="40963" name="Picture 3" descr="blis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7913"/>
            <a:ext cx="89916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GB" sz="3600" smtClean="0">
                <a:latin typeface="Arial" charset="0"/>
              </a:rPr>
              <a:t>Epithelium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2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chemeClr val="tx2"/>
                </a:solidFill>
              </a:rPr>
              <a:t>Epithelial organs always have associated ECM and connective tissue cells.</a:t>
            </a:r>
          </a:p>
        </p:txBody>
      </p:sp>
      <p:pic>
        <p:nvPicPr>
          <p:cNvPr id="7172" name="Picture 4" descr="tissue 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572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Tissue S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9624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z="3600" smtClean="0">
                <a:solidFill>
                  <a:srgbClr val="66FF33"/>
                </a:solidFill>
                <a:latin typeface="Arial" charset="0"/>
              </a:rPr>
              <a:t>Epithelial organisation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z="2800" smtClean="0">
                <a:latin typeface="Arial" charset="0"/>
              </a:rPr>
              <a:t>epithelial cells make organised, stable cell-cell junctions to form continuous, cohesive layers</a:t>
            </a:r>
          </a:p>
          <a:p>
            <a:r>
              <a:rPr lang="en-GB" sz="2800" smtClean="0">
                <a:latin typeface="Arial" charset="0"/>
              </a:rPr>
              <a:t>epithelial layers line internal and external body surfaces and have a variety of functions, e.g. transport, absorption, secretion, protection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Epithelia are classified by</a:t>
            </a:r>
            <a:endParaRPr lang="en-GB" sz="3600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their shape, e.g. cuboidal or columnar</a:t>
            </a:r>
          </a:p>
          <a:p>
            <a:r>
              <a:rPr lang="en-GB" sz="3600" smtClean="0">
                <a:latin typeface="Arial" charset="0"/>
              </a:rPr>
              <a:t>their layering, e.g. single layer = simple; multi-layered = stratified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Classification of epithelia:</a:t>
            </a:r>
            <a:br>
              <a:rPr lang="en-GB" b="1" smtClean="0">
                <a:latin typeface="Arial" charset="0"/>
              </a:rPr>
            </a:br>
            <a:r>
              <a:rPr lang="en-GB" b="1" smtClean="0">
                <a:latin typeface="Arial" charset="0"/>
              </a:rPr>
              <a:t>simple squamous</a:t>
            </a:r>
            <a:r>
              <a:rPr lang="en-GB" sz="2400" b="1" smtClean="0">
                <a:latin typeface="Arial" charset="0"/>
              </a:rPr>
              <a:t/>
            </a:r>
            <a:br>
              <a:rPr lang="en-GB" sz="2400" b="1" smtClean="0">
                <a:latin typeface="Arial" charset="0"/>
              </a:rPr>
            </a:br>
            <a:r>
              <a:rPr lang="en-GB" sz="2800" b="1" smtClean="0">
                <a:solidFill>
                  <a:schemeClr val="tx1"/>
                </a:solidFill>
                <a:latin typeface="Arial" charset="0"/>
              </a:rPr>
              <a:t>e.g. lung alveolar, mesothelium, endothelium</a:t>
            </a:r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3" name="Picture 3" descr="squ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80772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Classification of epithelia:</a:t>
            </a:r>
            <a:br>
              <a:rPr lang="en-GB" b="1" smtClean="0">
                <a:latin typeface="Arial" charset="0"/>
              </a:rPr>
            </a:br>
            <a:r>
              <a:rPr lang="en-GB" b="1" smtClean="0">
                <a:latin typeface="Arial" charset="0"/>
              </a:rPr>
              <a:t>simple cuboidal</a:t>
            </a:r>
            <a:r>
              <a:rPr lang="en-GB" sz="2400" b="1" smtClean="0">
                <a:latin typeface="Arial" charset="0"/>
              </a:rPr>
              <a:t/>
            </a:r>
            <a:br>
              <a:rPr lang="en-GB" sz="2400" b="1" smtClean="0">
                <a:latin typeface="Arial" charset="0"/>
              </a:rPr>
            </a:br>
            <a:r>
              <a:rPr lang="en-GB" sz="2800" b="1" smtClean="0">
                <a:solidFill>
                  <a:schemeClr val="tx1"/>
                </a:solidFill>
                <a:latin typeface="Arial" charset="0"/>
              </a:rPr>
              <a:t>e.g. kidney collecting duct</a:t>
            </a:r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67" name="Picture 4" descr="cub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10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Arial" charset="0"/>
              </a:rPr>
              <a:t>Classification of epithelia:</a:t>
            </a:r>
            <a:br>
              <a:rPr lang="en-GB" b="1" smtClean="0">
                <a:latin typeface="Arial" charset="0"/>
              </a:rPr>
            </a:br>
            <a:r>
              <a:rPr lang="en-GB" b="1" smtClean="0">
                <a:latin typeface="Arial" charset="0"/>
              </a:rPr>
              <a:t>simple columnar</a:t>
            </a:r>
            <a:r>
              <a:rPr lang="en-GB" sz="2400" b="1" smtClean="0">
                <a:latin typeface="Arial" charset="0"/>
              </a:rPr>
              <a:t/>
            </a:r>
            <a:br>
              <a:rPr lang="en-GB" sz="2400" b="1" smtClean="0">
                <a:latin typeface="Arial" charset="0"/>
              </a:rPr>
            </a:br>
            <a:r>
              <a:rPr lang="en-GB" sz="2800" b="1" smtClean="0">
                <a:solidFill>
                  <a:schemeClr val="tx1"/>
                </a:solidFill>
                <a:latin typeface="Arial" charset="0"/>
              </a:rPr>
              <a:t>e.g. enterocytes (intestinal absorptive)</a:t>
            </a:r>
            <a:endParaRPr lang="en-GB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291" name="Picture 4" descr="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3058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00"/>
      </a:lt1>
      <a:dk2>
        <a:srgbClr val="0000FF"/>
      </a:dk2>
      <a:lt2>
        <a:srgbClr val="99FF33"/>
      </a:lt2>
      <a:accent1>
        <a:srgbClr val="00CC99"/>
      </a:accent1>
      <a:accent2>
        <a:srgbClr val="3333CC"/>
      </a:accent2>
      <a:accent3>
        <a:srgbClr val="AAAA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969696"/>
    </a:dk1>
    <a:lt1>
      <a:srgbClr val="FFFF00"/>
    </a:lt1>
    <a:dk2>
      <a:srgbClr val="0000FF"/>
    </a:dk2>
    <a:lt2>
      <a:srgbClr val="99FF33"/>
    </a:lt2>
    <a:accent1>
      <a:srgbClr val="00CC99"/>
    </a:accent1>
    <a:accent2>
      <a:srgbClr val="3333CC"/>
    </a:accent2>
    <a:accent3>
      <a:srgbClr val="AAAA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1292</TotalTime>
  <Words>896</Words>
  <Application>Microsoft Office PowerPoint</Application>
  <PresentationFormat>On-screen Show (4:3)</PresentationFormat>
  <Paragraphs>131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Times New Roman</vt:lpstr>
      <vt:lpstr>Calibri</vt:lpstr>
      <vt:lpstr>Impact</vt:lpstr>
      <vt:lpstr>MS PGothic</vt:lpstr>
      <vt:lpstr>Wingdings</vt:lpstr>
      <vt:lpstr>Verdana</vt:lpstr>
      <vt:lpstr>Blank Presentation</vt:lpstr>
      <vt:lpstr>Standarddesign</vt:lpstr>
      <vt:lpstr>Epithelial tissues</vt:lpstr>
      <vt:lpstr>The Organisation and Functions of Epithelia</vt:lpstr>
      <vt:lpstr>Lecture Content</vt:lpstr>
      <vt:lpstr>Epithelium</vt:lpstr>
      <vt:lpstr>Epithelial organisation</vt:lpstr>
      <vt:lpstr>Epithelia are classified by</vt:lpstr>
      <vt:lpstr>Classification of epithelia: simple squamous e.g. lung alveolar, mesothelium, endothelium</vt:lpstr>
      <vt:lpstr>Classification of epithelia: simple cuboidal e.g. kidney collecting duct</vt:lpstr>
      <vt:lpstr>Classification of epithelia: simple columnar e.g. enterocytes (intestinal absorptive)</vt:lpstr>
      <vt:lpstr>Classification of epithelia: stratified squamous   (a) keratinizing:epidermis (skin) (nuclei not visible in surface layer cells) (b) non-keratinizing: linings of mouth, oesophagus, anus, cervix and vagina (nuclei are visible in surface layer cells)</vt:lpstr>
      <vt:lpstr>Classification of epithelia: pseudostratified e.g. upper airway (bronchi) epithelium</vt:lpstr>
      <vt:lpstr>Epithelial polarity</vt:lpstr>
      <vt:lpstr>Epithelial polarity</vt:lpstr>
      <vt:lpstr>Epithelial membrane polarity</vt:lpstr>
      <vt:lpstr>PowerPoint Presentation</vt:lpstr>
      <vt:lpstr>Tight junctions</vt:lpstr>
      <vt:lpstr>Tight Junctions Restrict Paracellular Permeability</vt:lpstr>
      <vt:lpstr>Epithelial Polarity - transport</vt:lpstr>
      <vt:lpstr>Epithelial Polarity - secretion</vt:lpstr>
      <vt:lpstr>Absorptive and transporting epithelia: Junction of proximal tubule and decending thin limb of loop of Henle</vt:lpstr>
      <vt:lpstr>Transporting epithelium: mitochondria, associated with basal membrane in-foldings, providing energy for active transport</vt:lpstr>
      <vt:lpstr>Epithelium Transporting Ions and Fluid</vt:lpstr>
      <vt:lpstr>The intestinal epithelium is simple columnar, with both absorptive and secretory cells </vt:lpstr>
      <vt:lpstr>Absorptive epithelium: carriers transporting nutrients etc. are found on the brush-border membranes, e.g. absorptive intestinal cells (enterocytes); kidney proximal tubule cells.</vt:lpstr>
      <vt:lpstr>Cell division, for the renewal of the surface epithelial cells, is by stem cells in the intestinal crypts</vt:lpstr>
      <vt:lpstr>Secretory Tissues: the pancreas</vt:lpstr>
      <vt:lpstr>Secretory Epithelial Cell (exocrine: secretes into lumen or duct)</vt:lpstr>
      <vt:lpstr>PowerPoint Presentation</vt:lpstr>
      <vt:lpstr>Secretory Epithelial Cell (endocrine: secretes into bloodstream)</vt:lpstr>
      <vt:lpstr>Endocrine cells secrete their contents to the basal aspect</vt:lpstr>
      <vt:lpstr>PowerPoint Presentation</vt:lpstr>
      <vt:lpstr>Secretion</vt:lpstr>
      <vt:lpstr>Protective epithelia: thick skin</vt:lpstr>
      <vt:lpstr>Protective epithelia are usually stratified-squamous (e.g. skin)</vt:lpstr>
      <vt:lpstr>Protective epithelia:  keratinizing vs non-keratinizing</vt:lpstr>
      <vt:lpstr>Protective epithelia:  Cervical smear tests sample the surface cells of the uterine cervix epithelium.</vt:lpstr>
      <vt:lpstr>Defects in cytokeratins or cell junctions  lead to blistering diseases as a result of epidermal damage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Functions of Epithelia</dc:title>
  <dc:creator>Clark</dc:creator>
  <cp:lastModifiedBy>Shiel, Nuala</cp:lastModifiedBy>
  <cp:revision>51</cp:revision>
  <cp:lastPrinted>2001-11-13T17:08:58Z</cp:lastPrinted>
  <dcterms:created xsi:type="dcterms:W3CDTF">2001-11-12T13:21:46Z</dcterms:created>
  <dcterms:modified xsi:type="dcterms:W3CDTF">2012-11-05T12:36:10Z</dcterms:modified>
</cp:coreProperties>
</file>