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859" r:id="rId3"/>
  </p:sldMasterIdLst>
  <p:notesMasterIdLst>
    <p:notesMasterId r:id="rId56"/>
  </p:notesMasterIdLst>
  <p:handoutMasterIdLst>
    <p:handoutMasterId r:id="rId57"/>
  </p:handoutMasterIdLst>
  <p:sldIdLst>
    <p:sldId id="324" r:id="rId4"/>
    <p:sldId id="288" r:id="rId5"/>
    <p:sldId id="321" r:id="rId6"/>
    <p:sldId id="308" r:id="rId7"/>
    <p:sldId id="263" r:id="rId8"/>
    <p:sldId id="256" r:id="rId9"/>
    <p:sldId id="325" r:id="rId10"/>
    <p:sldId id="262" r:id="rId11"/>
    <p:sldId id="260" r:id="rId12"/>
    <p:sldId id="277" r:id="rId13"/>
    <p:sldId id="259" r:id="rId14"/>
    <p:sldId id="257" r:id="rId15"/>
    <p:sldId id="258" r:id="rId16"/>
    <p:sldId id="261" r:id="rId17"/>
    <p:sldId id="276" r:id="rId18"/>
    <p:sldId id="278" r:id="rId19"/>
    <p:sldId id="279" r:id="rId20"/>
    <p:sldId id="307" r:id="rId21"/>
    <p:sldId id="284" r:id="rId22"/>
    <p:sldId id="285" r:id="rId23"/>
    <p:sldId id="311" r:id="rId24"/>
    <p:sldId id="312" r:id="rId25"/>
    <p:sldId id="313" r:id="rId26"/>
    <p:sldId id="314" r:id="rId27"/>
    <p:sldId id="320" r:id="rId28"/>
    <p:sldId id="315" r:id="rId29"/>
    <p:sldId id="316" r:id="rId30"/>
    <p:sldId id="317" r:id="rId31"/>
    <p:sldId id="318" r:id="rId32"/>
    <p:sldId id="323" r:id="rId33"/>
    <p:sldId id="322" r:id="rId34"/>
    <p:sldId id="319" r:id="rId35"/>
    <p:sldId id="289" r:id="rId36"/>
    <p:sldId id="290" r:id="rId37"/>
    <p:sldId id="291" r:id="rId38"/>
    <p:sldId id="292" r:id="rId39"/>
    <p:sldId id="293" r:id="rId40"/>
    <p:sldId id="294" r:id="rId41"/>
    <p:sldId id="295" r:id="rId42"/>
    <p:sldId id="296" r:id="rId43"/>
    <p:sldId id="305" r:id="rId44"/>
    <p:sldId id="303" r:id="rId45"/>
    <p:sldId id="297" r:id="rId46"/>
    <p:sldId id="304" r:id="rId47"/>
    <p:sldId id="298" r:id="rId48"/>
    <p:sldId id="299" r:id="rId49"/>
    <p:sldId id="306" r:id="rId50"/>
    <p:sldId id="300" r:id="rId51"/>
    <p:sldId id="309" r:id="rId52"/>
    <p:sldId id="301" r:id="rId53"/>
    <p:sldId id="310" r:id="rId54"/>
    <p:sldId id="302" r:id="rId55"/>
  </p:sldIdLst>
  <p:sldSz cx="9144000" cy="6858000" type="screen4x3"/>
  <p:notesSz cx="9928225" cy="6669088"/>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67" autoAdjust="0"/>
    <p:restoredTop sz="94640" autoAdjust="0"/>
  </p:normalViewPr>
  <p:slideViewPr>
    <p:cSldViewPr>
      <p:cViewPr>
        <p:scale>
          <a:sx n="50" d="100"/>
          <a:sy n="50" d="100"/>
        </p:scale>
        <p:origin x="-5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7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0538" cy="3333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sz="quarter" idx="1"/>
          </p:nvPr>
        </p:nvSpPr>
        <p:spPr bwMode="auto">
          <a:xfrm>
            <a:off x="5627688" y="0"/>
            <a:ext cx="4300537" cy="3333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ChangeArrowheads="1"/>
          </p:cNvSpPr>
          <p:nvPr>
            <p:ph type="ftr" sz="quarter" idx="2"/>
          </p:nvPr>
        </p:nvSpPr>
        <p:spPr bwMode="auto">
          <a:xfrm>
            <a:off x="0" y="6335713"/>
            <a:ext cx="4300538" cy="33337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defRPr sz="1200"/>
            </a:lvl1pPr>
          </a:lstStyle>
          <a:p>
            <a:pPr>
              <a:defRPr/>
            </a:pPr>
            <a:endParaRPr lang="en-US"/>
          </a:p>
        </p:txBody>
      </p:sp>
      <p:sp>
        <p:nvSpPr>
          <p:cNvPr id="3077" name="Rectangle 5"/>
          <p:cNvSpPr>
            <a:spLocks noGrp="1" noChangeArrowheads="1"/>
          </p:cNvSpPr>
          <p:nvPr>
            <p:ph type="sldNum" sz="quarter" idx="3"/>
          </p:nvPr>
        </p:nvSpPr>
        <p:spPr bwMode="auto">
          <a:xfrm>
            <a:off x="5627688" y="6335713"/>
            <a:ext cx="4300537" cy="33337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200"/>
            </a:lvl1pPr>
          </a:lstStyle>
          <a:p>
            <a:pPr>
              <a:defRPr/>
            </a:pPr>
            <a:fld id="{EB0898B5-FCC9-44CB-A758-67C49C45D54D}" type="slidenum">
              <a:rPr lang="en-GB"/>
              <a:pPr>
                <a:defRPr/>
              </a:pPr>
              <a:t>‹#›</a:t>
            </a:fld>
            <a:endParaRPr lang="en-GB"/>
          </a:p>
        </p:txBody>
      </p:sp>
    </p:spTree>
    <p:extLst>
      <p:ext uri="{BB962C8B-B14F-4D97-AF65-F5344CB8AC3E}">
        <p14:creationId xmlns:p14="http://schemas.microsoft.com/office/powerpoint/2010/main" val="4062969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048597"/>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xfrm>
            <a:off x="5624655" y="6334194"/>
            <a:ext cx="4301206" cy="333827"/>
          </a:xfrm>
          <a:prstGeom prst="rect">
            <a:avLst/>
          </a:prstGeom>
          <a:noFill/>
        </p:spPr>
        <p:txBody>
          <a:bodyPr/>
          <a:lstStyle/>
          <a:p>
            <a:fld id="{AC7E80F7-2C20-4C30-A083-F3EC7E6F56E9}" type="slidenum">
              <a:rPr lang="da-DK"/>
              <a:pPr/>
              <a:t>1</a:t>
            </a:fld>
            <a:endParaRPr lang="da-DK"/>
          </a:p>
        </p:txBody>
      </p:sp>
      <p:sp>
        <p:nvSpPr>
          <p:cNvPr id="17411" name="Rectangle 2"/>
          <p:cNvSpPr>
            <a:spLocks noGrp="1" noRot="1" noChangeAspect="1" noChangeArrowheads="1" noTextEdit="1"/>
          </p:cNvSpPr>
          <p:nvPr>
            <p:ph type="sldImg"/>
          </p:nvPr>
        </p:nvSpPr>
        <p:spPr>
          <a:xfrm>
            <a:off x="2657475" y="500063"/>
            <a:ext cx="2297113" cy="1722437"/>
          </a:xfrm>
          <a:prstGeom prst="rect">
            <a:avLst/>
          </a:prstGeom>
          <a:ln/>
        </p:spPr>
      </p:sp>
      <p:sp>
        <p:nvSpPr>
          <p:cNvPr id="17412" name="Rectangle 3"/>
          <p:cNvSpPr>
            <a:spLocks noGrp="1" noChangeArrowheads="1"/>
          </p:cNvSpPr>
          <p:nvPr>
            <p:ph type="body" idx="1"/>
          </p:nvPr>
        </p:nvSpPr>
        <p:spPr>
          <a:xfrm>
            <a:off x="1323448" y="2445581"/>
            <a:ext cx="7281329" cy="3723298"/>
          </a:xfrm>
          <a:prstGeom prst="rect">
            <a:avLst/>
          </a:prstGeom>
          <a:noFill/>
          <a:ln/>
        </p:spPr>
        <p:txBody>
          <a:bodyPr/>
          <a:lstStyle/>
          <a:p>
            <a:pPr eaLnBrk="1" hangingPunct="1"/>
            <a:endParaRPr lang="en-US" sz="1000" smtClean="0">
              <a:latin typeface="Times New Roman" pitchFamily="1"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3297238" y="500063"/>
            <a:ext cx="3333750" cy="250031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3297238" y="500063"/>
            <a:ext cx="3333750" cy="250031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3297238" y="500063"/>
            <a:ext cx="3333750" cy="250031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3297238" y="500063"/>
            <a:ext cx="3333750" cy="250031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3298825" y="501650"/>
            <a:ext cx="3332163" cy="2498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xfrm>
            <a:off x="1323975" y="3168650"/>
            <a:ext cx="7280275" cy="300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98D5BF-18AE-488C-B91C-63C42DF92C4F}" type="slidenum">
              <a:rPr lang="en-GB"/>
              <a:pPr>
                <a:defRPr/>
              </a:pPr>
              <a:t>‹#›</a:t>
            </a:fld>
            <a:endParaRPr lang="en-GB"/>
          </a:p>
        </p:txBody>
      </p:sp>
    </p:spTree>
    <p:extLst>
      <p:ext uri="{BB962C8B-B14F-4D97-AF65-F5344CB8AC3E}">
        <p14:creationId xmlns:p14="http://schemas.microsoft.com/office/powerpoint/2010/main" val="163464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911750-6FE2-4942-B3AC-04E241E6F6F1}" type="slidenum">
              <a:rPr lang="en-GB"/>
              <a:pPr>
                <a:defRPr/>
              </a:pPr>
              <a:t>‹#›</a:t>
            </a:fld>
            <a:endParaRPr lang="en-GB"/>
          </a:p>
        </p:txBody>
      </p:sp>
    </p:spTree>
    <p:extLst>
      <p:ext uri="{BB962C8B-B14F-4D97-AF65-F5344CB8AC3E}">
        <p14:creationId xmlns:p14="http://schemas.microsoft.com/office/powerpoint/2010/main" val="296516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D784BB-8BED-4951-9CC7-949E3707933E}" type="slidenum">
              <a:rPr lang="en-GB"/>
              <a:pPr>
                <a:defRPr/>
              </a:pPr>
              <a:t>‹#›</a:t>
            </a:fld>
            <a:endParaRPr lang="en-GB"/>
          </a:p>
        </p:txBody>
      </p:sp>
    </p:spTree>
    <p:extLst>
      <p:ext uri="{BB962C8B-B14F-4D97-AF65-F5344CB8AC3E}">
        <p14:creationId xmlns:p14="http://schemas.microsoft.com/office/powerpoint/2010/main" val="79223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2E91E788-DF04-4B45-9EBB-0F9503B6F8DD}" type="slidenum">
              <a:rPr lang="en-US"/>
              <a:pPr>
                <a:defRPr/>
              </a:pPr>
              <a:t>‹#›</a:t>
            </a:fld>
            <a:endParaRPr lang="en-US"/>
          </a:p>
        </p:txBody>
      </p:sp>
    </p:spTree>
    <p:extLst>
      <p:ext uri="{BB962C8B-B14F-4D97-AF65-F5344CB8AC3E}">
        <p14:creationId xmlns:p14="http://schemas.microsoft.com/office/powerpoint/2010/main" val="441819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4708A021-38C8-4C1F-9ABE-12D7B52B5373}" type="slidenum">
              <a:rPr lang="en-US"/>
              <a:pPr>
                <a:defRPr/>
              </a:pPr>
              <a:t>‹#›</a:t>
            </a:fld>
            <a:endParaRPr lang="en-US"/>
          </a:p>
        </p:txBody>
      </p:sp>
    </p:spTree>
    <p:extLst>
      <p:ext uri="{BB962C8B-B14F-4D97-AF65-F5344CB8AC3E}">
        <p14:creationId xmlns:p14="http://schemas.microsoft.com/office/powerpoint/2010/main" val="1324541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50303B0B-4D92-4E49-8D3E-EC0598382512}" type="slidenum">
              <a:rPr lang="en-US"/>
              <a:pPr>
                <a:defRPr/>
              </a:pPr>
              <a:t>‹#›</a:t>
            </a:fld>
            <a:endParaRPr lang="en-US"/>
          </a:p>
        </p:txBody>
      </p:sp>
    </p:spTree>
    <p:extLst>
      <p:ext uri="{BB962C8B-B14F-4D97-AF65-F5344CB8AC3E}">
        <p14:creationId xmlns:p14="http://schemas.microsoft.com/office/powerpoint/2010/main" val="2953093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itchFamily="18" charset="0"/>
              </a:defRPr>
            </a:lvl1pPr>
          </a:lstStyle>
          <a:p>
            <a:pPr>
              <a:defRPr/>
            </a:pPr>
            <a:fld id="{09C83B8E-7C77-4B65-99F6-8C3C3235ABDA}" type="slidenum">
              <a:rPr lang="en-US"/>
              <a:pPr>
                <a:defRPr/>
              </a:pPr>
              <a:t>‹#›</a:t>
            </a:fld>
            <a:endParaRPr lang="en-US"/>
          </a:p>
        </p:txBody>
      </p:sp>
    </p:spTree>
    <p:extLst>
      <p:ext uri="{BB962C8B-B14F-4D97-AF65-F5344CB8AC3E}">
        <p14:creationId xmlns:p14="http://schemas.microsoft.com/office/powerpoint/2010/main" val="3372093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itchFamily="18" charset="0"/>
              </a:defRPr>
            </a:lvl1pPr>
          </a:lstStyle>
          <a:p>
            <a:pPr>
              <a:defRPr/>
            </a:pPr>
            <a:fld id="{BBAAFF05-1A6C-46F9-B7EA-DFB19E3B15E9}" type="slidenum">
              <a:rPr lang="en-US"/>
              <a:pPr>
                <a:defRPr/>
              </a:pPr>
              <a:t>‹#›</a:t>
            </a:fld>
            <a:endParaRPr lang="en-US"/>
          </a:p>
        </p:txBody>
      </p:sp>
    </p:spTree>
    <p:extLst>
      <p:ext uri="{BB962C8B-B14F-4D97-AF65-F5344CB8AC3E}">
        <p14:creationId xmlns:p14="http://schemas.microsoft.com/office/powerpoint/2010/main" val="4292813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itchFamily="18" charset="0"/>
              </a:defRPr>
            </a:lvl1pPr>
          </a:lstStyle>
          <a:p>
            <a:pPr>
              <a:defRPr/>
            </a:pPr>
            <a:fld id="{47F41C8D-CFBA-49FB-9CAB-F96E179840BD}" type="slidenum">
              <a:rPr lang="en-US"/>
              <a:pPr>
                <a:defRPr/>
              </a:pPr>
              <a:t>‹#›</a:t>
            </a:fld>
            <a:endParaRPr lang="en-US"/>
          </a:p>
        </p:txBody>
      </p:sp>
    </p:spTree>
    <p:extLst>
      <p:ext uri="{BB962C8B-B14F-4D97-AF65-F5344CB8AC3E}">
        <p14:creationId xmlns:p14="http://schemas.microsoft.com/office/powerpoint/2010/main" val="985294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itchFamily="18" charset="0"/>
              </a:defRPr>
            </a:lvl1pPr>
          </a:lstStyle>
          <a:p>
            <a:pPr>
              <a:defRPr/>
            </a:pPr>
            <a:fld id="{C4508B32-A3E3-46BF-9FFF-E141B7279FAD}" type="slidenum">
              <a:rPr lang="en-US"/>
              <a:pPr>
                <a:defRPr/>
              </a:pPr>
              <a:t>‹#›</a:t>
            </a:fld>
            <a:endParaRPr lang="en-US"/>
          </a:p>
        </p:txBody>
      </p:sp>
    </p:spTree>
    <p:extLst>
      <p:ext uri="{BB962C8B-B14F-4D97-AF65-F5344CB8AC3E}">
        <p14:creationId xmlns:p14="http://schemas.microsoft.com/office/powerpoint/2010/main" val="1578875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itchFamily="18" charset="0"/>
              </a:defRPr>
            </a:lvl1pPr>
          </a:lstStyle>
          <a:p>
            <a:pPr>
              <a:defRPr/>
            </a:pPr>
            <a:fld id="{3B859C48-BFCE-4289-B61E-E9563574C59F}" type="slidenum">
              <a:rPr lang="en-US"/>
              <a:pPr>
                <a:defRPr/>
              </a:pPr>
              <a:t>‹#›</a:t>
            </a:fld>
            <a:endParaRPr lang="en-US"/>
          </a:p>
        </p:txBody>
      </p:sp>
    </p:spTree>
    <p:extLst>
      <p:ext uri="{BB962C8B-B14F-4D97-AF65-F5344CB8AC3E}">
        <p14:creationId xmlns:p14="http://schemas.microsoft.com/office/powerpoint/2010/main" val="1626841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1D6108-3888-4A3D-B08C-F9E1AE8FC34E}" type="slidenum">
              <a:rPr lang="en-GB"/>
              <a:pPr>
                <a:defRPr/>
              </a:pPr>
              <a:t>‹#›</a:t>
            </a:fld>
            <a:endParaRPr lang="en-GB"/>
          </a:p>
        </p:txBody>
      </p:sp>
    </p:spTree>
    <p:extLst>
      <p:ext uri="{BB962C8B-B14F-4D97-AF65-F5344CB8AC3E}">
        <p14:creationId xmlns:p14="http://schemas.microsoft.com/office/powerpoint/2010/main" val="2400250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itchFamily="18" charset="0"/>
              </a:defRPr>
            </a:lvl1pPr>
          </a:lstStyle>
          <a:p>
            <a:pPr>
              <a:defRPr/>
            </a:pPr>
            <a:fld id="{91E6A364-EA26-4EF4-A497-6B2D08A04A25}" type="slidenum">
              <a:rPr lang="en-US"/>
              <a:pPr>
                <a:defRPr/>
              </a:pPr>
              <a:t>‹#›</a:t>
            </a:fld>
            <a:endParaRPr lang="en-US"/>
          </a:p>
        </p:txBody>
      </p:sp>
    </p:spTree>
    <p:extLst>
      <p:ext uri="{BB962C8B-B14F-4D97-AF65-F5344CB8AC3E}">
        <p14:creationId xmlns:p14="http://schemas.microsoft.com/office/powerpoint/2010/main" val="112391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1E51983E-86C6-4EBE-AC45-A18158634CA3}" type="slidenum">
              <a:rPr lang="en-US"/>
              <a:pPr>
                <a:defRPr/>
              </a:pPr>
              <a:t>‹#›</a:t>
            </a:fld>
            <a:endParaRPr lang="en-US"/>
          </a:p>
        </p:txBody>
      </p:sp>
    </p:spTree>
    <p:extLst>
      <p:ext uri="{BB962C8B-B14F-4D97-AF65-F5344CB8AC3E}">
        <p14:creationId xmlns:p14="http://schemas.microsoft.com/office/powerpoint/2010/main" val="1719495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FEF74E62-54B2-4CB5-8BCC-E515D7887469}" type="slidenum">
              <a:rPr lang="en-US"/>
              <a:pPr>
                <a:defRPr/>
              </a:pPr>
              <a:t>‹#›</a:t>
            </a:fld>
            <a:endParaRPr lang="en-US"/>
          </a:p>
        </p:txBody>
      </p:sp>
    </p:spTree>
    <p:extLst>
      <p:ext uri="{BB962C8B-B14F-4D97-AF65-F5344CB8AC3E}">
        <p14:creationId xmlns:p14="http://schemas.microsoft.com/office/powerpoint/2010/main" val="3267409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7" name="Footer Placeholder 6"/>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8" name="Slide Number Placeholder 7"/>
          <p:cNvSpPr>
            <a:spLocks noGrp="1"/>
          </p:cNvSpPr>
          <p:nvPr>
            <p:ph type="sldNum" sz="quarter" idx="12"/>
          </p:nvPr>
        </p:nvSpPr>
        <p:spPr/>
        <p:txBody>
          <a:bodyPr/>
          <a:lstStyle>
            <a:lvl1pPr eaLnBrk="0" hangingPunct="0">
              <a:defRPr>
                <a:latin typeface="Times New Roman" pitchFamily="18" charset="0"/>
              </a:defRPr>
            </a:lvl1pPr>
          </a:lstStyle>
          <a:p>
            <a:pPr>
              <a:defRPr/>
            </a:pPr>
            <a:fld id="{01604BE4-8BBE-4D02-8E81-BB721873180B}" type="slidenum">
              <a:rPr lang="en-US"/>
              <a:pPr>
                <a:defRPr/>
              </a:pPr>
              <a:t>‹#›</a:t>
            </a:fld>
            <a:endParaRPr lang="en-US"/>
          </a:p>
        </p:txBody>
      </p:sp>
    </p:spTree>
    <p:extLst>
      <p:ext uri="{BB962C8B-B14F-4D97-AF65-F5344CB8AC3E}">
        <p14:creationId xmlns:p14="http://schemas.microsoft.com/office/powerpoint/2010/main" val="59597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endParaRPr lang="en-GB" noProof="0" smtClean="0"/>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7FA1D442-B6F5-48E4-91EE-0CB120F78D4F}" type="slidenum">
              <a:rPr lang="en-US"/>
              <a:pPr>
                <a:defRPr/>
              </a:pPr>
              <a:t>‹#›</a:t>
            </a:fld>
            <a:endParaRPr lang="en-US"/>
          </a:p>
        </p:txBody>
      </p:sp>
    </p:spTree>
    <p:extLst>
      <p:ext uri="{BB962C8B-B14F-4D97-AF65-F5344CB8AC3E}">
        <p14:creationId xmlns:p14="http://schemas.microsoft.com/office/powerpoint/2010/main" val="557156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Front_Top_A"/>
          <p:cNvPicPr>
            <a:picLocks noChangeAspect="1" noChangeArrowheads="1"/>
          </p:cNvPicPr>
          <p:nvPr userDrawn="1"/>
        </p:nvPicPr>
        <p:blipFill>
          <a:blip r:embed="rId2"/>
          <a:srcRect/>
          <a:stretch>
            <a:fillRect/>
          </a:stretch>
        </p:blipFill>
        <p:spPr bwMode="auto">
          <a:xfrm>
            <a:off x="0" y="0"/>
            <a:ext cx="9144000" cy="1863725"/>
          </a:xfrm>
          <a:prstGeom prst="rect">
            <a:avLst/>
          </a:prstGeom>
          <a:noFill/>
          <a:ln w="9525">
            <a:noFill/>
            <a:miter lim="800000"/>
            <a:headEnd/>
            <a:tailEnd/>
          </a:ln>
        </p:spPr>
      </p:pic>
      <p:pic>
        <p:nvPicPr>
          <p:cNvPr id="5" name="Picture 17" descr="IMP_Logo_White"/>
          <p:cNvPicPr>
            <a:picLocks noChangeAspect="1" noChangeArrowheads="1"/>
          </p:cNvPicPr>
          <p:nvPr userDrawn="1"/>
        </p:nvPicPr>
        <p:blipFill>
          <a:blip r:embed="rId3"/>
          <a:srcRect/>
          <a:stretch>
            <a:fillRect/>
          </a:stretch>
        </p:blipFill>
        <p:spPr bwMode="auto">
          <a:xfrm>
            <a:off x="838200" y="152400"/>
            <a:ext cx="2514600" cy="661988"/>
          </a:xfrm>
          <a:prstGeom prst="rect">
            <a:avLst/>
          </a:prstGeom>
          <a:noFill/>
          <a:ln w="9525">
            <a:noFill/>
            <a:miter lim="800000"/>
            <a:headEnd/>
            <a:tailEnd/>
          </a:ln>
        </p:spPr>
      </p:pic>
      <p:sp>
        <p:nvSpPr>
          <p:cNvPr id="6" name="Rectangle 22"/>
          <p:cNvSpPr>
            <a:spLocks noChangeArrowheads="1"/>
          </p:cNvSpPr>
          <p:nvPr userDrawn="1"/>
        </p:nvSpPr>
        <p:spPr bwMode="auto">
          <a:xfrm>
            <a:off x="857250" y="3429000"/>
            <a:ext cx="7524750" cy="533400"/>
          </a:xfrm>
          <a:prstGeom prst="rect">
            <a:avLst/>
          </a:prstGeom>
          <a:noFill/>
          <a:ln w="9525">
            <a:noFill/>
            <a:miter lim="800000"/>
            <a:headEnd/>
            <a:tailEnd/>
          </a:ln>
        </p:spPr>
        <p:txBody>
          <a:bodyPr lIns="0" tIns="0" rIns="0" bIns="0"/>
          <a:lstStyle/>
          <a:p>
            <a:pPr eaLnBrk="1" hangingPunct="1"/>
            <a:endParaRPr lang="en-US" sz="3900">
              <a:solidFill>
                <a:srgbClr val="C51538"/>
              </a:solidFill>
              <a:latin typeface="Impact" pitchFamily="1" charset="0"/>
              <a:cs typeface="Times New Roman" pitchFamily="1" charset="0"/>
            </a:endParaRPr>
          </a:p>
        </p:txBody>
      </p:sp>
      <p:sp>
        <p:nvSpPr>
          <p:cNvPr id="10244" name="Rectangle 4"/>
          <p:cNvSpPr>
            <a:spLocks noGrp="1" noChangeArrowheads="1"/>
          </p:cNvSpPr>
          <p:nvPr>
            <p:ph type="ctrTitle"/>
          </p:nvPr>
        </p:nvSpPr>
        <p:spPr>
          <a:xfrm>
            <a:off x="838200" y="2438400"/>
            <a:ext cx="7543800" cy="533400"/>
          </a:xfrm>
        </p:spPr>
        <p:txBody>
          <a:bodyPr anchor="t"/>
          <a:lstStyle>
            <a:lvl1pPr>
              <a:defRPr sz="3900"/>
            </a:lvl1pPr>
          </a:lstStyle>
          <a:p>
            <a:r>
              <a:rPr lang="da-DK"/>
              <a:t>Click to edit Master title style</a:t>
            </a:r>
          </a:p>
        </p:txBody>
      </p:sp>
      <p:sp>
        <p:nvSpPr>
          <p:cNvPr id="10250" name="Rectangle 10"/>
          <p:cNvSpPr>
            <a:spLocks noGrp="1" noChangeArrowheads="1"/>
          </p:cNvSpPr>
          <p:nvPr>
            <p:ph type="subTitle" sz="quarter" idx="1"/>
          </p:nvPr>
        </p:nvSpPr>
        <p:spPr>
          <a:xfrm>
            <a:off x="838200" y="5562600"/>
            <a:ext cx="7543800" cy="228600"/>
          </a:xfrm>
        </p:spPr>
        <p:txBody>
          <a:bodyPr/>
          <a:lstStyle>
            <a:lvl1pPr>
              <a:defRPr sz="1600"/>
            </a:lvl1pPr>
          </a:lstStyle>
          <a:p>
            <a:r>
              <a:rPr lang="da-DK"/>
              <a:t>Name of speaker</a:t>
            </a:r>
          </a:p>
        </p:txBody>
      </p:sp>
      <p:sp>
        <p:nvSpPr>
          <p:cNvPr id="7" name="Rectangle 9"/>
          <p:cNvSpPr>
            <a:spLocks noGrp="1" noChangeArrowheads="1"/>
          </p:cNvSpPr>
          <p:nvPr>
            <p:ph type="ftr" sz="quarter" idx="10"/>
          </p:nvPr>
        </p:nvSpPr>
        <p:spPr bwMode="auto">
          <a:xfrm>
            <a:off x="838200" y="6553200"/>
            <a:ext cx="7543800" cy="228600"/>
          </a:xfrm>
          <a:prstGeom prst="rect">
            <a:avLst/>
          </a:prstGeom>
          <a:ln>
            <a:miter lim="800000"/>
            <a:headEnd/>
            <a:tailEnd/>
          </a:ln>
        </p:spPr>
        <p:txBody>
          <a:bodyPr vert="horz" wrap="square" lIns="0" tIns="0" rIns="0" bIns="0" numCol="1" anchor="t" anchorCtr="0" compatLnSpc="1">
            <a:prstTxWarp prst="textNoShape">
              <a:avLst/>
            </a:prstTxWarp>
          </a:bodyPr>
          <a:lstStyle>
            <a:lvl1pPr>
              <a:defRPr sz="600" i="0">
                <a:solidFill>
                  <a:srgbClr val="6A6F77"/>
                </a:solidFill>
                <a:latin typeface="Verdana" pitchFamily="34" charset="0"/>
                <a:ea typeface="+mn-ea"/>
                <a:cs typeface="Times New Roman" pitchFamily="18" charset="0"/>
              </a:defRPr>
            </a:lvl1pPr>
          </a:lstStyle>
          <a:p>
            <a:pPr eaLnBrk="1" hangingPunct="1">
              <a:defRPr/>
            </a:pPr>
            <a:r>
              <a:rPr lang="da-DK"/>
              <a:t>sdfgafgafga</a:t>
            </a:r>
          </a:p>
        </p:txBody>
      </p:sp>
      <p:sp>
        <p:nvSpPr>
          <p:cNvPr id="8" name="Rectangle 11"/>
          <p:cNvSpPr>
            <a:spLocks noGrp="1" noChangeArrowheads="1"/>
          </p:cNvSpPr>
          <p:nvPr>
            <p:ph type="sldNum" sz="quarter" idx="11"/>
          </p:nvPr>
        </p:nvSpPr>
        <p:spPr bwMode="auto">
          <a:xfrm>
            <a:off x="8610600" y="6648450"/>
            <a:ext cx="419100" cy="152400"/>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600" i="0">
                <a:solidFill>
                  <a:schemeClr val="tx1"/>
                </a:solidFill>
              </a:defRPr>
            </a:lvl1pPr>
          </a:lstStyle>
          <a:p>
            <a:pPr eaLnBrk="1" hangingPunct="1"/>
            <a:fld id="{B65F17B2-F340-437C-B3C9-CA9D5211D0E1}" type="slidenum">
              <a:rPr lang="da-DK">
                <a:solidFill>
                  <a:srgbClr val="6C7070"/>
                </a:solidFill>
                <a:latin typeface="Verdana" pitchFamily="1" charset="0"/>
                <a:cs typeface="Times New Roman" pitchFamily="1" charset="0"/>
              </a:rPr>
              <a:pPr eaLnBrk="1" hangingPunct="1"/>
              <a:t>‹#›</a:t>
            </a:fld>
            <a:endParaRPr lang="da-DK">
              <a:solidFill>
                <a:srgbClr val="6C7070"/>
              </a:solidFill>
              <a:latin typeface="Verdana" pitchFamily="1" charset="0"/>
              <a:cs typeface="Times New Roman" pitchFamily="1" charset="0"/>
            </a:endParaRPr>
          </a:p>
        </p:txBody>
      </p:sp>
    </p:spTree>
    <p:extLst>
      <p:ext uri="{BB962C8B-B14F-4D97-AF65-F5344CB8AC3E}">
        <p14:creationId xmlns:p14="http://schemas.microsoft.com/office/powerpoint/2010/main" val="2161762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9572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02291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943100"/>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943100"/>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3448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1253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AC8A2-B92D-440D-A035-74EFE576ABE1}" type="slidenum">
              <a:rPr lang="en-GB"/>
              <a:pPr>
                <a:defRPr/>
              </a:pPr>
              <a:t>‹#›</a:t>
            </a:fld>
            <a:endParaRPr lang="en-GB"/>
          </a:p>
        </p:txBody>
      </p:sp>
    </p:spTree>
    <p:extLst>
      <p:ext uri="{BB962C8B-B14F-4D97-AF65-F5344CB8AC3E}">
        <p14:creationId xmlns:p14="http://schemas.microsoft.com/office/powerpoint/2010/main" val="365769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621608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606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6197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174625" indent="-174625">
              <a:buFont typeface="Arial" pitchFamily="34" charset="0"/>
              <a:buNone/>
              <a:tabLst/>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Tree>
    <p:extLst>
      <p:ext uri="{BB962C8B-B14F-4D97-AF65-F5344CB8AC3E}">
        <p14:creationId xmlns:p14="http://schemas.microsoft.com/office/powerpoint/2010/main" val="2011236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5910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885950" cy="5791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6096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48323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543800" cy="638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38200" y="1943100"/>
            <a:ext cx="3695700" cy="4457700"/>
          </a:xfrm>
        </p:spPr>
        <p:txBody>
          <a:bodyPr/>
          <a:lstStyle>
            <a:lvl1pPr>
              <a:buFont typeface="Arial" pitchFamily="34" charse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hart Placeholder 3"/>
          <p:cNvSpPr>
            <a:spLocks noGrp="1"/>
          </p:cNvSpPr>
          <p:nvPr>
            <p:ph type="chart" sz="half" idx="2"/>
          </p:nvPr>
        </p:nvSpPr>
        <p:spPr>
          <a:xfrm>
            <a:off x="4686300" y="1943100"/>
            <a:ext cx="3695700" cy="4457700"/>
          </a:xfrm>
        </p:spPr>
        <p:txBody>
          <a:bodyPr/>
          <a:lstStyle/>
          <a:p>
            <a:pPr lvl="0"/>
            <a:endParaRPr lang="en-GB" noProof="0" smtClean="0"/>
          </a:p>
        </p:txBody>
      </p:sp>
    </p:spTree>
    <p:extLst>
      <p:ext uri="{BB962C8B-B14F-4D97-AF65-F5344CB8AC3E}">
        <p14:creationId xmlns:p14="http://schemas.microsoft.com/office/powerpoint/2010/main" val="159627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A0902-1AF0-47B6-AD97-4C4703E4757D}" type="slidenum">
              <a:rPr lang="en-GB"/>
              <a:pPr>
                <a:defRPr/>
              </a:pPr>
              <a:t>‹#›</a:t>
            </a:fld>
            <a:endParaRPr lang="en-GB"/>
          </a:p>
        </p:txBody>
      </p:sp>
    </p:spTree>
    <p:extLst>
      <p:ext uri="{BB962C8B-B14F-4D97-AF65-F5344CB8AC3E}">
        <p14:creationId xmlns:p14="http://schemas.microsoft.com/office/powerpoint/2010/main" val="48335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2E61F6-AFE0-4B88-BDFC-2B8FAA8F99FC}" type="slidenum">
              <a:rPr lang="en-GB"/>
              <a:pPr>
                <a:defRPr/>
              </a:pPr>
              <a:t>‹#›</a:t>
            </a:fld>
            <a:endParaRPr lang="en-GB"/>
          </a:p>
        </p:txBody>
      </p:sp>
    </p:spTree>
    <p:extLst>
      <p:ext uri="{BB962C8B-B14F-4D97-AF65-F5344CB8AC3E}">
        <p14:creationId xmlns:p14="http://schemas.microsoft.com/office/powerpoint/2010/main" val="253417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D33309-D51F-42BF-861B-5C8944438945}" type="slidenum">
              <a:rPr lang="en-GB"/>
              <a:pPr>
                <a:defRPr/>
              </a:pPr>
              <a:t>‹#›</a:t>
            </a:fld>
            <a:endParaRPr lang="en-GB"/>
          </a:p>
        </p:txBody>
      </p:sp>
    </p:spTree>
    <p:extLst>
      <p:ext uri="{BB962C8B-B14F-4D97-AF65-F5344CB8AC3E}">
        <p14:creationId xmlns:p14="http://schemas.microsoft.com/office/powerpoint/2010/main" val="3260409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624BC-14F0-430B-A650-45FCD0F0B1EE}" type="slidenum">
              <a:rPr lang="en-GB"/>
              <a:pPr>
                <a:defRPr/>
              </a:pPr>
              <a:t>‹#›</a:t>
            </a:fld>
            <a:endParaRPr lang="en-GB"/>
          </a:p>
        </p:txBody>
      </p:sp>
    </p:spTree>
    <p:extLst>
      <p:ext uri="{BB962C8B-B14F-4D97-AF65-F5344CB8AC3E}">
        <p14:creationId xmlns:p14="http://schemas.microsoft.com/office/powerpoint/2010/main" val="2457336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E682AF-1459-48A3-B065-226EF457FE16}" type="slidenum">
              <a:rPr lang="en-GB"/>
              <a:pPr>
                <a:defRPr/>
              </a:pPr>
              <a:t>‹#›</a:t>
            </a:fld>
            <a:endParaRPr lang="en-GB"/>
          </a:p>
        </p:txBody>
      </p:sp>
    </p:spTree>
    <p:extLst>
      <p:ext uri="{BB962C8B-B14F-4D97-AF65-F5344CB8AC3E}">
        <p14:creationId xmlns:p14="http://schemas.microsoft.com/office/powerpoint/2010/main" val="151381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9EBB12-1BB1-45AB-8935-DC72C35C3727}" type="slidenum">
              <a:rPr lang="en-GB"/>
              <a:pPr>
                <a:defRPr/>
              </a:pPr>
              <a:t>‹#›</a:t>
            </a:fld>
            <a:endParaRPr lang="en-GB"/>
          </a:p>
        </p:txBody>
      </p:sp>
    </p:spTree>
    <p:extLst>
      <p:ext uri="{BB962C8B-B14F-4D97-AF65-F5344CB8AC3E}">
        <p14:creationId xmlns:p14="http://schemas.microsoft.com/office/powerpoint/2010/main" val="159625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69FDB156-E591-4199-8923-3852AD8F4466}"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charset="0"/>
              </a:defRPr>
            </a:lvl1pPr>
          </a:lstStyle>
          <a:p>
            <a:pPr>
              <a:defRPr/>
            </a:pPr>
            <a:fld id="{19C2C7EE-A374-407C-86D2-9546A7206C6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9" descr="Second_Top"/>
          <p:cNvPicPr>
            <a:picLocks noChangeAspect="1" noChangeArrowheads="1"/>
          </p:cNvPicPr>
          <p:nvPr userDrawn="1"/>
        </p:nvPicPr>
        <p:blipFill>
          <a:blip r:embed="rId14"/>
          <a:srcRect/>
          <a:stretch>
            <a:fillRect/>
          </a:stretch>
        </p:blipFill>
        <p:spPr bwMode="auto">
          <a:xfrm>
            <a:off x="0" y="0"/>
            <a:ext cx="9144000" cy="1479550"/>
          </a:xfrm>
          <a:prstGeom prst="rect">
            <a:avLst/>
          </a:prstGeom>
          <a:noFill/>
          <a:ln w="9525">
            <a:noFill/>
            <a:miter lim="800000"/>
            <a:headEnd/>
            <a:tailEnd/>
          </a:ln>
        </p:spPr>
      </p:pic>
      <p:sp>
        <p:nvSpPr>
          <p:cNvPr id="1027" name="Rectangle 25"/>
          <p:cNvSpPr>
            <a:spLocks noGrp="1" noChangeArrowheads="1"/>
          </p:cNvSpPr>
          <p:nvPr>
            <p:ph type="title"/>
          </p:nvPr>
        </p:nvSpPr>
        <p:spPr bwMode="auto">
          <a:xfrm>
            <a:off x="838200" y="609600"/>
            <a:ext cx="7543800" cy="6381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smtClean="0"/>
              <a:t>Click to edit Master title style</a:t>
            </a:r>
          </a:p>
        </p:txBody>
      </p:sp>
      <p:sp>
        <p:nvSpPr>
          <p:cNvPr id="1028" name="Rectangle 26"/>
          <p:cNvSpPr>
            <a:spLocks noGrp="1" noChangeArrowheads="1"/>
          </p:cNvSpPr>
          <p:nvPr>
            <p:ph type="body" idx="1"/>
          </p:nvPr>
        </p:nvSpPr>
        <p:spPr bwMode="auto">
          <a:xfrm>
            <a:off x="838200" y="1943100"/>
            <a:ext cx="7543800" cy="445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p>
        </p:txBody>
      </p:sp>
      <p:pic>
        <p:nvPicPr>
          <p:cNvPr id="1029" name="Picture 40" descr="IMP_Logo_2Colour"/>
          <p:cNvPicPr>
            <a:picLocks noChangeAspect="1" noChangeArrowheads="1"/>
          </p:cNvPicPr>
          <p:nvPr userDrawn="1"/>
        </p:nvPicPr>
        <p:blipFill>
          <a:blip r:embed="rId15"/>
          <a:srcRect/>
          <a:stretch>
            <a:fillRect/>
          </a:stretch>
        </p:blipFill>
        <p:spPr bwMode="auto">
          <a:xfrm>
            <a:off x="838200" y="120650"/>
            <a:ext cx="1524000" cy="400050"/>
          </a:xfrm>
          <a:prstGeom prst="rect">
            <a:avLst/>
          </a:prstGeom>
          <a:noFill/>
          <a:ln w="9525">
            <a:noFill/>
            <a:miter lim="800000"/>
            <a:headEnd/>
            <a:tailEnd/>
          </a:ln>
        </p:spPr>
      </p:pic>
    </p:spTree>
    <p:extLst>
      <p:ext uri="{BB962C8B-B14F-4D97-AF65-F5344CB8AC3E}">
        <p14:creationId xmlns:p14="http://schemas.microsoft.com/office/powerpoint/2010/main" val="111439384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l" rtl="0" eaLnBrk="0" fontAlgn="base" hangingPunct="0">
        <a:spcBef>
          <a:spcPct val="0"/>
        </a:spcBef>
        <a:spcAft>
          <a:spcPct val="0"/>
        </a:spcAft>
        <a:defRPr sz="2600">
          <a:solidFill>
            <a:srgbClr val="C51538"/>
          </a:solidFill>
          <a:latin typeface="Impact" pitchFamily="34" charset="0"/>
          <a:ea typeface="ＭＳ Ｐゴシック" pitchFamily="1" charset="-128"/>
          <a:cs typeface="+mj-cs"/>
        </a:defRPr>
      </a:lvl1pPr>
      <a:lvl2pPr algn="l" rtl="0" eaLnBrk="0" fontAlgn="base" hangingPunct="0">
        <a:spcBef>
          <a:spcPct val="0"/>
        </a:spcBef>
        <a:spcAft>
          <a:spcPct val="0"/>
        </a:spcAft>
        <a:defRPr sz="2600">
          <a:solidFill>
            <a:srgbClr val="C51538"/>
          </a:solidFill>
          <a:latin typeface="Impact" pitchFamily="34" charset="0"/>
          <a:ea typeface="ＭＳ Ｐゴシック" pitchFamily="1" charset="-128"/>
        </a:defRPr>
      </a:lvl2pPr>
      <a:lvl3pPr algn="l" rtl="0" eaLnBrk="0" fontAlgn="base" hangingPunct="0">
        <a:spcBef>
          <a:spcPct val="0"/>
        </a:spcBef>
        <a:spcAft>
          <a:spcPct val="0"/>
        </a:spcAft>
        <a:defRPr sz="2600">
          <a:solidFill>
            <a:srgbClr val="C51538"/>
          </a:solidFill>
          <a:latin typeface="Impact" pitchFamily="34" charset="0"/>
          <a:ea typeface="ＭＳ Ｐゴシック" pitchFamily="1" charset="-128"/>
        </a:defRPr>
      </a:lvl3pPr>
      <a:lvl4pPr algn="l" rtl="0" eaLnBrk="0" fontAlgn="base" hangingPunct="0">
        <a:spcBef>
          <a:spcPct val="0"/>
        </a:spcBef>
        <a:spcAft>
          <a:spcPct val="0"/>
        </a:spcAft>
        <a:defRPr sz="2600">
          <a:solidFill>
            <a:srgbClr val="C51538"/>
          </a:solidFill>
          <a:latin typeface="Impact" pitchFamily="34" charset="0"/>
          <a:ea typeface="ＭＳ Ｐゴシック" pitchFamily="1" charset="-128"/>
        </a:defRPr>
      </a:lvl4pPr>
      <a:lvl5pPr algn="l" rtl="0" eaLnBrk="0" fontAlgn="base" hangingPunct="0">
        <a:spcBef>
          <a:spcPct val="0"/>
        </a:spcBef>
        <a:spcAft>
          <a:spcPct val="0"/>
        </a:spcAft>
        <a:defRPr sz="2600">
          <a:solidFill>
            <a:srgbClr val="C51538"/>
          </a:solidFill>
          <a:latin typeface="Impact" pitchFamily="34" charset="0"/>
          <a:ea typeface="ＭＳ Ｐゴシック" pitchFamily="1" charset="-128"/>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p:titleStyle>
    <p:bodyStyle>
      <a:lvl1pPr marL="342900" indent="-342900" algn="l" rtl="0" eaLnBrk="0" fontAlgn="base" hangingPunct="0">
        <a:spcBef>
          <a:spcPct val="20000"/>
        </a:spcBef>
        <a:spcAft>
          <a:spcPct val="0"/>
        </a:spcAft>
        <a:defRPr>
          <a:solidFill>
            <a:srgbClr val="4B4F55"/>
          </a:solidFill>
          <a:latin typeface="+mn-lt"/>
          <a:ea typeface="ＭＳ Ｐゴシック" pitchFamily="1" charset="-128"/>
          <a:cs typeface="+mn-cs"/>
        </a:defRPr>
      </a:lvl1pPr>
      <a:lvl2pPr marL="571500" indent="-190500" algn="l" rtl="0" eaLnBrk="0" fontAlgn="base" hangingPunct="0">
        <a:spcBef>
          <a:spcPct val="20000"/>
        </a:spcBef>
        <a:spcAft>
          <a:spcPct val="0"/>
        </a:spcAft>
        <a:buChar char="•"/>
        <a:defRPr sz="1600">
          <a:solidFill>
            <a:srgbClr val="4B4F55"/>
          </a:solidFill>
          <a:latin typeface="+mn-lt"/>
          <a:ea typeface="ＭＳ Ｐゴシック" pitchFamily="1" charset="-128"/>
        </a:defRPr>
      </a:lvl2pPr>
      <a:lvl3pPr marL="952500" indent="-190500" algn="l" rtl="0" eaLnBrk="0" fontAlgn="base" hangingPunct="0">
        <a:spcBef>
          <a:spcPct val="20000"/>
        </a:spcBef>
        <a:spcAft>
          <a:spcPct val="0"/>
        </a:spcAft>
        <a:buChar char="»"/>
        <a:defRPr sz="1600">
          <a:solidFill>
            <a:srgbClr val="4B4F55"/>
          </a:solidFill>
          <a:latin typeface="+mn-lt"/>
          <a:ea typeface="ＭＳ Ｐゴシック" pitchFamily="1" charset="-128"/>
        </a:defRPr>
      </a:lvl3pPr>
      <a:lvl4pPr marL="1333500" indent="-190500" algn="l" rtl="0" eaLnBrk="0" fontAlgn="base" hangingPunct="0">
        <a:spcBef>
          <a:spcPct val="20000"/>
        </a:spcBef>
        <a:spcAft>
          <a:spcPct val="0"/>
        </a:spcAft>
        <a:buFont typeface="Wingdings" pitchFamily="1" charset="2"/>
        <a:buChar char="§"/>
        <a:defRPr sz="1400">
          <a:solidFill>
            <a:srgbClr val="4B4F55"/>
          </a:solidFill>
          <a:latin typeface="+mn-lt"/>
          <a:ea typeface="ＭＳ Ｐゴシック" pitchFamily="1" charset="-128"/>
        </a:defRPr>
      </a:lvl4pPr>
      <a:lvl5pPr marL="1727200" indent="-203200" algn="l" rtl="0" eaLnBrk="0" fontAlgn="base" hangingPunct="0">
        <a:spcBef>
          <a:spcPct val="20000"/>
        </a:spcBef>
        <a:spcAft>
          <a:spcPct val="0"/>
        </a:spcAft>
        <a:buChar char="°"/>
        <a:defRPr sz="1400">
          <a:solidFill>
            <a:srgbClr val="4B4F55"/>
          </a:solidFill>
          <a:latin typeface="+mn-lt"/>
          <a:ea typeface="ＭＳ Ｐゴシック" pitchFamily="1" charset="-128"/>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0.wmf"/><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1.wmf"/><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2.wmf"/><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3.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5.wmf"/><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2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2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4.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8.wmf"/><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9.wmf"/><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899592" y="2133600"/>
            <a:ext cx="6339408" cy="892696"/>
          </a:xfrm>
          <a:noFill/>
        </p:spPr>
        <p:txBody>
          <a:bodyPr/>
          <a:lstStyle/>
          <a:p>
            <a:pPr eaLnBrk="1" hangingPunct="1"/>
            <a:r>
              <a:rPr lang="en-GB" sz="6000" dirty="0" smtClean="0">
                <a:latin typeface="Arial" pitchFamily="34" charset="0"/>
                <a:cs typeface="Arial" pitchFamily="34" charset="0"/>
              </a:rPr>
              <a:t>Epithelial cells</a:t>
            </a:r>
          </a:p>
        </p:txBody>
      </p:sp>
      <p:sp>
        <p:nvSpPr>
          <p:cNvPr id="16387" name="Rectangle 15"/>
          <p:cNvSpPr>
            <a:spLocks noGrp="1" noChangeArrowheads="1"/>
          </p:cNvSpPr>
          <p:nvPr>
            <p:ph type="subTitle" sz="quarter" idx="1"/>
          </p:nvPr>
        </p:nvSpPr>
        <p:spPr>
          <a:xfrm>
            <a:off x="827584" y="3789040"/>
            <a:ext cx="7543800" cy="554360"/>
          </a:xfrm>
        </p:spPr>
        <p:txBody>
          <a:bodyPr/>
          <a:lstStyle/>
          <a:p>
            <a:pPr marL="0" indent="0" eaLnBrk="1" hangingPunct="1"/>
            <a:r>
              <a:rPr lang="en-US" sz="3200" dirty="0" smtClean="0"/>
              <a:t>Dr Peter Clark</a:t>
            </a:r>
          </a:p>
        </p:txBody>
      </p:sp>
      <p:sp>
        <p:nvSpPr>
          <p:cNvPr id="4" name="Rectangle 15"/>
          <p:cNvSpPr txBox="1">
            <a:spLocks noChangeArrowheads="1"/>
          </p:cNvSpPr>
          <p:nvPr/>
        </p:nvSpPr>
        <p:spPr bwMode="auto">
          <a:xfrm>
            <a:off x="827584" y="4869160"/>
            <a:ext cx="7543800" cy="609600"/>
          </a:xfrm>
          <a:prstGeom prst="rect">
            <a:avLst/>
          </a:prstGeom>
          <a:noFill/>
          <a:ln w="9525">
            <a:noFill/>
            <a:miter lim="800000"/>
            <a:headEnd/>
            <a:tailEnd/>
          </a:ln>
        </p:spPr>
        <p:txBody>
          <a:bodyPr lIns="0" tIns="0" rIns="0" bIns="0"/>
          <a:lstStyle/>
          <a:p>
            <a:pPr eaLnBrk="1" hangingPunct="1">
              <a:spcBef>
                <a:spcPct val="20000"/>
              </a:spcBef>
            </a:pPr>
            <a:r>
              <a:rPr lang="en-US" sz="2000" dirty="0">
                <a:solidFill>
                  <a:srgbClr val="4B4F55"/>
                </a:solidFill>
                <a:latin typeface="Arial" charset="0"/>
                <a:cs typeface="Times New Roman" pitchFamily="1" charset="0"/>
              </a:rPr>
              <a:t>Course code (MBBS) </a:t>
            </a:r>
            <a:r>
              <a:rPr lang="en-US" sz="2000" dirty="0" smtClean="0">
                <a:solidFill>
                  <a:srgbClr val="4B4F55"/>
                </a:solidFill>
                <a:latin typeface="Arial" charset="0"/>
                <a:cs typeface="Times New Roman" pitchFamily="1" charset="0"/>
              </a:rPr>
              <a:t>: Tissues 1</a:t>
            </a:r>
            <a:endParaRPr lang="en-US" sz="2000" dirty="0">
              <a:solidFill>
                <a:srgbClr val="4B4F55"/>
              </a:solidFill>
              <a:latin typeface="Arial" charset="0"/>
              <a:cs typeface="Times New Roman" pitchFamily="1" charset="0"/>
            </a:endParaRPr>
          </a:p>
          <a:p>
            <a:pPr eaLnBrk="1" hangingPunct="1">
              <a:spcBef>
                <a:spcPct val="20000"/>
              </a:spcBef>
            </a:pPr>
            <a:r>
              <a:rPr lang="en-US" sz="2000" dirty="0">
                <a:solidFill>
                  <a:srgbClr val="4B4F55"/>
                </a:solidFill>
                <a:latin typeface="Arial" charset="0"/>
                <a:cs typeface="Times New Roman" pitchFamily="1" charset="0"/>
              </a:rPr>
              <a:t>Course code (BMS) </a:t>
            </a:r>
            <a:r>
              <a:rPr lang="en-US" sz="2000" dirty="0" smtClean="0">
                <a:solidFill>
                  <a:srgbClr val="4B4F55"/>
                </a:solidFill>
                <a:latin typeface="Arial" charset="0"/>
                <a:cs typeface="Times New Roman" pitchFamily="1" charset="0"/>
              </a:rPr>
              <a:t>: BCT-L4 </a:t>
            </a:r>
            <a:endParaRPr lang="en-US" sz="2000" dirty="0">
              <a:solidFill>
                <a:srgbClr val="4B4F55"/>
              </a:solidFill>
              <a:latin typeface="Arial" charset="0"/>
              <a:cs typeface="Times New Roman" pitchFamily="1" charset="0"/>
            </a:endParaRPr>
          </a:p>
        </p:txBody>
      </p:sp>
    </p:spTree>
    <p:extLst>
      <p:ext uri="{BB962C8B-B14F-4D97-AF65-F5344CB8AC3E}">
        <p14:creationId xmlns:p14="http://schemas.microsoft.com/office/powerpoint/2010/main" val="819408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381000"/>
            <a:ext cx="7772400" cy="1143000"/>
          </a:xfrm>
          <a:noFill/>
        </p:spPr>
        <p:txBody>
          <a:bodyPr/>
          <a:lstStyle/>
          <a:p>
            <a:r>
              <a:rPr lang="en-GB" sz="2800" b="1" smtClean="0">
                <a:latin typeface="Verdana" pitchFamily="34" charset="0"/>
              </a:rPr>
              <a:t>Nuclear pore complexes</a:t>
            </a:r>
          </a:p>
        </p:txBody>
      </p:sp>
      <p:grpSp>
        <p:nvGrpSpPr>
          <p:cNvPr id="3" name="Group 2"/>
          <p:cNvGrpSpPr/>
          <p:nvPr/>
        </p:nvGrpSpPr>
        <p:grpSpPr>
          <a:xfrm>
            <a:off x="304800" y="1981200"/>
            <a:ext cx="8570912" cy="4191000"/>
            <a:chOff x="496888" y="2057400"/>
            <a:chExt cx="8570912" cy="4191000"/>
          </a:xfrm>
        </p:grpSpPr>
        <p:pic>
          <p:nvPicPr>
            <p:cNvPr id="23555" name="Object 3"/>
            <p:cNvPicPr>
              <a:picLocks/>
            </p:cNvPicPr>
            <p:nvPr>
              <p:extLst>
                <p:ext uri="{D42A27DB-BD31-4B8C-83A1-F6EECF244321}">
                  <p14:modId xmlns:p14="http://schemas.microsoft.com/office/powerpoint/2010/main" val="2837360568"/>
                </p:ext>
              </p:extLst>
            </p:nvPr>
          </p:nvPicPr>
          <p:blipFill>
            <a:blip r:embed="rId4"/>
            <a:stretch>
              <a:fillRect/>
            </a:stretch>
          </p:blipFill>
          <p:spPr>
            <a:xfrm>
              <a:off x="496888" y="2057400"/>
              <a:ext cx="8570912" cy="4191000"/>
            </a:xfrm>
            <a:prstGeom prst="rect">
              <a:avLst/>
            </a:prstGeom>
          </p:spPr>
        </p:pic>
        <p:sp>
          <p:nvSpPr>
            <p:cNvPr id="2" name="Rounded Rectangle 1"/>
            <p:cNvSpPr/>
            <p:nvPr/>
          </p:nvSpPr>
          <p:spPr bwMode="auto">
            <a:xfrm>
              <a:off x="3000081" y="5057481"/>
              <a:ext cx="685800" cy="381000"/>
            </a:xfrm>
            <a:prstGeom prst="roundRect">
              <a:avLst/>
            </a:prstGeom>
            <a:noFill/>
            <a:ln w="19050" cap="flat" cmpd="sng" algn="ctr">
              <a:solidFill>
                <a:srgbClr val="FF006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609600"/>
            <a:ext cx="7772400" cy="1143000"/>
          </a:xfrm>
          <a:noFill/>
        </p:spPr>
        <p:txBody>
          <a:bodyPr/>
          <a:lstStyle/>
          <a:p>
            <a:r>
              <a:rPr lang="en-GB" sz="2400" b="1" smtClean="0">
                <a:latin typeface="Verdana" pitchFamily="34" charset="0"/>
              </a:rPr>
              <a:t>Relationship between the nuclear envelope and the endoplasmic reticulum</a:t>
            </a:r>
          </a:p>
        </p:txBody>
      </p:sp>
      <p:pic>
        <p:nvPicPr>
          <p:cNvPr id="24579" name="Object 3"/>
          <p:cNvPicPr>
            <a:picLocks/>
          </p:cNvPicPr>
          <p:nvPr/>
        </p:nvPicPr>
        <p:blipFill>
          <a:blip r:embed="rId4"/>
          <a:stretch>
            <a:fillRect/>
          </a:stretch>
        </p:blipFill>
        <p:spPr>
          <a:xfrm>
            <a:off x="2514600" y="1905000"/>
            <a:ext cx="4127500" cy="4413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381000"/>
            <a:ext cx="7772400" cy="1143000"/>
          </a:xfrm>
          <a:noFill/>
        </p:spPr>
        <p:txBody>
          <a:bodyPr/>
          <a:lstStyle/>
          <a:p>
            <a:r>
              <a:rPr lang="en-GB" sz="2400" b="1" smtClean="0">
                <a:latin typeface="Verdana" pitchFamily="34" charset="0"/>
              </a:rPr>
              <a:t>Endoplasmic reticulum (ER)</a:t>
            </a:r>
          </a:p>
        </p:txBody>
      </p:sp>
      <p:pic>
        <p:nvPicPr>
          <p:cNvPr id="25603" name="Object 3"/>
          <p:cNvPicPr>
            <a:picLocks/>
          </p:cNvPicPr>
          <p:nvPr/>
        </p:nvPicPr>
        <p:blipFill>
          <a:blip r:embed="rId4"/>
          <a:stretch>
            <a:fillRect/>
          </a:stretch>
        </p:blipFill>
        <p:spPr>
          <a:xfrm>
            <a:off x="2501900" y="1752600"/>
            <a:ext cx="6080125" cy="4889500"/>
          </a:xfrm>
          <a:prstGeom prst="rect">
            <a:avLst/>
          </a:prstGeom>
        </p:spPr>
      </p:pic>
      <p:sp>
        <p:nvSpPr>
          <p:cNvPr id="25604" name="Rectangle 4"/>
          <p:cNvSpPr>
            <a:spLocks noChangeArrowheads="1"/>
          </p:cNvSpPr>
          <p:nvPr/>
        </p:nvSpPr>
        <p:spPr bwMode="auto">
          <a:xfrm>
            <a:off x="365125" y="2757488"/>
            <a:ext cx="17097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000" b="1">
                <a:solidFill>
                  <a:schemeClr val="tx2"/>
                </a:solidFill>
                <a:latin typeface="Verdana" pitchFamily="34" charset="0"/>
              </a:rPr>
              <a:t>Rough</a:t>
            </a:r>
          </a:p>
          <a:p>
            <a:pPr defTabSz="762000"/>
            <a:r>
              <a:rPr lang="en-GB" sz="2000" b="1">
                <a:solidFill>
                  <a:schemeClr val="tx2"/>
                </a:solidFill>
                <a:latin typeface="Verdana" pitchFamily="34" charset="0"/>
              </a:rPr>
              <a:t>(Granular)</a:t>
            </a:r>
          </a:p>
          <a:p>
            <a:pPr defTabSz="762000"/>
            <a:r>
              <a:rPr lang="en-GB" sz="2000" b="1">
                <a:solidFill>
                  <a:schemeClr val="tx2"/>
                </a:solidFill>
                <a:latin typeface="Verdana" pitchFamily="34" charset="0"/>
              </a:rPr>
              <a:t>ER</a:t>
            </a:r>
          </a:p>
        </p:txBody>
      </p:sp>
      <p:sp>
        <p:nvSpPr>
          <p:cNvPr id="25605" name="Rectangle 5"/>
          <p:cNvSpPr>
            <a:spLocks noChangeArrowheads="1"/>
          </p:cNvSpPr>
          <p:nvPr/>
        </p:nvSpPr>
        <p:spPr bwMode="auto">
          <a:xfrm>
            <a:off x="365125" y="4662488"/>
            <a:ext cx="1878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000" b="1">
                <a:solidFill>
                  <a:schemeClr val="tx2"/>
                </a:solidFill>
                <a:latin typeface="Verdana" pitchFamily="34" charset="0"/>
              </a:rPr>
              <a:t>Smooth</a:t>
            </a:r>
          </a:p>
          <a:p>
            <a:pPr defTabSz="762000"/>
            <a:r>
              <a:rPr lang="en-GB" sz="2000" b="1">
                <a:solidFill>
                  <a:schemeClr val="tx2"/>
                </a:solidFill>
                <a:latin typeface="Verdana" pitchFamily="34" charset="0"/>
              </a:rPr>
              <a:t>(Agranular)</a:t>
            </a:r>
          </a:p>
          <a:p>
            <a:pPr defTabSz="762000"/>
            <a:r>
              <a:rPr lang="en-GB" sz="2000" b="1">
                <a:solidFill>
                  <a:schemeClr val="tx2"/>
                </a:solidFill>
                <a:latin typeface="Verdana" pitchFamily="34" charset="0"/>
              </a:rPr>
              <a: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85800" y="533400"/>
            <a:ext cx="7772400" cy="1143000"/>
          </a:xfrm>
          <a:noFill/>
        </p:spPr>
        <p:txBody>
          <a:bodyPr/>
          <a:lstStyle/>
          <a:p>
            <a:r>
              <a:rPr lang="en-GB" sz="2800" b="1" smtClean="0">
                <a:latin typeface="Verdana" pitchFamily="34" charset="0"/>
              </a:rPr>
              <a:t>Rough endoplasmic reticulum</a:t>
            </a:r>
            <a:br>
              <a:rPr lang="en-GB" sz="2800" b="1" smtClean="0">
                <a:latin typeface="Verdana" pitchFamily="34" charset="0"/>
              </a:rPr>
            </a:br>
            <a:r>
              <a:rPr lang="en-GB" sz="2400" b="1" smtClean="0">
                <a:solidFill>
                  <a:schemeClr val="tx1"/>
                </a:solidFill>
                <a:latin typeface="Verdana" pitchFamily="34" charset="0"/>
              </a:rPr>
              <a:t>Often arranged as stacks of membrane leaflets (cisternae)</a:t>
            </a:r>
          </a:p>
        </p:txBody>
      </p:sp>
      <p:pic>
        <p:nvPicPr>
          <p:cNvPr id="26627" name="Object 3"/>
          <p:cNvPicPr>
            <a:picLocks/>
          </p:cNvPicPr>
          <p:nvPr/>
        </p:nvPicPr>
        <p:blipFill>
          <a:blip r:embed="rId4"/>
          <a:stretch>
            <a:fillRect/>
          </a:stretch>
        </p:blipFill>
        <p:spPr>
          <a:xfrm>
            <a:off x="4354513" y="2562225"/>
            <a:ext cx="4725987" cy="3652838"/>
          </a:xfrm>
          <a:prstGeom prst="rect">
            <a:avLst/>
          </a:prstGeom>
        </p:spPr>
      </p:pic>
      <p:pic>
        <p:nvPicPr>
          <p:cNvPr id="26628" name="Object 4"/>
          <p:cNvPicPr>
            <a:picLocks/>
          </p:cNvPicPr>
          <p:nvPr/>
        </p:nvPicPr>
        <p:blipFill>
          <a:blip r:embed="rId6"/>
          <a:stretch>
            <a:fillRect/>
          </a:stretch>
        </p:blipFill>
        <p:spPr>
          <a:xfrm>
            <a:off x="333375" y="2387600"/>
            <a:ext cx="3946525" cy="3829050"/>
          </a:xfrm>
          <a:prstGeom prst="rect">
            <a:avLst/>
          </a:prstGeom>
        </p:spPr>
      </p:pic>
      <p:sp>
        <p:nvSpPr>
          <p:cNvPr id="26629" name="Rectangle 5"/>
          <p:cNvSpPr>
            <a:spLocks noChangeArrowheads="1"/>
          </p:cNvSpPr>
          <p:nvPr/>
        </p:nvSpPr>
        <p:spPr bwMode="auto">
          <a:xfrm>
            <a:off x="206375" y="1858963"/>
            <a:ext cx="4511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000">
                <a:solidFill>
                  <a:schemeClr val="tx2"/>
                </a:solidFill>
                <a:latin typeface="Verdana" pitchFamily="34" charset="0"/>
              </a:rPr>
              <a:t>Transmission electron micrograph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304800"/>
            <a:ext cx="7772400" cy="1143000"/>
          </a:xfrm>
          <a:noFill/>
        </p:spPr>
        <p:txBody>
          <a:bodyPr/>
          <a:lstStyle/>
          <a:p>
            <a:r>
              <a:rPr lang="en-GB" sz="3200" b="1" smtClean="0">
                <a:latin typeface="Verdana" pitchFamily="34" charset="0"/>
              </a:rPr>
              <a:t>Golgi apparatus</a:t>
            </a:r>
          </a:p>
        </p:txBody>
      </p:sp>
      <p:pic>
        <p:nvPicPr>
          <p:cNvPr id="27651" name="Object 3"/>
          <p:cNvPicPr>
            <a:picLocks/>
          </p:cNvPicPr>
          <p:nvPr/>
        </p:nvPicPr>
        <p:blipFill>
          <a:blip r:embed="rId4"/>
          <a:stretch>
            <a:fillRect/>
          </a:stretch>
        </p:blipFill>
        <p:spPr>
          <a:xfrm>
            <a:off x="2152650" y="1219200"/>
            <a:ext cx="4851400" cy="4965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304800"/>
            <a:ext cx="7772400" cy="1143000"/>
          </a:xfrm>
          <a:noFill/>
        </p:spPr>
        <p:txBody>
          <a:bodyPr/>
          <a:lstStyle/>
          <a:p>
            <a:r>
              <a:rPr lang="en-GB" sz="3200" b="1" smtClean="0">
                <a:latin typeface="Verdana" pitchFamily="34" charset="0"/>
              </a:rPr>
              <a:t>Golgi Apparatus</a:t>
            </a:r>
          </a:p>
        </p:txBody>
      </p:sp>
      <p:pic>
        <p:nvPicPr>
          <p:cNvPr id="28675" name="Object 3"/>
          <p:cNvPicPr>
            <a:picLocks/>
          </p:cNvPicPr>
          <p:nvPr/>
        </p:nvPicPr>
        <p:blipFill>
          <a:blip r:embed="rId4"/>
          <a:stretch>
            <a:fillRect/>
          </a:stretch>
        </p:blipFill>
        <p:spPr>
          <a:xfrm>
            <a:off x="428625" y="2438400"/>
            <a:ext cx="4460875" cy="3125788"/>
          </a:xfrm>
          <a:prstGeom prst="rect">
            <a:avLst/>
          </a:prstGeom>
        </p:spPr>
      </p:pic>
      <p:pic>
        <p:nvPicPr>
          <p:cNvPr id="28676" name="Object 4"/>
          <p:cNvPicPr>
            <a:picLocks/>
          </p:cNvPicPr>
          <p:nvPr/>
        </p:nvPicPr>
        <p:blipFill>
          <a:blip r:embed="rId6"/>
          <a:stretch>
            <a:fillRect/>
          </a:stretch>
        </p:blipFill>
        <p:spPr>
          <a:xfrm>
            <a:off x="5087938" y="1524000"/>
            <a:ext cx="2782887" cy="49418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85800" y="685800"/>
            <a:ext cx="7772400" cy="1143000"/>
          </a:xfrm>
          <a:noFill/>
        </p:spPr>
        <p:txBody>
          <a:bodyPr/>
          <a:lstStyle/>
          <a:p>
            <a:r>
              <a:rPr lang="en-GB" sz="3200" b="1" smtClean="0">
                <a:latin typeface="Verdana" pitchFamily="34" charset="0"/>
              </a:rPr>
              <a:t>Phagocytosis</a:t>
            </a:r>
          </a:p>
        </p:txBody>
      </p:sp>
      <p:pic>
        <p:nvPicPr>
          <p:cNvPr id="29699" name="Object 3"/>
          <p:cNvPicPr>
            <a:picLocks noGrp="1"/>
          </p:cNvPicPr>
          <p:nvPr>
            <p:ph type="subTitle" idx="1"/>
          </p:nvPr>
        </p:nvPicPr>
        <p:blipFill>
          <a:blip r:embed="rId4"/>
          <a:stretch>
            <a:fillRect/>
          </a:stretch>
        </p:blipFill>
        <p:spPr>
          <a:xfrm>
            <a:off x="122238" y="2528888"/>
            <a:ext cx="4221162" cy="3090862"/>
          </a:xfrm>
          <a:prstGeom prst="rect">
            <a:avLst/>
          </a:prstGeom>
        </p:spPr>
      </p:pic>
      <p:sp>
        <p:nvSpPr>
          <p:cNvPr id="29700" name="Rectangle 4"/>
          <p:cNvSpPr>
            <a:spLocks noChangeArrowheads="1"/>
          </p:cNvSpPr>
          <p:nvPr/>
        </p:nvSpPr>
        <p:spPr bwMode="auto">
          <a:xfrm>
            <a:off x="76200" y="2514600"/>
            <a:ext cx="76200" cy="320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9701" name="Object 5"/>
          <p:cNvPicPr>
            <a:picLocks/>
          </p:cNvPicPr>
          <p:nvPr/>
        </p:nvPicPr>
        <p:blipFill>
          <a:blip r:embed="rId6"/>
          <a:stretch>
            <a:fillRect/>
          </a:stretch>
        </p:blipFill>
        <p:spPr>
          <a:xfrm>
            <a:off x="4449763" y="1981200"/>
            <a:ext cx="4313237" cy="40798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838200" y="1219200"/>
            <a:ext cx="7772400" cy="1143000"/>
          </a:xfrm>
        </p:spPr>
        <p:txBody>
          <a:bodyPr/>
          <a:lstStyle/>
          <a:p>
            <a:r>
              <a:rPr lang="en-GB" sz="2800" b="1" smtClean="0">
                <a:latin typeface="Verdana" pitchFamily="34" charset="0"/>
              </a:rPr>
              <a:t>Coated vesicle formation</a:t>
            </a:r>
          </a:p>
        </p:txBody>
      </p:sp>
      <p:pic>
        <p:nvPicPr>
          <p:cNvPr id="30723" name="Object 3"/>
          <p:cNvPicPr>
            <a:picLocks noGrp="1"/>
          </p:cNvPicPr>
          <p:nvPr>
            <p:ph type="subTitle" idx="1"/>
          </p:nvPr>
        </p:nvPicPr>
        <p:blipFill>
          <a:blip r:embed="rId4"/>
          <a:stretch>
            <a:fillRect/>
          </a:stretch>
        </p:blipFill>
        <p:spPr>
          <a:xfrm>
            <a:off x="107950" y="2424113"/>
            <a:ext cx="8928100" cy="32146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GB" sz="3200" smtClean="0">
                <a:latin typeface="Verdana" pitchFamily="34" charset="0"/>
              </a:rPr>
              <a:t>Mitochondrion</a:t>
            </a:r>
            <a:endParaRPr lang="en-US" sz="3200" smtClean="0">
              <a:latin typeface="Verdana" pitchFamily="34" charset="0"/>
            </a:endParaRPr>
          </a:p>
        </p:txBody>
      </p:sp>
      <p:pic>
        <p:nvPicPr>
          <p:cNvPr id="31747" name="Picture 3" descr="mi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0"/>
            <a:ext cx="44196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mitochondri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3827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152400"/>
            <a:ext cx="7772400" cy="1143000"/>
          </a:xfrm>
          <a:noFill/>
        </p:spPr>
        <p:txBody>
          <a:bodyPr/>
          <a:lstStyle/>
          <a:p>
            <a:r>
              <a:rPr lang="en-GB" sz="3200" b="1" smtClean="0">
                <a:latin typeface="Verdana" pitchFamily="34" charset="0"/>
              </a:rPr>
              <a:t>Mitochondria</a:t>
            </a:r>
          </a:p>
        </p:txBody>
      </p:sp>
      <p:pic>
        <p:nvPicPr>
          <p:cNvPr id="32771" name="Object 3"/>
          <p:cNvPicPr>
            <a:picLocks noGrp="1"/>
          </p:cNvPicPr>
          <p:nvPr>
            <p:ph type="subTitle" idx="1"/>
          </p:nvPr>
        </p:nvPicPr>
        <p:blipFill>
          <a:blip r:embed="rId4"/>
          <a:stretch>
            <a:fillRect/>
          </a:stretch>
        </p:blipFill>
        <p:spPr>
          <a:xfrm>
            <a:off x="561975" y="1295400"/>
            <a:ext cx="8020050" cy="53911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609600"/>
            <a:ext cx="7772400" cy="1219200"/>
          </a:xfrm>
          <a:noFill/>
        </p:spPr>
        <p:txBody>
          <a:bodyPr/>
          <a:lstStyle/>
          <a:p>
            <a:r>
              <a:rPr lang="en-GB" smtClean="0">
                <a:solidFill>
                  <a:srgbClr val="66FF33"/>
                </a:solidFill>
                <a:latin typeface="Arial" charset="0"/>
              </a:rPr>
              <a:t>Tissues 1: Cellular Organisation of Tissues</a:t>
            </a:r>
          </a:p>
        </p:txBody>
      </p:sp>
      <p:sp>
        <p:nvSpPr>
          <p:cNvPr id="16387" name="Rectangle 3"/>
          <p:cNvSpPr>
            <a:spLocks noGrp="1" noChangeArrowheads="1"/>
          </p:cNvSpPr>
          <p:nvPr>
            <p:ph type="subTitle" idx="1"/>
          </p:nvPr>
        </p:nvSpPr>
        <p:spPr>
          <a:xfrm>
            <a:off x="1371600" y="1981200"/>
            <a:ext cx="6400800" cy="4495800"/>
          </a:xfrm>
          <a:noFill/>
        </p:spPr>
        <p:txBody>
          <a:bodyPr/>
          <a:lstStyle/>
          <a:p>
            <a:pPr marL="342900" indent="-342900" defTabSz="914400"/>
            <a:r>
              <a:rPr lang="en-GB" dirty="0" smtClean="0">
                <a:latin typeface="Arial" charset="0"/>
              </a:rPr>
              <a:t>Dr Peter Clark, NHLI, SAFB, SK</a:t>
            </a:r>
          </a:p>
          <a:p>
            <a:pPr marL="342900" indent="-342900" defTabSz="914400"/>
            <a:endParaRPr lang="en-GB" dirty="0" smtClean="0">
              <a:latin typeface="Arial" charset="0"/>
            </a:endParaRPr>
          </a:p>
          <a:p>
            <a:pPr marL="342900" indent="-342900" defTabSz="914400"/>
            <a:r>
              <a:rPr lang="en-GB" dirty="0" smtClean="0">
                <a:latin typeface="Arial" charset="0"/>
              </a:rPr>
              <a:t>Multicellular organisms are made up of a wide variety of different cell types.</a:t>
            </a:r>
          </a:p>
          <a:p>
            <a:pPr marL="342900" indent="-342900" defTabSz="914400"/>
            <a:r>
              <a:rPr lang="en-GB" dirty="0" smtClean="0">
                <a:latin typeface="Arial" charset="0"/>
              </a:rPr>
              <a:t>This variety arises as a result of differentiation of precursor cells.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152400"/>
            <a:ext cx="7772400" cy="1143000"/>
          </a:xfrm>
          <a:noFill/>
        </p:spPr>
        <p:txBody>
          <a:bodyPr/>
          <a:lstStyle/>
          <a:p>
            <a:r>
              <a:rPr lang="en-GB" sz="2800" b="1" smtClean="0">
                <a:latin typeface="Verdana" pitchFamily="34" charset="0"/>
              </a:rPr>
              <a:t>Peroxisome</a:t>
            </a:r>
          </a:p>
        </p:txBody>
      </p:sp>
      <p:pic>
        <p:nvPicPr>
          <p:cNvPr id="33795" name="Object 3"/>
          <p:cNvPicPr>
            <a:picLocks noGrp="1"/>
          </p:cNvPicPr>
          <p:nvPr>
            <p:ph type="subTitle" idx="1"/>
          </p:nvPr>
        </p:nvPicPr>
        <p:blipFill>
          <a:blip r:embed="rId4"/>
          <a:stretch>
            <a:fillRect/>
          </a:stretch>
        </p:blipFill>
        <p:spPr>
          <a:xfrm>
            <a:off x="2230438" y="1676400"/>
            <a:ext cx="4684712" cy="47815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GB" sz="3200" smtClean="0">
                <a:latin typeface="Verdana" pitchFamily="34" charset="0"/>
              </a:rPr>
              <a:t>Cytoskeleton</a:t>
            </a:r>
            <a:endParaRPr lang="en-US" sz="3200" smtClean="0">
              <a:latin typeface="Verdana" pitchFamily="34" charset="0"/>
            </a:endParaRPr>
          </a:p>
        </p:txBody>
      </p:sp>
      <p:pic>
        <p:nvPicPr>
          <p:cNvPr id="34819" name="Picture 3" descr="cytoskelet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3941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ytoske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9600" y="2590800"/>
            <a:ext cx="45720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2819400"/>
            <a:ext cx="7772400" cy="1143000"/>
          </a:xfrm>
        </p:spPr>
        <p:txBody>
          <a:bodyPr/>
          <a:lstStyle/>
          <a:p>
            <a:r>
              <a:rPr lang="en-US" sz="3200" i="1" smtClean="0">
                <a:solidFill>
                  <a:schemeClr val="tx1"/>
                </a:solidFill>
                <a:latin typeface="Arial" charset="0"/>
                <a:cs typeface="Arial" charset="0"/>
              </a:rPr>
              <a:t>Microtubules</a:t>
            </a:r>
            <a:r>
              <a:rPr lang="en-US" sz="3200" smtClean="0">
                <a:solidFill>
                  <a:schemeClr val="tx1"/>
                </a:solidFill>
                <a:latin typeface="Arial" charset="0"/>
                <a:cs typeface="Arial" charset="0"/>
              </a:rPr>
              <a:t>: polymers of </a:t>
            </a:r>
            <a:r>
              <a:rPr lang="en-US" sz="3200" smtClean="0">
                <a:solidFill>
                  <a:schemeClr val="tx1"/>
                </a:solidFill>
                <a:latin typeface="Symbol" pitchFamily="18" charset="2"/>
                <a:cs typeface="Times New Roman" pitchFamily="18" charset="0"/>
              </a:rPr>
              <a:t>a</a:t>
            </a:r>
            <a:r>
              <a:rPr lang="en-US" sz="3200" smtClean="0">
                <a:solidFill>
                  <a:schemeClr val="tx1"/>
                </a:solidFill>
                <a:latin typeface="Arial" charset="0"/>
                <a:cs typeface="Arial" charset="0"/>
              </a:rPr>
              <a:t> and </a:t>
            </a:r>
            <a:r>
              <a:rPr lang="en-US" sz="3200" smtClean="0">
                <a:solidFill>
                  <a:schemeClr val="tx1"/>
                </a:solidFill>
                <a:latin typeface="Symbol" pitchFamily="18" charset="2"/>
                <a:cs typeface="Times New Roman" pitchFamily="18" charset="0"/>
              </a:rPr>
              <a:t>b</a:t>
            </a:r>
            <a:r>
              <a:rPr lang="en-US" sz="3200" smtClean="0">
                <a:solidFill>
                  <a:schemeClr val="tx1"/>
                </a:solidFill>
                <a:latin typeface="Arial" charset="0"/>
                <a:cs typeface="Arial" charset="0"/>
              </a:rPr>
              <a:t> tubulin, ~20nm diam. Involved in cell shape, and act as “tracks” for the movement of other organelles and cytoplasmic components within the cell. Many accessory proteins involved in these functions. The major component of cilia and flagellae.</a:t>
            </a:r>
            <a:r>
              <a:rPr lang="en-US" sz="3200" smtClean="0">
                <a:latin typeface="Verdana"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GB" sz="3200" smtClean="0">
                <a:latin typeface="Verdana" pitchFamily="34" charset="0"/>
              </a:rPr>
              <a:t>Microtubules</a:t>
            </a:r>
            <a:endParaRPr lang="en-US" sz="3200" smtClean="0">
              <a:latin typeface="Verdana" pitchFamily="34" charset="0"/>
            </a:endParaRPr>
          </a:p>
        </p:txBody>
      </p:sp>
      <p:pic>
        <p:nvPicPr>
          <p:cNvPr id="36867" name="Picture 3" descr="cytoskeleto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3914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990600"/>
          </a:xfrm>
        </p:spPr>
        <p:txBody>
          <a:bodyPr/>
          <a:lstStyle/>
          <a:p>
            <a:r>
              <a:rPr lang="en-GB" sz="3600" smtClean="0">
                <a:latin typeface="Arial Unicode MS" pitchFamily="34" charset="-128"/>
              </a:rPr>
              <a:t>Microtubules form the mitotic spindle</a:t>
            </a:r>
          </a:p>
        </p:txBody>
      </p:sp>
      <p:pic>
        <p:nvPicPr>
          <p:cNvPr id="37891" name="Picture 3" descr="deerinck13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65532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685800" y="228600"/>
            <a:ext cx="7772400" cy="762000"/>
          </a:xfrm>
        </p:spPr>
        <p:txBody>
          <a:bodyPr/>
          <a:lstStyle/>
          <a:p>
            <a:r>
              <a:rPr lang="en-GB" sz="2800" smtClean="0">
                <a:latin typeface="Arial Unicode MS" pitchFamily="34" charset="-128"/>
              </a:rPr>
              <a:t>Microtubules are structural and motor components of cilia and flagellae</a:t>
            </a:r>
          </a:p>
        </p:txBody>
      </p:sp>
      <p:pic>
        <p:nvPicPr>
          <p:cNvPr id="38915" name="Picture 6" descr="hl1A-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895600"/>
            <a:ext cx="4191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cilium"/>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7400" y="1219200"/>
            <a:ext cx="23622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0" descr="Ich%20ls%20cilium"/>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 y="1295400"/>
            <a:ext cx="36385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819400"/>
            <a:ext cx="7772400" cy="1143000"/>
          </a:xfrm>
        </p:spPr>
        <p:txBody>
          <a:bodyPr/>
          <a:lstStyle/>
          <a:p>
            <a:pPr algn="l"/>
            <a:r>
              <a:rPr lang="en-US" sz="2800" i="1" dirty="0" smtClean="0">
                <a:solidFill>
                  <a:schemeClr val="tx1"/>
                </a:solidFill>
                <a:latin typeface="Arial" charset="0"/>
                <a:cs typeface="Arial" charset="0"/>
              </a:rPr>
              <a:t>Intermediate filaments (IF)</a:t>
            </a:r>
            <a:r>
              <a:rPr lang="en-US" sz="2800" dirty="0" smtClean="0">
                <a:solidFill>
                  <a:schemeClr val="tx1"/>
                </a:solidFill>
                <a:latin typeface="Arial" charset="0"/>
                <a:cs typeface="Arial" charset="0"/>
              </a:rPr>
              <a:t>: a group of polymers of filamentous proteins which from rope-like filaments, with diameter in the range 10-15 nm. </a:t>
            </a:r>
            <a:br>
              <a:rPr lang="en-US" sz="2800" dirty="0" smtClean="0">
                <a:solidFill>
                  <a:schemeClr val="tx1"/>
                </a:solidFill>
                <a:latin typeface="Arial" charset="0"/>
                <a:cs typeface="Arial" charset="0"/>
              </a:rPr>
            </a:br>
            <a:r>
              <a:rPr lang="en-US" sz="2800" dirty="0" smtClean="0">
                <a:solidFill>
                  <a:schemeClr val="tx1"/>
                </a:solidFill>
                <a:latin typeface="Arial" charset="0"/>
                <a:cs typeface="Arial" charset="0"/>
              </a:rPr>
              <a:t/>
            </a:r>
            <a:br>
              <a:rPr lang="en-US" sz="2800" dirty="0" smtClean="0">
                <a:solidFill>
                  <a:schemeClr val="tx1"/>
                </a:solidFill>
                <a:latin typeface="Arial" charset="0"/>
                <a:cs typeface="Arial" charset="0"/>
              </a:rPr>
            </a:br>
            <a:r>
              <a:rPr lang="en-US" sz="2800" dirty="0" smtClean="0">
                <a:solidFill>
                  <a:schemeClr val="tx1"/>
                </a:solidFill>
                <a:latin typeface="Arial" charset="0"/>
                <a:cs typeface="Arial" charset="0"/>
              </a:rPr>
              <a:t>The type of IF a cell has is characteristic of cell type, e.g. Epithelia have </a:t>
            </a:r>
            <a:r>
              <a:rPr lang="en-US" sz="2800" i="1" dirty="0" err="1" smtClean="0">
                <a:solidFill>
                  <a:schemeClr val="tx1"/>
                </a:solidFill>
                <a:latin typeface="Arial" charset="0"/>
                <a:cs typeface="Arial" charset="0"/>
              </a:rPr>
              <a:t>cytokeratins</a:t>
            </a:r>
            <a:r>
              <a:rPr lang="en-US" sz="2800" dirty="0" smtClean="0">
                <a:solidFill>
                  <a:schemeClr val="tx1"/>
                </a:solidFill>
                <a:latin typeface="Arial" charset="0"/>
                <a:cs typeface="Arial" charset="0"/>
              </a:rPr>
              <a:t>; </a:t>
            </a:r>
            <a:r>
              <a:rPr lang="en-US" sz="2800" dirty="0" err="1" smtClean="0">
                <a:solidFill>
                  <a:schemeClr val="tx1"/>
                </a:solidFill>
                <a:latin typeface="Arial" charset="0"/>
                <a:cs typeface="Arial" charset="0"/>
              </a:rPr>
              <a:t>mesenchymal</a:t>
            </a:r>
            <a:r>
              <a:rPr lang="en-US" sz="2800" dirty="0" smtClean="0">
                <a:solidFill>
                  <a:schemeClr val="tx1"/>
                </a:solidFill>
                <a:latin typeface="Arial" charset="0"/>
                <a:cs typeface="Arial" charset="0"/>
              </a:rPr>
              <a:t> cells have </a:t>
            </a:r>
            <a:r>
              <a:rPr lang="en-US" sz="2800" i="1" dirty="0" err="1" smtClean="0">
                <a:solidFill>
                  <a:schemeClr val="tx1"/>
                </a:solidFill>
                <a:latin typeface="Arial" charset="0"/>
                <a:cs typeface="Arial" charset="0"/>
              </a:rPr>
              <a:t>vimentin</a:t>
            </a:r>
            <a:r>
              <a:rPr lang="en-US" sz="2800" dirty="0" smtClean="0">
                <a:solidFill>
                  <a:schemeClr val="tx1"/>
                </a:solidFill>
                <a:latin typeface="Arial" charset="0"/>
                <a:cs typeface="Arial" charset="0"/>
              </a:rPr>
              <a:t>; </a:t>
            </a:r>
            <a:r>
              <a:rPr lang="en-US" sz="2800" dirty="0" err="1" smtClean="0">
                <a:solidFill>
                  <a:schemeClr val="tx1"/>
                </a:solidFill>
                <a:latin typeface="Arial" charset="0"/>
                <a:cs typeface="Arial" charset="0"/>
              </a:rPr>
              <a:t>neurones</a:t>
            </a:r>
            <a:r>
              <a:rPr lang="en-US" sz="2800" dirty="0" smtClean="0">
                <a:solidFill>
                  <a:schemeClr val="tx1"/>
                </a:solidFill>
                <a:latin typeface="Arial" charset="0"/>
                <a:cs typeface="Arial" charset="0"/>
              </a:rPr>
              <a:t> have </a:t>
            </a:r>
            <a:r>
              <a:rPr lang="en-US" sz="2800" i="1" dirty="0" err="1" smtClean="0">
                <a:solidFill>
                  <a:schemeClr val="tx1"/>
                </a:solidFill>
                <a:latin typeface="Arial" charset="0"/>
                <a:cs typeface="Arial" charset="0"/>
              </a:rPr>
              <a:t>neurofilament</a:t>
            </a:r>
            <a:r>
              <a:rPr lang="en-US" sz="2800" i="1" dirty="0" smtClean="0">
                <a:solidFill>
                  <a:schemeClr val="tx1"/>
                </a:solidFill>
                <a:latin typeface="Arial" charset="0"/>
                <a:cs typeface="Arial" charset="0"/>
              </a:rPr>
              <a:t> protein</a:t>
            </a:r>
            <a:r>
              <a:rPr lang="en-US" sz="2800" dirty="0" smtClean="0">
                <a:solidFill>
                  <a:schemeClr val="tx1"/>
                </a:solidFill>
                <a:latin typeface="Arial" charset="0"/>
                <a:cs typeface="Arial" charset="0"/>
              </a:rPr>
              <a:t>. IFs give mechanical strength to cells. Desmosomes are connected by </a:t>
            </a:r>
            <a:r>
              <a:rPr lang="en-US" sz="2800" dirty="0" err="1" smtClean="0">
                <a:solidFill>
                  <a:schemeClr val="tx1"/>
                </a:solidFill>
                <a:latin typeface="Arial" charset="0"/>
                <a:cs typeface="Arial" charset="0"/>
              </a:rPr>
              <a:t>cytokeratins</a:t>
            </a:r>
            <a:r>
              <a:rPr lang="en-US" sz="2800" dirty="0" smtClean="0">
                <a:solidFill>
                  <a:schemeClr val="tx1"/>
                </a:solidFill>
                <a:latin typeface="Arial" charset="0"/>
                <a:cs typeface="Arial" charset="0"/>
              </a:rPr>
              <a:t>. </a:t>
            </a:r>
            <a:br>
              <a:rPr lang="en-US" sz="2800" dirty="0" smtClean="0">
                <a:solidFill>
                  <a:schemeClr val="tx1"/>
                </a:solidFill>
                <a:latin typeface="Arial" charset="0"/>
                <a:cs typeface="Arial" charset="0"/>
              </a:rPr>
            </a:br>
            <a:r>
              <a:rPr lang="en-US" sz="2800" dirty="0" smtClean="0">
                <a:solidFill>
                  <a:schemeClr val="tx1"/>
                </a:solidFill>
                <a:latin typeface="Arial" charset="0"/>
                <a:cs typeface="Arial" charset="0"/>
              </a:rPr>
              <a:t/>
            </a:r>
            <a:br>
              <a:rPr lang="en-US" sz="2800" dirty="0" smtClean="0">
                <a:solidFill>
                  <a:schemeClr val="tx1"/>
                </a:solidFill>
                <a:latin typeface="Arial" charset="0"/>
                <a:cs typeface="Arial" charset="0"/>
              </a:rPr>
            </a:br>
            <a:r>
              <a:rPr lang="en-US" sz="2800" dirty="0" smtClean="0">
                <a:solidFill>
                  <a:schemeClr val="tx1"/>
                </a:solidFill>
                <a:latin typeface="Arial" charset="0"/>
                <a:cs typeface="Arial" charset="0"/>
              </a:rPr>
              <a:t>Nuclear </a:t>
            </a:r>
            <a:r>
              <a:rPr lang="en-US" sz="2800" dirty="0" err="1" smtClean="0">
                <a:solidFill>
                  <a:schemeClr val="tx1"/>
                </a:solidFill>
                <a:latin typeface="Arial" charset="0"/>
                <a:cs typeface="Arial" charset="0"/>
              </a:rPr>
              <a:t>lamins</a:t>
            </a:r>
            <a:r>
              <a:rPr lang="en-US" sz="2800" dirty="0" smtClean="0">
                <a:solidFill>
                  <a:schemeClr val="tx1"/>
                </a:solidFill>
                <a:latin typeface="Arial" charset="0"/>
                <a:cs typeface="Arial" charset="0"/>
              </a:rPr>
              <a:t> are intermediate filaments found forming a network on the internal surface of the nuclear envelope, being involved in </a:t>
            </a:r>
            <a:r>
              <a:rPr lang="en-US" sz="2800" dirty="0" err="1" smtClean="0">
                <a:solidFill>
                  <a:schemeClr val="tx1"/>
                </a:solidFill>
                <a:latin typeface="Arial" charset="0"/>
                <a:cs typeface="Arial" charset="0"/>
              </a:rPr>
              <a:t>stabilising</a:t>
            </a:r>
            <a:r>
              <a:rPr lang="en-US" sz="2800" dirty="0" smtClean="0">
                <a:solidFill>
                  <a:schemeClr val="tx1"/>
                </a:solidFill>
                <a:latin typeface="Arial" charset="0"/>
                <a:cs typeface="Arial" charset="0"/>
              </a:rPr>
              <a:t> the envelope.</a:t>
            </a:r>
            <a:r>
              <a:rPr lang="en-US" sz="2800" dirty="0" smtClean="0">
                <a:solidFill>
                  <a:schemeClr val="tx1"/>
                </a:solidFill>
                <a:latin typeface="Verdana" pitchFamily="34" charset="0"/>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685800"/>
            <a:ext cx="3962400" cy="609600"/>
          </a:xfrm>
        </p:spPr>
        <p:txBody>
          <a:bodyPr/>
          <a:lstStyle/>
          <a:p>
            <a:r>
              <a:rPr lang="en-GB" sz="3200" smtClean="0">
                <a:latin typeface="Verdana" pitchFamily="34" charset="0"/>
              </a:rPr>
              <a:t>Intermediate Filaments</a:t>
            </a:r>
            <a:endParaRPr lang="en-US" sz="3200" smtClean="0">
              <a:latin typeface="Verdana" pitchFamily="34" charset="0"/>
            </a:endParaRPr>
          </a:p>
        </p:txBody>
      </p:sp>
      <p:pic>
        <p:nvPicPr>
          <p:cNvPr id="40963" name="Picture 3" descr="cytoskeleto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30488"/>
            <a:ext cx="76200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http://www.microscopyu.com/articles/fluorescence/filtercubes/yfp/yfphyq/stains/images/yfpcy2keratinptk2cell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168275"/>
            <a:ext cx="32385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24200"/>
            <a:ext cx="7772400" cy="1143000"/>
          </a:xfrm>
        </p:spPr>
        <p:txBody>
          <a:bodyPr/>
          <a:lstStyle/>
          <a:p>
            <a:r>
              <a:rPr lang="en-US" sz="3200" i="1" smtClean="0">
                <a:solidFill>
                  <a:schemeClr val="tx1"/>
                </a:solidFill>
                <a:latin typeface="Arial" charset="0"/>
                <a:cs typeface="Arial" charset="0"/>
              </a:rPr>
              <a:t>Microfilaments</a:t>
            </a:r>
            <a:r>
              <a:rPr lang="en-US" sz="3200" smtClean="0">
                <a:solidFill>
                  <a:schemeClr val="tx1"/>
                </a:solidFill>
                <a:latin typeface="Arial" charset="0"/>
                <a:cs typeface="Arial" charset="0"/>
              </a:rPr>
              <a:t>: polymers of actin associate with adhesion belts in epithelia and endothelia, and with other plasma membrane proteins. Involved in cell shape and cell movement (crawling of cells; cell contractility esp. muscle). Accessory proteins, e.g. myosin, act with actin to control actin organisation and cell movement.</a:t>
            </a:r>
            <a:r>
              <a:rPr lang="en-US" sz="3200" smtClean="0">
                <a:solidFill>
                  <a:schemeClr val="tx1"/>
                </a:solidFill>
                <a:latin typeface="Verdana" pitchFamily="34"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90600" y="228600"/>
            <a:ext cx="7086600" cy="2057400"/>
          </a:xfrm>
        </p:spPr>
        <p:txBody>
          <a:bodyPr/>
          <a:lstStyle/>
          <a:p>
            <a:pPr algn="l"/>
            <a:r>
              <a:rPr lang="en-GB" sz="3200" smtClean="0">
                <a:latin typeface="Verdana" pitchFamily="34" charset="0"/>
              </a:rPr>
              <a:t>Actin Microfilaments</a:t>
            </a:r>
            <a:br>
              <a:rPr lang="en-GB" sz="3200" smtClean="0">
                <a:latin typeface="Verdana" pitchFamily="34" charset="0"/>
              </a:rPr>
            </a:br>
            <a:r>
              <a:rPr lang="en-GB" sz="2400" smtClean="0">
                <a:solidFill>
                  <a:schemeClr val="tx1"/>
                </a:solidFill>
                <a:latin typeface="Verdana" pitchFamily="34" charset="0"/>
              </a:rPr>
              <a:t>Monomer=globular actin; G-actin</a:t>
            </a:r>
            <a:br>
              <a:rPr lang="en-GB" sz="2400" smtClean="0">
                <a:solidFill>
                  <a:schemeClr val="tx1"/>
                </a:solidFill>
                <a:latin typeface="Verdana" pitchFamily="34" charset="0"/>
              </a:rPr>
            </a:br>
            <a:r>
              <a:rPr lang="en-GB" sz="2400" smtClean="0">
                <a:solidFill>
                  <a:schemeClr val="tx1"/>
                </a:solidFill>
                <a:latin typeface="Verdana" pitchFamily="34" charset="0"/>
              </a:rPr>
              <a:t/>
            </a:r>
            <a:br>
              <a:rPr lang="en-GB" sz="2400" smtClean="0">
                <a:solidFill>
                  <a:schemeClr val="tx1"/>
                </a:solidFill>
                <a:latin typeface="Verdana" pitchFamily="34" charset="0"/>
              </a:rPr>
            </a:br>
            <a:r>
              <a:rPr lang="en-GB" sz="2400" smtClean="0">
                <a:solidFill>
                  <a:schemeClr val="tx1"/>
                </a:solidFill>
                <a:latin typeface="Verdana" pitchFamily="34" charset="0"/>
              </a:rPr>
              <a:t>Microfilaments=filamentous actin; F-actin</a:t>
            </a:r>
            <a:endParaRPr lang="en-US" sz="3200" smtClean="0">
              <a:latin typeface="Verdana" pitchFamily="34" charset="0"/>
            </a:endParaRPr>
          </a:p>
        </p:txBody>
      </p:sp>
      <p:pic>
        <p:nvPicPr>
          <p:cNvPr id="43011" name="Picture 3" descr="cytoskelet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38" y="2732088"/>
            <a:ext cx="76200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1066800"/>
            <a:ext cx="7772400" cy="762000"/>
          </a:xfrm>
        </p:spPr>
        <p:txBody>
          <a:bodyPr/>
          <a:lstStyle/>
          <a:p>
            <a:r>
              <a:rPr lang="en-GB" sz="3600" b="1" smtClean="0">
                <a:latin typeface="Arial" charset="0"/>
                <a:cs typeface="Arial" charset="0"/>
              </a:rPr>
              <a:t>Lecture content</a:t>
            </a:r>
            <a:r>
              <a:rPr lang="en-GB" sz="3600" smtClean="0">
                <a:latin typeface="Arial" charset="0"/>
                <a:cs typeface="Arial" charset="0"/>
              </a:rPr>
              <a:t/>
            </a:r>
            <a:br>
              <a:rPr lang="en-GB" sz="3600" smtClean="0">
                <a:latin typeface="Arial" charset="0"/>
                <a:cs typeface="Arial" charset="0"/>
              </a:rPr>
            </a:br>
            <a:r>
              <a:rPr lang="en-GB" sz="2800" smtClean="0">
                <a:latin typeface="Arial" charset="0"/>
                <a:cs typeface="Arial" charset="0"/>
              </a:rPr>
              <a:t>This lecture provides the background for understanding the structure/function relationships of epithelia. It will…..</a:t>
            </a:r>
            <a:endParaRPr lang="en-GB" sz="3600" smtClean="0">
              <a:latin typeface="Arial" charset="0"/>
              <a:cs typeface="Arial" charset="0"/>
            </a:endParaRPr>
          </a:p>
        </p:txBody>
      </p:sp>
      <p:sp>
        <p:nvSpPr>
          <p:cNvPr id="17411" name="Content Placeholder 2"/>
          <p:cNvSpPr>
            <a:spLocks noGrp="1"/>
          </p:cNvSpPr>
          <p:nvPr>
            <p:ph idx="1"/>
          </p:nvPr>
        </p:nvSpPr>
        <p:spPr>
          <a:xfrm>
            <a:off x="685800" y="2590800"/>
            <a:ext cx="7772400" cy="3124200"/>
          </a:xfrm>
        </p:spPr>
        <p:txBody>
          <a:bodyPr/>
          <a:lstStyle/>
          <a:p>
            <a:r>
              <a:rPr lang="en-GB" sz="2800" i="1" smtClean="0">
                <a:latin typeface="Arial" charset="0"/>
                <a:cs typeface="Arial" charset="0"/>
              </a:rPr>
              <a:t>review</a:t>
            </a:r>
            <a:r>
              <a:rPr lang="en-GB" sz="2800" smtClean="0">
                <a:latin typeface="Arial" charset="0"/>
                <a:cs typeface="Arial" charset="0"/>
              </a:rPr>
              <a:t> the structure and function of the major organelles in cells</a:t>
            </a:r>
          </a:p>
          <a:p>
            <a:r>
              <a:rPr lang="en-GB" sz="2800" i="1" smtClean="0">
                <a:latin typeface="Arial" charset="0"/>
                <a:cs typeface="Arial" charset="0"/>
              </a:rPr>
              <a:t>examine</a:t>
            </a:r>
            <a:r>
              <a:rPr lang="en-GB" sz="2800" smtClean="0">
                <a:latin typeface="Arial" charset="0"/>
                <a:cs typeface="Arial" charset="0"/>
              </a:rPr>
              <a:t> the main components of the cytoskeleton</a:t>
            </a:r>
          </a:p>
          <a:p>
            <a:r>
              <a:rPr lang="en-GB" sz="2800" i="1" smtClean="0">
                <a:latin typeface="Arial" charset="0"/>
                <a:cs typeface="Arial" charset="0"/>
              </a:rPr>
              <a:t>introduce</a:t>
            </a:r>
            <a:r>
              <a:rPr lang="en-GB" sz="2800" smtClean="0">
                <a:latin typeface="Arial" charset="0"/>
                <a:cs typeface="Arial" charset="0"/>
              </a:rPr>
              <a:t> main cell types making up tissues</a:t>
            </a:r>
          </a:p>
          <a:p>
            <a:r>
              <a:rPr lang="en-GB" sz="2800" i="1" smtClean="0">
                <a:latin typeface="Arial" charset="0"/>
                <a:cs typeface="Arial" charset="0"/>
              </a:rPr>
              <a:t>examine</a:t>
            </a:r>
            <a:r>
              <a:rPr lang="en-GB" sz="2800" smtClean="0">
                <a:latin typeface="Arial" charset="0"/>
                <a:cs typeface="Arial" charset="0"/>
              </a:rPr>
              <a:t> cell-cell junctions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700088"/>
            <a:ext cx="4724400" cy="671512"/>
          </a:xfrm>
        </p:spPr>
        <p:txBody>
          <a:bodyPr/>
          <a:lstStyle/>
          <a:p>
            <a:pPr algn="l"/>
            <a:r>
              <a:rPr lang="en-GB" sz="3200" smtClean="0">
                <a:latin typeface="Verdana" pitchFamily="34" charset="0"/>
              </a:rPr>
              <a:t>Actin Microfilaments</a:t>
            </a:r>
            <a:endParaRPr lang="en-US" sz="3200" smtClean="0">
              <a:latin typeface="Verdana" pitchFamily="34" charset="0"/>
            </a:endParaRP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73313"/>
            <a:ext cx="5334000" cy="399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5" descr="http://www.microscopyu.com/articles/fluorescence/filtercubes/red/images/cy5muntjacaf633acti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990600"/>
            <a:ext cx="35766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1"/>
          <p:cNvSpPr txBox="1">
            <a:spLocks noChangeArrowheads="1"/>
          </p:cNvSpPr>
          <p:nvPr/>
        </p:nvSpPr>
        <p:spPr bwMode="auto">
          <a:xfrm>
            <a:off x="5354638" y="452438"/>
            <a:ext cx="357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atin typeface="Arial" charset="0"/>
                <a:cs typeface="Arial" charset="0"/>
              </a:rPr>
              <a:t>Actin in non-muscle cells</a:t>
            </a:r>
          </a:p>
        </p:txBody>
      </p:sp>
      <p:sp>
        <p:nvSpPr>
          <p:cNvPr id="44038" name="TextBox 7"/>
          <p:cNvSpPr txBox="1">
            <a:spLocks noChangeArrowheads="1"/>
          </p:cNvSpPr>
          <p:nvPr/>
        </p:nvSpPr>
        <p:spPr bwMode="auto">
          <a:xfrm>
            <a:off x="2057400" y="1912938"/>
            <a:ext cx="1160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atin typeface="Arial" charset="0"/>
                <a:cs typeface="Arial" charset="0"/>
              </a:rPr>
              <a:t>Muscle</a:t>
            </a:r>
          </a:p>
        </p:txBody>
      </p:sp>
      <p:cxnSp>
        <p:nvCxnSpPr>
          <p:cNvPr id="4" name="Straight Arrow Connector 3"/>
          <p:cNvCxnSpPr/>
          <p:nvPr/>
        </p:nvCxnSpPr>
        <p:spPr bwMode="auto">
          <a:xfrm flipH="1">
            <a:off x="5489575" y="6181725"/>
            <a:ext cx="609600" cy="0"/>
          </a:xfrm>
          <a:prstGeom prst="straightConnector1">
            <a:avLst/>
          </a:prstGeom>
          <a:ln>
            <a:solidFill>
              <a:srgbClr val="FF0066"/>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44040" name="TextBox 11"/>
          <p:cNvSpPr txBox="1">
            <a:spLocks noChangeArrowheads="1"/>
          </p:cNvSpPr>
          <p:nvPr/>
        </p:nvSpPr>
        <p:spPr bwMode="auto">
          <a:xfrm>
            <a:off x="6096000" y="5951538"/>
            <a:ext cx="226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atin typeface="Arial" charset="0"/>
                <a:cs typeface="Arial" charset="0"/>
              </a:rPr>
              <a:t>= actin filament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792162"/>
          </a:xfrm>
        </p:spPr>
        <p:txBody>
          <a:bodyPr/>
          <a:lstStyle/>
          <a:p>
            <a:pPr eaLnBrk="1" hangingPunct="1"/>
            <a:r>
              <a:rPr lang="en-GB" sz="3200" smtClean="0"/>
              <a:t>Double fluorescence labelling of microtubules and microfilaments</a:t>
            </a:r>
          </a:p>
        </p:txBody>
      </p:sp>
      <p:pic>
        <p:nvPicPr>
          <p:cNvPr id="45059" name="Picture 3" descr="overlay 1 copy"/>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609600" y="1676400"/>
            <a:ext cx="4503738" cy="4572000"/>
          </a:xfrm>
          <a:noFill/>
        </p:spPr>
      </p:pic>
      <p:sp>
        <p:nvSpPr>
          <p:cNvPr id="45060" name="Text Box 4"/>
          <p:cNvSpPr txBox="1">
            <a:spLocks noChangeArrowheads="1"/>
          </p:cNvSpPr>
          <p:nvPr/>
        </p:nvSpPr>
        <p:spPr bwMode="auto">
          <a:xfrm>
            <a:off x="5105400" y="2211388"/>
            <a:ext cx="3886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FFFF00"/>
                </a:solidFill>
                <a:latin typeface="Arial" charset="0"/>
              </a:rPr>
              <a:t>An epithelial cell labelled with rhodamine-conjugated phalloidin </a:t>
            </a:r>
            <a:r>
              <a:rPr lang="en-GB">
                <a:solidFill>
                  <a:srgbClr val="FF3300"/>
                </a:solidFill>
                <a:latin typeface="Arial" charset="0"/>
              </a:rPr>
              <a:t>(red) </a:t>
            </a:r>
            <a:r>
              <a:rPr lang="en-GB">
                <a:solidFill>
                  <a:srgbClr val="FFFF00"/>
                </a:solidFill>
                <a:latin typeface="Arial" charset="0"/>
              </a:rPr>
              <a:t>which labels F-actin, and immuno-stained with antibodies against tubulin (microtubules) </a:t>
            </a:r>
            <a:r>
              <a:rPr lang="en-GB">
                <a:solidFill>
                  <a:srgbClr val="66FF33"/>
                </a:solidFill>
                <a:latin typeface="Arial" charset="0"/>
              </a:rPr>
              <a:t>(green)</a:t>
            </a:r>
            <a:r>
              <a:rPr lang="en-GB">
                <a:solidFill>
                  <a:srgbClr val="FFFF00"/>
                </a:solidFill>
                <a:latin typeface="Arial" charset="0"/>
              </a:rPr>
              <a:t>.</a:t>
            </a:r>
          </a:p>
          <a:p>
            <a:pPr eaLnBrk="1" hangingPunct="1"/>
            <a:endParaRPr lang="en-GB">
              <a:solidFill>
                <a:srgbClr val="FFFF00"/>
              </a:solidFill>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85800"/>
            <a:ext cx="7772400" cy="1143000"/>
          </a:xfrm>
        </p:spPr>
        <p:txBody>
          <a:bodyPr/>
          <a:lstStyle/>
          <a:p>
            <a:r>
              <a:rPr lang="en-GB" sz="3200" b="1" smtClean="0">
                <a:latin typeface="Verdana" pitchFamily="34" charset="0"/>
              </a:rPr>
              <a:t>Cytoskeleton</a:t>
            </a:r>
            <a:endParaRPr lang="en-US" sz="3200" b="1" smtClean="0">
              <a:latin typeface="Verdana" pitchFamily="34" charset="0"/>
            </a:endParaRPr>
          </a:p>
        </p:txBody>
      </p:sp>
      <p:sp>
        <p:nvSpPr>
          <p:cNvPr id="46083" name="Text Box 3"/>
          <p:cNvSpPr txBox="1">
            <a:spLocks noChangeArrowheads="1"/>
          </p:cNvSpPr>
          <p:nvPr/>
        </p:nvSpPr>
        <p:spPr bwMode="auto">
          <a:xfrm>
            <a:off x="822325" y="2195513"/>
            <a:ext cx="778827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defRPr sz="2400">
                <a:solidFill>
                  <a:schemeClr val="tx1"/>
                </a:solidFill>
                <a:latin typeface="Times New Roman" pitchFamily="18" charset="0"/>
              </a:defRPr>
            </a:lvl1pPr>
            <a:lvl2pPr marL="742950" indent="-285750" defTabSz="762000">
              <a:defRPr sz="2400">
                <a:solidFill>
                  <a:schemeClr val="tx1"/>
                </a:solidFill>
                <a:latin typeface="Times New Roman" pitchFamily="18" charset="0"/>
              </a:defRPr>
            </a:lvl2pPr>
            <a:lvl3pPr marL="1143000" indent="-228600" defTabSz="762000">
              <a:defRPr sz="2400">
                <a:solidFill>
                  <a:schemeClr val="tx1"/>
                </a:solidFill>
                <a:latin typeface="Times New Roman" pitchFamily="18" charset="0"/>
              </a:defRPr>
            </a:lvl3pPr>
            <a:lvl4pPr marL="1600200" indent="-228600" defTabSz="762000">
              <a:defRPr sz="2400">
                <a:solidFill>
                  <a:schemeClr val="tx1"/>
                </a:solidFill>
                <a:latin typeface="Times New Roman" pitchFamily="18" charset="0"/>
              </a:defRPr>
            </a:lvl4pPr>
            <a:lvl5pPr marL="2057400" indent="-228600" defTabSz="76200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r>
              <a:rPr lang="en-GB" sz="3200">
                <a:latin typeface="Arial" charset="0"/>
              </a:rPr>
              <a:t>The cytoskeleton is not a fixed set of sturctures. The various elements of the cytoskeleton are subject to rapid re-modelling by a variety of biochemical and bio-mechanical signals</a:t>
            </a:r>
            <a:endParaRPr lang="en-US" sz="3200">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81000"/>
            <a:ext cx="7772400" cy="1143000"/>
          </a:xfrm>
          <a:noFill/>
        </p:spPr>
        <p:txBody>
          <a:bodyPr/>
          <a:lstStyle/>
          <a:p>
            <a:r>
              <a:rPr lang="en-GB" sz="3600" u="sng" smtClean="0">
                <a:solidFill>
                  <a:srgbClr val="00FF66"/>
                </a:solidFill>
                <a:latin typeface="Arial" charset="0"/>
              </a:rPr>
              <a:t>Main Cell Types</a:t>
            </a:r>
          </a:p>
        </p:txBody>
      </p:sp>
      <p:sp>
        <p:nvSpPr>
          <p:cNvPr id="47107" name="Rectangle 3"/>
          <p:cNvSpPr>
            <a:spLocks noGrp="1" noChangeArrowheads="1"/>
          </p:cNvSpPr>
          <p:nvPr>
            <p:ph type="body" idx="1"/>
          </p:nvPr>
        </p:nvSpPr>
        <p:spPr>
          <a:xfrm>
            <a:off x="685800" y="1371600"/>
            <a:ext cx="7772400" cy="4114800"/>
          </a:xfrm>
          <a:noFill/>
        </p:spPr>
        <p:txBody>
          <a:bodyPr/>
          <a:lstStyle/>
          <a:p>
            <a:pPr defTabSz="914400">
              <a:lnSpc>
                <a:spcPct val="90000"/>
              </a:lnSpc>
            </a:pPr>
            <a:r>
              <a:rPr lang="en-GB" sz="2400" b="1" smtClean="0">
                <a:latin typeface="Arial" charset="0"/>
              </a:rPr>
              <a:t>epithelial cells</a:t>
            </a:r>
            <a:r>
              <a:rPr lang="en-GB" sz="2400" smtClean="0">
                <a:latin typeface="Arial" charset="0"/>
              </a:rPr>
              <a:t>: cells forming continuous layers, these</a:t>
            </a:r>
            <a:r>
              <a:rPr lang="en-GB" sz="2400" smtClean="0"/>
              <a:t> </a:t>
            </a:r>
            <a:r>
              <a:rPr lang="en-GB" sz="2400" smtClean="0">
                <a:latin typeface="Arial" charset="0"/>
              </a:rPr>
              <a:t>layers line surfaces and separate tissue compartments</a:t>
            </a:r>
          </a:p>
          <a:p>
            <a:pPr defTabSz="914400">
              <a:lnSpc>
                <a:spcPct val="90000"/>
              </a:lnSpc>
            </a:pPr>
            <a:r>
              <a:rPr lang="en-GB" sz="2400" b="1" smtClean="0">
                <a:latin typeface="Arial" charset="0"/>
              </a:rPr>
              <a:t>mesenchymal cells</a:t>
            </a:r>
            <a:r>
              <a:rPr lang="en-GB" sz="2400" smtClean="0">
                <a:latin typeface="Arial" charset="0"/>
              </a:rPr>
              <a:t>: cells of the connective tissues, e.g. fibroblasts (many tissues), chondrocytes (cartilage), osteocytes (bone), muscle cells (skeletal, cardiac, smooth)</a:t>
            </a:r>
          </a:p>
          <a:p>
            <a:pPr defTabSz="914400">
              <a:lnSpc>
                <a:spcPct val="90000"/>
              </a:lnSpc>
            </a:pPr>
            <a:r>
              <a:rPr lang="en-GB" sz="2400" b="1" smtClean="0">
                <a:latin typeface="Arial" charset="0"/>
              </a:rPr>
              <a:t>haematopoietic cells</a:t>
            </a:r>
            <a:r>
              <a:rPr lang="en-GB" sz="2400" smtClean="0">
                <a:latin typeface="Arial" charset="0"/>
              </a:rPr>
              <a:t>: blood cells and the cells of the bone marrow from which they are derived.</a:t>
            </a:r>
          </a:p>
          <a:p>
            <a:pPr defTabSz="914400">
              <a:lnSpc>
                <a:spcPct val="90000"/>
              </a:lnSpc>
            </a:pPr>
            <a:r>
              <a:rPr lang="en-GB" sz="2400" b="1" smtClean="0">
                <a:latin typeface="Arial" charset="0"/>
              </a:rPr>
              <a:t>neural cells</a:t>
            </a:r>
            <a:r>
              <a:rPr lang="en-GB" sz="2400" smtClean="0">
                <a:latin typeface="Arial" charset="0"/>
              </a:rPr>
              <a:t>: cells of the nervous system having two main types; neurones (carry electrical signals) and glial cells (support cells)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p:spPr>
        <p:txBody>
          <a:bodyPr/>
          <a:lstStyle/>
          <a:p>
            <a:r>
              <a:rPr lang="en-GB" sz="3600" smtClean="0">
                <a:solidFill>
                  <a:srgbClr val="66FF33"/>
                </a:solidFill>
                <a:latin typeface="Arial" charset="0"/>
              </a:rPr>
              <a:t>Tumours retain characteristics of the cell type from which they originate</a:t>
            </a:r>
            <a:endParaRPr lang="en-GB" sz="3600" smtClean="0">
              <a:solidFill>
                <a:srgbClr val="FF9900"/>
              </a:solidFill>
              <a:latin typeface="Arial" charset="0"/>
            </a:endParaRPr>
          </a:p>
        </p:txBody>
      </p:sp>
      <p:sp>
        <p:nvSpPr>
          <p:cNvPr id="48131" name="Rectangle 3"/>
          <p:cNvSpPr>
            <a:spLocks noGrp="1" noChangeArrowheads="1"/>
          </p:cNvSpPr>
          <p:nvPr>
            <p:ph type="body" idx="1"/>
          </p:nvPr>
        </p:nvSpPr>
        <p:spPr>
          <a:noFill/>
        </p:spPr>
        <p:txBody>
          <a:bodyPr/>
          <a:lstStyle/>
          <a:p>
            <a:pPr>
              <a:lnSpc>
                <a:spcPct val="90000"/>
              </a:lnSpc>
            </a:pPr>
            <a:r>
              <a:rPr lang="en-GB" smtClean="0">
                <a:latin typeface="Arial" charset="0"/>
              </a:rPr>
              <a:t>epithelial cancers are </a:t>
            </a:r>
            <a:r>
              <a:rPr lang="en-GB" u="sng" smtClean="0">
                <a:latin typeface="Arial" charset="0"/>
              </a:rPr>
              <a:t>carcinomas</a:t>
            </a:r>
            <a:endParaRPr lang="en-GB" smtClean="0">
              <a:latin typeface="Arial" charset="0"/>
            </a:endParaRPr>
          </a:p>
          <a:p>
            <a:pPr>
              <a:lnSpc>
                <a:spcPct val="90000"/>
              </a:lnSpc>
            </a:pPr>
            <a:r>
              <a:rPr lang="en-GB" smtClean="0">
                <a:latin typeface="Arial" charset="0"/>
              </a:rPr>
              <a:t>mesenchymal cancers are </a:t>
            </a:r>
            <a:r>
              <a:rPr lang="en-GB" u="sng" smtClean="0">
                <a:latin typeface="Arial" charset="0"/>
              </a:rPr>
              <a:t>sarcomas</a:t>
            </a:r>
            <a:endParaRPr lang="en-GB" smtClean="0">
              <a:latin typeface="Arial" charset="0"/>
            </a:endParaRPr>
          </a:p>
          <a:p>
            <a:pPr>
              <a:lnSpc>
                <a:spcPct val="90000"/>
              </a:lnSpc>
            </a:pPr>
            <a:r>
              <a:rPr lang="en-GB" smtClean="0">
                <a:latin typeface="Arial" charset="0"/>
              </a:rPr>
              <a:t>haematopoietic cancers are </a:t>
            </a:r>
            <a:r>
              <a:rPr lang="en-GB" u="sng" smtClean="0">
                <a:latin typeface="Arial" charset="0"/>
              </a:rPr>
              <a:t>leukaemias</a:t>
            </a:r>
            <a:r>
              <a:rPr lang="en-GB" smtClean="0">
                <a:latin typeface="Arial" charset="0"/>
              </a:rPr>
              <a:t> (from bone marrow cells) or </a:t>
            </a:r>
            <a:r>
              <a:rPr lang="en-GB" u="sng" smtClean="0">
                <a:latin typeface="Arial" charset="0"/>
              </a:rPr>
              <a:t>lymphomas</a:t>
            </a:r>
            <a:r>
              <a:rPr lang="en-GB" smtClean="0">
                <a:latin typeface="Arial" charset="0"/>
              </a:rPr>
              <a:t> (from lymphocytes)</a:t>
            </a:r>
          </a:p>
          <a:p>
            <a:pPr>
              <a:lnSpc>
                <a:spcPct val="90000"/>
              </a:lnSpc>
            </a:pPr>
            <a:r>
              <a:rPr lang="en-GB" smtClean="0">
                <a:latin typeface="Arial" charset="0"/>
              </a:rPr>
              <a:t>neural cell cancers are </a:t>
            </a:r>
            <a:r>
              <a:rPr lang="en-GB" u="sng" smtClean="0">
                <a:latin typeface="Arial" charset="0"/>
              </a:rPr>
              <a:t>neuroblastomas</a:t>
            </a:r>
            <a:r>
              <a:rPr lang="en-GB" smtClean="0">
                <a:latin typeface="Arial" charset="0"/>
              </a:rPr>
              <a:t> (from neurones) or </a:t>
            </a:r>
            <a:r>
              <a:rPr lang="en-GB" u="sng" smtClean="0">
                <a:latin typeface="Arial" charset="0"/>
              </a:rPr>
              <a:t>gliomas</a:t>
            </a:r>
            <a:r>
              <a:rPr lang="en-GB" smtClean="0">
                <a:latin typeface="Arial" charset="0"/>
              </a:rPr>
              <a:t> (from glial cells)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
          <p:cNvGrpSpPr>
            <a:grpSpLocks/>
          </p:cNvGrpSpPr>
          <p:nvPr/>
        </p:nvGrpSpPr>
        <p:grpSpPr bwMode="auto">
          <a:xfrm>
            <a:off x="381000" y="685800"/>
            <a:ext cx="8305800" cy="5756275"/>
            <a:chOff x="228600" y="1330536"/>
            <a:chExt cx="8305800" cy="5756064"/>
          </a:xfrm>
        </p:grpSpPr>
        <p:sp>
          <p:nvSpPr>
            <p:cNvPr id="49155" name="Rectangle 2"/>
            <p:cNvSpPr>
              <a:spLocks noChangeArrowheads="1"/>
            </p:cNvSpPr>
            <p:nvPr/>
          </p:nvSpPr>
          <p:spPr bwMode="auto">
            <a:xfrm>
              <a:off x="228600" y="1330536"/>
              <a:ext cx="8305800" cy="575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r>
                <a:rPr lang="en-GB" sz="3200" u="sng">
                  <a:solidFill>
                    <a:srgbClr val="00FF00"/>
                  </a:solidFill>
                  <a:latin typeface="Arial" charset="0"/>
                </a:rPr>
                <a:t>Multicellular organisation</a:t>
              </a:r>
            </a:p>
            <a:p>
              <a:endParaRPr lang="en-GB" sz="2800">
                <a:latin typeface="Arial" charset="0"/>
              </a:endParaRPr>
            </a:p>
            <a:p>
              <a:r>
                <a:rPr lang="en-GB" sz="2800">
                  <a:latin typeface="Arial" charset="0"/>
                </a:rPr>
                <a:t>					Organism</a:t>
              </a:r>
            </a:p>
            <a:p>
              <a:r>
                <a:rPr lang="en-GB" sz="2800">
                  <a:latin typeface="Arial" charset="0"/>
                </a:rPr>
                <a:t>    			</a:t>
              </a:r>
            </a:p>
            <a:p>
              <a:r>
                <a:rPr lang="en-GB" sz="2800">
                  <a:latin typeface="Arial" charset="0"/>
                </a:rPr>
                <a:t>				Organ systems</a:t>
              </a:r>
            </a:p>
            <a:p>
              <a:r>
                <a:rPr lang="en-GB" sz="2800">
                  <a:latin typeface="Arial" charset="0"/>
                </a:rPr>
                <a:t>				</a:t>
              </a:r>
            </a:p>
            <a:p>
              <a:r>
                <a:rPr lang="en-GB" sz="2800">
                  <a:latin typeface="Arial" charset="0"/>
                </a:rPr>
                <a:t>			Organs</a:t>
              </a:r>
            </a:p>
            <a:p>
              <a:endParaRPr lang="en-GB" sz="2800">
                <a:latin typeface="Arial" charset="0"/>
              </a:endParaRPr>
            </a:p>
            <a:p>
              <a:r>
                <a:rPr lang="en-GB" sz="2800">
                  <a:latin typeface="Arial" charset="0"/>
                </a:rPr>
                <a:t>		Tissues</a:t>
              </a:r>
            </a:p>
            <a:p>
              <a:endParaRPr lang="en-GB" sz="2800">
                <a:latin typeface="Arial" charset="0"/>
              </a:endParaRPr>
            </a:p>
            <a:p>
              <a:r>
                <a:rPr lang="en-GB" sz="2800">
                  <a:latin typeface="Arial" charset="0"/>
                </a:rPr>
                <a:t>	 Cells</a:t>
              </a:r>
            </a:p>
            <a:p>
              <a:endParaRPr lang="en-GB" sz="2800">
                <a:latin typeface="Arial" charset="0"/>
              </a:endParaRPr>
            </a:p>
            <a:p>
              <a:r>
                <a:rPr lang="en-GB" sz="2800">
                  <a:latin typeface="Arial" charset="0"/>
                </a:rPr>
                <a:t>						</a:t>
              </a:r>
            </a:p>
          </p:txBody>
        </p:sp>
        <p:sp>
          <p:nvSpPr>
            <p:cNvPr id="49156" name="Line 3"/>
            <p:cNvSpPr>
              <a:spLocks noChangeShapeType="1"/>
            </p:cNvSpPr>
            <p:nvPr/>
          </p:nvSpPr>
          <p:spPr bwMode="auto">
            <a:xfrm flipV="1">
              <a:off x="2152454" y="5301791"/>
              <a:ext cx="457200" cy="489409"/>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9157" name="Line 3"/>
            <p:cNvSpPr>
              <a:spLocks noChangeShapeType="1"/>
            </p:cNvSpPr>
            <p:nvPr/>
          </p:nvSpPr>
          <p:spPr bwMode="auto">
            <a:xfrm flipV="1">
              <a:off x="3019719" y="4429027"/>
              <a:ext cx="457200" cy="489409"/>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9158" name="Line 3"/>
            <p:cNvSpPr>
              <a:spLocks noChangeShapeType="1"/>
            </p:cNvSpPr>
            <p:nvPr/>
          </p:nvSpPr>
          <p:spPr bwMode="auto">
            <a:xfrm flipV="1">
              <a:off x="3810000" y="3581400"/>
              <a:ext cx="457200" cy="489409"/>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9159" name="Line 3"/>
            <p:cNvSpPr>
              <a:spLocks noChangeShapeType="1"/>
            </p:cNvSpPr>
            <p:nvPr/>
          </p:nvSpPr>
          <p:spPr bwMode="auto">
            <a:xfrm flipV="1">
              <a:off x="4648200" y="2724345"/>
              <a:ext cx="457200" cy="489409"/>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p:spPr>
        <p:txBody>
          <a:bodyPr/>
          <a:lstStyle/>
          <a:p>
            <a:r>
              <a:rPr lang="en-GB" smtClean="0">
                <a:solidFill>
                  <a:srgbClr val="66FF33"/>
                </a:solidFill>
                <a:latin typeface="Arial" charset="0"/>
              </a:rPr>
              <a:t>Tissue</a:t>
            </a:r>
          </a:p>
        </p:txBody>
      </p:sp>
      <p:sp>
        <p:nvSpPr>
          <p:cNvPr id="50179" name="Rectangle 3"/>
          <p:cNvSpPr>
            <a:spLocks noGrp="1" noChangeArrowheads="1"/>
          </p:cNvSpPr>
          <p:nvPr>
            <p:ph type="body" idx="1"/>
          </p:nvPr>
        </p:nvSpPr>
        <p:spPr>
          <a:noFill/>
        </p:spPr>
        <p:txBody>
          <a:bodyPr/>
          <a:lstStyle/>
          <a:p>
            <a:r>
              <a:rPr lang="en-GB" smtClean="0">
                <a:latin typeface="Arial" charset="0"/>
              </a:rPr>
              <a:t>a group or groups of cells whose type, organisation and architecture are integral to its function</a:t>
            </a:r>
          </a:p>
          <a:p>
            <a:r>
              <a:rPr lang="en-GB" smtClean="0">
                <a:latin typeface="Arial" charset="0"/>
              </a:rPr>
              <a:t>tissues are made up of cells and extracellular matrix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noFill/>
        </p:spPr>
        <p:txBody>
          <a:bodyPr/>
          <a:lstStyle/>
          <a:p>
            <a:r>
              <a:rPr lang="en-GB" sz="3600" smtClean="0">
                <a:solidFill>
                  <a:srgbClr val="66FF33"/>
                </a:solidFill>
                <a:latin typeface="Arial" charset="0"/>
              </a:rPr>
              <a:t>Extracellular matrix</a:t>
            </a:r>
            <a:r>
              <a:rPr lang="en-GB" sz="3600" smtClean="0">
                <a:latin typeface="Arial" charset="0"/>
              </a:rPr>
              <a:t> </a:t>
            </a:r>
          </a:p>
        </p:txBody>
      </p:sp>
      <p:sp>
        <p:nvSpPr>
          <p:cNvPr id="51203" name="Rectangle 3"/>
          <p:cNvSpPr>
            <a:spLocks noGrp="1" noChangeArrowheads="1"/>
          </p:cNvSpPr>
          <p:nvPr>
            <p:ph type="body" idx="1"/>
          </p:nvPr>
        </p:nvSpPr>
        <p:spPr>
          <a:xfrm>
            <a:off x="685800" y="1600200"/>
            <a:ext cx="7772400" cy="4114800"/>
          </a:xfrm>
          <a:noFill/>
        </p:spPr>
        <p:txBody>
          <a:bodyPr/>
          <a:lstStyle/>
          <a:p>
            <a:pPr defTabSz="914400">
              <a:lnSpc>
                <a:spcPct val="90000"/>
              </a:lnSpc>
            </a:pPr>
            <a:r>
              <a:rPr lang="en-GB" sz="2800" smtClean="0">
                <a:latin typeface="Arial" charset="0"/>
              </a:rPr>
              <a:t>material deposited by cells which forms the “insoluble” part of the extracellular environment</a:t>
            </a:r>
          </a:p>
          <a:p>
            <a:pPr defTabSz="914400">
              <a:lnSpc>
                <a:spcPct val="90000"/>
              </a:lnSpc>
            </a:pPr>
            <a:r>
              <a:rPr lang="en-GB" sz="2800" smtClean="0">
                <a:latin typeface="Arial" charset="0"/>
              </a:rPr>
              <a:t>generally composed of fibrillar (or reticular) proteins (e.g. collagens, elastin) embedded in a hydrated gel (proteoglycans or “ground substance”)</a:t>
            </a:r>
          </a:p>
          <a:p>
            <a:pPr defTabSz="914400">
              <a:lnSpc>
                <a:spcPct val="90000"/>
              </a:lnSpc>
            </a:pPr>
            <a:r>
              <a:rPr lang="en-GB" sz="2800" smtClean="0">
                <a:latin typeface="Arial" charset="0"/>
              </a:rPr>
              <a:t>may be poorly organised (e.g. loose connective tissue) or highly organised (e.g. tendon, bone, basal lamina)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p:spPr>
        <p:txBody>
          <a:bodyPr/>
          <a:lstStyle/>
          <a:p>
            <a:r>
              <a:rPr lang="en-GB" sz="3600" smtClean="0">
                <a:solidFill>
                  <a:srgbClr val="66FF33"/>
                </a:solidFill>
                <a:latin typeface="Arial" charset="0"/>
              </a:rPr>
              <a:t>Epithelial organisation</a:t>
            </a:r>
          </a:p>
        </p:txBody>
      </p:sp>
      <p:sp>
        <p:nvSpPr>
          <p:cNvPr id="52227" name="Rectangle 3"/>
          <p:cNvSpPr>
            <a:spLocks noGrp="1" noChangeArrowheads="1"/>
          </p:cNvSpPr>
          <p:nvPr>
            <p:ph type="body" idx="1"/>
          </p:nvPr>
        </p:nvSpPr>
        <p:spPr>
          <a:noFill/>
        </p:spPr>
        <p:txBody>
          <a:bodyPr/>
          <a:lstStyle/>
          <a:p>
            <a:r>
              <a:rPr lang="en-GB" sz="2800" smtClean="0">
                <a:latin typeface="Arial" charset="0"/>
              </a:rPr>
              <a:t>epithelial cells make organised, stable cell-cell junctions to form continuous, cohesive layers</a:t>
            </a:r>
          </a:p>
          <a:p>
            <a:r>
              <a:rPr lang="en-GB" sz="2800" smtClean="0">
                <a:latin typeface="Arial" charset="0"/>
              </a:rPr>
              <a:t>epithelial layers line internal and external body surfaces and have a variety of functions, e.g. transport, absorption, secretion, protection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p:spPr>
        <p:txBody>
          <a:bodyPr/>
          <a:lstStyle/>
          <a:p>
            <a:r>
              <a:rPr lang="en-GB" sz="3600" smtClean="0">
                <a:solidFill>
                  <a:srgbClr val="66FF33"/>
                </a:solidFill>
                <a:latin typeface="Arial" charset="0"/>
              </a:rPr>
              <a:t>Cell-cell junctions</a:t>
            </a:r>
          </a:p>
        </p:txBody>
      </p:sp>
      <p:sp>
        <p:nvSpPr>
          <p:cNvPr id="53251" name="Rectangle 3"/>
          <p:cNvSpPr>
            <a:spLocks noGrp="1" noChangeArrowheads="1"/>
          </p:cNvSpPr>
          <p:nvPr>
            <p:ph type="body" idx="1"/>
          </p:nvPr>
        </p:nvSpPr>
        <p:spPr>
          <a:xfrm>
            <a:off x="685800" y="1600200"/>
            <a:ext cx="7772400" cy="4114800"/>
          </a:xfrm>
          <a:noFill/>
        </p:spPr>
        <p:txBody>
          <a:bodyPr/>
          <a:lstStyle/>
          <a:p>
            <a:pPr defTabSz="914400"/>
            <a:r>
              <a:rPr lang="en-GB" sz="2800" smtClean="0">
                <a:latin typeface="Arial" charset="0"/>
              </a:rPr>
              <a:t>continuous epithelial layers can form because cells form stable </a:t>
            </a:r>
            <a:r>
              <a:rPr lang="en-GB" sz="2800" u="sng" smtClean="0">
                <a:latin typeface="Arial" charset="0"/>
              </a:rPr>
              <a:t>cell-cell junctions</a:t>
            </a:r>
            <a:r>
              <a:rPr lang="en-GB" sz="2800" smtClean="0">
                <a:latin typeface="Arial" charset="0"/>
              </a:rPr>
              <a:t> which give the epithelia mechanical integrity and act to seal the intercellular pathways.</a:t>
            </a:r>
          </a:p>
          <a:p>
            <a:pPr defTabSz="914400"/>
            <a:r>
              <a:rPr lang="en-GB" sz="2800" smtClean="0">
                <a:latin typeface="Arial" charset="0"/>
              </a:rPr>
              <a:t>in many epithelia these are found at the apical region of cell-cell contact as a </a:t>
            </a:r>
            <a:r>
              <a:rPr lang="en-GB" sz="2800" u="sng" smtClean="0">
                <a:latin typeface="Arial" charset="0"/>
              </a:rPr>
              <a:t>junctional complex</a:t>
            </a:r>
            <a:r>
              <a:rPr lang="en-GB" sz="2800" smtClean="0">
                <a:latin typeface="Arial" charset="0"/>
              </a:rPr>
              <a:t>.</a:t>
            </a:r>
          </a:p>
          <a:p>
            <a:pPr defTabSz="914400"/>
            <a:r>
              <a:rPr lang="en-GB" sz="2800" smtClean="0">
                <a:latin typeface="Arial" charset="0"/>
              </a:rPr>
              <a:t>generally in 2 forms: </a:t>
            </a:r>
            <a:r>
              <a:rPr lang="en-GB" sz="2800" u="sng" smtClean="0">
                <a:latin typeface="Arial" charset="0"/>
              </a:rPr>
              <a:t>zonulae</a:t>
            </a:r>
            <a:r>
              <a:rPr lang="en-GB" sz="2800" smtClean="0">
                <a:latin typeface="Arial" charset="0"/>
              </a:rPr>
              <a:t> (belts) or </a:t>
            </a:r>
            <a:r>
              <a:rPr lang="en-GB" sz="2800" u="sng" smtClean="0">
                <a:latin typeface="Arial" charset="0"/>
              </a:rPr>
              <a:t>maculae</a:t>
            </a:r>
            <a:r>
              <a:rPr lang="en-GB" sz="2800" smtClean="0">
                <a:latin typeface="Arial" charset="0"/>
              </a:rPr>
              <a:t> (spots)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sz="3200" b="1" smtClean="0">
                <a:latin typeface="Verdana" pitchFamily="34" charset="0"/>
              </a:rPr>
              <a:t>Cellular organelles</a:t>
            </a:r>
            <a:endParaRPr lang="en-US" sz="3200" b="1" smtClean="0">
              <a:latin typeface="Verdana" pitchFamily="34" charset="0"/>
            </a:endParaRPr>
          </a:p>
        </p:txBody>
      </p:sp>
      <p:sp>
        <p:nvSpPr>
          <p:cNvPr id="18435" name="Text Box 3"/>
          <p:cNvSpPr txBox="1">
            <a:spLocks noChangeArrowheads="1"/>
          </p:cNvSpPr>
          <p:nvPr/>
        </p:nvSpPr>
        <p:spPr bwMode="auto">
          <a:xfrm>
            <a:off x="457200" y="2241550"/>
            <a:ext cx="82454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defRPr sz="2400">
                <a:solidFill>
                  <a:schemeClr val="tx1"/>
                </a:solidFill>
                <a:latin typeface="Times New Roman" pitchFamily="18" charset="0"/>
              </a:defRPr>
            </a:lvl1pPr>
            <a:lvl2pPr marL="742950" indent="-285750" defTabSz="762000">
              <a:defRPr sz="2400">
                <a:solidFill>
                  <a:schemeClr val="tx1"/>
                </a:solidFill>
                <a:latin typeface="Times New Roman" pitchFamily="18" charset="0"/>
              </a:defRPr>
            </a:lvl2pPr>
            <a:lvl3pPr marL="1143000" indent="-228600" defTabSz="762000">
              <a:defRPr sz="2400">
                <a:solidFill>
                  <a:schemeClr val="tx1"/>
                </a:solidFill>
                <a:latin typeface="Times New Roman" pitchFamily="18" charset="0"/>
              </a:defRPr>
            </a:lvl3pPr>
            <a:lvl4pPr marL="1600200" indent="-228600" defTabSz="762000">
              <a:defRPr sz="2400">
                <a:solidFill>
                  <a:schemeClr val="tx1"/>
                </a:solidFill>
                <a:latin typeface="Times New Roman" pitchFamily="18" charset="0"/>
              </a:defRPr>
            </a:lvl4pPr>
            <a:lvl5pPr marL="2057400" indent="-228600" defTabSz="76200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r>
              <a:rPr lang="en-GB">
                <a:latin typeface="Verdana" pitchFamily="34" charset="0"/>
              </a:rPr>
              <a:t>Organelles are membrane-bound or membrane-associated structures within the cell.</a:t>
            </a:r>
          </a:p>
          <a:p>
            <a:endParaRPr lang="en-GB">
              <a:latin typeface="Verdana" pitchFamily="34" charset="0"/>
            </a:endParaRPr>
          </a:p>
          <a:p>
            <a:r>
              <a:rPr lang="en-GB">
                <a:latin typeface="Verdana" pitchFamily="34" charset="0"/>
              </a:rPr>
              <a:t>Most cell biology and histology textbooks will have micrographs and diagrams showing these structures</a:t>
            </a:r>
            <a:endParaRPr lang="en-US">
              <a:latin typeface="Verdana"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noFill/>
        </p:spPr>
        <p:txBody>
          <a:bodyPr/>
          <a:lstStyle/>
          <a:p>
            <a:r>
              <a:rPr lang="en-GB" sz="3600" smtClean="0">
                <a:latin typeface="Arial" charset="0"/>
              </a:rPr>
              <a:t>Cell-cell junctions in epithelia</a:t>
            </a:r>
          </a:p>
        </p:txBody>
      </p:sp>
      <p:sp>
        <p:nvSpPr>
          <p:cNvPr id="54275" name="Rectangle 3"/>
          <p:cNvSpPr>
            <a:spLocks noGrp="1" noChangeArrowheads="1"/>
          </p:cNvSpPr>
          <p:nvPr>
            <p:ph type="body" idx="1"/>
          </p:nvPr>
        </p:nvSpPr>
        <p:spPr>
          <a:noFill/>
        </p:spPr>
        <p:txBody>
          <a:bodyPr/>
          <a:lstStyle/>
          <a:p>
            <a:pPr defTabSz="914400"/>
            <a:r>
              <a:rPr lang="en-GB" sz="2800" smtClean="0">
                <a:latin typeface="Arial" charset="0"/>
              </a:rPr>
              <a:t>typically arranged as an apical junctional complex containing a </a:t>
            </a:r>
            <a:r>
              <a:rPr lang="en-GB" sz="2800" u="sng" smtClean="0">
                <a:latin typeface="Arial" charset="0"/>
              </a:rPr>
              <a:t>tight junction</a:t>
            </a:r>
            <a:r>
              <a:rPr lang="en-GB" sz="2800" smtClean="0">
                <a:latin typeface="Arial" charset="0"/>
              </a:rPr>
              <a:t> nearest the apex, then an </a:t>
            </a:r>
            <a:r>
              <a:rPr lang="en-GB" sz="2800" u="sng" smtClean="0">
                <a:latin typeface="Arial" charset="0"/>
              </a:rPr>
              <a:t>adhesion belt</a:t>
            </a:r>
            <a:r>
              <a:rPr lang="en-GB" sz="2800" smtClean="0">
                <a:latin typeface="Arial" charset="0"/>
              </a:rPr>
              <a:t>, then, scattered throughout the lateral membrane, </a:t>
            </a:r>
            <a:r>
              <a:rPr lang="en-GB" sz="2800" u="sng" smtClean="0">
                <a:latin typeface="Arial" charset="0"/>
              </a:rPr>
              <a:t>desmosomes</a:t>
            </a:r>
            <a:r>
              <a:rPr lang="en-GB" sz="2800" smtClean="0">
                <a:latin typeface="Arial" charset="0"/>
              </a:rPr>
              <a:t> (spot adhering junctions)</a:t>
            </a:r>
          </a:p>
          <a:p>
            <a:pPr defTabSz="914400"/>
            <a:r>
              <a:rPr lang="en-GB" sz="2800" smtClean="0">
                <a:latin typeface="Arial" charset="0"/>
              </a:rPr>
              <a:t>other important junctions are </a:t>
            </a:r>
            <a:r>
              <a:rPr lang="en-GB" sz="2800" u="sng" smtClean="0">
                <a:latin typeface="Arial" charset="0"/>
              </a:rPr>
              <a:t>gap junctions</a:t>
            </a:r>
            <a:r>
              <a:rPr lang="en-GB" sz="2800" smtClean="0">
                <a:latin typeface="Arial" charset="0"/>
              </a:rPr>
              <a:t>, which act as regions of direct communication between adjacent cells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junctions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06913" y="152400"/>
            <a:ext cx="417988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288925" y="514350"/>
            <a:ext cx="405447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defRPr sz="2400">
                <a:solidFill>
                  <a:schemeClr val="tx1"/>
                </a:solidFill>
                <a:latin typeface="Times New Roman" pitchFamily="18" charset="0"/>
              </a:defRPr>
            </a:lvl1pPr>
            <a:lvl2pPr marL="742950" indent="-285750" defTabSz="762000">
              <a:defRPr sz="2400">
                <a:solidFill>
                  <a:schemeClr val="tx1"/>
                </a:solidFill>
                <a:latin typeface="Times New Roman" pitchFamily="18" charset="0"/>
              </a:defRPr>
            </a:lvl2pPr>
            <a:lvl3pPr marL="1143000" indent="-228600" defTabSz="762000">
              <a:defRPr sz="2400">
                <a:solidFill>
                  <a:schemeClr val="tx1"/>
                </a:solidFill>
                <a:latin typeface="Times New Roman" pitchFamily="18" charset="0"/>
              </a:defRPr>
            </a:lvl3pPr>
            <a:lvl4pPr marL="1600200" indent="-228600" defTabSz="762000">
              <a:defRPr sz="2400">
                <a:solidFill>
                  <a:schemeClr val="tx1"/>
                </a:solidFill>
                <a:latin typeface="Times New Roman" pitchFamily="18" charset="0"/>
              </a:defRPr>
            </a:lvl4pPr>
            <a:lvl5pPr marL="2057400" indent="-228600" defTabSz="76200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r>
              <a:rPr lang="en-GB" sz="2800">
                <a:latin typeface="Verdana" pitchFamily="34" charset="0"/>
              </a:rPr>
              <a:t>Cell-Cell Junctions in Epithelia</a:t>
            </a:r>
          </a:p>
          <a:p>
            <a:endParaRPr lang="en-GB" sz="2800">
              <a:latin typeface="Verdana" pitchFamily="34" charset="0"/>
            </a:endParaRPr>
          </a:p>
          <a:p>
            <a:endParaRPr lang="en-GB" sz="2800">
              <a:latin typeface="Verdana" pitchFamily="34" charset="0"/>
            </a:endParaRPr>
          </a:p>
          <a:p>
            <a:endParaRPr lang="en-GB" sz="2800">
              <a:latin typeface="Verdana" pitchFamily="34" charset="0"/>
            </a:endParaRPr>
          </a:p>
          <a:p>
            <a:endParaRPr lang="en-GB" sz="2800">
              <a:latin typeface="Verdana" pitchFamily="34" charset="0"/>
            </a:endParaRPr>
          </a:p>
          <a:p>
            <a:r>
              <a:rPr lang="en-GB">
                <a:latin typeface="Verdana" pitchFamily="34" charset="0"/>
              </a:rPr>
              <a:t>Junctions are usually arranged as continuous belts (zonula) or as discrete spots (macula)</a:t>
            </a:r>
          </a:p>
          <a:p>
            <a:endParaRPr lang="en-US" sz="2800">
              <a:latin typeface="Verdan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04800"/>
            <a:ext cx="7772400" cy="1143000"/>
          </a:xfrm>
        </p:spPr>
        <p:txBody>
          <a:bodyPr/>
          <a:lstStyle/>
          <a:p>
            <a:r>
              <a:rPr lang="en-GB" sz="3200" smtClean="0">
                <a:latin typeface="Verdana" pitchFamily="34" charset="0"/>
              </a:rPr>
              <a:t>Junctional Complex</a:t>
            </a:r>
            <a:endParaRPr lang="en-US" sz="3200" smtClean="0">
              <a:latin typeface="Verdana" pitchFamily="34" charset="0"/>
            </a:endParaRPr>
          </a:p>
        </p:txBody>
      </p:sp>
      <p:pic>
        <p:nvPicPr>
          <p:cNvPr id="56323" name="Picture 3" descr="TJ2"/>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1447800" y="1600200"/>
            <a:ext cx="638175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noFill/>
        </p:spPr>
        <p:txBody>
          <a:bodyPr/>
          <a:lstStyle/>
          <a:p>
            <a:r>
              <a:rPr lang="en-GB" sz="3600" smtClean="0">
                <a:solidFill>
                  <a:srgbClr val="66FF33"/>
                </a:solidFill>
                <a:latin typeface="Arial" charset="0"/>
              </a:rPr>
              <a:t>Tight junctions</a:t>
            </a:r>
            <a:br>
              <a:rPr lang="en-GB" sz="3600" smtClean="0">
                <a:solidFill>
                  <a:srgbClr val="66FF33"/>
                </a:solidFill>
                <a:latin typeface="Arial" charset="0"/>
              </a:rPr>
            </a:br>
            <a:r>
              <a:rPr lang="en-GB" sz="3600" smtClean="0">
                <a:solidFill>
                  <a:srgbClr val="66FF33"/>
                </a:solidFill>
                <a:latin typeface="Arial" charset="0"/>
              </a:rPr>
              <a:t>(occluding junction)</a:t>
            </a:r>
          </a:p>
        </p:txBody>
      </p:sp>
      <p:sp>
        <p:nvSpPr>
          <p:cNvPr id="57347" name="Rectangle 3"/>
          <p:cNvSpPr>
            <a:spLocks noGrp="1" noChangeArrowheads="1"/>
          </p:cNvSpPr>
          <p:nvPr>
            <p:ph type="body" idx="1"/>
          </p:nvPr>
        </p:nvSpPr>
        <p:spPr>
          <a:noFill/>
        </p:spPr>
        <p:txBody>
          <a:bodyPr/>
          <a:lstStyle/>
          <a:p>
            <a:pPr defTabSz="914400">
              <a:lnSpc>
                <a:spcPct val="90000"/>
              </a:lnSpc>
            </a:pPr>
            <a:r>
              <a:rPr lang="en-GB" sz="2800" smtClean="0">
                <a:latin typeface="Arial" charset="0"/>
              </a:rPr>
              <a:t>zonula occludens (belt junction)</a:t>
            </a:r>
          </a:p>
          <a:p>
            <a:pPr defTabSz="914400">
              <a:lnSpc>
                <a:spcPct val="90000"/>
              </a:lnSpc>
            </a:pPr>
            <a:r>
              <a:rPr lang="en-GB" sz="2800" smtClean="0">
                <a:latin typeface="Arial" charset="0"/>
              </a:rPr>
              <a:t>points on adjacent membranes form close contacts at apical lateral membranes</a:t>
            </a:r>
          </a:p>
          <a:p>
            <a:pPr defTabSz="914400">
              <a:lnSpc>
                <a:spcPct val="90000"/>
              </a:lnSpc>
            </a:pPr>
            <a:r>
              <a:rPr lang="en-GB" sz="2800" smtClean="0">
                <a:latin typeface="Arial" charset="0"/>
              </a:rPr>
              <a:t>form a network of contacts, the more elaborate the network, the tighter the seal</a:t>
            </a:r>
          </a:p>
          <a:p>
            <a:pPr defTabSz="914400">
              <a:lnSpc>
                <a:spcPct val="90000"/>
              </a:lnSpc>
            </a:pPr>
            <a:r>
              <a:rPr lang="en-GB" sz="2800" smtClean="0">
                <a:latin typeface="Arial" charset="0"/>
              </a:rPr>
              <a:t>act to seal paracellular pathways (i.e. between cells)</a:t>
            </a:r>
          </a:p>
          <a:p>
            <a:pPr defTabSz="914400">
              <a:lnSpc>
                <a:spcPct val="90000"/>
              </a:lnSpc>
            </a:pPr>
            <a:r>
              <a:rPr lang="en-GB" sz="2800" smtClean="0">
                <a:latin typeface="Arial" charset="0"/>
              </a:rPr>
              <a:t>segregates apical and basolateral membrane polarity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GB" sz="3200" smtClean="0">
                <a:latin typeface="Verdana" pitchFamily="34" charset="0"/>
              </a:rPr>
              <a:t>Tight junctions</a:t>
            </a:r>
            <a:endParaRPr lang="en-US" sz="3200" smtClean="0">
              <a:latin typeface="Verdana" pitchFamily="34" charset="0"/>
            </a:endParaRPr>
          </a:p>
        </p:txBody>
      </p:sp>
      <p:pic>
        <p:nvPicPr>
          <p:cNvPr id="58371" name="Picture 3" descr="TJ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2590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TJF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6438" y="2286000"/>
            <a:ext cx="45720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noFill/>
        </p:spPr>
        <p:txBody>
          <a:bodyPr/>
          <a:lstStyle/>
          <a:p>
            <a:r>
              <a:rPr lang="en-GB" sz="3200" smtClean="0">
                <a:latin typeface="Arial" charset="0"/>
              </a:rPr>
              <a:t>Adhesion belt</a:t>
            </a:r>
          </a:p>
        </p:txBody>
      </p:sp>
      <p:sp>
        <p:nvSpPr>
          <p:cNvPr id="59395" name="Rectangle 3"/>
          <p:cNvSpPr>
            <a:spLocks noGrp="1" noChangeArrowheads="1"/>
          </p:cNvSpPr>
          <p:nvPr>
            <p:ph type="body" idx="1"/>
          </p:nvPr>
        </p:nvSpPr>
        <p:spPr>
          <a:xfrm>
            <a:off x="533400" y="1981200"/>
            <a:ext cx="8077200" cy="4114800"/>
          </a:xfrm>
          <a:noFill/>
        </p:spPr>
        <p:txBody>
          <a:bodyPr/>
          <a:lstStyle/>
          <a:p>
            <a:pPr defTabSz="914400"/>
            <a:r>
              <a:rPr lang="en-GB" sz="2400" smtClean="0">
                <a:latin typeface="Arial" charset="0"/>
              </a:rPr>
              <a:t>zonula adherens (belt junction, adherens junction (AJ))</a:t>
            </a:r>
          </a:p>
          <a:p>
            <a:pPr defTabSz="914400"/>
            <a:r>
              <a:rPr lang="en-GB" sz="2400" smtClean="0">
                <a:latin typeface="Arial" charset="0"/>
              </a:rPr>
              <a:t>usually formed just basal to the apical tight junction</a:t>
            </a:r>
          </a:p>
          <a:p>
            <a:pPr defTabSz="914400"/>
            <a:r>
              <a:rPr lang="en-GB" sz="2400" smtClean="0">
                <a:latin typeface="Arial" charset="0"/>
              </a:rPr>
              <a:t>transmembrane adhesion molecule is </a:t>
            </a:r>
            <a:r>
              <a:rPr lang="en-GB" sz="2400" u="sng" smtClean="0">
                <a:latin typeface="Arial" charset="0"/>
              </a:rPr>
              <a:t>cadherin </a:t>
            </a:r>
            <a:r>
              <a:rPr lang="en-GB" sz="2400" smtClean="0">
                <a:latin typeface="Arial" charset="0"/>
              </a:rPr>
              <a:t>(family of Ca</a:t>
            </a:r>
            <a:r>
              <a:rPr lang="en-GB" sz="2400" baseline="30000" smtClean="0">
                <a:latin typeface="Arial" charset="0"/>
              </a:rPr>
              <a:t>2+</a:t>
            </a:r>
            <a:r>
              <a:rPr lang="en-GB" sz="2400" smtClean="0">
                <a:latin typeface="Arial" charset="0"/>
              </a:rPr>
              <a:t> ion-dependent cell adhesion molecules)</a:t>
            </a:r>
          </a:p>
          <a:p>
            <a:pPr defTabSz="914400"/>
            <a:r>
              <a:rPr lang="en-GB" sz="2400" smtClean="0">
                <a:latin typeface="Arial" charset="0"/>
              </a:rPr>
              <a:t>cadherins associate with the microfilament (actin) cytoskeleton</a:t>
            </a:r>
          </a:p>
          <a:p>
            <a:pPr defTabSz="914400"/>
            <a:r>
              <a:rPr lang="en-GB" sz="2400" smtClean="0">
                <a:latin typeface="Arial" charset="0"/>
              </a:rPr>
              <a:t>this junction controls the stability of the other junctions (“master junction”)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r>
              <a:rPr lang="en-GB" sz="3600" smtClean="0">
                <a:latin typeface="Arial" charset="0"/>
              </a:rPr>
              <a:t>Desmosome</a:t>
            </a:r>
            <a:br>
              <a:rPr lang="en-GB" sz="3600" smtClean="0">
                <a:latin typeface="Arial" charset="0"/>
              </a:rPr>
            </a:br>
            <a:r>
              <a:rPr lang="en-GB" sz="3600" smtClean="0">
                <a:latin typeface="Arial" charset="0"/>
              </a:rPr>
              <a:t>(spot junction)</a:t>
            </a:r>
          </a:p>
        </p:txBody>
      </p:sp>
      <p:sp>
        <p:nvSpPr>
          <p:cNvPr id="60419" name="Rectangle 3"/>
          <p:cNvSpPr>
            <a:spLocks noGrp="1" noChangeArrowheads="1"/>
          </p:cNvSpPr>
          <p:nvPr>
            <p:ph type="body" idx="1"/>
          </p:nvPr>
        </p:nvSpPr>
        <p:spPr>
          <a:noFill/>
        </p:spPr>
        <p:txBody>
          <a:bodyPr/>
          <a:lstStyle/>
          <a:p>
            <a:r>
              <a:rPr lang="en-GB" sz="2400" smtClean="0">
                <a:latin typeface="Arial" charset="0"/>
              </a:rPr>
              <a:t>macula adherens (spot desmosome)</a:t>
            </a:r>
          </a:p>
          <a:p>
            <a:r>
              <a:rPr lang="en-GB" sz="2400" smtClean="0">
                <a:latin typeface="Arial" charset="0"/>
              </a:rPr>
              <a:t>found at multiple spots between adjacent cell membranes</a:t>
            </a:r>
          </a:p>
          <a:p>
            <a:r>
              <a:rPr lang="en-GB" sz="2400" smtClean="0">
                <a:latin typeface="Arial" charset="0"/>
              </a:rPr>
              <a:t>transmembrane cell adhesion molecule is a cadherin-like molecule</a:t>
            </a:r>
          </a:p>
          <a:p>
            <a:r>
              <a:rPr lang="en-GB" sz="2400" smtClean="0">
                <a:latin typeface="Arial" charset="0"/>
              </a:rPr>
              <a:t>linked to the </a:t>
            </a:r>
            <a:r>
              <a:rPr lang="en-GB" sz="2400" u="sng" smtClean="0">
                <a:latin typeface="Arial" charset="0"/>
              </a:rPr>
              <a:t>intermediate filament</a:t>
            </a:r>
            <a:r>
              <a:rPr lang="en-GB" sz="2400" smtClean="0">
                <a:latin typeface="Arial" charset="0"/>
              </a:rPr>
              <a:t> cytoskeleton</a:t>
            </a:r>
          </a:p>
          <a:p>
            <a:r>
              <a:rPr lang="en-GB" sz="2400" smtClean="0">
                <a:latin typeface="Arial" charset="0"/>
              </a:rPr>
              <a:t>provides good mechanical continuity between cells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GB" sz="3200" smtClean="0">
                <a:latin typeface="Verdana" pitchFamily="34" charset="0"/>
              </a:rPr>
              <a:t>Desmosome</a:t>
            </a:r>
            <a:endParaRPr lang="en-US" sz="3200" smtClean="0">
              <a:latin typeface="Verdana" pitchFamily="34" charset="0"/>
            </a:endParaRPr>
          </a:p>
        </p:txBody>
      </p:sp>
      <p:pic>
        <p:nvPicPr>
          <p:cNvPr id="61443" name="Picture 3" descr="desm"/>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43400" y="25908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desmos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25908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p:spPr>
        <p:txBody>
          <a:bodyPr/>
          <a:lstStyle/>
          <a:p>
            <a:r>
              <a:rPr lang="en-GB" sz="3600" smtClean="0">
                <a:latin typeface="Arial" charset="0"/>
              </a:rPr>
              <a:t>Gap junction</a:t>
            </a:r>
            <a:br>
              <a:rPr lang="en-GB" sz="3600" smtClean="0">
                <a:latin typeface="Arial" charset="0"/>
              </a:rPr>
            </a:br>
            <a:r>
              <a:rPr lang="en-GB" sz="3600" smtClean="0">
                <a:latin typeface="Arial" charset="0"/>
              </a:rPr>
              <a:t>(communicating junction)</a:t>
            </a:r>
          </a:p>
        </p:txBody>
      </p:sp>
      <p:sp>
        <p:nvSpPr>
          <p:cNvPr id="62467" name="Rectangle 3"/>
          <p:cNvSpPr>
            <a:spLocks noGrp="1" noChangeArrowheads="1"/>
          </p:cNvSpPr>
          <p:nvPr>
            <p:ph type="body" idx="1"/>
          </p:nvPr>
        </p:nvSpPr>
        <p:spPr>
          <a:noFill/>
        </p:spPr>
        <p:txBody>
          <a:bodyPr/>
          <a:lstStyle/>
          <a:p>
            <a:pPr defTabSz="914400"/>
            <a:r>
              <a:rPr lang="en-GB" sz="2400" smtClean="0">
                <a:latin typeface="Arial" charset="0"/>
              </a:rPr>
              <a:t>macula communicans (spot junction)</a:t>
            </a:r>
          </a:p>
          <a:p>
            <a:pPr defTabSz="914400"/>
            <a:r>
              <a:rPr lang="en-GB" sz="2400" smtClean="0">
                <a:latin typeface="Arial" charset="0"/>
              </a:rPr>
              <a:t>made up of clusters of pores formed from 6 identical subunits in the membrane - these pores are continuous with pores in adjacent cell membrane</a:t>
            </a:r>
          </a:p>
          <a:p>
            <a:pPr defTabSz="914400"/>
            <a:r>
              <a:rPr lang="en-GB" sz="2400" smtClean="0">
                <a:latin typeface="Arial" charset="0"/>
              </a:rPr>
              <a:t>allows passage of ions and small molecules between cells</a:t>
            </a:r>
          </a:p>
          <a:p>
            <a:pPr defTabSz="914400"/>
            <a:r>
              <a:rPr lang="en-GB" sz="2400" smtClean="0">
                <a:latin typeface="Arial" charset="0"/>
              </a:rPr>
              <a:t>pH, Ca2+ conc, voltage, and some signalling molecules can affect passage, i.e. can open and close pores thereby controlling intercellular communication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152400"/>
            <a:ext cx="7772400" cy="1143000"/>
          </a:xfrm>
        </p:spPr>
        <p:txBody>
          <a:bodyPr/>
          <a:lstStyle/>
          <a:p>
            <a:r>
              <a:rPr lang="en-GB" sz="2800" smtClean="0">
                <a:latin typeface="Verdana" pitchFamily="34" charset="0"/>
              </a:rPr>
              <a:t>Gap Junction</a:t>
            </a:r>
            <a:endParaRPr lang="en-US" sz="2800" smtClean="0">
              <a:latin typeface="Verdana" pitchFamily="34" charset="0"/>
            </a:endParaRPr>
          </a:p>
        </p:txBody>
      </p:sp>
      <p:pic>
        <p:nvPicPr>
          <p:cNvPr id="63491" name="Picture 3" descr="gapj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38600" y="2068513"/>
            <a:ext cx="495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gapj"/>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41148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apj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1295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28600"/>
            <a:ext cx="7772400" cy="1143000"/>
          </a:xfrm>
          <a:noFill/>
        </p:spPr>
        <p:txBody>
          <a:bodyPr/>
          <a:lstStyle/>
          <a:p>
            <a:r>
              <a:rPr lang="en-GB" sz="2800" smtClean="0">
                <a:latin typeface="Verdana" pitchFamily="34" charset="0"/>
              </a:rPr>
              <a:t>Eukaryotic cells have a highly compartmentalised cytoplasm</a:t>
            </a:r>
          </a:p>
        </p:txBody>
      </p:sp>
      <p:pic>
        <p:nvPicPr>
          <p:cNvPr id="19459" name="Object 3"/>
          <p:cNvPicPr>
            <a:picLocks/>
          </p:cNvPicPr>
          <p:nvPr/>
        </p:nvPicPr>
        <p:blipFill>
          <a:blip r:embed="rId4"/>
          <a:stretch>
            <a:fillRect/>
          </a:stretch>
        </p:blipFill>
        <p:spPr>
          <a:xfrm>
            <a:off x="2249488" y="1371600"/>
            <a:ext cx="4656137" cy="51943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r>
              <a:rPr lang="en-GB" sz="3200" smtClean="0">
                <a:latin typeface="Arial" charset="0"/>
              </a:rPr>
              <a:t>Synapse</a:t>
            </a:r>
            <a:br>
              <a:rPr lang="en-GB" sz="3200" smtClean="0">
                <a:latin typeface="Arial" charset="0"/>
              </a:rPr>
            </a:br>
            <a:r>
              <a:rPr lang="en-GB" sz="3200" smtClean="0">
                <a:latin typeface="Arial" charset="0"/>
              </a:rPr>
              <a:t>(communicating junction)</a:t>
            </a:r>
          </a:p>
        </p:txBody>
      </p:sp>
      <p:sp>
        <p:nvSpPr>
          <p:cNvPr id="64515" name="Rectangle 3"/>
          <p:cNvSpPr>
            <a:spLocks noGrp="1" noChangeArrowheads="1"/>
          </p:cNvSpPr>
          <p:nvPr>
            <p:ph type="body" idx="1"/>
          </p:nvPr>
        </p:nvSpPr>
        <p:spPr>
          <a:noFill/>
        </p:spPr>
        <p:txBody>
          <a:bodyPr/>
          <a:lstStyle/>
          <a:p>
            <a:r>
              <a:rPr lang="en-GB" sz="2400" smtClean="0">
                <a:latin typeface="Arial" charset="0"/>
              </a:rPr>
              <a:t>synapses mainly in neural tissue (i.e. not epithelial)</a:t>
            </a:r>
          </a:p>
          <a:p>
            <a:r>
              <a:rPr lang="en-GB" sz="2400" smtClean="0">
                <a:latin typeface="Arial" charset="0"/>
              </a:rPr>
              <a:t>button-like junctions formed between neurones or between neurones and target cells (e.g. muscle)</a:t>
            </a:r>
          </a:p>
          <a:p>
            <a:r>
              <a:rPr lang="en-GB" sz="2400" smtClean="0">
                <a:latin typeface="Arial" charset="0"/>
              </a:rPr>
              <a:t>information passed one-way via a chemical signalling system</a:t>
            </a:r>
          </a:p>
          <a:p>
            <a:r>
              <a:rPr lang="en-GB" sz="2400" smtClean="0">
                <a:latin typeface="Arial" charset="0"/>
              </a:rPr>
              <a:t>a variety of chemical signals and receptors are utilised at synapses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GB" sz="3200" smtClean="0">
                <a:latin typeface="Verdana" pitchFamily="34" charset="0"/>
              </a:rPr>
              <a:t>Synapse</a:t>
            </a:r>
            <a:endParaRPr lang="en-US" sz="3200" smtClean="0">
              <a:latin typeface="Verdana" pitchFamily="34" charset="0"/>
            </a:endParaRPr>
          </a:p>
        </p:txBody>
      </p:sp>
      <p:pic>
        <p:nvPicPr>
          <p:cNvPr id="65539" name="Picture 3" descr="synapse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2590800"/>
            <a:ext cx="43434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synap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4384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685800"/>
            <a:ext cx="7772400" cy="1143000"/>
          </a:xfrm>
          <a:noFill/>
        </p:spPr>
        <p:txBody>
          <a:bodyPr/>
          <a:lstStyle/>
          <a:p>
            <a:r>
              <a:rPr lang="en-GB" sz="3600" smtClean="0">
                <a:latin typeface="Arial" charset="0"/>
              </a:rPr>
              <a:t>Cell-cell junctions</a:t>
            </a:r>
          </a:p>
        </p:txBody>
      </p:sp>
      <p:sp>
        <p:nvSpPr>
          <p:cNvPr id="66563" name="Rectangle 3"/>
          <p:cNvSpPr>
            <a:spLocks noGrp="1" noChangeArrowheads="1"/>
          </p:cNvSpPr>
          <p:nvPr>
            <p:ph type="subTitle" idx="1"/>
          </p:nvPr>
        </p:nvSpPr>
        <p:spPr>
          <a:xfrm>
            <a:off x="1371600" y="2057400"/>
            <a:ext cx="6400800" cy="1752600"/>
          </a:xfrm>
          <a:noFill/>
        </p:spPr>
        <p:txBody>
          <a:bodyPr/>
          <a:lstStyle/>
          <a:p>
            <a:pPr marL="342900" indent="-342900" defTabSz="914400"/>
            <a:r>
              <a:rPr lang="en-GB" sz="2800" dirty="0" smtClean="0">
                <a:latin typeface="Arial" charset="0"/>
              </a:rPr>
              <a:t>Cell-cell junctions are labile (capable of changing their assembly and organisation). The dynamic assembly and disassembly of junctions are controlled by a variety of factors in health and disease.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701675" y="427038"/>
            <a:ext cx="7772400" cy="1143000"/>
          </a:xfrm>
          <a:noFill/>
        </p:spPr>
        <p:txBody>
          <a:bodyPr/>
          <a:lstStyle/>
          <a:p>
            <a:r>
              <a:rPr lang="en-GB" sz="2400" smtClean="0">
                <a:latin typeface="Verdana" pitchFamily="34" charset="0"/>
              </a:rPr>
              <a:t>Structure and function of organelles</a:t>
            </a:r>
          </a:p>
        </p:txBody>
      </p:sp>
      <p:pic>
        <p:nvPicPr>
          <p:cNvPr id="20483" name="Object 3"/>
          <p:cNvPicPr>
            <a:picLocks/>
          </p:cNvPicPr>
          <p:nvPr/>
        </p:nvPicPr>
        <p:blipFill>
          <a:blip r:embed="rId4"/>
          <a:stretch>
            <a:fillRect/>
          </a:stretch>
        </p:blipFill>
        <p:spPr>
          <a:xfrm>
            <a:off x="3692525" y="1951038"/>
            <a:ext cx="5251450" cy="3925887"/>
          </a:xfrm>
          <a:prstGeom prst="rect">
            <a:avLst/>
          </a:prstGeom>
        </p:spPr>
      </p:pic>
      <p:sp>
        <p:nvSpPr>
          <p:cNvPr id="20484" name="Rectangle 4"/>
          <p:cNvSpPr>
            <a:spLocks noChangeArrowheads="1"/>
          </p:cNvSpPr>
          <p:nvPr/>
        </p:nvSpPr>
        <p:spPr bwMode="auto">
          <a:xfrm>
            <a:off x="76200" y="2438400"/>
            <a:ext cx="35623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1800">
                <a:latin typeface="Verdana" pitchFamily="34" charset="0"/>
              </a:rPr>
              <a:t>A diagram of an epithelial </a:t>
            </a:r>
          </a:p>
          <a:p>
            <a:pPr defTabSz="762000"/>
            <a:r>
              <a:rPr lang="en-GB" sz="1800">
                <a:latin typeface="Verdana" pitchFamily="34" charset="0"/>
              </a:rPr>
              <a:t>cell showing major </a:t>
            </a:r>
          </a:p>
          <a:p>
            <a:pPr defTabSz="762000"/>
            <a:r>
              <a:rPr lang="en-GB" sz="1800">
                <a:latin typeface="Verdana" pitchFamily="34" charset="0"/>
              </a:rPr>
              <a:t>compartmentalistion of cell</a:t>
            </a:r>
          </a:p>
          <a:p>
            <a:pPr defTabSz="762000"/>
            <a:r>
              <a:rPr lang="en-GB" sz="1800">
                <a:latin typeface="Verdana" pitchFamily="34" charset="0"/>
              </a:rPr>
              <a:t>cytoplasm.</a:t>
            </a:r>
          </a:p>
          <a:p>
            <a:pPr defTabSz="762000"/>
            <a:r>
              <a:rPr lang="en-GB" sz="1800">
                <a:latin typeface="Verdana" pitchFamily="34" charset="0"/>
              </a:rPr>
              <a:t>Membrane-bound organelles</a:t>
            </a:r>
          </a:p>
          <a:p>
            <a:pPr defTabSz="762000"/>
            <a:r>
              <a:rPr lang="en-GB" sz="1800">
                <a:latin typeface="Verdana" pitchFamily="34" charset="0"/>
              </a:rPr>
              <a:t>carry out specific functions in</a:t>
            </a:r>
          </a:p>
          <a:p>
            <a:pPr defTabSz="762000"/>
            <a:r>
              <a:rPr lang="en-GB" sz="1800">
                <a:latin typeface="Verdana" pitchFamily="34" charset="0"/>
              </a:rPr>
              <a:t>the cytoplasm.</a:t>
            </a:r>
          </a:p>
          <a:p>
            <a:pPr defTabSz="762000"/>
            <a:endParaRPr lang="en-GB" sz="1800">
              <a:latin typeface="Verdana" pitchFamily="34" charset="0"/>
            </a:endParaRPr>
          </a:p>
          <a:p>
            <a:pPr defTabSz="762000"/>
            <a:r>
              <a:rPr lang="en-GB" sz="1800">
                <a:latin typeface="Verdana" pitchFamily="34" charset="0"/>
              </a:rPr>
              <a:t> </a:t>
            </a:r>
          </a:p>
          <a:p>
            <a:pPr defTabSz="762000"/>
            <a:endParaRPr lang="en-GB" sz="1800">
              <a:latin typeface="Verdana" pitchFamily="34" charset="0"/>
            </a:endParaRPr>
          </a:p>
        </p:txBody>
      </p:sp>
      <p:sp>
        <p:nvSpPr>
          <p:cNvPr id="20485" name="Oval 5"/>
          <p:cNvSpPr>
            <a:spLocks noChangeArrowheads="1"/>
          </p:cNvSpPr>
          <p:nvPr/>
        </p:nvSpPr>
        <p:spPr bwMode="auto">
          <a:xfrm>
            <a:off x="5334000" y="6134100"/>
            <a:ext cx="609600" cy="214313"/>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20486" name="Text Box 6"/>
          <p:cNvSpPr txBox="1">
            <a:spLocks noChangeArrowheads="1"/>
          </p:cNvSpPr>
          <p:nvPr/>
        </p:nvSpPr>
        <p:spPr bwMode="auto">
          <a:xfrm>
            <a:off x="2955925" y="6035675"/>
            <a:ext cx="180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sz="2000">
                <a:latin typeface="Verdana" pitchFamily="34" charset="0"/>
                <a:ea typeface="Arial Unicode MS" pitchFamily="34" charset="-128"/>
                <a:cs typeface="Arial Unicode MS" pitchFamily="34" charset="-128"/>
              </a:rPr>
              <a:t>Bacterium</a:t>
            </a:r>
          </a:p>
          <a:p>
            <a:r>
              <a:rPr lang="en-GB" sz="2000">
                <a:latin typeface="Verdana" pitchFamily="34" charset="0"/>
                <a:ea typeface="Arial Unicode MS" pitchFamily="34" charset="-128"/>
                <a:cs typeface="Arial Unicode MS" pitchFamily="34" charset="-128"/>
              </a:rPr>
              <a:t>(prokaryote)</a:t>
            </a:r>
          </a:p>
        </p:txBody>
      </p:sp>
      <p:sp>
        <p:nvSpPr>
          <p:cNvPr id="20487" name="Line 7"/>
          <p:cNvSpPr>
            <a:spLocks noChangeShapeType="1"/>
          </p:cNvSpPr>
          <p:nvPr/>
        </p:nvSpPr>
        <p:spPr bwMode="auto">
          <a:xfrm>
            <a:off x="4572000" y="6248400"/>
            <a:ext cx="685800" cy="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85800"/>
          </a:xfrm>
        </p:spPr>
        <p:txBody>
          <a:bodyPr/>
          <a:lstStyle/>
          <a:p>
            <a:r>
              <a:rPr lang="en-GB" dirty="0" smtClean="0"/>
              <a:t>The </a:t>
            </a:r>
            <a:r>
              <a:rPr lang="en-GB" sz="4000" dirty="0" smtClean="0"/>
              <a:t>Nucleus</a:t>
            </a:r>
            <a:endParaRPr lang="en-GB"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381" y="1447800"/>
            <a:ext cx="6540219" cy="456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40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685800"/>
            <a:ext cx="7772400" cy="1143000"/>
          </a:xfrm>
          <a:noFill/>
        </p:spPr>
        <p:txBody>
          <a:bodyPr/>
          <a:lstStyle/>
          <a:p>
            <a:r>
              <a:rPr lang="en-GB" sz="4000" smtClean="0">
                <a:latin typeface="Verdana" pitchFamily="34" charset="0"/>
              </a:rPr>
              <a:t>Nucleolus</a:t>
            </a:r>
          </a:p>
        </p:txBody>
      </p:sp>
      <p:pic>
        <p:nvPicPr>
          <p:cNvPr id="21507" name="Object 3"/>
          <p:cNvPicPr>
            <a:picLocks/>
          </p:cNvPicPr>
          <p:nvPr/>
        </p:nvPicPr>
        <p:blipFill>
          <a:blip r:embed="rId4"/>
          <a:stretch>
            <a:fillRect/>
          </a:stretch>
        </p:blipFill>
        <p:spPr>
          <a:xfrm>
            <a:off x="503238" y="2759075"/>
            <a:ext cx="8150225" cy="27527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76200"/>
            <a:ext cx="7772400" cy="1143000"/>
          </a:xfrm>
          <a:noFill/>
        </p:spPr>
        <p:txBody>
          <a:bodyPr/>
          <a:lstStyle/>
          <a:p>
            <a:r>
              <a:rPr lang="en-GB" sz="2800" dirty="0" smtClean="0">
                <a:latin typeface="Verdana" pitchFamily="34" charset="0"/>
              </a:rPr>
              <a:t>The </a:t>
            </a:r>
            <a:r>
              <a:rPr lang="en-GB" sz="2800" u="sng" dirty="0" smtClean="0">
                <a:latin typeface="Verdana" pitchFamily="34" charset="0"/>
              </a:rPr>
              <a:t>nucleolus</a:t>
            </a:r>
            <a:r>
              <a:rPr lang="en-GB" sz="2800" dirty="0" smtClean="0">
                <a:latin typeface="Verdana" pitchFamily="34" charset="0"/>
              </a:rPr>
              <a:t> is the site of production of </a:t>
            </a:r>
            <a:r>
              <a:rPr lang="en-GB" sz="2400" dirty="0" smtClean="0">
                <a:latin typeface="Verdana" pitchFamily="34" charset="0"/>
              </a:rPr>
              <a:t>the</a:t>
            </a:r>
            <a:r>
              <a:rPr lang="en-GB" sz="2800" dirty="0" smtClean="0">
                <a:latin typeface="Verdana" pitchFamily="34" charset="0"/>
              </a:rPr>
              <a:t> subunits of the ribosomes</a:t>
            </a:r>
          </a:p>
        </p:txBody>
      </p:sp>
      <p:pic>
        <p:nvPicPr>
          <p:cNvPr id="22531" name="Object 3"/>
          <p:cNvPicPr>
            <a:picLocks/>
          </p:cNvPicPr>
          <p:nvPr>
            <p:extLst>
              <p:ext uri="{D42A27DB-BD31-4B8C-83A1-F6EECF244321}">
                <p14:modId xmlns:p14="http://schemas.microsoft.com/office/powerpoint/2010/main" val="1672416552"/>
              </p:ext>
            </p:extLst>
          </p:nvPr>
        </p:nvPicPr>
        <p:blipFill>
          <a:blip r:embed="rId4"/>
          <a:stretch>
            <a:fillRect/>
          </a:stretch>
        </p:blipFill>
        <p:spPr>
          <a:xfrm>
            <a:off x="533400" y="1219200"/>
            <a:ext cx="7772400" cy="4191000"/>
          </a:xfrm>
          <a:prstGeom prst="rect">
            <a:avLst/>
          </a:prstGeom>
        </p:spPr>
      </p:pic>
      <p:sp>
        <p:nvSpPr>
          <p:cNvPr id="2" name="TextBox 1"/>
          <p:cNvSpPr txBox="1"/>
          <p:nvPr/>
        </p:nvSpPr>
        <p:spPr>
          <a:xfrm>
            <a:off x="533400" y="5715000"/>
            <a:ext cx="7848600" cy="707886"/>
          </a:xfrm>
          <a:prstGeom prst="rect">
            <a:avLst/>
          </a:prstGeom>
          <a:noFill/>
        </p:spPr>
        <p:txBody>
          <a:bodyPr wrap="square" rtlCol="0">
            <a:spAutoFit/>
          </a:bodyPr>
          <a:lstStyle/>
          <a:p>
            <a:r>
              <a:rPr lang="en-GB" sz="2000" dirty="0" smtClean="0">
                <a:latin typeface="Arial" pitchFamily="34" charset="0"/>
                <a:cs typeface="Arial" pitchFamily="34" charset="0"/>
              </a:rPr>
              <a:t>The nucleolus contains ~200 clusters of </a:t>
            </a:r>
            <a:r>
              <a:rPr lang="en-GB" sz="2000" dirty="0" err="1" smtClean="0">
                <a:latin typeface="Arial" pitchFamily="34" charset="0"/>
                <a:cs typeface="Arial" pitchFamily="34" charset="0"/>
              </a:rPr>
              <a:t>rRNA</a:t>
            </a:r>
            <a:r>
              <a:rPr lang="en-GB" sz="2000" dirty="0" smtClean="0">
                <a:latin typeface="Arial" pitchFamily="34" charset="0"/>
                <a:cs typeface="Arial" pitchFamily="34" charset="0"/>
              </a:rPr>
              <a:t> genes on 5 pairs of chromosomes.</a:t>
            </a:r>
            <a:endParaRPr lang="en-GB" sz="2000" dirty="0">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Default Design">
  <a:themeElements>
    <a:clrScheme name="">
      <a:dk1>
        <a:srgbClr val="969696"/>
      </a:dk1>
      <a:lt1>
        <a:srgbClr val="FFFF00"/>
      </a:lt1>
      <a:dk2>
        <a:srgbClr val="0000FF"/>
      </a:dk2>
      <a:lt2>
        <a:srgbClr val="66FF33"/>
      </a:lt2>
      <a:accent1>
        <a:srgbClr val="00CC99"/>
      </a:accent1>
      <a:accent2>
        <a:srgbClr val="3333CC"/>
      </a:accent2>
      <a:accent3>
        <a:srgbClr val="AAAAFF"/>
      </a:accent3>
      <a:accent4>
        <a:srgbClr val="DADA00"/>
      </a:accent4>
      <a:accent5>
        <a:srgbClr val="AAE2CA"/>
      </a:accent5>
      <a:accent6>
        <a:srgbClr val="2D2DB9"/>
      </a:accent6>
      <a:hlink>
        <a:srgbClr val="CCCCFF"/>
      </a:hlink>
      <a:folHlink>
        <a:srgbClr val="B2B2B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txDef>
      <a:spPr>
        <a:noFill/>
      </a:spPr>
      <a:bodyPr wrap="none" rtlCol="0">
        <a:spAutoFit/>
      </a:bodyPr>
      <a:lstStyle>
        <a:defPPr>
          <a:defRPr sz="2000" dirty="0"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5">
      <a:dk1>
        <a:srgbClr val="808080"/>
      </a:dk1>
      <a:lt1>
        <a:srgbClr val="FFFF00"/>
      </a:lt1>
      <a:dk2>
        <a:srgbClr val="0000CC"/>
      </a:dk2>
      <a:lt2>
        <a:srgbClr val="66FF33"/>
      </a:lt2>
      <a:accent1>
        <a:srgbClr val="BBE0E3"/>
      </a:accent1>
      <a:accent2>
        <a:srgbClr val="333399"/>
      </a:accent2>
      <a:accent3>
        <a:srgbClr val="AAAAE2"/>
      </a:accent3>
      <a:accent4>
        <a:srgbClr val="DADA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0000CC"/>
        </a:lt1>
        <a:dk2>
          <a:srgbClr val="000000"/>
        </a:dk2>
        <a:lt2>
          <a:srgbClr val="808080"/>
        </a:lt2>
        <a:accent1>
          <a:srgbClr val="BBE0E3"/>
        </a:accent1>
        <a:accent2>
          <a:srgbClr val="333399"/>
        </a:accent2>
        <a:accent3>
          <a:srgbClr val="AAAAE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0000CC"/>
        </a:lt1>
        <a:dk2>
          <a:srgbClr val="66FF33"/>
        </a:dk2>
        <a:lt2>
          <a:srgbClr val="808080"/>
        </a:lt2>
        <a:accent1>
          <a:srgbClr val="BBE0E3"/>
        </a:accent1>
        <a:accent2>
          <a:srgbClr val="333399"/>
        </a:accent2>
        <a:accent3>
          <a:srgbClr val="AAAAE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808080"/>
        </a:dk1>
        <a:lt1>
          <a:srgbClr val="FFFF00"/>
        </a:lt1>
        <a:dk2>
          <a:srgbClr val="0000CC"/>
        </a:dk2>
        <a:lt2>
          <a:srgbClr val="66FF33"/>
        </a:lt2>
        <a:accent1>
          <a:srgbClr val="BBE0E3"/>
        </a:accent1>
        <a:accent2>
          <a:srgbClr val="333399"/>
        </a:accent2>
        <a:accent3>
          <a:srgbClr val="AAAAE2"/>
        </a:accent3>
        <a:accent4>
          <a:srgbClr val="DADA00"/>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rddesign">
  <a:themeElements>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lnDef>
    <a:txDef>
      <a:spPr>
        <a:noFill/>
      </a:spPr>
      <a:bodyPr wrap="none" rtlCol="0">
        <a:spAutoFit/>
      </a:bodyPr>
      <a:lstStyle>
        <a:defPPr marL="363538" indent="-363538">
          <a:spcBef>
            <a:spcPts val="0"/>
          </a:spcBef>
          <a:spcAft>
            <a:spcPts val="0"/>
          </a:spcAft>
          <a:defRPr sz="1800" i="0" dirty="0" smtClean="0">
            <a:solidFill>
              <a:srgbClr val="040404"/>
            </a:solidFill>
            <a:latin typeface="+mn-lt"/>
          </a:defRPr>
        </a:defPPr>
      </a:lstStyle>
    </a:txDef>
  </a:objectDefaults>
  <a:extraClrSchemeLst>
    <a:extraClrScheme>
      <a:clrScheme name="Standard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1044</TotalTime>
  <Words>1187</Words>
  <Application>Microsoft Office PowerPoint</Application>
  <PresentationFormat>On-screen Show (4:3)</PresentationFormat>
  <Paragraphs>152</Paragraphs>
  <Slides>52</Slides>
  <Notes>15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52</vt:i4>
      </vt:variant>
    </vt:vector>
  </HeadingPairs>
  <TitlesOfParts>
    <vt:vector size="56" baseType="lpstr">
      <vt:lpstr>Default Design</vt:lpstr>
      <vt:lpstr>1_Default Design</vt:lpstr>
      <vt:lpstr>Standarddesign</vt:lpstr>
      <vt:lpstr>CorelPhotoPaint.Image.7</vt:lpstr>
      <vt:lpstr>Epithelial cells</vt:lpstr>
      <vt:lpstr>Tissues 1: Cellular Organisation of Tissues</vt:lpstr>
      <vt:lpstr>Lecture content This lecture provides the background for understanding the structure/function relationships of epithelia. It will…..</vt:lpstr>
      <vt:lpstr>Cellular organelles</vt:lpstr>
      <vt:lpstr>Eukaryotic cells have a highly compartmentalised cytoplasm</vt:lpstr>
      <vt:lpstr>Structure and function of organelles</vt:lpstr>
      <vt:lpstr>The Nucleus</vt:lpstr>
      <vt:lpstr>Nucleolus</vt:lpstr>
      <vt:lpstr>The nucleolus is the site of production of the subunits of the ribosomes</vt:lpstr>
      <vt:lpstr>Nuclear pore complexes</vt:lpstr>
      <vt:lpstr>Relationship between the nuclear envelope and the endoplasmic reticulum</vt:lpstr>
      <vt:lpstr>Endoplasmic reticulum (ER)</vt:lpstr>
      <vt:lpstr>Rough endoplasmic reticulum Often arranged as stacks of membrane leaflets (cisternae)</vt:lpstr>
      <vt:lpstr>Golgi apparatus</vt:lpstr>
      <vt:lpstr>Golgi Apparatus</vt:lpstr>
      <vt:lpstr>Phagocytosis</vt:lpstr>
      <vt:lpstr>Coated vesicle formation</vt:lpstr>
      <vt:lpstr>Mitochondrion</vt:lpstr>
      <vt:lpstr>Mitochondria</vt:lpstr>
      <vt:lpstr>Peroxisome</vt:lpstr>
      <vt:lpstr>Cytoskeleton</vt:lpstr>
      <vt:lpstr>Microtubules: polymers of a and b tubulin, ~20nm diam. Involved in cell shape, and act as “tracks” for the movement of other organelles and cytoplasmic components within the cell. Many accessory proteins involved in these functions. The major component of cilia and flagellae. </vt:lpstr>
      <vt:lpstr>Microtubules</vt:lpstr>
      <vt:lpstr>Microtubules form the mitotic spindle</vt:lpstr>
      <vt:lpstr>Microtubules are structural and motor components of cilia and flagellae</vt:lpstr>
      <vt:lpstr>Intermediate filaments (IF): a group of polymers of filamentous proteins which from rope-like filaments, with diameter in the range 10-15 nm.   The type of IF a cell has is characteristic of cell type, e.g. Epithelia have cytokeratins; mesenchymal cells have vimentin; neurones have neurofilament protein. IFs give mechanical strength to cells. Desmosomes are connected by cytokeratins.   Nuclear lamins are intermediate filaments found forming a network on the internal surface of the nuclear envelope, being involved in stabilising the envelope. </vt:lpstr>
      <vt:lpstr>Intermediate Filaments</vt:lpstr>
      <vt:lpstr>Microfilaments: polymers of actin associate with adhesion belts in epithelia and endothelia, and with other plasma membrane proteins. Involved in cell shape and cell movement (crawling of cells; cell contractility esp. muscle). Accessory proteins, e.g. myosin, act with actin to control actin organisation and cell movement. </vt:lpstr>
      <vt:lpstr>Actin Microfilaments Monomer=globular actin; G-actin  Microfilaments=filamentous actin; F-actin</vt:lpstr>
      <vt:lpstr>Actin Microfilaments</vt:lpstr>
      <vt:lpstr>Double fluorescence labelling of microtubules and microfilaments</vt:lpstr>
      <vt:lpstr>Cytoskeleton</vt:lpstr>
      <vt:lpstr>Main Cell Types</vt:lpstr>
      <vt:lpstr>Tumours retain characteristics of the cell type from which they originate</vt:lpstr>
      <vt:lpstr>PowerPoint Presentation</vt:lpstr>
      <vt:lpstr>Tissue</vt:lpstr>
      <vt:lpstr>Extracellular matrix </vt:lpstr>
      <vt:lpstr>Epithelial organisation</vt:lpstr>
      <vt:lpstr>Cell-cell junctions</vt:lpstr>
      <vt:lpstr>Cell-cell junctions in epithelia</vt:lpstr>
      <vt:lpstr>PowerPoint Presentation</vt:lpstr>
      <vt:lpstr>Junctional Complex</vt:lpstr>
      <vt:lpstr>Tight junctions (occluding junction)</vt:lpstr>
      <vt:lpstr>Tight junctions</vt:lpstr>
      <vt:lpstr>Adhesion belt</vt:lpstr>
      <vt:lpstr>Desmosome (spot junction)</vt:lpstr>
      <vt:lpstr>Desmosome</vt:lpstr>
      <vt:lpstr>Gap junction (communicating junction)</vt:lpstr>
      <vt:lpstr>Gap Junction</vt:lpstr>
      <vt:lpstr>Synapse (communicating junction)</vt:lpstr>
      <vt:lpstr>Synapse</vt:lpstr>
      <vt:lpstr>Cell-cell junctions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Eukaryotic cells have a highly compartmentalised cytoplasm</dc:title>
  <dc:creator>jack.</dc:creator>
  <cp:lastModifiedBy>Shiel, Nuala</cp:lastModifiedBy>
  <cp:revision>45</cp:revision>
  <dcterms:created xsi:type="dcterms:W3CDTF">1998-10-27T00:07:50Z</dcterms:created>
  <dcterms:modified xsi:type="dcterms:W3CDTF">2012-10-26T12:23:03Z</dcterms:modified>
</cp:coreProperties>
</file>