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78" r:id="rId2"/>
    <p:sldId id="334" r:id="rId3"/>
    <p:sldId id="296" r:id="rId4"/>
    <p:sldId id="314" r:id="rId5"/>
    <p:sldId id="315" r:id="rId6"/>
    <p:sldId id="374" r:id="rId7"/>
    <p:sldId id="373" r:id="rId8"/>
    <p:sldId id="295" r:id="rId9"/>
    <p:sldId id="370" r:id="rId10"/>
    <p:sldId id="298" r:id="rId11"/>
    <p:sldId id="316" r:id="rId12"/>
    <p:sldId id="365" r:id="rId13"/>
    <p:sldId id="348" r:id="rId14"/>
    <p:sldId id="299" r:id="rId15"/>
    <p:sldId id="358" r:id="rId16"/>
    <p:sldId id="317" r:id="rId17"/>
    <p:sldId id="363" r:id="rId18"/>
    <p:sldId id="361" r:id="rId19"/>
    <p:sldId id="362" r:id="rId20"/>
    <p:sldId id="318" r:id="rId21"/>
    <p:sldId id="335" r:id="rId22"/>
    <p:sldId id="336" r:id="rId23"/>
    <p:sldId id="337" r:id="rId24"/>
    <p:sldId id="338" r:id="rId25"/>
    <p:sldId id="339" r:id="rId26"/>
    <p:sldId id="319" r:id="rId27"/>
    <p:sldId id="341" r:id="rId28"/>
    <p:sldId id="342" r:id="rId29"/>
    <p:sldId id="343" r:id="rId30"/>
    <p:sldId id="320" r:id="rId31"/>
    <p:sldId id="346" r:id="rId32"/>
    <p:sldId id="347" r:id="rId33"/>
    <p:sldId id="321" r:id="rId34"/>
    <p:sldId id="364" r:id="rId35"/>
    <p:sldId id="375" r:id="rId36"/>
    <p:sldId id="376" r:id="rId37"/>
    <p:sldId id="271" r:id="rId38"/>
    <p:sldId id="377" r:id="rId39"/>
    <p:sldId id="366" r:id="rId40"/>
    <p:sldId id="301" r:id="rId41"/>
    <p:sldId id="272" r:id="rId42"/>
    <p:sldId id="369" r:id="rId43"/>
    <p:sldId id="304" r:id="rId44"/>
    <p:sldId id="273" r:id="rId45"/>
    <p:sldId id="274" r:id="rId46"/>
    <p:sldId id="276" r:id="rId47"/>
    <p:sldId id="311" r:id="rId48"/>
    <p:sldId id="327" r:id="rId49"/>
    <p:sldId id="281" r:id="rId50"/>
    <p:sldId id="322" r:id="rId51"/>
    <p:sldId id="367" r:id="rId52"/>
    <p:sldId id="368" r:id="rId53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6E6E6F"/>
    <a:srgbClr val="DC0217"/>
    <a:srgbClr val="00FF00"/>
    <a:srgbClr val="FFFF00"/>
    <a:srgbClr val="99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0496" autoAdjust="0"/>
  </p:normalViewPr>
  <p:slideViewPr>
    <p:cSldViewPr>
      <p:cViewPr>
        <p:scale>
          <a:sx n="50" d="100"/>
          <a:sy n="50" d="100"/>
        </p:scale>
        <p:origin x="-798" y="-9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96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2B295C4-6A04-4F37-A57F-0C2C5F302A4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83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2C5EA86-3505-4B78-954B-E1BCFAB6F0B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4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68D79-3092-4FF8-BAD3-C855A2D71E61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Concentrate on rare variants and GSVs!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0FDA0-8E63-4372-ACBF-C3FF55DBDBC1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Large deletion of up to 68 probes identified. Size = 500 to 700kb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586E7-AEDA-4EA3-A5FA-B880EFE7179B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Highly penetrant as if you have deletion you will get fat.....so going back to what i said about media, people with this deletion, body weight purely due to genetic defect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910A4-377E-47C7-85C2-9A1A2F14B570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It was initially thought that common diseases where caused by effects of common variants, but GWAS has not been able to account for much of the heritability of complex diseases</a:t>
            </a:r>
          </a:p>
          <a:p>
            <a:endParaRPr lang="en-GB" smtClean="0"/>
          </a:p>
          <a:p>
            <a:r>
              <a:rPr lang="en-GB" smtClean="0"/>
              <a:t>Firstly, rare variants……Paradigm shift from CDCV to CDRV!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9379F-9DCD-4034-AFC3-968BE0723202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Fat isn’t bad! Only too much is!!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139EF-7777-44D9-8EA7-66B4FCFE49EA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8A74F-A9F8-46E0-92E2-A9EE1042B7C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…who puts on weight is largely due to their genetic make-up</a:t>
            </a:r>
          </a:p>
          <a:p>
            <a:endParaRPr lang="en-GB" smtClean="0"/>
          </a:p>
          <a:p>
            <a:r>
              <a:rPr lang="en-GB" smtClean="0"/>
              <a:t>i.e. 70% of a child’s obesity can be explained by their genetics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6740A-D98D-4AD0-AE35-B1A13EE8FD8B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94D7D-9A61-4D1D-80F3-296FDE3D2E1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2925F-C5E8-4350-9333-D2EB389E187F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9DA2B-A9A1-450A-879F-BEBB8DEFD1AF}" type="slidenum">
              <a:rPr lang="fr-FR"/>
              <a:pPr/>
              <a:t>24</a:t>
            </a:fld>
            <a:endParaRPr lang="fr-FR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660EE-486F-4B2C-B6B0-DFC59D4AC4B9}" type="slidenum">
              <a:rPr lang="fr-FR"/>
              <a:pPr/>
              <a:t>25</a:t>
            </a:fld>
            <a:endParaRPr lang="fr-FR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992188"/>
            <a:ext cx="4537075" cy="3403600"/>
          </a:xfrm>
          <a:solidFill>
            <a:srgbClr val="FFFFFF"/>
          </a:solidFill>
          <a:ln/>
        </p:spPr>
      </p:sp>
      <p:sp>
        <p:nvSpPr>
          <p:cNvPr id="588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17346" y="4725493"/>
            <a:ext cx="4639029" cy="3777637"/>
          </a:xfrm>
          <a:ln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DCE07-06B5-4AC6-B9D4-71502CD0E959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76F5B96E-E765-4E39-90FD-C3BAC56110D9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EA2C-674D-4199-AB41-40B241BDED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Second_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helf/br.fcgi?book=gene&amp;part=bbs" TargetMode="External"/><Relationship Id="rId2" Type="http://schemas.openxmlformats.org/officeDocument/2006/relationships/hyperlink" Target="http://www.ncbi.nlm.nih.gov/pmc/articles/PMC2553704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iabetes-review-amelie" TargetMode="External"/><Relationship Id="rId2" Type="http://schemas.openxmlformats.org/officeDocument/2006/relationships/hyperlink" Target="http://www.imperial.ac.uk/college.asp?P=78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mc/articles/PMC2784305/?tool=pubm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7920880" cy="1440160"/>
          </a:xfrm>
          <a:noFill/>
        </p:spPr>
        <p:txBody>
          <a:bodyPr/>
          <a:lstStyle/>
          <a:p>
            <a:pPr eaLnBrk="1" hangingPunct="1"/>
            <a:r>
              <a:rPr lang="en-GB" sz="4800" dirty="0" smtClean="0">
                <a:latin typeface="+mn-lt"/>
              </a:rPr>
              <a:t>Complex genetic diseases:</a:t>
            </a:r>
            <a:br>
              <a:rPr lang="en-GB" sz="4800" dirty="0" smtClean="0">
                <a:latin typeface="+mn-lt"/>
              </a:rPr>
            </a:br>
            <a:r>
              <a:rPr lang="en-GB" sz="4800" dirty="0" smtClean="0">
                <a:latin typeface="+mn-lt"/>
              </a:rPr>
              <a:t>can genes make us fat?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3933056"/>
            <a:ext cx="7543800" cy="576064"/>
          </a:xfrm>
        </p:spPr>
        <p:txBody>
          <a:bodyPr/>
          <a:lstStyle/>
          <a:p>
            <a:pPr marL="0" indent="0" eaLnBrk="1" hangingPunct="1"/>
            <a:r>
              <a:rPr lang="en-US" sz="2800" dirty="0" smtClean="0"/>
              <a:t>Dr Alexandra Blakemore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0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000" i="0" dirty="0" smtClean="0">
                <a:solidFill>
                  <a:srgbClr val="4B4F55"/>
                </a:solidFill>
                <a:latin typeface="Arial" charset="0"/>
              </a:rPr>
              <a:t>: Genetics 7</a:t>
            </a:r>
            <a:endParaRPr lang="en-US" sz="20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000" i="0" dirty="0" smtClean="0">
                <a:solidFill>
                  <a:srgbClr val="4B4F55"/>
                </a:solidFill>
                <a:latin typeface="Arial" charset="0"/>
              </a:rPr>
              <a:t>: NAGE-L14 </a:t>
            </a:r>
            <a:endParaRPr lang="en-US" sz="2000" i="0" dirty="0">
              <a:solidFill>
                <a:srgbClr val="4B4F5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 anchor="t"/>
          <a:lstStyle/>
          <a:p>
            <a:r>
              <a:rPr lang="en-GB" sz="3200" dirty="0" smtClean="0"/>
              <a:t>Obesity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00300"/>
            <a:ext cx="7543800" cy="4457700"/>
          </a:xfrm>
        </p:spPr>
        <p:txBody>
          <a:bodyPr>
            <a:normAutofit/>
          </a:bodyPr>
          <a:lstStyle/>
          <a:p>
            <a:pPr>
              <a:defRPr/>
            </a:pPr>
            <a:endParaRPr lang="en-GB" u="sng" dirty="0" smtClean="0">
              <a:latin typeface="+mj-lt"/>
            </a:endParaRPr>
          </a:p>
          <a:p>
            <a:pPr>
              <a:defRPr/>
            </a:pPr>
            <a:r>
              <a:rPr lang="en-GB" sz="2400" u="sng" dirty="0" smtClean="0"/>
              <a:t>BUT</a:t>
            </a:r>
            <a:r>
              <a:rPr lang="en-GB" sz="2400" dirty="0" smtClean="0"/>
              <a:t> not everyone is overweight....</a:t>
            </a:r>
          </a:p>
          <a:p>
            <a:pPr>
              <a:buFontTx/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Genetics affects individual responses to the </a:t>
            </a:r>
            <a:r>
              <a:rPr lang="en-GB" sz="2400" dirty="0" err="1" smtClean="0"/>
              <a:t>obesogenic</a:t>
            </a:r>
            <a:r>
              <a:rPr lang="en-GB" sz="2400" dirty="0" smtClean="0"/>
              <a:t> environment</a:t>
            </a:r>
          </a:p>
          <a:p>
            <a:pPr lvl="2">
              <a:buFontTx/>
              <a:buChar char="-"/>
              <a:defRPr/>
            </a:pPr>
            <a:r>
              <a:rPr lang="en-GB" sz="2400" dirty="0" smtClean="0"/>
              <a:t>Heritability of obesity estimated at up to 0.77 from twin and family studies (</a:t>
            </a:r>
            <a:r>
              <a:rPr lang="en-GB" sz="2400" dirty="0" err="1" smtClean="0"/>
              <a:t>Maes</a:t>
            </a:r>
            <a:r>
              <a:rPr lang="en-GB" sz="2400" dirty="0" smtClean="0"/>
              <a:t> et al 1997, Wardle et al 2008) </a:t>
            </a:r>
          </a:p>
          <a:p>
            <a:pPr lvl="2">
              <a:buFontTx/>
              <a:buNone/>
              <a:defRPr/>
            </a:pPr>
            <a:endParaRPr lang="en-GB" sz="2000" dirty="0">
              <a:latin typeface="+mj-lt"/>
            </a:endParaRPr>
          </a:p>
        </p:txBody>
      </p:sp>
      <p:pic>
        <p:nvPicPr>
          <p:cNvPr id="6148" name="Picture 2" descr="http://www.doctormacro.com/Images/Laurel%20and%20Hardy/Laurel%20&amp;%20Hardy%20(Thicker%20Than%20Water)_01.jpg"/>
          <p:cNvPicPr>
            <a:picLocks noChangeAspect="1" noChangeArrowheads="1"/>
          </p:cNvPicPr>
          <p:nvPr/>
        </p:nvPicPr>
        <p:blipFill>
          <a:blip r:embed="rId3" cstate="print"/>
          <a:srcRect l="5263" r="17543"/>
          <a:stretch>
            <a:fillRect/>
          </a:stretch>
        </p:blipFill>
        <p:spPr bwMode="auto">
          <a:xfrm>
            <a:off x="6084168" y="1628800"/>
            <a:ext cx="2535923" cy="26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03663" y="2781300"/>
            <a:ext cx="368300" cy="3008313"/>
            <a:chOff x="2459" y="1752"/>
            <a:chExt cx="232" cy="1895"/>
          </a:xfrm>
        </p:grpSpPr>
        <p:sp>
          <p:nvSpPr>
            <p:cNvPr id="616451" name="Oval 3"/>
            <p:cNvSpPr>
              <a:spLocks noChangeArrowheads="1"/>
            </p:cNvSpPr>
            <p:nvPr/>
          </p:nvSpPr>
          <p:spPr bwMode="auto">
            <a:xfrm>
              <a:off x="2467" y="2323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59" y="2446"/>
              <a:ext cx="232" cy="1201"/>
              <a:chOff x="2459" y="2446"/>
              <a:chExt cx="232" cy="1201"/>
            </a:xfrm>
          </p:grpSpPr>
          <p:sp>
            <p:nvSpPr>
              <p:cNvPr id="616453" name="AutoShape 5"/>
              <p:cNvSpPr>
                <a:spLocks noChangeArrowheads="1"/>
              </p:cNvSpPr>
              <p:nvPr/>
            </p:nvSpPr>
            <p:spPr bwMode="auto">
              <a:xfrm>
                <a:off x="2459" y="2446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4" name="Line 6"/>
              <p:cNvSpPr>
                <a:spLocks noChangeShapeType="1"/>
              </p:cNvSpPr>
              <p:nvPr/>
            </p:nvSpPr>
            <p:spPr bwMode="auto">
              <a:xfrm>
                <a:off x="2470" y="2684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5" name="Line 7"/>
              <p:cNvSpPr>
                <a:spLocks noChangeShapeType="1"/>
              </p:cNvSpPr>
              <p:nvPr/>
            </p:nvSpPr>
            <p:spPr bwMode="auto">
              <a:xfrm>
                <a:off x="2463" y="3286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6" name="Line 8"/>
              <p:cNvSpPr>
                <a:spLocks noChangeShapeType="1"/>
              </p:cNvSpPr>
              <p:nvPr/>
            </p:nvSpPr>
            <p:spPr bwMode="auto">
              <a:xfrm>
                <a:off x="2484" y="2925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7" name="Line 9"/>
              <p:cNvSpPr>
                <a:spLocks noChangeShapeType="1"/>
              </p:cNvSpPr>
              <p:nvPr/>
            </p:nvSpPr>
            <p:spPr bwMode="auto">
              <a:xfrm>
                <a:off x="2491" y="2760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8" name="Line 10"/>
              <p:cNvSpPr>
                <a:spLocks noChangeShapeType="1"/>
              </p:cNvSpPr>
              <p:nvPr/>
            </p:nvSpPr>
            <p:spPr bwMode="auto">
              <a:xfrm>
                <a:off x="2477" y="2800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9" name="Line 11"/>
              <p:cNvSpPr>
                <a:spLocks noChangeShapeType="1"/>
              </p:cNvSpPr>
              <p:nvPr/>
            </p:nvSpPr>
            <p:spPr bwMode="auto">
              <a:xfrm>
                <a:off x="2477" y="2839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0" name="Line 12"/>
              <p:cNvSpPr>
                <a:spLocks noChangeShapeType="1"/>
              </p:cNvSpPr>
              <p:nvPr/>
            </p:nvSpPr>
            <p:spPr bwMode="auto">
              <a:xfrm>
                <a:off x="2491" y="2561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1" name="Line 13"/>
              <p:cNvSpPr>
                <a:spLocks noChangeShapeType="1"/>
              </p:cNvSpPr>
              <p:nvPr/>
            </p:nvSpPr>
            <p:spPr bwMode="auto">
              <a:xfrm>
                <a:off x="2477" y="2969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2" name="Line 14"/>
              <p:cNvSpPr>
                <a:spLocks noChangeShapeType="1"/>
              </p:cNvSpPr>
              <p:nvPr/>
            </p:nvSpPr>
            <p:spPr bwMode="auto">
              <a:xfrm>
                <a:off x="2491" y="3214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3" name="Line 15"/>
              <p:cNvSpPr>
                <a:spLocks noChangeShapeType="1"/>
              </p:cNvSpPr>
              <p:nvPr/>
            </p:nvSpPr>
            <p:spPr bwMode="auto">
              <a:xfrm>
                <a:off x="2477" y="337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4" name="Line 16"/>
              <p:cNvSpPr>
                <a:spLocks noChangeShapeType="1"/>
              </p:cNvSpPr>
              <p:nvPr/>
            </p:nvSpPr>
            <p:spPr bwMode="auto">
              <a:xfrm>
                <a:off x="2477" y="3418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5" name="Line 17"/>
              <p:cNvSpPr>
                <a:spLocks noChangeShapeType="1"/>
              </p:cNvSpPr>
              <p:nvPr/>
            </p:nvSpPr>
            <p:spPr bwMode="auto">
              <a:xfrm>
                <a:off x="2463" y="3459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6" name="Line 18"/>
              <p:cNvSpPr>
                <a:spLocks noChangeShapeType="1"/>
              </p:cNvSpPr>
              <p:nvPr/>
            </p:nvSpPr>
            <p:spPr bwMode="auto">
              <a:xfrm>
                <a:off x="2484" y="3541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7" name="Line 19"/>
              <p:cNvSpPr>
                <a:spLocks noChangeShapeType="1"/>
              </p:cNvSpPr>
              <p:nvPr/>
            </p:nvSpPr>
            <p:spPr bwMode="auto">
              <a:xfrm>
                <a:off x="2477" y="3581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8" name="Line 20"/>
              <p:cNvSpPr>
                <a:spLocks noChangeShapeType="1"/>
              </p:cNvSpPr>
              <p:nvPr/>
            </p:nvSpPr>
            <p:spPr bwMode="auto">
              <a:xfrm>
                <a:off x="2463" y="3622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9" name="Line 21"/>
              <p:cNvSpPr>
                <a:spLocks noChangeShapeType="1"/>
              </p:cNvSpPr>
              <p:nvPr/>
            </p:nvSpPr>
            <p:spPr bwMode="auto">
              <a:xfrm>
                <a:off x="2491" y="3010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70" name="Line 22"/>
              <p:cNvSpPr>
                <a:spLocks noChangeShapeType="1"/>
              </p:cNvSpPr>
              <p:nvPr/>
            </p:nvSpPr>
            <p:spPr bwMode="auto">
              <a:xfrm>
                <a:off x="2491" y="3133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467" y="1752"/>
              <a:ext cx="217" cy="562"/>
              <a:chOff x="2467" y="1752"/>
              <a:chExt cx="217" cy="562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467" y="1752"/>
                <a:ext cx="217" cy="562"/>
                <a:chOff x="2467" y="1752"/>
                <a:chExt cx="217" cy="562"/>
              </a:xfrm>
            </p:grpSpPr>
            <p:sp>
              <p:nvSpPr>
                <p:cNvPr id="616473" name="AutoShape 25"/>
                <p:cNvSpPr>
                  <a:spLocks noChangeArrowheads="1"/>
                </p:cNvSpPr>
                <p:nvPr/>
              </p:nvSpPr>
              <p:spPr bwMode="auto">
                <a:xfrm>
                  <a:off x="2467" y="1752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4" name="Line 26"/>
                <p:cNvSpPr>
                  <a:spLocks noChangeShapeType="1"/>
                </p:cNvSpPr>
                <p:nvPr/>
              </p:nvSpPr>
              <p:spPr bwMode="auto">
                <a:xfrm>
                  <a:off x="2485" y="1870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5" name="Line 27"/>
                <p:cNvSpPr>
                  <a:spLocks noChangeShapeType="1"/>
                </p:cNvSpPr>
                <p:nvPr/>
              </p:nvSpPr>
              <p:spPr bwMode="auto">
                <a:xfrm>
                  <a:off x="2485" y="2278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6" name="Line 28"/>
                <p:cNvSpPr>
                  <a:spLocks noChangeShapeType="1"/>
                </p:cNvSpPr>
                <p:nvPr/>
              </p:nvSpPr>
              <p:spPr bwMode="auto">
                <a:xfrm>
                  <a:off x="2485" y="1993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7" name="Line 29"/>
                <p:cNvSpPr>
                  <a:spLocks noChangeShapeType="1"/>
                </p:cNvSpPr>
                <p:nvPr/>
              </p:nvSpPr>
              <p:spPr bwMode="auto">
                <a:xfrm>
                  <a:off x="2485" y="2074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8" name="Line 30"/>
                <p:cNvSpPr>
                  <a:spLocks noChangeShapeType="1"/>
                </p:cNvSpPr>
                <p:nvPr/>
              </p:nvSpPr>
              <p:spPr bwMode="auto">
                <a:xfrm>
                  <a:off x="2485" y="2115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9" name="Line 31"/>
                <p:cNvSpPr>
                  <a:spLocks noChangeShapeType="1"/>
                </p:cNvSpPr>
                <p:nvPr/>
              </p:nvSpPr>
              <p:spPr bwMode="auto">
                <a:xfrm>
                  <a:off x="2485" y="2197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480" name="Line 32"/>
              <p:cNvSpPr>
                <a:spLocks noChangeShapeType="1"/>
              </p:cNvSpPr>
              <p:nvPr/>
            </p:nvSpPr>
            <p:spPr bwMode="auto">
              <a:xfrm>
                <a:off x="2485" y="2034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81" name="Line 33"/>
              <p:cNvSpPr>
                <a:spLocks noChangeShapeType="1"/>
              </p:cNvSpPr>
              <p:nvPr/>
            </p:nvSpPr>
            <p:spPr bwMode="auto">
              <a:xfrm>
                <a:off x="2485" y="1952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41987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407988"/>
            <a:ext cx="256063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66553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284538"/>
            <a:ext cx="25352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40"/>
          <p:cNvSpPr>
            <a:spLocks noChangeArrowheads="1"/>
          </p:cNvSpPr>
          <p:nvPr/>
        </p:nvSpPr>
        <p:spPr bwMode="auto">
          <a:xfrm>
            <a:off x="5580063" y="2708275"/>
            <a:ext cx="2809875" cy="347663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High</a:t>
            </a:r>
            <a:r>
              <a:rPr lang="en-GB" sz="1800">
                <a:solidFill>
                  <a:srgbClr val="FFFF99"/>
                </a:solidFill>
                <a:effectLst/>
                <a:latin typeface="Comic Sans MS" pitchFamily="66" charset="0"/>
              </a:rPr>
              <a:t> </a:t>
            </a: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density calorie diet</a:t>
            </a:r>
          </a:p>
        </p:txBody>
      </p:sp>
      <p:sp>
        <p:nvSpPr>
          <p:cNvPr id="41994" name="AutoShape 41"/>
          <p:cNvSpPr>
            <a:spLocks noChangeArrowheads="1"/>
          </p:cNvSpPr>
          <p:nvPr/>
        </p:nvSpPr>
        <p:spPr bwMode="auto">
          <a:xfrm>
            <a:off x="209550" y="2151063"/>
            <a:ext cx="2808288" cy="347662"/>
          </a:xfrm>
          <a:prstGeom prst="roundRect">
            <a:avLst>
              <a:gd name="adj" fmla="val 40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Lack of Physical</a:t>
            </a:r>
            <a:r>
              <a:rPr lang="en-GB" sz="1800">
                <a:solidFill>
                  <a:srgbClr val="FFFF99"/>
                </a:solidFill>
                <a:effectLst/>
                <a:latin typeface="Comic Sans MS" pitchFamily="66" charset="0"/>
              </a:rPr>
              <a:t> </a:t>
            </a: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Activity</a:t>
            </a:r>
          </a:p>
        </p:txBody>
      </p:sp>
      <p:sp>
        <p:nvSpPr>
          <p:cNvPr id="41995" name="AutoShape 42"/>
          <p:cNvSpPr>
            <a:spLocks noChangeArrowheads="1"/>
          </p:cNvSpPr>
          <p:nvPr/>
        </p:nvSpPr>
        <p:spPr bwMode="auto">
          <a:xfrm>
            <a:off x="404813" y="5949950"/>
            <a:ext cx="1687512" cy="546100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chemeClr val="accent2"/>
                </a:solidFill>
                <a:effectLst/>
                <a:latin typeface="Comic Sans MS" pitchFamily="66" charset="0"/>
              </a:rPr>
              <a:t>Obesity</a:t>
            </a:r>
          </a:p>
        </p:txBody>
      </p:sp>
      <p:sp>
        <p:nvSpPr>
          <p:cNvPr id="41996" name="AutoShape 43"/>
          <p:cNvSpPr>
            <a:spLocks noChangeArrowheads="1"/>
          </p:cNvSpPr>
          <p:nvPr/>
        </p:nvSpPr>
        <p:spPr bwMode="auto">
          <a:xfrm>
            <a:off x="6115050" y="5734050"/>
            <a:ext cx="911225" cy="347663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Stress</a:t>
            </a:r>
          </a:p>
        </p:txBody>
      </p:sp>
      <p:sp>
        <p:nvSpPr>
          <p:cNvPr id="41997" name="Text Box 44"/>
          <p:cNvSpPr txBox="1">
            <a:spLocks noChangeArrowheads="1"/>
          </p:cNvSpPr>
          <p:nvPr/>
        </p:nvSpPr>
        <p:spPr bwMode="auto">
          <a:xfrm>
            <a:off x="3276600" y="6308725"/>
            <a:ext cx="2286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Gene Variations</a:t>
            </a:r>
          </a:p>
        </p:txBody>
      </p:sp>
      <p:pic>
        <p:nvPicPr>
          <p:cNvPr id="41998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92450"/>
            <a:ext cx="1633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94" name="Line 46"/>
          <p:cNvSpPr>
            <a:spLocks noChangeShapeType="1"/>
          </p:cNvSpPr>
          <p:nvPr/>
        </p:nvSpPr>
        <p:spPr bwMode="auto">
          <a:xfrm flipH="1">
            <a:off x="2487613" y="4438650"/>
            <a:ext cx="1001712" cy="1588"/>
          </a:xfrm>
          <a:prstGeom prst="line">
            <a:avLst/>
          </a:prstGeom>
          <a:noFill/>
          <a:ln w="7632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6495" name="Line 47"/>
          <p:cNvSpPr>
            <a:spLocks noChangeShapeType="1"/>
          </p:cNvSpPr>
          <p:nvPr/>
        </p:nvSpPr>
        <p:spPr bwMode="auto">
          <a:xfrm>
            <a:off x="1389063" y="2527300"/>
            <a:ext cx="1587" cy="508000"/>
          </a:xfrm>
          <a:prstGeom prst="line">
            <a:avLst/>
          </a:prstGeom>
          <a:noFill/>
          <a:ln w="25560">
            <a:solidFill>
              <a:srgbClr val="FDA4B5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6496" name="Line 48"/>
          <p:cNvSpPr>
            <a:spLocks noChangeShapeType="1"/>
          </p:cNvSpPr>
          <p:nvPr/>
        </p:nvSpPr>
        <p:spPr bwMode="auto">
          <a:xfrm flipH="1">
            <a:off x="2505075" y="2032000"/>
            <a:ext cx="2203450" cy="1574800"/>
          </a:xfrm>
          <a:prstGeom prst="line">
            <a:avLst/>
          </a:prstGeom>
          <a:noFill/>
          <a:ln w="25560">
            <a:solidFill>
              <a:srgbClr val="FDA4B5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056063" y="2933700"/>
            <a:ext cx="368300" cy="3008313"/>
            <a:chOff x="2555" y="1848"/>
            <a:chExt cx="232" cy="1895"/>
          </a:xfrm>
        </p:grpSpPr>
        <p:sp>
          <p:nvSpPr>
            <p:cNvPr id="616499" name="Oval 51"/>
            <p:cNvSpPr>
              <a:spLocks noChangeArrowheads="1"/>
            </p:cNvSpPr>
            <p:nvPr/>
          </p:nvSpPr>
          <p:spPr bwMode="auto">
            <a:xfrm>
              <a:off x="2563" y="2419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555" y="2542"/>
              <a:ext cx="232" cy="1201"/>
              <a:chOff x="2555" y="2542"/>
              <a:chExt cx="232" cy="1201"/>
            </a:xfrm>
          </p:grpSpPr>
          <p:sp>
            <p:nvSpPr>
              <p:cNvPr id="616501" name="AutoShape 53"/>
              <p:cNvSpPr>
                <a:spLocks noChangeArrowheads="1"/>
              </p:cNvSpPr>
              <p:nvPr/>
            </p:nvSpPr>
            <p:spPr bwMode="auto">
              <a:xfrm>
                <a:off x="2555" y="2542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2" name="Line 54"/>
              <p:cNvSpPr>
                <a:spLocks noChangeShapeType="1"/>
              </p:cNvSpPr>
              <p:nvPr/>
            </p:nvSpPr>
            <p:spPr bwMode="auto">
              <a:xfrm>
                <a:off x="2566" y="2780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3" name="Line 55"/>
              <p:cNvSpPr>
                <a:spLocks noChangeShapeType="1"/>
              </p:cNvSpPr>
              <p:nvPr/>
            </p:nvSpPr>
            <p:spPr bwMode="auto">
              <a:xfrm>
                <a:off x="2559" y="3382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4" name="Line 56"/>
              <p:cNvSpPr>
                <a:spLocks noChangeShapeType="1"/>
              </p:cNvSpPr>
              <p:nvPr/>
            </p:nvSpPr>
            <p:spPr bwMode="auto">
              <a:xfrm>
                <a:off x="2580" y="3021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5" name="Line 57"/>
              <p:cNvSpPr>
                <a:spLocks noChangeShapeType="1"/>
              </p:cNvSpPr>
              <p:nvPr/>
            </p:nvSpPr>
            <p:spPr bwMode="auto">
              <a:xfrm>
                <a:off x="2587" y="2856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6" name="Line 58"/>
              <p:cNvSpPr>
                <a:spLocks noChangeShapeType="1"/>
              </p:cNvSpPr>
              <p:nvPr/>
            </p:nvSpPr>
            <p:spPr bwMode="auto">
              <a:xfrm>
                <a:off x="2573" y="2896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7" name="Line 59"/>
              <p:cNvSpPr>
                <a:spLocks noChangeShapeType="1"/>
              </p:cNvSpPr>
              <p:nvPr/>
            </p:nvSpPr>
            <p:spPr bwMode="auto">
              <a:xfrm>
                <a:off x="2573" y="2935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8" name="Line 60"/>
              <p:cNvSpPr>
                <a:spLocks noChangeShapeType="1"/>
              </p:cNvSpPr>
              <p:nvPr/>
            </p:nvSpPr>
            <p:spPr bwMode="auto">
              <a:xfrm>
                <a:off x="2587" y="2657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9" name="Line 61"/>
              <p:cNvSpPr>
                <a:spLocks noChangeShapeType="1"/>
              </p:cNvSpPr>
              <p:nvPr/>
            </p:nvSpPr>
            <p:spPr bwMode="auto">
              <a:xfrm>
                <a:off x="2573" y="3065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0" name="Line 62"/>
              <p:cNvSpPr>
                <a:spLocks noChangeShapeType="1"/>
              </p:cNvSpPr>
              <p:nvPr/>
            </p:nvSpPr>
            <p:spPr bwMode="auto">
              <a:xfrm>
                <a:off x="2587" y="3310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1" name="Line 63"/>
              <p:cNvSpPr>
                <a:spLocks noChangeShapeType="1"/>
              </p:cNvSpPr>
              <p:nvPr/>
            </p:nvSpPr>
            <p:spPr bwMode="auto">
              <a:xfrm>
                <a:off x="2573" y="3473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2" name="Line 64"/>
              <p:cNvSpPr>
                <a:spLocks noChangeShapeType="1"/>
              </p:cNvSpPr>
              <p:nvPr/>
            </p:nvSpPr>
            <p:spPr bwMode="auto">
              <a:xfrm>
                <a:off x="2573" y="3514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3" name="Line 65"/>
              <p:cNvSpPr>
                <a:spLocks noChangeShapeType="1"/>
              </p:cNvSpPr>
              <p:nvPr/>
            </p:nvSpPr>
            <p:spPr bwMode="auto">
              <a:xfrm>
                <a:off x="2559" y="3555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4" name="Line 66"/>
              <p:cNvSpPr>
                <a:spLocks noChangeShapeType="1"/>
              </p:cNvSpPr>
              <p:nvPr/>
            </p:nvSpPr>
            <p:spPr bwMode="auto">
              <a:xfrm>
                <a:off x="2580" y="3637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5" name="Line 67"/>
              <p:cNvSpPr>
                <a:spLocks noChangeShapeType="1"/>
              </p:cNvSpPr>
              <p:nvPr/>
            </p:nvSpPr>
            <p:spPr bwMode="auto">
              <a:xfrm>
                <a:off x="2573" y="367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6" name="Line 68"/>
              <p:cNvSpPr>
                <a:spLocks noChangeShapeType="1"/>
              </p:cNvSpPr>
              <p:nvPr/>
            </p:nvSpPr>
            <p:spPr bwMode="auto">
              <a:xfrm>
                <a:off x="2559" y="3718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7" name="Line 69"/>
              <p:cNvSpPr>
                <a:spLocks noChangeShapeType="1"/>
              </p:cNvSpPr>
              <p:nvPr/>
            </p:nvSpPr>
            <p:spPr bwMode="auto">
              <a:xfrm>
                <a:off x="2587" y="3106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8" name="Line 70"/>
              <p:cNvSpPr>
                <a:spLocks noChangeShapeType="1"/>
              </p:cNvSpPr>
              <p:nvPr/>
            </p:nvSpPr>
            <p:spPr bwMode="auto">
              <a:xfrm>
                <a:off x="2587" y="3229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563" y="1848"/>
              <a:ext cx="217" cy="562"/>
              <a:chOff x="2563" y="1848"/>
              <a:chExt cx="217" cy="562"/>
            </a:xfrm>
          </p:grpSpPr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2563" y="1848"/>
                <a:ext cx="217" cy="562"/>
                <a:chOff x="2563" y="1848"/>
                <a:chExt cx="217" cy="562"/>
              </a:xfrm>
            </p:grpSpPr>
            <p:sp>
              <p:nvSpPr>
                <p:cNvPr id="616521" name="AutoShape 73"/>
                <p:cNvSpPr>
                  <a:spLocks noChangeArrowheads="1"/>
                </p:cNvSpPr>
                <p:nvPr/>
              </p:nvSpPr>
              <p:spPr bwMode="auto">
                <a:xfrm>
                  <a:off x="2563" y="1848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2" name="Line 74"/>
                <p:cNvSpPr>
                  <a:spLocks noChangeShapeType="1"/>
                </p:cNvSpPr>
                <p:nvPr/>
              </p:nvSpPr>
              <p:spPr bwMode="auto">
                <a:xfrm>
                  <a:off x="2581" y="1966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3" name="Line 75"/>
                <p:cNvSpPr>
                  <a:spLocks noChangeShapeType="1"/>
                </p:cNvSpPr>
                <p:nvPr/>
              </p:nvSpPr>
              <p:spPr bwMode="auto">
                <a:xfrm>
                  <a:off x="2581" y="2374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4" name="Line 76"/>
                <p:cNvSpPr>
                  <a:spLocks noChangeShapeType="1"/>
                </p:cNvSpPr>
                <p:nvPr/>
              </p:nvSpPr>
              <p:spPr bwMode="auto">
                <a:xfrm>
                  <a:off x="2581" y="2089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5" name="Line 77"/>
                <p:cNvSpPr>
                  <a:spLocks noChangeShapeType="1"/>
                </p:cNvSpPr>
                <p:nvPr/>
              </p:nvSpPr>
              <p:spPr bwMode="auto">
                <a:xfrm>
                  <a:off x="2581" y="2170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6" name="Line 78"/>
                <p:cNvSpPr>
                  <a:spLocks noChangeShapeType="1"/>
                </p:cNvSpPr>
                <p:nvPr/>
              </p:nvSpPr>
              <p:spPr bwMode="auto">
                <a:xfrm>
                  <a:off x="2581" y="2211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7" name="Line 79"/>
                <p:cNvSpPr>
                  <a:spLocks noChangeShapeType="1"/>
                </p:cNvSpPr>
                <p:nvPr/>
              </p:nvSpPr>
              <p:spPr bwMode="auto">
                <a:xfrm>
                  <a:off x="2581" y="2293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528" name="Line 80"/>
              <p:cNvSpPr>
                <a:spLocks noChangeShapeType="1"/>
              </p:cNvSpPr>
              <p:nvPr/>
            </p:nvSpPr>
            <p:spPr bwMode="auto">
              <a:xfrm>
                <a:off x="2581" y="2130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29" name="Line 81"/>
              <p:cNvSpPr>
                <a:spLocks noChangeShapeType="1"/>
              </p:cNvSpPr>
              <p:nvPr/>
            </p:nvSpPr>
            <p:spPr bwMode="auto">
              <a:xfrm>
                <a:off x="2581" y="2048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4208463" y="3086100"/>
            <a:ext cx="368300" cy="3008313"/>
            <a:chOff x="2651" y="1944"/>
            <a:chExt cx="232" cy="1895"/>
          </a:xfrm>
        </p:grpSpPr>
        <p:sp>
          <p:nvSpPr>
            <p:cNvPr id="616531" name="Oval 83"/>
            <p:cNvSpPr>
              <a:spLocks noChangeArrowheads="1"/>
            </p:cNvSpPr>
            <p:nvPr/>
          </p:nvSpPr>
          <p:spPr bwMode="auto">
            <a:xfrm>
              <a:off x="2659" y="2515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2651" y="2638"/>
              <a:ext cx="232" cy="1201"/>
              <a:chOff x="2651" y="2638"/>
              <a:chExt cx="232" cy="1201"/>
            </a:xfrm>
          </p:grpSpPr>
          <p:sp>
            <p:nvSpPr>
              <p:cNvPr id="616533" name="AutoShape 85"/>
              <p:cNvSpPr>
                <a:spLocks noChangeArrowheads="1"/>
              </p:cNvSpPr>
              <p:nvPr/>
            </p:nvSpPr>
            <p:spPr bwMode="auto">
              <a:xfrm>
                <a:off x="2651" y="2638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4" name="Line 86"/>
              <p:cNvSpPr>
                <a:spLocks noChangeShapeType="1"/>
              </p:cNvSpPr>
              <p:nvPr/>
            </p:nvSpPr>
            <p:spPr bwMode="auto">
              <a:xfrm>
                <a:off x="2662" y="2876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5" name="Line 87"/>
              <p:cNvSpPr>
                <a:spLocks noChangeShapeType="1"/>
              </p:cNvSpPr>
              <p:nvPr/>
            </p:nvSpPr>
            <p:spPr bwMode="auto">
              <a:xfrm>
                <a:off x="2655" y="3478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6" name="Line 88"/>
              <p:cNvSpPr>
                <a:spLocks noChangeShapeType="1"/>
              </p:cNvSpPr>
              <p:nvPr/>
            </p:nvSpPr>
            <p:spPr bwMode="auto">
              <a:xfrm>
                <a:off x="2676" y="3117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7" name="Line 89"/>
              <p:cNvSpPr>
                <a:spLocks noChangeShapeType="1"/>
              </p:cNvSpPr>
              <p:nvPr/>
            </p:nvSpPr>
            <p:spPr bwMode="auto">
              <a:xfrm>
                <a:off x="2683" y="2952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8" name="Line 90"/>
              <p:cNvSpPr>
                <a:spLocks noChangeShapeType="1"/>
              </p:cNvSpPr>
              <p:nvPr/>
            </p:nvSpPr>
            <p:spPr bwMode="auto">
              <a:xfrm>
                <a:off x="2669" y="2992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9" name="Line 91"/>
              <p:cNvSpPr>
                <a:spLocks noChangeShapeType="1"/>
              </p:cNvSpPr>
              <p:nvPr/>
            </p:nvSpPr>
            <p:spPr bwMode="auto">
              <a:xfrm>
                <a:off x="2669" y="3031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0" name="Line 92"/>
              <p:cNvSpPr>
                <a:spLocks noChangeShapeType="1"/>
              </p:cNvSpPr>
              <p:nvPr/>
            </p:nvSpPr>
            <p:spPr bwMode="auto">
              <a:xfrm>
                <a:off x="2683" y="2753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1" name="Line 93"/>
              <p:cNvSpPr>
                <a:spLocks noChangeShapeType="1"/>
              </p:cNvSpPr>
              <p:nvPr/>
            </p:nvSpPr>
            <p:spPr bwMode="auto">
              <a:xfrm>
                <a:off x="2669" y="3161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2" name="Line 94"/>
              <p:cNvSpPr>
                <a:spLocks noChangeShapeType="1"/>
              </p:cNvSpPr>
              <p:nvPr/>
            </p:nvSpPr>
            <p:spPr bwMode="auto">
              <a:xfrm>
                <a:off x="2683" y="3406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3" name="Line 95"/>
              <p:cNvSpPr>
                <a:spLocks noChangeShapeType="1"/>
              </p:cNvSpPr>
              <p:nvPr/>
            </p:nvSpPr>
            <p:spPr bwMode="auto">
              <a:xfrm>
                <a:off x="2669" y="3569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4" name="Line 96"/>
              <p:cNvSpPr>
                <a:spLocks noChangeShapeType="1"/>
              </p:cNvSpPr>
              <p:nvPr/>
            </p:nvSpPr>
            <p:spPr bwMode="auto">
              <a:xfrm>
                <a:off x="2669" y="3610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5" name="Line 97"/>
              <p:cNvSpPr>
                <a:spLocks noChangeShapeType="1"/>
              </p:cNvSpPr>
              <p:nvPr/>
            </p:nvSpPr>
            <p:spPr bwMode="auto">
              <a:xfrm>
                <a:off x="2655" y="3651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6" name="Line 98"/>
              <p:cNvSpPr>
                <a:spLocks noChangeShapeType="1"/>
              </p:cNvSpPr>
              <p:nvPr/>
            </p:nvSpPr>
            <p:spPr bwMode="auto">
              <a:xfrm>
                <a:off x="2676" y="3733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7" name="Line 99"/>
              <p:cNvSpPr>
                <a:spLocks noChangeShapeType="1"/>
              </p:cNvSpPr>
              <p:nvPr/>
            </p:nvSpPr>
            <p:spPr bwMode="auto">
              <a:xfrm>
                <a:off x="2669" y="3773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8" name="Line 100"/>
              <p:cNvSpPr>
                <a:spLocks noChangeShapeType="1"/>
              </p:cNvSpPr>
              <p:nvPr/>
            </p:nvSpPr>
            <p:spPr bwMode="auto">
              <a:xfrm>
                <a:off x="2655" y="3814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9" name="Line 101"/>
              <p:cNvSpPr>
                <a:spLocks noChangeShapeType="1"/>
              </p:cNvSpPr>
              <p:nvPr/>
            </p:nvSpPr>
            <p:spPr bwMode="auto">
              <a:xfrm>
                <a:off x="2683" y="3202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50" name="Line 102"/>
              <p:cNvSpPr>
                <a:spLocks noChangeShapeType="1"/>
              </p:cNvSpPr>
              <p:nvPr/>
            </p:nvSpPr>
            <p:spPr bwMode="auto">
              <a:xfrm>
                <a:off x="2683" y="3325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03"/>
            <p:cNvGrpSpPr>
              <a:grpSpLocks/>
            </p:cNvGrpSpPr>
            <p:nvPr/>
          </p:nvGrpSpPr>
          <p:grpSpPr bwMode="auto">
            <a:xfrm>
              <a:off x="2659" y="1944"/>
              <a:ext cx="217" cy="562"/>
              <a:chOff x="2659" y="1944"/>
              <a:chExt cx="217" cy="562"/>
            </a:xfrm>
          </p:grpSpPr>
          <p:grpSp>
            <p:nvGrpSpPr>
              <p:cNvPr id="13" name="Group 104"/>
              <p:cNvGrpSpPr>
                <a:grpSpLocks/>
              </p:cNvGrpSpPr>
              <p:nvPr/>
            </p:nvGrpSpPr>
            <p:grpSpPr bwMode="auto">
              <a:xfrm>
                <a:off x="2659" y="1944"/>
                <a:ext cx="217" cy="562"/>
                <a:chOff x="2659" y="1944"/>
                <a:chExt cx="217" cy="562"/>
              </a:xfrm>
            </p:grpSpPr>
            <p:sp>
              <p:nvSpPr>
                <p:cNvPr id="616553" name="AutoShape 105"/>
                <p:cNvSpPr>
                  <a:spLocks noChangeArrowheads="1"/>
                </p:cNvSpPr>
                <p:nvPr/>
              </p:nvSpPr>
              <p:spPr bwMode="auto">
                <a:xfrm>
                  <a:off x="2659" y="1944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4" name="Line 106"/>
                <p:cNvSpPr>
                  <a:spLocks noChangeShapeType="1"/>
                </p:cNvSpPr>
                <p:nvPr/>
              </p:nvSpPr>
              <p:spPr bwMode="auto">
                <a:xfrm>
                  <a:off x="2677" y="2062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5" name="Line 107"/>
                <p:cNvSpPr>
                  <a:spLocks noChangeShapeType="1"/>
                </p:cNvSpPr>
                <p:nvPr/>
              </p:nvSpPr>
              <p:spPr bwMode="auto">
                <a:xfrm>
                  <a:off x="2677" y="2470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6" name="Line 108"/>
                <p:cNvSpPr>
                  <a:spLocks noChangeShapeType="1"/>
                </p:cNvSpPr>
                <p:nvPr/>
              </p:nvSpPr>
              <p:spPr bwMode="auto">
                <a:xfrm>
                  <a:off x="2677" y="2185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7" name="Line 109"/>
                <p:cNvSpPr>
                  <a:spLocks noChangeShapeType="1"/>
                </p:cNvSpPr>
                <p:nvPr/>
              </p:nvSpPr>
              <p:spPr bwMode="auto">
                <a:xfrm>
                  <a:off x="2677" y="2266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8" name="Line 110"/>
                <p:cNvSpPr>
                  <a:spLocks noChangeShapeType="1"/>
                </p:cNvSpPr>
                <p:nvPr/>
              </p:nvSpPr>
              <p:spPr bwMode="auto">
                <a:xfrm>
                  <a:off x="2677" y="2307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9" name="Line 111"/>
                <p:cNvSpPr>
                  <a:spLocks noChangeShapeType="1"/>
                </p:cNvSpPr>
                <p:nvPr/>
              </p:nvSpPr>
              <p:spPr bwMode="auto">
                <a:xfrm>
                  <a:off x="2677" y="2389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560" name="Line 112"/>
              <p:cNvSpPr>
                <a:spLocks noChangeShapeType="1"/>
              </p:cNvSpPr>
              <p:nvPr/>
            </p:nvSpPr>
            <p:spPr bwMode="auto">
              <a:xfrm>
                <a:off x="2677" y="2226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1" name="Line 113"/>
              <p:cNvSpPr>
                <a:spLocks noChangeShapeType="1"/>
              </p:cNvSpPr>
              <p:nvPr/>
            </p:nvSpPr>
            <p:spPr bwMode="auto">
              <a:xfrm>
                <a:off x="2677" y="2144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4360863" y="3238500"/>
            <a:ext cx="368300" cy="3008313"/>
            <a:chOff x="2747" y="2040"/>
            <a:chExt cx="232" cy="1895"/>
          </a:xfrm>
        </p:grpSpPr>
        <p:sp>
          <p:nvSpPr>
            <p:cNvPr id="616563" name="Oval 115"/>
            <p:cNvSpPr>
              <a:spLocks noChangeArrowheads="1"/>
            </p:cNvSpPr>
            <p:nvPr/>
          </p:nvSpPr>
          <p:spPr bwMode="auto">
            <a:xfrm>
              <a:off x="2755" y="2611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5" name="Group 116"/>
            <p:cNvGrpSpPr>
              <a:grpSpLocks/>
            </p:cNvGrpSpPr>
            <p:nvPr/>
          </p:nvGrpSpPr>
          <p:grpSpPr bwMode="auto">
            <a:xfrm>
              <a:off x="2747" y="2734"/>
              <a:ext cx="232" cy="1201"/>
              <a:chOff x="2747" y="2734"/>
              <a:chExt cx="232" cy="1201"/>
            </a:xfrm>
          </p:grpSpPr>
          <p:sp>
            <p:nvSpPr>
              <p:cNvPr id="616565" name="AutoShape 117"/>
              <p:cNvSpPr>
                <a:spLocks noChangeArrowheads="1"/>
              </p:cNvSpPr>
              <p:nvPr/>
            </p:nvSpPr>
            <p:spPr bwMode="auto">
              <a:xfrm>
                <a:off x="2747" y="2734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6" name="Line 118"/>
              <p:cNvSpPr>
                <a:spLocks noChangeShapeType="1"/>
              </p:cNvSpPr>
              <p:nvPr/>
            </p:nvSpPr>
            <p:spPr bwMode="auto">
              <a:xfrm>
                <a:off x="2758" y="2972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7" name="Line 119"/>
              <p:cNvSpPr>
                <a:spLocks noChangeShapeType="1"/>
              </p:cNvSpPr>
              <p:nvPr/>
            </p:nvSpPr>
            <p:spPr bwMode="auto">
              <a:xfrm>
                <a:off x="2751" y="3574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8" name="Line 120"/>
              <p:cNvSpPr>
                <a:spLocks noChangeShapeType="1"/>
              </p:cNvSpPr>
              <p:nvPr/>
            </p:nvSpPr>
            <p:spPr bwMode="auto">
              <a:xfrm>
                <a:off x="2772" y="3213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9" name="Line 121"/>
              <p:cNvSpPr>
                <a:spLocks noChangeShapeType="1"/>
              </p:cNvSpPr>
              <p:nvPr/>
            </p:nvSpPr>
            <p:spPr bwMode="auto">
              <a:xfrm>
                <a:off x="2779" y="3048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0" name="Line 122"/>
              <p:cNvSpPr>
                <a:spLocks noChangeShapeType="1"/>
              </p:cNvSpPr>
              <p:nvPr/>
            </p:nvSpPr>
            <p:spPr bwMode="auto">
              <a:xfrm>
                <a:off x="2765" y="3088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1" name="Line 123"/>
              <p:cNvSpPr>
                <a:spLocks noChangeShapeType="1"/>
              </p:cNvSpPr>
              <p:nvPr/>
            </p:nvSpPr>
            <p:spPr bwMode="auto">
              <a:xfrm>
                <a:off x="2765" y="312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2" name="Line 124"/>
              <p:cNvSpPr>
                <a:spLocks noChangeShapeType="1"/>
              </p:cNvSpPr>
              <p:nvPr/>
            </p:nvSpPr>
            <p:spPr bwMode="auto">
              <a:xfrm>
                <a:off x="2779" y="2849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3" name="Line 125"/>
              <p:cNvSpPr>
                <a:spLocks noChangeShapeType="1"/>
              </p:cNvSpPr>
              <p:nvPr/>
            </p:nvSpPr>
            <p:spPr bwMode="auto">
              <a:xfrm>
                <a:off x="2765" y="325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4" name="Line 126"/>
              <p:cNvSpPr>
                <a:spLocks noChangeShapeType="1"/>
              </p:cNvSpPr>
              <p:nvPr/>
            </p:nvSpPr>
            <p:spPr bwMode="auto">
              <a:xfrm>
                <a:off x="2779" y="3502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5" name="Line 127"/>
              <p:cNvSpPr>
                <a:spLocks noChangeShapeType="1"/>
              </p:cNvSpPr>
              <p:nvPr/>
            </p:nvSpPr>
            <p:spPr bwMode="auto">
              <a:xfrm>
                <a:off x="2765" y="3665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6" name="Line 128"/>
              <p:cNvSpPr>
                <a:spLocks noChangeShapeType="1"/>
              </p:cNvSpPr>
              <p:nvPr/>
            </p:nvSpPr>
            <p:spPr bwMode="auto">
              <a:xfrm>
                <a:off x="2765" y="3706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7" name="Line 129"/>
              <p:cNvSpPr>
                <a:spLocks noChangeShapeType="1"/>
              </p:cNvSpPr>
              <p:nvPr/>
            </p:nvSpPr>
            <p:spPr bwMode="auto">
              <a:xfrm>
                <a:off x="2751" y="3747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8" name="Line 130"/>
              <p:cNvSpPr>
                <a:spLocks noChangeShapeType="1"/>
              </p:cNvSpPr>
              <p:nvPr/>
            </p:nvSpPr>
            <p:spPr bwMode="auto">
              <a:xfrm>
                <a:off x="2772" y="3829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9" name="Line 131"/>
              <p:cNvSpPr>
                <a:spLocks noChangeShapeType="1"/>
              </p:cNvSpPr>
              <p:nvPr/>
            </p:nvSpPr>
            <p:spPr bwMode="auto">
              <a:xfrm>
                <a:off x="2765" y="3869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80" name="Line 132"/>
              <p:cNvSpPr>
                <a:spLocks noChangeShapeType="1"/>
              </p:cNvSpPr>
              <p:nvPr/>
            </p:nvSpPr>
            <p:spPr bwMode="auto">
              <a:xfrm>
                <a:off x="2751" y="3910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81" name="Line 133"/>
              <p:cNvSpPr>
                <a:spLocks noChangeShapeType="1"/>
              </p:cNvSpPr>
              <p:nvPr/>
            </p:nvSpPr>
            <p:spPr bwMode="auto">
              <a:xfrm>
                <a:off x="2779" y="3298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82" name="Line 134"/>
              <p:cNvSpPr>
                <a:spLocks noChangeShapeType="1"/>
              </p:cNvSpPr>
              <p:nvPr/>
            </p:nvSpPr>
            <p:spPr bwMode="auto">
              <a:xfrm>
                <a:off x="2779" y="3421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2755" y="2040"/>
              <a:ext cx="217" cy="562"/>
              <a:chOff x="2755" y="2040"/>
              <a:chExt cx="217" cy="562"/>
            </a:xfrm>
          </p:grpSpPr>
          <p:grpSp>
            <p:nvGrpSpPr>
              <p:cNvPr id="17" name="Group 136"/>
              <p:cNvGrpSpPr>
                <a:grpSpLocks/>
              </p:cNvGrpSpPr>
              <p:nvPr/>
            </p:nvGrpSpPr>
            <p:grpSpPr bwMode="auto">
              <a:xfrm>
                <a:off x="2755" y="2040"/>
                <a:ext cx="217" cy="562"/>
                <a:chOff x="2755" y="2040"/>
                <a:chExt cx="217" cy="562"/>
              </a:xfrm>
            </p:grpSpPr>
            <p:sp>
              <p:nvSpPr>
                <p:cNvPr id="616585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55" y="2040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6" name="Line 138"/>
                <p:cNvSpPr>
                  <a:spLocks noChangeShapeType="1"/>
                </p:cNvSpPr>
                <p:nvPr/>
              </p:nvSpPr>
              <p:spPr bwMode="auto">
                <a:xfrm>
                  <a:off x="2773" y="2158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7" name="Line 139"/>
                <p:cNvSpPr>
                  <a:spLocks noChangeShapeType="1"/>
                </p:cNvSpPr>
                <p:nvPr/>
              </p:nvSpPr>
              <p:spPr bwMode="auto">
                <a:xfrm>
                  <a:off x="2773" y="2566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8" name="Line 140"/>
                <p:cNvSpPr>
                  <a:spLocks noChangeShapeType="1"/>
                </p:cNvSpPr>
                <p:nvPr/>
              </p:nvSpPr>
              <p:spPr bwMode="auto">
                <a:xfrm>
                  <a:off x="2773" y="2281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9" name="Line 141"/>
                <p:cNvSpPr>
                  <a:spLocks noChangeShapeType="1"/>
                </p:cNvSpPr>
                <p:nvPr/>
              </p:nvSpPr>
              <p:spPr bwMode="auto">
                <a:xfrm>
                  <a:off x="2773" y="2362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90" name="Line 142"/>
                <p:cNvSpPr>
                  <a:spLocks noChangeShapeType="1"/>
                </p:cNvSpPr>
                <p:nvPr/>
              </p:nvSpPr>
              <p:spPr bwMode="auto">
                <a:xfrm>
                  <a:off x="2773" y="2403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91" name="Line 143"/>
                <p:cNvSpPr>
                  <a:spLocks noChangeShapeType="1"/>
                </p:cNvSpPr>
                <p:nvPr/>
              </p:nvSpPr>
              <p:spPr bwMode="auto">
                <a:xfrm>
                  <a:off x="2773" y="2485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592" name="Line 144"/>
              <p:cNvSpPr>
                <a:spLocks noChangeShapeType="1"/>
              </p:cNvSpPr>
              <p:nvPr/>
            </p:nvSpPr>
            <p:spPr bwMode="auto">
              <a:xfrm>
                <a:off x="2773" y="2322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93" name="Line 145"/>
              <p:cNvSpPr>
                <a:spLocks noChangeShapeType="1"/>
              </p:cNvSpPr>
              <p:nvPr/>
            </p:nvSpPr>
            <p:spPr bwMode="auto">
              <a:xfrm>
                <a:off x="2773" y="2240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in the general population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gain 1lb of fat requires about 3,500 excess calories</a:t>
            </a:r>
          </a:p>
          <a:p>
            <a:endParaRPr lang="en-US" dirty="0" smtClean="0"/>
          </a:p>
          <a:p>
            <a:r>
              <a:rPr lang="en-US" dirty="0" smtClean="0"/>
              <a:t>So to gain 1lb every year (</a:t>
            </a:r>
            <a:r>
              <a:rPr lang="en-US" dirty="0" err="1" smtClean="0"/>
              <a:t>eg</a:t>
            </a:r>
            <a:r>
              <a:rPr lang="en-US" dirty="0" smtClean="0"/>
              <a:t> about 2 stone between the ages of 20 and 50) requires only around 10 extra calories a day</a:t>
            </a:r>
          </a:p>
          <a:p>
            <a:r>
              <a:rPr lang="en-US" dirty="0" smtClean="0"/>
              <a:t>	one excess slice of cucumber per day</a:t>
            </a:r>
          </a:p>
          <a:p>
            <a:r>
              <a:rPr lang="en-US" dirty="0" smtClean="0"/>
              <a:t>	one extra biscuit per week</a:t>
            </a:r>
          </a:p>
          <a:p>
            <a:r>
              <a:rPr lang="en-US" dirty="0" smtClean="0"/>
              <a:t>	one extra Mars bar per month</a:t>
            </a:r>
          </a:p>
          <a:p>
            <a:endParaRPr lang="en-US" dirty="0" smtClean="0"/>
          </a:p>
          <a:p>
            <a:r>
              <a:rPr lang="en-US" dirty="0" smtClean="0"/>
              <a:t>Not exactly gluttony!</a:t>
            </a:r>
          </a:p>
          <a:p>
            <a:endParaRPr lang="en-US" dirty="0" smtClean="0"/>
          </a:p>
          <a:p>
            <a:r>
              <a:rPr lang="en-US" dirty="0" smtClean="0"/>
              <a:t>Our appetites are very tightly regulated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ALL MONOGENC FORMS OF OBESITY KNOWN SO FAR AFFECT APPETITE REGULATION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+mn-lt"/>
              </a:rPr>
              <a:t>How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do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we get fat?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900" dirty="0" err="1" smtClean="0"/>
              <a:t>behaviours</a:t>
            </a:r>
            <a:r>
              <a:rPr lang="en-US" sz="2900" dirty="0" smtClean="0"/>
              <a:t> </a:t>
            </a:r>
            <a:r>
              <a:rPr lang="en-US" sz="2900" dirty="0"/>
              <a:t>(feeding and physical activity)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/>
              <a:t>physiology (resting metabolism and energy expenditure when active)</a:t>
            </a:r>
          </a:p>
          <a:p>
            <a:pPr lvl="1"/>
            <a:endParaRPr lang="en-US" sz="2900" dirty="0"/>
          </a:p>
          <a:p>
            <a:pPr lvl="1">
              <a:buFontTx/>
              <a:buNone/>
            </a:pPr>
            <a:r>
              <a:rPr lang="en-US" sz="2900" dirty="0">
                <a:solidFill>
                  <a:schemeClr val="accent2"/>
                </a:solidFill>
              </a:rPr>
              <a:t>all are controlled or affected by genes</a:t>
            </a:r>
            <a:endParaRPr lang="en-GB" sz="2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tfu.files.wordpress.com/2007/05/twins6.jpg"/>
          <p:cNvPicPr>
            <a:picLocks noChangeAspect="1" noChangeArrowheads="1"/>
          </p:cNvPicPr>
          <p:nvPr/>
        </p:nvPicPr>
        <p:blipFill>
          <a:blip r:embed="rId2" cstate="print"/>
          <a:srcRect l="8916" t="2122" r="7465"/>
          <a:stretch>
            <a:fillRect/>
          </a:stretch>
        </p:blipFill>
        <p:spPr bwMode="auto">
          <a:xfrm>
            <a:off x="1259632" y="332656"/>
            <a:ext cx="6624736" cy="60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Twins1_we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5084763"/>
            <a:ext cx="2305050" cy="1530350"/>
          </a:xfrm>
          <a:noFill/>
        </p:spPr>
      </p:pic>
      <p:pic>
        <p:nvPicPr>
          <p:cNvPr id="586755" name="Picture 3" descr="Twins17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49275"/>
            <a:ext cx="2381250" cy="1581150"/>
          </a:xfrm>
          <a:prstGeom prst="rect">
            <a:avLst/>
          </a:prstGeom>
          <a:noFill/>
        </p:spPr>
      </p:pic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5508625" y="2276475"/>
            <a:ext cx="34291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200" b="1" dirty="0">
                <a:effectLst/>
                <a:latin typeface="+mn-lt"/>
              </a:rPr>
              <a:t>Identical twins</a:t>
            </a:r>
            <a:r>
              <a:rPr lang="en-GB" sz="1800" dirty="0">
                <a:effectLst/>
                <a:latin typeface="+mn-lt"/>
              </a:rPr>
              <a:t> </a:t>
            </a:r>
          </a:p>
          <a:p>
            <a:pPr eaLnBrk="0" hangingPunct="0"/>
            <a:r>
              <a:rPr lang="en-GB" sz="1800" dirty="0">
                <a:effectLst/>
                <a:latin typeface="+mn-lt"/>
              </a:rPr>
              <a:t>differences all environmental</a:t>
            </a:r>
          </a:p>
          <a:p>
            <a:pPr eaLnBrk="0" hangingPunct="0"/>
            <a:endParaRPr lang="en-GB" sz="1800" dirty="0">
              <a:effectLst/>
              <a:latin typeface="+mn-lt"/>
            </a:endParaRPr>
          </a:p>
          <a:p>
            <a:pPr eaLnBrk="0" hangingPunct="0"/>
            <a:r>
              <a:rPr lang="en-GB" sz="2200" b="1" dirty="0">
                <a:effectLst/>
                <a:latin typeface="+mn-lt"/>
              </a:rPr>
              <a:t>Non-identical twins</a:t>
            </a:r>
          </a:p>
          <a:p>
            <a:pPr eaLnBrk="0" hangingPunct="0"/>
            <a:r>
              <a:rPr lang="en-GB" sz="1800" dirty="0">
                <a:effectLst/>
                <a:latin typeface="+mn-lt"/>
              </a:rPr>
              <a:t>have both genetic and </a:t>
            </a:r>
          </a:p>
          <a:p>
            <a:pPr eaLnBrk="0" hangingPunct="0"/>
            <a:r>
              <a:rPr lang="en-GB" sz="1800" dirty="0">
                <a:effectLst/>
                <a:latin typeface="+mn-lt"/>
              </a:rPr>
              <a:t>environmental differences</a:t>
            </a:r>
          </a:p>
          <a:p>
            <a:pPr eaLnBrk="0" hangingPunct="0"/>
            <a:endParaRPr lang="en-GB" sz="1800" dirty="0">
              <a:effectLst/>
              <a:latin typeface="+mn-lt"/>
            </a:endParaRPr>
          </a:p>
          <a:p>
            <a:pPr eaLnBrk="0" hangingPunct="0"/>
            <a:r>
              <a:rPr lang="en-GB" sz="1800" dirty="0">
                <a:effectLst/>
                <a:latin typeface="+mn-lt"/>
              </a:rPr>
              <a:t>Over 5,000 same-sex twin pairs</a:t>
            </a:r>
          </a:p>
        </p:txBody>
      </p:sp>
      <p:pic>
        <p:nvPicPr>
          <p:cNvPr id="586760" name="Picture 8" descr="twins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9275"/>
            <a:ext cx="2520950" cy="1550988"/>
          </a:xfrm>
          <a:prstGeom prst="rect">
            <a:avLst/>
          </a:prstGeom>
          <a:noFill/>
        </p:spPr>
      </p:pic>
      <p:pic>
        <p:nvPicPr>
          <p:cNvPr id="586762" name="Picture 10" descr="twins0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084763"/>
            <a:ext cx="2374900" cy="1460500"/>
          </a:xfrm>
          <a:prstGeom prst="rect">
            <a:avLst/>
          </a:prstGeom>
          <a:noFill/>
        </p:spPr>
      </p:pic>
      <p:pic>
        <p:nvPicPr>
          <p:cNvPr id="586764" name="Picture 12" descr="robe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4813"/>
            <a:ext cx="1882775" cy="2232025"/>
          </a:xfrm>
          <a:prstGeom prst="rect">
            <a:avLst/>
          </a:prstGeom>
          <a:noFill/>
        </p:spPr>
      </p:pic>
      <p:sp>
        <p:nvSpPr>
          <p:cNvPr id="586765" name="Text Box 13"/>
          <p:cNvSpPr txBox="1">
            <a:spLocks noChangeArrowheads="1"/>
          </p:cNvSpPr>
          <p:nvPr/>
        </p:nvSpPr>
        <p:spPr bwMode="auto">
          <a:xfrm>
            <a:off x="323850" y="27813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effectLst/>
                <a:latin typeface="Comic Sans MS" pitchFamily="66" charset="0"/>
              </a:rPr>
              <a:t>Robert Plomin</a:t>
            </a:r>
          </a:p>
        </p:txBody>
      </p:sp>
      <p:sp>
        <p:nvSpPr>
          <p:cNvPr id="586766" name="Text Box 14"/>
          <p:cNvSpPr txBox="1">
            <a:spLocks noChangeArrowheads="1"/>
          </p:cNvSpPr>
          <p:nvPr/>
        </p:nvSpPr>
        <p:spPr bwMode="auto">
          <a:xfrm>
            <a:off x="250825" y="3644900"/>
            <a:ext cx="37048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0" dirty="0">
                <a:solidFill>
                  <a:schemeClr val="accent2"/>
                </a:solidFill>
                <a:effectLst/>
                <a:latin typeface="+mn-lt"/>
              </a:rPr>
              <a:t>Heritability in children:</a:t>
            </a:r>
          </a:p>
          <a:p>
            <a:endParaRPr lang="en-GB" sz="2800" i="0" dirty="0">
              <a:solidFill>
                <a:schemeClr val="accent2"/>
              </a:solidFill>
              <a:effectLst/>
              <a:latin typeface="+mn-lt"/>
            </a:endParaRPr>
          </a:p>
          <a:p>
            <a:r>
              <a:rPr lang="en-GB" sz="2800" i="0" dirty="0">
                <a:solidFill>
                  <a:schemeClr val="accent2"/>
                </a:solidFill>
                <a:effectLst/>
                <a:latin typeface="+mn-lt"/>
              </a:rPr>
              <a:t>BMI  77%</a:t>
            </a:r>
          </a:p>
          <a:p>
            <a:r>
              <a:rPr lang="en-GB" sz="2800" i="0" dirty="0">
                <a:solidFill>
                  <a:schemeClr val="accent2"/>
                </a:solidFill>
                <a:effectLst/>
                <a:latin typeface="+mn-lt"/>
              </a:rPr>
              <a:t>Waist circ. 77%</a:t>
            </a:r>
          </a:p>
          <a:p>
            <a:endParaRPr lang="en-GB" dirty="0"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96863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252714" y="6330806"/>
            <a:ext cx="3783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i="1" dirty="0" err="1">
                <a:solidFill>
                  <a:srgbClr val="C00000"/>
                </a:solidFill>
                <a:effectLst/>
                <a:latin typeface="Arial" pitchFamily="34" charset="0"/>
              </a:rPr>
              <a:t>Ravussin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itchFamily="34" charset="0"/>
              </a:rPr>
              <a:t> &amp;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itchFamily="34" charset="0"/>
              </a:rPr>
              <a:t>Bogardus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itchFamily="34" charset="0"/>
              </a:rPr>
              <a:t>. BJN 2000</a:t>
            </a: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447800"/>
            <a:ext cx="1754832" cy="1837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038600"/>
            <a:ext cx="1373832" cy="1766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68413"/>
            <a:ext cx="2032000" cy="1524000"/>
            <a:chOff x="2701" y="2483"/>
            <a:chExt cx="1746" cy="1211"/>
          </a:xfrm>
        </p:grpSpPr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 flipH="1" flipV="1">
              <a:off x="2786" y="3154"/>
              <a:ext cx="378" cy="33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6" name="AutoShape 8"/>
            <p:cNvSpPr>
              <a:spLocks noChangeArrowheads="1"/>
            </p:cNvSpPr>
            <p:nvPr/>
          </p:nvSpPr>
          <p:spPr bwMode="auto">
            <a:xfrm>
              <a:off x="2701" y="2483"/>
              <a:ext cx="1701" cy="121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63DE8">
                    <a:gamma/>
                    <a:shade val="2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7" name="Oval 9"/>
            <p:cNvSpPr>
              <a:spLocks noChangeArrowheads="1"/>
            </p:cNvSpPr>
            <p:nvPr/>
          </p:nvSpPr>
          <p:spPr bwMode="auto">
            <a:xfrm>
              <a:off x="3168" y="3607"/>
              <a:ext cx="56" cy="7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8" name="Oval 10"/>
            <p:cNvSpPr>
              <a:spLocks noChangeArrowheads="1"/>
            </p:cNvSpPr>
            <p:nvPr/>
          </p:nvSpPr>
          <p:spPr bwMode="auto">
            <a:xfrm>
              <a:off x="3850" y="3440"/>
              <a:ext cx="176" cy="193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9" name="Oval 11"/>
            <p:cNvSpPr>
              <a:spLocks noChangeArrowheads="1"/>
            </p:cNvSpPr>
            <p:nvPr/>
          </p:nvSpPr>
          <p:spPr bwMode="auto">
            <a:xfrm>
              <a:off x="3170" y="3410"/>
              <a:ext cx="177" cy="19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0" name="Oval 12"/>
            <p:cNvSpPr>
              <a:spLocks noChangeArrowheads="1"/>
            </p:cNvSpPr>
            <p:nvPr/>
          </p:nvSpPr>
          <p:spPr bwMode="auto">
            <a:xfrm>
              <a:off x="3011" y="3244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1" name="Oval 13"/>
            <p:cNvSpPr>
              <a:spLocks noChangeArrowheads="1"/>
            </p:cNvSpPr>
            <p:nvPr/>
          </p:nvSpPr>
          <p:spPr bwMode="auto">
            <a:xfrm>
              <a:off x="2772" y="3423"/>
              <a:ext cx="176" cy="19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2" name="Oval 14"/>
            <p:cNvSpPr>
              <a:spLocks noChangeArrowheads="1"/>
            </p:cNvSpPr>
            <p:nvPr/>
          </p:nvSpPr>
          <p:spPr bwMode="auto">
            <a:xfrm>
              <a:off x="3650" y="3181"/>
              <a:ext cx="63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3" name="Oval 15"/>
            <p:cNvSpPr>
              <a:spLocks noChangeArrowheads="1"/>
            </p:cNvSpPr>
            <p:nvPr/>
          </p:nvSpPr>
          <p:spPr bwMode="auto">
            <a:xfrm>
              <a:off x="3519" y="3133"/>
              <a:ext cx="64" cy="115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4" name="Oval 16"/>
            <p:cNvSpPr>
              <a:spLocks noChangeArrowheads="1"/>
            </p:cNvSpPr>
            <p:nvPr/>
          </p:nvSpPr>
          <p:spPr bwMode="auto">
            <a:xfrm>
              <a:off x="2971" y="3418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5" name="Oval 17"/>
            <p:cNvSpPr>
              <a:spLocks noChangeArrowheads="1"/>
            </p:cNvSpPr>
            <p:nvPr/>
          </p:nvSpPr>
          <p:spPr bwMode="auto">
            <a:xfrm>
              <a:off x="3813" y="3215"/>
              <a:ext cx="412" cy="348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6" name="Oval 18"/>
            <p:cNvSpPr>
              <a:spLocks noChangeArrowheads="1"/>
            </p:cNvSpPr>
            <p:nvPr/>
          </p:nvSpPr>
          <p:spPr bwMode="auto">
            <a:xfrm>
              <a:off x="3107" y="3164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7" name="Oval 19"/>
            <p:cNvSpPr>
              <a:spLocks noChangeArrowheads="1"/>
            </p:cNvSpPr>
            <p:nvPr/>
          </p:nvSpPr>
          <p:spPr bwMode="auto">
            <a:xfrm>
              <a:off x="3198" y="3217"/>
              <a:ext cx="64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8" name="Oval 20"/>
            <p:cNvSpPr>
              <a:spLocks noChangeArrowheads="1"/>
            </p:cNvSpPr>
            <p:nvPr/>
          </p:nvSpPr>
          <p:spPr bwMode="auto">
            <a:xfrm>
              <a:off x="3153" y="3292"/>
              <a:ext cx="64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9" name="Oval 21"/>
            <p:cNvSpPr>
              <a:spLocks noChangeArrowheads="1"/>
            </p:cNvSpPr>
            <p:nvPr/>
          </p:nvSpPr>
          <p:spPr bwMode="auto">
            <a:xfrm>
              <a:off x="3079" y="3292"/>
              <a:ext cx="63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0" name="Oval 22"/>
            <p:cNvSpPr>
              <a:spLocks noChangeArrowheads="1"/>
            </p:cNvSpPr>
            <p:nvPr/>
          </p:nvSpPr>
          <p:spPr bwMode="auto">
            <a:xfrm>
              <a:off x="3079" y="3432"/>
              <a:ext cx="63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1" name="Oval 23"/>
            <p:cNvSpPr>
              <a:spLocks noChangeArrowheads="1"/>
            </p:cNvSpPr>
            <p:nvPr/>
          </p:nvSpPr>
          <p:spPr bwMode="auto">
            <a:xfrm>
              <a:off x="2993" y="3570"/>
              <a:ext cx="132" cy="78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2" name="Oval 24"/>
            <p:cNvSpPr>
              <a:spLocks noChangeArrowheads="1"/>
            </p:cNvSpPr>
            <p:nvPr/>
          </p:nvSpPr>
          <p:spPr bwMode="auto">
            <a:xfrm>
              <a:off x="4131" y="3563"/>
              <a:ext cx="131" cy="8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3" name="Oval 25"/>
            <p:cNvSpPr>
              <a:spLocks noChangeArrowheads="1"/>
            </p:cNvSpPr>
            <p:nvPr/>
          </p:nvSpPr>
          <p:spPr bwMode="auto">
            <a:xfrm>
              <a:off x="3998" y="2943"/>
              <a:ext cx="261" cy="25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4" name="Oval 26"/>
            <p:cNvSpPr>
              <a:spLocks noChangeArrowheads="1"/>
            </p:cNvSpPr>
            <p:nvPr/>
          </p:nvSpPr>
          <p:spPr bwMode="auto">
            <a:xfrm>
              <a:off x="2741" y="3090"/>
              <a:ext cx="195" cy="296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5" name="Oval 27"/>
            <p:cNvSpPr>
              <a:spLocks noChangeArrowheads="1"/>
            </p:cNvSpPr>
            <p:nvPr/>
          </p:nvSpPr>
          <p:spPr bwMode="auto">
            <a:xfrm>
              <a:off x="4208" y="3271"/>
              <a:ext cx="195" cy="295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6" name="Oval 28"/>
            <p:cNvSpPr>
              <a:spLocks noChangeArrowheads="1"/>
            </p:cNvSpPr>
            <p:nvPr/>
          </p:nvSpPr>
          <p:spPr bwMode="auto">
            <a:xfrm>
              <a:off x="3805" y="3584"/>
              <a:ext cx="56" cy="73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7" name="Oval 29"/>
            <p:cNvSpPr>
              <a:spLocks noChangeArrowheads="1"/>
            </p:cNvSpPr>
            <p:nvPr/>
          </p:nvSpPr>
          <p:spPr bwMode="auto">
            <a:xfrm>
              <a:off x="3192" y="3123"/>
              <a:ext cx="63" cy="116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8" name="Oval 30"/>
            <p:cNvSpPr>
              <a:spLocks noChangeArrowheads="1"/>
            </p:cNvSpPr>
            <p:nvPr/>
          </p:nvSpPr>
          <p:spPr bwMode="auto">
            <a:xfrm>
              <a:off x="4077" y="3428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9" name="Oval 31"/>
            <p:cNvSpPr>
              <a:spLocks noChangeArrowheads="1"/>
            </p:cNvSpPr>
            <p:nvPr/>
          </p:nvSpPr>
          <p:spPr bwMode="auto">
            <a:xfrm>
              <a:off x="3358" y="3580"/>
              <a:ext cx="56" cy="7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0" name="Oval 32"/>
            <p:cNvSpPr>
              <a:spLocks noChangeArrowheads="1"/>
            </p:cNvSpPr>
            <p:nvPr/>
          </p:nvSpPr>
          <p:spPr bwMode="auto">
            <a:xfrm>
              <a:off x="4328" y="3205"/>
              <a:ext cx="60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1" name="AutoShape 33"/>
            <p:cNvSpPr>
              <a:spLocks noChangeArrowheads="1"/>
            </p:cNvSpPr>
            <p:nvPr/>
          </p:nvSpPr>
          <p:spPr bwMode="auto">
            <a:xfrm>
              <a:off x="2843" y="2584"/>
              <a:ext cx="401" cy="1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9234DB"/>
                </a:gs>
                <a:gs pos="100000">
                  <a:srgbClr val="9234DB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2" name="Line 34"/>
            <p:cNvSpPr>
              <a:spLocks noChangeShapeType="1"/>
            </p:cNvSpPr>
            <p:nvPr/>
          </p:nvSpPr>
          <p:spPr bwMode="auto">
            <a:xfrm>
              <a:off x="2915" y="2584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3" name="Line 35"/>
            <p:cNvSpPr>
              <a:spLocks noChangeShapeType="1"/>
            </p:cNvSpPr>
            <p:nvPr/>
          </p:nvSpPr>
          <p:spPr bwMode="auto">
            <a:xfrm>
              <a:off x="2985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4" name="Line 36"/>
            <p:cNvSpPr>
              <a:spLocks noChangeShapeType="1"/>
            </p:cNvSpPr>
            <p:nvPr/>
          </p:nvSpPr>
          <p:spPr bwMode="auto">
            <a:xfrm>
              <a:off x="3056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5" name="Line 37"/>
            <p:cNvSpPr>
              <a:spLocks noChangeShapeType="1"/>
            </p:cNvSpPr>
            <p:nvPr/>
          </p:nvSpPr>
          <p:spPr bwMode="auto">
            <a:xfrm>
              <a:off x="3133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6" name="Line 38"/>
            <p:cNvSpPr>
              <a:spLocks noChangeShapeType="1"/>
            </p:cNvSpPr>
            <p:nvPr/>
          </p:nvSpPr>
          <p:spPr bwMode="auto">
            <a:xfrm>
              <a:off x="3204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7" name="Line 39"/>
            <p:cNvSpPr>
              <a:spLocks noChangeShapeType="1"/>
            </p:cNvSpPr>
            <p:nvPr/>
          </p:nvSpPr>
          <p:spPr bwMode="auto">
            <a:xfrm>
              <a:off x="2877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8" name="Line 40"/>
            <p:cNvSpPr>
              <a:spLocks noChangeShapeType="1"/>
            </p:cNvSpPr>
            <p:nvPr/>
          </p:nvSpPr>
          <p:spPr bwMode="auto">
            <a:xfrm>
              <a:off x="2948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9" name="Line 41"/>
            <p:cNvSpPr>
              <a:spLocks noChangeShapeType="1"/>
            </p:cNvSpPr>
            <p:nvPr/>
          </p:nvSpPr>
          <p:spPr bwMode="auto">
            <a:xfrm>
              <a:off x="3017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0" name="Line 42"/>
            <p:cNvSpPr>
              <a:spLocks noChangeShapeType="1"/>
            </p:cNvSpPr>
            <p:nvPr/>
          </p:nvSpPr>
          <p:spPr bwMode="auto">
            <a:xfrm>
              <a:off x="3088" y="2671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1" name="Line 43"/>
            <p:cNvSpPr>
              <a:spLocks noChangeShapeType="1"/>
            </p:cNvSpPr>
            <p:nvPr/>
          </p:nvSpPr>
          <p:spPr bwMode="auto">
            <a:xfrm>
              <a:off x="3168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2" name="Line 44"/>
            <p:cNvSpPr>
              <a:spLocks noChangeShapeType="1"/>
            </p:cNvSpPr>
            <p:nvPr/>
          </p:nvSpPr>
          <p:spPr bwMode="auto">
            <a:xfrm>
              <a:off x="3228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3" name="AutoShape 45"/>
            <p:cNvSpPr>
              <a:spLocks noChangeArrowheads="1"/>
            </p:cNvSpPr>
            <p:nvPr/>
          </p:nvSpPr>
          <p:spPr bwMode="auto">
            <a:xfrm>
              <a:off x="3910" y="2584"/>
              <a:ext cx="401" cy="1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9234DB"/>
                </a:gs>
                <a:gs pos="100000">
                  <a:srgbClr val="9234DB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4" name="Line 46"/>
            <p:cNvSpPr>
              <a:spLocks noChangeShapeType="1"/>
            </p:cNvSpPr>
            <p:nvPr/>
          </p:nvSpPr>
          <p:spPr bwMode="auto">
            <a:xfrm>
              <a:off x="3980" y="2584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5" name="Line 47"/>
            <p:cNvSpPr>
              <a:spLocks noChangeShapeType="1"/>
            </p:cNvSpPr>
            <p:nvPr/>
          </p:nvSpPr>
          <p:spPr bwMode="auto">
            <a:xfrm>
              <a:off x="4051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6" name="Line 48"/>
            <p:cNvSpPr>
              <a:spLocks noChangeShapeType="1"/>
            </p:cNvSpPr>
            <p:nvPr/>
          </p:nvSpPr>
          <p:spPr bwMode="auto">
            <a:xfrm>
              <a:off x="4122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7" name="Line 49"/>
            <p:cNvSpPr>
              <a:spLocks noChangeShapeType="1"/>
            </p:cNvSpPr>
            <p:nvPr/>
          </p:nvSpPr>
          <p:spPr bwMode="auto">
            <a:xfrm>
              <a:off x="4199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8" name="Line 50"/>
            <p:cNvSpPr>
              <a:spLocks noChangeShapeType="1"/>
            </p:cNvSpPr>
            <p:nvPr/>
          </p:nvSpPr>
          <p:spPr bwMode="auto">
            <a:xfrm>
              <a:off x="4270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9" name="Line 51"/>
            <p:cNvSpPr>
              <a:spLocks noChangeShapeType="1"/>
            </p:cNvSpPr>
            <p:nvPr/>
          </p:nvSpPr>
          <p:spPr bwMode="auto">
            <a:xfrm>
              <a:off x="394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0" name="Line 52"/>
            <p:cNvSpPr>
              <a:spLocks noChangeShapeType="1"/>
            </p:cNvSpPr>
            <p:nvPr/>
          </p:nvSpPr>
          <p:spPr bwMode="auto">
            <a:xfrm>
              <a:off x="4015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1" name="Line 53"/>
            <p:cNvSpPr>
              <a:spLocks noChangeShapeType="1"/>
            </p:cNvSpPr>
            <p:nvPr/>
          </p:nvSpPr>
          <p:spPr bwMode="auto">
            <a:xfrm>
              <a:off x="4081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2" name="Line 54"/>
            <p:cNvSpPr>
              <a:spLocks noChangeShapeType="1"/>
            </p:cNvSpPr>
            <p:nvPr/>
          </p:nvSpPr>
          <p:spPr bwMode="auto">
            <a:xfrm>
              <a:off x="4154" y="2671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3" name="Line 55"/>
            <p:cNvSpPr>
              <a:spLocks noChangeShapeType="1"/>
            </p:cNvSpPr>
            <p:nvPr/>
          </p:nvSpPr>
          <p:spPr bwMode="auto">
            <a:xfrm>
              <a:off x="4233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4" name="Line 56"/>
            <p:cNvSpPr>
              <a:spLocks noChangeShapeType="1"/>
            </p:cNvSpPr>
            <p:nvPr/>
          </p:nvSpPr>
          <p:spPr bwMode="auto">
            <a:xfrm>
              <a:off x="4294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5" name="AutoShape 57"/>
            <p:cNvSpPr>
              <a:spLocks noChangeArrowheads="1"/>
            </p:cNvSpPr>
            <p:nvPr/>
          </p:nvSpPr>
          <p:spPr bwMode="auto">
            <a:xfrm>
              <a:off x="3380" y="2584"/>
              <a:ext cx="401" cy="1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9234DB"/>
                </a:gs>
                <a:gs pos="100000">
                  <a:srgbClr val="9234DB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6" name="Line 58"/>
            <p:cNvSpPr>
              <a:spLocks noChangeShapeType="1"/>
            </p:cNvSpPr>
            <p:nvPr/>
          </p:nvSpPr>
          <p:spPr bwMode="auto">
            <a:xfrm>
              <a:off x="3451" y="2584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7" name="Line 59"/>
            <p:cNvSpPr>
              <a:spLocks noChangeShapeType="1"/>
            </p:cNvSpPr>
            <p:nvPr/>
          </p:nvSpPr>
          <p:spPr bwMode="auto">
            <a:xfrm>
              <a:off x="3524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8" name="Line 60"/>
            <p:cNvSpPr>
              <a:spLocks noChangeShapeType="1"/>
            </p:cNvSpPr>
            <p:nvPr/>
          </p:nvSpPr>
          <p:spPr bwMode="auto">
            <a:xfrm>
              <a:off x="3594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9" name="Line 61"/>
            <p:cNvSpPr>
              <a:spLocks noChangeShapeType="1"/>
            </p:cNvSpPr>
            <p:nvPr/>
          </p:nvSpPr>
          <p:spPr bwMode="auto">
            <a:xfrm>
              <a:off x="3671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0" name="Line 62"/>
            <p:cNvSpPr>
              <a:spLocks noChangeShapeType="1"/>
            </p:cNvSpPr>
            <p:nvPr/>
          </p:nvSpPr>
          <p:spPr bwMode="auto">
            <a:xfrm>
              <a:off x="3740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1" name="Line 63"/>
            <p:cNvSpPr>
              <a:spLocks noChangeShapeType="1"/>
            </p:cNvSpPr>
            <p:nvPr/>
          </p:nvSpPr>
          <p:spPr bwMode="auto">
            <a:xfrm>
              <a:off x="341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2" name="Line 64"/>
            <p:cNvSpPr>
              <a:spLocks noChangeShapeType="1"/>
            </p:cNvSpPr>
            <p:nvPr/>
          </p:nvSpPr>
          <p:spPr bwMode="auto">
            <a:xfrm>
              <a:off x="3485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3" name="Line 65"/>
            <p:cNvSpPr>
              <a:spLocks noChangeShapeType="1"/>
            </p:cNvSpPr>
            <p:nvPr/>
          </p:nvSpPr>
          <p:spPr bwMode="auto">
            <a:xfrm>
              <a:off x="355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4" name="Line 66"/>
            <p:cNvSpPr>
              <a:spLocks noChangeShapeType="1"/>
            </p:cNvSpPr>
            <p:nvPr/>
          </p:nvSpPr>
          <p:spPr bwMode="auto">
            <a:xfrm>
              <a:off x="3624" y="2671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5" name="Line 67"/>
            <p:cNvSpPr>
              <a:spLocks noChangeShapeType="1"/>
            </p:cNvSpPr>
            <p:nvPr/>
          </p:nvSpPr>
          <p:spPr bwMode="auto">
            <a:xfrm>
              <a:off x="370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6" name="Line 68"/>
            <p:cNvSpPr>
              <a:spLocks noChangeShapeType="1"/>
            </p:cNvSpPr>
            <p:nvPr/>
          </p:nvSpPr>
          <p:spPr bwMode="auto">
            <a:xfrm>
              <a:off x="3764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7" name="Oval 69"/>
            <p:cNvSpPr>
              <a:spLocks noChangeArrowheads="1"/>
            </p:cNvSpPr>
            <p:nvPr/>
          </p:nvSpPr>
          <p:spPr bwMode="auto">
            <a:xfrm>
              <a:off x="3208" y="2853"/>
              <a:ext cx="663" cy="730"/>
            </a:xfrm>
            <a:prstGeom prst="ellipse">
              <a:avLst/>
            </a:prstGeom>
            <a:gradFill rotWithShape="0">
              <a:gsLst>
                <a:gs pos="0">
                  <a:srgbClr val="FE9B03"/>
                </a:gs>
                <a:gs pos="100000">
                  <a:srgbClr val="FE9B03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8" name="AutoShape 70"/>
            <p:cNvSpPr>
              <a:spLocks noChangeArrowheads="1"/>
            </p:cNvSpPr>
            <p:nvPr/>
          </p:nvSpPr>
          <p:spPr bwMode="auto">
            <a:xfrm flipH="1">
              <a:off x="4386" y="2797"/>
              <a:ext cx="52" cy="8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9" name="AutoShape 71"/>
            <p:cNvSpPr>
              <a:spLocks noChangeArrowheads="1"/>
            </p:cNvSpPr>
            <p:nvPr/>
          </p:nvSpPr>
          <p:spPr bwMode="auto">
            <a:xfrm flipH="1">
              <a:off x="4387" y="2919"/>
              <a:ext cx="50" cy="8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0" name="AutoShape 72"/>
            <p:cNvSpPr>
              <a:spLocks noChangeArrowheads="1"/>
            </p:cNvSpPr>
            <p:nvPr/>
          </p:nvSpPr>
          <p:spPr bwMode="auto">
            <a:xfrm flipH="1">
              <a:off x="4388" y="3041"/>
              <a:ext cx="52" cy="87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1" name="AutoShape 73"/>
            <p:cNvSpPr>
              <a:spLocks noChangeArrowheads="1"/>
            </p:cNvSpPr>
            <p:nvPr/>
          </p:nvSpPr>
          <p:spPr bwMode="auto">
            <a:xfrm flipH="1">
              <a:off x="4392" y="3164"/>
              <a:ext cx="49" cy="83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2" name="AutoShape 74"/>
            <p:cNvSpPr>
              <a:spLocks noChangeArrowheads="1"/>
            </p:cNvSpPr>
            <p:nvPr/>
          </p:nvSpPr>
          <p:spPr bwMode="auto">
            <a:xfrm flipH="1">
              <a:off x="4394" y="3287"/>
              <a:ext cx="52" cy="83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3" name="AutoShape 75"/>
            <p:cNvSpPr>
              <a:spLocks noChangeArrowheads="1"/>
            </p:cNvSpPr>
            <p:nvPr/>
          </p:nvSpPr>
          <p:spPr bwMode="auto">
            <a:xfrm flipH="1">
              <a:off x="4397" y="3408"/>
              <a:ext cx="50" cy="86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44039" name="Picture 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64163"/>
            <a:ext cx="2627313" cy="149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40" name="Picture 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841625"/>
            <a:ext cx="1152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obesity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around 30 known </a:t>
            </a:r>
            <a:r>
              <a:rPr lang="en-US" dirty="0" err="1" smtClean="0"/>
              <a:t>syndromic</a:t>
            </a:r>
            <a:r>
              <a:rPr lang="en-US" dirty="0" smtClean="0"/>
              <a:t> forms of obesity (</a:t>
            </a:r>
            <a:r>
              <a:rPr lang="en-US" dirty="0" err="1" smtClean="0"/>
              <a:t>ie</a:t>
            </a:r>
            <a:r>
              <a:rPr lang="en-US" dirty="0" smtClean="0"/>
              <a:t> usually accompanied by mental retardation and particular </a:t>
            </a:r>
            <a:r>
              <a:rPr lang="en-US" dirty="0" err="1" smtClean="0"/>
              <a:t>dysmorphic</a:t>
            </a:r>
            <a:r>
              <a:rPr lang="en-US" dirty="0" smtClean="0"/>
              <a:t> or clinical features)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Prader-Wili</a:t>
            </a:r>
            <a:r>
              <a:rPr lang="en-US" dirty="0" smtClean="0"/>
              <a:t> syndrome is the most common – imprinting defect, paternal deletion or maternal </a:t>
            </a:r>
            <a:r>
              <a:rPr lang="en-US" dirty="0" err="1" smtClean="0"/>
              <a:t>isodisomy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Careful examination of the underlying mutations can help us to pinpoint previously un-</a:t>
            </a:r>
            <a:r>
              <a:rPr lang="en-US" b="1" dirty="0" err="1" smtClean="0">
                <a:solidFill>
                  <a:srgbClr val="0000FF"/>
                </a:solidFill>
              </a:rPr>
              <a:t>recognised</a:t>
            </a:r>
            <a:r>
              <a:rPr lang="en-US" b="1" dirty="0" smtClean="0">
                <a:solidFill>
                  <a:srgbClr val="0000FF"/>
                </a:solidFill>
              </a:rPr>
              <a:t> mechanisms (</a:t>
            </a:r>
            <a:r>
              <a:rPr lang="en-US" b="1" dirty="0" err="1" smtClean="0">
                <a:solidFill>
                  <a:srgbClr val="0000FF"/>
                </a:solidFill>
              </a:rPr>
              <a:t>eg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</a:rPr>
              <a:t>snoRNAs</a:t>
            </a:r>
            <a:r>
              <a:rPr lang="en-US" b="1" dirty="0" smtClean="0">
                <a:solidFill>
                  <a:srgbClr val="0000FF"/>
                </a:solidFill>
              </a:rPr>
              <a:t> in PWS)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Also BDNF in WAGR syndrome: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http://www.ncbi.nlm.nih.gov/pmc/articles/PMC2553704/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And cilia in </a:t>
            </a:r>
            <a:r>
              <a:rPr lang="en-US" dirty="0" err="1" smtClean="0">
                <a:solidFill>
                  <a:srgbClr val="FF0000"/>
                </a:solidFill>
              </a:rPr>
              <a:t>Bardet-Beidl</a:t>
            </a:r>
            <a:r>
              <a:rPr lang="en-US" dirty="0" smtClean="0">
                <a:solidFill>
                  <a:srgbClr val="FF0000"/>
                </a:solidFill>
              </a:rPr>
              <a:t> syndrome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http://www.ncbi.nlm.nih.gov/bookshelf/br.fcgi?book=gene&amp;part=bbs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Monogenic obesity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Dominant or recessive single gene disorders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9408"/>
            <a:ext cx="7543800" cy="4411960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Introduction to genetics of obesity</a:t>
            </a:r>
          </a:p>
          <a:p>
            <a:pPr marL="1028700" lvl="1" indent="-457200"/>
            <a:r>
              <a:rPr lang="en-US" sz="2200" dirty="0" err="1" smtClean="0"/>
              <a:t>Syndromic</a:t>
            </a:r>
            <a:endParaRPr lang="en-US" sz="2200" dirty="0" smtClean="0"/>
          </a:p>
          <a:p>
            <a:pPr marL="1028700" lvl="1" indent="-457200"/>
            <a:r>
              <a:rPr lang="en-US" sz="2200" dirty="0" smtClean="0"/>
              <a:t>Monogenic</a:t>
            </a:r>
          </a:p>
          <a:p>
            <a:pPr marL="1028700" lvl="1" indent="-457200"/>
            <a:r>
              <a:rPr lang="en-US" sz="2200" dirty="0" smtClean="0"/>
              <a:t>Common obesity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Identification of GSVs in “obesity-plus” patients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Implications for common obesity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Prospects for </a:t>
            </a:r>
            <a:r>
              <a:rPr lang="en-US" sz="2400" dirty="0" err="1" smtClean="0"/>
              <a:t>personalised</a:t>
            </a:r>
            <a:r>
              <a:rPr lang="en-US" sz="2400" dirty="0" smtClean="0"/>
              <a:t> medicine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1336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C00000"/>
                </a:solidFill>
              </a:rPr>
              <a:t>1994 - </a:t>
            </a:r>
            <a:r>
              <a:rPr lang="en-GB" sz="3200" dirty="0" err="1" smtClean="0">
                <a:solidFill>
                  <a:srgbClr val="C00000"/>
                </a:solidFill>
              </a:rPr>
              <a:t>leptin</a:t>
            </a:r>
            <a:r>
              <a:rPr lang="en-GB" sz="3200" dirty="0" smtClean="0">
                <a:solidFill>
                  <a:srgbClr val="C00000"/>
                </a:solidFill>
              </a:rPr>
              <a:t>, the first “obese”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1524000" y="1143000"/>
          <a:ext cx="6019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3343742" imgH="3277057" progId="">
                  <p:embed/>
                </p:oleObj>
              </mc:Choice>
              <mc:Fallback>
                <p:oleObj name="Photo Editor Photo" r:id="rId3" imgW="3343742" imgH="32770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6019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2484438" y="2492375"/>
          <a:ext cx="37814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3780952" imgH="2790476" progId="">
                  <p:embed/>
                </p:oleObj>
              </mc:Choice>
              <mc:Fallback>
                <p:oleObj name="Photo Editor Photo" r:id="rId3" imgW="3780952" imgH="27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2375"/>
                        <a:ext cx="37814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772400" cy="1143000"/>
          </a:xfrm>
        </p:spPr>
        <p:txBody>
          <a:bodyPr/>
          <a:lstStyle/>
          <a:p>
            <a:r>
              <a:rPr lang="en-GB" sz="3200">
                <a:solidFill>
                  <a:schemeClr val="accent2"/>
                </a:solidFill>
                <a:latin typeface="Comic Sans MS" pitchFamily="66" charset="0"/>
              </a:rPr>
              <a:t>Leptin – the “ob” protein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2027238" y="1490663"/>
          <a:ext cx="5087937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5087060" imgH="3877216" progId="">
                  <p:embed/>
                </p:oleObj>
              </mc:Choice>
              <mc:Fallback>
                <p:oleObj name="Photo Editor Photo" r:id="rId3" imgW="5087060" imgH="387721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490663"/>
                        <a:ext cx="5087937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3" name="Picture 3" descr="d130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585" y="465262"/>
            <a:ext cx="2376487" cy="3179762"/>
          </a:xfrm>
          <a:noFill/>
          <a:ln/>
        </p:spPr>
      </p:pic>
      <p:pic>
        <p:nvPicPr>
          <p:cNvPr id="302084" name="Picture 4" descr="d13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28654" y="404813"/>
            <a:ext cx="2471738" cy="3216275"/>
          </a:xfrm>
          <a:noFill/>
          <a:ln/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827088" y="3795713"/>
            <a:ext cx="71596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effectLst/>
                <a:latin typeface="Comic Sans MS" pitchFamily="66" charset="0"/>
              </a:rPr>
              <a:t>Ob/Ob mouse</a:t>
            </a:r>
          </a:p>
          <a:p>
            <a:endParaRPr lang="en-US" sz="3200" b="1" dirty="0">
              <a:effectLst/>
              <a:latin typeface="Comic Sans MS" pitchFamily="66" charset="0"/>
            </a:endParaRPr>
          </a:p>
          <a:p>
            <a:r>
              <a:rPr lang="en-US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Overeating leading to severe obesity</a:t>
            </a:r>
          </a:p>
          <a:p>
            <a:r>
              <a:rPr lang="en-US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Infertile</a:t>
            </a:r>
          </a:p>
          <a:p>
            <a:r>
              <a:rPr lang="en-US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Immune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179388" y="376238"/>
            <a:ext cx="87836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>
                <a:solidFill>
                  <a:srgbClr val="000000"/>
                </a:solidFill>
                <a:effectLst/>
                <a:latin typeface="Arial" charset="0"/>
              </a:rPr>
              <a:t>Leptin deficiency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179388" y="1917923"/>
            <a:ext cx="268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Hunger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Obesity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No puberty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Poor growth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Low thyroid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Immune problems</a:t>
            </a: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r>
              <a:rPr lang="en-GB" sz="2400" dirty="0">
                <a:solidFill>
                  <a:schemeClr val="accent2"/>
                </a:solidFill>
                <a:effectLst/>
                <a:latin typeface="Comic Sans MS" pitchFamily="66" charset="0"/>
              </a:rPr>
              <a:t>NO LEPTIN</a:t>
            </a:r>
          </a:p>
        </p:txBody>
      </p:sp>
      <p:pic>
        <p:nvPicPr>
          <p:cNvPr id="587780" name="Picture 4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4813"/>
            <a:ext cx="50244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rofessor Stephen O'Rahil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349500"/>
            <a:ext cx="1785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sm_isf20_phpsuay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724400"/>
            <a:ext cx="18526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536" y="683985"/>
            <a:ext cx="8675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200" i="0" dirty="0">
                <a:solidFill>
                  <a:srgbClr val="C00000"/>
                </a:solidFill>
                <a:effectLst/>
                <a:latin typeface="+mj-lt"/>
              </a:rPr>
              <a:t>Child with </a:t>
            </a:r>
            <a:r>
              <a:rPr lang="en-GB" sz="3200" i="0" dirty="0" smtClean="0">
                <a:solidFill>
                  <a:srgbClr val="C00000"/>
                </a:solidFill>
                <a:latin typeface="+mj-lt"/>
              </a:rPr>
              <a:t>monogenic </a:t>
            </a:r>
            <a:r>
              <a:rPr lang="en-GB" sz="3200" i="0" dirty="0" err="1" smtClean="0">
                <a:solidFill>
                  <a:srgbClr val="C00000"/>
                </a:solidFill>
                <a:latin typeface="+mj-lt"/>
              </a:rPr>
              <a:t>leptin</a:t>
            </a:r>
            <a:r>
              <a:rPr lang="en-GB" sz="3200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3200" i="0" dirty="0" smtClean="0">
                <a:solidFill>
                  <a:srgbClr val="C00000"/>
                </a:solidFill>
                <a:effectLst/>
                <a:latin typeface="+mj-lt"/>
              </a:rPr>
              <a:t>deficiency </a:t>
            </a:r>
            <a:endParaRPr lang="en-GB" sz="3200" i="0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34660" y="1620089"/>
            <a:ext cx="1641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effectLst/>
                <a:latin typeface="+mn-lt"/>
              </a:rPr>
              <a:t>Steve </a:t>
            </a:r>
            <a:r>
              <a:rPr lang="en-GB" dirty="0" err="1">
                <a:effectLst/>
                <a:latin typeface="+mn-lt"/>
              </a:rPr>
              <a:t>O’Rahilly</a:t>
            </a:r>
            <a:r>
              <a:rPr lang="en-GB" dirty="0">
                <a:effectLst/>
                <a:latin typeface="+mn-lt"/>
              </a:rPr>
              <a:t> </a:t>
            </a:r>
          </a:p>
          <a:p>
            <a:pPr eaLnBrk="0" hangingPunct="0"/>
            <a:r>
              <a:rPr lang="en-GB" dirty="0" err="1">
                <a:effectLst/>
                <a:latin typeface="+mn-lt"/>
              </a:rPr>
              <a:t>Sadaf</a:t>
            </a:r>
            <a:r>
              <a:rPr lang="en-GB" dirty="0">
                <a:effectLst/>
                <a:latin typeface="+mn-lt"/>
              </a:rPr>
              <a:t> </a:t>
            </a:r>
            <a:r>
              <a:rPr lang="en-GB" dirty="0" err="1">
                <a:effectLst/>
                <a:latin typeface="+mn-lt"/>
              </a:rPr>
              <a:t>Farooqi</a:t>
            </a:r>
            <a:endParaRPr lang="en-GB" dirty="0">
              <a:effectLst/>
              <a:latin typeface="+mn-lt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55006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GB" sz="3200">
                <a:solidFill>
                  <a:schemeClr val="accent2"/>
                </a:solidFill>
                <a:latin typeface="Comic Sans MS" pitchFamily="66" charset="0"/>
              </a:rPr>
              <a:t>Most fat people have lots of leptin!</a:t>
            </a:r>
          </a:p>
        </p:txBody>
      </p:sp>
      <p:graphicFrame>
        <p:nvGraphicFramePr>
          <p:cNvPr id="6092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16013" y="1844675"/>
          <a:ext cx="692467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3" imgW="8134502" imgH="4972050" progId="Excel.Chart.8">
                  <p:embed followColorScheme="full"/>
                </p:oleObj>
              </mc:Choice>
              <mc:Fallback>
                <p:oleObj name="Chart" r:id="rId3" imgW="8134502" imgH="497205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44675"/>
                        <a:ext cx="6924675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284" name="Line 4"/>
          <p:cNvSpPr>
            <a:spLocks noChangeShapeType="1"/>
          </p:cNvSpPr>
          <p:nvPr/>
        </p:nvSpPr>
        <p:spPr bwMode="auto">
          <a:xfrm flipH="1">
            <a:off x="7667625" y="2276475"/>
            <a:ext cx="647700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8316913" y="1989138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Comic Sans MS" pitchFamily="66" charset="0"/>
              </a:rPr>
              <a:t>m</a:t>
            </a:r>
            <a:r>
              <a:rPr lang="en-GB" sz="2400" dirty="0" smtClean="0">
                <a:solidFill>
                  <a:schemeClr val="accent2"/>
                </a:solidFill>
                <a:effectLst/>
                <a:latin typeface="Comic Sans MS" pitchFamily="66" charset="0"/>
              </a:rPr>
              <a:t>e</a:t>
            </a:r>
            <a:endParaRPr lang="en-GB" sz="2400" dirty="0"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09287" name="Oval 7"/>
          <p:cNvSpPr>
            <a:spLocks noChangeArrowheads="1"/>
          </p:cNvSpPr>
          <p:nvPr/>
        </p:nvSpPr>
        <p:spPr bwMode="auto">
          <a:xfrm>
            <a:off x="7380288" y="24209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762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0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2"/>
                </a:solidFill>
                <a:latin typeface="Comic Sans MS" pitchFamily="66" charset="0"/>
              </a:rPr>
              <a:t>Leptin receptor-deficient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2" name="Picture 4" descr="lepr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935538" cy="5988050"/>
          </a:xfrm>
          <a:prstGeom prst="rect">
            <a:avLst/>
          </a:prstGeom>
          <a:noFill/>
        </p:spPr>
      </p:pic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2843213" y="3429000"/>
            <a:ext cx="24542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Family with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genetic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deficiency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of </a:t>
            </a:r>
            <a:r>
              <a:rPr lang="en-GB" sz="3200" dirty="0" err="1">
                <a:solidFill>
                  <a:schemeClr val="accent2"/>
                </a:solidFill>
                <a:effectLst/>
                <a:latin typeface="Comic Sans MS" pitchFamily="66" charset="0"/>
              </a:rPr>
              <a:t>leptin</a:t>
            </a:r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4965700" cy="803176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fat is necessary for health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214" y="2636912"/>
            <a:ext cx="57959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Storage of food and water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Insulation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Support and protection of vital organs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Source of hormones – regulator of reproduction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Sexual signalling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Regulator and </a:t>
            </a:r>
            <a:r>
              <a:rPr lang="en-GB" sz="2200" dirty="0" err="1" smtClean="0"/>
              <a:t>fueller</a:t>
            </a:r>
            <a:r>
              <a:rPr lang="en-GB" sz="2200" dirty="0" smtClean="0"/>
              <a:t> of the immune system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Source of new immune cells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Aids wound healing……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8794"/>
            <a:ext cx="3096344" cy="32687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418180"/>
            <a:ext cx="6120234" cy="617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212780" y="6400800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chemeClr val="tx1"/>
                </a:solidFill>
                <a:effectLst/>
              </a:rPr>
              <a:t>Bell, Nature </a:t>
            </a:r>
            <a:r>
              <a:rPr lang="fr-FR" sz="1800" i="1" dirty="0" err="1">
                <a:solidFill>
                  <a:schemeClr val="tx1"/>
                </a:solidFill>
                <a:effectLst/>
              </a:rPr>
              <a:t>Reviews</a:t>
            </a:r>
            <a:r>
              <a:rPr lang="fr-FR" sz="1800" i="1" dirty="0">
                <a:solidFill>
                  <a:schemeClr val="tx1"/>
                </a:solidFill>
                <a:effectLst/>
              </a:rPr>
              <a:t>, 2005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6300788" y="981075"/>
            <a:ext cx="232146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The </a:t>
            </a:r>
            <a:r>
              <a:rPr lang="en-GB" sz="2400" b="1" i="0" dirty="0" err="1">
                <a:solidFill>
                  <a:schemeClr val="accent2"/>
                </a:solidFill>
                <a:latin typeface="+mn-lt"/>
              </a:rPr>
              <a:t>leptin</a:t>
            </a: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-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sz="2400" b="1" i="0" dirty="0" err="1">
                <a:solidFill>
                  <a:schemeClr val="accent2"/>
                </a:solidFill>
                <a:latin typeface="+mn-lt"/>
              </a:rPr>
              <a:t>melanocortin</a:t>
            </a: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“</a:t>
            </a:r>
            <a:r>
              <a:rPr lang="en-GB" sz="2400" b="1" i="0" dirty="0" err="1">
                <a:solidFill>
                  <a:schemeClr val="accent2"/>
                </a:solidFill>
                <a:latin typeface="+mn-lt"/>
              </a:rPr>
              <a:t>adipostat</a:t>
            </a: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”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regulates 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body fat levels</a:t>
            </a:r>
          </a:p>
          <a:p>
            <a:pPr>
              <a:defRPr/>
            </a:pP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ng0698_15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2325" y="379413"/>
            <a:ext cx="4511675" cy="6478587"/>
          </a:xfrm>
          <a:noFill/>
        </p:spPr>
      </p:pic>
      <p:pic>
        <p:nvPicPr>
          <p:cNvPr id="591875" name="Picture 3" descr="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429000"/>
            <a:ext cx="3827463" cy="2932113"/>
          </a:xfrm>
          <a:noFill/>
          <a:ln/>
        </p:spPr>
      </p:pic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3908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Hunger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Obesity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Red hair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Low adrenal activity</a:t>
            </a: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r>
              <a:rPr lang="en-GB" sz="2400" dirty="0">
                <a:solidFill>
                  <a:schemeClr val="accent2"/>
                </a:solidFill>
                <a:effectLst/>
                <a:latin typeface="Comic Sans MS" pitchFamily="66" charset="0"/>
              </a:rPr>
              <a:t>Pro-</a:t>
            </a:r>
            <a:r>
              <a:rPr lang="en-GB" sz="2400" dirty="0" err="1">
                <a:solidFill>
                  <a:schemeClr val="accent2"/>
                </a:solidFill>
                <a:effectLst/>
                <a:latin typeface="Comic Sans MS" pitchFamily="66" charset="0"/>
              </a:rPr>
              <a:t>opiomelanocortin</a:t>
            </a:r>
            <a:r>
              <a:rPr lang="en-GB" sz="2400" dirty="0">
                <a:solidFill>
                  <a:schemeClr val="accent2"/>
                </a:solidFill>
                <a:effectLst/>
                <a:latin typeface="Comic Sans MS" pitchFamily="66" charset="0"/>
              </a:rPr>
              <a:t> gene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5435600" y="1844675"/>
            <a:ext cx="431800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33872"/>
            <a:ext cx="7772400" cy="1143000"/>
          </a:xfrm>
        </p:spPr>
        <p:txBody>
          <a:bodyPr/>
          <a:lstStyle/>
          <a:p>
            <a:r>
              <a:rPr lang="en-GB" sz="4000">
                <a:latin typeface="Comic Sans MS" pitchFamily="66" charset="0"/>
              </a:rPr>
              <a:t>Other genes in the same pathway also cause single-gene obesity………..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068638"/>
            <a:ext cx="7772400" cy="2846387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</a:rPr>
              <a:t>PC1 – recessive obesity</a:t>
            </a:r>
          </a:p>
          <a:p>
            <a:endParaRPr lang="en-GB" sz="2800" dirty="0">
              <a:solidFill>
                <a:schemeClr val="accent2"/>
              </a:solidFill>
            </a:endParaRPr>
          </a:p>
          <a:p>
            <a:r>
              <a:rPr lang="en-GB" sz="2800" dirty="0">
                <a:solidFill>
                  <a:schemeClr val="accent2"/>
                </a:solidFill>
              </a:rPr>
              <a:t>MC4R – most common single-gene form of </a:t>
            </a:r>
            <a:r>
              <a:rPr lang="en-GB" sz="2800" dirty="0" smtClean="0">
                <a:solidFill>
                  <a:schemeClr val="accent2"/>
                </a:solidFill>
              </a:rPr>
              <a:t>obesity (2-6%)</a:t>
            </a:r>
          </a:p>
          <a:p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ALL AFFECT APPETITE REGULATION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46076" y="1700213"/>
            <a:ext cx="6210300" cy="1295400"/>
            <a:chOff x="672" y="1392"/>
            <a:chExt cx="3912" cy="816"/>
          </a:xfrm>
        </p:grpSpPr>
        <p:sp>
          <p:nvSpPr>
            <p:cNvPr id="576515" name="AutoShape 3"/>
            <p:cNvSpPr>
              <a:spLocks noChangeArrowheads="1"/>
            </p:cNvSpPr>
            <p:nvPr/>
          </p:nvSpPr>
          <p:spPr bwMode="auto">
            <a:xfrm rot="5400000">
              <a:off x="2316" y="-204"/>
              <a:ext cx="672" cy="3864"/>
            </a:xfrm>
            <a:prstGeom prst="rtTriangl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16" name="AutoShape 4"/>
            <p:cNvSpPr>
              <a:spLocks noChangeArrowheads="1"/>
            </p:cNvSpPr>
            <p:nvPr/>
          </p:nvSpPr>
          <p:spPr bwMode="auto">
            <a:xfrm rot="5400000" flipH="1" flipV="1">
              <a:off x="2268" y="-60"/>
              <a:ext cx="672" cy="3864"/>
            </a:xfrm>
            <a:prstGeom prst="rtTriangle">
              <a:avLst/>
            </a:prstGeom>
            <a:gradFill rotWithShape="0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1828800" y="190976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EDD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Environment</a:t>
            </a:r>
            <a:endParaRPr lang="fr-FR" sz="2400">
              <a:effectLst/>
              <a:latin typeface="Comic Sans MS" pitchFamily="66" charset="0"/>
            </a:endParaRP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6084888" y="23622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EDD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Genes</a:t>
            </a:r>
            <a:endParaRPr lang="fr-FR" sz="2400" b="1">
              <a:solidFill>
                <a:srgbClr val="FFFF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85938" y="3286125"/>
            <a:ext cx="6172200" cy="685800"/>
            <a:chOff x="1008" y="2592"/>
            <a:chExt cx="3888" cy="432"/>
          </a:xfrm>
        </p:grpSpPr>
        <p:sp>
          <p:nvSpPr>
            <p:cNvPr id="576520" name="Rectangle 8"/>
            <p:cNvSpPr>
              <a:spLocks noChangeArrowheads="1"/>
            </p:cNvSpPr>
            <p:nvPr/>
          </p:nvSpPr>
          <p:spPr bwMode="auto">
            <a:xfrm>
              <a:off x="1008" y="2592"/>
              <a:ext cx="480" cy="432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21" name="Rectangle 9"/>
            <p:cNvSpPr>
              <a:spLocks noChangeArrowheads="1"/>
            </p:cNvSpPr>
            <p:nvPr/>
          </p:nvSpPr>
          <p:spPr bwMode="auto">
            <a:xfrm>
              <a:off x="1488" y="2592"/>
              <a:ext cx="3030" cy="432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22" name="Rectangle 10"/>
            <p:cNvSpPr>
              <a:spLocks noChangeArrowheads="1"/>
            </p:cNvSpPr>
            <p:nvPr/>
          </p:nvSpPr>
          <p:spPr bwMode="auto">
            <a:xfrm>
              <a:off x="4383" y="2592"/>
              <a:ext cx="450" cy="432"/>
            </a:xfrm>
            <a:prstGeom prst="rect">
              <a:avLst/>
            </a:prstGeom>
            <a:solidFill>
              <a:srgbClr val="3366CC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3366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23" name="Rectangle 11"/>
            <p:cNvSpPr>
              <a:spLocks noChangeArrowheads="1"/>
            </p:cNvSpPr>
            <p:nvPr/>
          </p:nvSpPr>
          <p:spPr bwMode="auto">
            <a:xfrm>
              <a:off x="4743" y="2592"/>
              <a:ext cx="153" cy="432"/>
            </a:xfrm>
            <a:prstGeom prst="rect">
              <a:avLst/>
            </a:prstGeom>
            <a:solidFill>
              <a:srgbClr val="000066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1403350" y="4941888"/>
            <a:ext cx="267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effectLst/>
                <a:latin typeface="Comic Sans MS" pitchFamily="66" charset="0"/>
              </a:rPr>
              <a:t>Common </a:t>
            </a:r>
            <a:r>
              <a:rPr lang="fr-FR" sz="2400" b="1" dirty="0" err="1">
                <a:effectLst/>
                <a:latin typeface="Comic Sans MS" pitchFamily="66" charset="0"/>
              </a:rPr>
              <a:t>obesity</a:t>
            </a: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fr-FR" sz="2400" dirty="0">
              <a:effectLst/>
              <a:latin typeface="Comic Sans MS" pitchFamily="66" charset="0"/>
            </a:endParaRPr>
          </a:p>
        </p:txBody>
      </p:sp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4648200" y="4800600"/>
            <a:ext cx="2419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effectLst/>
                <a:latin typeface="Comic Sans MS" pitchFamily="66" charset="0"/>
              </a:rPr>
              <a:t>Single </a:t>
            </a:r>
            <a:r>
              <a:rPr lang="fr-FR" sz="2400" b="1" dirty="0" err="1">
                <a:effectLst/>
                <a:latin typeface="Comic Sans MS" pitchFamily="66" charset="0"/>
              </a:rPr>
              <a:t>gene</a:t>
            </a:r>
            <a:endParaRPr lang="fr-FR" sz="2400" b="1" dirty="0">
              <a:effectLst/>
              <a:latin typeface="Comic Sans MS" pitchFamily="66" charset="0"/>
            </a:endParaRPr>
          </a:p>
          <a:p>
            <a:pPr algn="ctr">
              <a:defRPr/>
            </a:pPr>
            <a:r>
              <a:rPr lang="fr-FR" sz="2000" b="1" dirty="0">
                <a:effectLst/>
                <a:latin typeface="Comic Sans MS" pitchFamily="66" charset="0"/>
              </a:rPr>
              <a:t>(dominant)</a:t>
            </a:r>
          </a:p>
          <a:p>
            <a:pPr algn="ctr">
              <a:defRPr/>
            </a:pPr>
            <a:r>
              <a:rPr lang="fr-F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MC4-R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(up to 6%)</a:t>
            </a:r>
            <a:endParaRPr lang="fr-FR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6858000" y="4437063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Single </a:t>
            </a:r>
            <a:r>
              <a:rPr 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gene</a:t>
            </a:r>
            <a:endParaRPr lang="fr-F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recessive</a:t>
            </a: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 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LEP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LEPR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POMC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PC-1</a:t>
            </a:r>
            <a:endParaRPr lang="fr-FR" sz="1600" dirty="0"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76527" name="Line 15"/>
          <p:cNvSpPr>
            <a:spLocks noChangeShapeType="1"/>
          </p:cNvSpPr>
          <p:nvPr/>
        </p:nvSpPr>
        <p:spPr bwMode="auto">
          <a:xfrm>
            <a:off x="2057400" y="4267200"/>
            <a:ext cx="3810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 flipH="1">
            <a:off x="6357938" y="4000500"/>
            <a:ext cx="657225" cy="71437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>
            <a:off x="7929563" y="4071938"/>
            <a:ext cx="403225" cy="49688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1371600" y="465138"/>
            <a:ext cx="6083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i="0" dirty="0" err="1">
                <a:solidFill>
                  <a:schemeClr val="accent6"/>
                </a:solidFill>
                <a:latin typeface="+mn-lt"/>
              </a:rPr>
              <a:t>Monogenic</a:t>
            </a:r>
            <a:r>
              <a:rPr lang="fr-FR" sz="3600" i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z="3600" i="0" dirty="0" err="1">
                <a:solidFill>
                  <a:schemeClr val="accent6"/>
                </a:solidFill>
                <a:latin typeface="+mn-lt"/>
              </a:rPr>
              <a:t>Forms</a:t>
            </a:r>
            <a:r>
              <a:rPr lang="fr-FR" sz="3600" i="0" dirty="0">
                <a:solidFill>
                  <a:schemeClr val="accent6"/>
                </a:solidFill>
                <a:latin typeface="+mn-lt"/>
              </a:rPr>
              <a:t> of </a:t>
            </a:r>
            <a:r>
              <a:rPr lang="fr-FR" sz="3600" i="0" dirty="0" err="1">
                <a:solidFill>
                  <a:schemeClr val="accent6"/>
                </a:solidFill>
                <a:latin typeface="+mn-lt"/>
              </a:rPr>
              <a:t>Obesity</a:t>
            </a:r>
            <a:endParaRPr lang="fr-FR" sz="36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76531" name="Line 19"/>
          <p:cNvSpPr>
            <a:spLocks noChangeShapeType="1"/>
          </p:cNvSpPr>
          <p:nvPr/>
        </p:nvSpPr>
        <p:spPr bwMode="auto">
          <a:xfrm flipV="1">
            <a:off x="3124200" y="4267200"/>
            <a:ext cx="4572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obesity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Obesity in the general population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Genome-Wide Association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Hypothesis-free</a:t>
            </a:r>
          </a:p>
          <a:p>
            <a:endParaRPr lang="en-GB" sz="2400" dirty="0" smtClean="0"/>
          </a:p>
          <a:p>
            <a:r>
              <a:rPr lang="en-GB" sz="2400" dirty="0" smtClean="0"/>
              <a:t>“Common disease, common variant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r>
              <a:rPr lang="en-GB" sz="2400" dirty="0" smtClean="0"/>
              <a:t>Up to 1M SNPs typed in one experiment</a:t>
            </a:r>
          </a:p>
          <a:p>
            <a:endParaRPr lang="en-GB" sz="2400" dirty="0" smtClean="0"/>
          </a:p>
          <a:p>
            <a:r>
              <a:rPr lang="en-GB" sz="2400" dirty="0" smtClean="0"/>
              <a:t>At least 6 GWA studies carried out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0"/>
            <a:ext cx="74993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Searching throughout the genome</a:t>
            </a:r>
            <a:endParaRPr lang="en-GB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126413" cy="4457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400" b="1" dirty="0" smtClean="0"/>
              <a:t>Looked at single nucleotide polymorphisms throughout the genome (comparing obese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non-obese people)</a:t>
            </a:r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GWAS-identified </a:t>
            </a:r>
            <a:r>
              <a:rPr lang="en-GB" sz="2400" b="1" dirty="0"/>
              <a:t>SNPs explain only a small </a:t>
            </a:r>
            <a:r>
              <a:rPr lang="en-GB" sz="2400" b="1" dirty="0" smtClean="0"/>
              <a:t>proportion of common obesity risk</a:t>
            </a:r>
            <a:endParaRPr lang="en-GB" sz="2400" b="1" dirty="0"/>
          </a:p>
          <a:p>
            <a:r>
              <a:rPr lang="en-GB" sz="2400" dirty="0"/>
              <a:t>32 confirmed BMI loci account for just 1.5% of inter-individual variation</a:t>
            </a:r>
          </a:p>
          <a:p>
            <a:r>
              <a:rPr lang="en-GB" sz="2400" dirty="0"/>
              <a:t>It is estimated that even meta-analysis involving 0.5M subjects will only explain 3</a:t>
            </a:r>
            <a:r>
              <a:rPr lang="en-GB" sz="2400" dirty="0" smtClean="0"/>
              <a:t>% of variation in BMI</a:t>
            </a:r>
            <a:endParaRPr lang="en-GB" sz="2400" dirty="0"/>
          </a:p>
          <a:p>
            <a:pPr>
              <a:spcBef>
                <a:spcPct val="0"/>
              </a:spcBef>
            </a:pPr>
            <a:endParaRPr lang="en-GB" sz="2000" b="1" dirty="0"/>
          </a:p>
          <a:p>
            <a:pPr>
              <a:spcBef>
                <a:spcPct val="0"/>
              </a:spcBef>
            </a:pPr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Problems with GWAS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GWAS so far has identified associations that are statistically strong and reproducible</a:t>
            </a:r>
          </a:p>
          <a:p>
            <a:endParaRPr lang="en-GB" sz="2400" dirty="0" smtClean="0"/>
          </a:p>
          <a:p>
            <a:r>
              <a:rPr lang="en-GB" sz="2400" dirty="0" smtClean="0"/>
              <a:t>However, their contribution to the genetic component of BMI is estimated to be low (&lt;5%)</a:t>
            </a:r>
          </a:p>
          <a:p>
            <a:endParaRPr lang="en-GB" sz="2400" dirty="0" smtClean="0"/>
          </a:p>
          <a:p>
            <a:r>
              <a:rPr lang="en-GB" sz="2400" dirty="0" smtClean="0"/>
              <a:t>More work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3204071"/>
          </a:xfrm>
        </p:spPr>
        <p:txBody>
          <a:bodyPr/>
          <a:lstStyle/>
          <a:p>
            <a:r>
              <a:rPr lang="en-US" dirty="0" smtClean="0"/>
              <a:t>Common variants of subtle effect not PREDICTIVE OF severe forms of obesity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C00000"/>
                </a:solidFill>
              </a:rPr>
              <a:t>Not having enough fat is a bad thing…….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3810000" cy="41148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Infertility</a:t>
            </a:r>
          </a:p>
          <a:p>
            <a:pPr eaLnBrk="1" hangingPunct="1"/>
            <a:r>
              <a:rPr lang="en-GB" sz="2800" dirty="0" smtClean="0"/>
              <a:t>Miscarriage</a:t>
            </a:r>
          </a:p>
          <a:p>
            <a:pPr eaLnBrk="1" hangingPunct="1"/>
            <a:r>
              <a:rPr lang="en-GB" sz="2800" dirty="0" smtClean="0"/>
              <a:t>Death from infections</a:t>
            </a:r>
          </a:p>
          <a:p>
            <a:pPr eaLnBrk="1" hangingPunct="1"/>
            <a:r>
              <a:rPr lang="en-GB" sz="2800" dirty="0" smtClean="0"/>
              <a:t>Higher suicide rate</a:t>
            </a:r>
          </a:p>
          <a:p>
            <a:pPr eaLnBrk="1" hangingPunct="1"/>
            <a:r>
              <a:rPr lang="en-GB" sz="2800" dirty="0" smtClean="0"/>
              <a:t>Osteoporosis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39941" name="Picture 9" descr="anorex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529" y="1987997"/>
            <a:ext cx="3745259" cy="37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Missing heritability of complex diseases.......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Rare variants?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err="1" smtClean="0"/>
              <a:t>Epigenetics</a:t>
            </a:r>
            <a:r>
              <a:rPr lang="en-GB" sz="2400" dirty="0" smtClean="0"/>
              <a:t>?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Genomic structural </a:t>
            </a:r>
          </a:p>
          <a:p>
            <a:pPr>
              <a:defRPr/>
            </a:pPr>
            <a:r>
              <a:rPr lang="en-GB" sz="2400" dirty="0" smtClean="0"/>
              <a:t>variation?</a:t>
            </a:r>
            <a:endParaRPr lang="en-GB" sz="2400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 l="28017" t="18935" r="26459" b="28943"/>
          <a:stretch>
            <a:fillRect/>
          </a:stretch>
        </p:blipFill>
        <p:spPr bwMode="auto">
          <a:xfrm>
            <a:off x="4172113" y="2072829"/>
            <a:ext cx="4546438" cy="41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85750" y="2132856"/>
            <a:ext cx="285750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85750" y="3789040"/>
            <a:ext cx="3571875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692696"/>
            <a:ext cx="9144000" cy="638175"/>
          </a:xfrm>
        </p:spPr>
        <p:txBody>
          <a:bodyPr/>
          <a:lstStyle/>
          <a:p>
            <a:r>
              <a:rPr lang="en-GB" sz="2800" dirty="0" smtClean="0"/>
              <a:t>Ongoing research......Copy number variants</a:t>
            </a:r>
            <a:endParaRPr lang="en-GB" sz="2800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80920" cy="4457700"/>
          </a:xfrm>
        </p:spPr>
        <p:txBody>
          <a:bodyPr/>
          <a:lstStyle/>
          <a:p>
            <a:endParaRPr lang="en-GB" sz="2000" i="1" dirty="0"/>
          </a:p>
          <a:p>
            <a:endParaRPr lang="en-GB" sz="2000" b="1" dirty="0" smtClean="0"/>
          </a:p>
          <a:p>
            <a:r>
              <a:rPr lang="en-GB" sz="2000" b="1" dirty="0" smtClean="0"/>
              <a:t>Patients </a:t>
            </a:r>
            <a:r>
              <a:rPr lang="en-GB" sz="2000" b="1" dirty="0"/>
              <a:t>with </a:t>
            </a:r>
            <a:r>
              <a:rPr lang="en-GB" sz="2000" b="1" dirty="0" err="1"/>
              <a:t>syndromic</a:t>
            </a:r>
            <a:r>
              <a:rPr lang="en-GB" sz="2000" b="1" dirty="0"/>
              <a:t> forms of obesity have more GSVs</a:t>
            </a:r>
          </a:p>
          <a:p>
            <a:r>
              <a:rPr lang="en-GB" sz="2000" dirty="0"/>
              <a:t>      Threefold more deletions &gt;500kb than control populations</a:t>
            </a:r>
            <a:br>
              <a:rPr lang="en-GB" sz="2000" dirty="0"/>
            </a:br>
            <a:r>
              <a:rPr lang="en-GB" sz="2000" dirty="0"/>
              <a:t>      </a:t>
            </a:r>
            <a:r>
              <a:rPr lang="en-GB" sz="2000" i="1" dirty="0" err="1"/>
              <a:t>Bochukova</a:t>
            </a:r>
            <a:r>
              <a:rPr lang="en-GB" sz="2000" i="1" dirty="0"/>
              <a:t> et al., Nature 2010, </a:t>
            </a:r>
            <a:r>
              <a:rPr lang="en-GB" sz="2000" i="1" dirty="0" smtClean="0"/>
              <a:t>463:666-70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Use </a:t>
            </a:r>
            <a:r>
              <a:rPr lang="en-GB" sz="2400" b="1" dirty="0">
                <a:solidFill>
                  <a:srgbClr val="0000FF"/>
                </a:solidFill>
              </a:rPr>
              <a:t>large GSVs found in patients with </a:t>
            </a:r>
            <a:r>
              <a:rPr lang="en-GB" sz="2400" b="1" dirty="0" smtClean="0">
                <a:solidFill>
                  <a:srgbClr val="0000FF"/>
                </a:solidFill>
              </a:rPr>
              <a:t>“obesity-plus” phenotypes to identify new obesity loci</a:t>
            </a:r>
          </a:p>
          <a:p>
            <a:r>
              <a:rPr lang="en-GB" sz="2400" dirty="0">
                <a:solidFill>
                  <a:srgbClr val="C00000"/>
                </a:solidFill>
              </a:rPr>
              <a:t/>
            </a:r>
            <a:br>
              <a:rPr lang="en-GB" sz="2400" dirty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Investigate these loci in the general population to find rare </a:t>
            </a:r>
            <a:r>
              <a:rPr lang="en-GB" sz="2400" b="1" dirty="0" smtClean="0">
                <a:solidFill>
                  <a:srgbClr val="0000FF"/>
                </a:solidFill>
              </a:rPr>
              <a:t>variants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structural variants (including CNVs)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Missing pieces of the genome (deletions)</a:t>
            </a:r>
          </a:p>
          <a:p>
            <a:endParaRPr lang="en-US" sz="2400" dirty="0" smtClean="0"/>
          </a:p>
          <a:p>
            <a:r>
              <a:rPr lang="en-US" sz="2400" dirty="0" smtClean="0"/>
              <a:t>Extra copies of certain regions (duplications or amplifications)</a:t>
            </a:r>
          </a:p>
          <a:p>
            <a:endParaRPr lang="en-US" sz="2400" dirty="0" smtClean="0"/>
          </a:p>
          <a:p>
            <a:r>
              <a:rPr lang="en-US" sz="2400" dirty="0" smtClean="0"/>
              <a:t>Parts of the genome switched around (inversions or translocations)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We all have many GSVs – some have no known effect, but others are associated with ill effects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27584" y="630585"/>
            <a:ext cx="7543800" cy="638175"/>
          </a:xfrm>
        </p:spPr>
        <p:txBody>
          <a:bodyPr anchor="t"/>
          <a:lstStyle/>
          <a:p>
            <a:r>
              <a:rPr lang="en-GB" sz="3200" dirty="0" smtClean="0"/>
              <a:t>One example: Chromosome 16p11.2 deletion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1706563"/>
            <a:ext cx="68945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769517">
            <a:off x="1774032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p13.2</a:t>
            </a:r>
          </a:p>
        </p:txBody>
      </p:sp>
      <p:sp>
        <p:nvSpPr>
          <p:cNvPr id="62" name="TextBox 61"/>
          <p:cNvSpPr txBox="1"/>
          <p:nvPr/>
        </p:nvSpPr>
        <p:spPr>
          <a:xfrm rot="18769517">
            <a:off x="2112169" y="5922169"/>
            <a:ext cx="412750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p13.12</a:t>
            </a:r>
          </a:p>
        </p:txBody>
      </p:sp>
      <p:sp>
        <p:nvSpPr>
          <p:cNvPr id="63" name="TextBox 62"/>
          <p:cNvSpPr txBox="1"/>
          <p:nvPr/>
        </p:nvSpPr>
        <p:spPr>
          <a:xfrm rot="18769517">
            <a:off x="2549526" y="5938837"/>
            <a:ext cx="366712" cy="17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p12.3</a:t>
            </a:r>
          </a:p>
        </p:txBody>
      </p:sp>
      <p:sp>
        <p:nvSpPr>
          <p:cNvPr id="64" name="TextBox 63"/>
          <p:cNvSpPr txBox="1"/>
          <p:nvPr/>
        </p:nvSpPr>
        <p:spPr>
          <a:xfrm rot="18769517">
            <a:off x="2972595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p12.1</a:t>
            </a:r>
          </a:p>
        </p:txBody>
      </p:sp>
      <p:sp>
        <p:nvSpPr>
          <p:cNvPr id="65" name="TextBox 64"/>
          <p:cNvSpPr txBox="1"/>
          <p:nvPr/>
        </p:nvSpPr>
        <p:spPr>
          <a:xfrm rot="18769517">
            <a:off x="5094288" y="5938838"/>
            <a:ext cx="366712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q12.2</a:t>
            </a:r>
          </a:p>
        </p:txBody>
      </p:sp>
      <p:sp>
        <p:nvSpPr>
          <p:cNvPr id="66" name="TextBox 65"/>
          <p:cNvSpPr txBox="1"/>
          <p:nvPr/>
        </p:nvSpPr>
        <p:spPr>
          <a:xfrm rot="18769517">
            <a:off x="5660231" y="5965032"/>
            <a:ext cx="295275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q21</a:t>
            </a:r>
          </a:p>
        </p:txBody>
      </p:sp>
      <p:sp>
        <p:nvSpPr>
          <p:cNvPr id="67" name="TextBox 66"/>
          <p:cNvSpPr txBox="1"/>
          <p:nvPr/>
        </p:nvSpPr>
        <p:spPr>
          <a:xfrm rot="18769517">
            <a:off x="6353176" y="5938837"/>
            <a:ext cx="366712" cy="17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q22.2</a:t>
            </a:r>
          </a:p>
        </p:txBody>
      </p:sp>
      <p:sp>
        <p:nvSpPr>
          <p:cNvPr id="68" name="TextBox 67"/>
          <p:cNvSpPr txBox="1"/>
          <p:nvPr/>
        </p:nvSpPr>
        <p:spPr>
          <a:xfrm rot="18769517">
            <a:off x="6792120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q23.1</a:t>
            </a:r>
          </a:p>
        </p:txBody>
      </p:sp>
      <p:sp>
        <p:nvSpPr>
          <p:cNvPr id="69" name="TextBox 68"/>
          <p:cNvSpPr txBox="1"/>
          <p:nvPr/>
        </p:nvSpPr>
        <p:spPr>
          <a:xfrm rot="18769517">
            <a:off x="7193757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q23.3</a:t>
            </a:r>
          </a:p>
        </p:txBody>
      </p:sp>
      <p:sp>
        <p:nvSpPr>
          <p:cNvPr id="70" name="TextBox 69"/>
          <p:cNvSpPr txBox="1"/>
          <p:nvPr/>
        </p:nvSpPr>
        <p:spPr>
          <a:xfrm rot="18769517">
            <a:off x="7551738" y="5938838"/>
            <a:ext cx="366712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q24.2</a:t>
            </a:r>
          </a:p>
        </p:txBody>
      </p:sp>
      <p:sp>
        <p:nvSpPr>
          <p:cNvPr id="71" name="TextBox 70"/>
          <p:cNvSpPr txBox="1"/>
          <p:nvPr/>
        </p:nvSpPr>
        <p:spPr>
          <a:xfrm rot="18769517">
            <a:off x="3438526" y="5938837"/>
            <a:ext cx="366712" cy="17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p11.2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75100" y="1643063"/>
            <a:ext cx="1293813" cy="25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Chromosome 16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71563" y="1828800"/>
            <a:ext cx="312737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71563" y="2217738"/>
            <a:ext cx="312737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71563" y="2589213"/>
            <a:ext cx="312737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+ 1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73163" y="2992438"/>
            <a:ext cx="211137" cy="20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06488" y="3375025"/>
            <a:ext cx="277812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- 1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06488" y="4138613"/>
            <a:ext cx="277812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6488" y="3756025"/>
            <a:ext cx="277812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496888" y="2982913"/>
            <a:ext cx="828675" cy="25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Log</a:t>
            </a:r>
            <a:r>
              <a:rPr lang="en-GB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 ratio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98575" y="4391025"/>
            <a:ext cx="6681788" cy="306388"/>
            <a:chOff x="725230" y="3527498"/>
            <a:chExt cx="8204488" cy="375614"/>
          </a:xfrm>
        </p:grpSpPr>
        <p:cxnSp>
          <p:nvCxnSpPr>
            <p:cNvPr id="100" name="Straight Connector 23"/>
            <p:cNvCxnSpPr/>
            <p:nvPr/>
          </p:nvCxnSpPr>
          <p:spPr>
            <a:xfrm>
              <a:off x="785658" y="3597561"/>
              <a:ext cx="8144060" cy="19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723394" y="3597559"/>
              <a:ext cx="142072" cy="1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5"/>
            <p:cNvCxnSpPr/>
            <p:nvPr/>
          </p:nvCxnSpPr>
          <p:spPr>
            <a:xfrm rot="5400000">
              <a:off x="2076189" y="3597559"/>
              <a:ext cx="142072" cy="1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3430933" y="3597559"/>
              <a:ext cx="142072" cy="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4783728" y="3597559"/>
              <a:ext cx="142072" cy="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6137498" y="3598534"/>
              <a:ext cx="142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7491268" y="3597559"/>
              <a:ext cx="142072" cy="1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25230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28.8 Mb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083873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29.1 Mb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42516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29.4 Mb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03108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29.8 Mb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61751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30.1 Mb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20393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30.4 Mb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516313" y="4830763"/>
            <a:ext cx="171450" cy="812800"/>
          </a:xfrm>
          <a:prstGeom prst="rect">
            <a:avLst/>
          </a:prstGeom>
          <a:noFill/>
          <a:ln w="19050">
            <a:solidFill>
              <a:srgbClr val="311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08350" y="3971925"/>
            <a:ext cx="2949575" cy="38100"/>
            <a:chOff x="3193061" y="1419216"/>
            <a:chExt cx="3621183" cy="47717"/>
          </a:xfrm>
        </p:grpSpPr>
        <p:sp>
          <p:nvSpPr>
            <p:cNvPr id="97" name="Rectangle 96"/>
            <p:cNvSpPr/>
            <p:nvPr/>
          </p:nvSpPr>
          <p:spPr>
            <a:xfrm>
              <a:off x="3193061" y="1419216"/>
              <a:ext cx="565201" cy="47717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98" name="Straight Connector 97"/>
            <p:cNvCxnSpPr>
              <a:stCxn id="97" idx="3"/>
            </p:cNvCxnSpPr>
            <p:nvPr/>
          </p:nvCxnSpPr>
          <p:spPr>
            <a:xfrm flipV="1">
              <a:off x="3758262" y="1443074"/>
              <a:ext cx="24907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249043" y="1419216"/>
              <a:ext cx="565201" cy="47717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rot="5400000">
            <a:off x="3668713" y="2801938"/>
            <a:ext cx="280987" cy="158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5994400" y="2801938"/>
            <a:ext cx="280987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837488" cy="638175"/>
          </a:xfrm>
        </p:spPr>
        <p:txBody>
          <a:bodyPr/>
          <a:lstStyle/>
          <a:p>
            <a:r>
              <a:rPr lang="en-GB" sz="2800" dirty="0" smtClean="0"/>
              <a:t>deletion </a:t>
            </a:r>
            <a:r>
              <a:rPr lang="en-GB" sz="2800" dirty="0"/>
              <a:t>at 16p11.2 in a patient with ‘obesity plus’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842493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GB" sz="2400" i="0" dirty="0">
              <a:solidFill>
                <a:srgbClr val="4D4D4D"/>
              </a:solidFill>
            </a:endParaRPr>
          </a:p>
          <a:p>
            <a:r>
              <a:rPr lang="en-GB" sz="2400" i="0" dirty="0" smtClean="0">
                <a:solidFill>
                  <a:srgbClr val="0000FF"/>
                </a:solidFill>
              </a:rPr>
              <a:t>Phenotype:</a:t>
            </a:r>
            <a:endParaRPr lang="en-GB" sz="2400" i="0" dirty="0">
              <a:solidFill>
                <a:srgbClr val="0000FF"/>
              </a:solidFill>
            </a:endParaRPr>
          </a:p>
          <a:p>
            <a:pPr>
              <a:lnSpc>
                <a:spcPct val="50000"/>
              </a:lnSpc>
              <a:buFontTx/>
              <a:buChar char="•"/>
            </a:pPr>
            <a:endParaRPr lang="en-GB" sz="2400" i="0" dirty="0">
              <a:solidFill>
                <a:srgbClr val="0000FF"/>
              </a:solidFill>
            </a:endParaRPr>
          </a:p>
          <a:p>
            <a:r>
              <a:rPr lang="en-GB" sz="2400" i="0" dirty="0" smtClean="0">
                <a:solidFill>
                  <a:srgbClr val="0000FF"/>
                </a:solidFill>
              </a:rPr>
              <a:t>BMI </a:t>
            </a:r>
            <a:r>
              <a:rPr lang="en-GB" sz="2400" i="0" dirty="0">
                <a:solidFill>
                  <a:srgbClr val="0000FF"/>
                </a:solidFill>
              </a:rPr>
              <a:t>= 29.2 kg.m</a:t>
            </a:r>
            <a:r>
              <a:rPr lang="en-GB" sz="2400" i="0" baseline="30000" dirty="0">
                <a:solidFill>
                  <a:srgbClr val="0000FF"/>
                </a:solidFill>
              </a:rPr>
              <a:t>-2</a:t>
            </a:r>
            <a:r>
              <a:rPr lang="en-GB" sz="2400" i="0" dirty="0">
                <a:solidFill>
                  <a:srgbClr val="0000FF"/>
                </a:solidFill>
              </a:rPr>
              <a:t> at age </a:t>
            </a:r>
            <a:r>
              <a:rPr lang="en-GB" sz="2400" i="0" dirty="0" smtClean="0">
                <a:solidFill>
                  <a:srgbClr val="0000FF"/>
                </a:solidFill>
              </a:rPr>
              <a:t>7½ (&gt;97</a:t>
            </a:r>
            <a:r>
              <a:rPr lang="en-GB" sz="2400" i="0" baseline="30000" dirty="0" smtClean="0">
                <a:solidFill>
                  <a:srgbClr val="0000FF"/>
                </a:solidFill>
              </a:rPr>
              <a:t>th</a:t>
            </a:r>
            <a:r>
              <a:rPr lang="en-GB" sz="2400" i="0" dirty="0" smtClean="0">
                <a:solidFill>
                  <a:srgbClr val="0000FF"/>
                </a:solidFill>
              </a:rPr>
              <a:t> </a:t>
            </a:r>
            <a:r>
              <a:rPr lang="en-GB" sz="2400" i="0" dirty="0" err="1" smtClean="0">
                <a:solidFill>
                  <a:srgbClr val="0000FF"/>
                </a:solidFill>
              </a:rPr>
              <a:t>centile</a:t>
            </a:r>
            <a:r>
              <a:rPr lang="en-GB" sz="2400" i="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GB" sz="2400" i="0" dirty="0" smtClean="0">
                <a:solidFill>
                  <a:srgbClr val="0000FF"/>
                </a:solidFill>
              </a:rPr>
              <a:t>Moderately-severe mental retardation and poor speech</a:t>
            </a:r>
          </a:p>
          <a:p>
            <a:r>
              <a:rPr lang="en-GB" sz="2400" i="0" dirty="0" smtClean="0">
                <a:solidFill>
                  <a:srgbClr val="0000FF"/>
                </a:solidFill>
              </a:rPr>
              <a:t>Congenital </a:t>
            </a:r>
            <a:r>
              <a:rPr lang="en-GB" sz="2400" i="0" dirty="0" err="1">
                <a:solidFill>
                  <a:srgbClr val="0000FF"/>
                </a:solidFill>
              </a:rPr>
              <a:t>nystagmus</a:t>
            </a:r>
            <a:r>
              <a:rPr lang="en-GB" sz="2400" i="0" dirty="0">
                <a:solidFill>
                  <a:srgbClr val="0000FF"/>
                </a:solidFill>
              </a:rPr>
              <a:t>, </a:t>
            </a:r>
            <a:r>
              <a:rPr lang="en-GB" sz="2400" i="0" dirty="0" smtClean="0">
                <a:solidFill>
                  <a:srgbClr val="0000FF"/>
                </a:solidFill>
              </a:rPr>
              <a:t>squint</a:t>
            </a:r>
            <a:r>
              <a:rPr lang="en-GB" sz="2400" i="0" dirty="0">
                <a:solidFill>
                  <a:srgbClr val="0000FF"/>
                </a:solidFill>
              </a:rPr>
              <a:t>, </a:t>
            </a:r>
            <a:r>
              <a:rPr lang="en-GB" sz="2400" i="0" dirty="0" err="1">
                <a:solidFill>
                  <a:srgbClr val="0000FF"/>
                </a:solidFill>
              </a:rPr>
              <a:t>hypertelorism</a:t>
            </a:r>
            <a:r>
              <a:rPr lang="en-GB" sz="2400" i="0" dirty="0">
                <a:solidFill>
                  <a:srgbClr val="0000FF"/>
                </a:solidFill>
              </a:rPr>
              <a:t>, </a:t>
            </a:r>
            <a:r>
              <a:rPr lang="en-GB" sz="2400" i="0" dirty="0" err="1">
                <a:solidFill>
                  <a:srgbClr val="0000FF"/>
                </a:solidFill>
              </a:rPr>
              <a:t>downslanting</a:t>
            </a:r>
            <a:r>
              <a:rPr lang="en-GB" sz="2400" i="0" dirty="0">
                <a:solidFill>
                  <a:srgbClr val="0000FF"/>
                </a:solidFill>
              </a:rPr>
              <a:t> </a:t>
            </a:r>
            <a:r>
              <a:rPr lang="en-GB" sz="2400" i="0" dirty="0" err="1">
                <a:solidFill>
                  <a:srgbClr val="0000FF"/>
                </a:solidFill>
              </a:rPr>
              <a:t>palpebral</a:t>
            </a:r>
            <a:r>
              <a:rPr lang="en-GB" sz="2400" i="0" dirty="0">
                <a:solidFill>
                  <a:srgbClr val="0000FF"/>
                </a:solidFill>
              </a:rPr>
              <a:t> fissures, large protruding ears and bilateral 2+3 toe </a:t>
            </a:r>
            <a:r>
              <a:rPr lang="en-GB" sz="2400" i="0" dirty="0" err="1" smtClean="0">
                <a:solidFill>
                  <a:srgbClr val="0000FF"/>
                </a:solidFill>
              </a:rPr>
              <a:t>syndactyly</a:t>
            </a:r>
            <a:endParaRPr lang="en-GB" sz="2400" i="0" dirty="0" smtClean="0">
              <a:solidFill>
                <a:srgbClr val="0000FF"/>
              </a:solidFill>
            </a:endParaRPr>
          </a:p>
          <a:p>
            <a:r>
              <a:rPr lang="en-GB" sz="2400" i="0" dirty="0">
                <a:solidFill>
                  <a:srgbClr val="0000FF"/>
                </a:solidFill>
              </a:rPr>
              <a:t>C</a:t>
            </a:r>
            <a:r>
              <a:rPr lang="en-GB" sz="2400" i="0" dirty="0" smtClean="0">
                <a:solidFill>
                  <a:srgbClr val="0000FF"/>
                </a:solidFill>
              </a:rPr>
              <a:t>oarse hair with </a:t>
            </a:r>
            <a:r>
              <a:rPr lang="en-GB" sz="2400" i="0" dirty="0">
                <a:solidFill>
                  <a:srgbClr val="0000FF"/>
                </a:solidFill>
              </a:rPr>
              <a:t>a double crown on his scalp</a:t>
            </a:r>
          </a:p>
          <a:p>
            <a:pPr>
              <a:buFontTx/>
              <a:buChar char="•"/>
            </a:pPr>
            <a:endParaRPr lang="en-GB" i="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609600"/>
            <a:ext cx="8352160" cy="638175"/>
          </a:xfrm>
        </p:spPr>
        <p:txBody>
          <a:bodyPr/>
          <a:lstStyle/>
          <a:p>
            <a:r>
              <a:rPr lang="en-GB" sz="2400" dirty="0"/>
              <a:t>16p11.2 deletions </a:t>
            </a:r>
            <a:r>
              <a:rPr lang="en-GB" sz="2400" dirty="0" smtClean="0"/>
              <a:t>already observed in patients with </a:t>
            </a:r>
            <a:r>
              <a:rPr lang="en-GB" sz="2400" dirty="0" err="1" smtClean="0"/>
              <a:t>neurocognitive</a:t>
            </a:r>
            <a:r>
              <a:rPr lang="en-GB" sz="2400" dirty="0" smtClean="0"/>
              <a:t> problems</a:t>
            </a:r>
            <a:endParaRPr lang="en-GB" sz="24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32" y="2349599"/>
            <a:ext cx="7668344" cy="48238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Multiple reports </a:t>
            </a:r>
            <a:r>
              <a:rPr lang="en-GB" sz="2400" dirty="0" smtClean="0"/>
              <a:t>of </a:t>
            </a:r>
            <a:r>
              <a:rPr lang="en-GB" sz="2400" dirty="0"/>
              <a:t>16p11.2 </a:t>
            </a:r>
            <a:r>
              <a:rPr lang="en-GB" sz="2400" dirty="0" smtClean="0"/>
              <a:t>deletions and duplications in patients with </a:t>
            </a:r>
            <a:r>
              <a:rPr lang="en-GB" sz="2400" dirty="0" err="1" smtClean="0"/>
              <a:t>neurocognitive</a:t>
            </a:r>
            <a:r>
              <a:rPr lang="en-GB" sz="2400" dirty="0" smtClean="0"/>
              <a:t> </a:t>
            </a:r>
            <a:r>
              <a:rPr lang="en-GB" sz="2400" dirty="0"/>
              <a:t>phenotypes: autism, developmental delay, </a:t>
            </a:r>
            <a:r>
              <a:rPr lang="en-GB" sz="2400" dirty="0" smtClean="0"/>
              <a:t>schizophrenia, bipolar </a:t>
            </a:r>
            <a:r>
              <a:rPr lang="en-GB" sz="2400" dirty="0"/>
              <a:t>disorder</a:t>
            </a:r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2400" b="1" dirty="0" err="1" smtClean="0"/>
              <a:t>eg</a:t>
            </a:r>
            <a:r>
              <a:rPr lang="en-GB" sz="2400" b="1" dirty="0" smtClean="0"/>
              <a:t>. Deletion seen in autism </a:t>
            </a:r>
            <a:r>
              <a:rPr lang="en-GB" sz="2400" b="1" dirty="0"/>
              <a:t>spectrum disorder	</a:t>
            </a:r>
            <a:r>
              <a:rPr lang="en-GB" sz="2400" b="1" dirty="0" smtClean="0"/>
              <a:t>          	</a:t>
            </a:r>
          </a:p>
          <a:p>
            <a:pPr>
              <a:lnSpc>
                <a:spcPct val="90000"/>
              </a:lnSpc>
            </a:pPr>
            <a:r>
              <a:rPr lang="en-GB" sz="2400" b="1" dirty="0" smtClean="0"/>
              <a:t>	13/2252 </a:t>
            </a:r>
            <a:r>
              <a:rPr lang="en-GB" sz="2400" b="1" dirty="0"/>
              <a:t>(0.58</a:t>
            </a:r>
            <a:r>
              <a:rPr lang="en-GB" sz="2400" b="1" dirty="0" smtClean="0"/>
              <a:t>%) of subjects</a:t>
            </a: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2400" dirty="0"/>
              <a:t>      </a:t>
            </a:r>
            <a:r>
              <a:rPr lang="en-GB" sz="2400" dirty="0" smtClean="0"/>
              <a:t>	Weiss </a:t>
            </a:r>
            <a:r>
              <a:rPr lang="en-GB" sz="2400" i="1" dirty="0"/>
              <a:t>et al</a:t>
            </a:r>
            <a:r>
              <a:rPr lang="en-GB" sz="2400" dirty="0"/>
              <a:t>. (2009) </a:t>
            </a:r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16p11.2 </a:t>
            </a:r>
            <a:r>
              <a:rPr lang="en-GB" sz="2800" dirty="0" smtClean="0"/>
              <a:t>deletion in </a:t>
            </a:r>
            <a:r>
              <a:rPr lang="en-GB" sz="2800" dirty="0"/>
              <a:t>obesity and population cohorts</a:t>
            </a:r>
          </a:p>
        </p:txBody>
      </p:sp>
      <p:graphicFrame>
        <p:nvGraphicFramePr>
          <p:cNvPr id="308307" name="Group 83"/>
          <p:cNvGraphicFramePr>
            <a:graphicFrameLocks noGrp="1"/>
          </p:cNvGraphicFramePr>
          <p:nvPr>
            <p:ph sz="half" idx="2"/>
          </p:nvPr>
        </p:nvGraphicFramePr>
        <p:xfrm>
          <a:off x="855663" y="1790700"/>
          <a:ext cx="7272337" cy="4026536"/>
        </p:xfrm>
        <a:graphic>
          <a:graphicData uri="http://schemas.openxmlformats.org/drawingml/2006/table">
            <a:tbl>
              <a:tblPr/>
              <a:tblGrid>
                <a:gridCol w="3744912"/>
                <a:gridCol w="1728788"/>
                <a:gridCol w="17986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Lean/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Normal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French child obesity case:control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4/643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0/530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British extreme early-onset obesity (SCOOP)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3/931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French adult obesity case:control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4/705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0/669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French bariatric surgery patients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2/141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Swedish discordant 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2/159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0/140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Population cohorts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(NFBC1966, CoLaus, EGPUT)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3/1592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1/6235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10" name="Rectangle 86"/>
          <p:cNvSpPr>
            <a:spLocks noChangeArrowheads="1"/>
          </p:cNvSpPr>
          <p:nvPr/>
        </p:nvSpPr>
        <p:spPr bwMode="auto">
          <a:xfrm>
            <a:off x="251520" y="5971927"/>
            <a:ext cx="889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Obesity:		     </a:t>
            </a:r>
            <a:r>
              <a:rPr lang="en-GB" sz="2000" dirty="0">
                <a:solidFill>
                  <a:schemeClr val="accent1"/>
                </a:solidFill>
                <a:latin typeface="Verdana" pitchFamily="34" charset="0"/>
              </a:rPr>
              <a:t>P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 = 5.8x10</a:t>
            </a:r>
            <a:r>
              <a:rPr lang="en-GB" sz="2000" i="0" baseline="30000" dirty="0">
                <a:solidFill>
                  <a:schemeClr val="accent1"/>
                </a:solidFill>
                <a:latin typeface="Verdana" pitchFamily="34" charset="0"/>
              </a:rPr>
              <a:t>-7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	OR = 29.8 [3.9–225]</a:t>
            </a:r>
          </a:p>
          <a:p>
            <a:pPr>
              <a:spcBef>
                <a:spcPct val="20000"/>
              </a:spcBef>
            </a:pP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Morbid obesity:	     </a:t>
            </a:r>
            <a:r>
              <a:rPr lang="en-GB" sz="2000" dirty="0">
                <a:solidFill>
                  <a:schemeClr val="accent1"/>
                </a:solidFill>
                <a:latin typeface="Verdana" pitchFamily="34" charset="0"/>
              </a:rPr>
              <a:t>P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 = 6.4x10</a:t>
            </a:r>
            <a:r>
              <a:rPr lang="en-GB" sz="2000" i="0" baseline="30000" dirty="0">
                <a:solidFill>
                  <a:schemeClr val="accent1"/>
                </a:solidFill>
                <a:latin typeface="Verdana" pitchFamily="34" charset="0"/>
              </a:rPr>
              <a:t>-8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	OR = 43.0 [5.6–329]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9409" t="7840" r="4877" b="52335"/>
          <a:stretch>
            <a:fillRect/>
          </a:stretch>
        </p:blipFill>
        <p:spPr bwMode="auto">
          <a:xfrm>
            <a:off x="1177925" y="2143125"/>
            <a:ext cx="67881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992" y="764704"/>
            <a:ext cx="10118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i="0" dirty="0">
                <a:solidFill>
                  <a:srgbClr val="C00000"/>
                </a:solidFill>
                <a:latin typeface="+mj-lt"/>
              </a:rPr>
              <a:t>16p11.2 deletion  </a:t>
            </a:r>
            <a:r>
              <a:rPr lang="en-GB" sz="2400" i="0" dirty="0" smtClean="0">
                <a:solidFill>
                  <a:srgbClr val="C00000"/>
                </a:solidFill>
                <a:latin typeface="+mj-lt"/>
              </a:rPr>
              <a:t>is </a:t>
            </a:r>
            <a:r>
              <a:rPr lang="en-GB" sz="2400" i="0" dirty="0">
                <a:solidFill>
                  <a:srgbClr val="C00000"/>
                </a:solidFill>
                <a:latin typeface="+mj-lt"/>
              </a:rPr>
              <a:t>the first CNV </a:t>
            </a:r>
            <a:r>
              <a:rPr lang="en-GB" sz="2400" i="0" dirty="0" smtClean="0">
                <a:solidFill>
                  <a:srgbClr val="C00000"/>
                </a:solidFill>
                <a:latin typeface="+mj-lt"/>
              </a:rPr>
              <a:t>directly associated </a:t>
            </a:r>
            <a:r>
              <a:rPr lang="en-GB" sz="2400" i="0" dirty="0">
                <a:solidFill>
                  <a:srgbClr val="C00000"/>
                </a:solidFill>
                <a:latin typeface="+mj-lt"/>
              </a:rPr>
              <a:t>with obesity…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00125" y="5143500"/>
            <a:ext cx="7658100" cy="1174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This </a:t>
            </a:r>
            <a:r>
              <a:rPr lang="en-GB" sz="2400" dirty="0">
                <a:solidFill>
                  <a:srgbClr val="C00000"/>
                </a:solidFill>
                <a:latin typeface="+mn-lt"/>
              </a:rPr>
              <a:t>deletion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was found in  about 1% </a:t>
            </a:r>
            <a:r>
              <a:rPr lang="en-GB" sz="2400" dirty="0">
                <a:solidFill>
                  <a:srgbClr val="C00000"/>
                </a:solidFill>
                <a:latin typeface="+mn-lt"/>
              </a:rPr>
              <a:t>of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morbidly obese adults in the general population cohorts</a:t>
            </a:r>
            <a:endParaRPr lang="en-GB" sz="2400" dirty="0">
              <a:solidFill>
                <a:srgbClr val="C00000"/>
              </a:solidFill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defRPr/>
            </a:pPr>
            <a:endParaRPr lang="en-GB" sz="2000" dirty="0">
              <a:effectLst/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3125" y="3357563"/>
            <a:ext cx="2143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phenotype in 16p11.2 duplications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Duplications reported to be associated with schizophrenia, bipolar disease and </a:t>
            </a:r>
            <a:r>
              <a:rPr lang="en-US" sz="2000" dirty="0" err="1" smtClean="0"/>
              <a:t>microcephaly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Investigated BMI of 105 duplication carriers: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BMI was shifted towards underweight (p=0.04), especially among adult females (p=0.003) (but not many adult males found)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Failure to thrive as children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664" y="1700808"/>
            <a:ext cx="8305800" cy="4457700"/>
          </a:xfrm>
        </p:spPr>
        <p:txBody>
          <a:bodyPr/>
          <a:lstStyle/>
          <a:p>
            <a:r>
              <a:rPr lang="en-GB" sz="2000" b="1" dirty="0"/>
              <a:t>Convincing obesity association for deletions of the ~700kb </a:t>
            </a:r>
            <a:r>
              <a:rPr lang="en-GB" sz="2000" b="1" dirty="0" smtClean="0"/>
              <a:t>16p11 ‘autism</a:t>
            </a:r>
            <a:r>
              <a:rPr lang="en-GB" sz="2000" b="1" dirty="0"/>
              <a:t>’ locus </a:t>
            </a:r>
          </a:p>
          <a:p>
            <a:r>
              <a:rPr lang="en-GB" sz="2000" dirty="0"/>
              <a:t>      onset of obesity at 8-10 years of age</a:t>
            </a:r>
          </a:p>
          <a:p>
            <a:r>
              <a:rPr lang="en-GB" sz="2000" dirty="0"/>
              <a:t>      explains ~1% of adult morbid obesity in the general </a:t>
            </a:r>
            <a:r>
              <a:rPr lang="en-GB" sz="2000" dirty="0" smtClean="0"/>
              <a:t>population</a:t>
            </a:r>
          </a:p>
          <a:p>
            <a:r>
              <a:rPr lang="en-GB" sz="2000" dirty="0" smtClean="0"/>
              <a:t>      duplication carriers are more likely to be underweight</a:t>
            </a:r>
            <a:endParaRPr lang="en-GB" sz="2000" dirty="0"/>
          </a:p>
          <a:p>
            <a:pPr>
              <a:spcBef>
                <a:spcPct val="50000"/>
              </a:spcBef>
            </a:pPr>
            <a:endParaRPr lang="en-GB" sz="2000" dirty="0"/>
          </a:p>
          <a:p>
            <a:r>
              <a:rPr lang="en-GB" sz="2000" b="1" dirty="0"/>
              <a:t>Strong association with child obesity of nearby 220kb </a:t>
            </a:r>
            <a:r>
              <a:rPr lang="en-GB" sz="2000" b="1" dirty="0" smtClean="0"/>
              <a:t>deletion encompassing SH2B1</a:t>
            </a:r>
            <a:endParaRPr lang="en-GB" sz="2000" b="1" dirty="0"/>
          </a:p>
          <a:p>
            <a:r>
              <a:rPr lang="en-GB" sz="2000" dirty="0"/>
              <a:t>      explains &gt;0.5% of child morbid </a:t>
            </a:r>
            <a:r>
              <a:rPr lang="en-GB" sz="2000" dirty="0" smtClean="0"/>
              <a:t>obesity cases </a:t>
            </a:r>
            <a:endParaRPr lang="en-GB" sz="2000" dirty="0"/>
          </a:p>
          <a:p>
            <a:r>
              <a:rPr lang="en-GB" sz="2000" dirty="0"/>
              <a:t>      impact on adult obesity is less </a:t>
            </a:r>
            <a:r>
              <a:rPr lang="en-GB" sz="2000" dirty="0" smtClean="0"/>
              <a:t>clear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C51538"/>
                </a:solidFill>
              </a:rPr>
              <a:t>Investigation of </a:t>
            </a:r>
            <a:r>
              <a:rPr lang="en-GB" sz="2000" b="1" dirty="0" smtClean="0">
                <a:solidFill>
                  <a:srgbClr val="C51538"/>
                </a:solidFill>
              </a:rPr>
              <a:t>GSVs </a:t>
            </a:r>
            <a:r>
              <a:rPr lang="en-GB" sz="2000" b="1" dirty="0">
                <a:solidFill>
                  <a:srgbClr val="C51538"/>
                </a:solidFill>
              </a:rPr>
              <a:t>in cohorts with </a:t>
            </a:r>
            <a:r>
              <a:rPr lang="en-GB" sz="2000" b="1" dirty="0" smtClean="0">
                <a:solidFill>
                  <a:srgbClr val="C51538"/>
                </a:solidFill>
              </a:rPr>
              <a:t>“obesity-plus” is </a:t>
            </a:r>
            <a:r>
              <a:rPr lang="en-GB" sz="2000" b="1" dirty="0">
                <a:solidFill>
                  <a:srgbClr val="C51538"/>
                </a:solidFill>
              </a:rPr>
              <a:t>a</a:t>
            </a:r>
            <a:br>
              <a:rPr lang="en-GB" sz="2000" b="1" dirty="0">
                <a:solidFill>
                  <a:srgbClr val="C51538"/>
                </a:solidFill>
              </a:rPr>
            </a:br>
            <a:r>
              <a:rPr lang="en-GB" sz="2000" b="1" dirty="0">
                <a:solidFill>
                  <a:srgbClr val="C51538"/>
                </a:solidFill>
              </a:rPr>
              <a:t>promising route to the identification of novel obesity </a:t>
            </a:r>
            <a:r>
              <a:rPr lang="en-GB" sz="2000" b="1" dirty="0" smtClean="0">
                <a:solidFill>
                  <a:srgbClr val="C51538"/>
                </a:solidFill>
              </a:rPr>
              <a:t>loci</a:t>
            </a:r>
            <a:endParaRPr lang="en-GB" sz="2000" b="1" dirty="0">
              <a:solidFill>
                <a:srgbClr val="C51538"/>
              </a:solidFill>
            </a:endParaRPr>
          </a:p>
          <a:p>
            <a:r>
              <a:rPr lang="en-GB" dirty="0" smtClean="0">
                <a:solidFill>
                  <a:srgbClr val="DC0217"/>
                </a:solidFill>
              </a:rPr>
              <a:t>   </a:t>
            </a:r>
            <a:endParaRPr lang="en-GB" dirty="0">
              <a:solidFill>
                <a:srgbClr val="DC021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Another 16p11.2 deletion nearby also causes childhood obesity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94" y="620688"/>
            <a:ext cx="8208962" cy="71095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We have a complex system to regulate our body fat levels…….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2636838"/>
            <a:ext cx="43624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But it can go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wrong……</a:t>
            </a:r>
          </a:p>
          <a:p>
            <a:pPr lvl="1" eaLnBrk="1" hangingPunct="1"/>
            <a:endParaRPr lang="en-US" sz="2500" b="1" dirty="0" smtClean="0"/>
          </a:p>
          <a:p>
            <a:pPr lvl="1" eaLnBrk="1" hangingPunct="1"/>
            <a:endParaRPr lang="en-US" sz="2500" b="1" dirty="0" smtClean="0"/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/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/>
            <a:endParaRPr lang="en-US" sz="2800" b="1" dirty="0" smtClean="0"/>
          </a:p>
        </p:txBody>
      </p:sp>
      <p:pic>
        <p:nvPicPr>
          <p:cNvPr id="40964" name="Picture 4" descr="fatb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2133600"/>
            <a:ext cx="4354513" cy="417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Personalised medicine in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445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Around 1:20 morbidly obese patients has a highly-</a:t>
            </a:r>
            <a:r>
              <a:rPr lang="en-GB" sz="2400" b="1" dirty="0" err="1" smtClean="0">
                <a:solidFill>
                  <a:srgbClr val="FF0000"/>
                </a:solidFill>
              </a:rPr>
              <a:t>penetrant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Mendelian</a:t>
            </a:r>
            <a:r>
              <a:rPr lang="en-GB" sz="2400" b="1" dirty="0" smtClean="0">
                <a:solidFill>
                  <a:srgbClr val="FF0000"/>
                </a:solidFill>
              </a:rPr>
              <a:t> form of obesity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400" dirty="0" smtClean="0"/>
              <a:t>Obese patients are rarely offered screening or genetic counselling (</a:t>
            </a:r>
            <a:r>
              <a:rPr lang="en-GB" sz="2400" dirty="0" err="1" smtClean="0"/>
              <a:t>eg</a:t>
            </a:r>
            <a:r>
              <a:rPr lang="en-GB" sz="2400" dirty="0" smtClean="0"/>
              <a:t>. for obesity or autism risk)</a:t>
            </a:r>
            <a:endParaRPr lang="en-GB" sz="2400" dirty="0"/>
          </a:p>
          <a:p>
            <a:pPr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Immediate implications for personalised medicine:</a:t>
            </a:r>
          </a:p>
          <a:p>
            <a:pPr marL="457200" indent="-457200"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Choice of medications that might cause weight gain (especially where there is </a:t>
            </a:r>
            <a:r>
              <a:rPr lang="en-GB" sz="2400" dirty="0" err="1" smtClean="0">
                <a:solidFill>
                  <a:srgbClr val="0000FF"/>
                </a:solidFill>
              </a:rPr>
              <a:t>neurocognitive</a:t>
            </a:r>
            <a:r>
              <a:rPr lang="en-GB" sz="2400" dirty="0" smtClean="0">
                <a:solidFill>
                  <a:srgbClr val="0000FF"/>
                </a:solidFill>
              </a:rPr>
              <a:t> dysfunction)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New drug development (MC4R)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Potential for intensive lifelong preventative intervention</a:t>
            </a:r>
          </a:p>
          <a:p>
            <a:pPr marL="457200" indent="-457200"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Choice of obesity surgery type</a:t>
            </a:r>
          </a:p>
          <a:p>
            <a:pPr marL="457200" indent="-457200">
              <a:defRPr/>
            </a:pPr>
            <a:endParaRPr lang="en-GB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is a topical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lecture could have been based on any of a number of diseases</a:t>
            </a:r>
          </a:p>
          <a:p>
            <a:endParaRPr lang="en-US" sz="2400" dirty="0" smtClean="0"/>
          </a:p>
          <a:p>
            <a:r>
              <a:rPr lang="en-US" sz="2400" dirty="0" smtClean="0"/>
              <a:t>Key points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Common diseases may have a range of causes, some very strongly genetic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Progress in genetics is very fast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Genetic cause does not imply that there’s nothing that can be done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Do not suspend evidence-based medicine because of  </a:t>
            </a:r>
            <a:r>
              <a:rPr lang="en-US" sz="2400" dirty="0" err="1" smtClean="0"/>
              <a:t>stigmatisation</a:t>
            </a:r>
            <a:r>
              <a:rPr lang="en-US" sz="2400" dirty="0" smtClean="0"/>
              <a:t> of particular patients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7694240" cy="4457700"/>
          </a:xfrm>
        </p:spPr>
        <p:txBody>
          <a:bodyPr/>
          <a:lstStyle/>
          <a:p>
            <a:r>
              <a:rPr lang="en-US" dirty="0" smtClean="0"/>
              <a:t>wonderful online lecture on genetics of obesity (Prof Steve </a:t>
            </a:r>
            <a:r>
              <a:rPr lang="en-US" dirty="0" err="1" smtClean="0"/>
              <a:t>O’Rahilly</a:t>
            </a:r>
            <a:r>
              <a:rPr lang="en-US" dirty="0" smtClean="0"/>
              <a:t> – starts half way in – his is a must-see talk):</a:t>
            </a:r>
          </a:p>
          <a:p>
            <a:r>
              <a:rPr lang="en-US" b="1" dirty="0" smtClean="0">
                <a:hlinkClick r:id="rId2"/>
              </a:rPr>
              <a:t>http://www.imperial.ac.uk/college.asp?P=7812</a:t>
            </a:r>
            <a:endParaRPr lang="en-US" b="1" dirty="0" smtClean="0"/>
          </a:p>
          <a:p>
            <a:r>
              <a:rPr lang="en-US" dirty="0" smtClean="0"/>
              <a:t>(you may need to download RealPlayer or similar to see this)</a:t>
            </a:r>
          </a:p>
          <a:p>
            <a:endParaRPr lang="en-US" dirty="0" smtClean="0"/>
          </a:p>
          <a:p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Short review of genetics of diabetes, including implications for treatment:</a:t>
            </a:r>
          </a:p>
          <a:p>
            <a:r>
              <a:rPr lang="en-US" b="1" dirty="0" smtClean="0">
                <a:hlinkClick r:id="rId3"/>
              </a:rPr>
              <a:t>http://tinyurl.com/diabetes-review-amelie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Interplay between genetics of autism, bipolar disease and schizophrenia:</a:t>
            </a:r>
            <a:endParaRPr lang="en-US" b="1" dirty="0" smtClean="0"/>
          </a:p>
          <a:p>
            <a:r>
              <a:rPr lang="en-US" b="1" dirty="0" smtClean="0">
                <a:hlinkClick r:id="rId4"/>
              </a:rPr>
              <a:t>http://www.ncbi.nlm.nih.gov/pmc/articles/PMC2784305/?tool=pubmed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short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Adult BMI Ranges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500188"/>
            <a:ext cx="7097713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The problem with BMI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3500" y="1643063"/>
            <a:ext cx="3571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rbel" pitchFamily="34" charset="0"/>
              </a:rPr>
              <a:t>Body weight is affected by muscle/fat ratio as muscle is heavier than fat</a:t>
            </a:r>
          </a:p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For example:</a:t>
            </a:r>
          </a:p>
          <a:p>
            <a:r>
              <a:rPr lang="en-GB">
                <a:latin typeface="Corbel" pitchFamily="34" charset="0"/>
              </a:rPr>
              <a:t>For a person 1.87m tall and 113kg </a:t>
            </a:r>
          </a:p>
          <a:p>
            <a:r>
              <a:rPr lang="en-GB">
                <a:latin typeface="Corbel" pitchFamily="34" charset="0"/>
              </a:rPr>
              <a:t>BMI = 32.3 = </a:t>
            </a:r>
            <a:r>
              <a:rPr lang="en-GB">
                <a:solidFill>
                  <a:srgbClr val="FF0000"/>
                </a:solidFill>
                <a:latin typeface="Corbel" pitchFamily="34" charset="0"/>
              </a:rPr>
              <a:t>Obese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929063"/>
            <a:ext cx="4286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714500"/>
            <a:ext cx="40719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rbel" pitchFamily="34" charset="0"/>
              </a:rPr>
              <a:t>Ethnicity is important</a:t>
            </a:r>
          </a:p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Asians have a lower BMI but higher percent body fat compared to white subjects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75"/>
            <a:ext cx="38576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621506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latin typeface="Corbel" pitchFamily="34" charset="0"/>
              </a:rPr>
              <a:t>Am J Clin Nutr </a:t>
            </a:r>
            <a:r>
              <a:rPr lang="de-DE">
                <a:latin typeface="Corbel" pitchFamily="34" charset="0"/>
              </a:rPr>
              <a:t>(1994) 60(1):23-8</a:t>
            </a:r>
            <a:endParaRPr lang="en-GB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 anchor="t"/>
          <a:lstStyle/>
          <a:p>
            <a:r>
              <a:rPr lang="en-GB" sz="3200" dirty="0" smtClean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Obesity defined as BMI ≥30 kg/m</a:t>
            </a:r>
            <a:r>
              <a:rPr lang="en-GB" sz="2400" baseline="30000" dirty="0" smtClean="0"/>
              <a:t>2 </a:t>
            </a:r>
          </a:p>
          <a:p>
            <a:pPr>
              <a:defRPr/>
            </a:pPr>
            <a:r>
              <a:rPr lang="en-GB" sz="2400" dirty="0" smtClean="0"/>
              <a:t>Morbid obesity BMI ≥40 kg/m</a:t>
            </a:r>
            <a:r>
              <a:rPr lang="en-GB" sz="2400" baseline="30000" dirty="0" smtClean="0"/>
              <a:t>2 </a:t>
            </a:r>
          </a:p>
          <a:p>
            <a:pPr>
              <a:defRPr/>
            </a:pPr>
            <a:endParaRPr lang="en-GB" sz="2400" baseline="30000" dirty="0" smtClean="0"/>
          </a:p>
          <a:p>
            <a:pPr>
              <a:defRPr/>
            </a:pPr>
            <a:r>
              <a:rPr lang="en-GB" sz="2400" dirty="0" err="1" smtClean="0"/>
              <a:t>Syndromic</a:t>
            </a:r>
            <a:r>
              <a:rPr lang="en-GB" sz="2400" dirty="0" smtClean="0"/>
              <a:t>, monogenic and common forms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In 2005, WHO projected &gt;400 million obese individuals</a:t>
            </a:r>
          </a:p>
          <a:p>
            <a:pPr>
              <a:defRPr/>
            </a:pPr>
            <a:endParaRPr lang="en-GB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By 2030, will increase to &gt;1.1 billion obese individuals</a:t>
            </a:r>
          </a:p>
          <a:p>
            <a:pPr>
              <a:defRPr/>
            </a:pPr>
            <a:endParaRPr lang="en-GB" sz="2400" baseline="30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Impact on global health (disease + costs)</a:t>
            </a:r>
          </a:p>
          <a:p>
            <a:pPr>
              <a:defRPr/>
            </a:pPr>
            <a:endParaRPr lang="en-GB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452437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00063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13546</TotalTime>
  <Words>1600</Words>
  <Application>Microsoft Office PowerPoint</Application>
  <PresentationFormat>On-screen Show (4:3)</PresentationFormat>
  <Paragraphs>385</Paragraphs>
  <Slides>52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Standarddesign</vt:lpstr>
      <vt:lpstr>Photo Editor Photo</vt:lpstr>
      <vt:lpstr>Chart</vt:lpstr>
      <vt:lpstr>Complex genetic diseases: can genes make us fat?</vt:lpstr>
      <vt:lpstr>outline</vt:lpstr>
      <vt:lpstr>fat is necessary for health</vt:lpstr>
      <vt:lpstr>Not having enough fat is a bad thing…….</vt:lpstr>
      <vt:lpstr>We have a complex system to regulate our body fat levels…….</vt:lpstr>
      <vt:lpstr>Adult BMI Ranges</vt:lpstr>
      <vt:lpstr>The problem with BMI</vt:lpstr>
      <vt:lpstr>Obesity</vt:lpstr>
      <vt:lpstr>PowerPoint Presentation</vt:lpstr>
      <vt:lpstr>Obesity epidemic</vt:lpstr>
      <vt:lpstr>PowerPoint Presentation</vt:lpstr>
      <vt:lpstr>BMI in the general population</vt:lpstr>
      <vt:lpstr>How do we get fat?</vt:lpstr>
      <vt:lpstr>PowerPoint Presentation</vt:lpstr>
      <vt:lpstr>PowerPoint Presentation</vt:lpstr>
      <vt:lpstr>PowerPoint Presentation</vt:lpstr>
      <vt:lpstr>Syndromic obesity</vt:lpstr>
      <vt:lpstr>Syndromic obesity</vt:lpstr>
      <vt:lpstr>Monogenic obesity</vt:lpstr>
      <vt:lpstr>1994 - leptin, the first “obese” gene</vt:lpstr>
      <vt:lpstr>PowerPoint Presentation</vt:lpstr>
      <vt:lpstr>Leptin – the “ob” protein </vt:lpstr>
      <vt:lpstr>PowerPoint Presentation</vt:lpstr>
      <vt:lpstr>PowerPoint Presentation</vt:lpstr>
      <vt:lpstr>PowerPoint Presentation</vt:lpstr>
      <vt:lpstr>PowerPoint Presentation</vt:lpstr>
      <vt:lpstr>Most fat people have lots of leptin!</vt:lpstr>
      <vt:lpstr>Leptin receptor-deficient mouse</vt:lpstr>
      <vt:lpstr>PowerPoint Presentation</vt:lpstr>
      <vt:lpstr>PowerPoint Presentation</vt:lpstr>
      <vt:lpstr>PowerPoint Presentation</vt:lpstr>
      <vt:lpstr>Other genes in the same pathway also cause single-gene obesity………..</vt:lpstr>
      <vt:lpstr>PowerPoint Presentation</vt:lpstr>
      <vt:lpstr>Common obesity</vt:lpstr>
      <vt:lpstr>Genome-Wide Association</vt:lpstr>
      <vt:lpstr>PowerPoint Presentation</vt:lpstr>
      <vt:lpstr>Searching throughout the genome</vt:lpstr>
      <vt:lpstr>Problems with GWAS</vt:lpstr>
      <vt:lpstr>Common variants of subtle effect not PREDICTIVE OF severe forms of obesity</vt:lpstr>
      <vt:lpstr>Missing heritability of complex diseases.......</vt:lpstr>
      <vt:lpstr>Ongoing research......Copy number variants</vt:lpstr>
      <vt:lpstr>Genomic structural variants (including CNVs)</vt:lpstr>
      <vt:lpstr>One example: Chromosome 16p11.2 deletion</vt:lpstr>
      <vt:lpstr>deletion at 16p11.2 in a patient with ‘obesity plus’</vt:lpstr>
      <vt:lpstr>16p11.2 deletions already observed in patients with neurocognitive problems</vt:lpstr>
      <vt:lpstr>16p11.2 deletion in obesity and population cohorts</vt:lpstr>
      <vt:lpstr>PowerPoint Presentation</vt:lpstr>
      <vt:lpstr>Reciprocal phenotype in 16p11.2 duplications</vt:lpstr>
      <vt:lpstr>Another 16p11.2 deletion nearby also causes childhood obesity</vt:lpstr>
      <vt:lpstr>Personalised medicine in obesity</vt:lpstr>
      <vt:lpstr>Obesity is a topical example</vt:lpstr>
      <vt:lpstr>Further reading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alex</dc:creator>
  <cp:lastModifiedBy>Shiel, Nuala</cp:lastModifiedBy>
  <cp:revision>275</cp:revision>
  <dcterms:modified xsi:type="dcterms:W3CDTF">2012-11-12T15:05:12Z</dcterms:modified>
</cp:coreProperties>
</file>