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2" r:id="rId2"/>
  </p:sldMasterIdLst>
  <p:notesMasterIdLst>
    <p:notesMasterId r:id="rId27"/>
  </p:notesMasterIdLst>
  <p:handoutMasterIdLst>
    <p:handoutMasterId r:id="rId28"/>
  </p:handoutMasterIdLst>
  <p:sldIdLst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6E6E6F"/>
    <a:srgbClr val="DC0217"/>
    <a:srgbClr val="4B4F55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16" y="72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59E88A4B-27DA-4733-8081-4903A3E2F1AC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904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095A3C96-D9F3-4B23-A8B4-89CAB032A28D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8550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E80F7-2C20-4C30-A083-F3EC7E6F56E9}" type="slidenum">
              <a:rPr lang="da-DK"/>
              <a:pPr/>
              <a:t>1</a:t>
            </a:fld>
            <a:endParaRPr lang="da-D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1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B65F17B2-F340-437C-B3C9-CA9D5211D0E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70897-739C-4534-8329-48D58E1505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CCD02-C296-4B68-B5B8-B24E946D0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5D7B-49E1-4087-8E5E-75D540F58B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64E5-1384-49D7-9B4D-1F8FC188B6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517-6105-4725-873D-BC3675B8A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1B6-096B-4F98-ADDC-1ABA8ADC1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6CDC8-E20B-4F4F-8F1C-7963CC8AA6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2904-603D-4797-9ADA-D3810D46CE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3471-1DEF-4FD0-AC33-D10F89EF8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7BAE-E910-4623-B240-C0509D79DD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0F41B-7D39-4A9A-B7C8-B7249AA027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pitchFamily="1" charset="-128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pitchFamily="1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pitchFamily="1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1400">
          <a:solidFill>
            <a:srgbClr val="4B4F55"/>
          </a:solidFill>
          <a:latin typeface="+mn-lt"/>
          <a:ea typeface="ＭＳ Ｐゴシック" pitchFamily="1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1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defRPr/>
            </a:pPr>
            <a:endParaRPr lang="en-US" i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defRPr/>
            </a:pPr>
            <a:endParaRPr lang="en-US" i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defRPr/>
            </a:pPr>
            <a:fld id="{320105D2-9FB8-4605-883A-F2D94E1E50FD}" type="slidenum">
              <a:rPr lang="en-US" i="0">
                <a:solidFill>
                  <a:srgbClr val="000000"/>
                </a:solidFill>
                <a:latin typeface="Times" pitchFamily="18" charset="0"/>
                <a:cs typeface="+mn-cs"/>
              </a:rPr>
              <a:pPr eaLnBrk="0" hangingPunct="0">
                <a:defRPr/>
              </a:pPr>
              <a:t>‹#›</a:t>
            </a:fld>
            <a:endParaRPr lang="en-US" i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rs.yahoo.com/_ylt=AnmtkdsKq.MJJ4tak_V5GDBNBQx.;_ylu=X3oDMTBqYWdlNjBlBHBvcwMxOARzZWMDc3IEdnRpZAM-/SIG=1gocds0rt/**http:/uk.images.search.yahoo.com/search/images/view?back=http://uk.images.search.yahoo.com/search/images?_adv_prop=image&amp;fr=yfp-t-501&amp;va=kidney&amp;sz=all&amp;w=369&amp;h=325&amp;imgurl=laxmi.nuc.ucla.edu:8000/NM-Mediabook/figures/RENAL/kidney_xsect.gif&amp;rurl=http://laxmi.nuc.ucla.edu:8000/NM-Mediabook/figures/RENAL&amp;size=40.7kB&amp;name=kidney_xsect.gif&amp;p=kidney&amp;type=gif&amp;no=18&amp;tt=177,589&amp;oid=d04266fb8a9f6c20&amp;ei=ISO-8859-1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846584"/>
          </a:xfrm>
          <a:noFill/>
        </p:spPr>
        <p:txBody>
          <a:bodyPr/>
          <a:lstStyle/>
          <a:p>
            <a:pPr eaLnBrk="1" hangingPunct="1"/>
            <a:r>
              <a:rPr lang="en-GB" sz="5400" dirty="0" smtClean="0">
                <a:latin typeface="Arial" pitchFamily="34" charset="0"/>
                <a:cs typeface="Arial" pitchFamily="34" charset="0"/>
              </a:rPr>
              <a:t>Blood and blood cells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66006" y="3717032"/>
            <a:ext cx="7543800" cy="504056"/>
          </a:xfrm>
        </p:spPr>
        <p:txBody>
          <a:bodyPr/>
          <a:lstStyle/>
          <a:p>
            <a:pPr marL="0" indent="0" eaLnBrk="1" hangingPunct="1"/>
            <a:r>
              <a:rPr lang="en-US" sz="3200" dirty="0" smtClean="0"/>
              <a:t>Dr Mike Emerson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38200" y="46482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en-US" i="0" dirty="0">
                <a:solidFill>
                  <a:srgbClr val="4B4F55"/>
                </a:solidFill>
                <a:latin typeface="Arial" charset="0"/>
              </a:rPr>
              <a:t>Course code (MBBS) </a:t>
            </a:r>
            <a:r>
              <a:rPr lang="en-US" i="0" dirty="0" smtClean="0">
                <a:solidFill>
                  <a:srgbClr val="4B4F55"/>
                </a:solidFill>
                <a:latin typeface="Arial" charset="0"/>
              </a:rPr>
              <a:t>: Cells </a:t>
            </a:r>
            <a:r>
              <a:rPr lang="en-US" i="0" dirty="0">
                <a:solidFill>
                  <a:srgbClr val="4B4F55"/>
                </a:solidFill>
                <a:latin typeface="Arial" charset="0"/>
              </a:rPr>
              <a:t>3</a:t>
            </a:r>
          </a:p>
          <a:p>
            <a:pPr>
              <a:spcBef>
                <a:spcPct val="20000"/>
              </a:spcBef>
            </a:pPr>
            <a:r>
              <a:rPr lang="en-US" i="0" dirty="0">
                <a:solidFill>
                  <a:srgbClr val="4B4F55"/>
                </a:solidFill>
                <a:latin typeface="Arial" charset="0"/>
              </a:rPr>
              <a:t>Course code (BMS) </a:t>
            </a:r>
            <a:r>
              <a:rPr lang="en-US" i="0" dirty="0" smtClean="0">
                <a:solidFill>
                  <a:srgbClr val="4B4F55"/>
                </a:solidFill>
                <a:latin typeface="Arial" charset="0"/>
              </a:rPr>
              <a:t>: BCT-L3 </a:t>
            </a:r>
            <a:endParaRPr lang="en-US" i="0" dirty="0">
              <a:solidFill>
                <a:srgbClr val="4B4F5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238" y="2043113"/>
            <a:ext cx="509270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11200" y="46355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Normal blood film</a:t>
            </a:r>
          </a:p>
        </p:txBody>
      </p:sp>
      <p:pic>
        <p:nvPicPr>
          <p:cNvPr id="11268" name="Picture 5" descr="Adequate Blood Fi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8" y="2463800"/>
            <a:ext cx="1958975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Key red cell parameters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36550" y="2032000"/>
            <a:ext cx="6594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Conc</a:t>
            </a:r>
            <a:r>
              <a:rPr lang="en-US" sz="2400" i="0" baseline="30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n</a:t>
            </a:r>
            <a:r>
              <a:rPr lang="en-US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haemoglobin (135-165♂; 115-145 ♀ g/l)</a:t>
            </a:r>
          </a:p>
          <a:p>
            <a:pPr eaLnBrk="0" hangingPunct="0"/>
            <a:r>
              <a:rPr lang="en-US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Red cell count (</a:t>
            </a: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5.4 x 10</a:t>
            </a:r>
            <a:r>
              <a:rPr lang="en-GB" sz="2400" i="0" baseline="30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12</a:t>
            </a: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/l (♂) and 4.8 x 10</a:t>
            </a:r>
            <a:r>
              <a:rPr lang="en-GB" sz="2400" i="0" baseline="30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12</a:t>
            </a: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/l (♀)</a:t>
            </a:r>
            <a:r>
              <a:rPr lang="en-US" sz="2400" i="0" baseline="30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</a:t>
            </a:r>
            <a:endParaRPr lang="en-US" sz="2400" i="0" smtClean="0">
              <a:solidFill>
                <a:srgbClr val="000000"/>
              </a:solidFill>
              <a:latin typeface="Times" pitchFamily="18" charset="0"/>
              <a:ea typeface="Seoul" charset="-127"/>
              <a:cs typeface="+mn-cs"/>
            </a:endParaRPr>
          </a:p>
          <a:p>
            <a:pPr eaLnBrk="0" hangingPunct="0"/>
            <a:r>
              <a:rPr lang="en-US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Haematocrit (packed cell volume): 	0.40-0.54 (♂)</a:t>
            </a:r>
          </a:p>
          <a:p>
            <a:pPr eaLnBrk="0" hangingPunct="0"/>
            <a:r>
              <a:rPr lang="en-US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					0.35-0.47 (♀)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57188" y="4549775"/>
            <a:ext cx="81327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Derived indices					Normal</a:t>
            </a:r>
          </a:p>
          <a:p>
            <a:pPr eaLnBrk="0" hangingPunct="0"/>
            <a:r>
              <a:rPr lang="en-US" sz="24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MCV mean cell volume 				82-99fl</a:t>
            </a:r>
          </a:p>
          <a:p>
            <a:pPr eaLnBrk="0" hangingPunct="0"/>
            <a:r>
              <a:rPr lang="en-US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(MCH mean cell haemoglobin			27-33pg)</a:t>
            </a:r>
          </a:p>
          <a:p>
            <a:pPr eaLnBrk="0" hangingPunct="0"/>
            <a:r>
              <a:rPr lang="en-US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(MCHC mean cell haemoglobin concentration	320-340g/l)	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875463" y="300038"/>
            <a:ext cx="1905000" cy="2473325"/>
            <a:chOff x="4259" y="315"/>
            <a:chExt cx="1200" cy="1558"/>
          </a:xfrm>
        </p:grpSpPr>
        <p:pic>
          <p:nvPicPr>
            <p:cNvPr id="12295" name="Picture 17" descr="Image Previ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59" y="315"/>
              <a:ext cx="1200" cy="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Rectangle 18"/>
            <p:cNvSpPr>
              <a:spLocks noChangeArrowheads="1"/>
            </p:cNvSpPr>
            <p:nvPr/>
          </p:nvSpPr>
          <p:spPr bwMode="auto">
            <a:xfrm>
              <a:off x="4782" y="1115"/>
              <a:ext cx="91" cy="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</p:grpSp>
      <p:sp>
        <p:nvSpPr>
          <p:cNvPr id="12294" name="Line 19"/>
          <p:cNvSpPr>
            <a:spLocks noChangeShapeType="1"/>
          </p:cNvSpPr>
          <p:nvPr/>
        </p:nvSpPr>
        <p:spPr bwMode="auto">
          <a:xfrm flipV="1">
            <a:off x="465138" y="4933950"/>
            <a:ext cx="7431087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57175"/>
            <a:ext cx="7772400" cy="606425"/>
          </a:xfrm>
        </p:spPr>
        <p:txBody>
          <a:bodyPr/>
          <a:lstStyle/>
          <a:p>
            <a:pPr eaLnBrk="1" hangingPunct="1"/>
            <a:r>
              <a:rPr lang="en-US" sz="3600" b="1" smtClean="0"/>
              <a:t>Anaemia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66738" y="1069975"/>
            <a:ext cx="8023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smtClean="0">
                <a:solidFill>
                  <a:srgbClr val="000000"/>
                </a:solidFill>
                <a:latin typeface="Times" pitchFamily="18" charset="0"/>
                <a:cs typeface="+mn-cs"/>
              </a:rPr>
              <a:t>“</a:t>
            </a:r>
            <a:r>
              <a:rPr lang="en-US" sz="2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Low blood haemoglobin concentration” </a:t>
            </a:r>
            <a:endParaRPr lang="en-US" sz="2000" b="1" smtClean="0">
              <a:solidFill>
                <a:srgbClr val="000000"/>
              </a:solidFill>
              <a:latin typeface="Times" pitchFamily="18" charset="0"/>
              <a:cs typeface="+mn-cs"/>
            </a:endParaRPr>
          </a:p>
          <a:p>
            <a:pPr eaLnBrk="0" hangingPunct="0"/>
            <a:endParaRPr lang="en-US" sz="2000" b="1" smtClean="0">
              <a:solidFill>
                <a:srgbClr val="000000"/>
              </a:solidFill>
              <a:latin typeface="Times" pitchFamily="18" charset="0"/>
              <a:cs typeface="+mn-cs"/>
            </a:endParaRPr>
          </a:p>
          <a:p>
            <a:pPr eaLnBrk="0" hangingPunct="0"/>
            <a:r>
              <a:rPr lang="en-US" sz="20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Microcytic (small MCV): Failure of haemoglobin synthesis</a:t>
            </a:r>
          </a:p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Fe deficiency:	menstruation (daily loss 1mg M; 2mg F)</a:t>
            </a:r>
          </a:p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		GIT lesions or cancers</a:t>
            </a:r>
          </a:p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		parasitic infection</a:t>
            </a:r>
          </a:p>
          <a:p>
            <a:pPr eaLnBrk="0" hangingPunct="0"/>
            <a:endParaRPr lang="en-US" sz="20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  <a:p>
            <a:pPr eaLnBrk="0" hangingPunct="0"/>
            <a:r>
              <a:rPr lang="en-US" sz="20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Normocytic (normal MCV)</a:t>
            </a:r>
          </a:p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Acute blood loss</a:t>
            </a:r>
          </a:p>
          <a:p>
            <a:pPr eaLnBrk="0" hangingPunct="0"/>
            <a:endParaRPr lang="en-US" sz="20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  <a:p>
            <a:pPr eaLnBrk="0" hangingPunct="0"/>
            <a:r>
              <a:rPr lang="en-US" sz="20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Macrocytic (large MCV)</a:t>
            </a:r>
          </a:p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DNA synthesis and cell division fail and reduced division of progenitor cells so fewer but larger erythrocytes. </a:t>
            </a:r>
            <a:endParaRPr lang="en-US" sz="2000" b="1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Folic acid (required for thymine synthesis) deficiency : pregnancy</a:t>
            </a:r>
          </a:p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Vit B12 (needed for folic acids actions) deficiency: autoimmune disease, destroys B12 uptake in gut: pernicious anaemia; vegetarians, vegans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b="1" smtClean="0"/>
              <a:t>Sickle Cell Anaemia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2619375"/>
          </a:xfrm>
        </p:spPr>
        <p:txBody>
          <a:bodyPr/>
          <a:lstStyle/>
          <a:p>
            <a:pPr eaLnBrk="1" hangingPunct="1"/>
            <a:r>
              <a:rPr lang="en-GB" sz="2400" smtClean="0"/>
              <a:t>Haemoglobin mutation</a:t>
            </a:r>
          </a:p>
          <a:p>
            <a:pPr eaLnBrk="1" hangingPunct="1"/>
            <a:r>
              <a:rPr lang="en-GB" sz="2400" smtClean="0"/>
              <a:t>Distorted erythrocytes – destroyed – anaemia</a:t>
            </a:r>
          </a:p>
          <a:p>
            <a:pPr eaLnBrk="1" hangingPunct="1"/>
            <a:r>
              <a:rPr lang="en-GB" sz="2400" smtClean="0"/>
              <a:t>Homozygous = disease manifests</a:t>
            </a:r>
          </a:p>
          <a:p>
            <a:pPr eaLnBrk="1" hangingPunct="1"/>
            <a:r>
              <a:rPr lang="en-GB" sz="2400" smtClean="0"/>
              <a:t>Heterozygous = sickle cell trait</a:t>
            </a:r>
          </a:p>
          <a:p>
            <a:pPr lvl="4" eaLnBrk="1" hangingPunct="1">
              <a:buFontTx/>
              <a:buNone/>
            </a:pPr>
            <a:r>
              <a:rPr lang="en-GB" sz="2400" smtClean="0"/>
              <a:t>	 = malaria resistant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7388" y="39639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Polycythemia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5059363"/>
            <a:ext cx="5600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Excess erythrocytes, high haematocrit</a:t>
            </a:r>
          </a:p>
          <a:p>
            <a:pPr eaLnBrk="0" hangingPunct="0">
              <a:buFontTx/>
              <a:buChar char="•"/>
            </a:pP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High altitude</a:t>
            </a:r>
          </a:p>
          <a:p>
            <a:pPr eaLnBrk="0" hangingPunct="0">
              <a:buFontTx/>
              <a:buChar char="•"/>
            </a:pP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Increased viscosity leads to heart problems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Leukocytes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White blood cells</a:t>
            </a:r>
          </a:p>
          <a:p>
            <a:pPr eaLnBrk="1" hangingPunct="1"/>
            <a:r>
              <a:rPr lang="en-GB" smtClean="0"/>
              <a:t>Use circulation for transport</a:t>
            </a:r>
          </a:p>
          <a:p>
            <a:pPr eaLnBrk="1" hangingPunct="1"/>
            <a:r>
              <a:rPr lang="en-GB" smtClean="0"/>
              <a:t>Travel near capillary wall and invade tissue space to fight infection</a:t>
            </a:r>
          </a:p>
          <a:p>
            <a:pPr eaLnBrk="1" hangingPunct="1"/>
            <a:r>
              <a:rPr lang="en-GB" smtClean="0"/>
              <a:t>Classified by structure and dye binding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160338"/>
            <a:ext cx="7772400" cy="909637"/>
          </a:xfrm>
        </p:spPr>
        <p:txBody>
          <a:bodyPr/>
          <a:lstStyle/>
          <a:p>
            <a:pPr eaLnBrk="1" hangingPunct="1"/>
            <a:r>
              <a:rPr lang="en-GB" b="1" smtClean="0"/>
              <a:t>Leukocyte Types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038225"/>
            <a:ext cx="7772400" cy="4114800"/>
          </a:xfrm>
        </p:spPr>
        <p:txBody>
          <a:bodyPr/>
          <a:lstStyle/>
          <a:p>
            <a:pPr eaLnBrk="1" hangingPunct="1"/>
            <a:r>
              <a:rPr lang="en-GB" sz="2400" smtClean="0"/>
              <a:t>Polymorphonuclear granulocytes:</a:t>
            </a:r>
          </a:p>
          <a:p>
            <a:pPr eaLnBrk="1" hangingPunct="1">
              <a:buFontTx/>
              <a:buNone/>
            </a:pPr>
            <a:r>
              <a:rPr lang="en-GB" sz="2400" smtClean="0"/>
              <a:t>	Multilobed nuclei, many granules						</a:t>
            </a:r>
            <a:r>
              <a:rPr lang="en-GB" sz="2000" smtClean="0"/>
              <a:t>neutrophils (phagocytic, abundant)</a:t>
            </a:r>
          </a:p>
          <a:p>
            <a:pPr eaLnBrk="1" hangingPunct="1">
              <a:buFontTx/>
              <a:buNone/>
            </a:pPr>
            <a:r>
              <a:rPr lang="en-GB" sz="2000" smtClean="0"/>
              <a:t>			eosinophils (allergy)</a:t>
            </a:r>
          </a:p>
          <a:p>
            <a:pPr eaLnBrk="1" hangingPunct="1">
              <a:buFontTx/>
              <a:buNone/>
            </a:pPr>
            <a:r>
              <a:rPr lang="en-GB" sz="2000" smtClean="0"/>
              <a:t>			basophils (produce histamine)</a:t>
            </a:r>
          </a:p>
          <a:p>
            <a:pPr eaLnBrk="1" hangingPunct="1"/>
            <a:r>
              <a:rPr lang="en-GB" sz="2400" smtClean="0"/>
              <a:t>Lymphocytes (antibody producing)</a:t>
            </a:r>
          </a:p>
          <a:p>
            <a:pPr eaLnBrk="1" hangingPunct="1"/>
            <a:r>
              <a:rPr lang="en-GB" sz="2400" smtClean="0"/>
              <a:t>Monocytes (phagocytic)</a:t>
            </a:r>
          </a:p>
        </p:txBody>
      </p:sp>
      <p:pic>
        <p:nvPicPr>
          <p:cNvPr id="16388" name="Picture 4" descr="wid4962X_1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38" y="4375150"/>
            <a:ext cx="64198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3413"/>
            <a:ext cx="7772400" cy="708025"/>
          </a:xfrm>
        </p:spPr>
        <p:txBody>
          <a:bodyPr/>
          <a:lstStyle/>
          <a:p>
            <a:pPr eaLnBrk="1" hangingPunct="1"/>
            <a:r>
              <a:rPr lang="en-US" sz="4000" b="1" smtClean="0"/>
              <a:t>Polymorphonuclear granulocytes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92722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Segmented nucleus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Full of cytoplasmic granules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First on scene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Adhere to blood vessels in infected area and migrate to tissue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Engulf, kill and digest microorganisms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Release inflammatory mediators: toxic oxygen products, digestive enzymes, vasodilators, chemotaxins</a:t>
            </a: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GB" sz="4000" b="1" smtClean="0"/>
              <a:t>B-lymphocytes (B cells)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9688"/>
            <a:ext cx="7772400" cy="5086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Mature in bone marrow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Humoral (antibody-mediated) immunity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Foreign antigen → immunoglobulin (antibody) production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Immunoglobulins: IgM; IgG; IgA; IgD; IgE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Antibody-antigen reactions: assist phagocytosis by </a:t>
            </a:r>
            <a:r>
              <a:rPr lang="en-GB" sz="2400" b="1" smtClean="0"/>
              <a:t>precipitation</a:t>
            </a:r>
            <a:r>
              <a:rPr lang="en-GB" sz="2400" smtClean="0"/>
              <a:t>; </a:t>
            </a:r>
            <a:r>
              <a:rPr lang="en-GB" sz="2400" b="1" smtClean="0"/>
              <a:t>agglutination</a:t>
            </a:r>
            <a:r>
              <a:rPr lang="en-GB" sz="2400" smtClean="0"/>
              <a:t> (clumping) or coating in antibody (</a:t>
            </a:r>
            <a:r>
              <a:rPr lang="en-GB" sz="2400" b="1" smtClean="0"/>
              <a:t>opsonisation</a:t>
            </a:r>
            <a:r>
              <a:rPr lang="en-GB" sz="2400" smtClean="0"/>
              <a:t>) or prevent attachment of mico-organism to tissues (</a:t>
            </a:r>
            <a:r>
              <a:rPr lang="en-GB" sz="2400" b="1" smtClean="0"/>
              <a:t>neutralisation</a:t>
            </a:r>
            <a:r>
              <a:rPr lang="en-GB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Primary immune response: first exposure, antibodies appear after latent period, peak then fall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Secondary response: </a:t>
            </a:r>
            <a:r>
              <a:rPr lang="en-GB" sz="2400" b="1" smtClean="0"/>
              <a:t>greater, quicker, longer</a:t>
            </a:r>
            <a:r>
              <a:rPr lang="en-GB" sz="2400" smtClean="0"/>
              <a:t> response due to </a:t>
            </a:r>
            <a:r>
              <a:rPr lang="en-GB" sz="2400" b="1" smtClean="0"/>
              <a:t>memory cells</a:t>
            </a:r>
            <a:r>
              <a:rPr lang="en-GB" sz="2400" smtClean="0"/>
              <a:t> (long lived B-lymphocytes)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/>
              <a:t>Passive immunity</a:t>
            </a:r>
            <a:r>
              <a:rPr lang="en-GB" sz="2400" smtClean="0"/>
              <a:t>: inject immunoglobulins (vaccine) or cross placenta (colostrum in some species)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2750"/>
            <a:ext cx="7772400" cy="911225"/>
          </a:xfrm>
        </p:spPr>
        <p:txBody>
          <a:bodyPr/>
          <a:lstStyle/>
          <a:p>
            <a:pPr eaLnBrk="1" hangingPunct="1"/>
            <a:r>
              <a:rPr lang="en-GB" sz="4000" b="1" smtClean="0"/>
              <a:t>T-lymphocytes (T cells)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95425"/>
            <a:ext cx="7772400" cy="4840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Thymus dependent (derived in bone marrow, migrate to thymus, acquire surface antigenic molecules and become </a:t>
            </a:r>
            <a:r>
              <a:rPr lang="en-GB" sz="2400" i="1" smtClean="0"/>
              <a:t>immunologically competent</a:t>
            </a:r>
            <a:r>
              <a:rPr lang="en-GB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Cellular immunity (i.e. not antibodies)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Circulate → foreign antigen → blast transformation → progeny with receptors for antigen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Activated T-lymphocytes → </a:t>
            </a:r>
            <a:r>
              <a:rPr lang="en-GB" sz="2400" b="1" smtClean="0"/>
              <a:t>chemotaxins</a:t>
            </a:r>
            <a:r>
              <a:rPr lang="en-GB" sz="2400" smtClean="0"/>
              <a:t> (attract macrophages); </a:t>
            </a:r>
            <a:r>
              <a:rPr lang="en-GB" sz="2400" b="1" smtClean="0"/>
              <a:t>lymphotoxin</a:t>
            </a:r>
            <a:r>
              <a:rPr lang="en-GB" sz="2400" smtClean="0"/>
              <a:t> (kills cells); </a:t>
            </a:r>
            <a:r>
              <a:rPr lang="en-GB" sz="2400" b="1" smtClean="0"/>
              <a:t>interferon</a:t>
            </a:r>
            <a:r>
              <a:rPr lang="en-GB" sz="2400" smtClean="0"/>
              <a:t> (kills viruses)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Subgroups: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/>
              <a:t>Cytotoxic T cells (CD8+, “attack cells”)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Helper T cells (CD4+, secrete cytokines to help B and T cells, essential, HIV infects)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/>
              <a:t>Supressor cells (modify lymphocytes responses)</a:t>
            </a:r>
          </a:p>
          <a:p>
            <a:pPr eaLnBrk="1" hangingPunct="1">
              <a:lnSpc>
                <a:spcPct val="80000"/>
              </a:lnSpc>
            </a:pP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763"/>
            <a:ext cx="7772400" cy="1143001"/>
          </a:xfrm>
        </p:spPr>
        <p:txBody>
          <a:bodyPr/>
          <a:lstStyle/>
          <a:p>
            <a:pPr eaLnBrk="1" hangingPunct="1"/>
            <a:r>
              <a:rPr lang="en-US" sz="4000" b="1" smtClean="0"/>
              <a:t>Monocytes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00965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Large, single horse-shoe nucleus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Appear after granulocytes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In tissue become macrophages (“big eaters”)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Engulf micro-organisms, tissue debris and dead polymorphs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Secrete inflammatory mediators and stimulate angiogenesis (vessel growth = repair)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Ingest and store antigens, present modified antigen to lymphocytes</a:t>
            </a:r>
          </a:p>
        </p:txBody>
      </p:sp>
      <p:pic>
        <p:nvPicPr>
          <p:cNvPr id="20484" name="Picture 5" descr="wid4962X_18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450" y="4289425"/>
            <a:ext cx="3868738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438150"/>
            <a:ext cx="7772400" cy="76517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Main functions of blood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976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Connective tissue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Transport (connects every part of body)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Heat distribution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Immunity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Haemostasis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Support (e.g. external genitalia - VIAGRA)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MAINTAIN HOMEOSTASIS (constant internal environment)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Blood volume (5l male; 3.5l female)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Normal leukocyte count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93713" y="1681163"/>
            <a:ext cx="7931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Total 3.5 - 10.0 x 10</a:t>
            </a:r>
            <a:r>
              <a:rPr lang="en-US" sz="2800" i="0" baseline="30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9</a:t>
            </a:r>
            <a:r>
              <a:rPr lang="en-US" sz="28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/L</a:t>
            </a:r>
            <a:endParaRPr lang="en-US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graphicFrame>
        <p:nvGraphicFramePr>
          <p:cNvPr id="21534" name="Group 30"/>
          <p:cNvGraphicFramePr>
            <a:graphicFrameLocks noGrp="1"/>
          </p:cNvGraphicFramePr>
          <p:nvPr/>
        </p:nvGraphicFramePr>
        <p:xfrm>
          <a:off x="693738" y="2301875"/>
          <a:ext cx="6858000" cy="261239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Neutrophils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2.5 - 7.5 (40 - 75%)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Eosinophils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0.04 - 0.4 (1 - 6%)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Basophils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0.01 - 0.1 (&lt;1%)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Monocytes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0.2 - 0.8 (2 - 10%)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Lymphocytes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1.5 - 4.0 (20 - 45%)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8" name="Text Box 32"/>
          <p:cNvSpPr txBox="1">
            <a:spLocks noChangeArrowheads="1"/>
          </p:cNvSpPr>
          <p:nvPr/>
        </p:nvSpPr>
        <p:spPr bwMode="auto">
          <a:xfrm>
            <a:off x="677863" y="5437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21529" name="Text Box 33"/>
          <p:cNvSpPr txBox="1">
            <a:spLocks noChangeArrowheads="1"/>
          </p:cNvSpPr>
          <p:nvPr/>
        </p:nvSpPr>
        <p:spPr bwMode="auto">
          <a:xfrm>
            <a:off x="763588" y="5378450"/>
            <a:ext cx="5478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Leukocytosis = raised e.g. infection, cancer</a:t>
            </a:r>
          </a:p>
          <a:p>
            <a:pPr eaLnBrk="0" hangingPunct="0"/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Leukopenia – low e.g. chemotherapy, 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317500"/>
            <a:ext cx="7772400" cy="722313"/>
          </a:xfrm>
        </p:spPr>
        <p:txBody>
          <a:bodyPr/>
          <a:lstStyle/>
          <a:p>
            <a:pPr eaLnBrk="1" hangingPunct="1"/>
            <a:r>
              <a:rPr lang="en-US" sz="4000" b="1" smtClean="0"/>
              <a:t>Platelets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87400" y="1473200"/>
            <a:ext cx="63373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Derive from megakaryocytes</a:t>
            </a:r>
          </a:p>
          <a:p>
            <a:pPr eaLnBrk="0" hangingPunct="0">
              <a:buFontTx/>
              <a:buChar char="•"/>
            </a:pPr>
            <a:r>
              <a:rPr lang="en-US" sz="28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2 - 3 µm diameter (small)</a:t>
            </a:r>
          </a:p>
          <a:p>
            <a:pPr eaLnBrk="0" hangingPunct="0">
              <a:buFontTx/>
              <a:buChar char="•"/>
            </a:pPr>
            <a:r>
              <a:rPr lang="en-US" sz="28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Normal platelet count 25 x 10</a:t>
            </a:r>
            <a:r>
              <a:rPr lang="en-US" sz="2800" i="0" baseline="30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4</a:t>
            </a:r>
            <a:r>
              <a:rPr lang="en-US" sz="28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/</a:t>
            </a:r>
            <a:r>
              <a:rPr lang="en-US" sz="2800" i="0" smtClean="0">
                <a:solidFill>
                  <a:srgbClr val="000000"/>
                </a:solidFill>
                <a:latin typeface="Symbol" pitchFamily="18" charset="2"/>
                <a:cs typeface="+mn-cs"/>
              </a:rPr>
              <a:t>m</a:t>
            </a:r>
            <a:r>
              <a:rPr lang="en-US" sz="28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l</a:t>
            </a:r>
          </a:p>
          <a:p>
            <a:pPr eaLnBrk="0" hangingPunct="0">
              <a:buFontTx/>
              <a:buChar char="•"/>
            </a:pPr>
            <a:r>
              <a:rPr lang="en-US" sz="28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Life span 8 - 10 days</a:t>
            </a:r>
          </a:p>
          <a:p>
            <a:pPr eaLnBrk="0" hangingPunct="0">
              <a:buFontTx/>
              <a:buChar char="•"/>
            </a:pPr>
            <a:r>
              <a:rPr lang="en-US" sz="28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Granules</a:t>
            </a:r>
          </a:p>
          <a:p>
            <a:pPr eaLnBrk="0" hangingPunct="0">
              <a:buFontTx/>
              <a:buChar char="•"/>
            </a:pPr>
            <a:r>
              <a:rPr lang="en-US" sz="28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Many organelles, no nucleus</a:t>
            </a:r>
          </a:p>
        </p:txBody>
      </p:sp>
      <p:pic>
        <p:nvPicPr>
          <p:cNvPr id="22532" name="Picture 4" descr="Image 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5563" y="4624388"/>
            <a:ext cx="35163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8163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b="1" smtClean="0"/>
              <a:t>Platelets and Haemostasis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90976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Express </a:t>
            </a:r>
            <a:r>
              <a:rPr lang="en-US" sz="2400" b="1" smtClean="0"/>
              <a:t>surface receptors</a:t>
            </a:r>
            <a:r>
              <a:rPr lang="en-US" sz="2400" smtClean="0"/>
              <a:t> for platelet activators (e.g. </a:t>
            </a:r>
            <a:r>
              <a:rPr lang="en-US" sz="2400" b="1" smtClean="0"/>
              <a:t>collagen</a:t>
            </a:r>
            <a:r>
              <a:rPr lang="en-US" sz="2400" smtClean="0"/>
              <a:t> in vessels or </a:t>
            </a:r>
            <a:r>
              <a:rPr lang="en-US" sz="2400" b="1" smtClean="0"/>
              <a:t>thrombin</a:t>
            </a:r>
            <a:r>
              <a:rPr lang="en-US" sz="2400" smtClean="0"/>
              <a:t> from coagulation cascade)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Adhesion to exposed collagen in wound or atherosclerosis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Release of </a:t>
            </a:r>
            <a:r>
              <a:rPr lang="en-US" sz="2400" b="1" smtClean="0"/>
              <a:t>granules</a:t>
            </a:r>
            <a:r>
              <a:rPr lang="en-US" sz="2400" smtClean="0"/>
              <a:t> promotes platelet aggregation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Platelets produce thromboxane A</a:t>
            </a:r>
            <a:r>
              <a:rPr lang="en-US" sz="2400" baseline="-25000" smtClean="0"/>
              <a:t>2 </a:t>
            </a:r>
            <a:r>
              <a:rPr lang="en-US" sz="2400" smtClean="0"/>
              <a:t>from cycloxygenase enzyme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Aspirin inhibits cycloxygenase and is anti-platelet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Involved in clot or thrombus formation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vascular endothelium produces e.g. prostacyclin and nitric oxide which inhibit platelet activation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81013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Platelet Activation</a:t>
            </a:r>
          </a:p>
        </p:txBody>
      </p:sp>
      <p:pic>
        <p:nvPicPr>
          <p:cNvPr id="24579" name="Picture 5" descr="pla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2636838"/>
            <a:ext cx="3865562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plat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188" y="2636838"/>
            <a:ext cx="3865562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519238" y="5276850"/>
            <a:ext cx="165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Unactivated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756275" y="5276850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Activated</a:t>
            </a:r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 flipH="1">
            <a:off x="7445375" y="2336800"/>
            <a:ext cx="304800" cy="11461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7208838" y="1747838"/>
            <a:ext cx="135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Filopodia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3863"/>
            <a:ext cx="7772400" cy="1143000"/>
          </a:xfrm>
        </p:spPr>
        <p:txBody>
          <a:bodyPr/>
          <a:lstStyle/>
          <a:p>
            <a:pPr eaLnBrk="1" hangingPunct="1"/>
            <a:r>
              <a:rPr lang="en-GB" b="1" smtClean="0"/>
              <a:t>Plasma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47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Fluid component of blood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Carrier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“Organic and inorganic substances dissolved in water”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Plasma proteins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Exert osmotic pressure to maintain blood volume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Albumins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Globulins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Fibrinogen – clotting, platelet aggregation</a:t>
            </a:r>
          </a:p>
          <a:p>
            <a:pPr lvl="1" eaLnBrk="1" hangingPunct="1">
              <a:lnSpc>
                <a:spcPct val="80000"/>
              </a:lnSpc>
            </a:pPr>
            <a:endParaRPr lang="en-GB" sz="20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>
            <a:off x="2693988" y="4130675"/>
            <a:ext cx="160337" cy="595313"/>
          </a:xfrm>
          <a:prstGeom prst="rightBrace">
            <a:avLst>
              <a:gd name="adj1" fmla="val 309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46413" y="4264025"/>
            <a:ext cx="5516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Carrier molecules e.g. hormones, bile salts, water insoluble drugs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687388" y="5281613"/>
            <a:ext cx="683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Serum: plasma with proteins removed due to clotting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9563"/>
            <a:ext cx="7772400" cy="1143000"/>
          </a:xfrm>
        </p:spPr>
        <p:txBody>
          <a:bodyPr/>
          <a:lstStyle/>
          <a:p>
            <a:pPr eaLnBrk="1" hangingPunct="1"/>
            <a:r>
              <a:rPr lang="en-GB" b="1" smtClean="0"/>
              <a:t>How blood serves cells</a:t>
            </a:r>
          </a:p>
        </p:txBody>
      </p:sp>
      <p:sp>
        <p:nvSpPr>
          <p:cNvPr id="4099" name="Oval 10"/>
          <p:cNvSpPr>
            <a:spLocks noChangeArrowheads="1"/>
          </p:cNvSpPr>
          <p:nvPr/>
        </p:nvSpPr>
        <p:spPr bwMode="auto">
          <a:xfrm>
            <a:off x="3800475" y="3500438"/>
            <a:ext cx="1422400" cy="942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2736850" y="2278063"/>
            <a:ext cx="566738" cy="3657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5811838" y="2220913"/>
            <a:ext cx="552450" cy="3657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515938" y="2243138"/>
            <a:ext cx="2228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Products of digestion e.g. fatty acids, amino acids, glucose</a:t>
            </a: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1344613" y="3887788"/>
            <a:ext cx="124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Hormones</a:t>
            </a:r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1517650" y="4541838"/>
            <a:ext cx="111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Vitamins</a:t>
            </a:r>
          </a:p>
        </p:txBody>
      </p:sp>
      <p:sp>
        <p:nvSpPr>
          <p:cNvPr id="4105" name="Line 17"/>
          <p:cNvSpPr>
            <a:spLocks noChangeShapeType="1"/>
          </p:cNvSpPr>
          <p:nvPr/>
        </p:nvSpPr>
        <p:spPr bwMode="auto">
          <a:xfrm>
            <a:off x="2928938" y="2944813"/>
            <a:ext cx="1306512" cy="796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4106" name="Line 18"/>
          <p:cNvSpPr>
            <a:spLocks noChangeShapeType="1"/>
          </p:cNvSpPr>
          <p:nvPr/>
        </p:nvSpPr>
        <p:spPr bwMode="auto">
          <a:xfrm flipV="1">
            <a:off x="3030538" y="4062413"/>
            <a:ext cx="1103312" cy="42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4107" name="Line 19"/>
          <p:cNvSpPr>
            <a:spLocks noChangeShapeType="1"/>
          </p:cNvSpPr>
          <p:nvPr/>
        </p:nvSpPr>
        <p:spPr bwMode="auto">
          <a:xfrm flipV="1">
            <a:off x="2928938" y="4294188"/>
            <a:ext cx="1379537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4108" name="Oval 20"/>
          <p:cNvSpPr>
            <a:spLocks noChangeArrowheads="1"/>
          </p:cNvSpPr>
          <p:nvPr/>
        </p:nvSpPr>
        <p:spPr bwMode="auto">
          <a:xfrm>
            <a:off x="4452938" y="3902075"/>
            <a:ext cx="146050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4109" name="Text Box 21"/>
          <p:cNvSpPr txBox="1">
            <a:spLocks noChangeArrowheads="1"/>
          </p:cNvSpPr>
          <p:nvPr/>
        </p:nvSpPr>
        <p:spPr bwMode="auto">
          <a:xfrm>
            <a:off x="6496050" y="2212975"/>
            <a:ext cx="2073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Metabolic waste e.g. lactic acid and urea</a:t>
            </a:r>
          </a:p>
        </p:txBody>
      </p:sp>
      <p:sp>
        <p:nvSpPr>
          <p:cNvPr id="4110" name="Text Box 22"/>
          <p:cNvSpPr txBox="1">
            <a:spLocks noChangeArrowheads="1"/>
          </p:cNvSpPr>
          <p:nvPr/>
        </p:nvSpPr>
        <p:spPr bwMode="auto">
          <a:xfrm>
            <a:off x="6427788" y="3508375"/>
            <a:ext cx="620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CO</a:t>
            </a:r>
            <a:r>
              <a:rPr lang="en-GB" sz="2000" i="0" baseline="-25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2</a:t>
            </a:r>
          </a:p>
        </p:txBody>
      </p:sp>
      <p:sp>
        <p:nvSpPr>
          <p:cNvPr id="4111" name="Text Box 23"/>
          <p:cNvSpPr txBox="1">
            <a:spLocks noChangeArrowheads="1"/>
          </p:cNvSpPr>
          <p:nvPr/>
        </p:nvSpPr>
        <p:spPr bwMode="auto">
          <a:xfrm>
            <a:off x="6469063" y="4235450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Heat</a:t>
            </a:r>
          </a:p>
        </p:txBody>
      </p:sp>
      <p:sp>
        <p:nvSpPr>
          <p:cNvPr id="4112" name="Text Box 24"/>
          <p:cNvSpPr txBox="1">
            <a:spLocks noChangeArrowheads="1"/>
          </p:cNvSpPr>
          <p:nvPr/>
        </p:nvSpPr>
        <p:spPr bwMode="auto">
          <a:xfrm>
            <a:off x="6453188" y="4941888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H</a:t>
            </a:r>
            <a:r>
              <a:rPr lang="en-GB" sz="2000" i="0" baseline="-25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2</a:t>
            </a:r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0</a:t>
            </a:r>
          </a:p>
        </p:txBody>
      </p:sp>
      <p:sp>
        <p:nvSpPr>
          <p:cNvPr id="4113" name="Line 25"/>
          <p:cNvSpPr>
            <a:spLocks noChangeShapeType="1"/>
          </p:cNvSpPr>
          <p:nvPr/>
        </p:nvSpPr>
        <p:spPr bwMode="auto">
          <a:xfrm flipV="1">
            <a:off x="4918075" y="2914650"/>
            <a:ext cx="1233488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4114" name="Line 26"/>
          <p:cNvSpPr>
            <a:spLocks noChangeShapeType="1"/>
          </p:cNvSpPr>
          <p:nvPr/>
        </p:nvSpPr>
        <p:spPr bwMode="auto">
          <a:xfrm flipV="1">
            <a:off x="4975225" y="3727450"/>
            <a:ext cx="1089025" cy="17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4115" name="Line 27"/>
          <p:cNvSpPr>
            <a:spLocks noChangeShapeType="1"/>
          </p:cNvSpPr>
          <p:nvPr/>
        </p:nvSpPr>
        <p:spPr bwMode="auto">
          <a:xfrm>
            <a:off x="4960938" y="4046538"/>
            <a:ext cx="12049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4116" name="Line 28"/>
          <p:cNvSpPr>
            <a:spLocks noChangeShapeType="1"/>
          </p:cNvSpPr>
          <p:nvPr/>
        </p:nvSpPr>
        <p:spPr bwMode="auto">
          <a:xfrm>
            <a:off x="4787900" y="4178300"/>
            <a:ext cx="1349375" cy="884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4117" name="Text Box 29"/>
          <p:cNvSpPr txBox="1">
            <a:spLocks noChangeArrowheads="1"/>
          </p:cNvSpPr>
          <p:nvPr/>
        </p:nvSpPr>
        <p:spPr bwMode="auto">
          <a:xfrm>
            <a:off x="1733550" y="5535613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O</a:t>
            </a:r>
            <a:r>
              <a:rPr lang="en-GB" sz="2400" i="0" baseline="-25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2</a:t>
            </a:r>
          </a:p>
        </p:txBody>
      </p:sp>
      <p:sp>
        <p:nvSpPr>
          <p:cNvPr id="4118" name="Line 30"/>
          <p:cNvSpPr>
            <a:spLocks noChangeShapeType="1"/>
          </p:cNvSpPr>
          <p:nvPr/>
        </p:nvSpPr>
        <p:spPr bwMode="auto">
          <a:xfrm flipV="1">
            <a:off x="2333625" y="4294188"/>
            <a:ext cx="2163763" cy="1509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4605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b="1" smtClean="0"/>
              <a:t>Blood Cells: Erythrocytes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09713"/>
            <a:ext cx="7772400" cy="4114800"/>
          </a:xfrm>
        </p:spPr>
        <p:txBody>
          <a:bodyPr/>
          <a:lstStyle/>
          <a:p>
            <a:pPr eaLnBrk="1" hangingPunct="1"/>
            <a:r>
              <a:rPr lang="en-GB" sz="2000" smtClean="0"/>
              <a:t>Red cells</a:t>
            </a:r>
          </a:p>
          <a:p>
            <a:pPr eaLnBrk="1" hangingPunct="1"/>
            <a:r>
              <a:rPr lang="en-GB" sz="2000" smtClean="0"/>
              <a:t>Respiratory transport O</a:t>
            </a:r>
            <a:r>
              <a:rPr lang="en-GB" sz="2000" baseline="-25000" smtClean="0"/>
              <a:t>2</a:t>
            </a:r>
            <a:r>
              <a:rPr lang="en-GB" sz="2000" smtClean="0"/>
              <a:t> (haemoglobin) and CO</a:t>
            </a:r>
            <a:r>
              <a:rPr lang="en-GB" sz="2000" baseline="-25000" smtClean="0"/>
              <a:t>2 </a:t>
            </a:r>
            <a:r>
              <a:rPr lang="en-GB" sz="2000" smtClean="0"/>
              <a:t>(carbonic anhydrase)</a:t>
            </a:r>
          </a:p>
          <a:p>
            <a:pPr eaLnBrk="1" hangingPunct="1"/>
            <a:endParaRPr lang="en-GB" sz="2000" smtClean="0"/>
          </a:p>
          <a:p>
            <a:pPr eaLnBrk="1" hangingPunct="1"/>
            <a:endParaRPr lang="en-GB" sz="2000" smtClean="0"/>
          </a:p>
          <a:p>
            <a:pPr eaLnBrk="1" hangingPunct="1"/>
            <a:endParaRPr lang="en-GB" sz="2000" baseline="-25000" smtClean="0"/>
          </a:p>
          <a:p>
            <a:pPr eaLnBrk="1" hangingPunct="1"/>
            <a:r>
              <a:rPr lang="en-GB" sz="2000" smtClean="0"/>
              <a:t>Biconcave disc (maximizes surface area/ diffusion, flexible so squeeze through capillaries)</a:t>
            </a:r>
          </a:p>
          <a:p>
            <a:pPr eaLnBrk="1" hangingPunct="1"/>
            <a:r>
              <a:rPr lang="en-GB" sz="2000" smtClean="0"/>
              <a:t>No nuclei or organelles</a:t>
            </a:r>
          </a:p>
          <a:p>
            <a:pPr eaLnBrk="1" hangingPunct="1"/>
            <a:r>
              <a:rPr lang="en-GB" sz="2000" smtClean="0"/>
              <a:t>Molecules on surface confer blood group</a:t>
            </a:r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 flipH="1">
            <a:off x="2974975" y="5059363"/>
            <a:ext cx="12700" cy="117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148013" y="5378450"/>
            <a:ext cx="97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7.5</a:t>
            </a:r>
            <a:r>
              <a:rPr lang="en-GB" sz="2400" i="0" smtClean="0">
                <a:solidFill>
                  <a:srgbClr val="000000"/>
                </a:solidFill>
                <a:latin typeface="Symbol" pitchFamily="18" charset="2"/>
                <a:cs typeface="+mn-cs"/>
              </a:rPr>
              <a:t>m</a:t>
            </a: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m</a:t>
            </a:r>
          </a:p>
        </p:txBody>
      </p:sp>
      <p:pic>
        <p:nvPicPr>
          <p:cNvPr id="5126" name="Picture 9" descr="Red blood cell in isotonic solution (Silhouette View). Erythrocyte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4803775"/>
            <a:ext cx="1408113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 descr="Image 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4025900"/>
            <a:ext cx="29543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Line 12"/>
          <p:cNvSpPr>
            <a:spLocks noChangeShapeType="1"/>
          </p:cNvSpPr>
          <p:nvPr/>
        </p:nvSpPr>
        <p:spPr bwMode="auto">
          <a:xfrm>
            <a:off x="4325938" y="2265363"/>
            <a:ext cx="0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3530600" y="2535238"/>
            <a:ext cx="188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oxyhaemoglobin</a:t>
            </a:r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>
            <a:off x="7085013" y="2266950"/>
            <a:ext cx="0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6478588" y="2508250"/>
            <a:ext cx="136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bicarbonate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223838"/>
            <a:ext cx="7772400" cy="750887"/>
          </a:xfrm>
        </p:spPr>
        <p:txBody>
          <a:bodyPr/>
          <a:lstStyle/>
          <a:p>
            <a:pPr eaLnBrk="1" hangingPunct="1"/>
            <a:r>
              <a:rPr lang="en-GB" sz="3600" b="1" smtClean="0"/>
              <a:t>Regulation of Erythrocyte Production</a:t>
            </a:r>
          </a:p>
        </p:txBody>
      </p:sp>
      <p:pic>
        <p:nvPicPr>
          <p:cNvPr id="6147" name="Picture 11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8" y="2867025"/>
            <a:ext cx="215741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2317750" y="1755775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Low O</a:t>
            </a:r>
            <a:r>
              <a:rPr lang="en-GB" sz="2000" i="0" baseline="-25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2 </a:t>
            </a:r>
          </a:p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(altitude, lung/ heart disease)</a:t>
            </a:r>
            <a:endParaRPr lang="en-GB" sz="2000" i="0" baseline="-2500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49" name="Line 13"/>
          <p:cNvSpPr>
            <a:spLocks noChangeShapeType="1"/>
          </p:cNvSpPr>
          <p:nvPr/>
        </p:nvSpPr>
        <p:spPr bwMode="auto">
          <a:xfrm flipH="1">
            <a:off x="2176463" y="2541588"/>
            <a:ext cx="219075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50" name="Line 14"/>
          <p:cNvSpPr>
            <a:spLocks noChangeShapeType="1"/>
          </p:cNvSpPr>
          <p:nvPr/>
        </p:nvSpPr>
        <p:spPr bwMode="auto">
          <a:xfrm>
            <a:off x="2351088" y="4310063"/>
            <a:ext cx="1538287" cy="1119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51" name="Text Box 17"/>
          <p:cNvSpPr txBox="1">
            <a:spLocks noChangeArrowheads="1"/>
          </p:cNvSpPr>
          <p:nvPr/>
        </p:nvSpPr>
        <p:spPr bwMode="auto">
          <a:xfrm>
            <a:off x="4203700" y="5368925"/>
            <a:ext cx="279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Erythropoietin (hormone)</a:t>
            </a:r>
          </a:p>
        </p:txBody>
      </p:sp>
      <p:sp>
        <p:nvSpPr>
          <p:cNvPr id="6152" name="Text Box 18"/>
          <p:cNvSpPr txBox="1">
            <a:spLocks noChangeArrowheads="1"/>
          </p:cNvSpPr>
          <p:nvPr/>
        </p:nvSpPr>
        <p:spPr bwMode="auto">
          <a:xfrm>
            <a:off x="2871788" y="3787775"/>
            <a:ext cx="1573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Bone marrow</a:t>
            </a:r>
          </a:p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stem cells</a:t>
            </a:r>
          </a:p>
        </p:txBody>
      </p:sp>
      <p:sp>
        <p:nvSpPr>
          <p:cNvPr id="6153" name="Text Box 19"/>
          <p:cNvSpPr txBox="1">
            <a:spLocks noChangeArrowheads="1"/>
          </p:cNvSpPr>
          <p:nvPr/>
        </p:nvSpPr>
        <p:spPr bwMode="auto">
          <a:xfrm>
            <a:off x="6873875" y="3932238"/>
            <a:ext cx="147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Erythrocytes</a:t>
            </a:r>
          </a:p>
        </p:txBody>
      </p:sp>
      <p:sp>
        <p:nvSpPr>
          <p:cNvPr id="6154" name="Line 21"/>
          <p:cNvSpPr>
            <a:spLocks noChangeShapeType="1"/>
          </p:cNvSpPr>
          <p:nvPr/>
        </p:nvSpPr>
        <p:spPr bwMode="auto">
          <a:xfrm flipH="1" flipV="1">
            <a:off x="5646738" y="4238625"/>
            <a:ext cx="1587" cy="1014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55" name="Line 22"/>
          <p:cNvSpPr>
            <a:spLocks noChangeShapeType="1"/>
          </p:cNvSpPr>
          <p:nvPr/>
        </p:nvSpPr>
        <p:spPr bwMode="auto">
          <a:xfrm>
            <a:off x="4630738" y="4122738"/>
            <a:ext cx="200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56" name="Text Box 23"/>
          <p:cNvSpPr txBox="1">
            <a:spLocks noChangeArrowheads="1"/>
          </p:cNvSpPr>
          <p:nvPr/>
        </p:nvSpPr>
        <p:spPr bwMode="auto">
          <a:xfrm>
            <a:off x="4754563" y="3641725"/>
            <a:ext cx="166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Erythropoiesis</a:t>
            </a:r>
          </a:p>
        </p:txBody>
      </p:sp>
      <p:sp>
        <p:nvSpPr>
          <p:cNvPr id="6157" name="Line 24"/>
          <p:cNvSpPr>
            <a:spLocks noChangeShapeType="1"/>
          </p:cNvSpPr>
          <p:nvPr/>
        </p:nvSpPr>
        <p:spPr bwMode="auto">
          <a:xfrm flipV="1">
            <a:off x="4179888" y="54562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58" name="Line 25"/>
          <p:cNvSpPr>
            <a:spLocks noChangeShapeType="1"/>
          </p:cNvSpPr>
          <p:nvPr/>
        </p:nvSpPr>
        <p:spPr bwMode="auto">
          <a:xfrm flipV="1">
            <a:off x="6810375" y="40005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59" name="Line 26"/>
          <p:cNvSpPr>
            <a:spLocks noChangeShapeType="1"/>
          </p:cNvSpPr>
          <p:nvPr/>
        </p:nvSpPr>
        <p:spPr bwMode="auto">
          <a:xfrm flipV="1">
            <a:off x="7078663" y="285432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60" name="Line 27"/>
          <p:cNvSpPr>
            <a:spLocks noChangeShapeType="1"/>
          </p:cNvSpPr>
          <p:nvPr/>
        </p:nvSpPr>
        <p:spPr bwMode="auto">
          <a:xfrm flipH="1" flipV="1">
            <a:off x="7577138" y="3186113"/>
            <a:ext cx="1587" cy="75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61" name="Text Box 29"/>
          <p:cNvSpPr txBox="1">
            <a:spLocks noChangeArrowheads="1"/>
          </p:cNvSpPr>
          <p:nvPr/>
        </p:nvSpPr>
        <p:spPr bwMode="auto">
          <a:xfrm>
            <a:off x="7113588" y="2797175"/>
            <a:ext cx="117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Blood Hb</a:t>
            </a:r>
          </a:p>
        </p:txBody>
      </p:sp>
      <p:sp>
        <p:nvSpPr>
          <p:cNvPr id="6162" name="Line 30"/>
          <p:cNvSpPr>
            <a:spLocks noChangeShapeType="1"/>
          </p:cNvSpPr>
          <p:nvPr/>
        </p:nvSpPr>
        <p:spPr bwMode="auto">
          <a:xfrm flipV="1">
            <a:off x="6945313" y="181768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63" name="Text Box 31"/>
          <p:cNvSpPr txBox="1">
            <a:spLocks noChangeArrowheads="1"/>
          </p:cNvSpPr>
          <p:nvPr/>
        </p:nvSpPr>
        <p:spPr bwMode="auto">
          <a:xfrm>
            <a:off x="7024688" y="1722438"/>
            <a:ext cx="1135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Blood O</a:t>
            </a:r>
            <a:r>
              <a:rPr lang="en-GB" sz="2000" i="0" baseline="-25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2</a:t>
            </a:r>
          </a:p>
        </p:txBody>
      </p:sp>
      <p:sp>
        <p:nvSpPr>
          <p:cNvPr id="6164" name="Line 32"/>
          <p:cNvSpPr>
            <a:spLocks noChangeShapeType="1"/>
          </p:cNvSpPr>
          <p:nvPr/>
        </p:nvSpPr>
        <p:spPr bwMode="auto">
          <a:xfrm flipH="1" flipV="1">
            <a:off x="7593013" y="2260600"/>
            <a:ext cx="1587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65" name="Line 33"/>
          <p:cNvSpPr>
            <a:spLocks noChangeShapeType="1"/>
          </p:cNvSpPr>
          <p:nvPr/>
        </p:nvSpPr>
        <p:spPr bwMode="auto">
          <a:xfrm flipH="1" flipV="1">
            <a:off x="3773488" y="1916113"/>
            <a:ext cx="29321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66" name="Text Box 34"/>
          <p:cNvSpPr txBox="1">
            <a:spLocks noChangeArrowheads="1"/>
          </p:cNvSpPr>
          <p:nvPr/>
        </p:nvSpPr>
        <p:spPr bwMode="auto">
          <a:xfrm>
            <a:off x="4041775" y="1524000"/>
            <a:ext cx="2079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Negative feedback</a:t>
            </a:r>
          </a:p>
        </p:txBody>
      </p:sp>
      <p:sp>
        <p:nvSpPr>
          <p:cNvPr id="6167" name="Text Box 35"/>
          <p:cNvSpPr txBox="1">
            <a:spLocks noChangeArrowheads="1"/>
          </p:cNvSpPr>
          <p:nvPr/>
        </p:nvSpPr>
        <p:spPr bwMode="auto">
          <a:xfrm>
            <a:off x="401638" y="5907088"/>
            <a:ext cx="147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0" smtClean="0">
                <a:solidFill>
                  <a:srgbClr val="333399"/>
                </a:solidFill>
                <a:latin typeface="Times" pitchFamily="18" charset="0"/>
                <a:cs typeface="+mn-cs"/>
              </a:rPr>
              <a:t>Testosterone</a:t>
            </a:r>
          </a:p>
        </p:txBody>
      </p:sp>
      <p:sp>
        <p:nvSpPr>
          <p:cNvPr id="6168" name="Line 36"/>
          <p:cNvSpPr>
            <a:spLocks noChangeShapeType="1"/>
          </p:cNvSpPr>
          <p:nvPr/>
        </p:nvSpPr>
        <p:spPr bwMode="auto">
          <a:xfrm flipV="1">
            <a:off x="2192338" y="5703888"/>
            <a:ext cx="1741487" cy="4206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GB" sz="2400" i="0" smtClean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7175"/>
            <a:ext cx="7772400" cy="809625"/>
          </a:xfrm>
        </p:spPr>
        <p:txBody>
          <a:bodyPr/>
          <a:lstStyle/>
          <a:p>
            <a:pPr eaLnBrk="1" hangingPunct="1"/>
            <a:r>
              <a:rPr lang="en-GB" b="1" smtClean="0"/>
              <a:t>Erythrocyte Life Cycle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8300"/>
            <a:ext cx="77882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Produced in bone marrow from precursors which produce haemoglobin then lose organelles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Immature erythrocytes contain ribosomes: </a:t>
            </a:r>
            <a:r>
              <a:rPr lang="en-GB" sz="2400" b="1" smtClean="0"/>
              <a:t>reticulocytes</a:t>
            </a:r>
            <a:r>
              <a:rPr lang="en-GB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High circulating reticulocytes diagnostic (e.g. anaemia, chemotherapy)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Removed through </a:t>
            </a:r>
            <a:r>
              <a:rPr lang="en-GB" sz="2400" b="1" smtClean="0"/>
              <a:t>reticulo-endothelial system</a:t>
            </a:r>
            <a:r>
              <a:rPr lang="en-GB" sz="2400" smtClean="0"/>
              <a:t> (phagocytic macrophages in spleen)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Lifespan = 120 days (short, no nuclei; 1% or 250 billion cells per day)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Dependent on dietary iron (meat, egg yolk, nuts), iron deficiency causes anaemia</a:t>
            </a:r>
            <a:endParaRPr lang="en-GB" sz="2400" b="1" smtClean="0"/>
          </a:p>
          <a:p>
            <a:pPr eaLnBrk="1" hangingPunct="1">
              <a:lnSpc>
                <a:spcPct val="90000"/>
              </a:lnSpc>
            </a:pPr>
            <a:endParaRPr lang="en-GB" sz="2400" smtClean="0">
              <a:latin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8125"/>
            <a:ext cx="7772400" cy="1143000"/>
          </a:xfrm>
        </p:spPr>
        <p:txBody>
          <a:bodyPr/>
          <a:lstStyle/>
          <a:p>
            <a:pPr eaLnBrk="1" hangingPunct="1"/>
            <a:r>
              <a:rPr lang="en-GB" b="1" smtClean="0"/>
              <a:t>Haemoglobin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52600"/>
            <a:ext cx="7772400" cy="3705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4 subunits: each a polypeptide with a </a:t>
            </a:r>
            <a:r>
              <a:rPr lang="en-GB" sz="2400" b="1" smtClean="0"/>
              <a:t>haem</a:t>
            </a:r>
            <a:r>
              <a:rPr lang="en-GB" sz="2400" smtClean="0"/>
              <a:t> group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Haem contains Ferrous iron (</a:t>
            </a:r>
            <a:r>
              <a:rPr lang="en-GB" sz="2400" b="1" smtClean="0"/>
              <a:t>Fe</a:t>
            </a:r>
            <a:r>
              <a:rPr lang="en-GB" sz="2400" b="1" baseline="30000" smtClean="0"/>
              <a:t>2+</a:t>
            </a:r>
            <a:r>
              <a:rPr lang="en-GB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Each Fe</a:t>
            </a:r>
            <a:r>
              <a:rPr lang="en-GB" sz="2400" baseline="30000" smtClean="0"/>
              <a:t>2+</a:t>
            </a:r>
            <a:r>
              <a:rPr lang="en-GB" sz="2400" smtClean="0"/>
              <a:t> binds one O</a:t>
            </a:r>
            <a:r>
              <a:rPr lang="en-GB" sz="2400" baseline="-25000" smtClean="0"/>
              <a:t>2</a:t>
            </a:r>
            <a:r>
              <a:rPr lang="en-GB" sz="2400" smtClean="0"/>
              <a:t> molecule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Oxidized form (</a:t>
            </a:r>
            <a:r>
              <a:rPr lang="en-GB" sz="2400" b="1" smtClean="0"/>
              <a:t>methaemoglobin</a:t>
            </a:r>
            <a:r>
              <a:rPr lang="en-GB" sz="2400" smtClean="0"/>
              <a:t> – Fe</a:t>
            </a:r>
            <a:r>
              <a:rPr lang="en-GB" sz="2400" baseline="30000" smtClean="0"/>
              <a:t>3+</a:t>
            </a:r>
            <a:r>
              <a:rPr lang="en-GB" sz="2400" smtClean="0"/>
              <a:t>) cannot carry O</a:t>
            </a:r>
            <a:r>
              <a:rPr lang="en-GB" sz="2400" baseline="-25000" smtClean="0"/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Different form in foetus with higher O</a:t>
            </a:r>
            <a:r>
              <a:rPr lang="en-GB" sz="2400" baseline="-25000" smtClean="0"/>
              <a:t>2</a:t>
            </a:r>
            <a:r>
              <a:rPr lang="en-GB" sz="2400" smtClean="0"/>
              <a:t> affinity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100ml blood: 	15.8g (male)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		13.7g (female)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06413" y="4768850"/>
            <a:ext cx="854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Major breakdown product = </a:t>
            </a:r>
            <a:r>
              <a:rPr lang="en-GB" sz="24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bilirubin</a:t>
            </a: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(yellow), returned to plasma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223838"/>
            <a:ext cx="3302000" cy="706437"/>
          </a:xfrm>
        </p:spPr>
        <p:txBody>
          <a:bodyPr/>
          <a:lstStyle/>
          <a:p>
            <a:pPr algn="l" eaLnBrk="1" hangingPunct="1"/>
            <a:r>
              <a:rPr lang="en-GB" sz="4000" b="1" smtClean="0"/>
              <a:t>Haemoglobin</a:t>
            </a:r>
          </a:p>
        </p:txBody>
      </p:sp>
      <p:pic>
        <p:nvPicPr>
          <p:cNvPr id="9219" name="Picture 8" descr="hemoglobin"/>
          <p:cNvPicPr>
            <a:picLocks noChangeAspect="1" noChangeArrowheads="1"/>
          </p:cNvPicPr>
          <p:nvPr/>
        </p:nvPicPr>
        <p:blipFill>
          <a:blip r:embed="rId2" cstate="print"/>
          <a:srcRect r="5186"/>
          <a:stretch>
            <a:fillRect/>
          </a:stretch>
        </p:blipFill>
        <p:spPr bwMode="auto">
          <a:xfrm>
            <a:off x="309563" y="1117600"/>
            <a:ext cx="4267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wid4962X_13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88" y="1147763"/>
            <a:ext cx="2662237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5988050" y="306388"/>
            <a:ext cx="1482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40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Haem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03238" y="4984750"/>
            <a:ext cx="2678112" cy="484188"/>
            <a:chOff x="254" y="3230"/>
            <a:chExt cx="1687" cy="305"/>
          </a:xfrm>
        </p:grpSpPr>
        <p:sp>
          <p:nvSpPr>
            <p:cNvPr id="9231" name="Text Box 11"/>
            <p:cNvSpPr txBox="1">
              <a:spLocks noChangeArrowheads="1"/>
            </p:cNvSpPr>
            <p:nvPr/>
          </p:nvSpPr>
          <p:spPr bwMode="auto">
            <a:xfrm>
              <a:off x="254" y="3230"/>
              <a:ext cx="8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i="0" smtClean="0">
                  <a:solidFill>
                    <a:srgbClr val="000000"/>
                  </a:solidFill>
                  <a:latin typeface="Times" pitchFamily="18" charset="0"/>
                  <a:cs typeface="+mn-cs"/>
                </a:rPr>
                <a:t>O</a:t>
              </a:r>
              <a:r>
                <a:rPr lang="en-GB" sz="2400" i="0" baseline="-25000" smtClean="0">
                  <a:solidFill>
                    <a:srgbClr val="000000"/>
                  </a:solidFill>
                  <a:latin typeface="Times" pitchFamily="18" charset="0"/>
                  <a:cs typeface="+mn-cs"/>
                </a:rPr>
                <a:t>2</a:t>
              </a:r>
              <a:r>
                <a:rPr lang="en-GB" sz="2400" i="0" smtClean="0">
                  <a:solidFill>
                    <a:srgbClr val="000000"/>
                  </a:solidFill>
                  <a:latin typeface="Times" pitchFamily="18" charset="0"/>
                  <a:cs typeface="+mn-cs"/>
                </a:rPr>
                <a:t> + Hb </a:t>
              </a:r>
            </a:p>
          </p:txBody>
        </p:sp>
        <p:sp>
          <p:nvSpPr>
            <p:cNvPr id="9232" name="Text Box 12"/>
            <p:cNvSpPr txBox="1">
              <a:spLocks noChangeArrowheads="1"/>
            </p:cNvSpPr>
            <p:nvPr/>
          </p:nvSpPr>
          <p:spPr bwMode="auto">
            <a:xfrm>
              <a:off x="1387" y="3247"/>
              <a:ext cx="5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i="0" smtClean="0">
                  <a:solidFill>
                    <a:srgbClr val="000000"/>
                  </a:solidFill>
                  <a:latin typeface="Times" pitchFamily="18" charset="0"/>
                  <a:cs typeface="+mn-cs"/>
                </a:rPr>
                <a:t>HbO</a:t>
              </a:r>
              <a:r>
                <a:rPr lang="en-GB" sz="2400" i="0" baseline="-25000" smtClean="0">
                  <a:solidFill>
                    <a:srgbClr val="000000"/>
                  </a:solidFill>
                  <a:latin typeface="Times" pitchFamily="18" charset="0"/>
                  <a:cs typeface="+mn-cs"/>
                </a:rPr>
                <a:t>2</a:t>
              </a:r>
            </a:p>
          </p:txBody>
        </p:sp>
        <p:sp>
          <p:nvSpPr>
            <p:cNvPr id="9233" name="Line 13"/>
            <p:cNvSpPr>
              <a:spLocks noChangeShapeType="1"/>
            </p:cNvSpPr>
            <p:nvPr/>
          </p:nvSpPr>
          <p:spPr bwMode="auto">
            <a:xfrm>
              <a:off x="1016" y="3334"/>
              <a:ext cx="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 flipH="1">
              <a:off x="1016" y="3425"/>
              <a:ext cx="3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</p:grp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228600" y="5827713"/>
            <a:ext cx="3336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Hb = </a:t>
            </a:r>
            <a:r>
              <a:rPr lang="en-GB" sz="24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deoxyhaemoglobin</a:t>
            </a:r>
          </a:p>
          <a:p>
            <a:pPr eaLnBrk="0" hangingPunct="0"/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HbO</a:t>
            </a:r>
            <a:r>
              <a:rPr lang="en-GB" sz="2400" i="0" baseline="-25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2</a:t>
            </a: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= </a:t>
            </a:r>
            <a:r>
              <a:rPr lang="en-GB" sz="24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oxyhaemoglobin</a:t>
            </a: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4192588" y="4575175"/>
            <a:ext cx="4657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CO binds haem 200x greater affinity</a:t>
            </a:r>
          </a:p>
          <a:p>
            <a:pPr eaLnBrk="0" hangingPunct="0"/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than O</a:t>
            </a:r>
            <a:r>
              <a:rPr lang="en-GB" sz="2400" i="0" baseline="-25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2</a:t>
            </a: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and reduces O</a:t>
            </a:r>
            <a:r>
              <a:rPr lang="en-GB" sz="2400" i="0" baseline="-25000" smtClean="0">
                <a:solidFill>
                  <a:srgbClr val="000000"/>
                </a:solidFill>
                <a:latin typeface="Times" pitchFamily="18" charset="0"/>
                <a:cs typeface="+mn-cs"/>
              </a:rPr>
              <a:t>2</a:t>
            </a: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binding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401638" y="4329113"/>
            <a:ext cx="310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Haemoglobin binding: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546600" y="5568950"/>
            <a:ext cx="3100388" cy="473075"/>
            <a:chOff x="2648" y="3589"/>
            <a:chExt cx="1953" cy="298"/>
          </a:xfrm>
        </p:grpSpPr>
        <p:sp>
          <p:nvSpPr>
            <p:cNvPr id="9228" name="Text Box 19"/>
            <p:cNvSpPr txBox="1">
              <a:spLocks noChangeArrowheads="1"/>
            </p:cNvSpPr>
            <p:nvPr/>
          </p:nvSpPr>
          <p:spPr bwMode="auto">
            <a:xfrm>
              <a:off x="2648" y="3599"/>
              <a:ext cx="8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i="0" smtClean="0">
                  <a:solidFill>
                    <a:srgbClr val="000000"/>
                  </a:solidFill>
                  <a:latin typeface="Times" pitchFamily="18" charset="0"/>
                  <a:cs typeface="+mn-cs"/>
                </a:rPr>
                <a:t>CO + Hb</a:t>
              </a:r>
            </a:p>
          </p:txBody>
        </p:sp>
        <p:sp>
          <p:nvSpPr>
            <p:cNvPr id="9229" name="Line 20"/>
            <p:cNvSpPr>
              <a:spLocks noChangeShapeType="1"/>
            </p:cNvSpPr>
            <p:nvPr/>
          </p:nvSpPr>
          <p:spPr bwMode="auto">
            <a:xfrm>
              <a:off x="3518" y="3770"/>
              <a:ext cx="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endParaRPr>
            </a:p>
          </p:txBody>
        </p:sp>
        <p:sp>
          <p:nvSpPr>
            <p:cNvPr id="9230" name="Text Box 21"/>
            <p:cNvSpPr txBox="1">
              <a:spLocks noChangeArrowheads="1"/>
            </p:cNvSpPr>
            <p:nvPr/>
          </p:nvSpPr>
          <p:spPr bwMode="auto">
            <a:xfrm>
              <a:off x="3983" y="3589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i="0" smtClean="0">
                  <a:solidFill>
                    <a:srgbClr val="000000"/>
                  </a:solidFill>
                  <a:latin typeface="Times" pitchFamily="18" charset="0"/>
                  <a:cs typeface="+mn-cs"/>
                </a:rPr>
                <a:t>COHb</a:t>
              </a:r>
            </a:p>
          </p:txBody>
        </p:sp>
      </p:grpSp>
      <p:sp>
        <p:nvSpPr>
          <p:cNvPr id="9227" name="Text Box 24"/>
          <p:cNvSpPr txBox="1">
            <a:spLocks noChangeArrowheads="1"/>
          </p:cNvSpPr>
          <p:nvPr/>
        </p:nvSpPr>
        <p:spPr bwMode="auto">
          <a:xfrm>
            <a:off x="4406900" y="6203950"/>
            <a:ext cx="403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COHb = </a:t>
            </a:r>
            <a:r>
              <a:rPr lang="en-GB" sz="24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carboxyhaemoglobin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66738"/>
            <a:ext cx="7772400" cy="1143000"/>
          </a:xfrm>
        </p:spPr>
        <p:txBody>
          <a:bodyPr/>
          <a:lstStyle/>
          <a:p>
            <a:pPr eaLnBrk="1" hangingPunct="1"/>
            <a:r>
              <a:rPr lang="en-GB" b="1" smtClean="0"/>
              <a:t>Haemoglobin: Oxygen binding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946150" y="2544763"/>
            <a:ext cx="7632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Haemoglobin low affinity for oxygen due to conformational shape of </a:t>
            </a:r>
            <a:r>
              <a:rPr lang="en-GB" sz="24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globin</a:t>
            </a: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molecules</a:t>
            </a:r>
          </a:p>
          <a:p>
            <a:pPr eaLnBrk="0" hangingPunct="0">
              <a:buFontTx/>
              <a:buChar char="•"/>
            </a:pP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Oxygen binding beaks conformation and opens up structure</a:t>
            </a:r>
          </a:p>
          <a:p>
            <a:pPr eaLnBrk="0" hangingPunct="0">
              <a:buFontTx/>
              <a:buChar char="•"/>
            </a:pP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Second oxygen molecule binds more easily and so on</a:t>
            </a:r>
          </a:p>
          <a:p>
            <a:pPr eaLnBrk="0" hangingPunct="0">
              <a:buFontTx/>
              <a:buChar char="•"/>
            </a:pP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This is </a:t>
            </a:r>
            <a:r>
              <a:rPr lang="en-GB" sz="2400" b="1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cooperative binding</a:t>
            </a:r>
          </a:p>
          <a:p>
            <a:pPr eaLnBrk="0" hangingPunct="0">
              <a:buFontTx/>
              <a:buChar char="•"/>
            </a:pPr>
            <a:r>
              <a:rPr lang="en-GB" sz="2400" i="0" smtClean="0">
                <a:solidFill>
                  <a:srgbClr val="000000"/>
                </a:solidFill>
                <a:latin typeface="Times" pitchFamily="18" charset="0"/>
                <a:cs typeface="+mn-cs"/>
              </a:rPr>
              <a:t> Allows more oxygen to be carried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1056</Words>
  <Application>Microsoft Office PowerPoint</Application>
  <PresentationFormat>On-screen Show (4:3)</PresentationFormat>
  <Paragraphs>209</Paragraphs>
  <Slides>24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Standarddesign</vt:lpstr>
      <vt:lpstr>Blank Presentation</vt:lpstr>
      <vt:lpstr>Blood and blood cells</vt:lpstr>
      <vt:lpstr>Main functions of blood</vt:lpstr>
      <vt:lpstr>How blood serves cells</vt:lpstr>
      <vt:lpstr>Blood Cells: Erythrocytes</vt:lpstr>
      <vt:lpstr>Regulation of Erythrocyte Production</vt:lpstr>
      <vt:lpstr>Erythrocyte Life Cycle</vt:lpstr>
      <vt:lpstr>Haemoglobin</vt:lpstr>
      <vt:lpstr>Haemoglobin</vt:lpstr>
      <vt:lpstr>Haemoglobin: Oxygen binding</vt:lpstr>
      <vt:lpstr>PowerPoint Presentation</vt:lpstr>
      <vt:lpstr>Key red cell parameters</vt:lpstr>
      <vt:lpstr>Anaemia</vt:lpstr>
      <vt:lpstr>Sickle Cell Anaemia</vt:lpstr>
      <vt:lpstr>Leukocytes</vt:lpstr>
      <vt:lpstr>Leukocyte Types</vt:lpstr>
      <vt:lpstr>Polymorphonuclear granulocytes</vt:lpstr>
      <vt:lpstr>B-lymphocytes (B cells)</vt:lpstr>
      <vt:lpstr>T-lymphocytes (T cells)</vt:lpstr>
      <vt:lpstr>Monocytes</vt:lpstr>
      <vt:lpstr>Normal leukocyte count</vt:lpstr>
      <vt:lpstr>Platelets</vt:lpstr>
      <vt:lpstr>Platelets and Haemostasis</vt:lpstr>
      <vt:lpstr>Platelet Activation</vt:lpstr>
      <vt:lpstr>Plasma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Shiel, Nuala</cp:lastModifiedBy>
  <cp:revision>163</cp:revision>
  <dcterms:modified xsi:type="dcterms:W3CDTF">2012-10-11T09:07:27Z</dcterms:modified>
</cp:coreProperties>
</file>