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3" r:id="rId2"/>
    <p:sldId id="257" r:id="rId3"/>
    <p:sldId id="294" r:id="rId4"/>
    <p:sldId id="281" r:id="rId5"/>
    <p:sldId id="287" r:id="rId6"/>
    <p:sldId id="295" r:id="rId7"/>
    <p:sldId id="263" r:id="rId8"/>
    <p:sldId id="259" r:id="rId9"/>
    <p:sldId id="277" r:id="rId10"/>
    <p:sldId id="280" r:id="rId11"/>
    <p:sldId id="282" r:id="rId12"/>
    <p:sldId id="264" r:id="rId13"/>
    <p:sldId id="265" r:id="rId14"/>
    <p:sldId id="266" r:id="rId15"/>
    <p:sldId id="268" r:id="rId16"/>
    <p:sldId id="273" r:id="rId17"/>
    <p:sldId id="275" r:id="rId18"/>
    <p:sldId id="267" r:id="rId19"/>
    <p:sldId id="271" r:id="rId20"/>
    <p:sldId id="283" r:id="rId21"/>
    <p:sldId id="278" r:id="rId22"/>
    <p:sldId id="284" r:id="rId23"/>
    <p:sldId id="288" r:id="rId24"/>
    <p:sldId id="289" r:id="rId25"/>
    <p:sldId id="291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6666"/>
    <a:srgbClr val="FF66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6" autoAdjust="0"/>
    <p:restoredTop sz="90929"/>
  </p:normalViewPr>
  <p:slideViewPr>
    <p:cSldViewPr>
      <p:cViewPr>
        <p:scale>
          <a:sx n="50" d="100"/>
          <a:sy n="50" d="100"/>
        </p:scale>
        <p:origin x="-804" y="-22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FEB2F9-2B32-41FE-B5F8-7529919BBF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8571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7E80F7-2C20-4C30-A083-F3EC7E6F56E9}" type="slidenum">
              <a:rPr lang="da-DK"/>
              <a:pPr/>
              <a:t>1</a:t>
            </a:fld>
            <a:endParaRPr lang="da-DK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685800"/>
            <a:ext cx="3149600" cy="236220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3353141"/>
            <a:ext cx="5029635" cy="5105022"/>
          </a:xfrm>
          <a:noFill/>
          <a:ln/>
        </p:spPr>
        <p:txBody>
          <a:bodyPr/>
          <a:lstStyle/>
          <a:p>
            <a:pPr eaLnBrk="1" hangingPunct="1"/>
            <a:endParaRPr lang="en-US" sz="1000" smtClean="0">
              <a:latin typeface="Times New Roman" pitchFamily="1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5ECD87-BA9A-4563-A5A4-8C9BC95C5A02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D2447-B362-424F-A41D-84E9F8EE69CA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FB48547-C581-4B54-86EF-DF487DD8955C}" type="slidenum">
              <a:rPr lang="en-GB" smtClean="0"/>
              <a:pPr/>
              <a:t>13</a:t>
            </a:fld>
            <a:endParaRPr lang="en-GB" smtClean="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DAA197-DAD4-4C57-8E93-D689DFE14E82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20D1FF-AF98-40BE-80D9-67E6A3B996C5}" type="slidenum">
              <a:rPr lang="en-GB" smtClean="0"/>
              <a:pPr/>
              <a:t>16</a:t>
            </a:fld>
            <a:endParaRPr lang="en-GB" smtClean="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F0DD6-6554-4138-AE59-EC48CD047FF0}" type="slidenum">
              <a:rPr lang="en-GB" smtClean="0"/>
              <a:pPr/>
              <a:t>17</a:t>
            </a:fld>
            <a:endParaRPr lang="en-GB" smtClean="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6A27B-7EF0-46F3-86A4-668D0E4095C5}" type="slidenum">
              <a:rPr lang="en-GB" smtClean="0"/>
              <a:pPr/>
              <a:t>19</a:t>
            </a:fld>
            <a:endParaRPr lang="en-GB" smtClean="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AF921-B1A5-474F-9571-E501C0E72C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92CE-BCB0-4B0F-A384-C9E8421B84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20CC8-781D-499A-A77D-B194E0997E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FAF6B-118F-4326-B23A-528D5F37B8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F63FB3-7ED9-429B-A738-E17E65E58C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B0853-FF5D-4739-83E0-6F4A53B72F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C4969-39B3-413F-A0F5-483538029A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9417B-9F09-4F58-B2E2-DBE00F9301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F4634-DE1A-4B0B-B7D5-E1D871D778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2FC9F-A8F8-4840-9746-6FBB236E95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317D-8E62-4DE1-821D-66882DC338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179595-65A7-412D-8677-8D47E5EE2B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D733F21-7A42-4018-85E5-912EE9FD5F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astrolab.net/ya437x.jpg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lab.net/ya0062n.jpg" TargetMode="External"/><Relationship Id="rId2" Type="http://schemas.openxmlformats.org/officeDocument/2006/relationships/hyperlink" Target="http://images.google.co.uk/imgres?imgurl=http://www.pathguy.com/lectures/lvr_mets.jpg&amp;imgrefurl=http://www.pathguy.com/lectures/liver.htm&amp;h=400&amp;w=543&amp;sz=50&amp;tbnid=_CaEtp9GnCAJ:&amp;tbnh=95&amp;tbnw=130&amp;hl=en&amp;start=2&amp;prev=/images?q=liver+metastases&amp;svnum=10&amp;hl=en&amp;lr=&amp;sa=G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lab.net/ya445x.jp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4.jpeg"/><Relationship Id="rId4" Type="http://schemas.openxmlformats.org/officeDocument/2006/relationships/hyperlink" Target="http://www.gastrolab.net/ya0092x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astrolab.net/ya702b.jpg" TargetMode="Externa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astrolab.net/ya0062n.jpg" TargetMode="Externa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strolab.net/ya439x.jp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anet.net.au/~bjmrshll/features2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2132856"/>
            <a:ext cx="7704856" cy="893440"/>
          </a:xfrm>
          <a:noFill/>
        </p:spPr>
        <p:txBody>
          <a:bodyPr/>
          <a:lstStyle/>
          <a:p>
            <a:pPr eaLnBrk="1" hangingPunct="1"/>
            <a:r>
              <a:rPr lang="en-GB" sz="4800" dirty="0" smtClean="0">
                <a:latin typeface="+mn-lt"/>
              </a:rPr>
              <a:t>Cell pathology case studies</a:t>
            </a:r>
          </a:p>
        </p:txBody>
      </p:sp>
      <p:sp>
        <p:nvSpPr>
          <p:cNvPr id="16387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99592" y="3501008"/>
            <a:ext cx="7543800" cy="516632"/>
          </a:xfrm>
        </p:spPr>
        <p:txBody>
          <a:bodyPr/>
          <a:lstStyle/>
          <a:p>
            <a:pPr marL="0" indent="0" eaLnBrk="1" hangingPunct="1"/>
            <a:r>
              <a:rPr lang="en-US" sz="3200" dirty="0" smtClean="0"/>
              <a:t>Professor Robert </a:t>
            </a:r>
            <a:r>
              <a:rPr lang="en-US" sz="3200" dirty="0" err="1" smtClean="0"/>
              <a:t>Goldin</a:t>
            </a:r>
            <a:endParaRPr lang="en-US" sz="3200" dirty="0" smtClean="0"/>
          </a:p>
        </p:txBody>
      </p:sp>
      <p:sp>
        <p:nvSpPr>
          <p:cNvPr id="4" name="Rectangle 15"/>
          <p:cNvSpPr txBox="1">
            <a:spLocks noChangeArrowheads="1"/>
          </p:cNvSpPr>
          <p:nvPr/>
        </p:nvSpPr>
        <p:spPr bwMode="auto">
          <a:xfrm>
            <a:off x="827584" y="4869160"/>
            <a:ext cx="7543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spcBef>
                <a:spcPct val="20000"/>
              </a:spcBef>
            </a:pPr>
            <a:r>
              <a:rPr lang="en-US" sz="2400" i="0" dirty="0">
                <a:solidFill>
                  <a:srgbClr val="4B4F55"/>
                </a:solidFill>
                <a:latin typeface="Arial" charset="0"/>
              </a:rPr>
              <a:t>Course code (MBBS) </a:t>
            </a:r>
            <a:r>
              <a:rPr lang="en-US" sz="2400" i="0" dirty="0" smtClean="0">
                <a:solidFill>
                  <a:srgbClr val="4B4F55"/>
                </a:solidFill>
                <a:latin typeface="Arial" charset="0"/>
              </a:rPr>
              <a:t>: Cell pathology 6</a:t>
            </a:r>
            <a:endParaRPr lang="en-US" sz="2400" i="0" dirty="0">
              <a:solidFill>
                <a:srgbClr val="4B4F55"/>
              </a:solidFill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2400" i="0" dirty="0">
                <a:solidFill>
                  <a:srgbClr val="4B4F55"/>
                </a:solidFill>
                <a:latin typeface="Arial" charset="0"/>
              </a:rPr>
              <a:t>Course code (BMS) </a:t>
            </a:r>
            <a:r>
              <a:rPr lang="en-US" sz="2400" i="0" dirty="0" smtClean="0">
                <a:solidFill>
                  <a:srgbClr val="4B4F55"/>
                </a:solidFill>
                <a:latin typeface="Arial" charset="0"/>
              </a:rPr>
              <a:t>: IIP-L24</a:t>
            </a:r>
            <a:endParaRPr lang="en-US" sz="2400" i="0" dirty="0">
              <a:solidFill>
                <a:srgbClr val="4B4F55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7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Complications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Haemorrhage</a:t>
            </a:r>
          </a:p>
          <a:p>
            <a:pPr eaLnBrk="1" hangingPunct="1"/>
            <a:endParaRPr lang="en-GB" sz="2800" smtClean="0"/>
          </a:p>
          <a:p>
            <a:pPr eaLnBrk="1" hangingPunct="1"/>
            <a:r>
              <a:rPr lang="en-GB" sz="2800" smtClean="0"/>
              <a:t>Perforation</a:t>
            </a:r>
          </a:p>
        </p:txBody>
      </p:sp>
      <p:pic>
        <p:nvPicPr>
          <p:cNvPr id="30723" name="Picture 5" descr="1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165350"/>
            <a:ext cx="3810000" cy="374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Dyspepsia 2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Mrs A, 76 years, complains of vague abdominal pain and nausea</a:t>
            </a:r>
          </a:p>
          <a:p>
            <a:pPr eaLnBrk="1" hangingPunct="1"/>
            <a:r>
              <a:rPr lang="en-GB" sz="2800" smtClean="0"/>
              <a:t> Dyspepsia for years</a:t>
            </a:r>
          </a:p>
          <a:p>
            <a:pPr eaLnBrk="1" hangingPunct="1"/>
            <a:r>
              <a:rPr lang="en-GB" sz="2800" smtClean="0"/>
              <a:t>Blood tests Hb 11</a:t>
            </a:r>
          </a:p>
          <a:p>
            <a:pPr eaLnBrk="1" hangingPunct="1"/>
            <a:r>
              <a:rPr lang="en-GB" sz="2800" smtClean="0"/>
              <a:t>Endoscopy</a:t>
            </a:r>
            <a:r>
              <a:rPr lang="en-GB" sz="2800" smtClean="0">
                <a:hlinkClick r:id="rId2"/>
              </a:rPr>
              <a:t> </a:t>
            </a:r>
            <a:endParaRPr lang="en-GB" sz="2800" smtClean="0"/>
          </a:p>
          <a:p>
            <a:pPr eaLnBrk="1" hangingPunct="1">
              <a:buFontTx/>
              <a:buNone/>
            </a:pPr>
            <a:r>
              <a:rPr lang="en-GB" sz="2800" smtClean="0">
                <a:hlinkClick r:id="rId2"/>
              </a:rPr>
              <a:t>  </a:t>
            </a:r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</p:txBody>
      </p:sp>
      <p:pic>
        <p:nvPicPr>
          <p:cNvPr id="31747" name="Picture 7" descr="ya445x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417763"/>
            <a:ext cx="3810000" cy="324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 dirty="0">
                <a:solidFill>
                  <a:schemeClr val="tx2"/>
                </a:solidFill>
              </a:rPr>
              <a:t>Intestinal </a:t>
            </a:r>
            <a:r>
              <a:rPr lang="en-US" sz="4400" dirty="0" smtClean="0">
                <a:solidFill>
                  <a:schemeClr val="tx2"/>
                </a:solidFill>
              </a:rPr>
              <a:t>Metaplasia and Atrophy </a:t>
            </a:r>
            <a:endParaRPr lang="en-US" sz="4400" dirty="0">
              <a:solidFill>
                <a:schemeClr val="tx2"/>
              </a:solidFill>
            </a:endParaRPr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/>
              <a:t>i</a:t>
            </a:r>
            <a:r>
              <a:rPr lang="en-US" sz="2800" dirty="0" smtClean="0"/>
              <a:t>ntestinal metaplasia and </a:t>
            </a:r>
            <a:r>
              <a:rPr lang="en-US" sz="2800" dirty="0" err="1" smtClean="0"/>
              <a:t>atrophyis</a:t>
            </a:r>
            <a:r>
              <a:rPr lang="en-US" sz="2800" dirty="0" smtClean="0"/>
              <a:t> </a:t>
            </a:r>
            <a:r>
              <a:rPr lang="en-US" sz="2800" dirty="0"/>
              <a:t>a response to long term damage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causes:  </a:t>
            </a:r>
            <a:r>
              <a:rPr lang="en-US" sz="2800" i="1" dirty="0"/>
              <a:t>H. </a:t>
            </a:r>
            <a:r>
              <a:rPr lang="en-US" sz="2800" i="1" dirty="0" smtClean="0"/>
              <a:t>pylori, </a:t>
            </a:r>
            <a:r>
              <a:rPr lang="en-US" sz="2800" dirty="0" smtClean="0"/>
              <a:t>bile reflux and autoimmune gastritis.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dirty="0" smtClean="0"/>
              <a:t> may  be associated with dysplasia</a:t>
            </a:r>
            <a:endParaRPr lang="en-US" sz="2800" dirty="0"/>
          </a:p>
        </p:txBody>
      </p:sp>
      <p:pic>
        <p:nvPicPr>
          <p:cNvPr id="32771" name="Picture 4" descr="im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06675"/>
            <a:ext cx="3810000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Gastric Dysplasia</a:t>
            </a:r>
          </a:p>
        </p:txBody>
      </p:sp>
      <p:sp>
        <p:nvSpPr>
          <p:cNvPr id="34818" name="Rectangle 3"/>
          <p:cNvSpPr>
            <a:spLocks noChangeArrowheads="1"/>
          </p:cNvSpPr>
          <p:nvPr/>
        </p:nvSpPr>
        <p:spPr bwMode="auto">
          <a:xfrm>
            <a:off x="685800" y="1981200"/>
            <a:ext cx="3810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7620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b="1" dirty="0" smtClean="0"/>
              <a:t>some </a:t>
            </a:r>
            <a:r>
              <a:rPr lang="en-GB" b="1" dirty="0"/>
              <a:t>of the </a:t>
            </a:r>
            <a:r>
              <a:rPr lang="en-GB" b="1" dirty="0" smtClean="0"/>
              <a:t>cytological  </a:t>
            </a:r>
            <a:r>
              <a:rPr lang="en-GB" b="1" dirty="0"/>
              <a:t>features of malignancy are present </a:t>
            </a:r>
          </a:p>
          <a:p>
            <a:pPr marL="342900" indent="-342900" defTabSz="762000">
              <a:lnSpc>
                <a:spcPct val="110000"/>
              </a:lnSpc>
              <a:spcBef>
                <a:spcPct val="20000"/>
              </a:spcBef>
              <a:buFontTx/>
              <a:buChar char="•"/>
            </a:pPr>
            <a:r>
              <a:rPr lang="en-GB" b="1" dirty="0"/>
              <a:t>pre-invasive </a:t>
            </a:r>
            <a:r>
              <a:rPr lang="en-GB" b="1" dirty="0" smtClean="0"/>
              <a:t>stage - </a:t>
            </a:r>
            <a:r>
              <a:rPr lang="en-GB" b="1" dirty="0" err="1" smtClean="0"/>
              <a:t>ntact</a:t>
            </a:r>
            <a:r>
              <a:rPr lang="en-GB" b="1" dirty="0" smtClean="0"/>
              <a:t> </a:t>
            </a:r>
            <a:r>
              <a:rPr lang="en-GB" b="1" dirty="0"/>
              <a:t>BM</a:t>
            </a:r>
            <a:endParaRPr lang="en-US" sz="2800" dirty="0"/>
          </a:p>
        </p:txBody>
      </p:sp>
      <p:pic>
        <p:nvPicPr>
          <p:cNvPr id="34819" name="Picture 4" descr="microdys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849563"/>
            <a:ext cx="381000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b="1"/>
              <a:t>Risk of progression for IM and dysplasia to cancer</a:t>
            </a:r>
            <a:endParaRPr lang="en-US" sz="4400" b="1"/>
          </a:p>
        </p:txBody>
      </p:sp>
      <p:sp>
        <p:nvSpPr>
          <p:cNvPr id="36866" name="Oval 3"/>
          <p:cNvSpPr>
            <a:spLocks noChangeArrowheads="1"/>
          </p:cNvSpPr>
          <p:nvPr/>
        </p:nvSpPr>
        <p:spPr bwMode="auto">
          <a:xfrm>
            <a:off x="4495800" y="2514600"/>
            <a:ext cx="3886200" cy="3810000"/>
          </a:xfrm>
          <a:prstGeom prst="ellipse">
            <a:avLst/>
          </a:prstGeom>
          <a:solidFill>
            <a:srgbClr val="CC9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 i="1"/>
              <a:t>H. pylori</a:t>
            </a:r>
          </a:p>
        </p:txBody>
      </p:sp>
      <p:sp>
        <p:nvSpPr>
          <p:cNvPr id="36867" name="Oval 4"/>
          <p:cNvSpPr>
            <a:spLocks noChangeArrowheads="1"/>
          </p:cNvSpPr>
          <p:nvPr/>
        </p:nvSpPr>
        <p:spPr bwMode="auto">
          <a:xfrm>
            <a:off x="5943600" y="3962400"/>
            <a:ext cx="1828800" cy="1600200"/>
          </a:xfrm>
          <a:prstGeom prst="ellipse">
            <a:avLst/>
          </a:prstGeom>
          <a:solidFill>
            <a:srgbClr val="FF66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800"/>
              <a:t>IM/A</a:t>
            </a:r>
            <a:endParaRPr lang="en-GB" sz="1200"/>
          </a:p>
          <a:p>
            <a:pPr eaLnBrk="0" hangingPunct="0"/>
            <a:endParaRPr lang="en-GB" sz="1200"/>
          </a:p>
          <a:p>
            <a:pPr eaLnBrk="0" hangingPunct="0"/>
            <a:r>
              <a:rPr lang="en-GB" sz="1200"/>
              <a:t>       </a:t>
            </a:r>
          </a:p>
        </p:txBody>
      </p:sp>
      <p:sp>
        <p:nvSpPr>
          <p:cNvPr id="36868" name="Oval 5"/>
          <p:cNvSpPr>
            <a:spLocks noChangeArrowheads="1"/>
          </p:cNvSpPr>
          <p:nvPr/>
        </p:nvSpPr>
        <p:spPr bwMode="auto">
          <a:xfrm>
            <a:off x="6477000" y="4953000"/>
            <a:ext cx="1143000" cy="457200"/>
          </a:xfrm>
          <a:prstGeom prst="ellipse">
            <a:avLst/>
          </a:prstGeom>
          <a:solidFill>
            <a:schemeClr val="folHlink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1400"/>
              <a:t>Cancer</a:t>
            </a:r>
            <a:endParaRPr lang="en-GB" sz="1200"/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838200" y="2362200"/>
            <a:ext cx="327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GB" b="1" i="1" dirty="0"/>
              <a:t> H. pylori</a:t>
            </a:r>
            <a:r>
              <a:rPr lang="en-GB" b="1" dirty="0"/>
              <a:t> strong risk factor for gastric </a:t>
            </a:r>
            <a:r>
              <a:rPr lang="en-GB" b="1" dirty="0" smtClean="0"/>
              <a:t>cancer in </a:t>
            </a:r>
            <a:r>
              <a:rPr lang="en-GB" b="1" dirty="0"/>
              <a:t>the presence of </a:t>
            </a:r>
            <a:r>
              <a:rPr lang="en-GB" b="1" dirty="0" smtClean="0"/>
              <a:t>IM+/</a:t>
            </a:r>
            <a:r>
              <a:rPr lang="en-GB" b="1" dirty="0"/>
              <a:t>Atrophy</a:t>
            </a:r>
          </a:p>
          <a:p>
            <a:pPr eaLnBrk="0" hangingPunct="0">
              <a:buFontTx/>
              <a:buChar char="•"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Gastric Cancer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Arial" charset="0"/>
              </a:rPr>
              <a:t>Japan: mass endoscopy programs led to 35% early gastric cancers vs. 10% in US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EGC and IM</a:t>
            </a:r>
            <a:endParaRPr lang="en-GB" sz="28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sz="2800" smtClean="0"/>
          </a:p>
        </p:txBody>
      </p:sp>
      <p:sp>
        <p:nvSpPr>
          <p:cNvPr id="49155" name="Rectangle 6"/>
          <p:cNvSpPr>
            <a:spLocks noChangeArrowheads="1"/>
          </p:cNvSpPr>
          <p:nvPr/>
        </p:nvSpPr>
        <p:spPr bwMode="auto">
          <a:xfrm>
            <a:off x="3821113" y="2894013"/>
            <a:ext cx="446563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pSp>
        <p:nvGrpSpPr>
          <p:cNvPr id="49156" name="Group 12"/>
          <p:cNvGrpSpPr>
            <a:grpSpLocks/>
          </p:cNvGrpSpPr>
          <p:nvPr/>
        </p:nvGrpSpPr>
        <p:grpSpPr bwMode="auto">
          <a:xfrm>
            <a:off x="5105400" y="3200400"/>
            <a:ext cx="1512888" cy="1076325"/>
            <a:chOff x="-3" y="-3"/>
            <a:chExt cx="953" cy="678"/>
          </a:xfrm>
        </p:grpSpPr>
        <p:grpSp>
          <p:nvGrpSpPr>
            <p:cNvPr id="49158" name="Group 10"/>
            <p:cNvGrpSpPr>
              <a:grpSpLocks/>
            </p:cNvGrpSpPr>
            <p:nvPr/>
          </p:nvGrpSpPr>
          <p:grpSpPr bwMode="auto">
            <a:xfrm>
              <a:off x="0" y="0"/>
              <a:ext cx="947" cy="672"/>
              <a:chOff x="0" y="0"/>
              <a:chExt cx="947" cy="672"/>
            </a:xfrm>
          </p:grpSpPr>
          <p:sp>
            <p:nvSpPr>
              <p:cNvPr id="49160" name="Rectangle 7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47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GB">
                    <a:hlinkClick r:id="rId2"/>
                  </a:rPr>
                  <a:t>  </a:t>
                </a:r>
                <a:r>
                  <a:rPr lang="en-GB" sz="6400"/>
                  <a:t> </a:t>
                </a:r>
                <a:r>
                  <a:rPr lang="en-GB"/>
                  <a:t>           </a:t>
                </a: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47" cy="672"/>
              </a:xfrm>
              <a:prstGeom prst="rect">
                <a:avLst/>
              </a:prstGeom>
              <a:noFill/>
              <a:ln w="7">
                <a:solidFill>
                  <a:srgbClr val="A0A0A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9159" name="Rectangle 11"/>
            <p:cNvSpPr>
              <a:spLocks noChangeArrowheads="1"/>
            </p:cNvSpPr>
            <p:nvPr/>
          </p:nvSpPr>
          <p:spPr bwMode="auto">
            <a:xfrm>
              <a:off x="-3" y="-3"/>
              <a:ext cx="953" cy="678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9157" name="Picture 13" descr="ya0062n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133600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Dyspepsia 3</a:t>
            </a:r>
          </a:p>
        </p:txBody>
      </p:sp>
      <p:sp>
        <p:nvSpPr>
          <p:cNvPr id="39938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Mr NG – 76 years</a:t>
            </a:r>
          </a:p>
          <a:p>
            <a:pPr eaLnBrk="1" hangingPunct="1"/>
            <a:r>
              <a:rPr lang="en-GB" sz="2800" smtClean="0"/>
              <a:t>Dyspepsia</a:t>
            </a:r>
          </a:p>
          <a:p>
            <a:pPr eaLnBrk="1" hangingPunct="1"/>
            <a:r>
              <a:rPr lang="en-GB" sz="2800" smtClean="0"/>
              <a:t>Early satiety</a:t>
            </a:r>
          </a:p>
          <a:p>
            <a:pPr eaLnBrk="1" hangingPunct="1"/>
            <a:r>
              <a:rPr lang="en-GB" sz="2800" smtClean="0"/>
              <a:t>Blood tests Hb 8</a:t>
            </a:r>
          </a:p>
          <a:p>
            <a:pPr eaLnBrk="1" hangingPunct="1"/>
            <a:r>
              <a:rPr lang="en-GB" sz="2800" smtClean="0"/>
              <a:t>Endoscopy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219200" y="457200"/>
            <a:ext cx="62484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GB"/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GB"/>
          </a:p>
        </p:txBody>
      </p:sp>
      <p:pic>
        <p:nvPicPr>
          <p:cNvPr id="39940" name="Picture 15" descr="ya0092x">
            <a:hlinkClick r:id="rId3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2417763"/>
            <a:ext cx="3810000" cy="32400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Investigation Mr NG</a:t>
            </a:r>
          </a:p>
        </p:txBody>
      </p:sp>
      <p:sp>
        <p:nvSpPr>
          <p:cNvPr id="41986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Liver function tests -  abnormal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r>
              <a:rPr lang="en-GB" sz="2800" dirty="0" smtClean="0"/>
              <a:t>Liver CT scan - multiple lesions</a:t>
            </a:r>
          </a:p>
          <a:p>
            <a:pPr eaLnBrk="1" hangingPunct="1"/>
            <a:endParaRPr lang="en-GB" sz="2800" dirty="0" smtClean="0"/>
          </a:p>
          <a:p>
            <a:pPr eaLnBrk="1" hangingPunct="1"/>
            <a:endParaRPr lang="en-GB" sz="2800" dirty="0" smtClean="0"/>
          </a:p>
        </p:txBody>
      </p:sp>
      <p:pic>
        <p:nvPicPr>
          <p:cNvPr id="41987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343400"/>
            <a:ext cx="3657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16" descr="lvr_mets">
            <a:hlinkClick r:id="rId4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5"/>
          <a:srcRect/>
          <a:stretch>
            <a:fillRect/>
          </a:stretch>
        </p:blipFill>
        <p:spPr>
          <a:xfrm>
            <a:off x="4724400" y="1447800"/>
            <a:ext cx="3810000" cy="2784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Gastric Cancer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High incidence in, e.g.,  Japan, Chile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dirty="0" smtClean="0">
                <a:cs typeface="Arial" charset="0"/>
              </a:rPr>
              <a:t>90% of all malignant tumors in stomach are adenocarcinomas</a:t>
            </a:r>
            <a:endParaRPr lang="en-GB" dirty="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Gastric cancer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cs typeface="Arial" charset="0"/>
              </a:rPr>
              <a:t>asymptomatic until late; weight loss, abdominal pain, nausea, vomiting, altered bowel habit</a:t>
            </a:r>
          </a:p>
          <a:p>
            <a:pPr eaLnBrk="1" hangingPunct="1"/>
            <a:r>
              <a:rPr lang="en-US" sz="2800" b="1" smtClean="0">
                <a:cs typeface="Arial" charset="0"/>
              </a:rPr>
              <a:t>kills more people worldwide than lung cancer</a:t>
            </a:r>
            <a:endParaRPr lang="en-GB" sz="28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sz="2800" smtClean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endParaRPr lang="en-GB" sz="2800" smtClean="0"/>
          </a:p>
        </p:txBody>
      </p:sp>
      <p:pic>
        <p:nvPicPr>
          <p:cNvPr id="45059" name="Picture 4" descr="macro gastric ca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2057400"/>
            <a:ext cx="3810000" cy="27416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Objectives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latin typeface="Symbol" pitchFamily="18" charset="2"/>
                <a:ea typeface="PMingLiU"/>
                <a:cs typeface="PMingLiU"/>
              </a:rPr>
              <a:t>· </a:t>
            </a:r>
            <a:r>
              <a:rPr lang="en-US" altLang="zh-TW" sz="2800" dirty="0" smtClean="0">
                <a:ea typeface="PMingLiU"/>
                <a:cs typeface="PMingLiU"/>
              </a:rPr>
              <a:t>Using the example of </a:t>
            </a:r>
            <a:r>
              <a:rPr lang="en-US" altLang="zh-TW" sz="2800" b="1" i="1" dirty="0" smtClean="0">
                <a:ea typeface="PMingLiU"/>
                <a:cs typeface="PMingLiU"/>
              </a:rPr>
              <a:t>Helicobacter pylori</a:t>
            </a:r>
            <a:r>
              <a:rPr lang="en-US" altLang="zh-TW" sz="2800" i="1" dirty="0" smtClean="0">
                <a:ea typeface="PMingLiU"/>
                <a:cs typeface="PMingLiU"/>
              </a:rPr>
              <a:t> </a:t>
            </a:r>
            <a:r>
              <a:rPr lang="en-US" altLang="zh-TW" sz="2800" b="1" dirty="0" smtClean="0">
                <a:ea typeface="PMingLiU"/>
                <a:cs typeface="PMingLiU"/>
              </a:rPr>
              <a:t>infection</a:t>
            </a:r>
            <a:r>
              <a:rPr lang="en-US" altLang="zh-TW" sz="2800" dirty="0" smtClean="0">
                <a:ea typeface="PMingLiU"/>
                <a:cs typeface="PMingLiU"/>
              </a:rPr>
              <a:t> of the stomach, discuss the varied outcomes of infection and why these occur, and how </a:t>
            </a:r>
            <a:r>
              <a:rPr lang="en-US" altLang="zh-TW" sz="2800" b="1" dirty="0" smtClean="0">
                <a:ea typeface="PMingLiU"/>
                <a:cs typeface="PMingLiU"/>
              </a:rPr>
              <a:t>inflammation</a:t>
            </a:r>
            <a:r>
              <a:rPr lang="en-US" altLang="zh-TW" sz="2800" dirty="0" smtClean="0">
                <a:ea typeface="PMingLiU"/>
                <a:cs typeface="PMingLiU"/>
              </a:rPr>
              <a:t> can lead to </a:t>
            </a:r>
            <a:r>
              <a:rPr lang="en-US" altLang="zh-TW" sz="2800" b="1" dirty="0" smtClean="0">
                <a:ea typeface="PMingLiU"/>
                <a:cs typeface="PMingLiU"/>
              </a:rPr>
              <a:t>cancer</a:t>
            </a:r>
            <a:r>
              <a:rPr lang="en-US" altLang="zh-TW" sz="2800" dirty="0" smtClean="0">
                <a:ea typeface="PMingLiU"/>
                <a:cs typeface="PMingLiU"/>
              </a:rPr>
              <a:t> or </a:t>
            </a:r>
            <a:r>
              <a:rPr lang="en-US" altLang="zh-TW" sz="2800" b="1" dirty="0" smtClean="0">
                <a:ea typeface="PMingLiU"/>
                <a:cs typeface="PMingLiU"/>
              </a:rPr>
              <a:t>lymphoma</a:t>
            </a:r>
            <a:r>
              <a:rPr lang="en-US" altLang="zh-TW" sz="2800" dirty="0" smtClean="0">
                <a:ea typeface="PMingLiU"/>
                <a:cs typeface="PMingLiU"/>
              </a:rPr>
              <a:t> in this organ.</a:t>
            </a:r>
            <a:endParaRPr lang="en-US" altLang="zh-TW" sz="2800" dirty="0" smtClean="0">
              <a:latin typeface="Arial Unicode MS" pitchFamily="34" charset="-128"/>
              <a:ea typeface="PMingLiU"/>
              <a:cs typeface="PMingLiU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TW" sz="2800" dirty="0" smtClean="0">
                <a:latin typeface="Symbol" pitchFamily="18" charset="2"/>
                <a:ea typeface="PMingLiU"/>
                <a:cs typeface="PMingLiU"/>
              </a:rPr>
              <a:t>· </a:t>
            </a:r>
            <a:r>
              <a:rPr lang="en-US" altLang="zh-TW" sz="2800" dirty="0" smtClean="0">
                <a:ea typeface="PMingLiU"/>
                <a:cs typeface="PMingLiU"/>
              </a:rPr>
              <a:t>With reference to </a:t>
            </a:r>
            <a:r>
              <a:rPr lang="en-US" altLang="zh-TW" sz="2800" b="1" dirty="0" smtClean="0">
                <a:ea typeface="PMingLiU"/>
                <a:cs typeface="PMingLiU"/>
              </a:rPr>
              <a:t>atherosclerosis</a:t>
            </a:r>
            <a:r>
              <a:rPr lang="en-US" altLang="zh-TW" sz="2800" dirty="0" smtClean="0">
                <a:ea typeface="PMingLiU"/>
                <a:cs typeface="PMingLiU"/>
              </a:rPr>
              <a:t>, list 3 major outcomes.</a:t>
            </a:r>
            <a:endParaRPr lang="en-US" altLang="zh-TW" sz="2800" dirty="0" smtClean="0">
              <a:latin typeface="Arial Unicode MS" pitchFamily="34" charset="-128"/>
              <a:ea typeface="PMingLiU"/>
              <a:cs typeface="PMingLiU"/>
            </a:endParaRP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Dyspepsia 4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Mr Ly 76 years</a:t>
            </a:r>
          </a:p>
          <a:p>
            <a:pPr eaLnBrk="1" hangingPunct="1"/>
            <a:r>
              <a:rPr lang="en-GB" sz="2800" smtClean="0"/>
              <a:t>Dyspepsia</a:t>
            </a:r>
          </a:p>
          <a:p>
            <a:pPr eaLnBrk="1" hangingPunct="1"/>
            <a:r>
              <a:rPr lang="en-GB" sz="2800" smtClean="0"/>
              <a:t>Early satiety</a:t>
            </a:r>
          </a:p>
          <a:p>
            <a:pPr eaLnBrk="1" hangingPunct="1"/>
            <a:r>
              <a:rPr lang="en-GB" sz="2800" smtClean="0"/>
              <a:t>Blood tests Hb 8</a:t>
            </a:r>
          </a:p>
          <a:p>
            <a:pPr eaLnBrk="1" hangingPunct="1"/>
            <a:r>
              <a:rPr lang="en-GB" sz="2800" smtClean="0"/>
              <a:t>Endoscopy</a:t>
            </a:r>
          </a:p>
          <a:p>
            <a:pPr eaLnBrk="1" hangingPunct="1"/>
            <a:endParaRPr lang="en-GB" sz="2800" smtClean="0"/>
          </a:p>
        </p:txBody>
      </p:sp>
      <p:pic>
        <p:nvPicPr>
          <p:cNvPr id="47107" name="Picture 7" descr="ya702b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133600"/>
            <a:ext cx="3810000" cy="3810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Lymphoma</a:t>
            </a:r>
          </a:p>
        </p:txBody>
      </p:sp>
      <p:pic>
        <p:nvPicPr>
          <p:cNvPr id="38914" name="Object 4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0150" y="1981200"/>
            <a:ext cx="3086100" cy="4114800"/>
          </a:xfrm>
        </p:spPr>
      </p:pic>
      <p:pic>
        <p:nvPicPr>
          <p:cNvPr id="38915" name="Picture 5" descr="gast actgastritishp he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85800" y="2822575"/>
            <a:ext cx="3810000" cy="24304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Atherosclerosis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24000"/>
            <a:ext cx="3810000" cy="4114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Occludes arteries</a:t>
            </a:r>
            <a:r>
              <a:rPr lang="en-GB" sz="2400">
                <a:cs typeface="Arial" charset="0"/>
              </a:rPr>
              <a:t> 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slowly</a:t>
            </a:r>
            <a:r>
              <a:rPr lang="en-GB" sz="2400">
                <a:cs typeface="Arial" charset="0"/>
              </a:rPr>
              <a:t> (angina, myocardial scarring, dementia, claudication,)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Occludes arteries</a:t>
            </a:r>
            <a:r>
              <a:rPr lang="en-GB" sz="2400">
                <a:cs typeface="Arial" charset="0"/>
              </a:rPr>
              <a:t> 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suddenly</a:t>
            </a:r>
            <a:r>
              <a:rPr lang="en-GB" sz="2400">
                <a:cs typeface="Arial" charset="0"/>
              </a:rPr>
              <a:t> plaque rupture (thrombosis, atheroembolization) or haemorrhages into plaques (MI, stroke, gangrene of the bowel)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Weakens</a:t>
            </a:r>
            <a:r>
              <a:rPr lang="en-GB" sz="2400">
                <a:cs typeface="Arial" charset="0"/>
              </a:rPr>
              <a:t> </a:t>
            </a:r>
            <a:r>
              <a:rPr lang="en-GB" sz="2400" b="1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artery walls</a:t>
            </a:r>
            <a:r>
              <a:rPr lang="en-GB" sz="2400">
                <a:cs typeface="Arial" charset="0"/>
              </a:rPr>
              <a:t> (aneurysms) </a:t>
            </a:r>
          </a:p>
          <a:p>
            <a:pPr marL="533400" indent="-533400" eaLnBrk="1" hangingPunct="1">
              <a:lnSpc>
                <a:spcPct val="90000"/>
              </a:lnSpc>
              <a:defRPr/>
            </a:pPr>
            <a:endParaRPr lang="en-GB" sz="2400"/>
          </a:p>
        </p:txBody>
      </p:sp>
      <p:pic>
        <p:nvPicPr>
          <p:cNvPr id="50179" name="Picture 9" descr="atherosclerosis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9538" y="1981200"/>
            <a:ext cx="2725737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Mr S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History of hypertension Sudden loss of consciousness</a:t>
            </a:r>
          </a:p>
          <a:p>
            <a:pPr eaLnBrk="1" hangingPunct="1"/>
            <a:r>
              <a:rPr lang="en-GB" sz="2800" smtClean="0"/>
              <a:t>Died in A&amp;E</a:t>
            </a:r>
          </a:p>
          <a:p>
            <a:pPr eaLnBrk="1" hangingPunct="1"/>
            <a:r>
              <a:rPr lang="en-GB" sz="2800" smtClean="0"/>
              <a:t>PM</a:t>
            </a:r>
          </a:p>
          <a:p>
            <a:pPr eaLnBrk="1" hangingPunct="1"/>
            <a:endParaRPr lang="en-GB" sz="2800" smtClean="0"/>
          </a:p>
        </p:txBody>
      </p:sp>
      <p:pic>
        <p:nvPicPr>
          <p:cNvPr id="51204" name="Picture 8" descr="CNS04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657600" y="1676400"/>
            <a:ext cx="3810000" cy="2493963"/>
          </a:xfrm>
        </p:spPr>
      </p:pic>
      <p:pic>
        <p:nvPicPr>
          <p:cNvPr id="51205" name="Picture 12" descr="carotid_ather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4038600"/>
            <a:ext cx="1658938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Mr MI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Central chest pain, died 7 days post admission</a:t>
            </a:r>
          </a:p>
        </p:txBody>
      </p:sp>
      <p:pic>
        <p:nvPicPr>
          <p:cNvPr id="54275" name="Picture 7" descr="CV120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800600" y="1600200"/>
            <a:ext cx="3810000" cy="2501900"/>
          </a:xfrm>
        </p:spPr>
      </p:pic>
      <p:pic>
        <p:nvPicPr>
          <p:cNvPr id="54276" name="Picture 9" descr="CV1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3429000"/>
            <a:ext cx="4846638" cy="318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Language of Pathology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Inflammation</a:t>
            </a:r>
          </a:p>
          <a:p>
            <a:pPr lvl="1" eaLnBrk="1" hangingPunct="1"/>
            <a:r>
              <a:rPr lang="en-GB" smtClean="0"/>
              <a:t>Acute, Chronic</a:t>
            </a:r>
          </a:p>
          <a:p>
            <a:pPr eaLnBrk="1" hangingPunct="1"/>
            <a:r>
              <a:rPr lang="en-GB" smtClean="0"/>
              <a:t>Metaplasia </a:t>
            </a:r>
          </a:p>
          <a:p>
            <a:pPr eaLnBrk="1" hangingPunct="1"/>
            <a:r>
              <a:rPr lang="en-GB" smtClean="0"/>
              <a:t>Hyperplasia </a:t>
            </a:r>
          </a:p>
          <a:p>
            <a:pPr eaLnBrk="1" hangingPunct="1"/>
            <a:r>
              <a:rPr lang="en-GB" smtClean="0"/>
              <a:t>Hypertrophy</a:t>
            </a:r>
          </a:p>
          <a:p>
            <a:pPr eaLnBrk="1" hangingPunct="1"/>
            <a:r>
              <a:rPr lang="en-GB" smtClean="0"/>
              <a:t>Dysplasia </a:t>
            </a:r>
          </a:p>
          <a:p>
            <a:pPr eaLnBrk="1" hangingPunct="1"/>
            <a:r>
              <a:rPr lang="en-GB" smtClean="0"/>
              <a:t>Carcinoma</a:t>
            </a:r>
          </a:p>
          <a:p>
            <a:pPr eaLnBrk="1" hangingPunct="1"/>
            <a:r>
              <a:rPr lang="en-GB" smtClean="0"/>
              <a:t>Lymphoma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Atherosclerosis</a:t>
            </a:r>
          </a:p>
          <a:p>
            <a:pPr eaLnBrk="1" hangingPunct="1"/>
            <a:r>
              <a:rPr lang="en-GB" smtClean="0"/>
              <a:t>Thrombosis</a:t>
            </a:r>
          </a:p>
          <a:p>
            <a:pPr eaLnBrk="1" hangingPunct="1"/>
            <a:r>
              <a:rPr lang="en-GB" smtClean="0"/>
              <a:t>Embolus</a:t>
            </a:r>
          </a:p>
          <a:p>
            <a:pPr eaLnBrk="1" hangingPunct="1"/>
            <a:r>
              <a:rPr lang="en-GB" smtClean="0"/>
              <a:t>Infarction</a:t>
            </a:r>
          </a:p>
          <a:p>
            <a:pPr eaLnBrk="1" hangingPunct="1"/>
            <a:r>
              <a:rPr lang="en-GB" smtClean="0"/>
              <a:t>Necrosis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Language of Pathology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Inflammation</a:t>
            </a:r>
          </a:p>
          <a:p>
            <a:pPr lvl="1" eaLnBrk="1" hangingPunct="1"/>
            <a:r>
              <a:rPr lang="en-GB" smtClean="0"/>
              <a:t>Acute, Chronic</a:t>
            </a:r>
          </a:p>
          <a:p>
            <a:pPr eaLnBrk="1" hangingPunct="1"/>
            <a:r>
              <a:rPr lang="en-GB" smtClean="0"/>
              <a:t>Metaplasia </a:t>
            </a:r>
          </a:p>
          <a:p>
            <a:pPr eaLnBrk="1" hangingPunct="1"/>
            <a:r>
              <a:rPr lang="en-GB" smtClean="0"/>
              <a:t>Hyperplasia </a:t>
            </a:r>
          </a:p>
          <a:p>
            <a:pPr eaLnBrk="1" hangingPunct="1"/>
            <a:r>
              <a:rPr lang="en-GB" smtClean="0"/>
              <a:t>Hypertrophy</a:t>
            </a:r>
          </a:p>
          <a:p>
            <a:pPr eaLnBrk="1" hangingPunct="1"/>
            <a:r>
              <a:rPr lang="en-GB" smtClean="0"/>
              <a:t>Dysplasia </a:t>
            </a:r>
          </a:p>
          <a:p>
            <a:pPr eaLnBrk="1" hangingPunct="1"/>
            <a:r>
              <a:rPr lang="en-GB" smtClean="0"/>
              <a:t>Carcinoma</a:t>
            </a:r>
          </a:p>
          <a:p>
            <a:pPr eaLnBrk="1" hangingPunct="1"/>
            <a:r>
              <a:rPr lang="en-GB" smtClean="0"/>
              <a:t>Lymphoma</a:t>
            </a:r>
          </a:p>
        </p:txBody>
      </p:sp>
      <p:sp>
        <p:nvSpPr>
          <p:cNvPr id="552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Atherosclerosis</a:t>
            </a:r>
          </a:p>
          <a:p>
            <a:pPr eaLnBrk="1" hangingPunct="1"/>
            <a:r>
              <a:rPr lang="en-GB" smtClean="0"/>
              <a:t>Thrombosis</a:t>
            </a:r>
          </a:p>
          <a:p>
            <a:pPr eaLnBrk="1" hangingPunct="1"/>
            <a:r>
              <a:rPr lang="en-GB" smtClean="0"/>
              <a:t>Embolus</a:t>
            </a:r>
          </a:p>
          <a:p>
            <a:pPr eaLnBrk="1" hangingPunct="1"/>
            <a:r>
              <a:rPr lang="en-GB" smtClean="0"/>
              <a:t>Infarction</a:t>
            </a:r>
          </a:p>
          <a:p>
            <a:pPr eaLnBrk="1" hangingPunct="1"/>
            <a:r>
              <a:rPr lang="en-GB" smtClean="0"/>
              <a:t>Necrosis</a:t>
            </a:r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4624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Dyspepsia 1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Mr DU, aged 46, has had dyspepsia for three years, worse recently with abdominal pain after meals</a:t>
            </a:r>
          </a:p>
          <a:p>
            <a:pPr eaLnBrk="1" hangingPunct="1"/>
            <a:r>
              <a:rPr lang="en-GB" smtClean="0"/>
              <a:t>He had an episode of melaena</a:t>
            </a:r>
          </a:p>
          <a:p>
            <a:pPr eaLnBrk="1" hangingPunct="1"/>
            <a:r>
              <a:rPr lang="en-GB" smtClean="0"/>
              <a:t>Blood tests		Hb 9.0</a:t>
            </a:r>
          </a:p>
          <a:p>
            <a:pPr eaLnBrk="1" hangingPunct="1"/>
            <a:r>
              <a:rPr lang="en-GB" smtClean="0"/>
              <a:t>Endoscopy</a:t>
            </a:r>
          </a:p>
        </p:txBody>
      </p:sp>
      <p:pic>
        <p:nvPicPr>
          <p:cNvPr id="43012" name="Picture 4" descr="ya439x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4495800"/>
            <a:ext cx="2057400" cy="174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gast actgastritishp h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1804" y="1232690"/>
            <a:ext cx="7558608" cy="482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31640" y="1109886"/>
            <a:ext cx="6120680" cy="499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26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/>
            <a:endParaRPr lang="en-US" sz="4400" b="1">
              <a:solidFill>
                <a:schemeClr val="tx2"/>
              </a:solidFill>
            </a:endParaRPr>
          </a:p>
        </p:txBody>
      </p:sp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solidFill>
                  <a:schemeClr val="tx1"/>
                </a:solidFill>
              </a:rPr>
              <a:t>Biopsy of gastric antrum</a:t>
            </a:r>
            <a:endParaRPr lang="en-GB" sz="2400" smtClean="0">
              <a:solidFill>
                <a:schemeClr val="accent2"/>
              </a:solidFill>
            </a:endParaRP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3810000" cy="41148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chronic inflammation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- lymphocytes </a:t>
            </a:r>
          </a:p>
          <a:p>
            <a:pPr eaLnBrk="1" hangingPunct="1"/>
            <a:r>
              <a:rPr lang="en-US" sz="2400" dirty="0" smtClean="0"/>
              <a:t>acute inflammation</a:t>
            </a:r>
          </a:p>
          <a:p>
            <a:pPr eaLnBrk="1" hangingPunct="1">
              <a:buNone/>
            </a:pPr>
            <a:r>
              <a:rPr lang="en-US" sz="2400" dirty="0" smtClean="0"/>
              <a:t>	- neutrophils</a:t>
            </a:r>
          </a:p>
          <a:p>
            <a:pPr eaLnBrk="1" hangingPunct="1"/>
            <a:r>
              <a:rPr lang="en-US" sz="2400" dirty="0" smtClean="0"/>
              <a:t>Helicobacter </a:t>
            </a:r>
            <a:r>
              <a:rPr lang="en-US" sz="2400" dirty="0"/>
              <a:t>associated gastritis</a:t>
            </a:r>
            <a:endParaRPr lang="en-US" sz="2400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/>
            <a:endParaRPr lang="en-GB" sz="2800" dirty="0" smtClean="0"/>
          </a:p>
        </p:txBody>
      </p:sp>
      <p:pic>
        <p:nvPicPr>
          <p:cNvPr id="19460" name="Picture 9"/>
          <p:cNvPicPr>
            <a:picLocks noGrp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292080" y="4365104"/>
            <a:ext cx="2160240" cy="2110674"/>
          </a:xfrm>
        </p:spPr>
      </p:pic>
      <p:pic>
        <p:nvPicPr>
          <p:cNvPr id="19461" name="Picture 10" descr="gast actgastritishp h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9592" y="4475144"/>
            <a:ext cx="3096344" cy="211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i="1" smtClean="0"/>
              <a:t>Helicobacter pylori</a:t>
            </a:r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sz="2800" dirty="0" smtClean="0">
                <a:solidFill>
                  <a:srgbClr val="000000"/>
                </a:solidFill>
                <a:cs typeface="Arial" charset="0"/>
              </a:rPr>
              <a:t>20%  adults in DCs by age 50</a:t>
            </a:r>
          </a:p>
          <a:p>
            <a:pPr eaLnBrk="1" hangingPunct="1"/>
            <a:r>
              <a:rPr lang="en-GB" sz="2800" dirty="0" smtClean="0">
                <a:solidFill>
                  <a:srgbClr val="000000"/>
                </a:solidFill>
                <a:cs typeface="Arial" charset="0"/>
              </a:rPr>
              <a:t>80% adults in UDCs</a:t>
            </a:r>
          </a:p>
          <a:p>
            <a:pPr eaLnBrk="1" hangingPunct="1"/>
            <a:r>
              <a:rPr lang="en-GB" sz="2800" dirty="0" smtClean="0">
                <a:solidFill>
                  <a:srgbClr val="000000"/>
                </a:solidFill>
                <a:cs typeface="Arial" charset="0"/>
              </a:rPr>
              <a:t>Majority (70-80%) asymptomatic </a:t>
            </a:r>
          </a:p>
          <a:p>
            <a:pPr eaLnBrk="1" hangingPunct="1"/>
            <a:endParaRPr lang="en-GB" sz="2800" dirty="0" smtClean="0"/>
          </a:p>
        </p:txBody>
      </p:sp>
      <p:pic>
        <p:nvPicPr>
          <p:cNvPr id="6147" name="Object 7"/>
          <p:cNvPicPr>
            <a:picLocks noGrp="1" noChangeAspect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86400" y="1981200"/>
            <a:ext cx="2501900" cy="4114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62781"/>
            <a:ext cx="7772400" cy="490538"/>
          </a:xfrm>
        </p:spPr>
        <p:txBody>
          <a:bodyPr/>
          <a:lstStyle/>
          <a:p>
            <a:pPr eaLnBrk="1" hangingPunct="1"/>
            <a:r>
              <a:rPr lang="en-GB" sz="2400" b="1" dirty="0" smtClean="0">
                <a:solidFill>
                  <a:schemeClr val="tx1"/>
                </a:solidFill>
                <a:cs typeface="Arial" charset="0"/>
              </a:rPr>
              <a:t>Helicobacter: Historical Perspective</a:t>
            </a:r>
            <a:r>
              <a:rPr lang="en-GB" sz="2400" b="1" i="1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en-GB" sz="2400" b="1" i="1" dirty="0" smtClean="0">
                <a:solidFill>
                  <a:schemeClr val="tx1"/>
                </a:solidFill>
                <a:cs typeface="Arial" charset="0"/>
              </a:rPr>
            </a:br>
            <a:endParaRPr lang="en-GB" sz="2400" b="1" i="1" dirty="0" smtClean="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11362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3300"/>
                </a:solidFill>
              </a:rPr>
              <a:t>1893:</a:t>
            </a:r>
            <a:r>
              <a:rPr lang="en-GB" sz="2800" dirty="0" smtClean="0"/>
              <a:t> </a:t>
            </a:r>
            <a:r>
              <a:rPr lang="en-GB" sz="2800" dirty="0" err="1" smtClean="0"/>
              <a:t>Giulio</a:t>
            </a:r>
            <a:r>
              <a:rPr lang="en-GB" sz="2800" dirty="0" smtClean="0"/>
              <a:t> </a:t>
            </a:r>
            <a:r>
              <a:rPr lang="en-GB" sz="2800" dirty="0" err="1" smtClean="0"/>
              <a:t>Bizzozero</a:t>
            </a: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r>
              <a:rPr lang="en-GB" sz="2800" dirty="0" smtClean="0">
                <a:solidFill>
                  <a:srgbClr val="FF3300"/>
                </a:solidFill>
              </a:rPr>
              <a:t>1983:</a:t>
            </a:r>
            <a:r>
              <a:rPr lang="en-GB" sz="2800" dirty="0" smtClean="0"/>
              <a:t> Barry J Marshall</a:t>
            </a:r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  <a:p>
            <a:pPr eaLnBrk="1" hangingPunct="1">
              <a:lnSpc>
                <a:spcPct val="90000"/>
              </a:lnSpc>
            </a:pPr>
            <a:endParaRPr lang="en-GB" sz="2800" dirty="0" smtClean="0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692275" y="908050"/>
            <a:ext cx="575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cs typeface="Arial" charset="0"/>
            </a:endParaRPr>
          </a:p>
        </p:txBody>
      </p:sp>
      <p:pic>
        <p:nvPicPr>
          <p:cNvPr id="37894" name="Picture 6" descr="bizzozze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219200"/>
            <a:ext cx="13255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896" name="Picture 8" descr="Smu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3962400"/>
            <a:ext cx="1728788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475</Words>
  <Application>Microsoft Office PowerPoint</Application>
  <PresentationFormat>On-screen Show (4:3)</PresentationFormat>
  <Paragraphs>125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 Design</vt:lpstr>
      <vt:lpstr>Cell pathology case studies</vt:lpstr>
      <vt:lpstr>Objectives</vt:lpstr>
      <vt:lpstr>The Language of Pathology</vt:lpstr>
      <vt:lpstr>Dyspepsia 1</vt:lpstr>
      <vt:lpstr>PowerPoint Presentation</vt:lpstr>
      <vt:lpstr>PowerPoint Presentation</vt:lpstr>
      <vt:lpstr>Biopsy of gastric antrum</vt:lpstr>
      <vt:lpstr>Helicobacter pylori</vt:lpstr>
      <vt:lpstr>Helicobacter: Historical Perspective </vt:lpstr>
      <vt:lpstr>Complications</vt:lpstr>
      <vt:lpstr>Dyspepsia 2</vt:lpstr>
      <vt:lpstr>PowerPoint Presentation</vt:lpstr>
      <vt:lpstr>PowerPoint Presentation</vt:lpstr>
      <vt:lpstr>PowerPoint Presentation</vt:lpstr>
      <vt:lpstr>Gastric Cancer</vt:lpstr>
      <vt:lpstr> Dyspepsia 3</vt:lpstr>
      <vt:lpstr>Investigation Mr NG</vt:lpstr>
      <vt:lpstr>Gastric Cancer</vt:lpstr>
      <vt:lpstr>Gastric cancer</vt:lpstr>
      <vt:lpstr>Dyspepsia 4</vt:lpstr>
      <vt:lpstr>Lymphoma</vt:lpstr>
      <vt:lpstr>Atherosclerosis</vt:lpstr>
      <vt:lpstr>Mr S</vt:lpstr>
      <vt:lpstr>Mr MI</vt:lpstr>
      <vt:lpstr>The Language of Pathology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pathology case studies</dc:title>
  <dc:creator>Peter</dc:creator>
  <cp:lastModifiedBy>Shiel, Nuala</cp:lastModifiedBy>
  <cp:revision>26</cp:revision>
  <dcterms:created xsi:type="dcterms:W3CDTF">2005-12-06T21:56:38Z</dcterms:created>
  <dcterms:modified xsi:type="dcterms:W3CDTF">2012-12-10T23:11:08Z</dcterms:modified>
</cp:coreProperties>
</file>