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86" r:id="rId7"/>
    <p:sldId id="261" r:id="rId8"/>
    <p:sldId id="285" r:id="rId9"/>
    <p:sldId id="262" r:id="rId10"/>
    <p:sldId id="263" r:id="rId11"/>
    <p:sldId id="265" r:id="rId12"/>
    <p:sldId id="266" r:id="rId13"/>
    <p:sldId id="282" r:id="rId14"/>
    <p:sldId id="283" r:id="rId15"/>
    <p:sldId id="284"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0" r:id="rId29"/>
    <p:sldId id="281" r:id="rId30"/>
    <p:sldId id="287" r:id="rId31"/>
    <p:sldId id="289" r:id="rId32"/>
    <p:sldId id="288" r:id="rId33"/>
    <p:sldId id="290" r:id="rId34"/>
    <p:sldId id="291" r:id="rId35"/>
    <p:sldId id="292"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alibri" charset="0"/>
        <a:ea typeface="+mn-ea"/>
        <a:cs typeface="Arial" charset="0"/>
      </a:defRPr>
    </a:lvl1pPr>
    <a:lvl2pPr marL="457200" algn="l" rtl="0" fontAlgn="base">
      <a:spcBef>
        <a:spcPct val="0"/>
      </a:spcBef>
      <a:spcAft>
        <a:spcPct val="0"/>
      </a:spcAft>
      <a:defRPr sz="2400" kern="1200">
        <a:solidFill>
          <a:schemeClr val="tx1"/>
        </a:solidFill>
        <a:latin typeface="Calibri" charset="0"/>
        <a:ea typeface="+mn-ea"/>
        <a:cs typeface="Arial" charset="0"/>
      </a:defRPr>
    </a:lvl2pPr>
    <a:lvl3pPr marL="914400" algn="l" rtl="0" fontAlgn="base">
      <a:spcBef>
        <a:spcPct val="0"/>
      </a:spcBef>
      <a:spcAft>
        <a:spcPct val="0"/>
      </a:spcAft>
      <a:defRPr sz="2400" kern="1200">
        <a:solidFill>
          <a:schemeClr val="tx1"/>
        </a:solidFill>
        <a:latin typeface="Calibri" charset="0"/>
        <a:ea typeface="+mn-ea"/>
        <a:cs typeface="Arial" charset="0"/>
      </a:defRPr>
    </a:lvl3pPr>
    <a:lvl4pPr marL="1371600" algn="l" rtl="0" fontAlgn="base">
      <a:spcBef>
        <a:spcPct val="0"/>
      </a:spcBef>
      <a:spcAft>
        <a:spcPct val="0"/>
      </a:spcAft>
      <a:defRPr sz="2400" kern="1200">
        <a:solidFill>
          <a:schemeClr val="tx1"/>
        </a:solidFill>
        <a:latin typeface="Calibri" charset="0"/>
        <a:ea typeface="+mn-ea"/>
        <a:cs typeface="Arial" charset="0"/>
      </a:defRPr>
    </a:lvl4pPr>
    <a:lvl5pPr marL="1828800" algn="l" rtl="0" fontAlgn="base">
      <a:spcBef>
        <a:spcPct val="0"/>
      </a:spcBef>
      <a:spcAft>
        <a:spcPct val="0"/>
      </a:spcAft>
      <a:defRPr sz="2400" kern="1200">
        <a:solidFill>
          <a:schemeClr val="tx1"/>
        </a:solidFill>
        <a:latin typeface="Calibri" charset="0"/>
        <a:ea typeface="+mn-ea"/>
        <a:cs typeface="Arial" charset="0"/>
      </a:defRPr>
    </a:lvl5pPr>
    <a:lvl6pPr marL="2286000" algn="l" defTabSz="914400" rtl="0" eaLnBrk="1" latinLnBrk="0" hangingPunct="1">
      <a:defRPr sz="2400" kern="1200">
        <a:solidFill>
          <a:schemeClr val="tx1"/>
        </a:solidFill>
        <a:latin typeface="Calibri" charset="0"/>
        <a:ea typeface="+mn-ea"/>
        <a:cs typeface="Arial" charset="0"/>
      </a:defRPr>
    </a:lvl6pPr>
    <a:lvl7pPr marL="2743200" algn="l" defTabSz="914400" rtl="0" eaLnBrk="1" latinLnBrk="0" hangingPunct="1">
      <a:defRPr sz="2400" kern="1200">
        <a:solidFill>
          <a:schemeClr val="tx1"/>
        </a:solidFill>
        <a:latin typeface="Calibri" charset="0"/>
        <a:ea typeface="+mn-ea"/>
        <a:cs typeface="Arial" charset="0"/>
      </a:defRPr>
    </a:lvl7pPr>
    <a:lvl8pPr marL="3200400" algn="l" defTabSz="914400" rtl="0" eaLnBrk="1" latinLnBrk="0" hangingPunct="1">
      <a:defRPr sz="2400" kern="1200">
        <a:solidFill>
          <a:schemeClr val="tx1"/>
        </a:solidFill>
        <a:latin typeface="Calibri" charset="0"/>
        <a:ea typeface="+mn-ea"/>
        <a:cs typeface="Arial" charset="0"/>
      </a:defRPr>
    </a:lvl8pPr>
    <a:lvl9pPr marL="3657600" algn="l" defTabSz="914400" rtl="0" eaLnBrk="1" latinLnBrk="0" hangingPunct="1">
      <a:defRPr sz="2400" kern="1200">
        <a:solidFill>
          <a:schemeClr val="tx1"/>
        </a:solidFill>
        <a:latin typeface="Calibri"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0" autoAdjust="0"/>
    <p:restoredTop sz="94660"/>
  </p:normalViewPr>
  <p:slideViewPr>
    <p:cSldViewPr>
      <p:cViewPr>
        <p:scale>
          <a:sx n="50" d="100"/>
          <a:sy n="50" d="100"/>
        </p:scale>
        <p:origin x="-810"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4572000" cy="6858000"/>
          </a:xfrm>
          <a:prstGeom prst="rect">
            <a:avLst/>
          </a:prstGeom>
          <a:solidFill>
            <a:schemeClr val="accent1"/>
          </a:solidFill>
          <a:ln w="9525">
            <a:noFill/>
            <a:miter lim="800000"/>
            <a:headEnd/>
            <a:tailEnd/>
          </a:ln>
          <a:effectLst/>
        </p:spPr>
        <p:txBody>
          <a:bodyPr wrap="none" anchor="ctr"/>
          <a:lstStyle/>
          <a:p>
            <a:pPr algn="ctr"/>
            <a:endParaRPr kumimoji="1" lang="en-GB">
              <a:latin typeface="Times New Roman" pitchFamily="18" charset="0"/>
            </a:endParaRPr>
          </a:p>
        </p:txBody>
      </p:sp>
      <p:sp>
        <p:nvSpPr>
          <p:cNvPr id="58371"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algn="ctr"/>
            <a:endParaRPr kumimoji="1" lang="en-GB">
              <a:latin typeface="Times New Roman" pitchFamily="18" charset="0"/>
            </a:endParaRPr>
          </a:p>
        </p:txBody>
      </p:sp>
      <p:sp>
        <p:nvSpPr>
          <p:cNvPr id="58372"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en-GB"/>
              <a:t>Click to edit Master subtitle style</a:t>
            </a:r>
          </a:p>
        </p:txBody>
      </p:sp>
      <p:grpSp>
        <p:nvGrpSpPr>
          <p:cNvPr id="58373" name="Group 5"/>
          <p:cNvGrpSpPr>
            <a:grpSpLocks/>
          </p:cNvGrpSpPr>
          <p:nvPr/>
        </p:nvGrpSpPr>
        <p:grpSpPr bwMode="auto">
          <a:xfrm>
            <a:off x="3632200" y="4889500"/>
            <a:ext cx="4876800" cy="319088"/>
            <a:chOff x="2288" y="3080"/>
            <a:chExt cx="3072" cy="201"/>
          </a:xfrm>
        </p:grpSpPr>
        <p:sp>
          <p:nvSpPr>
            <p:cNvPr id="58374" name="AutoShape 6"/>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a:effectLst/>
          </p:spPr>
          <p:txBody>
            <a:bodyPr wrap="none" anchor="ctr"/>
            <a:lstStyle/>
            <a:p>
              <a:endParaRPr lang="en-GB"/>
            </a:p>
          </p:txBody>
        </p:sp>
        <p:sp>
          <p:nvSpPr>
            <p:cNvPr id="58375" name="AutoShape 7"/>
            <p:cNvSpPr>
              <a:spLocks noChangeArrowheads="1"/>
            </p:cNvSpPr>
            <p:nvPr/>
          </p:nvSpPr>
          <p:spPr bwMode="auto">
            <a:xfrm>
              <a:off x="5196" y="3080"/>
              <a:ext cx="164" cy="201"/>
            </a:xfrm>
            <a:prstGeom prst="flowChartDelay">
              <a:avLst/>
            </a:prstGeom>
            <a:solidFill>
              <a:schemeClr val="bg2"/>
            </a:solidFill>
            <a:ln w="9525">
              <a:noFill/>
              <a:miter lim="800000"/>
              <a:headEnd/>
              <a:tailEnd/>
            </a:ln>
            <a:effectLst/>
          </p:spPr>
          <p:txBody>
            <a:bodyPr wrap="none" anchor="ctr"/>
            <a:lstStyle/>
            <a:p>
              <a:endParaRPr lang="en-GB"/>
            </a:p>
          </p:txBody>
        </p:sp>
      </p:grpSp>
      <p:sp>
        <p:nvSpPr>
          <p:cNvPr id="58376" name="Rectangle 8"/>
          <p:cNvSpPr>
            <a:spLocks noGrp="1" noChangeArrowheads="1"/>
          </p:cNvSpPr>
          <p:nvPr>
            <p:ph type="dt" sz="quarter" idx="2"/>
          </p:nvPr>
        </p:nvSpPr>
        <p:spPr>
          <a:xfrm>
            <a:off x="2667000" y="6553200"/>
            <a:ext cx="1905000" cy="304800"/>
          </a:xfrm>
        </p:spPr>
        <p:txBody>
          <a:bodyPr/>
          <a:lstStyle>
            <a:lvl1pPr>
              <a:defRPr>
                <a:solidFill>
                  <a:schemeClr val="bg1"/>
                </a:solidFill>
              </a:defRPr>
            </a:lvl1pPr>
          </a:lstStyle>
          <a:p>
            <a:fld id="{87FE421A-82AF-46F9-A8A7-51968E79919E}" type="datetimeFigureOut">
              <a:rPr lang="en-US"/>
              <a:pPr/>
              <a:t>12/18/2012</a:t>
            </a:fld>
            <a:endParaRPr lang="en-GB"/>
          </a:p>
        </p:txBody>
      </p:sp>
      <p:sp>
        <p:nvSpPr>
          <p:cNvPr id="58377" name="Rectangle 9"/>
          <p:cNvSpPr>
            <a:spLocks noGrp="1" noChangeArrowheads="1"/>
          </p:cNvSpPr>
          <p:nvPr>
            <p:ph type="ftr" sz="quarter" idx="3"/>
          </p:nvPr>
        </p:nvSpPr>
        <p:spPr>
          <a:xfrm>
            <a:off x="5195888" y="6553200"/>
            <a:ext cx="3279775" cy="304800"/>
          </a:xfrm>
        </p:spPr>
        <p:txBody>
          <a:bodyPr/>
          <a:lstStyle>
            <a:lvl1pPr algn="r">
              <a:defRPr/>
            </a:lvl1pPr>
          </a:lstStyle>
          <a:p>
            <a:endParaRPr lang="en-GB"/>
          </a:p>
        </p:txBody>
      </p:sp>
      <p:sp>
        <p:nvSpPr>
          <p:cNvPr id="58378" name="Rectangle 10"/>
          <p:cNvSpPr>
            <a:spLocks noGrp="1" noChangeArrowheads="1"/>
          </p:cNvSpPr>
          <p:nvPr>
            <p:ph type="sldNum" sz="quarter" idx="4"/>
          </p:nvPr>
        </p:nvSpPr>
        <p:spPr>
          <a:xfrm>
            <a:off x="9525" y="6359525"/>
            <a:ext cx="587375" cy="488950"/>
          </a:xfrm>
        </p:spPr>
        <p:txBody>
          <a:bodyPr anchorCtr="0"/>
          <a:lstStyle>
            <a:lvl1pPr>
              <a:defRPr/>
            </a:lvl1pPr>
          </a:lstStyle>
          <a:p>
            <a:fld id="{A5F45D96-64FA-4E24-A217-97CCE9F5DA34}" type="slidenum">
              <a:rPr lang="en-GB"/>
              <a:pPr/>
              <a:t>‹#›</a:t>
            </a:fld>
            <a:endParaRPr lang="en-GB"/>
          </a:p>
        </p:txBody>
      </p:sp>
      <p:sp>
        <p:nvSpPr>
          <p:cNvPr id="58379"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GB"/>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6E7AE5F-D447-4521-9B70-5AF4987DAD1A}" type="datetimeFigureOut">
              <a:rPr lang="en-US"/>
              <a:pPr/>
              <a:t>12/18/2012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1CEAEB5-8110-4844-A305-4CAEA9DB95F3}"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D754D8D3-D110-44E0-A6D4-63243799E5AB}" type="datetimeFigureOut">
              <a:rPr lang="en-US"/>
              <a:pPr/>
              <a:t>12/18/2012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582FF49-76B0-4453-BB03-52485A53716C}"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991100" y="2362200"/>
            <a:ext cx="3924300" cy="3733800"/>
          </a:xfrm>
        </p:spPr>
        <p:txBody>
          <a:bodyPr/>
          <a:lstStyle/>
          <a:p>
            <a:endParaRPr lang="en-GB"/>
          </a:p>
        </p:txBody>
      </p:sp>
      <p:sp>
        <p:nvSpPr>
          <p:cNvPr id="5" name="Date Placeholder 4"/>
          <p:cNvSpPr>
            <a:spLocks noGrp="1"/>
          </p:cNvSpPr>
          <p:nvPr>
            <p:ph type="dt" sz="half" idx="10"/>
          </p:nvPr>
        </p:nvSpPr>
        <p:spPr>
          <a:xfrm>
            <a:off x="7010400" y="6553200"/>
            <a:ext cx="1905000" cy="304800"/>
          </a:xfrm>
        </p:spPr>
        <p:txBody>
          <a:bodyPr/>
          <a:lstStyle>
            <a:lvl1pPr>
              <a:defRPr/>
            </a:lvl1pPr>
          </a:lstStyle>
          <a:p>
            <a:fld id="{FAAF86CA-2187-48F0-BC3A-3D864AADAAA7}" type="datetimeFigureOut">
              <a:rPr lang="en-US"/>
              <a:pPr/>
              <a:t>12/18/2012</a:t>
            </a:fld>
            <a:endParaRPr lang="en-GB"/>
          </a:p>
        </p:txBody>
      </p:sp>
      <p:sp>
        <p:nvSpPr>
          <p:cNvPr id="6" name="Footer Placeholder 5"/>
          <p:cNvSpPr>
            <a:spLocks noGrp="1"/>
          </p:cNvSpPr>
          <p:nvPr>
            <p:ph type="ftr" sz="quarter" idx="11"/>
          </p:nvPr>
        </p:nvSpPr>
        <p:spPr>
          <a:xfrm>
            <a:off x="2936875" y="6529388"/>
            <a:ext cx="2895600" cy="304800"/>
          </a:xfrm>
        </p:spPr>
        <p:txBody>
          <a:bodyPr/>
          <a:lstStyle>
            <a:lvl1pPr>
              <a:defRPr/>
            </a:lvl1pPr>
          </a:lstStyle>
          <a:p>
            <a:endParaRPr lang="en-GB"/>
          </a:p>
        </p:txBody>
      </p:sp>
      <p:sp>
        <p:nvSpPr>
          <p:cNvPr id="7" name="Slide Number Placeholder 6"/>
          <p:cNvSpPr>
            <a:spLocks noGrp="1"/>
          </p:cNvSpPr>
          <p:nvPr>
            <p:ph type="sldNum" sz="quarter" idx="12"/>
          </p:nvPr>
        </p:nvSpPr>
        <p:spPr>
          <a:xfrm>
            <a:off x="84138" y="6343650"/>
            <a:ext cx="587375" cy="488950"/>
          </a:xfrm>
        </p:spPr>
        <p:txBody>
          <a:bodyPr/>
          <a:lstStyle>
            <a:lvl1pPr>
              <a:defRPr/>
            </a:lvl1pPr>
          </a:lstStyle>
          <a:p>
            <a:fld id="{FFCC574E-7911-4392-8AAD-B5121CF88FDD}"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4B0FF96-4A1B-4450-B82C-ECF8F9571737}" type="datetimeFigureOut">
              <a:rPr lang="en-US"/>
              <a:pPr/>
              <a:t>12/18/2012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689830F-1E59-41B7-A9F4-C0D16E3D2C1D}"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4387B5A-7550-4102-8318-4AF1BF1D76D5}" type="datetimeFigureOut">
              <a:rPr lang="en-US"/>
              <a:pPr/>
              <a:t>12/18/2012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9491DFB-0056-413A-B296-A238E4C649F7}"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3C77AAD4-C506-41FC-AD5C-12FF7137B917}" type="datetimeFigureOut">
              <a:rPr lang="en-US"/>
              <a:pPr/>
              <a:t>12/18/2012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196CA2C-F8F5-4F64-A7A1-C52AC22CDB96}"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68402C0A-1B85-4650-8825-44BADAC7D530}" type="datetimeFigureOut">
              <a:rPr lang="en-US"/>
              <a:pPr/>
              <a:t>12/18/2012</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60DFC080-CAAF-46E5-A9DD-D61E485DBBA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BCF8EF9C-4F29-48C2-AC4A-00011B9AAE4D}" type="datetimeFigureOut">
              <a:rPr lang="en-US"/>
              <a:pPr/>
              <a:t>12/18/2012</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5561BCA-202C-4718-B91C-72359051F82A}"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6E34686-E142-4813-9123-8DFE6DDF7FA5}" type="datetimeFigureOut">
              <a:rPr lang="en-US"/>
              <a:pPr/>
              <a:t>12/18/2012</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C22406A-71EA-4D6F-8E3A-9D86C31AECF1}"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91433A6-8BB2-45D8-8F66-5521E804B29F}" type="datetimeFigureOut">
              <a:rPr lang="en-US"/>
              <a:pPr/>
              <a:t>12/18/2012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AAD614-E1C0-4F8A-AE17-0BEBD5C19B83}"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D5B1B32-FC4E-4768-A89F-A3F21EB9B040}" type="datetimeFigureOut">
              <a:rPr lang="en-US"/>
              <a:pPr/>
              <a:t>12/18/2012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49F4363-EEF7-466E-88F5-53EA2FF43B5C}"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346" name="Group 2"/>
          <p:cNvGrpSpPr>
            <a:grpSpLocks/>
          </p:cNvGrpSpPr>
          <p:nvPr/>
        </p:nvGrpSpPr>
        <p:grpSpPr bwMode="auto">
          <a:xfrm>
            <a:off x="0" y="0"/>
            <a:ext cx="3200400" cy="6858000"/>
            <a:chOff x="0" y="0"/>
            <a:chExt cx="2016" cy="4320"/>
          </a:xfrm>
        </p:grpSpPr>
        <p:sp>
          <p:nvSpPr>
            <p:cNvPr id="57347"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endParaRPr lang="en-GB"/>
            </a:p>
          </p:txBody>
        </p:sp>
        <p:sp>
          <p:nvSpPr>
            <p:cNvPr id="57348"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endParaRPr lang="en-GB"/>
            </a:p>
          </p:txBody>
        </p:sp>
      </p:grpSp>
      <p:sp>
        <p:nvSpPr>
          <p:cNvPr id="57349"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endParaRPr kumimoji="1" lang="en-GB">
              <a:latin typeface="Times New Roman" pitchFamily="18" charset="0"/>
            </a:endParaRPr>
          </a:p>
        </p:txBody>
      </p:sp>
      <p:sp>
        <p:nvSpPr>
          <p:cNvPr id="57350" name="Rectangle 6"/>
          <p:cNvSpPr>
            <a:spLocks noGrp="1" noChangeArrowheads="1"/>
          </p:cNvSpPr>
          <p:nvPr>
            <p:ph type="title"/>
          </p:nvPr>
        </p:nvSpPr>
        <p:spPr bwMode="auto">
          <a:xfrm>
            <a:off x="914400" y="762000"/>
            <a:ext cx="80010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57351" name="Rectangle 7"/>
          <p:cNvSpPr>
            <a:spLocks noGrp="1" noChangeArrowheads="1"/>
          </p:cNvSpPr>
          <p:nvPr>
            <p:ph type="body" idx="1"/>
          </p:nvPr>
        </p:nvSpPr>
        <p:spPr bwMode="auto">
          <a:xfrm>
            <a:off x="914400" y="2362200"/>
            <a:ext cx="80010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7352"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latin typeface="+mn-lt"/>
              </a:defRPr>
            </a:lvl1pPr>
          </a:lstStyle>
          <a:p>
            <a:fld id="{8EFD84D3-89E8-478D-9305-5AC107D62EA5}" type="datetimeFigureOut">
              <a:rPr lang="en-US"/>
              <a:pPr/>
              <a:t>12/18/2012</a:t>
            </a:fld>
            <a:endParaRPr lang="en-GB"/>
          </a:p>
        </p:txBody>
      </p:sp>
      <p:sp>
        <p:nvSpPr>
          <p:cNvPr id="57353"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endParaRPr lang="en-GB"/>
          </a:p>
        </p:txBody>
      </p:sp>
      <p:sp>
        <p:nvSpPr>
          <p:cNvPr id="57354"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n-lt"/>
              </a:defRPr>
            </a:lvl1pPr>
          </a:lstStyle>
          <a:p>
            <a:fld id="{34C7964D-7E80-4D43-88EE-0A4674EAFB09}" type="slidenum">
              <a:rPr lang="en-GB"/>
              <a:pPr/>
              <a:t>‹#›</a:t>
            </a:fld>
            <a:endParaRPr lang="en-GB"/>
          </a:p>
        </p:txBody>
      </p:sp>
      <p:grpSp>
        <p:nvGrpSpPr>
          <p:cNvPr id="57355" name="Group 11"/>
          <p:cNvGrpSpPr>
            <a:grpSpLocks/>
          </p:cNvGrpSpPr>
          <p:nvPr/>
        </p:nvGrpSpPr>
        <p:grpSpPr bwMode="auto">
          <a:xfrm>
            <a:off x="228600" y="1981200"/>
            <a:ext cx="7391400" cy="319088"/>
            <a:chOff x="144" y="1248"/>
            <a:chExt cx="4656" cy="201"/>
          </a:xfrm>
        </p:grpSpPr>
        <p:sp>
          <p:nvSpPr>
            <p:cNvPr id="57356"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endParaRPr lang="en-GB"/>
            </a:p>
          </p:txBody>
        </p:sp>
        <p:sp>
          <p:nvSpPr>
            <p:cNvPr id="57357"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endParaRPr lang="en-GB"/>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idx="4294967295"/>
          </p:nvPr>
        </p:nvSpPr>
        <p:spPr>
          <a:xfrm>
            <a:off x="990600" y="2780928"/>
            <a:ext cx="7772400" cy="1440160"/>
          </a:xfrm>
        </p:spPr>
        <p:txBody>
          <a:bodyPr anchor="ctr"/>
          <a:lstStyle/>
          <a:p>
            <a:pPr algn="ctr"/>
            <a:r>
              <a:rPr lang="en-GB" sz="4400" b="0" dirty="0">
                <a:solidFill>
                  <a:schemeClr val="tx1"/>
                </a:solidFill>
              </a:rPr>
              <a:t>Carcinogenesis and </a:t>
            </a:r>
            <a:r>
              <a:rPr lang="en-GB" sz="4400" b="0" dirty="0" err="1">
                <a:solidFill>
                  <a:schemeClr val="tx1"/>
                </a:solidFill>
              </a:rPr>
              <a:t>Neoplasia</a:t>
            </a:r>
            <a:r>
              <a:rPr lang="en-GB" sz="4400" b="0" dirty="0">
                <a:solidFill>
                  <a:schemeClr val="tx1"/>
                </a:solidFill>
              </a:rPr>
              <a:t/>
            </a:r>
            <a:br>
              <a:rPr lang="en-GB" sz="4400" b="0" dirty="0">
                <a:solidFill>
                  <a:schemeClr val="tx1"/>
                </a:solidFill>
              </a:rPr>
            </a:br>
            <a:r>
              <a:rPr lang="en-GB" b="0" dirty="0">
                <a:solidFill>
                  <a:schemeClr val="tx1"/>
                </a:solidFill>
              </a:rPr>
              <a:t/>
            </a:r>
            <a:br>
              <a:rPr lang="en-GB" b="0" dirty="0">
                <a:solidFill>
                  <a:schemeClr val="tx1"/>
                </a:solidFill>
              </a:rPr>
            </a:br>
            <a:r>
              <a:rPr lang="en-GB" sz="3200" b="0" dirty="0">
                <a:solidFill>
                  <a:schemeClr val="tx1"/>
                </a:solidFill>
              </a:rPr>
              <a:t>Dr </a:t>
            </a:r>
            <a:r>
              <a:rPr lang="en-GB" sz="3200" b="0" dirty="0" err="1">
                <a:solidFill>
                  <a:schemeClr val="tx1"/>
                </a:solidFill>
              </a:rPr>
              <a:t>Rathi</a:t>
            </a:r>
            <a:r>
              <a:rPr lang="en-GB" sz="3200" b="0" dirty="0">
                <a:solidFill>
                  <a:schemeClr val="tx1"/>
                </a:solidFill>
              </a:rPr>
              <a:t> </a:t>
            </a:r>
            <a:r>
              <a:rPr lang="en-GB" sz="3200" b="0" dirty="0" err="1">
                <a:solidFill>
                  <a:schemeClr val="tx1"/>
                </a:solidFill>
              </a:rPr>
              <a:t>Ramakrishnan</a:t>
            </a:r>
            <a:endParaRPr lang="en-GB" sz="3200" b="0" dirty="0">
              <a:solidFill>
                <a:schemeClr val="tx1"/>
              </a:solidFill>
            </a:endParaRPr>
          </a:p>
        </p:txBody>
      </p:sp>
      <p:sp>
        <p:nvSpPr>
          <p:cNvPr id="2051" name="Subtitle 4"/>
          <p:cNvSpPr>
            <a:spLocks noGrp="1"/>
          </p:cNvSpPr>
          <p:nvPr>
            <p:ph type="subTitle" idx="4294967295"/>
          </p:nvPr>
        </p:nvSpPr>
        <p:spPr>
          <a:xfrm>
            <a:off x="1835696" y="4797152"/>
            <a:ext cx="6223000" cy="1041227"/>
          </a:xfrm>
        </p:spPr>
        <p:txBody>
          <a:bodyPr/>
          <a:lstStyle/>
          <a:p>
            <a:pPr marL="0" indent="0">
              <a:buFont typeface="Wingdings" pitchFamily="2" charset="2"/>
              <a:buNone/>
            </a:pPr>
            <a:r>
              <a:rPr lang="en-US" sz="1800" i="1" u="sng" dirty="0">
                <a:solidFill>
                  <a:srgbClr val="898989"/>
                </a:solidFill>
                <a:cs typeface="Arial" charset="0"/>
              </a:rPr>
              <a:t>“it begins to appear that everything one does to gain a livelihood or for pleasure is fattening, immoral, illegal, or, even worse, </a:t>
            </a:r>
            <a:r>
              <a:rPr lang="en-US" sz="1800" i="1" u="sng" dirty="0" err="1">
                <a:solidFill>
                  <a:srgbClr val="898989"/>
                </a:solidFill>
                <a:cs typeface="Arial" charset="0"/>
              </a:rPr>
              <a:t>oncogenic</a:t>
            </a:r>
            <a:r>
              <a:rPr lang="en-US" sz="1800" i="1" u="sng" dirty="0">
                <a:solidFill>
                  <a:srgbClr val="898989"/>
                </a:solidFill>
                <a:cs typeface="Arial" charset="0"/>
              </a:rPr>
              <a:t>”</a:t>
            </a:r>
            <a:r>
              <a:rPr lang="en-GB" sz="1800" dirty="0">
                <a:solidFill>
                  <a:srgbClr val="898989"/>
                </a:solidFill>
              </a:rPr>
              <a:t> </a:t>
            </a:r>
          </a:p>
        </p:txBody>
      </p:sp>
      <p:grpSp>
        <p:nvGrpSpPr>
          <p:cNvPr id="2055" name="Group 7"/>
          <p:cNvGrpSpPr>
            <a:grpSpLocks/>
          </p:cNvGrpSpPr>
          <p:nvPr/>
        </p:nvGrpSpPr>
        <p:grpSpPr bwMode="auto">
          <a:xfrm>
            <a:off x="827088" y="188913"/>
            <a:ext cx="2603500" cy="2463800"/>
            <a:chOff x="521" y="119"/>
            <a:chExt cx="1640" cy="1552"/>
          </a:xfrm>
        </p:grpSpPr>
        <p:sp>
          <p:nvSpPr>
            <p:cNvPr id="6" name="Rectangle 5"/>
            <p:cNvSpPr/>
            <p:nvPr/>
          </p:nvSpPr>
          <p:spPr>
            <a:xfrm>
              <a:off x="524" y="123"/>
              <a:ext cx="1633" cy="1542"/>
            </a:xfrm>
            <a:prstGeom prst="rect">
              <a:avLst/>
            </a:prstGeom>
            <a:noFill/>
          </p:spPr>
          <p:txBody>
            <a:bodyPr wrap="none">
              <a:prstTxWarp prst="textCirclePour">
                <a:avLst/>
              </a:prstTxWarp>
              <a:spAutoFit/>
            </a:bodyPr>
            <a:lstStyle/>
            <a:p>
              <a:pPr algn="ctr" fontAlgn="auto">
                <a:spcBef>
                  <a:spcPts val="0"/>
                </a:spcBef>
                <a:spcAft>
                  <a:spcPts val="0"/>
                </a:spcAft>
                <a:defRPr/>
              </a:pPr>
              <a:r>
                <a:rPr lang="en-US" sz="5400" b="1" dirty="0">
                  <a:ln w="24500" cmpd="dbl">
                    <a:solidFill>
                      <a:schemeClr val="accent2">
                        <a:shade val="85000"/>
                        <a:satMod val="155000"/>
                      </a:schemeClr>
                    </a:solidFill>
                    <a:prstDash val="solid"/>
                    <a:miter lim="800000"/>
                  </a:ln>
                  <a:solidFill>
                    <a:srgbClr val="FF6699"/>
                  </a:solidFill>
                  <a:effectLst>
                    <a:innerShdw blurRad="63500" dist="50800" dir="8100000">
                      <a:prstClr val="black">
                        <a:alpha val="50000"/>
                      </a:prstClr>
                    </a:innerShdw>
                  </a:effectLst>
                  <a:latin typeface="+mn-lt"/>
                  <a:cs typeface="+mn-cs"/>
                </a:rPr>
                <a:t>Cellular Pathology </a:t>
              </a:r>
            </a:p>
          </p:txBody>
        </p:sp>
        <p:sp>
          <p:nvSpPr>
            <p:cNvPr id="8" name="Oval 7"/>
            <p:cNvSpPr/>
            <p:nvPr/>
          </p:nvSpPr>
          <p:spPr>
            <a:xfrm>
              <a:off x="1066" y="618"/>
              <a:ext cx="544" cy="544"/>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GB" sz="1800">
                <a:solidFill>
                  <a:srgbClr val="FFFFFF"/>
                </a:solidFill>
                <a:latin typeface="Calibri" charset="0"/>
                <a:cs typeface="Arial" charset="0"/>
              </a:endParaRPr>
            </a:p>
          </p:txBody>
        </p:sp>
      </p:grpSp>
      <p:pic>
        <p:nvPicPr>
          <p:cNvPr id="2057" name="Picture 9" descr="hm00363_"/>
          <p:cNvPicPr>
            <a:picLocks noChangeAspect="1" noChangeArrowheads="1"/>
          </p:cNvPicPr>
          <p:nvPr/>
        </p:nvPicPr>
        <p:blipFill>
          <a:blip r:embed="rId2" cstate="print"/>
          <a:srcRect/>
          <a:stretch>
            <a:fillRect/>
          </a:stretch>
        </p:blipFill>
        <p:spPr bwMode="auto">
          <a:xfrm>
            <a:off x="7189788" y="0"/>
            <a:ext cx="1954212" cy="19621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050"/>
          <p:cNvSpPr>
            <a:spLocks noGrp="1" noChangeArrowheads="1"/>
          </p:cNvSpPr>
          <p:nvPr>
            <p:ph type="title"/>
          </p:nvPr>
        </p:nvSpPr>
        <p:spPr>
          <a:xfrm>
            <a:off x="914400" y="381000"/>
            <a:ext cx="8001000" cy="1143000"/>
          </a:xfrm>
        </p:spPr>
        <p:txBody>
          <a:bodyPr/>
          <a:lstStyle/>
          <a:p>
            <a:r>
              <a:rPr lang="en-GB"/>
              <a:t>Benign Vs Malignant </a:t>
            </a:r>
          </a:p>
        </p:txBody>
      </p:sp>
      <p:sp>
        <p:nvSpPr>
          <p:cNvPr id="24579" name="Rectangle 2051"/>
          <p:cNvSpPr>
            <a:spLocks noGrp="1" noChangeArrowheads="1"/>
          </p:cNvSpPr>
          <p:nvPr>
            <p:ph type="body" sz="half" idx="1"/>
          </p:nvPr>
        </p:nvSpPr>
        <p:spPr>
          <a:xfrm>
            <a:off x="914400" y="2362200"/>
            <a:ext cx="3925888" cy="3733800"/>
          </a:xfrm>
        </p:spPr>
        <p:txBody>
          <a:bodyPr/>
          <a:lstStyle/>
          <a:p>
            <a:pPr>
              <a:lnSpc>
                <a:spcPct val="90000"/>
              </a:lnSpc>
            </a:pPr>
            <a:r>
              <a:rPr lang="en-GB" sz="2400">
                <a:latin typeface="Calibri" charset="0"/>
              </a:rPr>
              <a:t>‘Well’ differentiated</a:t>
            </a:r>
          </a:p>
          <a:p>
            <a:pPr>
              <a:lnSpc>
                <a:spcPct val="90000"/>
              </a:lnSpc>
            </a:pPr>
            <a:endParaRPr lang="en-GB" sz="2400">
              <a:latin typeface="Calibri" charset="0"/>
            </a:endParaRPr>
          </a:p>
          <a:p>
            <a:pPr>
              <a:lnSpc>
                <a:spcPct val="90000"/>
              </a:lnSpc>
            </a:pPr>
            <a:r>
              <a:rPr lang="en-GB" sz="2400">
                <a:latin typeface="Calibri" charset="0"/>
              </a:rPr>
              <a:t>Usually slow growing </a:t>
            </a:r>
          </a:p>
          <a:p>
            <a:pPr>
              <a:lnSpc>
                <a:spcPct val="90000"/>
              </a:lnSpc>
            </a:pPr>
            <a:endParaRPr lang="en-GB" sz="2400">
              <a:latin typeface="Calibri" charset="0"/>
            </a:endParaRPr>
          </a:p>
          <a:p>
            <a:pPr>
              <a:lnSpc>
                <a:spcPct val="90000"/>
              </a:lnSpc>
            </a:pPr>
            <a:r>
              <a:rPr lang="en-GB" sz="2400">
                <a:latin typeface="Calibri" charset="0"/>
              </a:rPr>
              <a:t>Rarely invade locally-cohesive, expansile, encapsulated mass</a:t>
            </a:r>
          </a:p>
          <a:p>
            <a:pPr>
              <a:lnSpc>
                <a:spcPct val="90000"/>
              </a:lnSpc>
            </a:pPr>
            <a:endParaRPr lang="en-GB" sz="2400">
              <a:latin typeface="Calibri" charset="0"/>
            </a:endParaRPr>
          </a:p>
          <a:p>
            <a:pPr>
              <a:lnSpc>
                <a:spcPct val="90000"/>
              </a:lnSpc>
            </a:pPr>
            <a:r>
              <a:rPr lang="en-GB" sz="2400">
                <a:latin typeface="Calibri" charset="0"/>
              </a:rPr>
              <a:t>Seldom metastasize</a:t>
            </a:r>
          </a:p>
        </p:txBody>
      </p:sp>
      <p:sp>
        <p:nvSpPr>
          <p:cNvPr id="24583" name="Rectangle 2055"/>
          <p:cNvSpPr>
            <a:spLocks/>
          </p:cNvSpPr>
          <p:nvPr/>
        </p:nvSpPr>
        <p:spPr bwMode="auto">
          <a:xfrm>
            <a:off x="4724400" y="1371600"/>
            <a:ext cx="4114800" cy="5334000"/>
          </a:xfrm>
          <a:prstGeom prst="rect">
            <a:avLst/>
          </a:prstGeom>
          <a:noFill/>
          <a:ln w="9525">
            <a:noFill/>
            <a:miter lim="800000"/>
            <a:headEnd/>
            <a:tailEnd/>
          </a:ln>
        </p:spPr>
        <p:txBody>
          <a:bodyPr/>
          <a:lstStyle/>
          <a:p>
            <a:pPr marL="342900" indent="-342900" eaLnBrk="0" hangingPunct="0">
              <a:lnSpc>
                <a:spcPct val="90000"/>
              </a:lnSpc>
              <a:spcBef>
                <a:spcPct val="20000"/>
              </a:spcBef>
              <a:buFont typeface="Arial" charset="0"/>
              <a:buChar char="•"/>
            </a:pPr>
            <a:endParaRPr lang="en-GB" sz="2800"/>
          </a:p>
          <a:p>
            <a:pPr marL="342900" indent="-342900" eaLnBrk="0" hangingPunct="0">
              <a:lnSpc>
                <a:spcPct val="90000"/>
              </a:lnSpc>
              <a:spcBef>
                <a:spcPct val="20000"/>
              </a:spcBef>
              <a:buFont typeface="Arial" charset="0"/>
              <a:buChar char="•"/>
            </a:pPr>
            <a:endParaRPr lang="en-GB" sz="2800"/>
          </a:p>
          <a:p>
            <a:pPr marL="342900" indent="-342900" eaLnBrk="0" hangingPunct="0">
              <a:lnSpc>
                <a:spcPct val="90000"/>
              </a:lnSpc>
              <a:spcBef>
                <a:spcPct val="20000"/>
              </a:spcBef>
              <a:buFont typeface="Arial" charset="0"/>
              <a:buChar char="•"/>
            </a:pPr>
            <a:r>
              <a:rPr lang="en-GB"/>
              <a:t>Anaplasia- complete lack of differentiation</a:t>
            </a:r>
          </a:p>
          <a:p>
            <a:pPr marL="342900" indent="-342900" eaLnBrk="0" hangingPunct="0">
              <a:lnSpc>
                <a:spcPct val="90000"/>
              </a:lnSpc>
              <a:spcBef>
                <a:spcPct val="20000"/>
              </a:spcBef>
              <a:buFont typeface="Arial" charset="0"/>
              <a:buChar char="•"/>
            </a:pPr>
            <a:endParaRPr lang="en-GB"/>
          </a:p>
          <a:p>
            <a:pPr marL="342900" indent="-342900" eaLnBrk="0" hangingPunct="0">
              <a:lnSpc>
                <a:spcPct val="90000"/>
              </a:lnSpc>
              <a:spcBef>
                <a:spcPct val="20000"/>
              </a:spcBef>
              <a:buFont typeface="Arial" charset="0"/>
              <a:buChar char="•"/>
            </a:pPr>
            <a:r>
              <a:rPr lang="en-GB"/>
              <a:t>Rapid turnover- ‘chemo targets’</a:t>
            </a:r>
          </a:p>
          <a:p>
            <a:pPr marL="342900" indent="-342900" eaLnBrk="0" hangingPunct="0">
              <a:lnSpc>
                <a:spcPct val="90000"/>
              </a:lnSpc>
              <a:spcBef>
                <a:spcPct val="20000"/>
              </a:spcBef>
              <a:buFont typeface="Arial" charset="0"/>
              <a:buChar char="•"/>
            </a:pPr>
            <a:endParaRPr lang="en-GB"/>
          </a:p>
          <a:p>
            <a:pPr marL="342900" indent="-342900" eaLnBrk="0" hangingPunct="0">
              <a:lnSpc>
                <a:spcPct val="90000"/>
              </a:lnSpc>
              <a:spcBef>
                <a:spcPct val="20000"/>
              </a:spcBef>
              <a:buFont typeface="Arial" charset="0"/>
              <a:buChar char="•"/>
            </a:pPr>
            <a:r>
              <a:rPr lang="en-GB"/>
              <a:t>‘Infiltrative’ margins</a:t>
            </a:r>
          </a:p>
          <a:p>
            <a:pPr marL="342900" indent="-342900" eaLnBrk="0" hangingPunct="0">
              <a:lnSpc>
                <a:spcPct val="90000"/>
              </a:lnSpc>
              <a:spcBef>
                <a:spcPct val="20000"/>
              </a:spcBef>
              <a:buFont typeface="Arial" charset="0"/>
              <a:buChar char="•"/>
            </a:pPr>
            <a:endParaRPr lang="en-GB"/>
          </a:p>
          <a:p>
            <a:pPr marL="342900" indent="-342900" eaLnBrk="0" hangingPunct="0">
              <a:lnSpc>
                <a:spcPct val="90000"/>
              </a:lnSpc>
              <a:spcBef>
                <a:spcPct val="20000"/>
              </a:spcBef>
              <a:buFont typeface="Arial" charset="0"/>
              <a:buChar char="•"/>
            </a:pPr>
            <a:r>
              <a:rPr lang="en-GB"/>
              <a:t>Metastasize (except 2 tumours!!)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a:t>Mechanisms of invasion/metastasis</a:t>
            </a:r>
          </a:p>
        </p:txBody>
      </p:sp>
      <p:sp>
        <p:nvSpPr>
          <p:cNvPr id="26627" name="Rectangle 3"/>
          <p:cNvSpPr>
            <a:spLocks noGrp="1" noChangeArrowheads="1"/>
          </p:cNvSpPr>
          <p:nvPr>
            <p:ph type="body" sz="half" idx="1"/>
          </p:nvPr>
        </p:nvSpPr>
        <p:spPr>
          <a:xfrm>
            <a:off x="914400" y="2362200"/>
            <a:ext cx="3925888" cy="3733800"/>
          </a:xfrm>
        </p:spPr>
        <p:txBody>
          <a:bodyPr/>
          <a:lstStyle/>
          <a:p>
            <a:r>
              <a:rPr lang="en-GB" sz="2400"/>
              <a:t>Lymphatic</a:t>
            </a:r>
          </a:p>
          <a:p>
            <a:endParaRPr lang="en-GB" sz="2400"/>
          </a:p>
          <a:p>
            <a:r>
              <a:rPr lang="en-GB" sz="2400"/>
              <a:t>Hematogenous</a:t>
            </a:r>
          </a:p>
          <a:p>
            <a:endParaRPr lang="en-GB" sz="2400"/>
          </a:p>
          <a:p>
            <a:r>
              <a:rPr lang="en-GB" sz="2400"/>
              <a:t>Body cavities</a:t>
            </a:r>
          </a:p>
          <a:p>
            <a:endParaRPr lang="en-GB" sz="2400"/>
          </a:p>
          <a:p>
            <a:r>
              <a:rPr lang="en-GB" sz="2400"/>
              <a:t>Contiguous</a:t>
            </a:r>
          </a:p>
          <a:p>
            <a:endParaRPr lang="en-GB" sz="2400"/>
          </a:p>
        </p:txBody>
      </p:sp>
      <p:pic>
        <p:nvPicPr>
          <p:cNvPr id="26631" name="Picture 7" descr="bd06670_"/>
          <p:cNvPicPr>
            <a:picLocks noGrp="1" noChangeAspect="1" noChangeArrowheads="1"/>
          </p:cNvPicPr>
          <p:nvPr>
            <p:ph type="clipArt" sz="half" idx="2"/>
          </p:nvPr>
        </p:nvPicPr>
        <p:blipFill>
          <a:blip r:embed="rId2" cstate="print"/>
          <a:srcRect/>
          <a:stretch>
            <a:fillRect/>
          </a:stretch>
        </p:blipFill>
        <p:spPr>
          <a:xfrm>
            <a:off x="4989513" y="2557463"/>
            <a:ext cx="3925887" cy="33432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box(in)">
                                      <p:cBhvr>
                                        <p:cTn id="7"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Epidemiology</a:t>
            </a:r>
          </a:p>
        </p:txBody>
      </p:sp>
      <p:sp>
        <p:nvSpPr>
          <p:cNvPr id="27651" name="Rectangle 3"/>
          <p:cNvSpPr>
            <a:spLocks noGrp="1" noChangeArrowheads="1"/>
          </p:cNvSpPr>
          <p:nvPr>
            <p:ph type="body" sz="half" idx="1"/>
          </p:nvPr>
        </p:nvSpPr>
        <p:spPr>
          <a:xfrm>
            <a:off x="914400" y="2362200"/>
            <a:ext cx="3925888" cy="3733800"/>
          </a:xfrm>
        </p:spPr>
        <p:txBody>
          <a:bodyPr/>
          <a:lstStyle/>
          <a:p>
            <a:r>
              <a:rPr lang="en-GB" sz="2400"/>
              <a:t>Age</a:t>
            </a:r>
          </a:p>
          <a:p>
            <a:endParaRPr lang="en-GB" sz="2400"/>
          </a:p>
          <a:p>
            <a:r>
              <a:rPr lang="en-GB" sz="2400"/>
              <a:t>Geography</a:t>
            </a:r>
          </a:p>
          <a:p>
            <a:endParaRPr lang="en-GB" sz="2400"/>
          </a:p>
          <a:p>
            <a:r>
              <a:rPr lang="en-GB" sz="2400"/>
              <a:t>Environmental</a:t>
            </a:r>
          </a:p>
          <a:p>
            <a:endParaRPr lang="en-GB" sz="2400"/>
          </a:p>
          <a:p>
            <a:r>
              <a:rPr lang="en-GB" sz="2400"/>
              <a:t>Genetics</a:t>
            </a:r>
          </a:p>
          <a:p>
            <a:endParaRPr lang="en-GB" sz="2400"/>
          </a:p>
        </p:txBody>
      </p:sp>
      <p:pic>
        <p:nvPicPr>
          <p:cNvPr id="27655" name="Picture 7" descr="epidemiology"/>
          <p:cNvPicPr>
            <a:picLocks noChangeAspect="1" noChangeArrowheads="1"/>
          </p:cNvPicPr>
          <p:nvPr/>
        </p:nvPicPr>
        <p:blipFill>
          <a:blip r:embed="rId2" cstate="print"/>
          <a:srcRect/>
          <a:stretch>
            <a:fillRect/>
          </a:stretch>
        </p:blipFill>
        <p:spPr bwMode="auto">
          <a:xfrm>
            <a:off x="3810000" y="2438400"/>
            <a:ext cx="4791075" cy="3576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box(in)">
                                      <p:cBhvr>
                                        <p:cTn id="7"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t>Age</a:t>
            </a:r>
          </a:p>
        </p:txBody>
      </p:sp>
      <p:sp>
        <p:nvSpPr>
          <p:cNvPr id="45059" name="Rectangle 3"/>
          <p:cNvSpPr>
            <a:spLocks noGrp="1" noChangeArrowheads="1"/>
          </p:cNvSpPr>
          <p:nvPr>
            <p:ph type="body" sz="half" idx="1"/>
          </p:nvPr>
        </p:nvSpPr>
        <p:spPr>
          <a:xfrm>
            <a:off x="914400" y="2362200"/>
            <a:ext cx="3925888" cy="3733800"/>
          </a:xfrm>
        </p:spPr>
        <p:txBody>
          <a:bodyPr/>
          <a:lstStyle/>
          <a:p>
            <a:r>
              <a:rPr lang="en-US" sz="1800">
                <a:cs typeface="Arial" charset="0"/>
              </a:rPr>
              <a:t>Incidence of cancer increasing overall as the world’s population lives longer. </a:t>
            </a:r>
          </a:p>
          <a:p>
            <a:endParaRPr lang="en-US" sz="1800">
              <a:cs typeface="Arial" charset="0"/>
            </a:endParaRPr>
          </a:p>
          <a:p>
            <a:r>
              <a:rPr lang="en-US" sz="1800">
                <a:cs typeface="Arial" charset="0"/>
              </a:rPr>
              <a:t>In general, higher incidence &gt; 55 years</a:t>
            </a:r>
          </a:p>
          <a:p>
            <a:endParaRPr lang="en-US" sz="1800">
              <a:cs typeface="Times New Roman" pitchFamily="18" charset="0"/>
            </a:endParaRPr>
          </a:p>
          <a:p>
            <a:r>
              <a:rPr lang="en-US" sz="1800">
                <a:cs typeface="Arial" charset="0"/>
              </a:rPr>
              <a:t>Certain cancers specifically affect the young e.g leukaemias, neuroblastoma, Wilm’s tumour, retinoblastoma, primary bone sarcomas</a:t>
            </a:r>
            <a:r>
              <a:rPr lang="en-GB" sz="2400"/>
              <a:t> </a:t>
            </a:r>
          </a:p>
        </p:txBody>
      </p:sp>
      <p:grpSp>
        <p:nvGrpSpPr>
          <p:cNvPr id="45063" name="Group 7"/>
          <p:cNvGrpSpPr>
            <a:grpSpLocks/>
          </p:cNvGrpSpPr>
          <p:nvPr/>
        </p:nvGrpSpPr>
        <p:grpSpPr bwMode="auto">
          <a:xfrm>
            <a:off x="4648200" y="1600200"/>
            <a:ext cx="3962400" cy="4700588"/>
            <a:chOff x="2928" y="1008"/>
            <a:chExt cx="2496" cy="2961"/>
          </a:xfrm>
        </p:grpSpPr>
        <p:pic>
          <p:nvPicPr>
            <p:cNvPr id="45061" name="Picture 5" descr="age"/>
            <p:cNvPicPr>
              <a:picLocks noChangeAspect="1" noChangeArrowheads="1"/>
            </p:cNvPicPr>
            <p:nvPr/>
          </p:nvPicPr>
          <p:blipFill>
            <a:blip r:embed="rId2" cstate="print"/>
            <a:srcRect/>
            <a:stretch>
              <a:fillRect/>
            </a:stretch>
          </p:blipFill>
          <p:spPr bwMode="auto">
            <a:xfrm>
              <a:off x="2928" y="1008"/>
              <a:ext cx="2496" cy="1713"/>
            </a:xfrm>
            <a:prstGeom prst="rect">
              <a:avLst/>
            </a:prstGeom>
            <a:noFill/>
          </p:spPr>
        </p:pic>
        <p:pic>
          <p:nvPicPr>
            <p:cNvPr id="45062" name="Picture 6" descr="age2"/>
            <p:cNvPicPr>
              <a:picLocks noChangeAspect="1" noChangeArrowheads="1"/>
            </p:cNvPicPr>
            <p:nvPr/>
          </p:nvPicPr>
          <p:blipFill>
            <a:blip r:embed="rId3" cstate="print"/>
            <a:srcRect/>
            <a:stretch>
              <a:fillRect/>
            </a:stretch>
          </p:blipFill>
          <p:spPr bwMode="auto">
            <a:xfrm>
              <a:off x="3024" y="2736"/>
              <a:ext cx="2375" cy="1233"/>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box(in)">
                                      <p:cBhvr>
                                        <p:cTn id="7" dur="5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381000"/>
            <a:ext cx="8001000" cy="1143000"/>
          </a:xfrm>
        </p:spPr>
        <p:txBody>
          <a:bodyPr/>
          <a:lstStyle/>
          <a:p>
            <a:r>
              <a:rPr lang="en-GB"/>
              <a:t>Geography</a:t>
            </a:r>
          </a:p>
        </p:txBody>
      </p:sp>
      <p:sp>
        <p:nvSpPr>
          <p:cNvPr id="46083" name="Rectangle 3"/>
          <p:cNvSpPr>
            <a:spLocks noGrp="1" noChangeArrowheads="1"/>
          </p:cNvSpPr>
          <p:nvPr>
            <p:ph type="body" sz="half" idx="1"/>
          </p:nvPr>
        </p:nvSpPr>
        <p:spPr>
          <a:xfrm>
            <a:off x="457200" y="1828800"/>
            <a:ext cx="4114800" cy="4876800"/>
          </a:xfrm>
        </p:spPr>
        <p:txBody>
          <a:bodyPr/>
          <a:lstStyle/>
          <a:p>
            <a:pPr>
              <a:lnSpc>
                <a:spcPct val="90000"/>
              </a:lnSpc>
            </a:pPr>
            <a:endParaRPr lang="en-US" sz="1800">
              <a:cs typeface="Arial" charset="0"/>
            </a:endParaRPr>
          </a:p>
          <a:p>
            <a:pPr>
              <a:lnSpc>
                <a:spcPct val="90000"/>
              </a:lnSpc>
            </a:pPr>
            <a:endParaRPr lang="en-US" sz="1800">
              <a:cs typeface="Arial" charset="0"/>
            </a:endParaRPr>
          </a:p>
          <a:p>
            <a:pPr>
              <a:lnSpc>
                <a:spcPct val="90000"/>
              </a:lnSpc>
            </a:pPr>
            <a:r>
              <a:rPr lang="en-US" sz="1800">
                <a:cs typeface="Arial" charset="0"/>
              </a:rPr>
              <a:t>Stomach cancer higher (approx 7 times) in Japan compared with USA. Colon cancer much less in Japan</a:t>
            </a:r>
          </a:p>
          <a:p>
            <a:pPr>
              <a:lnSpc>
                <a:spcPct val="90000"/>
              </a:lnSpc>
            </a:pPr>
            <a:endParaRPr lang="en-US" sz="1800">
              <a:cs typeface="Arial" charset="0"/>
            </a:endParaRPr>
          </a:p>
          <a:p>
            <a:pPr>
              <a:lnSpc>
                <a:spcPct val="90000"/>
              </a:lnSpc>
            </a:pPr>
            <a:r>
              <a:rPr lang="en-US" sz="1800">
                <a:cs typeface="Arial" charset="0"/>
              </a:rPr>
              <a:t>Melanoma much higher in NZ and Australia compared with scandinavia. </a:t>
            </a:r>
          </a:p>
          <a:p>
            <a:pPr>
              <a:lnSpc>
                <a:spcPct val="90000"/>
              </a:lnSpc>
            </a:pPr>
            <a:endParaRPr lang="en-US" sz="1800">
              <a:cs typeface="Arial" charset="0"/>
            </a:endParaRPr>
          </a:p>
          <a:p>
            <a:pPr>
              <a:lnSpc>
                <a:spcPct val="90000"/>
              </a:lnSpc>
            </a:pPr>
            <a:r>
              <a:rPr lang="en-US" sz="1800">
                <a:cs typeface="Arial" charset="0"/>
              </a:rPr>
              <a:t>HCC more common in Uganda- aflatoxin</a:t>
            </a:r>
          </a:p>
          <a:p>
            <a:pPr>
              <a:lnSpc>
                <a:spcPct val="90000"/>
              </a:lnSpc>
            </a:pPr>
            <a:endParaRPr lang="en-US" sz="1800">
              <a:cs typeface="Arial" charset="0"/>
            </a:endParaRPr>
          </a:p>
          <a:p>
            <a:pPr>
              <a:lnSpc>
                <a:spcPct val="90000"/>
              </a:lnSpc>
            </a:pPr>
            <a:r>
              <a:rPr lang="en-US" sz="1800">
                <a:cs typeface="Arial" charset="0"/>
              </a:rPr>
              <a:t>High incidence of oesophageal cancer in China and Iran- nitrates in soil, abrasives in diet</a:t>
            </a:r>
            <a:endParaRPr lang="en-GB" sz="2400"/>
          </a:p>
        </p:txBody>
      </p:sp>
      <p:pic>
        <p:nvPicPr>
          <p:cNvPr id="46085" name="Picture 5" descr="geography"/>
          <p:cNvPicPr>
            <a:picLocks noChangeAspect="1" noChangeArrowheads="1"/>
          </p:cNvPicPr>
          <p:nvPr/>
        </p:nvPicPr>
        <p:blipFill>
          <a:blip r:embed="rId2" cstate="print"/>
          <a:srcRect/>
          <a:stretch>
            <a:fillRect/>
          </a:stretch>
        </p:blipFill>
        <p:spPr bwMode="auto">
          <a:xfrm>
            <a:off x="4724400" y="1828800"/>
            <a:ext cx="40386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box(in)">
                                      <p:cBhvr>
                                        <p:cTn id="7"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t>Environmental</a:t>
            </a:r>
          </a:p>
        </p:txBody>
      </p:sp>
      <p:sp>
        <p:nvSpPr>
          <p:cNvPr id="47107" name="Rectangle 3"/>
          <p:cNvSpPr>
            <a:spLocks noGrp="1" noChangeArrowheads="1"/>
          </p:cNvSpPr>
          <p:nvPr>
            <p:ph type="body" sz="half" idx="1"/>
          </p:nvPr>
        </p:nvSpPr>
        <p:spPr>
          <a:xfrm>
            <a:off x="685800" y="2438400"/>
            <a:ext cx="8077200" cy="3886200"/>
          </a:xfrm>
        </p:spPr>
        <p:txBody>
          <a:bodyPr/>
          <a:lstStyle/>
          <a:p>
            <a:r>
              <a:rPr lang="en-US" sz="2400">
                <a:cs typeface="Arial" charset="0"/>
              </a:rPr>
              <a:t>UV light</a:t>
            </a:r>
          </a:p>
          <a:p>
            <a:r>
              <a:rPr lang="en-US" sz="2400">
                <a:cs typeface="Arial" charset="0"/>
              </a:rPr>
              <a:t>Occupational agents like asbestos, naphthyl amine and vinyl chloride, diet and weight, alcohol (liver cancers), smoking (lung, bladder cancer) and </a:t>
            </a:r>
          </a:p>
          <a:p>
            <a:r>
              <a:rPr lang="en-US" sz="2400">
                <a:cs typeface="Arial" charset="0"/>
              </a:rPr>
              <a:t>Infections notably viruses (HPV, HBV, EBV etc)</a:t>
            </a:r>
          </a:p>
          <a:p>
            <a:endParaRPr lang="en-US" sz="2400">
              <a:cs typeface="Arial" charset="0"/>
            </a:endParaRPr>
          </a:p>
          <a:p>
            <a:r>
              <a:rPr lang="en-GB" sz="1600"/>
              <a:t>Percival Pott made the observation in 1777 about scrotal skin cancer being related to a particular occupation (chimney sweeps/soot). It was not until 150 years later that the specific carcinogen was identified !!!</a:t>
            </a:r>
            <a:endParaRPr lang="en-GB"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304800"/>
            <a:ext cx="8001000" cy="1143000"/>
          </a:xfrm>
        </p:spPr>
        <p:txBody>
          <a:bodyPr/>
          <a:lstStyle/>
          <a:p>
            <a:r>
              <a:rPr lang="en-GB"/>
              <a:t>Genetics- heredity (3-fold)</a:t>
            </a:r>
          </a:p>
        </p:txBody>
      </p:sp>
      <p:sp>
        <p:nvSpPr>
          <p:cNvPr id="28675" name="Rectangle 3"/>
          <p:cNvSpPr>
            <a:spLocks noGrp="1" noChangeArrowheads="1"/>
          </p:cNvSpPr>
          <p:nvPr>
            <p:ph type="body" sz="half" idx="1"/>
          </p:nvPr>
        </p:nvSpPr>
        <p:spPr>
          <a:xfrm>
            <a:off x="381000" y="2057400"/>
            <a:ext cx="4038600" cy="4525963"/>
          </a:xfrm>
        </p:spPr>
        <p:txBody>
          <a:bodyPr/>
          <a:lstStyle/>
          <a:p>
            <a:endParaRPr lang="en-GB" sz="2400"/>
          </a:p>
          <a:p>
            <a:r>
              <a:rPr lang="en-GB" sz="2400"/>
              <a:t>Inherited cancer syndromes- single mutant gene responsible eg. retinoblastoma, FAP</a:t>
            </a:r>
          </a:p>
          <a:p>
            <a:endParaRPr lang="en-GB" sz="2400"/>
          </a:p>
          <a:p>
            <a:r>
              <a:rPr lang="en-GB" sz="2400"/>
              <a:t>Defective DNA repair mechanisms</a:t>
            </a:r>
          </a:p>
          <a:p>
            <a:endParaRPr lang="en-GB" sz="2400"/>
          </a:p>
          <a:p>
            <a:r>
              <a:rPr lang="en-GB" sz="2400"/>
              <a:t>Familial cancer syndromes</a:t>
            </a:r>
          </a:p>
        </p:txBody>
      </p:sp>
      <p:pic>
        <p:nvPicPr>
          <p:cNvPr id="28693" name="Picture 21" descr="heredity2"/>
          <p:cNvPicPr>
            <a:picLocks noChangeAspect="1" noChangeArrowheads="1"/>
          </p:cNvPicPr>
          <p:nvPr/>
        </p:nvPicPr>
        <p:blipFill>
          <a:blip r:embed="rId2" cstate="print"/>
          <a:srcRect/>
          <a:stretch>
            <a:fillRect/>
          </a:stretch>
        </p:blipFill>
        <p:spPr bwMode="auto">
          <a:xfrm>
            <a:off x="4343400" y="2895600"/>
            <a:ext cx="40386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93"/>
                                        </p:tgtEl>
                                        <p:attrNameLst>
                                          <p:attrName>style.visibility</p:attrName>
                                        </p:attrNameLst>
                                      </p:cBhvr>
                                      <p:to>
                                        <p:strVal val="visible"/>
                                      </p:to>
                                    </p:set>
                                    <p:animEffect transition="in" filter="box(in)">
                                      <p:cBhvr>
                                        <p:cTn id="7" dur="500"/>
                                        <p:tgtEl>
                                          <p:spTgt spid="28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0" y="381000"/>
            <a:ext cx="8001000" cy="1143000"/>
          </a:xfrm>
        </p:spPr>
        <p:txBody>
          <a:bodyPr/>
          <a:lstStyle/>
          <a:p>
            <a:r>
              <a:rPr lang="en-GB"/>
              <a:t>Non-heredity</a:t>
            </a:r>
          </a:p>
        </p:txBody>
      </p:sp>
      <p:sp>
        <p:nvSpPr>
          <p:cNvPr id="29699" name="Rectangle 3"/>
          <p:cNvSpPr>
            <a:spLocks noGrp="1" noChangeArrowheads="1"/>
          </p:cNvSpPr>
          <p:nvPr>
            <p:ph type="body" sz="half" idx="1"/>
          </p:nvPr>
        </p:nvSpPr>
        <p:spPr>
          <a:xfrm>
            <a:off x="457200" y="1951038"/>
            <a:ext cx="3962400" cy="4373562"/>
          </a:xfrm>
        </p:spPr>
        <p:txBody>
          <a:bodyPr/>
          <a:lstStyle/>
          <a:p>
            <a:endParaRPr lang="en-US" sz="2400">
              <a:cs typeface="Arial" charset="0"/>
            </a:endParaRPr>
          </a:p>
          <a:p>
            <a:r>
              <a:rPr lang="en-US" sz="2400">
                <a:cs typeface="Arial" charset="0"/>
              </a:rPr>
              <a:t>Increased risk i.e liver cirrhosis &amp; HCC, UC and colon cancer</a:t>
            </a:r>
          </a:p>
          <a:p>
            <a:endParaRPr lang="en-US" sz="2400">
              <a:cs typeface="Times New Roman" pitchFamily="18" charset="0"/>
            </a:endParaRPr>
          </a:p>
          <a:p>
            <a:r>
              <a:rPr lang="en-US" sz="2400">
                <a:cs typeface="Arial" charset="0"/>
              </a:rPr>
              <a:t>Inflammation &amp; cytokines with growth of transformed cells, promoting genetic instability, carcinogenesis’</a:t>
            </a:r>
            <a:r>
              <a:rPr lang="en-US" sz="2000">
                <a:cs typeface="Arial" charset="0"/>
              </a:rPr>
              <a:t> </a:t>
            </a:r>
            <a:endParaRPr lang="en-US" sz="2000">
              <a:cs typeface="Times New Roman" pitchFamily="18" charset="0"/>
            </a:endParaRPr>
          </a:p>
        </p:txBody>
      </p:sp>
      <p:pic>
        <p:nvPicPr>
          <p:cNvPr id="29703" name="Picture 7" descr="non-heredity"/>
          <p:cNvPicPr>
            <a:picLocks noChangeAspect="1" noChangeArrowheads="1"/>
          </p:cNvPicPr>
          <p:nvPr/>
        </p:nvPicPr>
        <p:blipFill>
          <a:blip r:embed="rId2" cstate="print"/>
          <a:srcRect/>
          <a:stretch>
            <a:fillRect/>
          </a:stretch>
        </p:blipFill>
        <p:spPr bwMode="auto">
          <a:xfrm>
            <a:off x="5334000" y="2514600"/>
            <a:ext cx="3116263" cy="4105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box(in)">
                                      <p:cBhvr>
                                        <p:cTn id="7"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457200"/>
            <a:ext cx="8001000" cy="1143000"/>
          </a:xfrm>
        </p:spPr>
        <p:txBody>
          <a:bodyPr/>
          <a:lstStyle/>
          <a:p>
            <a:r>
              <a:rPr lang="en-GB"/>
              <a:t>Carcinogenesis</a:t>
            </a:r>
          </a:p>
        </p:txBody>
      </p:sp>
      <p:sp>
        <p:nvSpPr>
          <p:cNvPr id="31747" name="Rectangle 3"/>
          <p:cNvSpPr>
            <a:spLocks noGrp="1" noChangeArrowheads="1"/>
          </p:cNvSpPr>
          <p:nvPr>
            <p:ph type="body" sz="half" idx="1"/>
          </p:nvPr>
        </p:nvSpPr>
        <p:spPr>
          <a:xfrm>
            <a:off x="381000" y="1524000"/>
            <a:ext cx="4419600" cy="4525963"/>
          </a:xfrm>
        </p:spPr>
        <p:txBody>
          <a:bodyPr/>
          <a:lstStyle/>
          <a:p>
            <a:endParaRPr lang="en-US" sz="2400">
              <a:cs typeface="Arial" charset="0"/>
            </a:endParaRPr>
          </a:p>
          <a:p>
            <a:endParaRPr lang="en-US" sz="2400">
              <a:cs typeface="Arial" charset="0"/>
            </a:endParaRPr>
          </a:p>
          <a:p>
            <a:r>
              <a:rPr lang="en-US" sz="2400">
                <a:cs typeface="Arial" charset="0"/>
              </a:rPr>
              <a:t>Multistep process</a:t>
            </a:r>
          </a:p>
          <a:p>
            <a:endParaRPr lang="en-US" sz="2400">
              <a:cs typeface="Arial" charset="0"/>
            </a:endParaRPr>
          </a:p>
          <a:p>
            <a:r>
              <a:rPr lang="en-US" sz="2400">
                <a:cs typeface="Arial" charset="0"/>
              </a:rPr>
              <a:t>Malignancy acquired in a step wise fashion- ‘tumour progression’</a:t>
            </a:r>
          </a:p>
          <a:p>
            <a:endParaRPr lang="en-US" sz="2400">
              <a:cs typeface="Arial" charset="0"/>
            </a:endParaRPr>
          </a:p>
          <a:p>
            <a:r>
              <a:rPr lang="en-US" sz="2400">
                <a:cs typeface="Arial" charset="0"/>
              </a:rPr>
              <a:t>Accumulation of successive mutations</a:t>
            </a:r>
            <a:r>
              <a:rPr lang="en-GB" sz="2400"/>
              <a:t> </a:t>
            </a:r>
          </a:p>
        </p:txBody>
      </p:sp>
      <p:pic>
        <p:nvPicPr>
          <p:cNvPr id="31753" name="Picture 9" descr="carcinogenesis1"/>
          <p:cNvPicPr>
            <a:picLocks noChangeAspect="1" noChangeArrowheads="1"/>
          </p:cNvPicPr>
          <p:nvPr/>
        </p:nvPicPr>
        <p:blipFill>
          <a:blip r:embed="rId2" cstate="print"/>
          <a:srcRect/>
          <a:stretch>
            <a:fillRect/>
          </a:stretch>
        </p:blipFill>
        <p:spPr bwMode="auto">
          <a:xfrm>
            <a:off x="4876800" y="4038600"/>
            <a:ext cx="4114800" cy="2640013"/>
          </a:xfrm>
          <a:prstGeom prst="rect">
            <a:avLst/>
          </a:prstGeom>
          <a:noFill/>
        </p:spPr>
      </p:pic>
      <p:pic>
        <p:nvPicPr>
          <p:cNvPr id="31754" name="Picture 10" descr="carcinogenesis"/>
          <p:cNvPicPr>
            <a:picLocks noChangeAspect="1" noChangeArrowheads="1"/>
          </p:cNvPicPr>
          <p:nvPr/>
        </p:nvPicPr>
        <p:blipFill>
          <a:blip r:embed="rId3" cstate="print"/>
          <a:srcRect/>
          <a:stretch>
            <a:fillRect/>
          </a:stretch>
        </p:blipFill>
        <p:spPr bwMode="auto">
          <a:xfrm>
            <a:off x="4800600" y="1219200"/>
            <a:ext cx="4038600" cy="2744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54"/>
                                        </p:tgtEl>
                                        <p:attrNameLst>
                                          <p:attrName>style.visibility</p:attrName>
                                        </p:attrNameLst>
                                      </p:cBhvr>
                                      <p:to>
                                        <p:strVal val="visible"/>
                                      </p:to>
                                    </p:set>
                                    <p:animEffect transition="in" filter="box(in)">
                                      <p:cBhvr>
                                        <p:cTn id="7" dur="500"/>
                                        <p:tgtEl>
                                          <p:spTgt spid="317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1753"/>
                                        </p:tgtEl>
                                        <p:attrNameLst>
                                          <p:attrName>style.visibility</p:attrName>
                                        </p:attrNameLst>
                                      </p:cBhvr>
                                      <p:to>
                                        <p:strVal val="visible"/>
                                      </p:to>
                                    </p:set>
                                    <p:animEffect transition="in" filter="box(in)">
                                      <p:cBhvr>
                                        <p:cTn id="12"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381000"/>
            <a:ext cx="8001000" cy="1143000"/>
          </a:xfrm>
        </p:spPr>
        <p:txBody>
          <a:bodyPr/>
          <a:lstStyle/>
          <a:p>
            <a:r>
              <a:rPr lang="en-GB"/>
              <a:t>Oncogenes</a:t>
            </a:r>
          </a:p>
        </p:txBody>
      </p:sp>
      <p:sp>
        <p:nvSpPr>
          <p:cNvPr id="32771" name="Rectangle 3"/>
          <p:cNvSpPr>
            <a:spLocks noGrp="1" noChangeArrowheads="1"/>
          </p:cNvSpPr>
          <p:nvPr>
            <p:ph type="body" sz="half" idx="1"/>
          </p:nvPr>
        </p:nvSpPr>
        <p:spPr>
          <a:xfrm>
            <a:off x="381000" y="1905000"/>
            <a:ext cx="4572000" cy="4953000"/>
          </a:xfrm>
        </p:spPr>
        <p:txBody>
          <a:bodyPr/>
          <a:lstStyle/>
          <a:p>
            <a:r>
              <a:rPr lang="en-US" sz="2400">
                <a:cs typeface="Arial" charset="0"/>
              </a:rPr>
              <a:t>Common targets of genetic </a:t>
            </a:r>
          </a:p>
          <a:p>
            <a:r>
              <a:rPr lang="en-US" sz="2400">
                <a:cs typeface="Arial" charset="0"/>
              </a:rPr>
              <a:t>4 classes of regulatory genes:</a:t>
            </a:r>
            <a:endParaRPr lang="en-US" sz="2400">
              <a:cs typeface="Times New Roman" pitchFamily="18" charset="0"/>
            </a:endParaRPr>
          </a:p>
          <a:p>
            <a:r>
              <a:rPr lang="en-US" sz="2400">
                <a:cs typeface="Arial" charset="0"/>
              </a:rPr>
              <a:t>1. Growth promoting genes - </a:t>
            </a:r>
            <a:r>
              <a:rPr lang="en-US" sz="2400" i="1">
                <a:cs typeface="Arial" charset="0"/>
              </a:rPr>
              <a:t>Oncogenes</a:t>
            </a:r>
            <a:endParaRPr lang="en-US" sz="2400">
              <a:cs typeface="Times New Roman" pitchFamily="18" charset="0"/>
            </a:endParaRPr>
          </a:p>
          <a:p>
            <a:r>
              <a:rPr lang="en-US" sz="2400">
                <a:cs typeface="Arial" charset="0"/>
              </a:rPr>
              <a:t>2. Growth inhibiting (tumour suppressor) - </a:t>
            </a:r>
            <a:r>
              <a:rPr lang="en-US" sz="2400" i="1">
                <a:cs typeface="Arial" charset="0"/>
              </a:rPr>
              <a:t>Anti-oncogenes</a:t>
            </a:r>
            <a:endParaRPr lang="en-US" sz="2400">
              <a:cs typeface="Times New Roman" pitchFamily="18" charset="0"/>
            </a:endParaRPr>
          </a:p>
          <a:p>
            <a:r>
              <a:rPr lang="en-US" sz="2400">
                <a:cs typeface="Arial" charset="0"/>
              </a:rPr>
              <a:t>3. Genes regulating programmed cell death - </a:t>
            </a:r>
            <a:r>
              <a:rPr lang="en-US" sz="2400" i="1">
                <a:cs typeface="Arial" charset="0"/>
              </a:rPr>
              <a:t>Apoptosis</a:t>
            </a:r>
            <a:endParaRPr lang="en-US" sz="2400">
              <a:cs typeface="Times New Roman" pitchFamily="18" charset="0"/>
            </a:endParaRPr>
          </a:p>
          <a:p>
            <a:r>
              <a:rPr lang="en-US" sz="2400" i="1">
                <a:cs typeface="Arial" charset="0"/>
              </a:rPr>
              <a:t>4. DNA repair genes</a:t>
            </a:r>
            <a:r>
              <a:rPr lang="en-GB" sz="2400"/>
              <a:t> </a:t>
            </a:r>
          </a:p>
        </p:txBody>
      </p:sp>
      <p:pic>
        <p:nvPicPr>
          <p:cNvPr id="32775" name="Picture 7" descr="fourhorsemen"/>
          <p:cNvPicPr>
            <a:picLocks noChangeAspect="1" noChangeArrowheads="1"/>
          </p:cNvPicPr>
          <p:nvPr/>
        </p:nvPicPr>
        <p:blipFill>
          <a:blip r:embed="rId2" cstate="print"/>
          <a:srcRect/>
          <a:stretch>
            <a:fillRect/>
          </a:stretch>
        </p:blipFill>
        <p:spPr bwMode="auto">
          <a:xfrm>
            <a:off x="5029200" y="2743200"/>
            <a:ext cx="3886200" cy="2627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box(in)">
                                      <p:cBhvr>
                                        <p:cTn id="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en-GB"/>
              <a:t>Definition</a:t>
            </a:r>
          </a:p>
        </p:txBody>
      </p:sp>
      <p:sp>
        <p:nvSpPr>
          <p:cNvPr id="15363" name="Rectangle 1027"/>
          <p:cNvSpPr>
            <a:spLocks noGrp="1" noChangeArrowheads="1"/>
          </p:cNvSpPr>
          <p:nvPr>
            <p:ph type="body" sz="half" idx="1"/>
          </p:nvPr>
        </p:nvSpPr>
        <p:spPr>
          <a:xfrm>
            <a:off x="914400" y="2362200"/>
            <a:ext cx="3925888" cy="3733800"/>
          </a:xfrm>
        </p:spPr>
        <p:txBody>
          <a:bodyPr/>
          <a:lstStyle/>
          <a:p>
            <a:r>
              <a:rPr lang="en-GB" sz="2400"/>
              <a:t>What is cancer?</a:t>
            </a:r>
          </a:p>
          <a:p>
            <a:endParaRPr lang="en-GB" sz="2400"/>
          </a:p>
          <a:p>
            <a:r>
              <a:rPr lang="en-GB" sz="2400"/>
              <a:t>Socio-economic problem</a:t>
            </a:r>
          </a:p>
          <a:p>
            <a:endParaRPr lang="en-GB" sz="2400"/>
          </a:p>
          <a:p>
            <a:r>
              <a:rPr lang="en-GB" sz="2400"/>
              <a:t>Morbidity/mortality</a:t>
            </a:r>
          </a:p>
          <a:p>
            <a:endParaRPr lang="en-GB" sz="2400"/>
          </a:p>
          <a:p>
            <a:r>
              <a:rPr lang="en-GB" sz="2400"/>
              <a:t>Cancer prevention programs</a:t>
            </a:r>
          </a:p>
        </p:txBody>
      </p:sp>
      <p:pic>
        <p:nvPicPr>
          <p:cNvPr id="15371" name="Picture 1035" descr="Cancer"/>
          <p:cNvPicPr>
            <a:picLocks noChangeAspect="1" noChangeArrowheads="1"/>
          </p:cNvPicPr>
          <p:nvPr/>
        </p:nvPicPr>
        <p:blipFill>
          <a:blip r:embed="rId2" cstate="print"/>
          <a:srcRect/>
          <a:stretch>
            <a:fillRect/>
          </a:stretch>
        </p:blipFill>
        <p:spPr bwMode="auto">
          <a:xfrm>
            <a:off x="4800600" y="2635250"/>
            <a:ext cx="4165600" cy="3282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box(in)">
                                      <p:cBhvr>
                                        <p:cTn id="7"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8229600" cy="1143000"/>
          </a:xfrm>
        </p:spPr>
        <p:txBody>
          <a:bodyPr/>
          <a:lstStyle/>
          <a:p>
            <a:r>
              <a:rPr lang="en-GB"/>
              <a:t>Oncogenes-cont’d</a:t>
            </a:r>
          </a:p>
        </p:txBody>
      </p:sp>
      <p:sp>
        <p:nvSpPr>
          <p:cNvPr id="33795" name="Rectangle 3"/>
          <p:cNvSpPr>
            <a:spLocks noGrp="1" noChangeArrowheads="1"/>
          </p:cNvSpPr>
          <p:nvPr>
            <p:ph type="body" sz="half" idx="1"/>
          </p:nvPr>
        </p:nvSpPr>
        <p:spPr>
          <a:xfrm>
            <a:off x="838200" y="1447800"/>
            <a:ext cx="4038600" cy="5135563"/>
          </a:xfrm>
        </p:spPr>
        <p:txBody>
          <a:bodyPr/>
          <a:lstStyle/>
          <a:p>
            <a:pPr>
              <a:lnSpc>
                <a:spcPct val="90000"/>
              </a:lnSpc>
            </a:pPr>
            <a:endParaRPr lang="en-US" sz="2400">
              <a:cs typeface="Arial" charset="0"/>
            </a:endParaRPr>
          </a:p>
          <a:p>
            <a:pPr>
              <a:lnSpc>
                <a:spcPct val="90000"/>
              </a:lnSpc>
            </a:pPr>
            <a:endParaRPr lang="en-US" sz="2400">
              <a:cs typeface="Arial" charset="0"/>
            </a:endParaRPr>
          </a:p>
          <a:p>
            <a:pPr>
              <a:lnSpc>
                <a:spcPct val="90000"/>
              </a:lnSpc>
            </a:pPr>
            <a:r>
              <a:rPr lang="en-US" sz="2400">
                <a:cs typeface="Arial" charset="0"/>
              </a:rPr>
              <a:t>Oncogenes: derived from </a:t>
            </a:r>
          </a:p>
          <a:p>
            <a:pPr>
              <a:lnSpc>
                <a:spcPct val="90000"/>
              </a:lnSpc>
            </a:pPr>
            <a:endParaRPr lang="en-US" sz="2400">
              <a:cs typeface="Arial" charset="0"/>
            </a:endParaRPr>
          </a:p>
          <a:p>
            <a:pPr>
              <a:lnSpc>
                <a:spcPct val="90000"/>
              </a:lnSpc>
            </a:pPr>
            <a:r>
              <a:rPr lang="en-US" sz="2400">
                <a:cs typeface="Arial" charset="0"/>
              </a:rPr>
              <a:t> genes regulating normal cellular growth</a:t>
            </a:r>
            <a:br>
              <a:rPr lang="en-US" sz="2400">
                <a:cs typeface="Arial" charset="0"/>
              </a:rPr>
            </a:br>
            <a:endParaRPr lang="en-US" sz="2400">
              <a:cs typeface="Arial" charset="0"/>
            </a:endParaRPr>
          </a:p>
          <a:p>
            <a:pPr>
              <a:lnSpc>
                <a:spcPct val="90000"/>
              </a:lnSpc>
            </a:pPr>
            <a:r>
              <a:rPr lang="en-US" sz="2400" i="1">
                <a:cs typeface="Arial" charset="0"/>
              </a:rPr>
              <a:t>Examples of oncogenes associated with tumours</a:t>
            </a:r>
          </a:p>
          <a:p>
            <a:pPr>
              <a:lnSpc>
                <a:spcPct val="90000"/>
              </a:lnSpc>
            </a:pPr>
            <a:endParaRPr lang="en-US" sz="2400">
              <a:cs typeface="Times New Roman" pitchFamily="18" charset="0"/>
            </a:endParaRPr>
          </a:p>
          <a:p>
            <a:pPr>
              <a:lnSpc>
                <a:spcPct val="90000"/>
              </a:lnSpc>
            </a:pPr>
            <a:r>
              <a:rPr lang="en-US" sz="1800">
                <a:cs typeface="Arial" charset="0"/>
              </a:rPr>
              <a:t>Burkitt lymphoma - Myc </a:t>
            </a:r>
            <a:endParaRPr lang="en-US" sz="1800">
              <a:cs typeface="Times New Roman" pitchFamily="18" charset="0"/>
            </a:endParaRPr>
          </a:p>
          <a:p>
            <a:pPr>
              <a:lnSpc>
                <a:spcPct val="90000"/>
              </a:lnSpc>
            </a:pPr>
            <a:r>
              <a:rPr lang="en-US" sz="1800">
                <a:cs typeface="Arial" charset="0"/>
              </a:rPr>
              <a:t>Neuroblastoma - N-myc </a:t>
            </a:r>
            <a:endParaRPr lang="en-US" sz="1800">
              <a:cs typeface="Times New Roman" pitchFamily="18" charset="0"/>
            </a:endParaRPr>
          </a:p>
          <a:p>
            <a:pPr>
              <a:lnSpc>
                <a:spcPct val="90000"/>
              </a:lnSpc>
            </a:pPr>
            <a:r>
              <a:rPr lang="en-US" sz="1800">
                <a:cs typeface="Arial" charset="0"/>
              </a:rPr>
              <a:t>Mantle cell lymphoma - CyclinD1</a:t>
            </a:r>
            <a:endParaRPr lang="en-GB" sz="1800">
              <a:cs typeface="Arial" charset="0"/>
            </a:endParaRPr>
          </a:p>
        </p:txBody>
      </p:sp>
      <p:grpSp>
        <p:nvGrpSpPr>
          <p:cNvPr id="33803" name="Group 11"/>
          <p:cNvGrpSpPr>
            <a:grpSpLocks/>
          </p:cNvGrpSpPr>
          <p:nvPr/>
        </p:nvGrpSpPr>
        <p:grpSpPr bwMode="auto">
          <a:xfrm>
            <a:off x="5181600" y="1143000"/>
            <a:ext cx="3657600" cy="5497513"/>
            <a:chOff x="2928" y="672"/>
            <a:chExt cx="2304" cy="3463"/>
          </a:xfrm>
        </p:grpSpPr>
        <p:pic>
          <p:nvPicPr>
            <p:cNvPr id="33801" name="Picture 9" descr="protooncogenes2"/>
            <p:cNvPicPr>
              <a:picLocks noChangeAspect="1" noChangeArrowheads="1"/>
            </p:cNvPicPr>
            <p:nvPr/>
          </p:nvPicPr>
          <p:blipFill>
            <a:blip r:embed="rId2" cstate="print"/>
            <a:srcRect/>
            <a:stretch>
              <a:fillRect/>
            </a:stretch>
          </p:blipFill>
          <p:spPr bwMode="auto">
            <a:xfrm>
              <a:off x="2928" y="2400"/>
              <a:ext cx="2304" cy="1735"/>
            </a:xfrm>
            <a:prstGeom prst="rect">
              <a:avLst/>
            </a:prstGeom>
            <a:noFill/>
          </p:spPr>
        </p:pic>
        <p:pic>
          <p:nvPicPr>
            <p:cNvPr id="33802" name="Picture 10" descr="protooncogenes"/>
            <p:cNvPicPr>
              <a:picLocks noChangeAspect="1" noChangeArrowheads="1"/>
            </p:cNvPicPr>
            <p:nvPr/>
          </p:nvPicPr>
          <p:blipFill>
            <a:blip r:embed="rId3" cstate="print"/>
            <a:srcRect/>
            <a:stretch>
              <a:fillRect/>
            </a:stretch>
          </p:blipFill>
          <p:spPr bwMode="auto">
            <a:xfrm>
              <a:off x="2928" y="672"/>
              <a:ext cx="2304" cy="173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803"/>
                                        </p:tgtEl>
                                        <p:attrNameLst>
                                          <p:attrName>style.visibility</p:attrName>
                                        </p:attrNameLst>
                                      </p:cBhvr>
                                      <p:to>
                                        <p:strVal val="visible"/>
                                      </p:to>
                                    </p:set>
                                    <p:animEffect transition="in" filter="box(in)">
                                      <p:cBhvr>
                                        <p:cTn id="7"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304800"/>
            <a:ext cx="8001000" cy="1143000"/>
          </a:xfrm>
        </p:spPr>
        <p:txBody>
          <a:bodyPr/>
          <a:lstStyle/>
          <a:p>
            <a:r>
              <a:rPr lang="en-GB"/>
              <a:t>Tumour suppressor genes</a:t>
            </a:r>
          </a:p>
        </p:txBody>
      </p:sp>
      <p:sp>
        <p:nvSpPr>
          <p:cNvPr id="34819" name="Rectangle 3"/>
          <p:cNvSpPr>
            <a:spLocks noGrp="1" noChangeArrowheads="1"/>
          </p:cNvSpPr>
          <p:nvPr>
            <p:ph type="body" sz="half" idx="1"/>
          </p:nvPr>
        </p:nvSpPr>
        <p:spPr>
          <a:xfrm>
            <a:off x="457200" y="1905000"/>
            <a:ext cx="4572000" cy="4754563"/>
          </a:xfrm>
        </p:spPr>
        <p:txBody>
          <a:bodyPr/>
          <a:lstStyle/>
          <a:p>
            <a:endParaRPr lang="en-US" sz="2000">
              <a:cs typeface="Arial" charset="0"/>
            </a:endParaRPr>
          </a:p>
          <a:p>
            <a:r>
              <a:rPr lang="en-US" sz="2000">
                <a:cs typeface="Arial" charset="0"/>
              </a:rPr>
              <a:t>Usually  regulate normal cell growth</a:t>
            </a:r>
            <a:br>
              <a:rPr lang="en-US" sz="2000">
                <a:cs typeface="Arial" charset="0"/>
              </a:rPr>
            </a:br>
            <a:endParaRPr lang="en-US" sz="2000">
              <a:cs typeface="Arial" charset="0"/>
            </a:endParaRPr>
          </a:p>
          <a:p>
            <a:r>
              <a:rPr lang="en-US" sz="2000">
                <a:cs typeface="Arial" charset="0"/>
              </a:rPr>
              <a:t>Classic example is Rb gene (13q)in genetically inherited retinoblastoma (40%)</a:t>
            </a:r>
            <a:r>
              <a:rPr lang="en-GB" sz="2000"/>
              <a:t> </a:t>
            </a:r>
          </a:p>
          <a:p>
            <a:endParaRPr lang="en-GB" sz="2000"/>
          </a:p>
          <a:p>
            <a:r>
              <a:rPr lang="en-GB" sz="2000"/>
              <a:t>P53 (17) house-keeper of genome) ,</a:t>
            </a:r>
          </a:p>
          <a:p>
            <a:endParaRPr lang="en-GB" sz="2000"/>
          </a:p>
          <a:p>
            <a:r>
              <a:rPr lang="en-GB" sz="2000"/>
              <a:t>BRCA-1 &amp; BRCA-2 breast cancers are familial and one of these mutations present in 80% of breast cancers</a:t>
            </a:r>
            <a:endParaRPr lang="en-GB"/>
          </a:p>
        </p:txBody>
      </p:sp>
      <p:pic>
        <p:nvPicPr>
          <p:cNvPr id="34826" name="Picture 10" descr="TS1]"/>
          <p:cNvPicPr>
            <a:picLocks noChangeAspect="1" noChangeArrowheads="1"/>
          </p:cNvPicPr>
          <p:nvPr/>
        </p:nvPicPr>
        <p:blipFill>
          <a:blip r:embed="rId2" cstate="print"/>
          <a:srcRect/>
          <a:stretch>
            <a:fillRect/>
          </a:stretch>
        </p:blipFill>
        <p:spPr bwMode="auto">
          <a:xfrm>
            <a:off x="5029200" y="2362200"/>
            <a:ext cx="394335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box(in)">
                                      <p:cBhvr>
                                        <p:cTn id="7" dur="5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762000" y="152400"/>
            <a:ext cx="8001000" cy="1143000"/>
          </a:xfrm>
        </p:spPr>
        <p:txBody>
          <a:bodyPr/>
          <a:lstStyle/>
          <a:p>
            <a:r>
              <a:rPr lang="en-GB"/>
              <a:t>Anti-apoptosis genes</a:t>
            </a:r>
          </a:p>
        </p:txBody>
      </p:sp>
      <p:sp>
        <p:nvSpPr>
          <p:cNvPr id="35843" name="Rectangle 1027"/>
          <p:cNvSpPr>
            <a:spLocks noGrp="1" noChangeArrowheads="1"/>
          </p:cNvSpPr>
          <p:nvPr>
            <p:ph type="body" sz="half" idx="1"/>
          </p:nvPr>
        </p:nvSpPr>
        <p:spPr>
          <a:xfrm>
            <a:off x="457200" y="2286000"/>
            <a:ext cx="4038600" cy="4343400"/>
          </a:xfrm>
        </p:spPr>
        <p:txBody>
          <a:bodyPr/>
          <a:lstStyle/>
          <a:p>
            <a:r>
              <a:rPr lang="en-GB" sz="2000">
                <a:latin typeface="Calibri" charset="0"/>
              </a:rPr>
              <a:t>Genetic defects accumulate causing pro-apoptotic genes (Bax family) cause programmed cell death</a:t>
            </a:r>
          </a:p>
          <a:p>
            <a:endParaRPr lang="en-GB" sz="2000">
              <a:latin typeface="Calibri" charset="0"/>
            </a:endParaRPr>
          </a:p>
          <a:p>
            <a:r>
              <a:rPr lang="en-GB" sz="2000">
                <a:latin typeface="Calibri" charset="0"/>
              </a:rPr>
              <a:t>Anti-apoptotic (bcl2) genes prevent this causing unregulated proliferation</a:t>
            </a:r>
          </a:p>
          <a:p>
            <a:endParaRPr lang="en-GB" sz="2000">
              <a:latin typeface="Calibri" charset="0"/>
            </a:endParaRPr>
          </a:p>
          <a:p>
            <a:r>
              <a:rPr lang="en-GB" sz="2000">
                <a:latin typeface="Calibri" charset="0"/>
              </a:rPr>
              <a:t>Bcl2 upregulated in lymphomas and other somatic malignancies</a:t>
            </a:r>
          </a:p>
        </p:txBody>
      </p:sp>
      <p:pic>
        <p:nvPicPr>
          <p:cNvPr id="35847" name="Picture 1031" descr="Bcl2"/>
          <p:cNvPicPr>
            <a:picLocks noChangeAspect="1" noChangeArrowheads="1"/>
          </p:cNvPicPr>
          <p:nvPr/>
        </p:nvPicPr>
        <p:blipFill>
          <a:blip r:embed="rId2" cstate="print"/>
          <a:srcRect/>
          <a:stretch>
            <a:fillRect/>
          </a:stretch>
        </p:blipFill>
        <p:spPr bwMode="auto">
          <a:xfrm>
            <a:off x="4876800" y="2209800"/>
            <a:ext cx="3733800" cy="3594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box(in)">
                                      <p:cBhvr>
                                        <p:cTn id="7"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90600" y="304800"/>
            <a:ext cx="8001000" cy="1143000"/>
          </a:xfrm>
        </p:spPr>
        <p:txBody>
          <a:bodyPr/>
          <a:lstStyle/>
          <a:p>
            <a:r>
              <a:rPr lang="en-GB"/>
              <a:t>DNA repair genes</a:t>
            </a:r>
          </a:p>
        </p:txBody>
      </p:sp>
      <p:sp>
        <p:nvSpPr>
          <p:cNvPr id="36867" name="Rectangle 3"/>
          <p:cNvSpPr>
            <a:spLocks noGrp="1" noChangeArrowheads="1"/>
          </p:cNvSpPr>
          <p:nvPr>
            <p:ph type="body" sz="half" idx="1"/>
          </p:nvPr>
        </p:nvSpPr>
        <p:spPr>
          <a:xfrm>
            <a:off x="457200" y="1447800"/>
            <a:ext cx="3657600" cy="5105400"/>
          </a:xfrm>
        </p:spPr>
        <p:txBody>
          <a:bodyPr/>
          <a:lstStyle/>
          <a:p>
            <a:pPr>
              <a:lnSpc>
                <a:spcPct val="90000"/>
              </a:lnSpc>
            </a:pPr>
            <a:endParaRPr lang="en-US" sz="2000">
              <a:cs typeface="Arial" charset="0"/>
            </a:endParaRPr>
          </a:p>
          <a:p>
            <a:pPr>
              <a:lnSpc>
                <a:spcPct val="90000"/>
              </a:lnSpc>
            </a:pPr>
            <a:endParaRPr lang="en-US" sz="2000">
              <a:cs typeface="Arial" charset="0"/>
            </a:endParaRPr>
          </a:p>
          <a:p>
            <a:pPr>
              <a:lnSpc>
                <a:spcPct val="90000"/>
              </a:lnSpc>
            </a:pPr>
            <a:endParaRPr lang="en-US" sz="2000">
              <a:cs typeface="Arial" charset="0"/>
            </a:endParaRPr>
          </a:p>
          <a:p>
            <a:pPr>
              <a:lnSpc>
                <a:spcPct val="90000"/>
              </a:lnSpc>
            </a:pPr>
            <a:r>
              <a:rPr lang="en-US" sz="2000">
                <a:cs typeface="Arial" charset="0"/>
              </a:rPr>
              <a:t>DNA repair genes</a:t>
            </a:r>
          </a:p>
          <a:p>
            <a:pPr>
              <a:lnSpc>
                <a:spcPct val="90000"/>
              </a:lnSpc>
            </a:pPr>
            <a:endParaRPr lang="en-US" sz="2000">
              <a:cs typeface="Times New Roman" pitchFamily="18" charset="0"/>
            </a:endParaRPr>
          </a:p>
          <a:p>
            <a:pPr>
              <a:lnSpc>
                <a:spcPct val="90000"/>
              </a:lnSpc>
            </a:pPr>
            <a:r>
              <a:rPr lang="en-US" sz="2000">
                <a:cs typeface="Arial" charset="0"/>
              </a:rPr>
              <a:t>Genomic instability syndromes - inherited mutations of DNA repair proteins</a:t>
            </a:r>
          </a:p>
          <a:p>
            <a:pPr>
              <a:lnSpc>
                <a:spcPct val="90000"/>
              </a:lnSpc>
            </a:pPr>
            <a:endParaRPr lang="en-US" sz="2000">
              <a:cs typeface="Arial" charset="0"/>
            </a:endParaRPr>
          </a:p>
          <a:p>
            <a:pPr>
              <a:lnSpc>
                <a:spcPct val="90000"/>
              </a:lnSpc>
            </a:pPr>
            <a:r>
              <a:rPr lang="en-US" sz="2000">
                <a:cs typeface="Arial" charset="0"/>
              </a:rPr>
              <a:t>Not directly oncogenic, act by permitting mutations to occur during normal cell cycles (mismatch repair, nucleotide excision repair and recombination repair)</a:t>
            </a:r>
            <a:endParaRPr lang="en-GB" sz="2000"/>
          </a:p>
        </p:txBody>
      </p:sp>
      <p:pic>
        <p:nvPicPr>
          <p:cNvPr id="36873" name="Picture 9" descr="dna-repair-cartoon"/>
          <p:cNvPicPr>
            <a:picLocks noChangeAspect="1" noChangeArrowheads="1"/>
          </p:cNvPicPr>
          <p:nvPr/>
        </p:nvPicPr>
        <p:blipFill>
          <a:blip r:embed="rId2" cstate="print"/>
          <a:srcRect/>
          <a:stretch>
            <a:fillRect/>
          </a:stretch>
        </p:blipFill>
        <p:spPr bwMode="auto">
          <a:xfrm>
            <a:off x="4267200" y="2438400"/>
            <a:ext cx="4724400" cy="42179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t>Carcinogens- classes</a:t>
            </a:r>
          </a:p>
        </p:txBody>
      </p:sp>
      <p:sp>
        <p:nvSpPr>
          <p:cNvPr id="37891" name="Rectangle 3"/>
          <p:cNvSpPr>
            <a:spLocks noGrp="1" noChangeArrowheads="1"/>
          </p:cNvSpPr>
          <p:nvPr>
            <p:ph type="body" sz="half" idx="1"/>
          </p:nvPr>
        </p:nvSpPr>
        <p:spPr>
          <a:xfrm>
            <a:off x="914400" y="2362200"/>
            <a:ext cx="3925888" cy="3733800"/>
          </a:xfrm>
        </p:spPr>
        <p:txBody>
          <a:bodyPr/>
          <a:lstStyle/>
          <a:p>
            <a:r>
              <a:rPr lang="en-GB" sz="2400"/>
              <a:t>Chemicals</a:t>
            </a:r>
          </a:p>
          <a:p>
            <a:r>
              <a:rPr lang="en-GB" sz="2400"/>
              <a:t>Viruses</a:t>
            </a:r>
          </a:p>
          <a:p>
            <a:r>
              <a:rPr lang="en-GB" sz="2400"/>
              <a:t>Ionising/non-ionising radiation</a:t>
            </a:r>
          </a:p>
          <a:p>
            <a:r>
              <a:rPr lang="en-GB" sz="2400"/>
              <a:t>Hormones</a:t>
            </a:r>
          </a:p>
          <a:p>
            <a:r>
              <a:rPr lang="en-GB" sz="2400"/>
              <a:t>Bacteria, fungi,parasites</a:t>
            </a:r>
          </a:p>
          <a:p>
            <a:r>
              <a:rPr lang="en-GB" sz="2400"/>
              <a:t>Miscellaneous</a:t>
            </a:r>
          </a:p>
          <a:p>
            <a:pPr>
              <a:buFont typeface="Wingdings" pitchFamily="2" charset="2"/>
              <a:buNone/>
            </a:pPr>
            <a:endParaRPr lang="en-GB" sz="2400"/>
          </a:p>
        </p:txBody>
      </p:sp>
      <p:pic>
        <p:nvPicPr>
          <p:cNvPr id="37895" name="Picture 7" descr="carcinogencartoon"/>
          <p:cNvPicPr>
            <a:picLocks noChangeAspect="1" noChangeArrowheads="1"/>
          </p:cNvPicPr>
          <p:nvPr/>
        </p:nvPicPr>
        <p:blipFill>
          <a:blip r:embed="rId2" cstate="print"/>
          <a:srcRect/>
          <a:stretch>
            <a:fillRect/>
          </a:stretch>
        </p:blipFill>
        <p:spPr bwMode="auto">
          <a:xfrm>
            <a:off x="4495800" y="2362200"/>
            <a:ext cx="3865563"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box(in)">
                                      <p:cBhvr>
                                        <p:cTn id="7"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457200"/>
            <a:ext cx="8001000" cy="1143000"/>
          </a:xfrm>
        </p:spPr>
        <p:txBody>
          <a:bodyPr/>
          <a:lstStyle/>
          <a:p>
            <a:r>
              <a:rPr lang="en-GB"/>
              <a:t>Chemical carcinogens</a:t>
            </a:r>
          </a:p>
        </p:txBody>
      </p:sp>
      <p:sp>
        <p:nvSpPr>
          <p:cNvPr id="38915" name="Rectangle 3"/>
          <p:cNvSpPr>
            <a:spLocks noGrp="1" noChangeArrowheads="1"/>
          </p:cNvSpPr>
          <p:nvPr>
            <p:ph type="body" sz="half" idx="1"/>
          </p:nvPr>
        </p:nvSpPr>
        <p:spPr>
          <a:xfrm>
            <a:off x="381000" y="1600200"/>
            <a:ext cx="4800600" cy="4724400"/>
          </a:xfrm>
        </p:spPr>
        <p:txBody>
          <a:bodyPr/>
          <a:lstStyle/>
          <a:p>
            <a:r>
              <a:rPr lang="en-GB" sz="2400"/>
              <a:t>No common structural features</a:t>
            </a:r>
          </a:p>
          <a:p>
            <a:endParaRPr lang="en-GB" sz="2400"/>
          </a:p>
          <a:p>
            <a:r>
              <a:rPr lang="en-GB" sz="2400"/>
              <a:t>Need metabolic conversion (procarcinogen) to active peptide (ultimate carcinogen)</a:t>
            </a:r>
          </a:p>
          <a:p>
            <a:endParaRPr lang="en-GB" sz="2400"/>
          </a:p>
          <a:p>
            <a:r>
              <a:rPr lang="en-GB" sz="2400"/>
              <a:t>Major classes- hydrocarbons, amines, nitrosamines, azo dyes, alkylating agents</a:t>
            </a:r>
          </a:p>
        </p:txBody>
      </p:sp>
      <p:grpSp>
        <p:nvGrpSpPr>
          <p:cNvPr id="38924" name="Group 12"/>
          <p:cNvGrpSpPr>
            <a:grpSpLocks/>
          </p:cNvGrpSpPr>
          <p:nvPr/>
        </p:nvGrpSpPr>
        <p:grpSpPr bwMode="auto">
          <a:xfrm>
            <a:off x="5257800" y="2362200"/>
            <a:ext cx="3200400" cy="4079875"/>
            <a:chOff x="3312" y="1488"/>
            <a:chExt cx="2016" cy="2570"/>
          </a:xfrm>
        </p:grpSpPr>
        <p:pic>
          <p:nvPicPr>
            <p:cNvPr id="38921" name="Picture 9" descr="chemicalcar2"/>
            <p:cNvPicPr>
              <a:picLocks noChangeAspect="1" noChangeArrowheads="1"/>
            </p:cNvPicPr>
            <p:nvPr/>
          </p:nvPicPr>
          <p:blipFill>
            <a:blip r:embed="rId2" cstate="print"/>
            <a:srcRect/>
            <a:stretch>
              <a:fillRect/>
            </a:stretch>
          </p:blipFill>
          <p:spPr bwMode="auto">
            <a:xfrm>
              <a:off x="3312" y="1488"/>
              <a:ext cx="2016" cy="1351"/>
            </a:xfrm>
            <a:prstGeom prst="rect">
              <a:avLst/>
            </a:prstGeom>
            <a:noFill/>
          </p:spPr>
        </p:pic>
        <p:pic>
          <p:nvPicPr>
            <p:cNvPr id="38923" name="Picture 11" descr="babysmoking"/>
            <p:cNvPicPr>
              <a:picLocks noChangeAspect="1" noChangeArrowheads="1"/>
            </p:cNvPicPr>
            <p:nvPr/>
          </p:nvPicPr>
          <p:blipFill>
            <a:blip r:embed="rId3" cstate="print"/>
            <a:srcRect/>
            <a:stretch>
              <a:fillRect/>
            </a:stretch>
          </p:blipFill>
          <p:spPr bwMode="auto">
            <a:xfrm>
              <a:off x="3360" y="2640"/>
              <a:ext cx="931" cy="141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924"/>
                                        </p:tgtEl>
                                        <p:attrNameLst>
                                          <p:attrName>style.visibility</p:attrName>
                                        </p:attrNameLst>
                                      </p:cBhvr>
                                      <p:to>
                                        <p:strVal val="visible"/>
                                      </p:to>
                                    </p:set>
                                    <p:animEffect transition="in" filter="box(in)">
                                      <p:cBhvr>
                                        <p:cTn id="7" dur="500"/>
                                        <p:tgtEl>
                                          <p:spTgt spid="38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152400"/>
            <a:ext cx="8001000" cy="1143000"/>
          </a:xfrm>
        </p:spPr>
        <p:txBody>
          <a:bodyPr/>
          <a:lstStyle/>
          <a:p>
            <a:r>
              <a:rPr lang="en-GB"/>
              <a:t>Chemical carcinogens-cont’d</a:t>
            </a:r>
          </a:p>
        </p:txBody>
      </p:sp>
      <p:sp>
        <p:nvSpPr>
          <p:cNvPr id="39939" name="Rectangle 3"/>
          <p:cNvSpPr>
            <a:spLocks noGrp="1" noChangeArrowheads="1"/>
          </p:cNvSpPr>
          <p:nvPr>
            <p:ph type="body" sz="half" idx="1"/>
          </p:nvPr>
        </p:nvSpPr>
        <p:spPr>
          <a:xfrm>
            <a:off x="381000" y="1295400"/>
            <a:ext cx="4038600" cy="5105400"/>
          </a:xfrm>
        </p:spPr>
        <p:txBody>
          <a:bodyPr/>
          <a:lstStyle/>
          <a:p>
            <a:pPr>
              <a:lnSpc>
                <a:spcPct val="90000"/>
              </a:lnSpc>
            </a:pPr>
            <a:r>
              <a:rPr lang="en-GB" sz="2400"/>
              <a:t>Some act directly without conversion</a:t>
            </a:r>
          </a:p>
          <a:p>
            <a:pPr>
              <a:lnSpc>
                <a:spcPct val="90000"/>
              </a:lnSpc>
            </a:pPr>
            <a:endParaRPr lang="en-GB" sz="2400"/>
          </a:p>
          <a:p>
            <a:pPr>
              <a:lnSpc>
                <a:spcPct val="90000"/>
              </a:lnSpc>
            </a:pPr>
            <a:r>
              <a:rPr lang="en-GB" sz="2400"/>
              <a:t>If enzyme present within tissues, tumour occurs at the site- I.e skin and lung cancers with aromatic HC</a:t>
            </a:r>
          </a:p>
          <a:p>
            <a:pPr>
              <a:lnSpc>
                <a:spcPct val="90000"/>
              </a:lnSpc>
            </a:pPr>
            <a:endParaRPr lang="en-GB" sz="2400"/>
          </a:p>
          <a:p>
            <a:pPr>
              <a:lnSpc>
                <a:spcPct val="90000"/>
              </a:lnSpc>
            </a:pPr>
            <a:r>
              <a:rPr lang="en-GB" sz="2400"/>
              <a:t>Others may require metabolic conversion in the liver eg aromatic amines causing UB cancer</a:t>
            </a:r>
          </a:p>
          <a:p>
            <a:pPr>
              <a:lnSpc>
                <a:spcPct val="90000"/>
              </a:lnSpc>
            </a:pPr>
            <a:endParaRPr lang="en-GB"/>
          </a:p>
        </p:txBody>
      </p:sp>
      <p:sp>
        <p:nvSpPr>
          <p:cNvPr id="39941" name="Rectangle 5"/>
          <p:cNvSpPr>
            <a:spLocks/>
          </p:cNvSpPr>
          <p:nvPr/>
        </p:nvSpPr>
        <p:spPr bwMode="auto">
          <a:xfrm>
            <a:off x="4724400" y="1371600"/>
            <a:ext cx="4038600" cy="53340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1600"/>
              <a:t>Alkylating agents - cyclophos and busulphan</a:t>
            </a:r>
          </a:p>
          <a:p>
            <a:pPr marL="342900" indent="-342900" eaLnBrk="0" hangingPunct="0">
              <a:spcBef>
                <a:spcPct val="20000"/>
              </a:spcBef>
              <a:buFont typeface="Arial" charset="0"/>
              <a:buChar char="•"/>
            </a:pPr>
            <a:endParaRPr lang="en-US" sz="1600">
              <a:cs typeface="Times New Roman" pitchFamily="18" charset="0"/>
            </a:endParaRPr>
          </a:p>
          <a:p>
            <a:pPr marL="342900" indent="-342900" eaLnBrk="0" hangingPunct="0">
              <a:spcBef>
                <a:spcPct val="20000"/>
              </a:spcBef>
              <a:buFont typeface="Arial" charset="0"/>
              <a:buChar char="•"/>
            </a:pPr>
            <a:r>
              <a:rPr lang="en-US" sz="1600"/>
              <a:t>Polycyclic aromatic hydrocarbons -  cigarette smoking in lung cancers</a:t>
            </a:r>
          </a:p>
          <a:p>
            <a:pPr marL="342900" indent="-342900" eaLnBrk="0" hangingPunct="0">
              <a:spcBef>
                <a:spcPct val="20000"/>
              </a:spcBef>
              <a:buFont typeface="Arial" charset="0"/>
              <a:buChar char="•"/>
            </a:pPr>
            <a:endParaRPr lang="en-US" sz="1600">
              <a:cs typeface="Times New Roman" pitchFamily="18" charset="0"/>
            </a:endParaRPr>
          </a:p>
          <a:p>
            <a:pPr marL="342900" indent="-342900" eaLnBrk="0" hangingPunct="0">
              <a:spcBef>
                <a:spcPct val="20000"/>
              </a:spcBef>
              <a:buFont typeface="Arial" charset="0"/>
              <a:buChar char="•"/>
            </a:pPr>
            <a:r>
              <a:rPr lang="en-US" sz="1600"/>
              <a:t>Aromatic amines and azo dyes - b-naphthalene dyes in bladder cancers</a:t>
            </a:r>
          </a:p>
          <a:p>
            <a:pPr marL="342900" indent="-342900" eaLnBrk="0" hangingPunct="0">
              <a:spcBef>
                <a:spcPct val="20000"/>
              </a:spcBef>
              <a:buFont typeface="Arial" charset="0"/>
              <a:buChar char="•"/>
            </a:pPr>
            <a:endParaRPr lang="en-US" sz="1600">
              <a:cs typeface="Times New Roman" pitchFamily="18" charset="0"/>
            </a:endParaRPr>
          </a:p>
          <a:p>
            <a:pPr marL="342900" indent="-342900" eaLnBrk="0" hangingPunct="0">
              <a:spcBef>
                <a:spcPct val="20000"/>
              </a:spcBef>
              <a:buFont typeface="Arial" charset="0"/>
              <a:buChar char="•"/>
            </a:pPr>
            <a:r>
              <a:rPr lang="en-US" sz="1600"/>
              <a:t>Naturally occurring carcinogens - aspergillus flavus in liver cancers</a:t>
            </a:r>
          </a:p>
          <a:p>
            <a:pPr marL="342900" indent="-342900" eaLnBrk="0" hangingPunct="0">
              <a:spcBef>
                <a:spcPct val="20000"/>
              </a:spcBef>
              <a:buFont typeface="Arial" charset="0"/>
              <a:buChar char="•"/>
            </a:pPr>
            <a:endParaRPr lang="en-US" sz="1600">
              <a:cs typeface="Times New Roman" pitchFamily="18" charset="0"/>
            </a:endParaRPr>
          </a:p>
          <a:p>
            <a:pPr marL="342900" indent="-342900" eaLnBrk="0" hangingPunct="0">
              <a:spcBef>
                <a:spcPct val="20000"/>
              </a:spcBef>
              <a:buFont typeface="Arial" charset="0"/>
              <a:buChar char="•"/>
            </a:pPr>
            <a:r>
              <a:rPr lang="en-US" sz="1600"/>
              <a:t>Nitrosamines and amides - gastric cancer</a:t>
            </a:r>
          </a:p>
          <a:p>
            <a:pPr marL="342900" indent="-342900" eaLnBrk="0" hangingPunct="0">
              <a:spcBef>
                <a:spcPct val="20000"/>
              </a:spcBef>
              <a:buFont typeface="Arial" charset="0"/>
              <a:buChar char="•"/>
            </a:pPr>
            <a:endParaRPr lang="en-US" sz="1600">
              <a:cs typeface="Times New Roman" pitchFamily="18" charset="0"/>
            </a:endParaRPr>
          </a:p>
          <a:p>
            <a:pPr marL="342900" indent="-342900" eaLnBrk="0" hangingPunct="0">
              <a:spcBef>
                <a:spcPct val="20000"/>
              </a:spcBef>
              <a:buFont typeface="Arial" charset="0"/>
              <a:buChar char="•"/>
            </a:pPr>
            <a:r>
              <a:rPr lang="en-US" sz="1600"/>
              <a:t>Miscellaneous agents – asbestos, vinyl chloride and metals like nickel, estrogens in breast/endometrial cancer</a:t>
            </a:r>
            <a:r>
              <a:rPr lang="en-GB" sz="2000">
                <a:cs typeface="Times New Roman" pitchFamily="18" charset="0"/>
              </a:rPr>
              <a:t> </a:t>
            </a:r>
            <a:endParaRPr lang="en-GB">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t>Oncogenic viruses</a:t>
            </a:r>
          </a:p>
        </p:txBody>
      </p:sp>
      <p:sp>
        <p:nvSpPr>
          <p:cNvPr id="40963" name="Rectangle 3"/>
          <p:cNvSpPr>
            <a:spLocks noGrp="1" noChangeArrowheads="1"/>
          </p:cNvSpPr>
          <p:nvPr>
            <p:ph type="body" sz="half" idx="1"/>
          </p:nvPr>
        </p:nvSpPr>
        <p:spPr>
          <a:xfrm>
            <a:off x="838200" y="2362200"/>
            <a:ext cx="4724400" cy="4373563"/>
          </a:xfrm>
        </p:spPr>
        <p:txBody>
          <a:bodyPr/>
          <a:lstStyle/>
          <a:p>
            <a:r>
              <a:rPr lang="en-GB" sz="2400">
                <a:latin typeface="Calibri" charset="0"/>
              </a:rPr>
              <a:t>Fowl sarcomas and rabbit skin tumours-Rous (1991); injectible ‘cancer’</a:t>
            </a:r>
          </a:p>
          <a:p>
            <a:endParaRPr lang="en-GB" sz="2400">
              <a:latin typeface="Calibri" charset="0"/>
            </a:endParaRPr>
          </a:p>
          <a:p>
            <a:r>
              <a:rPr lang="en-GB" sz="2400">
                <a:latin typeface="Calibri" charset="0"/>
              </a:rPr>
              <a:t>Generally in young</a:t>
            </a:r>
          </a:p>
          <a:p>
            <a:endParaRPr lang="en-GB" sz="2400">
              <a:latin typeface="Calibri" charset="0"/>
            </a:endParaRPr>
          </a:p>
          <a:p>
            <a:r>
              <a:rPr lang="en-GB" sz="2400">
                <a:latin typeface="Calibri" charset="0"/>
              </a:rPr>
              <a:t>Immunosupression</a:t>
            </a:r>
          </a:p>
          <a:p>
            <a:endParaRPr lang="en-GB" sz="2400">
              <a:latin typeface="Calibri" charset="0"/>
            </a:endParaRPr>
          </a:p>
          <a:p>
            <a:r>
              <a:rPr lang="en-GB" sz="2400">
                <a:latin typeface="Calibri" charset="0"/>
              </a:rPr>
              <a:t>EBV (BL) and HPV (CC), HBV &amp; HCV hepatic cancers</a:t>
            </a:r>
          </a:p>
        </p:txBody>
      </p:sp>
      <p:pic>
        <p:nvPicPr>
          <p:cNvPr id="40965" name="Picture 5" descr="Virus"/>
          <p:cNvPicPr>
            <a:picLocks noChangeAspect="1" noChangeArrowheads="1"/>
          </p:cNvPicPr>
          <p:nvPr/>
        </p:nvPicPr>
        <p:blipFill>
          <a:blip r:embed="rId2" cstate="print"/>
          <a:srcRect/>
          <a:stretch>
            <a:fillRect/>
          </a:stretch>
        </p:blipFill>
        <p:spPr bwMode="auto">
          <a:xfrm>
            <a:off x="5715000" y="3124200"/>
            <a:ext cx="3124200" cy="2603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box(in)">
                                      <p:cBhvr>
                                        <p:cTn id="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a:t>Oncogenic virus-mechanism</a:t>
            </a:r>
          </a:p>
        </p:txBody>
      </p:sp>
      <p:sp>
        <p:nvSpPr>
          <p:cNvPr id="43011" name="Rectangle 3"/>
          <p:cNvSpPr>
            <a:spLocks noGrp="1" noChangeArrowheads="1"/>
          </p:cNvSpPr>
          <p:nvPr>
            <p:ph type="body" sz="half" idx="1"/>
          </p:nvPr>
        </p:nvSpPr>
        <p:spPr>
          <a:xfrm>
            <a:off x="914400" y="2362200"/>
            <a:ext cx="3925888" cy="3733800"/>
          </a:xfrm>
        </p:spPr>
        <p:txBody>
          <a:bodyPr/>
          <a:lstStyle/>
          <a:p>
            <a:r>
              <a:rPr lang="en-GB" sz="2400">
                <a:latin typeface="Calibri" charset="0"/>
              </a:rPr>
              <a:t>Oncogenic viral DNA genome directly incorporated into host cell DNA</a:t>
            </a:r>
          </a:p>
          <a:p>
            <a:endParaRPr lang="en-GB" sz="2400">
              <a:latin typeface="Calibri" charset="0"/>
            </a:endParaRPr>
          </a:p>
          <a:p>
            <a:r>
              <a:rPr lang="en-GB" sz="2400">
                <a:latin typeface="Calibri" charset="0"/>
              </a:rPr>
              <a:t>Oncogenic RNA viral genome transcribed into DNA by enzymes prior to incorporation</a:t>
            </a:r>
          </a:p>
        </p:txBody>
      </p:sp>
      <p:pic>
        <p:nvPicPr>
          <p:cNvPr id="43013" name="Picture 5" descr="virusincor"/>
          <p:cNvPicPr>
            <a:picLocks noChangeAspect="1" noChangeArrowheads="1"/>
          </p:cNvPicPr>
          <p:nvPr/>
        </p:nvPicPr>
        <p:blipFill>
          <a:blip r:embed="rId2" cstate="print"/>
          <a:srcRect/>
          <a:stretch>
            <a:fillRect/>
          </a:stretch>
        </p:blipFill>
        <p:spPr bwMode="auto">
          <a:xfrm>
            <a:off x="5219700" y="3284538"/>
            <a:ext cx="3314700" cy="2511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box(in)">
                                      <p:cBhvr>
                                        <p:cTn id="7"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t>Viruses-cont’d</a:t>
            </a:r>
          </a:p>
        </p:txBody>
      </p:sp>
      <p:sp>
        <p:nvSpPr>
          <p:cNvPr id="44035" name="Rectangle 3"/>
          <p:cNvSpPr>
            <a:spLocks noGrp="1" noChangeArrowheads="1"/>
          </p:cNvSpPr>
          <p:nvPr>
            <p:ph type="body" sz="half" idx="1"/>
          </p:nvPr>
        </p:nvSpPr>
        <p:spPr>
          <a:xfrm>
            <a:off x="914400" y="2362200"/>
            <a:ext cx="3925888" cy="3733800"/>
          </a:xfrm>
        </p:spPr>
        <p:txBody>
          <a:bodyPr/>
          <a:lstStyle/>
          <a:p>
            <a:r>
              <a:rPr lang="en-US" sz="2400">
                <a:latin typeface="Calibri" charset="0"/>
                <a:cs typeface="Arial" charset="0"/>
              </a:rPr>
              <a:t>DNA oncogenic viruses HPV, EBV, HBV and HHV8</a:t>
            </a:r>
            <a:endParaRPr lang="en-US" sz="2400">
              <a:latin typeface="Calibri" charset="0"/>
              <a:cs typeface="Times New Roman" pitchFamily="18" charset="0"/>
            </a:endParaRPr>
          </a:p>
          <a:p>
            <a:r>
              <a:rPr lang="en-US" sz="2400">
                <a:latin typeface="Calibri" charset="0"/>
                <a:cs typeface="Arial" charset="0"/>
              </a:rPr>
              <a:t>RNA viruses HTLV-1</a:t>
            </a:r>
          </a:p>
          <a:p>
            <a:endParaRPr lang="en-US" sz="2400">
              <a:latin typeface="Calibri" charset="0"/>
              <a:cs typeface="Arial" charset="0"/>
            </a:endParaRPr>
          </a:p>
          <a:p>
            <a:endParaRPr lang="en-US" sz="2400">
              <a:latin typeface="Calibri" charset="0"/>
              <a:cs typeface="Times New Roman" pitchFamily="18" charset="0"/>
            </a:endParaRPr>
          </a:p>
          <a:p>
            <a:r>
              <a:rPr lang="en-US" sz="2400">
                <a:latin typeface="Calibri" charset="0"/>
                <a:cs typeface="Arial" charset="0"/>
              </a:rPr>
              <a:t>Bacterial carcinogens; Helicobacter Pylori</a:t>
            </a:r>
            <a:r>
              <a:rPr lang="en-GB" sz="2400">
                <a:latin typeface="Calibri" charset="0"/>
              </a:rPr>
              <a:t> </a:t>
            </a:r>
          </a:p>
        </p:txBody>
      </p:sp>
      <p:pic>
        <p:nvPicPr>
          <p:cNvPr id="44038" name="Picture 6" descr="virus2"/>
          <p:cNvPicPr>
            <a:picLocks noChangeAspect="1" noChangeArrowheads="1"/>
          </p:cNvPicPr>
          <p:nvPr/>
        </p:nvPicPr>
        <p:blipFill>
          <a:blip r:embed="rId2" cstate="print"/>
          <a:srcRect/>
          <a:stretch>
            <a:fillRect/>
          </a:stretch>
        </p:blipFill>
        <p:spPr bwMode="auto">
          <a:xfrm>
            <a:off x="5715000" y="2971800"/>
            <a:ext cx="2514600" cy="23987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box(in)">
                                      <p:cBhvr>
                                        <p:cTn id="7"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GB"/>
              <a:t>Definition- cont’d</a:t>
            </a:r>
          </a:p>
        </p:txBody>
      </p:sp>
      <p:sp>
        <p:nvSpPr>
          <p:cNvPr id="16387" name="Rectangle 1027"/>
          <p:cNvSpPr>
            <a:spLocks noGrp="1" noChangeArrowheads="1"/>
          </p:cNvSpPr>
          <p:nvPr>
            <p:ph type="body" sz="half" idx="1"/>
          </p:nvPr>
        </p:nvSpPr>
        <p:spPr>
          <a:xfrm>
            <a:off x="685800" y="2438400"/>
            <a:ext cx="3925888" cy="3733800"/>
          </a:xfrm>
        </p:spPr>
        <p:txBody>
          <a:bodyPr/>
          <a:lstStyle/>
          <a:p>
            <a:r>
              <a:rPr lang="en-US" sz="2000">
                <a:cs typeface="Arial" charset="0"/>
              </a:rPr>
              <a:t>Neoplasm- new growth    “abnormal mass of tissue, the growth of which is virtually autonomous and exceeds that of normal tissues. The growth is uncoordinated and persists after the cessation of the stimuli that initiated the change” – Willis 1952</a:t>
            </a:r>
            <a:endParaRPr lang="en-US" sz="2000">
              <a:latin typeface="Arial Unicode MS" pitchFamily="34" charset="-128"/>
              <a:cs typeface="Times New Roman" pitchFamily="18" charset="0"/>
            </a:endParaRPr>
          </a:p>
          <a:p>
            <a:endParaRPr lang="en-GB" sz="2000"/>
          </a:p>
        </p:txBody>
      </p:sp>
      <p:pic>
        <p:nvPicPr>
          <p:cNvPr id="16396" name="Picture 1036" descr="uncontrolledgrowth"/>
          <p:cNvPicPr>
            <a:picLocks noChangeAspect="1" noChangeArrowheads="1"/>
          </p:cNvPicPr>
          <p:nvPr/>
        </p:nvPicPr>
        <p:blipFill>
          <a:blip r:embed="rId2" cstate="print"/>
          <a:srcRect/>
          <a:stretch>
            <a:fillRect/>
          </a:stretch>
        </p:blipFill>
        <p:spPr bwMode="auto">
          <a:xfrm>
            <a:off x="4572000" y="2420938"/>
            <a:ext cx="4419600" cy="2549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box(in)">
                                      <p:cBhvr>
                                        <p:cTn id="7" dur="5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81000"/>
            <a:ext cx="8229600" cy="1143000"/>
          </a:xfrm>
        </p:spPr>
        <p:txBody>
          <a:bodyPr/>
          <a:lstStyle/>
          <a:p>
            <a:r>
              <a:rPr lang="en-GB"/>
              <a:t>Radiations </a:t>
            </a:r>
          </a:p>
        </p:txBody>
      </p:sp>
      <p:sp>
        <p:nvSpPr>
          <p:cNvPr id="51203" name="Rectangle 3"/>
          <p:cNvSpPr>
            <a:spLocks noGrp="1" noChangeArrowheads="1"/>
          </p:cNvSpPr>
          <p:nvPr>
            <p:ph type="body" sz="half" idx="1"/>
          </p:nvPr>
        </p:nvSpPr>
        <p:spPr>
          <a:xfrm>
            <a:off x="381000" y="1905000"/>
            <a:ext cx="4038600" cy="4297363"/>
          </a:xfrm>
        </p:spPr>
        <p:txBody>
          <a:bodyPr/>
          <a:lstStyle/>
          <a:p>
            <a:pPr>
              <a:buFont typeface="Wingdings" pitchFamily="2" charset="2"/>
              <a:buNone/>
            </a:pPr>
            <a:endParaRPr lang="en-US" sz="2400">
              <a:cs typeface="Times New Roman" pitchFamily="18" charset="0"/>
            </a:endParaRPr>
          </a:p>
          <a:p>
            <a:r>
              <a:rPr lang="en-US" sz="2400">
                <a:latin typeface="Calibri" charset="0"/>
                <a:cs typeface="Arial" charset="0"/>
              </a:rPr>
              <a:t>Ultraviolet (SCC, BCC, MM)</a:t>
            </a:r>
            <a:endParaRPr lang="en-US" sz="2400">
              <a:latin typeface="Calibri" charset="0"/>
              <a:cs typeface="Times New Roman" pitchFamily="18" charset="0"/>
            </a:endParaRPr>
          </a:p>
          <a:p>
            <a:r>
              <a:rPr lang="en-US" sz="2400">
                <a:latin typeface="Calibri" charset="0"/>
                <a:cs typeface="Arial" charset="0"/>
              </a:rPr>
              <a:t>Ionising electromagnetic i.e. X-rays</a:t>
            </a:r>
            <a:br>
              <a:rPr lang="en-US" sz="2400">
                <a:latin typeface="Calibri" charset="0"/>
                <a:cs typeface="Arial" charset="0"/>
              </a:rPr>
            </a:br>
            <a:r>
              <a:rPr lang="en-US" sz="2400">
                <a:latin typeface="Calibri" charset="0"/>
                <a:cs typeface="Arial" charset="0"/>
              </a:rPr>
              <a:t>Cause an increase in leukaemia and solid tumours</a:t>
            </a:r>
            <a:r>
              <a:rPr lang="en-GB" sz="2400"/>
              <a:t> </a:t>
            </a:r>
          </a:p>
        </p:txBody>
      </p:sp>
      <p:pic>
        <p:nvPicPr>
          <p:cNvPr id="51205" name="Picture 5" descr="radiation"/>
          <p:cNvPicPr>
            <a:picLocks noChangeAspect="1" noChangeArrowheads="1"/>
          </p:cNvPicPr>
          <p:nvPr/>
        </p:nvPicPr>
        <p:blipFill>
          <a:blip r:embed="rId2" cstate="print"/>
          <a:srcRect/>
          <a:stretch>
            <a:fillRect/>
          </a:stretch>
        </p:blipFill>
        <p:spPr bwMode="auto">
          <a:xfrm>
            <a:off x="4953000" y="2133600"/>
            <a:ext cx="3724275" cy="3962400"/>
          </a:xfrm>
          <a:prstGeom prst="rect">
            <a:avLst/>
          </a:prstGeom>
          <a:noFill/>
        </p:spPr>
      </p:pic>
      <p:pic>
        <p:nvPicPr>
          <p:cNvPr id="51206" name="Picture 6" descr="radiation2"/>
          <p:cNvPicPr>
            <a:picLocks noChangeAspect="1" noChangeArrowheads="1"/>
          </p:cNvPicPr>
          <p:nvPr/>
        </p:nvPicPr>
        <p:blipFill>
          <a:blip r:embed="rId3" cstate="print"/>
          <a:srcRect/>
          <a:stretch>
            <a:fillRect/>
          </a:stretch>
        </p:blipFill>
        <p:spPr bwMode="auto">
          <a:xfrm>
            <a:off x="2362200" y="4724400"/>
            <a:ext cx="1700213"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ox(in)">
                                      <p:cBhvr>
                                        <p:cTn id="7"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t>Clinical effects of tumour</a:t>
            </a:r>
          </a:p>
        </p:txBody>
      </p:sp>
      <p:sp>
        <p:nvSpPr>
          <p:cNvPr id="54275" name="Rectangle 3"/>
          <p:cNvSpPr>
            <a:spLocks noGrp="1" noChangeArrowheads="1"/>
          </p:cNvSpPr>
          <p:nvPr>
            <p:ph type="body" sz="half" idx="1"/>
          </p:nvPr>
        </p:nvSpPr>
        <p:spPr>
          <a:xfrm>
            <a:off x="533400" y="2362200"/>
            <a:ext cx="8305800" cy="4343400"/>
          </a:xfrm>
        </p:spPr>
        <p:txBody>
          <a:bodyPr/>
          <a:lstStyle/>
          <a:p>
            <a:r>
              <a:rPr lang="en-US" sz="2000">
                <a:latin typeface="Calibri" charset="0"/>
                <a:cs typeface="Arial" charset="0"/>
              </a:rPr>
              <a:t>Both benign and malignant tumours affect the host</a:t>
            </a:r>
          </a:p>
          <a:p>
            <a:endParaRPr lang="en-US" sz="2000">
              <a:latin typeface="Calibri" charset="0"/>
              <a:cs typeface="Times New Roman" pitchFamily="18" charset="0"/>
            </a:endParaRPr>
          </a:p>
          <a:p>
            <a:r>
              <a:rPr lang="en-US" sz="2000">
                <a:latin typeface="Calibri" charset="0"/>
                <a:cs typeface="Arial" charset="0"/>
              </a:rPr>
              <a:t>Anxiety (breast lumps)</a:t>
            </a:r>
          </a:p>
          <a:p>
            <a:endParaRPr lang="en-US" sz="2000">
              <a:latin typeface="Calibri" charset="0"/>
              <a:cs typeface="Times New Roman" pitchFamily="18" charset="0"/>
            </a:endParaRPr>
          </a:p>
          <a:p>
            <a:r>
              <a:rPr lang="en-US" sz="2000">
                <a:latin typeface="Calibri" charset="0"/>
                <a:cs typeface="Arial" charset="0"/>
              </a:rPr>
              <a:t>Related to location i.e pressure, ulceration, infection, bleeding (hormonal effects)</a:t>
            </a:r>
          </a:p>
          <a:p>
            <a:endParaRPr lang="en-US" sz="2000">
              <a:latin typeface="Calibri" charset="0"/>
              <a:cs typeface="Times New Roman" pitchFamily="18" charset="0"/>
            </a:endParaRPr>
          </a:p>
          <a:p>
            <a:r>
              <a:rPr lang="en-US" sz="2000">
                <a:latin typeface="Calibri" charset="0"/>
                <a:cs typeface="Arial" charset="0"/>
              </a:rPr>
              <a:t>Metabolic cancer cachexia (increased BMR, reduced fat and muscle bulk) TNF alpha</a:t>
            </a:r>
          </a:p>
          <a:p>
            <a:endParaRPr lang="en-US" sz="2000">
              <a:latin typeface="Calibri" charset="0"/>
              <a:cs typeface="Times New Roman" pitchFamily="18" charset="0"/>
            </a:endParaRPr>
          </a:p>
          <a:p>
            <a:r>
              <a:rPr lang="en-US" sz="2000">
                <a:latin typeface="Calibri" charset="0"/>
                <a:cs typeface="Arial" charset="0"/>
              </a:rPr>
              <a:t>Paraneoplastic syndromes- endocrinopathies, hypercalcemia, thrombotic diathesis, acanthosis nigricans</a:t>
            </a:r>
            <a:r>
              <a:rPr lang="en-GB" sz="2400">
                <a:latin typeface="Calibri"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t>Cancer diagnosis</a:t>
            </a:r>
          </a:p>
        </p:txBody>
      </p:sp>
      <p:sp>
        <p:nvSpPr>
          <p:cNvPr id="53251" name="Rectangle 3"/>
          <p:cNvSpPr>
            <a:spLocks noGrp="1" noChangeArrowheads="1"/>
          </p:cNvSpPr>
          <p:nvPr>
            <p:ph type="body" sz="half" idx="1"/>
          </p:nvPr>
        </p:nvSpPr>
        <p:spPr>
          <a:xfrm>
            <a:off x="838200" y="2362200"/>
            <a:ext cx="8305800" cy="4191000"/>
          </a:xfrm>
        </p:spPr>
        <p:txBody>
          <a:bodyPr/>
          <a:lstStyle/>
          <a:p>
            <a:r>
              <a:rPr lang="en-US" sz="2000" i="1">
                <a:latin typeface="Calibri" charset="0"/>
                <a:cs typeface="Arial" charset="0"/>
              </a:rPr>
              <a:t>Laboratory methods</a:t>
            </a:r>
            <a:endParaRPr lang="en-US" sz="2000">
              <a:latin typeface="Calibri" charset="0"/>
              <a:cs typeface="Times New Roman" pitchFamily="18" charset="0"/>
            </a:endParaRPr>
          </a:p>
          <a:p>
            <a:r>
              <a:rPr lang="en-US" sz="2000">
                <a:latin typeface="Calibri" charset="0"/>
                <a:cs typeface="Arial" charset="0"/>
              </a:rPr>
              <a:t>Cytology FNA (freehand or USS guided)</a:t>
            </a:r>
            <a:endParaRPr lang="en-US" sz="2000">
              <a:latin typeface="Calibri" charset="0"/>
              <a:cs typeface="Times New Roman" pitchFamily="18" charset="0"/>
            </a:endParaRPr>
          </a:p>
          <a:p>
            <a:r>
              <a:rPr lang="en-US" sz="2000">
                <a:latin typeface="Calibri" charset="0"/>
                <a:cs typeface="Arial" charset="0"/>
              </a:rPr>
              <a:t>Histology (core biopsy, incisional or excisional biopsy)</a:t>
            </a:r>
            <a:endParaRPr lang="en-US" sz="2000">
              <a:latin typeface="Calibri" charset="0"/>
              <a:cs typeface="Times New Roman" pitchFamily="18" charset="0"/>
            </a:endParaRPr>
          </a:p>
          <a:p>
            <a:r>
              <a:rPr lang="en-US" sz="2000">
                <a:latin typeface="Calibri" charset="0"/>
                <a:cs typeface="Arial" charset="0"/>
              </a:rPr>
              <a:t> </a:t>
            </a:r>
            <a:endParaRPr lang="en-US" sz="2000">
              <a:latin typeface="Calibri" charset="0"/>
              <a:cs typeface="Times New Roman" pitchFamily="18" charset="0"/>
            </a:endParaRPr>
          </a:p>
          <a:p>
            <a:r>
              <a:rPr lang="en-US" sz="2000" i="1">
                <a:latin typeface="Calibri" charset="0"/>
                <a:cs typeface="Arial" charset="0"/>
              </a:rPr>
              <a:t>Other methods</a:t>
            </a:r>
            <a:endParaRPr lang="en-US" sz="2000">
              <a:latin typeface="Calibri" charset="0"/>
              <a:cs typeface="Times New Roman" pitchFamily="18" charset="0"/>
            </a:endParaRPr>
          </a:p>
          <a:p>
            <a:r>
              <a:rPr lang="en-US" sz="2000">
                <a:latin typeface="Calibri" charset="0"/>
                <a:cs typeface="Arial" charset="0"/>
              </a:rPr>
              <a:t>Tumour typing</a:t>
            </a:r>
            <a:endParaRPr lang="en-US" sz="2000">
              <a:latin typeface="Calibri" charset="0"/>
              <a:cs typeface="Times New Roman" pitchFamily="18" charset="0"/>
            </a:endParaRPr>
          </a:p>
          <a:p>
            <a:r>
              <a:rPr lang="en-US" sz="2000">
                <a:latin typeface="Calibri" charset="0"/>
                <a:cs typeface="Arial" charset="0"/>
              </a:rPr>
              <a:t>Immunocyto/histochemistry</a:t>
            </a:r>
            <a:endParaRPr lang="en-US" sz="2000">
              <a:latin typeface="Calibri" charset="0"/>
              <a:cs typeface="Times New Roman" pitchFamily="18" charset="0"/>
            </a:endParaRPr>
          </a:p>
          <a:p>
            <a:r>
              <a:rPr lang="en-US" sz="2000">
                <a:latin typeface="Calibri" charset="0"/>
                <a:cs typeface="Arial" charset="0"/>
              </a:rPr>
              <a:t>Flow cytometry</a:t>
            </a:r>
            <a:endParaRPr lang="en-US" sz="2000">
              <a:latin typeface="Calibri" charset="0"/>
              <a:cs typeface="Times New Roman" pitchFamily="18" charset="0"/>
            </a:endParaRPr>
          </a:p>
          <a:p>
            <a:r>
              <a:rPr lang="en-US" sz="2000">
                <a:latin typeface="Calibri" charset="0"/>
                <a:cs typeface="Arial" charset="0"/>
              </a:rPr>
              <a:t>Molecular methods (PCR, FISH, DNA microarrays, spectral karyotyping)</a:t>
            </a:r>
            <a:endParaRPr lang="en-US" sz="2000">
              <a:latin typeface="Calibri" charset="0"/>
              <a:cs typeface="Times New Roman" pitchFamily="18" charset="0"/>
            </a:endParaRPr>
          </a:p>
          <a:p>
            <a:r>
              <a:rPr lang="en-US" sz="2000">
                <a:latin typeface="Calibri" charset="0"/>
                <a:cs typeface="Arial" charset="0"/>
              </a:rPr>
              <a:t>Tumour markers- CEA AFP Ca125 etc</a:t>
            </a:r>
            <a:r>
              <a:rPr lang="en-GB" sz="240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685800"/>
            <a:ext cx="8001000" cy="1143000"/>
          </a:xfrm>
        </p:spPr>
        <p:txBody>
          <a:bodyPr/>
          <a:lstStyle/>
          <a:p>
            <a:r>
              <a:rPr lang="en-GB"/>
              <a:t>Grading &amp; staging of cancer</a:t>
            </a:r>
          </a:p>
        </p:txBody>
      </p:sp>
      <p:sp>
        <p:nvSpPr>
          <p:cNvPr id="55299" name="Rectangle 3"/>
          <p:cNvSpPr>
            <a:spLocks noGrp="1" noChangeArrowheads="1"/>
          </p:cNvSpPr>
          <p:nvPr>
            <p:ph type="body" idx="1"/>
          </p:nvPr>
        </p:nvSpPr>
        <p:spPr>
          <a:xfrm>
            <a:off x="457200" y="2209800"/>
            <a:ext cx="8458200" cy="4495800"/>
          </a:xfrm>
        </p:spPr>
        <p:txBody>
          <a:bodyPr/>
          <a:lstStyle/>
          <a:p>
            <a:r>
              <a:rPr lang="en-US" sz="2000">
                <a:latin typeface="Calibri" charset="0"/>
                <a:cs typeface="Arial" charset="0"/>
              </a:rPr>
              <a:t>Histological – low and high grade (Less useful than staging); based on the degree of differentiation </a:t>
            </a:r>
          </a:p>
          <a:p>
            <a:r>
              <a:rPr lang="en-US" sz="2000">
                <a:latin typeface="Calibri" charset="0"/>
                <a:cs typeface="Arial" charset="0"/>
              </a:rPr>
              <a:t> </a:t>
            </a:r>
            <a:endParaRPr lang="en-US" sz="2000">
              <a:latin typeface="Calibri" charset="0"/>
              <a:cs typeface="Times New Roman" pitchFamily="18" charset="0"/>
            </a:endParaRPr>
          </a:p>
          <a:p>
            <a:r>
              <a:rPr lang="en-US" sz="2000">
                <a:latin typeface="Calibri" charset="0"/>
                <a:cs typeface="Arial" charset="0"/>
              </a:rPr>
              <a:t>Staging –SINGLE most important parameter </a:t>
            </a:r>
            <a:endParaRPr lang="en-US" sz="2000">
              <a:latin typeface="Calibri" charset="0"/>
              <a:cs typeface="Times New Roman" pitchFamily="18" charset="0"/>
            </a:endParaRPr>
          </a:p>
          <a:p>
            <a:endParaRPr lang="en-US" sz="2000">
              <a:latin typeface="Calibri" charset="0"/>
              <a:cs typeface="Times New Roman" pitchFamily="18" charset="0"/>
            </a:endParaRPr>
          </a:p>
          <a:p>
            <a:r>
              <a:rPr lang="en-US" sz="2000">
                <a:latin typeface="Calibri" charset="0"/>
                <a:cs typeface="Arial" charset="0"/>
              </a:rPr>
              <a:t>Combination of clinical, radiological and pathological </a:t>
            </a:r>
            <a:endParaRPr lang="en-US" sz="2000">
              <a:latin typeface="Calibri" charset="0"/>
              <a:cs typeface="Times New Roman" pitchFamily="18" charset="0"/>
            </a:endParaRPr>
          </a:p>
          <a:p>
            <a:r>
              <a:rPr lang="en-US" sz="2000">
                <a:latin typeface="Calibri" charset="0"/>
                <a:cs typeface="Arial" charset="0"/>
              </a:rPr>
              <a:t>Main staging system-  TNM (WHO), based on </a:t>
            </a:r>
            <a:endParaRPr lang="en-US" sz="2000">
              <a:latin typeface="Calibri" charset="0"/>
              <a:cs typeface="Times New Roman" pitchFamily="18" charset="0"/>
            </a:endParaRPr>
          </a:p>
          <a:p>
            <a:pPr lvl="1"/>
            <a:r>
              <a:rPr lang="en-US" sz="1600">
                <a:latin typeface="Calibri" charset="0"/>
                <a:cs typeface="Arial" charset="0"/>
              </a:rPr>
              <a:t>Size of the primary lesion (T1-T4)</a:t>
            </a:r>
          </a:p>
          <a:p>
            <a:pPr lvl="1"/>
            <a:r>
              <a:rPr lang="en-US" sz="1600">
                <a:latin typeface="Calibri" charset="0"/>
                <a:cs typeface="Arial" charset="0"/>
              </a:rPr>
              <a:t>Spread to regional lymph nodes (N0, N1-3)</a:t>
            </a:r>
            <a:endParaRPr lang="en-US" sz="1600">
              <a:latin typeface="Calibri" charset="0"/>
              <a:cs typeface="Times New Roman" pitchFamily="18" charset="0"/>
            </a:endParaRPr>
          </a:p>
          <a:p>
            <a:pPr lvl="1"/>
            <a:r>
              <a:rPr lang="en-US" sz="1600">
                <a:latin typeface="Calibri" charset="0"/>
                <a:cs typeface="Arial" charset="0"/>
              </a:rPr>
              <a:t>Presence of metastases (M0,M1-2)</a:t>
            </a:r>
          </a:p>
          <a:p>
            <a:pPr lvl="1"/>
            <a:endParaRPr lang="en-US" sz="1600">
              <a:latin typeface="Calibri" charset="0"/>
              <a:cs typeface="Times New Roman" pitchFamily="18" charset="0"/>
            </a:endParaRPr>
          </a:p>
          <a:p>
            <a:r>
              <a:rPr lang="en-US" sz="2000">
                <a:latin typeface="Calibri" charset="0"/>
                <a:cs typeface="Arial" charset="0"/>
              </a:rPr>
              <a:t>Others include DUKE’s for colorectal, FIGO for ovarian cancer and Ann Arbor for lymphoma</a:t>
            </a:r>
            <a:endParaRPr lang="en-US" sz="2000">
              <a:latin typeface="Calibri"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a:t>Prevention and screening</a:t>
            </a:r>
          </a:p>
        </p:txBody>
      </p:sp>
      <p:sp>
        <p:nvSpPr>
          <p:cNvPr id="56323" name="Rectangle 3"/>
          <p:cNvSpPr>
            <a:spLocks noGrp="1" noChangeArrowheads="1"/>
          </p:cNvSpPr>
          <p:nvPr>
            <p:ph type="body" idx="1"/>
          </p:nvPr>
        </p:nvSpPr>
        <p:spPr>
          <a:xfrm>
            <a:off x="914400" y="2362200"/>
            <a:ext cx="8001000" cy="4038600"/>
          </a:xfrm>
        </p:spPr>
        <p:txBody>
          <a:bodyPr/>
          <a:lstStyle/>
          <a:p>
            <a:pPr>
              <a:lnSpc>
                <a:spcPct val="90000"/>
              </a:lnSpc>
            </a:pPr>
            <a:r>
              <a:rPr lang="en-US" sz="2000">
                <a:latin typeface="Calibri" charset="0"/>
                <a:cs typeface="Arial" charset="0"/>
              </a:rPr>
              <a:t>Detect cancer either at preinvasive stage/early (stage 1)</a:t>
            </a:r>
            <a:endParaRPr lang="en-US" sz="2000">
              <a:latin typeface="Calibri" charset="0"/>
              <a:cs typeface="Times New Roman" pitchFamily="18" charset="0"/>
            </a:endParaRPr>
          </a:p>
          <a:p>
            <a:pPr>
              <a:lnSpc>
                <a:spcPct val="90000"/>
              </a:lnSpc>
            </a:pPr>
            <a:r>
              <a:rPr lang="en-US" sz="2000">
                <a:latin typeface="Calibri" charset="0"/>
                <a:cs typeface="Arial" charset="0"/>
              </a:rPr>
              <a:t>For successful screening programs, </a:t>
            </a:r>
            <a:endParaRPr lang="en-US" sz="2000">
              <a:latin typeface="Calibri" charset="0"/>
              <a:cs typeface="Times New Roman" pitchFamily="18" charset="0"/>
            </a:endParaRPr>
          </a:p>
          <a:p>
            <a:pPr>
              <a:lnSpc>
                <a:spcPct val="90000"/>
              </a:lnSpc>
            </a:pPr>
            <a:r>
              <a:rPr lang="en-US" sz="2000">
                <a:latin typeface="Calibri" charset="0"/>
                <a:cs typeface="Arial" charset="0"/>
              </a:rPr>
              <a:t>a) Reliable prediction of tumour behaviour</a:t>
            </a:r>
            <a:endParaRPr lang="en-US" sz="2000">
              <a:latin typeface="Calibri" charset="0"/>
              <a:cs typeface="Times New Roman" pitchFamily="18" charset="0"/>
            </a:endParaRPr>
          </a:p>
          <a:p>
            <a:pPr>
              <a:lnSpc>
                <a:spcPct val="90000"/>
              </a:lnSpc>
            </a:pPr>
            <a:r>
              <a:rPr lang="en-US" sz="2000">
                <a:latin typeface="Calibri" charset="0"/>
                <a:cs typeface="Arial" charset="0"/>
              </a:rPr>
              <a:t>b) Treatment available</a:t>
            </a:r>
            <a:endParaRPr lang="en-US" sz="2000">
              <a:latin typeface="Calibri" charset="0"/>
              <a:cs typeface="Times New Roman" pitchFamily="18" charset="0"/>
            </a:endParaRPr>
          </a:p>
          <a:p>
            <a:pPr>
              <a:lnSpc>
                <a:spcPct val="90000"/>
              </a:lnSpc>
            </a:pPr>
            <a:r>
              <a:rPr lang="en-US" sz="2000">
                <a:latin typeface="Calibri" charset="0"/>
                <a:cs typeface="Arial" charset="0"/>
              </a:rPr>
              <a:t>c) Target population has enough people at risk to justify expense</a:t>
            </a:r>
            <a:endParaRPr lang="en-US" sz="2000">
              <a:latin typeface="Calibri" charset="0"/>
              <a:cs typeface="Times New Roman" pitchFamily="18" charset="0"/>
            </a:endParaRPr>
          </a:p>
          <a:p>
            <a:pPr>
              <a:lnSpc>
                <a:spcPct val="90000"/>
              </a:lnSpc>
            </a:pPr>
            <a:r>
              <a:rPr lang="en-US" sz="2000">
                <a:latin typeface="Calibri" charset="0"/>
                <a:cs typeface="Arial" charset="0"/>
              </a:rPr>
              <a:t>d) Cost-effective and reliable screening tool</a:t>
            </a:r>
            <a:endParaRPr lang="en-US" sz="2000">
              <a:latin typeface="Calibri" charset="0"/>
              <a:cs typeface="Times New Roman" pitchFamily="18" charset="0"/>
            </a:endParaRPr>
          </a:p>
          <a:p>
            <a:pPr>
              <a:lnSpc>
                <a:spcPct val="90000"/>
              </a:lnSpc>
            </a:pPr>
            <a:r>
              <a:rPr lang="en-US" sz="2000">
                <a:latin typeface="Calibri" charset="0"/>
                <a:cs typeface="Arial" charset="0"/>
              </a:rPr>
              <a:t> </a:t>
            </a:r>
            <a:endParaRPr lang="en-US" sz="2000">
              <a:latin typeface="Calibri" charset="0"/>
              <a:cs typeface="Times New Roman" pitchFamily="18" charset="0"/>
            </a:endParaRPr>
          </a:p>
          <a:p>
            <a:pPr>
              <a:lnSpc>
                <a:spcPct val="90000"/>
              </a:lnSpc>
            </a:pPr>
            <a:r>
              <a:rPr lang="en-US" sz="2000">
                <a:latin typeface="Calibri" charset="0"/>
                <a:cs typeface="Arial" charset="0"/>
              </a:rPr>
              <a:t>In UK, cervical cancer and breast cancer screening with piloting for colorectal cancer</a:t>
            </a:r>
            <a:endParaRPr lang="en-US" sz="2000">
              <a:latin typeface="Calibri" charset="0"/>
              <a:cs typeface="Times New Roman" pitchFamily="18" charset="0"/>
            </a:endParaRPr>
          </a:p>
          <a:p>
            <a:pPr>
              <a:lnSpc>
                <a:spcPct val="90000"/>
              </a:lnSpc>
            </a:pPr>
            <a:r>
              <a:rPr lang="en-US" sz="2000">
                <a:latin typeface="Calibri" charset="0"/>
                <a:cs typeface="Arial" charset="0"/>
              </a:rPr>
              <a:t> </a:t>
            </a:r>
            <a:endParaRPr lang="en-US" sz="2000">
              <a:latin typeface="Calibri" charset="0"/>
              <a:cs typeface="Times New Roman" pitchFamily="18" charset="0"/>
            </a:endParaRPr>
          </a:p>
          <a:p>
            <a:pPr>
              <a:lnSpc>
                <a:spcPct val="90000"/>
              </a:lnSpc>
            </a:pPr>
            <a:r>
              <a:rPr lang="en-US" sz="2000">
                <a:latin typeface="Calibri" charset="0"/>
                <a:cs typeface="Arial" charset="0"/>
              </a:rPr>
              <a:t>Vaccinations- Human Papilloma virus, Hepatitis B virus to protect against cervical/liver cancers </a:t>
            </a:r>
            <a:endParaRPr lang="en-GB" sz="2000">
              <a:latin typeface="Calibri" charset="0"/>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dglxasset[1]"/>
          <p:cNvPicPr>
            <a:picLocks noChangeAspect="1" noChangeArrowheads="1"/>
          </p:cNvPicPr>
          <p:nvPr/>
        </p:nvPicPr>
        <p:blipFill>
          <a:blip r:embed="rId2" cstate="print"/>
          <a:srcRect/>
          <a:stretch>
            <a:fillRect/>
          </a:stretch>
        </p:blipFill>
        <p:spPr bwMode="auto">
          <a:xfrm>
            <a:off x="3059113" y="2371725"/>
            <a:ext cx="4321175" cy="40370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r>
              <a:rPr lang="en-GB"/>
              <a:t>Nomenclature </a:t>
            </a:r>
          </a:p>
        </p:txBody>
      </p:sp>
      <p:sp>
        <p:nvSpPr>
          <p:cNvPr id="17411" name="Rectangle 1027"/>
          <p:cNvSpPr>
            <a:spLocks noGrp="1" noChangeArrowheads="1"/>
          </p:cNvSpPr>
          <p:nvPr>
            <p:ph type="body" sz="half" idx="1"/>
          </p:nvPr>
        </p:nvSpPr>
        <p:spPr>
          <a:xfrm>
            <a:off x="914400" y="2362200"/>
            <a:ext cx="3925888" cy="3733800"/>
          </a:xfrm>
        </p:spPr>
        <p:txBody>
          <a:bodyPr/>
          <a:lstStyle/>
          <a:p>
            <a:r>
              <a:rPr lang="en-GB" sz="2400"/>
              <a:t>Basic components</a:t>
            </a:r>
          </a:p>
          <a:p>
            <a:r>
              <a:rPr lang="en-GB" sz="2400"/>
              <a:t>Parenchyma- transformed parenchymal cells</a:t>
            </a:r>
          </a:p>
          <a:p>
            <a:r>
              <a:rPr lang="en-GB" sz="2400"/>
              <a:t>Stroma</a:t>
            </a:r>
          </a:p>
          <a:p>
            <a:endParaRPr lang="en-GB" sz="2400"/>
          </a:p>
          <a:p>
            <a:r>
              <a:rPr lang="en-GB" sz="2400"/>
              <a:t>Without </a:t>
            </a:r>
            <a:r>
              <a:rPr lang="en-GB" sz="2400" b="1"/>
              <a:t>‘stroma’</a:t>
            </a:r>
            <a:r>
              <a:rPr lang="en-GB" sz="2400"/>
              <a:t> blood vessels, tumour cannot grow !!</a:t>
            </a:r>
          </a:p>
        </p:txBody>
      </p:sp>
      <p:pic>
        <p:nvPicPr>
          <p:cNvPr id="17413" name="Picture 1029" descr="en00378_"/>
          <p:cNvPicPr>
            <a:picLocks noGrp="1" noChangeAspect="1" noChangeArrowheads="1"/>
          </p:cNvPicPr>
          <p:nvPr>
            <p:ph type="clipArt" sz="half" idx="2"/>
          </p:nvPr>
        </p:nvPicPr>
        <p:blipFill>
          <a:blip r:embed="rId2" cstate="print"/>
          <a:srcRect/>
          <a:stretch>
            <a:fillRect/>
          </a:stretch>
        </p:blipFill>
        <p:spPr>
          <a:xfrm>
            <a:off x="4989513" y="2943225"/>
            <a:ext cx="3925887" cy="25701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ox(in)">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Names of tumours</a:t>
            </a:r>
          </a:p>
        </p:txBody>
      </p:sp>
      <p:sp>
        <p:nvSpPr>
          <p:cNvPr id="18435" name="Rectangle 3"/>
          <p:cNvSpPr>
            <a:spLocks noGrp="1" noChangeArrowheads="1"/>
          </p:cNvSpPr>
          <p:nvPr>
            <p:ph type="body" sz="half" idx="1"/>
          </p:nvPr>
        </p:nvSpPr>
        <p:spPr>
          <a:xfrm>
            <a:off x="914400" y="2362200"/>
            <a:ext cx="3925888" cy="3733800"/>
          </a:xfrm>
        </p:spPr>
        <p:txBody>
          <a:bodyPr/>
          <a:lstStyle/>
          <a:p>
            <a:r>
              <a:rPr lang="en-GB" sz="2400"/>
              <a:t>Benign tumours- suffix ‘oma’</a:t>
            </a:r>
          </a:p>
          <a:p>
            <a:endParaRPr lang="en-GB" sz="2400"/>
          </a:p>
          <a:p>
            <a:r>
              <a:rPr lang="en-GB" sz="2400"/>
              <a:t>Malignant tumours- ‘carcinoma’ for parenchyma tumours &amp;</a:t>
            </a:r>
          </a:p>
          <a:p>
            <a:r>
              <a:rPr lang="en-GB" sz="2400"/>
              <a:t>‘sarcoma’ for stromal tumours</a:t>
            </a:r>
          </a:p>
        </p:txBody>
      </p:sp>
      <p:pic>
        <p:nvPicPr>
          <p:cNvPr id="18442" name="Picture 10" descr="logos1"/>
          <p:cNvPicPr>
            <a:picLocks noChangeAspect="1" noChangeArrowheads="1"/>
          </p:cNvPicPr>
          <p:nvPr/>
        </p:nvPicPr>
        <p:blipFill>
          <a:blip r:embed="rId2" cstate="print"/>
          <a:srcRect/>
          <a:stretch>
            <a:fillRect/>
          </a:stretch>
        </p:blipFill>
        <p:spPr bwMode="auto">
          <a:xfrm>
            <a:off x="4899025" y="1752600"/>
            <a:ext cx="357505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ox(in)">
                                      <p:cBhvr>
                                        <p:cTn id="7"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52400"/>
            <a:ext cx="8229600" cy="1143000"/>
          </a:xfrm>
        </p:spPr>
        <p:txBody>
          <a:bodyPr/>
          <a:lstStyle/>
          <a:p>
            <a:r>
              <a:rPr lang="en-GB"/>
              <a:t>Nomenclature</a:t>
            </a:r>
          </a:p>
        </p:txBody>
      </p:sp>
      <p:sp>
        <p:nvSpPr>
          <p:cNvPr id="50179" name="Rectangle 3"/>
          <p:cNvSpPr>
            <a:spLocks noGrp="1" noChangeArrowheads="1"/>
          </p:cNvSpPr>
          <p:nvPr>
            <p:ph type="body" sz="half" idx="1"/>
          </p:nvPr>
        </p:nvSpPr>
        <p:spPr>
          <a:xfrm>
            <a:off x="685800" y="1447800"/>
            <a:ext cx="4038600" cy="4983163"/>
          </a:xfrm>
        </p:spPr>
        <p:txBody>
          <a:bodyPr/>
          <a:lstStyle/>
          <a:p>
            <a:r>
              <a:rPr lang="en-GB" sz="2400">
                <a:latin typeface="Calibri" charset="0"/>
              </a:rPr>
              <a:t>From glandular tissues:</a:t>
            </a:r>
          </a:p>
          <a:p>
            <a:endParaRPr lang="en-GB" sz="2400">
              <a:latin typeface="Calibri" charset="0"/>
            </a:endParaRPr>
          </a:p>
          <a:p>
            <a:endParaRPr lang="en-GB" sz="2400">
              <a:latin typeface="Calibri" charset="0"/>
            </a:endParaRPr>
          </a:p>
          <a:p>
            <a:r>
              <a:rPr lang="en-GB" sz="2400">
                <a:latin typeface="Calibri" charset="0"/>
              </a:rPr>
              <a:t>Adenoma</a:t>
            </a:r>
          </a:p>
          <a:p>
            <a:endParaRPr lang="en-GB" sz="2400">
              <a:latin typeface="Calibri" charset="0"/>
            </a:endParaRPr>
          </a:p>
          <a:p>
            <a:r>
              <a:rPr lang="en-GB" sz="2400">
                <a:latin typeface="Calibri" charset="0"/>
              </a:rPr>
              <a:t>Cystadenoma</a:t>
            </a:r>
          </a:p>
          <a:p>
            <a:endParaRPr lang="en-GB" sz="2400">
              <a:latin typeface="Calibri" charset="0"/>
            </a:endParaRPr>
          </a:p>
          <a:p>
            <a:r>
              <a:rPr lang="en-GB" sz="2400">
                <a:latin typeface="Calibri" charset="0"/>
              </a:rPr>
              <a:t>Papilloma</a:t>
            </a:r>
          </a:p>
          <a:p>
            <a:endParaRPr lang="en-GB" sz="2400">
              <a:latin typeface="Calibri" charset="0"/>
            </a:endParaRPr>
          </a:p>
          <a:p>
            <a:r>
              <a:rPr lang="en-GB" sz="2400">
                <a:latin typeface="Calibri" charset="0"/>
              </a:rPr>
              <a:t>Polyp</a:t>
            </a:r>
          </a:p>
        </p:txBody>
      </p:sp>
      <p:sp>
        <p:nvSpPr>
          <p:cNvPr id="50181" name="Rectangle 5"/>
          <p:cNvSpPr>
            <a:spLocks/>
          </p:cNvSpPr>
          <p:nvPr/>
        </p:nvSpPr>
        <p:spPr bwMode="auto">
          <a:xfrm>
            <a:off x="4648200" y="1447800"/>
            <a:ext cx="3962400" cy="51054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GB"/>
              <a:t>From stromal tissues:</a:t>
            </a:r>
          </a:p>
          <a:p>
            <a:pPr marL="342900" indent="-342900" eaLnBrk="0" hangingPunct="0">
              <a:spcBef>
                <a:spcPct val="20000"/>
              </a:spcBef>
              <a:buFont typeface="Arial" charset="0"/>
              <a:buChar char="•"/>
            </a:pPr>
            <a:endParaRPr lang="en-GB"/>
          </a:p>
          <a:p>
            <a:pPr marL="342900" indent="-342900" eaLnBrk="0" hangingPunct="0">
              <a:spcBef>
                <a:spcPct val="20000"/>
              </a:spcBef>
              <a:buFont typeface="Arial" charset="0"/>
              <a:buChar char="•"/>
            </a:pPr>
            <a:r>
              <a:rPr lang="en-GB"/>
              <a:t>Fibroma</a:t>
            </a:r>
          </a:p>
          <a:p>
            <a:pPr marL="342900" indent="-342900" eaLnBrk="0" hangingPunct="0">
              <a:spcBef>
                <a:spcPct val="20000"/>
              </a:spcBef>
              <a:buFont typeface="Arial" charset="0"/>
              <a:buChar char="•"/>
            </a:pPr>
            <a:endParaRPr lang="en-GB"/>
          </a:p>
          <a:p>
            <a:pPr marL="342900" indent="-342900" eaLnBrk="0" hangingPunct="0">
              <a:spcBef>
                <a:spcPct val="20000"/>
              </a:spcBef>
              <a:buFont typeface="Arial" charset="0"/>
              <a:buChar char="•"/>
            </a:pPr>
            <a:r>
              <a:rPr lang="en-GB"/>
              <a:t>Lipoma</a:t>
            </a:r>
          </a:p>
          <a:p>
            <a:pPr marL="342900" indent="-342900" eaLnBrk="0" hangingPunct="0">
              <a:spcBef>
                <a:spcPct val="20000"/>
              </a:spcBef>
              <a:buFont typeface="Arial" charset="0"/>
              <a:buChar char="•"/>
            </a:pPr>
            <a:endParaRPr lang="en-GB"/>
          </a:p>
          <a:p>
            <a:pPr marL="342900" indent="-342900" eaLnBrk="0" hangingPunct="0">
              <a:spcBef>
                <a:spcPct val="20000"/>
              </a:spcBef>
              <a:buFont typeface="Arial" charset="0"/>
              <a:buChar char="•"/>
            </a:pPr>
            <a:r>
              <a:rPr lang="en-GB"/>
              <a:t>Angioma</a:t>
            </a:r>
          </a:p>
          <a:p>
            <a:pPr marL="342900" indent="-342900" eaLnBrk="0" hangingPunct="0">
              <a:spcBef>
                <a:spcPct val="20000"/>
              </a:spcBef>
              <a:buFont typeface="Arial" charset="0"/>
              <a:buChar char="•"/>
            </a:pPr>
            <a:endParaRPr lang="en-GB"/>
          </a:p>
          <a:p>
            <a:pPr marL="342900" indent="-342900" eaLnBrk="0" hangingPunct="0">
              <a:spcBef>
                <a:spcPct val="20000"/>
              </a:spcBef>
              <a:buFont typeface="Arial" charset="0"/>
              <a:buChar char="•"/>
            </a:pPr>
            <a:r>
              <a:rPr lang="en-GB"/>
              <a:t>Leiomyoma</a:t>
            </a:r>
          </a:p>
          <a:p>
            <a:pPr marL="342900" indent="-342900" eaLnBrk="0" hangingPunct="0">
              <a:spcBef>
                <a:spcPct val="20000"/>
              </a:spcBef>
              <a:buFont typeface="Arial" charset="0"/>
              <a:buChar char="•"/>
            </a:pPr>
            <a:endParaRPr lang="en-GB"/>
          </a:p>
          <a:p>
            <a:pPr marL="342900" indent="-342900" eaLnBrk="0" hangingPunct="0">
              <a:spcBef>
                <a:spcPct val="20000"/>
              </a:spcBef>
              <a:buFont typeface="Arial" charset="0"/>
              <a:buChar char="•"/>
            </a:pPr>
            <a:r>
              <a:rPr lang="en-GB"/>
              <a:t>Osteoma/chondroma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050"/>
          <p:cNvSpPr>
            <a:spLocks noGrp="1" noChangeArrowheads="1"/>
          </p:cNvSpPr>
          <p:nvPr>
            <p:ph type="title"/>
          </p:nvPr>
        </p:nvSpPr>
        <p:spPr/>
        <p:txBody>
          <a:bodyPr/>
          <a:lstStyle/>
          <a:p>
            <a:r>
              <a:rPr lang="en-GB"/>
              <a:t>Benign tumours</a:t>
            </a:r>
          </a:p>
        </p:txBody>
      </p:sp>
      <p:grpSp>
        <p:nvGrpSpPr>
          <p:cNvPr id="22535" name="Group 2055"/>
          <p:cNvGrpSpPr>
            <a:grpSpLocks/>
          </p:cNvGrpSpPr>
          <p:nvPr/>
        </p:nvGrpSpPr>
        <p:grpSpPr bwMode="auto">
          <a:xfrm>
            <a:off x="1524000" y="2590800"/>
            <a:ext cx="5930900" cy="4049713"/>
            <a:chOff x="528" y="1056"/>
            <a:chExt cx="3736" cy="2551"/>
          </a:xfrm>
        </p:grpSpPr>
        <p:pic>
          <p:nvPicPr>
            <p:cNvPr id="22531" name="Picture 2051" descr="BENIGN"/>
            <p:cNvPicPr>
              <a:picLocks noChangeAspect="1" noChangeArrowheads="1"/>
            </p:cNvPicPr>
            <p:nvPr/>
          </p:nvPicPr>
          <p:blipFill>
            <a:blip r:embed="rId2" cstate="print"/>
            <a:srcRect/>
            <a:stretch>
              <a:fillRect/>
            </a:stretch>
          </p:blipFill>
          <p:spPr bwMode="auto">
            <a:xfrm>
              <a:off x="528" y="1058"/>
              <a:ext cx="1824" cy="1293"/>
            </a:xfrm>
            <a:prstGeom prst="rect">
              <a:avLst/>
            </a:prstGeom>
            <a:noFill/>
          </p:spPr>
        </p:pic>
        <p:pic>
          <p:nvPicPr>
            <p:cNvPr id="22532" name="Picture 2052" descr="BENIGN2"/>
            <p:cNvPicPr>
              <a:picLocks noChangeAspect="1" noChangeArrowheads="1"/>
            </p:cNvPicPr>
            <p:nvPr/>
          </p:nvPicPr>
          <p:blipFill>
            <a:blip r:embed="rId3" cstate="print"/>
            <a:srcRect/>
            <a:stretch>
              <a:fillRect/>
            </a:stretch>
          </p:blipFill>
          <p:spPr bwMode="auto">
            <a:xfrm>
              <a:off x="528" y="2400"/>
              <a:ext cx="1824" cy="1197"/>
            </a:xfrm>
            <a:prstGeom prst="rect">
              <a:avLst/>
            </a:prstGeom>
            <a:noFill/>
          </p:spPr>
        </p:pic>
        <p:pic>
          <p:nvPicPr>
            <p:cNvPr id="22533" name="Picture 2053" descr="lipoma"/>
            <p:cNvPicPr>
              <a:picLocks noChangeAspect="1" noChangeArrowheads="1"/>
            </p:cNvPicPr>
            <p:nvPr/>
          </p:nvPicPr>
          <p:blipFill>
            <a:blip r:embed="rId4" cstate="print"/>
            <a:srcRect/>
            <a:stretch>
              <a:fillRect/>
            </a:stretch>
          </p:blipFill>
          <p:spPr bwMode="auto">
            <a:xfrm>
              <a:off x="2400" y="1056"/>
              <a:ext cx="1824" cy="1296"/>
            </a:xfrm>
            <a:prstGeom prst="rect">
              <a:avLst/>
            </a:prstGeom>
            <a:noFill/>
          </p:spPr>
        </p:pic>
        <p:pic>
          <p:nvPicPr>
            <p:cNvPr id="22534" name="Picture 2054" descr="mixed_tumor"/>
            <p:cNvPicPr>
              <a:picLocks noChangeAspect="1" noChangeArrowheads="1"/>
            </p:cNvPicPr>
            <p:nvPr/>
          </p:nvPicPr>
          <p:blipFill>
            <a:blip r:embed="rId5" cstate="print"/>
            <a:srcRect/>
            <a:stretch>
              <a:fillRect/>
            </a:stretch>
          </p:blipFill>
          <p:spPr bwMode="auto">
            <a:xfrm>
              <a:off x="2352" y="2352"/>
              <a:ext cx="1912" cy="125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box(in)">
                                      <p:cBhvr>
                                        <p:cTn id="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r>
              <a:rPr lang="en-GB"/>
              <a:t>Malignant tumours</a:t>
            </a:r>
          </a:p>
        </p:txBody>
      </p:sp>
      <p:grpSp>
        <p:nvGrpSpPr>
          <p:cNvPr id="48135" name="Group 1031"/>
          <p:cNvGrpSpPr>
            <a:grpSpLocks/>
          </p:cNvGrpSpPr>
          <p:nvPr/>
        </p:nvGrpSpPr>
        <p:grpSpPr bwMode="auto">
          <a:xfrm>
            <a:off x="2362200" y="2438400"/>
            <a:ext cx="4648200" cy="4235450"/>
            <a:chOff x="1104" y="864"/>
            <a:chExt cx="3408" cy="3100"/>
          </a:xfrm>
        </p:grpSpPr>
        <p:pic>
          <p:nvPicPr>
            <p:cNvPr id="48131" name="Picture 1027" descr="basalcellca"/>
            <p:cNvPicPr>
              <a:picLocks noChangeAspect="1" noChangeArrowheads="1"/>
            </p:cNvPicPr>
            <p:nvPr/>
          </p:nvPicPr>
          <p:blipFill>
            <a:blip r:embed="rId2" cstate="print"/>
            <a:srcRect/>
            <a:stretch>
              <a:fillRect/>
            </a:stretch>
          </p:blipFill>
          <p:spPr bwMode="auto">
            <a:xfrm>
              <a:off x="1104" y="2352"/>
              <a:ext cx="1680" cy="1612"/>
            </a:xfrm>
            <a:prstGeom prst="rect">
              <a:avLst/>
            </a:prstGeom>
            <a:noFill/>
          </p:spPr>
        </p:pic>
        <p:pic>
          <p:nvPicPr>
            <p:cNvPr id="48132" name="Picture 1028" descr="malignanttumour"/>
            <p:cNvPicPr>
              <a:picLocks noChangeAspect="1" noChangeArrowheads="1"/>
            </p:cNvPicPr>
            <p:nvPr/>
          </p:nvPicPr>
          <p:blipFill>
            <a:blip r:embed="rId3" cstate="print"/>
            <a:srcRect/>
            <a:stretch>
              <a:fillRect/>
            </a:stretch>
          </p:blipFill>
          <p:spPr bwMode="auto">
            <a:xfrm>
              <a:off x="1104" y="864"/>
              <a:ext cx="1670" cy="1455"/>
            </a:xfrm>
            <a:prstGeom prst="rect">
              <a:avLst/>
            </a:prstGeom>
            <a:noFill/>
          </p:spPr>
        </p:pic>
        <p:pic>
          <p:nvPicPr>
            <p:cNvPr id="48133" name="Picture 1029" descr="malignanttumour2"/>
            <p:cNvPicPr>
              <a:picLocks noChangeAspect="1" noChangeArrowheads="1"/>
            </p:cNvPicPr>
            <p:nvPr/>
          </p:nvPicPr>
          <p:blipFill>
            <a:blip r:embed="rId4" cstate="print"/>
            <a:srcRect/>
            <a:stretch>
              <a:fillRect/>
            </a:stretch>
          </p:blipFill>
          <p:spPr bwMode="auto">
            <a:xfrm>
              <a:off x="2784" y="871"/>
              <a:ext cx="1728" cy="1481"/>
            </a:xfrm>
            <a:prstGeom prst="rect">
              <a:avLst/>
            </a:prstGeom>
            <a:noFill/>
          </p:spPr>
        </p:pic>
        <p:pic>
          <p:nvPicPr>
            <p:cNvPr id="48134" name="Picture 1030" descr="carcinosarmacro#"/>
            <p:cNvPicPr>
              <a:picLocks noChangeAspect="1" noChangeArrowheads="1"/>
            </p:cNvPicPr>
            <p:nvPr/>
          </p:nvPicPr>
          <p:blipFill>
            <a:blip r:embed="rId5" cstate="print"/>
            <a:srcRect/>
            <a:stretch>
              <a:fillRect/>
            </a:stretch>
          </p:blipFill>
          <p:spPr bwMode="auto">
            <a:xfrm>
              <a:off x="2784" y="2352"/>
              <a:ext cx="1728" cy="1584"/>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box(in)">
                                      <p:cBhvr>
                                        <p:cTn id="7" dur="500"/>
                                        <p:tgtEl>
                                          <p:spTgt spid="4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t>Benign Vs Malignant</a:t>
            </a:r>
          </a:p>
        </p:txBody>
      </p:sp>
      <p:sp>
        <p:nvSpPr>
          <p:cNvPr id="23555" name="Rectangle 3"/>
          <p:cNvSpPr>
            <a:spLocks noGrp="1" noChangeArrowheads="1"/>
          </p:cNvSpPr>
          <p:nvPr>
            <p:ph type="body" sz="half" idx="1"/>
          </p:nvPr>
        </p:nvSpPr>
        <p:spPr>
          <a:xfrm>
            <a:off x="914400" y="2362200"/>
            <a:ext cx="3925888" cy="3733800"/>
          </a:xfrm>
        </p:spPr>
        <p:txBody>
          <a:bodyPr/>
          <a:lstStyle/>
          <a:p>
            <a:r>
              <a:rPr lang="en-US" sz="2400">
                <a:cs typeface="Arial" charset="0"/>
              </a:rPr>
              <a:t>A. Differentiation and anaplasia</a:t>
            </a:r>
          </a:p>
          <a:p>
            <a:endParaRPr lang="en-US" sz="2400">
              <a:cs typeface="Times New Roman" pitchFamily="18" charset="0"/>
            </a:endParaRPr>
          </a:p>
          <a:p>
            <a:r>
              <a:rPr lang="en-US" sz="2400">
                <a:cs typeface="Arial" charset="0"/>
              </a:rPr>
              <a:t>B. Rate of growth</a:t>
            </a:r>
          </a:p>
          <a:p>
            <a:endParaRPr lang="en-US" sz="2400">
              <a:cs typeface="Times New Roman" pitchFamily="18" charset="0"/>
            </a:endParaRPr>
          </a:p>
          <a:p>
            <a:r>
              <a:rPr lang="en-US" sz="2400">
                <a:cs typeface="Arial" charset="0"/>
              </a:rPr>
              <a:t>C. Local invasion</a:t>
            </a:r>
          </a:p>
          <a:p>
            <a:endParaRPr lang="en-US" sz="2400">
              <a:cs typeface="Times New Roman" pitchFamily="18" charset="0"/>
            </a:endParaRPr>
          </a:p>
          <a:p>
            <a:r>
              <a:rPr lang="en-US" sz="2400">
                <a:cs typeface="Arial" charset="0"/>
              </a:rPr>
              <a:t>D. Metastasis</a:t>
            </a:r>
            <a:r>
              <a:rPr lang="en-GB" sz="2400"/>
              <a:t> </a:t>
            </a:r>
          </a:p>
        </p:txBody>
      </p:sp>
      <p:pic>
        <p:nvPicPr>
          <p:cNvPr id="23562" name="Picture 10" descr="benignvsmalig"/>
          <p:cNvPicPr>
            <a:picLocks noChangeAspect="1" noChangeArrowheads="1"/>
          </p:cNvPicPr>
          <p:nvPr/>
        </p:nvPicPr>
        <p:blipFill>
          <a:blip r:embed="rId2" cstate="print"/>
          <a:srcRect/>
          <a:stretch>
            <a:fillRect/>
          </a:stretch>
        </p:blipFill>
        <p:spPr bwMode="auto">
          <a:xfrm>
            <a:off x="5181600" y="2438400"/>
            <a:ext cx="3287713"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box(in)">
                                      <p:cBhvr>
                                        <p:cTn id="7"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charset="0"/>
            <a:cs typeface="Arial"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Designs\Capsules.pot</Template>
  <TotalTime>589</TotalTime>
  <Words>988</Words>
  <Application>Microsoft Office PowerPoint</Application>
  <PresentationFormat>On-screen Show (4:3)</PresentationFormat>
  <Paragraphs>268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Capsules</vt:lpstr>
      <vt:lpstr>Carcinogenesis and Neoplasia  Dr Rathi Ramakrishnan</vt:lpstr>
      <vt:lpstr>Definition</vt:lpstr>
      <vt:lpstr>Definition- cont’d</vt:lpstr>
      <vt:lpstr>Nomenclature </vt:lpstr>
      <vt:lpstr>Names of tumours</vt:lpstr>
      <vt:lpstr>Nomenclature</vt:lpstr>
      <vt:lpstr>Benign tumours</vt:lpstr>
      <vt:lpstr>Malignant tumours</vt:lpstr>
      <vt:lpstr>Benign Vs Malignant</vt:lpstr>
      <vt:lpstr>Benign Vs Malignant </vt:lpstr>
      <vt:lpstr>Mechanisms of invasion/metastasis</vt:lpstr>
      <vt:lpstr>Epidemiology</vt:lpstr>
      <vt:lpstr>Age</vt:lpstr>
      <vt:lpstr>Geography</vt:lpstr>
      <vt:lpstr>Environmental</vt:lpstr>
      <vt:lpstr>Genetics- heredity (3-fold)</vt:lpstr>
      <vt:lpstr>Non-heredity</vt:lpstr>
      <vt:lpstr>Carcinogenesis</vt:lpstr>
      <vt:lpstr>Oncogenes</vt:lpstr>
      <vt:lpstr>Oncogenes-cont’d</vt:lpstr>
      <vt:lpstr>Tumour suppressor genes</vt:lpstr>
      <vt:lpstr>Anti-apoptosis genes</vt:lpstr>
      <vt:lpstr>DNA repair genes</vt:lpstr>
      <vt:lpstr>Carcinogens- classes</vt:lpstr>
      <vt:lpstr>Chemical carcinogens</vt:lpstr>
      <vt:lpstr>Chemical carcinogens-cont’d</vt:lpstr>
      <vt:lpstr>Oncogenic viruses</vt:lpstr>
      <vt:lpstr>Oncogenic virus-mechanism</vt:lpstr>
      <vt:lpstr>Viruses-cont’d</vt:lpstr>
      <vt:lpstr>Radiations </vt:lpstr>
      <vt:lpstr>Clinical effects of tumour</vt:lpstr>
      <vt:lpstr>Cancer diagnosis</vt:lpstr>
      <vt:lpstr>Grading &amp; staging of cancer</vt:lpstr>
      <vt:lpstr>Prevention and screening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dc:creator>
  <cp:lastModifiedBy>Shiel, Nuala</cp:lastModifiedBy>
  <cp:revision>102</cp:revision>
  <dcterms:created xsi:type="dcterms:W3CDTF">2010-07-20T21:22:31Z</dcterms:created>
  <dcterms:modified xsi:type="dcterms:W3CDTF">2012-12-18T11:29:29Z</dcterms:modified>
</cp:coreProperties>
</file>