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5" r:id="rId2"/>
    <p:sldId id="257" r:id="rId3"/>
    <p:sldId id="258" r:id="rId4"/>
    <p:sldId id="266" r:id="rId5"/>
    <p:sldId id="267" r:id="rId6"/>
    <p:sldId id="268" r:id="rId7"/>
    <p:sldId id="260" r:id="rId8"/>
    <p:sldId id="286" r:id="rId9"/>
    <p:sldId id="269" r:id="rId10"/>
    <p:sldId id="287" r:id="rId11"/>
    <p:sldId id="288" r:id="rId12"/>
    <p:sldId id="261" r:id="rId13"/>
    <p:sldId id="289" r:id="rId14"/>
    <p:sldId id="290" r:id="rId15"/>
    <p:sldId id="262" r:id="rId16"/>
    <p:sldId id="291" r:id="rId17"/>
    <p:sldId id="270" r:id="rId18"/>
    <p:sldId id="271" r:id="rId19"/>
    <p:sldId id="272" r:id="rId20"/>
    <p:sldId id="293" r:id="rId21"/>
    <p:sldId id="292" r:id="rId22"/>
    <p:sldId id="273" r:id="rId23"/>
    <p:sldId id="294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5" r:id="rId35"/>
    <p:sldId id="28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EC20DD"/>
    <a:srgbClr val="66FF66"/>
    <a:srgbClr val="6600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83087" autoAdjust="0"/>
  </p:normalViewPr>
  <p:slideViewPr>
    <p:cSldViewPr>
      <p:cViewPr>
        <p:scale>
          <a:sx n="50" d="100"/>
          <a:sy n="50" d="100"/>
        </p:scale>
        <p:origin x="-80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5B68A-74BD-4FE1-BCF1-D9909B73415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54AA6-871C-46D5-B450-63A7E0465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1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E80F7-2C20-4C30-A083-F3EC7E6F56E9}" type="slidenum">
              <a:rPr lang="da-DK"/>
              <a:pPr/>
              <a:t>1</a:t>
            </a:fld>
            <a:endParaRPr lang="da-DK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85800"/>
            <a:ext cx="3149600" cy="23622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3353141"/>
            <a:ext cx="5029635" cy="5105022"/>
          </a:xfrm>
          <a:noFill/>
          <a:ln/>
        </p:spPr>
        <p:txBody>
          <a:bodyPr/>
          <a:lstStyle/>
          <a:p>
            <a:pPr eaLnBrk="1" hangingPunct="1"/>
            <a:endParaRPr lang="en-US" sz="1000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36697-223D-4F4F-AD87-D92B2E1DACFB}" type="slidenum">
              <a:rPr lang="en-GB"/>
              <a:pPr/>
              <a:t>3</a:t>
            </a:fld>
            <a:endParaRPr lang="en-GB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D70B01-E217-4E38-926D-920AED7B9346}" type="slidenum">
              <a:rPr lang="en-GB"/>
              <a:pPr/>
              <a:t>7</a:t>
            </a:fld>
            <a:endParaRPr lang="en-GB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05912-97C4-4C30-A15C-5EFC5538B7F9}" type="slidenum">
              <a:rPr lang="en-GB"/>
              <a:pPr/>
              <a:t>12</a:t>
            </a:fld>
            <a:endParaRPr lang="en-GB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E4E6E3-35D1-4499-B3B7-641E99677797}" type="slidenum">
              <a:rPr lang="en-GB"/>
              <a:pPr/>
              <a:t>15</a:t>
            </a:fld>
            <a:endParaRPr lang="en-GB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During infection with the extracellular bacterium EPEC, the </a:t>
            </a:r>
            <a:r>
              <a:rPr lang="en-GB" dirty="0" err="1" smtClean="0"/>
              <a:t>intimin</a:t>
            </a:r>
            <a:r>
              <a:rPr lang="en-GB" dirty="0" smtClean="0"/>
              <a:t> receptor (</a:t>
            </a:r>
            <a:r>
              <a:rPr lang="en-GB" dirty="0" err="1" smtClean="0"/>
              <a:t>Tir</a:t>
            </a:r>
            <a:r>
              <a:rPr lang="en-GB" dirty="0" smtClean="0"/>
              <a:t>) </a:t>
            </a:r>
            <a:r>
              <a:rPr lang="en-GB" dirty="0" err="1" smtClean="0"/>
              <a:t>translocates</a:t>
            </a:r>
            <a:r>
              <a:rPr lang="en-GB" dirty="0" smtClean="0"/>
              <a:t> from the bacterium into the host cell and inserts itself into the host-cell plasma membrane (a process mediated by the T3SS). This receptor interacts with </a:t>
            </a:r>
            <a:r>
              <a:rPr lang="en-GB" dirty="0" err="1" smtClean="0"/>
              <a:t>intimin</a:t>
            </a:r>
            <a:r>
              <a:rPr lang="en-GB" dirty="0" smtClean="0"/>
              <a:t> on the bacterial surface, thereby firmly anchoring the bacterium to the host cell. N-WASP and the Arp2/3 complex (which consists of seven host proteins) are recruited downstream of the </a:t>
            </a:r>
            <a:r>
              <a:rPr lang="en-GB" dirty="0" err="1" smtClean="0"/>
              <a:t>Tir</a:t>
            </a:r>
            <a:r>
              <a:rPr lang="en-GB" dirty="0" smtClean="0"/>
              <a:t>-interacting protein (</a:t>
            </a:r>
            <a:r>
              <a:rPr lang="en-GB" dirty="0" err="1" smtClean="0"/>
              <a:t>Nck</a:t>
            </a:r>
            <a:r>
              <a:rPr lang="en-GB" dirty="0" smtClean="0"/>
              <a:t> or </a:t>
            </a:r>
            <a:r>
              <a:rPr lang="en-GB" dirty="0" err="1" smtClean="0"/>
              <a:t>EspF</a:t>
            </a:r>
            <a:r>
              <a:rPr lang="en-GB" baseline="-25000" dirty="0" err="1" smtClean="0"/>
              <a:t>u</a:t>
            </a:r>
            <a:r>
              <a:rPr lang="en-GB" dirty="0" smtClean="0"/>
              <a:t>), leading to the generation of </a:t>
            </a:r>
            <a:r>
              <a:rPr lang="en-GB" dirty="0" err="1" smtClean="0"/>
              <a:t>actin</a:t>
            </a:r>
            <a:r>
              <a:rPr lang="en-GB" dirty="0" smtClean="0"/>
              <a:t> filaments beneath the attached bacteria and the formation of the pedestal structure. Numerous proteins are found in EPEC pedestals (some of which are listed in the shaded box); however, the precise organization of these proteins in EPEC- and EHEC-induced pedestal generation has not been clearly shown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54AA6-871C-46D5-B450-63A7E046599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54AA6-871C-46D5-B450-63A7E046599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54AA6-871C-46D5-B450-63A7E046599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54AA6-871C-46D5-B450-63A7E046599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369B-17C8-4E63-97BF-25E1010C846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8FDB-A9B4-439F-8228-EC97A8B48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369B-17C8-4E63-97BF-25E1010C846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8FDB-A9B4-439F-8228-EC97A8B48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369B-17C8-4E63-97BF-25E1010C846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8FDB-A9B4-439F-8228-EC97A8B48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369B-17C8-4E63-97BF-25E1010C846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8FDB-A9B4-439F-8228-EC97A8B48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369B-17C8-4E63-97BF-25E1010C846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8FDB-A9B4-439F-8228-EC97A8B48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369B-17C8-4E63-97BF-25E1010C846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8FDB-A9B4-439F-8228-EC97A8B48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369B-17C8-4E63-97BF-25E1010C846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8FDB-A9B4-439F-8228-EC97A8B48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369B-17C8-4E63-97BF-25E1010C846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8FDB-A9B4-439F-8228-EC97A8B48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369B-17C8-4E63-97BF-25E1010C846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8FDB-A9B4-439F-8228-EC97A8B48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369B-17C8-4E63-97BF-25E1010C846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8FDB-A9B4-439F-8228-EC97A8B48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369B-17C8-4E63-97BF-25E1010C846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8FDB-A9B4-439F-8228-EC97A8B48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F369B-17C8-4E63-97BF-25E1010C846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B8FDB-A9B4-439F-8228-EC97A8B48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hyperlink" Target="http://blogs.discovermagazine.com/80beats/files/2011/01/fetus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ospathogens.org/article/info:doi/10.1371/journal.ppat.1002503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60.wmf"/><Relationship Id="rId7" Type="http://schemas.openxmlformats.org/officeDocument/2006/relationships/image" Target="../media/image6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9.jpeg"/><Relationship Id="rId9" Type="http://schemas.openxmlformats.org/officeDocument/2006/relationships/image" Target="../media/image6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2492896"/>
            <a:ext cx="7704856" cy="936104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6000" dirty="0" smtClean="0">
                <a:latin typeface="Arial" pitchFamily="34" charset="0"/>
                <a:cs typeface="Arial" pitchFamily="34" charset="0"/>
              </a:rPr>
              <a:t>Bacterial diseases</a:t>
            </a:r>
          </a:p>
        </p:txBody>
      </p:sp>
      <p:sp>
        <p:nvSpPr>
          <p:cNvPr id="16387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99592" y="3789040"/>
            <a:ext cx="7543800" cy="576064"/>
          </a:xfrm>
        </p:spPr>
        <p:txBody>
          <a:bodyPr>
            <a:noAutofit/>
          </a:bodyPr>
          <a:lstStyle/>
          <a:p>
            <a:pPr marL="0" indent="0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Professor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Shiranee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Sriskandan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 bwMode="auto">
          <a:xfrm>
            <a:off x="827584" y="486916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r>
              <a:rPr lang="en-US" sz="2400" i="0" dirty="0">
                <a:solidFill>
                  <a:srgbClr val="4B4F55"/>
                </a:solidFill>
                <a:latin typeface="Arial" charset="0"/>
              </a:rPr>
              <a:t>Course code (MBBS) </a:t>
            </a:r>
            <a:r>
              <a:rPr lang="en-US" sz="2400" i="0" dirty="0" smtClean="0">
                <a:solidFill>
                  <a:srgbClr val="4B4F55"/>
                </a:solidFill>
                <a:latin typeface="Arial" charset="0"/>
              </a:rPr>
              <a:t>: Microbiology 2</a:t>
            </a:r>
            <a:endParaRPr lang="en-US" sz="2400" i="0" dirty="0">
              <a:solidFill>
                <a:srgbClr val="4B4F55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400" i="0" dirty="0">
                <a:solidFill>
                  <a:srgbClr val="4B4F55"/>
                </a:solidFill>
                <a:latin typeface="Arial" charset="0"/>
              </a:rPr>
              <a:t>Course code (BMS) </a:t>
            </a:r>
            <a:r>
              <a:rPr lang="en-US" sz="2400" i="0" dirty="0" smtClean="0">
                <a:solidFill>
                  <a:srgbClr val="4B4F55"/>
                </a:solidFill>
                <a:latin typeface="Arial" charset="0"/>
              </a:rPr>
              <a:t>: IIP-L10</a:t>
            </a:r>
            <a:endParaRPr lang="en-US" sz="2400" i="0" dirty="0">
              <a:solidFill>
                <a:srgbClr val="4B4F55"/>
              </a:solidFill>
              <a:latin typeface="Arial" charset="0"/>
            </a:endParaRPr>
          </a:p>
        </p:txBody>
      </p:sp>
      <p:pic>
        <p:nvPicPr>
          <p:cNvPr id="5" name="Picture 4" descr="pneumonia-2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071546"/>
            <a:ext cx="909188" cy="963958"/>
          </a:xfrm>
          <a:prstGeom prst="rect">
            <a:avLst/>
          </a:prstGeom>
        </p:spPr>
      </p:pic>
      <p:pic>
        <p:nvPicPr>
          <p:cNvPr id="6" name="Picture 3" descr="C:\Users\Shiranee\Pictures\Tonsillit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071546"/>
            <a:ext cx="1285884" cy="981558"/>
          </a:xfrm>
          <a:prstGeom prst="rect">
            <a:avLst/>
          </a:prstGeom>
          <a:noFill/>
        </p:spPr>
      </p:pic>
      <p:pic>
        <p:nvPicPr>
          <p:cNvPr id="7" name="Picture 6" descr="urinary cathe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1071546"/>
            <a:ext cx="642942" cy="990914"/>
          </a:xfrm>
          <a:prstGeom prst="rect">
            <a:avLst/>
          </a:prstGeom>
        </p:spPr>
      </p:pic>
      <p:pic>
        <p:nvPicPr>
          <p:cNvPr id="8" name="Picture 7" descr="Little_NICU_patie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1071546"/>
            <a:ext cx="1285884" cy="954522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1071546"/>
            <a:ext cx="1285884" cy="952340"/>
          </a:xfrm>
          <a:prstGeom prst="rect">
            <a:avLst/>
          </a:prstGeom>
          <a:solidFill>
            <a:srgbClr val="070224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Infections targeting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urogenital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tract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97207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en-GB" dirty="0" smtClean="0">
              <a:solidFill>
                <a:schemeClr val="bg1">
                  <a:lumMod val="50000"/>
                </a:schemeClr>
              </a:solidFill>
              <a:latin typeface="Helvetica" pitchFamily="-16" charset="0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Helvetica" pitchFamily="-16" charset="0"/>
            </a:endParaRP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  <a:latin typeface="Helvetica" pitchFamily="-16" charset="0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Helvetica" pitchFamily="-16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6" y="1857364"/>
            <a:ext cx="4038600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en-GB" dirty="0" smtClean="0">
              <a:solidFill>
                <a:schemeClr val="bg1">
                  <a:lumMod val="50000"/>
                </a:schemeClr>
              </a:solidFill>
              <a:latin typeface="Helvetica" pitchFamily="-16" charset="0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Helvetica" pitchFamily="-16" charset="0"/>
            </a:endParaRPr>
          </a:p>
          <a:p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Nosocomial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infection</a:t>
            </a:r>
          </a:p>
          <a:p>
            <a:pPr lvl="1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Urinary catheters</a:t>
            </a:r>
          </a:p>
          <a:p>
            <a:pPr lvl="1"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Sexually transmitted pathogens</a:t>
            </a:r>
          </a:p>
          <a:p>
            <a:pPr lvl="1">
              <a:spcBef>
                <a:spcPct val="50000"/>
              </a:spcBef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HIV, Herpes simplex (viruses)</a:t>
            </a:r>
          </a:p>
          <a:p>
            <a:pPr lvl="1">
              <a:spcBef>
                <a:spcPct val="50000"/>
              </a:spcBef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Neisseria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gonorrhoeae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 (bacteria)</a:t>
            </a:r>
          </a:p>
          <a:p>
            <a:pPr lvl="1">
              <a:spcBef>
                <a:spcPct val="50000"/>
              </a:spcBef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Chlamydia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trachomatis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Helvetica" pitchFamily="-16" charset="0"/>
            </a:endParaRPr>
          </a:p>
          <a:p>
            <a:pPr lvl="1">
              <a:spcBef>
                <a:spcPct val="50000"/>
              </a:spcBef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Syphilis</a:t>
            </a: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3429000"/>
            <a:ext cx="1001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Large 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intestine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1000100" y="2714620"/>
            <a:ext cx="500066" cy="2357454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2610683"/>
            <a:ext cx="22080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chemeClr val="accent1">
                    <a:lumMod val="75000"/>
                  </a:schemeClr>
                </a:solidFill>
              </a:rPr>
              <a:t>Escherichia coli</a:t>
            </a:r>
          </a:p>
          <a:p>
            <a:r>
              <a:rPr lang="en-GB" sz="2000" dirty="0" err="1" smtClean="0">
                <a:solidFill>
                  <a:schemeClr val="accent1">
                    <a:lumMod val="75000"/>
                  </a:schemeClr>
                </a:solidFill>
              </a:rPr>
              <a:t>Bacteroides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 ap.</a:t>
            </a:r>
          </a:p>
          <a:p>
            <a:r>
              <a:rPr lang="en-GB" sz="2000" u="sng" dirty="0" smtClean="0">
                <a:solidFill>
                  <a:schemeClr val="accent1">
                    <a:lumMod val="75000"/>
                  </a:schemeClr>
                </a:solidFill>
              </a:rPr>
              <a:t>Proteus </a:t>
            </a:r>
            <a:r>
              <a:rPr lang="en-GB" sz="2000" u="sng" dirty="0" err="1" smtClean="0">
                <a:solidFill>
                  <a:schemeClr val="accent1">
                    <a:lumMod val="75000"/>
                  </a:schemeClr>
                </a:solidFill>
              </a:rPr>
              <a:t>spp</a:t>
            </a:r>
            <a:endParaRPr lang="en-GB" sz="20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000" dirty="0" err="1" smtClean="0">
                <a:solidFill>
                  <a:schemeClr val="accent1">
                    <a:lumMod val="75000"/>
                  </a:schemeClr>
                </a:solidFill>
              </a:rPr>
              <a:t>Klebsiella</a:t>
            </a:r>
            <a:endParaRPr lang="en-GB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000" dirty="0" err="1" smtClean="0">
                <a:solidFill>
                  <a:schemeClr val="accent1">
                    <a:lumMod val="75000"/>
                  </a:schemeClr>
                </a:solidFill>
              </a:rPr>
              <a:t>Enterobacter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 spp.</a:t>
            </a:r>
          </a:p>
          <a:p>
            <a:r>
              <a:rPr lang="en-GB" sz="2000" dirty="0" err="1" smtClean="0">
                <a:solidFill>
                  <a:schemeClr val="accent1">
                    <a:lumMod val="75000"/>
                  </a:schemeClr>
                </a:solidFill>
              </a:rPr>
              <a:t>Enterococci</a:t>
            </a:r>
            <a:endParaRPr lang="en-GB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000" u="sng" dirty="0" smtClean="0">
                <a:solidFill>
                  <a:schemeClr val="accent1">
                    <a:lumMod val="75000"/>
                  </a:schemeClr>
                </a:solidFill>
              </a:rPr>
              <a:t>Streptococcus group B</a:t>
            </a:r>
          </a:p>
          <a:p>
            <a:r>
              <a:rPr lang="en-GB" sz="2000" u="sng" dirty="0" smtClean="0">
                <a:solidFill>
                  <a:schemeClr val="accent1">
                    <a:lumMod val="75000"/>
                  </a:schemeClr>
                </a:solidFill>
              </a:rPr>
              <a:t>Candida/yeast</a:t>
            </a:r>
          </a:p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(Group A strep- from throat)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1214422"/>
            <a:ext cx="4286280" cy="12144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Helvetica" pitchFamily="-16" charset="0"/>
              </a:rPr>
              <a:t>Intrinsic infections that infect the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Helvetica" pitchFamily="-16" charset="0"/>
              </a:rPr>
              <a:t>urogenital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Helvetica" pitchFamily="-16" charset="0"/>
              </a:rPr>
              <a:t> tract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14876" y="1285860"/>
            <a:ext cx="4071966" cy="12144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Helvetica" pitchFamily="-16" charset="0"/>
              </a:rPr>
              <a:t>Extrinisic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Helvetica" pitchFamily="-16" charset="0"/>
              </a:rPr>
              <a:t> infections that infect the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Helvetica" pitchFamily="-16" charset="0"/>
              </a:rPr>
              <a:t>urogenital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Helvetica" pitchFamily="-16" charset="0"/>
              </a:rPr>
              <a:t> tract</a:t>
            </a:r>
          </a:p>
        </p:txBody>
      </p:sp>
      <p:pic>
        <p:nvPicPr>
          <p:cNvPr id="12" name="Picture 9" descr="nurse"/>
          <p:cNvPicPr>
            <a:picLocks noChangeAspect="1" noChangeArrowheads="1"/>
          </p:cNvPicPr>
          <p:nvPr/>
        </p:nvPicPr>
        <p:blipFill>
          <a:blip r:embed="rId2" cstate="print"/>
          <a:srcRect r="41000"/>
          <a:stretch>
            <a:fillRect/>
          </a:stretch>
        </p:blipFill>
        <p:spPr bwMode="auto">
          <a:xfrm>
            <a:off x="7786710" y="2500306"/>
            <a:ext cx="1000132" cy="1193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Consequences of </a:t>
            </a:r>
            <a:r>
              <a:rPr lang="en-GB" dirty="0" err="1" smtClean="0"/>
              <a:t>urogenital</a:t>
            </a:r>
            <a:r>
              <a:rPr lang="en-GB" dirty="0" smtClean="0"/>
              <a:t> tract infection</a:t>
            </a:r>
            <a:endParaRPr lang="en-US" dirty="0"/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357158" y="2214554"/>
            <a:ext cx="4000528" cy="1785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Cystitis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Pyelonephritis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urine_cup.jpg"/>
          <p:cNvPicPr>
            <a:picLocks noChangeAspect="1"/>
          </p:cNvPicPr>
          <p:nvPr/>
        </p:nvPicPr>
        <p:blipFill>
          <a:blip r:embed="rId2" cstate="print"/>
          <a:srcRect l="42596" t="4478" r="5679" b="10447"/>
          <a:stretch>
            <a:fillRect/>
          </a:stretch>
        </p:blipFill>
        <p:spPr>
          <a:xfrm>
            <a:off x="2928926" y="2143116"/>
            <a:ext cx="1342261" cy="1500174"/>
          </a:xfrm>
          <a:prstGeom prst="rect">
            <a:avLst/>
          </a:prstGeom>
        </p:spPr>
      </p:pic>
      <p:sp>
        <p:nvSpPr>
          <p:cNvPr id="4" name="Text Placeholder 8"/>
          <p:cNvSpPr txBox="1">
            <a:spLocks/>
          </p:cNvSpPr>
          <p:nvPr/>
        </p:nvSpPr>
        <p:spPr>
          <a:xfrm>
            <a:off x="357158" y="1571612"/>
            <a:ext cx="4040188" cy="639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Urinary tract infection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4645025" y="1535113"/>
            <a:ext cx="4284693" cy="6397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Pelvic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infection/STD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11"/>
          <p:cNvSpPr txBox="1">
            <a:spLocks/>
          </p:cNvSpPr>
          <p:nvPr/>
        </p:nvSpPr>
        <p:spPr>
          <a:xfrm>
            <a:off x="4645025" y="2174875"/>
            <a:ext cx="4284693" cy="22542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Gonococcal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urethritis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Pelvic inflammatory disease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err="1" smtClean="0"/>
              <a:t>Tubo</a:t>
            </a:r>
            <a:r>
              <a:rPr lang="en-GB" sz="3200" dirty="0" smtClean="0"/>
              <a:t>-ovarian abscess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571472" y="4500570"/>
            <a:ext cx="8286808" cy="6397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Puerperal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infection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11"/>
          <p:cNvSpPr txBox="1">
            <a:spLocks/>
          </p:cNvSpPr>
          <p:nvPr/>
        </p:nvSpPr>
        <p:spPr>
          <a:xfrm>
            <a:off x="571472" y="4960933"/>
            <a:ext cx="8286808" cy="18970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Neonatal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group B strep infection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baseline="0" dirty="0" smtClean="0"/>
              <a:t>Neonatal</a:t>
            </a:r>
            <a:r>
              <a:rPr lang="en-GB" sz="3200" dirty="0" smtClean="0"/>
              <a:t> </a:t>
            </a:r>
            <a:r>
              <a:rPr lang="en-GB" sz="3200" dirty="0" err="1" smtClean="0"/>
              <a:t>gonococcal</a:t>
            </a:r>
            <a:r>
              <a:rPr lang="en-GB" sz="3200" dirty="0" smtClean="0"/>
              <a:t> conjunctivitis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Maternal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endometritis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(group A strep)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Shiranee\Pictures\Group-B-Strep-Infectio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643446"/>
            <a:ext cx="1357322" cy="1016320"/>
          </a:xfrm>
          <a:prstGeom prst="rect">
            <a:avLst/>
          </a:prstGeom>
          <a:noFill/>
        </p:spPr>
      </p:pic>
      <p:pic>
        <p:nvPicPr>
          <p:cNvPr id="27654" name="Picture 6" descr="fetus">
            <a:hlinkClick r:id="rId4" tooltip="fetus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5929330"/>
            <a:ext cx="1353029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928662" y="1379537"/>
            <a:ext cx="4194175" cy="5478463"/>
            <a:chOff x="120" y="480"/>
            <a:chExt cx="2642" cy="3451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31" y="480"/>
              <a:ext cx="1979" cy="892"/>
              <a:chOff x="280" y="585"/>
              <a:chExt cx="1979" cy="892"/>
            </a:xfrm>
          </p:grpSpPr>
          <p:pic>
            <p:nvPicPr>
              <p:cNvPr id="22630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0" y="585"/>
                <a:ext cx="1255" cy="892"/>
              </a:xfrm>
              <a:prstGeom prst="rect">
                <a:avLst/>
              </a:prstGeom>
              <a:noFill/>
            </p:spPr>
          </p:pic>
          <p:sp>
            <p:nvSpPr>
              <p:cNvPr id="226314" name="Text Box 10"/>
              <p:cNvSpPr txBox="1">
                <a:spLocks noChangeArrowheads="1"/>
              </p:cNvSpPr>
              <p:nvPr/>
            </p:nvSpPr>
            <p:spPr bwMode="auto">
              <a:xfrm>
                <a:off x="1639" y="650"/>
                <a:ext cx="6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Helvetica" pitchFamily="-16" charset="0"/>
                  </a:rPr>
                  <a:t>Surgery</a:t>
                </a:r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127" y="2118"/>
              <a:ext cx="1782" cy="913"/>
              <a:chOff x="309" y="2218"/>
              <a:chExt cx="1782" cy="913"/>
            </a:xfrm>
          </p:grpSpPr>
          <p:pic>
            <p:nvPicPr>
              <p:cNvPr id="226309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9" y="2218"/>
                <a:ext cx="1250" cy="913"/>
              </a:xfrm>
              <a:prstGeom prst="rect">
                <a:avLst/>
              </a:prstGeom>
              <a:noFill/>
            </p:spPr>
          </p:pic>
          <p:sp>
            <p:nvSpPr>
              <p:cNvPr id="226318" name="Text Box 14"/>
              <p:cNvSpPr txBox="1">
                <a:spLocks noChangeArrowheads="1"/>
              </p:cNvSpPr>
              <p:nvPr/>
            </p:nvSpPr>
            <p:spPr bwMode="auto">
              <a:xfrm>
                <a:off x="1639" y="2300"/>
                <a:ext cx="45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>
                    <a:latin typeface="Helvetica" pitchFamily="-16" charset="0"/>
                  </a:rPr>
                  <a:t>IVDA</a:t>
                </a:r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20" y="3031"/>
              <a:ext cx="1989" cy="900"/>
              <a:chOff x="313" y="3131"/>
              <a:chExt cx="1989" cy="900"/>
            </a:xfrm>
          </p:grpSpPr>
          <p:pic>
            <p:nvPicPr>
              <p:cNvPr id="226308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3" y="3131"/>
                <a:ext cx="1221" cy="900"/>
              </a:xfrm>
              <a:prstGeom prst="rect">
                <a:avLst/>
              </a:prstGeom>
              <a:noFill/>
            </p:spPr>
          </p:pic>
          <p:sp>
            <p:nvSpPr>
              <p:cNvPr id="226319" name="Text Box 15"/>
              <p:cNvSpPr txBox="1">
                <a:spLocks noChangeArrowheads="1"/>
              </p:cNvSpPr>
              <p:nvPr/>
            </p:nvSpPr>
            <p:spPr bwMode="auto">
              <a:xfrm>
                <a:off x="1730" y="3214"/>
                <a:ext cx="5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Helvetica" pitchFamily="-16" charset="0"/>
                  </a:rPr>
                  <a:t>Insects</a:t>
                </a:r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126" y="1341"/>
              <a:ext cx="2636" cy="847"/>
              <a:chOff x="126" y="1341"/>
              <a:chExt cx="2636" cy="847"/>
            </a:xfrm>
          </p:grpSpPr>
          <p:sp>
            <p:nvSpPr>
              <p:cNvPr id="226317" name="Text Box 13"/>
              <p:cNvSpPr txBox="1">
                <a:spLocks noChangeArrowheads="1"/>
              </p:cNvSpPr>
              <p:nvPr/>
            </p:nvSpPr>
            <p:spPr bwMode="auto">
              <a:xfrm>
                <a:off x="1396" y="1393"/>
                <a:ext cx="1366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sz="1800">
                    <a:latin typeface="Helvetica" pitchFamily="-16" charset="0"/>
                  </a:rPr>
                  <a:t>Pre-existing skin breaches incl. burns etc</a:t>
                </a:r>
              </a:p>
            </p:txBody>
          </p:sp>
          <p:pic>
            <p:nvPicPr>
              <p:cNvPr id="226330" name="Picture 26" descr="chickenpox lesions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6" y="1341"/>
                <a:ext cx="1261" cy="847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2" name="Title 1"/>
          <p:cNvSpPr txBox="1">
            <a:spLocks/>
          </p:cNvSpPr>
          <p:nvPr/>
        </p:nvSpPr>
        <p:spPr>
          <a:xfrm>
            <a:off x="0" y="285728"/>
            <a:ext cx="8929718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Portals of entry:  broken skin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857884" y="2357430"/>
            <a:ext cx="3286116" cy="4289669"/>
            <a:chOff x="5857884" y="2357430"/>
            <a:chExt cx="3286116" cy="4289669"/>
          </a:xfrm>
        </p:grpSpPr>
        <p:grpSp>
          <p:nvGrpSpPr>
            <p:cNvPr id="18" name="Group 17"/>
            <p:cNvGrpSpPr/>
            <p:nvPr/>
          </p:nvGrpSpPr>
          <p:grpSpPr>
            <a:xfrm>
              <a:off x="5857884" y="2357430"/>
              <a:ext cx="2541786" cy="2083844"/>
              <a:chOff x="5857884" y="2357430"/>
              <a:chExt cx="2541786" cy="2083844"/>
            </a:xfrm>
          </p:grpSpPr>
          <p:pic>
            <p:nvPicPr>
              <p:cNvPr id="26626" name="Picture 2" descr="http://www.phampl.com/biteck.jp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929322" y="2357430"/>
                <a:ext cx="2318807" cy="1571636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5857884" y="4071942"/>
                <a:ext cx="2541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Bites-human and animal</a:t>
                </a:r>
                <a:endParaRPr lang="en-US" dirty="0"/>
              </a:p>
            </p:txBody>
          </p:sp>
        </p:grpSp>
        <p:pic>
          <p:nvPicPr>
            <p:cNvPr id="19" name="Picture 1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000760" y="4643446"/>
              <a:ext cx="1817688" cy="1346200"/>
            </a:xfrm>
            <a:prstGeom prst="rect">
              <a:avLst/>
            </a:prstGeom>
            <a:solidFill>
              <a:srgbClr val="070224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5936775" y="6000768"/>
              <a:ext cx="32072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Intravenous </a:t>
              </a:r>
              <a:r>
                <a:rPr lang="en-GB" dirty="0" err="1" smtClean="0"/>
                <a:t>cannulae</a:t>
              </a:r>
              <a:r>
                <a:rPr lang="en-GB" dirty="0" smtClean="0"/>
                <a:t> </a:t>
              </a:r>
            </a:p>
            <a:p>
              <a:r>
                <a:rPr lang="en-GB" dirty="0" smtClean="0"/>
                <a:t>(the intravenous portal of entry)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Infections that target broken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238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-16" charset="0"/>
              </a:rPr>
              <a:t>Skin &amp; mouth bacteria: 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Helvetica" pitchFamily="-16" charset="0"/>
            </a:endParaRPr>
          </a:p>
          <a:p>
            <a:r>
              <a:rPr lang="en-US" b="1" dirty="0" smtClean="0">
                <a:latin typeface="Helvetica" pitchFamily="-16" charset="0"/>
              </a:rPr>
              <a:t>Staphylococcus </a:t>
            </a:r>
            <a:r>
              <a:rPr lang="en-US" b="1" dirty="0" err="1" smtClean="0">
                <a:latin typeface="Helvetica" pitchFamily="-16" charset="0"/>
              </a:rPr>
              <a:t>aureus</a:t>
            </a:r>
            <a:r>
              <a:rPr lang="en-US" b="1" dirty="0" smtClean="0">
                <a:latin typeface="Helvetica" pitchFamily="-16" charset="0"/>
              </a:rPr>
              <a:t>, </a:t>
            </a:r>
          </a:p>
          <a:p>
            <a:pPr lvl="1"/>
            <a:r>
              <a:rPr lang="en-US" dirty="0" smtClean="0">
                <a:latin typeface="Helvetica" pitchFamily="-16" charset="0"/>
              </a:rPr>
              <a:t>altered by antibiotics or hosp exposure </a:t>
            </a:r>
            <a:r>
              <a:rPr lang="en-US" dirty="0" err="1" smtClean="0">
                <a:latin typeface="Helvetica" pitchFamily="-16" charset="0"/>
              </a:rPr>
              <a:t>eg</a:t>
            </a:r>
            <a:r>
              <a:rPr lang="en-US" dirty="0" smtClean="0">
                <a:latin typeface="Helvetica" pitchFamily="-16" charset="0"/>
              </a:rPr>
              <a:t> MRSA, Pseudomonas </a:t>
            </a:r>
          </a:p>
          <a:p>
            <a:endParaRPr lang="en-GB" dirty="0" smtClean="0">
              <a:latin typeface="Helvetica" pitchFamily="-16" charset="0"/>
            </a:endParaRPr>
          </a:p>
          <a:p>
            <a:r>
              <a:rPr lang="en-GB" dirty="0" smtClean="0">
                <a:latin typeface="Helvetica" pitchFamily="-16" charset="0"/>
              </a:rPr>
              <a:t>Bacteria in droplets that contaminate wounds from mouth </a:t>
            </a:r>
            <a:r>
              <a:rPr lang="en-GB" dirty="0" err="1" smtClean="0">
                <a:latin typeface="Helvetica" pitchFamily="-16" charset="0"/>
              </a:rPr>
              <a:t>eg</a:t>
            </a:r>
            <a:endParaRPr lang="en-GB" dirty="0" smtClean="0">
              <a:latin typeface="Helvetica" pitchFamily="-16" charset="0"/>
            </a:endParaRPr>
          </a:p>
          <a:p>
            <a:r>
              <a:rPr lang="en-GB" b="1" dirty="0" smtClean="0">
                <a:latin typeface="Helvetica" pitchFamily="-16" charset="0"/>
              </a:rPr>
              <a:t>Streptococcus </a:t>
            </a:r>
            <a:r>
              <a:rPr lang="en-GB" b="1" dirty="0" err="1" smtClean="0">
                <a:latin typeface="Helvetica" pitchFamily="-16" charset="0"/>
              </a:rPr>
              <a:t>pyogenes</a:t>
            </a:r>
            <a:endParaRPr lang="en-US" b="1" dirty="0" smtClean="0">
              <a:latin typeface="Helvetica" pitchFamily="-16" charset="0"/>
            </a:endParaRPr>
          </a:p>
          <a:p>
            <a:endParaRPr lang="en-GB" dirty="0" smtClean="0">
              <a:latin typeface="Helvetica" pitchFamily="-16" charset="0"/>
            </a:endParaRPr>
          </a:p>
          <a:p>
            <a:endParaRPr lang="en-US" dirty="0" smtClean="0">
              <a:latin typeface="Helvetica" pitchFamily="-16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80" y="1600200"/>
            <a:ext cx="4038600" cy="45259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Helvetica"/>
              </a:rPr>
              <a:t>Unusual pathogens </a:t>
            </a: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  <a:latin typeface="Helvetica"/>
            </a:endParaRPr>
          </a:p>
          <a:p>
            <a:r>
              <a:rPr lang="en-GB" dirty="0" err="1" smtClean="0">
                <a:latin typeface="Helvetica"/>
              </a:rPr>
              <a:t>Pasteurella</a:t>
            </a:r>
            <a:r>
              <a:rPr lang="en-GB" dirty="0" smtClean="0">
                <a:latin typeface="Helvetica"/>
              </a:rPr>
              <a:t> </a:t>
            </a:r>
            <a:r>
              <a:rPr lang="en-GB" dirty="0" err="1" smtClean="0">
                <a:latin typeface="Helvetica"/>
              </a:rPr>
              <a:t>multocida</a:t>
            </a:r>
            <a:r>
              <a:rPr lang="en-GB" dirty="0" smtClean="0">
                <a:latin typeface="Helvetica"/>
              </a:rPr>
              <a:t> from dog bites</a:t>
            </a:r>
          </a:p>
          <a:p>
            <a:r>
              <a:rPr lang="en-GB" dirty="0" err="1" smtClean="0">
                <a:latin typeface="Helvetica"/>
              </a:rPr>
              <a:t>Aeromonas</a:t>
            </a:r>
            <a:r>
              <a:rPr lang="en-GB" dirty="0" smtClean="0">
                <a:latin typeface="Helvetica"/>
              </a:rPr>
              <a:t> </a:t>
            </a:r>
            <a:r>
              <a:rPr lang="en-GB" dirty="0" err="1" smtClean="0">
                <a:latin typeface="Helvetica"/>
              </a:rPr>
              <a:t>hydrophilia</a:t>
            </a:r>
            <a:r>
              <a:rPr lang="en-GB" dirty="0" smtClean="0">
                <a:latin typeface="Helvetica"/>
              </a:rPr>
              <a:t> from medicinal leeches</a:t>
            </a:r>
          </a:p>
          <a:p>
            <a:r>
              <a:rPr lang="en-GB" dirty="0" smtClean="0">
                <a:latin typeface="Helvetica"/>
              </a:rPr>
              <a:t>Clostridium </a:t>
            </a:r>
            <a:r>
              <a:rPr lang="en-GB" dirty="0" err="1" smtClean="0">
                <a:latin typeface="Helvetica"/>
              </a:rPr>
              <a:t>perfringens</a:t>
            </a:r>
            <a:r>
              <a:rPr lang="en-GB" dirty="0" smtClean="0">
                <a:latin typeface="Helvetica"/>
              </a:rPr>
              <a:t> from soil </a:t>
            </a:r>
          </a:p>
          <a:p>
            <a:endParaRPr lang="en-GB" dirty="0" smtClean="0">
              <a:latin typeface="Helvetica"/>
            </a:endParaRPr>
          </a:p>
          <a:p>
            <a:r>
              <a:rPr lang="en-GB" dirty="0" smtClean="0">
                <a:latin typeface="Helvetica"/>
              </a:rPr>
              <a:t>Wounds that are close to bowel flora</a:t>
            </a:r>
          </a:p>
          <a:p>
            <a:pPr lvl="1"/>
            <a:r>
              <a:rPr lang="en-GB" dirty="0" smtClean="0">
                <a:latin typeface="Helvetica"/>
              </a:rPr>
              <a:t>Gram negatives!</a:t>
            </a:r>
            <a:endParaRPr lang="en-US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Consequences of infection via broken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1571612"/>
            <a:ext cx="5186370" cy="488315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GB" dirty="0" smtClean="0"/>
              <a:t>Superficial infection</a:t>
            </a:r>
          </a:p>
          <a:p>
            <a:pPr>
              <a:lnSpc>
                <a:spcPct val="170000"/>
              </a:lnSpc>
            </a:pPr>
            <a:r>
              <a:rPr lang="en-GB" dirty="0" err="1" smtClean="0"/>
              <a:t>Cellulitis</a:t>
            </a:r>
            <a:endParaRPr lang="en-GB" dirty="0" smtClean="0"/>
          </a:p>
          <a:p>
            <a:pPr>
              <a:lnSpc>
                <a:spcPct val="170000"/>
              </a:lnSpc>
            </a:pPr>
            <a:r>
              <a:rPr lang="en-GB" dirty="0" smtClean="0"/>
              <a:t>Abscess</a:t>
            </a:r>
          </a:p>
          <a:p>
            <a:pPr>
              <a:lnSpc>
                <a:spcPct val="170000"/>
              </a:lnSpc>
            </a:pPr>
            <a:r>
              <a:rPr lang="en-GB" dirty="0" smtClean="0"/>
              <a:t>Fasciitis</a:t>
            </a:r>
          </a:p>
          <a:p>
            <a:pPr>
              <a:lnSpc>
                <a:spcPct val="170000"/>
              </a:lnSpc>
            </a:pPr>
            <a:r>
              <a:rPr lang="en-GB" dirty="0" err="1" smtClean="0"/>
              <a:t>Myositis</a:t>
            </a:r>
            <a:endParaRPr lang="en-GB" dirty="0" smtClean="0"/>
          </a:p>
          <a:p>
            <a:pPr>
              <a:lnSpc>
                <a:spcPct val="170000"/>
              </a:lnSpc>
            </a:pPr>
            <a:r>
              <a:rPr lang="en-GB" dirty="0" smtClean="0"/>
              <a:t>Gangrene/necrotic infection</a:t>
            </a:r>
          </a:p>
          <a:p>
            <a:pPr>
              <a:lnSpc>
                <a:spcPct val="170000"/>
              </a:lnSpc>
            </a:pPr>
            <a:r>
              <a:rPr lang="en-GB" dirty="0" err="1" smtClean="0"/>
              <a:t>Bacteremia</a:t>
            </a:r>
            <a:endParaRPr lang="en-US" dirty="0"/>
          </a:p>
        </p:txBody>
      </p:sp>
      <p:pic>
        <p:nvPicPr>
          <p:cNvPr id="1026" name="Picture 2" descr="C:\Users\Shiranee\Pictures\boi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571612"/>
            <a:ext cx="1309686" cy="1133697"/>
          </a:xfrm>
          <a:prstGeom prst="rect">
            <a:avLst/>
          </a:prstGeom>
          <a:noFill/>
        </p:spPr>
      </p:pic>
      <p:pic>
        <p:nvPicPr>
          <p:cNvPr id="1027" name="Picture 3" descr="C:\Users\Shiranee\Pictures\PVL skin lesion.jpg"/>
          <p:cNvPicPr>
            <a:picLocks noChangeAspect="1" noChangeArrowheads="1"/>
          </p:cNvPicPr>
          <p:nvPr/>
        </p:nvPicPr>
        <p:blipFill>
          <a:blip r:embed="rId3"/>
          <a:srcRect l="34375" t="25000" r="23958" b="23611"/>
          <a:stretch>
            <a:fillRect/>
          </a:stretch>
        </p:blipFill>
        <p:spPr bwMode="auto">
          <a:xfrm>
            <a:off x="5000628" y="3000372"/>
            <a:ext cx="1544605" cy="1428760"/>
          </a:xfrm>
          <a:prstGeom prst="rect">
            <a:avLst/>
          </a:prstGeom>
          <a:noFill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357430"/>
            <a:ext cx="1317622" cy="975846"/>
          </a:xfrm>
          <a:prstGeom prst="rect">
            <a:avLst/>
          </a:prstGeom>
          <a:solidFill>
            <a:srgbClr val="070224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708974"/>
            <a:ext cx="2133592" cy="81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 l="7733" t="20717" r="11228" b="12690"/>
          <a:stretch>
            <a:fillRect/>
          </a:stretch>
        </p:blipFill>
        <p:spPr bwMode="auto">
          <a:xfrm>
            <a:off x="5143504" y="4929198"/>
            <a:ext cx="2000264" cy="12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317500" y="238125"/>
            <a:ext cx="8826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Portal of entry: the gastro-intestinal tract</a:t>
            </a:r>
          </a:p>
          <a:p>
            <a:pPr algn="l"/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‘</a:t>
            </a:r>
            <a:r>
              <a:rPr lang="en-GB" sz="32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faeco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-oral route’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71472" y="1453466"/>
            <a:ext cx="1736110" cy="4404426"/>
            <a:chOff x="290" y="756"/>
            <a:chExt cx="1045" cy="2535"/>
          </a:xfrm>
        </p:grpSpPr>
        <p:pic>
          <p:nvPicPr>
            <p:cNvPr id="2252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8007" r="7914"/>
            <a:stretch>
              <a:fillRect/>
            </a:stretch>
          </p:blipFill>
          <p:spPr bwMode="auto">
            <a:xfrm>
              <a:off x="290" y="756"/>
              <a:ext cx="1032" cy="814"/>
            </a:xfrm>
            <a:prstGeom prst="rect">
              <a:avLst/>
            </a:prstGeom>
            <a:noFill/>
          </p:spPr>
        </p:pic>
        <p:pic>
          <p:nvPicPr>
            <p:cNvPr id="22528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" y="1605"/>
              <a:ext cx="1044" cy="892"/>
            </a:xfrm>
            <a:prstGeom prst="rect">
              <a:avLst/>
            </a:prstGeom>
            <a:noFill/>
          </p:spPr>
        </p:pic>
        <p:pic>
          <p:nvPicPr>
            <p:cNvPr id="22528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1" y="2510"/>
              <a:ext cx="1042" cy="781"/>
            </a:xfrm>
            <a:prstGeom prst="rect">
              <a:avLst/>
            </a:prstGeom>
            <a:noFill/>
          </p:spPr>
        </p:pic>
      </p:grp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3643306" y="1000108"/>
            <a:ext cx="5146675" cy="5755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-16" charset="0"/>
              </a:rPr>
              <a:t>Infections that target the GI tract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Helvetica" pitchFamily="-16" charset="0"/>
              </a:rPr>
              <a:t>:</a:t>
            </a:r>
          </a:p>
          <a:p>
            <a:endParaRPr lang="en-US" sz="2000" dirty="0" smtClean="0">
              <a:solidFill>
                <a:schemeClr val="bg1">
                  <a:lumMod val="50000"/>
                </a:schemeClr>
              </a:solidFill>
              <a:latin typeface="Helvetica" pitchFamily="-16" charset="0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Helvetica" pitchFamily="-16" charset="0"/>
              </a:rPr>
              <a:t>Viruses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Helvetica" pitchFamily="-16" charset="0"/>
            </a:endParaRPr>
          </a:p>
          <a:p>
            <a:r>
              <a:rPr lang="en-US" sz="1400" dirty="0">
                <a:solidFill>
                  <a:schemeClr val="tx2"/>
                </a:solidFill>
                <a:latin typeface="Helvetica" pitchFamily="-16" charset="0"/>
              </a:rPr>
              <a:t>Hepatitis A</a:t>
            </a:r>
          </a:p>
          <a:p>
            <a:r>
              <a:rPr lang="en-US" sz="1400" dirty="0" err="1">
                <a:solidFill>
                  <a:schemeClr val="tx2"/>
                </a:solidFill>
                <a:latin typeface="Helvetica" pitchFamily="-16" charset="0"/>
              </a:rPr>
              <a:t>Norovirus</a:t>
            </a:r>
            <a:endParaRPr lang="en-US" dirty="0">
              <a:solidFill>
                <a:schemeClr val="tx2"/>
              </a:solidFill>
              <a:latin typeface="Helvetica" pitchFamily="-16" charset="0"/>
            </a:endParaRP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Hepatitis E</a:t>
            </a:r>
          </a:p>
          <a:p>
            <a:endParaRPr lang="en-US" sz="2400" dirty="0">
              <a:latin typeface="Helvetica" pitchFamily="-16" charset="0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Helvetica" pitchFamily="-16" charset="0"/>
              </a:rPr>
              <a:t>Bacteria</a:t>
            </a:r>
          </a:p>
          <a:p>
            <a:r>
              <a:rPr lang="en-US" sz="1400" dirty="0">
                <a:solidFill>
                  <a:schemeClr val="tx2"/>
                </a:solidFill>
                <a:latin typeface="Helvetica" pitchFamily="-16" charset="0"/>
              </a:rPr>
              <a:t>Escherichia coli(</a:t>
            </a:r>
            <a:r>
              <a:rPr lang="en-US" sz="1400" dirty="0" err="1">
                <a:solidFill>
                  <a:schemeClr val="tx2"/>
                </a:solidFill>
                <a:latin typeface="Helvetica" pitchFamily="-16" charset="0"/>
              </a:rPr>
              <a:t>travellers</a:t>
            </a:r>
            <a:r>
              <a:rPr lang="en-US" sz="1400" dirty="0">
                <a:solidFill>
                  <a:schemeClr val="tx2"/>
                </a:solidFill>
                <a:latin typeface="Helvetica" pitchFamily="-16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Helvetica" pitchFamily="-16" charset="0"/>
              </a:rPr>
              <a:t>diarrhoea</a:t>
            </a:r>
            <a:r>
              <a:rPr lang="en-US" sz="1400" dirty="0">
                <a:solidFill>
                  <a:schemeClr val="tx2"/>
                </a:solidFill>
                <a:latin typeface="Helvetica" pitchFamily="-16" charset="0"/>
              </a:rPr>
              <a:t>/HUS)</a:t>
            </a:r>
          </a:p>
          <a:p>
            <a:r>
              <a:rPr lang="en-US" sz="1400" dirty="0">
                <a:solidFill>
                  <a:schemeClr val="tx2"/>
                </a:solidFill>
                <a:latin typeface="Helvetica" pitchFamily="-16" charset="0"/>
              </a:rPr>
              <a:t>Campylobacter </a:t>
            </a:r>
            <a:r>
              <a:rPr lang="en-US" sz="1400" dirty="0" err="1">
                <a:solidFill>
                  <a:schemeClr val="tx2"/>
                </a:solidFill>
                <a:latin typeface="Helvetica" pitchFamily="-16" charset="0"/>
              </a:rPr>
              <a:t>jejuni</a:t>
            </a:r>
            <a:endParaRPr lang="en-US" sz="1400" dirty="0">
              <a:solidFill>
                <a:schemeClr val="tx2"/>
              </a:solidFill>
              <a:latin typeface="Helvetica" pitchFamily="-16" charset="0"/>
            </a:endParaRPr>
          </a:p>
          <a:p>
            <a:r>
              <a:rPr lang="en-US" sz="1400" dirty="0">
                <a:solidFill>
                  <a:schemeClr val="tx2"/>
                </a:solidFill>
                <a:latin typeface="Helvetica" pitchFamily="-16" charset="0"/>
              </a:rPr>
              <a:t>Salmonella spp</a:t>
            </a:r>
            <a:r>
              <a:rPr lang="en-US" sz="1800" dirty="0">
                <a:solidFill>
                  <a:schemeClr val="tx2"/>
                </a:solidFill>
                <a:latin typeface="Helvetica" pitchFamily="-16" charset="0"/>
              </a:rPr>
              <a:t>.</a:t>
            </a:r>
          </a:p>
          <a:p>
            <a:r>
              <a:rPr lang="en-GB" sz="1600" dirty="0" err="1" smtClean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Listeria</a:t>
            </a:r>
            <a:endParaRPr lang="en-GB" sz="1600" dirty="0" smtClean="0">
              <a:solidFill>
                <a:schemeClr val="accent1">
                  <a:lumMod val="75000"/>
                </a:schemeClr>
              </a:solidFill>
              <a:latin typeface="Helvetica" pitchFamily="-16" charset="0"/>
            </a:endParaRPr>
          </a:p>
          <a:p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Shigella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spp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(dysentery)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Salmonella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paratyphi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 (paratyphoid)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Salmonella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typhae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 (typhoid)</a:t>
            </a:r>
          </a:p>
          <a:p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Vibrio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cholerae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 (cholera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)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Helvetica" pitchFamily="-16" charset="0"/>
            </a:endParaRPr>
          </a:p>
          <a:p>
            <a:endParaRPr lang="en-US" sz="1200" dirty="0">
              <a:latin typeface="Helvetica" pitchFamily="-16" charset="0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Helvetica" pitchFamily="-16" charset="0"/>
              </a:rPr>
              <a:t>Toxins</a:t>
            </a:r>
          </a:p>
          <a:p>
            <a:r>
              <a:rPr lang="en-US" sz="1400" dirty="0">
                <a:solidFill>
                  <a:schemeClr val="tx2"/>
                </a:solidFill>
                <a:latin typeface="Helvetica" pitchFamily="-16" charset="0"/>
              </a:rPr>
              <a:t>Staphylococcal </a:t>
            </a:r>
            <a:r>
              <a:rPr lang="en-US" sz="1400" dirty="0" err="1">
                <a:solidFill>
                  <a:schemeClr val="tx2"/>
                </a:solidFill>
                <a:latin typeface="Helvetica" pitchFamily="-16" charset="0"/>
              </a:rPr>
              <a:t>enterotoxins</a:t>
            </a:r>
            <a:endParaRPr lang="en-US" sz="1400" dirty="0">
              <a:latin typeface="Helvetica" pitchFamily="-16" charset="0"/>
            </a:endParaRPr>
          </a:p>
          <a:p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Botulinum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toxin</a:t>
            </a:r>
          </a:p>
          <a:p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Shellfish and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jellyfiosh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 toxins 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Helvetica" pitchFamily="-16" charset="0"/>
            </a:endParaRPr>
          </a:p>
          <a:p>
            <a:endParaRPr lang="en-US" sz="2400" dirty="0">
              <a:latin typeface="Helvetica" pitchFamily="-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Consequences of infection acquired via the GI 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600201"/>
            <a:ext cx="3543296" cy="275749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b="1" dirty="0" smtClean="0"/>
              <a:t>Diarrhoeal illnesses </a:t>
            </a:r>
          </a:p>
          <a:p>
            <a:r>
              <a:rPr lang="en-GB" dirty="0" smtClean="0"/>
              <a:t>“D&amp;V” (V or D)</a:t>
            </a:r>
          </a:p>
          <a:p>
            <a:r>
              <a:rPr lang="en-GB" dirty="0" smtClean="0"/>
              <a:t>Travellers diarrhoea</a:t>
            </a:r>
          </a:p>
          <a:p>
            <a:r>
              <a:rPr lang="en-GB" dirty="0" smtClean="0"/>
              <a:t>Dysentery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496" y="1600201"/>
            <a:ext cx="5000660" cy="275749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b="1" dirty="0" err="1" smtClean="0"/>
              <a:t>Bacteremic</a:t>
            </a:r>
            <a:r>
              <a:rPr lang="en-GB" b="1" dirty="0" smtClean="0"/>
              <a:t>/systemic infections</a:t>
            </a:r>
          </a:p>
          <a:p>
            <a:r>
              <a:rPr lang="en-GB" dirty="0" smtClean="0"/>
              <a:t>Typhoid (S. </a:t>
            </a:r>
            <a:r>
              <a:rPr lang="en-GB" dirty="0" err="1" smtClean="0"/>
              <a:t>typhi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Listeriosis</a:t>
            </a:r>
            <a:r>
              <a:rPr lang="en-GB" dirty="0" smtClean="0"/>
              <a:t> (L. </a:t>
            </a:r>
            <a:r>
              <a:rPr lang="en-GB" dirty="0" err="1" smtClean="0"/>
              <a:t>monocytogenes</a:t>
            </a:r>
            <a:r>
              <a:rPr lang="en-GB" dirty="0" smtClean="0"/>
              <a:t>)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43042" y="4500570"/>
            <a:ext cx="5786478" cy="21431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Toxin-mediated disease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 &amp; V (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S.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aureus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enterotoxin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dirty="0" smtClean="0"/>
              <a:t>Neurological (</a:t>
            </a:r>
            <a:r>
              <a:rPr lang="en-GB" sz="2800" dirty="0" err="1" smtClean="0"/>
              <a:t>eg</a:t>
            </a:r>
            <a:r>
              <a:rPr lang="en-GB" sz="2800" dirty="0" smtClean="0"/>
              <a:t> botulism)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82" name="AutoShape 2" descr="data:image/jpeg;base64,/9j/4AAQSkZJRgABAQAAAQABAAD/2wCEAAkGBwgHBgkIBwgKCgkLDRYPDQwMDRsUFRAWIB0iIiAdHx8kKDQsJCYxJx8fLT0tMTU3Ojo6Iys/RD84QzQ5OjcBCgoKDQwNGg8PGjclHyU3Nzc3Nzc3Nzc3Nzc3Nzc3Nzc3Nzc3Nzc3Nzc3Nzc3Nzc3Nzc3Nzc3Nzc3Nzc3Nzc3N//AABEIAIsAuwMBIgACEQEDEQH/xAAbAAACAwEBAQAAAAAAAAAAAAAEBQIDBgEAB//EADcQAAEEAQIEBQIEBQMFAAAAAAEAAgMRBBIhBTFBURMiMmFxgZEGFEKhI7HB0fAVUuEWNGJy8f/EABQBAQAAAAAAAAAAAAAAAAAAAAD/xAAUEQEAAAAAAAAAAAAAAAAAAAAA/9oADAMBAAIRAxEAPwDBZmp0pEdkX+n+6DeCyrqyCTpNn4RMzZJCXSE6ByDeqGMbnS9nV030oKS3XM1oFWd09kka1hJ9LBQ+nVJywQyMPb++6M1h2E4H9YA37dUCyBj5J2g837m+5TuKKtcYFh3VL8CMOyHF1gN3T3HFkl2zetdkA+fjAcPk0fIvtaniw0BG0ed9F23Lsj/Cc+F3Q6dl7gsBe50hHo8oPdA2x8drI2tButlbpaAKBvlXddY0agL+T2V8WmtQ3ICCLYAWNAbZuySs7x3CdDOX7iwtfG9sgDm+hC8VxBNE81ypBjuGAscB16fC0ELC9ljm7kUpjidDkDbzMfR+CtDgQ6g4DkwABB3Ej0Oczp7qUw5hou/sEU2LUC4it6pWOh2NjSK+6BP4OlxLdyNyT1KCyIWeI3/adj7FPnRAAgNFEILIxdWoggIFOVESYiOWmwqvC3c0DcjZFyuLAI3j0ny+3+BUkEDy39UCTNissur1dVCGPS+QA7g7d/8AN0bmstgc0XzP1QeO8GbIceVBAs4w4OhI6CwPb/LWx4RO/wD0zHoNcNGxJWG4sS6KQgHd119f+E74XkTR4ELBI8AD/b7oBJppHEBnl2r3+q95MeMabJ5k9z3UpS2IW7d/MoXIdqicRsC4AfRAPNkF8rh+kMIbf2V8MmtoaDsCL/dL3mn27euiJxNtJ7kWgZ4kYaZBVEu3PdNo5WDyiib3SpoLZGsZ6juTfumTIQY9J+7UBTssUAd/YKWHlOZEY4Q6tR3pVY/Dr9RJHxaYx47I26Q6x9EEAHyEESOJ+SEZiWKdqPt7oYtY0+Vy6yWjVoHUTxXlPZEaw4PHOxSSxZBGxKMhmGo9kAmfjAZmptedvXui+EyARiud04KU7RLRN2FxkZhn8RuzTuf6oGTXAOLnGyq5ZwNkO/I0ikLJPZvUglkTPAvXf9EH+clOx8w7qT5L5C1AguaNuqAXNyIpgHel/IhVwSNNtf6vfqipcQytN1v1KClwSBvs4D9JQUZWnzaT5SNwT1SiME6mn1OIH7ovL8Zod5T7nug4Z2Nt55tG/wC6AHibW+JK0dGjT9P/AKmvDHTjBi8NjS3eifkpdK10rZXk/pIPynfCGuHDoeXI8x7lAoLHPcSeQ3Qk9mh050tXPgBsflHustk2Hub1B/qgBeBq2R8ejwYmtHTf5S+6PyUyw4wdAI6IDsZhc4POxTWLdo1UUJFGGx2pwuJeN9kDWEmqtFxx2BugsdzQb5/KaY7w5u2nld0gh4TR+kFVy44NlgRBnZZGyhrBNdEAbgWmiaKlFMWuAJ2U8xgbGHVz6peZD35FBoMeQOHdTnkA2IS3DPXUb+VZkTHlZ+qDkkxc6mlUl33KrMtHY790TGBG0E7k7/CCLQ88zSs0P23Xmys62r2Pa4XzQUFzmg+yqfKf10rcgt9O4QGU/TzFoKctwewgNKzuXGGyaa5nunrzqBrklWcNJDgd76oKWW+JzDze7l9VqOHcNccKIiTSK5V7rJwXvdl10F9B4U1x4djk0Do3tALI0Fp6LCZpa/KmLPRroe9La8Ql8HEleBuGmvlYd3N99DQQBOafE/zZOcWM6gB0QWLAHSt7DcpvjR731QEltNo8kMZmxylp2CZRx6uiplwGeJrAs+6Cluc5nlhic9x7qocY4tK9sUUenppEfPdM4GaDtsTtujomnrQHKgEFMOLleA18zx4jhZY0en2Xm+M3yttzr5HkmYcHRNZXUajy+qFyJTHQYGgjqEFOTM8sBlABG1BLA8vffRW5Bc+y4mv5qEDbeUDHHJoLk7uSugj8oI6dFVlMoX35AoKYHtdLRHVFTTyF3o0jl3tL2Al1CrCOx8mh4crdQvn1CCL4ch0JfDpdJ0ZfNKP+pH4c/hz4gJBo0fStSzwhHYBI2sIHiGHh5Gnx42E3zB+/ygWxcZgzL0kxu6Nd/dcyJ/L0IPvauOJixjSINPwEA/CcJahNs56Sg6H2KbuCqOIMLozQ5NtHjGMYBDRX8lTlN3Hbl+yBMQ2JjySTRv7r6RguBw4TX6QvmnFmGJga3kXrW8P4w1mFC1zSC1tbIKPxFMWcPNcyQP3WQa4jzP5HYe61X4jjdLhgNB2dyCUZuAYMDHfXmF39d0EMRoAcUyxQOZS3HeGvEdblrj+6Z43IDr1QMoWjZEeGDzVMHJFssjYIKxDzuq6K5ga0KQZsCbXPCBFHdBGSYDysslDPa5xLn/ZHCECiKVOQKab6oFuSeg+yhBs6x1U5fVyvdSw2apdggbYrSWgj6ofibCKs7FM8OEFnpJQnE49TDtVcggTNJ17I1jGuo9UELHJMMZtV7oCGO003drv5qT2Mfpttm1MRhw3+66IdA8p2QCSxNJ3JVAga02EwLNW1eZVOZTqoV3QCvZTd0tzGjqNk4lAAPVKs30mxvSBPxSPxHsAHcovFBZjsb5dgvFviGw23Cv5LQ4PCmHFYXsbqN390EXND7DgK7UqOMQsdwmfy7huyMFKrNGvBnbzthQYy9E2K8Gty35tNcU26vdLczHcYGysOzH38JhjvAeCORAKBtAa+yMiPZBwVW6Mi25ILxq0i1exnO1CLzbHoimih8oKHNAbQQmQLBAtMy27FUQgs8iKI1VoEuRpaaFk9EXw6LcGkI1jnP1OPIp3w3HLhsDugcYLQ2MuIpLOKDc39AnEjTFCGV90nzCXO8wQIiD4wb0TLHZuBSGyYqIfXXom2JE2SEOtB5rOtKVFTEZHUgdlIRkg9kA9jfbdVvA0ohzdO9dUPKBXygEmIo0lOcdvlNJ/K2glOT5pAPdAVwXE/M5dn0tq/6LZx4zWsAPTulf4bxBHimVw3kdY+OieBuyDMy455xnZBzWGuabFghGfxodqsLuuHIGmTyu7FBjntH5eSjV7kDuvYpL4IXddItF8Wxxw3Id4v/bTEmOU8mnq0oTCo4zaIIs7g31QNcWTbdM8cg7gJJjuIKbYziQANkDOEIpjdkBCfN9EbG7kgmQGgkkmuyTcdl0xxy0dGrzbck3dJRrkh5Q2TY0R7oM9j5UT5dIePcdQthwZkYdHq9NgmlkuI8Hjlk1xgskryub0Ku4BxmTFmOHnHTIzvtY7hB9G4hjxSPtukNDBuO6zXEMfQb1bdVF3HGOIAPLkgOIZ7sl/hwfxH9h0+UA2ZMxjaLhpTfhF/lWaj90sxOGtDhJknxJD35N+ibRnSBy+AgIkAvoqiNI9lYxwLSSb9lF9C0FD3dr2Q0hNbVavkNtPRCTuoEjb5QLppHFtv2KXG3PeRuaReU+xzQ8IeXxiMW98gDUG+wovBxoo6oMYAr2tsXa80EtA6jmrWgaRugTyRSDnESPYoKfHjkBttfSlqvBZ2VMmDHJuBRQYjPhlZjSN2kiI3Y8WCsxw3S2BzIxQbK7YdF9QzuCieB7Gnw3Eepq+ZxYr8DMzcaRwJZLq27EIDGbI/HcdigWbhFROIAQNYnBX+OGtoHdAxOPNSDi599EBrXatypVqVTHCgrmnlR2tBY2IbGvlVZfAMLiAa/Ij8zRs4Gii2VyPJHws/hahSDPM/CXDXOAeyQm+fiG0yi4bjYUfh48QY2966o9hZqB6novT19UC58dG+gUDYPa0S9w3rdCv3ooOCXSR/NSdKCLJQk1h2x2VbZD6SSgJkk25oHKkFEKUkpo/ZByGwUAmQSSd0+/C3D43RjNkskEtaO3ukEy2vAIDFwjGB5uZqP13QMhWmhzXNddFFzgxps79EF+YJ3a1xHcIHVlc19F0gbLjmjVyQesgbfVfMfxVCMf8AEhcPRMw/cL6dpFH+6wf4+hj/ADGO/T5tfO/hAlgIq0VGoQRs1uFdT1RTY2Xy6d0F0PY2rWtOiwLPZegjbtt+6LjY3TyQK5c2SJxuJ5aBzaLVZ4y0bAEH/wAhSYuaN9lRNBG4OLm2UFDeMu07PCtj4zlDeOQV2tRjx4jVsCsfh4538MXXQkILzx3I8PSGsDj1Qp4vMxxJlF9RagMWEyUWmv8A2KMdiwsiBZGAUA444ADqIIKl/q+O+tLiSf0jmqZ4Y7iOkbu3ReLDG1wLWAHdB6KYS2aPxS8/yu27bopkbe37qvIjbvt+6ANx3O6HeTR3Rj4277fuqpI26eX7oAdDp5mQtu3kNH1W+ZUMTIx6WANCyvBYmHi8Ni6DiN+tLS5OzNr+6CuRxyX6WmowdyOvsr2+Roa0AAcgvRxtbC0NFbKYAr/lB//Z"/>
          <p:cNvSpPr>
            <a:spLocks noChangeAspect="1" noChangeArrowheads="1"/>
          </p:cNvSpPr>
          <p:nvPr/>
        </p:nvSpPr>
        <p:spPr bwMode="auto">
          <a:xfrm>
            <a:off x="0" y="-554038"/>
            <a:ext cx="1514475" cy="1133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Pathogenicity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of bacteria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2000240"/>
            <a:ext cx="365382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sz="3600" dirty="0"/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Pathogens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 smtClean="0"/>
              <a:t>Cause disease</a:t>
            </a:r>
          </a:p>
          <a:p>
            <a:endParaRPr lang="en-GB" sz="3600" dirty="0"/>
          </a:p>
          <a:p>
            <a:pPr>
              <a:buFont typeface="Arial" pitchFamily="34" charset="0"/>
              <a:buChar char="•"/>
            </a:pPr>
            <a:r>
              <a:rPr lang="en-GB" sz="3600" dirty="0" err="1" smtClean="0"/>
              <a:t>Commensals</a:t>
            </a:r>
            <a:endParaRPr lang="en-GB" sz="3600" dirty="0" smtClean="0"/>
          </a:p>
          <a:p>
            <a:pPr lvl="1">
              <a:buFont typeface="Arial" pitchFamily="34" charset="0"/>
              <a:buChar char="•"/>
            </a:pPr>
            <a:r>
              <a:rPr lang="en-GB" sz="2800" dirty="0" smtClean="0"/>
              <a:t>Don’t cause disease</a:t>
            </a:r>
            <a:endParaRPr lang="en-US" sz="2800" dirty="0"/>
          </a:p>
        </p:txBody>
      </p:sp>
      <p:sp>
        <p:nvSpPr>
          <p:cNvPr id="9" name="Left Brace 8"/>
          <p:cNvSpPr/>
          <p:nvPr/>
        </p:nvSpPr>
        <p:spPr>
          <a:xfrm>
            <a:off x="4929190" y="2000240"/>
            <a:ext cx="714380" cy="171451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9256" y="2071678"/>
            <a:ext cx="24755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True</a:t>
            </a:r>
          </a:p>
          <a:p>
            <a:endParaRPr lang="en-GB" sz="3200" dirty="0"/>
          </a:p>
          <a:p>
            <a:r>
              <a:rPr lang="en-GB" sz="3200" dirty="0" smtClean="0"/>
              <a:t>Opportunistic</a:t>
            </a:r>
            <a:endParaRPr lang="en-US" sz="3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143108" y="1357298"/>
            <a:ext cx="7000892" cy="4155546"/>
            <a:chOff x="2143108" y="1357298"/>
            <a:chExt cx="7000892" cy="4155546"/>
          </a:xfrm>
        </p:grpSpPr>
        <p:sp>
          <p:nvSpPr>
            <p:cNvPr id="11" name="TextBox 10"/>
            <p:cNvSpPr txBox="1"/>
            <p:nvPr/>
          </p:nvSpPr>
          <p:spPr>
            <a:xfrm>
              <a:off x="2143108" y="5143512"/>
              <a:ext cx="3624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solidFill>
                    <a:srgbClr val="EC20DD"/>
                  </a:solidFill>
                </a:rPr>
                <a:t>Eg</a:t>
              </a:r>
              <a:r>
                <a:rPr lang="en-GB" dirty="0" smtClean="0">
                  <a:solidFill>
                    <a:srgbClr val="EC20DD"/>
                  </a:solidFill>
                </a:rPr>
                <a:t> </a:t>
              </a:r>
              <a:r>
                <a:rPr lang="en-GB" i="1" dirty="0" smtClean="0">
                  <a:solidFill>
                    <a:srgbClr val="EC20DD"/>
                  </a:solidFill>
                </a:rPr>
                <a:t>Lactobacillus </a:t>
              </a:r>
              <a:r>
                <a:rPr lang="en-GB" dirty="0" smtClean="0">
                  <a:solidFill>
                    <a:srgbClr val="EC20DD"/>
                  </a:solidFill>
                </a:rPr>
                <a:t>in vagina and GI tact</a:t>
              </a:r>
              <a:endParaRPr lang="en-US" dirty="0">
                <a:solidFill>
                  <a:srgbClr val="EC20DD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72100" y="3714752"/>
              <a:ext cx="3571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>
                  <a:solidFill>
                    <a:srgbClr val="EC20DD"/>
                  </a:solidFill>
                </a:rPr>
                <a:t>Eg</a:t>
              </a:r>
              <a:r>
                <a:rPr lang="en-GB" dirty="0" smtClean="0">
                  <a:solidFill>
                    <a:srgbClr val="EC20DD"/>
                  </a:solidFill>
                </a:rPr>
                <a:t> </a:t>
              </a:r>
              <a:r>
                <a:rPr lang="en-GB" i="1" dirty="0" smtClean="0">
                  <a:solidFill>
                    <a:srgbClr val="EC20DD"/>
                  </a:solidFill>
                </a:rPr>
                <a:t>Staphylococcus  </a:t>
              </a:r>
              <a:r>
                <a:rPr lang="en-GB" i="1" dirty="0" err="1" smtClean="0">
                  <a:solidFill>
                    <a:srgbClr val="EC20DD"/>
                  </a:solidFill>
                </a:rPr>
                <a:t>epidermidis</a:t>
              </a:r>
              <a:r>
                <a:rPr lang="en-GB" i="1" dirty="0" smtClean="0">
                  <a:solidFill>
                    <a:srgbClr val="EC20DD"/>
                  </a:solidFill>
                </a:rPr>
                <a:t> </a:t>
              </a:r>
              <a:r>
                <a:rPr lang="en-GB" dirty="0" smtClean="0">
                  <a:solidFill>
                    <a:srgbClr val="EC20DD"/>
                  </a:solidFill>
                </a:rPr>
                <a:t>in skin causing  hip joint infection</a:t>
              </a:r>
              <a:endParaRPr lang="en-US" dirty="0">
                <a:solidFill>
                  <a:srgbClr val="EC20DD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00694" y="1357298"/>
              <a:ext cx="32861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>
                  <a:solidFill>
                    <a:srgbClr val="EC20DD"/>
                  </a:solidFill>
                </a:rPr>
                <a:t>Eg</a:t>
              </a:r>
              <a:r>
                <a:rPr lang="en-GB" dirty="0" smtClean="0">
                  <a:solidFill>
                    <a:srgbClr val="EC20DD"/>
                  </a:solidFill>
                </a:rPr>
                <a:t> Staphylococcus </a:t>
              </a:r>
              <a:r>
                <a:rPr lang="en-GB" dirty="0" err="1" smtClean="0">
                  <a:solidFill>
                    <a:srgbClr val="EC20DD"/>
                  </a:solidFill>
                </a:rPr>
                <a:t>aureus</a:t>
              </a:r>
              <a:r>
                <a:rPr lang="en-GB" dirty="0" smtClean="0">
                  <a:solidFill>
                    <a:srgbClr val="EC20DD"/>
                  </a:solidFill>
                </a:rPr>
                <a:t>  from skin causing abscess</a:t>
              </a:r>
              <a:endParaRPr lang="en-US" dirty="0">
                <a:solidFill>
                  <a:srgbClr val="EC20DD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8596" y="6215082"/>
            <a:ext cx="3975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‘</a:t>
            </a:r>
            <a:r>
              <a:rPr lang="en-GB" dirty="0" err="1" smtClean="0"/>
              <a:t>Pathogenicity</a:t>
            </a:r>
            <a:r>
              <a:rPr lang="en-GB" dirty="0" smtClean="0"/>
              <a:t>’= ability to cause DISEASE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en-GB" dirty="0" smtClean="0"/>
              <a:t>Factors affecting </a:t>
            </a:r>
            <a:r>
              <a:rPr lang="en-GB" dirty="0" err="1" smtClean="0"/>
              <a:t>pathogenicity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1857364"/>
            <a:ext cx="7072362" cy="237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Transmission to host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Ability to </a:t>
            </a:r>
            <a:r>
              <a:rPr lang="en-US" sz="2400" dirty="0" err="1" smtClean="0"/>
              <a:t>colonise</a:t>
            </a:r>
            <a:r>
              <a:rPr lang="en-US" sz="2400" dirty="0" smtClean="0"/>
              <a:t> host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Tropism– </a:t>
            </a:r>
            <a:r>
              <a:rPr lang="en-US" sz="2400" dirty="0"/>
              <a:t>Find unique </a:t>
            </a:r>
            <a:r>
              <a:rPr lang="en-US" sz="2400" dirty="0" smtClean="0"/>
              <a:t>niche (in </a:t>
            </a:r>
            <a:r>
              <a:rPr lang="en-US" sz="2400" dirty="0"/>
              <a:t>or outside </a:t>
            </a:r>
            <a:r>
              <a:rPr lang="en-US" sz="2400" dirty="0" smtClean="0"/>
              <a:t>cells)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Replicate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Immune Evasion at site of </a:t>
            </a:r>
            <a:r>
              <a:rPr lang="en-US" sz="2400" dirty="0" err="1" smtClean="0"/>
              <a:t>colonisation</a:t>
            </a:r>
            <a:r>
              <a:rPr lang="en-US" sz="2400" dirty="0" smtClean="0"/>
              <a:t> or niche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4286256"/>
            <a:ext cx="7941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B0F0"/>
                </a:solidFill>
              </a:rPr>
              <a:t>‘Virulence</a:t>
            </a:r>
            <a:r>
              <a:rPr lang="en-GB" sz="2800" dirty="0" smtClean="0">
                <a:solidFill>
                  <a:srgbClr val="00B0F0"/>
                </a:solidFill>
              </a:rPr>
              <a:t>’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  F</a:t>
            </a:r>
            <a:r>
              <a:rPr lang="en-GB" sz="2800" dirty="0" err="1" smtClean="0">
                <a:solidFill>
                  <a:srgbClr val="00B0F0"/>
                </a:solidFill>
              </a:rPr>
              <a:t>eatures</a:t>
            </a:r>
            <a:r>
              <a:rPr lang="en-GB" sz="2800" dirty="0" smtClean="0">
                <a:solidFill>
                  <a:srgbClr val="00B0F0"/>
                </a:solidFill>
              </a:rPr>
              <a:t> that enhance disease causation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571612"/>
            <a:ext cx="7341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B0F0"/>
                </a:solidFill>
              </a:rPr>
              <a:t>‘</a:t>
            </a:r>
            <a:r>
              <a:rPr lang="en-GB" sz="2800" b="1" dirty="0" smtClean="0">
                <a:solidFill>
                  <a:srgbClr val="00B0F0"/>
                </a:solidFill>
              </a:rPr>
              <a:t>Infectivity’</a:t>
            </a:r>
            <a:r>
              <a:rPr lang="en-GB" sz="2800" dirty="0" smtClean="0">
                <a:solidFill>
                  <a:srgbClr val="00B0F0"/>
                </a:solidFill>
              </a:rPr>
              <a:t>    General features  </a:t>
            </a:r>
            <a:r>
              <a:rPr lang="en-GB" sz="2800" dirty="0" err="1" smtClean="0">
                <a:solidFill>
                  <a:srgbClr val="00B0F0"/>
                </a:solidFill>
              </a:rPr>
              <a:t>favoring</a:t>
            </a:r>
            <a:r>
              <a:rPr lang="en-GB" sz="2800" dirty="0" smtClean="0">
                <a:solidFill>
                  <a:srgbClr val="00B0F0"/>
                </a:solidFill>
              </a:rPr>
              <a:t>  infection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4857760"/>
            <a:ext cx="58093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Toxin production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Enzymes that degrade host molecules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Complete immune evasion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429388" y="2357430"/>
            <a:ext cx="176933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i="1" dirty="0" smtClean="0"/>
              <a:t>‘infectious dose’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en-GB" dirty="0" smtClean="0"/>
              <a:t>Infectivity and infectious dose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225689"/>
            <a:ext cx="8572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infectious dose </a:t>
            </a:r>
            <a:r>
              <a:rPr lang="en-US" sz="2400" dirty="0" smtClean="0"/>
              <a:t>is the number of bacteria required to initiate an infection and can be affected by…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Route of transmission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Ability to </a:t>
            </a:r>
            <a:r>
              <a:rPr lang="en-US" sz="2400" dirty="0" err="1" smtClean="0"/>
              <a:t>colonise</a:t>
            </a:r>
            <a:r>
              <a:rPr lang="en-US" sz="2400" dirty="0" smtClean="0"/>
              <a:t> host-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Tropism and motility</a:t>
            </a:r>
          </a:p>
          <a:p>
            <a:r>
              <a:rPr lang="en-US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Replication speed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Immune Evasion at site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500826" y="2928934"/>
            <a:ext cx="2286016" cy="2877978"/>
            <a:chOff x="5929322" y="3143248"/>
            <a:chExt cx="3127564" cy="3642526"/>
          </a:xfrm>
        </p:grpSpPr>
        <p:pic>
          <p:nvPicPr>
            <p:cNvPr id="5" name="Picture 4" descr="EPEC_pedestal2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8857" y="3143248"/>
              <a:ext cx="1660861" cy="115522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143767" y="4214818"/>
              <a:ext cx="1913119" cy="2570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err="1" smtClean="0"/>
                <a:t>Enteropathogenic</a:t>
              </a:r>
              <a:r>
                <a:rPr lang="en-GB" dirty="0" smtClean="0"/>
                <a:t> E. coli “EPEC”  type 3 secretion  for adherence (pedestals)</a:t>
              </a:r>
              <a:endParaRPr lang="en-US" dirty="0"/>
            </a:p>
          </p:txBody>
        </p:sp>
        <p:pic>
          <p:nvPicPr>
            <p:cNvPr id="8" name="Picture 7" descr="EPEC_PedestalNatiure.jpg"/>
            <p:cNvPicPr>
              <a:picLocks noChangeAspect="1"/>
            </p:cNvPicPr>
            <p:nvPr/>
          </p:nvPicPr>
          <p:blipFill>
            <a:blip r:embed="rId4" cstate="print"/>
            <a:srcRect l="6250" t="4419" b="9416"/>
            <a:stretch>
              <a:fillRect/>
            </a:stretch>
          </p:blipFill>
          <p:spPr>
            <a:xfrm>
              <a:off x="5929322" y="3214686"/>
              <a:ext cx="1214446" cy="1578779"/>
            </a:xfrm>
            <a:prstGeom prst="rect">
              <a:avLst/>
            </a:prstGeom>
          </p:spPr>
        </p:pic>
      </p:grpSp>
      <p:pic>
        <p:nvPicPr>
          <p:cNvPr id="17410" name="Picture 2" descr="http://thumb15.shutterstock.com/thumb_small/96666/96666,1218201095,3/stock-vector-acid-stomach-15904147.jpg"/>
          <p:cNvPicPr>
            <a:picLocks noChangeAspect="1" noChangeArrowheads="1"/>
          </p:cNvPicPr>
          <p:nvPr/>
        </p:nvPicPr>
        <p:blipFill>
          <a:blip r:embed="rId5"/>
          <a:srcRect t="22500" r="20354"/>
          <a:stretch>
            <a:fillRect/>
          </a:stretch>
        </p:blipFill>
        <p:spPr bwMode="auto">
          <a:xfrm>
            <a:off x="3643306" y="2571744"/>
            <a:ext cx="857256" cy="738186"/>
          </a:xfrm>
          <a:prstGeom prst="rect">
            <a:avLst/>
          </a:prstGeom>
          <a:noFill/>
        </p:spPr>
      </p:pic>
      <p:pic>
        <p:nvPicPr>
          <p:cNvPr id="17412" name="Picture 4" descr="http://wwwdelivery.superstock.com/Image/4378/Thumb/4378-23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4000504"/>
            <a:ext cx="1189358" cy="79057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00562" y="2357430"/>
            <a:ext cx="1857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Stomach acid means high doses often req. Use of antacid lowers </a:t>
            </a:r>
            <a:r>
              <a:rPr lang="en-GB" dirty="0" err="1" smtClean="0"/>
              <a:t>inf</a:t>
            </a:r>
            <a:r>
              <a:rPr lang="en-GB" dirty="0" smtClean="0"/>
              <a:t> dose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14876" y="3929066"/>
            <a:ext cx="214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Vibrio</a:t>
            </a:r>
            <a:r>
              <a:rPr lang="en-GB" dirty="0" smtClean="0"/>
              <a:t> </a:t>
            </a:r>
            <a:r>
              <a:rPr lang="en-GB" dirty="0" err="1" smtClean="0"/>
              <a:t>cholerae</a:t>
            </a:r>
            <a:r>
              <a:rPr lang="en-GB" dirty="0" smtClean="0"/>
              <a:t>.</a:t>
            </a:r>
          </a:p>
          <a:p>
            <a:r>
              <a:rPr lang="en-GB" dirty="0" smtClean="0"/>
              <a:t>high infective dose</a:t>
            </a:r>
          </a:p>
          <a:p>
            <a:r>
              <a:rPr lang="en-GB" dirty="0" smtClean="0"/>
              <a:t>Short replication time (0.2h)</a:t>
            </a:r>
          </a:p>
          <a:p>
            <a:r>
              <a:rPr lang="en-GB" b="1" dirty="0" smtClean="0"/>
              <a:t>?cause or effect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/>
          <a:lstStyle/>
          <a:p>
            <a:r>
              <a:rPr lang="en-US" dirty="0" smtClean="0"/>
              <a:t>List the potential sources and possible routes of infection by bacteria</a:t>
            </a:r>
          </a:p>
          <a:p>
            <a:r>
              <a:rPr lang="en-US" dirty="0" smtClean="0"/>
              <a:t>Explain the concepts of infectivity and virulence and define the term infective dose</a:t>
            </a:r>
          </a:p>
          <a:p>
            <a:r>
              <a:rPr lang="en-US" dirty="0" smtClean="0"/>
              <a:t>Give examples of bacterial pathogens transmitted by different routes and outline the ways in which they cause disease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14546" y="2428868"/>
            <a:ext cx="4786346" cy="3857652"/>
            <a:chOff x="1571603" y="1357298"/>
            <a:chExt cx="6255651" cy="520701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71603" y="1357298"/>
              <a:ext cx="6255651" cy="5207016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5429256" y="2214554"/>
              <a:ext cx="1714512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00364" y="4714884"/>
              <a:ext cx="1714512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6211669"/>
            <a:ext cx="9182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200" dirty="0"/>
              <a:t>Gama JA, Abby SS, Vieira-Silva S, </a:t>
            </a:r>
            <a:r>
              <a:rPr lang="en-US" sz="1200" dirty="0" err="1"/>
              <a:t>Dionisio</a:t>
            </a:r>
            <a:r>
              <a:rPr lang="en-US" sz="1200" dirty="0"/>
              <a:t> F, et al. (2012) Immune Subversion and Quorum-Sensing Shape the Variation in Infectious Dose among Bacterial Pathogens. </a:t>
            </a:r>
            <a:r>
              <a:rPr lang="en-US" sz="1200" dirty="0" err="1"/>
              <a:t>PLoS</a:t>
            </a:r>
            <a:r>
              <a:rPr lang="en-US" sz="1200" dirty="0"/>
              <a:t> </a:t>
            </a:r>
            <a:r>
              <a:rPr lang="en-US" sz="1200" dirty="0" err="1"/>
              <a:t>Pathog</a:t>
            </a:r>
            <a:r>
              <a:rPr lang="en-US" sz="1200" dirty="0"/>
              <a:t> 8(2): e1002503. doi:10.1371/journal.ppat.1002503</a:t>
            </a:r>
          </a:p>
          <a:p>
            <a:pPr eaLnBrk="1" hangingPunct="1"/>
            <a:r>
              <a:rPr lang="en-US" sz="1200" dirty="0">
                <a:hlinkClick r:id="rId3"/>
              </a:rPr>
              <a:t>http://www.plospathogens.org/article/info:doi/10.1371/journal.ppat.1002503</a:t>
            </a:r>
            <a:endParaRPr lang="en-US" sz="1200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143964" cy="2062103"/>
          </a:xfrm>
          <a:noFill/>
          <a:ln/>
        </p:spPr>
        <p:txBody>
          <a:bodyPr wrap="square">
            <a:spAutoFit/>
          </a:bodyPr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Association </a:t>
            </a:r>
            <a:r>
              <a:rPr lang="en-US" sz="3200" dirty="0">
                <a:solidFill>
                  <a:schemeClr val="tx2"/>
                </a:solidFill>
              </a:rPr>
              <a:t>between infectious dose </a:t>
            </a:r>
            <a:r>
              <a:rPr lang="en-US" sz="3200" dirty="0" smtClean="0">
                <a:solidFill>
                  <a:schemeClr val="tx2"/>
                </a:solidFill>
              </a:rPr>
              <a:t>and </a:t>
            </a:r>
            <a:r>
              <a:rPr lang="en-US" sz="3200" dirty="0">
                <a:solidFill>
                  <a:schemeClr val="tx2"/>
                </a:solidFill>
              </a:rPr>
              <a:t>the capacity of pathogens of killing professional phagocytes or surviving inside professional phagocytes.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infectious dose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786" y="1500174"/>
            <a:ext cx="7358114" cy="639762"/>
          </a:xfrm>
        </p:spPr>
        <p:txBody>
          <a:bodyPr>
            <a:normAutofit/>
          </a:bodyPr>
          <a:lstStyle/>
          <a:p>
            <a:r>
              <a:rPr lang="en-GB" dirty="0" smtClean="0"/>
              <a:t>Low to high infective doses (</a:t>
            </a:r>
            <a:r>
              <a:rPr lang="en-GB" dirty="0" err="1" smtClean="0"/>
              <a:t>ie</a:t>
            </a:r>
            <a:r>
              <a:rPr lang="en-GB" dirty="0" smtClean="0"/>
              <a:t> High to Low infectivity)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5786" y="2357430"/>
            <a:ext cx="7286676" cy="395128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Mycobacterium tuberculosis		10 CFU</a:t>
            </a:r>
          </a:p>
          <a:p>
            <a:r>
              <a:rPr lang="en-GB" dirty="0" err="1" smtClean="0"/>
              <a:t>Shigella</a:t>
            </a:r>
            <a:r>
              <a:rPr lang="en-GB" dirty="0" smtClean="0"/>
              <a:t> </a:t>
            </a:r>
            <a:r>
              <a:rPr lang="en-GB" dirty="0" err="1" smtClean="0"/>
              <a:t>dysenteriae</a:t>
            </a:r>
            <a:r>
              <a:rPr lang="en-GB" dirty="0" smtClean="0"/>
              <a:t>			10 CFU</a:t>
            </a:r>
          </a:p>
          <a:p>
            <a:r>
              <a:rPr lang="en-GB" dirty="0" smtClean="0"/>
              <a:t>E. coli </a:t>
            </a:r>
            <a:r>
              <a:rPr lang="en-GB" dirty="0" err="1" smtClean="0"/>
              <a:t>enterohaemorrhagic</a:t>
            </a:r>
            <a:r>
              <a:rPr lang="en-GB" dirty="0" smtClean="0"/>
              <a:t> (EHEC)	10 CFU</a:t>
            </a:r>
          </a:p>
          <a:p>
            <a:endParaRPr lang="en-GB" dirty="0" smtClean="0"/>
          </a:p>
          <a:p>
            <a:r>
              <a:rPr lang="en-GB" dirty="0" err="1" smtClean="0"/>
              <a:t>Neisseria</a:t>
            </a:r>
            <a:r>
              <a:rPr lang="en-GB" dirty="0" smtClean="0"/>
              <a:t> </a:t>
            </a:r>
            <a:r>
              <a:rPr lang="en-GB" dirty="0" err="1" smtClean="0"/>
              <a:t>meningitidis</a:t>
            </a:r>
            <a:r>
              <a:rPr lang="en-GB" dirty="0" smtClean="0"/>
              <a:t>		1000 CFU</a:t>
            </a:r>
          </a:p>
          <a:p>
            <a:r>
              <a:rPr lang="en-GB" dirty="0" smtClean="0"/>
              <a:t>Streptococcus </a:t>
            </a:r>
            <a:r>
              <a:rPr lang="en-GB" dirty="0" err="1" smtClean="0"/>
              <a:t>pyogenes</a:t>
            </a:r>
            <a:r>
              <a:rPr lang="en-GB" dirty="0" smtClean="0"/>
              <a:t> 		1000 CFU</a:t>
            </a:r>
          </a:p>
          <a:p>
            <a:r>
              <a:rPr lang="en-GB" dirty="0" err="1" smtClean="0"/>
              <a:t>Listeria</a:t>
            </a:r>
            <a:r>
              <a:rPr lang="en-GB" dirty="0" smtClean="0"/>
              <a:t> </a:t>
            </a:r>
            <a:r>
              <a:rPr lang="en-GB" dirty="0" err="1" smtClean="0"/>
              <a:t>monocytogenes</a:t>
            </a:r>
            <a:r>
              <a:rPr lang="en-GB" dirty="0" smtClean="0"/>
              <a:t>		1000 CFU</a:t>
            </a:r>
          </a:p>
          <a:p>
            <a:endParaRPr lang="en-GB" dirty="0" smtClean="0"/>
          </a:p>
          <a:p>
            <a:r>
              <a:rPr lang="en-GB" dirty="0" err="1" smtClean="0"/>
              <a:t>Legionella</a:t>
            </a:r>
            <a:r>
              <a:rPr lang="en-GB" dirty="0" smtClean="0"/>
              <a:t> </a:t>
            </a:r>
            <a:r>
              <a:rPr lang="en-GB" dirty="0" err="1" smtClean="0"/>
              <a:t>pneumophila</a:t>
            </a:r>
            <a:r>
              <a:rPr lang="en-GB" dirty="0" smtClean="0"/>
              <a:t>		100,000 CFU</a:t>
            </a:r>
          </a:p>
          <a:p>
            <a:r>
              <a:rPr lang="en-GB" dirty="0" smtClean="0"/>
              <a:t>E. coli </a:t>
            </a:r>
            <a:r>
              <a:rPr lang="en-GB" dirty="0" err="1" smtClean="0"/>
              <a:t>enteropathogenic</a:t>
            </a:r>
            <a:r>
              <a:rPr lang="en-GB" dirty="0" smtClean="0"/>
              <a:t> (EPEC)	10,000, 000 CFU</a:t>
            </a:r>
          </a:p>
          <a:p>
            <a:r>
              <a:rPr lang="en-GB" dirty="0" err="1" smtClean="0"/>
              <a:t>Vibrio</a:t>
            </a:r>
            <a:r>
              <a:rPr lang="en-GB" dirty="0" smtClean="0"/>
              <a:t> </a:t>
            </a:r>
            <a:r>
              <a:rPr lang="en-GB" dirty="0" err="1" smtClean="0"/>
              <a:t>cholerae</a:t>
            </a:r>
            <a:r>
              <a:rPr lang="en-GB" dirty="0" smtClean="0"/>
              <a:t> 			10, 000, 000 CFU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Virulence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5291" y="1214422"/>
            <a:ext cx="86287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B0F0"/>
                </a:solidFill>
              </a:rPr>
              <a:t>Features that enhance disease causation: </a:t>
            </a:r>
            <a:r>
              <a:rPr lang="en-GB" sz="2800" b="1" i="1" dirty="0" smtClean="0">
                <a:solidFill>
                  <a:srgbClr val="00B0F0"/>
                </a:solidFill>
              </a:rPr>
              <a:t>S. </a:t>
            </a:r>
            <a:r>
              <a:rPr lang="en-GB" sz="2800" b="1" i="1" dirty="0" err="1" smtClean="0">
                <a:solidFill>
                  <a:srgbClr val="00B0F0"/>
                </a:solidFill>
              </a:rPr>
              <a:t>pneumoniae</a:t>
            </a:r>
            <a:endParaRPr lang="en-GB" sz="2800" b="1" i="1" dirty="0" smtClean="0">
              <a:solidFill>
                <a:srgbClr val="00B0F0"/>
              </a:solidFill>
            </a:endParaRPr>
          </a:p>
          <a:p>
            <a:endParaRPr lang="en-GB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2143116"/>
            <a:ext cx="50720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2400" b="1" dirty="0" smtClean="0"/>
              <a:t>Toxin production </a:t>
            </a:r>
            <a:r>
              <a:rPr lang="en-GB" sz="2400" dirty="0" err="1" smtClean="0"/>
              <a:t>eg</a:t>
            </a:r>
            <a:r>
              <a:rPr lang="en-GB" sz="2400" dirty="0" smtClean="0"/>
              <a:t> </a:t>
            </a:r>
            <a:r>
              <a:rPr lang="en-GB" sz="2400" dirty="0" err="1" smtClean="0"/>
              <a:t>Pneumolysin</a:t>
            </a:r>
            <a:r>
              <a:rPr lang="en-GB" sz="2400" dirty="0" smtClean="0"/>
              <a:t>: cholesterol-dependent pore-forming toxin  affecting lung architecture</a:t>
            </a:r>
          </a:p>
          <a:p>
            <a:pPr algn="just">
              <a:buFont typeface="Arial" pitchFamily="34" charset="0"/>
              <a:buChar char="•"/>
            </a:pPr>
            <a:endParaRPr lang="en-GB" sz="2400" dirty="0" smtClean="0"/>
          </a:p>
          <a:p>
            <a:pPr algn="just">
              <a:buFont typeface="Arial" pitchFamily="34" charset="0"/>
              <a:buChar char="•"/>
            </a:pPr>
            <a:endParaRPr lang="en-GB" sz="2400" dirty="0" smtClean="0"/>
          </a:p>
          <a:p>
            <a:pPr algn="just">
              <a:buFont typeface="Arial" pitchFamily="34" charset="0"/>
              <a:buChar char="•"/>
            </a:pPr>
            <a:r>
              <a:rPr lang="en-GB" sz="2400" b="1" dirty="0" smtClean="0"/>
              <a:t>Degradation of host molecules </a:t>
            </a:r>
            <a:r>
              <a:rPr lang="en-GB" sz="2400" dirty="0" err="1" smtClean="0"/>
              <a:t>eg</a:t>
            </a:r>
            <a:r>
              <a:rPr lang="en-GB" sz="2400" dirty="0" smtClean="0"/>
              <a:t> </a:t>
            </a:r>
            <a:r>
              <a:rPr lang="en-GB" sz="2400" dirty="0" err="1" smtClean="0"/>
              <a:t>Hyaluronan</a:t>
            </a:r>
            <a:r>
              <a:rPr lang="en-GB" sz="2400" dirty="0" smtClean="0"/>
              <a:t> </a:t>
            </a:r>
            <a:r>
              <a:rPr lang="en-GB" sz="2400" dirty="0" err="1" smtClean="0"/>
              <a:t>lyase</a:t>
            </a:r>
            <a:r>
              <a:rPr lang="en-GB" sz="2400" dirty="0" smtClean="0"/>
              <a:t>- degrades host </a:t>
            </a:r>
            <a:r>
              <a:rPr lang="en-GB" sz="2400" dirty="0" err="1" smtClean="0"/>
              <a:t>hyaluronic</a:t>
            </a:r>
            <a:r>
              <a:rPr lang="en-GB" sz="2400" dirty="0" smtClean="0"/>
              <a:t> acid matrix for nutrition and ? spread</a:t>
            </a:r>
          </a:p>
        </p:txBody>
      </p:sp>
      <p:pic>
        <p:nvPicPr>
          <p:cNvPr id="9" name="Picture 8" descr="pneumonia-2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7" y="4286256"/>
            <a:ext cx="1819235" cy="192882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43636" y="2000240"/>
            <a:ext cx="2348624" cy="2025181"/>
            <a:chOff x="5715008" y="3929066"/>
            <a:chExt cx="2792350" cy="2177048"/>
          </a:xfrm>
        </p:grpSpPr>
        <p:pic>
          <p:nvPicPr>
            <p:cNvPr id="15364" name="Picture 4" descr="http://ars.els-cdn.com/content/image/1-s2.0-S1074761307003743-gr1.jpg"/>
            <p:cNvPicPr>
              <a:picLocks noChangeAspect="1" noChangeArrowheads="1"/>
            </p:cNvPicPr>
            <p:nvPr/>
          </p:nvPicPr>
          <p:blipFill>
            <a:blip r:embed="rId4"/>
            <a:srcRect l="36032" t="43479" r="15925"/>
            <a:stretch>
              <a:fillRect/>
            </a:stretch>
          </p:blipFill>
          <p:spPr bwMode="auto">
            <a:xfrm>
              <a:off x="5799942" y="4620222"/>
              <a:ext cx="2571767" cy="1485892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5715008" y="3929066"/>
              <a:ext cx="777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control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72260" y="3929066"/>
              <a:ext cx="1023217" cy="628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Infected</a:t>
              </a:r>
            </a:p>
            <a:p>
              <a:r>
                <a:rPr lang="en-GB" sz="1600" dirty="0" smtClean="0"/>
                <a:t>(PLN+)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23153" y="3929066"/>
              <a:ext cx="1084205" cy="628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Infected </a:t>
              </a:r>
            </a:p>
            <a:p>
              <a:r>
                <a:rPr lang="en-GB" sz="1600" dirty="0" smtClean="0"/>
                <a:t>(PLN-)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Virulence cont’d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720" y="2143116"/>
            <a:ext cx="5072098" cy="3951288"/>
          </a:xfrm>
        </p:spPr>
        <p:txBody>
          <a:bodyPr>
            <a:noAutofit/>
          </a:bodyPr>
          <a:lstStyle/>
          <a:p>
            <a:pPr algn="just"/>
            <a:r>
              <a:rPr lang="en-GB" sz="2800" b="1" dirty="0" smtClean="0"/>
              <a:t>Interference with host cell function </a:t>
            </a:r>
            <a:r>
              <a:rPr lang="en-GB" sz="2800" dirty="0" err="1" smtClean="0"/>
              <a:t>eg</a:t>
            </a:r>
            <a:r>
              <a:rPr lang="en-GB" sz="2800" dirty="0" smtClean="0"/>
              <a:t> </a:t>
            </a:r>
            <a:r>
              <a:rPr lang="en-GB" sz="2800" dirty="0" err="1" smtClean="0"/>
              <a:t>Superantigens</a:t>
            </a:r>
            <a:r>
              <a:rPr lang="en-GB" sz="2800" dirty="0" smtClean="0"/>
              <a:t> made by S. </a:t>
            </a:r>
            <a:r>
              <a:rPr lang="en-GB" sz="2800" dirty="0" err="1" smtClean="0"/>
              <a:t>aureus</a:t>
            </a:r>
            <a:r>
              <a:rPr lang="en-GB" sz="2800" dirty="0" smtClean="0"/>
              <a:t> interfering with normal T cell function</a:t>
            </a:r>
          </a:p>
          <a:p>
            <a:pPr algn="just"/>
            <a:endParaRPr lang="en-GB" sz="2800" dirty="0" smtClean="0"/>
          </a:p>
          <a:p>
            <a:pPr algn="just"/>
            <a:r>
              <a:rPr lang="en-GB" sz="2800" b="1" dirty="0" smtClean="0"/>
              <a:t>Immune evasion </a:t>
            </a:r>
            <a:r>
              <a:rPr lang="en-GB" sz="2800" dirty="0" err="1" smtClean="0"/>
              <a:t>eg</a:t>
            </a:r>
            <a:r>
              <a:rPr lang="en-GB" sz="2800" dirty="0" smtClean="0"/>
              <a:t> S. </a:t>
            </a:r>
            <a:r>
              <a:rPr lang="en-GB" sz="2800" dirty="0" err="1" smtClean="0"/>
              <a:t>aueus</a:t>
            </a:r>
            <a:r>
              <a:rPr lang="en-GB" sz="2800" dirty="0" smtClean="0"/>
              <a:t> </a:t>
            </a:r>
            <a:r>
              <a:rPr lang="en-GB" sz="2800" dirty="0" err="1" smtClean="0"/>
              <a:t>leukocidins</a:t>
            </a:r>
            <a:r>
              <a:rPr lang="en-GB" sz="2800" dirty="0" smtClean="0"/>
              <a:t> leading to </a:t>
            </a:r>
            <a:r>
              <a:rPr lang="en-GB" sz="2800" dirty="0" err="1" smtClean="0"/>
              <a:t>neutrophil</a:t>
            </a:r>
            <a:r>
              <a:rPr lang="en-GB" sz="2800" dirty="0" smtClean="0"/>
              <a:t> death 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5291" y="1214423"/>
            <a:ext cx="86287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F0"/>
                </a:solidFill>
              </a:rPr>
              <a:t>Features that enhance disease causation: </a:t>
            </a:r>
            <a:r>
              <a:rPr lang="en-GB" sz="2800" b="1" i="1" dirty="0" smtClean="0">
                <a:solidFill>
                  <a:srgbClr val="00B0F0"/>
                </a:solidFill>
              </a:rPr>
              <a:t>S. </a:t>
            </a:r>
            <a:r>
              <a:rPr lang="en-GB" sz="2800" b="1" i="1" dirty="0" err="1" smtClean="0">
                <a:solidFill>
                  <a:srgbClr val="00B0F0"/>
                </a:solidFill>
              </a:rPr>
              <a:t>aureus</a:t>
            </a:r>
            <a:endParaRPr lang="en-GB" sz="2800" b="1" i="1" dirty="0" smtClean="0">
              <a:solidFill>
                <a:srgbClr val="00B0F0"/>
              </a:solidFill>
            </a:endParaRPr>
          </a:p>
          <a:p>
            <a:endParaRPr lang="en-GB" sz="2800" dirty="0"/>
          </a:p>
          <a:p>
            <a:endParaRPr lang="en-US" sz="2800" dirty="0"/>
          </a:p>
        </p:txBody>
      </p: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6929452" y="1928802"/>
            <a:ext cx="612430" cy="1947850"/>
            <a:chOff x="3792" y="1056"/>
            <a:chExt cx="960" cy="2352"/>
          </a:xfrm>
        </p:grpSpPr>
        <p:sp>
          <p:nvSpPr>
            <p:cNvPr id="14" name="Oval 24"/>
            <p:cNvSpPr>
              <a:spLocks noChangeArrowheads="1"/>
            </p:cNvSpPr>
            <p:nvPr/>
          </p:nvSpPr>
          <p:spPr bwMode="auto">
            <a:xfrm>
              <a:off x="3792" y="2688"/>
              <a:ext cx="960" cy="72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GB" sz="3200" dirty="0" smtClean="0"/>
                <a:t>T </a:t>
              </a:r>
              <a:endParaRPr lang="en-US" sz="3200" dirty="0"/>
            </a:p>
          </p:txBody>
        </p:sp>
        <p:sp>
          <p:nvSpPr>
            <p:cNvPr id="15" name="AutoShape 25"/>
            <p:cNvSpPr>
              <a:spLocks noChangeArrowheads="1"/>
            </p:cNvSpPr>
            <p:nvPr/>
          </p:nvSpPr>
          <p:spPr bwMode="auto">
            <a:xfrm rot="5400000">
              <a:off x="3973" y="2439"/>
              <a:ext cx="615" cy="306"/>
            </a:xfrm>
            <a:prstGeom prst="chevron">
              <a:avLst>
                <a:gd name="adj" fmla="val 50245"/>
              </a:avLst>
            </a:prstGeom>
            <a:solidFill>
              <a:srgbClr val="EC20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26"/>
            <p:cNvSpPr>
              <a:spLocks noChangeArrowheads="1"/>
            </p:cNvSpPr>
            <p:nvPr/>
          </p:nvSpPr>
          <p:spPr bwMode="auto">
            <a:xfrm rot="-5400000">
              <a:off x="3973" y="1739"/>
              <a:ext cx="615" cy="306"/>
            </a:xfrm>
            <a:prstGeom prst="chevron">
              <a:avLst>
                <a:gd name="adj" fmla="val 50245"/>
              </a:avLst>
            </a:prstGeom>
            <a:solidFill>
              <a:srgbClr val="0070C0"/>
            </a:solidFill>
            <a:ln w="9525">
              <a:solidFill>
                <a:srgbClr val="CC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27"/>
            <p:cNvSpPr>
              <a:spLocks noChangeArrowheads="1"/>
            </p:cNvSpPr>
            <p:nvPr/>
          </p:nvSpPr>
          <p:spPr bwMode="auto">
            <a:xfrm rot="13980000">
              <a:off x="4245" y="2062"/>
              <a:ext cx="484" cy="474"/>
            </a:xfrm>
            <a:prstGeom prst="rtTriangle">
              <a:avLst/>
            </a:prstGeom>
            <a:solidFill>
              <a:srgbClr val="00FFFF">
                <a:alpha val="49804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8"/>
            <p:cNvSpPr>
              <a:spLocks noChangeArrowheads="1"/>
            </p:cNvSpPr>
            <p:nvPr/>
          </p:nvSpPr>
          <p:spPr bwMode="auto">
            <a:xfrm>
              <a:off x="3792" y="1056"/>
              <a:ext cx="960" cy="720"/>
            </a:xfrm>
            <a:prstGeom prst="ellipse">
              <a:avLst/>
            </a:prstGeom>
            <a:solidFill>
              <a:srgbClr val="6666FF"/>
            </a:solidFill>
            <a:ln w="9525">
              <a:solidFill>
                <a:srgbClr val="66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GB" dirty="0" smtClean="0"/>
                <a:t>APC</a:t>
              </a:r>
              <a:endParaRPr lang="en-US" dirty="0"/>
            </a:p>
          </p:txBody>
        </p:sp>
      </p:grpSp>
      <p:grpSp>
        <p:nvGrpSpPr>
          <p:cNvPr id="19" name="Group 31"/>
          <p:cNvGrpSpPr>
            <a:grpSpLocks/>
          </p:cNvGrpSpPr>
          <p:nvPr/>
        </p:nvGrpSpPr>
        <p:grpSpPr bwMode="auto">
          <a:xfrm>
            <a:off x="6286512" y="3357562"/>
            <a:ext cx="1878757" cy="1315130"/>
            <a:chOff x="2781" y="2767"/>
            <a:chExt cx="2945" cy="1588"/>
          </a:xfrm>
        </p:grpSpPr>
        <p:sp>
          <p:nvSpPr>
            <p:cNvPr id="20" name="Oval 32"/>
            <p:cNvSpPr>
              <a:spLocks noChangeArrowheads="1"/>
            </p:cNvSpPr>
            <p:nvPr/>
          </p:nvSpPr>
          <p:spPr bwMode="auto">
            <a:xfrm>
              <a:off x="3783" y="2767"/>
              <a:ext cx="960" cy="76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3783" y="2911"/>
              <a:ext cx="960" cy="72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34"/>
            <p:cNvSpPr>
              <a:spLocks noChangeArrowheads="1"/>
            </p:cNvSpPr>
            <p:nvPr/>
          </p:nvSpPr>
          <p:spPr bwMode="auto">
            <a:xfrm>
              <a:off x="3783" y="3055"/>
              <a:ext cx="960" cy="72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5"/>
            <p:cNvSpPr>
              <a:spLocks noChangeArrowheads="1"/>
            </p:cNvSpPr>
            <p:nvPr/>
          </p:nvSpPr>
          <p:spPr bwMode="auto">
            <a:xfrm>
              <a:off x="3783" y="3199"/>
              <a:ext cx="960" cy="72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6"/>
            <p:cNvSpPr>
              <a:spLocks noChangeArrowheads="1"/>
            </p:cNvSpPr>
            <p:nvPr/>
          </p:nvSpPr>
          <p:spPr bwMode="auto">
            <a:xfrm>
              <a:off x="3783" y="3343"/>
              <a:ext cx="960" cy="72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Line 37"/>
            <p:cNvSpPr>
              <a:spLocks noChangeShapeType="1"/>
            </p:cNvSpPr>
            <p:nvPr/>
          </p:nvSpPr>
          <p:spPr bwMode="auto">
            <a:xfrm flipH="1">
              <a:off x="3399" y="3871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38"/>
            <p:cNvSpPr>
              <a:spLocks noChangeShapeType="1"/>
            </p:cNvSpPr>
            <p:nvPr/>
          </p:nvSpPr>
          <p:spPr bwMode="auto">
            <a:xfrm>
              <a:off x="4695" y="3871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2781" y="4105"/>
              <a:ext cx="5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sz="2000" dirty="0">
                  <a:latin typeface="Helvetica" pitchFamily="8" charset="0"/>
                </a:rPr>
                <a:t>Shock</a:t>
              </a:r>
            </a:p>
          </p:txBody>
        </p:sp>
        <p:sp>
          <p:nvSpPr>
            <p:cNvPr id="28" name="Text Box 40"/>
            <p:cNvSpPr txBox="1">
              <a:spLocks noChangeArrowheads="1"/>
            </p:cNvSpPr>
            <p:nvPr/>
          </p:nvSpPr>
          <p:spPr bwMode="auto">
            <a:xfrm>
              <a:off x="4685" y="4014"/>
              <a:ext cx="10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sz="2000" dirty="0">
                  <a:latin typeface="Helvetica" pitchFamily="8" charset="0"/>
                </a:rPr>
                <a:t>Organ failure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214810" y="5357826"/>
            <a:ext cx="1119166" cy="1142984"/>
            <a:chOff x="5638800" y="3352800"/>
            <a:chExt cx="3124200" cy="3276600"/>
          </a:xfrm>
        </p:grpSpPr>
        <p:sp>
          <p:nvSpPr>
            <p:cNvPr id="31" name="Oval 24"/>
            <p:cNvSpPr>
              <a:spLocks noChangeArrowheads="1"/>
            </p:cNvSpPr>
            <p:nvPr/>
          </p:nvSpPr>
          <p:spPr bwMode="auto">
            <a:xfrm>
              <a:off x="5638800" y="3352800"/>
              <a:ext cx="3124200" cy="32766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6262688" y="3905250"/>
              <a:ext cx="2157413" cy="2309813"/>
            </a:xfrm>
            <a:custGeom>
              <a:avLst/>
              <a:gdLst>
                <a:gd name="T0" fmla="*/ 577 w 1359"/>
                <a:gd name="T1" fmla="*/ 97 h 1455"/>
                <a:gd name="T2" fmla="*/ 246 w 1359"/>
                <a:gd name="T3" fmla="*/ 210 h 1455"/>
                <a:gd name="T4" fmla="*/ 168 w 1359"/>
                <a:gd name="T5" fmla="*/ 262 h 1455"/>
                <a:gd name="T6" fmla="*/ 160 w 1359"/>
                <a:gd name="T7" fmla="*/ 366 h 1455"/>
                <a:gd name="T8" fmla="*/ 255 w 1359"/>
                <a:gd name="T9" fmla="*/ 427 h 1455"/>
                <a:gd name="T10" fmla="*/ 342 w 1359"/>
                <a:gd name="T11" fmla="*/ 488 h 1455"/>
                <a:gd name="T12" fmla="*/ 446 w 1359"/>
                <a:gd name="T13" fmla="*/ 645 h 1455"/>
                <a:gd name="T14" fmla="*/ 299 w 1359"/>
                <a:gd name="T15" fmla="*/ 766 h 1455"/>
                <a:gd name="T16" fmla="*/ 81 w 1359"/>
                <a:gd name="T17" fmla="*/ 645 h 1455"/>
                <a:gd name="T18" fmla="*/ 46 w 1359"/>
                <a:gd name="T19" fmla="*/ 793 h 1455"/>
                <a:gd name="T20" fmla="*/ 125 w 1359"/>
                <a:gd name="T21" fmla="*/ 845 h 1455"/>
                <a:gd name="T22" fmla="*/ 333 w 1359"/>
                <a:gd name="T23" fmla="*/ 932 h 1455"/>
                <a:gd name="T24" fmla="*/ 403 w 1359"/>
                <a:gd name="T25" fmla="*/ 1010 h 1455"/>
                <a:gd name="T26" fmla="*/ 455 w 1359"/>
                <a:gd name="T27" fmla="*/ 1140 h 1455"/>
                <a:gd name="T28" fmla="*/ 351 w 1359"/>
                <a:gd name="T29" fmla="*/ 1245 h 1455"/>
                <a:gd name="T30" fmla="*/ 368 w 1359"/>
                <a:gd name="T31" fmla="*/ 1332 h 1455"/>
                <a:gd name="T32" fmla="*/ 516 w 1359"/>
                <a:gd name="T33" fmla="*/ 1401 h 1455"/>
                <a:gd name="T34" fmla="*/ 881 w 1359"/>
                <a:gd name="T35" fmla="*/ 1419 h 1455"/>
                <a:gd name="T36" fmla="*/ 968 w 1359"/>
                <a:gd name="T37" fmla="*/ 1393 h 1455"/>
                <a:gd name="T38" fmla="*/ 1099 w 1359"/>
                <a:gd name="T39" fmla="*/ 1340 h 1455"/>
                <a:gd name="T40" fmla="*/ 1168 w 1359"/>
                <a:gd name="T41" fmla="*/ 1306 h 1455"/>
                <a:gd name="T42" fmla="*/ 1186 w 1359"/>
                <a:gd name="T43" fmla="*/ 1280 h 1455"/>
                <a:gd name="T44" fmla="*/ 1229 w 1359"/>
                <a:gd name="T45" fmla="*/ 1236 h 1455"/>
                <a:gd name="T46" fmla="*/ 1238 w 1359"/>
                <a:gd name="T47" fmla="*/ 1036 h 1455"/>
                <a:gd name="T48" fmla="*/ 1212 w 1359"/>
                <a:gd name="T49" fmla="*/ 984 h 1455"/>
                <a:gd name="T50" fmla="*/ 1177 w 1359"/>
                <a:gd name="T51" fmla="*/ 975 h 1455"/>
                <a:gd name="T52" fmla="*/ 942 w 1359"/>
                <a:gd name="T53" fmla="*/ 1027 h 1455"/>
                <a:gd name="T54" fmla="*/ 690 w 1359"/>
                <a:gd name="T55" fmla="*/ 949 h 1455"/>
                <a:gd name="T56" fmla="*/ 699 w 1359"/>
                <a:gd name="T57" fmla="*/ 888 h 1455"/>
                <a:gd name="T58" fmla="*/ 725 w 1359"/>
                <a:gd name="T59" fmla="*/ 879 h 1455"/>
                <a:gd name="T60" fmla="*/ 916 w 1359"/>
                <a:gd name="T61" fmla="*/ 862 h 1455"/>
                <a:gd name="T62" fmla="*/ 1003 w 1359"/>
                <a:gd name="T63" fmla="*/ 827 h 1455"/>
                <a:gd name="T64" fmla="*/ 951 w 1359"/>
                <a:gd name="T65" fmla="*/ 619 h 1455"/>
                <a:gd name="T66" fmla="*/ 864 w 1359"/>
                <a:gd name="T67" fmla="*/ 592 h 1455"/>
                <a:gd name="T68" fmla="*/ 777 w 1359"/>
                <a:gd name="T69" fmla="*/ 540 h 1455"/>
                <a:gd name="T70" fmla="*/ 725 w 1359"/>
                <a:gd name="T71" fmla="*/ 471 h 1455"/>
                <a:gd name="T72" fmla="*/ 760 w 1359"/>
                <a:gd name="T73" fmla="*/ 410 h 1455"/>
                <a:gd name="T74" fmla="*/ 812 w 1359"/>
                <a:gd name="T75" fmla="*/ 392 h 1455"/>
                <a:gd name="T76" fmla="*/ 986 w 1359"/>
                <a:gd name="T77" fmla="*/ 497 h 1455"/>
                <a:gd name="T78" fmla="*/ 1029 w 1359"/>
                <a:gd name="T79" fmla="*/ 558 h 1455"/>
                <a:gd name="T80" fmla="*/ 1046 w 1359"/>
                <a:gd name="T81" fmla="*/ 610 h 1455"/>
                <a:gd name="T82" fmla="*/ 1073 w 1359"/>
                <a:gd name="T83" fmla="*/ 619 h 1455"/>
                <a:gd name="T84" fmla="*/ 1125 w 1359"/>
                <a:gd name="T85" fmla="*/ 653 h 1455"/>
                <a:gd name="T86" fmla="*/ 1255 w 1359"/>
                <a:gd name="T87" fmla="*/ 636 h 1455"/>
                <a:gd name="T88" fmla="*/ 1325 w 1359"/>
                <a:gd name="T89" fmla="*/ 601 h 1455"/>
                <a:gd name="T90" fmla="*/ 1281 w 1359"/>
                <a:gd name="T91" fmla="*/ 349 h 1455"/>
                <a:gd name="T92" fmla="*/ 1212 w 1359"/>
                <a:gd name="T93" fmla="*/ 210 h 1455"/>
                <a:gd name="T94" fmla="*/ 1186 w 1359"/>
                <a:gd name="T95" fmla="*/ 201 h 1455"/>
                <a:gd name="T96" fmla="*/ 1046 w 1359"/>
                <a:gd name="T97" fmla="*/ 149 h 1455"/>
                <a:gd name="T98" fmla="*/ 890 w 1359"/>
                <a:gd name="T99" fmla="*/ 71 h 1455"/>
                <a:gd name="T100" fmla="*/ 603 w 1359"/>
                <a:gd name="T101" fmla="*/ 53 h 1455"/>
                <a:gd name="T102" fmla="*/ 560 w 1359"/>
                <a:gd name="T103" fmla="*/ 97 h 1455"/>
                <a:gd name="T104" fmla="*/ 577 w 1359"/>
                <a:gd name="T105" fmla="*/ 97 h 14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59"/>
                <a:gd name="T160" fmla="*/ 0 h 1455"/>
                <a:gd name="T161" fmla="*/ 1359 w 1359"/>
                <a:gd name="T162" fmla="*/ 1455 h 14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59" h="1455">
                  <a:moveTo>
                    <a:pt x="577" y="97"/>
                  </a:moveTo>
                  <a:cubicBezTo>
                    <a:pt x="545" y="281"/>
                    <a:pt x="518" y="201"/>
                    <a:pt x="246" y="210"/>
                  </a:cubicBezTo>
                  <a:cubicBezTo>
                    <a:pt x="199" y="222"/>
                    <a:pt x="206" y="236"/>
                    <a:pt x="168" y="262"/>
                  </a:cubicBezTo>
                  <a:cubicBezTo>
                    <a:pt x="141" y="302"/>
                    <a:pt x="136" y="297"/>
                    <a:pt x="160" y="366"/>
                  </a:cubicBezTo>
                  <a:cubicBezTo>
                    <a:pt x="172" y="401"/>
                    <a:pt x="255" y="427"/>
                    <a:pt x="255" y="427"/>
                  </a:cubicBezTo>
                  <a:cubicBezTo>
                    <a:pt x="280" y="452"/>
                    <a:pt x="316" y="460"/>
                    <a:pt x="342" y="488"/>
                  </a:cubicBezTo>
                  <a:cubicBezTo>
                    <a:pt x="384" y="533"/>
                    <a:pt x="427" y="584"/>
                    <a:pt x="446" y="645"/>
                  </a:cubicBezTo>
                  <a:cubicBezTo>
                    <a:pt x="435" y="799"/>
                    <a:pt x="456" y="777"/>
                    <a:pt x="299" y="766"/>
                  </a:cubicBezTo>
                  <a:cubicBezTo>
                    <a:pt x="228" y="720"/>
                    <a:pt x="150" y="690"/>
                    <a:pt x="81" y="645"/>
                  </a:cubicBezTo>
                  <a:cubicBezTo>
                    <a:pt x="0" y="663"/>
                    <a:pt x="20" y="692"/>
                    <a:pt x="46" y="793"/>
                  </a:cubicBezTo>
                  <a:cubicBezTo>
                    <a:pt x="52" y="818"/>
                    <a:pt x="103" y="837"/>
                    <a:pt x="125" y="845"/>
                  </a:cubicBezTo>
                  <a:cubicBezTo>
                    <a:pt x="195" y="868"/>
                    <a:pt x="261" y="907"/>
                    <a:pt x="333" y="932"/>
                  </a:cubicBezTo>
                  <a:cubicBezTo>
                    <a:pt x="387" y="985"/>
                    <a:pt x="364" y="958"/>
                    <a:pt x="403" y="1010"/>
                  </a:cubicBezTo>
                  <a:cubicBezTo>
                    <a:pt x="414" y="1055"/>
                    <a:pt x="439" y="1094"/>
                    <a:pt x="455" y="1140"/>
                  </a:cubicBezTo>
                  <a:cubicBezTo>
                    <a:pt x="420" y="1176"/>
                    <a:pt x="378" y="1202"/>
                    <a:pt x="351" y="1245"/>
                  </a:cubicBezTo>
                  <a:cubicBezTo>
                    <a:pt x="356" y="1274"/>
                    <a:pt x="358" y="1303"/>
                    <a:pt x="368" y="1332"/>
                  </a:cubicBezTo>
                  <a:cubicBezTo>
                    <a:pt x="382" y="1374"/>
                    <a:pt x="484" y="1392"/>
                    <a:pt x="516" y="1401"/>
                  </a:cubicBezTo>
                  <a:cubicBezTo>
                    <a:pt x="594" y="1455"/>
                    <a:pt x="805" y="1421"/>
                    <a:pt x="881" y="1419"/>
                  </a:cubicBezTo>
                  <a:cubicBezTo>
                    <a:pt x="910" y="1411"/>
                    <a:pt x="938" y="1401"/>
                    <a:pt x="968" y="1393"/>
                  </a:cubicBezTo>
                  <a:cubicBezTo>
                    <a:pt x="1007" y="1365"/>
                    <a:pt x="1055" y="1361"/>
                    <a:pt x="1099" y="1340"/>
                  </a:cubicBezTo>
                  <a:cubicBezTo>
                    <a:pt x="1174" y="1301"/>
                    <a:pt x="1112" y="1323"/>
                    <a:pt x="1168" y="1306"/>
                  </a:cubicBezTo>
                  <a:cubicBezTo>
                    <a:pt x="1174" y="1297"/>
                    <a:pt x="1179" y="1287"/>
                    <a:pt x="1186" y="1280"/>
                  </a:cubicBezTo>
                  <a:cubicBezTo>
                    <a:pt x="1199" y="1264"/>
                    <a:pt x="1229" y="1236"/>
                    <a:pt x="1229" y="1236"/>
                  </a:cubicBezTo>
                  <a:cubicBezTo>
                    <a:pt x="1247" y="1164"/>
                    <a:pt x="1248" y="1112"/>
                    <a:pt x="1238" y="1036"/>
                  </a:cubicBezTo>
                  <a:cubicBezTo>
                    <a:pt x="1236" y="1024"/>
                    <a:pt x="1221" y="990"/>
                    <a:pt x="1212" y="984"/>
                  </a:cubicBezTo>
                  <a:cubicBezTo>
                    <a:pt x="1202" y="977"/>
                    <a:pt x="1188" y="978"/>
                    <a:pt x="1177" y="975"/>
                  </a:cubicBezTo>
                  <a:cubicBezTo>
                    <a:pt x="1095" y="985"/>
                    <a:pt x="1023" y="1016"/>
                    <a:pt x="942" y="1027"/>
                  </a:cubicBezTo>
                  <a:cubicBezTo>
                    <a:pt x="825" y="1021"/>
                    <a:pt x="752" y="1044"/>
                    <a:pt x="690" y="949"/>
                  </a:cubicBezTo>
                  <a:cubicBezTo>
                    <a:pt x="693" y="928"/>
                    <a:pt x="689" y="906"/>
                    <a:pt x="699" y="888"/>
                  </a:cubicBezTo>
                  <a:cubicBezTo>
                    <a:pt x="703" y="879"/>
                    <a:pt x="715" y="880"/>
                    <a:pt x="725" y="879"/>
                  </a:cubicBezTo>
                  <a:cubicBezTo>
                    <a:pt x="788" y="871"/>
                    <a:pt x="852" y="867"/>
                    <a:pt x="916" y="862"/>
                  </a:cubicBezTo>
                  <a:cubicBezTo>
                    <a:pt x="950" y="853"/>
                    <a:pt x="978" y="852"/>
                    <a:pt x="1003" y="827"/>
                  </a:cubicBezTo>
                  <a:cubicBezTo>
                    <a:pt x="1023" y="768"/>
                    <a:pt x="1022" y="641"/>
                    <a:pt x="951" y="619"/>
                  </a:cubicBezTo>
                  <a:cubicBezTo>
                    <a:pt x="911" y="579"/>
                    <a:pt x="956" y="617"/>
                    <a:pt x="864" y="592"/>
                  </a:cubicBezTo>
                  <a:cubicBezTo>
                    <a:pt x="831" y="583"/>
                    <a:pt x="806" y="556"/>
                    <a:pt x="777" y="540"/>
                  </a:cubicBezTo>
                  <a:cubicBezTo>
                    <a:pt x="760" y="514"/>
                    <a:pt x="741" y="496"/>
                    <a:pt x="725" y="471"/>
                  </a:cubicBezTo>
                  <a:cubicBezTo>
                    <a:pt x="733" y="450"/>
                    <a:pt x="736" y="421"/>
                    <a:pt x="760" y="410"/>
                  </a:cubicBezTo>
                  <a:cubicBezTo>
                    <a:pt x="776" y="401"/>
                    <a:pt x="812" y="392"/>
                    <a:pt x="812" y="392"/>
                  </a:cubicBezTo>
                  <a:cubicBezTo>
                    <a:pt x="907" y="404"/>
                    <a:pt x="929" y="415"/>
                    <a:pt x="986" y="497"/>
                  </a:cubicBezTo>
                  <a:cubicBezTo>
                    <a:pt x="997" y="535"/>
                    <a:pt x="989" y="544"/>
                    <a:pt x="1029" y="558"/>
                  </a:cubicBezTo>
                  <a:cubicBezTo>
                    <a:pt x="1034" y="575"/>
                    <a:pt x="1033" y="597"/>
                    <a:pt x="1046" y="610"/>
                  </a:cubicBezTo>
                  <a:cubicBezTo>
                    <a:pt x="1052" y="616"/>
                    <a:pt x="1064" y="614"/>
                    <a:pt x="1073" y="619"/>
                  </a:cubicBezTo>
                  <a:cubicBezTo>
                    <a:pt x="1091" y="628"/>
                    <a:pt x="1125" y="653"/>
                    <a:pt x="1125" y="653"/>
                  </a:cubicBezTo>
                  <a:cubicBezTo>
                    <a:pt x="1168" y="647"/>
                    <a:pt x="1211" y="643"/>
                    <a:pt x="1255" y="636"/>
                  </a:cubicBezTo>
                  <a:cubicBezTo>
                    <a:pt x="1283" y="631"/>
                    <a:pt x="1298" y="610"/>
                    <a:pt x="1325" y="601"/>
                  </a:cubicBezTo>
                  <a:cubicBezTo>
                    <a:pt x="1359" y="488"/>
                    <a:pt x="1320" y="450"/>
                    <a:pt x="1281" y="349"/>
                  </a:cubicBezTo>
                  <a:cubicBezTo>
                    <a:pt x="1263" y="303"/>
                    <a:pt x="1251" y="242"/>
                    <a:pt x="1212" y="210"/>
                  </a:cubicBezTo>
                  <a:cubicBezTo>
                    <a:pt x="1204" y="204"/>
                    <a:pt x="1194" y="205"/>
                    <a:pt x="1186" y="201"/>
                  </a:cubicBezTo>
                  <a:cubicBezTo>
                    <a:pt x="1140" y="178"/>
                    <a:pt x="1090" y="170"/>
                    <a:pt x="1046" y="149"/>
                  </a:cubicBezTo>
                  <a:cubicBezTo>
                    <a:pt x="994" y="123"/>
                    <a:pt x="946" y="88"/>
                    <a:pt x="890" y="71"/>
                  </a:cubicBezTo>
                  <a:cubicBezTo>
                    <a:pt x="823" y="0"/>
                    <a:pt x="661" y="51"/>
                    <a:pt x="603" y="53"/>
                  </a:cubicBezTo>
                  <a:cubicBezTo>
                    <a:pt x="590" y="59"/>
                    <a:pt x="550" y="69"/>
                    <a:pt x="560" y="97"/>
                  </a:cubicBezTo>
                  <a:cubicBezTo>
                    <a:pt x="561" y="102"/>
                    <a:pt x="571" y="97"/>
                    <a:pt x="577" y="97"/>
                  </a:cubicBezTo>
                  <a:close/>
                </a:path>
              </a:pathLst>
            </a:custGeom>
            <a:solidFill>
              <a:srgbClr val="6600CC"/>
            </a:soli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26"/>
          <p:cNvGrpSpPr>
            <a:grpSpLocks/>
          </p:cNvGrpSpPr>
          <p:nvPr/>
        </p:nvGrpSpPr>
        <p:grpSpPr bwMode="auto">
          <a:xfrm>
            <a:off x="4143372" y="5214950"/>
            <a:ext cx="571504" cy="707070"/>
            <a:chOff x="2208" y="1152"/>
            <a:chExt cx="816" cy="1152"/>
          </a:xfrm>
        </p:grpSpPr>
        <p:sp>
          <p:nvSpPr>
            <p:cNvPr id="34" name="Oval 27"/>
            <p:cNvSpPr>
              <a:spLocks noChangeArrowheads="1"/>
            </p:cNvSpPr>
            <p:nvPr/>
          </p:nvSpPr>
          <p:spPr bwMode="auto">
            <a:xfrm>
              <a:off x="2400" y="1152"/>
              <a:ext cx="336" cy="768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Oval 28"/>
            <p:cNvSpPr>
              <a:spLocks noChangeArrowheads="1"/>
            </p:cNvSpPr>
            <p:nvPr/>
          </p:nvSpPr>
          <p:spPr bwMode="auto">
            <a:xfrm>
              <a:off x="2592" y="1200"/>
              <a:ext cx="336" cy="768"/>
            </a:xfrm>
            <a:prstGeom prst="ellipse">
              <a:avLst/>
            </a:prstGeom>
            <a:gradFill rotWithShape="0">
              <a:gsLst>
                <a:gs pos="0">
                  <a:srgbClr val="184718"/>
                </a:gs>
                <a:gs pos="50000">
                  <a:srgbClr val="339933"/>
                </a:gs>
                <a:gs pos="100000">
                  <a:srgbClr val="184718"/>
                </a:gs>
              </a:gsLst>
              <a:lin ang="0" scaled="1"/>
            </a:gradFill>
            <a:ln w="9525">
              <a:solidFill>
                <a:srgbClr val="33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9"/>
            <p:cNvSpPr>
              <a:spLocks noChangeArrowheads="1"/>
            </p:cNvSpPr>
            <p:nvPr/>
          </p:nvSpPr>
          <p:spPr bwMode="auto">
            <a:xfrm>
              <a:off x="2208" y="1248"/>
              <a:ext cx="336" cy="768"/>
            </a:xfrm>
            <a:prstGeom prst="ellipse">
              <a:avLst/>
            </a:prstGeom>
            <a:gradFill rotWithShape="0">
              <a:gsLst>
                <a:gs pos="0">
                  <a:srgbClr val="184718"/>
                </a:gs>
                <a:gs pos="50000">
                  <a:srgbClr val="339933"/>
                </a:gs>
                <a:gs pos="100000">
                  <a:srgbClr val="184718"/>
                </a:gs>
              </a:gsLst>
              <a:lin ang="0" scaled="1"/>
            </a:gradFill>
            <a:ln w="9525">
              <a:solidFill>
                <a:srgbClr val="33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0"/>
            <p:cNvSpPr>
              <a:spLocks noChangeArrowheads="1"/>
            </p:cNvSpPr>
            <p:nvPr/>
          </p:nvSpPr>
          <p:spPr bwMode="auto">
            <a:xfrm>
              <a:off x="2688" y="1344"/>
              <a:ext cx="336" cy="768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31"/>
            <p:cNvSpPr>
              <a:spLocks noChangeArrowheads="1"/>
            </p:cNvSpPr>
            <p:nvPr/>
          </p:nvSpPr>
          <p:spPr bwMode="auto">
            <a:xfrm>
              <a:off x="2208" y="1392"/>
              <a:ext cx="336" cy="768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352" y="1536"/>
              <a:ext cx="336" cy="768"/>
            </a:xfrm>
            <a:prstGeom prst="ellipse">
              <a:avLst/>
            </a:prstGeom>
            <a:gradFill rotWithShape="0">
              <a:gsLst>
                <a:gs pos="0">
                  <a:srgbClr val="184718"/>
                </a:gs>
                <a:gs pos="50000">
                  <a:srgbClr val="339933"/>
                </a:gs>
                <a:gs pos="100000">
                  <a:srgbClr val="184718"/>
                </a:gs>
              </a:gsLst>
              <a:lin ang="0" scaled="1"/>
            </a:gradFill>
            <a:ln w="9525">
              <a:solidFill>
                <a:srgbClr val="33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44" y="1536"/>
              <a:ext cx="336" cy="768"/>
            </a:xfrm>
            <a:prstGeom prst="ellipse">
              <a:avLst/>
            </a:prstGeom>
            <a:gradFill rotWithShape="0">
              <a:gsLst>
                <a:gs pos="0">
                  <a:srgbClr val="184718"/>
                </a:gs>
                <a:gs pos="50000">
                  <a:srgbClr val="339933"/>
                </a:gs>
                <a:gs pos="100000">
                  <a:srgbClr val="184718"/>
                </a:gs>
              </a:gsLst>
              <a:lin ang="0" scaled="1"/>
            </a:gradFill>
            <a:ln w="9525">
              <a:solidFill>
                <a:srgbClr val="33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643306" y="6500834"/>
            <a:ext cx="1168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neutrophil</a:t>
            </a:r>
            <a:endParaRPr lang="en-US" dirty="0"/>
          </a:p>
        </p:txBody>
      </p:sp>
      <p:pic>
        <p:nvPicPr>
          <p:cNvPr id="42" name="Picture 3" descr="C:\Users\Shiranee\Pictures\PVL skin lesion.jpg"/>
          <p:cNvPicPr>
            <a:picLocks noChangeAspect="1" noChangeArrowheads="1"/>
          </p:cNvPicPr>
          <p:nvPr/>
        </p:nvPicPr>
        <p:blipFill>
          <a:blip r:embed="rId2"/>
          <a:srcRect l="34375" t="25000" r="23958" b="23611"/>
          <a:stretch>
            <a:fillRect/>
          </a:stretch>
        </p:blipFill>
        <p:spPr bwMode="auto">
          <a:xfrm>
            <a:off x="714348" y="5857892"/>
            <a:ext cx="772303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428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Infectious disease examples</a:t>
            </a:r>
            <a:br>
              <a:rPr lang="en-GB" dirty="0" smtClean="0"/>
            </a:br>
            <a:r>
              <a:rPr lang="en-GB" dirty="0" smtClean="0"/>
              <a:t>by</a:t>
            </a:r>
            <a:br>
              <a:rPr lang="en-GB" dirty="0" smtClean="0"/>
            </a:br>
            <a:r>
              <a:rPr lang="en-GB" dirty="0" smtClean="0"/>
              <a:t>portal of entry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143000"/>
          </a:xfrm>
        </p:spPr>
        <p:txBody>
          <a:bodyPr/>
          <a:lstStyle/>
          <a:p>
            <a:r>
              <a:rPr lang="en-GB" dirty="0" smtClean="0"/>
              <a:t>Mouth: droplet transmission</a:t>
            </a:r>
            <a:endParaRPr lang="en-US" dirty="0"/>
          </a:p>
        </p:txBody>
      </p:sp>
      <p:pic>
        <p:nvPicPr>
          <p:cNvPr id="3" name="Picture 2" descr="300px-Tonsillit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928802"/>
            <a:ext cx="3000396" cy="2290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4429132"/>
            <a:ext cx="3266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Tonsillitis.</a:t>
            </a:r>
          </a:p>
          <a:p>
            <a:pPr algn="ctr"/>
            <a:r>
              <a:rPr lang="en-GB" sz="2400" dirty="0"/>
              <a:t>S</a:t>
            </a:r>
            <a:r>
              <a:rPr lang="en-GB" sz="2400" dirty="0" smtClean="0"/>
              <a:t>treptococcus </a:t>
            </a:r>
            <a:r>
              <a:rPr lang="en-GB" sz="2400" dirty="0" err="1" smtClean="0"/>
              <a:t>pyogenes</a:t>
            </a:r>
            <a:r>
              <a:rPr lang="en-GB" sz="2400" dirty="0" smtClean="0"/>
              <a:t> </a:t>
            </a:r>
            <a:endParaRPr lang="en-US" sz="24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l="42001" t="15453" r="37428" b="31061"/>
          <a:stretch>
            <a:fillRect/>
          </a:stretch>
        </p:blipFill>
        <p:spPr bwMode="auto">
          <a:xfrm>
            <a:off x="7429520" y="1785926"/>
            <a:ext cx="1428760" cy="267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1" descr="sorethro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857364"/>
            <a:ext cx="2580206" cy="24363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14810" y="4429132"/>
            <a:ext cx="4643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/>
              <a:t>Meningococcal septicaemia</a:t>
            </a:r>
          </a:p>
          <a:p>
            <a:pPr algn="r"/>
            <a:r>
              <a:rPr lang="en-GB" sz="2400" dirty="0" err="1" smtClean="0"/>
              <a:t>Neisseria</a:t>
            </a:r>
            <a:r>
              <a:rPr lang="en-GB" sz="2400" dirty="0" smtClean="0"/>
              <a:t> </a:t>
            </a:r>
            <a:r>
              <a:rPr lang="en-GB" sz="2400" dirty="0" err="1" smtClean="0"/>
              <a:t>meningitidis</a:t>
            </a:r>
            <a:r>
              <a:rPr lang="en-GB" sz="2400" dirty="0" smtClean="0"/>
              <a:t> colonises </a:t>
            </a:r>
            <a:r>
              <a:rPr lang="en-GB" sz="2400" dirty="0" err="1" smtClean="0"/>
              <a:t>nasopharynx</a:t>
            </a:r>
            <a:r>
              <a:rPr lang="en-GB" sz="2400" dirty="0"/>
              <a:t> </a:t>
            </a:r>
            <a:r>
              <a:rPr lang="en-GB" sz="2400" dirty="0" smtClean="0"/>
              <a:t>asymptomatically before invading epithelial then endothelial cells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Upper to lower respiratory tract</a:t>
            </a:r>
            <a:endParaRPr lang="en-US" dirty="0"/>
          </a:p>
        </p:txBody>
      </p:sp>
      <p:pic>
        <p:nvPicPr>
          <p:cNvPr id="5" name="Content Placeholder 4" descr="pneumonia-22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785926"/>
            <a:ext cx="4038600" cy="4281889"/>
          </a:xfrm>
        </p:spPr>
      </p:pic>
      <p:pic>
        <p:nvPicPr>
          <p:cNvPr id="8" name="Content Placeholder 7" descr="pottspuffytumor 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1857364"/>
            <a:ext cx="4038600" cy="2271713"/>
          </a:xfrm>
        </p:spPr>
      </p:pic>
      <p:sp>
        <p:nvSpPr>
          <p:cNvPr id="9" name="TextBox 8"/>
          <p:cNvSpPr txBox="1"/>
          <p:nvPr/>
        </p:nvSpPr>
        <p:spPr>
          <a:xfrm>
            <a:off x="428596" y="4500570"/>
            <a:ext cx="38010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Nasal sinuses:</a:t>
            </a:r>
            <a:r>
              <a:rPr lang="en-GB" dirty="0" smtClean="0"/>
              <a:t> bacterial infections with</a:t>
            </a:r>
          </a:p>
          <a:p>
            <a:r>
              <a:rPr lang="en-GB" i="1" dirty="0" smtClean="0"/>
              <a:t>Streptococcus </a:t>
            </a:r>
            <a:r>
              <a:rPr lang="en-GB" i="1" dirty="0" err="1" smtClean="0"/>
              <a:t>pneumoniae</a:t>
            </a:r>
            <a:endParaRPr lang="en-GB" i="1" dirty="0" smtClean="0"/>
          </a:p>
          <a:p>
            <a:r>
              <a:rPr lang="en-GB" i="1" dirty="0" smtClean="0"/>
              <a:t>Streptococcus </a:t>
            </a:r>
            <a:r>
              <a:rPr lang="en-GB" i="1" dirty="0" err="1" smtClean="0"/>
              <a:t>milleri</a:t>
            </a:r>
            <a:endParaRPr lang="en-GB" i="1" dirty="0" smtClean="0"/>
          </a:p>
          <a:p>
            <a:r>
              <a:rPr lang="en-GB" i="1" dirty="0" err="1" smtClean="0"/>
              <a:t>Haemophilus</a:t>
            </a:r>
            <a:r>
              <a:rPr lang="en-GB" i="1" dirty="0" smtClean="0"/>
              <a:t> </a:t>
            </a:r>
            <a:r>
              <a:rPr lang="en-GB" i="1" dirty="0" err="1" smtClean="0"/>
              <a:t>influenzae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29190" y="6286520"/>
            <a:ext cx="310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Pneumonia:</a:t>
            </a:r>
            <a:r>
              <a:rPr lang="en-GB" dirty="0" smtClean="0"/>
              <a:t> </a:t>
            </a:r>
            <a:r>
              <a:rPr lang="en-GB" i="1" dirty="0" smtClean="0"/>
              <a:t>Strep </a:t>
            </a:r>
            <a:r>
              <a:rPr lang="en-GB" i="1" dirty="0" err="1" smtClean="0"/>
              <a:t>pneumoniae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Faeco</a:t>
            </a:r>
            <a:r>
              <a:rPr lang="en-GB" dirty="0" smtClean="0"/>
              <a:t>-oral transmission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414069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285860"/>
            <a:ext cx="32956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143380"/>
            <a:ext cx="356158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071942"/>
            <a:ext cx="33147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4572000" y="2143116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715140" y="3429000"/>
            <a:ext cx="57150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4414" y="1214422"/>
            <a:ext cx="31366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Previous Cholera Epidemiology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1285860"/>
            <a:ext cx="17783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Haiti Earthquake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Faeco</a:t>
            </a:r>
            <a:r>
              <a:rPr lang="en-GB" dirty="0" smtClean="0"/>
              <a:t>-oral transmission: cholera cont’d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34004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2995610" cy="239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3571876"/>
            <a:ext cx="4462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Autumn 2010; UN base upstream of outbreak</a:t>
            </a: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857628"/>
            <a:ext cx="5629286" cy="259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642918"/>
            <a:ext cx="630077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 err="1" smtClean="0"/>
              <a:t>Vibrio</a:t>
            </a:r>
            <a:r>
              <a:rPr lang="en-GB" dirty="0" smtClean="0"/>
              <a:t> </a:t>
            </a:r>
            <a:r>
              <a:rPr lang="en-GB" dirty="0" err="1" smtClean="0"/>
              <a:t>cholerae</a:t>
            </a:r>
            <a:r>
              <a:rPr lang="en-GB" dirty="0" smtClean="0"/>
              <a:t> </a:t>
            </a:r>
            <a:r>
              <a:rPr lang="en-GB" dirty="0" err="1" smtClean="0"/>
              <a:t>pathogenicity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2000240"/>
            <a:ext cx="77153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Enormous infective dose 10</a:t>
            </a:r>
            <a:r>
              <a:rPr lang="en-GB" sz="2800" baseline="30000" dirty="0" smtClean="0"/>
              <a:t>6</a:t>
            </a:r>
            <a:r>
              <a:rPr lang="en-GB" sz="2800" dirty="0" smtClean="0"/>
              <a:t>- 10</a:t>
            </a:r>
            <a:r>
              <a:rPr lang="en-GB" sz="2800" baseline="30000" dirty="0" smtClean="0"/>
              <a:t>10  </a:t>
            </a:r>
            <a:r>
              <a:rPr lang="en-GB" sz="2800" dirty="0" smtClean="0"/>
              <a:t>!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Flagella used to penetrate mucus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Then makes 2 component toxin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A + B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Binds to GM </a:t>
            </a:r>
            <a:r>
              <a:rPr lang="en-GB" sz="2800" dirty="0" err="1" smtClean="0"/>
              <a:t>gangliosides</a:t>
            </a:r>
            <a:r>
              <a:rPr lang="en-GB" sz="2800" dirty="0" smtClean="0"/>
              <a:t> on gut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Triggers </a:t>
            </a:r>
            <a:r>
              <a:rPr lang="en-GB" sz="2800" dirty="0" err="1" smtClean="0"/>
              <a:t>cAMP</a:t>
            </a:r>
            <a:r>
              <a:rPr lang="en-GB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800" dirty="0"/>
              <a:t>C</a:t>
            </a:r>
            <a:r>
              <a:rPr lang="en-GB" sz="2800" dirty="0" smtClean="0"/>
              <a:t>hloride efflux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Na and water follow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Profuse diarrhoea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Rice water stools</a:t>
            </a:r>
          </a:p>
          <a:p>
            <a:pPr>
              <a:buFont typeface="Arial" pitchFamily="34" charset="0"/>
              <a:buChar char="•"/>
            </a:pPr>
            <a:endParaRPr lang="en-GB" sz="2800" dirty="0"/>
          </a:p>
          <a:p>
            <a:pPr>
              <a:buFont typeface="Arial" pitchFamily="34" charset="0"/>
              <a:buChar char="•"/>
            </a:pPr>
            <a:endParaRPr lang="en-GB" sz="2800" b="1" dirty="0" smtClean="0"/>
          </a:p>
          <a:p>
            <a:endParaRPr lang="en-GB" sz="2800" dirty="0" smtClean="0"/>
          </a:p>
          <a:p>
            <a:endParaRPr lang="en-US" sz="2800" dirty="0"/>
          </a:p>
        </p:txBody>
      </p:sp>
      <p:pic>
        <p:nvPicPr>
          <p:cNvPr id="36868" name="Picture 4" descr="http://goodhealthhub.com/wp-content/uploads/2011/10/Cholera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219192" cy="1750131"/>
          </a:xfrm>
          <a:prstGeom prst="rect">
            <a:avLst/>
          </a:prstGeom>
          <a:noFill/>
        </p:spPr>
      </p:pic>
      <p:pic>
        <p:nvPicPr>
          <p:cNvPr id="36870" name="Picture 6" descr="http://www.ebi.ac.uk/interpro/potm/2005_9/Page2_files/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428868"/>
            <a:ext cx="3428992" cy="3428993"/>
          </a:xfrm>
          <a:prstGeom prst="rect">
            <a:avLst/>
          </a:prstGeom>
          <a:noFill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5500702"/>
            <a:ext cx="12382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50017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Sources and Routes of bacterial infection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2000232" y="3000372"/>
            <a:ext cx="1319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Helvetica" pitchFamily="-16" charset="0"/>
              </a:rPr>
              <a:t>Intrinsic </a:t>
            </a: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5929322" y="3071810"/>
            <a:ext cx="142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Helvetica" pitchFamily="-16" charset="0"/>
              </a:rPr>
              <a:t>Extrinsic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28794" y="4214818"/>
            <a:ext cx="5143537" cy="2104739"/>
            <a:chOff x="1928794" y="4214818"/>
            <a:chExt cx="5143537" cy="2104739"/>
          </a:xfrm>
        </p:grpSpPr>
        <p:sp>
          <p:nvSpPr>
            <p:cNvPr id="5" name="TextBox 4"/>
            <p:cNvSpPr txBox="1"/>
            <p:nvPr/>
          </p:nvSpPr>
          <p:spPr>
            <a:xfrm>
              <a:off x="4071934" y="5857892"/>
              <a:ext cx="12688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Mythical</a:t>
              </a:r>
              <a:endParaRPr lang="en-US" sz="2400" dirty="0"/>
            </a:p>
          </p:txBody>
        </p:sp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1928794" y="4214818"/>
              <a:ext cx="5143537" cy="1906583"/>
              <a:chOff x="371" y="689"/>
              <a:chExt cx="4547" cy="2046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989" y="737"/>
                <a:ext cx="929" cy="149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87" y="714"/>
                <a:ext cx="1592" cy="16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71" y="689"/>
                <a:ext cx="1188" cy="20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Gastro-intestinal to </a:t>
            </a:r>
            <a:r>
              <a:rPr lang="en-GB" dirty="0" err="1" smtClean="0"/>
              <a:t>Urogenital</a:t>
            </a:r>
            <a:r>
              <a:rPr lang="en-GB" dirty="0" smtClean="0"/>
              <a:t> tract.. to neonates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Genital tract colonisation with group B strep (from GI tract)- Harmless 30-40% of women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....leading to invasive group B strep infection in neonates: meningitis, septicaemia, death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Group_B_Streptococcus-1-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3786190"/>
            <a:ext cx="2143140" cy="2397638"/>
          </a:xfrm>
          <a:prstGeom prst="rect">
            <a:avLst/>
          </a:prstGeom>
        </p:spPr>
      </p:pic>
      <p:pic>
        <p:nvPicPr>
          <p:cNvPr id="9" name="Picture 8" descr="Group-B-Strep-Infecti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857628"/>
            <a:ext cx="2500330" cy="187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Portal of entry inoculation through skin: </a:t>
            </a:r>
            <a:br>
              <a:rPr lang="en-GB" dirty="0" smtClean="0"/>
            </a:br>
            <a:r>
              <a:rPr lang="en-GB" i="1" dirty="0" smtClean="0"/>
              <a:t>Staphylococcus </a:t>
            </a:r>
            <a:r>
              <a:rPr lang="en-GB" i="1" dirty="0" err="1" smtClean="0"/>
              <a:t>aureus</a:t>
            </a:r>
            <a:endParaRPr lang="en-US" i="1" dirty="0"/>
          </a:p>
        </p:txBody>
      </p:sp>
      <p:pic>
        <p:nvPicPr>
          <p:cNvPr id="3" name="Picture 2" descr="PVL skin lesion.jpg"/>
          <p:cNvPicPr>
            <a:picLocks noChangeAspect="1"/>
          </p:cNvPicPr>
          <p:nvPr/>
        </p:nvPicPr>
        <p:blipFill>
          <a:blip r:embed="rId2" cstate="print"/>
          <a:srcRect l="18644" t="27684" r="22033" b="22598"/>
          <a:stretch>
            <a:fillRect/>
          </a:stretch>
        </p:blipFill>
        <p:spPr>
          <a:xfrm>
            <a:off x="5214942" y="4500570"/>
            <a:ext cx="2841284" cy="1785950"/>
          </a:xfrm>
          <a:prstGeom prst="rect">
            <a:avLst/>
          </a:prstGeom>
        </p:spPr>
      </p:pic>
      <p:pic>
        <p:nvPicPr>
          <p:cNvPr id="5" name="Picture 4" descr="boil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334" y="1571612"/>
            <a:ext cx="2800417" cy="242411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00166" y="2589575"/>
            <a:ext cx="3485789" cy="1929506"/>
            <a:chOff x="1500166" y="2589575"/>
            <a:chExt cx="3485789" cy="1929506"/>
          </a:xfrm>
          <a:solidFill>
            <a:srgbClr val="FFCC00"/>
          </a:solidFill>
        </p:grpSpPr>
        <p:sp>
          <p:nvSpPr>
            <p:cNvPr id="6" name="Right Arrow 5"/>
            <p:cNvSpPr/>
            <p:nvPr/>
          </p:nvSpPr>
          <p:spPr>
            <a:xfrm rot="20004621">
              <a:off x="3485757" y="2589575"/>
              <a:ext cx="1500198" cy="608134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 rot="2395411">
              <a:off x="3449286" y="3910947"/>
              <a:ext cx="1500198" cy="608134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taphaureus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0166" y="2714620"/>
              <a:ext cx="2214578" cy="1594496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214283" y="5143512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S. </a:t>
            </a:r>
            <a:r>
              <a:rPr lang="en-GB" i="1" dirty="0" err="1" smtClean="0"/>
              <a:t>aureus</a:t>
            </a:r>
            <a:r>
              <a:rPr lang="en-GB" i="1" dirty="0" smtClean="0"/>
              <a:t> </a:t>
            </a:r>
            <a:r>
              <a:rPr lang="en-GB" dirty="0" smtClean="0"/>
              <a:t>produces a family of </a:t>
            </a:r>
            <a:r>
              <a:rPr lang="en-GB" dirty="0" err="1" smtClean="0"/>
              <a:t>Leukocidins</a:t>
            </a:r>
            <a:endParaRPr lang="en-GB" dirty="0" smtClean="0"/>
          </a:p>
          <a:p>
            <a:r>
              <a:rPr lang="en-GB" dirty="0" smtClean="0"/>
              <a:t>=toxins which destroy </a:t>
            </a:r>
            <a:r>
              <a:rPr lang="en-GB" dirty="0" err="1" smtClean="0"/>
              <a:t>neutrophils</a:t>
            </a:r>
            <a:r>
              <a:rPr lang="en-GB" dirty="0" smtClean="0"/>
              <a:t>, producing characteristic pus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Pathogens to know....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EC20DD"/>
                </a:solidFill>
              </a:rPr>
              <a:t>Gram negative</a:t>
            </a:r>
            <a:endParaRPr lang="en-US" dirty="0">
              <a:solidFill>
                <a:srgbClr val="EC20D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720" y="2500306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Neisseria</a:t>
            </a:r>
            <a:r>
              <a:rPr lang="en-GB" dirty="0" smtClean="0"/>
              <a:t> (</a:t>
            </a:r>
            <a:r>
              <a:rPr lang="en-GB" dirty="0" err="1" smtClean="0"/>
              <a:t>meningitidis</a:t>
            </a:r>
            <a:r>
              <a:rPr lang="en-GB" dirty="0" smtClean="0"/>
              <a:t> and </a:t>
            </a:r>
            <a:r>
              <a:rPr lang="en-GB" dirty="0" err="1" smtClean="0"/>
              <a:t>gonorrhoeae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err="1" smtClean="0"/>
              <a:t>Haemophilus</a:t>
            </a:r>
            <a:r>
              <a:rPr lang="en-GB" dirty="0" smtClean="0"/>
              <a:t> </a:t>
            </a:r>
            <a:r>
              <a:rPr lang="en-GB" dirty="0" err="1" smtClean="0"/>
              <a:t>influenzae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Escherichia coli (EPEC, EHEC, ETEC, </a:t>
            </a:r>
            <a:r>
              <a:rPr lang="en-GB" dirty="0" err="1" smtClean="0"/>
              <a:t>uropathogenic</a:t>
            </a:r>
            <a:r>
              <a:rPr lang="en-GB" dirty="0" smtClean="0"/>
              <a:t>)</a:t>
            </a:r>
          </a:p>
          <a:p>
            <a:r>
              <a:rPr lang="en-GB" dirty="0" smtClean="0"/>
              <a:t>Salmonella spp.,</a:t>
            </a:r>
          </a:p>
          <a:p>
            <a:r>
              <a:rPr lang="en-GB" dirty="0" err="1" smtClean="0"/>
              <a:t>Vibrio</a:t>
            </a:r>
            <a:r>
              <a:rPr lang="en-GB" dirty="0" smtClean="0"/>
              <a:t> </a:t>
            </a:r>
            <a:r>
              <a:rPr lang="en-GB" dirty="0" err="1" smtClean="0"/>
              <a:t>cholerae</a:t>
            </a:r>
            <a:endParaRPr lang="en-GB" dirty="0" smtClean="0"/>
          </a:p>
          <a:p>
            <a:r>
              <a:rPr lang="en-GB" dirty="0" err="1" smtClean="0"/>
              <a:t>Shigella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6600CC"/>
                </a:solidFill>
              </a:rPr>
              <a:t>Gram positive</a:t>
            </a:r>
            <a:endParaRPr lang="en-US" dirty="0">
              <a:solidFill>
                <a:srgbClr val="6600C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357430"/>
            <a:ext cx="4286280" cy="3951288"/>
          </a:xfrm>
        </p:spPr>
        <p:txBody>
          <a:bodyPr>
            <a:noAutofit/>
          </a:bodyPr>
          <a:lstStyle/>
          <a:p>
            <a:r>
              <a:rPr lang="en-GB" dirty="0" smtClean="0"/>
              <a:t>Staphylococcus  </a:t>
            </a:r>
            <a:r>
              <a:rPr lang="en-GB" dirty="0" err="1" smtClean="0"/>
              <a:t>aureus</a:t>
            </a:r>
            <a:r>
              <a:rPr lang="en-GB" dirty="0" smtClean="0"/>
              <a:t> </a:t>
            </a:r>
          </a:p>
          <a:p>
            <a:r>
              <a:rPr lang="en-GB" dirty="0" smtClean="0"/>
              <a:t>Streptococcus</a:t>
            </a:r>
          </a:p>
          <a:p>
            <a:pPr lvl="1"/>
            <a:r>
              <a:rPr lang="en-GB" sz="1800" dirty="0" smtClean="0"/>
              <a:t>Group A= S. </a:t>
            </a:r>
            <a:r>
              <a:rPr lang="en-GB" sz="1800" dirty="0" err="1" smtClean="0"/>
              <a:t>pyogenes</a:t>
            </a:r>
            <a:endParaRPr lang="en-GB" sz="1800" dirty="0" smtClean="0"/>
          </a:p>
          <a:p>
            <a:pPr lvl="1"/>
            <a:r>
              <a:rPr lang="en-GB" sz="1800" dirty="0" smtClean="0"/>
              <a:t>Group B=S. </a:t>
            </a:r>
            <a:r>
              <a:rPr lang="en-GB" sz="1800" dirty="0" err="1" smtClean="0"/>
              <a:t>agalactiae</a:t>
            </a:r>
            <a:endParaRPr lang="en-GB" sz="1800" dirty="0" smtClean="0"/>
          </a:p>
          <a:p>
            <a:pPr lvl="1"/>
            <a:r>
              <a:rPr lang="en-GB" sz="1800" dirty="0" err="1" smtClean="0"/>
              <a:t>Viridans</a:t>
            </a:r>
            <a:r>
              <a:rPr lang="en-GB" sz="1800" dirty="0" smtClean="0"/>
              <a:t> strep=dental bacteria</a:t>
            </a:r>
          </a:p>
          <a:p>
            <a:pPr lvl="1"/>
            <a:r>
              <a:rPr lang="en-GB" sz="1800" dirty="0" err="1" smtClean="0"/>
              <a:t>Pneumococcus</a:t>
            </a:r>
            <a:r>
              <a:rPr lang="en-GB" sz="1800" dirty="0" smtClean="0"/>
              <a:t>=S. </a:t>
            </a:r>
            <a:r>
              <a:rPr lang="en-GB" sz="1800" dirty="0" err="1" smtClean="0"/>
              <a:t>pneumoniae</a:t>
            </a:r>
            <a:endParaRPr lang="en-GB" sz="2400" dirty="0" smtClean="0"/>
          </a:p>
          <a:p>
            <a:endParaRPr lang="en-GB" dirty="0" smtClean="0"/>
          </a:p>
          <a:p>
            <a:r>
              <a:rPr lang="en-GB" dirty="0" smtClean="0"/>
              <a:t>Clostridium (</a:t>
            </a:r>
            <a:r>
              <a:rPr lang="en-GB" dirty="0" err="1" smtClean="0"/>
              <a:t>difficile</a:t>
            </a:r>
            <a:r>
              <a:rPr lang="en-GB" dirty="0" smtClean="0"/>
              <a:t>, </a:t>
            </a:r>
            <a:r>
              <a:rPr lang="en-GB" dirty="0" err="1" smtClean="0"/>
              <a:t>tetani</a:t>
            </a:r>
            <a:r>
              <a:rPr lang="en-GB" dirty="0" smtClean="0"/>
              <a:t>, </a:t>
            </a:r>
            <a:r>
              <a:rPr lang="en-GB" dirty="0" err="1" smtClean="0"/>
              <a:t>botulinum</a:t>
            </a:r>
            <a:r>
              <a:rPr lang="en-GB" dirty="0" smtClean="0"/>
              <a:t>, </a:t>
            </a:r>
            <a:r>
              <a:rPr lang="en-GB" dirty="0" err="1" smtClean="0"/>
              <a:t>pergringens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Listeria</a:t>
            </a:r>
            <a:r>
              <a:rPr lang="en-GB" dirty="0" smtClean="0"/>
              <a:t> spp</a:t>
            </a:r>
            <a:r>
              <a:rPr lang="en-GB" dirty="0"/>
              <a:t>.</a:t>
            </a:r>
            <a:endParaRPr lang="en-GB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3143240" y="3214686"/>
            <a:ext cx="428628" cy="285752"/>
            <a:chOff x="3143240" y="3214686"/>
            <a:chExt cx="428628" cy="285752"/>
          </a:xfrm>
        </p:grpSpPr>
        <p:sp>
          <p:nvSpPr>
            <p:cNvPr id="7" name="Oval 6"/>
            <p:cNvSpPr/>
            <p:nvPr/>
          </p:nvSpPr>
          <p:spPr>
            <a:xfrm>
              <a:off x="3143240" y="3214686"/>
              <a:ext cx="214314" cy="214314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357554" y="3286124"/>
              <a:ext cx="214314" cy="214314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3357554" y="4000504"/>
            <a:ext cx="214314" cy="142876"/>
          </a:xfrm>
          <a:prstGeom prst="ellipse">
            <a:avLst/>
          </a:prstGeom>
          <a:solidFill>
            <a:srgbClr val="EC2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14744" y="4143380"/>
            <a:ext cx="142876" cy="214314"/>
          </a:xfrm>
          <a:prstGeom prst="ellipse">
            <a:avLst/>
          </a:prstGeom>
          <a:solidFill>
            <a:srgbClr val="EC2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3448040" y="2786058"/>
            <a:ext cx="338142" cy="376238"/>
            <a:chOff x="3448040" y="2786058"/>
            <a:chExt cx="338142" cy="376238"/>
          </a:xfrm>
        </p:grpSpPr>
        <p:sp>
          <p:nvSpPr>
            <p:cNvPr id="12" name="Oval 11"/>
            <p:cNvSpPr/>
            <p:nvPr/>
          </p:nvSpPr>
          <p:spPr>
            <a:xfrm>
              <a:off x="3448040" y="2947982"/>
              <a:ext cx="214314" cy="214314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571868" y="2786058"/>
              <a:ext cx="214314" cy="214314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714612" y="5072074"/>
            <a:ext cx="1486842" cy="988240"/>
            <a:chOff x="3356616" y="5000636"/>
            <a:chExt cx="1486842" cy="988240"/>
          </a:xfrm>
        </p:grpSpPr>
        <p:sp>
          <p:nvSpPr>
            <p:cNvPr id="15" name="Oval 14"/>
            <p:cNvSpPr/>
            <p:nvPr/>
          </p:nvSpPr>
          <p:spPr>
            <a:xfrm>
              <a:off x="3571868" y="5000636"/>
              <a:ext cx="285752" cy="71438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20087959">
              <a:off x="3724268" y="5153036"/>
              <a:ext cx="357190" cy="71438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1936852">
              <a:off x="3876668" y="5305436"/>
              <a:ext cx="357190" cy="71438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029068" y="5457836"/>
              <a:ext cx="357190" cy="71438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18998852">
              <a:off x="4181468" y="5610236"/>
              <a:ext cx="357190" cy="71438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333868" y="5762636"/>
              <a:ext cx="357190" cy="71438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2286008">
              <a:off x="4486268" y="5915036"/>
              <a:ext cx="357190" cy="71438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12570398">
              <a:off x="3356616" y="5155438"/>
              <a:ext cx="285752" cy="71438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11058357">
              <a:off x="3509016" y="5307838"/>
              <a:ext cx="357190" cy="71438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14507250">
              <a:off x="3661416" y="5460238"/>
              <a:ext cx="357190" cy="71438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12570398">
              <a:off x="3813816" y="5612638"/>
              <a:ext cx="357190" cy="71438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9969250">
              <a:off x="3966216" y="5765038"/>
              <a:ext cx="357190" cy="71438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12570398">
              <a:off x="4118616" y="5917438"/>
              <a:ext cx="357190" cy="71438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 rot="14652896">
            <a:off x="2453747" y="5319419"/>
            <a:ext cx="1486842" cy="988240"/>
            <a:chOff x="3356616" y="5000636"/>
            <a:chExt cx="1486842" cy="988240"/>
          </a:xfrm>
        </p:grpSpPr>
        <p:sp>
          <p:nvSpPr>
            <p:cNvPr id="30" name="Oval 29"/>
            <p:cNvSpPr/>
            <p:nvPr/>
          </p:nvSpPr>
          <p:spPr>
            <a:xfrm>
              <a:off x="3571868" y="5000636"/>
              <a:ext cx="285752" cy="71438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20087959">
              <a:off x="3724268" y="5153036"/>
              <a:ext cx="357190" cy="71438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1936852">
              <a:off x="3876668" y="5305436"/>
              <a:ext cx="357190" cy="71438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029068" y="5457836"/>
              <a:ext cx="357190" cy="71438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rot="18998852">
              <a:off x="4181468" y="5610236"/>
              <a:ext cx="357190" cy="71438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333868" y="5762636"/>
              <a:ext cx="357190" cy="71438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2286008">
              <a:off x="4486268" y="5915036"/>
              <a:ext cx="357190" cy="71438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rot="12570398">
              <a:off x="3356616" y="5155438"/>
              <a:ext cx="285752" cy="71438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11058357">
              <a:off x="3509016" y="5307838"/>
              <a:ext cx="357190" cy="71438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14507250">
              <a:off x="3661416" y="5460238"/>
              <a:ext cx="357190" cy="71438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12570398">
              <a:off x="3813816" y="5612638"/>
              <a:ext cx="357190" cy="71438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9969250">
              <a:off x="3966216" y="5765038"/>
              <a:ext cx="357190" cy="71438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rot="12570398">
              <a:off x="4118616" y="5917438"/>
              <a:ext cx="357190" cy="71438"/>
            </a:xfrm>
            <a:prstGeom prst="ellipse">
              <a:avLst/>
            </a:prstGeom>
            <a:solidFill>
              <a:srgbClr val="EC2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500958" y="2786058"/>
            <a:ext cx="714380" cy="500066"/>
            <a:chOff x="7500958" y="2786058"/>
            <a:chExt cx="714380" cy="500066"/>
          </a:xfrm>
        </p:grpSpPr>
        <p:grpSp>
          <p:nvGrpSpPr>
            <p:cNvPr id="51" name="Group 50"/>
            <p:cNvGrpSpPr/>
            <p:nvPr/>
          </p:nvGrpSpPr>
          <p:grpSpPr>
            <a:xfrm>
              <a:off x="7786710" y="2928934"/>
              <a:ext cx="428628" cy="285752"/>
              <a:chOff x="3143240" y="3214686"/>
              <a:chExt cx="428628" cy="285752"/>
            </a:xfrm>
            <a:solidFill>
              <a:srgbClr val="6600CC"/>
            </a:solidFill>
          </p:grpSpPr>
          <p:sp>
            <p:nvSpPr>
              <p:cNvPr id="52" name="Oval 51"/>
              <p:cNvSpPr/>
              <p:nvPr/>
            </p:nvSpPr>
            <p:spPr>
              <a:xfrm>
                <a:off x="3143240" y="3214686"/>
                <a:ext cx="214314" cy="2143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357554" y="3286124"/>
                <a:ext cx="214314" cy="2143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7715272" y="2786058"/>
              <a:ext cx="428628" cy="285752"/>
              <a:chOff x="3143240" y="3214686"/>
              <a:chExt cx="428628" cy="285752"/>
            </a:xfrm>
            <a:solidFill>
              <a:srgbClr val="6600CC"/>
            </a:solidFill>
          </p:grpSpPr>
          <p:sp>
            <p:nvSpPr>
              <p:cNvPr id="55" name="Oval 54"/>
              <p:cNvSpPr/>
              <p:nvPr/>
            </p:nvSpPr>
            <p:spPr>
              <a:xfrm>
                <a:off x="3143240" y="3214686"/>
                <a:ext cx="214314" cy="2143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357554" y="3286124"/>
                <a:ext cx="214314" cy="2143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500958" y="3000372"/>
              <a:ext cx="428628" cy="285752"/>
              <a:chOff x="3143240" y="3214686"/>
              <a:chExt cx="428628" cy="285752"/>
            </a:xfrm>
            <a:solidFill>
              <a:srgbClr val="6600CC"/>
            </a:solidFill>
          </p:grpSpPr>
          <p:sp>
            <p:nvSpPr>
              <p:cNvPr id="58" name="Oval 57"/>
              <p:cNvSpPr/>
              <p:nvPr/>
            </p:nvSpPr>
            <p:spPr>
              <a:xfrm>
                <a:off x="3143240" y="3214686"/>
                <a:ext cx="214314" cy="2143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357554" y="3286124"/>
                <a:ext cx="214314" cy="2143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8001024" y="5072074"/>
            <a:ext cx="428628" cy="285752"/>
            <a:chOff x="3143240" y="3214686"/>
            <a:chExt cx="428628" cy="285752"/>
          </a:xfrm>
          <a:solidFill>
            <a:srgbClr val="6600CC"/>
          </a:solidFill>
        </p:grpSpPr>
        <p:sp>
          <p:nvSpPr>
            <p:cNvPr id="64" name="Oval 63"/>
            <p:cNvSpPr/>
            <p:nvPr/>
          </p:nvSpPr>
          <p:spPr>
            <a:xfrm>
              <a:off x="3143240" y="3214686"/>
              <a:ext cx="214314" cy="2143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357554" y="3286124"/>
              <a:ext cx="214314" cy="2143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 rot="1657063">
            <a:off x="7701926" y="3668587"/>
            <a:ext cx="1165678" cy="537133"/>
            <a:chOff x="6858016" y="5786454"/>
            <a:chExt cx="1165678" cy="537133"/>
          </a:xfrm>
        </p:grpSpPr>
        <p:grpSp>
          <p:nvGrpSpPr>
            <p:cNvPr id="72" name="Group 71"/>
            <p:cNvGrpSpPr/>
            <p:nvPr/>
          </p:nvGrpSpPr>
          <p:grpSpPr>
            <a:xfrm rot="19693950">
              <a:off x="6858016" y="5786454"/>
              <a:ext cx="428628" cy="285752"/>
              <a:chOff x="3143240" y="3214686"/>
              <a:chExt cx="428628" cy="285752"/>
            </a:xfrm>
            <a:solidFill>
              <a:srgbClr val="6600CC"/>
            </a:solidFill>
          </p:grpSpPr>
          <p:sp>
            <p:nvSpPr>
              <p:cNvPr id="73" name="Oval 72"/>
              <p:cNvSpPr/>
              <p:nvPr/>
            </p:nvSpPr>
            <p:spPr>
              <a:xfrm>
                <a:off x="3143240" y="3214686"/>
                <a:ext cx="214314" cy="2143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357554" y="3286124"/>
                <a:ext cx="214314" cy="2143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 rot="20962484">
              <a:off x="7595066" y="6037835"/>
              <a:ext cx="428628" cy="285752"/>
              <a:chOff x="3143240" y="3214686"/>
              <a:chExt cx="428628" cy="285752"/>
            </a:xfrm>
            <a:solidFill>
              <a:srgbClr val="6600CC"/>
            </a:solidFill>
          </p:grpSpPr>
          <p:sp>
            <p:nvSpPr>
              <p:cNvPr id="76" name="Oval 75"/>
              <p:cNvSpPr/>
              <p:nvPr/>
            </p:nvSpPr>
            <p:spPr>
              <a:xfrm>
                <a:off x="3143240" y="3214686"/>
                <a:ext cx="214314" cy="2143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357554" y="3286124"/>
                <a:ext cx="214314" cy="2143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 rot="704894">
              <a:off x="7239808" y="5827098"/>
              <a:ext cx="428628" cy="285752"/>
              <a:chOff x="3143240" y="3214686"/>
              <a:chExt cx="428628" cy="285752"/>
            </a:xfrm>
            <a:solidFill>
              <a:srgbClr val="6600CC"/>
            </a:solidFill>
          </p:grpSpPr>
          <p:sp>
            <p:nvSpPr>
              <p:cNvPr id="88" name="Oval 87"/>
              <p:cNvSpPr/>
              <p:nvPr/>
            </p:nvSpPr>
            <p:spPr>
              <a:xfrm>
                <a:off x="3143240" y="3214686"/>
                <a:ext cx="214314" cy="2143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3357554" y="3286124"/>
                <a:ext cx="214314" cy="2143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862891" y="5646000"/>
            <a:ext cx="1066827" cy="1486842"/>
            <a:chOff x="7862891" y="5646000"/>
            <a:chExt cx="1066827" cy="1486842"/>
          </a:xfrm>
        </p:grpSpPr>
        <p:grpSp>
          <p:nvGrpSpPr>
            <p:cNvPr id="92" name="Group 91"/>
            <p:cNvGrpSpPr/>
            <p:nvPr/>
          </p:nvGrpSpPr>
          <p:grpSpPr>
            <a:xfrm rot="17893758">
              <a:off x="7613590" y="5895301"/>
              <a:ext cx="1486842" cy="988240"/>
              <a:chOff x="3356616" y="5000636"/>
              <a:chExt cx="1486842" cy="988240"/>
            </a:xfrm>
            <a:solidFill>
              <a:srgbClr val="6600CC"/>
            </a:solidFill>
          </p:grpSpPr>
          <p:sp>
            <p:nvSpPr>
              <p:cNvPr id="93" name="Oval 92"/>
              <p:cNvSpPr/>
              <p:nvPr/>
            </p:nvSpPr>
            <p:spPr>
              <a:xfrm>
                <a:off x="3571868" y="5000636"/>
                <a:ext cx="285752" cy="714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 rot="20087959">
                <a:off x="3724268" y="5153036"/>
                <a:ext cx="357190" cy="714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 rot="1936852">
                <a:off x="3876668" y="5305436"/>
                <a:ext cx="357190" cy="714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4029068" y="5457836"/>
                <a:ext cx="357190" cy="714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 rot="18998852">
                <a:off x="4181468" y="5610236"/>
                <a:ext cx="357190" cy="714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333868" y="5762636"/>
                <a:ext cx="357190" cy="714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 rot="2286008">
                <a:off x="4486268" y="5915036"/>
                <a:ext cx="357190" cy="714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 rot="12570398">
                <a:off x="3356616" y="5155438"/>
                <a:ext cx="285752" cy="714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 rot="11058357">
                <a:off x="3509016" y="5307838"/>
                <a:ext cx="357190" cy="714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 rot="14507250">
                <a:off x="3661416" y="5460238"/>
                <a:ext cx="357190" cy="714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 rot="12570398">
                <a:off x="3813816" y="5612638"/>
                <a:ext cx="357190" cy="714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 rot="9969250">
                <a:off x="3966216" y="5765038"/>
                <a:ext cx="357190" cy="714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 rot="12570398">
                <a:off x="4118616" y="5917438"/>
                <a:ext cx="357190" cy="714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Oval 105"/>
            <p:cNvSpPr/>
            <p:nvPr/>
          </p:nvSpPr>
          <p:spPr>
            <a:xfrm>
              <a:off x="8501090" y="6000768"/>
              <a:ext cx="142876" cy="142876"/>
            </a:xfrm>
            <a:prstGeom prst="ellipse">
              <a:avLst/>
            </a:prstGeom>
            <a:solidFill>
              <a:srgbClr val="66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8786842" y="5929330"/>
              <a:ext cx="142876" cy="142876"/>
            </a:xfrm>
            <a:prstGeom prst="ellipse">
              <a:avLst/>
            </a:prstGeom>
            <a:solidFill>
              <a:srgbClr val="66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Opportunistic bacterial pathogens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20" y="1285860"/>
            <a:ext cx="4040188" cy="639762"/>
          </a:xfrm>
        </p:spPr>
        <p:txBody>
          <a:bodyPr/>
          <a:lstStyle/>
          <a:p>
            <a:r>
              <a:rPr lang="en-GB" dirty="0" smtClean="0">
                <a:solidFill>
                  <a:srgbClr val="EC20DD"/>
                </a:solidFill>
              </a:rPr>
              <a:t>Gram negatives</a:t>
            </a:r>
            <a:endParaRPr lang="en-US" dirty="0">
              <a:solidFill>
                <a:srgbClr val="EC20D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96" y="1857364"/>
            <a:ext cx="4040188" cy="3951288"/>
          </a:xfrm>
        </p:spPr>
        <p:txBody>
          <a:bodyPr/>
          <a:lstStyle/>
          <a:p>
            <a:r>
              <a:rPr lang="en-GB" dirty="0" smtClean="0">
                <a:solidFill>
                  <a:srgbClr val="EC20DD"/>
                </a:solidFill>
              </a:rPr>
              <a:t>Pseudomonas </a:t>
            </a:r>
            <a:r>
              <a:rPr lang="en-GB" dirty="0" err="1" smtClean="0">
                <a:solidFill>
                  <a:srgbClr val="EC20DD"/>
                </a:solidFill>
              </a:rPr>
              <a:t>aeruginosa</a:t>
            </a:r>
            <a:endParaRPr lang="en-GB" dirty="0" smtClean="0">
              <a:solidFill>
                <a:srgbClr val="EC20DD"/>
              </a:solidFill>
            </a:endParaRPr>
          </a:p>
          <a:p>
            <a:pPr>
              <a:buNone/>
            </a:pPr>
            <a:r>
              <a:rPr lang="en-GB" dirty="0" smtClean="0"/>
              <a:t>	</a:t>
            </a:r>
            <a:r>
              <a:rPr lang="en-GB" sz="1800" dirty="0" err="1" smtClean="0"/>
              <a:t>eg</a:t>
            </a:r>
            <a:r>
              <a:rPr lang="en-GB" sz="1800" dirty="0" smtClean="0"/>
              <a:t> indwelling long-term urinary catheters and multiple UTI’s previously treated with antibiotic</a:t>
            </a:r>
          </a:p>
          <a:p>
            <a:r>
              <a:rPr lang="en-GB" dirty="0" err="1" smtClean="0">
                <a:solidFill>
                  <a:srgbClr val="EC20DD"/>
                </a:solidFill>
              </a:rPr>
              <a:t>Acinetobacter</a:t>
            </a:r>
            <a:r>
              <a:rPr lang="en-GB" dirty="0" smtClean="0">
                <a:solidFill>
                  <a:srgbClr val="EC20DD"/>
                </a:solidFill>
              </a:rPr>
              <a:t> </a:t>
            </a:r>
            <a:r>
              <a:rPr lang="en-GB" dirty="0" err="1" smtClean="0">
                <a:solidFill>
                  <a:srgbClr val="EC20DD"/>
                </a:solidFill>
              </a:rPr>
              <a:t>baumanii</a:t>
            </a:r>
            <a:endParaRPr lang="en-GB" dirty="0" smtClean="0">
              <a:solidFill>
                <a:srgbClr val="EC20DD"/>
              </a:solidFill>
            </a:endParaRPr>
          </a:p>
          <a:p>
            <a:pPr>
              <a:buNone/>
            </a:pPr>
            <a:r>
              <a:rPr lang="en-GB" dirty="0" smtClean="0"/>
              <a:t>	</a:t>
            </a:r>
            <a:r>
              <a:rPr lang="en-GB" sz="1800" dirty="0" err="1" smtClean="0"/>
              <a:t>eg</a:t>
            </a:r>
            <a:r>
              <a:rPr lang="en-GB" sz="1800" dirty="0" smtClean="0"/>
              <a:t> open battlefield trauma heavy prophylaxis with broad spectrum antibiotics followed by ICU stay and </a:t>
            </a:r>
            <a:r>
              <a:rPr lang="en-GB" sz="1800" dirty="0" err="1" smtClean="0"/>
              <a:t>nosocomial</a:t>
            </a:r>
            <a:r>
              <a:rPr lang="en-GB" sz="1800" dirty="0" smtClean="0"/>
              <a:t> transmission</a:t>
            </a:r>
          </a:p>
          <a:p>
            <a:endParaRPr lang="en-GB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4876" y="1142984"/>
            <a:ext cx="4041775" cy="639762"/>
          </a:xfrm>
        </p:spPr>
        <p:txBody>
          <a:bodyPr/>
          <a:lstStyle/>
          <a:p>
            <a:pPr algn="r"/>
            <a:r>
              <a:rPr lang="en-GB" dirty="0" smtClean="0">
                <a:solidFill>
                  <a:srgbClr val="6600CC"/>
                </a:solidFill>
              </a:rPr>
              <a:t>Gram positives</a:t>
            </a:r>
            <a:endParaRPr lang="en-US" dirty="0">
              <a:solidFill>
                <a:srgbClr val="6600C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7752" y="1857364"/>
            <a:ext cx="4041775" cy="3951288"/>
          </a:xfrm>
        </p:spPr>
        <p:txBody>
          <a:bodyPr/>
          <a:lstStyle/>
          <a:p>
            <a:r>
              <a:rPr lang="en-GB" dirty="0" smtClean="0">
                <a:solidFill>
                  <a:srgbClr val="6600CC"/>
                </a:solidFill>
              </a:rPr>
              <a:t>Staphylococcus </a:t>
            </a:r>
            <a:r>
              <a:rPr lang="en-GB" dirty="0" err="1" smtClean="0">
                <a:solidFill>
                  <a:srgbClr val="6600CC"/>
                </a:solidFill>
              </a:rPr>
              <a:t>epidermidis</a:t>
            </a:r>
            <a:endParaRPr lang="en-GB" dirty="0" smtClean="0">
              <a:solidFill>
                <a:srgbClr val="6600CC"/>
              </a:solidFill>
            </a:endParaRPr>
          </a:p>
          <a:p>
            <a:pPr>
              <a:buNone/>
            </a:pPr>
            <a:r>
              <a:rPr lang="en-GB" dirty="0" smtClean="0"/>
              <a:t>	</a:t>
            </a:r>
            <a:r>
              <a:rPr lang="en-GB" sz="1800" dirty="0" err="1" smtClean="0"/>
              <a:t>eg</a:t>
            </a:r>
            <a:r>
              <a:rPr lang="en-GB" sz="1800" dirty="0" smtClean="0"/>
              <a:t> prosthetic joint and valve infections, metalwork, central line infections</a:t>
            </a:r>
          </a:p>
          <a:p>
            <a:r>
              <a:rPr lang="en-GB" dirty="0" err="1" smtClean="0">
                <a:solidFill>
                  <a:srgbClr val="6600CC"/>
                </a:solidFill>
              </a:rPr>
              <a:t>Enterococcus</a:t>
            </a:r>
            <a:r>
              <a:rPr lang="en-GB" dirty="0" smtClean="0">
                <a:solidFill>
                  <a:srgbClr val="6600CC"/>
                </a:solidFill>
              </a:rPr>
              <a:t> </a:t>
            </a:r>
            <a:r>
              <a:rPr lang="en-GB" dirty="0" err="1" smtClean="0">
                <a:solidFill>
                  <a:srgbClr val="6600CC"/>
                </a:solidFill>
              </a:rPr>
              <a:t>faecalis</a:t>
            </a:r>
            <a:endParaRPr lang="en-GB" dirty="0" smtClean="0">
              <a:solidFill>
                <a:srgbClr val="6600CC"/>
              </a:solidFill>
            </a:endParaRPr>
          </a:p>
          <a:p>
            <a:pPr>
              <a:buNone/>
            </a:pPr>
            <a:r>
              <a:rPr lang="en-GB" dirty="0" smtClean="0"/>
              <a:t>	</a:t>
            </a:r>
            <a:r>
              <a:rPr lang="en-GB" sz="1800" dirty="0" err="1" smtClean="0"/>
              <a:t>eg</a:t>
            </a:r>
            <a:r>
              <a:rPr lang="en-GB" sz="1800" dirty="0" smtClean="0"/>
              <a:t> abnormal heart valves</a:t>
            </a:r>
            <a:endParaRPr lang="en-US" sz="1800" dirty="0"/>
          </a:p>
        </p:txBody>
      </p:sp>
      <p:pic>
        <p:nvPicPr>
          <p:cNvPr id="7" name="Picture 6" descr="urinary cathe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5096375"/>
            <a:ext cx="1143008" cy="1761625"/>
          </a:xfrm>
          <a:prstGeom prst="rect">
            <a:avLst/>
          </a:prstGeom>
        </p:spPr>
      </p:pic>
      <p:pic>
        <p:nvPicPr>
          <p:cNvPr id="8" name="Picture 7" descr="fracture_extfix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5072074"/>
            <a:ext cx="1691927" cy="1571612"/>
          </a:xfrm>
          <a:prstGeom prst="rect">
            <a:avLst/>
          </a:prstGeom>
        </p:spPr>
      </p:pic>
      <p:pic>
        <p:nvPicPr>
          <p:cNvPr id="9" name="Picture 8" descr="Little_NICU_pati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4643446"/>
            <a:ext cx="1732280" cy="1285885"/>
          </a:xfrm>
          <a:prstGeom prst="rect">
            <a:avLst/>
          </a:prstGeom>
        </p:spPr>
      </p:pic>
      <p:pic>
        <p:nvPicPr>
          <p:cNvPr id="10" name="Picture 9" descr="mitral valve ve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4643446"/>
            <a:ext cx="1791606" cy="112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1428736"/>
            <a:ext cx="54292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Explain the concepts of infectivity and virulence and define the term infective dose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Give examples of bacterial pathogens transmitted by different routes and outline the ways in which they cause disease</a:t>
            </a:r>
            <a:endParaRPr lang="en-US" sz="2800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85720" y="0"/>
            <a:ext cx="478631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Learning objectives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0"/>
            <a:ext cx="4786314" cy="1143000"/>
          </a:xfrm>
        </p:spPr>
        <p:txBody>
          <a:bodyPr/>
          <a:lstStyle/>
          <a:p>
            <a:pPr algn="l"/>
            <a:r>
              <a:rPr lang="en-GB" dirty="0" smtClean="0"/>
              <a:t>Learning 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4282" y="1142984"/>
            <a:ext cx="4643470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List the possible routes of infection</a:t>
            </a:r>
          </a:p>
          <a:p>
            <a:pPr lvl="1"/>
            <a:r>
              <a:rPr lang="en-GB" sz="1800" dirty="0" smtClean="0"/>
              <a:t>UPPER RESPIRATORY TRACT</a:t>
            </a:r>
          </a:p>
          <a:p>
            <a:pPr lvl="1"/>
            <a:r>
              <a:rPr lang="en-GB" sz="1800" dirty="0" smtClean="0"/>
              <a:t>FAECO-ORAL (ENTERIC)</a:t>
            </a:r>
          </a:p>
          <a:p>
            <a:pPr lvl="1"/>
            <a:r>
              <a:rPr lang="en-GB" sz="1800" dirty="0" smtClean="0"/>
              <a:t>UROGENITAL TRACT</a:t>
            </a:r>
          </a:p>
          <a:p>
            <a:pPr lvl="1"/>
            <a:r>
              <a:rPr lang="en-GB" sz="1800" dirty="0" smtClean="0"/>
              <a:t>SKIN</a:t>
            </a:r>
          </a:p>
          <a:p>
            <a:pPr lvl="1"/>
            <a:r>
              <a:rPr lang="en-GB" sz="1800" dirty="0" smtClean="0"/>
              <a:t>INTRAVENOUS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List the possible sources of infection by bacteria:</a:t>
            </a:r>
          </a:p>
          <a:p>
            <a:pPr lvl="1"/>
            <a:r>
              <a:rPr lang="en-GB" sz="1600" dirty="0" smtClean="0"/>
              <a:t>UPPER RESP TRACT</a:t>
            </a:r>
          </a:p>
          <a:p>
            <a:pPr lvl="1"/>
            <a:r>
              <a:rPr lang="en-GB" sz="1600" dirty="0" smtClean="0"/>
              <a:t>LOWER GI TRACT</a:t>
            </a:r>
          </a:p>
          <a:p>
            <a:pPr lvl="1"/>
            <a:r>
              <a:rPr lang="en-GB" sz="1600" dirty="0" smtClean="0"/>
              <a:t>SEXUAL/UROGENITAL TRACT</a:t>
            </a:r>
          </a:p>
          <a:p>
            <a:pPr lvl="1"/>
            <a:r>
              <a:rPr lang="en-GB" sz="1600" dirty="0" smtClean="0"/>
              <a:t>SKIN</a:t>
            </a:r>
          </a:p>
          <a:p>
            <a:pPr lvl="1"/>
            <a:r>
              <a:rPr lang="en-GB" sz="1600" dirty="0" smtClean="0"/>
              <a:t>FOOD + WATER</a:t>
            </a:r>
          </a:p>
          <a:p>
            <a:pPr lvl="1"/>
            <a:r>
              <a:rPr lang="en-GB" sz="1600" dirty="0" smtClean="0"/>
              <a:t>Animals</a:t>
            </a:r>
          </a:p>
          <a:p>
            <a:pPr lvl="1"/>
            <a:r>
              <a:rPr lang="en-GB" sz="1600" dirty="0" smtClean="0"/>
              <a:t>SELF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49159" name="Picture 7" descr="C:\Users\Shiranee\AppData\Local\Microsoft\Windows\Temporary Internet Files\Content.IE5\NHRVCE7T\MC9002333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8604"/>
            <a:ext cx="1373793" cy="1285884"/>
          </a:xfrm>
          <a:prstGeom prst="rect">
            <a:avLst/>
          </a:prstGeom>
          <a:noFill/>
        </p:spPr>
      </p:pic>
      <p:grpSp>
        <p:nvGrpSpPr>
          <p:cNvPr id="38" name="Group 37"/>
          <p:cNvGrpSpPr/>
          <p:nvPr/>
        </p:nvGrpSpPr>
        <p:grpSpPr>
          <a:xfrm>
            <a:off x="7786710" y="285728"/>
            <a:ext cx="971701" cy="2454511"/>
            <a:chOff x="7786710" y="285728"/>
            <a:chExt cx="971701" cy="2454511"/>
          </a:xfrm>
        </p:grpSpPr>
        <p:pic>
          <p:nvPicPr>
            <p:cNvPr id="7" name="Content Placeholder 3" descr="humanbody.bbc.jpg"/>
            <p:cNvPicPr>
              <a:picLocks noChangeAspect="1"/>
            </p:cNvPicPr>
            <p:nvPr/>
          </p:nvPicPr>
          <p:blipFill>
            <a:blip r:embed="rId4" cstate="print"/>
            <a:srcRect b="32749"/>
            <a:stretch>
              <a:fillRect/>
            </a:stretch>
          </p:blipFill>
          <p:spPr>
            <a:xfrm>
              <a:off x="7819015" y="285728"/>
              <a:ext cx="939396" cy="2123895"/>
            </a:xfrm>
            <a:prstGeom prst="rect">
              <a:avLst/>
            </a:prstGeom>
          </p:spPr>
        </p:pic>
        <p:sp>
          <p:nvSpPr>
            <p:cNvPr id="21" name="Notched Right Arrow 20"/>
            <p:cNvSpPr/>
            <p:nvPr/>
          </p:nvSpPr>
          <p:spPr>
            <a:xfrm rot="7815961">
              <a:off x="7170991" y="1054011"/>
              <a:ext cx="1332121" cy="100683"/>
            </a:xfrm>
            <a:prstGeom prst="notch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Notched Right Arrow 24"/>
            <p:cNvSpPr/>
            <p:nvPr/>
          </p:nvSpPr>
          <p:spPr>
            <a:xfrm rot="7815961">
              <a:off x="7773593" y="1878733"/>
              <a:ext cx="644255" cy="115750"/>
            </a:xfrm>
            <a:prstGeom prst="notch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Notched Right Arrow 25"/>
            <p:cNvSpPr/>
            <p:nvPr/>
          </p:nvSpPr>
          <p:spPr>
            <a:xfrm rot="7815961">
              <a:off x="7404129" y="1830857"/>
              <a:ext cx="924583" cy="135648"/>
            </a:xfrm>
            <a:prstGeom prst="notch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Notched Right Arrow 26"/>
            <p:cNvSpPr/>
            <p:nvPr/>
          </p:nvSpPr>
          <p:spPr>
            <a:xfrm rot="7815961">
              <a:off x="7975631" y="2210124"/>
              <a:ext cx="924583" cy="135648"/>
            </a:xfrm>
            <a:prstGeom prst="notch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157543" y="4624668"/>
            <a:ext cx="1669566" cy="1959371"/>
            <a:chOff x="7157543" y="4624668"/>
            <a:chExt cx="1669566" cy="1959371"/>
          </a:xfrm>
        </p:grpSpPr>
        <p:grpSp>
          <p:nvGrpSpPr>
            <p:cNvPr id="22" name="Group 21"/>
            <p:cNvGrpSpPr/>
            <p:nvPr/>
          </p:nvGrpSpPr>
          <p:grpSpPr>
            <a:xfrm>
              <a:off x="7429520" y="4929198"/>
              <a:ext cx="1214414" cy="1357322"/>
              <a:chOff x="7572396" y="3929066"/>
              <a:chExt cx="1571604" cy="1857364"/>
            </a:xfrm>
          </p:grpSpPr>
          <p:pic>
            <p:nvPicPr>
              <p:cNvPr id="49156" name="Picture 4" descr="C:\Users\Shiranee\AppData\Local\Microsoft\Windows\Temporary Internet Files\Content.IE5\P5P7MZMV\MC900052811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767156" y="4000504"/>
                <a:ext cx="1043333" cy="583613"/>
              </a:xfrm>
              <a:prstGeom prst="rect">
                <a:avLst/>
              </a:prstGeom>
              <a:noFill/>
            </p:spPr>
          </p:pic>
          <p:pic>
            <p:nvPicPr>
              <p:cNvPr id="49157" name="Picture 5" descr="C:\Users\Shiranee\AppData\Local\Microsoft\Windows\Temporary Internet Files\Content.IE5\NHRVCE7T\MC900356123[1]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969406" y="4714884"/>
                <a:ext cx="1174594" cy="655051"/>
              </a:xfrm>
              <a:prstGeom prst="rect">
                <a:avLst/>
              </a:prstGeom>
              <a:noFill/>
            </p:spPr>
          </p:pic>
          <p:pic>
            <p:nvPicPr>
              <p:cNvPr id="49158" name="Picture 6" descr="C:\Users\Shiranee\AppData\Local\Microsoft\Windows\Temporary Internet Files\Content.IE5\OTAPEN4E\MC900343819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572396" y="5143512"/>
                <a:ext cx="971333" cy="642918"/>
              </a:xfrm>
              <a:prstGeom prst="rect">
                <a:avLst/>
              </a:prstGeom>
              <a:noFill/>
            </p:spPr>
          </p:pic>
          <p:pic>
            <p:nvPicPr>
              <p:cNvPr id="49161" name="Picture 9" descr="C:\Users\Shiranee\AppData\Local\Microsoft\Windows\Temporary Internet Files\Content.IE5\PME63223\MC900417482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364429" y="3929066"/>
                <a:ext cx="779571" cy="929145"/>
              </a:xfrm>
              <a:prstGeom prst="rect">
                <a:avLst/>
              </a:prstGeom>
              <a:noFill/>
            </p:spPr>
          </p:pic>
        </p:grpSp>
        <p:pic>
          <p:nvPicPr>
            <p:cNvPr id="49162" name="Picture 10" descr="C:\Users\Shiranee\AppData\Local\Microsoft\Windows\Temporary Internet Files\Content.IE5\NHRVCE7T\MC900383942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215338" y="5857892"/>
              <a:ext cx="611771" cy="726147"/>
            </a:xfrm>
            <a:prstGeom prst="rect">
              <a:avLst/>
            </a:prstGeom>
            <a:noFill/>
          </p:spPr>
        </p:pic>
        <p:sp>
          <p:nvSpPr>
            <p:cNvPr id="33" name="Notched Right Arrow 32"/>
            <p:cNvSpPr/>
            <p:nvPr/>
          </p:nvSpPr>
          <p:spPr>
            <a:xfrm rot="12892842">
              <a:off x="7800485" y="4624668"/>
              <a:ext cx="498328" cy="204726"/>
            </a:xfrm>
            <a:prstGeom prst="notch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Notched Right Arrow 33"/>
            <p:cNvSpPr/>
            <p:nvPr/>
          </p:nvSpPr>
          <p:spPr>
            <a:xfrm rot="12892842">
              <a:off x="7157543" y="5553363"/>
              <a:ext cx="498328" cy="204726"/>
            </a:xfrm>
            <a:prstGeom prst="notch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Notched Right Arrow 34"/>
            <p:cNvSpPr/>
            <p:nvPr/>
          </p:nvSpPr>
          <p:spPr>
            <a:xfrm rot="12892842">
              <a:off x="7514734" y="4838984"/>
              <a:ext cx="498328" cy="204726"/>
            </a:xfrm>
            <a:prstGeom prst="notch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Notched Right Arrow 35"/>
            <p:cNvSpPr/>
            <p:nvPr/>
          </p:nvSpPr>
          <p:spPr>
            <a:xfrm rot="12892842">
              <a:off x="7228981" y="5196173"/>
              <a:ext cx="498328" cy="204726"/>
            </a:xfrm>
            <a:prstGeom prst="notch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Content Placeholder 3" descr="humanbody.bbc.jpg"/>
          <p:cNvPicPr>
            <a:picLocks noChangeAspect="1"/>
          </p:cNvPicPr>
          <p:nvPr/>
        </p:nvPicPr>
        <p:blipFill>
          <a:blip r:embed="rId4" cstate="print"/>
          <a:srcRect b="32749"/>
          <a:stretch>
            <a:fillRect/>
          </a:stretch>
        </p:blipFill>
        <p:spPr>
          <a:xfrm>
            <a:off x="6215074" y="2071678"/>
            <a:ext cx="1263324" cy="2690009"/>
          </a:xfrm>
          <a:prstGeom prst="rect">
            <a:avLst/>
          </a:prstGeom>
        </p:spPr>
      </p:pic>
      <p:sp>
        <p:nvSpPr>
          <p:cNvPr id="43" name="6-Point Star 42"/>
          <p:cNvSpPr/>
          <p:nvPr/>
        </p:nvSpPr>
        <p:spPr>
          <a:xfrm>
            <a:off x="6715140" y="2571744"/>
            <a:ext cx="214314" cy="214314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6-Point Star 43"/>
          <p:cNvSpPr/>
          <p:nvPr/>
        </p:nvSpPr>
        <p:spPr>
          <a:xfrm>
            <a:off x="6786578" y="3429000"/>
            <a:ext cx="214314" cy="214314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6-Point Star 44"/>
          <p:cNvSpPr/>
          <p:nvPr/>
        </p:nvSpPr>
        <p:spPr>
          <a:xfrm>
            <a:off x="7000892" y="4500570"/>
            <a:ext cx="142876" cy="142876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6-Point Star 45"/>
          <p:cNvSpPr/>
          <p:nvPr/>
        </p:nvSpPr>
        <p:spPr>
          <a:xfrm>
            <a:off x="6715140" y="3929066"/>
            <a:ext cx="214314" cy="214314"/>
          </a:xfrm>
          <a:prstGeom prst="star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Notched Right Arrow 46"/>
          <p:cNvSpPr/>
          <p:nvPr/>
        </p:nvSpPr>
        <p:spPr>
          <a:xfrm rot="2316654">
            <a:off x="5461842" y="1767992"/>
            <a:ext cx="928694" cy="200802"/>
          </a:xfrm>
          <a:prstGeom prst="notched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857884" y="2071678"/>
            <a:ext cx="2571768" cy="2500330"/>
            <a:chOff x="6072198" y="1500174"/>
            <a:chExt cx="2143140" cy="2214578"/>
          </a:xfrm>
        </p:grpSpPr>
        <p:grpSp>
          <p:nvGrpSpPr>
            <p:cNvPr id="24" name="Group 23"/>
            <p:cNvGrpSpPr/>
            <p:nvPr/>
          </p:nvGrpSpPr>
          <p:grpSpPr>
            <a:xfrm>
              <a:off x="6072198" y="1500174"/>
              <a:ext cx="2143140" cy="2000264"/>
              <a:chOff x="6072198" y="1500174"/>
              <a:chExt cx="2143140" cy="2000264"/>
            </a:xfrm>
          </p:grpSpPr>
          <p:pic>
            <p:nvPicPr>
              <p:cNvPr id="5" name="Content Placeholder 3" descr="humanbody.bbc.jpg"/>
              <p:cNvPicPr>
                <a:picLocks noChangeAspect="1"/>
              </p:cNvPicPr>
              <p:nvPr/>
            </p:nvPicPr>
            <p:blipFill>
              <a:blip r:embed="rId4" cstate="print"/>
              <a:srcRect b="32749"/>
              <a:stretch>
                <a:fillRect/>
              </a:stretch>
            </p:blipFill>
            <p:spPr>
              <a:xfrm>
                <a:off x="6429388" y="1500174"/>
                <a:ext cx="939396" cy="2000264"/>
              </a:xfrm>
              <a:prstGeom prst="rect">
                <a:avLst/>
              </a:prstGeom>
            </p:spPr>
          </p:pic>
          <p:sp>
            <p:nvSpPr>
              <p:cNvPr id="17" name="Curved Right Arrow 16"/>
              <p:cNvSpPr/>
              <p:nvPr/>
            </p:nvSpPr>
            <p:spPr>
              <a:xfrm>
                <a:off x="6072198" y="1785926"/>
                <a:ext cx="785818" cy="428628"/>
              </a:xfrm>
              <a:prstGeom prst="curvedRightArrow">
                <a:avLst>
                  <a:gd name="adj1" fmla="val 25000"/>
                  <a:gd name="adj2" fmla="val 50000"/>
                  <a:gd name="adj3" fmla="val 3028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urved Up Arrow 17"/>
              <p:cNvSpPr/>
              <p:nvPr/>
            </p:nvSpPr>
            <p:spPr>
              <a:xfrm rot="16200000">
                <a:off x="7393801" y="2178835"/>
                <a:ext cx="357190" cy="1285884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Curved Left Arrow 27"/>
            <p:cNvSpPr/>
            <p:nvPr/>
          </p:nvSpPr>
          <p:spPr>
            <a:xfrm rot="5400000">
              <a:off x="6607983" y="3036091"/>
              <a:ext cx="571504" cy="785818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5-Point Star 36"/>
          <p:cNvSpPr/>
          <p:nvPr/>
        </p:nvSpPr>
        <p:spPr>
          <a:xfrm>
            <a:off x="6929454" y="2643182"/>
            <a:ext cx="200020" cy="21431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umanbody.bb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2749"/>
          <a:stretch>
            <a:fillRect/>
          </a:stretch>
        </p:blipFill>
        <p:spPr>
          <a:xfrm>
            <a:off x="3676297" y="785794"/>
            <a:ext cx="2571768" cy="5476091"/>
          </a:xfrm>
        </p:spPr>
      </p:pic>
      <p:sp>
        <p:nvSpPr>
          <p:cNvPr id="6" name="Rectangle 5"/>
          <p:cNvSpPr/>
          <p:nvPr/>
        </p:nvSpPr>
        <p:spPr>
          <a:xfrm>
            <a:off x="4890743" y="1857364"/>
            <a:ext cx="71438" cy="714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15074" y="785794"/>
            <a:ext cx="67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Brain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19503" y="1357298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Mouth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33619" y="1571612"/>
            <a:ext cx="128588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18975" y="1214422"/>
            <a:ext cx="13573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FF0000"/>
                </a:solidFill>
              </a:rPr>
              <a:t>Nasal cavity &amp; sinuses</a:t>
            </a:r>
          </a:p>
          <a:p>
            <a:pPr algn="r"/>
            <a:r>
              <a:rPr lang="en-GB" dirty="0" smtClean="0">
                <a:solidFill>
                  <a:srgbClr val="FF0000"/>
                </a:solidFill>
              </a:rPr>
              <a:t>Upper Respiratory tract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0800000">
            <a:off x="3533421" y="1428736"/>
            <a:ext cx="135732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04859" y="1928802"/>
            <a:ext cx="1071570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6" idx="0"/>
          </p:cNvCxnSpPr>
          <p:nvPr/>
        </p:nvCxnSpPr>
        <p:spPr>
          <a:xfrm rot="16200000" flipV="1">
            <a:off x="4320603" y="1251505"/>
            <a:ext cx="1588" cy="12117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86512" y="2071678"/>
            <a:ext cx="10001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Trachea</a:t>
            </a:r>
          </a:p>
          <a:p>
            <a:r>
              <a:rPr lang="en-GB" dirty="0" smtClean="0"/>
              <a:t>Lungs</a:t>
            </a:r>
          </a:p>
          <a:p>
            <a:endParaRPr lang="en-GB" dirty="0" smtClean="0"/>
          </a:p>
          <a:p>
            <a:r>
              <a:rPr lang="en-GB" dirty="0" smtClean="0"/>
              <a:t>Heart</a:t>
            </a:r>
            <a:endParaRPr lang="en-GB" dirty="0"/>
          </a:p>
          <a:p>
            <a:r>
              <a:rPr lang="en-GB" dirty="0" smtClean="0"/>
              <a:t>Spleen</a:t>
            </a:r>
          </a:p>
          <a:p>
            <a:r>
              <a:rPr lang="en-GB" dirty="0" smtClean="0"/>
              <a:t>Kidneys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000364" y="3071810"/>
            <a:ext cx="63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Liver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43174" y="3429000"/>
            <a:ext cx="100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Stomach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000628" y="2214554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428860" y="3786190"/>
            <a:ext cx="132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Gall bladder</a:t>
            </a:r>
          </a:p>
          <a:p>
            <a:pPr algn="r"/>
            <a:r>
              <a:rPr lang="en-GB" dirty="0" smtClean="0"/>
              <a:t>Pancreas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286512" y="3786190"/>
            <a:ext cx="1001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Large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intestine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86512" y="4429132"/>
            <a:ext cx="1001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Small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intestine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43636" y="5000636"/>
            <a:ext cx="28575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00298" y="5214950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Appendix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57950" y="5643579"/>
            <a:ext cx="1000132" cy="1214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Lower genital tract (vagina)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7286644" y="5643578"/>
            <a:ext cx="142876" cy="121442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rot="10800000">
            <a:off x="3714744" y="6000768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00364" y="585789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Skin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0" y="1000108"/>
            <a:ext cx="9429784" cy="5857892"/>
            <a:chOff x="0" y="1000108"/>
            <a:chExt cx="9429784" cy="5857892"/>
          </a:xfrm>
        </p:grpSpPr>
        <p:sp>
          <p:nvSpPr>
            <p:cNvPr id="11" name="TextBox 10"/>
            <p:cNvSpPr txBox="1"/>
            <p:nvPr/>
          </p:nvSpPr>
          <p:spPr>
            <a:xfrm>
              <a:off x="7286644" y="1000108"/>
              <a:ext cx="15088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</a:rPr>
                <a:t>Streptococcus </a:t>
              </a:r>
              <a:r>
                <a:rPr lang="en-GB" sz="1400" dirty="0" err="1" smtClean="0">
                  <a:solidFill>
                    <a:srgbClr val="FF0000"/>
                  </a:solidFill>
                </a:rPr>
                <a:t>spp</a:t>
              </a:r>
              <a:endParaRPr lang="en-GB" sz="1400" dirty="0" smtClean="0">
                <a:solidFill>
                  <a:srgbClr val="FF0000"/>
                </a:solidFill>
              </a:endParaRPr>
            </a:p>
            <a:p>
              <a:r>
                <a:rPr lang="en-GB" sz="1400" dirty="0" smtClean="0">
                  <a:solidFill>
                    <a:srgbClr val="FF0000"/>
                  </a:solidFill>
                </a:rPr>
                <a:t>Lactobacilli</a:t>
              </a:r>
            </a:p>
            <a:p>
              <a:r>
                <a:rPr lang="en-GB" sz="1400" dirty="0" err="1" smtClean="0">
                  <a:solidFill>
                    <a:srgbClr val="FF0000"/>
                  </a:solidFill>
                </a:rPr>
                <a:t>Actinomyces</a:t>
              </a:r>
              <a:endParaRPr lang="en-GB" sz="1400" dirty="0" smtClean="0">
                <a:solidFill>
                  <a:srgbClr val="FF0000"/>
                </a:solidFill>
              </a:endParaRPr>
            </a:p>
            <a:p>
              <a:r>
                <a:rPr lang="en-GB" sz="1400" dirty="0" err="1" smtClean="0">
                  <a:solidFill>
                    <a:srgbClr val="FF0000"/>
                  </a:solidFill>
                </a:rPr>
                <a:t>Fusobacterium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7072330" y="1071546"/>
              <a:ext cx="155448" cy="914400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Left Brace 18"/>
            <p:cNvSpPr/>
            <p:nvPr/>
          </p:nvSpPr>
          <p:spPr>
            <a:xfrm>
              <a:off x="2176099" y="1285860"/>
              <a:ext cx="214314" cy="1500198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0" y="1500174"/>
              <a:ext cx="217245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dirty="0">
                  <a:solidFill>
                    <a:srgbClr val="FF0000"/>
                  </a:solidFill>
                </a:rPr>
                <a:t>S</a:t>
              </a:r>
              <a:r>
                <a:rPr lang="en-GB" sz="1400" dirty="0" smtClean="0">
                  <a:solidFill>
                    <a:srgbClr val="FF0000"/>
                  </a:solidFill>
                </a:rPr>
                <a:t>taphylococcus spp.</a:t>
              </a:r>
            </a:p>
            <a:p>
              <a:pPr algn="r"/>
              <a:r>
                <a:rPr lang="en-GB" sz="1400" dirty="0" smtClean="0">
                  <a:solidFill>
                    <a:srgbClr val="FF0000"/>
                  </a:solidFill>
                </a:rPr>
                <a:t>Streptococcus </a:t>
              </a:r>
              <a:r>
                <a:rPr lang="en-GB" sz="1400" dirty="0" err="1" smtClean="0">
                  <a:solidFill>
                    <a:srgbClr val="FF0000"/>
                  </a:solidFill>
                </a:rPr>
                <a:t>pneumoniae</a:t>
              </a:r>
              <a:endParaRPr lang="en-GB" sz="1400" dirty="0" smtClean="0">
                <a:solidFill>
                  <a:srgbClr val="FF0000"/>
                </a:solidFill>
              </a:endParaRPr>
            </a:p>
            <a:p>
              <a:pPr algn="r"/>
              <a:r>
                <a:rPr lang="en-GB" sz="1400" dirty="0" err="1" smtClean="0">
                  <a:solidFill>
                    <a:srgbClr val="FF0000"/>
                  </a:solidFill>
                </a:rPr>
                <a:t>Haemophilus</a:t>
              </a:r>
              <a:r>
                <a:rPr lang="en-GB" sz="1400" dirty="0" smtClean="0">
                  <a:solidFill>
                    <a:srgbClr val="FF0000"/>
                  </a:solidFill>
                </a:rPr>
                <a:t> </a:t>
              </a:r>
              <a:r>
                <a:rPr lang="en-GB" sz="1400" dirty="0" err="1" smtClean="0">
                  <a:solidFill>
                    <a:srgbClr val="FF0000"/>
                  </a:solidFill>
                </a:rPr>
                <a:t>influenzae</a:t>
              </a:r>
              <a:endParaRPr lang="en-GB" sz="1400" dirty="0" smtClean="0">
                <a:solidFill>
                  <a:srgbClr val="FF0000"/>
                </a:solidFill>
              </a:endParaRPr>
            </a:p>
            <a:p>
              <a:pPr algn="r"/>
              <a:r>
                <a:rPr lang="en-GB" sz="1400" dirty="0" err="1" smtClean="0">
                  <a:solidFill>
                    <a:srgbClr val="FF0000"/>
                  </a:solidFill>
                </a:rPr>
                <a:t>Branhamella</a:t>
              </a:r>
              <a:r>
                <a:rPr lang="en-GB" sz="1400" dirty="0" smtClean="0">
                  <a:solidFill>
                    <a:srgbClr val="FF0000"/>
                  </a:solidFill>
                </a:rPr>
                <a:t> </a:t>
              </a:r>
              <a:r>
                <a:rPr lang="en-GB" sz="1400" dirty="0" err="1" smtClean="0">
                  <a:solidFill>
                    <a:srgbClr val="FF0000"/>
                  </a:solidFill>
                </a:rPr>
                <a:t>catarrhalis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4" name="Right Brace 23"/>
            <p:cNvSpPr/>
            <p:nvPr/>
          </p:nvSpPr>
          <p:spPr>
            <a:xfrm>
              <a:off x="2143108" y="3357562"/>
              <a:ext cx="500066" cy="50006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4348" y="3214686"/>
              <a:ext cx="156215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</a:rPr>
                <a:t>Lactobacilli</a:t>
              </a:r>
            </a:p>
            <a:p>
              <a:r>
                <a:rPr lang="en-GB" sz="1400" dirty="0" smtClean="0">
                  <a:solidFill>
                    <a:srgbClr val="FF0000"/>
                  </a:solidFill>
                </a:rPr>
                <a:t>Candida/yeast</a:t>
              </a:r>
            </a:p>
            <a:p>
              <a:r>
                <a:rPr lang="en-GB" sz="1400" dirty="0" smtClean="0">
                  <a:solidFill>
                    <a:srgbClr val="FF0000"/>
                  </a:solidFill>
                </a:rPr>
                <a:t>Helicobacter pylori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3" name="Left Brace 32"/>
            <p:cNvSpPr/>
            <p:nvPr/>
          </p:nvSpPr>
          <p:spPr>
            <a:xfrm>
              <a:off x="6929454" y="2643182"/>
              <a:ext cx="571504" cy="2571768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21711" y="2571744"/>
              <a:ext cx="2208073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</a:rPr>
                <a:t>Escherichia coli</a:t>
              </a:r>
            </a:p>
            <a:p>
              <a:r>
                <a:rPr lang="en-GB" sz="1400" dirty="0" err="1" smtClean="0">
                  <a:solidFill>
                    <a:srgbClr val="FF0000"/>
                  </a:solidFill>
                </a:rPr>
                <a:t>Bacteroides</a:t>
              </a:r>
              <a:r>
                <a:rPr lang="en-GB" sz="1400" dirty="0" smtClean="0">
                  <a:solidFill>
                    <a:srgbClr val="FF0000"/>
                  </a:solidFill>
                </a:rPr>
                <a:t> ap.</a:t>
              </a:r>
            </a:p>
            <a:p>
              <a:r>
                <a:rPr lang="en-GB" sz="1400" dirty="0" smtClean="0">
                  <a:solidFill>
                    <a:srgbClr val="FF0000"/>
                  </a:solidFill>
                </a:rPr>
                <a:t>Proteus </a:t>
              </a:r>
              <a:r>
                <a:rPr lang="en-GB" sz="1400" dirty="0" err="1" smtClean="0">
                  <a:solidFill>
                    <a:srgbClr val="FF0000"/>
                  </a:solidFill>
                </a:rPr>
                <a:t>spp</a:t>
              </a:r>
              <a:endParaRPr lang="en-GB" sz="1400" dirty="0" smtClean="0">
                <a:solidFill>
                  <a:srgbClr val="FF0000"/>
                </a:solidFill>
              </a:endParaRPr>
            </a:p>
            <a:p>
              <a:r>
                <a:rPr lang="en-GB" sz="1400" dirty="0" err="1" smtClean="0">
                  <a:solidFill>
                    <a:srgbClr val="FF0000"/>
                  </a:solidFill>
                </a:rPr>
                <a:t>Klebsiella</a:t>
              </a:r>
              <a:endParaRPr lang="en-GB" sz="1400" dirty="0" smtClean="0">
                <a:solidFill>
                  <a:srgbClr val="FF0000"/>
                </a:solidFill>
              </a:endParaRPr>
            </a:p>
            <a:p>
              <a:r>
                <a:rPr lang="en-GB" sz="1400" dirty="0" err="1" smtClean="0">
                  <a:solidFill>
                    <a:srgbClr val="FF0000"/>
                  </a:solidFill>
                </a:rPr>
                <a:t>Enterobacter</a:t>
              </a:r>
              <a:r>
                <a:rPr lang="en-GB" sz="1400" dirty="0" smtClean="0">
                  <a:solidFill>
                    <a:srgbClr val="FF0000"/>
                  </a:solidFill>
                </a:rPr>
                <a:t> spp.</a:t>
              </a:r>
            </a:p>
            <a:p>
              <a:r>
                <a:rPr lang="en-GB" sz="1400" dirty="0" smtClean="0">
                  <a:solidFill>
                    <a:srgbClr val="FF0000"/>
                  </a:solidFill>
                </a:rPr>
                <a:t>Clostridium </a:t>
              </a:r>
              <a:r>
                <a:rPr lang="en-GB" sz="1400" dirty="0" err="1" smtClean="0">
                  <a:solidFill>
                    <a:srgbClr val="FF0000"/>
                  </a:solidFill>
                </a:rPr>
                <a:t>spp</a:t>
              </a:r>
              <a:endParaRPr lang="en-GB" sz="1400" dirty="0" smtClean="0">
                <a:solidFill>
                  <a:srgbClr val="FF0000"/>
                </a:solidFill>
              </a:endParaRPr>
            </a:p>
            <a:p>
              <a:r>
                <a:rPr lang="en-GB" sz="1400" dirty="0" err="1" smtClean="0">
                  <a:solidFill>
                    <a:srgbClr val="FF0000"/>
                  </a:solidFill>
                </a:rPr>
                <a:t>Peptostreptococcus</a:t>
              </a:r>
              <a:r>
                <a:rPr lang="en-GB" sz="1400" dirty="0" smtClean="0">
                  <a:solidFill>
                    <a:srgbClr val="FF0000"/>
                  </a:solidFill>
                </a:rPr>
                <a:t> </a:t>
              </a:r>
              <a:r>
                <a:rPr lang="en-GB" sz="1400" dirty="0" err="1" smtClean="0">
                  <a:solidFill>
                    <a:srgbClr val="FF0000"/>
                  </a:solidFill>
                </a:rPr>
                <a:t>spp</a:t>
              </a:r>
              <a:endParaRPr lang="en-GB" sz="1400" dirty="0" smtClean="0">
                <a:solidFill>
                  <a:srgbClr val="FF0000"/>
                </a:solidFill>
              </a:endParaRPr>
            </a:p>
            <a:p>
              <a:r>
                <a:rPr lang="en-GB" sz="1400" dirty="0" smtClean="0">
                  <a:solidFill>
                    <a:srgbClr val="FF0000"/>
                  </a:solidFill>
                </a:rPr>
                <a:t>Lactobacillus</a:t>
              </a:r>
            </a:p>
            <a:p>
              <a:r>
                <a:rPr lang="en-GB" sz="1400" dirty="0" err="1" smtClean="0">
                  <a:solidFill>
                    <a:srgbClr val="FF0000"/>
                  </a:solidFill>
                </a:rPr>
                <a:t>Enterococci</a:t>
              </a:r>
              <a:endParaRPr lang="en-GB" sz="1400" dirty="0" smtClean="0">
                <a:solidFill>
                  <a:srgbClr val="FF0000"/>
                </a:solidFill>
              </a:endParaRPr>
            </a:p>
            <a:p>
              <a:r>
                <a:rPr lang="en-GB" sz="1400" dirty="0" smtClean="0">
                  <a:solidFill>
                    <a:srgbClr val="FF0000"/>
                  </a:solidFill>
                </a:rPr>
                <a:t>Streptococcus group B</a:t>
              </a:r>
            </a:p>
            <a:p>
              <a:r>
                <a:rPr lang="en-GB" sz="1400" dirty="0" smtClean="0">
                  <a:solidFill>
                    <a:srgbClr val="FF0000"/>
                  </a:solidFill>
                </a:rPr>
                <a:t>Candida/yeast</a:t>
              </a:r>
            </a:p>
            <a:p>
              <a:r>
                <a:rPr lang="en-GB" sz="1400" dirty="0" smtClean="0">
                  <a:solidFill>
                    <a:srgbClr val="FF0000"/>
                  </a:solidFill>
                </a:rPr>
                <a:t>Anaerobes</a:t>
              </a:r>
            </a:p>
            <a:p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28695" y="5688449"/>
              <a:ext cx="1815305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</a:rPr>
                <a:t>Lactobacillus</a:t>
              </a:r>
            </a:p>
            <a:p>
              <a:r>
                <a:rPr lang="en-GB" sz="1400" dirty="0" err="1" smtClean="0">
                  <a:solidFill>
                    <a:srgbClr val="FF0000"/>
                  </a:solidFill>
                </a:rPr>
                <a:t>Enterococci</a:t>
              </a:r>
              <a:endParaRPr lang="en-GB" sz="1400" dirty="0" smtClean="0">
                <a:solidFill>
                  <a:srgbClr val="FF0000"/>
                </a:solidFill>
              </a:endParaRPr>
            </a:p>
            <a:p>
              <a:r>
                <a:rPr lang="en-GB" sz="1400" dirty="0" smtClean="0">
                  <a:solidFill>
                    <a:srgbClr val="FF0000"/>
                  </a:solidFill>
                </a:rPr>
                <a:t>Streptococcus group B</a:t>
              </a:r>
            </a:p>
            <a:p>
              <a:r>
                <a:rPr lang="en-GB" sz="1400" dirty="0" smtClean="0">
                  <a:solidFill>
                    <a:srgbClr val="FF0000"/>
                  </a:solidFill>
                </a:rPr>
                <a:t>Candida/yeast</a:t>
              </a:r>
            </a:p>
            <a:p>
              <a:r>
                <a:rPr lang="en-GB" sz="1400" dirty="0" smtClean="0">
                  <a:solidFill>
                    <a:srgbClr val="FF0000"/>
                  </a:solidFill>
                </a:rPr>
                <a:t>Anaerobes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1472" y="5643578"/>
              <a:ext cx="220387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</a:rPr>
                <a:t>Staphylococcus </a:t>
              </a:r>
              <a:r>
                <a:rPr lang="en-GB" sz="1400" dirty="0" err="1" smtClean="0">
                  <a:solidFill>
                    <a:srgbClr val="FF0000"/>
                  </a:solidFill>
                </a:rPr>
                <a:t>epidermidis</a:t>
              </a:r>
              <a:endParaRPr lang="en-GB" sz="1400" dirty="0" smtClean="0">
                <a:solidFill>
                  <a:srgbClr val="FF0000"/>
                </a:solidFill>
              </a:endParaRPr>
            </a:p>
            <a:p>
              <a:r>
                <a:rPr lang="en-GB" sz="1400" dirty="0" smtClean="0">
                  <a:solidFill>
                    <a:srgbClr val="FF0000"/>
                  </a:solidFill>
                </a:rPr>
                <a:t>Staphylococcus </a:t>
              </a:r>
              <a:r>
                <a:rPr lang="en-GB" sz="1400" dirty="0" err="1" smtClean="0">
                  <a:solidFill>
                    <a:srgbClr val="FF0000"/>
                  </a:solidFill>
                </a:rPr>
                <a:t>aureus</a:t>
              </a:r>
              <a:endParaRPr lang="en-GB" sz="1400" dirty="0" smtClean="0">
                <a:solidFill>
                  <a:srgbClr val="FF0000"/>
                </a:solidFill>
              </a:endParaRPr>
            </a:p>
            <a:p>
              <a:r>
                <a:rPr lang="en-GB" sz="1400" dirty="0" err="1" smtClean="0">
                  <a:solidFill>
                    <a:srgbClr val="FF0000"/>
                  </a:solidFill>
                </a:rPr>
                <a:t>Propionobacterium</a:t>
              </a:r>
              <a:r>
                <a:rPr lang="en-GB" sz="1400" dirty="0" smtClean="0">
                  <a:solidFill>
                    <a:srgbClr val="FF0000"/>
                  </a:solidFill>
                </a:rPr>
                <a:t> acnes</a:t>
              </a:r>
            </a:p>
            <a:p>
              <a:r>
                <a:rPr lang="en-GB" sz="1400" dirty="0" err="1" smtClean="0">
                  <a:solidFill>
                    <a:srgbClr val="FF0000"/>
                  </a:solidFill>
                </a:rPr>
                <a:t>Corynaebacterium</a:t>
              </a:r>
              <a:r>
                <a:rPr lang="en-GB" sz="1400" dirty="0" smtClean="0">
                  <a:solidFill>
                    <a:srgbClr val="FF0000"/>
                  </a:solidFill>
                </a:rPr>
                <a:t> spp.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5" name="Right Brace 44"/>
            <p:cNvSpPr/>
            <p:nvPr/>
          </p:nvSpPr>
          <p:spPr>
            <a:xfrm>
              <a:off x="2786050" y="5643578"/>
              <a:ext cx="214314" cy="928694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4414" y="4857760"/>
              <a:ext cx="128588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>
                  <a:solidFill>
                    <a:srgbClr val="FF0000"/>
                  </a:solidFill>
                </a:rPr>
                <a:t>Large-Small bowel  junction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00034" y="214290"/>
            <a:ext cx="38949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Intrinsic sources</a:t>
            </a:r>
            <a:endParaRPr lang="en-US" sz="4400" dirty="0"/>
          </a:p>
        </p:txBody>
      </p:sp>
      <p:sp>
        <p:nvSpPr>
          <p:cNvPr id="50" name="TextBox 49"/>
          <p:cNvSpPr txBox="1"/>
          <p:nvPr/>
        </p:nvSpPr>
        <p:spPr>
          <a:xfrm>
            <a:off x="2714612" y="4357694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Bladder</a:t>
            </a:r>
            <a:endParaRPr lang="en-US" dirty="0"/>
          </a:p>
        </p:txBody>
      </p:sp>
      <p:cxnSp>
        <p:nvCxnSpPr>
          <p:cNvPr id="52" name="Straight Connector 51"/>
          <p:cNvCxnSpPr>
            <a:stCxn id="50" idx="3"/>
          </p:cNvCxnSpPr>
          <p:nvPr/>
        </p:nvCxnSpPr>
        <p:spPr>
          <a:xfrm>
            <a:off x="3627041" y="4542360"/>
            <a:ext cx="1230711" cy="29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Portals of entry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 descr="Trabant_berlinw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214554"/>
            <a:ext cx="2902913" cy="3357586"/>
          </a:xfrm>
          <a:prstGeom prst="rect">
            <a:avLst/>
          </a:prstGeom>
        </p:spPr>
      </p:pic>
      <p:pic>
        <p:nvPicPr>
          <p:cNvPr id="4" name="Picture 3" descr="checkpoint-charlie-ea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285992"/>
            <a:ext cx="4051555" cy="3143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6000768"/>
            <a:ext cx="1042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Expected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8" y="6000768"/>
            <a:ext cx="138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Un-expected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Portal of entry: upper respiratory tract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0034" y="1643050"/>
            <a:ext cx="5715040" cy="5476091"/>
            <a:chOff x="500034" y="1643050"/>
            <a:chExt cx="5715040" cy="5476091"/>
          </a:xfrm>
        </p:grpSpPr>
        <p:pic>
          <p:nvPicPr>
            <p:cNvPr id="3" name="Content Placeholder 3" descr="humanbody.bbc.jpg"/>
            <p:cNvPicPr>
              <a:picLocks noChangeAspect="1"/>
            </p:cNvPicPr>
            <p:nvPr/>
          </p:nvPicPr>
          <p:blipFill>
            <a:blip r:embed="rId2" cstate="print"/>
            <a:srcRect b="32749"/>
            <a:stretch>
              <a:fillRect/>
            </a:stretch>
          </p:blipFill>
          <p:spPr>
            <a:xfrm>
              <a:off x="3643306" y="1643050"/>
              <a:ext cx="2571768" cy="547609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00034" y="2071678"/>
              <a:ext cx="30718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dirty="0" smtClean="0">
                  <a:solidFill>
                    <a:srgbClr val="FF0000"/>
                  </a:solidFill>
                </a:rPr>
                <a:t>Mouth and nose</a:t>
              </a:r>
            </a:p>
            <a:p>
              <a:pPr algn="r"/>
              <a:r>
                <a:rPr lang="en-GB" sz="2000" dirty="0" smtClean="0">
                  <a:solidFill>
                    <a:srgbClr val="FF0000"/>
                  </a:solidFill>
                </a:rPr>
                <a:t>Nasal cavity &amp; sinuses</a:t>
              </a:r>
            </a:p>
            <a:p>
              <a:pPr algn="r"/>
              <a:r>
                <a:rPr lang="en-GB" sz="2000" dirty="0" smtClean="0">
                  <a:solidFill>
                    <a:srgbClr val="FF0000"/>
                  </a:solidFill>
                </a:rPr>
                <a:t>Upper Respiratory tract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786182" y="2357430"/>
              <a:ext cx="1071570" cy="1588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3786182" y="2500306"/>
              <a:ext cx="100013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3116"/>
            <a:ext cx="2047001" cy="1357322"/>
          </a:xfrm>
          <a:prstGeom prst="rect">
            <a:avLst/>
          </a:prstGeom>
          <a:noFill/>
        </p:spPr>
      </p:pic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285720" y="357166"/>
            <a:ext cx="885828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Helvetica" pitchFamily="-16" charset="0"/>
              </a:rPr>
              <a:t>Infections targeting the upper respiratory tract </a:t>
            </a:r>
          </a:p>
          <a:p>
            <a:pPr algn="l"/>
            <a:endParaRPr lang="en-US" sz="2000" dirty="0" smtClean="0">
              <a:solidFill>
                <a:schemeClr val="bg1">
                  <a:lumMod val="50000"/>
                </a:schemeClr>
              </a:solidFill>
              <a:latin typeface="Helvetica" pitchFamily="-16" charset="0"/>
            </a:endParaRPr>
          </a:p>
          <a:p>
            <a:pPr algn="l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Usually extrinsically-acquired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from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respiratory tract droplets or airborne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Helvetica" pitchFamily="-16" charset="0"/>
              </a:rPr>
              <a:t>Hand transmission can act as intermediate</a:t>
            </a:r>
          </a:p>
          <a:p>
            <a:pPr algn="l"/>
            <a:endParaRPr lang="en-US" sz="2000" dirty="0">
              <a:solidFill>
                <a:schemeClr val="bg1">
                  <a:lumMod val="50000"/>
                </a:schemeClr>
              </a:solidFill>
              <a:latin typeface="Helvetica" pitchFamily="-16" charset="0"/>
            </a:endParaRPr>
          </a:p>
        </p:txBody>
      </p:sp>
      <p:pic>
        <p:nvPicPr>
          <p:cNvPr id="2242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112483"/>
            <a:ext cx="1857388" cy="1745517"/>
          </a:xfrm>
          <a:prstGeom prst="rect">
            <a:avLst/>
          </a:prstGeom>
          <a:noFill/>
        </p:spPr>
      </p:pic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5000596" y="1857364"/>
            <a:ext cx="414340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Helvetica" pitchFamily="-16" charset="0"/>
              </a:rPr>
              <a:t>Viruses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Helvetica" pitchFamily="-16" charset="0"/>
            </a:endParaRPr>
          </a:p>
          <a:p>
            <a:r>
              <a:rPr lang="en-US" sz="1400" dirty="0" smtClean="0">
                <a:latin typeface="Helvetica" pitchFamily="-16" charset="0"/>
              </a:rPr>
              <a:t>Influenza</a:t>
            </a:r>
            <a:endParaRPr lang="en-US" sz="1400" dirty="0">
              <a:latin typeface="Helvetica" pitchFamily="-16" charset="0"/>
            </a:endParaRPr>
          </a:p>
          <a:p>
            <a:r>
              <a:rPr lang="en-US" sz="1400" dirty="0" err="1">
                <a:latin typeface="Helvetica" pitchFamily="-16" charset="0"/>
              </a:rPr>
              <a:t>Parainfluenza</a:t>
            </a:r>
            <a:endParaRPr lang="en-US" sz="1400" dirty="0">
              <a:latin typeface="Helvetica" pitchFamily="-16" charset="0"/>
            </a:endParaRPr>
          </a:p>
          <a:p>
            <a:r>
              <a:rPr lang="en-US" sz="1400" dirty="0">
                <a:latin typeface="Helvetica" pitchFamily="-16" charset="0"/>
              </a:rPr>
              <a:t>RSV</a:t>
            </a:r>
          </a:p>
          <a:p>
            <a:r>
              <a:rPr lang="en-US" sz="1400" dirty="0" smtClean="0">
                <a:latin typeface="Helvetica" pitchFamily="-16" charset="0"/>
              </a:rPr>
              <a:t>Rhinoviruses</a:t>
            </a:r>
          </a:p>
          <a:p>
            <a:r>
              <a:rPr lang="en-GB" sz="1400" dirty="0" smtClean="0">
                <a:latin typeface="Helvetica" pitchFamily="-16" charset="0"/>
              </a:rPr>
              <a:t>Measles</a:t>
            </a:r>
          </a:p>
          <a:p>
            <a:endParaRPr lang="en-US" sz="1400" dirty="0" smtClean="0">
              <a:latin typeface="Helvetica" pitchFamily="-16" charset="0"/>
            </a:endParaRPr>
          </a:p>
          <a:p>
            <a:r>
              <a:rPr lang="en-GB" sz="1400" dirty="0" err="1" smtClean="0">
                <a:latin typeface="Helvetica" pitchFamily="-16" charset="0"/>
              </a:rPr>
              <a:t>Varicella</a:t>
            </a:r>
            <a:r>
              <a:rPr lang="en-GB" sz="1400" dirty="0" smtClean="0">
                <a:latin typeface="Helvetica" pitchFamily="-16" charset="0"/>
              </a:rPr>
              <a:t> (Chicken pox)=VZV</a:t>
            </a:r>
          </a:p>
          <a:p>
            <a:r>
              <a:rPr lang="en-GB" sz="1400" dirty="0" smtClean="0">
                <a:latin typeface="Helvetica" pitchFamily="-16" charset="0"/>
              </a:rPr>
              <a:t>Other herpes viruses (HSV, EBV)</a:t>
            </a:r>
            <a:endParaRPr lang="en-US" sz="1400" dirty="0">
              <a:latin typeface="Helvetica" pitchFamily="-16" charset="0"/>
            </a:endParaRPr>
          </a:p>
          <a:p>
            <a:endParaRPr lang="en-US" sz="2000" dirty="0">
              <a:solidFill>
                <a:srgbClr val="93FBFF"/>
              </a:solidFill>
              <a:latin typeface="Helvetica" pitchFamily="-16" charset="0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Helvetica" pitchFamily="-16" charset="0"/>
              </a:rPr>
              <a:t>Bacteria</a:t>
            </a:r>
          </a:p>
          <a:p>
            <a:endParaRPr lang="en-US" sz="2000" dirty="0" smtClean="0">
              <a:solidFill>
                <a:schemeClr val="bg1">
                  <a:lumMod val="50000"/>
                </a:schemeClr>
              </a:solidFill>
              <a:latin typeface="Helvetica" pitchFamily="-16" charset="0"/>
            </a:endParaRPr>
          </a:p>
          <a:p>
            <a:r>
              <a:rPr lang="en-GB" sz="1400" dirty="0" smtClean="0">
                <a:latin typeface="Helvetica" pitchFamily="-16" charset="0"/>
              </a:rPr>
              <a:t>Streptococcus </a:t>
            </a:r>
            <a:r>
              <a:rPr lang="en-GB" sz="1400" dirty="0" err="1" smtClean="0">
                <a:latin typeface="Helvetica" pitchFamily="-16" charset="0"/>
              </a:rPr>
              <a:t>spp</a:t>
            </a:r>
            <a:r>
              <a:rPr lang="en-GB" sz="1400" dirty="0" smtClean="0">
                <a:latin typeface="Helvetica" pitchFamily="-16" charset="0"/>
              </a:rPr>
              <a:t> (dental bacteria)</a:t>
            </a:r>
            <a:endParaRPr lang="en-US" sz="1400" dirty="0">
              <a:latin typeface="Helvetica" pitchFamily="-16" charset="0"/>
            </a:endParaRPr>
          </a:p>
          <a:p>
            <a:r>
              <a:rPr lang="en-US" sz="1400" dirty="0" smtClean="0">
                <a:latin typeface="Helvetica" pitchFamily="-16" charset="0"/>
              </a:rPr>
              <a:t>Streptococcus </a:t>
            </a:r>
            <a:r>
              <a:rPr lang="en-US" sz="1400" dirty="0" err="1">
                <a:latin typeface="Helvetica" pitchFamily="-16" charset="0"/>
              </a:rPr>
              <a:t>pneumoniae</a:t>
            </a:r>
            <a:endParaRPr lang="en-US" sz="1400" dirty="0">
              <a:latin typeface="Helvetica" pitchFamily="-16" charset="0"/>
            </a:endParaRPr>
          </a:p>
          <a:p>
            <a:r>
              <a:rPr lang="en-US" sz="1400" dirty="0" smtClean="0">
                <a:latin typeface="Helvetica" pitchFamily="-16" charset="0"/>
              </a:rPr>
              <a:t>Streptococcus </a:t>
            </a:r>
            <a:r>
              <a:rPr lang="en-US" sz="1400" dirty="0" err="1" smtClean="0">
                <a:latin typeface="Helvetica" pitchFamily="-16" charset="0"/>
              </a:rPr>
              <a:t>pyogenes</a:t>
            </a:r>
            <a:endParaRPr lang="en-US" sz="1400" dirty="0">
              <a:latin typeface="Helvetica" pitchFamily="-16" charset="0"/>
            </a:endParaRPr>
          </a:p>
          <a:p>
            <a:endParaRPr lang="en-US" sz="1400" dirty="0" smtClean="0">
              <a:latin typeface="Helvetica" pitchFamily="-16" charset="0"/>
            </a:endParaRPr>
          </a:p>
          <a:p>
            <a:r>
              <a:rPr lang="en-US" sz="1400" dirty="0" err="1" smtClean="0">
                <a:latin typeface="Helvetica" pitchFamily="-16" charset="0"/>
              </a:rPr>
              <a:t>Neisseria</a:t>
            </a:r>
            <a:r>
              <a:rPr lang="en-US" sz="1400" dirty="0" smtClean="0">
                <a:latin typeface="Helvetica" pitchFamily="-16" charset="0"/>
              </a:rPr>
              <a:t> </a:t>
            </a:r>
            <a:r>
              <a:rPr lang="en-US" sz="1400" dirty="0" err="1">
                <a:latin typeface="Helvetica" pitchFamily="-16" charset="0"/>
              </a:rPr>
              <a:t>meningitidis</a:t>
            </a:r>
            <a:endParaRPr lang="en-US" sz="1400" dirty="0">
              <a:latin typeface="Helvetica" pitchFamily="-16" charset="0"/>
            </a:endParaRPr>
          </a:p>
          <a:p>
            <a:endParaRPr lang="en-US" sz="1400" dirty="0">
              <a:latin typeface="Helvetica" pitchFamily="-16" charset="0"/>
            </a:endParaRPr>
          </a:p>
          <a:p>
            <a:r>
              <a:rPr lang="en-US" sz="1400" dirty="0">
                <a:latin typeface="Helvetica" pitchFamily="-16" charset="0"/>
              </a:rPr>
              <a:t>Staphylococcus </a:t>
            </a:r>
            <a:r>
              <a:rPr lang="en-US" sz="1400" dirty="0" err="1" smtClean="0">
                <a:latin typeface="Helvetica" pitchFamily="-16" charset="0"/>
              </a:rPr>
              <a:t>aureus</a:t>
            </a:r>
            <a:r>
              <a:rPr lang="en-US" sz="1400" dirty="0" smtClean="0">
                <a:latin typeface="Helvetica" pitchFamily="-16" charset="0"/>
              </a:rPr>
              <a:t> (MSSA and MRSA)</a:t>
            </a:r>
            <a:endParaRPr lang="en-US" sz="1400" dirty="0">
              <a:latin typeface="Helvetica" pitchFamily="-16" charset="0"/>
            </a:endParaRPr>
          </a:p>
          <a:p>
            <a:endParaRPr lang="en-US" sz="1400" dirty="0">
              <a:latin typeface="Helvetica" pitchFamily="-16" charset="0"/>
            </a:endParaRPr>
          </a:p>
          <a:p>
            <a:endParaRPr lang="en-US" sz="2400" dirty="0">
              <a:latin typeface="Helvetica" pitchFamily="-16" charset="0"/>
            </a:endParaRPr>
          </a:p>
          <a:p>
            <a:endParaRPr lang="en-US" sz="2400" dirty="0">
              <a:latin typeface="Helvetica" pitchFamily="-16" charset="0"/>
            </a:endParaRPr>
          </a:p>
        </p:txBody>
      </p:sp>
      <p:pic>
        <p:nvPicPr>
          <p:cNvPr id="32770" name="Picture 2" descr="http://www.vet.purdue.edu/newsroom/2012/files/images/boiler-vet-camp-p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5214950"/>
            <a:ext cx="2204276" cy="1475407"/>
          </a:xfrm>
          <a:prstGeom prst="rect">
            <a:avLst/>
          </a:prstGeom>
          <a:noFill/>
        </p:spPr>
      </p:pic>
      <p:pic>
        <p:nvPicPr>
          <p:cNvPr id="32772" name="Picture 4" descr="http://www.blogcdn.com/www.parentdish.co.uk/media/2011/11/lolllipop-kids-re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643314"/>
            <a:ext cx="2143108" cy="1427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neumonia-2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2285992"/>
            <a:ext cx="1448220" cy="153546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5720" y="357166"/>
            <a:ext cx="864399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Helvetica" pitchFamily="-16" charset="0"/>
              </a:rPr>
              <a:t>Consequences of bacterial infection acquired via the upper respiratory tract </a:t>
            </a:r>
          </a:p>
          <a:p>
            <a:pPr algn="l"/>
            <a:endParaRPr lang="en-US" sz="2000" dirty="0" smtClean="0">
              <a:solidFill>
                <a:schemeClr val="bg1">
                  <a:lumMod val="50000"/>
                </a:schemeClr>
              </a:solidFill>
              <a:latin typeface="Helvetica" pitchFamily="-16" charset="0"/>
            </a:endParaRPr>
          </a:p>
          <a:p>
            <a:pPr algn="l"/>
            <a:endParaRPr lang="en-US" sz="2000" dirty="0">
              <a:solidFill>
                <a:schemeClr val="bg1">
                  <a:lumMod val="50000"/>
                </a:schemeClr>
              </a:solidFill>
              <a:latin typeface="Helvetica" pitchFamily="-16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4040188" cy="6397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en-GB" dirty="0" smtClean="0"/>
              <a:t>Upper respiratory tract infection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57158" y="2214554"/>
            <a:ext cx="4000528" cy="17859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err="1" smtClean="0"/>
              <a:t>Pharyngitis</a:t>
            </a:r>
            <a:r>
              <a:rPr lang="en-GB" dirty="0" smtClean="0"/>
              <a:t> </a:t>
            </a:r>
          </a:p>
          <a:p>
            <a:r>
              <a:rPr lang="en-GB" dirty="0" smtClean="0"/>
              <a:t>Tonsillitis</a:t>
            </a:r>
          </a:p>
          <a:p>
            <a:r>
              <a:rPr lang="en-GB" dirty="0" smtClean="0"/>
              <a:t>Sinusitis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r>
              <a:rPr lang="en-GB" dirty="0" smtClean="0"/>
              <a:t>Lower respiratory tract infection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897067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Pneumonia</a:t>
            </a:r>
          </a:p>
          <a:p>
            <a:r>
              <a:rPr lang="en-GB" dirty="0" err="1" smtClean="0"/>
              <a:t>Pneumonitis</a:t>
            </a:r>
            <a:endParaRPr lang="en-US" dirty="0"/>
          </a:p>
        </p:txBody>
      </p:sp>
      <p:sp>
        <p:nvSpPr>
          <p:cNvPr id="13" name="Text Placeholder 8"/>
          <p:cNvSpPr txBox="1">
            <a:spLocks/>
          </p:cNvSpPr>
          <p:nvPr/>
        </p:nvSpPr>
        <p:spPr>
          <a:xfrm>
            <a:off x="4714876" y="4300103"/>
            <a:ext cx="3714776" cy="4862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Spread to bloodstream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9"/>
          <p:cNvSpPr txBox="1">
            <a:spLocks/>
          </p:cNvSpPr>
          <p:nvPr/>
        </p:nvSpPr>
        <p:spPr>
          <a:xfrm>
            <a:off x="4714876" y="4786322"/>
            <a:ext cx="3643338" cy="1357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Bacteraemia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</a:t>
            </a:r>
            <a:r>
              <a:rPr kumimoji="0" lang="en-GB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pneumococcal </a:t>
            </a:r>
            <a:r>
              <a:rPr kumimoji="0" lang="en-GB" sz="19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bacteremia</a:t>
            </a:r>
            <a:r>
              <a:rPr kumimoji="0" lang="en-GB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meningococcal </a:t>
            </a:r>
            <a:r>
              <a:rPr kumimoji="0" lang="en-GB" sz="19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bacteremia</a:t>
            </a:r>
            <a:r>
              <a:rPr kumimoji="0" lang="en-GB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meningitis </a:t>
            </a:r>
            <a:endParaRPr kumimoji="0" lang="en-GB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800" dirty="0" err="1" smtClean="0"/>
              <a:t>Viraemia</a:t>
            </a:r>
            <a:r>
              <a:rPr lang="en-GB" sz="3800" dirty="0" smtClean="0"/>
              <a:t>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err="1" smtClean="0"/>
              <a:t>eg</a:t>
            </a:r>
            <a:r>
              <a:rPr lang="en-GB" sz="2400" dirty="0" smtClean="0"/>
              <a:t> </a:t>
            </a:r>
            <a:r>
              <a:rPr lang="en-GB" sz="2400" dirty="0" err="1" smtClean="0"/>
              <a:t>varicella</a:t>
            </a:r>
            <a:r>
              <a:rPr lang="en-GB" sz="2400" dirty="0" smtClean="0"/>
              <a:t>, measles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428596" y="4286256"/>
            <a:ext cx="4000528" cy="4862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Spread to adjacent structures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428596" y="4786322"/>
            <a:ext cx="3929090" cy="1785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 smtClean="0"/>
              <a:t>Brain abscess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Meningitis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 err="1" smtClean="0"/>
              <a:t>Empyema</a:t>
            </a:r>
            <a:r>
              <a:rPr lang="en-GB" sz="2400" dirty="0" smtClean="0"/>
              <a:t> (pleural space)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Pericarditis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pneumonia-2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2357430"/>
            <a:ext cx="1448220" cy="1535462"/>
          </a:xfrm>
          <a:prstGeom prst="rect">
            <a:avLst/>
          </a:prstGeom>
        </p:spPr>
      </p:pic>
      <p:pic>
        <p:nvPicPr>
          <p:cNvPr id="3075" name="Picture 3" descr="C:\Users\Shiranee\Pictures\Tonsillit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571744"/>
            <a:ext cx="1497391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8929718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Portal of entry: 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urogenital</a:t>
            </a:r>
            <a:r>
              <a:rPr kumimoji="0" lang="en-GB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tract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Content Placeholder 3" descr="humanbody.bbc.jpg"/>
          <p:cNvPicPr>
            <a:picLocks noChangeAspect="1"/>
          </p:cNvPicPr>
          <p:nvPr/>
        </p:nvPicPr>
        <p:blipFill>
          <a:blip r:embed="rId2" cstate="print"/>
          <a:srcRect b="32749"/>
          <a:stretch>
            <a:fillRect/>
          </a:stretch>
        </p:blipFill>
        <p:spPr>
          <a:xfrm>
            <a:off x="3347864" y="1772816"/>
            <a:ext cx="2571768" cy="5476091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285720" y="7143776"/>
            <a:ext cx="292895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429124" y="4500570"/>
            <a:ext cx="4429124" cy="1714512"/>
            <a:chOff x="4429124" y="4500570"/>
            <a:chExt cx="4429124" cy="1714512"/>
          </a:xfrm>
        </p:grpSpPr>
        <p:sp>
          <p:nvSpPr>
            <p:cNvPr id="24" name="Curved Up Arrow 23"/>
            <p:cNvSpPr/>
            <p:nvPr/>
          </p:nvSpPr>
          <p:spPr>
            <a:xfrm flipH="1">
              <a:off x="4429124" y="5715016"/>
              <a:ext cx="500066" cy="500066"/>
            </a:xfrm>
            <a:prstGeom prst="curvedUpArrow">
              <a:avLst/>
            </a:prstGeom>
            <a:solidFill>
              <a:srgbClr val="EC20DD"/>
            </a:solidFill>
            <a:ln>
              <a:solidFill>
                <a:srgbClr val="EC20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857884" y="4500570"/>
              <a:ext cx="3000364" cy="1289273"/>
              <a:chOff x="5857884" y="4500570"/>
              <a:chExt cx="3000364" cy="128927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57884" y="5143512"/>
                <a:ext cx="1001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Large </a:t>
                </a:r>
              </a:p>
              <a:p>
                <a:r>
                  <a:rPr lang="en-GB" dirty="0" smtClean="0">
                    <a:solidFill>
                      <a:srgbClr val="FF0000"/>
                    </a:solidFill>
                  </a:rPr>
                  <a:t>intestine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215074" y="4500570"/>
                <a:ext cx="26431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  <a:latin typeface="Helvetica" pitchFamily="-16" charset="0"/>
                  </a:rPr>
                  <a:t>Intrinisic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  <a:latin typeface="Helvetica" pitchFamily="-16" charset="0"/>
                  </a:rPr>
                  <a:t> Sources</a:t>
                </a: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0" y="4572008"/>
            <a:ext cx="292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Helvetica" pitchFamily="-16" charset="0"/>
              </a:rPr>
              <a:t>Extrinisic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" pitchFamily="-16" charset="0"/>
              </a:rPr>
              <a:t>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1442</Words>
  <Application>Microsoft Office PowerPoint</Application>
  <PresentationFormat>On-screen Show (4:3)</PresentationFormat>
  <Paragraphs>411</Paragraphs>
  <Slides>35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Bacterial diseases</vt:lpstr>
      <vt:lpstr>Learning objectives</vt:lpstr>
      <vt:lpstr>Sources and Routes of bacterial infection</vt:lpstr>
      <vt:lpstr>PowerPoint Presentation</vt:lpstr>
      <vt:lpstr>Portals of entry</vt:lpstr>
      <vt:lpstr> Portal of entry: upper respiratory tract</vt:lpstr>
      <vt:lpstr>PowerPoint Presentation</vt:lpstr>
      <vt:lpstr>PowerPoint Presentation</vt:lpstr>
      <vt:lpstr>PowerPoint Presentation</vt:lpstr>
      <vt:lpstr>Infections targeting urogenital tract</vt:lpstr>
      <vt:lpstr>Consequences of urogenital tract infection</vt:lpstr>
      <vt:lpstr>PowerPoint Presentation</vt:lpstr>
      <vt:lpstr>Infections that target broken skin</vt:lpstr>
      <vt:lpstr>Consequences of infection via broken skin</vt:lpstr>
      <vt:lpstr>PowerPoint Presentation</vt:lpstr>
      <vt:lpstr>Consequences of infection acquired via the GI tract</vt:lpstr>
      <vt:lpstr>Pathogenicity of bacteria</vt:lpstr>
      <vt:lpstr>Factors affecting pathogenicity</vt:lpstr>
      <vt:lpstr>Infectivity and infectious dose</vt:lpstr>
      <vt:lpstr>Association between infectious dose and the capacity of pathogens of killing professional phagocytes or surviving inside professional phagocytes.</vt:lpstr>
      <vt:lpstr>Examples of infectious dose</vt:lpstr>
      <vt:lpstr>Virulence</vt:lpstr>
      <vt:lpstr>Virulence cont’d</vt:lpstr>
      <vt:lpstr>Infectious disease examples by portal of entry</vt:lpstr>
      <vt:lpstr>Mouth: droplet transmission</vt:lpstr>
      <vt:lpstr>Upper to lower respiratory tract</vt:lpstr>
      <vt:lpstr>Faeco-oral transmission</vt:lpstr>
      <vt:lpstr>Faeco-oral transmission: cholera cont’d</vt:lpstr>
      <vt:lpstr>Vibrio cholerae pathogenicity</vt:lpstr>
      <vt:lpstr>Gastro-intestinal to Urogenital tract.. to neonates</vt:lpstr>
      <vt:lpstr>Portal of entry inoculation through skin:  Staphylococcus aureus</vt:lpstr>
      <vt:lpstr>Pathogens to know....</vt:lpstr>
      <vt:lpstr>Opportunistic bacterial pathogens</vt:lpstr>
      <vt:lpstr>PowerPoint Presentation</vt:lpstr>
      <vt:lpstr>Learning objectives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diseases</dc:title>
  <dc:creator>Windows User</dc:creator>
  <cp:lastModifiedBy>Shiel, Nuala</cp:lastModifiedBy>
  <cp:revision>56</cp:revision>
  <dcterms:created xsi:type="dcterms:W3CDTF">2011-11-27T12:11:53Z</dcterms:created>
  <dcterms:modified xsi:type="dcterms:W3CDTF">2012-11-26T10:26:32Z</dcterms:modified>
</cp:coreProperties>
</file>