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60"/>
  </p:notesMasterIdLst>
  <p:sldIdLst>
    <p:sldId id="494" r:id="rId2"/>
    <p:sldId id="764" r:id="rId3"/>
    <p:sldId id="427" r:id="rId4"/>
    <p:sldId id="257" r:id="rId5"/>
    <p:sldId id="258" r:id="rId6"/>
    <p:sldId id="259" r:id="rId7"/>
    <p:sldId id="260" r:id="rId8"/>
    <p:sldId id="265" r:id="rId9"/>
    <p:sldId id="428" r:id="rId10"/>
    <p:sldId id="306" r:id="rId11"/>
    <p:sldId id="701" r:id="rId12"/>
    <p:sldId id="307" r:id="rId13"/>
    <p:sldId id="499" r:id="rId14"/>
    <p:sldId id="500" r:id="rId15"/>
    <p:sldId id="501" r:id="rId16"/>
    <p:sldId id="502" r:id="rId17"/>
    <p:sldId id="503" r:id="rId18"/>
    <p:sldId id="504" r:id="rId19"/>
    <p:sldId id="505" r:id="rId20"/>
    <p:sldId id="506" r:id="rId21"/>
    <p:sldId id="507" r:id="rId22"/>
    <p:sldId id="508" r:id="rId23"/>
    <p:sldId id="509" r:id="rId24"/>
    <p:sldId id="510" r:id="rId25"/>
    <p:sldId id="511" r:id="rId26"/>
    <p:sldId id="512" r:id="rId27"/>
    <p:sldId id="513" r:id="rId28"/>
    <p:sldId id="514" r:id="rId29"/>
    <p:sldId id="515" r:id="rId30"/>
    <p:sldId id="516" r:id="rId31"/>
    <p:sldId id="517" r:id="rId32"/>
    <p:sldId id="518" r:id="rId33"/>
    <p:sldId id="519" r:id="rId34"/>
    <p:sldId id="520" r:id="rId35"/>
    <p:sldId id="521" r:id="rId36"/>
    <p:sldId id="522" r:id="rId37"/>
    <p:sldId id="523" r:id="rId38"/>
    <p:sldId id="315" r:id="rId39"/>
    <p:sldId id="365" r:id="rId40"/>
    <p:sldId id="488" r:id="rId41"/>
    <p:sldId id="702" r:id="rId42"/>
    <p:sldId id="316" r:id="rId43"/>
    <p:sldId id="317" r:id="rId44"/>
    <p:sldId id="318" r:id="rId45"/>
    <p:sldId id="319" r:id="rId46"/>
    <p:sldId id="320" r:id="rId47"/>
    <p:sldId id="263" r:id="rId48"/>
    <p:sldId id="264" r:id="rId49"/>
    <p:sldId id="761" r:id="rId50"/>
    <p:sldId id="762" r:id="rId51"/>
    <p:sldId id="763" r:id="rId52"/>
    <p:sldId id="703" r:id="rId53"/>
    <p:sldId id="271" r:id="rId54"/>
    <p:sldId id="272" r:id="rId55"/>
    <p:sldId id="359" r:id="rId56"/>
    <p:sldId id="274" r:id="rId57"/>
    <p:sldId id="360" r:id="rId58"/>
    <p:sldId id="349" r:id="rId59"/>
    <p:sldId id="361" r:id="rId60"/>
    <p:sldId id="350" r:id="rId61"/>
    <p:sldId id="363" r:id="rId62"/>
    <p:sldId id="351" r:id="rId63"/>
    <p:sldId id="481" r:id="rId64"/>
    <p:sldId id="352" r:id="rId65"/>
    <p:sldId id="275" r:id="rId66"/>
    <p:sldId id="704" r:id="rId67"/>
    <p:sldId id="367" r:id="rId68"/>
    <p:sldId id="369" r:id="rId69"/>
    <p:sldId id="368" r:id="rId70"/>
    <p:sldId id="370" r:id="rId71"/>
    <p:sldId id="371" r:id="rId72"/>
    <p:sldId id="489" r:id="rId73"/>
    <p:sldId id="490" r:id="rId74"/>
    <p:sldId id="377" r:id="rId75"/>
    <p:sldId id="373" r:id="rId76"/>
    <p:sldId id="374" r:id="rId77"/>
    <p:sldId id="375" r:id="rId78"/>
    <p:sldId id="376" r:id="rId79"/>
    <p:sldId id="394" r:id="rId80"/>
    <p:sldId id="419" r:id="rId81"/>
    <p:sldId id="395" r:id="rId82"/>
    <p:sldId id="393" r:id="rId83"/>
    <p:sldId id="378" r:id="rId84"/>
    <p:sldId id="380" r:id="rId85"/>
    <p:sldId id="391" r:id="rId86"/>
    <p:sldId id="381" r:id="rId87"/>
    <p:sldId id="478" r:id="rId88"/>
    <p:sldId id="382" r:id="rId89"/>
    <p:sldId id="422" r:id="rId90"/>
    <p:sldId id="383" r:id="rId91"/>
    <p:sldId id="423" r:id="rId92"/>
    <p:sldId id="384" r:id="rId93"/>
    <p:sldId id="385" r:id="rId94"/>
    <p:sldId id="386" r:id="rId95"/>
    <p:sldId id="387" r:id="rId96"/>
    <p:sldId id="485" r:id="rId97"/>
    <p:sldId id="482" r:id="rId98"/>
    <p:sldId id="483" r:id="rId99"/>
    <p:sldId id="484" r:id="rId100"/>
    <p:sldId id="496" r:id="rId101"/>
    <p:sldId id="491" r:id="rId102"/>
    <p:sldId id="479" r:id="rId103"/>
    <p:sldId id="480" r:id="rId104"/>
    <p:sldId id="424" r:id="rId105"/>
    <p:sldId id="420" r:id="rId106"/>
    <p:sldId id="421" r:id="rId107"/>
    <p:sldId id="425" r:id="rId108"/>
    <p:sldId id="281" r:id="rId109"/>
    <p:sldId id="705" r:id="rId110"/>
    <p:sldId id="706" r:id="rId111"/>
    <p:sldId id="707" r:id="rId112"/>
    <p:sldId id="708" r:id="rId113"/>
    <p:sldId id="709" r:id="rId114"/>
    <p:sldId id="710" r:id="rId115"/>
    <p:sldId id="711" r:id="rId116"/>
    <p:sldId id="712" r:id="rId117"/>
    <p:sldId id="713" r:id="rId118"/>
    <p:sldId id="714" r:id="rId119"/>
    <p:sldId id="715" r:id="rId120"/>
    <p:sldId id="716" r:id="rId121"/>
    <p:sldId id="717" r:id="rId122"/>
    <p:sldId id="718" r:id="rId123"/>
    <p:sldId id="719" r:id="rId124"/>
    <p:sldId id="720" r:id="rId125"/>
    <p:sldId id="721" r:id="rId126"/>
    <p:sldId id="722" r:id="rId127"/>
    <p:sldId id="723" r:id="rId128"/>
    <p:sldId id="724" r:id="rId129"/>
    <p:sldId id="725" r:id="rId130"/>
    <p:sldId id="726" r:id="rId131"/>
    <p:sldId id="727" r:id="rId132"/>
    <p:sldId id="728" r:id="rId133"/>
    <p:sldId id="729" r:id="rId134"/>
    <p:sldId id="730" r:id="rId135"/>
    <p:sldId id="731" r:id="rId136"/>
    <p:sldId id="732" r:id="rId137"/>
    <p:sldId id="733" r:id="rId138"/>
    <p:sldId id="734" r:id="rId139"/>
    <p:sldId id="735" r:id="rId140"/>
    <p:sldId id="736" r:id="rId141"/>
    <p:sldId id="737" r:id="rId142"/>
    <p:sldId id="738" r:id="rId143"/>
    <p:sldId id="739" r:id="rId144"/>
    <p:sldId id="740" r:id="rId145"/>
    <p:sldId id="741" r:id="rId146"/>
    <p:sldId id="742" r:id="rId147"/>
    <p:sldId id="743" r:id="rId148"/>
    <p:sldId id="744" r:id="rId149"/>
    <p:sldId id="745" r:id="rId150"/>
    <p:sldId id="746" r:id="rId151"/>
    <p:sldId id="754" r:id="rId152"/>
    <p:sldId id="755" r:id="rId153"/>
    <p:sldId id="756" r:id="rId154"/>
    <p:sldId id="757" r:id="rId155"/>
    <p:sldId id="758" r:id="rId156"/>
    <p:sldId id="759" r:id="rId157"/>
    <p:sldId id="760" r:id="rId158"/>
    <p:sldId id="527" r:id="rId159"/>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000000"/>
    <a:srgbClr val="3333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30" autoAdjust="0"/>
    <p:restoredTop sz="94591" autoAdjust="0"/>
  </p:normalViewPr>
  <p:slideViewPr>
    <p:cSldViewPr>
      <p:cViewPr>
        <p:scale>
          <a:sx n="50" d="100"/>
          <a:sy n="50" d="100"/>
        </p:scale>
        <p:origin x="-780" y="-2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80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en-GB"/>
          </a:p>
        </p:txBody>
      </p:sp>
      <p:sp>
        <p:nvSpPr>
          <p:cNvPr id="59801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en-GB"/>
          </a:p>
        </p:txBody>
      </p:sp>
      <p:sp>
        <p:nvSpPr>
          <p:cNvPr id="598020"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9802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9802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en-GB"/>
          </a:p>
        </p:txBody>
      </p:sp>
      <p:sp>
        <p:nvSpPr>
          <p:cNvPr id="59802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875270CC-3A4D-4C77-A470-FE0643F05E95}" type="slidenum">
              <a:rPr lang="en-GB"/>
              <a:pPr/>
              <a:t>‹#›</a:t>
            </a:fld>
            <a:endParaRPr lang="en-GB"/>
          </a:p>
        </p:txBody>
      </p:sp>
    </p:spTree>
    <p:extLst>
      <p:ext uri="{BB962C8B-B14F-4D97-AF65-F5344CB8AC3E}">
        <p14:creationId xmlns:p14="http://schemas.microsoft.com/office/powerpoint/2010/main" val="306179907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6FD4B7B-6291-43A3-BFBD-FA53A77A5C3B}" type="slidenum">
              <a:rPr lang="en-GB"/>
              <a:pPr/>
              <a:t>2</a:t>
            </a:fld>
            <a:endParaRPr lang="en-GB"/>
          </a:p>
        </p:txBody>
      </p:sp>
      <p:sp>
        <p:nvSpPr>
          <p:cNvPr id="5990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r"/>
            <a:fld id="{05D58FEB-E2C6-486E-87EB-87402453B658}" type="slidenum">
              <a:rPr lang="da-DK" sz="1200">
                <a:cs typeface="Times New Roman" pitchFamily="18" charset="0"/>
              </a:rPr>
              <a:pPr algn="r"/>
              <a:t>2</a:t>
            </a:fld>
            <a:endParaRPr lang="da-DK" sz="1200">
              <a:cs typeface="Times New Roman" pitchFamily="18" charset="0"/>
            </a:endParaRPr>
          </a:p>
        </p:txBody>
      </p:sp>
      <p:sp>
        <p:nvSpPr>
          <p:cNvPr id="599043" name="Rectangle 2"/>
          <p:cNvSpPr>
            <a:spLocks noGrp="1" noRot="1" noChangeAspect="1" noChangeArrowheads="1" noTextEdit="1"/>
          </p:cNvSpPr>
          <p:nvPr>
            <p:ph type="sldImg"/>
          </p:nvPr>
        </p:nvSpPr>
        <p:spPr>
          <a:xfrm>
            <a:off x="1054100" y="685800"/>
            <a:ext cx="3149600" cy="2362200"/>
          </a:xfrm>
          <a:ln/>
        </p:spPr>
      </p:sp>
      <p:sp>
        <p:nvSpPr>
          <p:cNvPr id="599044" name="Rectangle 3"/>
          <p:cNvSpPr>
            <a:spLocks noGrp="1" noChangeArrowheads="1"/>
          </p:cNvSpPr>
          <p:nvPr>
            <p:ph type="body" idx="1"/>
          </p:nvPr>
        </p:nvSpPr>
        <p:spPr>
          <a:xfrm>
            <a:off x="914400" y="3352800"/>
            <a:ext cx="5029200" cy="5105400"/>
          </a:xfrm>
        </p:spPr>
        <p:txBody>
          <a:bodyPr/>
          <a:lstStyle/>
          <a:p>
            <a:endParaRPr lang="en-US" sz="1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A69C80F2-49B8-49ED-92A3-61956FF74ADE}" type="slidenum">
              <a:rPr lang="en-GB"/>
              <a:pPr/>
              <a:t>‹#›</a:t>
            </a:fld>
            <a:endParaRPr lang="en-GB"/>
          </a:p>
        </p:txBody>
      </p:sp>
    </p:spTree>
    <p:extLst>
      <p:ext uri="{BB962C8B-B14F-4D97-AF65-F5344CB8AC3E}">
        <p14:creationId xmlns:p14="http://schemas.microsoft.com/office/powerpoint/2010/main" val="3724573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162044EE-A7FA-48E0-88B7-E8F47652F3FC}" type="slidenum">
              <a:rPr lang="en-GB"/>
              <a:pPr/>
              <a:t>‹#›</a:t>
            </a:fld>
            <a:endParaRPr lang="en-GB"/>
          </a:p>
        </p:txBody>
      </p:sp>
    </p:spTree>
    <p:extLst>
      <p:ext uri="{BB962C8B-B14F-4D97-AF65-F5344CB8AC3E}">
        <p14:creationId xmlns:p14="http://schemas.microsoft.com/office/powerpoint/2010/main" val="90556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E515D1D6-418B-4837-A433-FA678C3B1A3C}" type="slidenum">
              <a:rPr lang="en-GB"/>
              <a:pPr/>
              <a:t>‹#›</a:t>
            </a:fld>
            <a:endParaRPr lang="en-GB"/>
          </a:p>
        </p:txBody>
      </p:sp>
    </p:spTree>
    <p:extLst>
      <p:ext uri="{BB962C8B-B14F-4D97-AF65-F5344CB8AC3E}">
        <p14:creationId xmlns:p14="http://schemas.microsoft.com/office/powerpoint/2010/main" val="4115143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CD1C0339-F1A3-40AE-BCFE-49D44C70342B}" type="slidenum">
              <a:rPr lang="en-GB"/>
              <a:pPr/>
              <a:t>‹#›</a:t>
            </a:fld>
            <a:endParaRPr lang="en-GB"/>
          </a:p>
        </p:txBody>
      </p:sp>
    </p:spTree>
    <p:extLst>
      <p:ext uri="{BB962C8B-B14F-4D97-AF65-F5344CB8AC3E}">
        <p14:creationId xmlns:p14="http://schemas.microsoft.com/office/powerpoint/2010/main" val="1192866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CE7D462D-467C-4B4D-8B95-D06044302A82}" type="slidenum">
              <a:rPr lang="en-GB"/>
              <a:pPr/>
              <a:t>‹#›</a:t>
            </a:fld>
            <a:endParaRPr lang="en-GB"/>
          </a:p>
        </p:txBody>
      </p:sp>
    </p:spTree>
    <p:extLst>
      <p:ext uri="{BB962C8B-B14F-4D97-AF65-F5344CB8AC3E}">
        <p14:creationId xmlns:p14="http://schemas.microsoft.com/office/powerpoint/2010/main" val="1287611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70633010-9507-499F-8DD2-9F53B424F8D8}" type="slidenum">
              <a:rPr lang="en-GB"/>
              <a:pPr/>
              <a:t>‹#›</a:t>
            </a:fld>
            <a:endParaRPr lang="en-GB"/>
          </a:p>
        </p:txBody>
      </p:sp>
    </p:spTree>
    <p:extLst>
      <p:ext uri="{BB962C8B-B14F-4D97-AF65-F5344CB8AC3E}">
        <p14:creationId xmlns:p14="http://schemas.microsoft.com/office/powerpoint/2010/main" val="2855326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3F442594-86C1-44BB-A05F-869C2CED7883}" type="slidenum">
              <a:rPr lang="en-GB"/>
              <a:pPr/>
              <a:t>‹#›</a:t>
            </a:fld>
            <a:endParaRPr lang="en-GB"/>
          </a:p>
        </p:txBody>
      </p:sp>
    </p:spTree>
    <p:extLst>
      <p:ext uri="{BB962C8B-B14F-4D97-AF65-F5344CB8AC3E}">
        <p14:creationId xmlns:p14="http://schemas.microsoft.com/office/powerpoint/2010/main" val="1021491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2D392E49-4E98-4F4E-A4B6-F0497A430C11}" type="slidenum">
              <a:rPr lang="en-GB"/>
              <a:pPr/>
              <a:t>‹#›</a:t>
            </a:fld>
            <a:endParaRPr lang="en-GB"/>
          </a:p>
        </p:txBody>
      </p:sp>
    </p:spTree>
    <p:extLst>
      <p:ext uri="{BB962C8B-B14F-4D97-AF65-F5344CB8AC3E}">
        <p14:creationId xmlns:p14="http://schemas.microsoft.com/office/powerpoint/2010/main" val="2877602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FA54B443-D82C-49C2-96D2-1C7EEFDC8925}" type="slidenum">
              <a:rPr lang="en-GB"/>
              <a:pPr/>
              <a:t>‹#›</a:t>
            </a:fld>
            <a:endParaRPr lang="en-GB"/>
          </a:p>
        </p:txBody>
      </p:sp>
    </p:spTree>
    <p:extLst>
      <p:ext uri="{BB962C8B-B14F-4D97-AF65-F5344CB8AC3E}">
        <p14:creationId xmlns:p14="http://schemas.microsoft.com/office/powerpoint/2010/main" val="1509154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24E14068-164F-49E0-8619-2682EA2E2E08}" type="slidenum">
              <a:rPr lang="en-GB"/>
              <a:pPr/>
              <a:t>‹#›</a:t>
            </a:fld>
            <a:endParaRPr lang="en-GB"/>
          </a:p>
        </p:txBody>
      </p:sp>
    </p:spTree>
    <p:extLst>
      <p:ext uri="{BB962C8B-B14F-4D97-AF65-F5344CB8AC3E}">
        <p14:creationId xmlns:p14="http://schemas.microsoft.com/office/powerpoint/2010/main" val="4245335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EF76AE54-C7A4-416D-B730-E62036DE05E0}" type="slidenum">
              <a:rPr lang="en-GB"/>
              <a:pPr/>
              <a:t>‹#›</a:t>
            </a:fld>
            <a:endParaRPr lang="en-GB"/>
          </a:p>
        </p:txBody>
      </p:sp>
    </p:spTree>
    <p:extLst>
      <p:ext uri="{BB962C8B-B14F-4D97-AF65-F5344CB8AC3E}">
        <p14:creationId xmlns:p14="http://schemas.microsoft.com/office/powerpoint/2010/main" val="379090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FF"/>
        </a:solidFill>
        <a:effectLst/>
      </p:bgPr>
    </p:bg>
    <p:spTree>
      <p:nvGrpSpPr>
        <p:cNvPr id="1" name=""/>
        <p:cNvGrpSpPr/>
        <p:nvPr/>
      </p:nvGrpSpPr>
      <p:grpSpPr>
        <a:xfrm>
          <a:off x="0" y="0"/>
          <a:ext cx="0" cy="0"/>
          <a:chOff x="0" y="0"/>
          <a:chExt cx="0" cy="0"/>
        </a:xfrm>
      </p:grpSpPr>
      <p:sp>
        <p:nvSpPr>
          <p:cNvPr id="5939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5939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939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GB"/>
          </a:p>
        </p:txBody>
      </p:sp>
      <p:sp>
        <p:nvSpPr>
          <p:cNvPr id="5939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GB"/>
          </a:p>
        </p:txBody>
      </p:sp>
      <p:sp>
        <p:nvSpPr>
          <p:cNvPr id="5939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21A94A27-C869-43B8-830A-BA0D85A75897}" type="slidenum">
              <a:rPr lang="en-GB"/>
              <a:pPr/>
              <a:t>‹#›</a:t>
            </a:fld>
            <a:endParaRPr lang="en-GB"/>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uk.f260.mail.yahoo.com/ym/Compose?To=mosborn100@yahoo.co.uk&amp;YY=9894&amp;order=down&amp;sort=date&amp;pos=0&amp;view=a&amp;head=b"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1026"/>
          <p:cNvSpPr>
            <a:spLocks noGrp="1" noChangeArrowheads="1"/>
          </p:cNvSpPr>
          <p:nvPr>
            <p:ph type="title" idx="4294967295"/>
          </p:nvPr>
        </p:nvSpPr>
        <p:spPr>
          <a:xfrm>
            <a:off x="685800" y="609600"/>
            <a:ext cx="7772400" cy="5943600"/>
          </a:xfrm>
          <a:ln>
            <a:solidFill>
              <a:schemeClr val="bg2"/>
            </a:solidFill>
            <a:miter lim="800000"/>
            <a:headEnd/>
            <a:tailEnd/>
          </a:ln>
        </p:spPr>
        <p:txBody>
          <a:bodyPr/>
          <a:lstStyle/>
          <a:p>
            <a:pPr algn="l"/>
            <a:r>
              <a:rPr lang="en-GB" sz="1800">
                <a:solidFill>
                  <a:schemeClr val="tx1"/>
                </a:solidFill>
                <a:cs typeface="Times New Roman" pitchFamily="18" charset="0"/>
              </a:rPr>
              <a:t>Date:</a:t>
            </a:r>
            <a:br>
              <a:rPr lang="en-GB" sz="1800">
                <a:solidFill>
                  <a:schemeClr val="tx1"/>
                </a:solidFill>
                <a:cs typeface="Times New Roman" pitchFamily="18" charset="0"/>
              </a:rPr>
            </a:br>
            <a:r>
              <a:rPr lang="en-GB" sz="1800">
                <a:solidFill>
                  <a:schemeClr val="tx1"/>
                </a:solidFill>
                <a:cs typeface="Times New Roman" pitchFamily="18" charset="0"/>
              </a:rPr>
              <a:t>Tue, 30 Aug 2005 13:21:26 -0400</a:t>
            </a:r>
            <a:br>
              <a:rPr lang="en-GB" sz="1800">
                <a:solidFill>
                  <a:schemeClr val="tx1"/>
                </a:solidFill>
                <a:cs typeface="Times New Roman" pitchFamily="18" charset="0"/>
              </a:rPr>
            </a:br>
            <a:r>
              <a:rPr lang="en-GB" sz="1800">
                <a:solidFill>
                  <a:schemeClr val="tx1"/>
                </a:solidFill>
                <a:cs typeface="Times New Roman" pitchFamily="18" charset="0"/>
              </a:rPr>
              <a:t>From:</a:t>
            </a:r>
            <a:br>
              <a:rPr lang="en-GB" sz="1800">
                <a:solidFill>
                  <a:schemeClr val="tx1"/>
                </a:solidFill>
                <a:cs typeface="Times New Roman" pitchFamily="18" charset="0"/>
              </a:rPr>
            </a:br>
            <a:r>
              <a:rPr lang="en-GB" sz="1800">
                <a:solidFill>
                  <a:schemeClr val="tx1"/>
                </a:solidFill>
                <a:cs typeface="Times New Roman" pitchFamily="18" charset="0"/>
              </a:rPr>
              <a:t>eklatt@mailer.fsu.edu  Add to Address Book</a:t>
            </a:r>
            <a:br>
              <a:rPr lang="en-GB" sz="1800">
                <a:solidFill>
                  <a:schemeClr val="tx1"/>
                </a:solidFill>
                <a:cs typeface="Times New Roman" pitchFamily="18" charset="0"/>
              </a:rPr>
            </a:br>
            <a:r>
              <a:rPr lang="en-GB" sz="1800">
                <a:solidFill>
                  <a:schemeClr val="tx1"/>
                </a:solidFill>
                <a:cs typeface="Times New Roman" pitchFamily="18" charset="0"/>
              </a:rPr>
              <a:t>To:</a:t>
            </a:r>
            <a:br>
              <a:rPr lang="en-GB" sz="1800">
                <a:solidFill>
                  <a:schemeClr val="tx1"/>
                </a:solidFill>
                <a:cs typeface="Times New Roman" pitchFamily="18" charset="0"/>
              </a:rPr>
            </a:br>
            <a:r>
              <a:rPr lang="en-GB" sz="1800">
                <a:solidFill>
                  <a:schemeClr val="tx1"/>
                </a:solidFill>
                <a:cs typeface="Times New Roman" pitchFamily="18" charset="0"/>
              </a:rPr>
              <a:t>"michael osborn" &lt;mosborn100@yahoo.co.uk&gt;</a:t>
            </a:r>
            <a:br>
              <a:rPr lang="en-GB" sz="1800">
                <a:solidFill>
                  <a:schemeClr val="tx1"/>
                </a:solidFill>
                <a:cs typeface="Times New Roman" pitchFamily="18" charset="0"/>
              </a:rPr>
            </a:br>
            <a:r>
              <a:rPr lang="en-GB" sz="1800">
                <a:solidFill>
                  <a:schemeClr val="tx1"/>
                </a:solidFill>
                <a:cs typeface="Times New Roman" pitchFamily="18" charset="0"/>
              </a:rPr>
              <a:t>Subject:</a:t>
            </a:r>
            <a:br>
              <a:rPr lang="en-GB" sz="1800">
                <a:solidFill>
                  <a:schemeClr val="tx1"/>
                </a:solidFill>
                <a:cs typeface="Times New Roman" pitchFamily="18" charset="0"/>
              </a:rPr>
            </a:br>
            <a:r>
              <a:rPr lang="en-GB" sz="1800">
                <a:solidFill>
                  <a:schemeClr val="tx1"/>
                </a:solidFill>
                <a:cs typeface="Times New Roman" pitchFamily="18" charset="0"/>
              </a:rPr>
              <a:t>Re: use of your images</a:t>
            </a:r>
            <a:br>
              <a:rPr lang="en-GB" sz="1800">
                <a:solidFill>
                  <a:schemeClr val="tx1"/>
                </a:solidFill>
                <a:cs typeface="Times New Roman" pitchFamily="18" charset="0"/>
              </a:rPr>
            </a:br>
            <a:r>
              <a:rPr lang="en-GB" sz="1800">
                <a:solidFill>
                  <a:schemeClr val="tx1"/>
                </a:solidFill>
                <a:latin typeface="Arial Unicode MS" pitchFamily="34" charset="-128"/>
              </a:rPr>
              <a:t>Dear Dr. Osborn:I discovered today that none of my outgoing e-mail messages has been   Delivered for over a week.You have my permission to use WebPath images for your lecture.  Publishing the material elsewhere, either in print or on the internet, requires further permission.Sincerely yours,Edward C. Klatt, MD</a:t>
            </a:r>
            <a:br>
              <a:rPr lang="en-GB" sz="1800">
                <a:solidFill>
                  <a:schemeClr val="tx1"/>
                </a:solidFill>
                <a:latin typeface="Arial Unicode MS" pitchFamily="34" charset="-128"/>
              </a:rPr>
            </a:br>
            <a:r>
              <a:rPr lang="en-GB" sz="1800">
                <a:solidFill>
                  <a:schemeClr val="tx1"/>
                </a:solidFill>
                <a:latin typeface="Arial Unicode MS" pitchFamily="34" charset="-128"/>
              </a:rPr>
              <a:t>Quoting michael osborn </a:t>
            </a:r>
            <a:r>
              <a:rPr lang="en-GB" sz="1800">
                <a:solidFill>
                  <a:schemeClr val="accent1"/>
                </a:solidFill>
                <a:latin typeface="Arial Unicode MS" pitchFamily="34" charset="-128"/>
              </a:rPr>
              <a:t>&lt;</a:t>
            </a:r>
            <a:r>
              <a:rPr lang="en-GB" sz="1800">
                <a:solidFill>
                  <a:srgbClr val="FFFFFF"/>
                </a:solidFill>
                <a:latin typeface="Arial Unicode MS" pitchFamily="34" charset="-128"/>
                <a:hlinkClick r:id="rId2"/>
              </a:rPr>
              <a:t>mosborn100@yahoo.co.uk</a:t>
            </a:r>
            <a:r>
              <a:rPr lang="en-GB" sz="1800">
                <a:solidFill>
                  <a:schemeClr val="tx1"/>
                </a:solidFill>
                <a:latin typeface="Arial Unicode MS" pitchFamily="34" charset="-128"/>
              </a:rPr>
              <a:t>&gt;:Dear Sir or Madam I am a Pathologist at St Marys Hospital in Paddington London.We are part of Imperial College. I have been asked to give a lecture on Autopsy and basic Forensic pathology to the Imperial College undergraduates. I would very much like to use the images held on your "WebPath" website for this.Please could I have permission to do this.Thank youYours Dr Michael Osborn.</a:t>
            </a:r>
            <a:r>
              <a:rPr lang="en-GB" sz="1800">
                <a:solidFill>
                  <a:schemeClr val="tx1"/>
                </a:solidFill>
              </a:rPr>
              <a:t> </a:t>
            </a:r>
            <a:r>
              <a:rPr lang="en-GB" sz="1800">
                <a:solidFill>
                  <a:schemeClr val="tx1"/>
                </a:solidFill>
                <a:cs typeface="Times New Roman" pitchFamily="18" charset="0"/>
              </a:rPr>
              <a:t> </a:t>
            </a:r>
            <a:br>
              <a:rPr lang="en-GB" sz="1800">
                <a:solidFill>
                  <a:schemeClr val="tx1"/>
                </a:solidFill>
                <a:cs typeface="Times New Roman" pitchFamily="18" charset="0"/>
              </a:rPr>
            </a:br>
            <a:endParaRPr lang="en-GB" sz="1800">
              <a:solidFill>
                <a:schemeClr val="tx1"/>
              </a:solidFill>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GB"/>
              <a:t>Who is the Coroner?</a:t>
            </a:r>
          </a:p>
        </p:txBody>
      </p:sp>
      <p:sp>
        <p:nvSpPr>
          <p:cNvPr id="54275" name="Rectangle 3"/>
          <p:cNvSpPr>
            <a:spLocks noGrp="1" noChangeArrowheads="1"/>
          </p:cNvSpPr>
          <p:nvPr>
            <p:ph type="body" idx="1"/>
          </p:nvPr>
        </p:nvSpPr>
        <p:spPr/>
        <p:txBody>
          <a:bodyPr/>
          <a:lstStyle/>
          <a:p>
            <a:pPr algn="ctr">
              <a:buFontTx/>
              <a:buNone/>
            </a:pPr>
            <a:endParaRPr lang="en-GB"/>
          </a:p>
          <a:p>
            <a:pPr algn="ctr">
              <a:buFontTx/>
              <a:buNone/>
            </a:pPr>
            <a:r>
              <a:rPr lang="en-GB"/>
              <a:t>An independent judicial officer of the crown who has a statutory duty to investigate the circumstance of certain categories of death for the protection of the public</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ctrTitle"/>
          </p:nvPr>
        </p:nvSpPr>
        <p:spPr>
          <a:xfrm>
            <a:off x="685800" y="2286000"/>
            <a:ext cx="7772400" cy="1143000"/>
          </a:xfrm>
        </p:spPr>
        <p:txBody>
          <a:bodyPr/>
          <a:lstStyle/>
          <a:p>
            <a:r>
              <a:rPr lang="en-GB"/>
              <a:t>ALCOHOL</a:t>
            </a:r>
          </a:p>
        </p:txBody>
      </p:sp>
      <p:sp>
        <p:nvSpPr>
          <p:cNvPr id="290819" name="Rectangle 3"/>
          <p:cNvSpPr>
            <a:spLocks noGrp="1" noChangeArrowheads="1"/>
          </p:cNvSpPr>
          <p:nvPr>
            <p:ph type="subTitle" idx="1"/>
          </p:nvPr>
        </p:nvSpPr>
        <p:spPr/>
        <p:txBody>
          <a:bodyPr/>
          <a:lstStyle/>
          <a:p>
            <a:r>
              <a:rPr lang="en-GB"/>
              <a:t>Associated with 1% of deaths reported to the Coroner (but I think much more in my practice)</a:t>
            </a:r>
          </a:p>
          <a:p>
            <a:endParaRPr lang="en-GB"/>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ctrTitle"/>
          </p:nvPr>
        </p:nvSpPr>
        <p:spPr>
          <a:xfrm>
            <a:off x="609600" y="609600"/>
            <a:ext cx="7772400" cy="1143000"/>
          </a:xfrm>
        </p:spPr>
        <p:txBody>
          <a:bodyPr/>
          <a:lstStyle/>
          <a:p>
            <a:r>
              <a:rPr lang="en-GB" b="1"/>
              <a:t>Alcohol</a:t>
            </a:r>
          </a:p>
        </p:txBody>
      </p:sp>
      <p:sp>
        <p:nvSpPr>
          <p:cNvPr id="283651" name="Rectangle 3"/>
          <p:cNvSpPr>
            <a:spLocks noGrp="1" noChangeArrowheads="1"/>
          </p:cNvSpPr>
          <p:nvPr>
            <p:ph type="subTitle" idx="1"/>
          </p:nvPr>
        </p:nvSpPr>
        <p:spPr>
          <a:xfrm>
            <a:off x="1371600" y="1828800"/>
            <a:ext cx="6400800" cy="4191000"/>
          </a:xfrm>
        </p:spPr>
        <p:txBody>
          <a:bodyPr/>
          <a:lstStyle/>
          <a:p>
            <a:r>
              <a:rPr lang="en-GB"/>
              <a:t>Not usually a cause of sudden unexpected death (but can be in alcoholics)</a:t>
            </a:r>
          </a:p>
          <a:p>
            <a:endParaRPr lang="en-GB"/>
          </a:p>
          <a:p>
            <a:r>
              <a:rPr lang="en-GB"/>
              <a:t>Often associated with GI problems </a:t>
            </a:r>
          </a:p>
          <a:p>
            <a:endParaRPr lang="en-GB"/>
          </a:p>
          <a:p>
            <a:r>
              <a:rPr lang="en-GB"/>
              <a:t>Often alcohol related damage goes with drug use so think of drugs when you see it</a:t>
            </a:r>
          </a:p>
          <a:p>
            <a:endParaRPr lang="en-GB"/>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050" descr="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4975"/>
            <a:ext cx="9144000" cy="5986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descr="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5450"/>
            <a:ext cx="9144000" cy="6003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ctrTitle"/>
          </p:nvPr>
        </p:nvSpPr>
        <p:spPr>
          <a:xfrm>
            <a:off x="685800" y="2286000"/>
            <a:ext cx="7772400" cy="1143000"/>
          </a:xfrm>
        </p:spPr>
        <p:txBody>
          <a:bodyPr/>
          <a:lstStyle/>
          <a:p>
            <a:r>
              <a:rPr lang="en-GB"/>
              <a:t>TRAUMA</a:t>
            </a:r>
          </a:p>
        </p:txBody>
      </p:sp>
      <p:sp>
        <p:nvSpPr>
          <p:cNvPr id="202755" name="Rectangle 3"/>
          <p:cNvSpPr>
            <a:spLocks noGrp="1" noChangeArrowheads="1"/>
          </p:cNvSpPr>
          <p:nvPr>
            <p:ph type="subTitle" idx="1"/>
          </p:nvPr>
        </p:nvSpPr>
        <p:spPr/>
        <p:txBody>
          <a:bodyPr/>
          <a:lstStyle/>
          <a:p>
            <a:r>
              <a:rPr lang="en-GB"/>
              <a:t>Self induced</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4975"/>
            <a:ext cx="9144000" cy="5986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A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4975"/>
            <a:ext cx="9144000" cy="5986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ctrTitle"/>
          </p:nvPr>
        </p:nvSpPr>
        <p:spPr>
          <a:xfrm>
            <a:off x="685800" y="2286000"/>
            <a:ext cx="7772400" cy="1143000"/>
          </a:xfrm>
        </p:spPr>
        <p:txBody>
          <a:bodyPr/>
          <a:lstStyle/>
          <a:p>
            <a:r>
              <a:rPr lang="en-GB"/>
              <a:t>TRAUMA</a:t>
            </a:r>
          </a:p>
        </p:txBody>
      </p:sp>
      <p:sp>
        <p:nvSpPr>
          <p:cNvPr id="203779" name="Rectangle 3"/>
          <p:cNvSpPr>
            <a:spLocks noGrp="1" noChangeArrowheads="1"/>
          </p:cNvSpPr>
          <p:nvPr>
            <p:ph type="subTitle" idx="1"/>
          </p:nvPr>
        </p:nvSpPr>
        <p:spPr/>
        <p:txBody>
          <a:bodyPr/>
          <a:lstStyle/>
          <a:p>
            <a:r>
              <a:rPr lang="en-GB"/>
              <a:t>Caused by others</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4975"/>
            <a:ext cx="9144000" cy="5986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a:xfrm>
            <a:off x="685800" y="2362200"/>
            <a:ext cx="7772400" cy="1143000"/>
          </a:xfrm>
        </p:spPr>
        <p:txBody>
          <a:bodyPr/>
          <a:lstStyle/>
          <a:p>
            <a:r>
              <a:rPr lang="en-GB" sz="6000" b="1"/>
              <a:t>TYPES OF INJURY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170" name="Picture 2" descr="courtro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1524000"/>
            <a:ext cx="5080000" cy="381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2"/>
          <p:cNvSpPr>
            <a:spLocks noGrp="1" noChangeArrowheads="1"/>
          </p:cNvSpPr>
          <p:nvPr>
            <p:ph type="ctrTitle"/>
          </p:nvPr>
        </p:nvSpPr>
        <p:spPr/>
        <p:txBody>
          <a:bodyPr/>
          <a:lstStyle/>
          <a:p>
            <a:r>
              <a:rPr lang="en-GB"/>
              <a:t>What is a Bruise?</a:t>
            </a:r>
          </a:p>
        </p:txBody>
      </p:sp>
      <p:sp>
        <p:nvSpPr>
          <p:cNvPr id="524291" name="Rectangle 3"/>
          <p:cNvSpPr>
            <a:spLocks noGrp="1" noChangeArrowheads="1"/>
          </p:cNvSpPr>
          <p:nvPr>
            <p:ph type="subTitle" idx="1"/>
          </p:nvPr>
        </p:nvSpPr>
        <p:spPr/>
        <p:txBody>
          <a:bodyPr/>
          <a:lstStyle/>
          <a:p>
            <a:r>
              <a:rPr lang="en-GB"/>
              <a:t>Or contusion</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4" name="Picture 2" descr="brui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19200"/>
            <a:ext cx="5892800" cy="4419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p:txBody>
          <a:bodyPr/>
          <a:lstStyle/>
          <a:p>
            <a:r>
              <a:rPr lang="en-GB"/>
              <a:t>Bruise 1</a:t>
            </a:r>
          </a:p>
        </p:txBody>
      </p:sp>
      <p:sp>
        <p:nvSpPr>
          <p:cNvPr id="526339" name="Rectangle 3"/>
          <p:cNvSpPr>
            <a:spLocks noGrp="1" noChangeArrowheads="1"/>
          </p:cNvSpPr>
          <p:nvPr>
            <p:ph type="body" idx="1"/>
          </p:nvPr>
        </p:nvSpPr>
        <p:spPr/>
        <p:txBody>
          <a:bodyPr/>
          <a:lstStyle/>
          <a:p>
            <a:pPr algn="ctr">
              <a:buFontTx/>
              <a:buNone/>
            </a:pPr>
            <a:r>
              <a:rPr lang="en-GB"/>
              <a:t>A blunt trauma injury</a:t>
            </a:r>
          </a:p>
          <a:p>
            <a:pPr algn="ctr">
              <a:buFontTx/>
              <a:buNone/>
            </a:pPr>
            <a:endParaRPr lang="en-GB"/>
          </a:p>
          <a:p>
            <a:pPr algn="ctr">
              <a:buFontTx/>
              <a:buNone/>
            </a:pPr>
            <a:r>
              <a:rPr lang="en-GB"/>
              <a:t>Occurs alone (skin intact)</a:t>
            </a:r>
          </a:p>
          <a:p>
            <a:pPr algn="ctr">
              <a:buFontTx/>
              <a:buNone/>
            </a:pPr>
            <a:r>
              <a:rPr lang="en-GB"/>
              <a:t>or </a:t>
            </a:r>
          </a:p>
          <a:p>
            <a:pPr algn="ctr">
              <a:buFontTx/>
              <a:buNone/>
            </a:pPr>
            <a:r>
              <a:rPr lang="en-GB"/>
              <a:t>is associated with other injuries</a:t>
            </a:r>
          </a:p>
          <a:p>
            <a:pPr algn="ctr">
              <a:buFontTx/>
              <a:buNone/>
            </a:pPr>
            <a:endParaRPr lang="en-GB"/>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p:txBody>
          <a:bodyPr/>
          <a:lstStyle/>
          <a:p>
            <a:r>
              <a:rPr lang="en-GB"/>
              <a:t>Bruise 2</a:t>
            </a:r>
          </a:p>
        </p:txBody>
      </p:sp>
      <p:sp>
        <p:nvSpPr>
          <p:cNvPr id="527363" name="Rectangle 3"/>
          <p:cNvSpPr>
            <a:spLocks noGrp="1" noChangeArrowheads="1"/>
          </p:cNvSpPr>
          <p:nvPr>
            <p:ph type="body" idx="1"/>
          </p:nvPr>
        </p:nvSpPr>
        <p:spPr/>
        <p:txBody>
          <a:bodyPr/>
          <a:lstStyle/>
          <a:p>
            <a:pPr>
              <a:buFontTx/>
              <a:buNone/>
            </a:pPr>
            <a:endParaRPr lang="en-GB"/>
          </a:p>
          <a:p>
            <a:pPr>
              <a:buFontTx/>
              <a:buNone/>
            </a:pPr>
            <a:r>
              <a:rPr lang="en-GB"/>
              <a:t>An extraversated collection of blood which has leaked from damaged small arteries, venules and veins but not capillaries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p:txBody>
          <a:bodyPr/>
          <a:lstStyle/>
          <a:p>
            <a:r>
              <a:rPr lang="en-GB"/>
              <a:t>Bruise 3</a:t>
            </a:r>
          </a:p>
        </p:txBody>
      </p:sp>
      <p:sp>
        <p:nvSpPr>
          <p:cNvPr id="528387" name="Rectangle 3"/>
          <p:cNvSpPr>
            <a:spLocks noGrp="1" noChangeArrowheads="1"/>
          </p:cNvSpPr>
          <p:nvPr>
            <p:ph type="body" idx="1"/>
          </p:nvPr>
        </p:nvSpPr>
        <p:spPr/>
        <p:txBody>
          <a:bodyPr/>
          <a:lstStyle/>
          <a:p>
            <a:pPr algn="ctr">
              <a:buFontTx/>
              <a:buNone/>
            </a:pPr>
            <a:r>
              <a:rPr lang="en-GB"/>
              <a:t>Occur more easily where skin is lax</a:t>
            </a:r>
          </a:p>
          <a:p>
            <a:pPr algn="ctr">
              <a:buFontTx/>
              <a:buNone/>
            </a:pPr>
            <a:endParaRPr lang="en-GB"/>
          </a:p>
          <a:p>
            <a:pPr algn="ctr">
              <a:buFontTx/>
              <a:buNone/>
            </a:pPr>
            <a:r>
              <a:rPr lang="en-GB"/>
              <a:t>Fragility of vessels, coagulation state etc all effect bruising</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ChangeArrowheads="1"/>
          </p:cNvSpPr>
          <p:nvPr>
            <p:ph type="title"/>
          </p:nvPr>
        </p:nvSpPr>
        <p:spPr/>
        <p:txBody>
          <a:bodyPr/>
          <a:lstStyle/>
          <a:p>
            <a:r>
              <a:rPr lang="en-GB"/>
              <a:t>Bruise 4</a:t>
            </a:r>
          </a:p>
        </p:txBody>
      </p:sp>
      <p:sp>
        <p:nvSpPr>
          <p:cNvPr id="529411" name="Rectangle 3"/>
          <p:cNvSpPr>
            <a:spLocks noGrp="1" noChangeArrowheads="1"/>
          </p:cNvSpPr>
          <p:nvPr>
            <p:ph type="body" idx="1"/>
          </p:nvPr>
        </p:nvSpPr>
        <p:spPr/>
        <p:txBody>
          <a:bodyPr/>
          <a:lstStyle/>
          <a:p>
            <a:pPr algn="ctr">
              <a:buFontTx/>
              <a:buNone/>
            </a:pPr>
            <a:r>
              <a:rPr lang="en-GB"/>
              <a:t>May take hours or days to form</a:t>
            </a:r>
          </a:p>
          <a:p>
            <a:pPr algn="ctr">
              <a:buFontTx/>
              <a:buNone/>
            </a:pPr>
            <a:endParaRPr lang="en-GB"/>
          </a:p>
          <a:p>
            <a:pPr algn="ctr">
              <a:buFontTx/>
              <a:buNone/>
            </a:pPr>
            <a:r>
              <a:rPr lang="en-GB"/>
              <a:t>May get patterned bruises (can see better with special light sources)</a:t>
            </a:r>
          </a:p>
          <a:p>
            <a:pPr algn="ctr">
              <a:buFontTx/>
              <a:buNone/>
            </a:pPr>
            <a:endParaRPr lang="en-GB"/>
          </a:p>
          <a:p>
            <a:pPr algn="ctr">
              <a:buFontTx/>
              <a:buNone/>
            </a:pPr>
            <a:r>
              <a:rPr lang="en-GB"/>
              <a:t>Deep bruising may never be seen on the surface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434" name="Picture 2" descr="patte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27088"/>
            <a:ext cx="8001000" cy="5254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58" name="Picture 2" descr="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8550" y="0"/>
            <a:ext cx="451326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p:cNvSpPr>
            <a:spLocks noGrp="1" noChangeArrowheads="1"/>
          </p:cNvSpPr>
          <p:nvPr>
            <p:ph type="title"/>
          </p:nvPr>
        </p:nvSpPr>
        <p:spPr/>
        <p:txBody>
          <a:bodyPr/>
          <a:lstStyle/>
          <a:p>
            <a:r>
              <a:rPr lang="en-GB"/>
              <a:t>Bruising 5</a:t>
            </a:r>
          </a:p>
        </p:txBody>
      </p:sp>
      <p:sp>
        <p:nvSpPr>
          <p:cNvPr id="532483" name="Rectangle 3"/>
          <p:cNvSpPr>
            <a:spLocks noGrp="1" noChangeArrowheads="1"/>
          </p:cNvSpPr>
          <p:nvPr>
            <p:ph type="body" idx="1"/>
          </p:nvPr>
        </p:nvSpPr>
        <p:spPr/>
        <p:txBody>
          <a:bodyPr/>
          <a:lstStyle/>
          <a:p>
            <a:pPr algn="ctr">
              <a:buFontTx/>
              <a:buNone/>
            </a:pPr>
            <a:r>
              <a:rPr lang="en-GB"/>
              <a:t>You can bruise after death (but usually small and lie on dependant parts)</a:t>
            </a:r>
          </a:p>
          <a:p>
            <a:pPr algn="ctr">
              <a:buFontTx/>
              <a:buNone/>
            </a:pPr>
            <a:endParaRPr lang="en-GB"/>
          </a:p>
          <a:p>
            <a:pPr algn="ctr">
              <a:buFontTx/>
              <a:buNone/>
            </a:pPr>
            <a:r>
              <a:rPr lang="en-GB"/>
              <a:t>Not everything is a bruise:</a:t>
            </a:r>
          </a:p>
          <a:p>
            <a:pPr algn="ctr">
              <a:buFontTx/>
              <a:buNone/>
            </a:pPr>
            <a:r>
              <a:rPr lang="en-GB"/>
              <a:t>Eg Pink areas may be due to hypothermia</a:t>
            </a:r>
          </a:p>
          <a:p>
            <a:pPr algn="ctr">
              <a:buFontTx/>
              <a:buNone/>
            </a:pPr>
            <a:endParaRPr lang="en-GB"/>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06" name="Picture 2" descr="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17513"/>
            <a:ext cx="8991600" cy="5921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4"/>
          <p:cNvSpPr>
            <a:spLocks noGrp="1" noChangeArrowheads="1"/>
          </p:cNvSpPr>
          <p:nvPr>
            <p:ph type="ctrTitle"/>
          </p:nvPr>
        </p:nvSpPr>
        <p:spPr/>
        <p:txBody>
          <a:bodyPr/>
          <a:lstStyle/>
          <a:p>
            <a:r>
              <a:rPr lang="en-GB"/>
              <a:t>Cases that must be reported to the Coroner</a:t>
            </a:r>
          </a:p>
        </p:txBody>
      </p:sp>
      <p:sp>
        <p:nvSpPr>
          <p:cNvPr id="56325" name="Rectangle 5"/>
          <p:cNvSpPr>
            <a:spLocks noGrp="1" noChangeArrowheads="1"/>
          </p:cNvSpPr>
          <p:nvPr>
            <p:ph type="subTitle" idx="1"/>
          </p:nvPr>
        </p:nvSpPr>
        <p:spPr/>
        <p:txBody>
          <a:bodyPr/>
          <a:lstStyle/>
          <a:p>
            <a:endParaRPr 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ChangeArrowheads="1"/>
          </p:cNvSpPr>
          <p:nvPr>
            <p:ph type="title"/>
          </p:nvPr>
        </p:nvSpPr>
        <p:spPr/>
        <p:txBody>
          <a:bodyPr/>
          <a:lstStyle/>
          <a:p>
            <a:r>
              <a:rPr lang="en-GB"/>
              <a:t>Bruising 6</a:t>
            </a:r>
          </a:p>
        </p:txBody>
      </p:sp>
      <p:sp>
        <p:nvSpPr>
          <p:cNvPr id="534531" name="Rectangle 3"/>
          <p:cNvSpPr>
            <a:spLocks noGrp="1" noChangeArrowheads="1"/>
          </p:cNvSpPr>
          <p:nvPr>
            <p:ph type="body" idx="1"/>
          </p:nvPr>
        </p:nvSpPr>
        <p:spPr/>
        <p:txBody>
          <a:bodyPr/>
          <a:lstStyle/>
          <a:p>
            <a:pPr algn="ctr">
              <a:buFontTx/>
              <a:buNone/>
            </a:pPr>
            <a:r>
              <a:rPr lang="en-GB"/>
              <a:t>Do not attempt to age a bruise</a:t>
            </a:r>
          </a:p>
          <a:p>
            <a:pPr algn="ctr">
              <a:buFontTx/>
              <a:buNone/>
            </a:pPr>
            <a:endParaRPr lang="en-GB"/>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4" name="Picture 2" descr="bruise-28h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0" y="889000"/>
            <a:ext cx="6350000" cy="508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ChangeArrowheads="1"/>
          </p:cNvSpPr>
          <p:nvPr>
            <p:ph type="ctrTitle"/>
          </p:nvPr>
        </p:nvSpPr>
        <p:spPr/>
        <p:txBody>
          <a:bodyPr/>
          <a:lstStyle/>
          <a:p>
            <a:r>
              <a:rPr lang="en-GB"/>
              <a:t>What is an abrasion ?</a:t>
            </a:r>
          </a:p>
        </p:txBody>
      </p:sp>
      <p:sp>
        <p:nvSpPr>
          <p:cNvPr id="536579" name="Rectangle 3"/>
          <p:cNvSpPr>
            <a:spLocks noGrp="1" noChangeArrowheads="1"/>
          </p:cNvSpPr>
          <p:nvPr>
            <p:ph type="subTitle" idx="1"/>
          </p:nvPr>
        </p:nvSpPr>
        <p:spPr/>
        <p:txBody>
          <a:bodyPr/>
          <a:lstStyle/>
          <a:p>
            <a:endParaRPr lang="en-US"/>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p:txBody>
          <a:bodyPr/>
          <a:lstStyle/>
          <a:p>
            <a:r>
              <a:rPr lang="en-GB"/>
              <a:t>Abrasion 1</a:t>
            </a:r>
          </a:p>
        </p:txBody>
      </p:sp>
      <p:sp>
        <p:nvSpPr>
          <p:cNvPr id="537603" name="Rectangle 3"/>
          <p:cNvSpPr>
            <a:spLocks noGrp="1" noChangeArrowheads="1"/>
          </p:cNvSpPr>
          <p:nvPr>
            <p:ph type="body" idx="1"/>
          </p:nvPr>
        </p:nvSpPr>
        <p:spPr/>
        <p:txBody>
          <a:bodyPr/>
          <a:lstStyle/>
          <a:p>
            <a:pPr>
              <a:buFontTx/>
              <a:buNone/>
            </a:pPr>
            <a:endParaRPr lang="en-GB"/>
          </a:p>
          <a:p>
            <a:pPr>
              <a:buFontTx/>
              <a:buNone/>
            </a:pPr>
            <a:endParaRPr lang="en-GB"/>
          </a:p>
          <a:p>
            <a:pPr algn="ctr">
              <a:buFontTx/>
              <a:buNone/>
            </a:pPr>
            <a:r>
              <a:rPr lang="en-GB"/>
              <a:t>A graze or scratch</a:t>
            </a:r>
          </a:p>
          <a:p>
            <a:pPr algn="ctr">
              <a:buFontTx/>
              <a:buNone/>
            </a:pPr>
            <a:endParaRPr lang="en-GB"/>
          </a:p>
          <a:p>
            <a:pPr algn="ctr">
              <a:buFontTx/>
              <a:buNone/>
            </a:pPr>
            <a:r>
              <a:rPr lang="en-GB"/>
              <a:t>The most superficial of blunt trauma injuries</a:t>
            </a:r>
          </a:p>
          <a:p>
            <a:pPr>
              <a:buFontTx/>
              <a:buNone/>
            </a:pPr>
            <a:endParaRPr lang="en-GB"/>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6" name="Picture 2" descr="wound-open-abrasion-graze-scrape-injury-on-foot-and-ankle-healing-week-1-view-closeup-JV"/>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533400"/>
            <a:ext cx="7315200" cy="5486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title"/>
          </p:nvPr>
        </p:nvSpPr>
        <p:spPr/>
        <p:txBody>
          <a:bodyPr/>
          <a:lstStyle/>
          <a:p>
            <a:r>
              <a:rPr lang="en-GB"/>
              <a:t>Abrasion 2</a:t>
            </a:r>
          </a:p>
        </p:txBody>
      </p:sp>
      <p:sp>
        <p:nvSpPr>
          <p:cNvPr id="539651" name="Rectangle 3"/>
          <p:cNvSpPr>
            <a:spLocks noGrp="1" noChangeArrowheads="1"/>
          </p:cNvSpPr>
          <p:nvPr>
            <p:ph type="body" idx="1"/>
          </p:nvPr>
        </p:nvSpPr>
        <p:spPr/>
        <p:txBody>
          <a:bodyPr/>
          <a:lstStyle/>
          <a:p>
            <a:pPr>
              <a:buFontTx/>
              <a:buNone/>
            </a:pPr>
            <a:r>
              <a:rPr lang="en-GB"/>
              <a:t>Confined to the epidermis (strict definition) but may actually extend into the superficial dermis due to skin anatomy)</a:t>
            </a:r>
          </a:p>
          <a:p>
            <a:pPr algn="ctr">
              <a:buFontTx/>
              <a:buNone/>
            </a:pPr>
            <a:endParaRPr lang="en-GB"/>
          </a:p>
          <a:p>
            <a:pPr algn="ctr">
              <a:buFontTx/>
              <a:buNone/>
            </a:pPr>
            <a:r>
              <a:rPr lang="en-GB"/>
              <a:t>Can occur before and after death</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674" name="Picture 2" descr="FOR1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01675"/>
            <a:ext cx="8207375" cy="5454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Grp="1" noChangeArrowheads="1"/>
          </p:cNvSpPr>
          <p:nvPr>
            <p:ph type="title"/>
          </p:nvPr>
        </p:nvSpPr>
        <p:spPr/>
        <p:txBody>
          <a:bodyPr/>
          <a:lstStyle/>
          <a:p>
            <a:r>
              <a:rPr lang="en-GB"/>
              <a:t>Abrasion 3</a:t>
            </a:r>
          </a:p>
        </p:txBody>
      </p:sp>
      <p:sp>
        <p:nvSpPr>
          <p:cNvPr id="541699" name="Rectangle 3"/>
          <p:cNvSpPr>
            <a:spLocks noGrp="1" noChangeArrowheads="1"/>
          </p:cNvSpPr>
          <p:nvPr>
            <p:ph type="body" idx="1"/>
          </p:nvPr>
        </p:nvSpPr>
        <p:spPr/>
        <p:txBody>
          <a:bodyPr/>
          <a:lstStyle/>
          <a:p>
            <a:pPr>
              <a:buFontTx/>
              <a:buNone/>
            </a:pPr>
            <a:endParaRPr lang="en-GB"/>
          </a:p>
          <a:p>
            <a:pPr>
              <a:buFontTx/>
              <a:buNone/>
            </a:pPr>
            <a:r>
              <a:rPr lang="en-GB"/>
              <a:t>Due tangential force – may have a distal skin tag Eg Friction burn</a:t>
            </a:r>
          </a:p>
          <a:p>
            <a:pPr>
              <a:buFontTx/>
              <a:buNone/>
            </a:pPr>
            <a:endParaRPr lang="en-GB"/>
          </a:p>
          <a:p>
            <a:pPr>
              <a:buFontTx/>
              <a:buNone/>
            </a:pPr>
            <a:r>
              <a:rPr lang="en-GB"/>
              <a:t>Or vertical force Eg Stamp – no distal skin tag</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p:txBody>
          <a:bodyPr/>
          <a:lstStyle/>
          <a:p>
            <a:r>
              <a:rPr lang="en-GB"/>
              <a:t>Abrasion examples</a:t>
            </a:r>
          </a:p>
        </p:txBody>
      </p:sp>
      <p:sp>
        <p:nvSpPr>
          <p:cNvPr id="542723" name="Rectangle 3"/>
          <p:cNvSpPr>
            <a:spLocks noGrp="1" noChangeArrowheads="1"/>
          </p:cNvSpPr>
          <p:nvPr>
            <p:ph type="body" idx="1"/>
          </p:nvPr>
        </p:nvSpPr>
        <p:spPr/>
        <p:txBody>
          <a:bodyPr/>
          <a:lstStyle/>
          <a:p>
            <a:pPr>
              <a:buFontTx/>
              <a:buNone/>
            </a:pPr>
            <a:r>
              <a:rPr lang="en-GB"/>
              <a:t>Friction burn</a:t>
            </a:r>
          </a:p>
          <a:p>
            <a:pPr>
              <a:buFontTx/>
              <a:buNone/>
            </a:pPr>
            <a:r>
              <a:rPr lang="en-GB"/>
              <a:t>Car radiator</a:t>
            </a:r>
          </a:p>
          <a:p>
            <a:pPr>
              <a:buFontTx/>
              <a:buNone/>
            </a:pPr>
            <a:r>
              <a:rPr lang="en-GB"/>
              <a:t>Flooring</a:t>
            </a:r>
          </a:p>
          <a:p>
            <a:pPr>
              <a:buFontTx/>
              <a:buNone/>
            </a:pPr>
            <a:r>
              <a:rPr lang="en-GB"/>
              <a:t>Whip</a:t>
            </a:r>
          </a:p>
          <a:p>
            <a:pPr>
              <a:buFontTx/>
              <a:buNone/>
            </a:pPr>
            <a:r>
              <a:rPr lang="en-GB"/>
              <a:t>Stamp</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6" name="Picture 2" descr="Abrasio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143000"/>
            <a:ext cx="4116388" cy="42783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1026"/>
          <p:cNvSpPr>
            <a:spLocks noGrp="1" noChangeArrowheads="1"/>
          </p:cNvSpPr>
          <p:nvPr>
            <p:ph type="title"/>
          </p:nvPr>
        </p:nvSpPr>
        <p:spPr/>
        <p:txBody>
          <a:bodyPr/>
          <a:lstStyle/>
          <a:p>
            <a:endParaRPr lang="en-US"/>
          </a:p>
        </p:txBody>
      </p:sp>
      <p:sp>
        <p:nvSpPr>
          <p:cNvPr id="293891" name="Rectangle 1027"/>
          <p:cNvSpPr>
            <a:spLocks noGrp="1" noChangeArrowheads="1"/>
          </p:cNvSpPr>
          <p:nvPr>
            <p:ph type="body" idx="1"/>
          </p:nvPr>
        </p:nvSpPr>
        <p:spPr/>
        <p:txBody>
          <a:bodyPr/>
          <a:lstStyle/>
          <a:p>
            <a:pPr>
              <a:buFontTx/>
              <a:buNone/>
            </a:pPr>
            <a:endParaRPr lang="en-GB"/>
          </a:p>
          <a:p>
            <a:pPr>
              <a:buFontTx/>
              <a:buNone/>
            </a:pPr>
            <a:endParaRPr lang="en-GB"/>
          </a:p>
          <a:p>
            <a:pPr>
              <a:buFontTx/>
              <a:buNone/>
            </a:pPr>
            <a:r>
              <a:rPr lang="en-GB"/>
              <a:t>1/ The cause of death is unknown</a:t>
            </a:r>
          </a:p>
          <a:p>
            <a:pPr>
              <a:buFontTx/>
              <a:buNone/>
            </a:pPr>
            <a:endParaRPr lang="en-GB"/>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ctrTitle"/>
          </p:nvPr>
        </p:nvSpPr>
        <p:spPr/>
        <p:txBody>
          <a:bodyPr/>
          <a:lstStyle/>
          <a:p>
            <a:r>
              <a:rPr lang="en-GB"/>
              <a:t>What is a Laceration?</a:t>
            </a:r>
          </a:p>
        </p:txBody>
      </p:sp>
      <p:sp>
        <p:nvSpPr>
          <p:cNvPr id="544771" name="Rectangle 3"/>
          <p:cNvSpPr>
            <a:spLocks noGrp="1" noChangeArrowheads="1"/>
          </p:cNvSpPr>
          <p:nvPr>
            <p:ph type="subTitle" idx="1"/>
          </p:nvPr>
        </p:nvSpPr>
        <p:spPr/>
        <p:txBody>
          <a:bodyPr/>
          <a:lstStyle/>
          <a:p>
            <a:endParaRPr lang="en-US"/>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ChangeArrowheads="1"/>
          </p:cNvSpPr>
          <p:nvPr>
            <p:ph type="title"/>
          </p:nvPr>
        </p:nvSpPr>
        <p:spPr/>
        <p:txBody>
          <a:bodyPr/>
          <a:lstStyle/>
          <a:p>
            <a:r>
              <a:rPr lang="en-GB"/>
              <a:t>Laceration 1</a:t>
            </a:r>
          </a:p>
        </p:txBody>
      </p:sp>
      <p:sp>
        <p:nvSpPr>
          <p:cNvPr id="545795" name="Rectangle 3"/>
          <p:cNvSpPr>
            <a:spLocks noGrp="1" noChangeArrowheads="1"/>
          </p:cNvSpPr>
          <p:nvPr>
            <p:ph type="body" idx="1"/>
          </p:nvPr>
        </p:nvSpPr>
        <p:spPr/>
        <p:txBody>
          <a:bodyPr/>
          <a:lstStyle/>
          <a:p>
            <a:pPr algn="ctr">
              <a:buFontTx/>
              <a:buNone/>
            </a:pPr>
            <a:r>
              <a:rPr lang="en-GB"/>
              <a:t>A split to the skin</a:t>
            </a:r>
          </a:p>
          <a:p>
            <a:pPr algn="ctr">
              <a:buFontTx/>
              <a:buNone/>
            </a:pPr>
            <a:endParaRPr lang="en-GB"/>
          </a:p>
          <a:p>
            <a:pPr algn="ctr">
              <a:buFontTx/>
              <a:buNone/>
            </a:pPr>
            <a:r>
              <a:rPr lang="en-GB"/>
              <a:t>The result of blunt force overstretching the skin</a:t>
            </a:r>
          </a:p>
          <a:p>
            <a:pPr algn="ctr">
              <a:buFontTx/>
              <a:buNone/>
            </a:pPr>
            <a:endParaRPr lang="en-GB"/>
          </a:p>
          <a:p>
            <a:pPr algn="ctr">
              <a:buFontTx/>
              <a:buNone/>
            </a:pPr>
            <a:r>
              <a:rPr lang="en-GB"/>
              <a:t>Usually pass through the full thickness of the skin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818" name="Picture 2" descr="l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27150"/>
            <a:ext cx="6400800" cy="4203700"/>
          </a:xfrm>
          <a:prstGeom prst="rect">
            <a:avLst/>
          </a:prstGeom>
          <a:noFill/>
          <a:extLst>
            <a:ext uri="{909E8E84-426E-40DD-AFC4-6F175D3DCCD1}">
              <a14:hiddenFill xmlns:a14="http://schemas.microsoft.com/office/drawing/2010/main">
                <a:solidFill>
                  <a:srgbClr val="FFFFFF"/>
                </a:solidFill>
              </a14:hiddenFill>
            </a:ext>
          </a:extLst>
        </p:spPr>
      </p:pic>
      <p:sp>
        <p:nvSpPr>
          <p:cNvPr id="546819" name="Rectangle 3"/>
          <p:cNvSpPr>
            <a:spLocks noChangeArrowheads="1"/>
          </p:cNvSpPr>
          <p:nvPr/>
        </p:nvSpPr>
        <p:spPr bwMode="auto">
          <a:xfrm>
            <a:off x="1828800" y="4800600"/>
            <a:ext cx="5105400" cy="7620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p:cNvSpPr>
            <a:spLocks noGrp="1" noChangeArrowheads="1"/>
          </p:cNvSpPr>
          <p:nvPr>
            <p:ph type="title"/>
          </p:nvPr>
        </p:nvSpPr>
        <p:spPr/>
        <p:txBody>
          <a:bodyPr/>
          <a:lstStyle/>
          <a:p>
            <a:r>
              <a:rPr lang="en-GB"/>
              <a:t>Laceration 2</a:t>
            </a:r>
          </a:p>
        </p:txBody>
      </p:sp>
      <p:sp>
        <p:nvSpPr>
          <p:cNvPr id="547843" name="Rectangle 3"/>
          <p:cNvSpPr>
            <a:spLocks noGrp="1" noChangeArrowheads="1"/>
          </p:cNvSpPr>
          <p:nvPr>
            <p:ph type="body" idx="1"/>
          </p:nvPr>
        </p:nvSpPr>
        <p:spPr/>
        <p:txBody>
          <a:bodyPr/>
          <a:lstStyle/>
          <a:p>
            <a:pPr algn="ctr">
              <a:buFontTx/>
              <a:buNone/>
            </a:pPr>
            <a:r>
              <a:rPr lang="en-GB"/>
              <a:t>They are deep and will bleed</a:t>
            </a:r>
          </a:p>
          <a:p>
            <a:pPr algn="ctr">
              <a:buFontTx/>
              <a:buNone/>
            </a:pPr>
            <a:endParaRPr lang="en-GB"/>
          </a:p>
          <a:p>
            <a:pPr algn="ctr">
              <a:buFontTx/>
              <a:buNone/>
            </a:pPr>
            <a:r>
              <a:rPr lang="en-GB"/>
              <a:t>Margins ragged with crushing and bruising</a:t>
            </a:r>
          </a:p>
          <a:p>
            <a:pPr algn="ctr">
              <a:buFontTx/>
              <a:buNone/>
            </a:pPr>
            <a:endParaRPr lang="en-GB"/>
          </a:p>
          <a:p>
            <a:pPr algn="ctr">
              <a:buFontTx/>
              <a:buNone/>
            </a:pPr>
            <a:r>
              <a:rPr lang="en-GB"/>
              <a:t>“Bridging fibres” arch across the skin defect</a:t>
            </a:r>
          </a:p>
          <a:p>
            <a:pPr algn="ctr">
              <a:buFontTx/>
              <a:buNone/>
            </a:pPr>
            <a:endParaRPr lang="en-GB"/>
          </a:p>
          <a:p>
            <a:pPr algn="ctr">
              <a:buFontTx/>
              <a:buNone/>
            </a:pPr>
            <a:endParaRPr lang="en-GB"/>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866" name="Picture 2" desc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000"/>
            <a:ext cx="9144000" cy="59039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noGrp="1" noChangeArrowheads="1"/>
          </p:cNvSpPr>
          <p:nvPr>
            <p:ph type="title"/>
          </p:nvPr>
        </p:nvSpPr>
        <p:spPr/>
        <p:txBody>
          <a:bodyPr/>
          <a:lstStyle/>
          <a:p>
            <a:r>
              <a:rPr lang="en-GB"/>
              <a:t>Laceration 3</a:t>
            </a:r>
          </a:p>
        </p:txBody>
      </p:sp>
      <p:sp>
        <p:nvSpPr>
          <p:cNvPr id="549891" name="Rectangle 3"/>
          <p:cNvSpPr>
            <a:spLocks noGrp="1" noChangeArrowheads="1"/>
          </p:cNvSpPr>
          <p:nvPr>
            <p:ph type="body" idx="1"/>
          </p:nvPr>
        </p:nvSpPr>
        <p:spPr/>
        <p:txBody>
          <a:bodyPr/>
          <a:lstStyle/>
          <a:p>
            <a:pPr algn="ctr">
              <a:buFontTx/>
              <a:buNone/>
            </a:pPr>
            <a:r>
              <a:rPr lang="en-GB"/>
              <a:t>Common where skin can be compressed between the force and underlying bone</a:t>
            </a:r>
          </a:p>
          <a:p>
            <a:pPr algn="ctr">
              <a:buFontTx/>
              <a:buNone/>
            </a:pPr>
            <a:r>
              <a:rPr lang="en-GB"/>
              <a:t>Eg Scalp, elbow, shin</a:t>
            </a:r>
          </a:p>
          <a:p>
            <a:pPr algn="ctr">
              <a:buFontTx/>
              <a:buNone/>
            </a:pPr>
            <a:endParaRPr lang="en-GB"/>
          </a:p>
          <a:p>
            <a:pPr algn="ctr">
              <a:buFontTx/>
              <a:buNone/>
            </a:pPr>
            <a:r>
              <a:rPr lang="en-GB"/>
              <a:t>Rare over soft fleshy areas</a:t>
            </a:r>
          </a:p>
          <a:p>
            <a:pPr algn="ctr">
              <a:buFontTx/>
              <a:buNone/>
            </a:pPr>
            <a:r>
              <a:rPr lang="en-GB"/>
              <a:t>Eg Buttocks, breasts</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p:txBody>
          <a:bodyPr/>
          <a:lstStyle/>
          <a:p>
            <a:r>
              <a:rPr lang="en-GB"/>
              <a:t>Laceration 4</a:t>
            </a:r>
          </a:p>
        </p:txBody>
      </p:sp>
      <p:sp>
        <p:nvSpPr>
          <p:cNvPr id="550915" name="Rectangle 3"/>
          <p:cNvSpPr>
            <a:spLocks noGrp="1" noChangeArrowheads="1"/>
          </p:cNvSpPr>
          <p:nvPr>
            <p:ph type="body" idx="1"/>
          </p:nvPr>
        </p:nvSpPr>
        <p:spPr/>
        <p:txBody>
          <a:bodyPr/>
          <a:lstStyle/>
          <a:p>
            <a:pPr algn="ctr">
              <a:buFontTx/>
              <a:buNone/>
            </a:pPr>
            <a:r>
              <a:rPr lang="en-GB"/>
              <a:t>“Flaying” – tangentially applied force leading to a horizontal laceration</a:t>
            </a:r>
          </a:p>
          <a:p>
            <a:pPr algn="ctr">
              <a:buFontTx/>
              <a:buNone/>
            </a:pPr>
            <a:endParaRPr lang="en-GB"/>
          </a:p>
          <a:p>
            <a:pPr algn="ctr">
              <a:buFontTx/>
              <a:buNone/>
            </a:pPr>
            <a:r>
              <a:rPr lang="en-GB"/>
              <a:t>Poor reproduction of the object causing it</a:t>
            </a:r>
          </a:p>
          <a:p>
            <a:pPr algn="ctr">
              <a:buFontTx/>
              <a:buNone/>
            </a:pPr>
            <a:endParaRPr lang="en-GB"/>
          </a:p>
          <a:p>
            <a:pPr algn="ctr">
              <a:buFontTx/>
              <a:buNone/>
            </a:pPr>
            <a:endParaRPr lang="en-GB"/>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1938" name="Picture 2" descr="glov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8288" y="0"/>
            <a:ext cx="4246562"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2" name="Picture 2" desc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4975"/>
            <a:ext cx="9144000" cy="5986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ChangeArrowheads="1"/>
          </p:cNvSpPr>
          <p:nvPr>
            <p:ph type="ctrTitle"/>
          </p:nvPr>
        </p:nvSpPr>
        <p:spPr>
          <a:xfrm>
            <a:off x="685800" y="2286000"/>
            <a:ext cx="7772400" cy="1143000"/>
          </a:xfrm>
        </p:spPr>
        <p:txBody>
          <a:bodyPr/>
          <a:lstStyle/>
          <a:p>
            <a:r>
              <a:rPr lang="en-GB"/>
              <a:t>Cut &amp; Stab wounds </a:t>
            </a:r>
          </a:p>
        </p:txBody>
      </p:sp>
      <p:sp>
        <p:nvSpPr>
          <p:cNvPr id="553987" name="Rectangle 3"/>
          <p:cNvSpPr>
            <a:spLocks noGrp="1" noChangeArrowheads="1"/>
          </p:cNvSpPr>
          <p:nvPr>
            <p:ph type="subTitle" idx="1"/>
          </p:nvPr>
        </p:nvSpPr>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descr="WPN-IMAGE-ID-1616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7010400" cy="4894263"/>
          </a:xfrm>
          <a:prstGeom prst="rect">
            <a:avLst/>
          </a:prstGeom>
          <a:noFill/>
          <a:extLst>
            <a:ext uri="{909E8E84-426E-40DD-AFC4-6F175D3DCCD1}">
              <a14:hiddenFill xmlns:a14="http://schemas.microsoft.com/office/drawing/2010/main">
                <a:solidFill>
                  <a:srgbClr val="FFFFFF"/>
                </a:solidFill>
              </a14:hiddenFill>
            </a:ext>
          </a:extLst>
        </p:spPr>
      </p:pic>
      <p:sp>
        <p:nvSpPr>
          <p:cNvPr id="294915" name="Rectangle 3"/>
          <p:cNvSpPr>
            <a:spLocks noChangeArrowheads="1"/>
          </p:cNvSpPr>
          <p:nvPr/>
        </p:nvSpPr>
        <p:spPr bwMode="auto">
          <a:xfrm>
            <a:off x="0" y="1600200"/>
            <a:ext cx="2895600" cy="396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4916" name="Rectangle 4"/>
          <p:cNvSpPr>
            <a:spLocks noChangeArrowheads="1"/>
          </p:cNvSpPr>
          <p:nvPr/>
        </p:nvSpPr>
        <p:spPr bwMode="auto">
          <a:xfrm>
            <a:off x="-609600" y="838200"/>
            <a:ext cx="3429000" cy="5334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4917" name="Rectangle 5"/>
          <p:cNvSpPr>
            <a:spLocks noChangeArrowheads="1"/>
          </p:cNvSpPr>
          <p:nvPr/>
        </p:nvSpPr>
        <p:spPr bwMode="auto">
          <a:xfrm>
            <a:off x="2362200" y="1219200"/>
            <a:ext cx="533400" cy="4953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p:txBody>
          <a:bodyPr/>
          <a:lstStyle/>
          <a:p>
            <a:r>
              <a:rPr lang="en-GB" sz="5400" b="1"/>
              <a:t>Cut </a:t>
            </a:r>
          </a:p>
        </p:txBody>
      </p:sp>
      <p:sp>
        <p:nvSpPr>
          <p:cNvPr id="555011" name="Rectangle 3"/>
          <p:cNvSpPr>
            <a:spLocks noGrp="1" noChangeArrowheads="1"/>
          </p:cNvSpPr>
          <p:nvPr>
            <p:ph type="body" idx="1"/>
          </p:nvPr>
        </p:nvSpPr>
        <p:spPr/>
        <p:txBody>
          <a:bodyPr/>
          <a:lstStyle/>
          <a:p>
            <a:pPr>
              <a:buFontTx/>
              <a:buNone/>
            </a:pPr>
            <a:r>
              <a:rPr lang="en-GB"/>
              <a:t> </a:t>
            </a:r>
          </a:p>
          <a:p>
            <a:pPr algn="ctr">
              <a:buFontTx/>
              <a:buNone/>
            </a:pPr>
            <a:r>
              <a:rPr lang="en-GB"/>
              <a:t>(or slash)</a:t>
            </a:r>
          </a:p>
          <a:p>
            <a:pPr algn="ctr">
              <a:buFontTx/>
              <a:buNone/>
            </a:pPr>
            <a:endParaRPr lang="en-GB"/>
          </a:p>
          <a:p>
            <a:pPr algn="ctr">
              <a:buFontTx/>
              <a:buNone/>
            </a:pPr>
            <a:r>
              <a:rPr lang="en-GB"/>
              <a:t>The length of the injury is longer than its depth</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6034" name="Picture 2" desc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4975"/>
            <a:ext cx="9144000" cy="5986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p:cNvSpPr>
            <a:spLocks noGrp="1" noChangeArrowheads="1"/>
          </p:cNvSpPr>
          <p:nvPr>
            <p:ph type="title"/>
          </p:nvPr>
        </p:nvSpPr>
        <p:spPr/>
        <p:txBody>
          <a:bodyPr/>
          <a:lstStyle/>
          <a:p>
            <a:r>
              <a:rPr lang="en-GB" sz="5400" b="1"/>
              <a:t>Stab</a:t>
            </a:r>
          </a:p>
        </p:txBody>
      </p:sp>
      <p:sp>
        <p:nvSpPr>
          <p:cNvPr id="557059" name="Rectangle 3"/>
          <p:cNvSpPr>
            <a:spLocks noGrp="1" noChangeArrowheads="1"/>
          </p:cNvSpPr>
          <p:nvPr>
            <p:ph type="body" idx="1"/>
          </p:nvPr>
        </p:nvSpPr>
        <p:spPr/>
        <p:txBody>
          <a:bodyPr/>
          <a:lstStyle/>
          <a:p>
            <a:pPr algn="ctr">
              <a:buFontTx/>
              <a:buNone/>
            </a:pPr>
            <a:endParaRPr lang="en-GB"/>
          </a:p>
          <a:p>
            <a:pPr algn="ctr">
              <a:buFontTx/>
              <a:buNone/>
            </a:pPr>
            <a:r>
              <a:rPr lang="en-GB"/>
              <a:t>(or penetrating injury)</a:t>
            </a:r>
          </a:p>
          <a:p>
            <a:pPr algn="ctr">
              <a:buFontTx/>
              <a:buNone/>
            </a:pPr>
            <a:endParaRPr lang="en-GB"/>
          </a:p>
          <a:p>
            <a:pPr algn="ctr">
              <a:buFontTx/>
              <a:buNone/>
            </a:pPr>
            <a:r>
              <a:rPr lang="en-GB"/>
              <a:t>The depth of the wound is greater than the width</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082" name="Picture 2" desc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575" y="0"/>
            <a:ext cx="451326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p:cNvSpPr>
            <a:spLocks noGrp="1" noChangeArrowheads="1"/>
          </p:cNvSpPr>
          <p:nvPr>
            <p:ph type="title"/>
          </p:nvPr>
        </p:nvSpPr>
        <p:spPr/>
        <p:txBody>
          <a:bodyPr/>
          <a:lstStyle/>
          <a:p>
            <a:r>
              <a:rPr lang="en-GB"/>
              <a:t>Cut &amp; Stab Wounds 1</a:t>
            </a:r>
          </a:p>
        </p:txBody>
      </p:sp>
      <p:sp>
        <p:nvSpPr>
          <p:cNvPr id="559107" name="Rectangle 3"/>
          <p:cNvSpPr>
            <a:spLocks noGrp="1" noChangeArrowheads="1"/>
          </p:cNvSpPr>
          <p:nvPr>
            <p:ph type="body" idx="1"/>
          </p:nvPr>
        </p:nvSpPr>
        <p:spPr/>
        <p:txBody>
          <a:bodyPr/>
          <a:lstStyle/>
          <a:p>
            <a:pPr algn="ctr">
              <a:buFontTx/>
              <a:buNone/>
            </a:pPr>
            <a:r>
              <a:rPr lang="en-GB"/>
              <a:t>Causes by an object with a sharp or cutting edge</a:t>
            </a:r>
          </a:p>
          <a:p>
            <a:pPr algn="ctr">
              <a:buFontTx/>
              <a:buNone/>
            </a:pPr>
            <a:endParaRPr lang="en-GB"/>
          </a:p>
          <a:p>
            <a:pPr algn="ctr">
              <a:buFontTx/>
              <a:buNone/>
            </a:pPr>
            <a:r>
              <a:rPr lang="en-GB"/>
              <a:t>Usually a knife but can be anything eg a broken glass or bottle or a piece of metal</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0130" name="Picture 2" descr="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4975"/>
            <a:ext cx="9144000" cy="5986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p:cNvSpPr>
            <a:spLocks noGrp="1" noChangeArrowheads="1"/>
          </p:cNvSpPr>
          <p:nvPr>
            <p:ph type="title"/>
          </p:nvPr>
        </p:nvSpPr>
        <p:spPr/>
        <p:txBody>
          <a:bodyPr/>
          <a:lstStyle/>
          <a:p>
            <a:r>
              <a:rPr lang="en-GB"/>
              <a:t>Cut &amp; Stab wounds 2</a:t>
            </a:r>
          </a:p>
        </p:txBody>
      </p:sp>
      <p:sp>
        <p:nvSpPr>
          <p:cNvPr id="561155" name="Rectangle 3"/>
          <p:cNvSpPr>
            <a:spLocks noGrp="1" noChangeArrowheads="1"/>
          </p:cNvSpPr>
          <p:nvPr>
            <p:ph type="body" idx="1"/>
          </p:nvPr>
        </p:nvSpPr>
        <p:spPr/>
        <p:txBody>
          <a:bodyPr/>
          <a:lstStyle/>
          <a:p>
            <a:pPr algn="ctr">
              <a:buFontTx/>
              <a:buNone/>
            </a:pPr>
            <a:endParaRPr lang="en-GB"/>
          </a:p>
          <a:p>
            <a:pPr algn="ctr">
              <a:buFontTx/>
              <a:buNone/>
            </a:pPr>
            <a:r>
              <a:rPr lang="en-GB"/>
              <a:t>Edges are clean and well demarcated</a:t>
            </a:r>
          </a:p>
          <a:p>
            <a:pPr algn="ctr">
              <a:buFontTx/>
              <a:buNone/>
            </a:pPr>
            <a:endParaRPr lang="en-GB"/>
          </a:p>
          <a:p>
            <a:pPr algn="ctr">
              <a:buFontTx/>
              <a:buNone/>
            </a:pPr>
            <a:r>
              <a:rPr lang="en-GB"/>
              <a:t>Minimal injury to surrounding tissue</a:t>
            </a:r>
          </a:p>
          <a:p>
            <a:pPr algn="ctr">
              <a:buFontTx/>
              <a:buNone/>
            </a:pPr>
            <a:endParaRPr lang="en-GB"/>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Grp="1" noChangeArrowheads="1"/>
          </p:cNvSpPr>
          <p:nvPr>
            <p:ph type="title"/>
          </p:nvPr>
        </p:nvSpPr>
        <p:spPr/>
        <p:txBody>
          <a:bodyPr/>
          <a:lstStyle/>
          <a:p>
            <a:r>
              <a:rPr lang="en-GB"/>
              <a:t>Cut &amp; Stab wounds 3</a:t>
            </a:r>
          </a:p>
        </p:txBody>
      </p:sp>
      <p:sp>
        <p:nvSpPr>
          <p:cNvPr id="562179" name="Rectangle 3"/>
          <p:cNvSpPr>
            <a:spLocks noGrp="1" noChangeArrowheads="1"/>
          </p:cNvSpPr>
          <p:nvPr>
            <p:ph type="body" idx="1"/>
          </p:nvPr>
        </p:nvSpPr>
        <p:spPr/>
        <p:txBody>
          <a:bodyPr/>
          <a:lstStyle/>
          <a:p>
            <a:pPr algn="ctr">
              <a:buFontTx/>
              <a:buNone/>
            </a:pPr>
            <a:endParaRPr lang="en-GB"/>
          </a:p>
          <a:p>
            <a:pPr algn="ctr">
              <a:buFontTx/>
              <a:buNone/>
            </a:pPr>
            <a:r>
              <a:rPr lang="en-GB"/>
              <a:t>Information about weapon type can be gained from the wound</a:t>
            </a:r>
          </a:p>
          <a:p>
            <a:pPr algn="ctr">
              <a:buFontTx/>
              <a:buNone/>
            </a:pPr>
            <a:r>
              <a:rPr lang="en-GB"/>
              <a:t>But </a:t>
            </a:r>
          </a:p>
          <a:p>
            <a:pPr algn="ctr">
              <a:buFontTx/>
              <a:buNone/>
            </a:pPr>
            <a:r>
              <a:rPr lang="en-GB"/>
              <a:t>Beware of over interpretation</a:t>
            </a:r>
          </a:p>
          <a:p>
            <a:pPr>
              <a:buFontTx/>
              <a:buNone/>
            </a:pPr>
            <a:endParaRPr lang="en-GB"/>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2" name="Picture 2" descr="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575" y="0"/>
            <a:ext cx="451326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2"/>
          <p:cNvSpPr>
            <a:spLocks noGrp="1" noChangeArrowheads="1"/>
          </p:cNvSpPr>
          <p:nvPr>
            <p:ph type="title"/>
          </p:nvPr>
        </p:nvSpPr>
        <p:spPr/>
        <p:txBody>
          <a:bodyPr/>
          <a:lstStyle/>
          <a:p>
            <a:r>
              <a:rPr lang="en-GB" b="1" i="1"/>
              <a:t>N.B</a:t>
            </a:r>
          </a:p>
        </p:txBody>
      </p:sp>
      <p:sp>
        <p:nvSpPr>
          <p:cNvPr id="564227" name="Rectangle 3"/>
          <p:cNvSpPr>
            <a:spLocks noGrp="1" noChangeArrowheads="1"/>
          </p:cNvSpPr>
          <p:nvPr>
            <p:ph type="body" idx="1"/>
          </p:nvPr>
        </p:nvSpPr>
        <p:spPr>
          <a:xfrm>
            <a:off x="609600" y="2057400"/>
            <a:ext cx="7772400" cy="4114800"/>
          </a:xfrm>
        </p:spPr>
        <p:txBody>
          <a:bodyPr/>
          <a:lstStyle/>
          <a:p>
            <a:pPr algn="ctr">
              <a:buFontTx/>
              <a:buNone/>
            </a:pPr>
            <a:r>
              <a:rPr lang="en-GB" sz="4000" b="1"/>
              <a:t>“Incised Wounds”</a:t>
            </a:r>
          </a:p>
          <a:p>
            <a:pPr algn="ctr">
              <a:buFontTx/>
              <a:buNone/>
            </a:pPr>
            <a:r>
              <a:rPr lang="en-GB"/>
              <a:t>Some discrepancy in terms used</a:t>
            </a:r>
            <a:r>
              <a:rPr lang="en-GB" sz="4000" b="1"/>
              <a:t> </a:t>
            </a:r>
            <a:r>
              <a:rPr lang="en-GB" sz="2800"/>
              <a:t>(Knight)</a:t>
            </a:r>
          </a:p>
          <a:p>
            <a:pPr algn="ctr">
              <a:buFontTx/>
              <a:buNone/>
            </a:pPr>
            <a:endParaRPr lang="en-GB" sz="2800" b="1"/>
          </a:p>
          <a:p>
            <a:pPr algn="ctr">
              <a:buFontTx/>
              <a:buNone/>
            </a:pPr>
            <a:r>
              <a:rPr lang="en-GB" sz="2800"/>
              <a:t>To some (eg Rutty/Burton) includes cuts &amp; stabs</a:t>
            </a:r>
          </a:p>
          <a:p>
            <a:pPr algn="ctr">
              <a:buFontTx/>
              <a:buNone/>
            </a:pPr>
            <a:endParaRPr lang="en-GB" sz="2800"/>
          </a:p>
          <a:p>
            <a:pPr algn="ctr">
              <a:buFontTx/>
              <a:buNone/>
            </a:pPr>
            <a:r>
              <a:rPr lang="en-GB" sz="2800"/>
              <a:t>To others  (eg Shepherd) is synonymous just with cuts.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3074"/>
          <p:cNvSpPr>
            <a:spLocks noGrp="1" noChangeArrowheads="1"/>
          </p:cNvSpPr>
          <p:nvPr>
            <p:ph type="title"/>
          </p:nvPr>
        </p:nvSpPr>
        <p:spPr/>
        <p:txBody>
          <a:bodyPr/>
          <a:lstStyle/>
          <a:p>
            <a:endParaRPr lang="en-US"/>
          </a:p>
        </p:txBody>
      </p:sp>
      <p:sp>
        <p:nvSpPr>
          <p:cNvPr id="295939" name="Rectangle 3075"/>
          <p:cNvSpPr>
            <a:spLocks noGrp="1" noChangeArrowheads="1"/>
          </p:cNvSpPr>
          <p:nvPr>
            <p:ph type="body" idx="1"/>
          </p:nvPr>
        </p:nvSpPr>
        <p:spPr/>
        <p:txBody>
          <a:bodyPr/>
          <a:lstStyle/>
          <a:p>
            <a:pPr>
              <a:buFontTx/>
              <a:buNone/>
            </a:pPr>
            <a:r>
              <a:rPr lang="en-GB"/>
              <a:t>2/ The deceased has not been seen by the certifying doctor either after death or within the 14 days before death</a:t>
            </a:r>
          </a:p>
          <a:p>
            <a:pPr>
              <a:buFontTx/>
              <a:buNone/>
            </a:pPr>
            <a:endParaRPr lang="en-GB"/>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5250" name="Picture 2" descr="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575" y="0"/>
            <a:ext cx="451326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ChangeArrowheads="1"/>
          </p:cNvSpPr>
          <p:nvPr>
            <p:ph type="title"/>
          </p:nvPr>
        </p:nvSpPr>
        <p:spPr>
          <a:xfrm>
            <a:off x="609600" y="2209800"/>
            <a:ext cx="7772400" cy="1143000"/>
          </a:xfrm>
        </p:spPr>
        <p:txBody>
          <a:bodyPr/>
          <a:lstStyle/>
          <a:p>
            <a:r>
              <a:rPr lang="en-GB"/>
              <a:t>Either use the correct term</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466" name="Picture 2" descr="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5450"/>
            <a:ext cx="9144000" cy="6003925"/>
          </a:xfrm>
          <a:prstGeom prst="rect">
            <a:avLst/>
          </a:prstGeom>
          <a:noFill/>
          <a:extLst>
            <a:ext uri="{909E8E84-426E-40DD-AFC4-6F175D3DCCD1}">
              <a14:hiddenFill xmlns:a14="http://schemas.microsoft.com/office/drawing/2010/main">
                <a:solidFill>
                  <a:srgbClr val="FFFFFF"/>
                </a:solidFill>
              </a14:hiddenFill>
            </a:ext>
          </a:extLst>
        </p:spPr>
      </p:pic>
      <p:sp>
        <p:nvSpPr>
          <p:cNvPr id="574467" name="Rectangle 3"/>
          <p:cNvSpPr>
            <a:spLocks noChangeArrowheads="1"/>
          </p:cNvSpPr>
          <p:nvPr/>
        </p:nvSpPr>
        <p:spPr bwMode="auto">
          <a:xfrm>
            <a:off x="2819400" y="1295400"/>
            <a:ext cx="1447800" cy="3429000"/>
          </a:xfrm>
          <a:prstGeom prst="rect">
            <a:avLst/>
          </a:prstGeom>
          <a:solidFill>
            <a:srgbClr val="0000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490" name="Picture 2" descr="glo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9575" y="1219200"/>
            <a:ext cx="3138488" cy="457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p:txBody>
          <a:bodyPr/>
          <a:lstStyle/>
          <a:p>
            <a:r>
              <a:rPr lang="en-GB"/>
              <a:t>Or use a generic term</a:t>
            </a:r>
          </a:p>
        </p:txBody>
      </p:sp>
      <p:sp>
        <p:nvSpPr>
          <p:cNvPr id="576515" name="Rectangle 3"/>
          <p:cNvSpPr>
            <a:spLocks noGrp="1" noChangeArrowheads="1"/>
          </p:cNvSpPr>
          <p:nvPr>
            <p:ph type="body" idx="1"/>
          </p:nvPr>
        </p:nvSpPr>
        <p:spPr/>
        <p:txBody>
          <a:bodyPr/>
          <a:lstStyle/>
          <a:p>
            <a:pPr algn="ctr">
              <a:lnSpc>
                <a:spcPct val="90000"/>
              </a:lnSpc>
              <a:buFontTx/>
              <a:buNone/>
            </a:pPr>
            <a:endParaRPr lang="en-GB" sz="4400" b="1"/>
          </a:p>
          <a:p>
            <a:pPr algn="ctr">
              <a:lnSpc>
                <a:spcPct val="90000"/>
              </a:lnSpc>
              <a:buFontTx/>
              <a:buNone/>
            </a:pPr>
            <a:r>
              <a:rPr lang="en-GB" sz="4400" b="1">
                <a:solidFill>
                  <a:srgbClr val="FF0000"/>
                </a:solidFill>
              </a:rPr>
              <a:t>INJURY</a:t>
            </a:r>
            <a:r>
              <a:rPr lang="en-GB" sz="4400" b="1"/>
              <a:t> </a:t>
            </a:r>
          </a:p>
          <a:p>
            <a:pPr algn="ctr">
              <a:lnSpc>
                <a:spcPct val="90000"/>
              </a:lnSpc>
              <a:buFontTx/>
              <a:buNone/>
            </a:pPr>
            <a:r>
              <a:rPr lang="en-GB" sz="4400" b="1"/>
              <a:t>Or </a:t>
            </a:r>
          </a:p>
          <a:p>
            <a:pPr algn="ctr">
              <a:lnSpc>
                <a:spcPct val="90000"/>
              </a:lnSpc>
              <a:buFontTx/>
              <a:buNone/>
            </a:pPr>
            <a:r>
              <a:rPr lang="en-GB" sz="4400" b="1"/>
              <a:t>WOUND</a:t>
            </a:r>
          </a:p>
          <a:p>
            <a:pPr algn="ctr">
              <a:lnSpc>
                <a:spcPct val="90000"/>
              </a:lnSpc>
              <a:buFontTx/>
              <a:buNone/>
            </a:pPr>
            <a:endParaRPr lang="en-GB" sz="4400" b="1"/>
          </a:p>
          <a:p>
            <a:pPr algn="ctr">
              <a:lnSpc>
                <a:spcPct val="90000"/>
              </a:lnSpc>
              <a:buFontTx/>
              <a:buNone/>
            </a:pPr>
            <a:r>
              <a:rPr lang="en-GB" sz="1800" b="1"/>
              <a:t>(although technicaly bruises and abrasions are not covered by these terms as they should involve the full thickness of the skin)</a:t>
            </a:r>
          </a:p>
          <a:p>
            <a:pPr algn="ctr">
              <a:lnSpc>
                <a:spcPct val="90000"/>
              </a:lnSpc>
              <a:buFontTx/>
              <a:buNone/>
            </a:pPr>
            <a:endParaRPr lang="en-GB" sz="360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a:xfrm>
            <a:off x="685800" y="609600"/>
            <a:ext cx="7772400" cy="5483225"/>
          </a:xfrm>
        </p:spPr>
        <p:txBody>
          <a:bodyPr/>
          <a:lstStyle/>
          <a:p>
            <a:r>
              <a:rPr lang="en-GB" sz="4800"/>
              <a:t>Not everything is a Laceration</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2" name="Picture 2" descr="6517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385763"/>
            <a:ext cx="7632700" cy="5759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86" name="Picture 2" descr="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513263" cy="6858000"/>
          </a:xfrm>
          <a:prstGeom prst="rect">
            <a:avLst/>
          </a:prstGeom>
          <a:noFill/>
          <a:extLst>
            <a:ext uri="{909E8E84-426E-40DD-AFC4-6F175D3DCCD1}">
              <a14:hiddenFill xmlns:a14="http://schemas.microsoft.com/office/drawing/2010/main">
                <a:solidFill>
                  <a:srgbClr val="FFFFFF"/>
                </a:solidFill>
              </a14:hiddenFill>
            </a:ext>
          </a:extLst>
        </p:spPr>
      </p:pic>
      <p:sp>
        <p:nvSpPr>
          <p:cNvPr id="579587" name="Rectangle 3"/>
          <p:cNvSpPr>
            <a:spLocks noChangeArrowheads="1"/>
          </p:cNvSpPr>
          <p:nvPr/>
        </p:nvSpPr>
        <p:spPr bwMode="auto">
          <a:xfrm>
            <a:off x="2195513" y="4292600"/>
            <a:ext cx="4537075" cy="72072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2563" name="Group 3"/>
          <p:cNvGrpSpPr>
            <a:grpSpLocks/>
          </p:cNvGrpSpPr>
          <p:nvPr/>
        </p:nvGrpSpPr>
        <p:grpSpPr bwMode="auto">
          <a:xfrm>
            <a:off x="0" y="0"/>
            <a:ext cx="2603500" cy="2463800"/>
            <a:chOff x="521" y="119"/>
            <a:chExt cx="1640" cy="1552"/>
          </a:xfrm>
        </p:grpSpPr>
        <p:sp>
          <p:nvSpPr>
            <p:cNvPr id="6" name="Rectangle 5"/>
            <p:cNvSpPr/>
            <p:nvPr/>
          </p:nvSpPr>
          <p:spPr>
            <a:xfrm>
              <a:off x="524" y="123"/>
              <a:ext cx="1633" cy="1542"/>
            </a:xfrm>
            <a:prstGeom prst="rect">
              <a:avLst/>
            </a:prstGeom>
            <a:noFill/>
          </p:spPr>
          <p:txBody>
            <a:bodyPr wrap="none">
              <a:prstTxWarp prst="textCirclePour">
                <a:avLst/>
              </a:prstTxWarp>
              <a:spAutoFit/>
            </a:bodyPr>
            <a:lstStyle/>
            <a:p>
              <a:pPr algn="ctr" fontAlgn="auto">
                <a:spcBef>
                  <a:spcPts val="0"/>
                </a:spcBef>
                <a:spcAft>
                  <a:spcPts val="0"/>
                </a:spcAft>
                <a:defRPr/>
              </a:pPr>
              <a:r>
                <a:rPr lang="en-US" sz="5400" b="1" dirty="0">
                  <a:ln w="24500" cmpd="dbl">
                    <a:solidFill>
                      <a:schemeClr val="accent2">
                        <a:shade val="85000"/>
                        <a:satMod val="155000"/>
                      </a:schemeClr>
                    </a:solidFill>
                    <a:prstDash val="solid"/>
                    <a:miter lim="800000"/>
                  </a:ln>
                  <a:solidFill>
                    <a:srgbClr val="FF6699"/>
                  </a:solidFill>
                  <a:effectLst>
                    <a:innerShdw blurRad="63500" dist="50800" dir="8100000">
                      <a:prstClr val="black">
                        <a:alpha val="50000"/>
                      </a:prstClr>
                    </a:innerShdw>
                  </a:effectLst>
                  <a:latin typeface="+mn-lt"/>
                </a:rPr>
                <a:t>Cellular </a:t>
              </a:r>
              <a:r>
                <a:rPr lang="en-US" sz="5400" b="1" dirty="0">
                  <a:ln w="24500" cmpd="dbl">
                    <a:solidFill>
                      <a:schemeClr val="accent2">
                        <a:shade val="85000"/>
                        <a:satMod val="155000"/>
                      </a:schemeClr>
                    </a:solidFill>
                    <a:prstDash val="solid"/>
                    <a:miter lim="800000"/>
                  </a:ln>
                  <a:solidFill>
                    <a:srgbClr val="FF6699"/>
                  </a:solidFill>
                  <a:effectLst>
                    <a:innerShdw blurRad="63500" dist="50800" dir="8100000">
                      <a:prstClr val="black">
                        <a:alpha val="50000"/>
                      </a:prstClr>
                    </a:innerShdw>
                  </a:effectLst>
                  <a:latin typeface="+mn-lt"/>
                </a:rPr>
                <a:t>Pathology </a:t>
              </a:r>
              <a:endParaRPr lang="en-US" sz="5400" b="1" dirty="0">
                <a:ln w="24500" cmpd="dbl">
                  <a:solidFill>
                    <a:schemeClr val="accent2">
                      <a:shade val="85000"/>
                      <a:satMod val="155000"/>
                    </a:schemeClr>
                  </a:solidFill>
                  <a:prstDash val="solid"/>
                  <a:miter lim="800000"/>
                </a:ln>
                <a:solidFill>
                  <a:srgbClr val="FF6699"/>
                </a:solidFill>
                <a:effectLst>
                  <a:innerShdw blurRad="63500" dist="50800" dir="8100000">
                    <a:prstClr val="black">
                      <a:alpha val="50000"/>
                    </a:prstClr>
                  </a:innerShdw>
                </a:effectLst>
                <a:latin typeface="+mn-lt"/>
              </a:endParaRPr>
            </a:p>
          </p:txBody>
        </p:sp>
        <p:sp>
          <p:nvSpPr>
            <p:cNvPr id="8" name="Oval 7"/>
            <p:cNvSpPr/>
            <p:nvPr/>
          </p:nvSpPr>
          <p:spPr>
            <a:xfrm>
              <a:off x="1066" y="618"/>
              <a:ext cx="544" cy="544"/>
            </a:xfrm>
            <a:prstGeom prst="ellipse">
              <a:avLst/>
            </a:prstGeom>
            <a:solidFill>
              <a:srgbClr val="002060"/>
            </a:solidFill>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pitchFamily="34" charset="0"/>
                <a:cs typeface="Arial" charset="0"/>
              </a:endParaRPr>
            </a:p>
          </p:txBody>
        </p:sp>
      </p:grpSp>
      <p:pic>
        <p:nvPicPr>
          <p:cNvPr id="322567" name="Picture 7" descr="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692150"/>
            <a:ext cx="5208587" cy="5473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descr="adipoc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81000"/>
            <a:ext cx="4610100" cy="6134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1026"/>
          <p:cNvSpPr>
            <a:spLocks noGrp="1" noChangeArrowheads="1"/>
          </p:cNvSpPr>
          <p:nvPr>
            <p:ph type="title"/>
          </p:nvPr>
        </p:nvSpPr>
        <p:spPr/>
        <p:txBody>
          <a:bodyPr/>
          <a:lstStyle/>
          <a:p>
            <a:endParaRPr lang="en-US"/>
          </a:p>
        </p:txBody>
      </p:sp>
      <p:sp>
        <p:nvSpPr>
          <p:cNvPr id="297987" name="Rectangle 1027"/>
          <p:cNvSpPr>
            <a:spLocks noGrp="1" noChangeArrowheads="1"/>
          </p:cNvSpPr>
          <p:nvPr>
            <p:ph type="body" idx="1"/>
          </p:nvPr>
        </p:nvSpPr>
        <p:spPr/>
        <p:txBody>
          <a:bodyPr/>
          <a:lstStyle/>
          <a:p>
            <a:pPr>
              <a:buFontTx/>
              <a:buNone/>
            </a:pPr>
            <a:r>
              <a:rPr lang="en-GB"/>
              <a:t>3/ The death was violent, unnatural or suspicious</a:t>
            </a:r>
          </a:p>
          <a:p>
            <a:pPr>
              <a:buFontTx/>
              <a:buNone/>
            </a:pPr>
            <a:endParaRPr lang="en-GB"/>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descr="FOR1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27150"/>
            <a:ext cx="6400800" cy="4203700"/>
          </a:xfrm>
          <a:prstGeom prst="rect">
            <a:avLst/>
          </a:prstGeom>
          <a:noFill/>
          <a:extLst>
            <a:ext uri="{909E8E84-426E-40DD-AFC4-6F175D3DCCD1}">
              <a14:hiddenFill xmlns:a14="http://schemas.microsoft.com/office/drawing/2010/main">
                <a:solidFill>
                  <a:srgbClr val="FFFFFF"/>
                </a:solidFill>
              </a14:hiddenFill>
            </a:ext>
          </a:extLst>
        </p:spPr>
      </p:pic>
      <p:sp>
        <p:nvSpPr>
          <p:cNvPr id="299011" name="Rectangle 3"/>
          <p:cNvSpPr>
            <a:spLocks noChangeArrowheads="1"/>
          </p:cNvSpPr>
          <p:nvPr/>
        </p:nvSpPr>
        <p:spPr bwMode="auto">
          <a:xfrm>
            <a:off x="3635375" y="4365625"/>
            <a:ext cx="360363" cy="1150938"/>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050"/>
          <p:cNvSpPr>
            <a:spLocks noGrp="1" noChangeArrowheads="1"/>
          </p:cNvSpPr>
          <p:nvPr>
            <p:ph type="title"/>
          </p:nvPr>
        </p:nvSpPr>
        <p:spPr/>
        <p:txBody>
          <a:bodyPr/>
          <a:lstStyle/>
          <a:p>
            <a:endParaRPr lang="en-US"/>
          </a:p>
        </p:txBody>
      </p:sp>
      <p:sp>
        <p:nvSpPr>
          <p:cNvPr id="300035" name="Rectangle 2051"/>
          <p:cNvSpPr>
            <a:spLocks noGrp="1" noChangeArrowheads="1"/>
          </p:cNvSpPr>
          <p:nvPr>
            <p:ph type="body" idx="1"/>
          </p:nvPr>
        </p:nvSpPr>
        <p:spPr/>
        <p:txBody>
          <a:bodyPr/>
          <a:lstStyle/>
          <a:p>
            <a:pPr>
              <a:buFontTx/>
              <a:buNone/>
            </a:pPr>
            <a:r>
              <a:rPr lang="en-GB"/>
              <a:t>4/ The death may be due to an accident (whenever it occurred)</a:t>
            </a:r>
          </a:p>
          <a:p>
            <a:pPr>
              <a:buFontTx/>
              <a:buNone/>
            </a:pPr>
            <a:endParaRPr lang="en-GB"/>
          </a:p>
          <a:p>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2"/>
          <p:cNvSpPr>
            <a:spLocks noGrp="1" noChangeArrowheads="1"/>
          </p:cNvSpPr>
          <p:nvPr>
            <p:ph type="ctrTitle" idx="4294967295"/>
          </p:nvPr>
        </p:nvSpPr>
        <p:spPr>
          <a:xfrm>
            <a:off x="900113" y="549275"/>
            <a:ext cx="7704137" cy="2476500"/>
          </a:xfrm>
        </p:spPr>
        <p:txBody>
          <a:bodyPr lIns="0" tIns="0" rIns="0" bIns="0" anchor="t"/>
          <a:lstStyle/>
          <a:p>
            <a:pPr algn="l"/>
            <a:r>
              <a:rPr lang="en-GB" sz="3200" dirty="0">
                <a:solidFill>
                  <a:schemeClr val="tx1"/>
                </a:solidFill>
              </a:rPr>
              <a:t>Imperial College London</a:t>
            </a:r>
            <a:r>
              <a:rPr lang="en-GB" sz="6600" dirty="0">
                <a:solidFill>
                  <a:schemeClr val="tx1"/>
                </a:solidFill>
              </a:rPr>
              <a:t/>
            </a:r>
            <a:br>
              <a:rPr lang="en-GB" sz="6600" dirty="0">
                <a:solidFill>
                  <a:schemeClr val="tx1"/>
                </a:solidFill>
              </a:rPr>
            </a:br>
            <a:r>
              <a:rPr lang="en-GB" sz="6600" dirty="0"/>
              <a:t/>
            </a:r>
            <a:br>
              <a:rPr lang="en-GB" sz="6600" dirty="0"/>
            </a:br>
            <a:r>
              <a:rPr lang="en-GB" sz="7200" dirty="0">
                <a:solidFill>
                  <a:srgbClr val="CC3300"/>
                </a:solidFill>
              </a:rPr>
              <a:t>The autopsy</a:t>
            </a:r>
          </a:p>
        </p:txBody>
      </p:sp>
      <p:sp>
        <p:nvSpPr>
          <p:cNvPr id="596995" name="Rectangle 15"/>
          <p:cNvSpPr>
            <a:spLocks noGrp="1" noChangeArrowheads="1"/>
          </p:cNvSpPr>
          <p:nvPr>
            <p:ph type="subTitle" sz="quarter" idx="4294967295"/>
          </p:nvPr>
        </p:nvSpPr>
        <p:spPr>
          <a:xfrm>
            <a:off x="900113" y="3789362"/>
            <a:ext cx="7543800" cy="719758"/>
          </a:xfrm>
        </p:spPr>
        <p:txBody>
          <a:bodyPr lIns="0" tIns="0" rIns="0" bIns="0"/>
          <a:lstStyle/>
          <a:p>
            <a:pPr marL="0" indent="0">
              <a:buFontTx/>
              <a:buNone/>
            </a:pPr>
            <a:r>
              <a:rPr lang="en-US" dirty="0" err="1">
                <a:solidFill>
                  <a:srgbClr val="000000"/>
                </a:solidFill>
              </a:rPr>
              <a:t>Dr</a:t>
            </a:r>
            <a:r>
              <a:rPr lang="en-US" dirty="0">
                <a:solidFill>
                  <a:srgbClr val="000000"/>
                </a:solidFill>
              </a:rPr>
              <a:t> Michael Osborn</a:t>
            </a:r>
          </a:p>
        </p:txBody>
      </p:sp>
      <p:sp>
        <p:nvSpPr>
          <p:cNvPr id="596996" name="Rectangle 15"/>
          <p:cNvSpPr txBox="1">
            <a:spLocks noChangeArrowheads="1"/>
          </p:cNvSpPr>
          <p:nvPr/>
        </p:nvSpPr>
        <p:spPr bwMode="auto">
          <a:xfrm>
            <a:off x="827088" y="4868863"/>
            <a:ext cx="7543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spcBef>
                <a:spcPct val="20000"/>
              </a:spcBef>
            </a:pPr>
            <a:r>
              <a:rPr lang="en-US">
                <a:latin typeface="Arial" charset="0"/>
                <a:cs typeface="Times New Roman" pitchFamily="18" charset="0"/>
              </a:rPr>
              <a:t>Course code (MBBS) : Cell pathology 4</a:t>
            </a:r>
          </a:p>
          <a:p>
            <a:pPr>
              <a:spcBef>
                <a:spcPct val="20000"/>
              </a:spcBef>
            </a:pPr>
            <a:r>
              <a:rPr lang="en-US">
                <a:latin typeface="Arial" charset="0"/>
                <a:cs typeface="Times New Roman" pitchFamily="18" charset="0"/>
              </a:rPr>
              <a:t>Course code (BMS) : IIP-L19</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descr="autoer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582613"/>
            <a:ext cx="7704137" cy="57451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descr="untit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143000"/>
            <a:ext cx="4686300" cy="6248400"/>
          </a:xfrm>
          <a:prstGeom prst="rect">
            <a:avLst/>
          </a:prstGeom>
          <a:noFill/>
          <a:extLst>
            <a:ext uri="{909E8E84-426E-40DD-AFC4-6F175D3DCCD1}">
              <a14:hiddenFill xmlns:a14="http://schemas.microsoft.com/office/drawing/2010/main">
                <a:solidFill>
                  <a:srgbClr val="FFFFFF"/>
                </a:solidFill>
              </a14:hiddenFill>
            </a:ext>
          </a:extLst>
        </p:spPr>
      </p:pic>
      <p:sp>
        <p:nvSpPr>
          <p:cNvPr id="302083" name="Rectangle 3"/>
          <p:cNvSpPr>
            <a:spLocks noChangeArrowheads="1"/>
          </p:cNvSpPr>
          <p:nvPr/>
        </p:nvSpPr>
        <p:spPr bwMode="auto">
          <a:xfrm>
            <a:off x="2286000" y="-1295400"/>
            <a:ext cx="4800600" cy="2514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1026"/>
          <p:cNvSpPr>
            <a:spLocks noGrp="1" noChangeArrowheads="1"/>
          </p:cNvSpPr>
          <p:nvPr>
            <p:ph type="title"/>
          </p:nvPr>
        </p:nvSpPr>
        <p:spPr/>
        <p:txBody>
          <a:bodyPr/>
          <a:lstStyle/>
          <a:p>
            <a:endParaRPr lang="en-US"/>
          </a:p>
        </p:txBody>
      </p:sp>
      <p:sp>
        <p:nvSpPr>
          <p:cNvPr id="303107" name="Rectangle 1027"/>
          <p:cNvSpPr>
            <a:spLocks noGrp="1" noChangeArrowheads="1"/>
          </p:cNvSpPr>
          <p:nvPr>
            <p:ph type="body" idx="1"/>
          </p:nvPr>
        </p:nvSpPr>
        <p:spPr/>
        <p:txBody>
          <a:bodyPr/>
          <a:lstStyle/>
          <a:p>
            <a:pPr>
              <a:buFontTx/>
              <a:buNone/>
            </a:pPr>
            <a:r>
              <a:rPr lang="en-GB"/>
              <a:t>5/ The death may be due to neglect by self or others</a:t>
            </a:r>
          </a:p>
          <a:p>
            <a:pPr>
              <a:buFontTx/>
              <a:buNone/>
            </a:pPr>
            <a:endParaRPr lang="en-GB"/>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2" descr="SKIN0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133475"/>
            <a:ext cx="7010400" cy="4591050"/>
          </a:xfrm>
          <a:prstGeom prst="rect">
            <a:avLst/>
          </a:prstGeom>
          <a:noFill/>
          <a:extLst>
            <a:ext uri="{909E8E84-426E-40DD-AFC4-6F175D3DCCD1}">
              <a14:hiddenFill xmlns:a14="http://schemas.microsoft.com/office/drawing/2010/main">
                <a:solidFill>
                  <a:srgbClr val="FFFFFF"/>
                </a:solidFill>
              </a14:hiddenFill>
            </a:ext>
          </a:extLst>
        </p:spPr>
      </p:pic>
      <p:sp>
        <p:nvSpPr>
          <p:cNvPr id="304131" name="Rectangle 3"/>
          <p:cNvSpPr>
            <a:spLocks noChangeArrowheads="1"/>
          </p:cNvSpPr>
          <p:nvPr/>
        </p:nvSpPr>
        <p:spPr bwMode="auto">
          <a:xfrm>
            <a:off x="7235825" y="2133600"/>
            <a:ext cx="360363" cy="1439863"/>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1026"/>
          <p:cNvSpPr>
            <a:spLocks noGrp="1" noChangeArrowheads="1"/>
          </p:cNvSpPr>
          <p:nvPr>
            <p:ph type="title"/>
          </p:nvPr>
        </p:nvSpPr>
        <p:spPr/>
        <p:txBody>
          <a:bodyPr/>
          <a:lstStyle/>
          <a:p>
            <a:endParaRPr lang="en-US"/>
          </a:p>
        </p:txBody>
      </p:sp>
      <p:sp>
        <p:nvSpPr>
          <p:cNvPr id="305155" name="Rectangle 1027"/>
          <p:cNvSpPr>
            <a:spLocks noGrp="1" noChangeArrowheads="1"/>
          </p:cNvSpPr>
          <p:nvPr>
            <p:ph type="body" idx="1"/>
          </p:nvPr>
        </p:nvSpPr>
        <p:spPr>
          <a:xfrm>
            <a:off x="685800" y="620713"/>
            <a:ext cx="7772400" cy="5475287"/>
          </a:xfrm>
        </p:spPr>
        <p:txBody>
          <a:bodyPr/>
          <a:lstStyle/>
          <a:p>
            <a:pPr>
              <a:buFontTx/>
              <a:buNone/>
            </a:pPr>
            <a:endParaRPr lang="en-GB"/>
          </a:p>
          <a:p>
            <a:pPr>
              <a:buFontTx/>
              <a:buNone/>
            </a:pPr>
            <a:endParaRPr lang="en-GB"/>
          </a:p>
          <a:p>
            <a:pPr>
              <a:buFontTx/>
              <a:buNone/>
            </a:pPr>
            <a:endParaRPr lang="en-GB"/>
          </a:p>
          <a:p>
            <a:pPr>
              <a:buFontTx/>
              <a:buNone/>
            </a:pPr>
            <a:r>
              <a:rPr lang="en-GB"/>
              <a:t>6/ The death may be due to an industrial disease or due to the deceased persons employment</a:t>
            </a:r>
          </a:p>
          <a:p>
            <a:pPr>
              <a:buFontTx/>
              <a:buNone/>
            </a:pPr>
            <a:endParaRPr lang="en-GB"/>
          </a:p>
          <a:p>
            <a:pPr>
              <a:buFontTx/>
              <a:buNone/>
            </a:pPr>
            <a:endParaRPr lang="en-GB"/>
          </a:p>
          <a:p>
            <a:endParaRPr lang="en-GB"/>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2" descr="i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447800"/>
            <a:ext cx="4838700" cy="3629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descr="LUNG0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990600"/>
            <a:ext cx="3044825" cy="4648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1026"/>
          <p:cNvSpPr>
            <a:spLocks noGrp="1" noChangeArrowheads="1"/>
          </p:cNvSpPr>
          <p:nvPr>
            <p:ph type="title"/>
          </p:nvPr>
        </p:nvSpPr>
        <p:spPr/>
        <p:txBody>
          <a:bodyPr/>
          <a:lstStyle/>
          <a:p>
            <a:endParaRPr lang="en-US"/>
          </a:p>
        </p:txBody>
      </p:sp>
      <p:sp>
        <p:nvSpPr>
          <p:cNvPr id="308227" name="Rectangle 1027"/>
          <p:cNvSpPr>
            <a:spLocks noGrp="1" noChangeArrowheads="1"/>
          </p:cNvSpPr>
          <p:nvPr>
            <p:ph type="body" idx="1"/>
          </p:nvPr>
        </p:nvSpPr>
        <p:spPr/>
        <p:txBody>
          <a:bodyPr/>
          <a:lstStyle/>
          <a:p>
            <a:pPr>
              <a:buFontTx/>
              <a:buNone/>
            </a:pPr>
            <a:endParaRPr lang="en-GB"/>
          </a:p>
          <a:p>
            <a:pPr>
              <a:buFontTx/>
              <a:buNone/>
            </a:pPr>
            <a:endParaRPr lang="en-GB"/>
          </a:p>
          <a:p>
            <a:pPr>
              <a:buFontTx/>
              <a:buNone/>
            </a:pPr>
            <a:r>
              <a:rPr lang="en-GB"/>
              <a:t>7/ The death may be due to an abortion</a:t>
            </a:r>
          </a:p>
          <a:p>
            <a:pPr>
              <a:buFontTx/>
              <a:buNone/>
            </a:pPr>
            <a:endParaRPr lang="en-GB"/>
          </a:p>
          <a:p>
            <a:pPr>
              <a:buFontTx/>
              <a:buNone/>
            </a:pPr>
            <a:endParaRPr lang="en-GB"/>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2" descr="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676400"/>
            <a:ext cx="6019800" cy="3838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1026"/>
          <p:cNvSpPr>
            <a:spLocks noGrp="1" noChangeArrowheads="1"/>
          </p:cNvSpPr>
          <p:nvPr>
            <p:ph type="title"/>
          </p:nvPr>
        </p:nvSpPr>
        <p:spPr/>
        <p:txBody>
          <a:bodyPr/>
          <a:lstStyle/>
          <a:p>
            <a:endParaRPr lang="en-US"/>
          </a:p>
        </p:txBody>
      </p:sp>
      <p:sp>
        <p:nvSpPr>
          <p:cNvPr id="310275" name="Rectangle 1027"/>
          <p:cNvSpPr>
            <a:spLocks noGrp="1" noChangeArrowheads="1"/>
          </p:cNvSpPr>
          <p:nvPr>
            <p:ph type="body" idx="1"/>
          </p:nvPr>
        </p:nvSpPr>
        <p:spPr/>
        <p:txBody>
          <a:bodyPr/>
          <a:lstStyle/>
          <a:p>
            <a:pPr>
              <a:buFontTx/>
              <a:buNone/>
            </a:pPr>
            <a:r>
              <a:rPr lang="en-GB"/>
              <a:t>8/ The death occurred during an operation or before recovery from the effects of an anaesthetic</a:t>
            </a:r>
          </a:p>
          <a:p>
            <a:endParaRPr lang="en-GB"/>
          </a:p>
          <a:p>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609600" y="1981200"/>
            <a:ext cx="7772400" cy="1143000"/>
          </a:xfrm>
        </p:spPr>
        <p:txBody>
          <a:bodyPr/>
          <a:lstStyle/>
          <a:p>
            <a:r>
              <a:rPr lang="en-GB" b="1"/>
              <a:t>LEARNING OBJECTIVES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l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295400"/>
            <a:ext cx="3867150" cy="4667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p:txBody>
          <a:bodyPr/>
          <a:lstStyle/>
          <a:p>
            <a:endParaRPr lang="en-US"/>
          </a:p>
        </p:txBody>
      </p:sp>
      <p:sp>
        <p:nvSpPr>
          <p:cNvPr id="312323" name="Rectangle 3"/>
          <p:cNvSpPr>
            <a:spLocks noGrp="1" noChangeArrowheads="1"/>
          </p:cNvSpPr>
          <p:nvPr>
            <p:ph type="body" idx="1"/>
          </p:nvPr>
        </p:nvSpPr>
        <p:spPr/>
        <p:txBody>
          <a:bodyPr/>
          <a:lstStyle/>
          <a:p>
            <a:pPr>
              <a:buFontTx/>
              <a:buNone/>
            </a:pPr>
            <a:endParaRPr lang="en-GB"/>
          </a:p>
          <a:p>
            <a:pPr>
              <a:buFontTx/>
              <a:buNone/>
            </a:pPr>
            <a:endParaRPr lang="en-GB"/>
          </a:p>
          <a:p>
            <a:pPr>
              <a:buFontTx/>
              <a:buNone/>
            </a:pPr>
            <a:r>
              <a:rPr lang="en-GB"/>
              <a:t>9/ The death may be a suicide</a:t>
            </a:r>
          </a:p>
          <a:p>
            <a:pPr>
              <a:buFontTx/>
              <a:buNone/>
            </a:pPr>
            <a:endParaRPr lang="en-GB"/>
          </a:p>
          <a:p>
            <a:pPr>
              <a:buFontTx/>
              <a:buNone/>
            </a:pPr>
            <a:endParaRPr lang="en-GB"/>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Line 2"/>
          <p:cNvSpPr>
            <a:spLocks noChangeShapeType="1"/>
          </p:cNvSpPr>
          <p:nvPr/>
        </p:nvSpPr>
        <p:spPr bwMode="auto">
          <a:xfrm>
            <a:off x="6705600" y="6019800"/>
            <a:ext cx="76200" cy="3048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3347" name="Rectangle 3"/>
          <p:cNvSpPr>
            <a:spLocks noChangeArrowheads="1"/>
          </p:cNvSpPr>
          <p:nvPr/>
        </p:nvSpPr>
        <p:spPr bwMode="auto">
          <a:xfrm>
            <a:off x="6629400" y="6019800"/>
            <a:ext cx="76200" cy="4572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13348" name="Rectangle 4"/>
          <p:cNvSpPr>
            <a:spLocks noChangeArrowheads="1"/>
          </p:cNvSpPr>
          <p:nvPr/>
        </p:nvSpPr>
        <p:spPr bwMode="auto">
          <a:xfrm>
            <a:off x="2971800" y="4648200"/>
            <a:ext cx="3352800" cy="4572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313349" name="Picture 5" descr="h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04800"/>
            <a:ext cx="3427413" cy="5638800"/>
          </a:xfrm>
          <a:prstGeom prst="rect">
            <a:avLst/>
          </a:prstGeom>
          <a:noFill/>
          <a:extLst>
            <a:ext uri="{909E8E84-426E-40DD-AFC4-6F175D3DCCD1}">
              <a14:hiddenFill xmlns:a14="http://schemas.microsoft.com/office/drawing/2010/main">
                <a:solidFill>
                  <a:srgbClr val="FFFFFF"/>
                </a:solidFill>
              </a14:hiddenFill>
            </a:ext>
          </a:extLst>
        </p:spPr>
      </p:pic>
      <p:sp>
        <p:nvSpPr>
          <p:cNvPr id="313350" name="Rectangle 6"/>
          <p:cNvSpPr>
            <a:spLocks noChangeArrowheads="1"/>
          </p:cNvSpPr>
          <p:nvPr/>
        </p:nvSpPr>
        <p:spPr bwMode="auto">
          <a:xfrm>
            <a:off x="3962400" y="609600"/>
            <a:ext cx="381000" cy="2286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p:txBody>
          <a:bodyPr/>
          <a:lstStyle/>
          <a:p>
            <a:endParaRPr lang="en-US"/>
          </a:p>
        </p:txBody>
      </p:sp>
      <p:sp>
        <p:nvSpPr>
          <p:cNvPr id="314371" name="Rectangle 3"/>
          <p:cNvSpPr>
            <a:spLocks noGrp="1" noChangeArrowheads="1"/>
          </p:cNvSpPr>
          <p:nvPr>
            <p:ph type="body" idx="1"/>
          </p:nvPr>
        </p:nvSpPr>
        <p:spPr/>
        <p:txBody>
          <a:bodyPr/>
          <a:lstStyle/>
          <a:p>
            <a:pPr>
              <a:buFontTx/>
              <a:buNone/>
            </a:pPr>
            <a:endParaRPr lang="en-GB"/>
          </a:p>
          <a:p>
            <a:pPr>
              <a:buFontTx/>
              <a:buNone/>
            </a:pPr>
            <a:r>
              <a:rPr lang="en-GB"/>
              <a:t>10/ The death occurred during or shortly after detention in police or prison custody</a:t>
            </a:r>
          </a:p>
          <a:p>
            <a:pPr>
              <a:buFontTx/>
              <a:buNone/>
            </a:pPr>
            <a:endParaRPr lang="en-GB"/>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2" descr="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3288" y="228600"/>
            <a:ext cx="4797425" cy="640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1026"/>
          <p:cNvSpPr>
            <a:spLocks noGrp="1" noChangeArrowheads="1"/>
          </p:cNvSpPr>
          <p:nvPr>
            <p:ph type="title"/>
          </p:nvPr>
        </p:nvSpPr>
        <p:spPr/>
        <p:txBody>
          <a:bodyPr/>
          <a:lstStyle/>
          <a:p>
            <a:endParaRPr lang="en-US"/>
          </a:p>
        </p:txBody>
      </p:sp>
      <p:sp>
        <p:nvSpPr>
          <p:cNvPr id="316419" name="Rectangle 1027"/>
          <p:cNvSpPr>
            <a:spLocks noGrp="1" noChangeArrowheads="1"/>
          </p:cNvSpPr>
          <p:nvPr>
            <p:ph type="body" idx="1"/>
          </p:nvPr>
        </p:nvSpPr>
        <p:spPr/>
        <p:txBody>
          <a:bodyPr/>
          <a:lstStyle/>
          <a:p>
            <a:pPr>
              <a:buFontTx/>
              <a:buNone/>
            </a:pPr>
            <a:endParaRPr lang="en-GB"/>
          </a:p>
          <a:p>
            <a:pPr>
              <a:buFontTx/>
              <a:buNone/>
            </a:pPr>
            <a:r>
              <a:rPr lang="en-GB"/>
              <a:t>11/ The death may be related to poisoning</a:t>
            </a:r>
          </a:p>
          <a:p>
            <a:pPr>
              <a:buFontTx/>
              <a:buNone/>
            </a:pPr>
            <a:endParaRPr lang="en-GB"/>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2" descr="p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295400"/>
            <a:ext cx="5673725" cy="4030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1026"/>
          <p:cNvSpPr>
            <a:spLocks noGrp="1" noChangeArrowheads="1"/>
          </p:cNvSpPr>
          <p:nvPr>
            <p:ph type="title"/>
          </p:nvPr>
        </p:nvSpPr>
        <p:spPr>
          <a:xfrm>
            <a:off x="755650" y="2708275"/>
            <a:ext cx="7772400" cy="1143000"/>
          </a:xfrm>
        </p:spPr>
        <p:txBody>
          <a:bodyPr/>
          <a:lstStyle/>
          <a:p>
            <a:r>
              <a:rPr lang="en-GB" sz="4000"/>
              <a:t>If in any doubt the case must be discussed with the Coroners office.</a:t>
            </a:r>
          </a:p>
        </p:txBody>
      </p:sp>
      <p:sp>
        <p:nvSpPr>
          <p:cNvPr id="318467" name="Rectangle 1027"/>
          <p:cNvSpPr>
            <a:spLocks noGrp="1" noChangeArrowheads="1"/>
          </p:cNvSpPr>
          <p:nvPr>
            <p:ph type="body" idx="1"/>
          </p:nvPr>
        </p:nvSpPr>
        <p:spPr>
          <a:xfrm>
            <a:off x="762000" y="2057400"/>
            <a:ext cx="7772400" cy="4114800"/>
          </a:xfrm>
        </p:spPr>
        <p:txBody>
          <a:bodyPr/>
          <a:lstStyle/>
          <a:p>
            <a:pPr>
              <a:buFontTx/>
              <a:buNone/>
            </a:pPr>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GB"/>
              <a:t>Coroners autopsy</a:t>
            </a:r>
          </a:p>
        </p:txBody>
      </p:sp>
      <p:sp>
        <p:nvSpPr>
          <p:cNvPr id="69635" name="Rectangle 3"/>
          <p:cNvSpPr>
            <a:spLocks noGrp="1" noChangeArrowheads="1"/>
          </p:cNvSpPr>
          <p:nvPr>
            <p:ph type="body" idx="1"/>
          </p:nvPr>
        </p:nvSpPr>
        <p:spPr/>
        <p:txBody>
          <a:bodyPr/>
          <a:lstStyle/>
          <a:p>
            <a:pPr algn="ctr">
              <a:buFontTx/>
              <a:buNone/>
            </a:pPr>
            <a:endParaRPr lang="en-GB"/>
          </a:p>
          <a:p>
            <a:pPr algn="ctr">
              <a:buFontTx/>
              <a:buNone/>
            </a:pPr>
            <a:r>
              <a:rPr lang="en-GB"/>
              <a:t>Conducted to establish the cause of death</a:t>
            </a:r>
          </a:p>
          <a:p>
            <a:pPr algn="ctr">
              <a:buFontTx/>
              <a:buNone/>
            </a:pPr>
            <a:endParaRPr lang="en-GB"/>
          </a:p>
          <a:p>
            <a:pPr algn="ctr">
              <a:buFontTx/>
              <a:buNone/>
            </a:pPr>
            <a:r>
              <a:rPr lang="en-GB"/>
              <a:t>Once Coroner has the cause of death his remit is over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5450"/>
            <a:ext cx="9144000" cy="6003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endParaRPr lang="en-US"/>
          </a:p>
        </p:txBody>
      </p:sp>
      <p:sp>
        <p:nvSpPr>
          <p:cNvPr id="3075" name="Rectangle 3"/>
          <p:cNvSpPr>
            <a:spLocks noGrp="1" noChangeArrowheads="1"/>
          </p:cNvSpPr>
          <p:nvPr>
            <p:ph type="body" idx="1"/>
          </p:nvPr>
        </p:nvSpPr>
        <p:spPr>
          <a:xfrm>
            <a:off x="685800" y="685800"/>
            <a:ext cx="7772400" cy="5638800"/>
          </a:xfrm>
        </p:spPr>
        <p:txBody>
          <a:bodyPr/>
          <a:lstStyle/>
          <a:p>
            <a:pPr>
              <a:buFontTx/>
              <a:buNone/>
            </a:pPr>
            <a:r>
              <a:rPr lang="en-GB">
                <a:cs typeface="Times New Roman" pitchFamily="18" charset="0"/>
              </a:rPr>
              <a:t>1/ How does the need for consent from the deceased’s relatives differ for a Coroners and a Hospital Autopsy. </a:t>
            </a:r>
          </a:p>
          <a:p>
            <a:pPr>
              <a:buFontTx/>
              <a:buNone/>
            </a:pPr>
            <a:r>
              <a:rPr lang="en-GB">
                <a:cs typeface="Times New Roman" pitchFamily="18" charset="0"/>
              </a:rPr>
              <a:t> </a:t>
            </a:r>
          </a:p>
          <a:p>
            <a:pPr>
              <a:buFontTx/>
              <a:buNone/>
            </a:pPr>
            <a:r>
              <a:rPr lang="en-GB">
                <a:cs typeface="Times New Roman" pitchFamily="18" charset="0"/>
              </a:rPr>
              <a:t>2/ List four types of death that must be reported to the Coroner.</a:t>
            </a:r>
          </a:p>
          <a:p>
            <a:pPr>
              <a:buFontTx/>
              <a:buNone/>
            </a:pPr>
            <a:r>
              <a:rPr lang="en-GB">
                <a:cs typeface="Times New Roman" pitchFamily="18" charset="0"/>
              </a:rPr>
              <a:t> </a:t>
            </a:r>
          </a:p>
          <a:p>
            <a:pPr>
              <a:buFontTx/>
              <a:buNone/>
            </a:pPr>
            <a:r>
              <a:rPr lang="en-GB">
                <a:cs typeface="Times New Roman" pitchFamily="18" charset="0"/>
              </a:rPr>
              <a:t>3/ List two reasons for conducting Hospital Autopsies.</a:t>
            </a:r>
          </a:p>
          <a:p>
            <a:pPr>
              <a:buFontTx/>
              <a:buNone/>
            </a:pPr>
            <a:endParaRPr lang="en-GB"/>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1026" desc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5450"/>
            <a:ext cx="9144000" cy="6003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p:cNvSpPr>
            <a:spLocks noGrp="1" noChangeArrowheads="1"/>
          </p:cNvSpPr>
          <p:nvPr>
            <p:ph type="ctrTitle"/>
          </p:nvPr>
        </p:nvSpPr>
        <p:spPr>
          <a:xfrm>
            <a:off x="685800" y="2286000"/>
            <a:ext cx="7772400" cy="1143000"/>
          </a:xfrm>
        </p:spPr>
        <p:txBody>
          <a:bodyPr/>
          <a:lstStyle/>
          <a:p>
            <a:r>
              <a:rPr lang="en-GB"/>
              <a:t>Hospital Autopsy</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GB"/>
              <a:t>Reasons for hospital autopsy 1</a:t>
            </a:r>
          </a:p>
        </p:txBody>
      </p:sp>
      <p:sp>
        <p:nvSpPr>
          <p:cNvPr id="70659" name="Rectangle 3"/>
          <p:cNvSpPr>
            <a:spLocks noGrp="1" noChangeArrowheads="1"/>
          </p:cNvSpPr>
          <p:nvPr>
            <p:ph type="body" idx="1"/>
          </p:nvPr>
        </p:nvSpPr>
        <p:spPr/>
        <p:txBody>
          <a:bodyPr/>
          <a:lstStyle/>
          <a:p>
            <a:pPr algn="ctr">
              <a:buFontTx/>
              <a:buNone/>
            </a:pPr>
            <a:endParaRPr lang="en-GB"/>
          </a:p>
          <a:p>
            <a:pPr algn="ctr">
              <a:buFontTx/>
              <a:buNone/>
            </a:pPr>
            <a:r>
              <a:rPr lang="en-GB"/>
              <a:t>Allows a very thorough examination of the deceased, the extent of their disease, their treatment and its effects</a:t>
            </a:r>
          </a:p>
          <a:p>
            <a:pPr algn="ctr">
              <a:buFontTx/>
              <a:buNone/>
            </a:pPr>
            <a:endParaRPr lang="en-GB"/>
          </a:p>
          <a:p>
            <a:pPr algn="ctr">
              <a:buFontTx/>
              <a:buNone/>
            </a:pPr>
            <a:r>
              <a:rPr lang="en-GB"/>
              <a:t>For</a:t>
            </a:r>
          </a:p>
          <a:p>
            <a:pPr algn="ctr">
              <a:buFontTx/>
              <a:buNone/>
            </a:pPr>
            <a:endParaRPr lang="en-GB"/>
          </a:p>
          <a:p>
            <a:pPr algn="ctr">
              <a:buFontTx/>
              <a:buNone/>
            </a:pPr>
            <a:endParaRPr lang="en-GB"/>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GB"/>
              <a:t>Reasons for hospital autopsy 2</a:t>
            </a:r>
          </a:p>
        </p:txBody>
      </p:sp>
      <p:sp>
        <p:nvSpPr>
          <p:cNvPr id="71683" name="Rectangle 3"/>
          <p:cNvSpPr>
            <a:spLocks noGrp="1" noChangeArrowheads="1"/>
          </p:cNvSpPr>
          <p:nvPr>
            <p:ph type="body" idx="1"/>
          </p:nvPr>
        </p:nvSpPr>
        <p:spPr/>
        <p:txBody>
          <a:bodyPr/>
          <a:lstStyle/>
          <a:p>
            <a:pPr>
              <a:buFontTx/>
              <a:buNone/>
            </a:pPr>
            <a:endParaRPr lang="en-GB"/>
          </a:p>
          <a:p>
            <a:pPr>
              <a:buFontTx/>
              <a:buNone/>
            </a:pPr>
            <a:r>
              <a:rPr lang="en-GB"/>
              <a:t>Audit – Major discrepancies between stated cause of death and actual cause of death</a:t>
            </a:r>
          </a:p>
          <a:p>
            <a:pPr algn="ctr">
              <a:buFontTx/>
              <a:buNone/>
            </a:pPr>
            <a:endParaRPr lang="en-GB"/>
          </a:p>
          <a:p>
            <a:pPr algn="ctr">
              <a:buFontTx/>
              <a:buNone/>
            </a:pPr>
            <a:r>
              <a:rPr lang="en-GB"/>
              <a:t>(main diagnosis missed in 15% of cases subsequently autopsied </a:t>
            </a:r>
          </a:p>
          <a:p>
            <a:pPr algn="ctr">
              <a:buFontTx/>
              <a:buNone/>
            </a:pPr>
            <a:r>
              <a:rPr lang="en-GB" i="1"/>
              <a:t>Cameron et al 1980 </a:t>
            </a:r>
            <a:r>
              <a:rPr lang="en-GB"/>
              <a:t>)</a:t>
            </a:r>
          </a:p>
          <a:p>
            <a:pPr>
              <a:buFontTx/>
              <a:buNone/>
            </a:pPr>
            <a:endParaRPr lang="en-GB"/>
          </a:p>
          <a:p>
            <a:pPr>
              <a:buFontTx/>
              <a:buNone/>
            </a:pPr>
            <a:endParaRPr lang="en-GB"/>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GB"/>
              <a:t>Reasons for hospital autopsy 3</a:t>
            </a:r>
          </a:p>
        </p:txBody>
      </p:sp>
      <p:sp>
        <p:nvSpPr>
          <p:cNvPr id="72707" name="Rectangle 3"/>
          <p:cNvSpPr>
            <a:spLocks noGrp="1" noChangeArrowheads="1"/>
          </p:cNvSpPr>
          <p:nvPr>
            <p:ph type="body" idx="1"/>
          </p:nvPr>
        </p:nvSpPr>
        <p:spPr/>
        <p:txBody>
          <a:bodyPr/>
          <a:lstStyle/>
          <a:p>
            <a:pPr algn="ctr">
              <a:buFontTx/>
              <a:buNone/>
            </a:pPr>
            <a:endParaRPr lang="en-GB"/>
          </a:p>
          <a:p>
            <a:pPr algn="ctr">
              <a:buFontTx/>
              <a:buNone/>
            </a:pPr>
            <a:r>
              <a:rPr lang="en-GB"/>
              <a:t>Monitoring effectiveness of new treatments </a:t>
            </a:r>
          </a:p>
          <a:p>
            <a:pPr algn="ctr">
              <a:buFontTx/>
              <a:buNone/>
            </a:pPr>
            <a:r>
              <a:rPr lang="en-GB"/>
              <a:t>Eg complex congenital heart disease</a:t>
            </a:r>
          </a:p>
          <a:p>
            <a:pPr algn="ctr">
              <a:buFontTx/>
              <a:buNone/>
            </a:pPr>
            <a:endParaRPr lang="en-GB"/>
          </a:p>
          <a:p>
            <a:pPr algn="ctr">
              <a:buFontTx/>
              <a:buNone/>
            </a:pPr>
            <a:r>
              <a:rPr lang="en-GB"/>
              <a:t>Teaching</a:t>
            </a:r>
          </a:p>
          <a:p>
            <a:pPr algn="ctr">
              <a:buFontTx/>
              <a:buNone/>
            </a:pPr>
            <a:r>
              <a:rPr lang="en-GB"/>
              <a:t>Eg unrivalled clinic pathological correlation</a:t>
            </a:r>
          </a:p>
          <a:p>
            <a:pPr algn="ctr">
              <a:buFontTx/>
              <a:buNone/>
            </a:pPr>
            <a:endParaRPr lang="en-GB"/>
          </a:p>
          <a:p>
            <a:pPr algn="ctr">
              <a:buFontTx/>
              <a:buNone/>
            </a:pPr>
            <a:endParaRPr lang="en-GB"/>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GB"/>
              <a:t>Reasons for hospital autopsy 4</a:t>
            </a:r>
          </a:p>
        </p:txBody>
      </p:sp>
      <p:sp>
        <p:nvSpPr>
          <p:cNvPr id="73731" name="Rectangle 3"/>
          <p:cNvSpPr>
            <a:spLocks noGrp="1" noChangeArrowheads="1"/>
          </p:cNvSpPr>
          <p:nvPr>
            <p:ph type="body" idx="1"/>
          </p:nvPr>
        </p:nvSpPr>
        <p:spPr/>
        <p:txBody>
          <a:bodyPr/>
          <a:lstStyle/>
          <a:p>
            <a:pPr algn="ctr">
              <a:buFontTx/>
              <a:buNone/>
            </a:pPr>
            <a:endParaRPr lang="en-GB"/>
          </a:p>
          <a:p>
            <a:pPr algn="ctr">
              <a:buFontTx/>
              <a:buNone/>
            </a:pPr>
            <a:r>
              <a:rPr lang="en-GB"/>
              <a:t>Research</a:t>
            </a:r>
          </a:p>
          <a:p>
            <a:pPr algn="ctr">
              <a:buFontTx/>
              <a:buNone/>
            </a:pPr>
            <a:r>
              <a:rPr lang="en-GB"/>
              <a:t>Eg knowledge of variant CJD relies heavily on study of post mortem brain tissue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GB"/>
              <a:t>So What?</a:t>
            </a:r>
          </a:p>
        </p:txBody>
      </p:sp>
      <p:sp>
        <p:nvSpPr>
          <p:cNvPr id="74755" name="Rectangle 3"/>
          <p:cNvSpPr>
            <a:spLocks noGrp="1" noChangeArrowheads="1"/>
          </p:cNvSpPr>
          <p:nvPr>
            <p:ph type="body" idx="1"/>
          </p:nvPr>
        </p:nvSpPr>
        <p:spPr/>
        <p:txBody>
          <a:bodyPr/>
          <a:lstStyle/>
          <a:p>
            <a:pPr>
              <a:buFontTx/>
              <a:buNone/>
            </a:pPr>
            <a:r>
              <a:rPr lang="en-GB"/>
              <a:t>Death certificate data used for epidemiology</a:t>
            </a:r>
          </a:p>
          <a:p>
            <a:pPr>
              <a:buFontTx/>
              <a:buNone/>
            </a:pPr>
            <a:endParaRPr lang="en-GB"/>
          </a:p>
          <a:p>
            <a:pPr>
              <a:buFontTx/>
              <a:buNone/>
            </a:pPr>
            <a:r>
              <a:rPr lang="en-GB"/>
              <a:t>i.e Accurate morbidity and mortality data is needed to monitor the nations health, to direct the allocation of scanty resources and to detect environmental risks.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GB"/>
              <a:t>Two types of Autopsy</a:t>
            </a:r>
          </a:p>
        </p:txBody>
      </p:sp>
      <p:sp>
        <p:nvSpPr>
          <p:cNvPr id="9219" name="Rectangle 3"/>
          <p:cNvSpPr>
            <a:spLocks noGrp="1" noChangeArrowheads="1"/>
          </p:cNvSpPr>
          <p:nvPr>
            <p:ph type="body" sz="half" idx="1"/>
          </p:nvPr>
        </p:nvSpPr>
        <p:spPr>
          <a:xfrm>
            <a:off x="457200" y="1600200"/>
            <a:ext cx="4033838" cy="4525963"/>
          </a:xfrm>
        </p:spPr>
        <p:txBody>
          <a:bodyPr/>
          <a:lstStyle/>
          <a:p>
            <a:pPr algn="ctr">
              <a:buFontTx/>
              <a:buNone/>
            </a:pPr>
            <a:r>
              <a:rPr lang="en-GB"/>
              <a:t>Hospital</a:t>
            </a:r>
          </a:p>
          <a:p>
            <a:pPr algn="ctr">
              <a:buFontTx/>
              <a:buNone/>
            </a:pPr>
            <a:endParaRPr lang="en-GB"/>
          </a:p>
          <a:p>
            <a:pPr algn="ctr">
              <a:buFontTx/>
              <a:buNone/>
            </a:pPr>
            <a:r>
              <a:rPr lang="en-GB"/>
              <a:t>Consent must be obtained from next of kin</a:t>
            </a:r>
          </a:p>
        </p:txBody>
      </p:sp>
      <p:sp>
        <p:nvSpPr>
          <p:cNvPr id="9220" name="Rectangle 4"/>
          <p:cNvSpPr>
            <a:spLocks noGrp="1" noChangeArrowheads="1"/>
          </p:cNvSpPr>
          <p:nvPr>
            <p:ph type="body" sz="half" idx="2"/>
          </p:nvPr>
        </p:nvSpPr>
        <p:spPr>
          <a:xfrm>
            <a:off x="4652963" y="1600200"/>
            <a:ext cx="4033837" cy="4525963"/>
          </a:xfrm>
        </p:spPr>
        <p:txBody>
          <a:bodyPr/>
          <a:lstStyle/>
          <a:p>
            <a:pPr algn="ctr">
              <a:buFontTx/>
              <a:buNone/>
            </a:pPr>
            <a:r>
              <a:rPr lang="en-GB"/>
              <a:t>Coroners</a:t>
            </a:r>
          </a:p>
          <a:p>
            <a:pPr algn="ctr">
              <a:buFontTx/>
              <a:buNone/>
            </a:pPr>
            <a:endParaRPr lang="en-GB"/>
          </a:p>
          <a:p>
            <a:pPr algn="ctr">
              <a:buFontTx/>
              <a:buNone/>
            </a:pPr>
            <a:r>
              <a:rPr lang="en-GB"/>
              <a:t>No consent of next of kin needed (but their wishes should be considered)</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GB"/>
              <a:t>Two types of Autopsy (2)</a:t>
            </a:r>
          </a:p>
        </p:txBody>
      </p:sp>
      <p:sp>
        <p:nvSpPr>
          <p:cNvPr id="10243" name="Rectangle 3"/>
          <p:cNvSpPr>
            <a:spLocks noGrp="1" noChangeArrowheads="1"/>
          </p:cNvSpPr>
          <p:nvPr>
            <p:ph type="body" sz="half" idx="1"/>
          </p:nvPr>
        </p:nvSpPr>
        <p:spPr>
          <a:xfrm>
            <a:off x="457200" y="1600200"/>
            <a:ext cx="4033838" cy="4525963"/>
          </a:xfrm>
        </p:spPr>
        <p:txBody>
          <a:bodyPr/>
          <a:lstStyle/>
          <a:p>
            <a:pPr algn="ctr">
              <a:buFontTx/>
              <a:buNone/>
            </a:pPr>
            <a:r>
              <a:rPr lang="en-GB"/>
              <a:t>Hospital</a:t>
            </a:r>
          </a:p>
          <a:p>
            <a:pPr algn="ctr">
              <a:buFontTx/>
              <a:buNone/>
            </a:pPr>
            <a:endParaRPr lang="en-GB"/>
          </a:p>
          <a:p>
            <a:pPr algn="ctr">
              <a:buFontTx/>
              <a:buNone/>
            </a:pPr>
            <a:r>
              <a:rPr lang="en-GB"/>
              <a:t>With consent any material can be taken</a:t>
            </a:r>
          </a:p>
        </p:txBody>
      </p:sp>
      <p:sp>
        <p:nvSpPr>
          <p:cNvPr id="10244" name="Rectangle 4"/>
          <p:cNvSpPr>
            <a:spLocks noGrp="1" noChangeArrowheads="1"/>
          </p:cNvSpPr>
          <p:nvPr>
            <p:ph type="body" sz="half" idx="2"/>
          </p:nvPr>
        </p:nvSpPr>
        <p:spPr>
          <a:xfrm>
            <a:off x="4652963" y="1600200"/>
            <a:ext cx="4033837" cy="4525963"/>
          </a:xfrm>
        </p:spPr>
        <p:txBody>
          <a:bodyPr/>
          <a:lstStyle/>
          <a:p>
            <a:pPr algn="ctr">
              <a:buFontTx/>
              <a:buNone/>
            </a:pPr>
            <a:r>
              <a:rPr lang="en-GB"/>
              <a:t>Coroners</a:t>
            </a:r>
          </a:p>
          <a:p>
            <a:pPr algn="ctr">
              <a:buFontTx/>
              <a:buNone/>
            </a:pPr>
            <a:endParaRPr lang="en-GB"/>
          </a:p>
          <a:p>
            <a:pPr algn="ctr">
              <a:buFontTx/>
              <a:buNone/>
            </a:pPr>
            <a:r>
              <a:rPr lang="en-GB"/>
              <a:t>Material can only be taken if it bears upon the cause of death (with Coroners permission)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Grp="1" noChangeArrowheads="1"/>
          </p:cNvSpPr>
          <p:nvPr>
            <p:ph type="ctrTitle"/>
          </p:nvPr>
        </p:nvSpPr>
        <p:spPr>
          <a:xfrm>
            <a:off x="685800" y="2286000"/>
            <a:ext cx="7772400" cy="1143000"/>
          </a:xfrm>
        </p:spPr>
        <p:txBody>
          <a:bodyPr/>
          <a:lstStyle/>
          <a:p>
            <a:r>
              <a:rPr lang="en-GB"/>
              <a:t>How is an autopsy conducted ?</a:t>
            </a:r>
          </a:p>
        </p:txBody>
      </p:sp>
      <p:sp>
        <p:nvSpPr>
          <p:cNvPr id="580611" name="Rectangle 3"/>
          <p:cNvSpPr>
            <a:spLocks noGrp="1" noChangeArrowheads="1"/>
          </p:cNvSpPr>
          <p:nvPr>
            <p:ph type="subTitle" idx="1"/>
          </p:nvPr>
        </p:nvSpPr>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endParaRPr lang="en-US"/>
          </a:p>
        </p:txBody>
      </p:sp>
      <p:sp>
        <p:nvSpPr>
          <p:cNvPr id="4099" name="Rectangle 3"/>
          <p:cNvSpPr>
            <a:spLocks noGrp="1" noChangeArrowheads="1"/>
          </p:cNvSpPr>
          <p:nvPr>
            <p:ph type="body" idx="1"/>
          </p:nvPr>
        </p:nvSpPr>
        <p:spPr>
          <a:xfrm>
            <a:off x="685800" y="1447800"/>
            <a:ext cx="7772400" cy="4114800"/>
          </a:xfrm>
        </p:spPr>
        <p:txBody>
          <a:bodyPr/>
          <a:lstStyle/>
          <a:p>
            <a:pPr>
              <a:buFontTx/>
              <a:buNone/>
            </a:pPr>
            <a:endParaRPr lang="en-GB">
              <a:cs typeface="Times New Roman" pitchFamily="18" charset="0"/>
            </a:endParaRPr>
          </a:p>
          <a:p>
            <a:pPr>
              <a:buFontTx/>
              <a:buNone/>
            </a:pPr>
            <a:endParaRPr lang="en-GB">
              <a:cs typeface="Times New Roman" pitchFamily="18" charset="0"/>
            </a:endParaRPr>
          </a:p>
          <a:p>
            <a:pPr>
              <a:buFontTx/>
              <a:buNone/>
            </a:pPr>
            <a:r>
              <a:rPr lang="en-GB">
                <a:cs typeface="Times New Roman" pitchFamily="18" charset="0"/>
              </a:rPr>
              <a:t>4/ List four natural causes of sudden unexpected death in the community.</a:t>
            </a:r>
          </a:p>
          <a:p>
            <a:pPr>
              <a:buFontTx/>
              <a:buNone/>
            </a:pPr>
            <a:endParaRPr lang="en-GB"/>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1635" name="Picture 3" descr="modular_mortuary_hire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5538"/>
            <a:ext cx="9144000" cy="42148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8" name="Picture 2" descr="Autopsy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23963"/>
            <a:ext cx="7391400" cy="4518025"/>
          </a:xfrm>
          <a:prstGeom prst="rect">
            <a:avLst/>
          </a:prstGeom>
          <a:noFill/>
          <a:extLst>
            <a:ext uri="{909E8E84-426E-40DD-AFC4-6F175D3DCCD1}">
              <a14:hiddenFill xmlns:a14="http://schemas.microsoft.com/office/drawing/2010/main">
                <a:solidFill>
                  <a:srgbClr val="FFFFFF"/>
                </a:solidFill>
              </a14:hiddenFill>
            </a:ext>
          </a:extLst>
        </p:spPr>
      </p:pic>
      <p:sp>
        <p:nvSpPr>
          <p:cNvPr id="582659" name="Rectangle 3"/>
          <p:cNvSpPr>
            <a:spLocks noChangeArrowheads="1"/>
          </p:cNvSpPr>
          <p:nvPr/>
        </p:nvSpPr>
        <p:spPr bwMode="auto">
          <a:xfrm>
            <a:off x="7010400" y="2743200"/>
            <a:ext cx="304800" cy="5334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82660" name="Rectangle 4"/>
          <p:cNvSpPr>
            <a:spLocks noChangeArrowheads="1"/>
          </p:cNvSpPr>
          <p:nvPr/>
        </p:nvSpPr>
        <p:spPr bwMode="auto">
          <a:xfrm>
            <a:off x="6400800" y="2590800"/>
            <a:ext cx="990600" cy="6858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ChangeArrowheads="1"/>
          </p:cNvSpPr>
          <p:nvPr>
            <p:ph type="ctrTitle"/>
          </p:nvPr>
        </p:nvSpPr>
        <p:spPr>
          <a:xfrm>
            <a:off x="685800" y="2286000"/>
            <a:ext cx="7772400" cy="1143000"/>
          </a:xfrm>
        </p:spPr>
        <p:txBody>
          <a:bodyPr/>
          <a:lstStyle/>
          <a:p>
            <a:r>
              <a:rPr lang="en-GB"/>
              <a:t>Death Certification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GB"/>
              <a:t>The Death Certificate 1</a:t>
            </a:r>
          </a:p>
        </p:txBody>
      </p:sp>
      <p:sp>
        <p:nvSpPr>
          <p:cNvPr id="18435" name="Rectangle 3"/>
          <p:cNvSpPr>
            <a:spLocks noGrp="1" noChangeArrowheads="1"/>
          </p:cNvSpPr>
          <p:nvPr>
            <p:ph type="body" idx="1"/>
          </p:nvPr>
        </p:nvSpPr>
        <p:spPr/>
        <p:txBody>
          <a:bodyPr/>
          <a:lstStyle/>
          <a:p>
            <a:pPr algn="ctr">
              <a:buFontTx/>
              <a:buNone/>
            </a:pPr>
            <a:r>
              <a:rPr lang="en-GB"/>
              <a:t>Filled in for any death</a:t>
            </a:r>
          </a:p>
          <a:p>
            <a:pPr algn="ctr">
              <a:buFontTx/>
              <a:buNone/>
            </a:pPr>
            <a:endParaRPr lang="en-GB"/>
          </a:p>
          <a:p>
            <a:pPr algn="ctr">
              <a:buFontTx/>
              <a:buNone/>
            </a:pPr>
            <a:r>
              <a:rPr lang="en-GB"/>
              <a:t>Taken to Registrar by family</a:t>
            </a:r>
          </a:p>
          <a:p>
            <a:pPr algn="ctr">
              <a:buFontTx/>
              <a:buNone/>
            </a:pPr>
            <a:endParaRPr lang="en-GB"/>
          </a:p>
          <a:p>
            <a:pPr algn="ctr">
              <a:buFontTx/>
              <a:buNone/>
            </a:pPr>
            <a:r>
              <a:rPr lang="en-GB"/>
              <a:t>Scrutinised and must be correct before registration of death possible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GB"/>
              <a:t>Death Certificate 2</a:t>
            </a:r>
          </a:p>
        </p:txBody>
      </p:sp>
      <p:sp>
        <p:nvSpPr>
          <p:cNvPr id="19459" name="Rectangle 3"/>
          <p:cNvSpPr>
            <a:spLocks noGrp="1" noChangeArrowheads="1"/>
          </p:cNvSpPr>
          <p:nvPr>
            <p:ph type="body" idx="1"/>
          </p:nvPr>
        </p:nvSpPr>
        <p:spPr/>
        <p:txBody>
          <a:bodyPr/>
          <a:lstStyle/>
          <a:p>
            <a:pPr>
              <a:buFontTx/>
              <a:buNone/>
            </a:pPr>
            <a:r>
              <a:rPr lang="en-GB"/>
              <a:t>1a	Immediate cause of death </a:t>
            </a:r>
            <a:r>
              <a:rPr lang="en-GB" sz="2400"/>
              <a:t>(must be filled in)</a:t>
            </a:r>
          </a:p>
          <a:p>
            <a:pPr>
              <a:buFontTx/>
              <a:buNone/>
            </a:pPr>
            <a:r>
              <a:rPr lang="en-GB"/>
              <a:t>1b	Predisposing factor</a:t>
            </a:r>
          </a:p>
          <a:p>
            <a:pPr>
              <a:buFontTx/>
              <a:buNone/>
            </a:pPr>
            <a:r>
              <a:rPr lang="en-GB"/>
              <a:t>1c	Predisposing factor</a:t>
            </a:r>
          </a:p>
          <a:p>
            <a:pPr>
              <a:buFontTx/>
              <a:buNone/>
            </a:pPr>
            <a:endParaRPr lang="en-GB"/>
          </a:p>
          <a:p>
            <a:pPr>
              <a:buFontTx/>
              <a:buNone/>
            </a:pPr>
            <a:r>
              <a:rPr lang="en-GB"/>
              <a:t>2		Other factors contributing to but not 	directly leading to death</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1238" y="0"/>
            <a:ext cx="4579937"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GB"/>
              <a:t>Death Certificate 3</a:t>
            </a:r>
          </a:p>
        </p:txBody>
      </p:sp>
      <p:sp>
        <p:nvSpPr>
          <p:cNvPr id="21507" name="Rectangle 3"/>
          <p:cNvSpPr>
            <a:spLocks noGrp="1" noChangeArrowheads="1"/>
          </p:cNvSpPr>
          <p:nvPr>
            <p:ph type="body" idx="1"/>
          </p:nvPr>
        </p:nvSpPr>
        <p:spPr/>
        <p:txBody>
          <a:bodyPr/>
          <a:lstStyle/>
          <a:p>
            <a:pPr>
              <a:buFontTx/>
              <a:buNone/>
            </a:pPr>
            <a:r>
              <a:rPr lang="en-GB"/>
              <a:t>1a		Gun shot wound to head</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8225" y="0"/>
            <a:ext cx="452437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GB"/>
              <a:t>Death certificate 4</a:t>
            </a:r>
          </a:p>
        </p:txBody>
      </p:sp>
      <p:sp>
        <p:nvSpPr>
          <p:cNvPr id="114691" name="Rectangle 3"/>
          <p:cNvSpPr>
            <a:spLocks noGrp="1" noChangeArrowheads="1"/>
          </p:cNvSpPr>
          <p:nvPr>
            <p:ph type="body" idx="1"/>
          </p:nvPr>
        </p:nvSpPr>
        <p:spPr/>
        <p:txBody>
          <a:bodyPr/>
          <a:lstStyle/>
          <a:p>
            <a:pPr>
              <a:buFontTx/>
              <a:buNone/>
            </a:pPr>
            <a:endParaRPr lang="en-GB"/>
          </a:p>
          <a:p>
            <a:pPr algn="ctr">
              <a:buFontTx/>
              <a:buNone/>
            </a:pPr>
            <a:r>
              <a:rPr lang="en-GB"/>
              <a:t>1a Haemopericardium</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A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4975"/>
            <a:ext cx="9144000" cy="5986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endParaRPr lang="en-US"/>
          </a:p>
        </p:txBody>
      </p:sp>
      <p:sp>
        <p:nvSpPr>
          <p:cNvPr id="5123" name="Rectangle 3"/>
          <p:cNvSpPr>
            <a:spLocks noGrp="1" noChangeArrowheads="1"/>
          </p:cNvSpPr>
          <p:nvPr>
            <p:ph type="body" idx="1"/>
          </p:nvPr>
        </p:nvSpPr>
        <p:spPr>
          <a:xfrm>
            <a:off x="685800" y="1447800"/>
            <a:ext cx="7772400" cy="4114800"/>
          </a:xfrm>
        </p:spPr>
        <p:txBody>
          <a:bodyPr/>
          <a:lstStyle/>
          <a:p>
            <a:pPr>
              <a:buFontTx/>
              <a:buNone/>
            </a:pPr>
            <a:r>
              <a:rPr lang="en-GB">
                <a:cs typeface="Times New Roman" pitchFamily="18" charset="0"/>
              </a:rPr>
              <a:t>5/ What is a bruise? Give an example of a mechanism of injury that would lead to a bruise.</a:t>
            </a:r>
          </a:p>
          <a:p>
            <a:pPr>
              <a:buFontTx/>
              <a:buNone/>
            </a:pPr>
            <a:r>
              <a:rPr lang="en-GB">
                <a:cs typeface="Times New Roman" pitchFamily="18" charset="0"/>
              </a:rPr>
              <a:t> </a:t>
            </a:r>
          </a:p>
          <a:p>
            <a:pPr>
              <a:buFontTx/>
              <a:buNone/>
            </a:pPr>
            <a:r>
              <a:rPr lang="en-GB">
                <a:cs typeface="Times New Roman" pitchFamily="18" charset="0"/>
              </a:rPr>
              <a:t>6/ What is an abrasion? Give an example of a mechanism of injury that would lead to an abrasion.</a:t>
            </a:r>
          </a:p>
          <a:p>
            <a:pPr>
              <a:buFontTx/>
              <a:buNone/>
            </a:pPr>
            <a:endParaRPr lang="en-GB"/>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GB"/>
              <a:t>Death Certificate 5</a:t>
            </a:r>
          </a:p>
        </p:txBody>
      </p:sp>
      <p:sp>
        <p:nvSpPr>
          <p:cNvPr id="115715" name="Rectangle 3"/>
          <p:cNvSpPr>
            <a:spLocks noGrp="1" noChangeArrowheads="1"/>
          </p:cNvSpPr>
          <p:nvPr>
            <p:ph type="body" idx="1"/>
          </p:nvPr>
        </p:nvSpPr>
        <p:spPr/>
        <p:txBody>
          <a:bodyPr/>
          <a:lstStyle/>
          <a:p>
            <a:endParaRPr lang="en-GB"/>
          </a:p>
          <a:p>
            <a:pPr algn="ctr">
              <a:buFontTx/>
              <a:buNone/>
            </a:pPr>
            <a:r>
              <a:rPr lang="en-GB"/>
              <a:t>1b Myocardial infarction</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A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2438"/>
            <a:ext cx="9144000" cy="59515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GB"/>
              <a:t>Death Certificate 6</a:t>
            </a:r>
          </a:p>
        </p:txBody>
      </p:sp>
      <p:sp>
        <p:nvSpPr>
          <p:cNvPr id="116739" name="Rectangle 3"/>
          <p:cNvSpPr>
            <a:spLocks noGrp="1" noChangeArrowheads="1"/>
          </p:cNvSpPr>
          <p:nvPr>
            <p:ph type="body" idx="1"/>
          </p:nvPr>
        </p:nvSpPr>
        <p:spPr/>
        <p:txBody>
          <a:bodyPr/>
          <a:lstStyle/>
          <a:p>
            <a:endParaRPr lang="en-GB"/>
          </a:p>
          <a:p>
            <a:endParaRPr lang="en-GB"/>
          </a:p>
          <a:p>
            <a:pPr algn="ctr">
              <a:buFontTx/>
              <a:buNone/>
            </a:pPr>
            <a:r>
              <a:rPr lang="en-GB"/>
              <a:t>1c Ischaemic heart disease</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descr="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2913"/>
            <a:ext cx="9144000" cy="596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GB"/>
              <a:t>Death Certificate 7</a:t>
            </a:r>
          </a:p>
        </p:txBody>
      </p:sp>
      <p:sp>
        <p:nvSpPr>
          <p:cNvPr id="117763" name="Rectangle 3"/>
          <p:cNvSpPr>
            <a:spLocks noGrp="1" noChangeArrowheads="1"/>
          </p:cNvSpPr>
          <p:nvPr>
            <p:ph type="body" idx="1"/>
          </p:nvPr>
        </p:nvSpPr>
        <p:spPr/>
        <p:txBody>
          <a:bodyPr/>
          <a:lstStyle/>
          <a:p>
            <a:pPr>
              <a:buFontTx/>
              <a:buNone/>
            </a:pPr>
            <a:endParaRPr lang="en-GB"/>
          </a:p>
          <a:p>
            <a:pPr algn="ctr">
              <a:buFontTx/>
              <a:buNone/>
            </a:pPr>
            <a:r>
              <a:rPr lang="en-GB"/>
              <a:t>2 Hypertension</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l"/>
            <a:r>
              <a:rPr lang="en-GB"/>
              <a:t>		Death Certificate 8</a:t>
            </a:r>
          </a:p>
        </p:txBody>
      </p:sp>
      <p:sp>
        <p:nvSpPr>
          <p:cNvPr id="22531" name="Rectangle 3"/>
          <p:cNvSpPr>
            <a:spLocks noGrp="1" noChangeArrowheads="1"/>
          </p:cNvSpPr>
          <p:nvPr>
            <p:ph type="subTitle" idx="4294967295"/>
          </p:nvPr>
        </p:nvSpPr>
        <p:spPr>
          <a:xfrm>
            <a:off x="0" y="2781300"/>
            <a:ext cx="9144000" cy="2857500"/>
          </a:xfrm>
        </p:spPr>
        <p:txBody>
          <a:bodyPr/>
          <a:lstStyle/>
          <a:p>
            <a:pPr marL="0" indent="0">
              <a:buFontTx/>
              <a:buNone/>
            </a:pPr>
            <a:r>
              <a:rPr lang="en-GB"/>
              <a:t>			1a	Haemopericardium</a:t>
            </a:r>
          </a:p>
          <a:p>
            <a:pPr marL="0" indent="0">
              <a:buFontTx/>
              <a:buNone/>
            </a:pPr>
            <a:r>
              <a:rPr lang="en-GB"/>
              <a:t>			1b	Myocardial infarction</a:t>
            </a:r>
          </a:p>
          <a:p>
            <a:pPr marL="0" indent="0">
              <a:buFontTx/>
              <a:buNone/>
            </a:pPr>
            <a:r>
              <a:rPr lang="en-GB"/>
              <a:t>			1c	Ischaemic heart disease</a:t>
            </a:r>
          </a:p>
          <a:p>
            <a:pPr marL="0" indent="0">
              <a:buFontTx/>
              <a:buNone/>
            </a:pPr>
            <a:endParaRPr lang="en-GB"/>
          </a:p>
          <a:p>
            <a:pPr marL="0" indent="0">
              <a:buFontTx/>
              <a:buNone/>
            </a:pPr>
            <a:r>
              <a:rPr lang="en-GB"/>
              <a:t>			2  	Hypertension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2" name="Picture 2" descr="ce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188" y="609600"/>
            <a:ext cx="3824287" cy="5410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ctrTitle"/>
          </p:nvPr>
        </p:nvSpPr>
        <p:spPr>
          <a:xfrm>
            <a:off x="685800" y="2286000"/>
            <a:ext cx="7772400" cy="1143000"/>
          </a:xfrm>
        </p:spPr>
        <p:txBody>
          <a:bodyPr/>
          <a:lstStyle/>
          <a:p>
            <a:r>
              <a:rPr lang="en-GB" sz="6000" b="1"/>
              <a:t>Natural causes of sudden unexpected death </a:t>
            </a:r>
            <a:br>
              <a:rPr lang="en-GB" sz="6000" b="1"/>
            </a:br>
            <a:r>
              <a:rPr lang="en-GB" sz="6000" b="1"/>
              <a:t>(in the community)</a:t>
            </a:r>
          </a:p>
        </p:txBody>
      </p:sp>
      <p:sp>
        <p:nvSpPr>
          <p:cNvPr id="134147" name="Rectangle 3"/>
          <p:cNvSpPr>
            <a:spLocks noGrp="1" noChangeArrowheads="1"/>
          </p:cNvSpPr>
          <p:nvPr>
            <p:ph type="subTitle" idx="1"/>
          </p:nvPr>
        </p:nvSpPr>
        <p:spPr/>
        <p:txBody>
          <a:bodyPr/>
          <a:lstStyle/>
          <a:p>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ctrTitle"/>
          </p:nvPr>
        </p:nvSpPr>
        <p:spPr>
          <a:xfrm>
            <a:off x="685800" y="2286000"/>
            <a:ext cx="7772400" cy="1143000"/>
          </a:xfrm>
        </p:spPr>
        <p:txBody>
          <a:bodyPr/>
          <a:lstStyle/>
          <a:p>
            <a:r>
              <a:rPr lang="en-GB"/>
              <a:t>Cardiovascular disease</a:t>
            </a:r>
          </a:p>
        </p:txBody>
      </p:sp>
      <p:sp>
        <p:nvSpPr>
          <p:cNvPr id="136195" name="Rectangle 3"/>
          <p:cNvSpPr>
            <a:spLocks noGrp="1" noChangeArrowheads="1"/>
          </p:cNvSpPr>
          <p:nvPr>
            <p:ph type="subTitle" idx="1"/>
          </p:nvPr>
        </p:nvSpPr>
        <p:spPr/>
        <p:txBody>
          <a:bodyPr/>
          <a:lstStyle/>
          <a:p>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GB"/>
              <a:t>Coronary artery disease 1</a:t>
            </a:r>
          </a:p>
        </p:txBody>
      </p:sp>
      <p:sp>
        <p:nvSpPr>
          <p:cNvPr id="135171" name="Rectangle 3"/>
          <p:cNvSpPr>
            <a:spLocks noGrp="1" noChangeArrowheads="1"/>
          </p:cNvSpPr>
          <p:nvPr>
            <p:ph type="body" idx="1"/>
          </p:nvPr>
        </p:nvSpPr>
        <p:spPr/>
        <p:txBody>
          <a:bodyPr/>
          <a:lstStyle/>
          <a:p>
            <a:pPr algn="ctr">
              <a:buFontTx/>
              <a:buNone/>
            </a:pPr>
            <a:r>
              <a:rPr lang="en-GB"/>
              <a:t>75% (approximately) of deaths handled by medical examiners in USA</a:t>
            </a:r>
          </a:p>
          <a:p>
            <a:pPr algn="ctr">
              <a:buFontTx/>
              <a:buNone/>
            </a:pPr>
            <a:endParaRPr lang="en-GB"/>
          </a:p>
          <a:p>
            <a:pPr algn="ctr">
              <a:buFontTx/>
              <a:buNone/>
            </a:pPr>
            <a:r>
              <a:rPr lang="en-GB"/>
              <a:t>50% die suddenly</a:t>
            </a:r>
          </a:p>
          <a:p>
            <a:pPr algn="ctr">
              <a:buFontTx/>
              <a:buNone/>
            </a:pPr>
            <a:endParaRPr lang="en-GB"/>
          </a:p>
          <a:p>
            <a:pPr algn="ctr">
              <a:buFontTx/>
              <a:buNone/>
            </a:pPr>
            <a:r>
              <a:rPr lang="en-GB"/>
              <a:t>25% die without any preceding history or warning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endParaRPr lang="en-US"/>
          </a:p>
        </p:txBody>
      </p:sp>
      <p:sp>
        <p:nvSpPr>
          <p:cNvPr id="6147" name="Rectangle 3"/>
          <p:cNvSpPr>
            <a:spLocks noGrp="1" noChangeArrowheads="1"/>
          </p:cNvSpPr>
          <p:nvPr>
            <p:ph type="body" idx="1"/>
          </p:nvPr>
        </p:nvSpPr>
        <p:spPr>
          <a:xfrm>
            <a:off x="685800" y="1524000"/>
            <a:ext cx="7772400" cy="4114800"/>
          </a:xfrm>
        </p:spPr>
        <p:txBody>
          <a:bodyPr/>
          <a:lstStyle/>
          <a:p>
            <a:pPr>
              <a:buFontTx/>
              <a:buNone/>
            </a:pPr>
            <a:r>
              <a:rPr lang="en-GB">
                <a:cs typeface="Times New Roman" pitchFamily="18" charset="0"/>
              </a:rPr>
              <a:t>7/ What is a laceration? Give an example of a mechanism of injury that would lead to a laceration.</a:t>
            </a:r>
          </a:p>
          <a:p>
            <a:pPr>
              <a:buFontTx/>
              <a:buNone/>
            </a:pPr>
            <a:r>
              <a:rPr lang="en-GB">
                <a:cs typeface="Times New Roman" pitchFamily="18" charset="0"/>
              </a:rPr>
              <a:t> </a:t>
            </a:r>
          </a:p>
          <a:p>
            <a:pPr>
              <a:buFontTx/>
              <a:buNone/>
            </a:pPr>
            <a:r>
              <a:rPr lang="en-GB">
                <a:cs typeface="Times New Roman" pitchFamily="18" charset="0"/>
              </a:rPr>
              <a:t>8/ What is the difference between a cut and a stab? Other than  knife what might cause such a wound?</a:t>
            </a:r>
          </a:p>
          <a:p>
            <a:pPr>
              <a:buFontTx/>
              <a:buNone/>
            </a:pPr>
            <a:endParaRPr lang="en-GB"/>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r>
              <a:rPr lang="en-GB"/>
              <a:t>Coronary artery disease 2</a:t>
            </a:r>
          </a:p>
        </p:txBody>
      </p:sp>
      <p:sp>
        <p:nvSpPr>
          <p:cNvPr id="137219" name="Rectangle 3"/>
          <p:cNvSpPr>
            <a:spLocks noGrp="1" noChangeArrowheads="1"/>
          </p:cNvSpPr>
          <p:nvPr>
            <p:ph type="body" idx="1"/>
          </p:nvPr>
        </p:nvSpPr>
        <p:spPr/>
        <p:txBody>
          <a:bodyPr/>
          <a:lstStyle/>
          <a:p>
            <a:pPr algn="ctr">
              <a:buFontTx/>
              <a:buNone/>
            </a:pPr>
            <a:endParaRPr lang="en-GB"/>
          </a:p>
          <a:p>
            <a:pPr algn="ctr">
              <a:buFontTx/>
              <a:buNone/>
            </a:pPr>
            <a:endParaRPr lang="en-GB"/>
          </a:p>
          <a:p>
            <a:pPr algn="ctr">
              <a:buFontTx/>
              <a:buNone/>
            </a:pPr>
            <a:r>
              <a:rPr lang="en-GB"/>
              <a:t>Cardiac Arrhythmia is usual mode of death</a:t>
            </a:r>
          </a:p>
          <a:p>
            <a:pPr algn="ctr">
              <a:buFontTx/>
              <a:buNone/>
            </a:pPr>
            <a:endParaRPr lang="en-GB"/>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en-GB"/>
              <a:t>Coronary artery disease 3</a:t>
            </a:r>
          </a:p>
        </p:txBody>
      </p:sp>
      <p:sp>
        <p:nvSpPr>
          <p:cNvPr id="138243" name="Rectangle 3"/>
          <p:cNvSpPr>
            <a:spLocks noGrp="1" noChangeArrowheads="1"/>
          </p:cNvSpPr>
          <p:nvPr>
            <p:ph type="body" idx="1"/>
          </p:nvPr>
        </p:nvSpPr>
        <p:spPr/>
        <p:txBody>
          <a:bodyPr/>
          <a:lstStyle/>
          <a:p>
            <a:pPr algn="ctr">
              <a:buFontTx/>
              <a:buNone/>
            </a:pPr>
            <a:r>
              <a:rPr lang="en-GB"/>
              <a:t>Severe coronary artery atherosclerosis is most common anatomical finding</a:t>
            </a:r>
          </a:p>
          <a:p>
            <a:pPr algn="ctr">
              <a:buFontTx/>
              <a:buNone/>
            </a:pPr>
            <a:endParaRPr lang="en-GB"/>
          </a:p>
          <a:p>
            <a:pPr algn="ctr">
              <a:buFontTx/>
              <a:buNone/>
            </a:pPr>
            <a:r>
              <a:rPr lang="en-GB"/>
              <a:t>Usually in 2 or more major vessels</a:t>
            </a:r>
          </a:p>
          <a:p>
            <a:pPr algn="ctr">
              <a:buFontTx/>
              <a:buNone/>
            </a:pPr>
            <a:endParaRPr lang="en-GB"/>
          </a:p>
          <a:p>
            <a:pPr algn="ctr">
              <a:buFontTx/>
              <a:buNone/>
            </a:pPr>
            <a:r>
              <a:rPr lang="en-GB"/>
              <a:t>Usually 75% or greater stenosis to cause death</a:t>
            </a:r>
          </a:p>
          <a:p>
            <a:pPr>
              <a:buFontTx/>
              <a:buNone/>
            </a:pPr>
            <a:endParaRPr lang="en-GB"/>
          </a:p>
          <a:p>
            <a:pPr>
              <a:buFontTx/>
              <a:buNone/>
            </a:pPr>
            <a:endParaRPr lang="en-GB"/>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2" descr="A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1075" y="0"/>
            <a:ext cx="464026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descr="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4975"/>
            <a:ext cx="9144000" cy="5986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026"/>
          <p:cNvSpPr>
            <a:spLocks noGrp="1" noChangeArrowheads="1"/>
          </p:cNvSpPr>
          <p:nvPr>
            <p:ph type="title"/>
          </p:nvPr>
        </p:nvSpPr>
        <p:spPr/>
        <p:txBody>
          <a:bodyPr/>
          <a:lstStyle/>
          <a:p>
            <a:r>
              <a:rPr lang="en-GB"/>
              <a:t>Coronary artery disease 4</a:t>
            </a:r>
          </a:p>
        </p:txBody>
      </p:sp>
      <p:sp>
        <p:nvSpPr>
          <p:cNvPr id="145411" name="Rectangle 1027"/>
          <p:cNvSpPr>
            <a:spLocks noGrp="1" noChangeArrowheads="1"/>
          </p:cNvSpPr>
          <p:nvPr>
            <p:ph type="body" idx="1"/>
          </p:nvPr>
        </p:nvSpPr>
        <p:spPr/>
        <p:txBody>
          <a:bodyPr/>
          <a:lstStyle/>
          <a:p>
            <a:pPr algn="ctr">
              <a:buFontTx/>
              <a:buNone/>
            </a:pPr>
            <a:r>
              <a:rPr lang="en-GB"/>
              <a:t>Other findings include:</a:t>
            </a:r>
          </a:p>
          <a:p>
            <a:pPr algn="ctr">
              <a:buFontTx/>
              <a:buNone/>
            </a:pPr>
            <a:endParaRPr lang="en-GB"/>
          </a:p>
          <a:p>
            <a:pPr algn="ctr">
              <a:buFontTx/>
              <a:buNone/>
            </a:pPr>
            <a:r>
              <a:rPr lang="en-GB"/>
              <a:t>Myocardial scarring</a:t>
            </a:r>
          </a:p>
          <a:p>
            <a:pPr algn="ctr">
              <a:buFontTx/>
              <a:buNone/>
            </a:pPr>
            <a:r>
              <a:rPr lang="en-GB"/>
              <a:t>Coronary artery thrombosis</a:t>
            </a:r>
          </a:p>
          <a:p>
            <a:pPr algn="ctr">
              <a:buFontTx/>
              <a:buNone/>
            </a:pPr>
            <a:r>
              <a:rPr lang="en-GB"/>
              <a:t>Acute or subacute MI</a:t>
            </a:r>
          </a:p>
          <a:p>
            <a:pPr algn="ctr">
              <a:buFontTx/>
              <a:buNone/>
            </a:pPr>
            <a:endParaRPr lang="en-GB"/>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GB"/>
              <a:t>Coronary artery disease 5</a:t>
            </a:r>
          </a:p>
        </p:txBody>
      </p:sp>
      <p:sp>
        <p:nvSpPr>
          <p:cNvPr id="140291" name="Rectangle 3"/>
          <p:cNvSpPr>
            <a:spLocks noGrp="1" noChangeArrowheads="1"/>
          </p:cNvSpPr>
          <p:nvPr>
            <p:ph type="body" idx="1"/>
          </p:nvPr>
        </p:nvSpPr>
        <p:spPr/>
        <p:txBody>
          <a:bodyPr/>
          <a:lstStyle/>
          <a:p>
            <a:pPr algn="ctr">
              <a:buFontTx/>
              <a:buNone/>
            </a:pPr>
            <a:endParaRPr lang="en-GB"/>
          </a:p>
          <a:p>
            <a:pPr algn="ctr">
              <a:buFontTx/>
              <a:buNone/>
            </a:pPr>
            <a:r>
              <a:rPr lang="en-GB"/>
              <a:t>If arrhythmia is the mechanism of death the diagnosis is one of exclusion</a:t>
            </a:r>
          </a:p>
          <a:p>
            <a:pPr algn="ctr">
              <a:buFontTx/>
              <a:buNone/>
            </a:pPr>
            <a:endParaRPr lang="en-GB"/>
          </a:p>
          <a:p>
            <a:pPr algn="ctr">
              <a:buFontTx/>
              <a:buNone/>
            </a:pPr>
            <a:r>
              <a:rPr lang="en-GB"/>
              <a:t>Full autopsy must be conducted and severe coronary atherosclerosis must be the major finding</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r>
              <a:rPr lang="en-GB"/>
              <a:t>Coronary artery disease 6</a:t>
            </a:r>
          </a:p>
        </p:txBody>
      </p:sp>
      <p:sp>
        <p:nvSpPr>
          <p:cNvPr id="141315" name="Rectangle 3"/>
          <p:cNvSpPr>
            <a:spLocks noGrp="1" noChangeArrowheads="1"/>
          </p:cNvSpPr>
          <p:nvPr>
            <p:ph type="body" idx="1"/>
          </p:nvPr>
        </p:nvSpPr>
        <p:spPr/>
        <p:txBody>
          <a:bodyPr/>
          <a:lstStyle/>
          <a:p>
            <a:pPr>
              <a:buFontTx/>
              <a:buNone/>
            </a:pPr>
            <a:endParaRPr lang="en-GB"/>
          </a:p>
          <a:p>
            <a:pPr algn="ctr">
              <a:buFontTx/>
              <a:buNone/>
            </a:pPr>
            <a:r>
              <a:rPr lang="en-GB"/>
              <a:t>Cause of death</a:t>
            </a:r>
          </a:p>
          <a:p>
            <a:pPr algn="ctr">
              <a:buFontTx/>
              <a:buNone/>
            </a:pPr>
            <a:endParaRPr lang="en-GB"/>
          </a:p>
          <a:p>
            <a:pPr algn="ctr">
              <a:buFontTx/>
              <a:buNone/>
            </a:pPr>
            <a:r>
              <a:rPr lang="en-GB"/>
              <a:t>1a Ischaemic heart disease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r>
              <a:rPr lang="en-GB"/>
              <a:t>Hypertensive Heart Disease </a:t>
            </a:r>
          </a:p>
        </p:txBody>
      </p:sp>
      <p:sp>
        <p:nvSpPr>
          <p:cNvPr id="142339" name="Rectangle 3"/>
          <p:cNvSpPr>
            <a:spLocks noGrp="1" noChangeArrowheads="1"/>
          </p:cNvSpPr>
          <p:nvPr>
            <p:ph type="body" idx="1"/>
          </p:nvPr>
        </p:nvSpPr>
        <p:spPr/>
        <p:txBody>
          <a:bodyPr/>
          <a:lstStyle/>
          <a:p>
            <a:pPr algn="ctr">
              <a:lnSpc>
                <a:spcPct val="90000"/>
              </a:lnSpc>
              <a:buFontTx/>
              <a:buNone/>
            </a:pPr>
            <a:r>
              <a:rPr lang="en-GB"/>
              <a:t>Usually accompanied by coronary artery atherosclerosis</a:t>
            </a:r>
          </a:p>
          <a:p>
            <a:pPr algn="ctr">
              <a:lnSpc>
                <a:spcPct val="90000"/>
              </a:lnSpc>
              <a:buFontTx/>
              <a:buNone/>
            </a:pPr>
            <a:endParaRPr lang="en-GB"/>
          </a:p>
          <a:p>
            <a:pPr algn="ctr">
              <a:lnSpc>
                <a:spcPct val="90000"/>
              </a:lnSpc>
              <a:buFontTx/>
              <a:buNone/>
            </a:pPr>
            <a:r>
              <a:rPr lang="en-GB"/>
              <a:t>Cardiomegaly with symmetrical left ventricular hypertrophy</a:t>
            </a:r>
          </a:p>
          <a:p>
            <a:pPr algn="ctr">
              <a:lnSpc>
                <a:spcPct val="90000"/>
              </a:lnSpc>
              <a:buFontTx/>
              <a:buNone/>
            </a:pPr>
            <a:endParaRPr lang="en-GB"/>
          </a:p>
          <a:p>
            <a:pPr algn="ctr">
              <a:lnSpc>
                <a:spcPct val="90000"/>
              </a:lnSpc>
              <a:buFontTx/>
              <a:buNone/>
            </a:pPr>
            <a:r>
              <a:rPr lang="en-GB"/>
              <a:t>Acute cardiac arrhythmia is usual cause of death</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r>
              <a:rPr lang="en-GB"/>
              <a:t>Other Cardiac Causes of Sudden  Unexpected Death</a:t>
            </a:r>
          </a:p>
        </p:txBody>
      </p:sp>
      <p:sp>
        <p:nvSpPr>
          <p:cNvPr id="144387" name="Rectangle 3"/>
          <p:cNvSpPr>
            <a:spLocks noGrp="1" noChangeArrowheads="1"/>
          </p:cNvSpPr>
          <p:nvPr>
            <p:ph type="body" idx="1"/>
          </p:nvPr>
        </p:nvSpPr>
        <p:spPr/>
        <p:txBody>
          <a:bodyPr/>
          <a:lstStyle/>
          <a:p>
            <a:pPr algn="ctr">
              <a:buFontTx/>
              <a:buNone/>
            </a:pPr>
            <a:r>
              <a:rPr lang="en-GB"/>
              <a:t>Cardiomyopathy</a:t>
            </a:r>
          </a:p>
          <a:p>
            <a:pPr algn="ctr">
              <a:buFontTx/>
              <a:buNone/>
            </a:pPr>
            <a:r>
              <a:rPr lang="en-GB"/>
              <a:t>Myocarditis</a:t>
            </a:r>
          </a:p>
          <a:p>
            <a:pPr algn="ctr">
              <a:buFontTx/>
              <a:buNone/>
            </a:pPr>
            <a:r>
              <a:rPr lang="en-GB"/>
              <a:t>Structural anomalies (eg bridging)</a:t>
            </a:r>
          </a:p>
          <a:p>
            <a:pPr algn="ctr">
              <a:buFontTx/>
              <a:buNone/>
            </a:pPr>
            <a:r>
              <a:rPr lang="en-GB"/>
              <a:t>Floppy mitral valve</a:t>
            </a:r>
          </a:p>
          <a:p>
            <a:pPr algn="ctr">
              <a:buFontTx/>
              <a:buNone/>
            </a:pPr>
            <a:r>
              <a:rPr lang="en-GB"/>
              <a:t>Aortic stenosis (usually calcific)</a:t>
            </a:r>
          </a:p>
          <a:p>
            <a:pPr algn="ctr">
              <a:buFontTx/>
              <a:buNone/>
            </a:pPr>
            <a:r>
              <a:rPr lang="en-GB"/>
              <a:t>Conduction abnormalities (eg long QT syndrome)</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1026"/>
          <p:cNvSpPr>
            <a:spLocks noGrp="1" noChangeArrowheads="1"/>
          </p:cNvSpPr>
          <p:nvPr>
            <p:ph type="ctrTitle"/>
          </p:nvPr>
        </p:nvSpPr>
        <p:spPr>
          <a:xfrm>
            <a:off x="609600" y="914400"/>
            <a:ext cx="7772400" cy="1143000"/>
          </a:xfrm>
        </p:spPr>
        <p:txBody>
          <a:bodyPr/>
          <a:lstStyle/>
          <a:p>
            <a:r>
              <a:rPr lang="en-GB"/>
              <a:t>Natural causes of Sudden Unexpected Death</a:t>
            </a:r>
          </a:p>
        </p:txBody>
      </p:sp>
      <p:sp>
        <p:nvSpPr>
          <p:cNvPr id="166915" name="Rectangle 1027"/>
          <p:cNvSpPr>
            <a:spLocks noGrp="1" noChangeArrowheads="1"/>
          </p:cNvSpPr>
          <p:nvPr>
            <p:ph type="subTitle" idx="1"/>
          </p:nvPr>
        </p:nvSpPr>
        <p:spPr>
          <a:xfrm>
            <a:off x="1371600" y="2971800"/>
            <a:ext cx="6400800" cy="1752600"/>
          </a:xfrm>
        </p:spPr>
        <p:txBody>
          <a:bodyPr/>
          <a:lstStyle/>
          <a:p>
            <a:r>
              <a:rPr lang="en-GB" sz="4800" b="1"/>
              <a:t>Vascular System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endParaRPr lang="en-US"/>
          </a:p>
        </p:txBody>
      </p:sp>
      <p:sp>
        <p:nvSpPr>
          <p:cNvPr id="11267" name="Rectangle 3"/>
          <p:cNvSpPr>
            <a:spLocks noGrp="1" noChangeArrowheads="1"/>
          </p:cNvSpPr>
          <p:nvPr>
            <p:ph type="body" idx="1"/>
          </p:nvPr>
        </p:nvSpPr>
        <p:spPr>
          <a:xfrm>
            <a:off x="685800" y="1371600"/>
            <a:ext cx="7772400" cy="4114800"/>
          </a:xfrm>
        </p:spPr>
        <p:txBody>
          <a:bodyPr/>
          <a:lstStyle/>
          <a:p>
            <a:pPr>
              <a:buFontTx/>
              <a:buNone/>
            </a:pPr>
            <a:endParaRPr lang="en-GB">
              <a:cs typeface="Times New Roman" pitchFamily="18" charset="0"/>
            </a:endParaRPr>
          </a:p>
          <a:p>
            <a:pPr>
              <a:buFontTx/>
              <a:buNone/>
            </a:pPr>
            <a:endParaRPr lang="en-GB">
              <a:cs typeface="Times New Roman" pitchFamily="18" charset="0"/>
            </a:endParaRPr>
          </a:p>
          <a:p>
            <a:pPr>
              <a:buFontTx/>
              <a:buNone/>
            </a:pPr>
            <a:r>
              <a:rPr lang="en-GB">
                <a:cs typeface="Times New Roman" pitchFamily="18" charset="0"/>
              </a:rPr>
              <a:t>9/ What is the best generic term to use when describing a wound?</a:t>
            </a:r>
          </a:p>
          <a:p>
            <a:endParaRPr lang="en-GB"/>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A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5050" y="0"/>
            <a:ext cx="453231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GB" sz="3200"/>
              <a:t/>
            </a:r>
            <a:br>
              <a:rPr lang="en-GB" sz="3200"/>
            </a:br>
            <a:r>
              <a:rPr lang="en-GB" sz="3200"/>
              <a:t/>
            </a:r>
            <a:br>
              <a:rPr lang="en-GB" sz="3200"/>
            </a:br>
            <a:r>
              <a:rPr lang="en-GB" sz="3200"/>
              <a:t>Vascular System</a:t>
            </a:r>
            <a:r>
              <a:rPr lang="en-GB" sz="6600" b="1"/>
              <a:t/>
            </a:r>
            <a:br>
              <a:rPr lang="en-GB" sz="6600" b="1"/>
            </a:br>
            <a:endParaRPr lang="en-GB" sz="6600" b="1"/>
          </a:p>
        </p:txBody>
      </p:sp>
      <p:sp>
        <p:nvSpPr>
          <p:cNvPr id="167939" name="Rectangle 3"/>
          <p:cNvSpPr>
            <a:spLocks noGrp="1" noChangeArrowheads="1"/>
          </p:cNvSpPr>
          <p:nvPr>
            <p:ph type="body" idx="1"/>
          </p:nvPr>
        </p:nvSpPr>
        <p:spPr/>
        <p:txBody>
          <a:bodyPr/>
          <a:lstStyle/>
          <a:p>
            <a:pPr algn="ctr">
              <a:buFontTx/>
              <a:buNone/>
            </a:pPr>
            <a:r>
              <a:rPr lang="en-GB" b="1"/>
              <a:t>Ruptured Aortic Aneurism </a:t>
            </a:r>
          </a:p>
          <a:p>
            <a:pPr algn="ctr">
              <a:buFontTx/>
              <a:buNone/>
            </a:pPr>
            <a:r>
              <a:rPr lang="en-GB"/>
              <a:t>Associated with:</a:t>
            </a:r>
          </a:p>
          <a:p>
            <a:pPr algn="ctr">
              <a:buFontTx/>
              <a:buNone/>
            </a:pPr>
            <a:r>
              <a:rPr lang="en-GB"/>
              <a:t>Atherosclerosis</a:t>
            </a:r>
          </a:p>
          <a:p>
            <a:pPr algn="ctr">
              <a:buFontTx/>
              <a:buNone/>
            </a:pPr>
            <a:r>
              <a:rPr lang="en-GB"/>
              <a:t>&amp;</a:t>
            </a:r>
          </a:p>
          <a:p>
            <a:pPr algn="ctr">
              <a:buFontTx/>
              <a:buNone/>
            </a:pPr>
            <a:r>
              <a:rPr lang="en-GB"/>
              <a:t>Hypertension</a:t>
            </a:r>
          </a:p>
          <a:p>
            <a:pPr algn="ctr">
              <a:buFontTx/>
              <a:buNone/>
            </a:pPr>
            <a:endParaRPr lang="en-GB"/>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A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144000" cy="5788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ctrTitle"/>
          </p:nvPr>
        </p:nvSpPr>
        <p:spPr>
          <a:xfrm>
            <a:off x="762000" y="990600"/>
            <a:ext cx="7772400" cy="1143000"/>
          </a:xfrm>
        </p:spPr>
        <p:txBody>
          <a:bodyPr/>
          <a:lstStyle/>
          <a:p>
            <a:r>
              <a:rPr lang="en-GB"/>
              <a:t>Natural causes of Sudden Unexpected Death</a:t>
            </a:r>
          </a:p>
        </p:txBody>
      </p:sp>
      <p:sp>
        <p:nvSpPr>
          <p:cNvPr id="146435" name="Rectangle 3"/>
          <p:cNvSpPr>
            <a:spLocks noGrp="1" noChangeArrowheads="1"/>
          </p:cNvSpPr>
          <p:nvPr>
            <p:ph type="subTitle" idx="1"/>
          </p:nvPr>
        </p:nvSpPr>
        <p:spPr>
          <a:xfrm>
            <a:off x="1371600" y="3352800"/>
            <a:ext cx="6400800" cy="1752600"/>
          </a:xfrm>
        </p:spPr>
        <p:txBody>
          <a:bodyPr/>
          <a:lstStyle/>
          <a:p>
            <a:r>
              <a:rPr lang="en-GB" sz="4800" b="1"/>
              <a:t>Central Nervous System</a:t>
            </a:r>
            <a:r>
              <a:rPr lang="en-GB" sz="4000"/>
              <a:t>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r>
              <a:rPr lang="en-GB" sz="3200"/>
              <a:t>Central Nervous System 1</a:t>
            </a:r>
          </a:p>
        </p:txBody>
      </p:sp>
      <p:sp>
        <p:nvSpPr>
          <p:cNvPr id="148483" name="Rectangle 3"/>
          <p:cNvSpPr>
            <a:spLocks noGrp="1" noChangeArrowheads="1"/>
          </p:cNvSpPr>
          <p:nvPr>
            <p:ph type="body" idx="1"/>
          </p:nvPr>
        </p:nvSpPr>
        <p:spPr/>
        <p:txBody>
          <a:bodyPr/>
          <a:lstStyle/>
          <a:p>
            <a:pPr algn="ctr">
              <a:buFontTx/>
              <a:buNone/>
            </a:pPr>
            <a:r>
              <a:rPr lang="en-GB" b="1"/>
              <a:t>Non traumatic subarachnoid haemorrhage:</a:t>
            </a:r>
            <a:r>
              <a:rPr lang="en-GB"/>
              <a:t> </a:t>
            </a:r>
          </a:p>
          <a:p>
            <a:pPr algn="ctr">
              <a:buFontTx/>
              <a:buNone/>
            </a:pPr>
            <a:r>
              <a:rPr lang="en-GB"/>
              <a:t>Berry aneurism</a:t>
            </a:r>
          </a:p>
          <a:p>
            <a:pPr algn="ctr">
              <a:buFontTx/>
              <a:buNone/>
            </a:pPr>
            <a:r>
              <a:rPr lang="en-GB"/>
              <a:t>2-4% adults </a:t>
            </a:r>
          </a:p>
          <a:p>
            <a:pPr algn="ctr">
              <a:buFontTx/>
              <a:buNone/>
            </a:pPr>
            <a:r>
              <a:rPr lang="en-GB"/>
              <a:t>90% silent until rupture</a:t>
            </a:r>
          </a:p>
          <a:p>
            <a:pPr algn="ctr">
              <a:buFontTx/>
              <a:buNone/>
            </a:pPr>
            <a:r>
              <a:rPr lang="en-GB"/>
              <a:t>2/3 symptomatic between 40 &amp; 65 years old</a:t>
            </a:r>
          </a:p>
          <a:p>
            <a:pPr algn="ctr">
              <a:buFontTx/>
              <a:buNone/>
            </a:pPr>
            <a:endParaRPr lang="en-GB"/>
          </a:p>
          <a:p>
            <a:pPr algn="ctr">
              <a:buFontTx/>
              <a:buNone/>
            </a:pPr>
            <a:endParaRPr lang="en-GB"/>
          </a:p>
          <a:p>
            <a:pPr algn="ctr">
              <a:buFontTx/>
              <a:buNone/>
            </a:pPr>
            <a:endParaRPr lang="en-GB"/>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A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4975"/>
            <a:ext cx="9144000" cy="5986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GB" sz="3200"/>
              <a:t>Central Nervous System 2</a:t>
            </a:r>
          </a:p>
        </p:txBody>
      </p:sp>
      <p:sp>
        <p:nvSpPr>
          <p:cNvPr id="149507" name="Rectangle 3"/>
          <p:cNvSpPr>
            <a:spLocks noGrp="1" noChangeArrowheads="1"/>
          </p:cNvSpPr>
          <p:nvPr>
            <p:ph type="body" idx="1"/>
          </p:nvPr>
        </p:nvSpPr>
        <p:spPr/>
        <p:txBody>
          <a:bodyPr/>
          <a:lstStyle/>
          <a:p>
            <a:pPr algn="ctr">
              <a:buFontTx/>
              <a:buNone/>
            </a:pPr>
            <a:r>
              <a:rPr lang="en-GB" b="1"/>
              <a:t>Intracerebral haemorrhage:</a:t>
            </a:r>
          </a:p>
          <a:p>
            <a:pPr algn="ctr">
              <a:buFontTx/>
              <a:buNone/>
            </a:pPr>
            <a:r>
              <a:rPr lang="en-GB"/>
              <a:t>10-30% of all strokes</a:t>
            </a:r>
          </a:p>
          <a:p>
            <a:pPr algn="ctr">
              <a:buFontTx/>
              <a:buNone/>
            </a:pPr>
            <a:r>
              <a:rPr lang="en-GB"/>
              <a:t>Most common cause Hypertension</a:t>
            </a:r>
          </a:p>
          <a:p>
            <a:pPr algn="ctr">
              <a:buFontTx/>
              <a:buNone/>
            </a:pPr>
            <a:endParaRPr lang="en-GB"/>
          </a:p>
          <a:p>
            <a:pPr algn="ctr">
              <a:buFontTx/>
              <a:buNone/>
            </a:pPr>
            <a:r>
              <a:rPr lang="en-GB" b="1"/>
              <a:t>Epilepsy</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1026" descr="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5450"/>
            <a:ext cx="9144000" cy="6003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ctrTitle"/>
          </p:nvPr>
        </p:nvSpPr>
        <p:spPr>
          <a:xfrm>
            <a:off x="685800" y="1066800"/>
            <a:ext cx="7772400" cy="1143000"/>
          </a:xfrm>
        </p:spPr>
        <p:txBody>
          <a:bodyPr/>
          <a:lstStyle/>
          <a:p>
            <a:r>
              <a:rPr lang="en-GB"/>
              <a:t>Natural causes of Sudden Unexpected Death</a:t>
            </a:r>
          </a:p>
        </p:txBody>
      </p:sp>
      <p:sp>
        <p:nvSpPr>
          <p:cNvPr id="151555" name="Rectangle 3"/>
          <p:cNvSpPr>
            <a:spLocks noGrp="1" noChangeArrowheads="1"/>
          </p:cNvSpPr>
          <p:nvPr>
            <p:ph type="subTitle" idx="1"/>
          </p:nvPr>
        </p:nvSpPr>
        <p:spPr/>
        <p:txBody>
          <a:bodyPr/>
          <a:lstStyle/>
          <a:p>
            <a:r>
              <a:rPr lang="en-GB" sz="4800" b="1"/>
              <a:t>Respiratory System</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A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8225" y="0"/>
            <a:ext cx="452437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1026"/>
          <p:cNvSpPr>
            <a:spLocks noGrp="1" noChangeArrowheads="1"/>
          </p:cNvSpPr>
          <p:nvPr>
            <p:ph type="title"/>
          </p:nvPr>
        </p:nvSpPr>
        <p:spPr>
          <a:xfrm>
            <a:off x="533400" y="2133600"/>
            <a:ext cx="7772400" cy="1143000"/>
          </a:xfrm>
        </p:spPr>
        <p:txBody>
          <a:bodyPr/>
          <a:lstStyle/>
          <a:p>
            <a:r>
              <a:rPr lang="en-GB" b="1"/>
              <a:t>TYPES OF AUTOPSY, THE CORONER, DEATH CERTIFICATES</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r>
              <a:rPr lang="en-GB"/>
              <a:t>Respiratory System </a:t>
            </a:r>
          </a:p>
        </p:txBody>
      </p:sp>
      <p:sp>
        <p:nvSpPr>
          <p:cNvPr id="152579" name="Rectangle 3"/>
          <p:cNvSpPr>
            <a:spLocks noGrp="1" noChangeArrowheads="1"/>
          </p:cNvSpPr>
          <p:nvPr>
            <p:ph type="body" idx="1"/>
          </p:nvPr>
        </p:nvSpPr>
        <p:spPr/>
        <p:txBody>
          <a:bodyPr/>
          <a:lstStyle/>
          <a:p>
            <a:pPr algn="ctr">
              <a:buFontTx/>
              <a:buNone/>
            </a:pPr>
            <a:endParaRPr lang="en-GB" b="1"/>
          </a:p>
          <a:p>
            <a:pPr algn="ctr">
              <a:buFontTx/>
              <a:buNone/>
            </a:pPr>
            <a:r>
              <a:rPr lang="en-GB" b="1"/>
              <a:t>Pulmonary embolus</a:t>
            </a:r>
          </a:p>
          <a:p>
            <a:pPr algn="ctr">
              <a:buFontTx/>
              <a:buNone/>
            </a:pPr>
            <a:r>
              <a:rPr lang="en-GB" b="1"/>
              <a:t>Asthma</a:t>
            </a:r>
          </a:p>
          <a:p>
            <a:pPr algn="ctr">
              <a:buFontTx/>
              <a:buNone/>
            </a:pPr>
            <a:endParaRPr lang="en-GB" b="1"/>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1026" descr="A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4975"/>
            <a:ext cx="9144000" cy="5986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ctrTitle"/>
          </p:nvPr>
        </p:nvSpPr>
        <p:spPr>
          <a:xfrm>
            <a:off x="685800" y="1066800"/>
            <a:ext cx="7772400" cy="1143000"/>
          </a:xfrm>
        </p:spPr>
        <p:txBody>
          <a:bodyPr/>
          <a:lstStyle/>
          <a:p>
            <a:r>
              <a:rPr lang="en-GB"/>
              <a:t>Natural causes of Sudden Unexpected Death</a:t>
            </a:r>
          </a:p>
        </p:txBody>
      </p:sp>
      <p:sp>
        <p:nvSpPr>
          <p:cNvPr id="153603" name="Rectangle 3"/>
          <p:cNvSpPr>
            <a:spLocks noGrp="1" noChangeArrowheads="1"/>
          </p:cNvSpPr>
          <p:nvPr>
            <p:ph type="subTitle" idx="1"/>
          </p:nvPr>
        </p:nvSpPr>
        <p:spPr>
          <a:xfrm>
            <a:off x="1371600" y="3124200"/>
            <a:ext cx="6400800" cy="1752600"/>
          </a:xfrm>
        </p:spPr>
        <p:txBody>
          <a:bodyPr/>
          <a:lstStyle/>
          <a:p>
            <a:r>
              <a:rPr lang="en-GB" sz="4800" b="1"/>
              <a:t>Gastro Intestinal Tract</a:t>
            </a:r>
          </a:p>
          <a:p>
            <a:endParaRPr lang="en-GB" sz="4800"/>
          </a:p>
          <a:p>
            <a:r>
              <a:rPr lang="en-GB" sz="4800"/>
              <a:t>(Not usually unexpected)</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r>
              <a:rPr lang="en-GB"/>
              <a:t>Gastro intestinal tract</a:t>
            </a:r>
          </a:p>
        </p:txBody>
      </p:sp>
      <p:sp>
        <p:nvSpPr>
          <p:cNvPr id="154627" name="Rectangle 3"/>
          <p:cNvSpPr>
            <a:spLocks noGrp="1" noChangeArrowheads="1"/>
          </p:cNvSpPr>
          <p:nvPr>
            <p:ph type="body" idx="1"/>
          </p:nvPr>
        </p:nvSpPr>
        <p:spPr/>
        <p:txBody>
          <a:bodyPr/>
          <a:lstStyle/>
          <a:p>
            <a:pPr algn="ctr">
              <a:buFontTx/>
              <a:buNone/>
            </a:pPr>
            <a:r>
              <a:rPr lang="en-GB" b="1"/>
              <a:t>Unusual cause of Sudden Death</a:t>
            </a:r>
          </a:p>
          <a:p>
            <a:pPr algn="ctr">
              <a:buFontTx/>
              <a:buNone/>
            </a:pPr>
            <a:endParaRPr lang="en-GB" b="1"/>
          </a:p>
          <a:p>
            <a:pPr algn="ctr">
              <a:buFontTx/>
              <a:buNone/>
            </a:pPr>
            <a:r>
              <a:rPr lang="en-GB"/>
              <a:t>Bleeding Oesophageal Varices</a:t>
            </a:r>
          </a:p>
          <a:p>
            <a:pPr algn="ctr">
              <a:buFontTx/>
              <a:buNone/>
            </a:pPr>
            <a:endParaRPr lang="en-GB"/>
          </a:p>
          <a:p>
            <a:pPr algn="ctr">
              <a:buFontTx/>
              <a:buNone/>
            </a:pPr>
            <a:r>
              <a:rPr lang="en-GB"/>
              <a:t>Bleeding Ulcers</a:t>
            </a:r>
          </a:p>
          <a:p>
            <a:pPr algn="ctr">
              <a:buFontTx/>
              <a:buNone/>
            </a:pPr>
            <a:endParaRPr lang="en-GB"/>
          </a:p>
          <a:p>
            <a:pPr algn="ctr">
              <a:buFontTx/>
              <a:buNone/>
            </a:pPr>
            <a:r>
              <a:rPr lang="en-GB"/>
              <a:t>Pancreatitis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ctrTitle"/>
          </p:nvPr>
        </p:nvSpPr>
        <p:spPr>
          <a:xfrm>
            <a:off x="685800" y="2286000"/>
            <a:ext cx="7772400" cy="1143000"/>
          </a:xfrm>
        </p:spPr>
        <p:txBody>
          <a:bodyPr/>
          <a:lstStyle/>
          <a:p>
            <a:r>
              <a:rPr lang="en-GB" b="1"/>
              <a:t>Other Causes of Sudden Unexpected Death</a:t>
            </a:r>
          </a:p>
        </p:txBody>
      </p:sp>
      <p:sp>
        <p:nvSpPr>
          <p:cNvPr id="157699" name="Rectangle 3"/>
          <p:cNvSpPr>
            <a:spLocks noGrp="1" noChangeArrowheads="1"/>
          </p:cNvSpPr>
          <p:nvPr>
            <p:ph type="subTitle" idx="1"/>
          </p:nvPr>
        </p:nvSpPr>
        <p:spPr/>
        <p:txBody>
          <a:bodyPr/>
          <a:lstStyle/>
          <a:p>
            <a:r>
              <a:rPr lang="en-GB"/>
              <a:t>(not natural)</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ctrTitle"/>
          </p:nvPr>
        </p:nvSpPr>
        <p:spPr>
          <a:xfrm>
            <a:off x="685800" y="2286000"/>
            <a:ext cx="7772400" cy="1143000"/>
          </a:xfrm>
        </p:spPr>
        <p:txBody>
          <a:bodyPr/>
          <a:lstStyle/>
          <a:p>
            <a:r>
              <a:rPr lang="en-GB" b="1"/>
              <a:t>DRUGS</a:t>
            </a:r>
          </a:p>
        </p:txBody>
      </p:sp>
      <p:sp>
        <p:nvSpPr>
          <p:cNvPr id="158723" name="Rectangle 3"/>
          <p:cNvSpPr>
            <a:spLocks noGrp="1" noChangeArrowheads="1"/>
          </p:cNvSpPr>
          <p:nvPr>
            <p:ph type="subTitle" idx="1"/>
          </p:nvPr>
        </p:nvSpPr>
        <p:spPr/>
        <p:txBody>
          <a:bodyPr/>
          <a:lstStyle/>
          <a:p>
            <a:r>
              <a:rPr lang="en-GB"/>
              <a:t>Associated with 1% of deaths reported to the Coroner (but I think much more in my practice)</a:t>
            </a:r>
          </a:p>
          <a:p>
            <a:endParaRPr lang="en-GB"/>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descr="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34975"/>
            <a:ext cx="8991600" cy="5886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1026" descr="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5450"/>
            <a:ext cx="9144000" cy="6003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1026" descr="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8463"/>
            <a:ext cx="9144000" cy="60594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descr="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1950"/>
            <a:ext cx="9144000" cy="6132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1_Default Design">
  <a:themeElements>
    <a:clrScheme name="1_Default Design 15">
      <a:dk1>
        <a:srgbClr val="FFFFCC"/>
      </a:dk1>
      <a:lt1>
        <a:srgbClr val="FFFFCC"/>
      </a:lt1>
      <a:dk2>
        <a:srgbClr val="3333FF"/>
      </a:dk2>
      <a:lt2>
        <a:srgbClr val="FFFFCC"/>
      </a:lt2>
      <a:accent1>
        <a:srgbClr val="FFFFCC"/>
      </a:accent1>
      <a:accent2>
        <a:srgbClr val="FFFFCC"/>
      </a:accent2>
      <a:accent3>
        <a:srgbClr val="ADADFF"/>
      </a:accent3>
      <a:accent4>
        <a:srgbClr val="DADAAE"/>
      </a:accent4>
      <a:accent5>
        <a:srgbClr val="FFFFE2"/>
      </a:accent5>
      <a:accent6>
        <a:srgbClr val="E7E7B9"/>
      </a:accent6>
      <a:hlink>
        <a:srgbClr val="FFFFCC"/>
      </a:hlink>
      <a:folHlink>
        <a:srgbClr val="FFFFCC"/>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CC"/>
        </a:lt1>
        <a:dk2>
          <a:srgbClr val="000000"/>
        </a:dk2>
        <a:lt2>
          <a:srgbClr val="808080"/>
        </a:lt2>
        <a:accent1>
          <a:srgbClr val="BBE0E3"/>
        </a:accent1>
        <a:accent2>
          <a:srgbClr val="333399"/>
        </a:accent2>
        <a:accent3>
          <a:srgbClr val="FFFFE2"/>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14">
        <a:dk1>
          <a:srgbClr val="808080"/>
        </a:dk1>
        <a:lt1>
          <a:srgbClr val="FFFFCC"/>
        </a:lt1>
        <a:dk2>
          <a:srgbClr val="3333FF"/>
        </a:dk2>
        <a:lt2>
          <a:srgbClr val="FFFFCC"/>
        </a:lt2>
        <a:accent1>
          <a:srgbClr val="BBE0E3"/>
        </a:accent1>
        <a:accent2>
          <a:srgbClr val="333399"/>
        </a:accent2>
        <a:accent3>
          <a:srgbClr val="ADADFF"/>
        </a:accent3>
        <a:accent4>
          <a:srgbClr val="DADAAE"/>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
      <a:clrScheme name="1_Default Design 15">
        <a:dk1>
          <a:srgbClr val="FFFFCC"/>
        </a:dk1>
        <a:lt1>
          <a:srgbClr val="FFFFCC"/>
        </a:lt1>
        <a:dk2>
          <a:srgbClr val="3333FF"/>
        </a:dk2>
        <a:lt2>
          <a:srgbClr val="FFFFCC"/>
        </a:lt2>
        <a:accent1>
          <a:srgbClr val="FFFFCC"/>
        </a:accent1>
        <a:accent2>
          <a:srgbClr val="FFFFCC"/>
        </a:accent2>
        <a:accent3>
          <a:srgbClr val="ADADFF"/>
        </a:accent3>
        <a:accent4>
          <a:srgbClr val="DADAAE"/>
        </a:accent4>
        <a:accent5>
          <a:srgbClr val="FFFFE2"/>
        </a:accent5>
        <a:accent6>
          <a:srgbClr val="E7E7B9"/>
        </a:accent6>
        <a:hlink>
          <a:srgbClr val="FFFFCC"/>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640</TotalTime>
  <Words>1520</Words>
  <Application>Microsoft Office PowerPoint</Application>
  <PresentationFormat>On-screen Show (4:3)</PresentationFormat>
  <Paragraphs>355</Paragraphs>
  <Slides>158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158</vt:i4>
      </vt:variant>
    </vt:vector>
  </HeadingPairs>
  <TitlesOfParts>
    <vt:vector size="163" baseType="lpstr">
      <vt:lpstr>Times New Roman</vt:lpstr>
      <vt:lpstr>Arial</vt:lpstr>
      <vt:lpstr>Arial Unicode MS</vt:lpstr>
      <vt:lpstr>Calibri</vt:lpstr>
      <vt:lpstr>1_Default Design</vt:lpstr>
      <vt:lpstr>Date: Tue, 30 Aug 2005 13:21:26 -0400 From: eklatt@mailer.fsu.edu  Add to Address Book To: "michael osborn" &lt;mosborn100@yahoo.co.uk&gt; Subject: Re: use of your images Dear Dr. Osborn:I discovered today that none of my outgoing e-mail messages has been   Delivered for over a week.You have my permission to use WebPath images for your lecture.  Publishing the material elsewhere, either in print or on the internet, requires further permission.Sincerely yours,Edward C. Klatt, MD Quoting michael osborn &lt;mosborn100@yahoo.co.uk&gt;:Dear Sir or Madam I am a Pathologist at St Marys Hospital in Paddington London.We are part of Imperial College. I have been asked to give a lecture on Autopsy and basic Forensic pathology to the Imperial College undergraduates. I would very much like to use the images held on your "WebPath" website for this.Please could I have permission to do this.Thank youYours Dr Michael Osborn.   </vt:lpstr>
      <vt:lpstr>Imperial College London  The autopsy</vt:lpstr>
      <vt:lpstr>LEARNING OBJECTIVES</vt:lpstr>
      <vt:lpstr>PowerPoint Presentation</vt:lpstr>
      <vt:lpstr>PowerPoint Presentation</vt:lpstr>
      <vt:lpstr>PowerPoint Presentation</vt:lpstr>
      <vt:lpstr>PowerPoint Presentation</vt:lpstr>
      <vt:lpstr>PowerPoint Presentation</vt:lpstr>
      <vt:lpstr>TYPES OF AUTOPSY, THE CORONER, DEATH CERTIFICATES</vt:lpstr>
      <vt:lpstr>Who is the Coroner?</vt:lpstr>
      <vt:lpstr>PowerPoint Presentation</vt:lpstr>
      <vt:lpstr>Cases that must be reported to the Coroner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in any doubt the case must be discussed with the Coroners office.</vt:lpstr>
      <vt:lpstr>Coroners autopsy</vt:lpstr>
      <vt:lpstr>PowerPoint Presentation</vt:lpstr>
      <vt:lpstr>PowerPoint Presentation</vt:lpstr>
      <vt:lpstr>Hospital Autopsy</vt:lpstr>
      <vt:lpstr>Reasons for hospital autopsy 1</vt:lpstr>
      <vt:lpstr>Reasons for hospital autopsy 2</vt:lpstr>
      <vt:lpstr>Reasons for hospital autopsy 3</vt:lpstr>
      <vt:lpstr>Reasons for hospital autopsy 4</vt:lpstr>
      <vt:lpstr>So What?</vt:lpstr>
      <vt:lpstr>Two types of Autopsy</vt:lpstr>
      <vt:lpstr>Two types of Autopsy (2)</vt:lpstr>
      <vt:lpstr>How is an autopsy conducted ?</vt:lpstr>
      <vt:lpstr>PowerPoint Presentation</vt:lpstr>
      <vt:lpstr>PowerPoint Presentation</vt:lpstr>
      <vt:lpstr>Death Certification</vt:lpstr>
      <vt:lpstr>The Death Certificate 1</vt:lpstr>
      <vt:lpstr>Death Certificate 2</vt:lpstr>
      <vt:lpstr>PowerPoint Presentation</vt:lpstr>
      <vt:lpstr>Death Certificate 3</vt:lpstr>
      <vt:lpstr>PowerPoint Presentation</vt:lpstr>
      <vt:lpstr>Death certificate 4</vt:lpstr>
      <vt:lpstr>PowerPoint Presentation</vt:lpstr>
      <vt:lpstr>Death Certificate 5</vt:lpstr>
      <vt:lpstr>PowerPoint Presentation</vt:lpstr>
      <vt:lpstr>Death Certificate 6</vt:lpstr>
      <vt:lpstr>PowerPoint Presentation</vt:lpstr>
      <vt:lpstr>Death Certificate 7</vt:lpstr>
      <vt:lpstr>  Death Certificate 8</vt:lpstr>
      <vt:lpstr>PowerPoint Presentation</vt:lpstr>
      <vt:lpstr>Natural causes of sudden unexpected death  (in the community)</vt:lpstr>
      <vt:lpstr>Cardiovascular disease</vt:lpstr>
      <vt:lpstr>Coronary artery disease 1</vt:lpstr>
      <vt:lpstr>Coronary artery disease 2</vt:lpstr>
      <vt:lpstr>Coronary artery disease 3</vt:lpstr>
      <vt:lpstr>PowerPoint Presentation</vt:lpstr>
      <vt:lpstr>PowerPoint Presentation</vt:lpstr>
      <vt:lpstr>Coronary artery disease 4</vt:lpstr>
      <vt:lpstr>Coronary artery disease 5</vt:lpstr>
      <vt:lpstr>Coronary artery disease 6</vt:lpstr>
      <vt:lpstr>Hypertensive Heart Disease </vt:lpstr>
      <vt:lpstr>Other Cardiac Causes of Sudden  Unexpected Death</vt:lpstr>
      <vt:lpstr>Natural causes of Sudden Unexpected Death</vt:lpstr>
      <vt:lpstr>PowerPoint Presentation</vt:lpstr>
      <vt:lpstr>  Vascular System </vt:lpstr>
      <vt:lpstr>PowerPoint Presentation</vt:lpstr>
      <vt:lpstr>Natural causes of Sudden Unexpected Death</vt:lpstr>
      <vt:lpstr>Central Nervous System 1</vt:lpstr>
      <vt:lpstr>PowerPoint Presentation</vt:lpstr>
      <vt:lpstr>Central Nervous System 2</vt:lpstr>
      <vt:lpstr>PowerPoint Presentation</vt:lpstr>
      <vt:lpstr>Natural causes of Sudden Unexpected Death</vt:lpstr>
      <vt:lpstr>PowerPoint Presentation</vt:lpstr>
      <vt:lpstr>Respiratory System </vt:lpstr>
      <vt:lpstr>PowerPoint Presentation</vt:lpstr>
      <vt:lpstr>Natural causes of Sudden Unexpected Death</vt:lpstr>
      <vt:lpstr>Gastro intestinal tract</vt:lpstr>
      <vt:lpstr>Other Causes of Sudden Unexpected Death</vt:lpstr>
      <vt:lpstr>DRUGS</vt:lpstr>
      <vt:lpstr>PowerPoint Presentation</vt:lpstr>
      <vt:lpstr>PowerPoint Presentation</vt:lpstr>
      <vt:lpstr>PowerPoint Presentation</vt:lpstr>
      <vt:lpstr>PowerPoint Presentation</vt:lpstr>
      <vt:lpstr>ALCOHOL</vt:lpstr>
      <vt:lpstr>Alcohol</vt:lpstr>
      <vt:lpstr>PowerPoint Presentation</vt:lpstr>
      <vt:lpstr>PowerPoint Presentation</vt:lpstr>
      <vt:lpstr>TRAUMA</vt:lpstr>
      <vt:lpstr>PowerPoint Presentation</vt:lpstr>
      <vt:lpstr>PowerPoint Presentation</vt:lpstr>
      <vt:lpstr>TRAUMA</vt:lpstr>
      <vt:lpstr>PowerPoint Presentation</vt:lpstr>
      <vt:lpstr>TYPES OF INJURY</vt:lpstr>
      <vt:lpstr>What is a Bruise?</vt:lpstr>
      <vt:lpstr>PowerPoint Presentation</vt:lpstr>
      <vt:lpstr>Bruise 1</vt:lpstr>
      <vt:lpstr>Bruise 2</vt:lpstr>
      <vt:lpstr>Bruise 3</vt:lpstr>
      <vt:lpstr>Bruise 4</vt:lpstr>
      <vt:lpstr>PowerPoint Presentation</vt:lpstr>
      <vt:lpstr>PowerPoint Presentation</vt:lpstr>
      <vt:lpstr>Bruising 5</vt:lpstr>
      <vt:lpstr>PowerPoint Presentation</vt:lpstr>
      <vt:lpstr>Bruising 6</vt:lpstr>
      <vt:lpstr>PowerPoint Presentation</vt:lpstr>
      <vt:lpstr>What is an abrasion ?</vt:lpstr>
      <vt:lpstr>Abrasion 1</vt:lpstr>
      <vt:lpstr>PowerPoint Presentation</vt:lpstr>
      <vt:lpstr>Abrasion 2</vt:lpstr>
      <vt:lpstr>PowerPoint Presentation</vt:lpstr>
      <vt:lpstr>Abrasion 3</vt:lpstr>
      <vt:lpstr>Abrasion examples</vt:lpstr>
      <vt:lpstr>PowerPoint Presentation</vt:lpstr>
      <vt:lpstr>What is a Laceration?</vt:lpstr>
      <vt:lpstr>Laceration 1</vt:lpstr>
      <vt:lpstr>PowerPoint Presentation</vt:lpstr>
      <vt:lpstr>Laceration 2</vt:lpstr>
      <vt:lpstr>PowerPoint Presentation</vt:lpstr>
      <vt:lpstr>Laceration 3</vt:lpstr>
      <vt:lpstr>Laceration 4</vt:lpstr>
      <vt:lpstr>PowerPoint Presentation</vt:lpstr>
      <vt:lpstr>PowerPoint Presentation</vt:lpstr>
      <vt:lpstr>Cut &amp; Stab wounds </vt:lpstr>
      <vt:lpstr>Cut </vt:lpstr>
      <vt:lpstr>PowerPoint Presentation</vt:lpstr>
      <vt:lpstr>Stab</vt:lpstr>
      <vt:lpstr>PowerPoint Presentation</vt:lpstr>
      <vt:lpstr>Cut &amp; Stab Wounds 1</vt:lpstr>
      <vt:lpstr>PowerPoint Presentation</vt:lpstr>
      <vt:lpstr>Cut &amp; Stab wounds 2</vt:lpstr>
      <vt:lpstr>Cut &amp; Stab wounds 3</vt:lpstr>
      <vt:lpstr>PowerPoint Presentation</vt:lpstr>
      <vt:lpstr>N.B</vt:lpstr>
      <vt:lpstr>PowerPoint Presentation</vt:lpstr>
      <vt:lpstr>Either use the correct term</vt:lpstr>
      <vt:lpstr>PowerPoint Presentation</vt:lpstr>
      <vt:lpstr>PowerPoint Presentation</vt:lpstr>
      <vt:lpstr>Or use a generic term</vt:lpstr>
      <vt:lpstr>Not everything is a Laceration</vt:lpstr>
      <vt:lpstr>PowerPoint Presentation</vt:lpstr>
      <vt:lpstr>PowerPoint Presentation</vt:lpstr>
      <vt:lpstr>PowerPoint Presentation</vt:lpstr>
    </vt:vector>
  </TitlesOfParts>
  <Company>St Mary's NHS Trust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om017</dc:creator>
  <cp:lastModifiedBy>Shiel, Nuala</cp:lastModifiedBy>
  <cp:revision>57</cp:revision>
  <dcterms:created xsi:type="dcterms:W3CDTF">2005-08-25T14:12:55Z</dcterms:created>
  <dcterms:modified xsi:type="dcterms:W3CDTF">2012-12-04T12:15:18Z</dcterms:modified>
</cp:coreProperties>
</file>