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7" r:id="rId2"/>
    <p:sldId id="304" r:id="rId3"/>
    <p:sldId id="257" r:id="rId4"/>
    <p:sldId id="305" r:id="rId5"/>
    <p:sldId id="30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93" r:id="rId21"/>
    <p:sldId id="303" r:id="rId22"/>
    <p:sldId id="274" r:id="rId23"/>
    <p:sldId id="301" r:id="rId24"/>
    <p:sldId id="288" r:id="rId25"/>
    <p:sldId id="275" r:id="rId26"/>
    <p:sldId id="276" r:id="rId27"/>
    <p:sldId id="302" r:id="rId28"/>
    <p:sldId id="277" r:id="rId29"/>
    <p:sldId id="278" r:id="rId30"/>
    <p:sldId id="279" r:id="rId31"/>
    <p:sldId id="280" r:id="rId32"/>
    <p:sldId id="281" r:id="rId33"/>
    <p:sldId id="298" r:id="rId34"/>
    <p:sldId id="282" r:id="rId35"/>
    <p:sldId id="283" r:id="rId36"/>
    <p:sldId id="295" r:id="rId37"/>
    <p:sldId id="296" r:id="rId38"/>
    <p:sldId id="297" r:id="rId39"/>
    <p:sldId id="294" r:id="rId40"/>
    <p:sldId id="300" r:id="rId41"/>
    <p:sldId id="287" r:id="rId42"/>
    <p:sldId id="292" r:id="rId43"/>
  </p:sldIdLst>
  <p:sldSz cx="9144000" cy="6858000" type="screen4x3"/>
  <p:notesSz cx="6629400" cy="97536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CC"/>
    <a:srgbClr val="FF3300"/>
    <a:srgbClr val="FFFFFF"/>
    <a:srgbClr val="0000FF"/>
    <a:srgbClr val="0066FF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660"/>
  </p:normalViewPr>
  <p:slideViewPr>
    <p:cSldViewPr>
      <p:cViewPr>
        <p:scale>
          <a:sx n="50" d="100"/>
          <a:sy n="50" d="100"/>
        </p:scale>
        <p:origin x="-54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7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52488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632325"/>
            <a:ext cx="4860925" cy="438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513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57344" y="9265374"/>
            <a:ext cx="2872056" cy="488226"/>
          </a:xfrm>
          <a:prstGeom prst="rect">
            <a:avLst/>
          </a:prstGeom>
          <a:noFill/>
        </p:spPr>
        <p:txBody>
          <a:bodyPr lIns="90260" tIns="45130" rIns="90260" bIns="45130"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31838"/>
            <a:ext cx="3359150" cy="251936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710" y="3576684"/>
            <a:ext cx="4861981" cy="5445356"/>
          </a:xfrm>
          <a:noFill/>
          <a:ln/>
        </p:spPr>
        <p:txBody>
          <a:bodyPr/>
          <a:lstStyle/>
          <a:p>
            <a:pPr eaLnBrk="1" hangingPunct="1"/>
            <a:endParaRPr lang="en-US" sz="1000" dirty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10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3994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11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4301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12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13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0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4711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14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491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15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5120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18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5325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14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5530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19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5735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 dirty="0"/>
              <a:t>2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355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235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20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6247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21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6451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22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6759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23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6963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24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7168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25</a:t>
            </a: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737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26</a:t>
            </a: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7578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27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7987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28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8192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 dirty="0"/>
              <a:t>3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560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2560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32</a:t>
            </a: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9319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 dirty="0"/>
              <a:t>4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76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2765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 dirty="0"/>
              <a:t>5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970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2970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 dirty="0"/>
              <a:t>6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174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3175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 dirty="0"/>
              <a:t>7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379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3379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 dirty="0"/>
              <a:t>8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584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3584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3756025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756025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/>
              <a:t>9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9266238"/>
            <a:ext cx="2873375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0"/>
            <a:ext cx="28733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852488"/>
            <a:ext cx="4556125" cy="3416300"/>
          </a:xfrm>
          <a:ln cap="flat"/>
        </p:spPr>
      </p:sp>
      <p:sp>
        <p:nvSpPr>
          <p:cNvPr id="3789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y-online.org/dictionary/RNA" TargetMode="External"/><Relationship Id="rId13" Type="http://schemas.openxmlformats.org/officeDocument/2006/relationships/hyperlink" Target="http://www.biology-online.org/dictionary/Perfect" TargetMode="External"/><Relationship Id="rId3" Type="http://schemas.openxmlformats.org/officeDocument/2006/relationships/hyperlink" Target="http://www.biology-online.org/dictionary/Conditions" TargetMode="External"/><Relationship Id="rId7" Type="http://schemas.openxmlformats.org/officeDocument/2006/relationships/hyperlink" Target="http://www.biology-online.org/dictionary/Single" TargetMode="External"/><Relationship Id="rId12" Type="http://schemas.openxmlformats.org/officeDocument/2006/relationships/hyperlink" Target="http://www.biology-online.org/dictionary/Strands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://www.biology-online.org/dictionary/Reaction" TargetMode="External"/><Relationship Id="rId16" Type="http://schemas.openxmlformats.org/officeDocument/2006/relationships/hyperlink" Target="http://www.biology-online.org/dictionary/Bas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logy-online.org/dictionary/Annealing" TargetMode="External"/><Relationship Id="rId11" Type="http://schemas.openxmlformats.org/officeDocument/2006/relationships/hyperlink" Target="http://www.biology-online.org/bodict/index.php?title=Duplexes&amp;action=edit" TargetMode="External"/><Relationship Id="rId5" Type="http://schemas.openxmlformats.org/officeDocument/2006/relationships/hyperlink" Target="http://www.biology-online.org/dictionary/Salt" TargetMode="External"/><Relationship Id="rId15" Type="http://schemas.openxmlformats.org/officeDocument/2006/relationships/hyperlink" Target="http://www.biology-online.org/dictionary/Degree" TargetMode="External"/><Relationship Id="rId10" Type="http://schemas.openxmlformats.org/officeDocument/2006/relationships/hyperlink" Target="http://www.biology-online.org/dictionary/High" TargetMode="External"/><Relationship Id="rId4" Type="http://schemas.openxmlformats.org/officeDocument/2006/relationships/hyperlink" Target="http://www.biology-online.org/dictionary/Temperature" TargetMode="External"/><Relationship Id="rId9" Type="http://schemas.openxmlformats.org/officeDocument/2006/relationships/hyperlink" Target="http://www.biology-online.org/dictionary/Hybrids" TargetMode="External"/><Relationship Id="rId14" Type="http://schemas.openxmlformats.org/officeDocument/2006/relationships/hyperlink" Target="http://www.biology-online.org/bodict/index.php?title=Complementarity&amp;action=edi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ene_expression" TargetMode="External"/><Relationship Id="rId3" Type="http://schemas.openxmlformats.org/officeDocument/2006/relationships/hyperlink" Target="http://en.wikipedia.org/wiki/DNA" TargetMode="External"/><Relationship Id="rId7" Type="http://schemas.openxmlformats.org/officeDocument/2006/relationships/hyperlink" Target="http://en.wikipedia.org/wiki/Expression_profili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luorophore" TargetMode="External"/><Relationship Id="rId5" Type="http://schemas.openxmlformats.org/officeDocument/2006/relationships/hyperlink" Target="http://en.wikipedia.org/wiki/DNA_hybridization" TargetMode="External"/><Relationship Id="rId4" Type="http://schemas.openxmlformats.org/officeDocument/2006/relationships/hyperlink" Target="http://en.wikipedia.org/wiki/Gene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isease" TargetMode="External"/><Relationship Id="rId3" Type="http://schemas.openxmlformats.org/officeDocument/2006/relationships/hyperlink" Target="http://en.wikipedia.org/wiki/MRNA" TargetMode="External"/><Relationship Id="rId7" Type="http://schemas.openxmlformats.org/officeDocument/2006/relationships/hyperlink" Target="http://en.wikipedia.org/wiki/Medicin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iology" TargetMode="External"/><Relationship Id="rId5" Type="http://schemas.openxmlformats.org/officeDocument/2006/relationships/hyperlink" Target="http://en.wikipedia.org/wiki/Gene_expression" TargetMode="External"/><Relationship Id="rId10" Type="http://schemas.openxmlformats.org/officeDocument/2006/relationships/hyperlink" Target="http://en.wikipedia.org/wiki/Single_nucleotide_polymorphism" TargetMode="External"/><Relationship Id="rId4" Type="http://schemas.openxmlformats.org/officeDocument/2006/relationships/hyperlink" Target="http://en.wikipedia.org/wiki/Expression_profiling" TargetMode="External"/><Relationship Id="rId9" Type="http://schemas.openxmlformats.org/officeDocument/2006/relationships/hyperlink" Target="http://en.wikipedia.org/wiki/SNP_array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276872"/>
            <a:ext cx="7776864" cy="821432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Analysis of nucleic acids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3789040"/>
            <a:ext cx="7543800" cy="648072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Dr Charlotte Dean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27584" y="486916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sz="2000" i="0" dirty="0">
                <a:solidFill>
                  <a:srgbClr val="4B4F55"/>
                </a:solidFill>
                <a:latin typeface="Arial" charset="0"/>
              </a:rPr>
              <a:t>Course code (MBBS) </a:t>
            </a:r>
            <a:r>
              <a:rPr lang="en-US" sz="2000" i="0" dirty="0" smtClean="0">
                <a:solidFill>
                  <a:srgbClr val="4B4F55"/>
                </a:solidFill>
                <a:latin typeface="Arial" charset="0"/>
              </a:rPr>
              <a:t>: Nucleic acids 6</a:t>
            </a:r>
            <a:endParaRPr lang="en-US" sz="2000" i="0" dirty="0">
              <a:solidFill>
                <a:srgbClr val="4B4F55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000" i="0" dirty="0">
                <a:solidFill>
                  <a:srgbClr val="4B4F55"/>
                </a:solidFill>
                <a:latin typeface="Arial" charset="0"/>
              </a:rPr>
              <a:t>Course code (BMS) </a:t>
            </a:r>
            <a:r>
              <a:rPr lang="en-US" sz="2000" i="0" dirty="0" smtClean="0">
                <a:solidFill>
                  <a:srgbClr val="4B4F55"/>
                </a:solidFill>
                <a:latin typeface="Arial" charset="0"/>
              </a:rPr>
              <a:t>: NAGE-L11</a:t>
            </a:r>
            <a:endParaRPr lang="en-US" sz="2000" i="0" dirty="0">
              <a:solidFill>
                <a:srgbClr val="4B4F55"/>
              </a:solidFill>
              <a:latin typeface="Arial" charset="0"/>
            </a:endParaRPr>
          </a:p>
        </p:txBody>
      </p:sp>
      <p:pic>
        <p:nvPicPr>
          <p:cNvPr id="5" name="Picture 39" descr="Second_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Front_Top_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IMP_Logo_Wh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498" y="2348880"/>
            <a:ext cx="155180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sz="4000" b="1" u="sng" dirty="0" smtClean="0">
                <a:solidFill>
                  <a:schemeClr val="tx1"/>
                </a:solidFill>
                <a:latin typeface="Arial" charset="0"/>
              </a:rPr>
              <a:t>Cell-based DNA cloning</a:t>
            </a:r>
            <a:endParaRPr lang="en-GB" sz="4000" b="1" u="sng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93750" y="1690464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b="1" dirty="0" smtClean="0">
                <a:latin typeface="Arial" charset="0"/>
              </a:rPr>
              <a:t>(2) Transformation of the recombinant DNA molecules into host cells (bacteria, yeast)</a:t>
            </a:r>
          </a:p>
          <a:p>
            <a:pPr>
              <a:buFontTx/>
              <a:buNone/>
            </a:pPr>
            <a:endParaRPr lang="en-GB" sz="2000" b="1" dirty="0" smtClean="0">
              <a:latin typeface="Arial" charset="0"/>
            </a:endParaRPr>
          </a:p>
          <a:p>
            <a:endParaRPr lang="en-GB" sz="2000" b="1" dirty="0" smtClean="0">
              <a:latin typeface="Arial" charset="0"/>
            </a:endParaRPr>
          </a:p>
          <a:p>
            <a:endParaRPr lang="en-GB" sz="2000" b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GB" sz="2000" b="1" dirty="0" smtClean="0">
                <a:latin typeface="Arial" charset="0"/>
              </a:rPr>
              <a:t>(3) Selective propagation of individual cell colonies on agar plate							      </a:t>
            </a:r>
          </a:p>
          <a:p>
            <a:pPr>
              <a:buFontTx/>
              <a:buNone/>
            </a:pPr>
            <a:endParaRPr lang="en-GB" sz="2000" b="1" dirty="0" smtClean="0">
              <a:latin typeface="Arial" charset="0"/>
            </a:endParaRPr>
          </a:p>
          <a:p>
            <a:pPr>
              <a:buFontTx/>
              <a:buNone/>
            </a:pPr>
            <a:endParaRPr lang="en-GB" sz="2000" b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GB" sz="2000" b="1" dirty="0" smtClean="0">
                <a:latin typeface="Arial" charset="0"/>
              </a:rPr>
              <a:t>(selectable antibiotic resistance marker in the </a:t>
            </a:r>
            <a:r>
              <a:rPr lang="en-GB" sz="2000" b="1" dirty="0" smtClean="0">
                <a:solidFill>
                  <a:srgbClr val="0066FF"/>
                </a:solidFill>
                <a:latin typeface="Arial" charset="0"/>
              </a:rPr>
              <a:t>replicon</a:t>
            </a:r>
            <a:r>
              <a:rPr lang="en-GB" sz="2000" b="1" dirty="0" smtClean="0">
                <a:latin typeface="Arial" charset="0"/>
              </a:rPr>
              <a:t>; only cells with </a:t>
            </a:r>
            <a:r>
              <a:rPr lang="en-GB" sz="2000" b="1" dirty="0" smtClean="0">
                <a:solidFill>
                  <a:srgbClr val="0066FF"/>
                </a:solidFill>
                <a:latin typeface="Arial" charset="0"/>
              </a:rPr>
              <a:t>replicon</a:t>
            </a:r>
            <a:r>
              <a:rPr lang="en-GB" sz="2000" b="1" dirty="0" smtClean="0">
                <a:latin typeface="Arial" charset="0"/>
              </a:rPr>
              <a:t> survive)</a:t>
            </a:r>
          </a:p>
          <a:p>
            <a:endParaRPr lang="en-GB" sz="2000" b="1" dirty="0" smtClean="0">
              <a:latin typeface="Arial" charset="0"/>
            </a:endParaRPr>
          </a:p>
        </p:txBody>
      </p:sp>
      <p:sp>
        <p:nvSpPr>
          <p:cNvPr id="32773" name="Freeform 6"/>
          <p:cNvSpPr>
            <a:spLocks/>
          </p:cNvSpPr>
          <p:nvPr/>
        </p:nvSpPr>
        <p:spPr bwMode="auto">
          <a:xfrm>
            <a:off x="1263650" y="2720975"/>
            <a:ext cx="225425" cy="217488"/>
          </a:xfrm>
          <a:custGeom>
            <a:avLst/>
            <a:gdLst>
              <a:gd name="T0" fmla="*/ 42862 w 142"/>
              <a:gd name="T1" fmla="*/ 136525 h 137"/>
              <a:gd name="T2" fmla="*/ 55563 w 142"/>
              <a:gd name="T3" fmla="*/ 150813 h 137"/>
              <a:gd name="T4" fmla="*/ 71437 w 142"/>
              <a:gd name="T5" fmla="*/ 158750 h 137"/>
              <a:gd name="T6" fmla="*/ 104775 w 142"/>
              <a:gd name="T7" fmla="*/ 168275 h 137"/>
              <a:gd name="T8" fmla="*/ 133350 w 142"/>
              <a:gd name="T9" fmla="*/ 163513 h 137"/>
              <a:gd name="T10" fmla="*/ 155575 w 142"/>
              <a:gd name="T11" fmla="*/ 150813 h 137"/>
              <a:gd name="T12" fmla="*/ 165100 w 142"/>
              <a:gd name="T13" fmla="*/ 141288 h 137"/>
              <a:gd name="T14" fmla="*/ 171450 w 142"/>
              <a:gd name="T15" fmla="*/ 131763 h 137"/>
              <a:gd name="T16" fmla="*/ 174625 w 142"/>
              <a:gd name="T17" fmla="*/ 122238 h 137"/>
              <a:gd name="T18" fmla="*/ 176212 w 142"/>
              <a:gd name="T19" fmla="*/ 107950 h 137"/>
              <a:gd name="T20" fmla="*/ 174625 w 142"/>
              <a:gd name="T21" fmla="*/ 93663 h 137"/>
              <a:gd name="T22" fmla="*/ 171450 w 142"/>
              <a:gd name="T23" fmla="*/ 79375 h 137"/>
              <a:gd name="T24" fmla="*/ 165100 w 142"/>
              <a:gd name="T25" fmla="*/ 69850 h 137"/>
              <a:gd name="T26" fmla="*/ 155575 w 142"/>
              <a:gd name="T27" fmla="*/ 60325 h 137"/>
              <a:gd name="T28" fmla="*/ 133350 w 142"/>
              <a:gd name="T29" fmla="*/ 46038 h 137"/>
              <a:gd name="T30" fmla="*/ 104775 w 142"/>
              <a:gd name="T31" fmla="*/ 41275 h 137"/>
              <a:gd name="T32" fmla="*/ 88900 w 142"/>
              <a:gd name="T33" fmla="*/ 46038 h 137"/>
              <a:gd name="T34" fmla="*/ 71437 w 142"/>
              <a:gd name="T35" fmla="*/ 50800 h 137"/>
              <a:gd name="T36" fmla="*/ 55563 w 142"/>
              <a:gd name="T37" fmla="*/ 65088 h 137"/>
              <a:gd name="T38" fmla="*/ 42862 w 142"/>
              <a:gd name="T39" fmla="*/ 79375 h 137"/>
              <a:gd name="T40" fmla="*/ 0 w 142"/>
              <a:gd name="T41" fmla="*/ 55563 h 137"/>
              <a:gd name="T42" fmla="*/ 19050 w 142"/>
              <a:gd name="T43" fmla="*/ 33338 h 137"/>
              <a:gd name="T44" fmla="*/ 46037 w 142"/>
              <a:gd name="T45" fmla="*/ 14288 h 137"/>
              <a:gd name="T46" fmla="*/ 74612 w 142"/>
              <a:gd name="T47" fmla="*/ 4763 h 137"/>
              <a:gd name="T48" fmla="*/ 104775 w 142"/>
              <a:gd name="T49" fmla="*/ 0 h 137"/>
              <a:gd name="T50" fmla="*/ 152400 w 142"/>
              <a:gd name="T51" fmla="*/ 9525 h 137"/>
              <a:gd name="T52" fmla="*/ 171450 w 142"/>
              <a:gd name="T53" fmla="*/ 19050 h 137"/>
              <a:gd name="T54" fmla="*/ 190500 w 142"/>
              <a:gd name="T55" fmla="*/ 33338 h 137"/>
              <a:gd name="T56" fmla="*/ 204788 w 142"/>
              <a:gd name="T57" fmla="*/ 46038 h 137"/>
              <a:gd name="T58" fmla="*/ 214313 w 142"/>
              <a:gd name="T59" fmla="*/ 65088 h 137"/>
              <a:gd name="T60" fmla="*/ 222250 w 142"/>
              <a:gd name="T61" fmla="*/ 84138 h 137"/>
              <a:gd name="T62" fmla="*/ 223838 w 142"/>
              <a:gd name="T63" fmla="*/ 107950 h 137"/>
              <a:gd name="T64" fmla="*/ 222250 w 142"/>
              <a:gd name="T65" fmla="*/ 131763 h 137"/>
              <a:gd name="T66" fmla="*/ 214313 w 142"/>
              <a:gd name="T67" fmla="*/ 150813 h 137"/>
              <a:gd name="T68" fmla="*/ 204788 w 142"/>
              <a:gd name="T69" fmla="*/ 168275 h 137"/>
              <a:gd name="T70" fmla="*/ 190500 w 142"/>
              <a:gd name="T71" fmla="*/ 182563 h 137"/>
              <a:gd name="T72" fmla="*/ 171450 w 142"/>
              <a:gd name="T73" fmla="*/ 196850 h 137"/>
              <a:gd name="T74" fmla="*/ 152400 w 142"/>
              <a:gd name="T75" fmla="*/ 206375 h 137"/>
              <a:gd name="T76" fmla="*/ 104775 w 142"/>
              <a:gd name="T77" fmla="*/ 215900 h 137"/>
              <a:gd name="T78" fmla="*/ 74612 w 142"/>
              <a:gd name="T79" fmla="*/ 211138 h 137"/>
              <a:gd name="T80" fmla="*/ 46037 w 142"/>
              <a:gd name="T81" fmla="*/ 201613 h 137"/>
              <a:gd name="T82" fmla="*/ 19050 w 142"/>
              <a:gd name="T83" fmla="*/ 177800 h 137"/>
              <a:gd name="T84" fmla="*/ 0 w 142"/>
              <a:gd name="T85" fmla="*/ 155575 h 137"/>
              <a:gd name="T86" fmla="*/ 42862 w 142"/>
              <a:gd name="T87" fmla="*/ 136525 h 1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2"/>
              <a:gd name="T133" fmla="*/ 0 h 137"/>
              <a:gd name="T134" fmla="*/ 142 w 142"/>
              <a:gd name="T135" fmla="*/ 137 h 13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2" h="137">
                <a:moveTo>
                  <a:pt x="27" y="86"/>
                </a:moveTo>
                <a:lnTo>
                  <a:pt x="35" y="95"/>
                </a:lnTo>
                <a:lnTo>
                  <a:pt x="45" y="100"/>
                </a:lnTo>
                <a:lnTo>
                  <a:pt x="66" y="106"/>
                </a:lnTo>
                <a:lnTo>
                  <a:pt x="84" y="103"/>
                </a:lnTo>
                <a:lnTo>
                  <a:pt x="98" y="95"/>
                </a:lnTo>
                <a:lnTo>
                  <a:pt x="104" y="89"/>
                </a:lnTo>
                <a:lnTo>
                  <a:pt x="108" y="83"/>
                </a:lnTo>
                <a:lnTo>
                  <a:pt x="110" y="77"/>
                </a:lnTo>
                <a:lnTo>
                  <a:pt x="111" y="68"/>
                </a:lnTo>
                <a:lnTo>
                  <a:pt x="110" y="59"/>
                </a:lnTo>
                <a:lnTo>
                  <a:pt x="108" y="50"/>
                </a:lnTo>
                <a:lnTo>
                  <a:pt x="104" y="44"/>
                </a:lnTo>
                <a:lnTo>
                  <a:pt x="98" y="38"/>
                </a:lnTo>
                <a:lnTo>
                  <a:pt x="84" y="29"/>
                </a:lnTo>
                <a:lnTo>
                  <a:pt x="66" y="26"/>
                </a:lnTo>
                <a:lnTo>
                  <a:pt x="56" y="29"/>
                </a:lnTo>
                <a:lnTo>
                  <a:pt x="45" y="32"/>
                </a:lnTo>
                <a:lnTo>
                  <a:pt x="35" y="41"/>
                </a:lnTo>
                <a:lnTo>
                  <a:pt x="27" y="50"/>
                </a:lnTo>
                <a:lnTo>
                  <a:pt x="0" y="35"/>
                </a:lnTo>
                <a:lnTo>
                  <a:pt x="12" y="21"/>
                </a:lnTo>
                <a:lnTo>
                  <a:pt x="29" y="9"/>
                </a:lnTo>
                <a:lnTo>
                  <a:pt x="47" y="3"/>
                </a:lnTo>
                <a:lnTo>
                  <a:pt x="66" y="0"/>
                </a:lnTo>
                <a:lnTo>
                  <a:pt x="96" y="6"/>
                </a:lnTo>
                <a:lnTo>
                  <a:pt x="108" y="12"/>
                </a:lnTo>
                <a:lnTo>
                  <a:pt x="120" y="21"/>
                </a:lnTo>
                <a:lnTo>
                  <a:pt x="129" y="29"/>
                </a:lnTo>
                <a:lnTo>
                  <a:pt x="135" y="41"/>
                </a:lnTo>
                <a:lnTo>
                  <a:pt x="140" y="53"/>
                </a:lnTo>
                <a:lnTo>
                  <a:pt x="141" y="68"/>
                </a:lnTo>
                <a:lnTo>
                  <a:pt x="140" y="83"/>
                </a:lnTo>
                <a:lnTo>
                  <a:pt x="135" y="95"/>
                </a:lnTo>
                <a:lnTo>
                  <a:pt x="129" y="106"/>
                </a:lnTo>
                <a:lnTo>
                  <a:pt x="120" y="115"/>
                </a:lnTo>
                <a:lnTo>
                  <a:pt x="108" y="124"/>
                </a:lnTo>
                <a:lnTo>
                  <a:pt x="96" y="130"/>
                </a:lnTo>
                <a:lnTo>
                  <a:pt x="66" y="136"/>
                </a:lnTo>
                <a:lnTo>
                  <a:pt x="47" y="133"/>
                </a:lnTo>
                <a:lnTo>
                  <a:pt x="29" y="127"/>
                </a:lnTo>
                <a:lnTo>
                  <a:pt x="12" y="112"/>
                </a:lnTo>
                <a:lnTo>
                  <a:pt x="0" y="98"/>
                </a:lnTo>
                <a:lnTo>
                  <a:pt x="27" y="86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4" name="Freeform 7"/>
          <p:cNvSpPr>
            <a:spLocks/>
          </p:cNvSpPr>
          <p:nvPr/>
        </p:nvSpPr>
        <p:spPr bwMode="auto">
          <a:xfrm>
            <a:off x="1252538" y="2768600"/>
            <a:ext cx="57150" cy="122238"/>
          </a:xfrm>
          <a:custGeom>
            <a:avLst/>
            <a:gdLst>
              <a:gd name="T0" fmla="*/ 55563 w 36"/>
              <a:gd name="T1" fmla="*/ 96838 h 77"/>
              <a:gd name="T2" fmla="*/ 44450 w 36"/>
              <a:gd name="T3" fmla="*/ 79375 h 77"/>
              <a:gd name="T4" fmla="*/ 42862 w 36"/>
              <a:gd name="T5" fmla="*/ 69850 h 77"/>
              <a:gd name="T6" fmla="*/ 39687 w 36"/>
              <a:gd name="T7" fmla="*/ 60325 h 77"/>
              <a:gd name="T8" fmla="*/ 42862 w 36"/>
              <a:gd name="T9" fmla="*/ 50800 h 77"/>
              <a:gd name="T10" fmla="*/ 44450 w 36"/>
              <a:gd name="T11" fmla="*/ 41275 h 77"/>
              <a:gd name="T12" fmla="*/ 55563 w 36"/>
              <a:gd name="T13" fmla="*/ 19050 h 77"/>
              <a:gd name="T14" fmla="*/ 22225 w 36"/>
              <a:gd name="T15" fmla="*/ 0 h 77"/>
              <a:gd name="T16" fmla="*/ 12700 w 36"/>
              <a:gd name="T17" fmla="*/ 14288 h 77"/>
              <a:gd name="T18" fmla="*/ 6350 w 36"/>
              <a:gd name="T19" fmla="*/ 28575 h 77"/>
              <a:gd name="T20" fmla="*/ 3175 w 36"/>
              <a:gd name="T21" fmla="*/ 41275 h 77"/>
              <a:gd name="T22" fmla="*/ 0 w 36"/>
              <a:gd name="T23" fmla="*/ 60325 h 77"/>
              <a:gd name="T24" fmla="*/ 3175 w 36"/>
              <a:gd name="T25" fmla="*/ 74613 h 77"/>
              <a:gd name="T26" fmla="*/ 6350 w 36"/>
              <a:gd name="T27" fmla="*/ 93663 h 77"/>
              <a:gd name="T28" fmla="*/ 12700 w 36"/>
              <a:gd name="T29" fmla="*/ 106363 h 77"/>
              <a:gd name="T30" fmla="*/ 22225 w 36"/>
              <a:gd name="T31" fmla="*/ 120650 h 77"/>
              <a:gd name="T32" fmla="*/ 55563 w 36"/>
              <a:gd name="T33" fmla="*/ 96838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7"/>
              <a:gd name="T53" fmla="*/ 36 w 36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7">
                <a:moveTo>
                  <a:pt x="35" y="61"/>
                </a:moveTo>
                <a:lnTo>
                  <a:pt x="28" y="50"/>
                </a:lnTo>
                <a:lnTo>
                  <a:pt x="27" y="44"/>
                </a:lnTo>
                <a:lnTo>
                  <a:pt x="25" y="38"/>
                </a:lnTo>
                <a:lnTo>
                  <a:pt x="27" y="32"/>
                </a:lnTo>
                <a:lnTo>
                  <a:pt x="28" y="26"/>
                </a:lnTo>
                <a:lnTo>
                  <a:pt x="35" y="12"/>
                </a:lnTo>
                <a:lnTo>
                  <a:pt x="14" y="0"/>
                </a:lnTo>
                <a:lnTo>
                  <a:pt x="8" y="9"/>
                </a:lnTo>
                <a:lnTo>
                  <a:pt x="4" y="18"/>
                </a:lnTo>
                <a:lnTo>
                  <a:pt x="2" y="26"/>
                </a:lnTo>
                <a:lnTo>
                  <a:pt x="0" y="38"/>
                </a:lnTo>
                <a:lnTo>
                  <a:pt x="2" y="47"/>
                </a:lnTo>
                <a:lnTo>
                  <a:pt x="4" y="59"/>
                </a:lnTo>
                <a:lnTo>
                  <a:pt x="8" y="67"/>
                </a:lnTo>
                <a:lnTo>
                  <a:pt x="14" y="76"/>
                </a:lnTo>
                <a:lnTo>
                  <a:pt x="35" y="61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6" name="AutoShape 10"/>
          <p:cNvSpPr>
            <a:spLocks noChangeArrowheads="1"/>
          </p:cNvSpPr>
          <p:nvPr/>
        </p:nvSpPr>
        <p:spPr bwMode="auto">
          <a:xfrm>
            <a:off x="4535488" y="2649538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79" name="Oval 13"/>
          <p:cNvSpPr>
            <a:spLocks noChangeArrowheads="1"/>
          </p:cNvSpPr>
          <p:nvPr/>
        </p:nvSpPr>
        <p:spPr bwMode="auto">
          <a:xfrm>
            <a:off x="2628900" y="3824288"/>
            <a:ext cx="838200" cy="73025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80" name="Oval 14"/>
          <p:cNvSpPr>
            <a:spLocks noChangeArrowheads="1"/>
          </p:cNvSpPr>
          <p:nvPr/>
        </p:nvSpPr>
        <p:spPr bwMode="auto">
          <a:xfrm>
            <a:off x="2955925" y="4294188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81" name="Oval 15"/>
          <p:cNvSpPr>
            <a:spLocks noChangeArrowheads="1"/>
          </p:cNvSpPr>
          <p:nvPr/>
        </p:nvSpPr>
        <p:spPr bwMode="auto">
          <a:xfrm>
            <a:off x="2740025" y="4154488"/>
            <a:ext cx="85725" cy="714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82" name="Oval 16"/>
          <p:cNvSpPr>
            <a:spLocks noChangeArrowheads="1"/>
          </p:cNvSpPr>
          <p:nvPr/>
        </p:nvSpPr>
        <p:spPr bwMode="auto">
          <a:xfrm>
            <a:off x="2930525" y="3989388"/>
            <a:ext cx="85725" cy="714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83" name="Oval 17"/>
          <p:cNvSpPr>
            <a:spLocks noChangeArrowheads="1"/>
          </p:cNvSpPr>
          <p:nvPr/>
        </p:nvSpPr>
        <p:spPr bwMode="auto">
          <a:xfrm>
            <a:off x="3146425" y="4040188"/>
            <a:ext cx="85725" cy="714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84" name="Oval 18"/>
          <p:cNvSpPr>
            <a:spLocks noChangeArrowheads="1"/>
          </p:cNvSpPr>
          <p:nvPr/>
        </p:nvSpPr>
        <p:spPr bwMode="auto">
          <a:xfrm>
            <a:off x="3159125" y="4217988"/>
            <a:ext cx="85725" cy="714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85" name="AutoShape 19"/>
          <p:cNvSpPr>
            <a:spLocks noChangeArrowheads="1"/>
          </p:cNvSpPr>
          <p:nvPr/>
        </p:nvSpPr>
        <p:spPr bwMode="auto">
          <a:xfrm>
            <a:off x="4535488" y="4046538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86" name="Freeform 20"/>
          <p:cNvSpPr>
            <a:spLocks/>
          </p:cNvSpPr>
          <p:nvPr/>
        </p:nvSpPr>
        <p:spPr bwMode="auto">
          <a:xfrm>
            <a:off x="5867400" y="3810000"/>
            <a:ext cx="168275" cy="765175"/>
          </a:xfrm>
          <a:custGeom>
            <a:avLst/>
            <a:gdLst>
              <a:gd name="T0" fmla="*/ 0 w 106"/>
              <a:gd name="T1" fmla="*/ 382588 h 482"/>
              <a:gd name="T2" fmla="*/ 9525 w 106"/>
              <a:gd name="T3" fmla="*/ 528638 h 482"/>
              <a:gd name="T4" fmla="*/ 20638 w 106"/>
              <a:gd name="T5" fmla="*/ 595313 h 482"/>
              <a:gd name="T6" fmla="*/ 30163 w 106"/>
              <a:gd name="T7" fmla="*/ 654050 h 482"/>
              <a:gd name="T8" fmla="*/ 39688 w 106"/>
              <a:gd name="T9" fmla="*/ 696913 h 482"/>
              <a:gd name="T10" fmla="*/ 49212 w 106"/>
              <a:gd name="T11" fmla="*/ 735013 h 482"/>
              <a:gd name="T12" fmla="*/ 68263 w 106"/>
              <a:gd name="T13" fmla="*/ 755650 h 482"/>
              <a:gd name="T14" fmla="*/ 79375 w 106"/>
              <a:gd name="T15" fmla="*/ 763588 h 482"/>
              <a:gd name="T16" fmla="*/ 98425 w 106"/>
              <a:gd name="T17" fmla="*/ 755650 h 482"/>
              <a:gd name="T18" fmla="*/ 117475 w 106"/>
              <a:gd name="T19" fmla="*/ 735013 h 482"/>
              <a:gd name="T20" fmla="*/ 127000 w 106"/>
              <a:gd name="T21" fmla="*/ 696913 h 482"/>
              <a:gd name="T22" fmla="*/ 138113 w 106"/>
              <a:gd name="T23" fmla="*/ 654050 h 482"/>
              <a:gd name="T24" fmla="*/ 157163 w 106"/>
              <a:gd name="T25" fmla="*/ 595313 h 482"/>
              <a:gd name="T26" fmla="*/ 157163 w 106"/>
              <a:gd name="T27" fmla="*/ 528638 h 482"/>
              <a:gd name="T28" fmla="*/ 166688 w 106"/>
              <a:gd name="T29" fmla="*/ 382588 h 482"/>
              <a:gd name="T30" fmla="*/ 166688 w 106"/>
              <a:gd name="T31" fmla="*/ 0 h 482"/>
              <a:gd name="T32" fmla="*/ 0 w 106"/>
              <a:gd name="T33" fmla="*/ 0 h 482"/>
              <a:gd name="T34" fmla="*/ 0 w 106"/>
              <a:gd name="T35" fmla="*/ 382588 h 4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6"/>
              <a:gd name="T55" fmla="*/ 0 h 482"/>
              <a:gd name="T56" fmla="*/ 106 w 106"/>
              <a:gd name="T57" fmla="*/ 482 h 4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6" h="482">
                <a:moveTo>
                  <a:pt x="0" y="241"/>
                </a:moveTo>
                <a:lnTo>
                  <a:pt x="6" y="333"/>
                </a:lnTo>
                <a:lnTo>
                  <a:pt x="13" y="375"/>
                </a:lnTo>
                <a:lnTo>
                  <a:pt x="19" y="412"/>
                </a:lnTo>
                <a:lnTo>
                  <a:pt x="25" y="439"/>
                </a:lnTo>
                <a:lnTo>
                  <a:pt x="31" y="463"/>
                </a:lnTo>
                <a:lnTo>
                  <a:pt x="43" y="476"/>
                </a:lnTo>
                <a:lnTo>
                  <a:pt x="50" y="481"/>
                </a:lnTo>
                <a:lnTo>
                  <a:pt x="62" y="476"/>
                </a:lnTo>
                <a:lnTo>
                  <a:pt x="74" y="463"/>
                </a:lnTo>
                <a:lnTo>
                  <a:pt x="80" y="439"/>
                </a:lnTo>
                <a:lnTo>
                  <a:pt x="87" y="412"/>
                </a:lnTo>
                <a:lnTo>
                  <a:pt x="99" y="375"/>
                </a:lnTo>
                <a:lnTo>
                  <a:pt x="99" y="333"/>
                </a:lnTo>
                <a:lnTo>
                  <a:pt x="105" y="241"/>
                </a:lnTo>
                <a:lnTo>
                  <a:pt x="105" y="0"/>
                </a:lnTo>
                <a:lnTo>
                  <a:pt x="0" y="0"/>
                </a:lnTo>
                <a:lnTo>
                  <a:pt x="0" y="241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87" name="Oval 21"/>
          <p:cNvSpPr>
            <a:spLocks noChangeArrowheads="1"/>
          </p:cNvSpPr>
          <p:nvPr/>
        </p:nvSpPr>
        <p:spPr bwMode="auto">
          <a:xfrm>
            <a:off x="5934075" y="4191000"/>
            <a:ext cx="85725" cy="7143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2788" name="Text Box 22"/>
          <p:cNvSpPr txBox="1">
            <a:spLocks noChangeArrowheads="1"/>
          </p:cNvSpPr>
          <p:nvPr/>
        </p:nvSpPr>
        <p:spPr bwMode="auto">
          <a:xfrm>
            <a:off x="4211638" y="3789363"/>
            <a:ext cx="12969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1600" b="1" dirty="0">
                <a:latin typeface="Arial" charset="0"/>
              </a:rPr>
              <a:t>antibiotic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106" y="2420888"/>
            <a:ext cx="155180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Freeform 6"/>
          <p:cNvSpPr>
            <a:spLocks/>
          </p:cNvSpPr>
          <p:nvPr/>
        </p:nvSpPr>
        <p:spPr bwMode="auto">
          <a:xfrm>
            <a:off x="6176689" y="2873375"/>
            <a:ext cx="225425" cy="217488"/>
          </a:xfrm>
          <a:custGeom>
            <a:avLst/>
            <a:gdLst>
              <a:gd name="T0" fmla="*/ 42862 w 142"/>
              <a:gd name="T1" fmla="*/ 136525 h 137"/>
              <a:gd name="T2" fmla="*/ 55563 w 142"/>
              <a:gd name="T3" fmla="*/ 150813 h 137"/>
              <a:gd name="T4" fmla="*/ 71437 w 142"/>
              <a:gd name="T5" fmla="*/ 158750 h 137"/>
              <a:gd name="T6" fmla="*/ 104775 w 142"/>
              <a:gd name="T7" fmla="*/ 168275 h 137"/>
              <a:gd name="T8" fmla="*/ 133350 w 142"/>
              <a:gd name="T9" fmla="*/ 163513 h 137"/>
              <a:gd name="T10" fmla="*/ 155575 w 142"/>
              <a:gd name="T11" fmla="*/ 150813 h 137"/>
              <a:gd name="T12" fmla="*/ 165100 w 142"/>
              <a:gd name="T13" fmla="*/ 141288 h 137"/>
              <a:gd name="T14" fmla="*/ 171450 w 142"/>
              <a:gd name="T15" fmla="*/ 131763 h 137"/>
              <a:gd name="T16" fmla="*/ 174625 w 142"/>
              <a:gd name="T17" fmla="*/ 122238 h 137"/>
              <a:gd name="T18" fmla="*/ 176212 w 142"/>
              <a:gd name="T19" fmla="*/ 107950 h 137"/>
              <a:gd name="T20" fmla="*/ 174625 w 142"/>
              <a:gd name="T21" fmla="*/ 93663 h 137"/>
              <a:gd name="T22" fmla="*/ 171450 w 142"/>
              <a:gd name="T23" fmla="*/ 79375 h 137"/>
              <a:gd name="T24" fmla="*/ 165100 w 142"/>
              <a:gd name="T25" fmla="*/ 69850 h 137"/>
              <a:gd name="T26" fmla="*/ 155575 w 142"/>
              <a:gd name="T27" fmla="*/ 60325 h 137"/>
              <a:gd name="T28" fmla="*/ 133350 w 142"/>
              <a:gd name="T29" fmla="*/ 46038 h 137"/>
              <a:gd name="T30" fmla="*/ 104775 w 142"/>
              <a:gd name="T31" fmla="*/ 41275 h 137"/>
              <a:gd name="T32" fmla="*/ 88900 w 142"/>
              <a:gd name="T33" fmla="*/ 46038 h 137"/>
              <a:gd name="T34" fmla="*/ 71437 w 142"/>
              <a:gd name="T35" fmla="*/ 50800 h 137"/>
              <a:gd name="T36" fmla="*/ 55563 w 142"/>
              <a:gd name="T37" fmla="*/ 65088 h 137"/>
              <a:gd name="T38" fmla="*/ 42862 w 142"/>
              <a:gd name="T39" fmla="*/ 79375 h 137"/>
              <a:gd name="T40" fmla="*/ 0 w 142"/>
              <a:gd name="T41" fmla="*/ 55563 h 137"/>
              <a:gd name="T42" fmla="*/ 19050 w 142"/>
              <a:gd name="T43" fmla="*/ 33338 h 137"/>
              <a:gd name="T44" fmla="*/ 46037 w 142"/>
              <a:gd name="T45" fmla="*/ 14288 h 137"/>
              <a:gd name="T46" fmla="*/ 74612 w 142"/>
              <a:gd name="T47" fmla="*/ 4763 h 137"/>
              <a:gd name="T48" fmla="*/ 104775 w 142"/>
              <a:gd name="T49" fmla="*/ 0 h 137"/>
              <a:gd name="T50" fmla="*/ 152400 w 142"/>
              <a:gd name="T51" fmla="*/ 9525 h 137"/>
              <a:gd name="T52" fmla="*/ 171450 w 142"/>
              <a:gd name="T53" fmla="*/ 19050 h 137"/>
              <a:gd name="T54" fmla="*/ 190500 w 142"/>
              <a:gd name="T55" fmla="*/ 33338 h 137"/>
              <a:gd name="T56" fmla="*/ 204788 w 142"/>
              <a:gd name="T57" fmla="*/ 46038 h 137"/>
              <a:gd name="T58" fmla="*/ 214313 w 142"/>
              <a:gd name="T59" fmla="*/ 65088 h 137"/>
              <a:gd name="T60" fmla="*/ 222250 w 142"/>
              <a:gd name="T61" fmla="*/ 84138 h 137"/>
              <a:gd name="T62" fmla="*/ 223838 w 142"/>
              <a:gd name="T63" fmla="*/ 107950 h 137"/>
              <a:gd name="T64" fmla="*/ 222250 w 142"/>
              <a:gd name="T65" fmla="*/ 131763 h 137"/>
              <a:gd name="T66" fmla="*/ 214313 w 142"/>
              <a:gd name="T67" fmla="*/ 150813 h 137"/>
              <a:gd name="T68" fmla="*/ 204788 w 142"/>
              <a:gd name="T69" fmla="*/ 168275 h 137"/>
              <a:gd name="T70" fmla="*/ 190500 w 142"/>
              <a:gd name="T71" fmla="*/ 182563 h 137"/>
              <a:gd name="T72" fmla="*/ 171450 w 142"/>
              <a:gd name="T73" fmla="*/ 196850 h 137"/>
              <a:gd name="T74" fmla="*/ 152400 w 142"/>
              <a:gd name="T75" fmla="*/ 206375 h 137"/>
              <a:gd name="T76" fmla="*/ 104775 w 142"/>
              <a:gd name="T77" fmla="*/ 215900 h 137"/>
              <a:gd name="T78" fmla="*/ 74612 w 142"/>
              <a:gd name="T79" fmla="*/ 211138 h 137"/>
              <a:gd name="T80" fmla="*/ 46037 w 142"/>
              <a:gd name="T81" fmla="*/ 201613 h 137"/>
              <a:gd name="T82" fmla="*/ 19050 w 142"/>
              <a:gd name="T83" fmla="*/ 177800 h 137"/>
              <a:gd name="T84" fmla="*/ 0 w 142"/>
              <a:gd name="T85" fmla="*/ 155575 h 137"/>
              <a:gd name="T86" fmla="*/ 42862 w 142"/>
              <a:gd name="T87" fmla="*/ 136525 h 1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2"/>
              <a:gd name="T133" fmla="*/ 0 h 137"/>
              <a:gd name="T134" fmla="*/ 142 w 142"/>
              <a:gd name="T135" fmla="*/ 137 h 13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2" h="137">
                <a:moveTo>
                  <a:pt x="27" y="86"/>
                </a:moveTo>
                <a:lnTo>
                  <a:pt x="35" y="95"/>
                </a:lnTo>
                <a:lnTo>
                  <a:pt x="45" y="100"/>
                </a:lnTo>
                <a:lnTo>
                  <a:pt x="66" y="106"/>
                </a:lnTo>
                <a:lnTo>
                  <a:pt x="84" y="103"/>
                </a:lnTo>
                <a:lnTo>
                  <a:pt x="98" y="95"/>
                </a:lnTo>
                <a:lnTo>
                  <a:pt x="104" y="89"/>
                </a:lnTo>
                <a:lnTo>
                  <a:pt x="108" y="83"/>
                </a:lnTo>
                <a:lnTo>
                  <a:pt x="110" y="77"/>
                </a:lnTo>
                <a:lnTo>
                  <a:pt x="111" y="68"/>
                </a:lnTo>
                <a:lnTo>
                  <a:pt x="110" y="59"/>
                </a:lnTo>
                <a:lnTo>
                  <a:pt x="108" y="50"/>
                </a:lnTo>
                <a:lnTo>
                  <a:pt x="104" y="44"/>
                </a:lnTo>
                <a:lnTo>
                  <a:pt x="98" y="38"/>
                </a:lnTo>
                <a:lnTo>
                  <a:pt x="84" y="29"/>
                </a:lnTo>
                <a:lnTo>
                  <a:pt x="66" y="26"/>
                </a:lnTo>
                <a:lnTo>
                  <a:pt x="56" y="29"/>
                </a:lnTo>
                <a:lnTo>
                  <a:pt x="45" y="32"/>
                </a:lnTo>
                <a:lnTo>
                  <a:pt x="35" y="41"/>
                </a:lnTo>
                <a:lnTo>
                  <a:pt x="27" y="50"/>
                </a:lnTo>
                <a:lnTo>
                  <a:pt x="0" y="35"/>
                </a:lnTo>
                <a:lnTo>
                  <a:pt x="12" y="21"/>
                </a:lnTo>
                <a:lnTo>
                  <a:pt x="29" y="9"/>
                </a:lnTo>
                <a:lnTo>
                  <a:pt x="47" y="3"/>
                </a:lnTo>
                <a:lnTo>
                  <a:pt x="66" y="0"/>
                </a:lnTo>
                <a:lnTo>
                  <a:pt x="96" y="6"/>
                </a:lnTo>
                <a:lnTo>
                  <a:pt x="108" y="12"/>
                </a:lnTo>
                <a:lnTo>
                  <a:pt x="120" y="21"/>
                </a:lnTo>
                <a:lnTo>
                  <a:pt x="129" y="29"/>
                </a:lnTo>
                <a:lnTo>
                  <a:pt x="135" y="41"/>
                </a:lnTo>
                <a:lnTo>
                  <a:pt x="140" y="53"/>
                </a:lnTo>
                <a:lnTo>
                  <a:pt x="141" y="68"/>
                </a:lnTo>
                <a:lnTo>
                  <a:pt x="140" y="83"/>
                </a:lnTo>
                <a:lnTo>
                  <a:pt x="135" y="95"/>
                </a:lnTo>
                <a:lnTo>
                  <a:pt x="129" y="106"/>
                </a:lnTo>
                <a:lnTo>
                  <a:pt x="120" y="115"/>
                </a:lnTo>
                <a:lnTo>
                  <a:pt x="108" y="124"/>
                </a:lnTo>
                <a:lnTo>
                  <a:pt x="96" y="130"/>
                </a:lnTo>
                <a:lnTo>
                  <a:pt x="66" y="136"/>
                </a:lnTo>
                <a:lnTo>
                  <a:pt x="47" y="133"/>
                </a:lnTo>
                <a:lnTo>
                  <a:pt x="29" y="127"/>
                </a:lnTo>
                <a:lnTo>
                  <a:pt x="12" y="112"/>
                </a:lnTo>
                <a:lnTo>
                  <a:pt x="0" y="98"/>
                </a:lnTo>
                <a:lnTo>
                  <a:pt x="27" y="86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8" name="Freeform 7"/>
          <p:cNvSpPr>
            <a:spLocks/>
          </p:cNvSpPr>
          <p:nvPr/>
        </p:nvSpPr>
        <p:spPr bwMode="auto">
          <a:xfrm>
            <a:off x="6156176" y="2921000"/>
            <a:ext cx="57150" cy="122238"/>
          </a:xfrm>
          <a:custGeom>
            <a:avLst/>
            <a:gdLst>
              <a:gd name="T0" fmla="*/ 55563 w 36"/>
              <a:gd name="T1" fmla="*/ 96838 h 77"/>
              <a:gd name="T2" fmla="*/ 44450 w 36"/>
              <a:gd name="T3" fmla="*/ 79375 h 77"/>
              <a:gd name="T4" fmla="*/ 42862 w 36"/>
              <a:gd name="T5" fmla="*/ 69850 h 77"/>
              <a:gd name="T6" fmla="*/ 39687 w 36"/>
              <a:gd name="T7" fmla="*/ 60325 h 77"/>
              <a:gd name="T8" fmla="*/ 42862 w 36"/>
              <a:gd name="T9" fmla="*/ 50800 h 77"/>
              <a:gd name="T10" fmla="*/ 44450 w 36"/>
              <a:gd name="T11" fmla="*/ 41275 h 77"/>
              <a:gd name="T12" fmla="*/ 55563 w 36"/>
              <a:gd name="T13" fmla="*/ 19050 h 77"/>
              <a:gd name="T14" fmla="*/ 22225 w 36"/>
              <a:gd name="T15" fmla="*/ 0 h 77"/>
              <a:gd name="T16" fmla="*/ 12700 w 36"/>
              <a:gd name="T17" fmla="*/ 14288 h 77"/>
              <a:gd name="T18" fmla="*/ 6350 w 36"/>
              <a:gd name="T19" fmla="*/ 28575 h 77"/>
              <a:gd name="T20" fmla="*/ 3175 w 36"/>
              <a:gd name="T21" fmla="*/ 41275 h 77"/>
              <a:gd name="T22" fmla="*/ 0 w 36"/>
              <a:gd name="T23" fmla="*/ 60325 h 77"/>
              <a:gd name="T24" fmla="*/ 3175 w 36"/>
              <a:gd name="T25" fmla="*/ 74613 h 77"/>
              <a:gd name="T26" fmla="*/ 6350 w 36"/>
              <a:gd name="T27" fmla="*/ 93663 h 77"/>
              <a:gd name="T28" fmla="*/ 12700 w 36"/>
              <a:gd name="T29" fmla="*/ 106363 h 77"/>
              <a:gd name="T30" fmla="*/ 22225 w 36"/>
              <a:gd name="T31" fmla="*/ 120650 h 77"/>
              <a:gd name="T32" fmla="*/ 55563 w 36"/>
              <a:gd name="T33" fmla="*/ 96838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7"/>
              <a:gd name="T53" fmla="*/ 36 w 36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7">
                <a:moveTo>
                  <a:pt x="35" y="61"/>
                </a:moveTo>
                <a:lnTo>
                  <a:pt x="28" y="50"/>
                </a:lnTo>
                <a:lnTo>
                  <a:pt x="27" y="44"/>
                </a:lnTo>
                <a:lnTo>
                  <a:pt x="25" y="38"/>
                </a:lnTo>
                <a:lnTo>
                  <a:pt x="27" y="32"/>
                </a:lnTo>
                <a:lnTo>
                  <a:pt x="28" y="26"/>
                </a:lnTo>
                <a:lnTo>
                  <a:pt x="35" y="12"/>
                </a:lnTo>
                <a:lnTo>
                  <a:pt x="14" y="0"/>
                </a:lnTo>
                <a:lnTo>
                  <a:pt x="8" y="9"/>
                </a:lnTo>
                <a:lnTo>
                  <a:pt x="4" y="18"/>
                </a:lnTo>
                <a:lnTo>
                  <a:pt x="2" y="26"/>
                </a:lnTo>
                <a:lnTo>
                  <a:pt x="0" y="38"/>
                </a:lnTo>
                <a:lnTo>
                  <a:pt x="2" y="47"/>
                </a:lnTo>
                <a:lnTo>
                  <a:pt x="4" y="59"/>
                </a:lnTo>
                <a:lnTo>
                  <a:pt x="8" y="67"/>
                </a:lnTo>
                <a:lnTo>
                  <a:pt x="14" y="76"/>
                </a:lnTo>
                <a:lnTo>
                  <a:pt x="35" y="61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498" y="1772816"/>
            <a:ext cx="155180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85800" y="5819775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124200" y="5819775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-100013"/>
            <a:ext cx="7772400" cy="1066801"/>
          </a:xfrm>
        </p:spPr>
        <p:txBody>
          <a:bodyPr/>
          <a:lstStyle/>
          <a:p>
            <a:r>
              <a:rPr lang="en-GB" sz="4000" b="1" u="sng" dirty="0" smtClean="0">
                <a:solidFill>
                  <a:schemeClr val="tx1"/>
                </a:solidFill>
                <a:latin typeface="Arial" charset="0"/>
              </a:rPr>
              <a:t>Cell-based DNA cloning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93750" y="1068388"/>
            <a:ext cx="7772400" cy="54562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 dirty="0" smtClean="0">
                <a:latin typeface="Arial" charset="0"/>
              </a:rPr>
              <a:t>(2) Transformation of the recombinant DNA molecules into host cells (bacteria, yeast)</a:t>
            </a:r>
          </a:p>
          <a:p>
            <a:pPr>
              <a:lnSpc>
                <a:spcPct val="80000"/>
              </a:lnSpc>
            </a:pPr>
            <a:endParaRPr lang="en-GB" sz="24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sz="24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b="1" dirty="0" smtClean="0">
                <a:latin typeface="Arial" charset="0"/>
              </a:rPr>
              <a:t>(3) Selective propagation of individual cell colonies on agar plate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b="1" dirty="0" smtClean="0">
                <a:latin typeface="Arial" charset="0"/>
              </a:rPr>
              <a:t>(4) Expansion of the cell culture and isolation of recombinant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b="1" dirty="0" smtClean="0">
                <a:latin typeface="Arial" charset="0"/>
              </a:rPr>
              <a:t>	DNA</a:t>
            </a:r>
          </a:p>
        </p:txBody>
      </p:sp>
      <p:sp>
        <p:nvSpPr>
          <p:cNvPr id="34821" name="Freeform 6"/>
          <p:cNvSpPr>
            <a:spLocks/>
          </p:cNvSpPr>
          <p:nvPr/>
        </p:nvSpPr>
        <p:spPr bwMode="auto">
          <a:xfrm>
            <a:off x="1263650" y="2292350"/>
            <a:ext cx="225425" cy="217488"/>
          </a:xfrm>
          <a:custGeom>
            <a:avLst/>
            <a:gdLst>
              <a:gd name="T0" fmla="*/ 42862 w 142"/>
              <a:gd name="T1" fmla="*/ 136525 h 137"/>
              <a:gd name="T2" fmla="*/ 55563 w 142"/>
              <a:gd name="T3" fmla="*/ 150813 h 137"/>
              <a:gd name="T4" fmla="*/ 71437 w 142"/>
              <a:gd name="T5" fmla="*/ 158750 h 137"/>
              <a:gd name="T6" fmla="*/ 104775 w 142"/>
              <a:gd name="T7" fmla="*/ 168275 h 137"/>
              <a:gd name="T8" fmla="*/ 133350 w 142"/>
              <a:gd name="T9" fmla="*/ 163513 h 137"/>
              <a:gd name="T10" fmla="*/ 155575 w 142"/>
              <a:gd name="T11" fmla="*/ 150813 h 137"/>
              <a:gd name="T12" fmla="*/ 165100 w 142"/>
              <a:gd name="T13" fmla="*/ 141288 h 137"/>
              <a:gd name="T14" fmla="*/ 171450 w 142"/>
              <a:gd name="T15" fmla="*/ 131763 h 137"/>
              <a:gd name="T16" fmla="*/ 174625 w 142"/>
              <a:gd name="T17" fmla="*/ 122238 h 137"/>
              <a:gd name="T18" fmla="*/ 176212 w 142"/>
              <a:gd name="T19" fmla="*/ 107950 h 137"/>
              <a:gd name="T20" fmla="*/ 174625 w 142"/>
              <a:gd name="T21" fmla="*/ 93663 h 137"/>
              <a:gd name="T22" fmla="*/ 171450 w 142"/>
              <a:gd name="T23" fmla="*/ 79375 h 137"/>
              <a:gd name="T24" fmla="*/ 165100 w 142"/>
              <a:gd name="T25" fmla="*/ 69850 h 137"/>
              <a:gd name="T26" fmla="*/ 155575 w 142"/>
              <a:gd name="T27" fmla="*/ 60325 h 137"/>
              <a:gd name="T28" fmla="*/ 133350 w 142"/>
              <a:gd name="T29" fmla="*/ 46038 h 137"/>
              <a:gd name="T30" fmla="*/ 104775 w 142"/>
              <a:gd name="T31" fmla="*/ 41275 h 137"/>
              <a:gd name="T32" fmla="*/ 88900 w 142"/>
              <a:gd name="T33" fmla="*/ 46038 h 137"/>
              <a:gd name="T34" fmla="*/ 71437 w 142"/>
              <a:gd name="T35" fmla="*/ 50800 h 137"/>
              <a:gd name="T36" fmla="*/ 55563 w 142"/>
              <a:gd name="T37" fmla="*/ 65088 h 137"/>
              <a:gd name="T38" fmla="*/ 42862 w 142"/>
              <a:gd name="T39" fmla="*/ 79375 h 137"/>
              <a:gd name="T40" fmla="*/ 0 w 142"/>
              <a:gd name="T41" fmla="*/ 55563 h 137"/>
              <a:gd name="T42" fmla="*/ 19050 w 142"/>
              <a:gd name="T43" fmla="*/ 33338 h 137"/>
              <a:gd name="T44" fmla="*/ 46037 w 142"/>
              <a:gd name="T45" fmla="*/ 14288 h 137"/>
              <a:gd name="T46" fmla="*/ 74612 w 142"/>
              <a:gd name="T47" fmla="*/ 4763 h 137"/>
              <a:gd name="T48" fmla="*/ 104775 w 142"/>
              <a:gd name="T49" fmla="*/ 0 h 137"/>
              <a:gd name="T50" fmla="*/ 152400 w 142"/>
              <a:gd name="T51" fmla="*/ 9525 h 137"/>
              <a:gd name="T52" fmla="*/ 171450 w 142"/>
              <a:gd name="T53" fmla="*/ 19050 h 137"/>
              <a:gd name="T54" fmla="*/ 190500 w 142"/>
              <a:gd name="T55" fmla="*/ 33338 h 137"/>
              <a:gd name="T56" fmla="*/ 204788 w 142"/>
              <a:gd name="T57" fmla="*/ 46038 h 137"/>
              <a:gd name="T58" fmla="*/ 214313 w 142"/>
              <a:gd name="T59" fmla="*/ 65088 h 137"/>
              <a:gd name="T60" fmla="*/ 222250 w 142"/>
              <a:gd name="T61" fmla="*/ 84138 h 137"/>
              <a:gd name="T62" fmla="*/ 223838 w 142"/>
              <a:gd name="T63" fmla="*/ 107950 h 137"/>
              <a:gd name="T64" fmla="*/ 222250 w 142"/>
              <a:gd name="T65" fmla="*/ 131763 h 137"/>
              <a:gd name="T66" fmla="*/ 214313 w 142"/>
              <a:gd name="T67" fmla="*/ 150813 h 137"/>
              <a:gd name="T68" fmla="*/ 204788 w 142"/>
              <a:gd name="T69" fmla="*/ 168275 h 137"/>
              <a:gd name="T70" fmla="*/ 190500 w 142"/>
              <a:gd name="T71" fmla="*/ 182563 h 137"/>
              <a:gd name="T72" fmla="*/ 171450 w 142"/>
              <a:gd name="T73" fmla="*/ 196850 h 137"/>
              <a:gd name="T74" fmla="*/ 152400 w 142"/>
              <a:gd name="T75" fmla="*/ 206375 h 137"/>
              <a:gd name="T76" fmla="*/ 104775 w 142"/>
              <a:gd name="T77" fmla="*/ 215900 h 137"/>
              <a:gd name="T78" fmla="*/ 74612 w 142"/>
              <a:gd name="T79" fmla="*/ 211138 h 137"/>
              <a:gd name="T80" fmla="*/ 46037 w 142"/>
              <a:gd name="T81" fmla="*/ 201613 h 137"/>
              <a:gd name="T82" fmla="*/ 19050 w 142"/>
              <a:gd name="T83" fmla="*/ 177800 h 137"/>
              <a:gd name="T84" fmla="*/ 0 w 142"/>
              <a:gd name="T85" fmla="*/ 155575 h 137"/>
              <a:gd name="T86" fmla="*/ 42862 w 142"/>
              <a:gd name="T87" fmla="*/ 136525 h 1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2"/>
              <a:gd name="T133" fmla="*/ 0 h 137"/>
              <a:gd name="T134" fmla="*/ 142 w 142"/>
              <a:gd name="T135" fmla="*/ 137 h 13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2" h="137">
                <a:moveTo>
                  <a:pt x="27" y="86"/>
                </a:moveTo>
                <a:lnTo>
                  <a:pt x="35" y="95"/>
                </a:lnTo>
                <a:lnTo>
                  <a:pt x="45" y="100"/>
                </a:lnTo>
                <a:lnTo>
                  <a:pt x="66" y="106"/>
                </a:lnTo>
                <a:lnTo>
                  <a:pt x="84" y="103"/>
                </a:lnTo>
                <a:lnTo>
                  <a:pt x="98" y="95"/>
                </a:lnTo>
                <a:lnTo>
                  <a:pt x="104" y="89"/>
                </a:lnTo>
                <a:lnTo>
                  <a:pt x="108" y="83"/>
                </a:lnTo>
                <a:lnTo>
                  <a:pt x="110" y="77"/>
                </a:lnTo>
                <a:lnTo>
                  <a:pt x="111" y="68"/>
                </a:lnTo>
                <a:lnTo>
                  <a:pt x="110" y="59"/>
                </a:lnTo>
                <a:lnTo>
                  <a:pt x="108" y="50"/>
                </a:lnTo>
                <a:lnTo>
                  <a:pt x="104" y="44"/>
                </a:lnTo>
                <a:lnTo>
                  <a:pt x="98" y="38"/>
                </a:lnTo>
                <a:lnTo>
                  <a:pt x="84" y="29"/>
                </a:lnTo>
                <a:lnTo>
                  <a:pt x="66" y="26"/>
                </a:lnTo>
                <a:lnTo>
                  <a:pt x="56" y="29"/>
                </a:lnTo>
                <a:lnTo>
                  <a:pt x="45" y="32"/>
                </a:lnTo>
                <a:lnTo>
                  <a:pt x="35" y="41"/>
                </a:lnTo>
                <a:lnTo>
                  <a:pt x="27" y="50"/>
                </a:lnTo>
                <a:lnTo>
                  <a:pt x="0" y="35"/>
                </a:lnTo>
                <a:lnTo>
                  <a:pt x="12" y="21"/>
                </a:lnTo>
                <a:lnTo>
                  <a:pt x="29" y="9"/>
                </a:lnTo>
                <a:lnTo>
                  <a:pt x="47" y="3"/>
                </a:lnTo>
                <a:lnTo>
                  <a:pt x="66" y="0"/>
                </a:lnTo>
                <a:lnTo>
                  <a:pt x="96" y="6"/>
                </a:lnTo>
                <a:lnTo>
                  <a:pt x="108" y="12"/>
                </a:lnTo>
                <a:lnTo>
                  <a:pt x="120" y="21"/>
                </a:lnTo>
                <a:lnTo>
                  <a:pt x="129" y="29"/>
                </a:lnTo>
                <a:lnTo>
                  <a:pt x="135" y="41"/>
                </a:lnTo>
                <a:lnTo>
                  <a:pt x="140" y="53"/>
                </a:lnTo>
                <a:lnTo>
                  <a:pt x="141" y="68"/>
                </a:lnTo>
                <a:lnTo>
                  <a:pt x="140" y="83"/>
                </a:lnTo>
                <a:lnTo>
                  <a:pt x="135" y="95"/>
                </a:lnTo>
                <a:lnTo>
                  <a:pt x="129" y="106"/>
                </a:lnTo>
                <a:lnTo>
                  <a:pt x="120" y="115"/>
                </a:lnTo>
                <a:lnTo>
                  <a:pt x="108" y="124"/>
                </a:lnTo>
                <a:lnTo>
                  <a:pt x="96" y="130"/>
                </a:lnTo>
                <a:lnTo>
                  <a:pt x="66" y="136"/>
                </a:lnTo>
                <a:lnTo>
                  <a:pt x="47" y="133"/>
                </a:lnTo>
                <a:lnTo>
                  <a:pt x="29" y="127"/>
                </a:lnTo>
                <a:lnTo>
                  <a:pt x="12" y="112"/>
                </a:lnTo>
                <a:lnTo>
                  <a:pt x="0" y="98"/>
                </a:lnTo>
                <a:lnTo>
                  <a:pt x="27" y="86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1252538" y="2339975"/>
            <a:ext cx="57150" cy="122238"/>
          </a:xfrm>
          <a:custGeom>
            <a:avLst/>
            <a:gdLst>
              <a:gd name="T0" fmla="*/ 55563 w 36"/>
              <a:gd name="T1" fmla="*/ 96838 h 77"/>
              <a:gd name="T2" fmla="*/ 44450 w 36"/>
              <a:gd name="T3" fmla="*/ 79375 h 77"/>
              <a:gd name="T4" fmla="*/ 42862 w 36"/>
              <a:gd name="T5" fmla="*/ 69850 h 77"/>
              <a:gd name="T6" fmla="*/ 39687 w 36"/>
              <a:gd name="T7" fmla="*/ 60325 h 77"/>
              <a:gd name="T8" fmla="*/ 42862 w 36"/>
              <a:gd name="T9" fmla="*/ 50800 h 77"/>
              <a:gd name="T10" fmla="*/ 44450 w 36"/>
              <a:gd name="T11" fmla="*/ 41275 h 77"/>
              <a:gd name="T12" fmla="*/ 55563 w 36"/>
              <a:gd name="T13" fmla="*/ 19050 h 77"/>
              <a:gd name="T14" fmla="*/ 22225 w 36"/>
              <a:gd name="T15" fmla="*/ 0 h 77"/>
              <a:gd name="T16" fmla="*/ 12700 w 36"/>
              <a:gd name="T17" fmla="*/ 14288 h 77"/>
              <a:gd name="T18" fmla="*/ 6350 w 36"/>
              <a:gd name="T19" fmla="*/ 28575 h 77"/>
              <a:gd name="T20" fmla="*/ 3175 w 36"/>
              <a:gd name="T21" fmla="*/ 41275 h 77"/>
              <a:gd name="T22" fmla="*/ 0 w 36"/>
              <a:gd name="T23" fmla="*/ 60325 h 77"/>
              <a:gd name="T24" fmla="*/ 3175 w 36"/>
              <a:gd name="T25" fmla="*/ 74613 h 77"/>
              <a:gd name="T26" fmla="*/ 6350 w 36"/>
              <a:gd name="T27" fmla="*/ 93663 h 77"/>
              <a:gd name="T28" fmla="*/ 12700 w 36"/>
              <a:gd name="T29" fmla="*/ 106363 h 77"/>
              <a:gd name="T30" fmla="*/ 22225 w 36"/>
              <a:gd name="T31" fmla="*/ 120650 h 77"/>
              <a:gd name="T32" fmla="*/ 55563 w 36"/>
              <a:gd name="T33" fmla="*/ 96838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7"/>
              <a:gd name="T53" fmla="*/ 36 w 36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7">
                <a:moveTo>
                  <a:pt x="35" y="61"/>
                </a:moveTo>
                <a:lnTo>
                  <a:pt x="28" y="50"/>
                </a:lnTo>
                <a:lnTo>
                  <a:pt x="27" y="44"/>
                </a:lnTo>
                <a:lnTo>
                  <a:pt x="25" y="38"/>
                </a:lnTo>
                <a:lnTo>
                  <a:pt x="27" y="32"/>
                </a:lnTo>
                <a:lnTo>
                  <a:pt x="28" y="26"/>
                </a:lnTo>
                <a:lnTo>
                  <a:pt x="35" y="12"/>
                </a:lnTo>
                <a:lnTo>
                  <a:pt x="14" y="0"/>
                </a:lnTo>
                <a:lnTo>
                  <a:pt x="8" y="9"/>
                </a:lnTo>
                <a:lnTo>
                  <a:pt x="4" y="18"/>
                </a:lnTo>
                <a:lnTo>
                  <a:pt x="2" y="26"/>
                </a:lnTo>
                <a:lnTo>
                  <a:pt x="0" y="38"/>
                </a:lnTo>
                <a:lnTo>
                  <a:pt x="2" y="47"/>
                </a:lnTo>
                <a:lnTo>
                  <a:pt x="4" y="59"/>
                </a:lnTo>
                <a:lnTo>
                  <a:pt x="8" y="67"/>
                </a:lnTo>
                <a:lnTo>
                  <a:pt x="14" y="76"/>
                </a:lnTo>
                <a:lnTo>
                  <a:pt x="35" y="61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>
            <a:off x="4535488" y="2220913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26" name="Freeform 11"/>
          <p:cNvSpPr>
            <a:spLocks/>
          </p:cNvSpPr>
          <p:nvPr/>
        </p:nvSpPr>
        <p:spPr bwMode="auto">
          <a:xfrm>
            <a:off x="6175226" y="2292350"/>
            <a:ext cx="225425" cy="217488"/>
          </a:xfrm>
          <a:custGeom>
            <a:avLst/>
            <a:gdLst>
              <a:gd name="T0" fmla="*/ 42862 w 142"/>
              <a:gd name="T1" fmla="*/ 136525 h 137"/>
              <a:gd name="T2" fmla="*/ 52388 w 142"/>
              <a:gd name="T3" fmla="*/ 150813 h 137"/>
              <a:gd name="T4" fmla="*/ 63500 w 142"/>
              <a:gd name="T5" fmla="*/ 158750 h 137"/>
              <a:gd name="T6" fmla="*/ 106363 w 142"/>
              <a:gd name="T7" fmla="*/ 168275 h 137"/>
              <a:gd name="T8" fmla="*/ 127000 w 142"/>
              <a:gd name="T9" fmla="*/ 163513 h 137"/>
              <a:gd name="T10" fmla="*/ 149225 w 142"/>
              <a:gd name="T11" fmla="*/ 150813 h 137"/>
              <a:gd name="T12" fmla="*/ 169862 w 142"/>
              <a:gd name="T13" fmla="*/ 131763 h 137"/>
              <a:gd name="T14" fmla="*/ 169862 w 142"/>
              <a:gd name="T15" fmla="*/ 107950 h 137"/>
              <a:gd name="T16" fmla="*/ 169862 w 142"/>
              <a:gd name="T17" fmla="*/ 79375 h 137"/>
              <a:gd name="T18" fmla="*/ 149225 w 142"/>
              <a:gd name="T19" fmla="*/ 60325 h 137"/>
              <a:gd name="T20" fmla="*/ 127000 w 142"/>
              <a:gd name="T21" fmla="*/ 46038 h 137"/>
              <a:gd name="T22" fmla="*/ 106363 w 142"/>
              <a:gd name="T23" fmla="*/ 41275 h 137"/>
              <a:gd name="T24" fmla="*/ 85725 w 142"/>
              <a:gd name="T25" fmla="*/ 46038 h 137"/>
              <a:gd name="T26" fmla="*/ 63500 w 142"/>
              <a:gd name="T27" fmla="*/ 50800 h 137"/>
              <a:gd name="T28" fmla="*/ 42862 w 142"/>
              <a:gd name="T29" fmla="*/ 79375 h 137"/>
              <a:gd name="T30" fmla="*/ 0 w 142"/>
              <a:gd name="T31" fmla="*/ 55563 h 137"/>
              <a:gd name="T32" fmla="*/ 20637 w 142"/>
              <a:gd name="T33" fmla="*/ 33338 h 137"/>
              <a:gd name="T34" fmla="*/ 42862 w 142"/>
              <a:gd name="T35" fmla="*/ 14288 h 137"/>
              <a:gd name="T36" fmla="*/ 74612 w 142"/>
              <a:gd name="T37" fmla="*/ 4763 h 137"/>
              <a:gd name="T38" fmla="*/ 106363 w 142"/>
              <a:gd name="T39" fmla="*/ 0 h 137"/>
              <a:gd name="T40" fmla="*/ 149225 w 142"/>
              <a:gd name="T41" fmla="*/ 9525 h 137"/>
              <a:gd name="T42" fmla="*/ 192087 w 142"/>
              <a:gd name="T43" fmla="*/ 33338 h 137"/>
              <a:gd name="T44" fmla="*/ 212725 w 142"/>
              <a:gd name="T45" fmla="*/ 65088 h 137"/>
              <a:gd name="T46" fmla="*/ 223838 w 142"/>
              <a:gd name="T47" fmla="*/ 107950 h 137"/>
              <a:gd name="T48" fmla="*/ 212725 w 142"/>
              <a:gd name="T49" fmla="*/ 150813 h 137"/>
              <a:gd name="T50" fmla="*/ 192087 w 142"/>
              <a:gd name="T51" fmla="*/ 182563 h 137"/>
              <a:gd name="T52" fmla="*/ 149225 w 142"/>
              <a:gd name="T53" fmla="*/ 206375 h 137"/>
              <a:gd name="T54" fmla="*/ 106363 w 142"/>
              <a:gd name="T55" fmla="*/ 215900 h 137"/>
              <a:gd name="T56" fmla="*/ 74612 w 142"/>
              <a:gd name="T57" fmla="*/ 211138 h 137"/>
              <a:gd name="T58" fmla="*/ 42862 w 142"/>
              <a:gd name="T59" fmla="*/ 201613 h 137"/>
              <a:gd name="T60" fmla="*/ 20637 w 142"/>
              <a:gd name="T61" fmla="*/ 177800 h 137"/>
              <a:gd name="T62" fmla="*/ 0 w 142"/>
              <a:gd name="T63" fmla="*/ 155575 h 137"/>
              <a:gd name="T64" fmla="*/ 42862 w 142"/>
              <a:gd name="T65" fmla="*/ 136525 h 1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2"/>
              <a:gd name="T100" fmla="*/ 0 h 137"/>
              <a:gd name="T101" fmla="*/ 142 w 142"/>
              <a:gd name="T102" fmla="*/ 137 h 1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2" h="137">
                <a:moveTo>
                  <a:pt x="27" y="86"/>
                </a:moveTo>
                <a:lnTo>
                  <a:pt x="33" y="95"/>
                </a:lnTo>
                <a:lnTo>
                  <a:pt x="40" y="100"/>
                </a:lnTo>
                <a:lnTo>
                  <a:pt x="67" y="106"/>
                </a:lnTo>
                <a:lnTo>
                  <a:pt x="80" y="103"/>
                </a:lnTo>
                <a:lnTo>
                  <a:pt x="94" y="95"/>
                </a:lnTo>
                <a:lnTo>
                  <a:pt x="107" y="83"/>
                </a:lnTo>
                <a:lnTo>
                  <a:pt x="107" y="68"/>
                </a:lnTo>
                <a:lnTo>
                  <a:pt x="107" y="50"/>
                </a:lnTo>
                <a:lnTo>
                  <a:pt x="94" y="38"/>
                </a:lnTo>
                <a:lnTo>
                  <a:pt x="80" y="29"/>
                </a:lnTo>
                <a:lnTo>
                  <a:pt x="67" y="26"/>
                </a:lnTo>
                <a:lnTo>
                  <a:pt x="54" y="29"/>
                </a:lnTo>
                <a:lnTo>
                  <a:pt x="40" y="32"/>
                </a:lnTo>
                <a:lnTo>
                  <a:pt x="27" y="50"/>
                </a:lnTo>
                <a:lnTo>
                  <a:pt x="0" y="35"/>
                </a:lnTo>
                <a:lnTo>
                  <a:pt x="13" y="21"/>
                </a:lnTo>
                <a:lnTo>
                  <a:pt x="27" y="9"/>
                </a:lnTo>
                <a:lnTo>
                  <a:pt x="47" y="3"/>
                </a:lnTo>
                <a:lnTo>
                  <a:pt x="67" y="0"/>
                </a:lnTo>
                <a:lnTo>
                  <a:pt x="94" y="6"/>
                </a:lnTo>
                <a:lnTo>
                  <a:pt x="121" y="21"/>
                </a:lnTo>
                <a:lnTo>
                  <a:pt x="134" y="41"/>
                </a:lnTo>
                <a:lnTo>
                  <a:pt x="141" y="68"/>
                </a:lnTo>
                <a:lnTo>
                  <a:pt x="134" y="95"/>
                </a:lnTo>
                <a:lnTo>
                  <a:pt x="121" y="115"/>
                </a:lnTo>
                <a:lnTo>
                  <a:pt x="94" y="130"/>
                </a:lnTo>
                <a:lnTo>
                  <a:pt x="67" y="136"/>
                </a:lnTo>
                <a:lnTo>
                  <a:pt x="47" y="133"/>
                </a:lnTo>
                <a:lnTo>
                  <a:pt x="27" y="127"/>
                </a:lnTo>
                <a:lnTo>
                  <a:pt x="13" y="112"/>
                </a:lnTo>
                <a:lnTo>
                  <a:pt x="0" y="98"/>
                </a:lnTo>
                <a:lnTo>
                  <a:pt x="27" y="86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7" name="Freeform 12"/>
          <p:cNvSpPr>
            <a:spLocks/>
          </p:cNvSpPr>
          <p:nvPr/>
        </p:nvSpPr>
        <p:spPr bwMode="auto">
          <a:xfrm>
            <a:off x="6156176" y="2339975"/>
            <a:ext cx="63500" cy="122238"/>
          </a:xfrm>
          <a:custGeom>
            <a:avLst/>
            <a:gdLst>
              <a:gd name="T0" fmla="*/ 61913 w 40"/>
              <a:gd name="T1" fmla="*/ 96838 h 77"/>
              <a:gd name="T2" fmla="*/ 50800 w 40"/>
              <a:gd name="T3" fmla="*/ 79375 h 77"/>
              <a:gd name="T4" fmla="*/ 41275 w 40"/>
              <a:gd name="T5" fmla="*/ 60325 h 77"/>
              <a:gd name="T6" fmla="*/ 50800 w 40"/>
              <a:gd name="T7" fmla="*/ 41275 h 77"/>
              <a:gd name="T8" fmla="*/ 61913 w 40"/>
              <a:gd name="T9" fmla="*/ 19050 h 77"/>
              <a:gd name="T10" fmla="*/ 20637 w 40"/>
              <a:gd name="T11" fmla="*/ 0 h 77"/>
              <a:gd name="T12" fmla="*/ 9525 w 40"/>
              <a:gd name="T13" fmla="*/ 28575 h 77"/>
              <a:gd name="T14" fmla="*/ 0 w 40"/>
              <a:gd name="T15" fmla="*/ 60325 h 77"/>
              <a:gd name="T16" fmla="*/ 9525 w 40"/>
              <a:gd name="T17" fmla="*/ 93663 h 77"/>
              <a:gd name="T18" fmla="*/ 20637 w 40"/>
              <a:gd name="T19" fmla="*/ 120650 h 77"/>
              <a:gd name="T20" fmla="*/ 61913 w 40"/>
              <a:gd name="T21" fmla="*/ 96838 h 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77"/>
              <a:gd name="T35" fmla="*/ 40 w 40"/>
              <a:gd name="T36" fmla="*/ 77 h 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77">
                <a:moveTo>
                  <a:pt x="39" y="61"/>
                </a:moveTo>
                <a:lnTo>
                  <a:pt x="32" y="50"/>
                </a:lnTo>
                <a:lnTo>
                  <a:pt x="26" y="38"/>
                </a:lnTo>
                <a:lnTo>
                  <a:pt x="32" y="26"/>
                </a:lnTo>
                <a:lnTo>
                  <a:pt x="39" y="12"/>
                </a:lnTo>
                <a:lnTo>
                  <a:pt x="13" y="0"/>
                </a:lnTo>
                <a:lnTo>
                  <a:pt x="6" y="18"/>
                </a:lnTo>
                <a:lnTo>
                  <a:pt x="0" y="38"/>
                </a:lnTo>
                <a:lnTo>
                  <a:pt x="6" y="59"/>
                </a:lnTo>
                <a:lnTo>
                  <a:pt x="13" y="76"/>
                </a:lnTo>
                <a:lnTo>
                  <a:pt x="39" y="61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2628900" y="3395663"/>
            <a:ext cx="838200" cy="73025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2955925" y="38655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2740025" y="3725863"/>
            <a:ext cx="85725" cy="714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31" name="Oval 16"/>
          <p:cNvSpPr>
            <a:spLocks noChangeArrowheads="1"/>
          </p:cNvSpPr>
          <p:nvPr/>
        </p:nvSpPr>
        <p:spPr bwMode="auto">
          <a:xfrm>
            <a:off x="2930525" y="3560763"/>
            <a:ext cx="85725" cy="714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3146425" y="3611563"/>
            <a:ext cx="85725" cy="714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33" name="Oval 18"/>
          <p:cNvSpPr>
            <a:spLocks noChangeArrowheads="1"/>
          </p:cNvSpPr>
          <p:nvPr/>
        </p:nvSpPr>
        <p:spPr bwMode="auto">
          <a:xfrm>
            <a:off x="3159125" y="3789363"/>
            <a:ext cx="85725" cy="714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34" name="AutoShape 19"/>
          <p:cNvSpPr>
            <a:spLocks noChangeArrowheads="1"/>
          </p:cNvSpPr>
          <p:nvPr/>
        </p:nvSpPr>
        <p:spPr bwMode="auto">
          <a:xfrm>
            <a:off x="4535488" y="3617913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35" name="Freeform 20"/>
          <p:cNvSpPr>
            <a:spLocks/>
          </p:cNvSpPr>
          <p:nvPr/>
        </p:nvSpPr>
        <p:spPr bwMode="auto">
          <a:xfrm>
            <a:off x="5867400" y="3305175"/>
            <a:ext cx="168275" cy="765175"/>
          </a:xfrm>
          <a:custGeom>
            <a:avLst/>
            <a:gdLst>
              <a:gd name="T0" fmla="*/ 0 w 106"/>
              <a:gd name="T1" fmla="*/ 382588 h 482"/>
              <a:gd name="T2" fmla="*/ 9525 w 106"/>
              <a:gd name="T3" fmla="*/ 528638 h 482"/>
              <a:gd name="T4" fmla="*/ 20638 w 106"/>
              <a:gd name="T5" fmla="*/ 595313 h 482"/>
              <a:gd name="T6" fmla="*/ 30163 w 106"/>
              <a:gd name="T7" fmla="*/ 654050 h 482"/>
              <a:gd name="T8" fmla="*/ 39688 w 106"/>
              <a:gd name="T9" fmla="*/ 696913 h 482"/>
              <a:gd name="T10" fmla="*/ 49212 w 106"/>
              <a:gd name="T11" fmla="*/ 735013 h 482"/>
              <a:gd name="T12" fmla="*/ 68263 w 106"/>
              <a:gd name="T13" fmla="*/ 755650 h 482"/>
              <a:gd name="T14" fmla="*/ 79375 w 106"/>
              <a:gd name="T15" fmla="*/ 763588 h 482"/>
              <a:gd name="T16" fmla="*/ 98425 w 106"/>
              <a:gd name="T17" fmla="*/ 755650 h 482"/>
              <a:gd name="T18" fmla="*/ 117475 w 106"/>
              <a:gd name="T19" fmla="*/ 735013 h 482"/>
              <a:gd name="T20" fmla="*/ 127000 w 106"/>
              <a:gd name="T21" fmla="*/ 696913 h 482"/>
              <a:gd name="T22" fmla="*/ 138113 w 106"/>
              <a:gd name="T23" fmla="*/ 654050 h 482"/>
              <a:gd name="T24" fmla="*/ 157163 w 106"/>
              <a:gd name="T25" fmla="*/ 595313 h 482"/>
              <a:gd name="T26" fmla="*/ 157163 w 106"/>
              <a:gd name="T27" fmla="*/ 528638 h 482"/>
              <a:gd name="T28" fmla="*/ 166688 w 106"/>
              <a:gd name="T29" fmla="*/ 382588 h 482"/>
              <a:gd name="T30" fmla="*/ 166688 w 106"/>
              <a:gd name="T31" fmla="*/ 0 h 482"/>
              <a:gd name="T32" fmla="*/ 0 w 106"/>
              <a:gd name="T33" fmla="*/ 0 h 482"/>
              <a:gd name="T34" fmla="*/ 0 w 106"/>
              <a:gd name="T35" fmla="*/ 382588 h 4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6"/>
              <a:gd name="T55" fmla="*/ 0 h 482"/>
              <a:gd name="T56" fmla="*/ 106 w 106"/>
              <a:gd name="T57" fmla="*/ 482 h 4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6" h="482">
                <a:moveTo>
                  <a:pt x="0" y="241"/>
                </a:moveTo>
                <a:lnTo>
                  <a:pt x="6" y="333"/>
                </a:lnTo>
                <a:lnTo>
                  <a:pt x="13" y="375"/>
                </a:lnTo>
                <a:lnTo>
                  <a:pt x="19" y="412"/>
                </a:lnTo>
                <a:lnTo>
                  <a:pt x="25" y="439"/>
                </a:lnTo>
                <a:lnTo>
                  <a:pt x="31" y="463"/>
                </a:lnTo>
                <a:lnTo>
                  <a:pt x="43" y="476"/>
                </a:lnTo>
                <a:lnTo>
                  <a:pt x="50" y="481"/>
                </a:lnTo>
                <a:lnTo>
                  <a:pt x="62" y="476"/>
                </a:lnTo>
                <a:lnTo>
                  <a:pt x="74" y="463"/>
                </a:lnTo>
                <a:lnTo>
                  <a:pt x="80" y="439"/>
                </a:lnTo>
                <a:lnTo>
                  <a:pt x="87" y="412"/>
                </a:lnTo>
                <a:lnTo>
                  <a:pt x="99" y="375"/>
                </a:lnTo>
                <a:lnTo>
                  <a:pt x="99" y="333"/>
                </a:lnTo>
                <a:lnTo>
                  <a:pt x="105" y="241"/>
                </a:lnTo>
                <a:lnTo>
                  <a:pt x="105" y="0"/>
                </a:lnTo>
                <a:lnTo>
                  <a:pt x="0" y="0"/>
                </a:lnTo>
                <a:lnTo>
                  <a:pt x="0" y="241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36" name="Oval 21"/>
          <p:cNvSpPr>
            <a:spLocks noChangeArrowheads="1"/>
          </p:cNvSpPr>
          <p:nvPr/>
        </p:nvSpPr>
        <p:spPr bwMode="auto">
          <a:xfrm>
            <a:off x="5934075" y="3686175"/>
            <a:ext cx="85725" cy="7143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37" name="Freeform 22"/>
          <p:cNvSpPr>
            <a:spLocks/>
          </p:cNvSpPr>
          <p:nvPr/>
        </p:nvSpPr>
        <p:spPr bwMode="auto">
          <a:xfrm>
            <a:off x="3030538" y="5286375"/>
            <a:ext cx="169862" cy="769938"/>
          </a:xfrm>
          <a:custGeom>
            <a:avLst/>
            <a:gdLst>
              <a:gd name="T0" fmla="*/ 0 w 107"/>
              <a:gd name="T1" fmla="*/ 384175 h 485"/>
              <a:gd name="T2" fmla="*/ 4762 w 107"/>
              <a:gd name="T3" fmla="*/ 536575 h 485"/>
              <a:gd name="T4" fmla="*/ 23812 w 107"/>
              <a:gd name="T5" fmla="*/ 657225 h 485"/>
              <a:gd name="T6" fmla="*/ 39687 w 107"/>
              <a:gd name="T7" fmla="*/ 708025 h 485"/>
              <a:gd name="T8" fmla="*/ 53975 w 107"/>
              <a:gd name="T9" fmla="*/ 738188 h 485"/>
              <a:gd name="T10" fmla="*/ 69850 w 107"/>
              <a:gd name="T11" fmla="*/ 758825 h 485"/>
              <a:gd name="T12" fmla="*/ 84137 w 107"/>
              <a:gd name="T13" fmla="*/ 768350 h 485"/>
              <a:gd name="T14" fmla="*/ 98425 w 107"/>
              <a:gd name="T15" fmla="*/ 758825 h 485"/>
              <a:gd name="T16" fmla="*/ 114300 w 107"/>
              <a:gd name="T17" fmla="*/ 738188 h 485"/>
              <a:gd name="T18" fmla="*/ 128587 w 107"/>
              <a:gd name="T19" fmla="*/ 708025 h 485"/>
              <a:gd name="T20" fmla="*/ 142875 w 107"/>
              <a:gd name="T21" fmla="*/ 657225 h 485"/>
              <a:gd name="T22" fmla="*/ 163512 w 107"/>
              <a:gd name="T23" fmla="*/ 536575 h 485"/>
              <a:gd name="T24" fmla="*/ 168275 w 107"/>
              <a:gd name="T25" fmla="*/ 384175 h 485"/>
              <a:gd name="T26" fmla="*/ 168275 w 107"/>
              <a:gd name="T27" fmla="*/ 0 h 485"/>
              <a:gd name="T28" fmla="*/ 0 w 107"/>
              <a:gd name="T29" fmla="*/ 0 h 485"/>
              <a:gd name="T30" fmla="*/ 0 w 107"/>
              <a:gd name="T31" fmla="*/ 384175 h 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7"/>
              <a:gd name="T49" fmla="*/ 0 h 485"/>
              <a:gd name="T50" fmla="*/ 107 w 107"/>
              <a:gd name="T51" fmla="*/ 485 h 4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7" h="485">
                <a:moveTo>
                  <a:pt x="0" y="242"/>
                </a:moveTo>
                <a:lnTo>
                  <a:pt x="3" y="338"/>
                </a:lnTo>
                <a:lnTo>
                  <a:pt x="15" y="414"/>
                </a:lnTo>
                <a:lnTo>
                  <a:pt x="25" y="446"/>
                </a:lnTo>
                <a:lnTo>
                  <a:pt x="34" y="465"/>
                </a:lnTo>
                <a:lnTo>
                  <a:pt x="44" y="478"/>
                </a:lnTo>
                <a:lnTo>
                  <a:pt x="53" y="484"/>
                </a:lnTo>
                <a:lnTo>
                  <a:pt x="62" y="478"/>
                </a:lnTo>
                <a:lnTo>
                  <a:pt x="72" y="465"/>
                </a:lnTo>
                <a:lnTo>
                  <a:pt x="81" y="446"/>
                </a:lnTo>
                <a:lnTo>
                  <a:pt x="90" y="414"/>
                </a:lnTo>
                <a:lnTo>
                  <a:pt x="103" y="338"/>
                </a:lnTo>
                <a:lnTo>
                  <a:pt x="106" y="242"/>
                </a:lnTo>
                <a:lnTo>
                  <a:pt x="106" y="0"/>
                </a:lnTo>
                <a:lnTo>
                  <a:pt x="0" y="0"/>
                </a:lnTo>
                <a:lnTo>
                  <a:pt x="0" y="242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38" name="Oval 23"/>
          <p:cNvSpPr>
            <a:spLocks noChangeArrowheads="1"/>
          </p:cNvSpPr>
          <p:nvPr/>
        </p:nvSpPr>
        <p:spPr bwMode="auto">
          <a:xfrm>
            <a:off x="3048000" y="55800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39" name="AutoShape 24"/>
          <p:cNvSpPr>
            <a:spLocks noChangeArrowheads="1"/>
          </p:cNvSpPr>
          <p:nvPr/>
        </p:nvSpPr>
        <p:spPr bwMode="auto">
          <a:xfrm>
            <a:off x="5780088" y="5275263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0" name="AutoShape 25"/>
          <p:cNvSpPr>
            <a:spLocks noChangeArrowheads="1"/>
          </p:cNvSpPr>
          <p:nvPr/>
        </p:nvSpPr>
        <p:spPr bwMode="auto">
          <a:xfrm>
            <a:off x="3379788" y="5275263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1" name="Freeform 26"/>
          <p:cNvSpPr>
            <a:spLocks/>
          </p:cNvSpPr>
          <p:nvPr/>
        </p:nvSpPr>
        <p:spPr bwMode="auto">
          <a:xfrm>
            <a:off x="4343400" y="5286375"/>
            <a:ext cx="866775" cy="777875"/>
          </a:xfrm>
          <a:custGeom>
            <a:avLst/>
            <a:gdLst>
              <a:gd name="T0" fmla="*/ 0 w 546"/>
              <a:gd name="T1" fmla="*/ 382588 h 490"/>
              <a:gd name="T2" fmla="*/ 9525 w 546"/>
              <a:gd name="T3" fmla="*/ 463550 h 490"/>
              <a:gd name="T4" fmla="*/ 33337 w 546"/>
              <a:gd name="T5" fmla="*/ 534988 h 490"/>
              <a:gd name="T6" fmla="*/ 76200 w 546"/>
              <a:gd name="T7" fmla="*/ 604838 h 490"/>
              <a:gd name="T8" fmla="*/ 125412 w 546"/>
              <a:gd name="T9" fmla="*/ 665163 h 490"/>
              <a:gd name="T10" fmla="*/ 192087 w 546"/>
              <a:gd name="T11" fmla="*/ 706438 h 490"/>
              <a:gd name="T12" fmla="*/ 266700 w 546"/>
              <a:gd name="T13" fmla="*/ 746125 h 490"/>
              <a:gd name="T14" fmla="*/ 341312 w 546"/>
              <a:gd name="T15" fmla="*/ 766763 h 490"/>
              <a:gd name="T16" fmla="*/ 433388 w 546"/>
              <a:gd name="T17" fmla="*/ 776288 h 490"/>
              <a:gd name="T18" fmla="*/ 523875 w 546"/>
              <a:gd name="T19" fmla="*/ 766763 h 490"/>
              <a:gd name="T20" fmla="*/ 598487 w 546"/>
              <a:gd name="T21" fmla="*/ 746125 h 490"/>
              <a:gd name="T22" fmla="*/ 674687 w 546"/>
              <a:gd name="T23" fmla="*/ 706438 h 490"/>
              <a:gd name="T24" fmla="*/ 739775 w 546"/>
              <a:gd name="T25" fmla="*/ 665163 h 490"/>
              <a:gd name="T26" fmla="*/ 790575 w 546"/>
              <a:gd name="T27" fmla="*/ 604838 h 490"/>
              <a:gd name="T28" fmla="*/ 831850 w 546"/>
              <a:gd name="T29" fmla="*/ 534988 h 490"/>
              <a:gd name="T30" fmla="*/ 857250 w 546"/>
              <a:gd name="T31" fmla="*/ 463550 h 490"/>
              <a:gd name="T32" fmla="*/ 865188 w 546"/>
              <a:gd name="T33" fmla="*/ 382588 h 490"/>
              <a:gd name="T34" fmla="*/ 865188 w 546"/>
              <a:gd name="T35" fmla="*/ 0 h 490"/>
              <a:gd name="T36" fmla="*/ 0 w 546"/>
              <a:gd name="T37" fmla="*/ 0 h 490"/>
              <a:gd name="T38" fmla="*/ 0 w 546"/>
              <a:gd name="T39" fmla="*/ 382588 h 4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6"/>
              <a:gd name="T61" fmla="*/ 0 h 490"/>
              <a:gd name="T62" fmla="*/ 546 w 546"/>
              <a:gd name="T63" fmla="*/ 490 h 4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6" h="490">
                <a:moveTo>
                  <a:pt x="0" y="241"/>
                </a:moveTo>
                <a:lnTo>
                  <a:pt x="6" y="292"/>
                </a:lnTo>
                <a:lnTo>
                  <a:pt x="21" y="337"/>
                </a:lnTo>
                <a:lnTo>
                  <a:pt x="48" y="381"/>
                </a:lnTo>
                <a:lnTo>
                  <a:pt x="79" y="419"/>
                </a:lnTo>
                <a:lnTo>
                  <a:pt x="121" y="445"/>
                </a:lnTo>
                <a:lnTo>
                  <a:pt x="168" y="470"/>
                </a:lnTo>
                <a:lnTo>
                  <a:pt x="215" y="483"/>
                </a:lnTo>
                <a:lnTo>
                  <a:pt x="273" y="489"/>
                </a:lnTo>
                <a:lnTo>
                  <a:pt x="330" y="483"/>
                </a:lnTo>
                <a:lnTo>
                  <a:pt x="377" y="470"/>
                </a:lnTo>
                <a:lnTo>
                  <a:pt x="425" y="445"/>
                </a:lnTo>
                <a:lnTo>
                  <a:pt x="466" y="419"/>
                </a:lnTo>
                <a:lnTo>
                  <a:pt x="498" y="381"/>
                </a:lnTo>
                <a:lnTo>
                  <a:pt x="524" y="337"/>
                </a:lnTo>
                <a:lnTo>
                  <a:pt x="540" y="292"/>
                </a:lnTo>
                <a:lnTo>
                  <a:pt x="545" y="241"/>
                </a:lnTo>
                <a:lnTo>
                  <a:pt x="545" y="0"/>
                </a:lnTo>
                <a:lnTo>
                  <a:pt x="0" y="0"/>
                </a:lnTo>
                <a:lnTo>
                  <a:pt x="0" y="241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42" name="Oval 27"/>
          <p:cNvSpPr>
            <a:spLocks noChangeArrowheads="1"/>
          </p:cNvSpPr>
          <p:nvPr/>
        </p:nvSpPr>
        <p:spPr bwMode="auto">
          <a:xfrm>
            <a:off x="4505325" y="54022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3" name="Oval 28"/>
          <p:cNvSpPr>
            <a:spLocks noChangeArrowheads="1"/>
          </p:cNvSpPr>
          <p:nvPr/>
        </p:nvSpPr>
        <p:spPr bwMode="auto">
          <a:xfrm>
            <a:off x="4657725" y="55546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4" name="Oval 29"/>
          <p:cNvSpPr>
            <a:spLocks noChangeArrowheads="1"/>
          </p:cNvSpPr>
          <p:nvPr/>
        </p:nvSpPr>
        <p:spPr bwMode="auto">
          <a:xfrm>
            <a:off x="4810125" y="56308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5" name="Oval 30"/>
          <p:cNvSpPr>
            <a:spLocks noChangeArrowheads="1"/>
          </p:cNvSpPr>
          <p:nvPr/>
        </p:nvSpPr>
        <p:spPr bwMode="auto">
          <a:xfrm>
            <a:off x="4860925" y="54911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6" name="Oval 31"/>
          <p:cNvSpPr>
            <a:spLocks noChangeArrowheads="1"/>
          </p:cNvSpPr>
          <p:nvPr/>
        </p:nvSpPr>
        <p:spPr bwMode="auto">
          <a:xfrm>
            <a:off x="4683125" y="53387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7" name="Oval 32"/>
          <p:cNvSpPr>
            <a:spLocks noChangeArrowheads="1"/>
          </p:cNvSpPr>
          <p:nvPr/>
        </p:nvSpPr>
        <p:spPr bwMode="auto">
          <a:xfrm>
            <a:off x="4876800" y="5819775"/>
            <a:ext cx="85725" cy="7143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8" name="Oval 33"/>
          <p:cNvSpPr>
            <a:spLocks noChangeArrowheads="1"/>
          </p:cNvSpPr>
          <p:nvPr/>
        </p:nvSpPr>
        <p:spPr bwMode="auto">
          <a:xfrm>
            <a:off x="4572000" y="5819775"/>
            <a:ext cx="85725" cy="7143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49" name="Oval 34"/>
          <p:cNvSpPr>
            <a:spLocks noChangeArrowheads="1"/>
          </p:cNvSpPr>
          <p:nvPr/>
        </p:nvSpPr>
        <p:spPr bwMode="auto">
          <a:xfrm>
            <a:off x="4479925" y="55927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50" name="Oval 35"/>
          <p:cNvSpPr>
            <a:spLocks noChangeArrowheads="1"/>
          </p:cNvSpPr>
          <p:nvPr/>
        </p:nvSpPr>
        <p:spPr bwMode="auto">
          <a:xfrm>
            <a:off x="4873625" y="53641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4851" name="Oval 36"/>
          <p:cNvSpPr>
            <a:spLocks noChangeArrowheads="1"/>
          </p:cNvSpPr>
          <p:nvPr/>
        </p:nvSpPr>
        <p:spPr bwMode="auto">
          <a:xfrm>
            <a:off x="4632325" y="5694363"/>
            <a:ext cx="85725" cy="714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grpSp>
        <p:nvGrpSpPr>
          <p:cNvPr id="34852" name="Group 39"/>
          <p:cNvGrpSpPr>
            <a:grpSpLocks/>
          </p:cNvGrpSpPr>
          <p:nvPr/>
        </p:nvGrpSpPr>
        <p:grpSpPr bwMode="auto">
          <a:xfrm>
            <a:off x="6527800" y="5311775"/>
            <a:ext cx="234950" cy="220663"/>
            <a:chOff x="4112" y="3616"/>
            <a:chExt cx="148" cy="139"/>
          </a:xfrm>
        </p:grpSpPr>
        <p:sp>
          <p:nvSpPr>
            <p:cNvPr id="34896" name="Freeform 37"/>
            <p:cNvSpPr>
              <a:spLocks/>
            </p:cNvSpPr>
            <p:nvPr/>
          </p:nvSpPr>
          <p:spPr bwMode="auto">
            <a:xfrm>
              <a:off x="4116" y="3616"/>
              <a:ext cx="144" cy="139"/>
            </a:xfrm>
            <a:custGeom>
              <a:avLst/>
              <a:gdLst>
                <a:gd name="T0" fmla="*/ 27 w 144"/>
                <a:gd name="T1" fmla="*/ 90 h 139"/>
                <a:gd name="T2" fmla="*/ 41 w 144"/>
                <a:gd name="T3" fmla="*/ 102 h 139"/>
                <a:gd name="T4" fmla="*/ 68 w 144"/>
                <a:gd name="T5" fmla="*/ 108 h 139"/>
                <a:gd name="T6" fmla="*/ 88 w 144"/>
                <a:gd name="T7" fmla="*/ 108 h 139"/>
                <a:gd name="T8" fmla="*/ 102 w 144"/>
                <a:gd name="T9" fmla="*/ 96 h 139"/>
                <a:gd name="T10" fmla="*/ 109 w 144"/>
                <a:gd name="T11" fmla="*/ 72 h 139"/>
                <a:gd name="T12" fmla="*/ 102 w 144"/>
                <a:gd name="T13" fmla="*/ 42 h 139"/>
                <a:gd name="T14" fmla="*/ 88 w 144"/>
                <a:gd name="T15" fmla="*/ 36 h 139"/>
                <a:gd name="T16" fmla="*/ 68 w 144"/>
                <a:gd name="T17" fmla="*/ 30 h 139"/>
                <a:gd name="T18" fmla="*/ 41 w 144"/>
                <a:gd name="T19" fmla="*/ 36 h 139"/>
                <a:gd name="T20" fmla="*/ 27 w 144"/>
                <a:gd name="T21" fmla="*/ 54 h 139"/>
                <a:gd name="T22" fmla="*/ 0 w 144"/>
                <a:gd name="T23" fmla="*/ 36 h 139"/>
                <a:gd name="T24" fmla="*/ 27 w 144"/>
                <a:gd name="T25" fmla="*/ 12 h 139"/>
                <a:gd name="T26" fmla="*/ 48 w 144"/>
                <a:gd name="T27" fmla="*/ 6 h 139"/>
                <a:gd name="T28" fmla="*/ 68 w 144"/>
                <a:gd name="T29" fmla="*/ 0 h 139"/>
                <a:gd name="T30" fmla="*/ 95 w 144"/>
                <a:gd name="T31" fmla="*/ 6 h 139"/>
                <a:gd name="T32" fmla="*/ 123 w 144"/>
                <a:gd name="T33" fmla="*/ 18 h 139"/>
                <a:gd name="T34" fmla="*/ 136 w 144"/>
                <a:gd name="T35" fmla="*/ 42 h 139"/>
                <a:gd name="T36" fmla="*/ 143 w 144"/>
                <a:gd name="T37" fmla="*/ 72 h 139"/>
                <a:gd name="T38" fmla="*/ 136 w 144"/>
                <a:gd name="T39" fmla="*/ 96 h 139"/>
                <a:gd name="T40" fmla="*/ 123 w 144"/>
                <a:gd name="T41" fmla="*/ 120 h 139"/>
                <a:gd name="T42" fmla="*/ 95 w 144"/>
                <a:gd name="T43" fmla="*/ 132 h 139"/>
                <a:gd name="T44" fmla="*/ 68 w 144"/>
                <a:gd name="T45" fmla="*/ 138 h 139"/>
                <a:gd name="T46" fmla="*/ 48 w 144"/>
                <a:gd name="T47" fmla="*/ 138 h 139"/>
                <a:gd name="T48" fmla="*/ 27 w 144"/>
                <a:gd name="T49" fmla="*/ 126 h 139"/>
                <a:gd name="T50" fmla="*/ 0 w 144"/>
                <a:gd name="T51" fmla="*/ 102 h 139"/>
                <a:gd name="T52" fmla="*/ 27 w 144"/>
                <a:gd name="T53" fmla="*/ 90 h 1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139"/>
                <a:gd name="T83" fmla="*/ 144 w 144"/>
                <a:gd name="T84" fmla="*/ 139 h 1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139">
                  <a:moveTo>
                    <a:pt x="27" y="90"/>
                  </a:moveTo>
                  <a:lnTo>
                    <a:pt x="41" y="102"/>
                  </a:lnTo>
                  <a:lnTo>
                    <a:pt x="68" y="108"/>
                  </a:lnTo>
                  <a:lnTo>
                    <a:pt x="88" y="108"/>
                  </a:lnTo>
                  <a:lnTo>
                    <a:pt x="102" y="96"/>
                  </a:lnTo>
                  <a:lnTo>
                    <a:pt x="109" y="72"/>
                  </a:lnTo>
                  <a:lnTo>
                    <a:pt x="102" y="42"/>
                  </a:lnTo>
                  <a:lnTo>
                    <a:pt x="88" y="36"/>
                  </a:lnTo>
                  <a:lnTo>
                    <a:pt x="68" y="30"/>
                  </a:lnTo>
                  <a:lnTo>
                    <a:pt x="41" y="36"/>
                  </a:lnTo>
                  <a:lnTo>
                    <a:pt x="27" y="54"/>
                  </a:lnTo>
                  <a:lnTo>
                    <a:pt x="0" y="36"/>
                  </a:lnTo>
                  <a:lnTo>
                    <a:pt x="27" y="12"/>
                  </a:lnTo>
                  <a:lnTo>
                    <a:pt x="48" y="6"/>
                  </a:lnTo>
                  <a:lnTo>
                    <a:pt x="68" y="0"/>
                  </a:lnTo>
                  <a:lnTo>
                    <a:pt x="95" y="6"/>
                  </a:lnTo>
                  <a:lnTo>
                    <a:pt x="123" y="18"/>
                  </a:lnTo>
                  <a:lnTo>
                    <a:pt x="136" y="42"/>
                  </a:lnTo>
                  <a:lnTo>
                    <a:pt x="143" y="72"/>
                  </a:lnTo>
                  <a:lnTo>
                    <a:pt x="136" y="96"/>
                  </a:lnTo>
                  <a:lnTo>
                    <a:pt x="123" y="120"/>
                  </a:lnTo>
                  <a:lnTo>
                    <a:pt x="95" y="132"/>
                  </a:lnTo>
                  <a:lnTo>
                    <a:pt x="68" y="138"/>
                  </a:lnTo>
                  <a:lnTo>
                    <a:pt x="48" y="138"/>
                  </a:lnTo>
                  <a:lnTo>
                    <a:pt x="27" y="126"/>
                  </a:lnTo>
                  <a:lnTo>
                    <a:pt x="0" y="102"/>
                  </a:lnTo>
                  <a:lnTo>
                    <a:pt x="27" y="90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97" name="Freeform 38"/>
            <p:cNvSpPr>
              <a:spLocks/>
            </p:cNvSpPr>
            <p:nvPr/>
          </p:nvSpPr>
          <p:spPr bwMode="auto">
            <a:xfrm>
              <a:off x="4112" y="3647"/>
              <a:ext cx="34" cy="78"/>
            </a:xfrm>
            <a:custGeom>
              <a:avLst/>
              <a:gdLst>
                <a:gd name="T0" fmla="*/ 33 w 34"/>
                <a:gd name="T1" fmla="*/ 65 h 78"/>
                <a:gd name="T2" fmla="*/ 26 w 34"/>
                <a:gd name="T3" fmla="*/ 53 h 78"/>
                <a:gd name="T4" fmla="*/ 20 w 34"/>
                <a:gd name="T5" fmla="*/ 35 h 78"/>
                <a:gd name="T6" fmla="*/ 26 w 34"/>
                <a:gd name="T7" fmla="*/ 23 h 78"/>
                <a:gd name="T8" fmla="*/ 33 w 34"/>
                <a:gd name="T9" fmla="*/ 11 h 78"/>
                <a:gd name="T10" fmla="*/ 13 w 34"/>
                <a:gd name="T11" fmla="*/ 0 h 78"/>
                <a:gd name="T12" fmla="*/ 0 w 34"/>
                <a:gd name="T13" fmla="*/ 17 h 78"/>
                <a:gd name="T14" fmla="*/ 0 w 34"/>
                <a:gd name="T15" fmla="*/ 35 h 78"/>
                <a:gd name="T16" fmla="*/ 0 w 34"/>
                <a:gd name="T17" fmla="*/ 59 h 78"/>
                <a:gd name="T18" fmla="*/ 13 w 34"/>
                <a:gd name="T19" fmla="*/ 77 h 78"/>
                <a:gd name="T20" fmla="*/ 33 w 34"/>
                <a:gd name="T21" fmla="*/ 65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78"/>
                <a:gd name="T35" fmla="*/ 34 w 3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78">
                  <a:moveTo>
                    <a:pt x="33" y="65"/>
                  </a:moveTo>
                  <a:lnTo>
                    <a:pt x="26" y="53"/>
                  </a:lnTo>
                  <a:lnTo>
                    <a:pt x="20" y="35"/>
                  </a:lnTo>
                  <a:lnTo>
                    <a:pt x="26" y="23"/>
                  </a:lnTo>
                  <a:lnTo>
                    <a:pt x="33" y="11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13" y="77"/>
                  </a:lnTo>
                  <a:lnTo>
                    <a:pt x="33" y="6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53" name="Group 42"/>
          <p:cNvGrpSpPr>
            <a:grpSpLocks/>
          </p:cNvGrpSpPr>
          <p:nvPr/>
        </p:nvGrpSpPr>
        <p:grpSpPr bwMode="auto">
          <a:xfrm>
            <a:off x="6678613" y="5467350"/>
            <a:ext cx="236537" cy="217488"/>
            <a:chOff x="4207" y="3714"/>
            <a:chExt cx="149" cy="137"/>
          </a:xfrm>
        </p:grpSpPr>
        <p:sp>
          <p:nvSpPr>
            <p:cNvPr id="34894" name="Freeform 40"/>
            <p:cNvSpPr>
              <a:spLocks/>
            </p:cNvSpPr>
            <p:nvPr/>
          </p:nvSpPr>
          <p:spPr bwMode="auto">
            <a:xfrm>
              <a:off x="4216" y="3714"/>
              <a:ext cx="140" cy="137"/>
            </a:xfrm>
            <a:custGeom>
              <a:avLst/>
              <a:gdLst>
                <a:gd name="T0" fmla="*/ 21 w 140"/>
                <a:gd name="T1" fmla="*/ 87 h 137"/>
                <a:gd name="T2" fmla="*/ 41 w 140"/>
                <a:gd name="T3" fmla="*/ 99 h 137"/>
                <a:gd name="T4" fmla="*/ 62 w 140"/>
                <a:gd name="T5" fmla="*/ 105 h 137"/>
                <a:gd name="T6" fmla="*/ 83 w 140"/>
                <a:gd name="T7" fmla="*/ 105 h 137"/>
                <a:gd name="T8" fmla="*/ 97 w 140"/>
                <a:gd name="T9" fmla="*/ 93 h 137"/>
                <a:gd name="T10" fmla="*/ 104 w 140"/>
                <a:gd name="T11" fmla="*/ 68 h 137"/>
                <a:gd name="T12" fmla="*/ 97 w 140"/>
                <a:gd name="T13" fmla="*/ 37 h 137"/>
                <a:gd name="T14" fmla="*/ 83 w 140"/>
                <a:gd name="T15" fmla="*/ 31 h 137"/>
                <a:gd name="T16" fmla="*/ 62 w 140"/>
                <a:gd name="T17" fmla="*/ 25 h 137"/>
                <a:gd name="T18" fmla="*/ 41 w 140"/>
                <a:gd name="T19" fmla="*/ 31 h 137"/>
                <a:gd name="T20" fmla="*/ 21 w 140"/>
                <a:gd name="T21" fmla="*/ 50 h 137"/>
                <a:gd name="T22" fmla="*/ 0 w 140"/>
                <a:gd name="T23" fmla="*/ 37 h 137"/>
                <a:gd name="T24" fmla="*/ 7 w 140"/>
                <a:gd name="T25" fmla="*/ 19 h 137"/>
                <a:gd name="T26" fmla="*/ 21 w 140"/>
                <a:gd name="T27" fmla="*/ 13 h 137"/>
                <a:gd name="T28" fmla="*/ 62 w 140"/>
                <a:gd name="T29" fmla="*/ 0 h 137"/>
                <a:gd name="T30" fmla="*/ 90 w 140"/>
                <a:gd name="T31" fmla="*/ 7 h 137"/>
                <a:gd name="T32" fmla="*/ 118 w 140"/>
                <a:gd name="T33" fmla="*/ 19 h 137"/>
                <a:gd name="T34" fmla="*/ 132 w 140"/>
                <a:gd name="T35" fmla="*/ 44 h 137"/>
                <a:gd name="T36" fmla="*/ 139 w 140"/>
                <a:gd name="T37" fmla="*/ 68 h 137"/>
                <a:gd name="T38" fmla="*/ 132 w 140"/>
                <a:gd name="T39" fmla="*/ 93 h 137"/>
                <a:gd name="T40" fmla="*/ 118 w 140"/>
                <a:gd name="T41" fmla="*/ 118 h 137"/>
                <a:gd name="T42" fmla="*/ 90 w 140"/>
                <a:gd name="T43" fmla="*/ 130 h 137"/>
                <a:gd name="T44" fmla="*/ 62 w 140"/>
                <a:gd name="T45" fmla="*/ 136 h 137"/>
                <a:gd name="T46" fmla="*/ 41 w 140"/>
                <a:gd name="T47" fmla="*/ 136 h 137"/>
                <a:gd name="T48" fmla="*/ 21 w 140"/>
                <a:gd name="T49" fmla="*/ 124 h 137"/>
                <a:gd name="T50" fmla="*/ 7 w 140"/>
                <a:gd name="T51" fmla="*/ 111 h 137"/>
                <a:gd name="T52" fmla="*/ 0 w 140"/>
                <a:gd name="T53" fmla="*/ 99 h 137"/>
                <a:gd name="T54" fmla="*/ 21 w 140"/>
                <a:gd name="T55" fmla="*/ 87 h 1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137"/>
                <a:gd name="T86" fmla="*/ 140 w 140"/>
                <a:gd name="T87" fmla="*/ 137 h 1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137">
                  <a:moveTo>
                    <a:pt x="21" y="87"/>
                  </a:moveTo>
                  <a:lnTo>
                    <a:pt x="41" y="99"/>
                  </a:lnTo>
                  <a:lnTo>
                    <a:pt x="62" y="105"/>
                  </a:lnTo>
                  <a:lnTo>
                    <a:pt x="83" y="105"/>
                  </a:lnTo>
                  <a:lnTo>
                    <a:pt x="97" y="93"/>
                  </a:lnTo>
                  <a:lnTo>
                    <a:pt x="104" y="68"/>
                  </a:lnTo>
                  <a:lnTo>
                    <a:pt x="97" y="37"/>
                  </a:lnTo>
                  <a:lnTo>
                    <a:pt x="83" y="31"/>
                  </a:lnTo>
                  <a:lnTo>
                    <a:pt x="62" y="25"/>
                  </a:lnTo>
                  <a:lnTo>
                    <a:pt x="41" y="31"/>
                  </a:lnTo>
                  <a:lnTo>
                    <a:pt x="21" y="50"/>
                  </a:lnTo>
                  <a:lnTo>
                    <a:pt x="0" y="37"/>
                  </a:lnTo>
                  <a:lnTo>
                    <a:pt x="7" y="19"/>
                  </a:lnTo>
                  <a:lnTo>
                    <a:pt x="21" y="13"/>
                  </a:lnTo>
                  <a:lnTo>
                    <a:pt x="62" y="0"/>
                  </a:lnTo>
                  <a:lnTo>
                    <a:pt x="90" y="7"/>
                  </a:lnTo>
                  <a:lnTo>
                    <a:pt x="118" y="19"/>
                  </a:lnTo>
                  <a:lnTo>
                    <a:pt x="132" y="44"/>
                  </a:lnTo>
                  <a:lnTo>
                    <a:pt x="139" y="68"/>
                  </a:lnTo>
                  <a:lnTo>
                    <a:pt x="132" y="93"/>
                  </a:lnTo>
                  <a:lnTo>
                    <a:pt x="118" y="118"/>
                  </a:lnTo>
                  <a:lnTo>
                    <a:pt x="90" y="130"/>
                  </a:lnTo>
                  <a:lnTo>
                    <a:pt x="62" y="136"/>
                  </a:lnTo>
                  <a:lnTo>
                    <a:pt x="41" y="136"/>
                  </a:lnTo>
                  <a:lnTo>
                    <a:pt x="21" y="124"/>
                  </a:lnTo>
                  <a:lnTo>
                    <a:pt x="7" y="111"/>
                  </a:lnTo>
                  <a:lnTo>
                    <a:pt x="0" y="99"/>
                  </a:lnTo>
                  <a:lnTo>
                    <a:pt x="21" y="87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95" name="Freeform 41"/>
            <p:cNvSpPr>
              <a:spLocks/>
            </p:cNvSpPr>
            <p:nvPr/>
          </p:nvSpPr>
          <p:spPr bwMode="auto">
            <a:xfrm>
              <a:off x="4207" y="3741"/>
              <a:ext cx="35" cy="80"/>
            </a:xfrm>
            <a:custGeom>
              <a:avLst/>
              <a:gdLst>
                <a:gd name="T0" fmla="*/ 34 w 35"/>
                <a:gd name="T1" fmla="*/ 67 h 80"/>
                <a:gd name="T2" fmla="*/ 27 w 35"/>
                <a:gd name="T3" fmla="*/ 55 h 80"/>
                <a:gd name="T4" fmla="*/ 27 w 35"/>
                <a:gd name="T5" fmla="*/ 42 h 80"/>
                <a:gd name="T6" fmla="*/ 27 w 35"/>
                <a:gd name="T7" fmla="*/ 30 h 80"/>
                <a:gd name="T8" fmla="*/ 34 w 35"/>
                <a:gd name="T9" fmla="*/ 18 h 80"/>
                <a:gd name="T10" fmla="*/ 14 w 35"/>
                <a:gd name="T11" fmla="*/ 0 h 80"/>
                <a:gd name="T12" fmla="*/ 0 w 35"/>
                <a:gd name="T13" fmla="*/ 18 h 80"/>
                <a:gd name="T14" fmla="*/ 0 w 35"/>
                <a:gd name="T15" fmla="*/ 42 h 80"/>
                <a:gd name="T16" fmla="*/ 0 w 35"/>
                <a:gd name="T17" fmla="*/ 61 h 80"/>
                <a:gd name="T18" fmla="*/ 14 w 35"/>
                <a:gd name="T19" fmla="*/ 79 h 80"/>
                <a:gd name="T20" fmla="*/ 34 w 35"/>
                <a:gd name="T21" fmla="*/ 67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0"/>
                <a:gd name="T35" fmla="*/ 35 w 35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0">
                  <a:moveTo>
                    <a:pt x="34" y="67"/>
                  </a:moveTo>
                  <a:lnTo>
                    <a:pt x="27" y="55"/>
                  </a:lnTo>
                  <a:lnTo>
                    <a:pt x="27" y="42"/>
                  </a:lnTo>
                  <a:lnTo>
                    <a:pt x="27" y="30"/>
                  </a:lnTo>
                  <a:lnTo>
                    <a:pt x="34" y="18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0" y="42"/>
                  </a:lnTo>
                  <a:lnTo>
                    <a:pt x="0" y="61"/>
                  </a:lnTo>
                  <a:lnTo>
                    <a:pt x="14" y="79"/>
                  </a:lnTo>
                  <a:lnTo>
                    <a:pt x="34" y="6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54" name="Group 45"/>
          <p:cNvGrpSpPr>
            <a:grpSpLocks/>
          </p:cNvGrpSpPr>
          <p:nvPr/>
        </p:nvGrpSpPr>
        <p:grpSpPr bwMode="auto">
          <a:xfrm>
            <a:off x="6829425" y="5614988"/>
            <a:ext cx="238125" cy="222250"/>
            <a:chOff x="4302" y="3807"/>
            <a:chExt cx="150" cy="140"/>
          </a:xfrm>
        </p:grpSpPr>
        <p:sp>
          <p:nvSpPr>
            <p:cNvPr id="34892" name="Freeform 43"/>
            <p:cNvSpPr>
              <a:spLocks/>
            </p:cNvSpPr>
            <p:nvPr/>
          </p:nvSpPr>
          <p:spPr bwMode="auto">
            <a:xfrm>
              <a:off x="4309" y="3807"/>
              <a:ext cx="143" cy="140"/>
            </a:xfrm>
            <a:custGeom>
              <a:avLst/>
              <a:gdLst>
                <a:gd name="T0" fmla="*/ 28 w 143"/>
                <a:gd name="T1" fmla="*/ 88 h 140"/>
                <a:gd name="T2" fmla="*/ 42 w 143"/>
                <a:gd name="T3" fmla="*/ 101 h 140"/>
                <a:gd name="T4" fmla="*/ 64 w 143"/>
                <a:gd name="T5" fmla="*/ 107 h 140"/>
                <a:gd name="T6" fmla="*/ 99 w 143"/>
                <a:gd name="T7" fmla="*/ 101 h 140"/>
                <a:gd name="T8" fmla="*/ 114 w 143"/>
                <a:gd name="T9" fmla="*/ 88 h 140"/>
                <a:gd name="T10" fmla="*/ 114 w 143"/>
                <a:gd name="T11" fmla="*/ 70 h 140"/>
                <a:gd name="T12" fmla="*/ 114 w 143"/>
                <a:gd name="T13" fmla="*/ 57 h 140"/>
                <a:gd name="T14" fmla="*/ 99 w 143"/>
                <a:gd name="T15" fmla="*/ 44 h 140"/>
                <a:gd name="T16" fmla="*/ 85 w 143"/>
                <a:gd name="T17" fmla="*/ 38 h 140"/>
                <a:gd name="T18" fmla="*/ 64 w 143"/>
                <a:gd name="T19" fmla="*/ 32 h 140"/>
                <a:gd name="T20" fmla="*/ 42 w 143"/>
                <a:gd name="T21" fmla="*/ 38 h 140"/>
                <a:gd name="T22" fmla="*/ 28 w 143"/>
                <a:gd name="T23" fmla="*/ 51 h 140"/>
                <a:gd name="T24" fmla="*/ 0 w 143"/>
                <a:gd name="T25" fmla="*/ 38 h 140"/>
                <a:gd name="T26" fmla="*/ 28 w 143"/>
                <a:gd name="T27" fmla="*/ 13 h 140"/>
                <a:gd name="T28" fmla="*/ 42 w 143"/>
                <a:gd name="T29" fmla="*/ 6 h 140"/>
                <a:gd name="T30" fmla="*/ 64 w 143"/>
                <a:gd name="T31" fmla="*/ 0 h 140"/>
                <a:gd name="T32" fmla="*/ 92 w 143"/>
                <a:gd name="T33" fmla="*/ 6 h 140"/>
                <a:gd name="T34" fmla="*/ 121 w 143"/>
                <a:gd name="T35" fmla="*/ 19 h 140"/>
                <a:gd name="T36" fmla="*/ 135 w 143"/>
                <a:gd name="T37" fmla="*/ 44 h 140"/>
                <a:gd name="T38" fmla="*/ 142 w 143"/>
                <a:gd name="T39" fmla="*/ 70 h 140"/>
                <a:gd name="T40" fmla="*/ 135 w 143"/>
                <a:gd name="T41" fmla="*/ 95 h 140"/>
                <a:gd name="T42" fmla="*/ 121 w 143"/>
                <a:gd name="T43" fmla="*/ 120 h 140"/>
                <a:gd name="T44" fmla="*/ 92 w 143"/>
                <a:gd name="T45" fmla="*/ 133 h 140"/>
                <a:gd name="T46" fmla="*/ 64 w 143"/>
                <a:gd name="T47" fmla="*/ 139 h 140"/>
                <a:gd name="T48" fmla="*/ 42 w 143"/>
                <a:gd name="T49" fmla="*/ 139 h 140"/>
                <a:gd name="T50" fmla="*/ 28 w 143"/>
                <a:gd name="T51" fmla="*/ 126 h 140"/>
                <a:gd name="T52" fmla="*/ 0 w 143"/>
                <a:gd name="T53" fmla="*/ 101 h 140"/>
                <a:gd name="T54" fmla="*/ 28 w 143"/>
                <a:gd name="T55" fmla="*/ 88 h 1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140"/>
                <a:gd name="T86" fmla="*/ 143 w 143"/>
                <a:gd name="T87" fmla="*/ 140 h 1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140">
                  <a:moveTo>
                    <a:pt x="28" y="88"/>
                  </a:moveTo>
                  <a:lnTo>
                    <a:pt x="42" y="101"/>
                  </a:lnTo>
                  <a:lnTo>
                    <a:pt x="64" y="107"/>
                  </a:lnTo>
                  <a:lnTo>
                    <a:pt x="99" y="101"/>
                  </a:lnTo>
                  <a:lnTo>
                    <a:pt x="114" y="88"/>
                  </a:lnTo>
                  <a:lnTo>
                    <a:pt x="114" y="70"/>
                  </a:lnTo>
                  <a:lnTo>
                    <a:pt x="114" y="57"/>
                  </a:lnTo>
                  <a:lnTo>
                    <a:pt x="99" y="44"/>
                  </a:lnTo>
                  <a:lnTo>
                    <a:pt x="85" y="38"/>
                  </a:lnTo>
                  <a:lnTo>
                    <a:pt x="64" y="32"/>
                  </a:lnTo>
                  <a:lnTo>
                    <a:pt x="42" y="38"/>
                  </a:lnTo>
                  <a:lnTo>
                    <a:pt x="28" y="51"/>
                  </a:lnTo>
                  <a:lnTo>
                    <a:pt x="0" y="38"/>
                  </a:lnTo>
                  <a:lnTo>
                    <a:pt x="28" y="13"/>
                  </a:lnTo>
                  <a:lnTo>
                    <a:pt x="42" y="6"/>
                  </a:lnTo>
                  <a:lnTo>
                    <a:pt x="64" y="0"/>
                  </a:lnTo>
                  <a:lnTo>
                    <a:pt x="92" y="6"/>
                  </a:lnTo>
                  <a:lnTo>
                    <a:pt x="121" y="19"/>
                  </a:lnTo>
                  <a:lnTo>
                    <a:pt x="135" y="44"/>
                  </a:lnTo>
                  <a:lnTo>
                    <a:pt x="142" y="70"/>
                  </a:lnTo>
                  <a:lnTo>
                    <a:pt x="135" y="95"/>
                  </a:lnTo>
                  <a:lnTo>
                    <a:pt x="121" y="120"/>
                  </a:lnTo>
                  <a:lnTo>
                    <a:pt x="92" y="133"/>
                  </a:lnTo>
                  <a:lnTo>
                    <a:pt x="64" y="139"/>
                  </a:lnTo>
                  <a:lnTo>
                    <a:pt x="42" y="139"/>
                  </a:lnTo>
                  <a:lnTo>
                    <a:pt x="28" y="126"/>
                  </a:lnTo>
                  <a:lnTo>
                    <a:pt x="0" y="101"/>
                  </a:lnTo>
                  <a:lnTo>
                    <a:pt x="28" y="88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93" name="Freeform 44"/>
            <p:cNvSpPr>
              <a:spLocks/>
            </p:cNvSpPr>
            <p:nvPr/>
          </p:nvSpPr>
          <p:spPr bwMode="auto">
            <a:xfrm>
              <a:off x="4302" y="3841"/>
              <a:ext cx="36" cy="76"/>
            </a:xfrm>
            <a:custGeom>
              <a:avLst/>
              <a:gdLst>
                <a:gd name="T0" fmla="*/ 35 w 36"/>
                <a:gd name="T1" fmla="*/ 62 h 76"/>
                <a:gd name="T2" fmla="*/ 28 w 36"/>
                <a:gd name="T3" fmla="*/ 50 h 76"/>
                <a:gd name="T4" fmla="*/ 28 w 36"/>
                <a:gd name="T5" fmla="*/ 37 h 76"/>
                <a:gd name="T6" fmla="*/ 28 w 36"/>
                <a:gd name="T7" fmla="*/ 25 h 76"/>
                <a:gd name="T8" fmla="*/ 35 w 36"/>
                <a:gd name="T9" fmla="*/ 12 h 76"/>
                <a:gd name="T10" fmla="*/ 14 w 36"/>
                <a:gd name="T11" fmla="*/ 0 h 76"/>
                <a:gd name="T12" fmla="*/ 7 w 36"/>
                <a:gd name="T13" fmla="*/ 19 h 76"/>
                <a:gd name="T14" fmla="*/ 0 w 36"/>
                <a:gd name="T15" fmla="*/ 37 h 76"/>
                <a:gd name="T16" fmla="*/ 7 w 36"/>
                <a:gd name="T17" fmla="*/ 56 h 76"/>
                <a:gd name="T18" fmla="*/ 14 w 36"/>
                <a:gd name="T19" fmla="*/ 75 h 76"/>
                <a:gd name="T20" fmla="*/ 35 w 36"/>
                <a:gd name="T21" fmla="*/ 62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76"/>
                <a:gd name="T35" fmla="*/ 36 w 36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76">
                  <a:moveTo>
                    <a:pt x="35" y="62"/>
                  </a:moveTo>
                  <a:lnTo>
                    <a:pt x="28" y="50"/>
                  </a:lnTo>
                  <a:lnTo>
                    <a:pt x="28" y="37"/>
                  </a:lnTo>
                  <a:lnTo>
                    <a:pt x="28" y="25"/>
                  </a:lnTo>
                  <a:lnTo>
                    <a:pt x="35" y="12"/>
                  </a:lnTo>
                  <a:lnTo>
                    <a:pt x="14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7" y="56"/>
                  </a:lnTo>
                  <a:lnTo>
                    <a:pt x="14" y="75"/>
                  </a:lnTo>
                  <a:lnTo>
                    <a:pt x="35" y="6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55" name="Group 48"/>
          <p:cNvGrpSpPr>
            <a:grpSpLocks/>
          </p:cNvGrpSpPr>
          <p:nvPr/>
        </p:nvGrpSpPr>
        <p:grpSpPr bwMode="auto">
          <a:xfrm>
            <a:off x="6950075" y="5651500"/>
            <a:ext cx="238125" cy="223838"/>
            <a:chOff x="4378" y="3830"/>
            <a:chExt cx="150" cy="141"/>
          </a:xfrm>
        </p:grpSpPr>
        <p:sp>
          <p:nvSpPr>
            <p:cNvPr id="34890" name="Freeform 46"/>
            <p:cNvSpPr>
              <a:spLocks/>
            </p:cNvSpPr>
            <p:nvPr/>
          </p:nvSpPr>
          <p:spPr bwMode="auto">
            <a:xfrm>
              <a:off x="4382" y="3830"/>
              <a:ext cx="146" cy="141"/>
            </a:xfrm>
            <a:custGeom>
              <a:avLst/>
              <a:gdLst>
                <a:gd name="T0" fmla="*/ 29 w 146"/>
                <a:gd name="T1" fmla="*/ 89 h 141"/>
                <a:gd name="T2" fmla="*/ 44 w 146"/>
                <a:gd name="T3" fmla="*/ 102 h 141"/>
                <a:gd name="T4" fmla="*/ 73 w 146"/>
                <a:gd name="T5" fmla="*/ 108 h 141"/>
                <a:gd name="T6" fmla="*/ 102 w 146"/>
                <a:gd name="T7" fmla="*/ 102 h 141"/>
                <a:gd name="T8" fmla="*/ 116 w 146"/>
                <a:gd name="T9" fmla="*/ 89 h 141"/>
                <a:gd name="T10" fmla="*/ 116 w 146"/>
                <a:gd name="T11" fmla="*/ 70 h 141"/>
                <a:gd name="T12" fmla="*/ 116 w 146"/>
                <a:gd name="T13" fmla="*/ 57 h 141"/>
                <a:gd name="T14" fmla="*/ 102 w 146"/>
                <a:gd name="T15" fmla="*/ 45 h 141"/>
                <a:gd name="T16" fmla="*/ 87 w 146"/>
                <a:gd name="T17" fmla="*/ 38 h 141"/>
                <a:gd name="T18" fmla="*/ 73 w 146"/>
                <a:gd name="T19" fmla="*/ 32 h 141"/>
                <a:gd name="T20" fmla="*/ 44 w 146"/>
                <a:gd name="T21" fmla="*/ 38 h 141"/>
                <a:gd name="T22" fmla="*/ 29 w 146"/>
                <a:gd name="T23" fmla="*/ 51 h 141"/>
                <a:gd name="T24" fmla="*/ 0 w 146"/>
                <a:gd name="T25" fmla="*/ 38 h 141"/>
                <a:gd name="T26" fmla="*/ 29 w 146"/>
                <a:gd name="T27" fmla="*/ 13 h 141"/>
                <a:gd name="T28" fmla="*/ 51 w 146"/>
                <a:gd name="T29" fmla="*/ 7 h 141"/>
                <a:gd name="T30" fmla="*/ 73 w 146"/>
                <a:gd name="T31" fmla="*/ 0 h 141"/>
                <a:gd name="T32" fmla="*/ 102 w 146"/>
                <a:gd name="T33" fmla="*/ 7 h 141"/>
                <a:gd name="T34" fmla="*/ 123 w 146"/>
                <a:gd name="T35" fmla="*/ 19 h 141"/>
                <a:gd name="T36" fmla="*/ 138 w 146"/>
                <a:gd name="T37" fmla="*/ 45 h 141"/>
                <a:gd name="T38" fmla="*/ 145 w 146"/>
                <a:gd name="T39" fmla="*/ 70 h 141"/>
                <a:gd name="T40" fmla="*/ 138 w 146"/>
                <a:gd name="T41" fmla="*/ 96 h 141"/>
                <a:gd name="T42" fmla="*/ 123 w 146"/>
                <a:gd name="T43" fmla="*/ 121 h 141"/>
                <a:gd name="T44" fmla="*/ 102 w 146"/>
                <a:gd name="T45" fmla="*/ 134 h 141"/>
                <a:gd name="T46" fmla="*/ 73 w 146"/>
                <a:gd name="T47" fmla="*/ 140 h 141"/>
                <a:gd name="T48" fmla="*/ 51 w 146"/>
                <a:gd name="T49" fmla="*/ 140 h 141"/>
                <a:gd name="T50" fmla="*/ 29 w 146"/>
                <a:gd name="T51" fmla="*/ 127 h 141"/>
                <a:gd name="T52" fmla="*/ 0 w 146"/>
                <a:gd name="T53" fmla="*/ 102 h 141"/>
                <a:gd name="T54" fmla="*/ 29 w 146"/>
                <a:gd name="T55" fmla="*/ 89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141"/>
                <a:gd name="T86" fmla="*/ 146 w 146"/>
                <a:gd name="T87" fmla="*/ 141 h 1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141">
                  <a:moveTo>
                    <a:pt x="29" y="89"/>
                  </a:moveTo>
                  <a:lnTo>
                    <a:pt x="44" y="102"/>
                  </a:lnTo>
                  <a:lnTo>
                    <a:pt x="73" y="108"/>
                  </a:lnTo>
                  <a:lnTo>
                    <a:pt x="102" y="102"/>
                  </a:lnTo>
                  <a:lnTo>
                    <a:pt x="116" y="89"/>
                  </a:lnTo>
                  <a:lnTo>
                    <a:pt x="116" y="70"/>
                  </a:lnTo>
                  <a:lnTo>
                    <a:pt x="116" y="57"/>
                  </a:lnTo>
                  <a:lnTo>
                    <a:pt x="102" y="45"/>
                  </a:lnTo>
                  <a:lnTo>
                    <a:pt x="87" y="38"/>
                  </a:lnTo>
                  <a:lnTo>
                    <a:pt x="73" y="32"/>
                  </a:lnTo>
                  <a:lnTo>
                    <a:pt x="44" y="38"/>
                  </a:lnTo>
                  <a:lnTo>
                    <a:pt x="29" y="51"/>
                  </a:lnTo>
                  <a:lnTo>
                    <a:pt x="0" y="38"/>
                  </a:lnTo>
                  <a:lnTo>
                    <a:pt x="29" y="13"/>
                  </a:lnTo>
                  <a:lnTo>
                    <a:pt x="51" y="7"/>
                  </a:lnTo>
                  <a:lnTo>
                    <a:pt x="73" y="0"/>
                  </a:lnTo>
                  <a:lnTo>
                    <a:pt x="102" y="7"/>
                  </a:lnTo>
                  <a:lnTo>
                    <a:pt x="123" y="19"/>
                  </a:lnTo>
                  <a:lnTo>
                    <a:pt x="138" y="45"/>
                  </a:lnTo>
                  <a:lnTo>
                    <a:pt x="145" y="70"/>
                  </a:lnTo>
                  <a:lnTo>
                    <a:pt x="138" y="96"/>
                  </a:lnTo>
                  <a:lnTo>
                    <a:pt x="123" y="121"/>
                  </a:lnTo>
                  <a:lnTo>
                    <a:pt x="102" y="134"/>
                  </a:lnTo>
                  <a:lnTo>
                    <a:pt x="73" y="140"/>
                  </a:lnTo>
                  <a:lnTo>
                    <a:pt x="51" y="140"/>
                  </a:lnTo>
                  <a:lnTo>
                    <a:pt x="29" y="127"/>
                  </a:lnTo>
                  <a:lnTo>
                    <a:pt x="0" y="102"/>
                  </a:lnTo>
                  <a:lnTo>
                    <a:pt x="29" y="89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91" name="Freeform 47"/>
            <p:cNvSpPr>
              <a:spLocks/>
            </p:cNvSpPr>
            <p:nvPr/>
          </p:nvSpPr>
          <p:spPr bwMode="auto">
            <a:xfrm>
              <a:off x="4378" y="3864"/>
              <a:ext cx="36" cy="77"/>
            </a:xfrm>
            <a:custGeom>
              <a:avLst/>
              <a:gdLst>
                <a:gd name="T0" fmla="*/ 35 w 36"/>
                <a:gd name="T1" fmla="*/ 63 h 77"/>
                <a:gd name="T2" fmla="*/ 28 w 36"/>
                <a:gd name="T3" fmla="*/ 51 h 77"/>
                <a:gd name="T4" fmla="*/ 28 w 36"/>
                <a:gd name="T5" fmla="*/ 38 h 77"/>
                <a:gd name="T6" fmla="*/ 28 w 36"/>
                <a:gd name="T7" fmla="*/ 26 h 77"/>
                <a:gd name="T8" fmla="*/ 35 w 36"/>
                <a:gd name="T9" fmla="*/ 13 h 77"/>
                <a:gd name="T10" fmla="*/ 14 w 36"/>
                <a:gd name="T11" fmla="*/ 0 h 77"/>
                <a:gd name="T12" fmla="*/ 7 w 36"/>
                <a:gd name="T13" fmla="*/ 19 h 77"/>
                <a:gd name="T14" fmla="*/ 0 w 36"/>
                <a:gd name="T15" fmla="*/ 38 h 77"/>
                <a:gd name="T16" fmla="*/ 7 w 36"/>
                <a:gd name="T17" fmla="*/ 57 h 77"/>
                <a:gd name="T18" fmla="*/ 14 w 36"/>
                <a:gd name="T19" fmla="*/ 76 h 77"/>
                <a:gd name="T20" fmla="*/ 35 w 36"/>
                <a:gd name="T21" fmla="*/ 63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77"/>
                <a:gd name="T35" fmla="*/ 36 w 36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77">
                  <a:moveTo>
                    <a:pt x="35" y="63"/>
                  </a:moveTo>
                  <a:lnTo>
                    <a:pt x="28" y="51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35" y="13"/>
                  </a:lnTo>
                  <a:lnTo>
                    <a:pt x="14" y="0"/>
                  </a:lnTo>
                  <a:lnTo>
                    <a:pt x="7" y="19"/>
                  </a:lnTo>
                  <a:lnTo>
                    <a:pt x="0" y="38"/>
                  </a:lnTo>
                  <a:lnTo>
                    <a:pt x="7" y="57"/>
                  </a:lnTo>
                  <a:lnTo>
                    <a:pt x="14" y="76"/>
                  </a:lnTo>
                  <a:lnTo>
                    <a:pt x="35" y="6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56" name="Group 51"/>
          <p:cNvGrpSpPr>
            <a:grpSpLocks/>
          </p:cNvGrpSpPr>
          <p:nvPr/>
        </p:nvGrpSpPr>
        <p:grpSpPr bwMode="auto">
          <a:xfrm>
            <a:off x="7018338" y="5548313"/>
            <a:ext cx="239712" cy="219075"/>
            <a:chOff x="4421" y="3765"/>
            <a:chExt cx="151" cy="138"/>
          </a:xfrm>
        </p:grpSpPr>
        <p:sp>
          <p:nvSpPr>
            <p:cNvPr id="34888" name="Freeform 49"/>
            <p:cNvSpPr>
              <a:spLocks/>
            </p:cNvSpPr>
            <p:nvPr/>
          </p:nvSpPr>
          <p:spPr bwMode="auto">
            <a:xfrm>
              <a:off x="4432" y="3765"/>
              <a:ext cx="140" cy="138"/>
            </a:xfrm>
            <a:custGeom>
              <a:avLst/>
              <a:gdLst>
                <a:gd name="T0" fmla="*/ 22 w 140"/>
                <a:gd name="T1" fmla="*/ 87 h 138"/>
                <a:gd name="T2" fmla="*/ 37 w 140"/>
                <a:gd name="T3" fmla="*/ 100 h 138"/>
                <a:gd name="T4" fmla="*/ 66 w 140"/>
                <a:gd name="T5" fmla="*/ 106 h 138"/>
                <a:gd name="T6" fmla="*/ 80 w 140"/>
                <a:gd name="T7" fmla="*/ 106 h 138"/>
                <a:gd name="T8" fmla="*/ 95 w 140"/>
                <a:gd name="T9" fmla="*/ 93 h 138"/>
                <a:gd name="T10" fmla="*/ 110 w 140"/>
                <a:gd name="T11" fmla="*/ 81 h 138"/>
                <a:gd name="T12" fmla="*/ 110 w 140"/>
                <a:gd name="T13" fmla="*/ 68 h 138"/>
                <a:gd name="T14" fmla="*/ 110 w 140"/>
                <a:gd name="T15" fmla="*/ 50 h 138"/>
                <a:gd name="T16" fmla="*/ 95 w 140"/>
                <a:gd name="T17" fmla="*/ 43 h 138"/>
                <a:gd name="T18" fmla="*/ 66 w 140"/>
                <a:gd name="T19" fmla="*/ 31 h 138"/>
                <a:gd name="T20" fmla="*/ 37 w 140"/>
                <a:gd name="T21" fmla="*/ 37 h 138"/>
                <a:gd name="T22" fmla="*/ 22 w 140"/>
                <a:gd name="T23" fmla="*/ 50 h 138"/>
                <a:gd name="T24" fmla="*/ 0 w 140"/>
                <a:gd name="T25" fmla="*/ 37 h 138"/>
                <a:gd name="T26" fmla="*/ 7 w 140"/>
                <a:gd name="T27" fmla="*/ 18 h 138"/>
                <a:gd name="T28" fmla="*/ 22 w 140"/>
                <a:gd name="T29" fmla="*/ 12 h 138"/>
                <a:gd name="T30" fmla="*/ 66 w 140"/>
                <a:gd name="T31" fmla="*/ 0 h 138"/>
                <a:gd name="T32" fmla="*/ 95 w 140"/>
                <a:gd name="T33" fmla="*/ 6 h 138"/>
                <a:gd name="T34" fmla="*/ 117 w 140"/>
                <a:gd name="T35" fmla="*/ 18 h 138"/>
                <a:gd name="T36" fmla="*/ 132 w 140"/>
                <a:gd name="T37" fmla="*/ 43 h 138"/>
                <a:gd name="T38" fmla="*/ 139 w 140"/>
                <a:gd name="T39" fmla="*/ 68 h 138"/>
                <a:gd name="T40" fmla="*/ 132 w 140"/>
                <a:gd name="T41" fmla="*/ 93 h 138"/>
                <a:gd name="T42" fmla="*/ 117 w 140"/>
                <a:gd name="T43" fmla="*/ 118 h 138"/>
                <a:gd name="T44" fmla="*/ 95 w 140"/>
                <a:gd name="T45" fmla="*/ 131 h 138"/>
                <a:gd name="T46" fmla="*/ 66 w 140"/>
                <a:gd name="T47" fmla="*/ 137 h 138"/>
                <a:gd name="T48" fmla="*/ 44 w 140"/>
                <a:gd name="T49" fmla="*/ 137 h 138"/>
                <a:gd name="T50" fmla="*/ 22 w 140"/>
                <a:gd name="T51" fmla="*/ 125 h 138"/>
                <a:gd name="T52" fmla="*/ 7 w 140"/>
                <a:gd name="T53" fmla="*/ 112 h 138"/>
                <a:gd name="T54" fmla="*/ 0 w 140"/>
                <a:gd name="T55" fmla="*/ 100 h 138"/>
                <a:gd name="T56" fmla="*/ 22 w 140"/>
                <a:gd name="T57" fmla="*/ 87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0"/>
                <a:gd name="T88" fmla="*/ 0 h 138"/>
                <a:gd name="T89" fmla="*/ 140 w 140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0" h="138">
                  <a:moveTo>
                    <a:pt x="22" y="87"/>
                  </a:moveTo>
                  <a:lnTo>
                    <a:pt x="37" y="100"/>
                  </a:lnTo>
                  <a:lnTo>
                    <a:pt x="66" y="106"/>
                  </a:lnTo>
                  <a:lnTo>
                    <a:pt x="80" y="106"/>
                  </a:lnTo>
                  <a:lnTo>
                    <a:pt x="95" y="93"/>
                  </a:lnTo>
                  <a:lnTo>
                    <a:pt x="110" y="81"/>
                  </a:lnTo>
                  <a:lnTo>
                    <a:pt x="110" y="68"/>
                  </a:lnTo>
                  <a:lnTo>
                    <a:pt x="110" y="50"/>
                  </a:lnTo>
                  <a:lnTo>
                    <a:pt x="95" y="43"/>
                  </a:lnTo>
                  <a:lnTo>
                    <a:pt x="66" y="31"/>
                  </a:lnTo>
                  <a:lnTo>
                    <a:pt x="37" y="37"/>
                  </a:lnTo>
                  <a:lnTo>
                    <a:pt x="22" y="50"/>
                  </a:lnTo>
                  <a:lnTo>
                    <a:pt x="0" y="37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66" y="0"/>
                  </a:lnTo>
                  <a:lnTo>
                    <a:pt x="95" y="6"/>
                  </a:lnTo>
                  <a:lnTo>
                    <a:pt x="117" y="18"/>
                  </a:lnTo>
                  <a:lnTo>
                    <a:pt x="132" y="43"/>
                  </a:lnTo>
                  <a:lnTo>
                    <a:pt x="139" y="68"/>
                  </a:lnTo>
                  <a:lnTo>
                    <a:pt x="132" y="93"/>
                  </a:lnTo>
                  <a:lnTo>
                    <a:pt x="117" y="118"/>
                  </a:lnTo>
                  <a:lnTo>
                    <a:pt x="95" y="131"/>
                  </a:lnTo>
                  <a:lnTo>
                    <a:pt x="66" y="137"/>
                  </a:lnTo>
                  <a:lnTo>
                    <a:pt x="44" y="137"/>
                  </a:lnTo>
                  <a:lnTo>
                    <a:pt x="22" y="125"/>
                  </a:lnTo>
                  <a:lnTo>
                    <a:pt x="7" y="112"/>
                  </a:lnTo>
                  <a:lnTo>
                    <a:pt x="0" y="100"/>
                  </a:lnTo>
                  <a:lnTo>
                    <a:pt x="22" y="87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89" name="Freeform 50"/>
            <p:cNvSpPr>
              <a:spLocks/>
            </p:cNvSpPr>
            <p:nvPr/>
          </p:nvSpPr>
          <p:spPr bwMode="auto">
            <a:xfrm>
              <a:off x="4421" y="3798"/>
              <a:ext cx="37" cy="75"/>
            </a:xfrm>
            <a:custGeom>
              <a:avLst/>
              <a:gdLst>
                <a:gd name="T0" fmla="*/ 36 w 37"/>
                <a:gd name="T1" fmla="*/ 62 h 75"/>
                <a:gd name="T2" fmla="*/ 29 w 37"/>
                <a:gd name="T3" fmla="*/ 49 h 75"/>
                <a:gd name="T4" fmla="*/ 29 w 37"/>
                <a:gd name="T5" fmla="*/ 37 h 75"/>
                <a:gd name="T6" fmla="*/ 29 w 37"/>
                <a:gd name="T7" fmla="*/ 24 h 75"/>
                <a:gd name="T8" fmla="*/ 36 w 37"/>
                <a:gd name="T9" fmla="*/ 12 h 75"/>
                <a:gd name="T10" fmla="*/ 15 w 37"/>
                <a:gd name="T11" fmla="*/ 0 h 75"/>
                <a:gd name="T12" fmla="*/ 7 w 37"/>
                <a:gd name="T13" fmla="*/ 12 h 75"/>
                <a:gd name="T14" fmla="*/ 0 w 37"/>
                <a:gd name="T15" fmla="*/ 37 h 75"/>
                <a:gd name="T16" fmla="*/ 7 w 37"/>
                <a:gd name="T17" fmla="*/ 55 h 75"/>
                <a:gd name="T18" fmla="*/ 15 w 37"/>
                <a:gd name="T19" fmla="*/ 74 h 75"/>
                <a:gd name="T20" fmla="*/ 36 w 37"/>
                <a:gd name="T21" fmla="*/ 62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5"/>
                <a:gd name="T35" fmla="*/ 37 w 37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5">
                  <a:moveTo>
                    <a:pt x="36" y="62"/>
                  </a:moveTo>
                  <a:lnTo>
                    <a:pt x="29" y="49"/>
                  </a:lnTo>
                  <a:lnTo>
                    <a:pt x="29" y="37"/>
                  </a:lnTo>
                  <a:lnTo>
                    <a:pt x="29" y="24"/>
                  </a:lnTo>
                  <a:lnTo>
                    <a:pt x="36" y="12"/>
                  </a:lnTo>
                  <a:lnTo>
                    <a:pt x="15" y="0"/>
                  </a:lnTo>
                  <a:lnTo>
                    <a:pt x="7" y="12"/>
                  </a:lnTo>
                  <a:lnTo>
                    <a:pt x="0" y="37"/>
                  </a:lnTo>
                  <a:lnTo>
                    <a:pt x="7" y="55"/>
                  </a:lnTo>
                  <a:lnTo>
                    <a:pt x="15" y="74"/>
                  </a:lnTo>
                  <a:lnTo>
                    <a:pt x="36" y="6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57" name="Group 54"/>
          <p:cNvGrpSpPr>
            <a:grpSpLocks/>
          </p:cNvGrpSpPr>
          <p:nvPr/>
        </p:nvGrpSpPr>
        <p:grpSpPr bwMode="auto">
          <a:xfrm>
            <a:off x="7088188" y="5443538"/>
            <a:ext cx="239712" cy="215900"/>
            <a:chOff x="4465" y="3699"/>
            <a:chExt cx="151" cy="136"/>
          </a:xfrm>
        </p:grpSpPr>
        <p:sp>
          <p:nvSpPr>
            <p:cNvPr id="34886" name="Freeform 52"/>
            <p:cNvSpPr>
              <a:spLocks/>
            </p:cNvSpPr>
            <p:nvPr/>
          </p:nvSpPr>
          <p:spPr bwMode="auto">
            <a:xfrm>
              <a:off x="4475" y="3699"/>
              <a:ext cx="141" cy="136"/>
            </a:xfrm>
            <a:custGeom>
              <a:avLst/>
              <a:gdLst>
                <a:gd name="T0" fmla="*/ 22 w 141"/>
                <a:gd name="T1" fmla="*/ 86 h 136"/>
                <a:gd name="T2" fmla="*/ 44 w 141"/>
                <a:gd name="T3" fmla="*/ 98 h 136"/>
                <a:gd name="T4" fmla="*/ 66 w 141"/>
                <a:gd name="T5" fmla="*/ 104 h 136"/>
                <a:gd name="T6" fmla="*/ 81 w 141"/>
                <a:gd name="T7" fmla="*/ 104 h 136"/>
                <a:gd name="T8" fmla="*/ 96 w 141"/>
                <a:gd name="T9" fmla="*/ 92 h 136"/>
                <a:gd name="T10" fmla="*/ 110 w 141"/>
                <a:gd name="T11" fmla="*/ 80 h 136"/>
                <a:gd name="T12" fmla="*/ 110 w 141"/>
                <a:gd name="T13" fmla="*/ 68 h 136"/>
                <a:gd name="T14" fmla="*/ 110 w 141"/>
                <a:gd name="T15" fmla="*/ 49 h 136"/>
                <a:gd name="T16" fmla="*/ 96 w 141"/>
                <a:gd name="T17" fmla="*/ 37 h 136"/>
                <a:gd name="T18" fmla="*/ 81 w 141"/>
                <a:gd name="T19" fmla="*/ 31 h 136"/>
                <a:gd name="T20" fmla="*/ 66 w 141"/>
                <a:gd name="T21" fmla="*/ 25 h 136"/>
                <a:gd name="T22" fmla="*/ 44 w 141"/>
                <a:gd name="T23" fmla="*/ 31 h 136"/>
                <a:gd name="T24" fmla="*/ 22 w 141"/>
                <a:gd name="T25" fmla="*/ 49 h 136"/>
                <a:gd name="T26" fmla="*/ 0 w 141"/>
                <a:gd name="T27" fmla="*/ 37 h 136"/>
                <a:gd name="T28" fmla="*/ 29 w 141"/>
                <a:gd name="T29" fmla="*/ 12 h 136"/>
                <a:gd name="T30" fmla="*/ 66 w 141"/>
                <a:gd name="T31" fmla="*/ 0 h 136"/>
                <a:gd name="T32" fmla="*/ 96 w 141"/>
                <a:gd name="T33" fmla="*/ 6 h 136"/>
                <a:gd name="T34" fmla="*/ 118 w 141"/>
                <a:gd name="T35" fmla="*/ 18 h 136"/>
                <a:gd name="T36" fmla="*/ 133 w 141"/>
                <a:gd name="T37" fmla="*/ 43 h 136"/>
                <a:gd name="T38" fmla="*/ 140 w 141"/>
                <a:gd name="T39" fmla="*/ 68 h 136"/>
                <a:gd name="T40" fmla="*/ 133 w 141"/>
                <a:gd name="T41" fmla="*/ 92 h 136"/>
                <a:gd name="T42" fmla="*/ 118 w 141"/>
                <a:gd name="T43" fmla="*/ 117 h 136"/>
                <a:gd name="T44" fmla="*/ 96 w 141"/>
                <a:gd name="T45" fmla="*/ 129 h 136"/>
                <a:gd name="T46" fmla="*/ 66 w 141"/>
                <a:gd name="T47" fmla="*/ 135 h 136"/>
                <a:gd name="T48" fmla="*/ 44 w 141"/>
                <a:gd name="T49" fmla="*/ 135 h 136"/>
                <a:gd name="T50" fmla="*/ 29 w 141"/>
                <a:gd name="T51" fmla="*/ 123 h 136"/>
                <a:gd name="T52" fmla="*/ 0 w 141"/>
                <a:gd name="T53" fmla="*/ 98 h 136"/>
                <a:gd name="T54" fmla="*/ 22 w 141"/>
                <a:gd name="T55" fmla="*/ 86 h 1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1"/>
                <a:gd name="T85" fmla="*/ 0 h 136"/>
                <a:gd name="T86" fmla="*/ 141 w 141"/>
                <a:gd name="T87" fmla="*/ 136 h 1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1" h="136">
                  <a:moveTo>
                    <a:pt x="22" y="86"/>
                  </a:moveTo>
                  <a:lnTo>
                    <a:pt x="44" y="98"/>
                  </a:lnTo>
                  <a:lnTo>
                    <a:pt x="66" y="104"/>
                  </a:lnTo>
                  <a:lnTo>
                    <a:pt x="81" y="104"/>
                  </a:lnTo>
                  <a:lnTo>
                    <a:pt x="96" y="92"/>
                  </a:lnTo>
                  <a:lnTo>
                    <a:pt x="110" y="80"/>
                  </a:lnTo>
                  <a:lnTo>
                    <a:pt x="110" y="68"/>
                  </a:lnTo>
                  <a:lnTo>
                    <a:pt x="110" y="49"/>
                  </a:lnTo>
                  <a:lnTo>
                    <a:pt x="96" y="37"/>
                  </a:lnTo>
                  <a:lnTo>
                    <a:pt x="81" y="31"/>
                  </a:lnTo>
                  <a:lnTo>
                    <a:pt x="66" y="25"/>
                  </a:lnTo>
                  <a:lnTo>
                    <a:pt x="44" y="31"/>
                  </a:lnTo>
                  <a:lnTo>
                    <a:pt x="22" y="49"/>
                  </a:lnTo>
                  <a:lnTo>
                    <a:pt x="0" y="37"/>
                  </a:lnTo>
                  <a:lnTo>
                    <a:pt x="29" y="12"/>
                  </a:lnTo>
                  <a:lnTo>
                    <a:pt x="66" y="0"/>
                  </a:lnTo>
                  <a:lnTo>
                    <a:pt x="96" y="6"/>
                  </a:lnTo>
                  <a:lnTo>
                    <a:pt x="118" y="18"/>
                  </a:lnTo>
                  <a:lnTo>
                    <a:pt x="133" y="43"/>
                  </a:lnTo>
                  <a:lnTo>
                    <a:pt x="140" y="68"/>
                  </a:lnTo>
                  <a:lnTo>
                    <a:pt x="133" y="92"/>
                  </a:lnTo>
                  <a:lnTo>
                    <a:pt x="118" y="117"/>
                  </a:lnTo>
                  <a:lnTo>
                    <a:pt x="96" y="129"/>
                  </a:lnTo>
                  <a:lnTo>
                    <a:pt x="66" y="135"/>
                  </a:lnTo>
                  <a:lnTo>
                    <a:pt x="44" y="135"/>
                  </a:lnTo>
                  <a:lnTo>
                    <a:pt x="29" y="123"/>
                  </a:lnTo>
                  <a:lnTo>
                    <a:pt x="0" y="98"/>
                  </a:lnTo>
                  <a:lnTo>
                    <a:pt x="22" y="86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87" name="Freeform 53"/>
            <p:cNvSpPr>
              <a:spLocks/>
            </p:cNvSpPr>
            <p:nvPr/>
          </p:nvSpPr>
          <p:spPr bwMode="auto">
            <a:xfrm>
              <a:off x="4465" y="3725"/>
              <a:ext cx="37" cy="80"/>
            </a:xfrm>
            <a:custGeom>
              <a:avLst/>
              <a:gdLst>
                <a:gd name="T0" fmla="*/ 36 w 37"/>
                <a:gd name="T1" fmla="*/ 67 h 80"/>
                <a:gd name="T2" fmla="*/ 29 w 37"/>
                <a:gd name="T3" fmla="*/ 55 h 80"/>
                <a:gd name="T4" fmla="*/ 29 w 37"/>
                <a:gd name="T5" fmla="*/ 42 h 80"/>
                <a:gd name="T6" fmla="*/ 29 w 37"/>
                <a:gd name="T7" fmla="*/ 30 h 80"/>
                <a:gd name="T8" fmla="*/ 36 w 37"/>
                <a:gd name="T9" fmla="*/ 12 h 80"/>
                <a:gd name="T10" fmla="*/ 14 w 37"/>
                <a:gd name="T11" fmla="*/ 0 h 80"/>
                <a:gd name="T12" fmla="*/ 7 w 37"/>
                <a:gd name="T13" fmla="*/ 18 h 80"/>
                <a:gd name="T14" fmla="*/ 0 w 37"/>
                <a:gd name="T15" fmla="*/ 42 h 80"/>
                <a:gd name="T16" fmla="*/ 7 w 37"/>
                <a:gd name="T17" fmla="*/ 61 h 80"/>
                <a:gd name="T18" fmla="*/ 14 w 37"/>
                <a:gd name="T19" fmla="*/ 79 h 80"/>
                <a:gd name="T20" fmla="*/ 36 w 37"/>
                <a:gd name="T21" fmla="*/ 67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80"/>
                <a:gd name="T35" fmla="*/ 37 w 37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80">
                  <a:moveTo>
                    <a:pt x="36" y="67"/>
                  </a:moveTo>
                  <a:lnTo>
                    <a:pt x="29" y="55"/>
                  </a:lnTo>
                  <a:lnTo>
                    <a:pt x="29" y="42"/>
                  </a:lnTo>
                  <a:lnTo>
                    <a:pt x="29" y="30"/>
                  </a:lnTo>
                  <a:lnTo>
                    <a:pt x="36" y="12"/>
                  </a:lnTo>
                  <a:lnTo>
                    <a:pt x="14" y="0"/>
                  </a:lnTo>
                  <a:lnTo>
                    <a:pt x="7" y="18"/>
                  </a:lnTo>
                  <a:lnTo>
                    <a:pt x="0" y="42"/>
                  </a:lnTo>
                  <a:lnTo>
                    <a:pt x="7" y="61"/>
                  </a:lnTo>
                  <a:lnTo>
                    <a:pt x="14" y="79"/>
                  </a:lnTo>
                  <a:lnTo>
                    <a:pt x="36" y="6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58" name="Group 57"/>
          <p:cNvGrpSpPr>
            <a:grpSpLocks/>
          </p:cNvGrpSpPr>
          <p:nvPr/>
        </p:nvGrpSpPr>
        <p:grpSpPr bwMode="auto">
          <a:xfrm>
            <a:off x="6786563" y="5226050"/>
            <a:ext cx="236537" cy="217488"/>
            <a:chOff x="4275" y="3562"/>
            <a:chExt cx="149" cy="137"/>
          </a:xfrm>
        </p:grpSpPr>
        <p:sp>
          <p:nvSpPr>
            <p:cNvPr id="34884" name="Freeform 55"/>
            <p:cNvSpPr>
              <a:spLocks/>
            </p:cNvSpPr>
            <p:nvPr/>
          </p:nvSpPr>
          <p:spPr bwMode="auto">
            <a:xfrm>
              <a:off x="4281" y="3562"/>
              <a:ext cx="143" cy="137"/>
            </a:xfrm>
            <a:custGeom>
              <a:avLst/>
              <a:gdLst>
                <a:gd name="T0" fmla="*/ 29 w 143"/>
                <a:gd name="T1" fmla="*/ 83 h 137"/>
                <a:gd name="T2" fmla="*/ 43 w 143"/>
                <a:gd name="T3" fmla="*/ 100 h 137"/>
                <a:gd name="T4" fmla="*/ 64 w 143"/>
                <a:gd name="T5" fmla="*/ 106 h 137"/>
                <a:gd name="T6" fmla="*/ 85 w 143"/>
                <a:gd name="T7" fmla="*/ 106 h 137"/>
                <a:gd name="T8" fmla="*/ 100 w 143"/>
                <a:gd name="T9" fmla="*/ 95 h 137"/>
                <a:gd name="T10" fmla="*/ 107 w 143"/>
                <a:gd name="T11" fmla="*/ 65 h 137"/>
                <a:gd name="T12" fmla="*/ 100 w 143"/>
                <a:gd name="T13" fmla="*/ 41 h 137"/>
                <a:gd name="T14" fmla="*/ 85 w 143"/>
                <a:gd name="T15" fmla="*/ 35 h 137"/>
                <a:gd name="T16" fmla="*/ 64 w 143"/>
                <a:gd name="T17" fmla="*/ 29 h 137"/>
                <a:gd name="T18" fmla="*/ 43 w 143"/>
                <a:gd name="T19" fmla="*/ 35 h 137"/>
                <a:gd name="T20" fmla="*/ 29 w 143"/>
                <a:gd name="T21" fmla="*/ 47 h 137"/>
                <a:gd name="T22" fmla="*/ 0 w 143"/>
                <a:gd name="T23" fmla="*/ 35 h 137"/>
                <a:gd name="T24" fmla="*/ 29 w 143"/>
                <a:gd name="T25" fmla="*/ 12 h 137"/>
                <a:gd name="T26" fmla="*/ 64 w 143"/>
                <a:gd name="T27" fmla="*/ 0 h 137"/>
                <a:gd name="T28" fmla="*/ 92 w 143"/>
                <a:gd name="T29" fmla="*/ 6 h 137"/>
                <a:gd name="T30" fmla="*/ 121 w 143"/>
                <a:gd name="T31" fmla="*/ 18 h 137"/>
                <a:gd name="T32" fmla="*/ 135 w 143"/>
                <a:gd name="T33" fmla="*/ 41 h 137"/>
                <a:gd name="T34" fmla="*/ 142 w 143"/>
                <a:gd name="T35" fmla="*/ 65 h 137"/>
                <a:gd name="T36" fmla="*/ 135 w 143"/>
                <a:gd name="T37" fmla="*/ 95 h 137"/>
                <a:gd name="T38" fmla="*/ 121 w 143"/>
                <a:gd name="T39" fmla="*/ 118 h 137"/>
                <a:gd name="T40" fmla="*/ 92 w 143"/>
                <a:gd name="T41" fmla="*/ 130 h 137"/>
                <a:gd name="T42" fmla="*/ 64 w 143"/>
                <a:gd name="T43" fmla="*/ 136 h 137"/>
                <a:gd name="T44" fmla="*/ 43 w 143"/>
                <a:gd name="T45" fmla="*/ 136 h 137"/>
                <a:gd name="T46" fmla="*/ 29 w 143"/>
                <a:gd name="T47" fmla="*/ 124 h 137"/>
                <a:gd name="T48" fmla="*/ 0 w 143"/>
                <a:gd name="T49" fmla="*/ 100 h 137"/>
                <a:gd name="T50" fmla="*/ 29 w 143"/>
                <a:gd name="T51" fmla="*/ 83 h 1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3"/>
                <a:gd name="T79" fmla="*/ 0 h 137"/>
                <a:gd name="T80" fmla="*/ 143 w 143"/>
                <a:gd name="T81" fmla="*/ 137 h 1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3" h="137">
                  <a:moveTo>
                    <a:pt x="29" y="83"/>
                  </a:moveTo>
                  <a:lnTo>
                    <a:pt x="43" y="100"/>
                  </a:lnTo>
                  <a:lnTo>
                    <a:pt x="64" y="106"/>
                  </a:lnTo>
                  <a:lnTo>
                    <a:pt x="85" y="106"/>
                  </a:lnTo>
                  <a:lnTo>
                    <a:pt x="100" y="95"/>
                  </a:lnTo>
                  <a:lnTo>
                    <a:pt x="107" y="65"/>
                  </a:lnTo>
                  <a:lnTo>
                    <a:pt x="100" y="41"/>
                  </a:lnTo>
                  <a:lnTo>
                    <a:pt x="85" y="35"/>
                  </a:lnTo>
                  <a:lnTo>
                    <a:pt x="64" y="29"/>
                  </a:lnTo>
                  <a:lnTo>
                    <a:pt x="43" y="35"/>
                  </a:lnTo>
                  <a:lnTo>
                    <a:pt x="29" y="47"/>
                  </a:lnTo>
                  <a:lnTo>
                    <a:pt x="0" y="35"/>
                  </a:lnTo>
                  <a:lnTo>
                    <a:pt x="29" y="12"/>
                  </a:lnTo>
                  <a:lnTo>
                    <a:pt x="64" y="0"/>
                  </a:lnTo>
                  <a:lnTo>
                    <a:pt x="92" y="6"/>
                  </a:lnTo>
                  <a:lnTo>
                    <a:pt x="121" y="18"/>
                  </a:lnTo>
                  <a:lnTo>
                    <a:pt x="135" y="41"/>
                  </a:lnTo>
                  <a:lnTo>
                    <a:pt x="142" y="65"/>
                  </a:lnTo>
                  <a:lnTo>
                    <a:pt x="135" y="95"/>
                  </a:lnTo>
                  <a:lnTo>
                    <a:pt x="121" y="118"/>
                  </a:lnTo>
                  <a:lnTo>
                    <a:pt x="92" y="130"/>
                  </a:lnTo>
                  <a:lnTo>
                    <a:pt x="64" y="136"/>
                  </a:lnTo>
                  <a:lnTo>
                    <a:pt x="43" y="136"/>
                  </a:lnTo>
                  <a:lnTo>
                    <a:pt x="29" y="124"/>
                  </a:lnTo>
                  <a:lnTo>
                    <a:pt x="0" y="100"/>
                  </a:lnTo>
                  <a:lnTo>
                    <a:pt x="29" y="83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85" name="Freeform 56"/>
            <p:cNvSpPr>
              <a:spLocks/>
            </p:cNvSpPr>
            <p:nvPr/>
          </p:nvSpPr>
          <p:spPr bwMode="auto">
            <a:xfrm>
              <a:off x="4275" y="3592"/>
              <a:ext cx="35" cy="77"/>
            </a:xfrm>
            <a:custGeom>
              <a:avLst/>
              <a:gdLst>
                <a:gd name="T0" fmla="*/ 34 w 35"/>
                <a:gd name="T1" fmla="*/ 64 h 77"/>
                <a:gd name="T2" fmla="*/ 27 w 35"/>
                <a:gd name="T3" fmla="*/ 53 h 77"/>
                <a:gd name="T4" fmla="*/ 27 w 35"/>
                <a:gd name="T5" fmla="*/ 35 h 77"/>
                <a:gd name="T6" fmla="*/ 27 w 35"/>
                <a:gd name="T7" fmla="*/ 23 h 77"/>
                <a:gd name="T8" fmla="*/ 34 w 35"/>
                <a:gd name="T9" fmla="*/ 11 h 77"/>
                <a:gd name="T10" fmla="*/ 13 w 35"/>
                <a:gd name="T11" fmla="*/ 0 h 77"/>
                <a:gd name="T12" fmla="*/ 6 w 35"/>
                <a:gd name="T13" fmla="*/ 17 h 77"/>
                <a:gd name="T14" fmla="*/ 0 w 35"/>
                <a:gd name="T15" fmla="*/ 35 h 77"/>
                <a:gd name="T16" fmla="*/ 6 w 35"/>
                <a:gd name="T17" fmla="*/ 58 h 77"/>
                <a:gd name="T18" fmla="*/ 13 w 35"/>
                <a:gd name="T19" fmla="*/ 76 h 77"/>
                <a:gd name="T20" fmla="*/ 34 w 35"/>
                <a:gd name="T21" fmla="*/ 64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77"/>
                <a:gd name="T35" fmla="*/ 35 w 35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77">
                  <a:moveTo>
                    <a:pt x="34" y="64"/>
                  </a:moveTo>
                  <a:lnTo>
                    <a:pt x="27" y="53"/>
                  </a:lnTo>
                  <a:lnTo>
                    <a:pt x="27" y="35"/>
                  </a:lnTo>
                  <a:lnTo>
                    <a:pt x="27" y="23"/>
                  </a:lnTo>
                  <a:lnTo>
                    <a:pt x="34" y="11"/>
                  </a:lnTo>
                  <a:lnTo>
                    <a:pt x="13" y="0"/>
                  </a:lnTo>
                  <a:lnTo>
                    <a:pt x="6" y="17"/>
                  </a:lnTo>
                  <a:lnTo>
                    <a:pt x="0" y="35"/>
                  </a:lnTo>
                  <a:lnTo>
                    <a:pt x="6" y="58"/>
                  </a:lnTo>
                  <a:lnTo>
                    <a:pt x="13" y="76"/>
                  </a:lnTo>
                  <a:lnTo>
                    <a:pt x="34" y="6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59" name="Group 60"/>
          <p:cNvGrpSpPr>
            <a:grpSpLocks/>
          </p:cNvGrpSpPr>
          <p:nvPr/>
        </p:nvGrpSpPr>
        <p:grpSpPr bwMode="auto">
          <a:xfrm>
            <a:off x="6873875" y="5456238"/>
            <a:ext cx="238125" cy="215900"/>
            <a:chOff x="4330" y="3707"/>
            <a:chExt cx="150" cy="136"/>
          </a:xfrm>
        </p:grpSpPr>
        <p:sp>
          <p:nvSpPr>
            <p:cNvPr id="34882" name="Freeform 58"/>
            <p:cNvSpPr>
              <a:spLocks/>
            </p:cNvSpPr>
            <p:nvPr/>
          </p:nvSpPr>
          <p:spPr bwMode="auto">
            <a:xfrm>
              <a:off x="4336" y="3707"/>
              <a:ext cx="144" cy="136"/>
            </a:xfrm>
            <a:custGeom>
              <a:avLst/>
              <a:gdLst>
                <a:gd name="T0" fmla="*/ 28 w 144"/>
                <a:gd name="T1" fmla="*/ 86 h 136"/>
                <a:gd name="T2" fmla="*/ 43 w 144"/>
                <a:gd name="T3" fmla="*/ 98 h 136"/>
                <a:gd name="T4" fmla="*/ 64 w 144"/>
                <a:gd name="T5" fmla="*/ 104 h 136"/>
                <a:gd name="T6" fmla="*/ 86 w 144"/>
                <a:gd name="T7" fmla="*/ 104 h 136"/>
                <a:gd name="T8" fmla="*/ 100 w 144"/>
                <a:gd name="T9" fmla="*/ 92 h 136"/>
                <a:gd name="T10" fmla="*/ 114 w 144"/>
                <a:gd name="T11" fmla="*/ 80 h 136"/>
                <a:gd name="T12" fmla="*/ 114 w 144"/>
                <a:gd name="T13" fmla="*/ 67 h 136"/>
                <a:gd name="T14" fmla="*/ 114 w 144"/>
                <a:gd name="T15" fmla="*/ 49 h 136"/>
                <a:gd name="T16" fmla="*/ 100 w 144"/>
                <a:gd name="T17" fmla="*/ 37 h 136"/>
                <a:gd name="T18" fmla="*/ 86 w 144"/>
                <a:gd name="T19" fmla="*/ 30 h 136"/>
                <a:gd name="T20" fmla="*/ 64 w 144"/>
                <a:gd name="T21" fmla="*/ 24 h 136"/>
                <a:gd name="T22" fmla="*/ 43 w 144"/>
                <a:gd name="T23" fmla="*/ 30 h 136"/>
                <a:gd name="T24" fmla="*/ 28 w 144"/>
                <a:gd name="T25" fmla="*/ 49 h 136"/>
                <a:gd name="T26" fmla="*/ 0 w 144"/>
                <a:gd name="T27" fmla="*/ 37 h 136"/>
                <a:gd name="T28" fmla="*/ 28 w 144"/>
                <a:gd name="T29" fmla="*/ 12 h 136"/>
                <a:gd name="T30" fmla="*/ 64 w 144"/>
                <a:gd name="T31" fmla="*/ 0 h 136"/>
                <a:gd name="T32" fmla="*/ 93 w 144"/>
                <a:gd name="T33" fmla="*/ 6 h 136"/>
                <a:gd name="T34" fmla="*/ 122 w 144"/>
                <a:gd name="T35" fmla="*/ 18 h 136"/>
                <a:gd name="T36" fmla="*/ 136 w 144"/>
                <a:gd name="T37" fmla="*/ 43 h 136"/>
                <a:gd name="T38" fmla="*/ 143 w 144"/>
                <a:gd name="T39" fmla="*/ 67 h 136"/>
                <a:gd name="T40" fmla="*/ 136 w 144"/>
                <a:gd name="T41" fmla="*/ 92 h 136"/>
                <a:gd name="T42" fmla="*/ 122 w 144"/>
                <a:gd name="T43" fmla="*/ 117 h 136"/>
                <a:gd name="T44" fmla="*/ 93 w 144"/>
                <a:gd name="T45" fmla="*/ 129 h 136"/>
                <a:gd name="T46" fmla="*/ 64 w 144"/>
                <a:gd name="T47" fmla="*/ 135 h 136"/>
                <a:gd name="T48" fmla="*/ 43 w 144"/>
                <a:gd name="T49" fmla="*/ 135 h 136"/>
                <a:gd name="T50" fmla="*/ 28 w 144"/>
                <a:gd name="T51" fmla="*/ 123 h 136"/>
                <a:gd name="T52" fmla="*/ 0 w 144"/>
                <a:gd name="T53" fmla="*/ 98 h 136"/>
                <a:gd name="T54" fmla="*/ 28 w 144"/>
                <a:gd name="T55" fmla="*/ 86 h 1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136"/>
                <a:gd name="T86" fmla="*/ 144 w 144"/>
                <a:gd name="T87" fmla="*/ 136 h 1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136">
                  <a:moveTo>
                    <a:pt x="28" y="86"/>
                  </a:moveTo>
                  <a:lnTo>
                    <a:pt x="43" y="98"/>
                  </a:lnTo>
                  <a:lnTo>
                    <a:pt x="64" y="104"/>
                  </a:lnTo>
                  <a:lnTo>
                    <a:pt x="86" y="104"/>
                  </a:lnTo>
                  <a:lnTo>
                    <a:pt x="100" y="92"/>
                  </a:lnTo>
                  <a:lnTo>
                    <a:pt x="114" y="80"/>
                  </a:lnTo>
                  <a:lnTo>
                    <a:pt x="114" y="67"/>
                  </a:lnTo>
                  <a:lnTo>
                    <a:pt x="114" y="49"/>
                  </a:lnTo>
                  <a:lnTo>
                    <a:pt x="100" y="37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3" y="30"/>
                  </a:lnTo>
                  <a:lnTo>
                    <a:pt x="28" y="49"/>
                  </a:lnTo>
                  <a:lnTo>
                    <a:pt x="0" y="37"/>
                  </a:lnTo>
                  <a:lnTo>
                    <a:pt x="28" y="12"/>
                  </a:lnTo>
                  <a:lnTo>
                    <a:pt x="64" y="0"/>
                  </a:lnTo>
                  <a:lnTo>
                    <a:pt x="93" y="6"/>
                  </a:lnTo>
                  <a:lnTo>
                    <a:pt x="122" y="18"/>
                  </a:lnTo>
                  <a:lnTo>
                    <a:pt x="136" y="43"/>
                  </a:lnTo>
                  <a:lnTo>
                    <a:pt x="143" y="67"/>
                  </a:lnTo>
                  <a:lnTo>
                    <a:pt x="136" y="92"/>
                  </a:lnTo>
                  <a:lnTo>
                    <a:pt x="122" y="117"/>
                  </a:lnTo>
                  <a:lnTo>
                    <a:pt x="93" y="129"/>
                  </a:lnTo>
                  <a:lnTo>
                    <a:pt x="64" y="135"/>
                  </a:lnTo>
                  <a:lnTo>
                    <a:pt x="43" y="135"/>
                  </a:lnTo>
                  <a:lnTo>
                    <a:pt x="28" y="123"/>
                  </a:lnTo>
                  <a:lnTo>
                    <a:pt x="0" y="98"/>
                  </a:lnTo>
                  <a:lnTo>
                    <a:pt x="28" y="86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83" name="Freeform 59"/>
            <p:cNvSpPr>
              <a:spLocks/>
            </p:cNvSpPr>
            <p:nvPr/>
          </p:nvSpPr>
          <p:spPr bwMode="auto">
            <a:xfrm>
              <a:off x="4330" y="3733"/>
              <a:ext cx="36" cy="80"/>
            </a:xfrm>
            <a:custGeom>
              <a:avLst/>
              <a:gdLst>
                <a:gd name="T0" fmla="*/ 35 w 36"/>
                <a:gd name="T1" fmla="*/ 67 h 80"/>
                <a:gd name="T2" fmla="*/ 28 w 36"/>
                <a:gd name="T3" fmla="*/ 55 h 80"/>
                <a:gd name="T4" fmla="*/ 28 w 36"/>
                <a:gd name="T5" fmla="*/ 42 h 80"/>
                <a:gd name="T6" fmla="*/ 28 w 36"/>
                <a:gd name="T7" fmla="*/ 30 h 80"/>
                <a:gd name="T8" fmla="*/ 35 w 36"/>
                <a:gd name="T9" fmla="*/ 18 h 80"/>
                <a:gd name="T10" fmla="*/ 14 w 36"/>
                <a:gd name="T11" fmla="*/ 0 h 80"/>
                <a:gd name="T12" fmla="*/ 7 w 36"/>
                <a:gd name="T13" fmla="*/ 18 h 80"/>
                <a:gd name="T14" fmla="*/ 0 w 36"/>
                <a:gd name="T15" fmla="*/ 42 h 80"/>
                <a:gd name="T16" fmla="*/ 7 w 36"/>
                <a:gd name="T17" fmla="*/ 61 h 80"/>
                <a:gd name="T18" fmla="*/ 14 w 36"/>
                <a:gd name="T19" fmla="*/ 79 h 80"/>
                <a:gd name="T20" fmla="*/ 35 w 36"/>
                <a:gd name="T21" fmla="*/ 67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80"/>
                <a:gd name="T35" fmla="*/ 36 w 3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80">
                  <a:moveTo>
                    <a:pt x="35" y="67"/>
                  </a:moveTo>
                  <a:lnTo>
                    <a:pt x="28" y="55"/>
                  </a:lnTo>
                  <a:lnTo>
                    <a:pt x="28" y="42"/>
                  </a:lnTo>
                  <a:lnTo>
                    <a:pt x="28" y="30"/>
                  </a:lnTo>
                  <a:lnTo>
                    <a:pt x="35" y="18"/>
                  </a:lnTo>
                  <a:lnTo>
                    <a:pt x="14" y="0"/>
                  </a:lnTo>
                  <a:lnTo>
                    <a:pt x="7" y="18"/>
                  </a:lnTo>
                  <a:lnTo>
                    <a:pt x="0" y="42"/>
                  </a:lnTo>
                  <a:lnTo>
                    <a:pt x="7" y="61"/>
                  </a:lnTo>
                  <a:lnTo>
                    <a:pt x="14" y="79"/>
                  </a:lnTo>
                  <a:lnTo>
                    <a:pt x="35" y="6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60" name="Group 63"/>
          <p:cNvGrpSpPr>
            <a:grpSpLocks/>
          </p:cNvGrpSpPr>
          <p:nvPr/>
        </p:nvGrpSpPr>
        <p:grpSpPr bwMode="auto">
          <a:xfrm>
            <a:off x="6937375" y="5372100"/>
            <a:ext cx="238125" cy="223838"/>
            <a:chOff x="4370" y="3654"/>
            <a:chExt cx="150" cy="141"/>
          </a:xfrm>
        </p:grpSpPr>
        <p:sp>
          <p:nvSpPr>
            <p:cNvPr id="34880" name="Freeform 61"/>
            <p:cNvSpPr>
              <a:spLocks/>
            </p:cNvSpPr>
            <p:nvPr/>
          </p:nvSpPr>
          <p:spPr bwMode="auto">
            <a:xfrm>
              <a:off x="4374" y="3654"/>
              <a:ext cx="146" cy="141"/>
            </a:xfrm>
            <a:custGeom>
              <a:avLst/>
              <a:gdLst>
                <a:gd name="T0" fmla="*/ 29 w 146"/>
                <a:gd name="T1" fmla="*/ 91 h 141"/>
                <a:gd name="T2" fmla="*/ 44 w 146"/>
                <a:gd name="T3" fmla="*/ 104 h 141"/>
                <a:gd name="T4" fmla="*/ 65 w 146"/>
                <a:gd name="T5" fmla="*/ 110 h 141"/>
                <a:gd name="T6" fmla="*/ 87 w 146"/>
                <a:gd name="T7" fmla="*/ 110 h 141"/>
                <a:gd name="T8" fmla="*/ 102 w 146"/>
                <a:gd name="T9" fmla="*/ 98 h 141"/>
                <a:gd name="T10" fmla="*/ 116 w 146"/>
                <a:gd name="T11" fmla="*/ 85 h 141"/>
                <a:gd name="T12" fmla="*/ 116 w 146"/>
                <a:gd name="T13" fmla="*/ 73 h 141"/>
                <a:gd name="T14" fmla="*/ 116 w 146"/>
                <a:gd name="T15" fmla="*/ 55 h 141"/>
                <a:gd name="T16" fmla="*/ 102 w 146"/>
                <a:gd name="T17" fmla="*/ 43 h 141"/>
                <a:gd name="T18" fmla="*/ 87 w 146"/>
                <a:gd name="T19" fmla="*/ 37 h 141"/>
                <a:gd name="T20" fmla="*/ 65 w 146"/>
                <a:gd name="T21" fmla="*/ 31 h 141"/>
                <a:gd name="T22" fmla="*/ 44 w 146"/>
                <a:gd name="T23" fmla="*/ 37 h 141"/>
                <a:gd name="T24" fmla="*/ 29 w 146"/>
                <a:gd name="T25" fmla="*/ 55 h 141"/>
                <a:gd name="T26" fmla="*/ 0 w 146"/>
                <a:gd name="T27" fmla="*/ 43 h 141"/>
                <a:gd name="T28" fmla="*/ 29 w 146"/>
                <a:gd name="T29" fmla="*/ 13 h 141"/>
                <a:gd name="T30" fmla="*/ 51 w 146"/>
                <a:gd name="T31" fmla="*/ 6 h 141"/>
                <a:gd name="T32" fmla="*/ 65 w 146"/>
                <a:gd name="T33" fmla="*/ 0 h 141"/>
                <a:gd name="T34" fmla="*/ 94 w 146"/>
                <a:gd name="T35" fmla="*/ 6 h 141"/>
                <a:gd name="T36" fmla="*/ 123 w 146"/>
                <a:gd name="T37" fmla="*/ 19 h 141"/>
                <a:gd name="T38" fmla="*/ 138 w 146"/>
                <a:gd name="T39" fmla="*/ 43 h 141"/>
                <a:gd name="T40" fmla="*/ 145 w 146"/>
                <a:gd name="T41" fmla="*/ 73 h 141"/>
                <a:gd name="T42" fmla="*/ 138 w 146"/>
                <a:gd name="T43" fmla="*/ 98 h 141"/>
                <a:gd name="T44" fmla="*/ 123 w 146"/>
                <a:gd name="T45" fmla="*/ 122 h 141"/>
                <a:gd name="T46" fmla="*/ 94 w 146"/>
                <a:gd name="T47" fmla="*/ 134 h 141"/>
                <a:gd name="T48" fmla="*/ 65 w 146"/>
                <a:gd name="T49" fmla="*/ 140 h 141"/>
                <a:gd name="T50" fmla="*/ 51 w 146"/>
                <a:gd name="T51" fmla="*/ 140 h 141"/>
                <a:gd name="T52" fmla="*/ 29 w 146"/>
                <a:gd name="T53" fmla="*/ 128 h 141"/>
                <a:gd name="T54" fmla="*/ 0 w 146"/>
                <a:gd name="T55" fmla="*/ 104 h 141"/>
                <a:gd name="T56" fmla="*/ 29 w 146"/>
                <a:gd name="T57" fmla="*/ 91 h 1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41"/>
                <a:gd name="T89" fmla="*/ 146 w 146"/>
                <a:gd name="T90" fmla="*/ 141 h 14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41">
                  <a:moveTo>
                    <a:pt x="29" y="91"/>
                  </a:moveTo>
                  <a:lnTo>
                    <a:pt x="44" y="104"/>
                  </a:lnTo>
                  <a:lnTo>
                    <a:pt x="65" y="110"/>
                  </a:lnTo>
                  <a:lnTo>
                    <a:pt x="87" y="110"/>
                  </a:lnTo>
                  <a:lnTo>
                    <a:pt x="102" y="98"/>
                  </a:lnTo>
                  <a:lnTo>
                    <a:pt x="116" y="85"/>
                  </a:lnTo>
                  <a:lnTo>
                    <a:pt x="116" y="73"/>
                  </a:lnTo>
                  <a:lnTo>
                    <a:pt x="116" y="55"/>
                  </a:lnTo>
                  <a:lnTo>
                    <a:pt x="102" y="43"/>
                  </a:lnTo>
                  <a:lnTo>
                    <a:pt x="87" y="37"/>
                  </a:lnTo>
                  <a:lnTo>
                    <a:pt x="65" y="31"/>
                  </a:lnTo>
                  <a:lnTo>
                    <a:pt x="44" y="37"/>
                  </a:lnTo>
                  <a:lnTo>
                    <a:pt x="29" y="55"/>
                  </a:lnTo>
                  <a:lnTo>
                    <a:pt x="0" y="43"/>
                  </a:lnTo>
                  <a:lnTo>
                    <a:pt x="29" y="13"/>
                  </a:lnTo>
                  <a:lnTo>
                    <a:pt x="51" y="6"/>
                  </a:lnTo>
                  <a:lnTo>
                    <a:pt x="65" y="0"/>
                  </a:lnTo>
                  <a:lnTo>
                    <a:pt x="94" y="6"/>
                  </a:lnTo>
                  <a:lnTo>
                    <a:pt x="123" y="19"/>
                  </a:lnTo>
                  <a:lnTo>
                    <a:pt x="138" y="43"/>
                  </a:lnTo>
                  <a:lnTo>
                    <a:pt x="145" y="73"/>
                  </a:lnTo>
                  <a:lnTo>
                    <a:pt x="138" y="98"/>
                  </a:lnTo>
                  <a:lnTo>
                    <a:pt x="123" y="122"/>
                  </a:lnTo>
                  <a:lnTo>
                    <a:pt x="94" y="134"/>
                  </a:lnTo>
                  <a:lnTo>
                    <a:pt x="65" y="140"/>
                  </a:lnTo>
                  <a:lnTo>
                    <a:pt x="51" y="140"/>
                  </a:lnTo>
                  <a:lnTo>
                    <a:pt x="29" y="128"/>
                  </a:lnTo>
                  <a:lnTo>
                    <a:pt x="0" y="104"/>
                  </a:lnTo>
                  <a:lnTo>
                    <a:pt x="29" y="91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81" name="Freeform 62"/>
            <p:cNvSpPr>
              <a:spLocks/>
            </p:cNvSpPr>
            <p:nvPr/>
          </p:nvSpPr>
          <p:spPr bwMode="auto">
            <a:xfrm>
              <a:off x="4370" y="3686"/>
              <a:ext cx="36" cy="79"/>
            </a:xfrm>
            <a:custGeom>
              <a:avLst/>
              <a:gdLst>
                <a:gd name="T0" fmla="*/ 35 w 36"/>
                <a:gd name="T1" fmla="*/ 66 h 79"/>
                <a:gd name="T2" fmla="*/ 28 w 36"/>
                <a:gd name="T3" fmla="*/ 54 h 79"/>
                <a:gd name="T4" fmla="*/ 28 w 36"/>
                <a:gd name="T5" fmla="*/ 42 h 79"/>
                <a:gd name="T6" fmla="*/ 28 w 36"/>
                <a:gd name="T7" fmla="*/ 30 h 79"/>
                <a:gd name="T8" fmla="*/ 35 w 36"/>
                <a:gd name="T9" fmla="*/ 12 h 79"/>
                <a:gd name="T10" fmla="*/ 14 w 36"/>
                <a:gd name="T11" fmla="*/ 0 h 79"/>
                <a:gd name="T12" fmla="*/ 7 w 36"/>
                <a:gd name="T13" fmla="*/ 18 h 79"/>
                <a:gd name="T14" fmla="*/ 0 w 36"/>
                <a:gd name="T15" fmla="*/ 42 h 79"/>
                <a:gd name="T16" fmla="*/ 7 w 36"/>
                <a:gd name="T17" fmla="*/ 60 h 79"/>
                <a:gd name="T18" fmla="*/ 14 w 36"/>
                <a:gd name="T19" fmla="*/ 78 h 79"/>
                <a:gd name="T20" fmla="*/ 35 w 36"/>
                <a:gd name="T21" fmla="*/ 66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79"/>
                <a:gd name="T35" fmla="*/ 36 w 3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79">
                  <a:moveTo>
                    <a:pt x="35" y="66"/>
                  </a:moveTo>
                  <a:lnTo>
                    <a:pt x="28" y="54"/>
                  </a:lnTo>
                  <a:lnTo>
                    <a:pt x="28" y="42"/>
                  </a:lnTo>
                  <a:lnTo>
                    <a:pt x="28" y="30"/>
                  </a:lnTo>
                  <a:lnTo>
                    <a:pt x="35" y="12"/>
                  </a:lnTo>
                  <a:lnTo>
                    <a:pt x="14" y="0"/>
                  </a:lnTo>
                  <a:lnTo>
                    <a:pt x="7" y="18"/>
                  </a:lnTo>
                  <a:lnTo>
                    <a:pt x="0" y="42"/>
                  </a:lnTo>
                  <a:lnTo>
                    <a:pt x="7" y="60"/>
                  </a:lnTo>
                  <a:lnTo>
                    <a:pt x="14" y="78"/>
                  </a:lnTo>
                  <a:lnTo>
                    <a:pt x="35" y="6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61" name="Group 66"/>
          <p:cNvGrpSpPr>
            <a:grpSpLocks/>
          </p:cNvGrpSpPr>
          <p:nvPr/>
        </p:nvGrpSpPr>
        <p:grpSpPr bwMode="auto">
          <a:xfrm>
            <a:off x="7088188" y="5529263"/>
            <a:ext cx="239712" cy="219075"/>
            <a:chOff x="4465" y="3753"/>
            <a:chExt cx="151" cy="138"/>
          </a:xfrm>
        </p:grpSpPr>
        <p:sp>
          <p:nvSpPr>
            <p:cNvPr id="34878" name="Freeform 64"/>
            <p:cNvSpPr>
              <a:spLocks/>
            </p:cNvSpPr>
            <p:nvPr/>
          </p:nvSpPr>
          <p:spPr bwMode="auto">
            <a:xfrm>
              <a:off x="4475" y="3753"/>
              <a:ext cx="141" cy="138"/>
            </a:xfrm>
            <a:custGeom>
              <a:avLst/>
              <a:gdLst>
                <a:gd name="T0" fmla="*/ 22 w 141"/>
                <a:gd name="T1" fmla="*/ 87 h 138"/>
                <a:gd name="T2" fmla="*/ 44 w 141"/>
                <a:gd name="T3" fmla="*/ 100 h 138"/>
                <a:gd name="T4" fmla="*/ 66 w 141"/>
                <a:gd name="T5" fmla="*/ 106 h 138"/>
                <a:gd name="T6" fmla="*/ 81 w 141"/>
                <a:gd name="T7" fmla="*/ 106 h 138"/>
                <a:gd name="T8" fmla="*/ 96 w 141"/>
                <a:gd name="T9" fmla="*/ 93 h 138"/>
                <a:gd name="T10" fmla="*/ 110 w 141"/>
                <a:gd name="T11" fmla="*/ 81 h 138"/>
                <a:gd name="T12" fmla="*/ 110 w 141"/>
                <a:gd name="T13" fmla="*/ 69 h 138"/>
                <a:gd name="T14" fmla="*/ 110 w 141"/>
                <a:gd name="T15" fmla="*/ 50 h 138"/>
                <a:gd name="T16" fmla="*/ 96 w 141"/>
                <a:gd name="T17" fmla="*/ 37 h 138"/>
                <a:gd name="T18" fmla="*/ 81 w 141"/>
                <a:gd name="T19" fmla="*/ 31 h 138"/>
                <a:gd name="T20" fmla="*/ 66 w 141"/>
                <a:gd name="T21" fmla="*/ 25 h 138"/>
                <a:gd name="T22" fmla="*/ 44 w 141"/>
                <a:gd name="T23" fmla="*/ 31 h 138"/>
                <a:gd name="T24" fmla="*/ 22 w 141"/>
                <a:gd name="T25" fmla="*/ 50 h 138"/>
                <a:gd name="T26" fmla="*/ 0 w 141"/>
                <a:gd name="T27" fmla="*/ 37 h 138"/>
                <a:gd name="T28" fmla="*/ 29 w 141"/>
                <a:gd name="T29" fmla="*/ 13 h 138"/>
                <a:gd name="T30" fmla="*/ 66 w 141"/>
                <a:gd name="T31" fmla="*/ 0 h 138"/>
                <a:gd name="T32" fmla="*/ 96 w 141"/>
                <a:gd name="T33" fmla="*/ 6 h 138"/>
                <a:gd name="T34" fmla="*/ 118 w 141"/>
                <a:gd name="T35" fmla="*/ 19 h 138"/>
                <a:gd name="T36" fmla="*/ 133 w 141"/>
                <a:gd name="T37" fmla="*/ 44 h 138"/>
                <a:gd name="T38" fmla="*/ 140 w 141"/>
                <a:gd name="T39" fmla="*/ 69 h 138"/>
                <a:gd name="T40" fmla="*/ 133 w 141"/>
                <a:gd name="T41" fmla="*/ 93 h 138"/>
                <a:gd name="T42" fmla="*/ 118 w 141"/>
                <a:gd name="T43" fmla="*/ 118 h 138"/>
                <a:gd name="T44" fmla="*/ 96 w 141"/>
                <a:gd name="T45" fmla="*/ 131 h 138"/>
                <a:gd name="T46" fmla="*/ 66 w 141"/>
                <a:gd name="T47" fmla="*/ 137 h 138"/>
                <a:gd name="T48" fmla="*/ 44 w 141"/>
                <a:gd name="T49" fmla="*/ 137 h 138"/>
                <a:gd name="T50" fmla="*/ 29 w 141"/>
                <a:gd name="T51" fmla="*/ 125 h 138"/>
                <a:gd name="T52" fmla="*/ 0 w 141"/>
                <a:gd name="T53" fmla="*/ 100 h 138"/>
                <a:gd name="T54" fmla="*/ 22 w 141"/>
                <a:gd name="T55" fmla="*/ 87 h 1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1"/>
                <a:gd name="T85" fmla="*/ 0 h 138"/>
                <a:gd name="T86" fmla="*/ 141 w 141"/>
                <a:gd name="T87" fmla="*/ 138 h 1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1" h="138">
                  <a:moveTo>
                    <a:pt x="22" y="87"/>
                  </a:moveTo>
                  <a:lnTo>
                    <a:pt x="44" y="100"/>
                  </a:lnTo>
                  <a:lnTo>
                    <a:pt x="66" y="106"/>
                  </a:lnTo>
                  <a:lnTo>
                    <a:pt x="81" y="106"/>
                  </a:lnTo>
                  <a:lnTo>
                    <a:pt x="96" y="93"/>
                  </a:lnTo>
                  <a:lnTo>
                    <a:pt x="110" y="81"/>
                  </a:lnTo>
                  <a:lnTo>
                    <a:pt x="110" y="69"/>
                  </a:lnTo>
                  <a:lnTo>
                    <a:pt x="110" y="50"/>
                  </a:lnTo>
                  <a:lnTo>
                    <a:pt x="96" y="37"/>
                  </a:lnTo>
                  <a:lnTo>
                    <a:pt x="81" y="31"/>
                  </a:lnTo>
                  <a:lnTo>
                    <a:pt x="66" y="25"/>
                  </a:lnTo>
                  <a:lnTo>
                    <a:pt x="44" y="31"/>
                  </a:lnTo>
                  <a:lnTo>
                    <a:pt x="22" y="50"/>
                  </a:lnTo>
                  <a:lnTo>
                    <a:pt x="0" y="37"/>
                  </a:lnTo>
                  <a:lnTo>
                    <a:pt x="29" y="13"/>
                  </a:lnTo>
                  <a:lnTo>
                    <a:pt x="66" y="0"/>
                  </a:lnTo>
                  <a:lnTo>
                    <a:pt x="96" y="6"/>
                  </a:lnTo>
                  <a:lnTo>
                    <a:pt x="118" y="19"/>
                  </a:lnTo>
                  <a:lnTo>
                    <a:pt x="133" y="44"/>
                  </a:lnTo>
                  <a:lnTo>
                    <a:pt x="140" y="69"/>
                  </a:lnTo>
                  <a:lnTo>
                    <a:pt x="133" y="93"/>
                  </a:lnTo>
                  <a:lnTo>
                    <a:pt x="118" y="118"/>
                  </a:lnTo>
                  <a:lnTo>
                    <a:pt x="96" y="131"/>
                  </a:lnTo>
                  <a:lnTo>
                    <a:pt x="66" y="137"/>
                  </a:lnTo>
                  <a:lnTo>
                    <a:pt x="44" y="137"/>
                  </a:lnTo>
                  <a:lnTo>
                    <a:pt x="29" y="125"/>
                  </a:lnTo>
                  <a:lnTo>
                    <a:pt x="0" y="100"/>
                  </a:lnTo>
                  <a:lnTo>
                    <a:pt x="22" y="87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79" name="Freeform 65"/>
            <p:cNvSpPr>
              <a:spLocks/>
            </p:cNvSpPr>
            <p:nvPr/>
          </p:nvSpPr>
          <p:spPr bwMode="auto">
            <a:xfrm>
              <a:off x="4465" y="3786"/>
              <a:ext cx="37" cy="75"/>
            </a:xfrm>
            <a:custGeom>
              <a:avLst/>
              <a:gdLst>
                <a:gd name="T0" fmla="*/ 36 w 37"/>
                <a:gd name="T1" fmla="*/ 62 h 75"/>
                <a:gd name="T2" fmla="*/ 29 w 37"/>
                <a:gd name="T3" fmla="*/ 49 h 75"/>
                <a:gd name="T4" fmla="*/ 29 w 37"/>
                <a:gd name="T5" fmla="*/ 37 h 75"/>
                <a:gd name="T6" fmla="*/ 29 w 37"/>
                <a:gd name="T7" fmla="*/ 25 h 75"/>
                <a:gd name="T8" fmla="*/ 36 w 37"/>
                <a:gd name="T9" fmla="*/ 12 h 75"/>
                <a:gd name="T10" fmla="*/ 14 w 37"/>
                <a:gd name="T11" fmla="*/ 0 h 75"/>
                <a:gd name="T12" fmla="*/ 7 w 37"/>
                <a:gd name="T13" fmla="*/ 12 h 75"/>
                <a:gd name="T14" fmla="*/ 0 w 37"/>
                <a:gd name="T15" fmla="*/ 37 h 75"/>
                <a:gd name="T16" fmla="*/ 7 w 37"/>
                <a:gd name="T17" fmla="*/ 55 h 75"/>
                <a:gd name="T18" fmla="*/ 14 w 37"/>
                <a:gd name="T19" fmla="*/ 74 h 75"/>
                <a:gd name="T20" fmla="*/ 36 w 37"/>
                <a:gd name="T21" fmla="*/ 62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5"/>
                <a:gd name="T35" fmla="*/ 37 w 37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5">
                  <a:moveTo>
                    <a:pt x="36" y="62"/>
                  </a:moveTo>
                  <a:lnTo>
                    <a:pt x="29" y="49"/>
                  </a:lnTo>
                  <a:lnTo>
                    <a:pt x="29" y="37"/>
                  </a:lnTo>
                  <a:lnTo>
                    <a:pt x="29" y="25"/>
                  </a:lnTo>
                  <a:lnTo>
                    <a:pt x="36" y="12"/>
                  </a:lnTo>
                  <a:lnTo>
                    <a:pt x="14" y="0"/>
                  </a:lnTo>
                  <a:lnTo>
                    <a:pt x="7" y="12"/>
                  </a:lnTo>
                  <a:lnTo>
                    <a:pt x="0" y="37"/>
                  </a:lnTo>
                  <a:lnTo>
                    <a:pt x="7" y="55"/>
                  </a:lnTo>
                  <a:lnTo>
                    <a:pt x="14" y="74"/>
                  </a:lnTo>
                  <a:lnTo>
                    <a:pt x="36" y="6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62" name="Group 69"/>
          <p:cNvGrpSpPr>
            <a:grpSpLocks/>
          </p:cNvGrpSpPr>
          <p:nvPr/>
        </p:nvGrpSpPr>
        <p:grpSpPr bwMode="auto">
          <a:xfrm>
            <a:off x="7239000" y="5443538"/>
            <a:ext cx="241300" cy="215900"/>
            <a:chOff x="4560" y="3699"/>
            <a:chExt cx="152" cy="136"/>
          </a:xfrm>
        </p:grpSpPr>
        <p:sp>
          <p:nvSpPr>
            <p:cNvPr id="34876" name="Freeform 67"/>
            <p:cNvSpPr>
              <a:spLocks/>
            </p:cNvSpPr>
            <p:nvPr/>
          </p:nvSpPr>
          <p:spPr bwMode="auto">
            <a:xfrm>
              <a:off x="4568" y="3699"/>
              <a:ext cx="144" cy="136"/>
            </a:xfrm>
            <a:custGeom>
              <a:avLst/>
              <a:gdLst>
                <a:gd name="T0" fmla="*/ 30 w 144"/>
                <a:gd name="T1" fmla="*/ 86 h 136"/>
                <a:gd name="T2" fmla="*/ 45 w 144"/>
                <a:gd name="T3" fmla="*/ 98 h 136"/>
                <a:gd name="T4" fmla="*/ 68 w 144"/>
                <a:gd name="T5" fmla="*/ 104 h 136"/>
                <a:gd name="T6" fmla="*/ 83 w 144"/>
                <a:gd name="T7" fmla="*/ 104 h 136"/>
                <a:gd name="T8" fmla="*/ 98 w 144"/>
                <a:gd name="T9" fmla="*/ 92 h 136"/>
                <a:gd name="T10" fmla="*/ 113 w 144"/>
                <a:gd name="T11" fmla="*/ 80 h 136"/>
                <a:gd name="T12" fmla="*/ 113 w 144"/>
                <a:gd name="T13" fmla="*/ 68 h 136"/>
                <a:gd name="T14" fmla="*/ 113 w 144"/>
                <a:gd name="T15" fmla="*/ 49 h 136"/>
                <a:gd name="T16" fmla="*/ 98 w 144"/>
                <a:gd name="T17" fmla="*/ 37 h 136"/>
                <a:gd name="T18" fmla="*/ 83 w 144"/>
                <a:gd name="T19" fmla="*/ 31 h 136"/>
                <a:gd name="T20" fmla="*/ 68 w 144"/>
                <a:gd name="T21" fmla="*/ 25 h 136"/>
                <a:gd name="T22" fmla="*/ 45 w 144"/>
                <a:gd name="T23" fmla="*/ 31 h 136"/>
                <a:gd name="T24" fmla="*/ 30 w 144"/>
                <a:gd name="T25" fmla="*/ 49 h 136"/>
                <a:gd name="T26" fmla="*/ 0 w 144"/>
                <a:gd name="T27" fmla="*/ 37 h 136"/>
                <a:gd name="T28" fmla="*/ 30 w 144"/>
                <a:gd name="T29" fmla="*/ 12 h 136"/>
                <a:gd name="T30" fmla="*/ 68 w 144"/>
                <a:gd name="T31" fmla="*/ 0 h 136"/>
                <a:gd name="T32" fmla="*/ 98 w 144"/>
                <a:gd name="T33" fmla="*/ 6 h 136"/>
                <a:gd name="T34" fmla="*/ 120 w 144"/>
                <a:gd name="T35" fmla="*/ 18 h 136"/>
                <a:gd name="T36" fmla="*/ 135 w 144"/>
                <a:gd name="T37" fmla="*/ 43 h 136"/>
                <a:gd name="T38" fmla="*/ 143 w 144"/>
                <a:gd name="T39" fmla="*/ 68 h 136"/>
                <a:gd name="T40" fmla="*/ 135 w 144"/>
                <a:gd name="T41" fmla="*/ 92 h 136"/>
                <a:gd name="T42" fmla="*/ 120 w 144"/>
                <a:gd name="T43" fmla="*/ 117 h 136"/>
                <a:gd name="T44" fmla="*/ 98 w 144"/>
                <a:gd name="T45" fmla="*/ 129 h 136"/>
                <a:gd name="T46" fmla="*/ 68 w 144"/>
                <a:gd name="T47" fmla="*/ 135 h 136"/>
                <a:gd name="T48" fmla="*/ 45 w 144"/>
                <a:gd name="T49" fmla="*/ 135 h 136"/>
                <a:gd name="T50" fmla="*/ 30 w 144"/>
                <a:gd name="T51" fmla="*/ 123 h 136"/>
                <a:gd name="T52" fmla="*/ 0 w 144"/>
                <a:gd name="T53" fmla="*/ 98 h 136"/>
                <a:gd name="T54" fmla="*/ 30 w 144"/>
                <a:gd name="T55" fmla="*/ 86 h 1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136"/>
                <a:gd name="T86" fmla="*/ 144 w 144"/>
                <a:gd name="T87" fmla="*/ 136 h 1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136">
                  <a:moveTo>
                    <a:pt x="30" y="86"/>
                  </a:moveTo>
                  <a:lnTo>
                    <a:pt x="45" y="98"/>
                  </a:lnTo>
                  <a:lnTo>
                    <a:pt x="68" y="104"/>
                  </a:lnTo>
                  <a:lnTo>
                    <a:pt x="83" y="104"/>
                  </a:lnTo>
                  <a:lnTo>
                    <a:pt x="98" y="92"/>
                  </a:lnTo>
                  <a:lnTo>
                    <a:pt x="113" y="80"/>
                  </a:lnTo>
                  <a:lnTo>
                    <a:pt x="113" y="68"/>
                  </a:lnTo>
                  <a:lnTo>
                    <a:pt x="113" y="49"/>
                  </a:lnTo>
                  <a:lnTo>
                    <a:pt x="98" y="37"/>
                  </a:lnTo>
                  <a:lnTo>
                    <a:pt x="83" y="31"/>
                  </a:lnTo>
                  <a:lnTo>
                    <a:pt x="68" y="25"/>
                  </a:lnTo>
                  <a:lnTo>
                    <a:pt x="45" y="31"/>
                  </a:lnTo>
                  <a:lnTo>
                    <a:pt x="30" y="49"/>
                  </a:lnTo>
                  <a:lnTo>
                    <a:pt x="0" y="37"/>
                  </a:lnTo>
                  <a:lnTo>
                    <a:pt x="30" y="12"/>
                  </a:lnTo>
                  <a:lnTo>
                    <a:pt x="68" y="0"/>
                  </a:lnTo>
                  <a:lnTo>
                    <a:pt x="98" y="6"/>
                  </a:lnTo>
                  <a:lnTo>
                    <a:pt x="120" y="18"/>
                  </a:lnTo>
                  <a:lnTo>
                    <a:pt x="135" y="43"/>
                  </a:lnTo>
                  <a:lnTo>
                    <a:pt x="143" y="68"/>
                  </a:lnTo>
                  <a:lnTo>
                    <a:pt x="135" y="92"/>
                  </a:lnTo>
                  <a:lnTo>
                    <a:pt x="120" y="117"/>
                  </a:lnTo>
                  <a:lnTo>
                    <a:pt x="98" y="129"/>
                  </a:lnTo>
                  <a:lnTo>
                    <a:pt x="68" y="135"/>
                  </a:lnTo>
                  <a:lnTo>
                    <a:pt x="45" y="135"/>
                  </a:lnTo>
                  <a:lnTo>
                    <a:pt x="30" y="123"/>
                  </a:lnTo>
                  <a:lnTo>
                    <a:pt x="0" y="98"/>
                  </a:lnTo>
                  <a:lnTo>
                    <a:pt x="30" y="86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77" name="Freeform 68"/>
            <p:cNvSpPr>
              <a:spLocks/>
            </p:cNvSpPr>
            <p:nvPr/>
          </p:nvSpPr>
          <p:spPr bwMode="auto">
            <a:xfrm>
              <a:off x="4560" y="3725"/>
              <a:ext cx="38" cy="80"/>
            </a:xfrm>
            <a:custGeom>
              <a:avLst/>
              <a:gdLst>
                <a:gd name="T0" fmla="*/ 37 w 38"/>
                <a:gd name="T1" fmla="*/ 67 h 80"/>
                <a:gd name="T2" fmla="*/ 30 w 38"/>
                <a:gd name="T3" fmla="*/ 55 h 80"/>
                <a:gd name="T4" fmla="*/ 30 w 38"/>
                <a:gd name="T5" fmla="*/ 42 h 80"/>
                <a:gd name="T6" fmla="*/ 30 w 38"/>
                <a:gd name="T7" fmla="*/ 30 h 80"/>
                <a:gd name="T8" fmla="*/ 37 w 38"/>
                <a:gd name="T9" fmla="*/ 12 h 80"/>
                <a:gd name="T10" fmla="*/ 15 w 38"/>
                <a:gd name="T11" fmla="*/ 0 h 80"/>
                <a:gd name="T12" fmla="*/ 8 w 38"/>
                <a:gd name="T13" fmla="*/ 18 h 80"/>
                <a:gd name="T14" fmla="*/ 0 w 38"/>
                <a:gd name="T15" fmla="*/ 42 h 80"/>
                <a:gd name="T16" fmla="*/ 8 w 38"/>
                <a:gd name="T17" fmla="*/ 61 h 80"/>
                <a:gd name="T18" fmla="*/ 15 w 38"/>
                <a:gd name="T19" fmla="*/ 79 h 80"/>
                <a:gd name="T20" fmla="*/ 37 w 38"/>
                <a:gd name="T21" fmla="*/ 67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80"/>
                <a:gd name="T35" fmla="*/ 38 w 3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80">
                  <a:moveTo>
                    <a:pt x="37" y="67"/>
                  </a:moveTo>
                  <a:lnTo>
                    <a:pt x="30" y="55"/>
                  </a:lnTo>
                  <a:lnTo>
                    <a:pt x="30" y="42"/>
                  </a:lnTo>
                  <a:lnTo>
                    <a:pt x="30" y="30"/>
                  </a:lnTo>
                  <a:lnTo>
                    <a:pt x="37" y="12"/>
                  </a:lnTo>
                  <a:lnTo>
                    <a:pt x="15" y="0"/>
                  </a:lnTo>
                  <a:lnTo>
                    <a:pt x="8" y="18"/>
                  </a:lnTo>
                  <a:lnTo>
                    <a:pt x="0" y="42"/>
                  </a:lnTo>
                  <a:lnTo>
                    <a:pt x="8" y="61"/>
                  </a:lnTo>
                  <a:lnTo>
                    <a:pt x="15" y="79"/>
                  </a:lnTo>
                  <a:lnTo>
                    <a:pt x="37" y="6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63" name="Group 72"/>
          <p:cNvGrpSpPr>
            <a:grpSpLocks/>
          </p:cNvGrpSpPr>
          <p:nvPr/>
        </p:nvGrpSpPr>
        <p:grpSpPr bwMode="auto">
          <a:xfrm>
            <a:off x="7389813" y="5348288"/>
            <a:ext cx="242887" cy="222250"/>
            <a:chOff x="4655" y="3639"/>
            <a:chExt cx="153" cy="140"/>
          </a:xfrm>
        </p:grpSpPr>
        <p:sp>
          <p:nvSpPr>
            <p:cNvPr id="34874" name="Freeform 70"/>
            <p:cNvSpPr>
              <a:spLocks/>
            </p:cNvSpPr>
            <p:nvPr/>
          </p:nvSpPr>
          <p:spPr bwMode="auto">
            <a:xfrm>
              <a:off x="4669" y="3639"/>
              <a:ext cx="139" cy="140"/>
            </a:xfrm>
            <a:custGeom>
              <a:avLst/>
              <a:gdLst>
                <a:gd name="T0" fmla="*/ 23 w 139"/>
                <a:gd name="T1" fmla="*/ 91 h 140"/>
                <a:gd name="T2" fmla="*/ 38 w 139"/>
                <a:gd name="T3" fmla="*/ 103 h 140"/>
                <a:gd name="T4" fmla="*/ 61 w 139"/>
                <a:gd name="T5" fmla="*/ 109 h 140"/>
                <a:gd name="T6" fmla="*/ 76 w 139"/>
                <a:gd name="T7" fmla="*/ 109 h 140"/>
                <a:gd name="T8" fmla="*/ 92 w 139"/>
                <a:gd name="T9" fmla="*/ 97 h 140"/>
                <a:gd name="T10" fmla="*/ 107 w 139"/>
                <a:gd name="T11" fmla="*/ 85 h 140"/>
                <a:gd name="T12" fmla="*/ 107 w 139"/>
                <a:gd name="T13" fmla="*/ 73 h 140"/>
                <a:gd name="T14" fmla="*/ 107 w 139"/>
                <a:gd name="T15" fmla="*/ 54 h 140"/>
                <a:gd name="T16" fmla="*/ 92 w 139"/>
                <a:gd name="T17" fmla="*/ 42 h 140"/>
                <a:gd name="T18" fmla="*/ 76 w 139"/>
                <a:gd name="T19" fmla="*/ 36 h 140"/>
                <a:gd name="T20" fmla="*/ 61 w 139"/>
                <a:gd name="T21" fmla="*/ 30 h 140"/>
                <a:gd name="T22" fmla="*/ 38 w 139"/>
                <a:gd name="T23" fmla="*/ 36 h 140"/>
                <a:gd name="T24" fmla="*/ 23 w 139"/>
                <a:gd name="T25" fmla="*/ 54 h 140"/>
                <a:gd name="T26" fmla="*/ 0 w 139"/>
                <a:gd name="T27" fmla="*/ 36 h 140"/>
                <a:gd name="T28" fmla="*/ 23 w 139"/>
                <a:gd name="T29" fmla="*/ 12 h 140"/>
                <a:gd name="T30" fmla="*/ 38 w 139"/>
                <a:gd name="T31" fmla="*/ 6 h 140"/>
                <a:gd name="T32" fmla="*/ 61 w 139"/>
                <a:gd name="T33" fmla="*/ 0 h 140"/>
                <a:gd name="T34" fmla="*/ 92 w 139"/>
                <a:gd name="T35" fmla="*/ 6 h 140"/>
                <a:gd name="T36" fmla="*/ 115 w 139"/>
                <a:gd name="T37" fmla="*/ 18 h 140"/>
                <a:gd name="T38" fmla="*/ 130 w 139"/>
                <a:gd name="T39" fmla="*/ 42 h 140"/>
                <a:gd name="T40" fmla="*/ 138 w 139"/>
                <a:gd name="T41" fmla="*/ 73 h 140"/>
                <a:gd name="T42" fmla="*/ 130 w 139"/>
                <a:gd name="T43" fmla="*/ 97 h 140"/>
                <a:gd name="T44" fmla="*/ 115 w 139"/>
                <a:gd name="T45" fmla="*/ 121 h 140"/>
                <a:gd name="T46" fmla="*/ 92 w 139"/>
                <a:gd name="T47" fmla="*/ 133 h 140"/>
                <a:gd name="T48" fmla="*/ 61 w 139"/>
                <a:gd name="T49" fmla="*/ 139 h 140"/>
                <a:gd name="T50" fmla="*/ 38 w 139"/>
                <a:gd name="T51" fmla="*/ 139 h 140"/>
                <a:gd name="T52" fmla="*/ 23 w 139"/>
                <a:gd name="T53" fmla="*/ 127 h 140"/>
                <a:gd name="T54" fmla="*/ 0 w 139"/>
                <a:gd name="T55" fmla="*/ 103 h 140"/>
                <a:gd name="T56" fmla="*/ 23 w 139"/>
                <a:gd name="T57" fmla="*/ 91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9"/>
                <a:gd name="T88" fmla="*/ 0 h 140"/>
                <a:gd name="T89" fmla="*/ 139 w 139"/>
                <a:gd name="T90" fmla="*/ 140 h 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9" h="140">
                  <a:moveTo>
                    <a:pt x="23" y="91"/>
                  </a:moveTo>
                  <a:lnTo>
                    <a:pt x="38" y="103"/>
                  </a:lnTo>
                  <a:lnTo>
                    <a:pt x="61" y="109"/>
                  </a:lnTo>
                  <a:lnTo>
                    <a:pt x="76" y="109"/>
                  </a:lnTo>
                  <a:lnTo>
                    <a:pt x="92" y="97"/>
                  </a:lnTo>
                  <a:lnTo>
                    <a:pt x="107" y="85"/>
                  </a:lnTo>
                  <a:lnTo>
                    <a:pt x="107" y="73"/>
                  </a:lnTo>
                  <a:lnTo>
                    <a:pt x="107" y="54"/>
                  </a:lnTo>
                  <a:lnTo>
                    <a:pt x="92" y="42"/>
                  </a:lnTo>
                  <a:lnTo>
                    <a:pt x="76" y="36"/>
                  </a:lnTo>
                  <a:lnTo>
                    <a:pt x="61" y="30"/>
                  </a:lnTo>
                  <a:lnTo>
                    <a:pt x="38" y="36"/>
                  </a:lnTo>
                  <a:lnTo>
                    <a:pt x="23" y="54"/>
                  </a:lnTo>
                  <a:lnTo>
                    <a:pt x="0" y="36"/>
                  </a:lnTo>
                  <a:lnTo>
                    <a:pt x="23" y="12"/>
                  </a:lnTo>
                  <a:lnTo>
                    <a:pt x="38" y="6"/>
                  </a:lnTo>
                  <a:lnTo>
                    <a:pt x="61" y="0"/>
                  </a:lnTo>
                  <a:lnTo>
                    <a:pt x="92" y="6"/>
                  </a:lnTo>
                  <a:lnTo>
                    <a:pt x="115" y="18"/>
                  </a:lnTo>
                  <a:lnTo>
                    <a:pt x="130" y="42"/>
                  </a:lnTo>
                  <a:lnTo>
                    <a:pt x="138" y="73"/>
                  </a:lnTo>
                  <a:lnTo>
                    <a:pt x="130" y="97"/>
                  </a:lnTo>
                  <a:lnTo>
                    <a:pt x="115" y="121"/>
                  </a:lnTo>
                  <a:lnTo>
                    <a:pt x="92" y="133"/>
                  </a:lnTo>
                  <a:lnTo>
                    <a:pt x="61" y="139"/>
                  </a:lnTo>
                  <a:lnTo>
                    <a:pt x="38" y="139"/>
                  </a:lnTo>
                  <a:lnTo>
                    <a:pt x="23" y="127"/>
                  </a:lnTo>
                  <a:lnTo>
                    <a:pt x="0" y="103"/>
                  </a:lnTo>
                  <a:lnTo>
                    <a:pt x="23" y="91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75" name="Freeform 71"/>
            <p:cNvSpPr>
              <a:spLocks/>
            </p:cNvSpPr>
            <p:nvPr/>
          </p:nvSpPr>
          <p:spPr bwMode="auto">
            <a:xfrm>
              <a:off x="4655" y="3670"/>
              <a:ext cx="39" cy="79"/>
            </a:xfrm>
            <a:custGeom>
              <a:avLst/>
              <a:gdLst>
                <a:gd name="T0" fmla="*/ 38 w 39"/>
                <a:gd name="T1" fmla="*/ 66 h 79"/>
                <a:gd name="T2" fmla="*/ 30 w 39"/>
                <a:gd name="T3" fmla="*/ 54 h 79"/>
                <a:gd name="T4" fmla="*/ 30 w 39"/>
                <a:gd name="T5" fmla="*/ 36 h 79"/>
                <a:gd name="T6" fmla="*/ 30 w 39"/>
                <a:gd name="T7" fmla="*/ 24 h 79"/>
                <a:gd name="T8" fmla="*/ 38 w 39"/>
                <a:gd name="T9" fmla="*/ 12 h 79"/>
                <a:gd name="T10" fmla="*/ 15 w 39"/>
                <a:gd name="T11" fmla="*/ 0 h 79"/>
                <a:gd name="T12" fmla="*/ 8 w 39"/>
                <a:gd name="T13" fmla="*/ 18 h 79"/>
                <a:gd name="T14" fmla="*/ 0 w 39"/>
                <a:gd name="T15" fmla="*/ 36 h 79"/>
                <a:gd name="T16" fmla="*/ 8 w 39"/>
                <a:gd name="T17" fmla="*/ 60 h 79"/>
                <a:gd name="T18" fmla="*/ 15 w 39"/>
                <a:gd name="T19" fmla="*/ 78 h 79"/>
                <a:gd name="T20" fmla="*/ 38 w 39"/>
                <a:gd name="T21" fmla="*/ 66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79"/>
                <a:gd name="T35" fmla="*/ 39 w 39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79">
                  <a:moveTo>
                    <a:pt x="38" y="66"/>
                  </a:moveTo>
                  <a:lnTo>
                    <a:pt x="30" y="54"/>
                  </a:lnTo>
                  <a:lnTo>
                    <a:pt x="30" y="36"/>
                  </a:lnTo>
                  <a:lnTo>
                    <a:pt x="30" y="24"/>
                  </a:lnTo>
                  <a:lnTo>
                    <a:pt x="38" y="12"/>
                  </a:lnTo>
                  <a:lnTo>
                    <a:pt x="15" y="0"/>
                  </a:lnTo>
                  <a:lnTo>
                    <a:pt x="8" y="18"/>
                  </a:lnTo>
                  <a:lnTo>
                    <a:pt x="0" y="36"/>
                  </a:lnTo>
                  <a:lnTo>
                    <a:pt x="8" y="60"/>
                  </a:lnTo>
                  <a:lnTo>
                    <a:pt x="15" y="78"/>
                  </a:lnTo>
                  <a:lnTo>
                    <a:pt x="38" y="6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64" name="Group 75"/>
          <p:cNvGrpSpPr>
            <a:grpSpLocks/>
          </p:cNvGrpSpPr>
          <p:nvPr/>
        </p:nvGrpSpPr>
        <p:grpSpPr bwMode="auto">
          <a:xfrm>
            <a:off x="7194550" y="5226050"/>
            <a:ext cx="241300" cy="217488"/>
            <a:chOff x="4532" y="3562"/>
            <a:chExt cx="152" cy="137"/>
          </a:xfrm>
        </p:grpSpPr>
        <p:sp>
          <p:nvSpPr>
            <p:cNvPr id="34872" name="Freeform 73"/>
            <p:cNvSpPr>
              <a:spLocks/>
            </p:cNvSpPr>
            <p:nvPr/>
          </p:nvSpPr>
          <p:spPr bwMode="auto">
            <a:xfrm>
              <a:off x="4541" y="3562"/>
              <a:ext cx="143" cy="137"/>
            </a:xfrm>
            <a:custGeom>
              <a:avLst/>
              <a:gdLst>
                <a:gd name="T0" fmla="*/ 30 w 143"/>
                <a:gd name="T1" fmla="*/ 83 h 137"/>
                <a:gd name="T2" fmla="*/ 45 w 143"/>
                <a:gd name="T3" fmla="*/ 100 h 137"/>
                <a:gd name="T4" fmla="*/ 67 w 143"/>
                <a:gd name="T5" fmla="*/ 106 h 137"/>
                <a:gd name="T6" fmla="*/ 82 w 143"/>
                <a:gd name="T7" fmla="*/ 106 h 137"/>
                <a:gd name="T8" fmla="*/ 97 w 143"/>
                <a:gd name="T9" fmla="*/ 95 h 137"/>
                <a:gd name="T10" fmla="*/ 112 w 143"/>
                <a:gd name="T11" fmla="*/ 83 h 137"/>
                <a:gd name="T12" fmla="*/ 112 w 143"/>
                <a:gd name="T13" fmla="*/ 65 h 137"/>
                <a:gd name="T14" fmla="*/ 112 w 143"/>
                <a:gd name="T15" fmla="*/ 53 h 137"/>
                <a:gd name="T16" fmla="*/ 97 w 143"/>
                <a:gd name="T17" fmla="*/ 41 h 137"/>
                <a:gd name="T18" fmla="*/ 82 w 143"/>
                <a:gd name="T19" fmla="*/ 35 h 137"/>
                <a:gd name="T20" fmla="*/ 67 w 143"/>
                <a:gd name="T21" fmla="*/ 29 h 137"/>
                <a:gd name="T22" fmla="*/ 45 w 143"/>
                <a:gd name="T23" fmla="*/ 35 h 137"/>
                <a:gd name="T24" fmla="*/ 30 w 143"/>
                <a:gd name="T25" fmla="*/ 47 h 137"/>
                <a:gd name="T26" fmla="*/ 0 w 143"/>
                <a:gd name="T27" fmla="*/ 35 h 137"/>
                <a:gd name="T28" fmla="*/ 30 w 143"/>
                <a:gd name="T29" fmla="*/ 12 h 137"/>
                <a:gd name="T30" fmla="*/ 67 w 143"/>
                <a:gd name="T31" fmla="*/ 0 h 137"/>
                <a:gd name="T32" fmla="*/ 97 w 143"/>
                <a:gd name="T33" fmla="*/ 6 h 137"/>
                <a:gd name="T34" fmla="*/ 120 w 143"/>
                <a:gd name="T35" fmla="*/ 18 h 137"/>
                <a:gd name="T36" fmla="*/ 135 w 143"/>
                <a:gd name="T37" fmla="*/ 41 h 137"/>
                <a:gd name="T38" fmla="*/ 142 w 143"/>
                <a:gd name="T39" fmla="*/ 65 h 137"/>
                <a:gd name="T40" fmla="*/ 135 w 143"/>
                <a:gd name="T41" fmla="*/ 95 h 137"/>
                <a:gd name="T42" fmla="*/ 120 w 143"/>
                <a:gd name="T43" fmla="*/ 118 h 137"/>
                <a:gd name="T44" fmla="*/ 97 w 143"/>
                <a:gd name="T45" fmla="*/ 130 h 137"/>
                <a:gd name="T46" fmla="*/ 67 w 143"/>
                <a:gd name="T47" fmla="*/ 136 h 137"/>
                <a:gd name="T48" fmla="*/ 45 w 143"/>
                <a:gd name="T49" fmla="*/ 136 h 137"/>
                <a:gd name="T50" fmla="*/ 30 w 143"/>
                <a:gd name="T51" fmla="*/ 124 h 137"/>
                <a:gd name="T52" fmla="*/ 0 w 143"/>
                <a:gd name="T53" fmla="*/ 100 h 137"/>
                <a:gd name="T54" fmla="*/ 30 w 143"/>
                <a:gd name="T55" fmla="*/ 83 h 1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137"/>
                <a:gd name="T86" fmla="*/ 143 w 143"/>
                <a:gd name="T87" fmla="*/ 137 h 1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137">
                  <a:moveTo>
                    <a:pt x="30" y="83"/>
                  </a:moveTo>
                  <a:lnTo>
                    <a:pt x="45" y="100"/>
                  </a:lnTo>
                  <a:lnTo>
                    <a:pt x="67" y="106"/>
                  </a:lnTo>
                  <a:lnTo>
                    <a:pt x="82" y="106"/>
                  </a:lnTo>
                  <a:lnTo>
                    <a:pt x="97" y="95"/>
                  </a:lnTo>
                  <a:lnTo>
                    <a:pt x="112" y="83"/>
                  </a:lnTo>
                  <a:lnTo>
                    <a:pt x="112" y="65"/>
                  </a:lnTo>
                  <a:lnTo>
                    <a:pt x="112" y="53"/>
                  </a:lnTo>
                  <a:lnTo>
                    <a:pt x="97" y="41"/>
                  </a:lnTo>
                  <a:lnTo>
                    <a:pt x="82" y="35"/>
                  </a:lnTo>
                  <a:lnTo>
                    <a:pt x="67" y="29"/>
                  </a:lnTo>
                  <a:lnTo>
                    <a:pt x="45" y="35"/>
                  </a:lnTo>
                  <a:lnTo>
                    <a:pt x="30" y="47"/>
                  </a:lnTo>
                  <a:lnTo>
                    <a:pt x="0" y="35"/>
                  </a:lnTo>
                  <a:lnTo>
                    <a:pt x="30" y="12"/>
                  </a:lnTo>
                  <a:lnTo>
                    <a:pt x="67" y="0"/>
                  </a:lnTo>
                  <a:lnTo>
                    <a:pt x="97" y="6"/>
                  </a:lnTo>
                  <a:lnTo>
                    <a:pt x="120" y="18"/>
                  </a:lnTo>
                  <a:lnTo>
                    <a:pt x="135" y="41"/>
                  </a:lnTo>
                  <a:lnTo>
                    <a:pt x="142" y="65"/>
                  </a:lnTo>
                  <a:lnTo>
                    <a:pt x="135" y="95"/>
                  </a:lnTo>
                  <a:lnTo>
                    <a:pt x="120" y="118"/>
                  </a:lnTo>
                  <a:lnTo>
                    <a:pt x="97" y="130"/>
                  </a:lnTo>
                  <a:lnTo>
                    <a:pt x="67" y="136"/>
                  </a:lnTo>
                  <a:lnTo>
                    <a:pt x="45" y="136"/>
                  </a:lnTo>
                  <a:lnTo>
                    <a:pt x="30" y="124"/>
                  </a:lnTo>
                  <a:lnTo>
                    <a:pt x="0" y="100"/>
                  </a:lnTo>
                  <a:lnTo>
                    <a:pt x="30" y="83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73" name="Freeform 74"/>
            <p:cNvSpPr>
              <a:spLocks/>
            </p:cNvSpPr>
            <p:nvPr/>
          </p:nvSpPr>
          <p:spPr bwMode="auto">
            <a:xfrm>
              <a:off x="4532" y="3592"/>
              <a:ext cx="38" cy="77"/>
            </a:xfrm>
            <a:custGeom>
              <a:avLst/>
              <a:gdLst>
                <a:gd name="T0" fmla="*/ 37 w 38"/>
                <a:gd name="T1" fmla="*/ 64 h 77"/>
                <a:gd name="T2" fmla="*/ 30 w 38"/>
                <a:gd name="T3" fmla="*/ 53 h 77"/>
                <a:gd name="T4" fmla="*/ 30 w 38"/>
                <a:gd name="T5" fmla="*/ 35 h 77"/>
                <a:gd name="T6" fmla="*/ 30 w 38"/>
                <a:gd name="T7" fmla="*/ 23 h 77"/>
                <a:gd name="T8" fmla="*/ 37 w 38"/>
                <a:gd name="T9" fmla="*/ 11 h 77"/>
                <a:gd name="T10" fmla="*/ 15 w 38"/>
                <a:gd name="T11" fmla="*/ 0 h 77"/>
                <a:gd name="T12" fmla="*/ 8 w 38"/>
                <a:gd name="T13" fmla="*/ 17 h 77"/>
                <a:gd name="T14" fmla="*/ 0 w 38"/>
                <a:gd name="T15" fmla="*/ 35 h 77"/>
                <a:gd name="T16" fmla="*/ 8 w 38"/>
                <a:gd name="T17" fmla="*/ 58 h 77"/>
                <a:gd name="T18" fmla="*/ 15 w 38"/>
                <a:gd name="T19" fmla="*/ 76 h 77"/>
                <a:gd name="T20" fmla="*/ 37 w 38"/>
                <a:gd name="T21" fmla="*/ 64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77"/>
                <a:gd name="T35" fmla="*/ 38 w 38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77">
                  <a:moveTo>
                    <a:pt x="37" y="64"/>
                  </a:moveTo>
                  <a:lnTo>
                    <a:pt x="30" y="53"/>
                  </a:lnTo>
                  <a:lnTo>
                    <a:pt x="30" y="35"/>
                  </a:lnTo>
                  <a:lnTo>
                    <a:pt x="30" y="23"/>
                  </a:lnTo>
                  <a:lnTo>
                    <a:pt x="37" y="11"/>
                  </a:lnTo>
                  <a:lnTo>
                    <a:pt x="15" y="0"/>
                  </a:lnTo>
                  <a:lnTo>
                    <a:pt x="8" y="17"/>
                  </a:lnTo>
                  <a:lnTo>
                    <a:pt x="0" y="35"/>
                  </a:lnTo>
                  <a:lnTo>
                    <a:pt x="8" y="58"/>
                  </a:lnTo>
                  <a:lnTo>
                    <a:pt x="15" y="76"/>
                  </a:lnTo>
                  <a:lnTo>
                    <a:pt x="37" y="6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65" name="Group 78"/>
          <p:cNvGrpSpPr>
            <a:grpSpLocks/>
          </p:cNvGrpSpPr>
          <p:nvPr/>
        </p:nvGrpSpPr>
        <p:grpSpPr bwMode="auto">
          <a:xfrm>
            <a:off x="7542213" y="5505450"/>
            <a:ext cx="242887" cy="217488"/>
            <a:chOff x="4751" y="3738"/>
            <a:chExt cx="153" cy="137"/>
          </a:xfrm>
        </p:grpSpPr>
        <p:sp>
          <p:nvSpPr>
            <p:cNvPr id="34870" name="Freeform 76"/>
            <p:cNvSpPr>
              <a:spLocks/>
            </p:cNvSpPr>
            <p:nvPr/>
          </p:nvSpPr>
          <p:spPr bwMode="auto">
            <a:xfrm>
              <a:off x="4762" y="3738"/>
              <a:ext cx="142" cy="137"/>
            </a:xfrm>
            <a:custGeom>
              <a:avLst/>
              <a:gdLst>
                <a:gd name="T0" fmla="*/ 23 w 142"/>
                <a:gd name="T1" fmla="*/ 86 h 137"/>
                <a:gd name="T2" fmla="*/ 39 w 142"/>
                <a:gd name="T3" fmla="*/ 99 h 137"/>
                <a:gd name="T4" fmla="*/ 63 w 142"/>
                <a:gd name="T5" fmla="*/ 105 h 137"/>
                <a:gd name="T6" fmla="*/ 78 w 142"/>
                <a:gd name="T7" fmla="*/ 105 h 137"/>
                <a:gd name="T8" fmla="*/ 94 w 142"/>
                <a:gd name="T9" fmla="*/ 93 h 137"/>
                <a:gd name="T10" fmla="*/ 110 w 142"/>
                <a:gd name="T11" fmla="*/ 80 h 137"/>
                <a:gd name="T12" fmla="*/ 110 w 142"/>
                <a:gd name="T13" fmla="*/ 68 h 137"/>
                <a:gd name="T14" fmla="*/ 110 w 142"/>
                <a:gd name="T15" fmla="*/ 49 h 137"/>
                <a:gd name="T16" fmla="*/ 94 w 142"/>
                <a:gd name="T17" fmla="*/ 37 h 137"/>
                <a:gd name="T18" fmla="*/ 78 w 142"/>
                <a:gd name="T19" fmla="*/ 31 h 137"/>
                <a:gd name="T20" fmla="*/ 63 w 142"/>
                <a:gd name="T21" fmla="*/ 24 h 137"/>
                <a:gd name="T22" fmla="*/ 39 w 142"/>
                <a:gd name="T23" fmla="*/ 31 h 137"/>
                <a:gd name="T24" fmla="*/ 23 w 142"/>
                <a:gd name="T25" fmla="*/ 49 h 137"/>
                <a:gd name="T26" fmla="*/ 0 w 142"/>
                <a:gd name="T27" fmla="*/ 37 h 137"/>
                <a:gd name="T28" fmla="*/ 31 w 142"/>
                <a:gd name="T29" fmla="*/ 12 h 137"/>
                <a:gd name="T30" fmla="*/ 63 w 142"/>
                <a:gd name="T31" fmla="*/ 0 h 137"/>
                <a:gd name="T32" fmla="*/ 94 w 142"/>
                <a:gd name="T33" fmla="*/ 6 h 137"/>
                <a:gd name="T34" fmla="*/ 117 w 142"/>
                <a:gd name="T35" fmla="*/ 18 h 137"/>
                <a:gd name="T36" fmla="*/ 133 w 142"/>
                <a:gd name="T37" fmla="*/ 43 h 137"/>
                <a:gd name="T38" fmla="*/ 141 w 142"/>
                <a:gd name="T39" fmla="*/ 68 h 137"/>
                <a:gd name="T40" fmla="*/ 133 w 142"/>
                <a:gd name="T41" fmla="*/ 93 h 137"/>
                <a:gd name="T42" fmla="*/ 117 w 142"/>
                <a:gd name="T43" fmla="*/ 117 h 137"/>
                <a:gd name="T44" fmla="*/ 94 w 142"/>
                <a:gd name="T45" fmla="*/ 130 h 137"/>
                <a:gd name="T46" fmla="*/ 63 w 142"/>
                <a:gd name="T47" fmla="*/ 136 h 137"/>
                <a:gd name="T48" fmla="*/ 47 w 142"/>
                <a:gd name="T49" fmla="*/ 136 h 137"/>
                <a:gd name="T50" fmla="*/ 31 w 142"/>
                <a:gd name="T51" fmla="*/ 124 h 137"/>
                <a:gd name="T52" fmla="*/ 0 w 142"/>
                <a:gd name="T53" fmla="*/ 99 h 137"/>
                <a:gd name="T54" fmla="*/ 23 w 142"/>
                <a:gd name="T55" fmla="*/ 86 h 1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2"/>
                <a:gd name="T85" fmla="*/ 0 h 137"/>
                <a:gd name="T86" fmla="*/ 142 w 142"/>
                <a:gd name="T87" fmla="*/ 137 h 1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2" h="137">
                  <a:moveTo>
                    <a:pt x="23" y="86"/>
                  </a:moveTo>
                  <a:lnTo>
                    <a:pt x="39" y="99"/>
                  </a:lnTo>
                  <a:lnTo>
                    <a:pt x="63" y="105"/>
                  </a:lnTo>
                  <a:lnTo>
                    <a:pt x="78" y="105"/>
                  </a:lnTo>
                  <a:lnTo>
                    <a:pt x="94" y="93"/>
                  </a:lnTo>
                  <a:lnTo>
                    <a:pt x="110" y="80"/>
                  </a:lnTo>
                  <a:lnTo>
                    <a:pt x="110" y="68"/>
                  </a:lnTo>
                  <a:lnTo>
                    <a:pt x="110" y="49"/>
                  </a:lnTo>
                  <a:lnTo>
                    <a:pt x="94" y="37"/>
                  </a:lnTo>
                  <a:lnTo>
                    <a:pt x="78" y="31"/>
                  </a:lnTo>
                  <a:lnTo>
                    <a:pt x="63" y="24"/>
                  </a:lnTo>
                  <a:lnTo>
                    <a:pt x="39" y="31"/>
                  </a:lnTo>
                  <a:lnTo>
                    <a:pt x="23" y="49"/>
                  </a:lnTo>
                  <a:lnTo>
                    <a:pt x="0" y="37"/>
                  </a:lnTo>
                  <a:lnTo>
                    <a:pt x="31" y="12"/>
                  </a:lnTo>
                  <a:lnTo>
                    <a:pt x="63" y="0"/>
                  </a:lnTo>
                  <a:lnTo>
                    <a:pt x="94" y="6"/>
                  </a:lnTo>
                  <a:lnTo>
                    <a:pt x="117" y="18"/>
                  </a:lnTo>
                  <a:lnTo>
                    <a:pt x="133" y="43"/>
                  </a:lnTo>
                  <a:lnTo>
                    <a:pt x="141" y="68"/>
                  </a:lnTo>
                  <a:lnTo>
                    <a:pt x="133" y="93"/>
                  </a:lnTo>
                  <a:lnTo>
                    <a:pt x="117" y="117"/>
                  </a:lnTo>
                  <a:lnTo>
                    <a:pt x="94" y="130"/>
                  </a:lnTo>
                  <a:lnTo>
                    <a:pt x="63" y="136"/>
                  </a:lnTo>
                  <a:lnTo>
                    <a:pt x="47" y="136"/>
                  </a:lnTo>
                  <a:lnTo>
                    <a:pt x="31" y="124"/>
                  </a:lnTo>
                  <a:lnTo>
                    <a:pt x="0" y="99"/>
                  </a:lnTo>
                  <a:lnTo>
                    <a:pt x="23" y="86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71" name="Freeform 77"/>
            <p:cNvSpPr>
              <a:spLocks/>
            </p:cNvSpPr>
            <p:nvPr/>
          </p:nvSpPr>
          <p:spPr bwMode="auto">
            <a:xfrm>
              <a:off x="4751" y="3764"/>
              <a:ext cx="39" cy="81"/>
            </a:xfrm>
            <a:custGeom>
              <a:avLst/>
              <a:gdLst>
                <a:gd name="T0" fmla="*/ 38 w 39"/>
                <a:gd name="T1" fmla="*/ 68 h 81"/>
                <a:gd name="T2" fmla="*/ 30 w 39"/>
                <a:gd name="T3" fmla="*/ 55 h 81"/>
                <a:gd name="T4" fmla="*/ 30 w 39"/>
                <a:gd name="T5" fmla="*/ 43 h 81"/>
                <a:gd name="T6" fmla="*/ 30 w 39"/>
                <a:gd name="T7" fmla="*/ 31 h 81"/>
                <a:gd name="T8" fmla="*/ 38 w 39"/>
                <a:gd name="T9" fmla="*/ 18 h 81"/>
                <a:gd name="T10" fmla="*/ 15 w 39"/>
                <a:gd name="T11" fmla="*/ 0 h 81"/>
                <a:gd name="T12" fmla="*/ 7 w 39"/>
                <a:gd name="T13" fmla="*/ 18 h 81"/>
                <a:gd name="T14" fmla="*/ 0 w 39"/>
                <a:gd name="T15" fmla="*/ 43 h 81"/>
                <a:gd name="T16" fmla="*/ 7 w 39"/>
                <a:gd name="T17" fmla="*/ 62 h 81"/>
                <a:gd name="T18" fmla="*/ 15 w 39"/>
                <a:gd name="T19" fmla="*/ 80 h 81"/>
                <a:gd name="T20" fmla="*/ 38 w 39"/>
                <a:gd name="T21" fmla="*/ 68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1"/>
                <a:gd name="T35" fmla="*/ 39 w 39"/>
                <a:gd name="T36" fmla="*/ 81 h 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1">
                  <a:moveTo>
                    <a:pt x="38" y="68"/>
                  </a:moveTo>
                  <a:lnTo>
                    <a:pt x="30" y="55"/>
                  </a:lnTo>
                  <a:lnTo>
                    <a:pt x="30" y="43"/>
                  </a:lnTo>
                  <a:lnTo>
                    <a:pt x="30" y="31"/>
                  </a:lnTo>
                  <a:lnTo>
                    <a:pt x="38" y="18"/>
                  </a:lnTo>
                  <a:lnTo>
                    <a:pt x="15" y="0"/>
                  </a:lnTo>
                  <a:lnTo>
                    <a:pt x="7" y="18"/>
                  </a:lnTo>
                  <a:lnTo>
                    <a:pt x="0" y="43"/>
                  </a:lnTo>
                  <a:lnTo>
                    <a:pt x="7" y="62"/>
                  </a:lnTo>
                  <a:lnTo>
                    <a:pt x="15" y="80"/>
                  </a:lnTo>
                  <a:lnTo>
                    <a:pt x="38" y="6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66" name="Group 81"/>
          <p:cNvGrpSpPr>
            <a:grpSpLocks/>
          </p:cNvGrpSpPr>
          <p:nvPr/>
        </p:nvGrpSpPr>
        <p:grpSpPr bwMode="auto">
          <a:xfrm>
            <a:off x="7372350" y="5584825"/>
            <a:ext cx="241300" cy="220663"/>
            <a:chOff x="4644" y="3788"/>
            <a:chExt cx="152" cy="139"/>
          </a:xfrm>
        </p:grpSpPr>
        <p:sp>
          <p:nvSpPr>
            <p:cNvPr id="34868" name="Freeform 79"/>
            <p:cNvSpPr>
              <a:spLocks/>
            </p:cNvSpPr>
            <p:nvPr/>
          </p:nvSpPr>
          <p:spPr bwMode="auto">
            <a:xfrm>
              <a:off x="4649" y="3788"/>
              <a:ext cx="147" cy="139"/>
            </a:xfrm>
            <a:custGeom>
              <a:avLst/>
              <a:gdLst>
                <a:gd name="T0" fmla="*/ 31 w 147"/>
                <a:gd name="T1" fmla="*/ 88 h 139"/>
                <a:gd name="T2" fmla="*/ 46 w 147"/>
                <a:gd name="T3" fmla="*/ 100 h 139"/>
                <a:gd name="T4" fmla="*/ 69 w 147"/>
                <a:gd name="T5" fmla="*/ 107 h 139"/>
                <a:gd name="T6" fmla="*/ 100 w 147"/>
                <a:gd name="T7" fmla="*/ 100 h 139"/>
                <a:gd name="T8" fmla="*/ 115 w 147"/>
                <a:gd name="T9" fmla="*/ 88 h 139"/>
                <a:gd name="T10" fmla="*/ 115 w 147"/>
                <a:gd name="T11" fmla="*/ 69 h 139"/>
                <a:gd name="T12" fmla="*/ 115 w 147"/>
                <a:gd name="T13" fmla="*/ 56 h 139"/>
                <a:gd name="T14" fmla="*/ 100 w 147"/>
                <a:gd name="T15" fmla="*/ 44 h 139"/>
                <a:gd name="T16" fmla="*/ 85 w 147"/>
                <a:gd name="T17" fmla="*/ 37 h 139"/>
                <a:gd name="T18" fmla="*/ 69 w 147"/>
                <a:gd name="T19" fmla="*/ 31 h 139"/>
                <a:gd name="T20" fmla="*/ 46 w 147"/>
                <a:gd name="T21" fmla="*/ 37 h 139"/>
                <a:gd name="T22" fmla="*/ 31 w 147"/>
                <a:gd name="T23" fmla="*/ 50 h 139"/>
                <a:gd name="T24" fmla="*/ 0 w 147"/>
                <a:gd name="T25" fmla="*/ 37 h 139"/>
                <a:gd name="T26" fmla="*/ 31 w 147"/>
                <a:gd name="T27" fmla="*/ 12 h 139"/>
                <a:gd name="T28" fmla="*/ 46 w 147"/>
                <a:gd name="T29" fmla="*/ 6 h 139"/>
                <a:gd name="T30" fmla="*/ 69 w 147"/>
                <a:gd name="T31" fmla="*/ 0 h 139"/>
                <a:gd name="T32" fmla="*/ 100 w 147"/>
                <a:gd name="T33" fmla="*/ 6 h 139"/>
                <a:gd name="T34" fmla="*/ 123 w 147"/>
                <a:gd name="T35" fmla="*/ 19 h 139"/>
                <a:gd name="T36" fmla="*/ 138 w 147"/>
                <a:gd name="T37" fmla="*/ 44 h 139"/>
                <a:gd name="T38" fmla="*/ 146 w 147"/>
                <a:gd name="T39" fmla="*/ 69 h 139"/>
                <a:gd name="T40" fmla="*/ 138 w 147"/>
                <a:gd name="T41" fmla="*/ 94 h 139"/>
                <a:gd name="T42" fmla="*/ 123 w 147"/>
                <a:gd name="T43" fmla="*/ 119 h 139"/>
                <a:gd name="T44" fmla="*/ 100 w 147"/>
                <a:gd name="T45" fmla="*/ 132 h 139"/>
                <a:gd name="T46" fmla="*/ 69 w 147"/>
                <a:gd name="T47" fmla="*/ 138 h 139"/>
                <a:gd name="T48" fmla="*/ 46 w 147"/>
                <a:gd name="T49" fmla="*/ 138 h 139"/>
                <a:gd name="T50" fmla="*/ 31 w 147"/>
                <a:gd name="T51" fmla="*/ 125 h 139"/>
                <a:gd name="T52" fmla="*/ 0 w 147"/>
                <a:gd name="T53" fmla="*/ 100 h 139"/>
                <a:gd name="T54" fmla="*/ 31 w 147"/>
                <a:gd name="T55" fmla="*/ 88 h 1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7"/>
                <a:gd name="T85" fmla="*/ 0 h 139"/>
                <a:gd name="T86" fmla="*/ 147 w 147"/>
                <a:gd name="T87" fmla="*/ 139 h 1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7" h="139">
                  <a:moveTo>
                    <a:pt x="31" y="88"/>
                  </a:moveTo>
                  <a:lnTo>
                    <a:pt x="46" y="100"/>
                  </a:lnTo>
                  <a:lnTo>
                    <a:pt x="69" y="107"/>
                  </a:lnTo>
                  <a:lnTo>
                    <a:pt x="100" y="100"/>
                  </a:lnTo>
                  <a:lnTo>
                    <a:pt x="115" y="88"/>
                  </a:lnTo>
                  <a:lnTo>
                    <a:pt x="115" y="69"/>
                  </a:lnTo>
                  <a:lnTo>
                    <a:pt x="115" y="56"/>
                  </a:lnTo>
                  <a:lnTo>
                    <a:pt x="100" y="44"/>
                  </a:lnTo>
                  <a:lnTo>
                    <a:pt x="85" y="37"/>
                  </a:lnTo>
                  <a:lnTo>
                    <a:pt x="69" y="31"/>
                  </a:lnTo>
                  <a:lnTo>
                    <a:pt x="46" y="37"/>
                  </a:lnTo>
                  <a:lnTo>
                    <a:pt x="31" y="50"/>
                  </a:lnTo>
                  <a:lnTo>
                    <a:pt x="0" y="37"/>
                  </a:lnTo>
                  <a:lnTo>
                    <a:pt x="31" y="12"/>
                  </a:lnTo>
                  <a:lnTo>
                    <a:pt x="46" y="6"/>
                  </a:lnTo>
                  <a:lnTo>
                    <a:pt x="69" y="0"/>
                  </a:lnTo>
                  <a:lnTo>
                    <a:pt x="100" y="6"/>
                  </a:lnTo>
                  <a:lnTo>
                    <a:pt x="123" y="19"/>
                  </a:lnTo>
                  <a:lnTo>
                    <a:pt x="138" y="44"/>
                  </a:lnTo>
                  <a:lnTo>
                    <a:pt x="146" y="69"/>
                  </a:lnTo>
                  <a:lnTo>
                    <a:pt x="138" y="94"/>
                  </a:lnTo>
                  <a:lnTo>
                    <a:pt x="123" y="119"/>
                  </a:lnTo>
                  <a:lnTo>
                    <a:pt x="100" y="132"/>
                  </a:lnTo>
                  <a:lnTo>
                    <a:pt x="69" y="138"/>
                  </a:lnTo>
                  <a:lnTo>
                    <a:pt x="46" y="138"/>
                  </a:lnTo>
                  <a:lnTo>
                    <a:pt x="31" y="125"/>
                  </a:lnTo>
                  <a:lnTo>
                    <a:pt x="0" y="100"/>
                  </a:lnTo>
                  <a:lnTo>
                    <a:pt x="31" y="88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69" name="Freeform 80"/>
            <p:cNvSpPr>
              <a:spLocks/>
            </p:cNvSpPr>
            <p:nvPr/>
          </p:nvSpPr>
          <p:spPr bwMode="auto">
            <a:xfrm>
              <a:off x="4644" y="3821"/>
              <a:ext cx="38" cy="76"/>
            </a:xfrm>
            <a:custGeom>
              <a:avLst/>
              <a:gdLst>
                <a:gd name="T0" fmla="*/ 37 w 38"/>
                <a:gd name="T1" fmla="*/ 63 h 76"/>
                <a:gd name="T2" fmla="*/ 30 w 38"/>
                <a:gd name="T3" fmla="*/ 50 h 76"/>
                <a:gd name="T4" fmla="*/ 30 w 38"/>
                <a:gd name="T5" fmla="*/ 38 h 76"/>
                <a:gd name="T6" fmla="*/ 30 w 38"/>
                <a:gd name="T7" fmla="*/ 25 h 76"/>
                <a:gd name="T8" fmla="*/ 37 w 38"/>
                <a:gd name="T9" fmla="*/ 13 h 76"/>
                <a:gd name="T10" fmla="*/ 15 w 38"/>
                <a:gd name="T11" fmla="*/ 0 h 76"/>
                <a:gd name="T12" fmla="*/ 7 w 38"/>
                <a:gd name="T13" fmla="*/ 13 h 76"/>
                <a:gd name="T14" fmla="*/ 0 w 38"/>
                <a:gd name="T15" fmla="*/ 38 h 76"/>
                <a:gd name="T16" fmla="*/ 7 w 38"/>
                <a:gd name="T17" fmla="*/ 56 h 76"/>
                <a:gd name="T18" fmla="*/ 15 w 38"/>
                <a:gd name="T19" fmla="*/ 75 h 76"/>
                <a:gd name="T20" fmla="*/ 37 w 38"/>
                <a:gd name="T21" fmla="*/ 63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76"/>
                <a:gd name="T35" fmla="*/ 38 w 38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76">
                  <a:moveTo>
                    <a:pt x="37" y="63"/>
                  </a:moveTo>
                  <a:lnTo>
                    <a:pt x="30" y="50"/>
                  </a:lnTo>
                  <a:lnTo>
                    <a:pt x="30" y="38"/>
                  </a:lnTo>
                  <a:lnTo>
                    <a:pt x="30" y="25"/>
                  </a:lnTo>
                  <a:lnTo>
                    <a:pt x="37" y="13"/>
                  </a:lnTo>
                  <a:lnTo>
                    <a:pt x="15" y="0"/>
                  </a:lnTo>
                  <a:lnTo>
                    <a:pt x="7" y="13"/>
                  </a:lnTo>
                  <a:lnTo>
                    <a:pt x="0" y="38"/>
                  </a:lnTo>
                  <a:lnTo>
                    <a:pt x="7" y="56"/>
                  </a:lnTo>
                  <a:lnTo>
                    <a:pt x="15" y="75"/>
                  </a:lnTo>
                  <a:lnTo>
                    <a:pt x="37" y="6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867" name="Text Box 82"/>
          <p:cNvSpPr txBox="1">
            <a:spLocks noChangeArrowheads="1"/>
          </p:cNvSpPr>
          <p:nvPr/>
        </p:nvSpPr>
        <p:spPr bwMode="auto">
          <a:xfrm>
            <a:off x="4211638" y="3311525"/>
            <a:ext cx="1152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1600" b="1" dirty="0">
                <a:latin typeface="Arial" charset="0"/>
              </a:rPr>
              <a:t>antibiotic</a:t>
            </a:r>
            <a:endParaRPr lang="en-GB" sz="1600" dirty="0">
              <a:latin typeface="Arial" charset="0"/>
            </a:endParaRPr>
          </a:p>
        </p:txBody>
      </p:sp>
      <p:pic>
        <p:nvPicPr>
          <p:cNvPr id="83" name="Picture 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114" y="1772816"/>
            <a:ext cx="155180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GB" u="sng" dirty="0" smtClean="0">
                <a:solidFill>
                  <a:schemeClr val="tx1"/>
                </a:solidFill>
                <a:latin typeface="Arial" charset="0"/>
              </a:rPr>
              <a:t>Restriction endonucleases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524000"/>
            <a:ext cx="7921625" cy="2743200"/>
          </a:xfrm>
        </p:spPr>
        <p:txBody>
          <a:bodyPr/>
          <a:lstStyle/>
          <a:p>
            <a:r>
              <a:rPr lang="en-GB" sz="2400" b="1" dirty="0" smtClean="0">
                <a:latin typeface="Arial" charset="0"/>
              </a:rPr>
              <a:t>Type II restriction endonucleases are enzymes that cleave DNA at specific recognition sequences</a:t>
            </a:r>
          </a:p>
          <a:p>
            <a:pPr marL="819150" lvl="1"/>
            <a:r>
              <a:rPr lang="en-GB" sz="2000" b="1" dirty="0" smtClean="0">
                <a:latin typeface="Arial" charset="0"/>
              </a:rPr>
              <a:t>Recognition sites are usually 4-8bp palindromic sequences</a:t>
            </a:r>
          </a:p>
          <a:p>
            <a:pPr marL="819150" lvl="1"/>
            <a:endParaRPr lang="en-GB" sz="2000" b="1" dirty="0" smtClean="0">
              <a:latin typeface="Arial" charset="0"/>
            </a:endParaRPr>
          </a:p>
          <a:p>
            <a:pPr>
              <a:buFontTx/>
              <a:buChar char="–"/>
            </a:pPr>
            <a:endParaRPr lang="en-GB" sz="2000" b="1" dirty="0" smtClean="0">
              <a:solidFill>
                <a:srgbClr val="FFFF66"/>
              </a:solidFill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548063" y="2997200"/>
            <a:ext cx="1671637" cy="81915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 dirty="0">
                <a:solidFill>
                  <a:schemeClr val="hlink"/>
                </a:solidFill>
              </a:rPr>
              <a:t>…GATC…</a:t>
            </a:r>
          </a:p>
          <a:p>
            <a:pPr eaLnBrk="0" hangingPunct="0"/>
            <a:r>
              <a:rPr lang="en-GB" b="1" dirty="0">
                <a:solidFill>
                  <a:schemeClr val="hlink"/>
                </a:solidFill>
              </a:rPr>
              <a:t>…CTAG…</a:t>
            </a:r>
          </a:p>
        </p:txBody>
      </p:sp>
      <p:grpSp>
        <p:nvGrpSpPr>
          <p:cNvPr id="36870" name="Group 9"/>
          <p:cNvGrpSpPr>
            <a:grpSpLocks/>
          </p:cNvGrpSpPr>
          <p:nvPr/>
        </p:nvGrpSpPr>
        <p:grpSpPr bwMode="auto">
          <a:xfrm>
            <a:off x="5181600" y="2971800"/>
            <a:ext cx="392113" cy="754063"/>
            <a:chOff x="3222" y="2133"/>
            <a:chExt cx="247" cy="475"/>
          </a:xfrm>
        </p:grpSpPr>
        <p:sp>
          <p:nvSpPr>
            <p:cNvPr id="36875" name="Rectangle 7"/>
            <p:cNvSpPr>
              <a:spLocks noChangeArrowheads="1"/>
            </p:cNvSpPr>
            <p:nvPr/>
          </p:nvSpPr>
          <p:spPr bwMode="auto">
            <a:xfrm>
              <a:off x="3222" y="2360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CCFFFF"/>
                  </a:solidFill>
                </a:rPr>
                <a:t>5’</a:t>
              </a:r>
            </a:p>
          </p:txBody>
        </p:sp>
        <p:sp>
          <p:nvSpPr>
            <p:cNvPr id="36876" name="Rectangle 8"/>
            <p:cNvSpPr>
              <a:spLocks noChangeArrowheads="1"/>
            </p:cNvSpPr>
            <p:nvPr/>
          </p:nvSpPr>
          <p:spPr bwMode="auto">
            <a:xfrm>
              <a:off x="3222" y="2133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CCFFFF"/>
                  </a:solidFill>
                </a:rPr>
                <a:t>3’</a:t>
              </a:r>
            </a:p>
          </p:txBody>
        </p:sp>
      </p:grpSp>
      <p:grpSp>
        <p:nvGrpSpPr>
          <p:cNvPr id="36871" name="Group 12"/>
          <p:cNvGrpSpPr>
            <a:grpSpLocks/>
          </p:cNvGrpSpPr>
          <p:nvPr/>
        </p:nvGrpSpPr>
        <p:grpSpPr bwMode="auto">
          <a:xfrm>
            <a:off x="3203575" y="2982913"/>
            <a:ext cx="392113" cy="793750"/>
            <a:chOff x="2278" y="2108"/>
            <a:chExt cx="247" cy="500"/>
          </a:xfrm>
        </p:grpSpPr>
        <p:sp>
          <p:nvSpPr>
            <p:cNvPr id="36873" name="Rectangle 10"/>
            <p:cNvSpPr>
              <a:spLocks noChangeArrowheads="1"/>
            </p:cNvSpPr>
            <p:nvPr/>
          </p:nvSpPr>
          <p:spPr bwMode="auto">
            <a:xfrm>
              <a:off x="2278" y="2108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CCFFFF"/>
                  </a:solidFill>
                </a:rPr>
                <a:t>5’</a:t>
              </a:r>
            </a:p>
          </p:txBody>
        </p:sp>
        <p:sp>
          <p:nvSpPr>
            <p:cNvPr id="36874" name="Rectangle 11"/>
            <p:cNvSpPr>
              <a:spLocks noChangeArrowheads="1"/>
            </p:cNvSpPr>
            <p:nvPr/>
          </p:nvSpPr>
          <p:spPr bwMode="auto">
            <a:xfrm>
              <a:off x="2278" y="2360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CCFFFF"/>
                  </a:solidFill>
                </a:rPr>
                <a:t>3’</a:t>
              </a:r>
            </a:p>
          </p:txBody>
        </p:sp>
      </p:grpSp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684213" y="4038600"/>
            <a:ext cx="7918450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</a:rPr>
              <a:t>   </a:t>
            </a:r>
            <a:r>
              <a:rPr lang="en-GB" b="1" dirty="0">
                <a:latin typeface="Arial" charset="0"/>
              </a:rPr>
              <a:t>Restriction endonucleases are one half of bacterial restriction-modification systems, a kind of primitive immune system. Host DNA is protected by methylation of a base in the RE site by a specific </a:t>
            </a:r>
            <a:r>
              <a:rPr lang="en-GB" b="1" dirty="0" err="1">
                <a:latin typeface="Arial" charset="0"/>
              </a:rPr>
              <a:t>methylase</a:t>
            </a:r>
            <a:r>
              <a:rPr lang="en-GB" b="1" dirty="0">
                <a:latin typeface="Arial" charset="0"/>
              </a:rPr>
              <a:t> - RE will only cleave </a:t>
            </a:r>
            <a:r>
              <a:rPr lang="en-GB" b="1" u="sng" dirty="0" err="1">
                <a:latin typeface="Arial" charset="0"/>
              </a:rPr>
              <a:t>unmethylated</a:t>
            </a:r>
            <a:r>
              <a:rPr lang="en-GB" b="1" dirty="0">
                <a:latin typeface="Arial" charset="0"/>
              </a:rPr>
              <a:t> DNA from invading organisms, not host DNA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Restriction endonucleases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r>
              <a:rPr lang="en-GB" sz="2000" b="1" smtClean="0">
                <a:latin typeface="Arial" charset="0"/>
              </a:rPr>
              <a:t>Type II restriction endonucleases are enzymes (usually dimers) that cleave DNA at specific recognition sequences</a:t>
            </a:r>
          </a:p>
          <a:p>
            <a:pPr marL="819150" lvl="1"/>
            <a:r>
              <a:rPr lang="en-GB" sz="2000" b="1" smtClean="0">
                <a:latin typeface="Arial" charset="0"/>
              </a:rPr>
              <a:t>Recognition sites are usually 4-8bp palindromic sequences</a:t>
            </a:r>
          </a:p>
          <a:p>
            <a:pPr marL="819150" lvl="1"/>
            <a:endParaRPr lang="en-GB" sz="2000" b="1" smtClean="0">
              <a:latin typeface="Arial" charset="0"/>
            </a:endParaRPr>
          </a:p>
          <a:p>
            <a:pPr marL="819150" lvl="1"/>
            <a:endParaRPr lang="en-GB" sz="2000" b="1" smtClean="0">
              <a:latin typeface="Arial" charset="0"/>
            </a:endParaRPr>
          </a:p>
          <a:p>
            <a:pPr marL="819150" lvl="1"/>
            <a:endParaRPr lang="en-GB" sz="2000" b="1" smtClean="0">
              <a:latin typeface="Arial" charset="0"/>
            </a:endParaRPr>
          </a:p>
          <a:p>
            <a:r>
              <a:rPr lang="en-GB" sz="2000" b="1" smtClean="0">
                <a:latin typeface="Arial" charset="0"/>
              </a:rPr>
              <a:t>Produce “blunt” 		or 	     “sticky” DNA ends..</a:t>
            </a:r>
          </a:p>
          <a:p>
            <a:pPr marL="819150" lvl="1"/>
            <a:endParaRPr lang="en-GB" sz="2000" b="1" smtClean="0">
              <a:latin typeface="Arial" charset="0"/>
            </a:endParaRPr>
          </a:p>
          <a:p>
            <a:pPr>
              <a:buFontTx/>
              <a:buChar char="–"/>
            </a:pPr>
            <a:endParaRPr lang="en-GB" sz="2000" b="1" smtClean="0">
              <a:latin typeface="Arial" charset="0"/>
            </a:endParaRPr>
          </a:p>
          <a:p>
            <a:pPr lvl="4">
              <a:buFontTx/>
              <a:buChar char="–"/>
            </a:pPr>
            <a:endParaRPr lang="en-GB" b="1" smtClean="0">
              <a:latin typeface="Arial" charset="0"/>
            </a:endParaRPr>
          </a:p>
          <a:p>
            <a:pPr lvl="4">
              <a:buFontTx/>
              <a:buNone/>
            </a:pPr>
            <a:endParaRPr lang="en-GB" b="1" smtClean="0">
              <a:latin typeface="Arial" charset="0"/>
            </a:endParaRPr>
          </a:p>
          <a:p>
            <a:pPr lvl="4">
              <a:buFontTx/>
              <a:buNone/>
            </a:pPr>
            <a:r>
              <a:rPr lang="en-GB" b="1" smtClean="0">
                <a:latin typeface="Arial" charset="0"/>
              </a:rPr>
              <a:t>	                                  </a:t>
            </a:r>
          </a:p>
          <a:p>
            <a:pPr lvl="4">
              <a:buFontTx/>
              <a:buNone/>
            </a:pPr>
            <a:r>
              <a:rPr lang="en-GB" b="1" smtClean="0">
                <a:latin typeface="Arial" charset="0"/>
              </a:rPr>
              <a:t>				…with an overhang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3476625" y="2924175"/>
            <a:ext cx="1671638" cy="81915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>
                <a:solidFill>
                  <a:schemeClr val="hlink"/>
                </a:solidFill>
              </a:rPr>
              <a:t>…GATC…</a:t>
            </a:r>
          </a:p>
          <a:p>
            <a:pPr eaLnBrk="0" hangingPunct="0"/>
            <a:r>
              <a:rPr lang="en-GB" b="1">
                <a:solidFill>
                  <a:schemeClr val="hlink"/>
                </a:solidFill>
              </a:rPr>
              <a:t>…CTAG…</a:t>
            </a: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5076825" y="4894263"/>
            <a:ext cx="2205038" cy="81915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>
                <a:solidFill>
                  <a:schemeClr val="hlink"/>
                </a:solidFill>
              </a:rPr>
              <a:t>…G       ATC…</a:t>
            </a:r>
          </a:p>
          <a:p>
            <a:pPr eaLnBrk="0" hangingPunct="0"/>
            <a:r>
              <a:rPr lang="en-GB" b="1">
                <a:solidFill>
                  <a:schemeClr val="hlink"/>
                </a:solidFill>
              </a:rPr>
              <a:t>…CTA       G…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1619250" y="4930775"/>
            <a:ext cx="2205038" cy="81915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>
                <a:solidFill>
                  <a:schemeClr val="hlink"/>
                </a:solidFill>
              </a:rPr>
              <a:t>…GA       TC…</a:t>
            </a:r>
          </a:p>
          <a:p>
            <a:pPr eaLnBrk="0" hangingPunct="0"/>
            <a:r>
              <a:rPr lang="en-GB" b="1">
                <a:solidFill>
                  <a:schemeClr val="hlink"/>
                </a:solidFill>
              </a:rPr>
              <a:t>…CT       AG…</a:t>
            </a:r>
          </a:p>
        </p:txBody>
      </p:sp>
      <p:sp>
        <p:nvSpPr>
          <p:cNvPr id="38920" name="Freeform 9"/>
          <p:cNvSpPr>
            <a:spLocks/>
          </p:cNvSpPr>
          <p:nvPr/>
        </p:nvSpPr>
        <p:spPr bwMode="auto">
          <a:xfrm>
            <a:off x="2627313" y="4803775"/>
            <a:ext cx="144462" cy="1092200"/>
          </a:xfrm>
          <a:custGeom>
            <a:avLst/>
            <a:gdLst>
              <a:gd name="T0" fmla="*/ 71437 w 91"/>
              <a:gd name="T1" fmla="*/ 0 h 688"/>
              <a:gd name="T2" fmla="*/ 142875 w 91"/>
              <a:gd name="T3" fmla="*/ 217488 h 688"/>
              <a:gd name="T4" fmla="*/ 106362 w 91"/>
              <a:gd name="T5" fmla="*/ 217488 h 688"/>
              <a:gd name="T6" fmla="*/ 106362 w 91"/>
              <a:gd name="T7" fmla="*/ 873125 h 688"/>
              <a:gd name="T8" fmla="*/ 142875 w 91"/>
              <a:gd name="T9" fmla="*/ 873125 h 688"/>
              <a:gd name="T10" fmla="*/ 71437 w 91"/>
              <a:gd name="T11" fmla="*/ 1090613 h 688"/>
              <a:gd name="T12" fmla="*/ 0 w 91"/>
              <a:gd name="T13" fmla="*/ 873125 h 688"/>
              <a:gd name="T14" fmla="*/ 34925 w 91"/>
              <a:gd name="T15" fmla="*/ 873125 h 688"/>
              <a:gd name="T16" fmla="*/ 34925 w 91"/>
              <a:gd name="T17" fmla="*/ 217488 h 688"/>
              <a:gd name="T18" fmla="*/ 0 w 91"/>
              <a:gd name="T19" fmla="*/ 217488 h 688"/>
              <a:gd name="T20" fmla="*/ 71437 w 91"/>
              <a:gd name="T21" fmla="*/ 0 h 6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688"/>
              <a:gd name="T35" fmla="*/ 91 w 91"/>
              <a:gd name="T36" fmla="*/ 688 h 6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688">
                <a:moveTo>
                  <a:pt x="45" y="0"/>
                </a:moveTo>
                <a:lnTo>
                  <a:pt x="90" y="137"/>
                </a:lnTo>
                <a:lnTo>
                  <a:pt x="67" y="137"/>
                </a:lnTo>
                <a:lnTo>
                  <a:pt x="67" y="550"/>
                </a:lnTo>
                <a:lnTo>
                  <a:pt x="90" y="550"/>
                </a:lnTo>
                <a:lnTo>
                  <a:pt x="45" y="687"/>
                </a:lnTo>
                <a:lnTo>
                  <a:pt x="0" y="550"/>
                </a:lnTo>
                <a:lnTo>
                  <a:pt x="22" y="550"/>
                </a:lnTo>
                <a:lnTo>
                  <a:pt x="22" y="137"/>
                </a:lnTo>
                <a:lnTo>
                  <a:pt x="0" y="137"/>
                </a:lnTo>
                <a:lnTo>
                  <a:pt x="45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Freeform 10"/>
          <p:cNvSpPr>
            <a:spLocks/>
          </p:cNvSpPr>
          <p:nvPr/>
        </p:nvSpPr>
        <p:spPr bwMode="auto">
          <a:xfrm>
            <a:off x="6084888" y="5284788"/>
            <a:ext cx="574675" cy="700087"/>
          </a:xfrm>
          <a:custGeom>
            <a:avLst/>
            <a:gdLst>
              <a:gd name="T0" fmla="*/ 452438 w 362"/>
              <a:gd name="T1" fmla="*/ 698500 h 441"/>
              <a:gd name="T2" fmla="*/ 330200 w 362"/>
              <a:gd name="T3" fmla="*/ 508000 h 441"/>
              <a:gd name="T4" fmla="*/ 427038 w 362"/>
              <a:gd name="T5" fmla="*/ 508000 h 441"/>
              <a:gd name="T6" fmla="*/ 427038 w 362"/>
              <a:gd name="T7" fmla="*/ 71437 h 441"/>
              <a:gd name="T8" fmla="*/ 0 w 362"/>
              <a:gd name="T9" fmla="*/ 71437 h 441"/>
              <a:gd name="T10" fmla="*/ 0 w 362"/>
              <a:gd name="T11" fmla="*/ 0 h 441"/>
              <a:gd name="T12" fmla="*/ 476250 w 362"/>
              <a:gd name="T13" fmla="*/ 0 h 441"/>
              <a:gd name="T14" fmla="*/ 476250 w 362"/>
              <a:gd name="T15" fmla="*/ 508000 h 441"/>
              <a:gd name="T16" fmla="*/ 573088 w 362"/>
              <a:gd name="T17" fmla="*/ 508000 h 441"/>
              <a:gd name="T18" fmla="*/ 452438 w 362"/>
              <a:gd name="T19" fmla="*/ 698500 h 4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2"/>
              <a:gd name="T31" fmla="*/ 0 h 441"/>
              <a:gd name="T32" fmla="*/ 362 w 362"/>
              <a:gd name="T33" fmla="*/ 441 h 4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2" h="441">
                <a:moveTo>
                  <a:pt x="285" y="440"/>
                </a:moveTo>
                <a:lnTo>
                  <a:pt x="208" y="320"/>
                </a:lnTo>
                <a:lnTo>
                  <a:pt x="269" y="320"/>
                </a:lnTo>
                <a:lnTo>
                  <a:pt x="269" y="45"/>
                </a:lnTo>
                <a:lnTo>
                  <a:pt x="0" y="45"/>
                </a:lnTo>
                <a:lnTo>
                  <a:pt x="0" y="0"/>
                </a:lnTo>
                <a:lnTo>
                  <a:pt x="300" y="0"/>
                </a:lnTo>
                <a:lnTo>
                  <a:pt x="300" y="320"/>
                </a:lnTo>
                <a:lnTo>
                  <a:pt x="361" y="320"/>
                </a:lnTo>
                <a:lnTo>
                  <a:pt x="285" y="44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Freeform 11"/>
          <p:cNvSpPr>
            <a:spLocks/>
          </p:cNvSpPr>
          <p:nvPr/>
        </p:nvSpPr>
        <p:spPr bwMode="auto">
          <a:xfrm>
            <a:off x="5684838" y="4652963"/>
            <a:ext cx="574675" cy="700087"/>
          </a:xfrm>
          <a:custGeom>
            <a:avLst/>
            <a:gdLst>
              <a:gd name="T0" fmla="*/ 120650 w 362"/>
              <a:gd name="T1" fmla="*/ 0 h 441"/>
              <a:gd name="T2" fmla="*/ 242888 w 362"/>
              <a:gd name="T3" fmla="*/ 190500 h 441"/>
              <a:gd name="T4" fmla="*/ 146050 w 362"/>
              <a:gd name="T5" fmla="*/ 190500 h 441"/>
              <a:gd name="T6" fmla="*/ 146050 w 362"/>
              <a:gd name="T7" fmla="*/ 627062 h 441"/>
              <a:gd name="T8" fmla="*/ 573088 w 362"/>
              <a:gd name="T9" fmla="*/ 627062 h 441"/>
              <a:gd name="T10" fmla="*/ 573088 w 362"/>
              <a:gd name="T11" fmla="*/ 698500 h 441"/>
              <a:gd name="T12" fmla="*/ 96837 w 362"/>
              <a:gd name="T13" fmla="*/ 698500 h 441"/>
              <a:gd name="T14" fmla="*/ 96837 w 362"/>
              <a:gd name="T15" fmla="*/ 190500 h 441"/>
              <a:gd name="T16" fmla="*/ 0 w 362"/>
              <a:gd name="T17" fmla="*/ 190500 h 441"/>
              <a:gd name="T18" fmla="*/ 120650 w 362"/>
              <a:gd name="T19" fmla="*/ 0 h 4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2"/>
              <a:gd name="T31" fmla="*/ 0 h 441"/>
              <a:gd name="T32" fmla="*/ 362 w 362"/>
              <a:gd name="T33" fmla="*/ 441 h 4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2" h="441">
                <a:moveTo>
                  <a:pt x="76" y="0"/>
                </a:moveTo>
                <a:lnTo>
                  <a:pt x="153" y="120"/>
                </a:lnTo>
                <a:lnTo>
                  <a:pt x="92" y="120"/>
                </a:lnTo>
                <a:lnTo>
                  <a:pt x="92" y="395"/>
                </a:lnTo>
                <a:lnTo>
                  <a:pt x="361" y="395"/>
                </a:lnTo>
                <a:lnTo>
                  <a:pt x="361" y="440"/>
                </a:lnTo>
                <a:lnTo>
                  <a:pt x="61" y="440"/>
                </a:lnTo>
                <a:lnTo>
                  <a:pt x="61" y="120"/>
                </a:lnTo>
                <a:lnTo>
                  <a:pt x="0" y="120"/>
                </a:lnTo>
                <a:lnTo>
                  <a:pt x="76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8923" name="Group 14"/>
          <p:cNvGrpSpPr>
            <a:grpSpLocks/>
          </p:cNvGrpSpPr>
          <p:nvPr/>
        </p:nvGrpSpPr>
        <p:grpSpPr bwMode="auto">
          <a:xfrm>
            <a:off x="5114925" y="3251200"/>
            <a:ext cx="392113" cy="754063"/>
            <a:chOff x="3222" y="2133"/>
            <a:chExt cx="247" cy="475"/>
          </a:xfrm>
        </p:grpSpPr>
        <p:sp>
          <p:nvSpPr>
            <p:cNvPr id="38936" name="Rectangle 12"/>
            <p:cNvSpPr>
              <a:spLocks noChangeArrowheads="1"/>
            </p:cNvSpPr>
            <p:nvPr/>
          </p:nvSpPr>
          <p:spPr bwMode="auto">
            <a:xfrm>
              <a:off x="3222" y="2360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5’</a:t>
              </a:r>
            </a:p>
          </p:txBody>
        </p:sp>
        <p:sp>
          <p:nvSpPr>
            <p:cNvPr id="38937" name="Rectangle 13"/>
            <p:cNvSpPr>
              <a:spLocks noChangeArrowheads="1"/>
            </p:cNvSpPr>
            <p:nvPr/>
          </p:nvSpPr>
          <p:spPr bwMode="auto">
            <a:xfrm>
              <a:off x="3222" y="2133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3’</a:t>
              </a:r>
            </a:p>
          </p:txBody>
        </p:sp>
      </p:grpSp>
      <p:grpSp>
        <p:nvGrpSpPr>
          <p:cNvPr id="38924" name="Group 17"/>
          <p:cNvGrpSpPr>
            <a:grpSpLocks/>
          </p:cNvGrpSpPr>
          <p:nvPr/>
        </p:nvGrpSpPr>
        <p:grpSpPr bwMode="auto">
          <a:xfrm>
            <a:off x="3171825" y="3211513"/>
            <a:ext cx="392113" cy="793750"/>
            <a:chOff x="2278" y="2108"/>
            <a:chExt cx="247" cy="500"/>
          </a:xfrm>
        </p:grpSpPr>
        <p:sp>
          <p:nvSpPr>
            <p:cNvPr id="38934" name="Rectangle 15"/>
            <p:cNvSpPr>
              <a:spLocks noChangeArrowheads="1"/>
            </p:cNvSpPr>
            <p:nvPr/>
          </p:nvSpPr>
          <p:spPr bwMode="auto">
            <a:xfrm>
              <a:off x="2278" y="2108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5’</a:t>
              </a:r>
            </a:p>
          </p:txBody>
        </p:sp>
        <p:sp>
          <p:nvSpPr>
            <p:cNvPr id="38935" name="Rectangle 16"/>
            <p:cNvSpPr>
              <a:spLocks noChangeArrowheads="1"/>
            </p:cNvSpPr>
            <p:nvPr/>
          </p:nvSpPr>
          <p:spPr bwMode="auto">
            <a:xfrm>
              <a:off x="2278" y="2360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3’</a:t>
              </a:r>
            </a:p>
          </p:txBody>
        </p:sp>
      </p:grpSp>
      <p:grpSp>
        <p:nvGrpSpPr>
          <p:cNvPr id="38925" name="Group 20"/>
          <p:cNvGrpSpPr>
            <a:grpSpLocks/>
          </p:cNvGrpSpPr>
          <p:nvPr/>
        </p:nvGrpSpPr>
        <p:grpSpPr bwMode="auto">
          <a:xfrm>
            <a:off x="4787900" y="4891088"/>
            <a:ext cx="392113" cy="793750"/>
            <a:chOff x="3365" y="3183"/>
            <a:chExt cx="247" cy="500"/>
          </a:xfrm>
        </p:grpSpPr>
        <p:sp>
          <p:nvSpPr>
            <p:cNvPr id="38932" name="Rectangle 18"/>
            <p:cNvSpPr>
              <a:spLocks noChangeArrowheads="1"/>
            </p:cNvSpPr>
            <p:nvPr/>
          </p:nvSpPr>
          <p:spPr bwMode="auto">
            <a:xfrm>
              <a:off x="3365" y="3183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5’</a:t>
              </a:r>
            </a:p>
          </p:txBody>
        </p:sp>
        <p:sp>
          <p:nvSpPr>
            <p:cNvPr id="38933" name="Rectangle 19"/>
            <p:cNvSpPr>
              <a:spLocks noChangeArrowheads="1"/>
            </p:cNvSpPr>
            <p:nvPr/>
          </p:nvSpPr>
          <p:spPr bwMode="auto">
            <a:xfrm>
              <a:off x="3365" y="3435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3’</a:t>
              </a:r>
            </a:p>
          </p:txBody>
        </p:sp>
      </p:grpSp>
      <p:grpSp>
        <p:nvGrpSpPr>
          <p:cNvPr id="38926" name="Group 23"/>
          <p:cNvGrpSpPr>
            <a:grpSpLocks/>
          </p:cNvGrpSpPr>
          <p:nvPr/>
        </p:nvGrpSpPr>
        <p:grpSpPr bwMode="auto">
          <a:xfrm>
            <a:off x="1258888" y="4918075"/>
            <a:ext cx="392112" cy="793750"/>
            <a:chOff x="1204" y="3183"/>
            <a:chExt cx="247" cy="500"/>
          </a:xfrm>
        </p:grpSpPr>
        <p:sp>
          <p:nvSpPr>
            <p:cNvPr id="38930" name="Rectangle 21"/>
            <p:cNvSpPr>
              <a:spLocks noChangeArrowheads="1"/>
            </p:cNvSpPr>
            <p:nvPr/>
          </p:nvSpPr>
          <p:spPr bwMode="auto">
            <a:xfrm>
              <a:off x="1204" y="3183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5’</a:t>
              </a:r>
            </a:p>
          </p:txBody>
        </p:sp>
        <p:sp>
          <p:nvSpPr>
            <p:cNvPr id="38931" name="Rectangle 22"/>
            <p:cNvSpPr>
              <a:spLocks noChangeArrowheads="1"/>
            </p:cNvSpPr>
            <p:nvPr/>
          </p:nvSpPr>
          <p:spPr bwMode="auto">
            <a:xfrm>
              <a:off x="1204" y="3435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3’</a:t>
              </a:r>
            </a:p>
          </p:txBody>
        </p:sp>
      </p:grpSp>
      <p:grpSp>
        <p:nvGrpSpPr>
          <p:cNvPr id="38927" name="Group 26"/>
          <p:cNvGrpSpPr>
            <a:grpSpLocks/>
          </p:cNvGrpSpPr>
          <p:nvPr/>
        </p:nvGrpSpPr>
        <p:grpSpPr bwMode="auto">
          <a:xfrm>
            <a:off x="7226300" y="4892675"/>
            <a:ext cx="392113" cy="754063"/>
            <a:chOff x="4607" y="3184"/>
            <a:chExt cx="247" cy="475"/>
          </a:xfrm>
        </p:grpSpPr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4607" y="3411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5’</a:t>
              </a:r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4607" y="3184"/>
              <a:ext cx="24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CCFFFF"/>
                  </a:solidFill>
                </a:rPr>
                <a:t>3’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rgbClr val="66FF66"/>
                </a:solidFill>
                <a:latin typeface="Arial" charset="0"/>
              </a:rPr>
              <a:t>Restriction endonucleases</a:t>
            </a:r>
          </a:p>
        </p:txBody>
      </p:sp>
      <p:sp>
        <p:nvSpPr>
          <p:cNvPr id="24587" name="Rectangle 5"/>
          <p:cNvSpPr>
            <a:spLocks noChangeArrowheads="1"/>
          </p:cNvSpPr>
          <p:nvPr/>
        </p:nvSpPr>
        <p:spPr bwMode="auto">
          <a:xfrm>
            <a:off x="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b="1">
              <a:solidFill>
                <a:srgbClr val="FFFF6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GB" sz="2000" b="1">
              <a:solidFill>
                <a:srgbClr val="FFFF6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GB" sz="2000" b="1">
              <a:solidFill>
                <a:srgbClr val="FFFF66"/>
              </a:solidFill>
            </a:endParaRPr>
          </a:p>
          <a:p>
            <a:pPr marL="342900" indent="-342900" eaLnBrk="0" latinLnBrk="1" hangingPunct="0">
              <a:spcBef>
                <a:spcPct val="20000"/>
              </a:spcBef>
              <a:buFontTx/>
              <a:buChar char="–"/>
            </a:pPr>
            <a:endParaRPr lang="en-GB" sz="2000" b="1">
              <a:solidFill>
                <a:srgbClr val="FFFF66"/>
              </a:solidFill>
            </a:endParaRPr>
          </a:p>
        </p:txBody>
      </p:sp>
      <p:graphicFrame>
        <p:nvGraphicFramePr>
          <p:cNvPr id="2458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1188" y="2201863"/>
          <a:ext cx="7851775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Document" r:id="rId5" imgW="8375760" imgH="4476600" progId="Word.Document.8">
                  <p:embed/>
                </p:oleObj>
              </mc:Choice>
              <mc:Fallback>
                <p:oleObj name="Document" r:id="rId5" imgW="8375760" imgH="4476600" progId="Word.Documen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01863"/>
                        <a:ext cx="7851775" cy="410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365125" y="1143000"/>
            <a:ext cx="8383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000" b="1">
                <a:solidFill>
                  <a:srgbClr val="66FF66"/>
                </a:solidFill>
                <a:latin typeface="Arial" charset="0"/>
              </a:rPr>
              <a:t>The longer the recognition site, the less frequently it occurs in DNA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Separation of DNA fragments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14500"/>
            <a:ext cx="3810000" cy="4114800"/>
          </a:xfrm>
        </p:spPr>
        <p:txBody>
          <a:bodyPr/>
          <a:lstStyle/>
          <a:p>
            <a:r>
              <a:rPr lang="en-GB" sz="2400" b="1" smtClean="0">
                <a:latin typeface="Arial" charset="0"/>
              </a:rPr>
              <a:t>Electrophoresis</a:t>
            </a:r>
          </a:p>
          <a:p>
            <a:endParaRPr lang="en-GB" sz="2400" b="1" smtClean="0">
              <a:latin typeface="Arial" charset="0"/>
            </a:endParaRPr>
          </a:p>
          <a:p>
            <a:r>
              <a:rPr lang="en-GB" sz="2400" b="1" smtClean="0">
                <a:latin typeface="Arial" charset="0"/>
              </a:rPr>
              <a:t>DNA is negatively charged due to its phosphate backbone and it moves towards the anode (+ve electrode) when an electrical force is applied to a DNA solution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4800600" y="2133600"/>
            <a:ext cx="2616200" cy="3052763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5068888" y="2255838"/>
            <a:ext cx="25638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8"/>
          <p:cNvSpPr>
            <a:spLocks noChangeArrowheads="1"/>
          </p:cNvSpPr>
          <p:nvPr/>
        </p:nvSpPr>
        <p:spPr bwMode="auto">
          <a:xfrm>
            <a:off x="7566025" y="2047875"/>
            <a:ext cx="395288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5108575" y="4929188"/>
            <a:ext cx="25638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Oval 10"/>
          <p:cNvSpPr>
            <a:spLocks noChangeArrowheads="1"/>
          </p:cNvSpPr>
          <p:nvPr/>
        </p:nvSpPr>
        <p:spPr bwMode="auto">
          <a:xfrm>
            <a:off x="7605713" y="4721225"/>
            <a:ext cx="395287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7678738" y="2230438"/>
            <a:ext cx="157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7723188" y="4910138"/>
            <a:ext cx="157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 flipV="1">
            <a:off x="7800975" y="4811713"/>
            <a:ext cx="0" cy="195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5" name="Group 17"/>
          <p:cNvGrpSpPr>
            <a:grpSpLocks/>
          </p:cNvGrpSpPr>
          <p:nvPr/>
        </p:nvGrpSpPr>
        <p:grpSpPr bwMode="auto">
          <a:xfrm>
            <a:off x="5462588" y="2768600"/>
            <a:ext cx="1287462" cy="279400"/>
            <a:chOff x="3441" y="1744"/>
            <a:chExt cx="811" cy="176"/>
          </a:xfrm>
        </p:grpSpPr>
        <p:pic>
          <p:nvPicPr>
            <p:cNvPr id="44049" name="Picture 1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" y="1744"/>
              <a:ext cx="680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4050" name="Line 15"/>
            <p:cNvSpPr>
              <a:spLocks noChangeShapeType="1"/>
            </p:cNvSpPr>
            <p:nvPr/>
          </p:nvSpPr>
          <p:spPr bwMode="auto">
            <a:xfrm>
              <a:off x="4205" y="1753"/>
              <a:ext cx="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Line 16"/>
            <p:cNvSpPr>
              <a:spLocks noChangeShapeType="1"/>
            </p:cNvSpPr>
            <p:nvPr/>
          </p:nvSpPr>
          <p:spPr bwMode="auto">
            <a:xfrm>
              <a:off x="3441" y="1877"/>
              <a:ext cx="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6" name="AutoShape 18"/>
          <p:cNvSpPr>
            <a:spLocks noChangeArrowheads="1"/>
          </p:cNvSpPr>
          <p:nvPr/>
        </p:nvSpPr>
        <p:spPr bwMode="auto">
          <a:xfrm rot="16200000" flipH="1">
            <a:off x="5619750" y="3506788"/>
            <a:ext cx="971550" cy="482600"/>
          </a:xfrm>
          <a:prstGeom prst="rightArrow">
            <a:avLst>
              <a:gd name="adj1" fmla="val 50000"/>
              <a:gd name="adj2" fmla="val 5035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47" name="Text Box 19"/>
          <p:cNvSpPr txBox="1">
            <a:spLocks noChangeArrowheads="1"/>
          </p:cNvSpPr>
          <p:nvPr/>
        </p:nvSpPr>
        <p:spPr bwMode="auto">
          <a:xfrm>
            <a:off x="5638800" y="2514600"/>
            <a:ext cx="1066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1600" b="1"/>
              <a:t>- - - - - - - </a:t>
            </a:r>
            <a:endParaRPr lang="en-GB" sz="1200" b="1"/>
          </a:p>
        </p:txBody>
      </p:sp>
      <p:sp>
        <p:nvSpPr>
          <p:cNvPr id="44048" name="Text Box 20"/>
          <p:cNvSpPr txBox="1">
            <a:spLocks noChangeArrowheads="1"/>
          </p:cNvSpPr>
          <p:nvPr/>
        </p:nvSpPr>
        <p:spPr bwMode="auto">
          <a:xfrm>
            <a:off x="5638800" y="2895600"/>
            <a:ext cx="990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1600" b="1"/>
              <a:t>- - - - - - 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Separation of DNA fragments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smtClean="0">
                <a:latin typeface="Arial" charset="0"/>
              </a:rPr>
              <a:t>DNA size resolution</a:t>
            </a:r>
          </a:p>
          <a:p>
            <a:pPr>
              <a:lnSpc>
                <a:spcPct val="90000"/>
              </a:lnSpc>
            </a:pPr>
            <a:endParaRPr lang="en-GB" sz="24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400" b="1" smtClean="0">
                <a:latin typeface="Arial" charset="0"/>
              </a:rPr>
              <a:t>When DNA is forced to travel through a porous gel matrix (agarose / polyacrylamide gel) small fragments are retarded less than large fragments and hence travel faster</a:t>
            </a:r>
            <a:endParaRPr lang="en-GB" b="1" smtClean="0">
              <a:latin typeface="Arial" charset="0"/>
            </a:endParaRPr>
          </a:p>
        </p:txBody>
      </p:sp>
      <p:sp>
        <p:nvSpPr>
          <p:cNvPr id="46085" name="AutoShape 6"/>
          <p:cNvSpPr>
            <a:spLocks noChangeArrowheads="1"/>
          </p:cNvSpPr>
          <p:nvPr/>
        </p:nvSpPr>
        <p:spPr bwMode="auto">
          <a:xfrm rot="16200000" flipH="1">
            <a:off x="6716713" y="2343150"/>
            <a:ext cx="647700" cy="482600"/>
          </a:xfrm>
          <a:prstGeom prst="rightArrow">
            <a:avLst>
              <a:gd name="adj1" fmla="val 50000"/>
              <a:gd name="adj2" fmla="val 3357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5638800" y="49530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1kb</a:t>
            </a:r>
            <a:endParaRPr lang="en-GB" sz="1600">
              <a:solidFill>
                <a:srgbClr val="FF66CC"/>
              </a:solidFill>
            </a:endParaRP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5638800" y="36576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2kb</a:t>
            </a: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5638800" y="31242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3kb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6705600" y="1828800"/>
            <a:ext cx="15240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6705600" y="2362200"/>
            <a:ext cx="15240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6705600" y="3657600"/>
            <a:ext cx="9906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</a:p>
        </p:txBody>
      </p:sp>
      <p:sp>
        <p:nvSpPr>
          <p:cNvPr id="46092" name="Oval 13"/>
          <p:cNvSpPr>
            <a:spLocks noChangeArrowheads="1"/>
          </p:cNvSpPr>
          <p:nvPr/>
        </p:nvSpPr>
        <p:spPr bwMode="auto">
          <a:xfrm>
            <a:off x="6858000" y="1600200"/>
            <a:ext cx="395288" cy="381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93" name="Oval 14"/>
          <p:cNvSpPr>
            <a:spLocks noChangeArrowheads="1"/>
          </p:cNvSpPr>
          <p:nvPr/>
        </p:nvSpPr>
        <p:spPr bwMode="auto">
          <a:xfrm>
            <a:off x="6934200" y="5715000"/>
            <a:ext cx="38100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6934200" y="1828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 flipV="1">
            <a:off x="7086600" y="5791200"/>
            <a:ext cx="0" cy="195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7"/>
          <p:cNvSpPr>
            <a:spLocks noChangeShapeType="1"/>
          </p:cNvSpPr>
          <p:nvPr/>
        </p:nvSpPr>
        <p:spPr bwMode="auto">
          <a:xfrm>
            <a:off x="7010400" y="5867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Separation of DNA fragments</a:t>
            </a:r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1200"/>
            <a:ext cx="4102100" cy="4114800"/>
          </a:xfrm>
        </p:spPr>
        <p:txBody>
          <a:bodyPr/>
          <a:lstStyle/>
          <a:p>
            <a:r>
              <a:rPr lang="en-GB" sz="2000" b="1" dirty="0" smtClean="0">
                <a:latin typeface="Arial" charset="0"/>
              </a:rPr>
              <a:t>DNA size resolution</a:t>
            </a:r>
          </a:p>
          <a:p>
            <a:endParaRPr lang="en-GB" sz="2000" b="1" dirty="0" smtClean="0">
              <a:latin typeface="Arial" charset="0"/>
            </a:endParaRPr>
          </a:p>
          <a:p>
            <a:r>
              <a:rPr lang="en-GB" sz="2000" b="1" dirty="0" smtClean="0">
                <a:latin typeface="Arial" charset="0"/>
              </a:rPr>
              <a:t>When DNA is forced to travel through a porous gel matrix (</a:t>
            </a:r>
            <a:r>
              <a:rPr lang="en-GB" sz="2000" b="1" dirty="0" err="1" smtClean="0">
                <a:latin typeface="Arial" charset="0"/>
              </a:rPr>
              <a:t>agarose</a:t>
            </a:r>
            <a:r>
              <a:rPr lang="en-GB" sz="2000" b="1" dirty="0" smtClean="0">
                <a:latin typeface="Arial" charset="0"/>
              </a:rPr>
              <a:t> / </a:t>
            </a:r>
            <a:r>
              <a:rPr lang="en-GB" sz="2000" b="1" dirty="0" err="1" smtClean="0">
                <a:latin typeface="Arial" charset="0"/>
              </a:rPr>
              <a:t>polyacrylamide</a:t>
            </a:r>
            <a:r>
              <a:rPr lang="en-GB" sz="2000" b="1" dirty="0" smtClean="0">
                <a:latin typeface="Arial" charset="0"/>
              </a:rPr>
              <a:t> gel) small fragments travel faster than large fragments</a:t>
            </a:r>
          </a:p>
          <a:p>
            <a:endParaRPr lang="en-GB" sz="2000" b="1" dirty="0" smtClean="0">
              <a:latin typeface="Arial" charset="0"/>
            </a:endParaRPr>
          </a:p>
          <a:p>
            <a:r>
              <a:rPr lang="en-GB" sz="2000" b="1" dirty="0" smtClean="0">
                <a:latin typeface="Arial" charset="0"/>
              </a:rPr>
              <a:t>After resolution, DNA can be isolated from the gel or transferred to a membrane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to form a replica for hybridisation</a:t>
            </a:r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 rot="16200000" flipH="1">
            <a:off x="6716713" y="2343150"/>
            <a:ext cx="647700" cy="482600"/>
          </a:xfrm>
          <a:prstGeom prst="rightArrow">
            <a:avLst>
              <a:gd name="adj1" fmla="val 50000"/>
              <a:gd name="adj2" fmla="val 3357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5791200" y="49530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1kb</a:t>
            </a:r>
            <a:endParaRPr lang="en-GB" sz="1600">
              <a:solidFill>
                <a:srgbClr val="FF66CC"/>
              </a:solidFill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791200" y="37338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2kb</a:t>
            </a:r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5791200" y="31242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3kb</a:t>
            </a:r>
            <a:endParaRPr lang="en-GB" sz="1600">
              <a:solidFill>
                <a:srgbClr val="FF66CC"/>
              </a:solidFill>
            </a:endParaRP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 flipV="1">
            <a:off x="4427538" y="3933825"/>
            <a:ext cx="2736850" cy="107950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705600" y="1828800"/>
            <a:ext cx="12954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  <a:endParaRPr lang="en-GB" b="1"/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6705600" y="2438400"/>
            <a:ext cx="13716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6705600" y="3733800"/>
            <a:ext cx="13716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</a:p>
        </p:txBody>
      </p:sp>
      <p:sp>
        <p:nvSpPr>
          <p:cNvPr id="48141" name="Rectangle 15"/>
          <p:cNvSpPr>
            <a:spLocks noChangeArrowheads="1"/>
          </p:cNvSpPr>
          <p:nvPr/>
        </p:nvSpPr>
        <p:spPr bwMode="auto">
          <a:xfrm>
            <a:off x="6732588" y="3716338"/>
            <a:ext cx="719137" cy="288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Nucleic Acid Hybridisation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b="1" smtClean="0">
                <a:latin typeface="Arial" charset="0"/>
              </a:rPr>
              <a:t>A method for detecting specific nucleic acid sequences in which homologous single-stranded DNA or RNA molecules combine to form double-stranded molecules</a:t>
            </a:r>
          </a:p>
          <a:p>
            <a:pPr>
              <a:lnSpc>
                <a:spcPct val="80000"/>
              </a:lnSpc>
            </a:pPr>
            <a:endParaRPr lang="en-GB" sz="20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000" b="1" smtClean="0">
                <a:latin typeface="Arial" charset="0"/>
              </a:rPr>
              <a:t>Standard assay involves a labeled ( </a:t>
            </a:r>
            <a:r>
              <a:rPr lang="en-GB" sz="2400" smtClean="0">
                <a:latin typeface="Arial" charset="0"/>
              </a:rPr>
              <a:t>* </a:t>
            </a:r>
            <a:r>
              <a:rPr lang="en-GB" sz="2000" b="1" smtClean="0">
                <a:latin typeface="Arial" charset="0"/>
              </a:rPr>
              <a:t>) nucleic acid</a:t>
            </a:r>
            <a:r>
              <a:rPr lang="en-GB" sz="2000" b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2000" b="1" smtClean="0">
                <a:solidFill>
                  <a:srgbClr val="FF0000"/>
                </a:solidFill>
                <a:latin typeface="Arial" charset="0"/>
              </a:rPr>
              <a:t>probe</a:t>
            </a:r>
            <a:r>
              <a:rPr lang="en-GB" sz="2000" b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2000" b="1" smtClean="0">
                <a:latin typeface="Arial" charset="0"/>
              </a:rPr>
              <a:t>to identify homologous related </a:t>
            </a:r>
            <a:r>
              <a:rPr lang="en-GB" sz="2000" b="1" smtClean="0">
                <a:solidFill>
                  <a:srgbClr val="0000FF"/>
                </a:solidFill>
                <a:latin typeface="Arial" charset="0"/>
              </a:rPr>
              <a:t>target </a:t>
            </a:r>
            <a:r>
              <a:rPr lang="en-GB" sz="2000" b="1" smtClean="0">
                <a:latin typeface="Arial" charset="0"/>
              </a:rPr>
              <a:t>molecules in a mixture of</a:t>
            </a:r>
            <a:r>
              <a:rPr lang="en-GB" sz="2000" b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2000" b="1" smtClean="0">
                <a:latin typeface="Arial" charset="0"/>
              </a:rPr>
              <a:t>unlabeled nucleic acids</a:t>
            </a:r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5395913" y="2074863"/>
            <a:ext cx="1130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7"/>
          <p:cNvSpPr>
            <a:spLocks noChangeShapeType="1"/>
          </p:cNvSpPr>
          <p:nvPr/>
        </p:nvSpPr>
        <p:spPr bwMode="auto">
          <a:xfrm>
            <a:off x="6810375" y="2368550"/>
            <a:ext cx="1130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6130925" y="3032125"/>
            <a:ext cx="11303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9"/>
          <p:cNvSpPr>
            <a:spLocks noChangeShapeType="1"/>
          </p:cNvSpPr>
          <p:nvPr/>
        </p:nvSpPr>
        <p:spPr bwMode="auto">
          <a:xfrm>
            <a:off x="6130925" y="3111500"/>
            <a:ext cx="1130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AutoShape 10"/>
          <p:cNvSpPr>
            <a:spLocks noChangeArrowheads="1"/>
          </p:cNvSpPr>
          <p:nvPr/>
        </p:nvSpPr>
        <p:spPr bwMode="auto">
          <a:xfrm rot="16200000" flipH="1">
            <a:off x="6548438" y="2544762"/>
            <a:ext cx="292100" cy="320675"/>
          </a:xfrm>
          <a:prstGeom prst="rightArrow">
            <a:avLst>
              <a:gd name="adj1" fmla="val 50000"/>
              <a:gd name="adj2" fmla="val 250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6" name="Line 11"/>
          <p:cNvSpPr>
            <a:spLocks noChangeShapeType="1"/>
          </p:cNvSpPr>
          <p:nvPr/>
        </p:nvSpPr>
        <p:spPr bwMode="auto">
          <a:xfrm>
            <a:off x="6140450" y="4722813"/>
            <a:ext cx="11303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6140450" y="4802188"/>
            <a:ext cx="1130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>
            <a:off x="6192838" y="4344988"/>
            <a:ext cx="171767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>
            <a:off x="7077075" y="4568825"/>
            <a:ext cx="11303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5"/>
          <p:cNvSpPr>
            <a:spLocks noChangeShapeType="1"/>
          </p:cNvSpPr>
          <p:nvPr/>
        </p:nvSpPr>
        <p:spPr bwMode="auto">
          <a:xfrm>
            <a:off x="5737225" y="4194175"/>
            <a:ext cx="8826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6"/>
          <p:cNvSpPr>
            <a:spLocks noChangeShapeType="1"/>
          </p:cNvSpPr>
          <p:nvPr/>
        </p:nvSpPr>
        <p:spPr bwMode="auto">
          <a:xfrm>
            <a:off x="5316538" y="4275138"/>
            <a:ext cx="11303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17"/>
          <p:cNvSpPr>
            <a:spLocks noChangeShapeType="1"/>
          </p:cNvSpPr>
          <p:nvPr/>
        </p:nvSpPr>
        <p:spPr bwMode="auto">
          <a:xfrm>
            <a:off x="5110163" y="4500563"/>
            <a:ext cx="11303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5118100" y="4886325"/>
            <a:ext cx="11303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Line 19"/>
          <p:cNvSpPr>
            <a:spLocks noChangeShapeType="1"/>
          </p:cNvSpPr>
          <p:nvPr/>
        </p:nvSpPr>
        <p:spPr bwMode="auto">
          <a:xfrm>
            <a:off x="5411788" y="5164138"/>
            <a:ext cx="63817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20"/>
          <p:cNvSpPr>
            <a:spLocks noChangeShapeType="1"/>
          </p:cNvSpPr>
          <p:nvPr/>
        </p:nvSpPr>
        <p:spPr bwMode="auto">
          <a:xfrm>
            <a:off x="6153150" y="5048250"/>
            <a:ext cx="11303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Line 21"/>
          <p:cNvSpPr>
            <a:spLocks noChangeShapeType="1"/>
          </p:cNvSpPr>
          <p:nvPr/>
        </p:nvSpPr>
        <p:spPr bwMode="auto">
          <a:xfrm>
            <a:off x="6894513" y="4932363"/>
            <a:ext cx="11303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6488113" y="4521200"/>
            <a:ext cx="301625" cy="352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/>
              <a:t>*</a:t>
            </a:r>
          </a:p>
        </p:txBody>
      </p:sp>
      <p:sp>
        <p:nvSpPr>
          <p:cNvPr id="50198" name="Line 23"/>
          <p:cNvSpPr>
            <a:spLocks noChangeShapeType="1"/>
          </p:cNvSpPr>
          <p:nvPr/>
        </p:nvSpPr>
        <p:spPr bwMode="auto">
          <a:xfrm>
            <a:off x="2195513" y="4724400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5148263" y="1916113"/>
            <a:ext cx="168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Arial" charset="0"/>
              </a:rPr>
              <a:t>5’	         3’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6554788" y="2205038"/>
            <a:ext cx="168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Arial" charset="0"/>
              </a:rPr>
              <a:t>3’	         5’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5884863" y="2836863"/>
            <a:ext cx="163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Arial" charset="0"/>
              </a:rPr>
              <a:t>5’	        3’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5867400" y="3052763"/>
            <a:ext cx="163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Arial" charset="0"/>
              </a:rPr>
              <a:t>3’	        5’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Hybridisation assays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229600" cy="4827587"/>
          </a:xfrm>
        </p:spPr>
        <p:txBody>
          <a:bodyPr/>
          <a:lstStyle/>
          <a:p>
            <a:r>
              <a:rPr lang="en-GB" sz="2000" b="1" smtClean="0">
                <a:latin typeface="Arial" charset="0"/>
              </a:rPr>
              <a:t>Target DNA (e.g. from an agar plate or gel) is immobilised on a solid support - nylon or nitrocellulose membrane - which readily binds single-stranded nucleic acid (e.g. denatured DNA or mRNA) and then hybridised with a solution of (radioactively or fluorescently)</a:t>
            </a:r>
            <a:r>
              <a:rPr lang="en-GB" sz="2400" b="1" smtClean="0">
                <a:latin typeface="Arial" charset="0"/>
              </a:rPr>
              <a:t> </a:t>
            </a:r>
            <a:r>
              <a:rPr lang="en-GB" sz="2000" b="1" smtClean="0">
                <a:latin typeface="Arial" charset="0"/>
              </a:rPr>
              <a:t>labeled (*) probe</a:t>
            </a:r>
          </a:p>
          <a:p>
            <a:endParaRPr lang="en-GB" sz="2000" b="1" smtClean="0">
              <a:latin typeface="Arial" charset="0"/>
            </a:endParaRPr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1852613" y="3856038"/>
            <a:ext cx="5746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1852613" y="3932238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2005013" y="4008438"/>
            <a:ext cx="5746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2005013" y="4084638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AutoShape 11"/>
          <p:cNvSpPr>
            <a:spLocks noChangeArrowheads="1"/>
          </p:cNvSpPr>
          <p:nvPr/>
        </p:nvSpPr>
        <p:spPr bwMode="auto">
          <a:xfrm rot="16200000" flipH="1">
            <a:off x="2714625" y="4940301"/>
            <a:ext cx="650875" cy="234950"/>
          </a:xfrm>
          <a:prstGeom prst="rightArrow">
            <a:avLst>
              <a:gd name="adj1" fmla="val 50000"/>
              <a:gd name="adj2" fmla="val 692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4" name="Rectangle 12"/>
          <p:cNvSpPr>
            <a:spLocks noChangeArrowheads="1"/>
          </p:cNvSpPr>
          <p:nvPr/>
        </p:nvSpPr>
        <p:spPr bwMode="auto">
          <a:xfrm>
            <a:off x="1828800" y="4724400"/>
            <a:ext cx="1171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Denature</a:t>
            </a:r>
          </a:p>
          <a:p>
            <a:pPr eaLnBrk="0" hangingPunct="0"/>
            <a:r>
              <a:rPr lang="en-GB" sz="1800" b="1">
                <a:latin typeface="Arial" charset="0"/>
              </a:rPr>
              <a:t>and bind</a:t>
            </a:r>
            <a:endParaRPr lang="en-GB" sz="1800">
              <a:latin typeface="Arial" charset="0"/>
            </a:endParaRPr>
          </a:p>
        </p:txBody>
      </p:sp>
      <p:sp>
        <p:nvSpPr>
          <p:cNvPr id="52235" name="Rectangle 21"/>
          <p:cNvSpPr>
            <a:spLocks noChangeArrowheads="1"/>
          </p:cNvSpPr>
          <p:nvPr/>
        </p:nvSpPr>
        <p:spPr bwMode="auto">
          <a:xfrm>
            <a:off x="1979613" y="3281363"/>
            <a:ext cx="1692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1. Target DNA</a:t>
            </a:r>
            <a:endParaRPr lang="en-GB" sz="1800">
              <a:latin typeface="Arial" charset="0"/>
            </a:endParaRPr>
          </a:p>
        </p:txBody>
      </p:sp>
      <p:sp>
        <p:nvSpPr>
          <p:cNvPr id="52236" name="Rectangle 22"/>
          <p:cNvSpPr>
            <a:spLocks noChangeArrowheads="1"/>
          </p:cNvSpPr>
          <p:nvPr/>
        </p:nvSpPr>
        <p:spPr bwMode="auto">
          <a:xfrm>
            <a:off x="5508625" y="3265488"/>
            <a:ext cx="1641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2. Probe DNA</a:t>
            </a:r>
          </a:p>
        </p:txBody>
      </p:sp>
      <p:sp>
        <p:nvSpPr>
          <p:cNvPr id="52237" name="Line 23"/>
          <p:cNvSpPr>
            <a:spLocks noChangeShapeType="1"/>
          </p:cNvSpPr>
          <p:nvPr/>
        </p:nvSpPr>
        <p:spPr bwMode="auto">
          <a:xfrm>
            <a:off x="6550025" y="4105275"/>
            <a:ext cx="238125" cy="15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24"/>
          <p:cNvSpPr>
            <a:spLocks noChangeShapeType="1"/>
          </p:cNvSpPr>
          <p:nvPr/>
        </p:nvSpPr>
        <p:spPr bwMode="auto">
          <a:xfrm>
            <a:off x="6550025" y="4029075"/>
            <a:ext cx="24447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25"/>
          <p:cNvSpPr>
            <a:spLocks noChangeShapeType="1"/>
          </p:cNvSpPr>
          <p:nvPr/>
        </p:nvSpPr>
        <p:spPr bwMode="auto">
          <a:xfrm>
            <a:off x="6702425" y="3952875"/>
            <a:ext cx="241300" cy="15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26"/>
          <p:cNvSpPr>
            <a:spLocks noChangeShapeType="1"/>
          </p:cNvSpPr>
          <p:nvPr/>
        </p:nvSpPr>
        <p:spPr bwMode="auto">
          <a:xfrm>
            <a:off x="6700838" y="3876675"/>
            <a:ext cx="2381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Rectangle 27"/>
          <p:cNvSpPr>
            <a:spLocks noChangeArrowheads="1"/>
          </p:cNvSpPr>
          <p:nvPr/>
        </p:nvSpPr>
        <p:spPr bwMode="auto">
          <a:xfrm rot="10800000">
            <a:off x="6657975" y="357346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2242" name="Rectangle 28"/>
          <p:cNvSpPr>
            <a:spLocks noChangeArrowheads="1"/>
          </p:cNvSpPr>
          <p:nvPr/>
        </p:nvSpPr>
        <p:spPr bwMode="auto">
          <a:xfrm rot="10800000">
            <a:off x="6516688" y="392906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2243" name="Line 29"/>
          <p:cNvSpPr>
            <a:spLocks noChangeShapeType="1"/>
          </p:cNvSpPr>
          <p:nvPr/>
        </p:nvSpPr>
        <p:spPr bwMode="auto">
          <a:xfrm>
            <a:off x="6099175" y="3944938"/>
            <a:ext cx="2381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30"/>
          <p:cNvSpPr>
            <a:spLocks noChangeShapeType="1"/>
          </p:cNvSpPr>
          <p:nvPr/>
        </p:nvSpPr>
        <p:spPr bwMode="auto">
          <a:xfrm>
            <a:off x="6099175" y="4019550"/>
            <a:ext cx="2381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Line 31"/>
          <p:cNvSpPr>
            <a:spLocks noChangeShapeType="1"/>
          </p:cNvSpPr>
          <p:nvPr/>
        </p:nvSpPr>
        <p:spPr bwMode="auto">
          <a:xfrm>
            <a:off x="6227763" y="4148138"/>
            <a:ext cx="244475" cy="1587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Rectangle 33"/>
          <p:cNvSpPr>
            <a:spLocks noChangeArrowheads="1"/>
          </p:cNvSpPr>
          <p:nvPr/>
        </p:nvSpPr>
        <p:spPr bwMode="auto">
          <a:xfrm>
            <a:off x="6223000" y="414496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2247" name="Rectangle 34"/>
          <p:cNvSpPr>
            <a:spLocks noChangeArrowheads="1"/>
          </p:cNvSpPr>
          <p:nvPr/>
        </p:nvSpPr>
        <p:spPr bwMode="auto">
          <a:xfrm>
            <a:off x="6070600" y="376237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2248" name="Line 35"/>
          <p:cNvSpPr>
            <a:spLocks noChangeShapeType="1"/>
          </p:cNvSpPr>
          <p:nvPr/>
        </p:nvSpPr>
        <p:spPr bwMode="auto">
          <a:xfrm>
            <a:off x="5648325" y="4067175"/>
            <a:ext cx="238125" cy="1588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36"/>
          <p:cNvSpPr>
            <a:spLocks noChangeShapeType="1"/>
          </p:cNvSpPr>
          <p:nvPr/>
        </p:nvSpPr>
        <p:spPr bwMode="auto">
          <a:xfrm>
            <a:off x="5648325" y="4140200"/>
            <a:ext cx="2381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Line 37"/>
          <p:cNvSpPr>
            <a:spLocks noChangeShapeType="1"/>
          </p:cNvSpPr>
          <p:nvPr/>
        </p:nvSpPr>
        <p:spPr bwMode="auto">
          <a:xfrm>
            <a:off x="5800725" y="4219575"/>
            <a:ext cx="244475" cy="1588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38"/>
          <p:cNvSpPr>
            <a:spLocks noChangeShapeType="1"/>
          </p:cNvSpPr>
          <p:nvPr/>
        </p:nvSpPr>
        <p:spPr bwMode="auto">
          <a:xfrm>
            <a:off x="5800725" y="4292600"/>
            <a:ext cx="2381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Rectangle 39"/>
          <p:cNvSpPr>
            <a:spLocks noChangeArrowheads="1"/>
          </p:cNvSpPr>
          <p:nvPr/>
        </p:nvSpPr>
        <p:spPr bwMode="auto">
          <a:xfrm>
            <a:off x="5772150" y="4217988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2253" name="Rectangle 40"/>
          <p:cNvSpPr>
            <a:spLocks noChangeArrowheads="1"/>
          </p:cNvSpPr>
          <p:nvPr/>
        </p:nvSpPr>
        <p:spPr bwMode="auto">
          <a:xfrm>
            <a:off x="5619750" y="388302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2254" name="Line 41"/>
          <p:cNvSpPr>
            <a:spLocks noChangeShapeType="1"/>
          </p:cNvSpPr>
          <p:nvPr/>
        </p:nvSpPr>
        <p:spPr bwMode="auto">
          <a:xfrm>
            <a:off x="8294688" y="5661025"/>
            <a:ext cx="2381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Line 42"/>
          <p:cNvSpPr>
            <a:spLocks noChangeShapeType="1"/>
          </p:cNvSpPr>
          <p:nvPr/>
        </p:nvSpPr>
        <p:spPr bwMode="auto">
          <a:xfrm>
            <a:off x="6989763" y="5729288"/>
            <a:ext cx="2381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Line 43"/>
          <p:cNvSpPr>
            <a:spLocks noChangeShapeType="1"/>
          </p:cNvSpPr>
          <p:nvPr/>
        </p:nvSpPr>
        <p:spPr bwMode="auto">
          <a:xfrm>
            <a:off x="2849563" y="3792538"/>
            <a:ext cx="5746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Line 44"/>
          <p:cNvSpPr>
            <a:spLocks noChangeShapeType="1"/>
          </p:cNvSpPr>
          <p:nvPr/>
        </p:nvSpPr>
        <p:spPr bwMode="auto">
          <a:xfrm>
            <a:off x="2849563" y="3868738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Line 45"/>
          <p:cNvSpPr>
            <a:spLocks noChangeShapeType="1"/>
          </p:cNvSpPr>
          <p:nvPr/>
        </p:nvSpPr>
        <p:spPr bwMode="auto">
          <a:xfrm>
            <a:off x="3001963" y="3944938"/>
            <a:ext cx="5746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Line 46"/>
          <p:cNvSpPr>
            <a:spLocks noChangeShapeType="1"/>
          </p:cNvSpPr>
          <p:nvPr/>
        </p:nvSpPr>
        <p:spPr bwMode="auto">
          <a:xfrm>
            <a:off x="3001963" y="4021138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Line 47"/>
          <p:cNvSpPr>
            <a:spLocks noChangeShapeType="1"/>
          </p:cNvSpPr>
          <p:nvPr/>
        </p:nvSpPr>
        <p:spPr bwMode="auto">
          <a:xfrm>
            <a:off x="2193925" y="4510088"/>
            <a:ext cx="5746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Line 48"/>
          <p:cNvSpPr>
            <a:spLocks noChangeShapeType="1"/>
          </p:cNvSpPr>
          <p:nvPr/>
        </p:nvSpPr>
        <p:spPr bwMode="auto">
          <a:xfrm>
            <a:off x="2193925" y="4433888"/>
            <a:ext cx="574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Line 49"/>
          <p:cNvSpPr>
            <a:spLocks noChangeShapeType="1"/>
          </p:cNvSpPr>
          <p:nvPr/>
        </p:nvSpPr>
        <p:spPr bwMode="auto">
          <a:xfrm>
            <a:off x="2346325" y="4357688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Line 50"/>
          <p:cNvSpPr>
            <a:spLocks noChangeShapeType="1"/>
          </p:cNvSpPr>
          <p:nvPr/>
        </p:nvSpPr>
        <p:spPr bwMode="auto">
          <a:xfrm>
            <a:off x="2346325" y="4281488"/>
            <a:ext cx="57467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Rectangle 51"/>
          <p:cNvSpPr>
            <a:spLocks noChangeArrowheads="1"/>
          </p:cNvSpPr>
          <p:nvPr/>
        </p:nvSpPr>
        <p:spPr bwMode="auto">
          <a:xfrm>
            <a:off x="6948488" y="5513388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2265" name="Rectangle 52"/>
          <p:cNvSpPr>
            <a:spLocks noChangeArrowheads="1"/>
          </p:cNvSpPr>
          <p:nvPr/>
        </p:nvSpPr>
        <p:spPr bwMode="auto">
          <a:xfrm>
            <a:off x="8234363" y="5441950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2266" name="AutoShape 53"/>
          <p:cNvSpPr>
            <a:spLocks noChangeArrowheads="1"/>
          </p:cNvSpPr>
          <p:nvPr/>
        </p:nvSpPr>
        <p:spPr bwMode="auto">
          <a:xfrm rot="16200000" flipH="1">
            <a:off x="5881687" y="4940301"/>
            <a:ext cx="650875" cy="234950"/>
          </a:xfrm>
          <a:prstGeom prst="rightArrow">
            <a:avLst>
              <a:gd name="adj1" fmla="val 50000"/>
              <a:gd name="adj2" fmla="val 692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67" name="Rectangle 54"/>
          <p:cNvSpPr>
            <a:spLocks noChangeArrowheads="1"/>
          </p:cNvSpPr>
          <p:nvPr/>
        </p:nvSpPr>
        <p:spPr bwMode="auto">
          <a:xfrm>
            <a:off x="6443663" y="4473575"/>
            <a:ext cx="1373187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Denature </a:t>
            </a:r>
          </a:p>
          <a:p>
            <a:pPr eaLnBrk="0" hangingPunct="0"/>
            <a:r>
              <a:rPr lang="en-GB" sz="1800" b="1">
                <a:latin typeface="Arial" charset="0"/>
              </a:rPr>
              <a:t>and hybridise</a:t>
            </a:r>
            <a:endParaRPr lang="en-GB" sz="1800">
              <a:latin typeface="Arial" charset="0"/>
            </a:endParaRPr>
          </a:p>
        </p:txBody>
      </p:sp>
      <p:sp>
        <p:nvSpPr>
          <p:cNvPr id="52268" name="Text Box 56"/>
          <p:cNvSpPr txBox="1">
            <a:spLocks noChangeArrowheads="1"/>
          </p:cNvSpPr>
          <p:nvPr/>
        </p:nvSpPr>
        <p:spPr bwMode="auto">
          <a:xfrm>
            <a:off x="34925" y="5661025"/>
            <a:ext cx="14478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Solid support (membrane)</a:t>
            </a:r>
          </a:p>
        </p:txBody>
      </p:sp>
      <p:sp>
        <p:nvSpPr>
          <p:cNvPr id="52269" name="Line 60"/>
          <p:cNvSpPr>
            <a:spLocks noChangeShapeType="1"/>
          </p:cNvSpPr>
          <p:nvPr/>
        </p:nvSpPr>
        <p:spPr bwMode="auto">
          <a:xfrm>
            <a:off x="6227763" y="4219575"/>
            <a:ext cx="238125" cy="15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70" name="Group 69"/>
          <p:cNvGrpSpPr>
            <a:grpSpLocks/>
          </p:cNvGrpSpPr>
          <p:nvPr/>
        </p:nvGrpSpPr>
        <p:grpSpPr bwMode="auto">
          <a:xfrm>
            <a:off x="827088" y="5734050"/>
            <a:ext cx="3846512" cy="166688"/>
            <a:chOff x="638" y="3597"/>
            <a:chExt cx="2423" cy="105"/>
          </a:xfrm>
        </p:grpSpPr>
        <p:sp>
          <p:nvSpPr>
            <p:cNvPr id="52280" name="Rectangle 10"/>
            <p:cNvSpPr>
              <a:spLocks noChangeArrowheads="1"/>
            </p:cNvSpPr>
            <p:nvPr/>
          </p:nvSpPr>
          <p:spPr bwMode="auto">
            <a:xfrm>
              <a:off x="638" y="3637"/>
              <a:ext cx="2423" cy="6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281" name="Line 13"/>
            <p:cNvSpPr>
              <a:spLocks noChangeShapeType="1"/>
            </p:cNvSpPr>
            <p:nvPr/>
          </p:nvSpPr>
          <p:spPr bwMode="auto">
            <a:xfrm>
              <a:off x="1066" y="3597"/>
              <a:ext cx="358" cy="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2" name="Line 14"/>
            <p:cNvSpPr>
              <a:spLocks noChangeShapeType="1"/>
            </p:cNvSpPr>
            <p:nvPr/>
          </p:nvSpPr>
          <p:spPr bwMode="auto">
            <a:xfrm>
              <a:off x="2261" y="3597"/>
              <a:ext cx="358" cy="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3" name="Line 16"/>
            <p:cNvSpPr>
              <a:spLocks noChangeShapeType="1"/>
            </p:cNvSpPr>
            <p:nvPr/>
          </p:nvSpPr>
          <p:spPr bwMode="auto">
            <a:xfrm>
              <a:off x="657" y="3600"/>
              <a:ext cx="36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4" name="Line 17"/>
            <p:cNvSpPr>
              <a:spLocks noChangeShapeType="1"/>
            </p:cNvSpPr>
            <p:nvPr/>
          </p:nvSpPr>
          <p:spPr bwMode="auto">
            <a:xfrm>
              <a:off x="1474" y="3600"/>
              <a:ext cx="36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5" name="Line 63"/>
            <p:cNvSpPr>
              <a:spLocks noChangeShapeType="1"/>
            </p:cNvSpPr>
            <p:nvPr/>
          </p:nvSpPr>
          <p:spPr bwMode="auto">
            <a:xfrm>
              <a:off x="1837" y="3612"/>
              <a:ext cx="36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71" name="Line 65"/>
          <p:cNvSpPr>
            <a:spLocks noChangeShapeType="1"/>
          </p:cNvSpPr>
          <p:nvPr/>
        </p:nvSpPr>
        <p:spPr bwMode="auto">
          <a:xfrm>
            <a:off x="4027488" y="5734050"/>
            <a:ext cx="57467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72" name="Group 70"/>
          <p:cNvGrpSpPr>
            <a:grpSpLocks/>
          </p:cNvGrpSpPr>
          <p:nvPr/>
        </p:nvGrpSpPr>
        <p:grpSpPr bwMode="auto">
          <a:xfrm>
            <a:off x="4902200" y="5734050"/>
            <a:ext cx="3846513" cy="166688"/>
            <a:chOff x="638" y="3597"/>
            <a:chExt cx="2423" cy="105"/>
          </a:xfrm>
        </p:grpSpPr>
        <p:sp>
          <p:nvSpPr>
            <p:cNvPr id="52274" name="Rectangle 71"/>
            <p:cNvSpPr>
              <a:spLocks noChangeArrowheads="1"/>
            </p:cNvSpPr>
            <p:nvPr/>
          </p:nvSpPr>
          <p:spPr bwMode="auto">
            <a:xfrm>
              <a:off x="638" y="3637"/>
              <a:ext cx="2423" cy="6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275" name="Line 72"/>
            <p:cNvSpPr>
              <a:spLocks noChangeShapeType="1"/>
            </p:cNvSpPr>
            <p:nvPr/>
          </p:nvSpPr>
          <p:spPr bwMode="auto">
            <a:xfrm>
              <a:off x="1066" y="3597"/>
              <a:ext cx="358" cy="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6" name="Line 73"/>
            <p:cNvSpPr>
              <a:spLocks noChangeShapeType="1"/>
            </p:cNvSpPr>
            <p:nvPr/>
          </p:nvSpPr>
          <p:spPr bwMode="auto">
            <a:xfrm>
              <a:off x="2261" y="3597"/>
              <a:ext cx="358" cy="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Line 74"/>
            <p:cNvSpPr>
              <a:spLocks noChangeShapeType="1"/>
            </p:cNvSpPr>
            <p:nvPr/>
          </p:nvSpPr>
          <p:spPr bwMode="auto">
            <a:xfrm>
              <a:off x="657" y="3600"/>
              <a:ext cx="36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Line 75"/>
            <p:cNvSpPr>
              <a:spLocks noChangeShapeType="1"/>
            </p:cNvSpPr>
            <p:nvPr/>
          </p:nvSpPr>
          <p:spPr bwMode="auto">
            <a:xfrm>
              <a:off x="1474" y="3600"/>
              <a:ext cx="36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9" name="Line 76"/>
            <p:cNvSpPr>
              <a:spLocks noChangeShapeType="1"/>
            </p:cNvSpPr>
            <p:nvPr/>
          </p:nvSpPr>
          <p:spPr bwMode="auto">
            <a:xfrm>
              <a:off x="1837" y="3612"/>
              <a:ext cx="36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73" name="Line 77"/>
          <p:cNvSpPr>
            <a:spLocks noChangeShapeType="1"/>
          </p:cNvSpPr>
          <p:nvPr/>
        </p:nvSpPr>
        <p:spPr bwMode="auto">
          <a:xfrm>
            <a:off x="8101013" y="5734050"/>
            <a:ext cx="57467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GB" sz="4000" u="sng" smtClean="0">
                <a:solidFill>
                  <a:schemeClr val="tx1"/>
                </a:solidFill>
                <a:latin typeface="Arial" charset="0"/>
              </a:rPr>
              <a:t>Hybridisation (“Blotting”) of DNA fragments after Separation</a:t>
            </a:r>
          </a:p>
        </p:txBody>
      </p:sp>
      <p:sp>
        <p:nvSpPr>
          <p:cNvPr id="5427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925888"/>
            <a:ext cx="3810000" cy="231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After resolution, DNA can be isolated from the gel or transferred to a membrane to form a replica for hybridisation with a labelled probe ( </a:t>
            </a:r>
            <a:r>
              <a:rPr lang="en-GB" sz="2000" smtClean="0">
                <a:latin typeface="Arial" charset="0"/>
              </a:rPr>
              <a:t>*  ) </a:t>
            </a:r>
            <a:r>
              <a:rPr lang="en-GB" sz="2000" b="1" smtClean="0">
                <a:latin typeface="Arial" charset="0"/>
              </a:rPr>
              <a:t>detected by exposure of photographic film</a:t>
            </a:r>
          </a:p>
        </p:txBody>
      </p:sp>
      <p:sp>
        <p:nvSpPr>
          <p:cNvPr id="54277" name="AutoShape 6"/>
          <p:cNvSpPr>
            <a:spLocks noChangeArrowheads="1"/>
          </p:cNvSpPr>
          <p:nvPr/>
        </p:nvSpPr>
        <p:spPr bwMode="auto">
          <a:xfrm rot="16200000" flipH="1">
            <a:off x="6716713" y="2343150"/>
            <a:ext cx="647700" cy="482600"/>
          </a:xfrm>
          <a:prstGeom prst="rightArrow">
            <a:avLst>
              <a:gd name="adj1" fmla="val 50000"/>
              <a:gd name="adj2" fmla="val 3357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5791200" y="49530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1kb</a:t>
            </a:r>
            <a:endParaRPr lang="en-GB" sz="1600">
              <a:solidFill>
                <a:srgbClr val="FF66CC"/>
              </a:solidFill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5791200" y="37338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2kb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5791200" y="3124200"/>
            <a:ext cx="508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3kb</a:t>
            </a:r>
            <a:endParaRPr lang="en-GB" sz="1600">
              <a:solidFill>
                <a:srgbClr val="FF66CC"/>
              </a:solidFill>
            </a:endParaRPr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 flipV="1">
            <a:off x="4427538" y="3933825"/>
            <a:ext cx="2736850" cy="107950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6705600" y="1828800"/>
            <a:ext cx="12954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  <a:endParaRPr lang="en-GB" b="1"/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6705600" y="2438400"/>
            <a:ext cx="13716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6705600" y="3733800"/>
            <a:ext cx="13716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9600" b="1"/>
              <a:t>_</a:t>
            </a: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7372350" y="371316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/>
              <a:t>*</a:t>
            </a:r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6804025" y="3860800"/>
            <a:ext cx="6429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2992438" y="5516563"/>
            <a:ext cx="284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Southern Blot Animation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1375792"/>
          </a:xfrm>
        </p:spPr>
        <p:txBody>
          <a:bodyPr/>
          <a:lstStyle/>
          <a:p>
            <a:pPr>
              <a:buNone/>
            </a:pPr>
            <a:r>
              <a:rPr lang="en-GB" dirty="0"/>
              <a:t>http://</a:t>
            </a:r>
            <a:r>
              <a:rPr lang="en-GB" dirty="0" err="1"/>
              <a:t>www.dnatube.com</a:t>
            </a:r>
            <a:r>
              <a:rPr lang="en-GB" dirty="0"/>
              <a:t>/video/1512/Southern-blot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9875"/>
            <a:ext cx="8785225" cy="1143000"/>
          </a:xfrm>
        </p:spPr>
        <p:txBody>
          <a:bodyPr/>
          <a:lstStyle/>
          <a:p>
            <a:r>
              <a:rPr lang="en-GB" sz="3200" b="1" u="sng" smtClean="0">
                <a:solidFill>
                  <a:schemeClr val="tx1"/>
                </a:solidFill>
                <a:latin typeface="Arial" charset="0"/>
              </a:rPr>
              <a:t>Hybridisation assays – immensely important and versatile in nucleic acid analysis</a:t>
            </a:r>
            <a:r>
              <a:rPr lang="en-GB" sz="4000" u="sng" smtClean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24863" cy="50403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b="1" smtClean="0">
                <a:latin typeface="Arial" charset="0"/>
              </a:rPr>
              <a:t>Examples: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b="1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Southern blot hybridisation (DNA target and DNA probe)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000" b="1" smtClean="0">
                <a:latin typeface="Arial" charset="0"/>
              </a:rPr>
              <a:t>		(after Ed Southern)</a:t>
            </a:r>
          </a:p>
          <a:p>
            <a:pPr lvl="1"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Northern blot hybridisation (RNA target and DNA probe)</a:t>
            </a:r>
          </a:p>
          <a:p>
            <a:pPr lvl="1"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Colony blot hybridisation (bacterial DNA target, DNA probe) </a:t>
            </a:r>
          </a:p>
          <a:p>
            <a:pPr lvl="1"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Tissue </a:t>
            </a:r>
            <a:r>
              <a:rPr lang="en-GB" sz="2000" b="1" i="1" smtClean="0">
                <a:latin typeface="Arial" charset="0"/>
              </a:rPr>
              <a:t>in situ </a:t>
            </a:r>
            <a:r>
              <a:rPr lang="en-GB" sz="2000" b="1" smtClean="0">
                <a:latin typeface="Arial" charset="0"/>
              </a:rPr>
              <a:t>hybridisation  (RNA target and RNA probe)</a:t>
            </a:r>
          </a:p>
          <a:p>
            <a:pPr lvl="1"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Chromosome </a:t>
            </a:r>
            <a:r>
              <a:rPr lang="en-GB" sz="2000" b="1" i="1" smtClean="0">
                <a:latin typeface="Arial" charset="0"/>
              </a:rPr>
              <a:t>in situ </a:t>
            </a:r>
            <a:r>
              <a:rPr lang="en-GB" sz="2000" b="1" smtClean="0">
                <a:latin typeface="Arial" charset="0"/>
              </a:rPr>
              <a:t>hybridisation (Chromosome target and DNA probe)</a:t>
            </a:r>
          </a:p>
          <a:p>
            <a:pPr lvl="1">
              <a:lnSpc>
                <a:spcPct val="90000"/>
              </a:lnSpc>
            </a:pPr>
            <a:endParaRPr lang="en-GB" sz="2000" b="1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Reverse hybridisation – Microarrays (immobilised DNA or oligonucleotide probe, target DNA solution)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1512887"/>
          </a:xfrm>
        </p:spPr>
        <p:txBody>
          <a:bodyPr/>
          <a:lstStyle/>
          <a:p>
            <a:r>
              <a:rPr lang="en-GB" sz="2800" b="1" u="sng" smtClean="0">
                <a:solidFill>
                  <a:schemeClr val="tx1"/>
                </a:solidFill>
                <a:latin typeface="Arial" charset="0"/>
              </a:rPr>
              <a:t>Detection of Restriction Fragment Length Polymorphism in human genomic DNA by restriction digestion, gel electrophoresis and hybridisation with a gene-specific</a:t>
            </a:r>
            <a:r>
              <a:rPr lang="en-GB" sz="2800" b="1" u="sng" smtClean="0">
                <a:latin typeface="Arial" charset="0"/>
              </a:rPr>
              <a:t> </a:t>
            </a:r>
            <a:r>
              <a:rPr lang="en-GB" sz="2800" b="1" u="sng" smtClean="0">
                <a:solidFill>
                  <a:srgbClr val="FF3300"/>
                </a:solidFill>
                <a:latin typeface="Arial" charset="0"/>
              </a:rPr>
              <a:t>probe</a:t>
            </a:r>
            <a:endParaRPr lang="en-GB" sz="2800" b="1" u="sng" smtClean="0">
              <a:latin typeface="Arial" charset="0"/>
            </a:endParaRPr>
          </a:p>
        </p:txBody>
      </p:sp>
      <p:pic>
        <p:nvPicPr>
          <p:cNvPr id="583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917700"/>
            <a:ext cx="6118225" cy="2016125"/>
          </a:xfrm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095750"/>
            <a:ext cx="5688012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5048250" y="19097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FF3300"/>
                </a:solidFill>
                <a:latin typeface="Arial" charset="0"/>
              </a:rPr>
              <a:t>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400" b="1" i="1" u="sng" smtClean="0">
                <a:solidFill>
                  <a:schemeClr val="tx1"/>
                </a:solidFill>
                <a:latin typeface="Arial" charset="0"/>
              </a:rPr>
              <a:t>In situ</a:t>
            </a:r>
            <a:r>
              <a:rPr lang="en-GB" sz="2400" b="1" u="sng" smtClean="0">
                <a:solidFill>
                  <a:schemeClr val="tx1"/>
                </a:solidFill>
                <a:latin typeface="Arial" charset="0"/>
              </a:rPr>
              <a:t> hybridisation to locate specific genes on chromosomes</a:t>
            </a:r>
            <a:endParaRPr lang="en-GB" sz="2400" b="1" i="1" u="sng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066800"/>
            <a:ext cx="44958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6948488" y="2565400"/>
            <a:ext cx="2133600" cy="3602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Probes for 6 genes labelled with different fluorescent dyes showing paired copies on metaphase chromosomes during mitosis</a:t>
            </a:r>
          </a:p>
          <a:p>
            <a:pPr defTabSz="762000" eaLnBrk="0" hangingPunct="0">
              <a:spcBef>
                <a:spcPct val="50000"/>
              </a:spcBef>
            </a:pPr>
            <a:endParaRPr lang="en-GB" sz="1400" b="1">
              <a:latin typeface="Arial" charset="0"/>
            </a:endParaRPr>
          </a:p>
          <a:p>
            <a:pPr defTabSz="762000" eaLnBrk="0" hangingPunct="0">
              <a:spcBef>
                <a:spcPct val="50000"/>
              </a:spcBef>
            </a:pPr>
            <a:endParaRPr lang="en-GB" sz="1400" b="1">
              <a:latin typeface="Arial" charset="0"/>
            </a:endParaRPr>
          </a:p>
          <a:p>
            <a:pPr defTabSz="762000" eaLnBrk="0" hangingPunct="0">
              <a:spcBef>
                <a:spcPct val="50000"/>
              </a:spcBef>
            </a:pPr>
            <a:endParaRPr lang="en-GB" sz="1400" b="1">
              <a:latin typeface="Arial" charset="0"/>
            </a:endParaRPr>
          </a:p>
          <a:p>
            <a:pPr defTabSz="762000" eaLnBrk="0" hangingPunct="0">
              <a:spcBef>
                <a:spcPct val="50000"/>
              </a:spcBef>
            </a:pPr>
            <a:endParaRPr lang="en-GB" sz="1400" b="1">
              <a:latin typeface="Arial" charset="0"/>
            </a:endParaRPr>
          </a:p>
          <a:p>
            <a:pPr defTabSz="762000" eaLnBrk="0" hangingPunct="0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From “Molecular Biology of the Cell”, Alberts </a:t>
            </a:r>
            <a:r>
              <a:rPr lang="en-GB" sz="1400" b="1" i="1">
                <a:latin typeface="Arial" charset="0"/>
              </a:rPr>
              <a:t>et al</a:t>
            </a:r>
            <a:r>
              <a:rPr lang="en-GB" sz="1400" b="1">
                <a:latin typeface="Arial" charset="0"/>
              </a:rPr>
              <a:t>, 4th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809625"/>
          </a:xfrm>
        </p:spPr>
        <p:txBody>
          <a:bodyPr/>
          <a:lstStyle/>
          <a:p>
            <a:r>
              <a:rPr lang="en-GB" sz="2800" b="1" u="sng" smtClean="0">
                <a:solidFill>
                  <a:schemeClr val="tx1"/>
                </a:solidFill>
                <a:latin typeface="Arial" charset="0"/>
              </a:rPr>
              <a:t>Melting temperature and hybridisation stringency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Denaturation of a probe DNA is achieved by heating until the hydrogen bonds between the bases holding the two strands together are disrupted</a:t>
            </a:r>
          </a:p>
          <a:p>
            <a:pPr>
              <a:lnSpc>
                <a:spcPct val="90000"/>
              </a:lnSpc>
            </a:pPr>
            <a:endParaRPr lang="en-GB" sz="20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The energy needed to do this depends on:</a:t>
            </a:r>
          </a:p>
          <a:p>
            <a:pPr>
              <a:lnSpc>
                <a:spcPct val="90000"/>
              </a:lnSpc>
            </a:pPr>
            <a:endParaRPr lang="en-GB" sz="2000" b="1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GB" sz="2000" b="1" u="sng" smtClean="0">
                <a:latin typeface="Arial" charset="0"/>
              </a:rPr>
              <a:t>Strand length</a:t>
            </a:r>
            <a:r>
              <a:rPr lang="en-GB" sz="2000" b="1" smtClean="0">
                <a:latin typeface="Arial" charset="0"/>
              </a:rPr>
              <a:t>:  longer strand = more hydrogen bonds to break</a:t>
            </a:r>
          </a:p>
          <a:p>
            <a:pPr lvl="1">
              <a:lnSpc>
                <a:spcPct val="90000"/>
              </a:lnSpc>
            </a:pPr>
            <a:endParaRPr lang="en-GB" sz="2000" b="1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GB" sz="2000" b="1" u="sng" smtClean="0">
                <a:latin typeface="Arial" charset="0"/>
              </a:rPr>
              <a:t>Base composition</a:t>
            </a:r>
            <a:r>
              <a:rPr lang="en-GB" sz="2000" b="1" smtClean="0">
                <a:latin typeface="Arial" charset="0"/>
              </a:rPr>
              <a:t>: G-C pair has one more hydrogen bond than A-T, so harder to break</a:t>
            </a:r>
          </a:p>
          <a:p>
            <a:pPr lvl="1">
              <a:lnSpc>
                <a:spcPct val="90000"/>
              </a:lnSpc>
            </a:pPr>
            <a:endParaRPr lang="en-GB" sz="2000" b="1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GB" sz="2000" b="1" u="sng" smtClean="0">
                <a:latin typeface="Arial" charset="0"/>
              </a:rPr>
              <a:t>Chemical environment</a:t>
            </a:r>
            <a:r>
              <a:rPr lang="en-GB" sz="2000" b="1" smtClean="0">
                <a:latin typeface="Arial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Monovalent cations (Na</a:t>
            </a:r>
            <a:r>
              <a:rPr lang="en-GB" sz="2000" b="1" baseline="30000" smtClean="0">
                <a:latin typeface="Arial" charset="0"/>
              </a:rPr>
              <a:t>+</a:t>
            </a:r>
            <a:r>
              <a:rPr lang="en-GB" sz="2000" b="1" smtClean="0">
                <a:latin typeface="Arial" charset="0"/>
              </a:rPr>
              <a:t>) stabilise the DNA duplex by neutralising charge on phosphate backbone</a:t>
            </a:r>
          </a:p>
          <a:p>
            <a:pPr lvl="2"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denaturants (formamide / urea) destabilise the DNA duplex</a:t>
            </a:r>
          </a:p>
          <a:p>
            <a:pPr>
              <a:lnSpc>
                <a:spcPct val="90000"/>
              </a:lnSpc>
            </a:pPr>
            <a:endParaRPr lang="en-GB" sz="2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-17463"/>
            <a:ext cx="8763000" cy="854076"/>
          </a:xfrm>
        </p:spPr>
        <p:txBody>
          <a:bodyPr/>
          <a:lstStyle/>
          <a:p>
            <a:r>
              <a:rPr lang="en-GB" sz="2800" b="1" u="sng" smtClean="0">
                <a:solidFill>
                  <a:schemeClr val="tx1"/>
                </a:solidFill>
                <a:latin typeface="Arial" charset="0"/>
              </a:rPr>
              <a:t>Melting temperature and hybridisation stringency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5950" y="765175"/>
            <a:ext cx="7772400" cy="5113338"/>
          </a:xfrm>
        </p:spPr>
        <p:txBody>
          <a:bodyPr/>
          <a:lstStyle/>
          <a:p>
            <a:r>
              <a:rPr lang="en-GB" sz="2000" b="1" u="sng" smtClean="0">
                <a:latin typeface="Arial" charset="0"/>
              </a:rPr>
              <a:t>Melting temperature</a:t>
            </a:r>
            <a:r>
              <a:rPr lang="en-GB" sz="2000" b="1" smtClean="0">
                <a:latin typeface="Arial" charset="0"/>
              </a:rPr>
              <a:t> (T</a:t>
            </a:r>
            <a:r>
              <a:rPr lang="en-GB" sz="2000" b="1" baseline="-25000" smtClean="0">
                <a:latin typeface="Arial" charset="0"/>
              </a:rPr>
              <a:t>m</a:t>
            </a:r>
            <a:r>
              <a:rPr lang="en-GB" sz="2000" b="1" smtClean="0">
                <a:latin typeface="Arial" charset="0"/>
              </a:rPr>
              <a:t>) - measure of nucleic acid duplex stability</a:t>
            </a:r>
          </a:p>
          <a:p>
            <a:pPr lvl="1"/>
            <a:r>
              <a:rPr lang="en-GB" sz="2000" b="1" smtClean="0">
                <a:latin typeface="Arial" charset="0"/>
              </a:rPr>
              <a:t>Midpoint temp. of transition from double stranded (DS) to single stranded (SS) forms of nucleic acid</a:t>
            </a:r>
          </a:p>
          <a:p>
            <a:pPr lvl="1"/>
            <a:endParaRPr lang="en-GB" sz="2000" b="1" smtClean="0">
              <a:latin typeface="Arial" charset="0"/>
            </a:endParaRPr>
          </a:p>
          <a:p>
            <a:pPr lvl="1"/>
            <a:endParaRPr lang="en-GB" sz="2000" b="1" smtClean="0">
              <a:latin typeface="Arial" charset="0"/>
            </a:endParaRPr>
          </a:p>
          <a:p>
            <a:pPr lvl="1"/>
            <a:endParaRPr lang="en-GB" sz="2000" b="1" smtClean="0">
              <a:latin typeface="Arial" charset="0"/>
            </a:endParaRPr>
          </a:p>
          <a:p>
            <a:pPr lvl="1"/>
            <a:endParaRPr lang="en-GB" sz="2000" b="1" smtClean="0">
              <a:latin typeface="Arial" charset="0"/>
            </a:endParaRPr>
          </a:p>
          <a:p>
            <a:pPr lvl="1"/>
            <a:endParaRPr lang="en-GB" sz="2000" b="1" smtClean="0">
              <a:latin typeface="Arial" charset="0"/>
            </a:endParaRPr>
          </a:p>
          <a:p>
            <a:pPr lvl="1"/>
            <a:r>
              <a:rPr lang="en-GB" sz="2000" b="1" smtClean="0">
                <a:latin typeface="Arial" charset="0"/>
              </a:rPr>
              <a:t>For mammalian genomic DNA (40% GC) this is ~87</a:t>
            </a:r>
            <a:r>
              <a:rPr lang="en-GB" sz="2000" b="1" baseline="30000" smtClean="0">
                <a:latin typeface="Arial" charset="0"/>
              </a:rPr>
              <a:t>o</a:t>
            </a:r>
            <a:r>
              <a:rPr lang="en-GB" sz="2000" b="1" smtClean="0">
                <a:latin typeface="Arial" charset="0"/>
              </a:rPr>
              <a:t>C</a:t>
            </a:r>
            <a:endParaRPr lang="en-GB" sz="1800" b="1" smtClean="0">
              <a:latin typeface="Arial" charset="0"/>
            </a:endParaRPr>
          </a:p>
          <a:p>
            <a:endParaRPr lang="en-GB" sz="2000" b="1" smtClean="0">
              <a:latin typeface="Arial" charset="0"/>
            </a:endParaRPr>
          </a:p>
          <a:p>
            <a:r>
              <a:rPr lang="en-GB" sz="2000" b="1" smtClean="0">
                <a:latin typeface="Arial" charset="0"/>
              </a:rPr>
              <a:t>Hybridisation is carried out at temperatures &lt;25</a:t>
            </a:r>
            <a:r>
              <a:rPr lang="en-GB" sz="2000" b="1" baseline="30000" smtClean="0">
                <a:latin typeface="Arial" charset="0"/>
              </a:rPr>
              <a:t>o</a:t>
            </a:r>
            <a:r>
              <a:rPr lang="en-GB" sz="2000" b="1" smtClean="0">
                <a:latin typeface="Arial" charset="0"/>
              </a:rPr>
              <a:t>C below T</a:t>
            </a:r>
            <a:r>
              <a:rPr lang="en-GB" sz="2000" b="1" baseline="-25000" smtClean="0">
                <a:latin typeface="Arial" charset="0"/>
              </a:rPr>
              <a:t>m</a:t>
            </a:r>
            <a:endParaRPr lang="en-GB" sz="2000" b="1" smtClean="0">
              <a:latin typeface="Arial" charset="0"/>
            </a:endParaRPr>
          </a:p>
          <a:p>
            <a:endParaRPr lang="en-GB" sz="2000" b="1" smtClean="0">
              <a:latin typeface="Arial" charset="0"/>
            </a:endParaRPr>
          </a:p>
          <a:p>
            <a:r>
              <a:rPr lang="en-GB" sz="2000" b="1" u="sng" smtClean="0">
                <a:latin typeface="Arial" charset="0"/>
              </a:rPr>
              <a:t>Hybridisation stringency</a:t>
            </a:r>
            <a:r>
              <a:rPr lang="en-GB" sz="2000" b="1" smtClean="0">
                <a:latin typeface="Arial" charset="0"/>
              </a:rPr>
              <a:t> (i.e. the power to distinguish between related sequences) increases with:</a:t>
            </a:r>
          </a:p>
          <a:p>
            <a:pPr lvl="1"/>
            <a:r>
              <a:rPr lang="en-GB" sz="2000" b="1" smtClean="0">
                <a:latin typeface="Arial" charset="0"/>
              </a:rPr>
              <a:t>Increase in temperature</a:t>
            </a:r>
          </a:p>
          <a:p>
            <a:pPr lvl="1"/>
            <a:r>
              <a:rPr lang="en-GB" sz="2000" b="1" smtClean="0">
                <a:latin typeface="Arial" charset="0"/>
              </a:rPr>
              <a:t>Decrease in Na</a:t>
            </a:r>
            <a:r>
              <a:rPr lang="en-GB" sz="2000" b="1" baseline="30000" smtClean="0">
                <a:latin typeface="Arial" charset="0"/>
              </a:rPr>
              <a:t>+</a:t>
            </a:r>
            <a:r>
              <a:rPr lang="en-GB" sz="2000" b="1" smtClean="0">
                <a:latin typeface="Arial" charset="0"/>
              </a:rPr>
              <a:t> concentration</a:t>
            </a:r>
            <a:endParaRPr lang="en-GB" sz="1600" b="1" smtClean="0">
              <a:latin typeface="Arial" charset="0"/>
            </a:endParaRPr>
          </a:p>
        </p:txBody>
      </p:sp>
      <p:grpSp>
        <p:nvGrpSpPr>
          <p:cNvPr id="63493" name="Group 14"/>
          <p:cNvGrpSpPr>
            <a:grpSpLocks/>
          </p:cNvGrpSpPr>
          <p:nvPr/>
        </p:nvGrpSpPr>
        <p:grpSpPr bwMode="auto">
          <a:xfrm>
            <a:off x="3228975" y="2276475"/>
            <a:ext cx="2351088" cy="1684338"/>
            <a:chOff x="1701" y="1797"/>
            <a:chExt cx="1300" cy="671"/>
          </a:xfrm>
        </p:grpSpPr>
        <p:sp>
          <p:nvSpPr>
            <p:cNvPr id="63494" name="Rectangle 10"/>
            <p:cNvSpPr>
              <a:spLocks noChangeArrowheads="1"/>
            </p:cNvSpPr>
            <p:nvPr/>
          </p:nvSpPr>
          <p:spPr bwMode="auto">
            <a:xfrm>
              <a:off x="2110" y="1797"/>
              <a:ext cx="816" cy="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3495" name="Freeform 11"/>
            <p:cNvSpPr>
              <a:spLocks/>
            </p:cNvSpPr>
            <p:nvPr/>
          </p:nvSpPr>
          <p:spPr bwMode="auto">
            <a:xfrm>
              <a:off x="2158" y="1893"/>
              <a:ext cx="738" cy="446"/>
            </a:xfrm>
            <a:custGeom>
              <a:avLst/>
              <a:gdLst>
                <a:gd name="T0" fmla="*/ 0 w 738"/>
                <a:gd name="T1" fmla="*/ 438 h 446"/>
                <a:gd name="T2" fmla="*/ 219 w 738"/>
                <a:gd name="T3" fmla="*/ 446 h 446"/>
                <a:gd name="T4" fmla="*/ 268 w 738"/>
                <a:gd name="T5" fmla="*/ 438 h 446"/>
                <a:gd name="T6" fmla="*/ 333 w 738"/>
                <a:gd name="T7" fmla="*/ 381 h 446"/>
                <a:gd name="T8" fmla="*/ 349 w 738"/>
                <a:gd name="T9" fmla="*/ 357 h 446"/>
                <a:gd name="T10" fmla="*/ 357 w 738"/>
                <a:gd name="T11" fmla="*/ 332 h 446"/>
                <a:gd name="T12" fmla="*/ 390 w 738"/>
                <a:gd name="T13" fmla="*/ 284 h 446"/>
                <a:gd name="T14" fmla="*/ 422 w 738"/>
                <a:gd name="T15" fmla="*/ 211 h 446"/>
                <a:gd name="T16" fmla="*/ 446 w 738"/>
                <a:gd name="T17" fmla="*/ 162 h 446"/>
                <a:gd name="T18" fmla="*/ 511 w 738"/>
                <a:gd name="T19" fmla="*/ 57 h 446"/>
                <a:gd name="T20" fmla="*/ 649 w 738"/>
                <a:gd name="T21" fmla="*/ 8 h 446"/>
                <a:gd name="T22" fmla="*/ 738 w 738"/>
                <a:gd name="T23" fmla="*/ 0 h 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8"/>
                <a:gd name="T37" fmla="*/ 0 h 446"/>
                <a:gd name="T38" fmla="*/ 738 w 738"/>
                <a:gd name="T39" fmla="*/ 446 h 4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8" h="446">
                  <a:moveTo>
                    <a:pt x="0" y="438"/>
                  </a:moveTo>
                  <a:cubicBezTo>
                    <a:pt x="73" y="441"/>
                    <a:pt x="146" y="446"/>
                    <a:pt x="219" y="446"/>
                  </a:cubicBezTo>
                  <a:cubicBezTo>
                    <a:pt x="236" y="446"/>
                    <a:pt x="253" y="446"/>
                    <a:pt x="268" y="438"/>
                  </a:cubicBezTo>
                  <a:cubicBezTo>
                    <a:pt x="293" y="424"/>
                    <a:pt x="309" y="397"/>
                    <a:pt x="333" y="381"/>
                  </a:cubicBezTo>
                  <a:cubicBezTo>
                    <a:pt x="338" y="373"/>
                    <a:pt x="345" y="366"/>
                    <a:pt x="349" y="357"/>
                  </a:cubicBezTo>
                  <a:cubicBezTo>
                    <a:pt x="353" y="349"/>
                    <a:pt x="353" y="340"/>
                    <a:pt x="357" y="332"/>
                  </a:cubicBezTo>
                  <a:cubicBezTo>
                    <a:pt x="367" y="315"/>
                    <a:pt x="390" y="284"/>
                    <a:pt x="390" y="284"/>
                  </a:cubicBezTo>
                  <a:cubicBezTo>
                    <a:pt x="409" y="226"/>
                    <a:pt x="396" y="249"/>
                    <a:pt x="422" y="211"/>
                  </a:cubicBezTo>
                  <a:cubicBezTo>
                    <a:pt x="440" y="156"/>
                    <a:pt x="418" y="216"/>
                    <a:pt x="446" y="162"/>
                  </a:cubicBezTo>
                  <a:cubicBezTo>
                    <a:pt x="469" y="118"/>
                    <a:pt x="459" y="74"/>
                    <a:pt x="511" y="57"/>
                  </a:cubicBezTo>
                  <a:cubicBezTo>
                    <a:pt x="544" y="26"/>
                    <a:pt x="605" y="14"/>
                    <a:pt x="649" y="8"/>
                  </a:cubicBezTo>
                  <a:cubicBezTo>
                    <a:pt x="679" y="4"/>
                    <a:pt x="738" y="0"/>
                    <a:pt x="738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6" name="Text Box 13"/>
            <p:cNvSpPr txBox="1">
              <a:spLocks noChangeArrowheads="1"/>
            </p:cNvSpPr>
            <p:nvPr/>
          </p:nvSpPr>
          <p:spPr bwMode="auto">
            <a:xfrm>
              <a:off x="1701" y="1922"/>
              <a:ext cx="528" cy="1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0000FF"/>
                  </a:solidFill>
                </a:rPr>
                <a:t>SS/DS</a:t>
              </a:r>
            </a:p>
          </p:txBody>
        </p:sp>
        <p:sp>
          <p:nvSpPr>
            <p:cNvPr id="63497" name="Text Box 14"/>
            <p:cNvSpPr txBox="1">
              <a:spLocks noChangeArrowheads="1"/>
            </p:cNvSpPr>
            <p:nvPr/>
          </p:nvSpPr>
          <p:spPr bwMode="auto">
            <a:xfrm>
              <a:off x="2473" y="2334"/>
              <a:ext cx="528" cy="1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0000FF"/>
                  </a:solidFill>
                </a:rPr>
                <a:t>T (</a:t>
              </a:r>
              <a:r>
                <a:rPr lang="en-GB" sz="1600" b="1" baseline="30000">
                  <a:solidFill>
                    <a:srgbClr val="0000FF"/>
                  </a:solidFill>
                </a:rPr>
                <a:t>o</a:t>
              </a:r>
              <a:r>
                <a:rPr lang="en-GB" sz="1600" b="1">
                  <a:solidFill>
                    <a:srgbClr val="0000FF"/>
                  </a:solidFill>
                </a:rPr>
                <a:t>C)</a:t>
              </a:r>
            </a:p>
          </p:txBody>
        </p:sp>
        <p:sp>
          <p:nvSpPr>
            <p:cNvPr id="63498" name="Line 15"/>
            <p:cNvSpPr>
              <a:spLocks noChangeShapeType="1"/>
            </p:cNvSpPr>
            <p:nvPr/>
          </p:nvSpPr>
          <p:spPr bwMode="auto">
            <a:xfrm>
              <a:off x="2373" y="206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Text Box 16"/>
            <p:cNvSpPr txBox="1">
              <a:spLocks noChangeArrowheads="1"/>
            </p:cNvSpPr>
            <p:nvPr/>
          </p:nvSpPr>
          <p:spPr bwMode="auto">
            <a:xfrm>
              <a:off x="2181" y="1922"/>
              <a:ext cx="288" cy="1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66FFFF"/>
                  </a:solidFill>
                </a:rPr>
                <a:t>T</a:t>
              </a:r>
              <a:r>
                <a:rPr lang="en-GB" sz="1600" b="1" baseline="-25000">
                  <a:solidFill>
                    <a:srgbClr val="66FFFF"/>
                  </a:solidFill>
                </a:rPr>
                <a:t>m</a:t>
              </a:r>
            </a:p>
          </p:txBody>
        </p:sp>
        <p:sp>
          <p:nvSpPr>
            <p:cNvPr id="63500" name="Line 18"/>
            <p:cNvSpPr>
              <a:spLocks noChangeShapeType="1"/>
            </p:cNvSpPr>
            <p:nvPr/>
          </p:nvSpPr>
          <p:spPr bwMode="auto">
            <a:xfrm>
              <a:off x="2201" y="2424"/>
              <a:ext cx="27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ctrTitle"/>
          </p:nvPr>
        </p:nvSpPr>
        <p:spPr>
          <a:xfrm>
            <a:off x="685800" y="-273273"/>
            <a:ext cx="7772400" cy="1470025"/>
          </a:xfrm>
        </p:spPr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Hybridisation Stringency</a:t>
            </a:r>
          </a:p>
        </p:txBody>
      </p:sp>
      <p:sp>
        <p:nvSpPr>
          <p:cNvPr id="65538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182460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  <a:hlinkClick r:id="rId2" tooltip="Reaction"/>
              </a:rPr>
              <a:t> reaction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3" tooltip="Conditions"/>
              </a:rPr>
              <a:t>conditions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notably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4" tooltip="Temperature"/>
              </a:rPr>
              <a:t>temperature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5" tooltip="Salt"/>
              </a:rPr>
              <a:t>salt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that dictate the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6" tooltip="Annealing"/>
              </a:rPr>
              <a:t>annealing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7" tooltip="Single"/>
              </a:rPr>
              <a:t>single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-stranded DNA/DNA, DNA/R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8" tooltip="RNA"/>
              </a:rPr>
              <a:t>NA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and RNA/RNA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9" tooltip="Hybrids"/>
              </a:rPr>
              <a:t>hybrids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10" tooltip="High"/>
              </a:rPr>
              <a:t>high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stringency,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11" tooltip="Duplexes"/>
              </a:rPr>
              <a:t>duplexes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form only between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12" tooltip="Strands"/>
              </a:rPr>
              <a:t>strands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13" tooltip="Perfect"/>
              </a:rPr>
              <a:t>perfect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one-to-one </a:t>
            </a:r>
            <a:r>
              <a:rPr lang="en-GB" sz="1800" dirty="0" err="1" smtClean="0">
                <a:latin typeface="Arial" pitchFamily="34" charset="0"/>
                <a:cs typeface="Arial" pitchFamily="34" charset="0"/>
                <a:hlinkClick r:id="rId14" tooltip="Complementarity"/>
              </a:rPr>
              <a:t>complementarity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lower stringency allows annealing between strands with some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15" tooltip="Degree"/>
              </a:rPr>
              <a:t>degree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of mismatch between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16" tooltip="Bases"/>
              </a:rPr>
              <a:t>bases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43808" y="3284984"/>
            <a:ext cx="345638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GB" sz="4000" u="sng" smtClean="0">
                <a:solidFill>
                  <a:schemeClr val="tx1"/>
                </a:solidFill>
                <a:latin typeface="Arial" charset="0"/>
              </a:rPr>
              <a:t>Cell-free DNA cloning – PCR</a:t>
            </a:r>
            <a:br>
              <a:rPr lang="en-GB" sz="4000" u="sng" smtClean="0">
                <a:solidFill>
                  <a:schemeClr val="tx1"/>
                </a:solidFill>
                <a:latin typeface="Arial" charset="0"/>
              </a:rPr>
            </a:br>
            <a:r>
              <a:rPr lang="en-GB" sz="2800" smtClean="0">
                <a:solidFill>
                  <a:schemeClr val="tx1"/>
                </a:solidFill>
                <a:latin typeface="Arial" charset="0"/>
              </a:rPr>
              <a:t>(Kary Mullis, Nobel Laureate 1993)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GB" sz="2400" b="1" smtClean="0">
                <a:latin typeface="Arial" charset="0"/>
              </a:rPr>
              <a:t>Polymerase Chain Reaction (PCR)</a:t>
            </a:r>
          </a:p>
          <a:p>
            <a:endParaRPr lang="en-GB" sz="2400" b="1" smtClean="0">
              <a:latin typeface="Arial" charset="0"/>
            </a:endParaRPr>
          </a:p>
          <a:p>
            <a:r>
              <a:rPr lang="en-GB" sz="2000" b="1" i="1" smtClean="0">
                <a:latin typeface="Arial" charset="0"/>
              </a:rPr>
              <a:t>In vitro</a:t>
            </a:r>
            <a:r>
              <a:rPr lang="en-GB" sz="2000" b="1" smtClean="0">
                <a:latin typeface="Arial" charset="0"/>
              </a:rPr>
              <a:t> method to allow selective amplification of a specific target DNA within a heterogeneous collection of DNA sequences (e.g. total genomic DNA or complex cDNA population)</a:t>
            </a:r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>
            <a:off x="1169988" y="4329113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1169988" y="4405313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8"/>
          <p:cNvSpPr>
            <a:spLocks noChangeShapeType="1"/>
          </p:cNvSpPr>
          <p:nvPr/>
        </p:nvSpPr>
        <p:spPr bwMode="auto">
          <a:xfrm>
            <a:off x="1322388" y="4481513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>
            <a:off x="1322388" y="4557713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>
            <a:off x="2166938" y="4265613"/>
            <a:ext cx="12954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1"/>
          <p:cNvSpPr>
            <a:spLocks noChangeShapeType="1"/>
          </p:cNvSpPr>
          <p:nvPr/>
        </p:nvSpPr>
        <p:spPr bwMode="auto">
          <a:xfrm>
            <a:off x="2166938" y="4341813"/>
            <a:ext cx="12954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>
            <a:off x="2490788" y="4719638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>
            <a:off x="2490788" y="4795838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73" name="Group 18"/>
          <p:cNvGrpSpPr>
            <a:grpSpLocks/>
          </p:cNvGrpSpPr>
          <p:nvPr/>
        </p:nvGrpSpPr>
        <p:grpSpPr bwMode="auto">
          <a:xfrm>
            <a:off x="1511300" y="4754563"/>
            <a:ext cx="727075" cy="228600"/>
            <a:chOff x="952" y="2995"/>
            <a:chExt cx="458" cy="144"/>
          </a:xfrm>
        </p:grpSpPr>
        <p:sp>
          <p:nvSpPr>
            <p:cNvPr id="66703" name="Line 14"/>
            <p:cNvSpPr>
              <a:spLocks noChangeShapeType="1"/>
            </p:cNvSpPr>
            <p:nvPr/>
          </p:nvSpPr>
          <p:spPr bwMode="auto">
            <a:xfrm>
              <a:off x="952" y="3139"/>
              <a:ext cx="36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04" name="Line 15"/>
            <p:cNvSpPr>
              <a:spLocks noChangeShapeType="1"/>
            </p:cNvSpPr>
            <p:nvPr/>
          </p:nvSpPr>
          <p:spPr bwMode="auto">
            <a:xfrm>
              <a:off x="952" y="3091"/>
              <a:ext cx="36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05" name="Line 16"/>
            <p:cNvSpPr>
              <a:spLocks noChangeShapeType="1"/>
            </p:cNvSpPr>
            <p:nvPr/>
          </p:nvSpPr>
          <p:spPr bwMode="auto">
            <a:xfrm>
              <a:off x="1048" y="3043"/>
              <a:ext cx="36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06" name="Line 17"/>
            <p:cNvSpPr>
              <a:spLocks noChangeShapeType="1"/>
            </p:cNvSpPr>
            <p:nvPr/>
          </p:nvSpPr>
          <p:spPr bwMode="auto">
            <a:xfrm>
              <a:off x="1048" y="2995"/>
              <a:ext cx="36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4" name="Group 23"/>
          <p:cNvGrpSpPr>
            <a:grpSpLocks/>
          </p:cNvGrpSpPr>
          <p:nvPr/>
        </p:nvGrpSpPr>
        <p:grpSpPr bwMode="auto">
          <a:xfrm>
            <a:off x="1360488" y="5219700"/>
            <a:ext cx="1314450" cy="209550"/>
            <a:chOff x="857" y="3288"/>
            <a:chExt cx="828" cy="132"/>
          </a:xfrm>
        </p:grpSpPr>
        <p:sp>
          <p:nvSpPr>
            <p:cNvPr id="66699" name="Line 19"/>
            <p:cNvSpPr>
              <a:spLocks noChangeShapeType="1"/>
            </p:cNvSpPr>
            <p:nvPr/>
          </p:nvSpPr>
          <p:spPr bwMode="auto">
            <a:xfrm>
              <a:off x="857" y="3288"/>
              <a:ext cx="656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00" name="Line 20"/>
            <p:cNvSpPr>
              <a:spLocks noChangeShapeType="1"/>
            </p:cNvSpPr>
            <p:nvPr/>
          </p:nvSpPr>
          <p:spPr bwMode="auto">
            <a:xfrm>
              <a:off x="857" y="3324"/>
              <a:ext cx="656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01" name="Line 21"/>
            <p:cNvSpPr>
              <a:spLocks noChangeShapeType="1"/>
            </p:cNvSpPr>
            <p:nvPr/>
          </p:nvSpPr>
          <p:spPr bwMode="auto">
            <a:xfrm>
              <a:off x="1029" y="3372"/>
              <a:ext cx="656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02" name="Line 22"/>
            <p:cNvSpPr>
              <a:spLocks noChangeShapeType="1"/>
            </p:cNvSpPr>
            <p:nvPr/>
          </p:nvSpPr>
          <p:spPr bwMode="auto">
            <a:xfrm>
              <a:off x="1029" y="3420"/>
              <a:ext cx="656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75" name="Line 24"/>
          <p:cNvSpPr>
            <a:spLocks noChangeShapeType="1"/>
          </p:cNvSpPr>
          <p:nvPr/>
        </p:nvSpPr>
        <p:spPr bwMode="auto">
          <a:xfrm>
            <a:off x="3265488" y="4721225"/>
            <a:ext cx="5810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Line 25"/>
          <p:cNvSpPr>
            <a:spLocks noChangeShapeType="1"/>
          </p:cNvSpPr>
          <p:nvPr/>
        </p:nvSpPr>
        <p:spPr bwMode="auto">
          <a:xfrm>
            <a:off x="3267075" y="4797425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Line 26"/>
          <p:cNvSpPr>
            <a:spLocks noChangeShapeType="1"/>
          </p:cNvSpPr>
          <p:nvPr/>
        </p:nvSpPr>
        <p:spPr bwMode="auto">
          <a:xfrm>
            <a:off x="3419475" y="4873625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Line 27"/>
          <p:cNvSpPr>
            <a:spLocks noChangeShapeType="1"/>
          </p:cNvSpPr>
          <p:nvPr/>
        </p:nvSpPr>
        <p:spPr bwMode="auto">
          <a:xfrm>
            <a:off x="3419475" y="4949825"/>
            <a:ext cx="57467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79" name="Group 32"/>
          <p:cNvGrpSpPr>
            <a:grpSpLocks/>
          </p:cNvGrpSpPr>
          <p:nvPr/>
        </p:nvGrpSpPr>
        <p:grpSpPr bwMode="auto">
          <a:xfrm>
            <a:off x="2935288" y="5210175"/>
            <a:ext cx="404812" cy="247650"/>
            <a:chOff x="1849" y="3282"/>
            <a:chExt cx="255" cy="156"/>
          </a:xfrm>
        </p:grpSpPr>
        <p:sp>
          <p:nvSpPr>
            <p:cNvPr id="66695" name="Line 28"/>
            <p:cNvSpPr>
              <a:spLocks noChangeShapeType="1"/>
            </p:cNvSpPr>
            <p:nvPr/>
          </p:nvSpPr>
          <p:spPr bwMode="auto">
            <a:xfrm>
              <a:off x="1849" y="3438"/>
              <a:ext cx="201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96" name="Line 29"/>
            <p:cNvSpPr>
              <a:spLocks noChangeShapeType="1"/>
            </p:cNvSpPr>
            <p:nvPr/>
          </p:nvSpPr>
          <p:spPr bwMode="auto">
            <a:xfrm>
              <a:off x="1849" y="3386"/>
              <a:ext cx="201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97" name="Line 30"/>
            <p:cNvSpPr>
              <a:spLocks noChangeShapeType="1"/>
            </p:cNvSpPr>
            <p:nvPr/>
          </p:nvSpPr>
          <p:spPr bwMode="auto">
            <a:xfrm>
              <a:off x="1903" y="3334"/>
              <a:ext cx="201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98" name="Line 31"/>
            <p:cNvSpPr>
              <a:spLocks noChangeShapeType="1"/>
            </p:cNvSpPr>
            <p:nvPr/>
          </p:nvSpPr>
          <p:spPr bwMode="auto">
            <a:xfrm>
              <a:off x="1903" y="3282"/>
              <a:ext cx="201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0" name="AutoShape 33"/>
          <p:cNvSpPr>
            <a:spLocks noChangeArrowheads="1"/>
          </p:cNvSpPr>
          <p:nvPr/>
        </p:nvSpPr>
        <p:spPr bwMode="auto">
          <a:xfrm>
            <a:off x="4570413" y="4684713"/>
            <a:ext cx="811212" cy="355600"/>
          </a:xfrm>
          <a:prstGeom prst="rightArrow">
            <a:avLst>
              <a:gd name="adj1" fmla="val 50000"/>
              <a:gd name="adj2" fmla="val 570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66581" name="Group 36"/>
          <p:cNvGrpSpPr>
            <a:grpSpLocks/>
          </p:cNvGrpSpPr>
          <p:nvPr/>
        </p:nvGrpSpPr>
        <p:grpSpPr bwMode="auto">
          <a:xfrm>
            <a:off x="2655888" y="4268788"/>
            <a:ext cx="200025" cy="74612"/>
            <a:chOff x="1673" y="2689"/>
            <a:chExt cx="126" cy="47"/>
          </a:xfrm>
        </p:grpSpPr>
        <p:sp>
          <p:nvSpPr>
            <p:cNvPr id="66693" name="Line 34"/>
            <p:cNvSpPr>
              <a:spLocks noChangeShapeType="1"/>
            </p:cNvSpPr>
            <p:nvPr/>
          </p:nvSpPr>
          <p:spPr bwMode="auto">
            <a:xfrm>
              <a:off x="1673" y="2689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94" name="Line 35"/>
            <p:cNvSpPr>
              <a:spLocks noChangeShapeType="1"/>
            </p:cNvSpPr>
            <p:nvPr/>
          </p:nvSpPr>
          <p:spPr bwMode="auto">
            <a:xfrm>
              <a:off x="1673" y="2736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2" name="Group 39"/>
          <p:cNvGrpSpPr>
            <a:grpSpLocks/>
          </p:cNvGrpSpPr>
          <p:nvPr/>
        </p:nvGrpSpPr>
        <p:grpSpPr bwMode="auto">
          <a:xfrm>
            <a:off x="5505450" y="4497388"/>
            <a:ext cx="200025" cy="74612"/>
            <a:chOff x="3468" y="2833"/>
            <a:chExt cx="126" cy="47"/>
          </a:xfrm>
        </p:grpSpPr>
        <p:sp>
          <p:nvSpPr>
            <p:cNvPr id="66691" name="Line 37"/>
            <p:cNvSpPr>
              <a:spLocks noChangeShapeType="1"/>
            </p:cNvSpPr>
            <p:nvPr/>
          </p:nvSpPr>
          <p:spPr bwMode="auto">
            <a:xfrm>
              <a:off x="3468" y="2833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92" name="Line 38"/>
            <p:cNvSpPr>
              <a:spLocks noChangeShapeType="1"/>
            </p:cNvSpPr>
            <p:nvPr/>
          </p:nvSpPr>
          <p:spPr bwMode="auto">
            <a:xfrm>
              <a:off x="3468" y="288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3" name="Group 42"/>
          <p:cNvGrpSpPr>
            <a:grpSpLocks/>
          </p:cNvGrpSpPr>
          <p:nvPr/>
        </p:nvGrpSpPr>
        <p:grpSpPr bwMode="auto">
          <a:xfrm>
            <a:off x="5657850" y="4649788"/>
            <a:ext cx="200025" cy="74612"/>
            <a:chOff x="3564" y="2929"/>
            <a:chExt cx="126" cy="47"/>
          </a:xfrm>
        </p:grpSpPr>
        <p:sp>
          <p:nvSpPr>
            <p:cNvPr id="66689" name="Line 40"/>
            <p:cNvSpPr>
              <a:spLocks noChangeShapeType="1"/>
            </p:cNvSpPr>
            <p:nvPr/>
          </p:nvSpPr>
          <p:spPr bwMode="auto">
            <a:xfrm>
              <a:off x="3564" y="2929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90" name="Line 41"/>
            <p:cNvSpPr>
              <a:spLocks noChangeShapeType="1"/>
            </p:cNvSpPr>
            <p:nvPr/>
          </p:nvSpPr>
          <p:spPr bwMode="auto">
            <a:xfrm>
              <a:off x="3564" y="2976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4" name="Group 45"/>
          <p:cNvGrpSpPr>
            <a:grpSpLocks/>
          </p:cNvGrpSpPr>
          <p:nvPr/>
        </p:nvGrpSpPr>
        <p:grpSpPr bwMode="auto">
          <a:xfrm>
            <a:off x="5810250" y="4802188"/>
            <a:ext cx="200025" cy="74612"/>
            <a:chOff x="3660" y="3025"/>
            <a:chExt cx="126" cy="47"/>
          </a:xfrm>
        </p:grpSpPr>
        <p:sp>
          <p:nvSpPr>
            <p:cNvPr id="66687" name="Line 43"/>
            <p:cNvSpPr>
              <a:spLocks noChangeShapeType="1"/>
            </p:cNvSpPr>
            <p:nvPr/>
          </p:nvSpPr>
          <p:spPr bwMode="auto">
            <a:xfrm>
              <a:off x="3660" y="3025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88" name="Line 44"/>
            <p:cNvSpPr>
              <a:spLocks noChangeShapeType="1"/>
            </p:cNvSpPr>
            <p:nvPr/>
          </p:nvSpPr>
          <p:spPr bwMode="auto">
            <a:xfrm>
              <a:off x="3660" y="3072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5" name="Group 48"/>
          <p:cNvGrpSpPr>
            <a:grpSpLocks/>
          </p:cNvGrpSpPr>
          <p:nvPr/>
        </p:nvGrpSpPr>
        <p:grpSpPr bwMode="auto">
          <a:xfrm>
            <a:off x="5962650" y="4954588"/>
            <a:ext cx="200025" cy="74612"/>
            <a:chOff x="3756" y="3121"/>
            <a:chExt cx="126" cy="47"/>
          </a:xfrm>
        </p:grpSpPr>
        <p:sp>
          <p:nvSpPr>
            <p:cNvPr id="66685" name="Line 46"/>
            <p:cNvSpPr>
              <a:spLocks noChangeShapeType="1"/>
            </p:cNvSpPr>
            <p:nvPr/>
          </p:nvSpPr>
          <p:spPr bwMode="auto">
            <a:xfrm>
              <a:off x="3756" y="3121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86" name="Line 47"/>
            <p:cNvSpPr>
              <a:spLocks noChangeShapeType="1"/>
            </p:cNvSpPr>
            <p:nvPr/>
          </p:nvSpPr>
          <p:spPr bwMode="auto">
            <a:xfrm>
              <a:off x="3756" y="3168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6" name="Group 51"/>
          <p:cNvGrpSpPr>
            <a:grpSpLocks/>
          </p:cNvGrpSpPr>
          <p:nvPr/>
        </p:nvGrpSpPr>
        <p:grpSpPr bwMode="auto">
          <a:xfrm>
            <a:off x="6115050" y="5106988"/>
            <a:ext cx="200025" cy="74612"/>
            <a:chOff x="3852" y="3217"/>
            <a:chExt cx="126" cy="47"/>
          </a:xfrm>
        </p:grpSpPr>
        <p:sp>
          <p:nvSpPr>
            <p:cNvPr id="66683" name="Line 49"/>
            <p:cNvSpPr>
              <a:spLocks noChangeShapeType="1"/>
            </p:cNvSpPr>
            <p:nvPr/>
          </p:nvSpPr>
          <p:spPr bwMode="auto">
            <a:xfrm>
              <a:off x="3852" y="3217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84" name="Line 50"/>
            <p:cNvSpPr>
              <a:spLocks noChangeShapeType="1"/>
            </p:cNvSpPr>
            <p:nvPr/>
          </p:nvSpPr>
          <p:spPr bwMode="auto">
            <a:xfrm>
              <a:off x="3852" y="3264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7" name="Group 54"/>
          <p:cNvGrpSpPr>
            <a:grpSpLocks/>
          </p:cNvGrpSpPr>
          <p:nvPr/>
        </p:nvGrpSpPr>
        <p:grpSpPr bwMode="auto">
          <a:xfrm>
            <a:off x="6267450" y="5259388"/>
            <a:ext cx="200025" cy="74612"/>
            <a:chOff x="3948" y="3313"/>
            <a:chExt cx="126" cy="47"/>
          </a:xfrm>
        </p:grpSpPr>
        <p:sp>
          <p:nvSpPr>
            <p:cNvPr id="66681" name="Line 52"/>
            <p:cNvSpPr>
              <a:spLocks noChangeShapeType="1"/>
            </p:cNvSpPr>
            <p:nvPr/>
          </p:nvSpPr>
          <p:spPr bwMode="auto">
            <a:xfrm>
              <a:off x="3948" y="3313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82" name="Line 53"/>
            <p:cNvSpPr>
              <a:spLocks noChangeShapeType="1"/>
            </p:cNvSpPr>
            <p:nvPr/>
          </p:nvSpPr>
          <p:spPr bwMode="auto">
            <a:xfrm>
              <a:off x="3948" y="3360"/>
              <a:ext cx="1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8" name="Group 73"/>
          <p:cNvGrpSpPr>
            <a:grpSpLocks/>
          </p:cNvGrpSpPr>
          <p:nvPr/>
        </p:nvGrpSpPr>
        <p:grpSpPr bwMode="auto">
          <a:xfrm>
            <a:off x="5657850" y="4649788"/>
            <a:ext cx="962025" cy="836612"/>
            <a:chOff x="3564" y="2929"/>
            <a:chExt cx="606" cy="527"/>
          </a:xfrm>
        </p:grpSpPr>
        <p:grpSp>
          <p:nvGrpSpPr>
            <p:cNvPr id="66663" name="Group 57"/>
            <p:cNvGrpSpPr>
              <a:grpSpLocks/>
            </p:cNvGrpSpPr>
            <p:nvPr/>
          </p:nvGrpSpPr>
          <p:grpSpPr bwMode="auto">
            <a:xfrm>
              <a:off x="3564" y="2929"/>
              <a:ext cx="126" cy="47"/>
              <a:chOff x="3564" y="2929"/>
              <a:chExt cx="126" cy="47"/>
            </a:xfrm>
          </p:grpSpPr>
          <p:sp>
            <p:nvSpPr>
              <p:cNvPr id="66679" name="Line 55"/>
              <p:cNvSpPr>
                <a:spLocks noChangeShapeType="1"/>
              </p:cNvSpPr>
              <p:nvPr/>
            </p:nvSpPr>
            <p:spPr bwMode="auto">
              <a:xfrm>
                <a:off x="3564" y="2929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0" name="Line 56"/>
              <p:cNvSpPr>
                <a:spLocks noChangeShapeType="1"/>
              </p:cNvSpPr>
              <p:nvPr/>
            </p:nvSpPr>
            <p:spPr bwMode="auto">
              <a:xfrm>
                <a:off x="3564" y="2976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64" name="Group 60"/>
            <p:cNvGrpSpPr>
              <a:grpSpLocks/>
            </p:cNvGrpSpPr>
            <p:nvPr/>
          </p:nvGrpSpPr>
          <p:grpSpPr bwMode="auto">
            <a:xfrm>
              <a:off x="3660" y="3025"/>
              <a:ext cx="126" cy="47"/>
              <a:chOff x="3660" y="3025"/>
              <a:chExt cx="126" cy="47"/>
            </a:xfrm>
          </p:grpSpPr>
          <p:sp>
            <p:nvSpPr>
              <p:cNvPr id="66677" name="Line 58"/>
              <p:cNvSpPr>
                <a:spLocks noChangeShapeType="1"/>
              </p:cNvSpPr>
              <p:nvPr/>
            </p:nvSpPr>
            <p:spPr bwMode="auto">
              <a:xfrm>
                <a:off x="3660" y="3025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8" name="Line 59"/>
              <p:cNvSpPr>
                <a:spLocks noChangeShapeType="1"/>
              </p:cNvSpPr>
              <p:nvPr/>
            </p:nvSpPr>
            <p:spPr bwMode="auto">
              <a:xfrm>
                <a:off x="3660" y="3072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65" name="Group 63"/>
            <p:cNvGrpSpPr>
              <a:grpSpLocks/>
            </p:cNvGrpSpPr>
            <p:nvPr/>
          </p:nvGrpSpPr>
          <p:grpSpPr bwMode="auto">
            <a:xfrm>
              <a:off x="3756" y="3121"/>
              <a:ext cx="126" cy="47"/>
              <a:chOff x="3756" y="3121"/>
              <a:chExt cx="126" cy="47"/>
            </a:xfrm>
          </p:grpSpPr>
          <p:sp>
            <p:nvSpPr>
              <p:cNvPr id="66675" name="Line 61"/>
              <p:cNvSpPr>
                <a:spLocks noChangeShapeType="1"/>
              </p:cNvSpPr>
              <p:nvPr/>
            </p:nvSpPr>
            <p:spPr bwMode="auto">
              <a:xfrm>
                <a:off x="3756" y="3121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6" name="Line 62"/>
              <p:cNvSpPr>
                <a:spLocks noChangeShapeType="1"/>
              </p:cNvSpPr>
              <p:nvPr/>
            </p:nvSpPr>
            <p:spPr bwMode="auto">
              <a:xfrm>
                <a:off x="3756" y="3168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66" name="Group 66"/>
            <p:cNvGrpSpPr>
              <a:grpSpLocks/>
            </p:cNvGrpSpPr>
            <p:nvPr/>
          </p:nvGrpSpPr>
          <p:grpSpPr bwMode="auto">
            <a:xfrm>
              <a:off x="3852" y="3217"/>
              <a:ext cx="126" cy="47"/>
              <a:chOff x="3852" y="3217"/>
              <a:chExt cx="126" cy="47"/>
            </a:xfrm>
          </p:grpSpPr>
          <p:sp>
            <p:nvSpPr>
              <p:cNvPr id="66673" name="Line 64"/>
              <p:cNvSpPr>
                <a:spLocks noChangeShapeType="1"/>
              </p:cNvSpPr>
              <p:nvPr/>
            </p:nvSpPr>
            <p:spPr bwMode="auto">
              <a:xfrm>
                <a:off x="3852" y="3217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4" name="Line 65"/>
              <p:cNvSpPr>
                <a:spLocks noChangeShapeType="1"/>
              </p:cNvSpPr>
              <p:nvPr/>
            </p:nvSpPr>
            <p:spPr bwMode="auto">
              <a:xfrm>
                <a:off x="3852" y="3264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67" name="Group 69"/>
            <p:cNvGrpSpPr>
              <a:grpSpLocks/>
            </p:cNvGrpSpPr>
            <p:nvPr/>
          </p:nvGrpSpPr>
          <p:grpSpPr bwMode="auto">
            <a:xfrm>
              <a:off x="3948" y="3313"/>
              <a:ext cx="126" cy="47"/>
              <a:chOff x="3948" y="3313"/>
              <a:chExt cx="126" cy="47"/>
            </a:xfrm>
          </p:grpSpPr>
          <p:sp>
            <p:nvSpPr>
              <p:cNvPr id="66671" name="Line 67"/>
              <p:cNvSpPr>
                <a:spLocks noChangeShapeType="1"/>
              </p:cNvSpPr>
              <p:nvPr/>
            </p:nvSpPr>
            <p:spPr bwMode="auto">
              <a:xfrm>
                <a:off x="3948" y="3313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2" name="Line 68"/>
              <p:cNvSpPr>
                <a:spLocks noChangeShapeType="1"/>
              </p:cNvSpPr>
              <p:nvPr/>
            </p:nvSpPr>
            <p:spPr bwMode="auto">
              <a:xfrm>
                <a:off x="3948" y="336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68" name="Group 72"/>
            <p:cNvGrpSpPr>
              <a:grpSpLocks/>
            </p:cNvGrpSpPr>
            <p:nvPr/>
          </p:nvGrpSpPr>
          <p:grpSpPr bwMode="auto">
            <a:xfrm>
              <a:off x="4044" y="3409"/>
              <a:ext cx="126" cy="47"/>
              <a:chOff x="4044" y="3409"/>
              <a:chExt cx="126" cy="47"/>
            </a:xfrm>
          </p:grpSpPr>
          <p:sp>
            <p:nvSpPr>
              <p:cNvPr id="66669" name="Line 70"/>
              <p:cNvSpPr>
                <a:spLocks noChangeShapeType="1"/>
              </p:cNvSpPr>
              <p:nvPr/>
            </p:nvSpPr>
            <p:spPr bwMode="auto">
              <a:xfrm>
                <a:off x="4044" y="3409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0" name="Line 71"/>
              <p:cNvSpPr>
                <a:spLocks noChangeShapeType="1"/>
              </p:cNvSpPr>
              <p:nvPr/>
            </p:nvSpPr>
            <p:spPr bwMode="auto">
              <a:xfrm>
                <a:off x="4044" y="3456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589" name="Group 92"/>
          <p:cNvGrpSpPr>
            <a:grpSpLocks/>
          </p:cNvGrpSpPr>
          <p:nvPr/>
        </p:nvGrpSpPr>
        <p:grpSpPr bwMode="auto">
          <a:xfrm>
            <a:off x="5942013" y="4498975"/>
            <a:ext cx="962025" cy="836613"/>
            <a:chOff x="3743" y="2834"/>
            <a:chExt cx="606" cy="527"/>
          </a:xfrm>
        </p:grpSpPr>
        <p:grpSp>
          <p:nvGrpSpPr>
            <p:cNvPr id="66645" name="Group 76"/>
            <p:cNvGrpSpPr>
              <a:grpSpLocks/>
            </p:cNvGrpSpPr>
            <p:nvPr/>
          </p:nvGrpSpPr>
          <p:grpSpPr bwMode="auto">
            <a:xfrm>
              <a:off x="3743" y="2834"/>
              <a:ext cx="126" cy="47"/>
              <a:chOff x="3743" y="2834"/>
              <a:chExt cx="126" cy="47"/>
            </a:xfrm>
          </p:grpSpPr>
          <p:sp>
            <p:nvSpPr>
              <p:cNvPr id="66661" name="Line 74"/>
              <p:cNvSpPr>
                <a:spLocks noChangeShapeType="1"/>
              </p:cNvSpPr>
              <p:nvPr/>
            </p:nvSpPr>
            <p:spPr bwMode="auto">
              <a:xfrm>
                <a:off x="3743" y="2834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2" name="Line 75"/>
              <p:cNvSpPr>
                <a:spLocks noChangeShapeType="1"/>
              </p:cNvSpPr>
              <p:nvPr/>
            </p:nvSpPr>
            <p:spPr bwMode="auto">
              <a:xfrm>
                <a:off x="3743" y="2881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46" name="Group 79"/>
            <p:cNvGrpSpPr>
              <a:grpSpLocks/>
            </p:cNvGrpSpPr>
            <p:nvPr/>
          </p:nvGrpSpPr>
          <p:grpSpPr bwMode="auto">
            <a:xfrm>
              <a:off x="3839" y="2930"/>
              <a:ext cx="126" cy="47"/>
              <a:chOff x="3839" y="2930"/>
              <a:chExt cx="126" cy="47"/>
            </a:xfrm>
          </p:grpSpPr>
          <p:sp>
            <p:nvSpPr>
              <p:cNvPr id="66659" name="Line 77"/>
              <p:cNvSpPr>
                <a:spLocks noChangeShapeType="1"/>
              </p:cNvSpPr>
              <p:nvPr/>
            </p:nvSpPr>
            <p:spPr bwMode="auto">
              <a:xfrm>
                <a:off x="3839" y="293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0" name="Line 78"/>
              <p:cNvSpPr>
                <a:spLocks noChangeShapeType="1"/>
              </p:cNvSpPr>
              <p:nvPr/>
            </p:nvSpPr>
            <p:spPr bwMode="auto">
              <a:xfrm>
                <a:off x="3839" y="2977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47" name="Group 82"/>
            <p:cNvGrpSpPr>
              <a:grpSpLocks/>
            </p:cNvGrpSpPr>
            <p:nvPr/>
          </p:nvGrpSpPr>
          <p:grpSpPr bwMode="auto">
            <a:xfrm>
              <a:off x="3935" y="3026"/>
              <a:ext cx="126" cy="47"/>
              <a:chOff x="3935" y="3026"/>
              <a:chExt cx="126" cy="47"/>
            </a:xfrm>
          </p:grpSpPr>
          <p:sp>
            <p:nvSpPr>
              <p:cNvPr id="66657" name="Line 80"/>
              <p:cNvSpPr>
                <a:spLocks noChangeShapeType="1"/>
              </p:cNvSpPr>
              <p:nvPr/>
            </p:nvSpPr>
            <p:spPr bwMode="auto">
              <a:xfrm>
                <a:off x="3935" y="3026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8" name="Line 81"/>
              <p:cNvSpPr>
                <a:spLocks noChangeShapeType="1"/>
              </p:cNvSpPr>
              <p:nvPr/>
            </p:nvSpPr>
            <p:spPr bwMode="auto">
              <a:xfrm>
                <a:off x="3935" y="3073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48" name="Group 85"/>
            <p:cNvGrpSpPr>
              <a:grpSpLocks/>
            </p:cNvGrpSpPr>
            <p:nvPr/>
          </p:nvGrpSpPr>
          <p:grpSpPr bwMode="auto">
            <a:xfrm>
              <a:off x="4031" y="3122"/>
              <a:ext cx="126" cy="47"/>
              <a:chOff x="4031" y="3122"/>
              <a:chExt cx="126" cy="47"/>
            </a:xfrm>
          </p:grpSpPr>
          <p:sp>
            <p:nvSpPr>
              <p:cNvPr id="66655" name="Line 83"/>
              <p:cNvSpPr>
                <a:spLocks noChangeShapeType="1"/>
              </p:cNvSpPr>
              <p:nvPr/>
            </p:nvSpPr>
            <p:spPr bwMode="auto">
              <a:xfrm>
                <a:off x="4031" y="3122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6" name="Line 84"/>
              <p:cNvSpPr>
                <a:spLocks noChangeShapeType="1"/>
              </p:cNvSpPr>
              <p:nvPr/>
            </p:nvSpPr>
            <p:spPr bwMode="auto">
              <a:xfrm>
                <a:off x="4031" y="3169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49" name="Group 88"/>
            <p:cNvGrpSpPr>
              <a:grpSpLocks/>
            </p:cNvGrpSpPr>
            <p:nvPr/>
          </p:nvGrpSpPr>
          <p:grpSpPr bwMode="auto">
            <a:xfrm>
              <a:off x="4127" y="3218"/>
              <a:ext cx="126" cy="47"/>
              <a:chOff x="4127" y="3218"/>
              <a:chExt cx="126" cy="47"/>
            </a:xfrm>
          </p:grpSpPr>
          <p:sp>
            <p:nvSpPr>
              <p:cNvPr id="66653" name="Line 86"/>
              <p:cNvSpPr>
                <a:spLocks noChangeShapeType="1"/>
              </p:cNvSpPr>
              <p:nvPr/>
            </p:nvSpPr>
            <p:spPr bwMode="auto">
              <a:xfrm>
                <a:off x="4127" y="3218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4" name="Line 87"/>
              <p:cNvSpPr>
                <a:spLocks noChangeShapeType="1"/>
              </p:cNvSpPr>
              <p:nvPr/>
            </p:nvSpPr>
            <p:spPr bwMode="auto">
              <a:xfrm>
                <a:off x="4127" y="3265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50" name="Group 91"/>
            <p:cNvGrpSpPr>
              <a:grpSpLocks/>
            </p:cNvGrpSpPr>
            <p:nvPr/>
          </p:nvGrpSpPr>
          <p:grpSpPr bwMode="auto">
            <a:xfrm>
              <a:off x="4223" y="3314"/>
              <a:ext cx="126" cy="47"/>
              <a:chOff x="4223" y="3314"/>
              <a:chExt cx="126" cy="47"/>
            </a:xfrm>
          </p:grpSpPr>
          <p:sp>
            <p:nvSpPr>
              <p:cNvPr id="66651" name="Line 89"/>
              <p:cNvSpPr>
                <a:spLocks noChangeShapeType="1"/>
              </p:cNvSpPr>
              <p:nvPr/>
            </p:nvSpPr>
            <p:spPr bwMode="auto">
              <a:xfrm>
                <a:off x="4223" y="3314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2" name="Line 90"/>
              <p:cNvSpPr>
                <a:spLocks noChangeShapeType="1"/>
              </p:cNvSpPr>
              <p:nvPr/>
            </p:nvSpPr>
            <p:spPr bwMode="auto">
              <a:xfrm>
                <a:off x="4223" y="3361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590" name="Group 111"/>
          <p:cNvGrpSpPr>
            <a:grpSpLocks/>
          </p:cNvGrpSpPr>
          <p:nvPr/>
        </p:nvGrpSpPr>
        <p:grpSpPr bwMode="auto">
          <a:xfrm>
            <a:off x="6226175" y="4348163"/>
            <a:ext cx="962025" cy="836612"/>
            <a:chOff x="3922" y="2739"/>
            <a:chExt cx="606" cy="527"/>
          </a:xfrm>
        </p:grpSpPr>
        <p:grpSp>
          <p:nvGrpSpPr>
            <p:cNvPr id="66627" name="Group 95"/>
            <p:cNvGrpSpPr>
              <a:grpSpLocks/>
            </p:cNvGrpSpPr>
            <p:nvPr/>
          </p:nvGrpSpPr>
          <p:grpSpPr bwMode="auto">
            <a:xfrm>
              <a:off x="3922" y="2739"/>
              <a:ext cx="126" cy="47"/>
              <a:chOff x="3922" y="2739"/>
              <a:chExt cx="126" cy="47"/>
            </a:xfrm>
          </p:grpSpPr>
          <p:sp>
            <p:nvSpPr>
              <p:cNvPr id="66643" name="Line 93"/>
              <p:cNvSpPr>
                <a:spLocks noChangeShapeType="1"/>
              </p:cNvSpPr>
              <p:nvPr/>
            </p:nvSpPr>
            <p:spPr bwMode="auto">
              <a:xfrm>
                <a:off x="3922" y="2739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4" name="Line 94"/>
              <p:cNvSpPr>
                <a:spLocks noChangeShapeType="1"/>
              </p:cNvSpPr>
              <p:nvPr/>
            </p:nvSpPr>
            <p:spPr bwMode="auto">
              <a:xfrm>
                <a:off x="3922" y="2786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28" name="Group 98"/>
            <p:cNvGrpSpPr>
              <a:grpSpLocks/>
            </p:cNvGrpSpPr>
            <p:nvPr/>
          </p:nvGrpSpPr>
          <p:grpSpPr bwMode="auto">
            <a:xfrm>
              <a:off x="4018" y="2835"/>
              <a:ext cx="126" cy="47"/>
              <a:chOff x="4018" y="2835"/>
              <a:chExt cx="126" cy="47"/>
            </a:xfrm>
          </p:grpSpPr>
          <p:sp>
            <p:nvSpPr>
              <p:cNvPr id="66641" name="Line 96"/>
              <p:cNvSpPr>
                <a:spLocks noChangeShapeType="1"/>
              </p:cNvSpPr>
              <p:nvPr/>
            </p:nvSpPr>
            <p:spPr bwMode="auto">
              <a:xfrm>
                <a:off x="4018" y="2835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2" name="Line 97"/>
              <p:cNvSpPr>
                <a:spLocks noChangeShapeType="1"/>
              </p:cNvSpPr>
              <p:nvPr/>
            </p:nvSpPr>
            <p:spPr bwMode="auto">
              <a:xfrm>
                <a:off x="4018" y="2882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29" name="Group 101"/>
            <p:cNvGrpSpPr>
              <a:grpSpLocks/>
            </p:cNvGrpSpPr>
            <p:nvPr/>
          </p:nvGrpSpPr>
          <p:grpSpPr bwMode="auto">
            <a:xfrm>
              <a:off x="4114" y="2931"/>
              <a:ext cx="126" cy="47"/>
              <a:chOff x="4114" y="2931"/>
              <a:chExt cx="126" cy="47"/>
            </a:xfrm>
          </p:grpSpPr>
          <p:sp>
            <p:nvSpPr>
              <p:cNvPr id="66639" name="Line 99"/>
              <p:cNvSpPr>
                <a:spLocks noChangeShapeType="1"/>
              </p:cNvSpPr>
              <p:nvPr/>
            </p:nvSpPr>
            <p:spPr bwMode="auto">
              <a:xfrm>
                <a:off x="4114" y="2931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0" name="Line 100"/>
              <p:cNvSpPr>
                <a:spLocks noChangeShapeType="1"/>
              </p:cNvSpPr>
              <p:nvPr/>
            </p:nvSpPr>
            <p:spPr bwMode="auto">
              <a:xfrm>
                <a:off x="4114" y="2978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30" name="Group 104"/>
            <p:cNvGrpSpPr>
              <a:grpSpLocks/>
            </p:cNvGrpSpPr>
            <p:nvPr/>
          </p:nvGrpSpPr>
          <p:grpSpPr bwMode="auto">
            <a:xfrm>
              <a:off x="4210" y="3027"/>
              <a:ext cx="126" cy="47"/>
              <a:chOff x="4210" y="3027"/>
              <a:chExt cx="126" cy="47"/>
            </a:xfrm>
          </p:grpSpPr>
          <p:sp>
            <p:nvSpPr>
              <p:cNvPr id="66637" name="Line 102"/>
              <p:cNvSpPr>
                <a:spLocks noChangeShapeType="1"/>
              </p:cNvSpPr>
              <p:nvPr/>
            </p:nvSpPr>
            <p:spPr bwMode="auto">
              <a:xfrm>
                <a:off x="4210" y="3027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8" name="Line 103"/>
              <p:cNvSpPr>
                <a:spLocks noChangeShapeType="1"/>
              </p:cNvSpPr>
              <p:nvPr/>
            </p:nvSpPr>
            <p:spPr bwMode="auto">
              <a:xfrm>
                <a:off x="4210" y="3074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31" name="Group 107"/>
            <p:cNvGrpSpPr>
              <a:grpSpLocks/>
            </p:cNvGrpSpPr>
            <p:nvPr/>
          </p:nvGrpSpPr>
          <p:grpSpPr bwMode="auto">
            <a:xfrm>
              <a:off x="4306" y="3123"/>
              <a:ext cx="126" cy="47"/>
              <a:chOff x="4306" y="3123"/>
              <a:chExt cx="126" cy="47"/>
            </a:xfrm>
          </p:grpSpPr>
          <p:sp>
            <p:nvSpPr>
              <p:cNvPr id="66635" name="Line 105"/>
              <p:cNvSpPr>
                <a:spLocks noChangeShapeType="1"/>
              </p:cNvSpPr>
              <p:nvPr/>
            </p:nvSpPr>
            <p:spPr bwMode="auto">
              <a:xfrm>
                <a:off x="4306" y="3123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6" name="Line 106"/>
              <p:cNvSpPr>
                <a:spLocks noChangeShapeType="1"/>
              </p:cNvSpPr>
              <p:nvPr/>
            </p:nvSpPr>
            <p:spPr bwMode="auto">
              <a:xfrm>
                <a:off x="4306" y="317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32" name="Group 110"/>
            <p:cNvGrpSpPr>
              <a:grpSpLocks/>
            </p:cNvGrpSpPr>
            <p:nvPr/>
          </p:nvGrpSpPr>
          <p:grpSpPr bwMode="auto">
            <a:xfrm>
              <a:off x="4402" y="3219"/>
              <a:ext cx="126" cy="47"/>
              <a:chOff x="4402" y="3219"/>
              <a:chExt cx="126" cy="47"/>
            </a:xfrm>
          </p:grpSpPr>
          <p:sp>
            <p:nvSpPr>
              <p:cNvPr id="66633" name="Line 108"/>
              <p:cNvSpPr>
                <a:spLocks noChangeShapeType="1"/>
              </p:cNvSpPr>
              <p:nvPr/>
            </p:nvSpPr>
            <p:spPr bwMode="auto">
              <a:xfrm>
                <a:off x="4402" y="3219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4" name="Line 109"/>
              <p:cNvSpPr>
                <a:spLocks noChangeShapeType="1"/>
              </p:cNvSpPr>
              <p:nvPr/>
            </p:nvSpPr>
            <p:spPr bwMode="auto">
              <a:xfrm>
                <a:off x="4402" y="3266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591" name="Group 114"/>
          <p:cNvGrpSpPr>
            <a:grpSpLocks/>
          </p:cNvGrpSpPr>
          <p:nvPr/>
        </p:nvGrpSpPr>
        <p:grpSpPr bwMode="auto">
          <a:xfrm>
            <a:off x="6662738" y="4349750"/>
            <a:ext cx="200025" cy="74613"/>
            <a:chOff x="4197" y="2740"/>
            <a:chExt cx="126" cy="47"/>
          </a:xfrm>
        </p:grpSpPr>
        <p:sp>
          <p:nvSpPr>
            <p:cNvPr id="66625" name="Line 112"/>
            <p:cNvSpPr>
              <a:spLocks noChangeShapeType="1"/>
            </p:cNvSpPr>
            <p:nvPr/>
          </p:nvSpPr>
          <p:spPr bwMode="auto">
            <a:xfrm>
              <a:off x="4197" y="274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6" name="Line 113"/>
            <p:cNvSpPr>
              <a:spLocks noChangeShapeType="1"/>
            </p:cNvSpPr>
            <p:nvPr/>
          </p:nvSpPr>
          <p:spPr bwMode="auto">
            <a:xfrm>
              <a:off x="4197" y="2787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2" name="Group 117"/>
          <p:cNvGrpSpPr>
            <a:grpSpLocks/>
          </p:cNvGrpSpPr>
          <p:nvPr/>
        </p:nvGrpSpPr>
        <p:grpSpPr bwMode="auto">
          <a:xfrm>
            <a:off x="6815138" y="4502150"/>
            <a:ext cx="200025" cy="74613"/>
            <a:chOff x="4293" y="2836"/>
            <a:chExt cx="126" cy="47"/>
          </a:xfrm>
        </p:grpSpPr>
        <p:sp>
          <p:nvSpPr>
            <p:cNvPr id="66623" name="Line 115"/>
            <p:cNvSpPr>
              <a:spLocks noChangeShapeType="1"/>
            </p:cNvSpPr>
            <p:nvPr/>
          </p:nvSpPr>
          <p:spPr bwMode="auto">
            <a:xfrm>
              <a:off x="4293" y="2836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4" name="Line 116"/>
            <p:cNvSpPr>
              <a:spLocks noChangeShapeType="1"/>
            </p:cNvSpPr>
            <p:nvPr/>
          </p:nvSpPr>
          <p:spPr bwMode="auto">
            <a:xfrm>
              <a:off x="4293" y="2883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3" name="Group 120"/>
          <p:cNvGrpSpPr>
            <a:grpSpLocks/>
          </p:cNvGrpSpPr>
          <p:nvPr/>
        </p:nvGrpSpPr>
        <p:grpSpPr bwMode="auto">
          <a:xfrm>
            <a:off x="6967538" y="4654550"/>
            <a:ext cx="200025" cy="74613"/>
            <a:chOff x="4389" y="2932"/>
            <a:chExt cx="126" cy="47"/>
          </a:xfrm>
        </p:grpSpPr>
        <p:sp>
          <p:nvSpPr>
            <p:cNvPr id="66621" name="Line 118"/>
            <p:cNvSpPr>
              <a:spLocks noChangeShapeType="1"/>
            </p:cNvSpPr>
            <p:nvPr/>
          </p:nvSpPr>
          <p:spPr bwMode="auto">
            <a:xfrm>
              <a:off x="4389" y="2932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2" name="Line 119"/>
            <p:cNvSpPr>
              <a:spLocks noChangeShapeType="1"/>
            </p:cNvSpPr>
            <p:nvPr/>
          </p:nvSpPr>
          <p:spPr bwMode="auto">
            <a:xfrm>
              <a:off x="4389" y="2979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4" name="Group 123"/>
          <p:cNvGrpSpPr>
            <a:grpSpLocks/>
          </p:cNvGrpSpPr>
          <p:nvPr/>
        </p:nvGrpSpPr>
        <p:grpSpPr bwMode="auto">
          <a:xfrm>
            <a:off x="7119938" y="4806950"/>
            <a:ext cx="200025" cy="74613"/>
            <a:chOff x="4485" y="3028"/>
            <a:chExt cx="126" cy="47"/>
          </a:xfrm>
        </p:grpSpPr>
        <p:sp>
          <p:nvSpPr>
            <p:cNvPr id="66619" name="Line 121"/>
            <p:cNvSpPr>
              <a:spLocks noChangeShapeType="1"/>
            </p:cNvSpPr>
            <p:nvPr/>
          </p:nvSpPr>
          <p:spPr bwMode="auto">
            <a:xfrm>
              <a:off x="4485" y="3028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0" name="Line 122"/>
            <p:cNvSpPr>
              <a:spLocks noChangeShapeType="1"/>
            </p:cNvSpPr>
            <p:nvPr/>
          </p:nvSpPr>
          <p:spPr bwMode="auto">
            <a:xfrm>
              <a:off x="4485" y="3075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5" name="Group 126"/>
          <p:cNvGrpSpPr>
            <a:grpSpLocks/>
          </p:cNvGrpSpPr>
          <p:nvPr/>
        </p:nvGrpSpPr>
        <p:grpSpPr bwMode="auto">
          <a:xfrm>
            <a:off x="7272338" y="4959350"/>
            <a:ext cx="200025" cy="74613"/>
            <a:chOff x="4581" y="3124"/>
            <a:chExt cx="126" cy="47"/>
          </a:xfrm>
        </p:grpSpPr>
        <p:sp>
          <p:nvSpPr>
            <p:cNvPr id="66617" name="Line 124"/>
            <p:cNvSpPr>
              <a:spLocks noChangeShapeType="1"/>
            </p:cNvSpPr>
            <p:nvPr/>
          </p:nvSpPr>
          <p:spPr bwMode="auto">
            <a:xfrm>
              <a:off x="4581" y="3124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8" name="Line 125"/>
            <p:cNvSpPr>
              <a:spLocks noChangeShapeType="1"/>
            </p:cNvSpPr>
            <p:nvPr/>
          </p:nvSpPr>
          <p:spPr bwMode="auto">
            <a:xfrm>
              <a:off x="4581" y="3171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6" name="Group 129"/>
          <p:cNvGrpSpPr>
            <a:grpSpLocks/>
          </p:cNvGrpSpPr>
          <p:nvPr/>
        </p:nvGrpSpPr>
        <p:grpSpPr bwMode="auto">
          <a:xfrm>
            <a:off x="7099300" y="4351338"/>
            <a:ext cx="200025" cy="74612"/>
            <a:chOff x="4472" y="2741"/>
            <a:chExt cx="126" cy="47"/>
          </a:xfrm>
        </p:grpSpPr>
        <p:sp>
          <p:nvSpPr>
            <p:cNvPr id="66615" name="Line 127"/>
            <p:cNvSpPr>
              <a:spLocks noChangeShapeType="1"/>
            </p:cNvSpPr>
            <p:nvPr/>
          </p:nvSpPr>
          <p:spPr bwMode="auto">
            <a:xfrm>
              <a:off x="4472" y="2741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6" name="Line 128"/>
            <p:cNvSpPr>
              <a:spLocks noChangeShapeType="1"/>
            </p:cNvSpPr>
            <p:nvPr/>
          </p:nvSpPr>
          <p:spPr bwMode="auto">
            <a:xfrm>
              <a:off x="4472" y="2788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7" name="Group 132"/>
          <p:cNvGrpSpPr>
            <a:grpSpLocks/>
          </p:cNvGrpSpPr>
          <p:nvPr/>
        </p:nvGrpSpPr>
        <p:grpSpPr bwMode="auto">
          <a:xfrm>
            <a:off x="7251700" y="4503738"/>
            <a:ext cx="200025" cy="74612"/>
            <a:chOff x="4568" y="2837"/>
            <a:chExt cx="126" cy="47"/>
          </a:xfrm>
        </p:grpSpPr>
        <p:sp>
          <p:nvSpPr>
            <p:cNvPr id="66613" name="Line 130"/>
            <p:cNvSpPr>
              <a:spLocks noChangeShapeType="1"/>
            </p:cNvSpPr>
            <p:nvPr/>
          </p:nvSpPr>
          <p:spPr bwMode="auto">
            <a:xfrm>
              <a:off x="4568" y="2837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4" name="Line 131"/>
            <p:cNvSpPr>
              <a:spLocks noChangeShapeType="1"/>
            </p:cNvSpPr>
            <p:nvPr/>
          </p:nvSpPr>
          <p:spPr bwMode="auto">
            <a:xfrm>
              <a:off x="4568" y="2884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8" name="Group 135"/>
          <p:cNvGrpSpPr>
            <a:grpSpLocks/>
          </p:cNvGrpSpPr>
          <p:nvPr/>
        </p:nvGrpSpPr>
        <p:grpSpPr bwMode="auto">
          <a:xfrm>
            <a:off x="7404100" y="4656138"/>
            <a:ext cx="200025" cy="74612"/>
            <a:chOff x="4664" y="2933"/>
            <a:chExt cx="126" cy="47"/>
          </a:xfrm>
        </p:grpSpPr>
        <p:sp>
          <p:nvSpPr>
            <p:cNvPr id="66611" name="Line 133"/>
            <p:cNvSpPr>
              <a:spLocks noChangeShapeType="1"/>
            </p:cNvSpPr>
            <p:nvPr/>
          </p:nvSpPr>
          <p:spPr bwMode="auto">
            <a:xfrm>
              <a:off x="4664" y="2933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2" name="Line 134"/>
            <p:cNvSpPr>
              <a:spLocks noChangeShapeType="1"/>
            </p:cNvSpPr>
            <p:nvPr/>
          </p:nvSpPr>
          <p:spPr bwMode="auto">
            <a:xfrm>
              <a:off x="4664" y="298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9" name="Group 138"/>
          <p:cNvGrpSpPr>
            <a:grpSpLocks/>
          </p:cNvGrpSpPr>
          <p:nvPr/>
        </p:nvGrpSpPr>
        <p:grpSpPr bwMode="auto">
          <a:xfrm>
            <a:off x="7556500" y="4808538"/>
            <a:ext cx="200025" cy="74612"/>
            <a:chOff x="4760" y="3029"/>
            <a:chExt cx="126" cy="47"/>
          </a:xfrm>
        </p:grpSpPr>
        <p:sp>
          <p:nvSpPr>
            <p:cNvPr id="66609" name="Line 136"/>
            <p:cNvSpPr>
              <a:spLocks noChangeShapeType="1"/>
            </p:cNvSpPr>
            <p:nvPr/>
          </p:nvSpPr>
          <p:spPr bwMode="auto">
            <a:xfrm>
              <a:off x="4760" y="3029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0" name="Line 137"/>
            <p:cNvSpPr>
              <a:spLocks noChangeShapeType="1"/>
            </p:cNvSpPr>
            <p:nvPr/>
          </p:nvSpPr>
          <p:spPr bwMode="auto">
            <a:xfrm>
              <a:off x="4760" y="3076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600" name="Group 141"/>
          <p:cNvGrpSpPr>
            <a:grpSpLocks/>
          </p:cNvGrpSpPr>
          <p:nvPr/>
        </p:nvGrpSpPr>
        <p:grpSpPr bwMode="auto">
          <a:xfrm>
            <a:off x="7097713" y="5316538"/>
            <a:ext cx="200025" cy="74612"/>
            <a:chOff x="4471" y="3349"/>
            <a:chExt cx="126" cy="47"/>
          </a:xfrm>
        </p:grpSpPr>
        <p:sp>
          <p:nvSpPr>
            <p:cNvPr id="66607" name="Line 139"/>
            <p:cNvSpPr>
              <a:spLocks noChangeShapeType="1"/>
            </p:cNvSpPr>
            <p:nvPr/>
          </p:nvSpPr>
          <p:spPr bwMode="auto">
            <a:xfrm>
              <a:off x="4471" y="3349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8" name="Line 140"/>
            <p:cNvSpPr>
              <a:spLocks noChangeShapeType="1"/>
            </p:cNvSpPr>
            <p:nvPr/>
          </p:nvSpPr>
          <p:spPr bwMode="auto">
            <a:xfrm>
              <a:off x="4471" y="3396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601" name="Group 144"/>
          <p:cNvGrpSpPr>
            <a:grpSpLocks/>
          </p:cNvGrpSpPr>
          <p:nvPr/>
        </p:nvGrpSpPr>
        <p:grpSpPr bwMode="auto">
          <a:xfrm>
            <a:off x="7381875" y="5165725"/>
            <a:ext cx="200025" cy="74613"/>
            <a:chOff x="4650" y="3254"/>
            <a:chExt cx="126" cy="47"/>
          </a:xfrm>
        </p:grpSpPr>
        <p:sp>
          <p:nvSpPr>
            <p:cNvPr id="66605" name="Line 142"/>
            <p:cNvSpPr>
              <a:spLocks noChangeShapeType="1"/>
            </p:cNvSpPr>
            <p:nvPr/>
          </p:nvSpPr>
          <p:spPr bwMode="auto">
            <a:xfrm>
              <a:off x="4650" y="3254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6" name="Line 143"/>
            <p:cNvSpPr>
              <a:spLocks noChangeShapeType="1"/>
            </p:cNvSpPr>
            <p:nvPr/>
          </p:nvSpPr>
          <p:spPr bwMode="auto">
            <a:xfrm>
              <a:off x="4650" y="3301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602" name="Group 147"/>
          <p:cNvGrpSpPr>
            <a:grpSpLocks/>
          </p:cNvGrpSpPr>
          <p:nvPr/>
        </p:nvGrpSpPr>
        <p:grpSpPr bwMode="auto">
          <a:xfrm>
            <a:off x="7534275" y="5318125"/>
            <a:ext cx="200025" cy="74613"/>
            <a:chOff x="4746" y="3350"/>
            <a:chExt cx="126" cy="47"/>
          </a:xfrm>
        </p:grpSpPr>
        <p:sp>
          <p:nvSpPr>
            <p:cNvPr id="66603" name="Line 145"/>
            <p:cNvSpPr>
              <a:spLocks noChangeShapeType="1"/>
            </p:cNvSpPr>
            <p:nvPr/>
          </p:nvSpPr>
          <p:spPr bwMode="auto">
            <a:xfrm>
              <a:off x="4746" y="335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4" name="Line 146"/>
            <p:cNvSpPr>
              <a:spLocks noChangeShapeType="1"/>
            </p:cNvSpPr>
            <p:nvPr/>
          </p:nvSpPr>
          <p:spPr bwMode="auto">
            <a:xfrm>
              <a:off x="4746" y="3397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PCR methodology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r>
              <a:rPr lang="en-GB" sz="2000" b="1" smtClean="0">
                <a:latin typeface="Arial" charset="0"/>
              </a:rPr>
              <a:t>Some sequence information of the target (e.g. gene of interest) is needed to design 2 primers  (15 - 25 nucleotides in length), one complimentary to each strand of the DNA to be copied (“forward” and “reverse”)</a:t>
            </a:r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5648325" y="2160588"/>
            <a:ext cx="3460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7"/>
          <p:cNvSpPr>
            <a:spLocks noChangeShapeType="1"/>
          </p:cNvSpPr>
          <p:nvPr/>
        </p:nvSpPr>
        <p:spPr bwMode="auto">
          <a:xfrm flipH="1">
            <a:off x="6734175" y="2276475"/>
            <a:ext cx="3714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GB" u="sng" dirty="0" smtClean="0">
                <a:solidFill>
                  <a:schemeClr val="tx1"/>
                </a:solidFill>
                <a:latin typeface="Arial" charset="0"/>
              </a:rPr>
              <a:t>Outline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Why is this important-an example</a:t>
            </a:r>
          </a:p>
          <a:p>
            <a:r>
              <a:rPr lang="en-GB" dirty="0">
                <a:latin typeface="Arial" charset="0"/>
              </a:rPr>
              <a:t>DNA </a:t>
            </a:r>
            <a:r>
              <a:rPr lang="en-GB" dirty="0" smtClean="0">
                <a:latin typeface="Arial" charset="0"/>
              </a:rPr>
              <a:t>Cloning</a:t>
            </a:r>
          </a:p>
          <a:p>
            <a:r>
              <a:rPr lang="en-GB" dirty="0" smtClean="0">
                <a:latin typeface="Arial" charset="0"/>
              </a:rPr>
              <a:t>Restriction endonuclease digestion</a:t>
            </a:r>
          </a:p>
          <a:p>
            <a:r>
              <a:rPr lang="en-GB" dirty="0" smtClean="0">
                <a:latin typeface="Arial" charset="0"/>
              </a:rPr>
              <a:t>Separation of DNA fragments</a:t>
            </a:r>
          </a:p>
          <a:p>
            <a:r>
              <a:rPr lang="en-GB" dirty="0" smtClean="0">
                <a:latin typeface="Arial" charset="0"/>
              </a:rPr>
              <a:t>Nucleic Acid Hybridisation</a:t>
            </a:r>
          </a:p>
          <a:p>
            <a:r>
              <a:rPr lang="en-GB" dirty="0" smtClean="0">
                <a:latin typeface="Arial" charset="0"/>
              </a:rPr>
              <a:t>Polymerase Chain Reaction (PCR)</a:t>
            </a:r>
          </a:p>
          <a:p>
            <a:r>
              <a:rPr lang="en-GB" dirty="0" smtClean="0">
                <a:latin typeface="Arial" charset="0"/>
              </a:rPr>
              <a:t>Microarrays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PCR methodology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Some sequence information of the target is needed to design 2 primers  (15 - 25 nucleotides in length), one complimentary to each strand of the DNA to be copied (“forward” and “reverse”)</a:t>
            </a:r>
          </a:p>
          <a:p>
            <a:pPr>
              <a:lnSpc>
                <a:spcPct val="90000"/>
              </a:lnSpc>
            </a:pPr>
            <a:endParaRPr lang="en-GB" sz="20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000" b="1" smtClean="0">
                <a:latin typeface="Arial" charset="0"/>
              </a:rPr>
              <a:t>Primers are specifically annealed to heat-denatured DNA by lowering temperature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b="1" smtClean="0">
              <a:latin typeface="Arial" charset="0"/>
            </a:endParaRPr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4929188" y="2586038"/>
            <a:ext cx="3014662" cy="1587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>
            <a:off x="4929188" y="2709863"/>
            <a:ext cx="30210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AutoShape 8"/>
          <p:cNvSpPr>
            <a:spLocks noChangeArrowheads="1"/>
          </p:cNvSpPr>
          <p:nvPr/>
        </p:nvSpPr>
        <p:spPr bwMode="auto">
          <a:xfrm rot="16200000" flipH="1">
            <a:off x="6281737" y="2976563"/>
            <a:ext cx="346075" cy="349250"/>
          </a:xfrm>
          <a:prstGeom prst="rightArrow">
            <a:avLst>
              <a:gd name="adj1" fmla="val 50000"/>
              <a:gd name="adj2" fmla="val 250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64" name="Line 9"/>
          <p:cNvSpPr>
            <a:spLocks noChangeShapeType="1"/>
          </p:cNvSpPr>
          <p:nvPr/>
        </p:nvSpPr>
        <p:spPr bwMode="auto">
          <a:xfrm>
            <a:off x="4872038" y="3676650"/>
            <a:ext cx="3021012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10"/>
          <p:cNvSpPr>
            <a:spLocks noChangeShapeType="1"/>
          </p:cNvSpPr>
          <p:nvPr/>
        </p:nvSpPr>
        <p:spPr bwMode="auto">
          <a:xfrm>
            <a:off x="5364163" y="3787775"/>
            <a:ext cx="346075" cy="15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11"/>
          <p:cNvSpPr>
            <a:spLocks noChangeShapeType="1"/>
          </p:cNvSpPr>
          <p:nvPr/>
        </p:nvSpPr>
        <p:spPr bwMode="auto">
          <a:xfrm flipH="1">
            <a:off x="6848475" y="4005263"/>
            <a:ext cx="3778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Rectangle 12"/>
          <p:cNvSpPr>
            <a:spLocks noChangeArrowheads="1"/>
          </p:cNvSpPr>
          <p:nvPr/>
        </p:nvSpPr>
        <p:spPr bwMode="auto">
          <a:xfrm>
            <a:off x="6753225" y="2984500"/>
            <a:ext cx="1919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Heat denature DNA</a:t>
            </a:r>
          </a:p>
        </p:txBody>
      </p:sp>
      <p:sp>
        <p:nvSpPr>
          <p:cNvPr id="70668" name="Line 13"/>
          <p:cNvSpPr>
            <a:spLocks noChangeShapeType="1"/>
          </p:cNvSpPr>
          <p:nvPr/>
        </p:nvSpPr>
        <p:spPr bwMode="auto">
          <a:xfrm>
            <a:off x="4892675" y="4114800"/>
            <a:ext cx="30178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4643438" y="2349500"/>
            <a:ext cx="35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5’</a:t>
            </a:r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4572000" y="3500438"/>
            <a:ext cx="3540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5’</a:t>
            </a:r>
          </a:p>
        </p:txBody>
      </p:sp>
      <p:sp>
        <p:nvSpPr>
          <p:cNvPr id="70671" name="Text Box 16"/>
          <p:cNvSpPr txBox="1">
            <a:spLocks noChangeArrowheads="1"/>
          </p:cNvSpPr>
          <p:nvPr/>
        </p:nvSpPr>
        <p:spPr bwMode="auto">
          <a:xfrm>
            <a:off x="7885113" y="2565400"/>
            <a:ext cx="35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5’</a:t>
            </a:r>
          </a:p>
        </p:txBody>
      </p:sp>
      <p:sp>
        <p:nvSpPr>
          <p:cNvPr id="70672" name="Text Box 17"/>
          <p:cNvSpPr txBox="1">
            <a:spLocks noChangeArrowheads="1"/>
          </p:cNvSpPr>
          <p:nvPr/>
        </p:nvSpPr>
        <p:spPr bwMode="auto">
          <a:xfrm>
            <a:off x="7889875" y="3933825"/>
            <a:ext cx="3540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5’</a:t>
            </a:r>
          </a:p>
        </p:txBody>
      </p:sp>
      <p:sp>
        <p:nvSpPr>
          <p:cNvPr id="70673" name="Text Box 18"/>
          <p:cNvSpPr txBox="1">
            <a:spLocks noChangeArrowheads="1"/>
          </p:cNvSpPr>
          <p:nvPr/>
        </p:nvSpPr>
        <p:spPr bwMode="auto">
          <a:xfrm>
            <a:off x="7885113" y="2371725"/>
            <a:ext cx="35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3’</a:t>
            </a:r>
          </a:p>
        </p:txBody>
      </p:sp>
      <p:sp>
        <p:nvSpPr>
          <p:cNvPr id="70674" name="Text Box 19"/>
          <p:cNvSpPr txBox="1">
            <a:spLocks noChangeArrowheads="1"/>
          </p:cNvSpPr>
          <p:nvPr/>
        </p:nvSpPr>
        <p:spPr bwMode="auto">
          <a:xfrm>
            <a:off x="4643438" y="2565400"/>
            <a:ext cx="35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3’</a:t>
            </a:r>
          </a:p>
        </p:txBody>
      </p:sp>
      <p:sp>
        <p:nvSpPr>
          <p:cNvPr id="70675" name="Text Box 20"/>
          <p:cNvSpPr txBox="1">
            <a:spLocks noChangeArrowheads="1"/>
          </p:cNvSpPr>
          <p:nvPr/>
        </p:nvSpPr>
        <p:spPr bwMode="auto">
          <a:xfrm>
            <a:off x="4649788" y="3933825"/>
            <a:ext cx="35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3’</a:t>
            </a:r>
          </a:p>
        </p:txBody>
      </p:sp>
      <p:sp>
        <p:nvSpPr>
          <p:cNvPr id="70676" name="Text Box 21"/>
          <p:cNvSpPr txBox="1">
            <a:spLocks noChangeArrowheads="1"/>
          </p:cNvSpPr>
          <p:nvPr/>
        </p:nvSpPr>
        <p:spPr bwMode="auto">
          <a:xfrm>
            <a:off x="7889875" y="3500438"/>
            <a:ext cx="3540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3’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685800" y="6019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PCR methodology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GB" sz="1800" b="1" smtClean="0">
                <a:latin typeface="Arial" charset="0"/>
              </a:rPr>
              <a:t>Some sequence information is needed to design 2 primers  (15 - 25 nucleotides in length), one complimentary to each strand of the DNA to be copied</a:t>
            </a:r>
          </a:p>
          <a:p>
            <a:endParaRPr lang="en-GB" sz="1800" b="1" smtClean="0">
              <a:latin typeface="Arial" charset="0"/>
            </a:endParaRPr>
          </a:p>
          <a:p>
            <a:r>
              <a:rPr lang="en-GB" sz="1800" b="1" smtClean="0">
                <a:latin typeface="Arial" charset="0"/>
              </a:rPr>
              <a:t>Primers are specifically annealed to heat denatured DNA by lowering temperature</a:t>
            </a:r>
          </a:p>
          <a:p>
            <a:endParaRPr lang="en-GB" sz="1800" b="1" smtClean="0">
              <a:latin typeface="Arial" charset="0"/>
            </a:endParaRPr>
          </a:p>
          <a:p>
            <a:r>
              <a:rPr lang="en-GB" sz="1800" b="1" smtClean="0">
                <a:latin typeface="Arial" charset="0"/>
              </a:rPr>
              <a:t>Thermostable </a:t>
            </a:r>
            <a:r>
              <a:rPr lang="en-GB" sz="1800" b="1" i="1" u="sng" smtClean="0">
                <a:latin typeface="Arial" charset="0"/>
              </a:rPr>
              <a:t>T</a:t>
            </a:r>
            <a:r>
              <a:rPr lang="en-GB" sz="1800" b="1" i="1" smtClean="0">
                <a:latin typeface="Arial" charset="0"/>
              </a:rPr>
              <a:t>hermophilus </a:t>
            </a:r>
            <a:r>
              <a:rPr lang="en-GB" sz="1800" b="1" i="1" u="sng" smtClean="0">
                <a:latin typeface="Arial" charset="0"/>
              </a:rPr>
              <a:t>aq</a:t>
            </a:r>
            <a:r>
              <a:rPr lang="en-GB" sz="1800" b="1" i="1" smtClean="0">
                <a:latin typeface="Arial" charset="0"/>
              </a:rPr>
              <a:t>uaticus</a:t>
            </a:r>
            <a:r>
              <a:rPr lang="en-GB" sz="1800" b="1" smtClean="0">
                <a:latin typeface="Arial" charset="0"/>
              </a:rPr>
              <a:t> DNA polymerase + dNTPs extend 5’-&gt;3’ from the primers and generate new strands</a:t>
            </a:r>
          </a:p>
          <a:p>
            <a:endParaRPr lang="en-GB" sz="1800" b="1" smtClean="0">
              <a:latin typeface="Arial" charset="0"/>
            </a:endParaRPr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4929188" y="2352675"/>
            <a:ext cx="3017837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7"/>
          <p:cNvSpPr>
            <a:spLocks noChangeShapeType="1"/>
          </p:cNvSpPr>
          <p:nvPr/>
        </p:nvSpPr>
        <p:spPr bwMode="auto">
          <a:xfrm>
            <a:off x="4929188" y="2505075"/>
            <a:ext cx="30178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AutoShape 8"/>
          <p:cNvSpPr>
            <a:spLocks noChangeArrowheads="1"/>
          </p:cNvSpPr>
          <p:nvPr/>
        </p:nvSpPr>
        <p:spPr bwMode="auto">
          <a:xfrm rot="16200000" flipH="1">
            <a:off x="6281737" y="2970213"/>
            <a:ext cx="346075" cy="349250"/>
          </a:xfrm>
          <a:prstGeom prst="rightArrow">
            <a:avLst>
              <a:gd name="adj1" fmla="val 50000"/>
              <a:gd name="adj2" fmla="val 250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>
            <a:off x="4872038" y="3754438"/>
            <a:ext cx="3024187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10"/>
          <p:cNvSpPr>
            <a:spLocks noChangeShapeType="1"/>
          </p:cNvSpPr>
          <p:nvPr/>
        </p:nvSpPr>
        <p:spPr bwMode="auto">
          <a:xfrm>
            <a:off x="4889500" y="4191000"/>
            <a:ext cx="29924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>
            <a:off x="5364163" y="3860800"/>
            <a:ext cx="3460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2"/>
          <p:cNvSpPr>
            <a:spLocks noChangeShapeType="1"/>
          </p:cNvSpPr>
          <p:nvPr/>
        </p:nvSpPr>
        <p:spPr bwMode="auto">
          <a:xfrm flipH="1">
            <a:off x="6848475" y="4076700"/>
            <a:ext cx="3587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AutoShape 13"/>
          <p:cNvSpPr>
            <a:spLocks noChangeArrowheads="1"/>
          </p:cNvSpPr>
          <p:nvPr/>
        </p:nvSpPr>
        <p:spPr bwMode="auto">
          <a:xfrm rot="16200000" flipH="1">
            <a:off x="6323012" y="4452938"/>
            <a:ext cx="346075" cy="349250"/>
          </a:xfrm>
          <a:prstGeom prst="rightArrow">
            <a:avLst>
              <a:gd name="adj1" fmla="val 50000"/>
              <a:gd name="adj2" fmla="val 250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17" name="Rectangle 14"/>
          <p:cNvSpPr>
            <a:spLocks noChangeArrowheads="1"/>
          </p:cNvSpPr>
          <p:nvPr/>
        </p:nvSpPr>
        <p:spPr bwMode="auto">
          <a:xfrm>
            <a:off x="6753225" y="2978150"/>
            <a:ext cx="1919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Heat denature DNA</a:t>
            </a:r>
          </a:p>
        </p:txBody>
      </p:sp>
      <p:sp>
        <p:nvSpPr>
          <p:cNvPr id="72718" name="Line 15"/>
          <p:cNvSpPr>
            <a:spLocks noChangeShapeType="1"/>
          </p:cNvSpPr>
          <p:nvPr/>
        </p:nvSpPr>
        <p:spPr bwMode="auto">
          <a:xfrm>
            <a:off x="4883150" y="5114925"/>
            <a:ext cx="30194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6"/>
          <p:cNvSpPr>
            <a:spLocks noChangeShapeType="1"/>
          </p:cNvSpPr>
          <p:nvPr/>
        </p:nvSpPr>
        <p:spPr bwMode="auto">
          <a:xfrm flipH="1">
            <a:off x="6848475" y="5445125"/>
            <a:ext cx="3714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7"/>
          <p:cNvSpPr>
            <a:spLocks noChangeShapeType="1"/>
          </p:cNvSpPr>
          <p:nvPr/>
        </p:nvSpPr>
        <p:spPr bwMode="auto">
          <a:xfrm>
            <a:off x="4932363" y="5445125"/>
            <a:ext cx="1914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18"/>
          <p:cNvSpPr>
            <a:spLocks noChangeShapeType="1"/>
          </p:cNvSpPr>
          <p:nvPr/>
        </p:nvSpPr>
        <p:spPr bwMode="auto">
          <a:xfrm>
            <a:off x="4884738" y="5561013"/>
            <a:ext cx="3003550" cy="1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5264150" y="5229225"/>
            <a:ext cx="3460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20"/>
          <p:cNvSpPr>
            <a:spLocks noChangeShapeType="1"/>
          </p:cNvSpPr>
          <p:nvPr/>
        </p:nvSpPr>
        <p:spPr bwMode="auto">
          <a:xfrm>
            <a:off x="5641975" y="5229225"/>
            <a:ext cx="2255838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Rectangle 21"/>
          <p:cNvSpPr>
            <a:spLocks noChangeArrowheads="1"/>
          </p:cNvSpPr>
          <p:nvPr/>
        </p:nvSpPr>
        <p:spPr bwMode="auto">
          <a:xfrm>
            <a:off x="4556125" y="4413250"/>
            <a:ext cx="17240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="1" i="1">
                <a:solidFill>
                  <a:srgbClr val="FF66CC"/>
                </a:solidFill>
              </a:rPr>
              <a:t>Taq</a:t>
            </a:r>
            <a:r>
              <a:rPr lang="en-GB" sz="1800" b="1">
                <a:solidFill>
                  <a:srgbClr val="FF66CC"/>
                </a:solidFill>
              </a:rPr>
              <a:t> polymerase</a:t>
            </a:r>
            <a:endParaRPr lang="en-GB" sz="1800" i="1"/>
          </a:p>
        </p:txBody>
      </p:sp>
      <p:sp>
        <p:nvSpPr>
          <p:cNvPr id="72725" name="Rectangle 22"/>
          <p:cNvSpPr>
            <a:spLocks noChangeArrowheads="1"/>
          </p:cNvSpPr>
          <p:nvPr/>
        </p:nvSpPr>
        <p:spPr bwMode="auto">
          <a:xfrm>
            <a:off x="6842125" y="4413250"/>
            <a:ext cx="854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="1">
                <a:solidFill>
                  <a:srgbClr val="FF66CC"/>
                </a:solidFill>
              </a:rPr>
              <a:t>dNTPs</a:t>
            </a:r>
            <a:endParaRPr lang="en-GB" sz="1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PCR methodology</a:t>
            </a:r>
          </a:p>
        </p:txBody>
      </p:sp>
      <p:sp>
        <p:nvSpPr>
          <p:cNvPr id="7475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3810000" cy="4114800"/>
          </a:xfrm>
        </p:spPr>
        <p:txBody>
          <a:bodyPr/>
          <a:lstStyle/>
          <a:p>
            <a:r>
              <a:rPr lang="en-GB" sz="2000" b="1" smtClean="0">
                <a:latin typeface="Arial" charset="0"/>
              </a:rPr>
              <a:t>Denature and repeat the cycle many times (PCR machine)</a:t>
            </a:r>
          </a:p>
          <a:p>
            <a:pPr lvl="1"/>
            <a:endParaRPr lang="en-GB" sz="1800" b="1" smtClean="0">
              <a:latin typeface="Arial" charset="0"/>
            </a:endParaRPr>
          </a:p>
          <a:p>
            <a:pPr lvl="1"/>
            <a:r>
              <a:rPr lang="en-GB" sz="1800" b="1" smtClean="0">
                <a:latin typeface="Arial" charset="0"/>
              </a:rPr>
              <a:t>For example:</a:t>
            </a:r>
          </a:p>
          <a:p>
            <a:endParaRPr lang="en-GB" sz="2000" b="1" smtClean="0">
              <a:latin typeface="Arial" charset="0"/>
            </a:endParaRPr>
          </a:p>
          <a:p>
            <a:r>
              <a:rPr lang="en-GB" sz="2000" b="1" smtClean="0">
                <a:latin typeface="Arial" charset="0"/>
              </a:rPr>
              <a:t>Denature  94</a:t>
            </a:r>
            <a:r>
              <a:rPr lang="en-GB" sz="2000" b="1" baseline="30000" smtClean="0">
                <a:latin typeface="Arial" charset="0"/>
              </a:rPr>
              <a:t>o</a:t>
            </a:r>
            <a:r>
              <a:rPr lang="en-GB" sz="2000" b="1" smtClean="0">
                <a:latin typeface="Arial" charset="0"/>
              </a:rPr>
              <a:t>C</a:t>
            </a:r>
          </a:p>
          <a:p>
            <a:endParaRPr lang="en-GB" sz="2000" b="1" smtClean="0">
              <a:latin typeface="Arial" charset="0"/>
            </a:endParaRPr>
          </a:p>
          <a:p>
            <a:r>
              <a:rPr lang="en-GB" sz="2000" b="1" smtClean="0">
                <a:latin typeface="Arial" charset="0"/>
              </a:rPr>
              <a:t>Anneal     50-60</a:t>
            </a:r>
            <a:r>
              <a:rPr lang="en-GB" sz="2000" b="1" baseline="30000" smtClean="0">
                <a:latin typeface="Arial" charset="0"/>
              </a:rPr>
              <a:t>o</a:t>
            </a:r>
            <a:r>
              <a:rPr lang="en-GB" sz="2000" b="1" smtClean="0">
                <a:latin typeface="Arial" charset="0"/>
              </a:rPr>
              <a:t>C</a:t>
            </a:r>
          </a:p>
          <a:p>
            <a:endParaRPr lang="en-GB" sz="2000" b="1" smtClean="0">
              <a:latin typeface="Arial" charset="0"/>
            </a:endParaRPr>
          </a:p>
          <a:p>
            <a:r>
              <a:rPr lang="en-GB" sz="2000" b="1" smtClean="0">
                <a:latin typeface="Arial" charset="0"/>
              </a:rPr>
              <a:t>Extend     72</a:t>
            </a:r>
            <a:r>
              <a:rPr lang="en-GB" sz="2000" b="1" baseline="30000" smtClean="0">
                <a:latin typeface="Arial" charset="0"/>
              </a:rPr>
              <a:t>o</a:t>
            </a:r>
            <a:r>
              <a:rPr lang="en-GB" sz="2000" b="1" smtClean="0">
                <a:latin typeface="Arial" charset="0"/>
              </a:rPr>
              <a:t>C</a:t>
            </a:r>
          </a:p>
        </p:txBody>
      </p:sp>
      <p:sp>
        <p:nvSpPr>
          <p:cNvPr id="74757" name="AutoShape 6"/>
          <p:cNvSpPr>
            <a:spLocks noChangeArrowheads="1"/>
          </p:cNvSpPr>
          <p:nvPr/>
        </p:nvSpPr>
        <p:spPr bwMode="auto">
          <a:xfrm rot="16200000" flipH="1">
            <a:off x="6262687" y="2732088"/>
            <a:ext cx="346075" cy="349250"/>
          </a:xfrm>
          <a:prstGeom prst="rightArrow">
            <a:avLst>
              <a:gd name="adj1" fmla="val 50000"/>
              <a:gd name="adj2" fmla="val 250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8" name="AutoShape 7"/>
          <p:cNvSpPr>
            <a:spLocks noChangeArrowheads="1"/>
          </p:cNvSpPr>
          <p:nvPr/>
        </p:nvSpPr>
        <p:spPr bwMode="auto">
          <a:xfrm rot="16200000" flipH="1">
            <a:off x="6224587" y="4533901"/>
            <a:ext cx="346075" cy="349250"/>
          </a:xfrm>
          <a:prstGeom prst="rightArrow">
            <a:avLst>
              <a:gd name="adj1" fmla="val 50000"/>
              <a:gd name="adj2" fmla="val 250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9" name="Rectangle 8"/>
          <p:cNvSpPr>
            <a:spLocks noChangeArrowheads="1"/>
          </p:cNvSpPr>
          <p:nvPr/>
        </p:nvSpPr>
        <p:spPr bwMode="auto">
          <a:xfrm>
            <a:off x="6734175" y="2740025"/>
            <a:ext cx="1919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b="1">
                <a:solidFill>
                  <a:srgbClr val="FF66CC"/>
                </a:solidFill>
              </a:rPr>
              <a:t>Heat denature DNA</a:t>
            </a:r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>
            <a:off x="4267200" y="2057400"/>
            <a:ext cx="43434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10"/>
          <p:cNvSpPr>
            <a:spLocks noChangeShapeType="1"/>
          </p:cNvSpPr>
          <p:nvPr/>
        </p:nvSpPr>
        <p:spPr bwMode="auto">
          <a:xfrm flipV="1">
            <a:off x="4343400" y="2590800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11"/>
          <p:cNvSpPr>
            <a:spLocks noChangeShapeType="1"/>
          </p:cNvSpPr>
          <p:nvPr/>
        </p:nvSpPr>
        <p:spPr bwMode="auto">
          <a:xfrm>
            <a:off x="5289550" y="2133600"/>
            <a:ext cx="4016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Line 12"/>
          <p:cNvSpPr>
            <a:spLocks noChangeShapeType="1"/>
          </p:cNvSpPr>
          <p:nvPr/>
        </p:nvSpPr>
        <p:spPr bwMode="auto">
          <a:xfrm flipH="1" flipV="1">
            <a:off x="6827838" y="2478088"/>
            <a:ext cx="377825" cy="142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3"/>
          <p:cNvSpPr>
            <a:spLocks noChangeShapeType="1"/>
          </p:cNvSpPr>
          <p:nvPr/>
        </p:nvSpPr>
        <p:spPr bwMode="auto">
          <a:xfrm>
            <a:off x="4716463" y="2492375"/>
            <a:ext cx="2087562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4"/>
          <p:cNvSpPr>
            <a:spLocks noChangeShapeType="1"/>
          </p:cNvSpPr>
          <p:nvPr/>
        </p:nvSpPr>
        <p:spPr bwMode="auto">
          <a:xfrm>
            <a:off x="5722938" y="2133600"/>
            <a:ext cx="2266950" cy="158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Rectangle 18"/>
          <p:cNvSpPr>
            <a:spLocks noChangeArrowheads="1"/>
          </p:cNvSpPr>
          <p:nvPr/>
        </p:nvSpPr>
        <p:spPr bwMode="auto">
          <a:xfrm>
            <a:off x="3016250" y="4691063"/>
            <a:ext cx="1309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 30 cycles</a:t>
            </a:r>
          </a:p>
        </p:txBody>
      </p:sp>
      <p:sp>
        <p:nvSpPr>
          <p:cNvPr id="74767" name="Line 19"/>
          <p:cNvSpPr>
            <a:spLocks noChangeShapeType="1"/>
          </p:cNvSpPr>
          <p:nvPr/>
        </p:nvSpPr>
        <p:spPr bwMode="auto">
          <a:xfrm>
            <a:off x="4419600" y="3352800"/>
            <a:ext cx="4191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20"/>
          <p:cNvSpPr>
            <a:spLocks noChangeShapeType="1"/>
          </p:cNvSpPr>
          <p:nvPr/>
        </p:nvSpPr>
        <p:spPr bwMode="auto">
          <a:xfrm>
            <a:off x="4495800" y="4114800"/>
            <a:ext cx="419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21"/>
          <p:cNvSpPr>
            <a:spLocks noChangeShapeType="1"/>
          </p:cNvSpPr>
          <p:nvPr/>
        </p:nvSpPr>
        <p:spPr bwMode="auto">
          <a:xfrm>
            <a:off x="5383213" y="3573463"/>
            <a:ext cx="3841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22"/>
          <p:cNvSpPr>
            <a:spLocks noChangeShapeType="1"/>
          </p:cNvSpPr>
          <p:nvPr/>
        </p:nvSpPr>
        <p:spPr bwMode="auto">
          <a:xfrm flipH="1">
            <a:off x="6905625" y="4005263"/>
            <a:ext cx="3841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23"/>
          <p:cNvSpPr>
            <a:spLocks noChangeShapeType="1"/>
          </p:cNvSpPr>
          <p:nvPr/>
        </p:nvSpPr>
        <p:spPr bwMode="auto">
          <a:xfrm>
            <a:off x="4932363" y="4005263"/>
            <a:ext cx="1971675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Line 24"/>
          <p:cNvSpPr>
            <a:spLocks noChangeShapeType="1"/>
          </p:cNvSpPr>
          <p:nvPr/>
        </p:nvSpPr>
        <p:spPr bwMode="auto">
          <a:xfrm>
            <a:off x="5799138" y="3573463"/>
            <a:ext cx="2262187" cy="1587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Line 25"/>
          <p:cNvSpPr>
            <a:spLocks noChangeShapeType="1"/>
          </p:cNvSpPr>
          <p:nvPr/>
        </p:nvSpPr>
        <p:spPr bwMode="auto">
          <a:xfrm>
            <a:off x="5383213" y="3429000"/>
            <a:ext cx="3841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26"/>
          <p:cNvSpPr>
            <a:spLocks noChangeShapeType="1"/>
          </p:cNvSpPr>
          <p:nvPr/>
        </p:nvSpPr>
        <p:spPr bwMode="auto">
          <a:xfrm>
            <a:off x="5383213" y="3933825"/>
            <a:ext cx="3841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27"/>
          <p:cNvSpPr>
            <a:spLocks noChangeShapeType="1"/>
          </p:cNvSpPr>
          <p:nvPr/>
        </p:nvSpPr>
        <p:spPr bwMode="auto">
          <a:xfrm flipH="1">
            <a:off x="6905625" y="4221163"/>
            <a:ext cx="3841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Line 28"/>
          <p:cNvSpPr>
            <a:spLocks noChangeShapeType="1"/>
          </p:cNvSpPr>
          <p:nvPr/>
        </p:nvSpPr>
        <p:spPr bwMode="auto">
          <a:xfrm flipH="1">
            <a:off x="6905625" y="3644900"/>
            <a:ext cx="3841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Rectangle 29"/>
          <p:cNvSpPr>
            <a:spLocks noChangeArrowheads="1"/>
          </p:cNvSpPr>
          <p:nvPr/>
        </p:nvSpPr>
        <p:spPr bwMode="auto">
          <a:xfrm>
            <a:off x="4808538" y="5549900"/>
            <a:ext cx="32924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Geometric increase in amount of specific target sequence</a:t>
            </a:r>
            <a:endParaRPr lang="en-GB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4778" name="Line 33"/>
          <p:cNvSpPr>
            <a:spLocks noChangeShapeType="1"/>
          </p:cNvSpPr>
          <p:nvPr/>
        </p:nvSpPr>
        <p:spPr bwMode="auto">
          <a:xfrm>
            <a:off x="5486400" y="51816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Line 34"/>
          <p:cNvSpPr>
            <a:spLocks noChangeShapeType="1"/>
          </p:cNvSpPr>
          <p:nvPr/>
        </p:nvSpPr>
        <p:spPr bwMode="auto">
          <a:xfrm>
            <a:off x="5486400" y="5257800"/>
            <a:ext cx="1828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Line 35"/>
          <p:cNvSpPr>
            <a:spLocks noChangeShapeType="1"/>
          </p:cNvSpPr>
          <p:nvPr/>
        </p:nvSpPr>
        <p:spPr bwMode="auto">
          <a:xfrm>
            <a:off x="3059113" y="4076700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9933"/>
                </a:solidFill>
                <a:latin typeface="Arial" charset="0"/>
              </a:rPr>
              <a:t>PCR animation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637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u="sng" dirty="0">
                <a:solidFill>
                  <a:srgbClr val="0000FF"/>
                </a:solidFill>
                <a:latin typeface="Arial" charset="0"/>
              </a:rPr>
              <a:t>http://</a:t>
            </a:r>
            <a:r>
              <a:rPr lang="en-GB" sz="2400" b="1" u="sng" dirty="0" smtClean="0">
                <a:solidFill>
                  <a:srgbClr val="0000FF"/>
                </a:solidFill>
                <a:latin typeface="Arial" charset="0"/>
              </a:rPr>
              <a:t>www.youtube.com/watch?v=2KoLnIwoZKU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-76200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PCR - primer design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b="1" dirty="0" smtClean="0">
                <a:latin typeface="Arial" charset="0"/>
              </a:rPr>
              <a:t>Length</a:t>
            </a:r>
          </a:p>
          <a:p>
            <a:pPr lvl="1">
              <a:lnSpc>
                <a:spcPct val="80000"/>
              </a:lnSpc>
            </a:pPr>
            <a:r>
              <a:rPr lang="en-GB" sz="1600" b="1" dirty="0" smtClean="0">
                <a:latin typeface="Arial" charset="0"/>
              </a:rPr>
              <a:t>Usually about 20 nucleotides for a complex genomic DNA target – gives required specificity for target sequence</a:t>
            </a:r>
          </a:p>
          <a:p>
            <a:pPr>
              <a:lnSpc>
                <a:spcPct val="80000"/>
              </a:lnSpc>
            </a:pPr>
            <a:endParaRPr lang="en-GB" sz="16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 smtClean="0">
                <a:latin typeface="Arial" charset="0"/>
              </a:rPr>
              <a:t>Base composition</a:t>
            </a:r>
          </a:p>
          <a:p>
            <a:pPr lvl="1">
              <a:lnSpc>
                <a:spcPct val="80000"/>
              </a:lnSpc>
            </a:pPr>
            <a:r>
              <a:rPr lang="en-GB" sz="1600" b="1" dirty="0" smtClean="0">
                <a:latin typeface="Arial" charset="0"/>
              </a:rPr>
              <a:t>Avoid tandem repeats of nucleotides that can form hairpins</a:t>
            </a:r>
          </a:p>
          <a:p>
            <a:pPr lvl="1">
              <a:lnSpc>
                <a:spcPct val="80000"/>
              </a:lnSpc>
            </a:pPr>
            <a:r>
              <a:rPr lang="en-GB" sz="1600" b="1" dirty="0" smtClean="0">
                <a:latin typeface="Arial" charset="0"/>
              </a:rPr>
              <a:t>%GC and length should give an ~equal T</a:t>
            </a:r>
            <a:r>
              <a:rPr lang="en-GB" sz="1600" b="1" baseline="-25000" dirty="0" smtClean="0">
                <a:latin typeface="Arial" charset="0"/>
              </a:rPr>
              <a:t>m</a:t>
            </a:r>
            <a:r>
              <a:rPr lang="en-GB" sz="1600" b="1" dirty="0" smtClean="0">
                <a:latin typeface="Arial" charset="0"/>
              </a:rPr>
              <a:t> for each primer</a:t>
            </a:r>
          </a:p>
          <a:p>
            <a:pPr>
              <a:lnSpc>
                <a:spcPct val="80000"/>
              </a:lnSpc>
            </a:pPr>
            <a:endParaRPr lang="en-GB" sz="16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6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sz="16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 smtClean="0">
                <a:latin typeface="Arial" charset="0"/>
              </a:rPr>
              <a:t>3’ end</a:t>
            </a:r>
          </a:p>
          <a:p>
            <a:pPr lvl="1">
              <a:lnSpc>
                <a:spcPct val="80000"/>
              </a:lnSpc>
            </a:pPr>
            <a:r>
              <a:rPr lang="en-GB" sz="1600" b="1" dirty="0" smtClean="0">
                <a:latin typeface="Arial" charset="0"/>
              </a:rPr>
              <a:t>Avoid </a:t>
            </a:r>
            <a:r>
              <a:rPr lang="en-GB" sz="1600" b="1" dirty="0" err="1" smtClean="0">
                <a:latin typeface="Arial" charset="0"/>
              </a:rPr>
              <a:t>complementarity</a:t>
            </a:r>
            <a:r>
              <a:rPr lang="en-GB" sz="1600" b="1" dirty="0" smtClean="0">
                <a:latin typeface="Arial" charset="0"/>
              </a:rPr>
              <a:t> of the bases at the 3’ ends</a:t>
            </a:r>
          </a:p>
          <a:p>
            <a:pPr lvl="1">
              <a:lnSpc>
                <a:spcPct val="80000"/>
              </a:lnSpc>
            </a:pPr>
            <a:r>
              <a:rPr lang="en-GB" sz="1600" b="1" dirty="0" smtClean="0">
                <a:latin typeface="Arial" charset="0"/>
              </a:rPr>
              <a:t>Primer </a:t>
            </a:r>
            <a:r>
              <a:rPr lang="en-GB" sz="1600" b="1" dirty="0" err="1" smtClean="0">
                <a:latin typeface="Arial" charset="0"/>
              </a:rPr>
              <a:t>dimers</a:t>
            </a:r>
            <a:r>
              <a:rPr lang="en-GB" sz="1600" b="1" dirty="0" smtClean="0">
                <a:latin typeface="Arial" charset="0"/>
              </a:rPr>
              <a:t> may result</a:t>
            </a:r>
            <a:endParaRPr lang="en-GB" sz="1600" b="1" dirty="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8853" name="Line 7"/>
          <p:cNvSpPr>
            <a:spLocks noChangeShapeType="1"/>
          </p:cNvSpPr>
          <p:nvPr/>
        </p:nvSpPr>
        <p:spPr bwMode="auto">
          <a:xfrm>
            <a:off x="5416550" y="535305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>
            <a:off x="6788150" y="5429250"/>
            <a:ext cx="1828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Line 11"/>
          <p:cNvSpPr>
            <a:spLocks noChangeShapeType="1"/>
          </p:cNvSpPr>
          <p:nvPr/>
        </p:nvSpPr>
        <p:spPr bwMode="auto">
          <a:xfrm>
            <a:off x="7451725" y="2955925"/>
            <a:ext cx="5334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12"/>
          <p:cNvSpPr>
            <a:spLocks noChangeShapeType="1"/>
          </p:cNvSpPr>
          <p:nvPr/>
        </p:nvSpPr>
        <p:spPr bwMode="auto">
          <a:xfrm>
            <a:off x="7451725" y="3108325"/>
            <a:ext cx="5334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Freeform 14"/>
          <p:cNvSpPr>
            <a:spLocks/>
          </p:cNvSpPr>
          <p:nvPr/>
        </p:nvSpPr>
        <p:spPr bwMode="auto">
          <a:xfrm>
            <a:off x="7988300" y="2708275"/>
            <a:ext cx="630238" cy="750888"/>
          </a:xfrm>
          <a:custGeom>
            <a:avLst/>
            <a:gdLst>
              <a:gd name="T0" fmla="*/ 0 w 397"/>
              <a:gd name="T1" fmla="*/ 244475 h 473"/>
              <a:gd name="T2" fmla="*/ 103188 w 397"/>
              <a:gd name="T3" fmla="*/ 65088 h 473"/>
              <a:gd name="T4" fmla="*/ 128588 w 397"/>
              <a:gd name="T5" fmla="*/ 25400 h 473"/>
              <a:gd name="T6" fmla="*/ 204788 w 397"/>
              <a:gd name="T7" fmla="*/ 0 h 473"/>
              <a:gd name="T8" fmla="*/ 423863 w 397"/>
              <a:gd name="T9" fmla="*/ 25400 h 473"/>
              <a:gd name="T10" fmla="*/ 539750 w 397"/>
              <a:gd name="T11" fmla="*/ 77788 h 473"/>
              <a:gd name="T12" fmla="*/ 552450 w 397"/>
              <a:gd name="T13" fmla="*/ 115888 h 473"/>
              <a:gd name="T14" fmla="*/ 579438 w 397"/>
              <a:gd name="T15" fmla="*/ 141288 h 473"/>
              <a:gd name="T16" fmla="*/ 630238 w 397"/>
              <a:gd name="T17" fmla="*/ 309563 h 473"/>
              <a:gd name="T18" fmla="*/ 579438 w 397"/>
              <a:gd name="T19" fmla="*/ 657225 h 473"/>
              <a:gd name="T20" fmla="*/ 476250 w 397"/>
              <a:gd name="T21" fmla="*/ 720725 h 473"/>
              <a:gd name="T22" fmla="*/ 398463 w 397"/>
              <a:gd name="T23" fmla="*/ 746125 h 473"/>
              <a:gd name="T24" fmla="*/ 115888 w 397"/>
              <a:gd name="T25" fmla="*/ 695325 h 473"/>
              <a:gd name="T26" fmla="*/ 63500 w 397"/>
              <a:gd name="T27" fmla="*/ 566738 h 473"/>
              <a:gd name="T28" fmla="*/ 25400 w 397"/>
              <a:gd name="T29" fmla="*/ 438150 h 473"/>
              <a:gd name="T30" fmla="*/ 0 w 397"/>
              <a:gd name="T31" fmla="*/ 425450 h 4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7"/>
              <a:gd name="T49" fmla="*/ 0 h 473"/>
              <a:gd name="T50" fmla="*/ 397 w 397"/>
              <a:gd name="T51" fmla="*/ 473 h 4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7" h="473">
                <a:moveTo>
                  <a:pt x="0" y="154"/>
                </a:moveTo>
                <a:cubicBezTo>
                  <a:pt x="19" y="97"/>
                  <a:pt x="31" y="94"/>
                  <a:pt x="65" y="41"/>
                </a:cubicBezTo>
                <a:cubicBezTo>
                  <a:pt x="70" y="33"/>
                  <a:pt x="73" y="21"/>
                  <a:pt x="81" y="16"/>
                </a:cubicBezTo>
                <a:cubicBezTo>
                  <a:pt x="95" y="7"/>
                  <a:pt x="129" y="0"/>
                  <a:pt x="129" y="0"/>
                </a:cubicBezTo>
                <a:cubicBezTo>
                  <a:pt x="181" y="4"/>
                  <a:pt x="220" y="4"/>
                  <a:pt x="267" y="16"/>
                </a:cubicBezTo>
                <a:cubicBezTo>
                  <a:pt x="294" y="23"/>
                  <a:pt x="314" y="40"/>
                  <a:pt x="340" y="49"/>
                </a:cubicBezTo>
                <a:cubicBezTo>
                  <a:pt x="343" y="57"/>
                  <a:pt x="344" y="66"/>
                  <a:pt x="348" y="73"/>
                </a:cubicBezTo>
                <a:cubicBezTo>
                  <a:pt x="352" y="80"/>
                  <a:pt x="361" y="82"/>
                  <a:pt x="365" y="89"/>
                </a:cubicBezTo>
                <a:cubicBezTo>
                  <a:pt x="380" y="119"/>
                  <a:pt x="389" y="161"/>
                  <a:pt x="397" y="195"/>
                </a:cubicBezTo>
                <a:cubicBezTo>
                  <a:pt x="391" y="285"/>
                  <a:pt x="391" y="335"/>
                  <a:pt x="365" y="414"/>
                </a:cubicBezTo>
                <a:cubicBezTo>
                  <a:pt x="360" y="429"/>
                  <a:pt x="312" y="449"/>
                  <a:pt x="300" y="454"/>
                </a:cubicBezTo>
                <a:cubicBezTo>
                  <a:pt x="284" y="461"/>
                  <a:pt x="251" y="470"/>
                  <a:pt x="251" y="470"/>
                </a:cubicBezTo>
                <a:cubicBezTo>
                  <a:pt x="189" y="466"/>
                  <a:pt x="126" y="473"/>
                  <a:pt x="73" y="438"/>
                </a:cubicBezTo>
                <a:cubicBezTo>
                  <a:pt x="55" y="365"/>
                  <a:pt x="73" y="388"/>
                  <a:pt x="40" y="357"/>
                </a:cubicBezTo>
                <a:cubicBezTo>
                  <a:pt x="31" y="330"/>
                  <a:pt x="30" y="300"/>
                  <a:pt x="16" y="276"/>
                </a:cubicBezTo>
                <a:cubicBezTo>
                  <a:pt x="13" y="271"/>
                  <a:pt x="5" y="271"/>
                  <a:pt x="0" y="268"/>
                </a:cubicBez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Text Box 15"/>
          <p:cNvSpPr txBox="1">
            <a:spLocks noChangeArrowheads="1"/>
          </p:cNvSpPr>
          <p:nvPr/>
        </p:nvSpPr>
        <p:spPr bwMode="auto">
          <a:xfrm>
            <a:off x="6948488" y="5108575"/>
            <a:ext cx="35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3’</a:t>
            </a:r>
          </a:p>
        </p:txBody>
      </p:sp>
      <p:sp>
        <p:nvSpPr>
          <p:cNvPr id="78859" name="Text Box 16"/>
          <p:cNvSpPr txBox="1">
            <a:spLocks noChangeArrowheads="1"/>
          </p:cNvSpPr>
          <p:nvPr/>
        </p:nvSpPr>
        <p:spPr bwMode="auto">
          <a:xfrm>
            <a:off x="6510338" y="5302250"/>
            <a:ext cx="35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3’</a:t>
            </a:r>
          </a:p>
        </p:txBody>
      </p:sp>
      <p:sp>
        <p:nvSpPr>
          <p:cNvPr id="78860" name="Text Box 17"/>
          <p:cNvSpPr txBox="1">
            <a:spLocks noChangeArrowheads="1"/>
          </p:cNvSpPr>
          <p:nvPr/>
        </p:nvSpPr>
        <p:spPr bwMode="auto">
          <a:xfrm>
            <a:off x="8597900" y="5229225"/>
            <a:ext cx="3540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5’</a:t>
            </a:r>
          </a:p>
        </p:txBody>
      </p:sp>
      <p:sp>
        <p:nvSpPr>
          <p:cNvPr id="78861" name="Text Box 18"/>
          <p:cNvSpPr txBox="1">
            <a:spLocks noChangeArrowheads="1"/>
          </p:cNvSpPr>
          <p:nvPr/>
        </p:nvSpPr>
        <p:spPr bwMode="auto">
          <a:xfrm>
            <a:off x="5148263" y="5157788"/>
            <a:ext cx="354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5’</a:t>
            </a:r>
          </a:p>
        </p:txBody>
      </p:sp>
      <p:sp>
        <p:nvSpPr>
          <p:cNvPr id="78862" name="Text Box 20"/>
          <p:cNvSpPr txBox="1">
            <a:spLocks noChangeArrowheads="1"/>
          </p:cNvSpPr>
          <p:nvPr/>
        </p:nvSpPr>
        <p:spPr bwMode="auto">
          <a:xfrm>
            <a:off x="7242175" y="2732088"/>
            <a:ext cx="3540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5’</a:t>
            </a:r>
          </a:p>
        </p:txBody>
      </p:sp>
      <p:sp>
        <p:nvSpPr>
          <p:cNvPr id="78863" name="Text Box 21"/>
          <p:cNvSpPr txBox="1">
            <a:spLocks noChangeArrowheads="1"/>
          </p:cNvSpPr>
          <p:nvPr/>
        </p:nvSpPr>
        <p:spPr bwMode="auto">
          <a:xfrm>
            <a:off x="7235825" y="2924175"/>
            <a:ext cx="3540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3’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488359" y="621655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859959" y="6292750"/>
            <a:ext cx="1828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582147" y="6165750"/>
            <a:ext cx="356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/>
              <a:t>5</a:t>
            </a:r>
            <a:r>
              <a:rPr lang="en-GB" sz="1600" dirty="0" smtClean="0"/>
              <a:t>’</a:t>
            </a:r>
            <a:endParaRPr lang="en-GB" sz="1600" dirty="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669709" y="6092725"/>
            <a:ext cx="356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/>
              <a:t>3</a:t>
            </a:r>
            <a:r>
              <a:rPr lang="en-GB" sz="1600" dirty="0" smtClean="0"/>
              <a:t>’</a:t>
            </a:r>
            <a:endParaRPr lang="en-GB" sz="16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220072" y="6021288"/>
            <a:ext cx="356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/>
              <a:t>3</a:t>
            </a:r>
            <a:r>
              <a:rPr lang="en-GB" sz="1600" dirty="0" smtClean="0"/>
              <a:t>’</a:t>
            </a:r>
            <a:endParaRPr lang="en-GB" sz="1600" dirty="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020272" y="6021288"/>
            <a:ext cx="356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/>
              <a:t>5</a:t>
            </a:r>
            <a:r>
              <a:rPr lang="en-GB" sz="1600" dirty="0" smtClean="0"/>
              <a:t>’</a:t>
            </a:r>
            <a:endParaRPr lang="en-GB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PCR - Applications</a:t>
            </a:r>
          </a:p>
        </p:txBody>
      </p:sp>
      <p:sp>
        <p:nvSpPr>
          <p:cNvPr id="809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7050" y="1341438"/>
            <a:ext cx="8077200" cy="4586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Typing genetic markers (</a:t>
            </a:r>
            <a:r>
              <a:rPr lang="en-GB" sz="1800" b="1" u="sng" smtClean="0">
                <a:latin typeface="Arial" charset="0"/>
              </a:rPr>
              <a:t>R</a:t>
            </a:r>
            <a:r>
              <a:rPr lang="en-GB" sz="1800" b="1" smtClean="0">
                <a:latin typeface="Arial" charset="0"/>
              </a:rPr>
              <a:t>estriction </a:t>
            </a:r>
            <a:r>
              <a:rPr lang="en-GB" sz="1800" b="1" u="sng" smtClean="0">
                <a:latin typeface="Arial" charset="0"/>
              </a:rPr>
              <a:t>F</a:t>
            </a:r>
            <a:r>
              <a:rPr lang="en-GB" sz="1800" b="1" smtClean="0">
                <a:latin typeface="Arial" charset="0"/>
              </a:rPr>
              <a:t>ragment </a:t>
            </a:r>
            <a:r>
              <a:rPr lang="en-GB" sz="1800" b="1" u="sng" smtClean="0">
                <a:latin typeface="Arial" charset="0"/>
              </a:rPr>
              <a:t>L</a:t>
            </a:r>
            <a:r>
              <a:rPr lang="en-GB" sz="1800" b="1" smtClean="0">
                <a:latin typeface="Arial" charset="0"/>
              </a:rPr>
              <a:t>ength </a:t>
            </a:r>
            <a:r>
              <a:rPr lang="en-GB" sz="1800" b="1" u="sng" smtClean="0">
                <a:latin typeface="Arial" charset="0"/>
              </a:rPr>
              <a:t>P</a:t>
            </a:r>
            <a:r>
              <a:rPr lang="en-GB" sz="1800" b="1" smtClean="0">
                <a:latin typeface="Arial" charset="0"/>
              </a:rPr>
              <a:t>olymorphisms)</a:t>
            </a:r>
          </a:p>
          <a:p>
            <a:pPr>
              <a:lnSpc>
                <a:spcPct val="80000"/>
              </a:lnSpc>
            </a:pPr>
            <a:endParaRPr lang="en-GB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Detecting point mutations</a:t>
            </a:r>
          </a:p>
          <a:p>
            <a:pPr lvl="1"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restriction site changes, Allele-specific amplification</a:t>
            </a:r>
          </a:p>
          <a:p>
            <a:pPr>
              <a:lnSpc>
                <a:spcPct val="80000"/>
              </a:lnSpc>
            </a:pPr>
            <a:endParaRPr lang="en-GB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cDNA cloning</a:t>
            </a:r>
          </a:p>
          <a:p>
            <a:pPr>
              <a:lnSpc>
                <a:spcPct val="80000"/>
              </a:lnSpc>
            </a:pPr>
            <a:endParaRPr lang="en-GB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Genome walking</a:t>
            </a:r>
          </a:p>
          <a:p>
            <a:pPr>
              <a:lnSpc>
                <a:spcPct val="80000"/>
              </a:lnSpc>
            </a:pPr>
            <a:endParaRPr lang="en-GB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Gene expression – </a:t>
            </a:r>
            <a:r>
              <a:rPr lang="en-GB" sz="1800" b="1" u="sng" smtClean="0">
                <a:latin typeface="Arial" charset="0"/>
              </a:rPr>
              <a:t>R</a:t>
            </a:r>
            <a:r>
              <a:rPr lang="en-GB" sz="1800" b="1" smtClean="0">
                <a:latin typeface="Arial" charset="0"/>
              </a:rPr>
              <a:t>everse </a:t>
            </a:r>
            <a:r>
              <a:rPr lang="en-GB" sz="1800" b="1" u="sng" smtClean="0">
                <a:latin typeface="Arial" charset="0"/>
              </a:rPr>
              <a:t>T</a:t>
            </a:r>
            <a:r>
              <a:rPr lang="en-GB" sz="1800" b="1" smtClean="0">
                <a:latin typeface="Arial" charset="0"/>
              </a:rPr>
              <a:t>ranscription-PCR (reverse transcribe mRNA to DNA using oligo-dT [binds to polyA tail], then amplify)</a:t>
            </a:r>
          </a:p>
          <a:p>
            <a:pPr>
              <a:lnSpc>
                <a:spcPct val="80000"/>
              </a:lnSpc>
            </a:pPr>
            <a:endParaRPr lang="en-GB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Introducing mutations experimentally (base mismatches)</a:t>
            </a:r>
          </a:p>
          <a:p>
            <a:pPr>
              <a:lnSpc>
                <a:spcPct val="80000"/>
              </a:lnSpc>
            </a:pPr>
            <a:endParaRPr lang="en-GB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DNA sequencing</a:t>
            </a:r>
          </a:p>
          <a:p>
            <a:pPr>
              <a:lnSpc>
                <a:spcPct val="80000"/>
              </a:lnSpc>
            </a:pPr>
            <a:endParaRPr lang="en-GB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800" b="1" smtClean="0">
                <a:latin typeface="Arial" charset="0"/>
              </a:rPr>
              <a:t>DNA microarrays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1788"/>
            <a:ext cx="7772400" cy="865187"/>
          </a:xfrm>
        </p:spPr>
        <p:txBody>
          <a:bodyPr/>
          <a:lstStyle/>
          <a:p>
            <a:r>
              <a:rPr lang="en-GB" sz="3600" b="1" u="sng" smtClean="0">
                <a:solidFill>
                  <a:schemeClr val="tx1"/>
                </a:solidFill>
                <a:latin typeface="Arial" charset="0"/>
              </a:rPr>
              <a:t>DNA (oligonucleotide) microarrays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6263"/>
            <a:ext cx="7772400" cy="374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smtClean="0">
                <a:latin typeface="Arial" charset="0"/>
              </a:rPr>
              <a:t>A </a:t>
            </a:r>
            <a:r>
              <a:rPr lang="en-GB" sz="2000" b="1" smtClean="0">
                <a:latin typeface="Arial" charset="0"/>
              </a:rPr>
              <a:t>DNA (or oligonucleotide) microarray</a:t>
            </a:r>
            <a:r>
              <a:rPr lang="en-GB" sz="2000" smtClean="0">
                <a:latin typeface="Arial" charset="0"/>
              </a:rPr>
              <a:t> is a collection of microscopic </a:t>
            </a:r>
            <a:r>
              <a:rPr lang="en-GB" sz="2000" smtClean="0">
                <a:latin typeface="Arial" charset="0"/>
                <a:hlinkClick r:id="rId3" tooltip="DNA"/>
              </a:rPr>
              <a:t>DNA</a:t>
            </a:r>
            <a:r>
              <a:rPr lang="en-GB" sz="2000" smtClean="0">
                <a:latin typeface="Arial" charset="0"/>
              </a:rPr>
              <a:t> (or oligonucleotide) spots, commonly representing single </a:t>
            </a:r>
            <a:r>
              <a:rPr lang="en-GB" sz="2000" smtClean="0">
                <a:latin typeface="Arial" charset="0"/>
                <a:hlinkClick r:id="rId4" tooltip="Gene"/>
              </a:rPr>
              <a:t>genes</a:t>
            </a:r>
            <a:r>
              <a:rPr lang="en-GB" sz="2000" smtClean="0">
                <a:latin typeface="Arial" charset="0"/>
              </a:rPr>
              <a:t>, robotically arrayed on a solid surface, e.g. a glass slide</a:t>
            </a:r>
          </a:p>
          <a:p>
            <a:pPr>
              <a:lnSpc>
                <a:spcPct val="80000"/>
              </a:lnSpc>
            </a:pPr>
            <a:endParaRPr lang="en-GB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000" smtClean="0">
                <a:latin typeface="Arial" charset="0"/>
              </a:rPr>
              <a:t>Qualitative or quantitative measurements with DNA microarrays utilize the selective nature of DNA-DNA or DNA-RNA </a:t>
            </a:r>
            <a:r>
              <a:rPr lang="en-GB" sz="2000" u="sng" smtClean="0">
                <a:latin typeface="Arial" charset="0"/>
                <a:hlinkClick r:id="rId5" tooltip="DNA hybridization"/>
              </a:rPr>
              <a:t>hybridisation</a:t>
            </a:r>
            <a:r>
              <a:rPr lang="en-GB" sz="2000" u="sng" smtClean="0">
                <a:latin typeface="Arial" charset="0"/>
              </a:rPr>
              <a:t> </a:t>
            </a:r>
            <a:r>
              <a:rPr lang="en-GB" sz="2000" smtClean="0">
                <a:latin typeface="Arial" charset="0"/>
              </a:rPr>
              <a:t>under high-stringency conditions, with </a:t>
            </a:r>
            <a:r>
              <a:rPr lang="en-GB" sz="2000" smtClean="0">
                <a:latin typeface="Arial" charset="0"/>
                <a:hlinkClick r:id="rId6" tooltip="Fluorophore"/>
              </a:rPr>
              <a:t>fluorophore</a:t>
            </a:r>
            <a:r>
              <a:rPr lang="en-GB" sz="2000" smtClean="0">
                <a:latin typeface="Arial" charset="0"/>
              </a:rPr>
              <a:t>-based detection</a:t>
            </a:r>
          </a:p>
          <a:p>
            <a:pPr>
              <a:lnSpc>
                <a:spcPct val="80000"/>
              </a:lnSpc>
            </a:pPr>
            <a:endParaRPr lang="en-GB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000" smtClean="0">
                <a:latin typeface="Arial" charset="0"/>
              </a:rPr>
              <a:t>DNA arrays are commonly used for </a:t>
            </a:r>
            <a:r>
              <a:rPr lang="en-GB" sz="2000" smtClean="0">
                <a:latin typeface="Arial" charset="0"/>
                <a:hlinkClick r:id="rId7" tooltip="Expression profiling"/>
              </a:rPr>
              <a:t>expression profiling</a:t>
            </a:r>
            <a:r>
              <a:rPr lang="en-GB" sz="2000" smtClean="0">
                <a:latin typeface="Arial" charset="0"/>
              </a:rPr>
              <a:t>, i.e. monitoring </a:t>
            </a:r>
            <a:r>
              <a:rPr lang="en-GB" sz="2000" smtClean="0">
                <a:latin typeface="Arial" charset="0"/>
                <a:hlinkClick r:id="rId8" tooltip="Gene expression"/>
              </a:rPr>
              <a:t>expression</a:t>
            </a:r>
            <a:r>
              <a:rPr lang="en-GB" sz="2000" smtClean="0">
                <a:latin typeface="Arial" charset="0"/>
              </a:rPr>
              <a:t> levels of thousands of genes simultaneously, or for comparative genomic hybridization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620713"/>
            <a:ext cx="8350250" cy="792162"/>
          </a:xfrm>
        </p:spPr>
        <p:txBody>
          <a:bodyPr/>
          <a:lstStyle/>
          <a:p>
            <a:r>
              <a:rPr lang="en-GB" sz="3600" b="1" u="sng" smtClean="0">
                <a:solidFill>
                  <a:schemeClr val="tx1"/>
                </a:solidFill>
                <a:latin typeface="Arial" charset="0"/>
              </a:rPr>
              <a:t>Example applications of microarrays</a:t>
            </a:r>
            <a:br>
              <a:rPr lang="en-GB" sz="3600" b="1" u="sng" smtClean="0">
                <a:solidFill>
                  <a:schemeClr val="tx1"/>
                </a:solidFill>
                <a:latin typeface="Arial" charset="0"/>
              </a:rPr>
            </a:br>
            <a:endParaRPr lang="en-GB" sz="3600" b="1" u="sng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>
                <a:solidFill>
                  <a:srgbClr val="0066FF"/>
                </a:solidFill>
                <a:latin typeface="Arial" charset="0"/>
                <a:hlinkClick r:id="rId3" tooltip="MRNA"/>
              </a:rPr>
              <a:t>mRNA</a:t>
            </a:r>
            <a:r>
              <a:rPr lang="en-GB" sz="240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GB" sz="2400" smtClean="0">
                <a:latin typeface="Arial" charset="0"/>
              </a:rPr>
              <a:t>or gene </a:t>
            </a:r>
            <a:r>
              <a:rPr lang="en-GB" sz="2400" smtClean="0">
                <a:latin typeface="Arial" charset="0"/>
                <a:hlinkClick r:id="rId4" tooltip="Expression profiling"/>
              </a:rPr>
              <a:t>expression profiling</a:t>
            </a:r>
            <a:endParaRPr lang="en-GB" sz="240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Arial" charset="0"/>
              </a:rPr>
              <a:t>-	monitoring </a:t>
            </a:r>
            <a:r>
              <a:rPr lang="en-GB" sz="2400" smtClean="0">
                <a:latin typeface="Arial" charset="0"/>
                <a:hlinkClick r:id="rId5" tooltip="Gene expression"/>
              </a:rPr>
              <a:t>expression</a:t>
            </a:r>
            <a:r>
              <a:rPr lang="en-GB" sz="2400" smtClean="0">
                <a:latin typeface="Arial" charset="0"/>
              </a:rPr>
              <a:t> levels for thousands of genes simultaneously is relevant to many areas of </a:t>
            </a:r>
            <a:r>
              <a:rPr lang="en-GB" sz="2400" smtClean="0">
                <a:latin typeface="Arial" charset="0"/>
                <a:hlinkClick r:id="rId6" tooltip="Biology"/>
              </a:rPr>
              <a:t>biology</a:t>
            </a:r>
            <a:r>
              <a:rPr lang="en-GB" sz="2400" smtClean="0">
                <a:latin typeface="Arial" charset="0"/>
              </a:rPr>
              <a:t> and </a:t>
            </a:r>
            <a:r>
              <a:rPr lang="en-GB" sz="2400" smtClean="0">
                <a:latin typeface="Arial" charset="0"/>
                <a:hlinkClick r:id="rId7" tooltip="Medicine"/>
              </a:rPr>
              <a:t>medicine</a:t>
            </a:r>
            <a:r>
              <a:rPr lang="en-GB" sz="2400" smtClean="0">
                <a:latin typeface="Arial" charset="0"/>
              </a:rPr>
              <a:t>, such as studying treatments, </a:t>
            </a:r>
            <a:r>
              <a:rPr lang="en-GB" sz="2400" smtClean="0">
                <a:latin typeface="Arial" charset="0"/>
                <a:hlinkClick r:id="rId8" tooltip="Disease"/>
              </a:rPr>
              <a:t>disease</a:t>
            </a:r>
            <a:r>
              <a:rPr lang="en-GB" sz="2400" smtClean="0">
                <a:latin typeface="Arial" charset="0"/>
              </a:rPr>
              <a:t>, and developmental stages. For example, microarrays can be used to identify disease genes by comparing gene expression in diseased and normal cells</a:t>
            </a:r>
          </a:p>
          <a:p>
            <a:pPr>
              <a:lnSpc>
                <a:spcPct val="80000"/>
              </a:lnSpc>
            </a:pPr>
            <a:endParaRPr lang="en-GB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  <a:hlinkClick r:id="rId9" tooltip="SNP array"/>
              </a:rPr>
              <a:t>SNP detection arrays</a:t>
            </a:r>
            <a:r>
              <a:rPr lang="en-GB" sz="2400" smtClean="0">
                <a:latin typeface="Arial" charset="0"/>
              </a:rPr>
              <a:t> - looking for </a:t>
            </a:r>
            <a:r>
              <a:rPr lang="en-GB" sz="2400" smtClean="0">
                <a:latin typeface="Arial" charset="0"/>
                <a:hlinkClick r:id="rId10" tooltip="Single nucleotide polymorphism"/>
              </a:rPr>
              <a:t>Single Nucleotide Polymorphism</a:t>
            </a:r>
            <a:r>
              <a:rPr lang="en-GB" sz="2400" smtClean="0">
                <a:latin typeface="Arial" charset="0"/>
              </a:rPr>
              <a:t>s in the genome of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941888"/>
            <a:ext cx="1798637" cy="1143000"/>
          </a:xfrm>
        </p:spPr>
        <p:txBody>
          <a:bodyPr/>
          <a:lstStyle/>
          <a:p>
            <a:pPr algn="l"/>
            <a:r>
              <a:rPr lang="en-GB" sz="1400" b="1" smtClean="0">
                <a:solidFill>
                  <a:schemeClr val="tx1"/>
                </a:solidFill>
                <a:latin typeface="Arial" charset="0"/>
              </a:rPr>
              <a:t>Microscope slide with arrayed DNA probes for all human genes (~30,000)</a:t>
            </a:r>
          </a:p>
        </p:txBody>
      </p:sp>
      <p:pic>
        <p:nvPicPr>
          <p:cNvPr id="87042" name="Picture 5" descr="Microarray-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813" y="404813"/>
            <a:ext cx="40957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Line 6"/>
          <p:cNvSpPr>
            <a:spLocks noChangeShapeType="1"/>
          </p:cNvSpPr>
          <p:nvPr/>
        </p:nvSpPr>
        <p:spPr bwMode="auto">
          <a:xfrm>
            <a:off x="1908175" y="5516563"/>
            <a:ext cx="18002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GB" sz="3200" b="1" u="sng" smtClean="0">
                <a:solidFill>
                  <a:schemeClr val="tx1"/>
                </a:solidFill>
                <a:latin typeface="Arial" charset="0"/>
              </a:rPr>
              <a:t>Gene expression analysis by microarray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091" name="Picture 5" descr="Microarra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1552575"/>
            <a:ext cx="7953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3348038" y="2316163"/>
            <a:ext cx="522446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CC00"/>
                </a:solidFill>
                <a:latin typeface="Arial" charset="0"/>
              </a:rPr>
              <a:t>Green</a:t>
            </a:r>
            <a:r>
              <a:rPr lang="en-GB" sz="1600" b="1">
                <a:solidFill>
                  <a:srgbClr val="CCFFFF"/>
                </a:solidFill>
                <a:latin typeface="Arial" charset="0"/>
              </a:rPr>
              <a:t> – gene more highly expressed in </a:t>
            </a:r>
            <a:r>
              <a:rPr lang="en-GB" sz="1600" b="1">
                <a:solidFill>
                  <a:srgbClr val="00CC00"/>
                </a:solidFill>
                <a:latin typeface="Arial" charset="0"/>
              </a:rPr>
              <a:t>normal</a:t>
            </a:r>
            <a:r>
              <a:rPr lang="en-GB" sz="1600" b="1">
                <a:solidFill>
                  <a:srgbClr val="CCFFFF"/>
                </a:solidFill>
                <a:latin typeface="Arial" charset="0"/>
              </a:rPr>
              <a:t> cells</a:t>
            </a:r>
          </a:p>
          <a:p>
            <a:pPr eaLnBrk="0" hangingPunct="0"/>
            <a:r>
              <a:rPr lang="en-GB" sz="1600" b="1">
                <a:solidFill>
                  <a:srgbClr val="FF3300"/>
                </a:solidFill>
                <a:latin typeface="Arial" charset="0"/>
              </a:rPr>
              <a:t>Red</a:t>
            </a:r>
            <a:r>
              <a:rPr lang="en-GB" sz="1600" b="1">
                <a:solidFill>
                  <a:srgbClr val="CCFFFF"/>
                </a:solidFill>
                <a:latin typeface="Arial" charset="0"/>
              </a:rPr>
              <a:t> - gene more highly expressed in </a:t>
            </a:r>
            <a:r>
              <a:rPr lang="en-GB" sz="1600" b="1">
                <a:solidFill>
                  <a:srgbClr val="FF3300"/>
                </a:solidFill>
                <a:latin typeface="Arial" charset="0"/>
              </a:rPr>
              <a:t>cancer</a:t>
            </a:r>
            <a:r>
              <a:rPr lang="en-GB" sz="1600" b="1">
                <a:solidFill>
                  <a:srgbClr val="CCFFFF"/>
                </a:solidFill>
                <a:latin typeface="Arial" charset="0"/>
              </a:rPr>
              <a:t> cells</a:t>
            </a:r>
          </a:p>
          <a:p>
            <a:pPr eaLnBrk="0" hangingPunct="0"/>
            <a:r>
              <a:rPr lang="en-GB" sz="1600" b="1">
                <a:solidFill>
                  <a:srgbClr val="FFFF00"/>
                </a:solidFill>
                <a:latin typeface="Arial" charset="0"/>
              </a:rPr>
              <a:t>Yellow</a:t>
            </a:r>
            <a:r>
              <a:rPr lang="en-GB" sz="1600" b="1">
                <a:solidFill>
                  <a:srgbClr val="CCFFFF"/>
                </a:solidFill>
                <a:latin typeface="Arial" charset="0"/>
              </a:rPr>
              <a:t> – gene </a:t>
            </a:r>
            <a:r>
              <a:rPr lang="en-GB" sz="1600" b="1">
                <a:solidFill>
                  <a:srgbClr val="FFFF00"/>
                </a:solidFill>
                <a:latin typeface="Arial" charset="0"/>
              </a:rPr>
              <a:t>equally</a:t>
            </a:r>
            <a:r>
              <a:rPr lang="en-GB" sz="1600" b="1">
                <a:solidFill>
                  <a:srgbClr val="CCFFFF"/>
                </a:solidFill>
                <a:latin typeface="Arial" charset="0"/>
              </a:rPr>
              <a:t> expressed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Personalised</a:t>
            </a:r>
            <a:r>
              <a:rPr lang="en-US" dirty="0" smtClean="0">
                <a:solidFill>
                  <a:srgbClr val="FF0000"/>
                </a:solidFill>
              </a:rPr>
              <a:t> medicine-HER2 and breast cancer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Overexpression of HER2 leads to more aggressive breast cancer</a:t>
            </a:r>
          </a:p>
          <a:p>
            <a:r>
              <a:rPr lang="en-US" dirty="0" smtClean="0"/>
              <a:t>(involved in cell growth and proliferation)</a:t>
            </a:r>
          </a:p>
          <a:p>
            <a:r>
              <a:rPr lang="en-US" dirty="0" smtClean="0"/>
              <a:t>20% of breast cancer is Her2 positive- more aggressive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3573016"/>
            <a:ext cx="7816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Drugs (biologic therapy) have been developed specifically for </a:t>
            </a:r>
          </a:p>
          <a:p>
            <a:r>
              <a:rPr lang="en-US" dirty="0"/>
              <a:t>cancer where individuals have a Her2 mutation </a:t>
            </a:r>
          </a:p>
          <a:p>
            <a:r>
              <a:rPr lang="en-US" dirty="0"/>
              <a:t>e.g. </a:t>
            </a:r>
            <a:r>
              <a:rPr lang="en-US" dirty="0" err="1"/>
              <a:t>Trastuzumab</a:t>
            </a:r>
            <a:r>
              <a:rPr lang="en-US" dirty="0"/>
              <a:t> (Herceptin)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en-GB" b="1" u="sng" smtClean="0">
                <a:latin typeface="Arial" charset="0"/>
              </a:rPr>
              <a:t>Microarray animation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13000"/>
            <a:ext cx="7772400" cy="1303338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u="sng" dirty="0">
                <a:solidFill>
                  <a:srgbClr val="0066FF"/>
                </a:solidFill>
                <a:latin typeface="Arial" charset="0"/>
              </a:rPr>
              <a:t>http://www.youtube.com/watch?v=3mAIN85GL-k</a:t>
            </a:r>
            <a:endParaRPr lang="en-GB" sz="2400" b="1" u="sng" dirty="0" smtClean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  <a:latin typeface="Arial" charset="0"/>
              </a:rPr>
              <a:t>References</a:t>
            </a:r>
          </a:p>
        </p:txBody>
      </p:sp>
      <p:sp>
        <p:nvSpPr>
          <p:cNvPr id="921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2413000"/>
            <a:ext cx="8569325" cy="1952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smtClean="0">
                <a:latin typeface="Arial" charset="0"/>
              </a:rPr>
              <a:t>“Molecular Biology of the Cell” - Alberts </a:t>
            </a:r>
            <a:r>
              <a:rPr lang="en-GB" sz="2400" b="1" i="1" smtClean="0">
                <a:latin typeface="Arial" charset="0"/>
              </a:rPr>
              <a:t>et al</a:t>
            </a:r>
            <a:r>
              <a:rPr lang="en-GB" sz="2400" b="1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b="1" smtClean="0">
                <a:latin typeface="Arial" charset="0"/>
              </a:rPr>
              <a:t>“Human Molecular Genetics”  -  Strachan and Read</a:t>
            </a:r>
          </a:p>
          <a:p>
            <a:pPr>
              <a:lnSpc>
                <a:spcPct val="80000"/>
              </a:lnSpc>
            </a:pPr>
            <a:endParaRPr lang="en-GB" sz="24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b="1" smtClean="0">
                <a:latin typeface="Arial" charset="0"/>
              </a:rPr>
              <a:t>“Genes”  -  Lewin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01900"/>
            <a:ext cx="7772400" cy="1143000"/>
          </a:xfrm>
        </p:spPr>
        <p:txBody>
          <a:bodyPr/>
          <a:lstStyle/>
          <a:p>
            <a:r>
              <a:rPr lang="en-GB" sz="6600" smtClean="0">
                <a:solidFill>
                  <a:srgbClr val="0000FF"/>
                </a:solidFill>
                <a:latin typeface="Arial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Next generation sequencing-the personalised genome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2492896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Identify if a cancer is Her2 positive or not</a:t>
            </a:r>
          </a:p>
          <a:p>
            <a:r>
              <a:rPr lang="en-US" sz="2800" dirty="0"/>
              <a:t>Tailor treatment (e.g. Herceptin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19672" y="3717032"/>
            <a:ext cx="3936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 held genome sequencers</a:t>
            </a:r>
          </a:p>
          <a:p>
            <a:endParaRPr lang="en-US" dirty="0"/>
          </a:p>
          <a:p>
            <a:r>
              <a:rPr lang="en-US" dirty="0"/>
              <a:t>Ion Torrent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GB" u="sng" dirty="0" smtClean="0">
                <a:solidFill>
                  <a:schemeClr val="tx1"/>
                </a:solidFill>
                <a:latin typeface="Arial" charset="0"/>
              </a:rPr>
              <a:t>DNA cloning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8463" y="1981200"/>
            <a:ext cx="813435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dirty="0" smtClean="0">
                <a:latin typeface="Arial" charset="0"/>
              </a:rPr>
              <a:t>A method of selectively amplifying DNA sequences of interest to generate homogenous DNA populations</a:t>
            </a:r>
          </a:p>
          <a:p>
            <a:endParaRPr lang="en-GB" sz="2400" b="1" dirty="0" smtClean="0">
              <a:latin typeface="Arial" charset="0"/>
            </a:endParaRPr>
          </a:p>
          <a:p>
            <a:pPr lvl="1"/>
            <a:r>
              <a:rPr lang="en-GB" sz="2400" b="1" dirty="0" smtClean="0">
                <a:latin typeface="Arial" charset="0"/>
              </a:rPr>
              <a:t>Cell-based DNA cloning (</a:t>
            </a:r>
            <a:r>
              <a:rPr lang="en-GB" sz="2400" b="1" i="1" dirty="0" smtClean="0">
                <a:latin typeface="Arial" charset="0"/>
              </a:rPr>
              <a:t>in vivo)</a:t>
            </a:r>
          </a:p>
          <a:p>
            <a:pPr lvl="1"/>
            <a:endParaRPr lang="en-GB" sz="2400" b="1" i="1" dirty="0" smtClean="0">
              <a:latin typeface="Arial" charset="0"/>
            </a:endParaRPr>
          </a:p>
          <a:p>
            <a:pPr lvl="1"/>
            <a:r>
              <a:rPr lang="en-GB" sz="2400" b="1" dirty="0" smtClean="0">
                <a:latin typeface="Arial" charset="0"/>
              </a:rPr>
              <a:t>Cell-free DNA cloning (</a:t>
            </a:r>
            <a:r>
              <a:rPr lang="en-GB" sz="2400" b="1" i="1" dirty="0" smtClean="0">
                <a:latin typeface="Arial" charset="0"/>
              </a:rPr>
              <a:t>in vitro)</a:t>
            </a:r>
            <a:r>
              <a:rPr lang="en-GB" sz="2400" b="1" dirty="0" smtClean="0">
                <a:latin typeface="Arial" charset="0"/>
              </a:rPr>
              <a:t>  -  PCR</a:t>
            </a:r>
            <a:endParaRPr lang="en-GB" sz="2400" i="1" dirty="0" smtClean="0">
              <a:latin typeface="Arial" charset="0"/>
            </a:endParaRPr>
          </a:p>
          <a:p>
            <a:pPr>
              <a:buFontTx/>
              <a:buChar char="–"/>
            </a:pPr>
            <a:endParaRPr lang="en-GB" sz="2400" i="1" dirty="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GB" sz="4000" b="1" u="sng" dirty="0" smtClean="0">
                <a:solidFill>
                  <a:schemeClr val="tx1"/>
                </a:solidFill>
                <a:latin typeface="Arial" charset="0"/>
              </a:rPr>
              <a:t>Cell-based DNA cloning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b="1" dirty="0" smtClean="0">
                <a:latin typeface="Arial" charset="0"/>
              </a:rPr>
              <a:t>(1) Construction of recombinant DNA molecules </a:t>
            </a:r>
            <a:r>
              <a:rPr lang="en-GB" sz="2400" b="1" i="1" dirty="0" smtClean="0">
                <a:latin typeface="Arial" charset="0"/>
              </a:rPr>
              <a:t>in vitro</a:t>
            </a:r>
            <a:r>
              <a:rPr lang="en-GB" sz="2400" b="1" dirty="0" smtClean="0">
                <a:latin typeface="Arial" charset="0"/>
              </a:rPr>
              <a:t> by:</a:t>
            </a:r>
          </a:p>
          <a:p>
            <a:pPr lvl="1"/>
            <a:r>
              <a:rPr lang="en-GB" sz="2000" b="1" dirty="0" smtClean="0">
                <a:latin typeface="Arial" charset="0"/>
              </a:rPr>
              <a:t> cutting a</a:t>
            </a:r>
            <a:r>
              <a:rPr lang="en-GB" sz="2000" b="1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target DNA</a:t>
            </a:r>
            <a:r>
              <a:rPr lang="en-GB" sz="2000" b="1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and a</a:t>
            </a:r>
            <a:r>
              <a:rPr lang="en-GB" sz="2000" b="1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0066FF"/>
                </a:solidFill>
                <a:latin typeface="Arial" charset="0"/>
              </a:rPr>
              <a:t>replicon</a:t>
            </a:r>
            <a:r>
              <a:rPr lang="en-GB" sz="2000" b="1" dirty="0" smtClean="0">
                <a:solidFill>
                  <a:srgbClr val="66FFFF"/>
                </a:solidFill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(sequence capable of independent replication – e.g. plasmid, bacteriophage, </a:t>
            </a:r>
            <a:r>
              <a:rPr lang="en-GB" sz="2000" b="1" u="sng" dirty="0" smtClean="0">
                <a:latin typeface="Arial" charset="0"/>
              </a:rPr>
              <a:t>Y</a:t>
            </a:r>
            <a:r>
              <a:rPr lang="en-GB" sz="2000" b="1" dirty="0" smtClean="0">
                <a:latin typeface="Arial" charset="0"/>
              </a:rPr>
              <a:t>east </a:t>
            </a:r>
            <a:r>
              <a:rPr lang="en-GB" sz="2000" b="1" u="sng" dirty="0" smtClean="0">
                <a:latin typeface="Arial" charset="0"/>
              </a:rPr>
              <a:t>A</a:t>
            </a:r>
            <a:r>
              <a:rPr lang="en-GB" sz="2000" b="1" dirty="0" smtClean="0">
                <a:latin typeface="Arial" charset="0"/>
              </a:rPr>
              <a:t>rtificial </a:t>
            </a:r>
            <a:r>
              <a:rPr lang="en-GB" sz="2000" b="1" u="sng" dirty="0" smtClean="0">
                <a:latin typeface="Arial" charset="0"/>
              </a:rPr>
              <a:t>C</a:t>
            </a:r>
            <a:r>
              <a:rPr lang="en-GB" sz="2000" b="1" dirty="0" smtClean="0">
                <a:latin typeface="Arial" charset="0"/>
              </a:rPr>
              <a:t>hromosome) with specific enzymes,</a:t>
            </a:r>
            <a:r>
              <a:rPr lang="en-GB" sz="2000" b="1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FF66CC"/>
                </a:solidFill>
                <a:latin typeface="Arial" charset="0"/>
              </a:rPr>
              <a:t>restriction endonucleases</a:t>
            </a:r>
            <a:r>
              <a:rPr lang="en-GB" sz="2000" b="1" dirty="0" smtClean="0">
                <a:latin typeface="Arial" charset="0"/>
              </a:rPr>
              <a:t>, so that the ends of the two DNA sequences are compatible</a:t>
            </a:r>
          </a:p>
          <a:p>
            <a:pPr lvl="1"/>
            <a:endParaRPr lang="en-GB" sz="2000" b="1" dirty="0" smtClean="0">
              <a:latin typeface="Arial" charset="0"/>
            </a:endParaRPr>
          </a:p>
          <a:p>
            <a:pPr>
              <a:buFontTx/>
              <a:buChar char="–"/>
            </a:pPr>
            <a:endParaRPr lang="en-GB" sz="2000" b="1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01688" y="48783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233488" y="51577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14488" y="54244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766888" y="55768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919288" y="57292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pic>
        <p:nvPicPr>
          <p:cNvPr id="26635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5054600"/>
            <a:ext cx="520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397000" y="5081588"/>
            <a:ext cx="0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549400" y="5081588"/>
            <a:ext cx="0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636838" y="5264150"/>
            <a:ext cx="2651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4894263" y="5040313"/>
            <a:ext cx="436562" cy="449262"/>
          </a:xfrm>
          <a:custGeom>
            <a:avLst/>
            <a:gdLst>
              <a:gd name="T0" fmla="*/ 68262 w 275"/>
              <a:gd name="T1" fmla="*/ 307975 h 283"/>
              <a:gd name="T2" fmla="*/ 93662 w 275"/>
              <a:gd name="T3" fmla="*/ 333375 h 283"/>
              <a:gd name="T4" fmla="*/ 119062 w 275"/>
              <a:gd name="T5" fmla="*/ 350837 h 283"/>
              <a:gd name="T6" fmla="*/ 161925 w 275"/>
              <a:gd name="T7" fmla="*/ 368300 h 283"/>
              <a:gd name="T8" fmla="*/ 196850 w 275"/>
              <a:gd name="T9" fmla="*/ 368300 h 283"/>
              <a:gd name="T10" fmla="*/ 255587 w 275"/>
              <a:gd name="T11" fmla="*/ 360362 h 283"/>
              <a:gd name="T12" fmla="*/ 306387 w 275"/>
              <a:gd name="T13" fmla="*/ 325437 h 283"/>
              <a:gd name="T14" fmla="*/ 341312 w 275"/>
              <a:gd name="T15" fmla="*/ 280987 h 283"/>
              <a:gd name="T16" fmla="*/ 349250 w 275"/>
              <a:gd name="T17" fmla="*/ 228600 h 283"/>
              <a:gd name="T18" fmla="*/ 341312 w 275"/>
              <a:gd name="T19" fmla="*/ 166687 h 283"/>
              <a:gd name="T20" fmla="*/ 306387 w 275"/>
              <a:gd name="T21" fmla="*/ 122237 h 283"/>
              <a:gd name="T22" fmla="*/ 255587 w 275"/>
              <a:gd name="T23" fmla="*/ 87312 h 283"/>
              <a:gd name="T24" fmla="*/ 196850 w 275"/>
              <a:gd name="T25" fmla="*/ 79375 h 283"/>
              <a:gd name="T26" fmla="*/ 161925 w 275"/>
              <a:gd name="T27" fmla="*/ 87312 h 283"/>
              <a:gd name="T28" fmla="*/ 119062 w 275"/>
              <a:gd name="T29" fmla="*/ 96837 h 283"/>
              <a:gd name="T30" fmla="*/ 93662 w 275"/>
              <a:gd name="T31" fmla="*/ 114300 h 283"/>
              <a:gd name="T32" fmla="*/ 68262 w 275"/>
              <a:gd name="T33" fmla="*/ 139700 h 283"/>
              <a:gd name="T34" fmla="*/ 0 w 275"/>
              <a:gd name="T35" fmla="*/ 96837 h 283"/>
              <a:gd name="T36" fmla="*/ 34925 w 275"/>
              <a:gd name="T37" fmla="*/ 52387 h 283"/>
              <a:gd name="T38" fmla="*/ 85725 w 275"/>
              <a:gd name="T39" fmla="*/ 26987 h 283"/>
              <a:gd name="T40" fmla="*/ 136525 w 275"/>
              <a:gd name="T41" fmla="*/ 7937 h 283"/>
              <a:gd name="T42" fmla="*/ 196850 w 275"/>
              <a:gd name="T43" fmla="*/ 0 h 283"/>
              <a:gd name="T44" fmla="*/ 247650 w 275"/>
              <a:gd name="T45" fmla="*/ 7937 h 283"/>
              <a:gd name="T46" fmla="*/ 290512 w 275"/>
              <a:gd name="T47" fmla="*/ 17462 h 283"/>
              <a:gd name="T48" fmla="*/ 366712 w 275"/>
              <a:gd name="T49" fmla="*/ 69850 h 283"/>
              <a:gd name="T50" fmla="*/ 417512 w 275"/>
              <a:gd name="T51" fmla="*/ 139700 h 283"/>
              <a:gd name="T52" fmla="*/ 427037 w 275"/>
              <a:gd name="T53" fmla="*/ 184150 h 283"/>
              <a:gd name="T54" fmla="*/ 434975 w 275"/>
              <a:gd name="T55" fmla="*/ 228600 h 283"/>
              <a:gd name="T56" fmla="*/ 427037 w 275"/>
              <a:gd name="T57" fmla="*/ 271462 h 283"/>
              <a:gd name="T58" fmla="*/ 417512 w 275"/>
              <a:gd name="T59" fmla="*/ 307975 h 283"/>
              <a:gd name="T60" fmla="*/ 366712 w 275"/>
              <a:gd name="T61" fmla="*/ 377825 h 283"/>
              <a:gd name="T62" fmla="*/ 290512 w 275"/>
              <a:gd name="T63" fmla="*/ 430212 h 283"/>
              <a:gd name="T64" fmla="*/ 247650 w 275"/>
              <a:gd name="T65" fmla="*/ 438150 h 283"/>
              <a:gd name="T66" fmla="*/ 196850 w 275"/>
              <a:gd name="T67" fmla="*/ 447675 h 283"/>
              <a:gd name="T68" fmla="*/ 136525 w 275"/>
              <a:gd name="T69" fmla="*/ 438150 h 283"/>
              <a:gd name="T70" fmla="*/ 85725 w 275"/>
              <a:gd name="T71" fmla="*/ 420687 h 283"/>
              <a:gd name="T72" fmla="*/ 34925 w 275"/>
              <a:gd name="T73" fmla="*/ 395287 h 283"/>
              <a:gd name="T74" fmla="*/ 0 w 275"/>
              <a:gd name="T75" fmla="*/ 350837 h 283"/>
              <a:gd name="T76" fmla="*/ 68262 w 275"/>
              <a:gd name="T77" fmla="*/ 307975 h 2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5"/>
              <a:gd name="T118" fmla="*/ 0 h 283"/>
              <a:gd name="T119" fmla="*/ 275 w 275"/>
              <a:gd name="T120" fmla="*/ 283 h 28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5" h="283">
                <a:moveTo>
                  <a:pt x="43" y="194"/>
                </a:moveTo>
                <a:lnTo>
                  <a:pt x="59" y="210"/>
                </a:lnTo>
                <a:lnTo>
                  <a:pt x="75" y="221"/>
                </a:lnTo>
                <a:lnTo>
                  <a:pt x="102" y="232"/>
                </a:lnTo>
                <a:lnTo>
                  <a:pt x="124" y="232"/>
                </a:lnTo>
                <a:lnTo>
                  <a:pt x="161" y="227"/>
                </a:lnTo>
                <a:lnTo>
                  <a:pt x="193" y="205"/>
                </a:lnTo>
                <a:lnTo>
                  <a:pt x="215" y="177"/>
                </a:lnTo>
                <a:lnTo>
                  <a:pt x="220" y="144"/>
                </a:lnTo>
                <a:lnTo>
                  <a:pt x="215" y="105"/>
                </a:lnTo>
                <a:lnTo>
                  <a:pt x="193" y="77"/>
                </a:lnTo>
                <a:lnTo>
                  <a:pt x="161" y="55"/>
                </a:lnTo>
                <a:lnTo>
                  <a:pt x="124" y="50"/>
                </a:lnTo>
                <a:lnTo>
                  <a:pt x="102" y="55"/>
                </a:lnTo>
                <a:lnTo>
                  <a:pt x="75" y="61"/>
                </a:lnTo>
                <a:lnTo>
                  <a:pt x="59" y="72"/>
                </a:lnTo>
                <a:lnTo>
                  <a:pt x="43" y="88"/>
                </a:lnTo>
                <a:lnTo>
                  <a:pt x="0" y="61"/>
                </a:lnTo>
                <a:lnTo>
                  <a:pt x="22" y="33"/>
                </a:lnTo>
                <a:lnTo>
                  <a:pt x="54" y="17"/>
                </a:lnTo>
                <a:lnTo>
                  <a:pt x="86" y="5"/>
                </a:lnTo>
                <a:lnTo>
                  <a:pt x="124" y="0"/>
                </a:lnTo>
                <a:lnTo>
                  <a:pt x="156" y="5"/>
                </a:lnTo>
                <a:lnTo>
                  <a:pt x="183" y="11"/>
                </a:lnTo>
                <a:lnTo>
                  <a:pt x="231" y="44"/>
                </a:lnTo>
                <a:lnTo>
                  <a:pt x="263" y="88"/>
                </a:lnTo>
                <a:lnTo>
                  <a:pt x="269" y="116"/>
                </a:lnTo>
                <a:lnTo>
                  <a:pt x="274" y="144"/>
                </a:lnTo>
                <a:lnTo>
                  <a:pt x="269" y="171"/>
                </a:lnTo>
                <a:lnTo>
                  <a:pt x="263" y="194"/>
                </a:lnTo>
                <a:lnTo>
                  <a:pt x="231" y="238"/>
                </a:lnTo>
                <a:lnTo>
                  <a:pt x="183" y="271"/>
                </a:lnTo>
                <a:lnTo>
                  <a:pt x="156" y="276"/>
                </a:lnTo>
                <a:lnTo>
                  <a:pt x="124" y="282"/>
                </a:lnTo>
                <a:lnTo>
                  <a:pt x="86" y="276"/>
                </a:lnTo>
                <a:lnTo>
                  <a:pt x="54" y="265"/>
                </a:lnTo>
                <a:lnTo>
                  <a:pt x="22" y="249"/>
                </a:lnTo>
                <a:lnTo>
                  <a:pt x="0" y="221"/>
                </a:lnTo>
                <a:lnTo>
                  <a:pt x="43" y="194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3532188" y="5086350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433888" y="5227638"/>
            <a:ext cx="2095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059113" y="4573588"/>
            <a:ext cx="1758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1" dirty="0">
                <a:latin typeface="Arial" charset="0"/>
              </a:rPr>
              <a:t>Purify and mix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GB" sz="4000" b="1" u="sng" dirty="0" smtClean="0">
                <a:solidFill>
                  <a:schemeClr val="tx1"/>
                </a:solidFill>
                <a:latin typeface="Arial" charset="0"/>
              </a:rPr>
              <a:t>Cell-based DNA cloning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51838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dirty="0" smtClean="0">
                <a:latin typeface="Arial" charset="0"/>
              </a:rPr>
              <a:t>(1) Construction of recombinant DNA molecules </a:t>
            </a:r>
            <a:r>
              <a:rPr lang="en-GB" sz="2400" b="1" i="1" dirty="0" smtClean="0">
                <a:latin typeface="Arial" charset="0"/>
              </a:rPr>
              <a:t>in vitro</a:t>
            </a:r>
            <a:r>
              <a:rPr lang="en-GB" sz="2400" b="1" dirty="0" smtClean="0">
                <a:latin typeface="Arial" charset="0"/>
              </a:rPr>
              <a:t> by:</a:t>
            </a:r>
          </a:p>
          <a:p>
            <a:pPr lvl="1"/>
            <a:r>
              <a:rPr lang="en-GB" sz="2000" b="1" dirty="0" smtClean="0">
                <a:latin typeface="Arial" charset="0"/>
              </a:rPr>
              <a:t> cutting a</a:t>
            </a:r>
            <a:r>
              <a:rPr lang="en-GB" sz="2000" b="1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target DNA</a:t>
            </a:r>
            <a:r>
              <a:rPr lang="en-GB" sz="2000" b="1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and a</a:t>
            </a:r>
            <a:r>
              <a:rPr lang="en-GB" sz="2000" b="1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0066FF"/>
                </a:solidFill>
                <a:latin typeface="Arial" charset="0"/>
              </a:rPr>
              <a:t>replicon</a:t>
            </a:r>
            <a:r>
              <a:rPr lang="en-GB" sz="2000" b="1" dirty="0" smtClean="0">
                <a:solidFill>
                  <a:srgbClr val="66FFFF"/>
                </a:solidFill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(sequence capable of independent replication – e.g. plasmid, lambda phage, YAC) with specific enzymes,</a:t>
            </a:r>
            <a:r>
              <a:rPr lang="en-GB" sz="2000" b="1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FF66CC"/>
                </a:solidFill>
                <a:latin typeface="Arial" charset="0"/>
              </a:rPr>
              <a:t>restriction endonucleases</a:t>
            </a:r>
            <a:r>
              <a:rPr lang="en-GB" sz="2000" b="1" dirty="0" smtClean="0">
                <a:latin typeface="Arial" charset="0"/>
              </a:rPr>
              <a:t>, so that the ends of the two DNA sequences are compatible</a:t>
            </a:r>
          </a:p>
          <a:p>
            <a:pPr lvl="1">
              <a:buFontTx/>
              <a:buNone/>
            </a:pPr>
            <a:endParaRPr lang="en-GB" sz="2000" b="1" dirty="0" smtClean="0">
              <a:latin typeface="Arial" charset="0"/>
            </a:endParaRPr>
          </a:p>
          <a:p>
            <a:pPr lvl="1"/>
            <a:r>
              <a:rPr lang="en-GB" sz="2000" b="1" dirty="0" smtClean="0">
                <a:latin typeface="Arial" charset="0"/>
              </a:rPr>
              <a:t> mixing and joining the DNA fragments by using the enzyme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00CC00"/>
                </a:solidFill>
                <a:latin typeface="Arial" charset="0"/>
              </a:rPr>
              <a:t>DNA ligase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01688" y="48783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233488" y="51577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614488" y="54244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766888" y="55768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919288" y="5729288"/>
            <a:ext cx="6413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pic>
        <p:nvPicPr>
          <p:cNvPr id="28683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5054600"/>
            <a:ext cx="520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397000" y="5081588"/>
            <a:ext cx="0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549400" y="5081588"/>
            <a:ext cx="0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2636838" y="5264150"/>
            <a:ext cx="2651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4894263" y="5040313"/>
            <a:ext cx="436562" cy="449262"/>
          </a:xfrm>
          <a:custGeom>
            <a:avLst/>
            <a:gdLst>
              <a:gd name="T0" fmla="*/ 68262 w 275"/>
              <a:gd name="T1" fmla="*/ 307975 h 283"/>
              <a:gd name="T2" fmla="*/ 93662 w 275"/>
              <a:gd name="T3" fmla="*/ 333375 h 283"/>
              <a:gd name="T4" fmla="*/ 119062 w 275"/>
              <a:gd name="T5" fmla="*/ 350837 h 283"/>
              <a:gd name="T6" fmla="*/ 161925 w 275"/>
              <a:gd name="T7" fmla="*/ 368300 h 283"/>
              <a:gd name="T8" fmla="*/ 196850 w 275"/>
              <a:gd name="T9" fmla="*/ 368300 h 283"/>
              <a:gd name="T10" fmla="*/ 255587 w 275"/>
              <a:gd name="T11" fmla="*/ 360362 h 283"/>
              <a:gd name="T12" fmla="*/ 306387 w 275"/>
              <a:gd name="T13" fmla="*/ 325437 h 283"/>
              <a:gd name="T14" fmla="*/ 341312 w 275"/>
              <a:gd name="T15" fmla="*/ 280987 h 283"/>
              <a:gd name="T16" fmla="*/ 349250 w 275"/>
              <a:gd name="T17" fmla="*/ 228600 h 283"/>
              <a:gd name="T18" fmla="*/ 341312 w 275"/>
              <a:gd name="T19" fmla="*/ 166687 h 283"/>
              <a:gd name="T20" fmla="*/ 306387 w 275"/>
              <a:gd name="T21" fmla="*/ 122237 h 283"/>
              <a:gd name="T22" fmla="*/ 255587 w 275"/>
              <a:gd name="T23" fmla="*/ 87312 h 283"/>
              <a:gd name="T24" fmla="*/ 196850 w 275"/>
              <a:gd name="T25" fmla="*/ 79375 h 283"/>
              <a:gd name="T26" fmla="*/ 161925 w 275"/>
              <a:gd name="T27" fmla="*/ 87312 h 283"/>
              <a:gd name="T28" fmla="*/ 119062 w 275"/>
              <a:gd name="T29" fmla="*/ 96837 h 283"/>
              <a:gd name="T30" fmla="*/ 93662 w 275"/>
              <a:gd name="T31" fmla="*/ 114300 h 283"/>
              <a:gd name="T32" fmla="*/ 68262 w 275"/>
              <a:gd name="T33" fmla="*/ 139700 h 283"/>
              <a:gd name="T34" fmla="*/ 0 w 275"/>
              <a:gd name="T35" fmla="*/ 96837 h 283"/>
              <a:gd name="T36" fmla="*/ 34925 w 275"/>
              <a:gd name="T37" fmla="*/ 52387 h 283"/>
              <a:gd name="T38" fmla="*/ 85725 w 275"/>
              <a:gd name="T39" fmla="*/ 26987 h 283"/>
              <a:gd name="T40" fmla="*/ 136525 w 275"/>
              <a:gd name="T41" fmla="*/ 7937 h 283"/>
              <a:gd name="T42" fmla="*/ 196850 w 275"/>
              <a:gd name="T43" fmla="*/ 0 h 283"/>
              <a:gd name="T44" fmla="*/ 247650 w 275"/>
              <a:gd name="T45" fmla="*/ 7937 h 283"/>
              <a:gd name="T46" fmla="*/ 290512 w 275"/>
              <a:gd name="T47" fmla="*/ 17462 h 283"/>
              <a:gd name="T48" fmla="*/ 366712 w 275"/>
              <a:gd name="T49" fmla="*/ 69850 h 283"/>
              <a:gd name="T50" fmla="*/ 417512 w 275"/>
              <a:gd name="T51" fmla="*/ 139700 h 283"/>
              <a:gd name="T52" fmla="*/ 427037 w 275"/>
              <a:gd name="T53" fmla="*/ 184150 h 283"/>
              <a:gd name="T54" fmla="*/ 434975 w 275"/>
              <a:gd name="T55" fmla="*/ 228600 h 283"/>
              <a:gd name="T56" fmla="*/ 427037 w 275"/>
              <a:gd name="T57" fmla="*/ 271462 h 283"/>
              <a:gd name="T58" fmla="*/ 417512 w 275"/>
              <a:gd name="T59" fmla="*/ 307975 h 283"/>
              <a:gd name="T60" fmla="*/ 366712 w 275"/>
              <a:gd name="T61" fmla="*/ 377825 h 283"/>
              <a:gd name="T62" fmla="*/ 290512 w 275"/>
              <a:gd name="T63" fmla="*/ 430212 h 283"/>
              <a:gd name="T64" fmla="*/ 247650 w 275"/>
              <a:gd name="T65" fmla="*/ 438150 h 283"/>
              <a:gd name="T66" fmla="*/ 196850 w 275"/>
              <a:gd name="T67" fmla="*/ 447675 h 283"/>
              <a:gd name="T68" fmla="*/ 136525 w 275"/>
              <a:gd name="T69" fmla="*/ 438150 h 283"/>
              <a:gd name="T70" fmla="*/ 85725 w 275"/>
              <a:gd name="T71" fmla="*/ 420687 h 283"/>
              <a:gd name="T72" fmla="*/ 34925 w 275"/>
              <a:gd name="T73" fmla="*/ 395287 h 283"/>
              <a:gd name="T74" fmla="*/ 0 w 275"/>
              <a:gd name="T75" fmla="*/ 350837 h 283"/>
              <a:gd name="T76" fmla="*/ 68262 w 275"/>
              <a:gd name="T77" fmla="*/ 307975 h 2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5"/>
              <a:gd name="T118" fmla="*/ 0 h 283"/>
              <a:gd name="T119" fmla="*/ 275 w 275"/>
              <a:gd name="T120" fmla="*/ 283 h 28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5" h="283">
                <a:moveTo>
                  <a:pt x="43" y="194"/>
                </a:moveTo>
                <a:lnTo>
                  <a:pt x="59" y="210"/>
                </a:lnTo>
                <a:lnTo>
                  <a:pt x="75" y="221"/>
                </a:lnTo>
                <a:lnTo>
                  <a:pt x="102" y="232"/>
                </a:lnTo>
                <a:lnTo>
                  <a:pt x="124" y="232"/>
                </a:lnTo>
                <a:lnTo>
                  <a:pt x="161" y="227"/>
                </a:lnTo>
                <a:lnTo>
                  <a:pt x="193" y="205"/>
                </a:lnTo>
                <a:lnTo>
                  <a:pt x="215" y="177"/>
                </a:lnTo>
                <a:lnTo>
                  <a:pt x="220" y="144"/>
                </a:lnTo>
                <a:lnTo>
                  <a:pt x="215" y="105"/>
                </a:lnTo>
                <a:lnTo>
                  <a:pt x="193" y="77"/>
                </a:lnTo>
                <a:lnTo>
                  <a:pt x="161" y="55"/>
                </a:lnTo>
                <a:lnTo>
                  <a:pt x="124" y="50"/>
                </a:lnTo>
                <a:lnTo>
                  <a:pt x="102" y="55"/>
                </a:lnTo>
                <a:lnTo>
                  <a:pt x="75" y="61"/>
                </a:lnTo>
                <a:lnTo>
                  <a:pt x="59" y="72"/>
                </a:lnTo>
                <a:lnTo>
                  <a:pt x="43" y="88"/>
                </a:lnTo>
                <a:lnTo>
                  <a:pt x="0" y="61"/>
                </a:lnTo>
                <a:lnTo>
                  <a:pt x="22" y="33"/>
                </a:lnTo>
                <a:lnTo>
                  <a:pt x="54" y="17"/>
                </a:lnTo>
                <a:lnTo>
                  <a:pt x="86" y="5"/>
                </a:lnTo>
                <a:lnTo>
                  <a:pt x="124" y="0"/>
                </a:lnTo>
                <a:lnTo>
                  <a:pt x="156" y="5"/>
                </a:lnTo>
                <a:lnTo>
                  <a:pt x="183" y="11"/>
                </a:lnTo>
                <a:lnTo>
                  <a:pt x="231" y="44"/>
                </a:lnTo>
                <a:lnTo>
                  <a:pt x="263" y="88"/>
                </a:lnTo>
                <a:lnTo>
                  <a:pt x="269" y="116"/>
                </a:lnTo>
                <a:lnTo>
                  <a:pt x="274" y="144"/>
                </a:lnTo>
                <a:lnTo>
                  <a:pt x="269" y="171"/>
                </a:lnTo>
                <a:lnTo>
                  <a:pt x="263" y="194"/>
                </a:lnTo>
                <a:lnTo>
                  <a:pt x="231" y="238"/>
                </a:lnTo>
                <a:lnTo>
                  <a:pt x="183" y="271"/>
                </a:lnTo>
                <a:lnTo>
                  <a:pt x="156" y="276"/>
                </a:lnTo>
                <a:lnTo>
                  <a:pt x="124" y="282"/>
                </a:lnTo>
                <a:lnTo>
                  <a:pt x="86" y="276"/>
                </a:lnTo>
                <a:lnTo>
                  <a:pt x="54" y="265"/>
                </a:lnTo>
                <a:lnTo>
                  <a:pt x="22" y="249"/>
                </a:lnTo>
                <a:lnTo>
                  <a:pt x="0" y="221"/>
                </a:lnTo>
                <a:lnTo>
                  <a:pt x="43" y="194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3532188" y="5086350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433888" y="5227638"/>
            <a:ext cx="209550" cy="714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5792788" y="5086350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6854825" y="5040313"/>
            <a:ext cx="457200" cy="449262"/>
          </a:xfrm>
          <a:custGeom>
            <a:avLst/>
            <a:gdLst>
              <a:gd name="T0" fmla="*/ 80962 w 288"/>
              <a:gd name="T1" fmla="*/ 280987 h 283"/>
              <a:gd name="T2" fmla="*/ 104775 w 288"/>
              <a:gd name="T3" fmla="*/ 307975 h 283"/>
              <a:gd name="T4" fmla="*/ 139700 w 288"/>
              <a:gd name="T5" fmla="*/ 333375 h 283"/>
              <a:gd name="T6" fmla="*/ 174625 w 288"/>
              <a:gd name="T7" fmla="*/ 342900 h 283"/>
              <a:gd name="T8" fmla="*/ 209550 w 288"/>
              <a:gd name="T9" fmla="*/ 350837 h 283"/>
              <a:gd name="T10" fmla="*/ 268287 w 288"/>
              <a:gd name="T11" fmla="*/ 342900 h 283"/>
              <a:gd name="T12" fmla="*/ 315912 w 288"/>
              <a:gd name="T13" fmla="*/ 315912 h 283"/>
              <a:gd name="T14" fmla="*/ 338137 w 288"/>
              <a:gd name="T15" fmla="*/ 280987 h 283"/>
              <a:gd name="T16" fmla="*/ 350837 w 288"/>
              <a:gd name="T17" fmla="*/ 228600 h 283"/>
              <a:gd name="T18" fmla="*/ 338137 w 288"/>
              <a:gd name="T19" fmla="*/ 176212 h 283"/>
              <a:gd name="T20" fmla="*/ 315912 w 288"/>
              <a:gd name="T21" fmla="*/ 131762 h 283"/>
              <a:gd name="T22" fmla="*/ 268287 w 288"/>
              <a:gd name="T23" fmla="*/ 104775 h 283"/>
              <a:gd name="T24" fmla="*/ 209550 w 288"/>
              <a:gd name="T25" fmla="*/ 96837 h 283"/>
              <a:gd name="T26" fmla="*/ 174625 w 288"/>
              <a:gd name="T27" fmla="*/ 104775 h 283"/>
              <a:gd name="T28" fmla="*/ 139700 w 288"/>
              <a:gd name="T29" fmla="*/ 114300 h 283"/>
              <a:gd name="T30" fmla="*/ 104775 w 288"/>
              <a:gd name="T31" fmla="*/ 139700 h 283"/>
              <a:gd name="T32" fmla="*/ 80962 w 288"/>
              <a:gd name="T33" fmla="*/ 166687 h 283"/>
              <a:gd name="T34" fmla="*/ 0 w 288"/>
              <a:gd name="T35" fmla="*/ 122237 h 283"/>
              <a:gd name="T36" fmla="*/ 34925 w 288"/>
              <a:gd name="T37" fmla="*/ 69850 h 283"/>
              <a:gd name="T38" fmla="*/ 80962 w 288"/>
              <a:gd name="T39" fmla="*/ 34925 h 283"/>
              <a:gd name="T40" fmla="*/ 139700 w 288"/>
              <a:gd name="T41" fmla="*/ 7937 h 283"/>
              <a:gd name="T42" fmla="*/ 209550 w 288"/>
              <a:gd name="T43" fmla="*/ 0 h 283"/>
              <a:gd name="T44" fmla="*/ 257175 w 288"/>
              <a:gd name="T45" fmla="*/ 7937 h 283"/>
              <a:gd name="T46" fmla="*/ 303212 w 288"/>
              <a:gd name="T47" fmla="*/ 17462 h 283"/>
              <a:gd name="T48" fmla="*/ 385762 w 288"/>
              <a:gd name="T49" fmla="*/ 69850 h 283"/>
              <a:gd name="T50" fmla="*/ 431800 w 288"/>
              <a:gd name="T51" fmla="*/ 139700 h 283"/>
              <a:gd name="T52" fmla="*/ 455613 w 288"/>
              <a:gd name="T53" fmla="*/ 228600 h 283"/>
              <a:gd name="T54" fmla="*/ 431800 w 288"/>
              <a:gd name="T55" fmla="*/ 307975 h 283"/>
              <a:gd name="T56" fmla="*/ 385762 w 288"/>
              <a:gd name="T57" fmla="*/ 377825 h 283"/>
              <a:gd name="T58" fmla="*/ 303212 w 288"/>
              <a:gd name="T59" fmla="*/ 430212 h 283"/>
              <a:gd name="T60" fmla="*/ 257175 w 288"/>
              <a:gd name="T61" fmla="*/ 438150 h 283"/>
              <a:gd name="T62" fmla="*/ 209550 w 288"/>
              <a:gd name="T63" fmla="*/ 447675 h 283"/>
              <a:gd name="T64" fmla="*/ 139700 w 288"/>
              <a:gd name="T65" fmla="*/ 438150 h 283"/>
              <a:gd name="T66" fmla="*/ 80962 w 288"/>
              <a:gd name="T67" fmla="*/ 412750 h 283"/>
              <a:gd name="T68" fmla="*/ 34925 w 288"/>
              <a:gd name="T69" fmla="*/ 377825 h 283"/>
              <a:gd name="T70" fmla="*/ 0 w 288"/>
              <a:gd name="T71" fmla="*/ 325437 h 283"/>
              <a:gd name="T72" fmla="*/ 80962 w 288"/>
              <a:gd name="T73" fmla="*/ 280987 h 2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8"/>
              <a:gd name="T112" fmla="*/ 0 h 283"/>
              <a:gd name="T113" fmla="*/ 288 w 288"/>
              <a:gd name="T114" fmla="*/ 283 h 2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8" h="283">
                <a:moveTo>
                  <a:pt x="51" y="177"/>
                </a:moveTo>
                <a:lnTo>
                  <a:pt x="66" y="194"/>
                </a:lnTo>
                <a:lnTo>
                  <a:pt x="88" y="210"/>
                </a:lnTo>
                <a:lnTo>
                  <a:pt x="110" y="216"/>
                </a:lnTo>
                <a:lnTo>
                  <a:pt x="132" y="221"/>
                </a:lnTo>
                <a:lnTo>
                  <a:pt x="169" y="216"/>
                </a:lnTo>
                <a:lnTo>
                  <a:pt x="199" y="199"/>
                </a:lnTo>
                <a:lnTo>
                  <a:pt x="213" y="177"/>
                </a:lnTo>
                <a:lnTo>
                  <a:pt x="221" y="144"/>
                </a:lnTo>
                <a:lnTo>
                  <a:pt x="213" y="111"/>
                </a:lnTo>
                <a:lnTo>
                  <a:pt x="199" y="83"/>
                </a:lnTo>
                <a:lnTo>
                  <a:pt x="169" y="66"/>
                </a:lnTo>
                <a:lnTo>
                  <a:pt x="132" y="61"/>
                </a:lnTo>
                <a:lnTo>
                  <a:pt x="110" y="66"/>
                </a:lnTo>
                <a:lnTo>
                  <a:pt x="88" y="72"/>
                </a:lnTo>
                <a:lnTo>
                  <a:pt x="66" y="88"/>
                </a:lnTo>
                <a:lnTo>
                  <a:pt x="51" y="105"/>
                </a:lnTo>
                <a:lnTo>
                  <a:pt x="0" y="77"/>
                </a:lnTo>
                <a:lnTo>
                  <a:pt x="22" y="44"/>
                </a:lnTo>
                <a:lnTo>
                  <a:pt x="51" y="22"/>
                </a:lnTo>
                <a:lnTo>
                  <a:pt x="88" y="5"/>
                </a:lnTo>
                <a:lnTo>
                  <a:pt x="132" y="0"/>
                </a:lnTo>
                <a:lnTo>
                  <a:pt x="162" y="5"/>
                </a:lnTo>
                <a:lnTo>
                  <a:pt x="191" y="11"/>
                </a:lnTo>
                <a:lnTo>
                  <a:pt x="243" y="44"/>
                </a:lnTo>
                <a:lnTo>
                  <a:pt x="272" y="88"/>
                </a:lnTo>
                <a:lnTo>
                  <a:pt x="287" y="144"/>
                </a:lnTo>
                <a:lnTo>
                  <a:pt x="272" y="194"/>
                </a:lnTo>
                <a:lnTo>
                  <a:pt x="243" y="238"/>
                </a:lnTo>
                <a:lnTo>
                  <a:pt x="191" y="271"/>
                </a:lnTo>
                <a:lnTo>
                  <a:pt x="162" y="276"/>
                </a:lnTo>
                <a:lnTo>
                  <a:pt x="132" y="282"/>
                </a:lnTo>
                <a:lnTo>
                  <a:pt x="88" y="276"/>
                </a:lnTo>
                <a:lnTo>
                  <a:pt x="51" y="260"/>
                </a:lnTo>
                <a:lnTo>
                  <a:pt x="22" y="238"/>
                </a:lnTo>
                <a:lnTo>
                  <a:pt x="0" y="205"/>
                </a:lnTo>
                <a:lnTo>
                  <a:pt x="51" y="177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6829425" y="5140325"/>
            <a:ext cx="112713" cy="252413"/>
          </a:xfrm>
          <a:custGeom>
            <a:avLst/>
            <a:gdLst>
              <a:gd name="T0" fmla="*/ 111125 w 71"/>
              <a:gd name="T1" fmla="*/ 207963 h 159"/>
              <a:gd name="T2" fmla="*/ 88900 w 71"/>
              <a:gd name="T3" fmla="*/ 165100 h 159"/>
              <a:gd name="T4" fmla="*/ 77788 w 71"/>
              <a:gd name="T5" fmla="*/ 120650 h 159"/>
              <a:gd name="T6" fmla="*/ 88900 w 71"/>
              <a:gd name="T7" fmla="*/ 87313 h 159"/>
              <a:gd name="T8" fmla="*/ 111125 w 71"/>
              <a:gd name="T9" fmla="*/ 44450 h 159"/>
              <a:gd name="T10" fmla="*/ 44450 w 71"/>
              <a:gd name="T11" fmla="*/ 0 h 159"/>
              <a:gd name="T12" fmla="*/ 11113 w 71"/>
              <a:gd name="T13" fmla="*/ 60325 h 159"/>
              <a:gd name="T14" fmla="*/ 0 w 71"/>
              <a:gd name="T15" fmla="*/ 120650 h 159"/>
              <a:gd name="T16" fmla="*/ 11113 w 71"/>
              <a:gd name="T17" fmla="*/ 190500 h 159"/>
              <a:gd name="T18" fmla="*/ 44450 w 71"/>
              <a:gd name="T19" fmla="*/ 250825 h 159"/>
              <a:gd name="T20" fmla="*/ 111125 w 71"/>
              <a:gd name="T21" fmla="*/ 207963 h 1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159"/>
              <a:gd name="T35" fmla="*/ 71 w 71"/>
              <a:gd name="T36" fmla="*/ 159 h 1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159">
                <a:moveTo>
                  <a:pt x="70" y="131"/>
                </a:moveTo>
                <a:lnTo>
                  <a:pt x="56" y="104"/>
                </a:lnTo>
                <a:lnTo>
                  <a:pt x="49" y="76"/>
                </a:lnTo>
                <a:lnTo>
                  <a:pt x="56" y="55"/>
                </a:lnTo>
                <a:lnTo>
                  <a:pt x="70" y="28"/>
                </a:lnTo>
                <a:lnTo>
                  <a:pt x="28" y="0"/>
                </a:lnTo>
                <a:lnTo>
                  <a:pt x="7" y="38"/>
                </a:lnTo>
                <a:lnTo>
                  <a:pt x="0" y="76"/>
                </a:lnTo>
                <a:lnTo>
                  <a:pt x="7" y="120"/>
                </a:lnTo>
                <a:lnTo>
                  <a:pt x="28" y="158"/>
                </a:lnTo>
                <a:lnTo>
                  <a:pt x="70" y="131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155180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sz="4000" b="1" u="sng" dirty="0" smtClean="0">
                <a:solidFill>
                  <a:schemeClr val="tx1"/>
                </a:solidFill>
                <a:latin typeface="Arial" charset="0"/>
              </a:rPr>
              <a:t>Cell-based DNA cloning</a:t>
            </a:r>
            <a:endParaRPr lang="en-GB" sz="4000" b="1" u="sng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93750" y="154644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dirty="0" smtClean="0">
                <a:latin typeface="Arial" charset="0"/>
              </a:rPr>
              <a:t>(2) Transformation of the recombinant DNA molecules into host cells (bacteria, yeast)</a:t>
            </a:r>
          </a:p>
          <a:p>
            <a:pPr>
              <a:buFontTx/>
              <a:buNone/>
            </a:pPr>
            <a:endParaRPr lang="en-GB" sz="2400" b="1" dirty="0" smtClean="0">
              <a:latin typeface="Arial" charset="0"/>
            </a:endParaRPr>
          </a:p>
          <a:p>
            <a:pPr>
              <a:buFontTx/>
              <a:buNone/>
            </a:pPr>
            <a:endParaRPr lang="en-GB" sz="2400" b="1" dirty="0" smtClean="0">
              <a:latin typeface="Arial" charset="0"/>
            </a:endParaRPr>
          </a:p>
          <a:p>
            <a:endParaRPr lang="en-GB" sz="2400" b="1" dirty="0" smtClean="0">
              <a:latin typeface="Arial" charset="0"/>
            </a:endParaRPr>
          </a:p>
        </p:txBody>
      </p:sp>
      <p:sp>
        <p:nvSpPr>
          <p:cNvPr id="30725" name="Freeform 6"/>
          <p:cNvSpPr>
            <a:spLocks/>
          </p:cNvSpPr>
          <p:nvPr/>
        </p:nvSpPr>
        <p:spPr bwMode="auto">
          <a:xfrm>
            <a:off x="1263650" y="2940050"/>
            <a:ext cx="225425" cy="217488"/>
          </a:xfrm>
          <a:custGeom>
            <a:avLst/>
            <a:gdLst>
              <a:gd name="T0" fmla="*/ 42862 w 142"/>
              <a:gd name="T1" fmla="*/ 136525 h 137"/>
              <a:gd name="T2" fmla="*/ 55563 w 142"/>
              <a:gd name="T3" fmla="*/ 150813 h 137"/>
              <a:gd name="T4" fmla="*/ 71437 w 142"/>
              <a:gd name="T5" fmla="*/ 158750 h 137"/>
              <a:gd name="T6" fmla="*/ 104775 w 142"/>
              <a:gd name="T7" fmla="*/ 168275 h 137"/>
              <a:gd name="T8" fmla="*/ 133350 w 142"/>
              <a:gd name="T9" fmla="*/ 163513 h 137"/>
              <a:gd name="T10" fmla="*/ 155575 w 142"/>
              <a:gd name="T11" fmla="*/ 150813 h 137"/>
              <a:gd name="T12" fmla="*/ 165100 w 142"/>
              <a:gd name="T13" fmla="*/ 141288 h 137"/>
              <a:gd name="T14" fmla="*/ 171450 w 142"/>
              <a:gd name="T15" fmla="*/ 131763 h 137"/>
              <a:gd name="T16" fmla="*/ 174625 w 142"/>
              <a:gd name="T17" fmla="*/ 122238 h 137"/>
              <a:gd name="T18" fmla="*/ 176212 w 142"/>
              <a:gd name="T19" fmla="*/ 107950 h 137"/>
              <a:gd name="T20" fmla="*/ 174625 w 142"/>
              <a:gd name="T21" fmla="*/ 93663 h 137"/>
              <a:gd name="T22" fmla="*/ 171450 w 142"/>
              <a:gd name="T23" fmla="*/ 79375 h 137"/>
              <a:gd name="T24" fmla="*/ 165100 w 142"/>
              <a:gd name="T25" fmla="*/ 69850 h 137"/>
              <a:gd name="T26" fmla="*/ 155575 w 142"/>
              <a:gd name="T27" fmla="*/ 60325 h 137"/>
              <a:gd name="T28" fmla="*/ 133350 w 142"/>
              <a:gd name="T29" fmla="*/ 46038 h 137"/>
              <a:gd name="T30" fmla="*/ 104775 w 142"/>
              <a:gd name="T31" fmla="*/ 41275 h 137"/>
              <a:gd name="T32" fmla="*/ 88900 w 142"/>
              <a:gd name="T33" fmla="*/ 46038 h 137"/>
              <a:gd name="T34" fmla="*/ 71437 w 142"/>
              <a:gd name="T35" fmla="*/ 50800 h 137"/>
              <a:gd name="T36" fmla="*/ 55563 w 142"/>
              <a:gd name="T37" fmla="*/ 65088 h 137"/>
              <a:gd name="T38" fmla="*/ 42862 w 142"/>
              <a:gd name="T39" fmla="*/ 79375 h 137"/>
              <a:gd name="T40" fmla="*/ 0 w 142"/>
              <a:gd name="T41" fmla="*/ 55563 h 137"/>
              <a:gd name="T42" fmla="*/ 19050 w 142"/>
              <a:gd name="T43" fmla="*/ 33338 h 137"/>
              <a:gd name="T44" fmla="*/ 46037 w 142"/>
              <a:gd name="T45" fmla="*/ 14288 h 137"/>
              <a:gd name="T46" fmla="*/ 74612 w 142"/>
              <a:gd name="T47" fmla="*/ 4763 h 137"/>
              <a:gd name="T48" fmla="*/ 104775 w 142"/>
              <a:gd name="T49" fmla="*/ 0 h 137"/>
              <a:gd name="T50" fmla="*/ 152400 w 142"/>
              <a:gd name="T51" fmla="*/ 9525 h 137"/>
              <a:gd name="T52" fmla="*/ 171450 w 142"/>
              <a:gd name="T53" fmla="*/ 19050 h 137"/>
              <a:gd name="T54" fmla="*/ 190500 w 142"/>
              <a:gd name="T55" fmla="*/ 33338 h 137"/>
              <a:gd name="T56" fmla="*/ 204788 w 142"/>
              <a:gd name="T57" fmla="*/ 46038 h 137"/>
              <a:gd name="T58" fmla="*/ 214313 w 142"/>
              <a:gd name="T59" fmla="*/ 65088 h 137"/>
              <a:gd name="T60" fmla="*/ 222250 w 142"/>
              <a:gd name="T61" fmla="*/ 84138 h 137"/>
              <a:gd name="T62" fmla="*/ 223838 w 142"/>
              <a:gd name="T63" fmla="*/ 107950 h 137"/>
              <a:gd name="T64" fmla="*/ 222250 w 142"/>
              <a:gd name="T65" fmla="*/ 131763 h 137"/>
              <a:gd name="T66" fmla="*/ 214313 w 142"/>
              <a:gd name="T67" fmla="*/ 150813 h 137"/>
              <a:gd name="T68" fmla="*/ 204788 w 142"/>
              <a:gd name="T69" fmla="*/ 168275 h 137"/>
              <a:gd name="T70" fmla="*/ 190500 w 142"/>
              <a:gd name="T71" fmla="*/ 182563 h 137"/>
              <a:gd name="T72" fmla="*/ 171450 w 142"/>
              <a:gd name="T73" fmla="*/ 196850 h 137"/>
              <a:gd name="T74" fmla="*/ 152400 w 142"/>
              <a:gd name="T75" fmla="*/ 206375 h 137"/>
              <a:gd name="T76" fmla="*/ 104775 w 142"/>
              <a:gd name="T77" fmla="*/ 215900 h 137"/>
              <a:gd name="T78" fmla="*/ 74612 w 142"/>
              <a:gd name="T79" fmla="*/ 211138 h 137"/>
              <a:gd name="T80" fmla="*/ 46037 w 142"/>
              <a:gd name="T81" fmla="*/ 201613 h 137"/>
              <a:gd name="T82" fmla="*/ 19050 w 142"/>
              <a:gd name="T83" fmla="*/ 177800 h 137"/>
              <a:gd name="T84" fmla="*/ 0 w 142"/>
              <a:gd name="T85" fmla="*/ 155575 h 137"/>
              <a:gd name="T86" fmla="*/ 42862 w 142"/>
              <a:gd name="T87" fmla="*/ 136525 h 1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2"/>
              <a:gd name="T133" fmla="*/ 0 h 137"/>
              <a:gd name="T134" fmla="*/ 142 w 142"/>
              <a:gd name="T135" fmla="*/ 137 h 13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2" h="137">
                <a:moveTo>
                  <a:pt x="27" y="86"/>
                </a:moveTo>
                <a:lnTo>
                  <a:pt x="35" y="95"/>
                </a:lnTo>
                <a:lnTo>
                  <a:pt x="45" y="100"/>
                </a:lnTo>
                <a:lnTo>
                  <a:pt x="66" y="106"/>
                </a:lnTo>
                <a:lnTo>
                  <a:pt x="84" y="103"/>
                </a:lnTo>
                <a:lnTo>
                  <a:pt x="98" y="95"/>
                </a:lnTo>
                <a:lnTo>
                  <a:pt x="104" y="89"/>
                </a:lnTo>
                <a:lnTo>
                  <a:pt x="108" y="83"/>
                </a:lnTo>
                <a:lnTo>
                  <a:pt x="110" y="77"/>
                </a:lnTo>
                <a:lnTo>
                  <a:pt x="111" y="68"/>
                </a:lnTo>
                <a:lnTo>
                  <a:pt x="110" y="59"/>
                </a:lnTo>
                <a:lnTo>
                  <a:pt x="108" y="50"/>
                </a:lnTo>
                <a:lnTo>
                  <a:pt x="104" y="44"/>
                </a:lnTo>
                <a:lnTo>
                  <a:pt x="98" y="38"/>
                </a:lnTo>
                <a:lnTo>
                  <a:pt x="84" y="29"/>
                </a:lnTo>
                <a:lnTo>
                  <a:pt x="66" y="26"/>
                </a:lnTo>
                <a:lnTo>
                  <a:pt x="56" y="29"/>
                </a:lnTo>
                <a:lnTo>
                  <a:pt x="45" y="32"/>
                </a:lnTo>
                <a:lnTo>
                  <a:pt x="35" y="41"/>
                </a:lnTo>
                <a:lnTo>
                  <a:pt x="27" y="50"/>
                </a:lnTo>
                <a:lnTo>
                  <a:pt x="0" y="35"/>
                </a:lnTo>
                <a:lnTo>
                  <a:pt x="12" y="21"/>
                </a:lnTo>
                <a:lnTo>
                  <a:pt x="29" y="9"/>
                </a:lnTo>
                <a:lnTo>
                  <a:pt x="47" y="3"/>
                </a:lnTo>
                <a:lnTo>
                  <a:pt x="66" y="0"/>
                </a:lnTo>
                <a:lnTo>
                  <a:pt x="96" y="6"/>
                </a:lnTo>
                <a:lnTo>
                  <a:pt x="108" y="12"/>
                </a:lnTo>
                <a:lnTo>
                  <a:pt x="120" y="21"/>
                </a:lnTo>
                <a:lnTo>
                  <a:pt x="129" y="29"/>
                </a:lnTo>
                <a:lnTo>
                  <a:pt x="135" y="41"/>
                </a:lnTo>
                <a:lnTo>
                  <a:pt x="140" y="53"/>
                </a:lnTo>
                <a:lnTo>
                  <a:pt x="141" y="68"/>
                </a:lnTo>
                <a:lnTo>
                  <a:pt x="140" y="83"/>
                </a:lnTo>
                <a:lnTo>
                  <a:pt x="135" y="95"/>
                </a:lnTo>
                <a:lnTo>
                  <a:pt x="129" y="106"/>
                </a:lnTo>
                <a:lnTo>
                  <a:pt x="120" y="115"/>
                </a:lnTo>
                <a:lnTo>
                  <a:pt x="108" y="124"/>
                </a:lnTo>
                <a:lnTo>
                  <a:pt x="96" y="130"/>
                </a:lnTo>
                <a:lnTo>
                  <a:pt x="66" y="136"/>
                </a:lnTo>
                <a:lnTo>
                  <a:pt x="47" y="133"/>
                </a:lnTo>
                <a:lnTo>
                  <a:pt x="29" y="127"/>
                </a:lnTo>
                <a:lnTo>
                  <a:pt x="12" y="112"/>
                </a:lnTo>
                <a:lnTo>
                  <a:pt x="0" y="98"/>
                </a:lnTo>
                <a:lnTo>
                  <a:pt x="27" y="86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6" name="Freeform 7"/>
          <p:cNvSpPr>
            <a:spLocks/>
          </p:cNvSpPr>
          <p:nvPr/>
        </p:nvSpPr>
        <p:spPr bwMode="auto">
          <a:xfrm>
            <a:off x="1252538" y="2997200"/>
            <a:ext cx="57150" cy="122238"/>
          </a:xfrm>
          <a:custGeom>
            <a:avLst/>
            <a:gdLst>
              <a:gd name="T0" fmla="*/ 55563 w 36"/>
              <a:gd name="T1" fmla="*/ 96838 h 77"/>
              <a:gd name="T2" fmla="*/ 44450 w 36"/>
              <a:gd name="T3" fmla="*/ 79375 h 77"/>
              <a:gd name="T4" fmla="*/ 42862 w 36"/>
              <a:gd name="T5" fmla="*/ 69850 h 77"/>
              <a:gd name="T6" fmla="*/ 39687 w 36"/>
              <a:gd name="T7" fmla="*/ 60325 h 77"/>
              <a:gd name="T8" fmla="*/ 42862 w 36"/>
              <a:gd name="T9" fmla="*/ 50800 h 77"/>
              <a:gd name="T10" fmla="*/ 44450 w 36"/>
              <a:gd name="T11" fmla="*/ 41275 h 77"/>
              <a:gd name="T12" fmla="*/ 55563 w 36"/>
              <a:gd name="T13" fmla="*/ 19050 h 77"/>
              <a:gd name="T14" fmla="*/ 22225 w 36"/>
              <a:gd name="T15" fmla="*/ 0 h 77"/>
              <a:gd name="T16" fmla="*/ 12700 w 36"/>
              <a:gd name="T17" fmla="*/ 14288 h 77"/>
              <a:gd name="T18" fmla="*/ 6350 w 36"/>
              <a:gd name="T19" fmla="*/ 28575 h 77"/>
              <a:gd name="T20" fmla="*/ 3175 w 36"/>
              <a:gd name="T21" fmla="*/ 41275 h 77"/>
              <a:gd name="T22" fmla="*/ 0 w 36"/>
              <a:gd name="T23" fmla="*/ 60325 h 77"/>
              <a:gd name="T24" fmla="*/ 3175 w 36"/>
              <a:gd name="T25" fmla="*/ 74613 h 77"/>
              <a:gd name="T26" fmla="*/ 6350 w 36"/>
              <a:gd name="T27" fmla="*/ 93663 h 77"/>
              <a:gd name="T28" fmla="*/ 12700 w 36"/>
              <a:gd name="T29" fmla="*/ 106363 h 77"/>
              <a:gd name="T30" fmla="*/ 22225 w 36"/>
              <a:gd name="T31" fmla="*/ 120650 h 77"/>
              <a:gd name="T32" fmla="*/ 55563 w 36"/>
              <a:gd name="T33" fmla="*/ 96838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7"/>
              <a:gd name="T53" fmla="*/ 36 w 36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7">
                <a:moveTo>
                  <a:pt x="35" y="61"/>
                </a:moveTo>
                <a:lnTo>
                  <a:pt x="28" y="50"/>
                </a:lnTo>
                <a:lnTo>
                  <a:pt x="27" y="44"/>
                </a:lnTo>
                <a:lnTo>
                  <a:pt x="25" y="38"/>
                </a:lnTo>
                <a:lnTo>
                  <a:pt x="27" y="32"/>
                </a:lnTo>
                <a:lnTo>
                  <a:pt x="28" y="26"/>
                </a:lnTo>
                <a:lnTo>
                  <a:pt x="35" y="12"/>
                </a:lnTo>
                <a:lnTo>
                  <a:pt x="14" y="0"/>
                </a:lnTo>
                <a:lnTo>
                  <a:pt x="8" y="9"/>
                </a:lnTo>
                <a:lnTo>
                  <a:pt x="4" y="18"/>
                </a:lnTo>
                <a:lnTo>
                  <a:pt x="2" y="26"/>
                </a:lnTo>
                <a:lnTo>
                  <a:pt x="0" y="38"/>
                </a:lnTo>
                <a:lnTo>
                  <a:pt x="2" y="47"/>
                </a:lnTo>
                <a:lnTo>
                  <a:pt x="4" y="59"/>
                </a:lnTo>
                <a:lnTo>
                  <a:pt x="8" y="67"/>
                </a:lnTo>
                <a:lnTo>
                  <a:pt x="14" y="76"/>
                </a:lnTo>
                <a:lnTo>
                  <a:pt x="35" y="61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9" name="AutoShape 10"/>
          <p:cNvSpPr>
            <a:spLocks noChangeArrowheads="1"/>
          </p:cNvSpPr>
          <p:nvPr/>
        </p:nvSpPr>
        <p:spPr bwMode="auto">
          <a:xfrm>
            <a:off x="4535488" y="2868613"/>
            <a:ext cx="503237" cy="355600"/>
          </a:xfrm>
          <a:prstGeom prst="rightArrow">
            <a:avLst>
              <a:gd name="adj1" fmla="val 50000"/>
              <a:gd name="adj2" fmla="val 35399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56176" y="2940050"/>
            <a:ext cx="244475" cy="217488"/>
            <a:chOff x="6429375" y="2940050"/>
            <a:chExt cx="244475" cy="217488"/>
          </a:xfrm>
        </p:grpSpPr>
        <p:sp>
          <p:nvSpPr>
            <p:cNvPr id="30730" name="Freeform 11"/>
            <p:cNvSpPr>
              <a:spLocks/>
            </p:cNvSpPr>
            <p:nvPr/>
          </p:nvSpPr>
          <p:spPr bwMode="auto">
            <a:xfrm>
              <a:off x="6448425" y="2940050"/>
              <a:ext cx="225425" cy="217488"/>
            </a:xfrm>
            <a:custGeom>
              <a:avLst/>
              <a:gdLst>
                <a:gd name="T0" fmla="*/ 42862 w 142"/>
                <a:gd name="T1" fmla="*/ 136525 h 137"/>
                <a:gd name="T2" fmla="*/ 52388 w 142"/>
                <a:gd name="T3" fmla="*/ 150813 h 137"/>
                <a:gd name="T4" fmla="*/ 63500 w 142"/>
                <a:gd name="T5" fmla="*/ 158750 h 137"/>
                <a:gd name="T6" fmla="*/ 106363 w 142"/>
                <a:gd name="T7" fmla="*/ 168275 h 137"/>
                <a:gd name="T8" fmla="*/ 127000 w 142"/>
                <a:gd name="T9" fmla="*/ 163513 h 137"/>
                <a:gd name="T10" fmla="*/ 149225 w 142"/>
                <a:gd name="T11" fmla="*/ 150813 h 137"/>
                <a:gd name="T12" fmla="*/ 169862 w 142"/>
                <a:gd name="T13" fmla="*/ 131763 h 137"/>
                <a:gd name="T14" fmla="*/ 169862 w 142"/>
                <a:gd name="T15" fmla="*/ 107950 h 137"/>
                <a:gd name="T16" fmla="*/ 169862 w 142"/>
                <a:gd name="T17" fmla="*/ 79375 h 137"/>
                <a:gd name="T18" fmla="*/ 149225 w 142"/>
                <a:gd name="T19" fmla="*/ 60325 h 137"/>
                <a:gd name="T20" fmla="*/ 127000 w 142"/>
                <a:gd name="T21" fmla="*/ 46038 h 137"/>
                <a:gd name="T22" fmla="*/ 106363 w 142"/>
                <a:gd name="T23" fmla="*/ 41275 h 137"/>
                <a:gd name="T24" fmla="*/ 85725 w 142"/>
                <a:gd name="T25" fmla="*/ 46038 h 137"/>
                <a:gd name="T26" fmla="*/ 63500 w 142"/>
                <a:gd name="T27" fmla="*/ 50800 h 137"/>
                <a:gd name="T28" fmla="*/ 42862 w 142"/>
                <a:gd name="T29" fmla="*/ 79375 h 137"/>
                <a:gd name="T30" fmla="*/ 0 w 142"/>
                <a:gd name="T31" fmla="*/ 55563 h 137"/>
                <a:gd name="T32" fmla="*/ 20637 w 142"/>
                <a:gd name="T33" fmla="*/ 33338 h 137"/>
                <a:gd name="T34" fmla="*/ 42862 w 142"/>
                <a:gd name="T35" fmla="*/ 14288 h 137"/>
                <a:gd name="T36" fmla="*/ 74612 w 142"/>
                <a:gd name="T37" fmla="*/ 4763 h 137"/>
                <a:gd name="T38" fmla="*/ 106363 w 142"/>
                <a:gd name="T39" fmla="*/ 0 h 137"/>
                <a:gd name="T40" fmla="*/ 149225 w 142"/>
                <a:gd name="T41" fmla="*/ 9525 h 137"/>
                <a:gd name="T42" fmla="*/ 192087 w 142"/>
                <a:gd name="T43" fmla="*/ 33338 h 137"/>
                <a:gd name="T44" fmla="*/ 212725 w 142"/>
                <a:gd name="T45" fmla="*/ 65088 h 137"/>
                <a:gd name="T46" fmla="*/ 223838 w 142"/>
                <a:gd name="T47" fmla="*/ 107950 h 137"/>
                <a:gd name="T48" fmla="*/ 212725 w 142"/>
                <a:gd name="T49" fmla="*/ 150813 h 137"/>
                <a:gd name="T50" fmla="*/ 192087 w 142"/>
                <a:gd name="T51" fmla="*/ 182563 h 137"/>
                <a:gd name="T52" fmla="*/ 149225 w 142"/>
                <a:gd name="T53" fmla="*/ 206375 h 137"/>
                <a:gd name="T54" fmla="*/ 106363 w 142"/>
                <a:gd name="T55" fmla="*/ 215900 h 137"/>
                <a:gd name="T56" fmla="*/ 74612 w 142"/>
                <a:gd name="T57" fmla="*/ 211138 h 137"/>
                <a:gd name="T58" fmla="*/ 42862 w 142"/>
                <a:gd name="T59" fmla="*/ 201613 h 137"/>
                <a:gd name="T60" fmla="*/ 20637 w 142"/>
                <a:gd name="T61" fmla="*/ 177800 h 137"/>
                <a:gd name="T62" fmla="*/ 0 w 142"/>
                <a:gd name="T63" fmla="*/ 155575 h 137"/>
                <a:gd name="T64" fmla="*/ 42862 w 142"/>
                <a:gd name="T65" fmla="*/ 136525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37"/>
                <a:gd name="T101" fmla="*/ 142 w 142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37">
                  <a:moveTo>
                    <a:pt x="27" y="86"/>
                  </a:moveTo>
                  <a:lnTo>
                    <a:pt x="33" y="95"/>
                  </a:lnTo>
                  <a:lnTo>
                    <a:pt x="40" y="100"/>
                  </a:lnTo>
                  <a:lnTo>
                    <a:pt x="67" y="106"/>
                  </a:lnTo>
                  <a:lnTo>
                    <a:pt x="80" y="103"/>
                  </a:lnTo>
                  <a:lnTo>
                    <a:pt x="94" y="95"/>
                  </a:lnTo>
                  <a:lnTo>
                    <a:pt x="107" y="83"/>
                  </a:lnTo>
                  <a:lnTo>
                    <a:pt x="107" y="68"/>
                  </a:lnTo>
                  <a:lnTo>
                    <a:pt x="107" y="50"/>
                  </a:lnTo>
                  <a:lnTo>
                    <a:pt x="94" y="38"/>
                  </a:lnTo>
                  <a:lnTo>
                    <a:pt x="80" y="29"/>
                  </a:lnTo>
                  <a:lnTo>
                    <a:pt x="67" y="26"/>
                  </a:lnTo>
                  <a:lnTo>
                    <a:pt x="54" y="29"/>
                  </a:lnTo>
                  <a:lnTo>
                    <a:pt x="40" y="32"/>
                  </a:lnTo>
                  <a:lnTo>
                    <a:pt x="27" y="50"/>
                  </a:lnTo>
                  <a:lnTo>
                    <a:pt x="0" y="35"/>
                  </a:lnTo>
                  <a:lnTo>
                    <a:pt x="13" y="21"/>
                  </a:lnTo>
                  <a:lnTo>
                    <a:pt x="27" y="9"/>
                  </a:lnTo>
                  <a:lnTo>
                    <a:pt x="47" y="3"/>
                  </a:lnTo>
                  <a:lnTo>
                    <a:pt x="67" y="0"/>
                  </a:lnTo>
                  <a:lnTo>
                    <a:pt x="94" y="6"/>
                  </a:lnTo>
                  <a:lnTo>
                    <a:pt x="121" y="21"/>
                  </a:lnTo>
                  <a:lnTo>
                    <a:pt x="134" y="41"/>
                  </a:lnTo>
                  <a:lnTo>
                    <a:pt x="141" y="68"/>
                  </a:lnTo>
                  <a:lnTo>
                    <a:pt x="134" y="95"/>
                  </a:lnTo>
                  <a:lnTo>
                    <a:pt x="121" y="115"/>
                  </a:lnTo>
                  <a:lnTo>
                    <a:pt x="94" y="130"/>
                  </a:lnTo>
                  <a:lnTo>
                    <a:pt x="67" y="136"/>
                  </a:lnTo>
                  <a:lnTo>
                    <a:pt x="47" y="133"/>
                  </a:lnTo>
                  <a:lnTo>
                    <a:pt x="27" y="127"/>
                  </a:lnTo>
                  <a:lnTo>
                    <a:pt x="13" y="112"/>
                  </a:lnTo>
                  <a:lnTo>
                    <a:pt x="0" y="98"/>
                  </a:lnTo>
                  <a:lnTo>
                    <a:pt x="27" y="86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1" name="Freeform 12"/>
            <p:cNvSpPr>
              <a:spLocks/>
            </p:cNvSpPr>
            <p:nvPr/>
          </p:nvSpPr>
          <p:spPr bwMode="auto">
            <a:xfrm>
              <a:off x="6429375" y="2987675"/>
              <a:ext cx="63500" cy="122238"/>
            </a:xfrm>
            <a:custGeom>
              <a:avLst/>
              <a:gdLst>
                <a:gd name="T0" fmla="*/ 61913 w 40"/>
                <a:gd name="T1" fmla="*/ 96838 h 77"/>
                <a:gd name="T2" fmla="*/ 50800 w 40"/>
                <a:gd name="T3" fmla="*/ 79375 h 77"/>
                <a:gd name="T4" fmla="*/ 41275 w 40"/>
                <a:gd name="T5" fmla="*/ 60325 h 77"/>
                <a:gd name="T6" fmla="*/ 50800 w 40"/>
                <a:gd name="T7" fmla="*/ 41275 h 77"/>
                <a:gd name="T8" fmla="*/ 61913 w 40"/>
                <a:gd name="T9" fmla="*/ 19050 h 77"/>
                <a:gd name="T10" fmla="*/ 20637 w 40"/>
                <a:gd name="T11" fmla="*/ 0 h 77"/>
                <a:gd name="T12" fmla="*/ 9525 w 40"/>
                <a:gd name="T13" fmla="*/ 28575 h 77"/>
                <a:gd name="T14" fmla="*/ 0 w 40"/>
                <a:gd name="T15" fmla="*/ 60325 h 77"/>
                <a:gd name="T16" fmla="*/ 9525 w 40"/>
                <a:gd name="T17" fmla="*/ 93663 h 77"/>
                <a:gd name="T18" fmla="*/ 20637 w 40"/>
                <a:gd name="T19" fmla="*/ 120650 h 77"/>
                <a:gd name="T20" fmla="*/ 61913 w 40"/>
                <a:gd name="T21" fmla="*/ 96838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77"/>
                <a:gd name="T35" fmla="*/ 40 w 4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77">
                  <a:moveTo>
                    <a:pt x="39" y="61"/>
                  </a:moveTo>
                  <a:lnTo>
                    <a:pt x="32" y="50"/>
                  </a:lnTo>
                  <a:lnTo>
                    <a:pt x="26" y="38"/>
                  </a:lnTo>
                  <a:lnTo>
                    <a:pt x="32" y="26"/>
                  </a:lnTo>
                  <a:lnTo>
                    <a:pt x="39" y="12"/>
                  </a:lnTo>
                  <a:lnTo>
                    <a:pt x="13" y="0"/>
                  </a:lnTo>
                  <a:lnTo>
                    <a:pt x="6" y="18"/>
                  </a:lnTo>
                  <a:lnTo>
                    <a:pt x="0" y="38"/>
                  </a:lnTo>
                  <a:lnTo>
                    <a:pt x="6" y="59"/>
                  </a:lnTo>
                  <a:lnTo>
                    <a:pt x="13" y="76"/>
                  </a:lnTo>
                  <a:lnTo>
                    <a:pt x="39" y="6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106" y="2420888"/>
            <a:ext cx="155180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339933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ADCAAD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1804577892</TotalTime>
  <Words>1838</Words>
  <Application>Microsoft Office PowerPoint</Application>
  <PresentationFormat>On-screen Show (4:3)</PresentationFormat>
  <Paragraphs>366</Paragraphs>
  <Slides>42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Document</vt:lpstr>
      <vt:lpstr>Analysis of nucleic acids</vt:lpstr>
      <vt:lpstr>PowerPoint Presentation</vt:lpstr>
      <vt:lpstr>Outline</vt:lpstr>
      <vt:lpstr>Personalised medicine-HER2 and breast cancer</vt:lpstr>
      <vt:lpstr>Next generation sequencing-the personalised genome</vt:lpstr>
      <vt:lpstr>DNA cloning</vt:lpstr>
      <vt:lpstr>Cell-based DNA cloning</vt:lpstr>
      <vt:lpstr>Cell-based DNA cloning</vt:lpstr>
      <vt:lpstr>Cell-based DNA cloning</vt:lpstr>
      <vt:lpstr>Cell-based DNA cloning</vt:lpstr>
      <vt:lpstr>Cell-based DNA cloning</vt:lpstr>
      <vt:lpstr>Restriction endonucleases</vt:lpstr>
      <vt:lpstr>Restriction endonucleases</vt:lpstr>
      <vt:lpstr>Restriction endonucleases</vt:lpstr>
      <vt:lpstr>Separation of DNA fragments</vt:lpstr>
      <vt:lpstr>Separation of DNA fragments</vt:lpstr>
      <vt:lpstr>Separation of DNA fragments</vt:lpstr>
      <vt:lpstr>Nucleic Acid Hybridisation</vt:lpstr>
      <vt:lpstr>Hybridisation assays</vt:lpstr>
      <vt:lpstr>Hybridisation (“Blotting”) of DNA fragments after Separation</vt:lpstr>
      <vt:lpstr>Southern Blot Animation</vt:lpstr>
      <vt:lpstr>Hybridisation assays – immensely important and versatile in nucleic acid analysis </vt:lpstr>
      <vt:lpstr>Detection of Restriction Fragment Length Polymorphism in human genomic DNA by restriction digestion, gel electrophoresis and hybridisation with a gene-specific probe</vt:lpstr>
      <vt:lpstr>In situ hybridisation to locate specific genes on chromosomes</vt:lpstr>
      <vt:lpstr>Melting temperature and hybridisation stringency</vt:lpstr>
      <vt:lpstr>Melting temperature and hybridisation stringency</vt:lpstr>
      <vt:lpstr>Hybridisation Stringency</vt:lpstr>
      <vt:lpstr>Cell-free DNA cloning – PCR (Kary Mullis, Nobel Laureate 1993)</vt:lpstr>
      <vt:lpstr>PCR methodology</vt:lpstr>
      <vt:lpstr>PCR methodology</vt:lpstr>
      <vt:lpstr>PCR methodology</vt:lpstr>
      <vt:lpstr>PCR methodology</vt:lpstr>
      <vt:lpstr>PCR animation</vt:lpstr>
      <vt:lpstr>PCR - primer design</vt:lpstr>
      <vt:lpstr>PCR - Applications</vt:lpstr>
      <vt:lpstr>DNA (oligonucleotide) microarrays</vt:lpstr>
      <vt:lpstr>Example applications of microarrays </vt:lpstr>
      <vt:lpstr>Microscope slide with arrayed DNA probes for all human genes (~30,000)</vt:lpstr>
      <vt:lpstr>Gene expression analysis by microarray</vt:lpstr>
      <vt:lpstr>Microarray animation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DNA   Nucleic Acids 6</dc:title>
  <dc:creator>Magee, Tony</dc:creator>
  <cp:lastModifiedBy>Shiel, Nuala</cp:lastModifiedBy>
  <cp:revision>83</cp:revision>
  <cp:lastPrinted>2002-10-18T10:38:32Z</cp:lastPrinted>
  <dcterms:modified xsi:type="dcterms:W3CDTF">2012-10-29T13:48:01Z</dcterms:modified>
</cp:coreProperties>
</file>